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handoutMasterIdLst>
    <p:handoutMasterId r:id="rId68"/>
  </p:handoutMasterIdLst>
  <p:sldIdLst>
    <p:sldId id="256" r:id="rId2"/>
    <p:sldId id="278" r:id="rId3"/>
    <p:sldId id="277" r:id="rId4"/>
    <p:sldId id="320" r:id="rId5"/>
    <p:sldId id="282" r:id="rId6"/>
    <p:sldId id="271" r:id="rId7"/>
    <p:sldId id="309" r:id="rId8"/>
    <p:sldId id="279" r:id="rId9"/>
    <p:sldId id="330" r:id="rId10"/>
    <p:sldId id="331" r:id="rId11"/>
    <p:sldId id="332" r:id="rId12"/>
    <p:sldId id="333" r:id="rId13"/>
    <p:sldId id="334" r:id="rId14"/>
    <p:sldId id="335" r:id="rId15"/>
    <p:sldId id="336" r:id="rId16"/>
    <p:sldId id="337" r:id="rId17"/>
    <p:sldId id="349" r:id="rId18"/>
    <p:sldId id="344" r:id="rId19"/>
    <p:sldId id="343" r:id="rId20"/>
    <p:sldId id="342" r:id="rId21"/>
    <p:sldId id="345" r:id="rId22"/>
    <p:sldId id="346" r:id="rId23"/>
    <p:sldId id="348" r:id="rId24"/>
    <p:sldId id="283" r:id="rId25"/>
    <p:sldId id="284" r:id="rId26"/>
    <p:sldId id="360" r:id="rId27"/>
    <p:sldId id="298" r:id="rId28"/>
    <p:sldId id="350" r:id="rId29"/>
    <p:sldId id="327" r:id="rId30"/>
    <p:sldId id="328" r:id="rId31"/>
    <p:sldId id="329" r:id="rId32"/>
    <p:sldId id="351" r:id="rId33"/>
    <p:sldId id="299" r:id="rId34"/>
    <p:sldId id="300" r:id="rId35"/>
    <p:sldId id="301" r:id="rId36"/>
    <p:sldId id="307" r:id="rId37"/>
    <p:sldId id="280" r:id="rId38"/>
    <p:sldId id="308" r:id="rId39"/>
    <p:sldId id="353" r:id="rId40"/>
    <p:sldId id="361" r:id="rId41"/>
    <p:sldId id="352" r:id="rId42"/>
    <p:sldId id="354" r:id="rId43"/>
    <p:sldId id="267" r:id="rId44"/>
    <p:sldId id="269" r:id="rId45"/>
    <p:sldId id="272" r:id="rId46"/>
    <p:sldId id="258" r:id="rId47"/>
    <p:sldId id="259" r:id="rId48"/>
    <p:sldId id="261" r:id="rId49"/>
    <p:sldId id="262" r:id="rId50"/>
    <p:sldId id="263" r:id="rId51"/>
    <p:sldId id="318" r:id="rId52"/>
    <p:sldId id="310" r:id="rId53"/>
    <p:sldId id="365" r:id="rId54"/>
    <p:sldId id="366" r:id="rId55"/>
    <p:sldId id="367" r:id="rId56"/>
    <p:sldId id="356" r:id="rId57"/>
    <p:sldId id="315" r:id="rId58"/>
    <p:sldId id="314" r:id="rId59"/>
    <p:sldId id="364" r:id="rId60"/>
    <p:sldId id="341" r:id="rId61"/>
    <p:sldId id="359" r:id="rId62"/>
    <p:sldId id="357" r:id="rId63"/>
    <p:sldId id="355" r:id="rId64"/>
    <p:sldId id="363" r:id="rId65"/>
    <p:sldId id="362"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5" d="100"/>
          <a:sy n="95" d="100"/>
        </p:scale>
        <p:origin x="-444" y="-276"/>
      </p:cViewPr>
      <p:guideLst>
        <p:guide orient="horz" pos="2160"/>
        <p:guide pos="2880"/>
      </p:guideLst>
    </p:cSldViewPr>
  </p:slideViewPr>
  <p:outlineViewPr>
    <p:cViewPr>
      <p:scale>
        <a:sx n="33" d="100"/>
        <a:sy n="33" d="100"/>
      </p:scale>
      <p:origin x="0" y="-55330"/>
    </p:cViewPr>
  </p:outlineViewPr>
  <p:notesTextViewPr>
    <p:cViewPr>
      <p:scale>
        <a:sx n="1" d="1"/>
        <a:sy n="1" d="1"/>
      </p:scale>
      <p:origin x="0" y="0"/>
    </p:cViewPr>
  </p:notesTextViewPr>
  <p:sorterViewPr>
    <p:cViewPr>
      <p:scale>
        <a:sx n="100" d="100"/>
        <a:sy n="100" d="100"/>
      </p:scale>
      <p:origin x="0" y="8358"/>
    </p:cViewPr>
  </p:sorterViewPr>
  <p:notesViewPr>
    <p:cSldViewPr>
      <p:cViewPr>
        <p:scale>
          <a:sx n="150" d="100"/>
          <a:sy n="150" d="100"/>
        </p:scale>
        <p:origin x="-14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1D50b:Users:jdienbard:Dropbox:Jenn's%20Work%20Folder:Consulting:ASCLS/CLMA%20conference:Bruker%20vs%20BioM%20data%20CLM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n-US" dirty="0"/>
              <a:t>Time to therapy adjustment</a:t>
            </a:r>
          </a:p>
        </c:rich>
      </c:tx>
      <c:layout/>
      <c:overlay val="0"/>
    </c:title>
    <c:autoTitleDeleted val="0"/>
    <c:plotArea>
      <c:layout>
        <c:manualLayout>
          <c:layoutTarget val="inner"/>
          <c:xMode val="edge"/>
          <c:yMode val="edge"/>
          <c:x val="0.13534951881014873"/>
          <c:y val="0.21157407407407408"/>
          <c:w val="0.83965048118985131"/>
          <c:h val="0.70179753572470105"/>
        </c:manualLayout>
      </c:layout>
      <c:lineChart>
        <c:grouping val="standard"/>
        <c:varyColors val="0"/>
        <c:ser>
          <c:idx val="0"/>
          <c:order val="0"/>
          <c:spPr>
            <a:ln w="63500">
              <a:noFill/>
            </a:ln>
          </c:spPr>
          <c:dPt>
            <c:idx val="0"/>
            <c:bubble3D val="0"/>
          </c:dPt>
          <c:dPt>
            <c:idx val="1"/>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Sheet8!$A$6:$A$7</c:f>
              <c:strCache>
                <c:ptCount val="2"/>
                <c:pt idx="0">
                  <c:v>Pre-intervention</c:v>
                </c:pt>
                <c:pt idx="1">
                  <c:v>Intervention</c:v>
                </c:pt>
              </c:strCache>
            </c:strRef>
          </c:cat>
          <c:val>
            <c:numRef>
              <c:f>Sheet8!$B$6:$B$7</c:f>
              <c:numCache>
                <c:formatCode>General</c:formatCode>
                <c:ptCount val="2"/>
                <c:pt idx="0">
                  <c:v>48</c:v>
                </c:pt>
                <c:pt idx="1">
                  <c:v>17</c:v>
                </c:pt>
              </c:numCache>
            </c:numRef>
          </c:val>
          <c:smooth val="0"/>
        </c:ser>
        <c:dLbls>
          <c:showLegendKey val="0"/>
          <c:showVal val="0"/>
          <c:showCatName val="0"/>
          <c:showSerName val="0"/>
          <c:showPercent val="0"/>
          <c:showBubbleSize val="0"/>
        </c:dLbls>
        <c:marker val="1"/>
        <c:smooth val="0"/>
        <c:axId val="117414144"/>
        <c:axId val="117424128"/>
      </c:lineChart>
      <c:catAx>
        <c:axId val="117414144"/>
        <c:scaling>
          <c:orientation val="minMax"/>
        </c:scaling>
        <c:delete val="0"/>
        <c:axPos val="b"/>
        <c:numFmt formatCode="General" sourceLinked="0"/>
        <c:majorTickMark val="none"/>
        <c:minorTickMark val="none"/>
        <c:tickLblPos val="nextTo"/>
        <c:crossAx val="117424128"/>
        <c:crosses val="autoZero"/>
        <c:auto val="1"/>
        <c:lblAlgn val="ctr"/>
        <c:lblOffset val="100"/>
        <c:noMultiLvlLbl val="0"/>
      </c:catAx>
      <c:valAx>
        <c:axId val="117424128"/>
        <c:scaling>
          <c:orientation val="minMax"/>
        </c:scaling>
        <c:delete val="0"/>
        <c:axPos val="l"/>
        <c:majorGridlines/>
        <c:title>
          <c:tx>
            <c:rich>
              <a:bodyPr/>
              <a:lstStyle/>
              <a:p>
                <a:pPr>
                  <a:defRPr/>
                </a:pPr>
                <a:r>
                  <a:rPr lang="en-US" dirty="0"/>
                  <a:t>Hours</a:t>
                </a:r>
              </a:p>
            </c:rich>
          </c:tx>
          <c:layout/>
          <c:overlay val="0"/>
        </c:title>
        <c:numFmt formatCode="General" sourceLinked="1"/>
        <c:majorTickMark val="none"/>
        <c:minorTickMark val="none"/>
        <c:tickLblPos val="nextTo"/>
        <c:crossAx val="117414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A0C832B4-C78A-45D6-9431-78A94A4BC309}" type="datetimeFigureOut">
              <a:rPr lang="en-US" smtClean="0"/>
              <a:t>11/8/2013</a:t>
            </a:fld>
            <a:endParaRPr lang="en-US"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8A8EBEDC-AA91-41E2-9491-C2F9F385CA6F}" type="slidenum">
              <a:rPr lang="en-US" smtClean="0"/>
              <a:t>‹#›</a:t>
            </a:fld>
            <a:endParaRPr lang="en-US" dirty="0"/>
          </a:p>
        </p:txBody>
      </p:sp>
    </p:spTree>
    <p:extLst>
      <p:ext uri="{BB962C8B-B14F-4D97-AF65-F5344CB8AC3E}">
        <p14:creationId xmlns:p14="http://schemas.microsoft.com/office/powerpoint/2010/main" val="348797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5D41024C-C24D-41B1-82BA-01278CB44A08}" type="datetimeFigureOut">
              <a:rPr lang="en-US" smtClean="0"/>
              <a:t>11/8/2013</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52232361-3A74-47C3-A067-1F5A7D27A03E}" type="slidenum">
              <a:rPr lang="en-US" smtClean="0"/>
              <a:t>‹#›</a:t>
            </a:fld>
            <a:endParaRPr lang="en-US" dirty="0"/>
          </a:p>
        </p:txBody>
      </p:sp>
    </p:spTree>
    <p:extLst>
      <p:ext uri="{BB962C8B-B14F-4D97-AF65-F5344CB8AC3E}">
        <p14:creationId xmlns:p14="http://schemas.microsoft.com/office/powerpoint/2010/main" val="354400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1</a:t>
            </a:fld>
            <a:endParaRPr lang="en-US" dirty="0"/>
          </a:p>
        </p:txBody>
      </p:sp>
    </p:spTree>
    <p:extLst>
      <p:ext uri="{BB962C8B-B14F-4D97-AF65-F5344CB8AC3E}">
        <p14:creationId xmlns:p14="http://schemas.microsoft.com/office/powerpoint/2010/main" val="380389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716A076A-F03D-4CEC-B034-A80448B06381}" type="slidenum">
              <a:rPr lang="en-US"/>
              <a:pPr/>
              <a:t>10</a:t>
            </a:fld>
            <a:endParaRPr lang="en-US" dirty="0"/>
          </a:p>
        </p:txBody>
      </p:sp>
      <p:sp>
        <p:nvSpPr>
          <p:cNvPr id="103427" name="Rectangle 2"/>
          <p:cNvSpPr>
            <a:spLocks noGrp="1" noRot="1" noChangeAspect="1" noChangeArrowheads="1" noTextEdit="1"/>
          </p:cNvSpPr>
          <p:nvPr>
            <p:ph type="sldImg"/>
          </p:nvPr>
        </p:nvSpPr>
        <p:spPr>
          <a:xfrm>
            <a:off x="579438" y="500063"/>
            <a:ext cx="5848350" cy="4387850"/>
          </a:xfrm>
          <a:ln/>
        </p:spPr>
      </p:sp>
      <p:sp>
        <p:nvSpPr>
          <p:cNvPr id="103428" name="Rectangle 3"/>
          <p:cNvSpPr>
            <a:spLocks noGrp="1" noChangeArrowheads="1"/>
          </p:cNvSpPr>
          <p:nvPr>
            <p:ph type="body" idx="1"/>
          </p:nvPr>
        </p:nvSpPr>
        <p:spPr>
          <a:xfrm>
            <a:off x="701040" y="5137230"/>
            <a:ext cx="5608320" cy="3568462"/>
          </a:xfrm>
          <a:noFill/>
        </p:spPr>
        <p:txBody>
          <a:bodyPr/>
          <a:lstStyle/>
          <a:p>
            <a:pPr eaLnBrk="1" hangingPunct="1"/>
            <a:endParaRPr lang="en-US" dirty="0" smtClean="0"/>
          </a:p>
        </p:txBody>
      </p:sp>
    </p:spTree>
    <p:extLst>
      <p:ext uri="{BB962C8B-B14F-4D97-AF65-F5344CB8AC3E}">
        <p14:creationId xmlns:p14="http://schemas.microsoft.com/office/powerpoint/2010/main" val="173548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3933B3DE-1103-46B4-B531-F2B6BDBE4827}" type="slidenum">
              <a:rPr lang="en-US"/>
              <a:pPr/>
              <a:t>11</a:t>
            </a:fld>
            <a:endParaRPr lang="en-US" dirty="0"/>
          </a:p>
        </p:txBody>
      </p:sp>
      <p:sp>
        <p:nvSpPr>
          <p:cNvPr id="104451" name="Rectangle 2"/>
          <p:cNvSpPr>
            <a:spLocks noGrp="1" noRot="1" noChangeAspect="1" noChangeArrowheads="1" noTextEdit="1"/>
          </p:cNvSpPr>
          <p:nvPr>
            <p:ph type="sldImg"/>
          </p:nvPr>
        </p:nvSpPr>
        <p:spPr>
          <a:xfrm>
            <a:off x="579438" y="500063"/>
            <a:ext cx="5848350" cy="4387850"/>
          </a:xfrm>
          <a:ln/>
        </p:spPr>
      </p:sp>
      <p:sp>
        <p:nvSpPr>
          <p:cNvPr id="104452" name="Rectangle 3"/>
          <p:cNvSpPr>
            <a:spLocks noGrp="1" noChangeArrowheads="1"/>
          </p:cNvSpPr>
          <p:nvPr>
            <p:ph type="body" idx="1"/>
          </p:nvPr>
        </p:nvSpPr>
        <p:spPr>
          <a:xfrm>
            <a:off x="701040" y="5137230"/>
            <a:ext cx="5608320" cy="3568462"/>
          </a:xfrm>
          <a:noFill/>
        </p:spPr>
        <p:txBody>
          <a:bodyPr/>
          <a:lstStyle/>
          <a:p>
            <a:pPr eaLnBrk="1" hangingPunct="1"/>
            <a:endParaRPr lang="en-US" dirty="0" smtClean="0"/>
          </a:p>
        </p:txBody>
      </p:sp>
    </p:spTree>
    <p:extLst>
      <p:ext uri="{BB962C8B-B14F-4D97-AF65-F5344CB8AC3E}">
        <p14:creationId xmlns:p14="http://schemas.microsoft.com/office/powerpoint/2010/main" val="85348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E968D6BA-FD52-42F7-8BB0-6191AADB8B12}" type="slidenum">
              <a:rPr lang="en-US"/>
              <a:pPr/>
              <a:t>12</a:t>
            </a:fld>
            <a:endParaRPr lang="en-US" dirty="0"/>
          </a:p>
        </p:txBody>
      </p:sp>
      <p:sp>
        <p:nvSpPr>
          <p:cNvPr id="105475" name="Rectangle 2"/>
          <p:cNvSpPr>
            <a:spLocks noGrp="1" noRot="1" noChangeAspect="1" noChangeArrowheads="1" noTextEdit="1"/>
          </p:cNvSpPr>
          <p:nvPr>
            <p:ph type="sldImg"/>
          </p:nvPr>
        </p:nvSpPr>
        <p:spPr>
          <a:xfrm>
            <a:off x="579438" y="500063"/>
            <a:ext cx="5848350" cy="4387850"/>
          </a:xfrm>
          <a:ln/>
        </p:spPr>
      </p:sp>
      <p:sp>
        <p:nvSpPr>
          <p:cNvPr id="105476" name="Rectangle 3"/>
          <p:cNvSpPr>
            <a:spLocks noGrp="1" noChangeArrowheads="1"/>
          </p:cNvSpPr>
          <p:nvPr>
            <p:ph type="body" idx="1"/>
          </p:nvPr>
        </p:nvSpPr>
        <p:spPr>
          <a:xfrm>
            <a:off x="701040" y="5137230"/>
            <a:ext cx="5608320" cy="3568462"/>
          </a:xfrm>
          <a:noFill/>
        </p:spPr>
        <p:txBody>
          <a:bodyPr/>
          <a:lstStyle/>
          <a:p>
            <a:pPr eaLnBrk="1" hangingPunct="1"/>
            <a:endParaRPr lang="en-US" dirty="0" smtClean="0"/>
          </a:p>
        </p:txBody>
      </p:sp>
    </p:spTree>
    <p:extLst>
      <p:ext uri="{BB962C8B-B14F-4D97-AF65-F5344CB8AC3E}">
        <p14:creationId xmlns:p14="http://schemas.microsoft.com/office/powerpoint/2010/main" val="139569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61D3DBF2-9DA3-4FC1-9977-4ED9A65DAEB2}" type="slidenum">
              <a:rPr lang="en-US"/>
              <a:pPr/>
              <a:t>13</a:t>
            </a:fld>
            <a:endParaRPr lang="en-US" dirty="0"/>
          </a:p>
        </p:txBody>
      </p:sp>
      <p:sp>
        <p:nvSpPr>
          <p:cNvPr id="106499" name="Rectangle 2"/>
          <p:cNvSpPr>
            <a:spLocks noGrp="1" noRot="1" noChangeAspect="1" noChangeArrowheads="1" noTextEdit="1"/>
          </p:cNvSpPr>
          <p:nvPr>
            <p:ph type="sldImg"/>
          </p:nvPr>
        </p:nvSpPr>
        <p:spPr>
          <a:xfrm>
            <a:off x="579438" y="500063"/>
            <a:ext cx="5848350" cy="4387850"/>
          </a:xfrm>
          <a:ln/>
        </p:spPr>
      </p:sp>
      <p:sp>
        <p:nvSpPr>
          <p:cNvPr id="106500" name="Rectangle 3"/>
          <p:cNvSpPr>
            <a:spLocks noGrp="1" noChangeArrowheads="1"/>
          </p:cNvSpPr>
          <p:nvPr>
            <p:ph type="body" idx="1"/>
          </p:nvPr>
        </p:nvSpPr>
        <p:spPr>
          <a:xfrm>
            <a:off x="701040" y="5137230"/>
            <a:ext cx="5608320" cy="3568462"/>
          </a:xfrm>
          <a:noFill/>
        </p:spPr>
        <p:txBody>
          <a:bodyPr/>
          <a:lstStyle/>
          <a:p>
            <a:pPr eaLnBrk="1" hangingPunct="1"/>
            <a:endParaRPr lang="en-US" dirty="0" smtClean="0"/>
          </a:p>
        </p:txBody>
      </p:sp>
    </p:spTree>
    <p:extLst>
      <p:ext uri="{BB962C8B-B14F-4D97-AF65-F5344CB8AC3E}">
        <p14:creationId xmlns:p14="http://schemas.microsoft.com/office/powerpoint/2010/main" val="120890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308AF4B6-6AF3-46E4-8CE3-CE5B8AB656AB}" type="slidenum">
              <a:rPr lang="en-US"/>
              <a:pPr/>
              <a:t>14</a:t>
            </a:fld>
            <a:endParaRPr lang="en-US" dirty="0"/>
          </a:p>
        </p:txBody>
      </p:sp>
      <p:sp>
        <p:nvSpPr>
          <p:cNvPr id="101379" name="Folienbildplatzhalter 1"/>
          <p:cNvSpPr>
            <a:spLocks noGrp="1" noRot="1" noChangeAspect="1" noTextEdit="1"/>
          </p:cNvSpPr>
          <p:nvPr>
            <p:ph type="sldImg"/>
          </p:nvPr>
        </p:nvSpPr>
        <p:spPr>
          <a:xfrm>
            <a:off x="1184275" y="698500"/>
            <a:ext cx="4645025" cy="3484563"/>
          </a:xfrm>
          <a:ln/>
        </p:spPr>
      </p:sp>
      <p:sp>
        <p:nvSpPr>
          <p:cNvPr id="101380" name="Notizenplatzhalter 2"/>
          <p:cNvSpPr>
            <a:spLocks noGrp="1"/>
          </p:cNvSpPr>
          <p:nvPr>
            <p:ph type="body" idx="1"/>
          </p:nvPr>
        </p:nvSpPr>
        <p:spPr>
          <a:xfrm>
            <a:off x="936345" y="4415792"/>
            <a:ext cx="5137715" cy="4181767"/>
          </a:xfrm>
          <a:noFill/>
        </p:spPr>
        <p:txBody>
          <a:bodyPr lIns="88727" tIns="44364" rIns="88727" bIns="44364"/>
          <a:lstStyle/>
          <a:p>
            <a:pPr eaLnBrk="1" hangingPunct="1"/>
            <a:endParaRPr lang="en-US" dirty="0" smtClean="0"/>
          </a:p>
        </p:txBody>
      </p:sp>
      <p:sp>
        <p:nvSpPr>
          <p:cNvPr id="101381" name="Foliennummernplatzhalter 3"/>
          <p:cNvSpPr txBox="1">
            <a:spLocks noGrp="1"/>
          </p:cNvSpPr>
          <p:nvPr/>
        </p:nvSpPr>
        <p:spPr bwMode="auto">
          <a:xfrm>
            <a:off x="3972560" y="8831580"/>
            <a:ext cx="3037840" cy="464820"/>
          </a:xfrm>
          <a:prstGeom prst="rect">
            <a:avLst/>
          </a:prstGeom>
          <a:noFill/>
          <a:ln w="9525">
            <a:noFill/>
            <a:miter lim="800000"/>
            <a:headEnd/>
            <a:tailEnd/>
          </a:ln>
        </p:spPr>
        <p:txBody>
          <a:bodyPr lIns="88727" tIns="44364" rIns="88727" bIns="44364" anchor="b"/>
          <a:lstStyle/>
          <a:p>
            <a:pPr algn="r" defTabSz="886353"/>
            <a:fld id="{CDD2C62A-7539-4BB2-AB4E-81C8BCE6E3CF}" type="slidenum">
              <a:rPr lang="de-DE" sz="1100">
                <a:latin typeface="Arial" pitchFamily="34" charset="0"/>
              </a:rPr>
              <a:pPr algn="r" defTabSz="886353"/>
              <a:t>14</a:t>
            </a:fld>
            <a:endParaRPr lang="de-DE" sz="1100" dirty="0">
              <a:latin typeface="Arial" pitchFamily="34" charset="0"/>
            </a:endParaRPr>
          </a:p>
        </p:txBody>
      </p:sp>
    </p:spTree>
    <p:extLst>
      <p:ext uri="{BB962C8B-B14F-4D97-AF65-F5344CB8AC3E}">
        <p14:creationId xmlns:p14="http://schemas.microsoft.com/office/powerpoint/2010/main" val="195395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64E6366-7774-4506-8A72-148952AEDAAE}" type="slidenum">
              <a:rPr lang="en-US"/>
              <a:pPr/>
              <a:t>15</a:t>
            </a:fld>
            <a:endParaRPr lang="en-US" dirty="0"/>
          </a:p>
        </p:txBody>
      </p:sp>
      <p:sp>
        <p:nvSpPr>
          <p:cNvPr id="34819" name="Rectangle 2"/>
          <p:cNvSpPr>
            <a:spLocks noGrp="1" noRot="1" noChangeAspect="1" noChangeArrowheads="1" noTextEdit="1"/>
          </p:cNvSpPr>
          <p:nvPr>
            <p:ph type="sldImg"/>
          </p:nvPr>
        </p:nvSpPr>
        <p:spPr>
          <a:xfrm>
            <a:off x="1184275" y="698500"/>
            <a:ext cx="4643438" cy="3484563"/>
          </a:xfrm>
          <a:ln/>
        </p:spPr>
      </p:sp>
      <p:sp>
        <p:nvSpPr>
          <p:cNvPr id="34820" name="Rectangle 3"/>
          <p:cNvSpPr>
            <a:spLocks noGrp="1" noChangeArrowheads="1"/>
          </p:cNvSpPr>
          <p:nvPr>
            <p:ph type="body" idx="1"/>
          </p:nvPr>
        </p:nvSpPr>
        <p:spPr>
          <a:xfrm>
            <a:off x="937966" y="4415791"/>
            <a:ext cx="5134469" cy="4181767"/>
          </a:xfrm>
          <a:noFill/>
          <a:ln/>
        </p:spPr>
        <p:txBody>
          <a:bodyPr/>
          <a:lstStyle/>
          <a:p>
            <a:r>
              <a:rPr lang="en-US" dirty="0" smtClean="0"/>
              <a:t>The workflow is simple and takes less than one minute per sample. We start with picking a small part of a colony and transfer it to the template. Matrix is added and left for air drying. Second step is the automatic acquisition of a fingerprint spectrum with the AXIMA MALDI-TOF. The peak lists of the spectra were transferred to the SARAMIS software and automatically identified.</a:t>
            </a:r>
          </a:p>
          <a:p>
            <a:endParaRPr lang="en-US" dirty="0" smtClean="0"/>
          </a:p>
          <a:p>
            <a:r>
              <a:rPr lang="en-US" dirty="0" smtClean="0"/>
              <a:t>DHB = Di- hydroxy Benzoic Acid (Gives more stable signals than with other matrices).</a:t>
            </a:r>
          </a:p>
        </p:txBody>
      </p:sp>
    </p:spTree>
    <p:extLst>
      <p:ext uri="{BB962C8B-B14F-4D97-AF65-F5344CB8AC3E}">
        <p14:creationId xmlns:p14="http://schemas.microsoft.com/office/powerpoint/2010/main" val="34559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107EE-9C5D-43B1-A5EE-962B484DD8FD}" type="slidenum">
              <a:rPr lang="en-US" smtClean="0"/>
              <a:pPr/>
              <a:t>16</a:t>
            </a:fld>
            <a:endParaRPr lang="en-US" dirty="0"/>
          </a:p>
        </p:txBody>
      </p:sp>
    </p:spTree>
    <p:extLst>
      <p:ext uri="{BB962C8B-B14F-4D97-AF65-F5344CB8AC3E}">
        <p14:creationId xmlns:p14="http://schemas.microsoft.com/office/powerpoint/2010/main" val="78059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17</a:t>
            </a:fld>
            <a:endParaRPr lang="en-US" dirty="0"/>
          </a:p>
        </p:txBody>
      </p:sp>
    </p:spTree>
    <p:extLst>
      <p:ext uri="{BB962C8B-B14F-4D97-AF65-F5344CB8AC3E}">
        <p14:creationId xmlns:p14="http://schemas.microsoft.com/office/powerpoint/2010/main" val="196647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DC916-7B07-443B-8B23-78C8FDBA0DCC}" type="slidenum">
              <a:rPr lang="en-US" smtClean="0"/>
              <a:pPr/>
              <a:t>18</a:t>
            </a:fld>
            <a:endParaRPr lang="en-US" dirty="0"/>
          </a:p>
        </p:txBody>
      </p:sp>
    </p:spTree>
    <p:extLst>
      <p:ext uri="{BB962C8B-B14F-4D97-AF65-F5344CB8AC3E}">
        <p14:creationId xmlns:p14="http://schemas.microsoft.com/office/powerpoint/2010/main" val="186622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DC916-7B07-443B-8B23-78C8FDBA0DCC}" type="slidenum">
              <a:rPr lang="en-US" smtClean="0"/>
              <a:pPr/>
              <a:t>19</a:t>
            </a:fld>
            <a:endParaRPr lang="en-US" dirty="0"/>
          </a:p>
        </p:txBody>
      </p:sp>
    </p:spTree>
    <p:extLst>
      <p:ext uri="{BB962C8B-B14F-4D97-AF65-F5344CB8AC3E}">
        <p14:creationId xmlns:p14="http://schemas.microsoft.com/office/powerpoint/2010/main" val="291583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significant change in the practice of Clinical |Microbiology in years.  How Clinical Microbiology is done will change.</a:t>
            </a:r>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2</a:t>
            </a:fld>
            <a:endParaRPr lang="en-US" dirty="0"/>
          </a:p>
        </p:txBody>
      </p:sp>
    </p:spTree>
    <p:extLst>
      <p:ext uri="{BB962C8B-B14F-4D97-AF65-F5344CB8AC3E}">
        <p14:creationId xmlns:p14="http://schemas.microsoft.com/office/powerpoint/2010/main" val="1290965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DC916-7B07-443B-8B23-78C8FDBA0DCC}" type="slidenum">
              <a:rPr lang="en-US" smtClean="0"/>
              <a:pPr/>
              <a:t>20</a:t>
            </a:fld>
            <a:endParaRPr lang="en-US" dirty="0"/>
          </a:p>
        </p:txBody>
      </p:sp>
    </p:spTree>
    <p:extLst>
      <p:ext uri="{BB962C8B-B14F-4D97-AF65-F5344CB8AC3E}">
        <p14:creationId xmlns:p14="http://schemas.microsoft.com/office/powerpoint/2010/main" val="233927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DC916-7B07-443B-8B23-78C8FDBA0DCC}" type="slidenum">
              <a:rPr lang="en-US" smtClean="0"/>
              <a:pPr/>
              <a:t>21</a:t>
            </a:fld>
            <a:endParaRPr lang="en-US" dirty="0"/>
          </a:p>
        </p:txBody>
      </p:sp>
    </p:spTree>
    <p:extLst>
      <p:ext uri="{BB962C8B-B14F-4D97-AF65-F5344CB8AC3E}">
        <p14:creationId xmlns:p14="http://schemas.microsoft.com/office/powerpoint/2010/main" val="1498618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DC916-7B07-443B-8B23-78C8FDBA0DCC}" type="slidenum">
              <a:rPr lang="en-US" smtClean="0"/>
              <a:pPr/>
              <a:t>22</a:t>
            </a:fld>
            <a:endParaRPr lang="en-US" dirty="0"/>
          </a:p>
        </p:txBody>
      </p:sp>
    </p:spTree>
    <p:extLst>
      <p:ext uri="{BB962C8B-B14F-4D97-AF65-F5344CB8AC3E}">
        <p14:creationId xmlns:p14="http://schemas.microsoft.com/office/powerpoint/2010/main" val="216268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23</a:t>
            </a:fld>
            <a:endParaRPr lang="en-US" dirty="0"/>
          </a:p>
        </p:txBody>
      </p:sp>
    </p:spTree>
    <p:extLst>
      <p:ext uri="{BB962C8B-B14F-4D97-AF65-F5344CB8AC3E}">
        <p14:creationId xmlns:p14="http://schemas.microsoft.com/office/powerpoint/2010/main" val="1772442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24</a:t>
            </a:fld>
            <a:endParaRPr lang="en-US" dirty="0"/>
          </a:p>
        </p:txBody>
      </p:sp>
    </p:spTree>
    <p:extLst>
      <p:ext uri="{BB962C8B-B14F-4D97-AF65-F5344CB8AC3E}">
        <p14:creationId xmlns:p14="http://schemas.microsoft.com/office/powerpoint/2010/main" val="4109496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BD2366E-7373-411B-9057-E6227B9CF7D7}" type="slidenum">
              <a:rPr lang="en-US"/>
              <a:pPr/>
              <a:t>25</a:t>
            </a:fld>
            <a:endParaRPr lang="en-US" dirty="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8996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26</a:t>
            </a:fld>
            <a:endParaRPr lang="en-US" dirty="0"/>
          </a:p>
        </p:txBody>
      </p:sp>
    </p:spTree>
    <p:extLst>
      <p:ext uri="{BB962C8B-B14F-4D97-AF65-F5344CB8AC3E}">
        <p14:creationId xmlns:p14="http://schemas.microsoft.com/office/powerpoint/2010/main" val="299880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CA2F047A-4030-4D2C-9765-97D0710F9704}" type="slidenum">
              <a:rPr lang="en-US"/>
              <a:pPr/>
              <a:t>27</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3185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28</a:t>
            </a:fld>
            <a:endParaRPr lang="en-US" dirty="0"/>
          </a:p>
        </p:txBody>
      </p:sp>
    </p:spTree>
    <p:extLst>
      <p:ext uri="{BB962C8B-B14F-4D97-AF65-F5344CB8AC3E}">
        <p14:creationId xmlns:p14="http://schemas.microsoft.com/office/powerpoint/2010/main" val="2976135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29</a:t>
            </a:fld>
            <a:endParaRPr lang="en-US" dirty="0"/>
          </a:p>
        </p:txBody>
      </p:sp>
    </p:spTree>
    <p:extLst>
      <p:ext uri="{BB962C8B-B14F-4D97-AF65-F5344CB8AC3E}">
        <p14:creationId xmlns:p14="http://schemas.microsoft.com/office/powerpoint/2010/main" val="246364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3</a:t>
            </a:fld>
            <a:endParaRPr lang="en-US" dirty="0"/>
          </a:p>
        </p:txBody>
      </p:sp>
    </p:spTree>
    <p:extLst>
      <p:ext uri="{BB962C8B-B14F-4D97-AF65-F5344CB8AC3E}">
        <p14:creationId xmlns:p14="http://schemas.microsoft.com/office/powerpoint/2010/main" val="444547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recent study by the Dr. Musser’s group at the Methodist hospital in Houston Texas integrated rapid identification of gram negative bacter from blood culture by MALDI-TOF MS with active antimicrobial stewardship using an infectious disease pharmacist as direct liaison  to the clinicians.  The intervention period was compared to the pre-intervention period.  All blood culture results were called to the ID pharmacist 24/7 and the pharmacist would work with the clinicians to recommend de-escalation or adjustment of therapy based on the rapid ID and faster susceptibility results.  </a:t>
            </a:r>
          </a:p>
          <a:p>
            <a:pPr>
              <a:spcBef>
                <a:spcPct val="0"/>
              </a:spcBef>
            </a:pPr>
            <a:endParaRPr lang="en-US" altLang="en-US" dirty="0" smtClean="0"/>
          </a:p>
          <a:p>
            <a:pPr>
              <a:spcBef>
                <a:spcPct val="0"/>
              </a:spcBef>
            </a:pPr>
            <a:r>
              <a:rPr lang="en-US" altLang="en-US" dirty="0" smtClean="0"/>
              <a:t>When looking at the time to inactive/no antibiotics, the difference between the pre-intervention and intervention period was significant at 24 and 48 h. </a:t>
            </a:r>
          </a:p>
          <a:p>
            <a:pPr>
              <a:spcBef>
                <a:spcPct val="0"/>
              </a:spcBef>
            </a:pPr>
            <a:endParaRPr lang="en-US" altLang="en-US" dirty="0" smtClean="0"/>
          </a:p>
          <a:p>
            <a:pPr>
              <a:spcBef>
                <a:spcPct val="0"/>
              </a:spcBef>
            </a:pPr>
            <a:r>
              <a:rPr lang="en-US" altLang="en-US" dirty="0" smtClean="0"/>
              <a:t>In addition, the time to adjusted therapy was significantly reduced by 31 h.</a:t>
            </a:r>
          </a:p>
          <a:p>
            <a:pPr>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974" indent="-291144">
              <a:defRPr>
                <a:solidFill>
                  <a:schemeClr val="tx1"/>
                </a:solidFill>
                <a:latin typeface="Calibri" pitchFamily="34" charset="0"/>
                <a:cs typeface="Arial" pitchFamily="34" charset="0"/>
              </a:defRPr>
            </a:lvl2pPr>
            <a:lvl3pPr marL="1164576" indent="-232915">
              <a:defRPr>
                <a:solidFill>
                  <a:schemeClr val="tx1"/>
                </a:solidFill>
                <a:latin typeface="Calibri" pitchFamily="34" charset="0"/>
                <a:cs typeface="Arial" pitchFamily="34" charset="0"/>
              </a:defRPr>
            </a:lvl3pPr>
            <a:lvl4pPr marL="1630405" indent="-232915">
              <a:defRPr>
                <a:solidFill>
                  <a:schemeClr val="tx1"/>
                </a:solidFill>
                <a:latin typeface="Calibri" pitchFamily="34" charset="0"/>
                <a:cs typeface="Arial" pitchFamily="34" charset="0"/>
              </a:defRPr>
            </a:lvl4pPr>
            <a:lvl5pPr marL="2096236" indent="-232915">
              <a:defRPr>
                <a:solidFill>
                  <a:schemeClr val="tx1"/>
                </a:solidFill>
                <a:latin typeface="Calibri" pitchFamily="34" charset="0"/>
                <a:cs typeface="Arial" pitchFamily="34" charset="0"/>
              </a:defRPr>
            </a:lvl5pPr>
            <a:lvl6pPr marL="2562066" indent="-232915" defTabSz="465831" eaLnBrk="0" fontAlgn="base" hangingPunct="0">
              <a:spcBef>
                <a:spcPct val="0"/>
              </a:spcBef>
              <a:spcAft>
                <a:spcPct val="0"/>
              </a:spcAft>
              <a:defRPr>
                <a:solidFill>
                  <a:schemeClr val="tx1"/>
                </a:solidFill>
                <a:latin typeface="Calibri" pitchFamily="34" charset="0"/>
                <a:cs typeface="Arial" pitchFamily="34" charset="0"/>
              </a:defRPr>
            </a:lvl6pPr>
            <a:lvl7pPr marL="3027896" indent="-232915" defTabSz="465831" eaLnBrk="0" fontAlgn="base" hangingPunct="0">
              <a:spcBef>
                <a:spcPct val="0"/>
              </a:spcBef>
              <a:spcAft>
                <a:spcPct val="0"/>
              </a:spcAft>
              <a:defRPr>
                <a:solidFill>
                  <a:schemeClr val="tx1"/>
                </a:solidFill>
                <a:latin typeface="Calibri" pitchFamily="34" charset="0"/>
                <a:cs typeface="Arial" pitchFamily="34" charset="0"/>
              </a:defRPr>
            </a:lvl7pPr>
            <a:lvl8pPr marL="3493727" indent="-232915" defTabSz="465831" eaLnBrk="0" fontAlgn="base" hangingPunct="0">
              <a:spcBef>
                <a:spcPct val="0"/>
              </a:spcBef>
              <a:spcAft>
                <a:spcPct val="0"/>
              </a:spcAft>
              <a:defRPr>
                <a:solidFill>
                  <a:schemeClr val="tx1"/>
                </a:solidFill>
                <a:latin typeface="Calibri" pitchFamily="34" charset="0"/>
                <a:cs typeface="Arial" pitchFamily="34" charset="0"/>
              </a:defRPr>
            </a:lvl8pPr>
            <a:lvl9pPr marL="3959556" indent="-232915" defTabSz="465831" eaLnBrk="0" fontAlgn="base" hangingPunct="0">
              <a:spcBef>
                <a:spcPct val="0"/>
              </a:spcBef>
              <a:spcAft>
                <a:spcPct val="0"/>
              </a:spcAft>
              <a:defRPr>
                <a:solidFill>
                  <a:schemeClr val="tx1"/>
                </a:solidFill>
                <a:latin typeface="Calibri" pitchFamily="34" charset="0"/>
                <a:cs typeface="Arial" pitchFamily="34" charset="0"/>
              </a:defRPr>
            </a:lvl9pPr>
          </a:lstStyle>
          <a:p>
            <a:fld id="{98D7B765-1E26-4DAE-ABA6-B13085AB5105}" type="slidenum">
              <a:rPr lang="en-US" altLang="en-US"/>
              <a:pPr/>
              <a:t>30</a:t>
            </a:fld>
            <a:endParaRPr lang="en-US" altLang="en-US" dirty="0"/>
          </a:p>
        </p:txBody>
      </p:sp>
    </p:spTree>
    <p:extLst>
      <p:ext uri="{BB962C8B-B14F-4D97-AF65-F5344CB8AC3E}">
        <p14:creationId xmlns:p14="http://schemas.microsoft.com/office/powerpoint/2010/main" val="1089643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study also looked at the differences in length of stay, and estimated annual cost savings. </a:t>
            </a:r>
          </a:p>
          <a:p>
            <a:pPr>
              <a:spcBef>
                <a:spcPct val="0"/>
              </a:spcBef>
            </a:pPr>
            <a:endParaRPr lang="en-US" altLang="en-US" dirty="0" smtClean="0"/>
          </a:p>
          <a:p>
            <a:pPr>
              <a:spcBef>
                <a:spcPct val="0"/>
              </a:spcBef>
            </a:pPr>
            <a:r>
              <a:rPr lang="en-US" altLang="en-US" dirty="0" smtClean="0"/>
              <a:t>They found that the impact of combining MALDI-TOF with antimicrobial stewardship on hospital length of stay after bloodstream infection onset was 1.8 days with cost savings of $19,547/patient. Significantly, they estimated a annual cost savings of 18 million dollars. </a:t>
            </a:r>
          </a:p>
          <a:p>
            <a:pPr>
              <a:spcBef>
                <a:spcPct val="0"/>
              </a:spcBef>
            </a:pPr>
            <a:endParaRPr lang="en-US" altLang="en-US" dirty="0"/>
          </a:p>
          <a:p>
            <a:pPr>
              <a:spcBef>
                <a:spcPct val="0"/>
              </a:spcBef>
            </a:pPr>
            <a:r>
              <a:rPr lang="en-US" altLang="en-US" dirty="0" smtClean="0"/>
              <a:t>Other study – 11% increase at 24 hours for MALDI IDs pts receiving appropriate therapy.</a:t>
            </a:r>
          </a:p>
          <a:p>
            <a:pPr>
              <a:spcBef>
                <a:spcPct val="0"/>
              </a:spcBef>
            </a:pPr>
            <a:r>
              <a:rPr lang="en-US" altLang="en-US" dirty="0" smtClean="0"/>
              <a:t>35%</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974" indent="-291144">
              <a:defRPr>
                <a:solidFill>
                  <a:schemeClr val="tx1"/>
                </a:solidFill>
                <a:latin typeface="Calibri" pitchFamily="34" charset="0"/>
                <a:cs typeface="Arial" pitchFamily="34" charset="0"/>
              </a:defRPr>
            </a:lvl2pPr>
            <a:lvl3pPr marL="1164576" indent="-232915">
              <a:defRPr>
                <a:solidFill>
                  <a:schemeClr val="tx1"/>
                </a:solidFill>
                <a:latin typeface="Calibri" pitchFamily="34" charset="0"/>
                <a:cs typeface="Arial" pitchFamily="34" charset="0"/>
              </a:defRPr>
            </a:lvl3pPr>
            <a:lvl4pPr marL="1630405" indent="-232915">
              <a:defRPr>
                <a:solidFill>
                  <a:schemeClr val="tx1"/>
                </a:solidFill>
                <a:latin typeface="Calibri" pitchFamily="34" charset="0"/>
                <a:cs typeface="Arial" pitchFamily="34" charset="0"/>
              </a:defRPr>
            </a:lvl4pPr>
            <a:lvl5pPr marL="2096236" indent="-232915">
              <a:defRPr>
                <a:solidFill>
                  <a:schemeClr val="tx1"/>
                </a:solidFill>
                <a:latin typeface="Calibri" pitchFamily="34" charset="0"/>
                <a:cs typeface="Arial" pitchFamily="34" charset="0"/>
              </a:defRPr>
            </a:lvl5pPr>
            <a:lvl6pPr marL="2562066" indent="-232915" defTabSz="465831" eaLnBrk="0" fontAlgn="base" hangingPunct="0">
              <a:spcBef>
                <a:spcPct val="0"/>
              </a:spcBef>
              <a:spcAft>
                <a:spcPct val="0"/>
              </a:spcAft>
              <a:defRPr>
                <a:solidFill>
                  <a:schemeClr val="tx1"/>
                </a:solidFill>
                <a:latin typeface="Calibri" pitchFamily="34" charset="0"/>
                <a:cs typeface="Arial" pitchFamily="34" charset="0"/>
              </a:defRPr>
            </a:lvl6pPr>
            <a:lvl7pPr marL="3027896" indent="-232915" defTabSz="465831" eaLnBrk="0" fontAlgn="base" hangingPunct="0">
              <a:spcBef>
                <a:spcPct val="0"/>
              </a:spcBef>
              <a:spcAft>
                <a:spcPct val="0"/>
              </a:spcAft>
              <a:defRPr>
                <a:solidFill>
                  <a:schemeClr val="tx1"/>
                </a:solidFill>
                <a:latin typeface="Calibri" pitchFamily="34" charset="0"/>
                <a:cs typeface="Arial" pitchFamily="34" charset="0"/>
              </a:defRPr>
            </a:lvl7pPr>
            <a:lvl8pPr marL="3493727" indent="-232915" defTabSz="465831" eaLnBrk="0" fontAlgn="base" hangingPunct="0">
              <a:spcBef>
                <a:spcPct val="0"/>
              </a:spcBef>
              <a:spcAft>
                <a:spcPct val="0"/>
              </a:spcAft>
              <a:defRPr>
                <a:solidFill>
                  <a:schemeClr val="tx1"/>
                </a:solidFill>
                <a:latin typeface="Calibri" pitchFamily="34" charset="0"/>
                <a:cs typeface="Arial" pitchFamily="34" charset="0"/>
              </a:defRPr>
            </a:lvl8pPr>
            <a:lvl9pPr marL="3959556" indent="-232915" defTabSz="465831" eaLnBrk="0" fontAlgn="base" hangingPunct="0">
              <a:spcBef>
                <a:spcPct val="0"/>
              </a:spcBef>
              <a:spcAft>
                <a:spcPct val="0"/>
              </a:spcAft>
              <a:defRPr>
                <a:solidFill>
                  <a:schemeClr val="tx1"/>
                </a:solidFill>
                <a:latin typeface="Calibri" pitchFamily="34" charset="0"/>
                <a:cs typeface="Arial" pitchFamily="34" charset="0"/>
              </a:defRPr>
            </a:lvl9pPr>
          </a:lstStyle>
          <a:p>
            <a:fld id="{70CF3951-F4B1-46D7-B08F-03E89AD311B5}" type="slidenum">
              <a:rPr lang="en-US" altLang="en-US"/>
              <a:pPr/>
              <a:t>31</a:t>
            </a:fld>
            <a:endParaRPr lang="en-US" altLang="en-US" dirty="0"/>
          </a:p>
        </p:txBody>
      </p:sp>
    </p:spTree>
    <p:extLst>
      <p:ext uri="{BB962C8B-B14F-4D97-AF65-F5344CB8AC3E}">
        <p14:creationId xmlns:p14="http://schemas.microsoft.com/office/powerpoint/2010/main" val="2334350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32</a:t>
            </a:fld>
            <a:endParaRPr lang="en-US" dirty="0"/>
          </a:p>
        </p:txBody>
      </p:sp>
    </p:spTree>
    <p:extLst>
      <p:ext uri="{BB962C8B-B14F-4D97-AF65-F5344CB8AC3E}">
        <p14:creationId xmlns:p14="http://schemas.microsoft.com/office/powerpoint/2010/main" val="3031882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Tends to overcall S. pneumoniae, H. influenzae</a:t>
            </a:r>
          </a:p>
          <a:p>
            <a:r>
              <a:rPr lang="en-US" dirty="0" smtClean="0"/>
              <a:t>May not differentiate taxomically related organisms   Raoultella and klebsialla</a:t>
            </a:r>
          </a:p>
          <a:p>
            <a:endParaRPr lang="en-US" dirty="0"/>
          </a:p>
        </p:txBody>
      </p:sp>
      <p:sp>
        <p:nvSpPr>
          <p:cNvPr id="4" name="Slide Number Placeholder 3"/>
          <p:cNvSpPr>
            <a:spLocks noGrp="1"/>
          </p:cNvSpPr>
          <p:nvPr>
            <p:ph type="sldNum" sz="quarter" idx="10"/>
          </p:nvPr>
        </p:nvSpPr>
        <p:spPr/>
        <p:txBody>
          <a:bodyPr/>
          <a:lstStyle/>
          <a:p>
            <a:fld id="{08A107EE-9C5D-43B1-A5EE-962B484DD8FD}" type="slidenum">
              <a:rPr lang="en-US" smtClean="0"/>
              <a:pPr/>
              <a:t>33</a:t>
            </a:fld>
            <a:endParaRPr lang="en-US" dirty="0"/>
          </a:p>
        </p:txBody>
      </p:sp>
    </p:spTree>
    <p:extLst>
      <p:ext uri="{BB962C8B-B14F-4D97-AF65-F5344CB8AC3E}">
        <p14:creationId xmlns:p14="http://schemas.microsoft.com/office/powerpoint/2010/main" val="614767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34</a:t>
            </a:fld>
            <a:endParaRPr lang="en-US" dirty="0"/>
          </a:p>
        </p:txBody>
      </p:sp>
    </p:spTree>
    <p:extLst>
      <p:ext uri="{BB962C8B-B14F-4D97-AF65-F5344CB8AC3E}">
        <p14:creationId xmlns:p14="http://schemas.microsoft.com/office/powerpoint/2010/main" val="2268196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107EE-9C5D-43B1-A5EE-962B484DD8FD}" type="slidenum">
              <a:rPr lang="en-US" smtClean="0"/>
              <a:pPr/>
              <a:t>35</a:t>
            </a:fld>
            <a:endParaRPr lang="en-US" dirty="0"/>
          </a:p>
        </p:txBody>
      </p:sp>
    </p:spTree>
    <p:extLst>
      <p:ext uri="{BB962C8B-B14F-4D97-AF65-F5344CB8AC3E}">
        <p14:creationId xmlns:p14="http://schemas.microsoft.com/office/powerpoint/2010/main" val="348838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36</a:t>
            </a:fld>
            <a:endParaRPr lang="en-US" dirty="0"/>
          </a:p>
        </p:txBody>
      </p:sp>
    </p:spTree>
    <p:extLst>
      <p:ext uri="{BB962C8B-B14F-4D97-AF65-F5344CB8AC3E}">
        <p14:creationId xmlns:p14="http://schemas.microsoft.com/office/powerpoint/2010/main" val="233381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37</a:t>
            </a:fld>
            <a:endParaRPr lang="en-US" dirty="0"/>
          </a:p>
        </p:txBody>
      </p:sp>
    </p:spTree>
    <p:extLst>
      <p:ext uri="{BB962C8B-B14F-4D97-AF65-F5344CB8AC3E}">
        <p14:creationId xmlns:p14="http://schemas.microsoft.com/office/powerpoint/2010/main" val="4196008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38</a:t>
            </a:fld>
            <a:endParaRPr lang="en-US" dirty="0"/>
          </a:p>
        </p:txBody>
      </p:sp>
    </p:spTree>
    <p:extLst>
      <p:ext uri="{BB962C8B-B14F-4D97-AF65-F5344CB8AC3E}">
        <p14:creationId xmlns:p14="http://schemas.microsoft.com/office/powerpoint/2010/main" val="1408531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39</a:t>
            </a:fld>
            <a:endParaRPr lang="en-US" dirty="0"/>
          </a:p>
        </p:txBody>
      </p:sp>
    </p:spTree>
    <p:extLst>
      <p:ext uri="{BB962C8B-B14F-4D97-AF65-F5344CB8AC3E}">
        <p14:creationId xmlns:p14="http://schemas.microsoft.com/office/powerpoint/2010/main" val="48972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4</a:t>
            </a:fld>
            <a:endParaRPr lang="en-US" dirty="0"/>
          </a:p>
        </p:txBody>
      </p:sp>
    </p:spTree>
    <p:extLst>
      <p:ext uri="{BB962C8B-B14F-4D97-AF65-F5344CB8AC3E}">
        <p14:creationId xmlns:p14="http://schemas.microsoft.com/office/powerpoint/2010/main" val="444547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618C5F-7994-485E-AE7F-C83E11320CFF}" type="slidenum">
              <a:rPr lang="en-US" smtClean="0"/>
              <a:pPr/>
              <a:t>40</a:t>
            </a:fld>
            <a:endParaRPr lang="en-US" dirty="0"/>
          </a:p>
        </p:txBody>
      </p:sp>
    </p:spTree>
    <p:extLst>
      <p:ext uri="{BB962C8B-B14F-4D97-AF65-F5344CB8AC3E}">
        <p14:creationId xmlns:p14="http://schemas.microsoft.com/office/powerpoint/2010/main" val="126476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41</a:t>
            </a:fld>
            <a:endParaRPr lang="en-US" dirty="0"/>
          </a:p>
        </p:txBody>
      </p:sp>
    </p:spTree>
    <p:extLst>
      <p:ext uri="{BB962C8B-B14F-4D97-AF65-F5344CB8AC3E}">
        <p14:creationId xmlns:p14="http://schemas.microsoft.com/office/powerpoint/2010/main" val="2447536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42</a:t>
            </a:fld>
            <a:endParaRPr lang="en-US" dirty="0"/>
          </a:p>
        </p:txBody>
      </p:sp>
    </p:spTree>
    <p:extLst>
      <p:ext uri="{BB962C8B-B14F-4D97-AF65-F5344CB8AC3E}">
        <p14:creationId xmlns:p14="http://schemas.microsoft.com/office/powerpoint/2010/main" val="3407469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43</a:t>
            </a:fld>
            <a:endParaRPr lang="en-US" dirty="0"/>
          </a:p>
        </p:txBody>
      </p:sp>
    </p:spTree>
    <p:extLst>
      <p:ext uri="{BB962C8B-B14F-4D97-AF65-F5344CB8AC3E}">
        <p14:creationId xmlns:p14="http://schemas.microsoft.com/office/powerpoint/2010/main" val="4259054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618C5F-7994-485E-AE7F-C83E11320CFF}" type="slidenum">
              <a:rPr lang="en-US" smtClean="0"/>
              <a:pPr/>
              <a:t>44</a:t>
            </a:fld>
            <a:endParaRPr lang="en-US" dirty="0"/>
          </a:p>
        </p:txBody>
      </p:sp>
    </p:spTree>
    <p:extLst>
      <p:ext uri="{BB962C8B-B14F-4D97-AF65-F5344CB8AC3E}">
        <p14:creationId xmlns:p14="http://schemas.microsoft.com/office/powerpoint/2010/main" val="595217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Times"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1DA7FF09-2F9F-4CC2-AFD7-651525C82023}" type="slidenum">
              <a:rPr lang="en-US" smtClean="0">
                <a:ea typeface="ＭＳ Ｐゴシック" pitchFamily="34" charset="-128"/>
              </a:rPr>
              <a:pPr/>
              <a:t>45</a:t>
            </a:fld>
            <a:endParaRPr lang="en-US" dirty="0" smtClean="0">
              <a:ea typeface="ＭＳ Ｐゴシック" pitchFamily="34" charset="-128"/>
            </a:endParaRPr>
          </a:p>
        </p:txBody>
      </p:sp>
    </p:spTree>
    <p:extLst>
      <p:ext uri="{BB962C8B-B14F-4D97-AF65-F5344CB8AC3E}">
        <p14:creationId xmlns:p14="http://schemas.microsoft.com/office/powerpoint/2010/main" val="2178778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46</a:t>
            </a:fld>
            <a:endParaRPr lang="en-US" dirty="0"/>
          </a:p>
        </p:txBody>
      </p:sp>
    </p:spTree>
    <p:extLst>
      <p:ext uri="{BB962C8B-B14F-4D97-AF65-F5344CB8AC3E}">
        <p14:creationId xmlns:p14="http://schemas.microsoft.com/office/powerpoint/2010/main" val="305072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47</a:t>
            </a:fld>
            <a:endParaRPr lang="en-US" dirty="0"/>
          </a:p>
        </p:txBody>
      </p:sp>
    </p:spTree>
    <p:extLst>
      <p:ext uri="{BB962C8B-B14F-4D97-AF65-F5344CB8AC3E}">
        <p14:creationId xmlns:p14="http://schemas.microsoft.com/office/powerpoint/2010/main" val="3518236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recommendations</a:t>
            </a:r>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48</a:t>
            </a:fld>
            <a:endParaRPr lang="en-US" dirty="0"/>
          </a:p>
        </p:txBody>
      </p:sp>
    </p:spTree>
    <p:extLst>
      <p:ext uri="{BB962C8B-B14F-4D97-AF65-F5344CB8AC3E}">
        <p14:creationId xmlns:p14="http://schemas.microsoft.com/office/powerpoint/2010/main" val="3644380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49</a:t>
            </a:fld>
            <a:endParaRPr lang="en-US" dirty="0"/>
          </a:p>
        </p:txBody>
      </p:sp>
    </p:spTree>
    <p:extLst>
      <p:ext uri="{BB962C8B-B14F-4D97-AF65-F5344CB8AC3E}">
        <p14:creationId xmlns:p14="http://schemas.microsoft.com/office/powerpoint/2010/main" val="195121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9950298C-C5FB-4BFD-8E89-211360C0AA7B}" type="slidenum">
              <a:rPr lang="en-US"/>
              <a:pPr/>
              <a:t>5</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4720" y="4417405"/>
            <a:ext cx="5140960" cy="4181766"/>
          </a:xfrm>
          <a:noFill/>
        </p:spPr>
        <p:txBody>
          <a:bodyPr/>
          <a:lstStyle/>
          <a:p>
            <a:pPr eaLnBrk="1" hangingPunct="1"/>
            <a:endParaRPr lang="en-US" dirty="0" smtClean="0"/>
          </a:p>
        </p:txBody>
      </p:sp>
    </p:spTree>
    <p:extLst>
      <p:ext uri="{BB962C8B-B14F-4D97-AF65-F5344CB8AC3E}">
        <p14:creationId xmlns:p14="http://schemas.microsoft.com/office/powerpoint/2010/main" val="2761865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50</a:t>
            </a:fld>
            <a:endParaRPr lang="en-US" dirty="0"/>
          </a:p>
        </p:txBody>
      </p:sp>
    </p:spTree>
    <p:extLst>
      <p:ext uri="{BB962C8B-B14F-4D97-AF65-F5344CB8AC3E}">
        <p14:creationId xmlns:p14="http://schemas.microsoft.com/office/powerpoint/2010/main" val="3876678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51</a:t>
            </a:fld>
            <a:endParaRPr lang="en-US" dirty="0"/>
          </a:p>
        </p:txBody>
      </p:sp>
    </p:spTree>
    <p:extLst>
      <p:ext uri="{BB962C8B-B14F-4D97-AF65-F5344CB8AC3E}">
        <p14:creationId xmlns:p14="http://schemas.microsoft.com/office/powerpoint/2010/main" val="1948032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52</a:t>
            </a:fld>
            <a:endParaRPr lang="en-US" dirty="0"/>
          </a:p>
        </p:txBody>
      </p:sp>
    </p:spTree>
    <p:extLst>
      <p:ext uri="{BB962C8B-B14F-4D97-AF65-F5344CB8AC3E}">
        <p14:creationId xmlns:p14="http://schemas.microsoft.com/office/powerpoint/2010/main" val="4241723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53</a:t>
            </a:fld>
            <a:endParaRPr lang="en-US" dirty="0"/>
          </a:p>
        </p:txBody>
      </p:sp>
    </p:spTree>
    <p:extLst>
      <p:ext uri="{BB962C8B-B14F-4D97-AF65-F5344CB8AC3E}">
        <p14:creationId xmlns:p14="http://schemas.microsoft.com/office/powerpoint/2010/main" val="216700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54</a:t>
            </a:fld>
            <a:endParaRPr lang="en-US" dirty="0"/>
          </a:p>
        </p:txBody>
      </p:sp>
    </p:spTree>
    <p:extLst>
      <p:ext uri="{BB962C8B-B14F-4D97-AF65-F5344CB8AC3E}">
        <p14:creationId xmlns:p14="http://schemas.microsoft.com/office/powerpoint/2010/main" val="1517724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55</a:t>
            </a:fld>
            <a:endParaRPr lang="en-US" dirty="0"/>
          </a:p>
        </p:txBody>
      </p:sp>
    </p:spTree>
    <p:extLst>
      <p:ext uri="{BB962C8B-B14F-4D97-AF65-F5344CB8AC3E}">
        <p14:creationId xmlns:p14="http://schemas.microsoft.com/office/powerpoint/2010/main" val="3669417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56</a:t>
            </a:fld>
            <a:endParaRPr lang="en-US" dirty="0"/>
          </a:p>
        </p:txBody>
      </p:sp>
    </p:spTree>
    <p:extLst>
      <p:ext uri="{BB962C8B-B14F-4D97-AF65-F5344CB8AC3E}">
        <p14:creationId xmlns:p14="http://schemas.microsoft.com/office/powerpoint/2010/main" val="1276065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57</a:t>
            </a:fld>
            <a:endParaRPr lang="en-US" dirty="0"/>
          </a:p>
        </p:txBody>
      </p:sp>
    </p:spTree>
    <p:extLst>
      <p:ext uri="{BB962C8B-B14F-4D97-AF65-F5344CB8AC3E}">
        <p14:creationId xmlns:p14="http://schemas.microsoft.com/office/powerpoint/2010/main" val="254990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58</a:t>
            </a:fld>
            <a:endParaRPr lang="en-US" dirty="0"/>
          </a:p>
        </p:txBody>
      </p:sp>
    </p:spTree>
    <p:extLst>
      <p:ext uri="{BB962C8B-B14F-4D97-AF65-F5344CB8AC3E}">
        <p14:creationId xmlns:p14="http://schemas.microsoft.com/office/powerpoint/2010/main" val="3096096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59</a:t>
            </a:fld>
            <a:endParaRPr lang="en-US" dirty="0"/>
          </a:p>
        </p:txBody>
      </p:sp>
    </p:spTree>
    <p:extLst>
      <p:ext uri="{BB962C8B-B14F-4D97-AF65-F5344CB8AC3E}">
        <p14:creationId xmlns:p14="http://schemas.microsoft.com/office/powerpoint/2010/main" val="350527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Times" charset="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543C0616-8585-4D07-849F-E383F14A3C66}" type="slidenum">
              <a:rPr lang="en-US" smtClean="0">
                <a:ea typeface="ＭＳ Ｐゴシック" pitchFamily="34" charset="-128"/>
              </a:rPr>
              <a:pPr/>
              <a:t>6</a:t>
            </a:fld>
            <a:endParaRPr lang="en-US" dirty="0" smtClean="0">
              <a:ea typeface="ＭＳ Ｐゴシック" pitchFamily="34" charset="-128"/>
            </a:endParaRPr>
          </a:p>
        </p:txBody>
      </p:sp>
    </p:spTree>
    <p:extLst>
      <p:ext uri="{BB962C8B-B14F-4D97-AF65-F5344CB8AC3E}">
        <p14:creationId xmlns:p14="http://schemas.microsoft.com/office/powerpoint/2010/main" val="2202184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32361-3A74-47C3-A067-1F5A7D27A03E}" type="slidenum">
              <a:rPr lang="en-US" smtClean="0"/>
              <a:t>60</a:t>
            </a:fld>
            <a:endParaRPr lang="en-US" dirty="0"/>
          </a:p>
        </p:txBody>
      </p:sp>
    </p:spTree>
    <p:extLst>
      <p:ext uri="{BB962C8B-B14F-4D97-AF65-F5344CB8AC3E}">
        <p14:creationId xmlns:p14="http://schemas.microsoft.com/office/powerpoint/2010/main" val="357737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charset="0"/>
                <a:ea typeface="MS PGothic" pitchFamily="34" charset="-128"/>
              </a:defRPr>
            </a:lvl1pPr>
            <a:lvl2pPr marL="742819" indent="-285699" eaLnBrk="0" hangingPunct="0">
              <a:defRPr sz="2500">
                <a:solidFill>
                  <a:schemeClr val="tx1"/>
                </a:solidFill>
                <a:latin typeface="Times" charset="0"/>
                <a:ea typeface="MS PGothic" pitchFamily="34" charset="-128"/>
              </a:defRPr>
            </a:lvl2pPr>
            <a:lvl3pPr marL="1142798" indent="-228559" eaLnBrk="0" hangingPunct="0">
              <a:defRPr sz="2500">
                <a:solidFill>
                  <a:schemeClr val="tx1"/>
                </a:solidFill>
                <a:latin typeface="Times" charset="0"/>
                <a:ea typeface="MS PGothic" pitchFamily="34" charset="-128"/>
              </a:defRPr>
            </a:lvl3pPr>
            <a:lvl4pPr marL="1599917" indent="-228559" eaLnBrk="0" hangingPunct="0">
              <a:defRPr sz="2500">
                <a:solidFill>
                  <a:schemeClr val="tx1"/>
                </a:solidFill>
                <a:latin typeface="Times" charset="0"/>
                <a:ea typeface="MS PGothic" pitchFamily="34" charset="-128"/>
              </a:defRPr>
            </a:lvl4pPr>
            <a:lvl5pPr marL="2057037" indent="-228559" eaLnBrk="0" hangingPunct="0">
              <a:defRPr sz="2500">
                <a:solidFill>
                  <a:schemeClr val="tx1"/>
                </a:solidFill>
                <a:latin typeface="Times" charset="0"/>
                <a:ea typeface="MS PGothic" pitchFamily="34" charset="-128"/>
              </a:defRPr>
            </a:lvl5pPr>
            <a:lvl6pPr marL="2514155" indent="-228559" eaLnBrk="0" fontAlgn="base" hangingPunct="0">
              <a:spcBef>
                <a:spcPct val="0"/>
              </a:spcBef>
              <a:spcAft>
                <a:spcPct val="0"/>
              </a:spcAft>
              <a:defRPr sz="2500">
                <a:solidFill>
                  <a:schemeClr val="tx1"/>
                </a:solidFill>
                <a:latin typeface="Times" charset="0"/>
                <a:ea typeface="MS PGothic" pitchFamily="34" charset="-128"/>
              </a:defRPr>
            </a:lvl6pPr>
            <a:lvl7pPr marL="2971274" indent="-228559" eaLnBrk="0" fontAlgn="base" hangingPunct="0">
              <a:spcBef>
                <a:spcPct val="0"/>
              </a:spcBef>
              <a:spcAft>
                <a:spcPct val="0"/>
              </a:spcAft>
              <a:defRPr sz="2500">
                <a:solidFill>
                  <a:schemeClr val="tx1"/>
                </a:solidFill>
                <a:latin typeface="Times" charset="0"/>
                <a:ea typeface="MS PGothic" pitchFamily="34" charset="-128"/>
              </a:defRPr>
            </a:lvl7pPr>
            <a:lvl8pPr marL="3428394" indent="-228559" eaLnBrk="0" fontAlgn="base" hangingPunct="0">
              <a:spcBef>
                <a:spcPct val="0"/>
              </a:spcBef>
              <a:spcAft>
                <a:spcPct val="0"/>
              </a:spcAft>
              <a:defRPr sz="2500">
                <a:solidFill>
                  <a:schemeClr val="tx1"/>
                </a:solidFill>
                <a:latin typeface="Times" charset="0"/>
                <a:ea typeface="MS PGothic" pitchFamily="34" charset="-128"/>
              </a:defRPr>
            </a:lvl8pPr>
            <a:lvl9pPr marL="3885512" indent="-228559" eaLnBrk="0" fontAlgn="base" hangingPunct="0">
              <a:spcBef>
                <a:spcPct val="0"/>
              </a:spcBef>
              <a:spcAft>
                <a:spcPct val="0"/>
              </a:spcAft>
              <a:defRPr sz="2500">
                <a:solidFill>
                  <a:schemeClr val="tx1"/>
                </a:solidFill>
                <a:latin typeface="Times" charset="0"/>
                <a:ea typeface="MS PGothic" pitchFamily="34" charset="-128"/>
              </a:defRPr>
            </a:lvl9pPr>
          </a:lstStyle>
          <a:p>
            <a:fld id="{8D6CBCAE-D328-49CD-8B99-B5B5C22F76EA}" type="slidenum">
              <a:rPr lang="en-US" altLang="en-US" sz="1200"/>
              <a:pPr/>
              <a:t>62</a:t>
            </a:fld>
            <a:endParaRPr lang="en-US" altLang="en-US" sz="1200" dirty="0"/>
          </a:p>
        </p:txBody>
      </p:sp>
    </p:spTree>
    <p:extLst>
      <p:ext uri="{BB962C8B-B14F-4D97-AF65-F5344CB8AC3E}">
        <p14:creationId xmlns:p14="http://schemas.microsoft.com/office/powerpoint/2010/main" val="35427497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63</a:t>
            </a:fld>
            <a:endParaRPr lang="en-US" dirty="0"/>
          </a:p>
        </p:txBody>
      </p:sp>
    </p:spTree>
    <p:extLst>
      <p:ext uri="{BB962C8B-B14F-4D97-AF65-F5344CB8AC3E}">
        <p14:creationId xmlns:p14="http://schemas.microsoft.com/office/powerpoint/2010/main" val="87044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7</a:t>
            </a:fld>
            <a:endParaRPr lang="en-US" dirty="0"/>
          </a:p>
        </p:txBody>
      </p:sp>
    </p:spTree>
    <p:extLst>
      <p:ext uri="{BB962C8B-B14F-4D97-AF65-F5344CB8AC3E}">
        <p14:creationId xmlns:p14="http://schemas.microsoft.com/office/powerpoint/2010/main" val="307246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C0820-1464-475C-A980-55589E6D324F}" type="slidenum">
              <a:rPr lang="en-US" smtClean="0"/>
              <a:pPr/>
              <a:t>8</a:t>
            </a:fld>
            <a:endParaRPr lang="en-US" dirty="0"/>
          </a:p>
        </p:txBody>
      </p:sp>
    </p:spTree>
    <p:extLst>
      <p:ext uri="{BB962C8B-B14F-4D97-AF65-F5344CB8AC3E}">
        <p14:creationId xmlns:p14="http://schemas.microsoft.com/office/powerpoint/2010/main" val="173787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F89DC9B-80F3-4295-AFB6-AD047EB1E960}" type="slidenum">
              <a:rPr lang="en-US"/>
              <a:pPr/>
              <a:t>9</a:t>
            </a:fld>
            <a:endParaRPr lang="en-US" dirty="0"/>
          </a:p>
        </p:txBody>
      </p:sp>
      <p:sp>
        <p:nvSpPr>
          <p:cNvPr id="29699" name="Rectangle 2"/>
          <p:cNvSpPr>
            <a:spLocks noGrp="1" noRot="1" noChangeAspect="1" noChangeArrowheads="1" noTextEdit="1"/>
          </p:cNvSpPr>
          <p:nvPr>
            <p:ph type="sldImg"/>
          </p:nvPr>
        </p:nvSpPr>
        <p:spPr>
          <a:xfrm>
            <a:off x="579438" y="500063"/>
            <a:ext cx="5848350" cy="4387850"/>
          </a:xfrm>
          <a:ln/>
        </p:spPr>
      </p:sp>
      <p:sp>
        <p:nvSpPr>
          <p:cNvPr id="29700" name="Rectangle 3"/>
          <p:cNvSpPr>
            <a:spLocks noGrp="1" noChangeArrowheads="1"/>
          </p:cNvSpPr>
          <p:nvPr>
            <p:ph type="body" idx="1"/>
          </p:nvPr>
        </p:nvSpPr>
        <p:spPr>
          <a:xfrm>
            <a:off x="701040" y="5137230"/>
            <a:ext cx="5608320" cy="3568462"/>
          </a:xfrm>
          <a:noFill/>
          <a:ln/>
        </p:spPr>
        <p:txBody>
          <a:bodyPr/>
          <a:lstStyle/>
          <a:p>
            <a:r>
              <a:rPr lang="en-US" dirty="0" smtClean="0"/>
              <a:t>Bacteria or yeasts placed on slide, overlaid with matrix, lyses and crystalizes bacterial proteins.  Samples placed on instrument and ionized by short laser pulses with minimal protein fragmentation.  Particles are then accelerated thru a vacuum tube</a:t>
            </a:r>
          </a:p>
        </p:txBody>
      </p:sp>
    </p:spTree>
    <p:extLst>
      <p:ext uri="{BB962C8B-B14F-4D97-AF65-F5344CB8AC3E}">
        <p14:creationId xmlns:p14="http://schemas.microsoft.com/office/powerpoint/2010/main" val="148515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4BAA366-0BDB-4115-A890-D1B819A17079}" type="datetime1">
              <a:rPr lang="en-US" smtClean="0"/>
              <a:t>11/8/2013</a:t>
            </a:fld>
            <a:endParaRPr lang="en-US" dirty="0"/>
          </a:p>
        </p:txBody>
      </p:sp>
      <p:sp>
        <p:nvSpPr>
          <p:cNvPr id="16" name="Slide Number Placeholder 15"/>
          <p:cNvSpPr>
            <a:spLocks noGrp="1"/>
          </p:cNvSpPr>
          <p:nvPr>
            <p:ph type="sldNum" sz="quarter" idx="11"/>
          </p:nvPr>
        </p:nvSpPr>
        <p:spPr/>
        <p:txBody>
          <a:bodyPr/>
          <a:lstStyle/>
          <a:p>
            <a:fld id="{1ED6D128-09CC-4217-91BB-A3EA108A7F6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A8251-2D97-48AF-96BE-BB9DCD3D6FB3}" type="datetime1">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6D128-09CC-4217-91BB-A3EA108A7F6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38D41-60B6-41D5-B8DF-113AE036EB6E}" type="datetime1">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6D128-09CC-4217-91BB-A3EA108A7F6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1C7A39F-51D4-4D77-B93A-84A4AB52EA8B}" type="datetime1">
              <a:rPr lang="en-US" smtClean="0"/>
              <a:t>11/8/2013</a:t>
            </a:fld>
            <a:endParaRPr lang="en-US" dirty="0"/>
          </a:p>
        </p:txBody>
      </p:sp>
      <p:sp>
        <p:nvSpPr>
          <p:cNvPr id="15" name="Slide Number Placeholder 14"/>
          <p:cNvSpPr>
            <a:spLocks noGrp="1"/>
          </p:cNvSpPr>
          <p:nvPr>
            <p:ph type="sldNum" sz="quarter" idx="11"/>
          </p:nvPr>
        </p:nvSpPr>
        <p:spPr/>
        <p:txBody>
          <a:bodyPr/>
          <a:lstStyle/>
          <a:p>
            <a:fld id="{1ED6D128-09CC-4217-91BB-A3EA108A7F6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667B4AB-2BC3-4E6A-A24E-41DC780FBF4A}" type="datetime1">
              <a:rPr lang="en-US" smtClean="0"/>
              <a:t>11/8/2013</a:t>
            </a:fld>
            <a:endParaRPr lang="en-US" dirty="0"/>
          </a:p>
        </p:txBody>
      </p:sp>
      <p:sp>
        <p:nvSpPr>
          <p:cNvPr id="13" name="Slide Number Placeholder 12"/>
          <p:cNvSpPr>
            <a:spLocks noGrp="1"/>
          </p:cNvSpPr>
          <p:nvPr>
            <p:ph type="sldNum" sz="quarter" idx="11"/>
          </p:nvPr>
        </p:nvSpPr>
        <p:spPr/>
        <p:txBody>
          <a:bodyPr/>
          <a:lstStyle/>
          <a:p>
            <a:fld id="{1ED6D128-09CC-4217-91BB-A3EA108A7F60}"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02F30E0-3EC7-41F2-80CA-5C0562889BBF}" type="datetime1">
              <a:rPr lang="en-US" smtClean="0"/>
              <a:t>11/8/2013</a:t>
            </a:fld>
            <a:endParaRPr lang="en-US" dirty="0"/>
          </a:p>
        </p:txBody>
      </p:sp>
      <p:sp>
        <p:nvSpPr>
          <p:cNvPr id="9" name="Slide Number Placeholder 8"/>
          <p:cNvSpPr>
            <a:spLocks noGrp="1"/>
          </p:cNvSpPr>
          <p:nvPr>
            <p:ph type="sldNum" sz="quarter" idx="11"/>
          </p:nvPr>
        </p:nvSpPr>
        <p:spPr/>
        <p:txBody>
          <a:bodyPr/>
          <a:lstStyle/>
          <a:p>
            <a:fld id="{1ED6D128-09CC-4217-91BB-A3EA108A7F6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FB09201-A28D-4C8B-A74F-8177A921975C}" type="datetime1">
              <a:rPr lang="en-US" smtClean="0"/>
              <a:t>11/8/2013</a:t>
            </a:fld>
            <a:endParaRPr lang="en-US" dirty="0"/>
          </a:p>
        </p:txBody>
      </p:sp>
      <p:sp>
        <p:nvSpPr>
          <p:cNvPr id="15" name="Slide Number Placeholder 14"/>
          <p:cNvSpPr>
            <a:spLocks noGrp="1"/>
          </p:cNvSpPr>
          <p:nvPr>
            <p:ph type="sldNum" sz="quarter" idx="11"/>
          </p:nvPr>
        </p:nvSpPr>
        <p:spPr/>
        <p:txBody>
          <a:bodyPr/>
          <a:lstStyle/>
          <a:p>
            <a:fld id="{1ED6D128-09CC-4217-91BB-A3EA108A7F6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2DF6EE7-C6B1-4854-BA3A-B05B1584542A}" type="datetime1">
              <a:rPr lang="en-US" smtClean="0"/>
              <a:t>11/8/2013</a:t>
            </a:fld>
            <a:endParaRPr lang="en-US" dirty="0"/>
          </a:p>
        </p:txBody>
      </p:sp>
      <p:sp>
        <p:nvSpPr>
          <p:cNvPr id="8" name="Slide Number Placeholder 7"/>
          <p:cNvSpPr>
            <a:spLocks noGrp="1"/>
          </p:cNvSpPr>
          <p:nvPr>
            <p:ph type="sldNum" sz="quarter" idx="11"/>
          </p:nvPr>
        </p:nvSpPr>
        <p:spPr/>
        <p:txBody>
          <a:bodyPr/>
          <a:lstStyle/>
          <a:p>
            <a:fld id="{1ED6D128-09CC-4217-91BB-A3EA108A7F60}"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DB6478-BCE9-415B-987F-4FADC4122BE0}" type="datetime1">
              <a:rPr lang="en-US" smtClean="0"/>
              <a:t>11/8/2013</a:t>
            </a:fld>
            <a:endParaRPr lang="en-US" dirty="0"/>
          </a:p>
        </p:txBody>
      </p:sp>
      <p:sp>
        <p:nvSpPr>
          <p:cNvPr id="6" name="Slide Number Placeholder 5"/>
          <p:cNvSpPr>
            <a:spLocks noGrp="1"/>
          </p:cNvSpPr>
          <p:nvPr>
            <p:ph type="sldNum" sz="quarter" idx="11"/>
          </p:nvPr>
        </p:nvSpPr>
        <p:spPr/>
        <p:txBody>
          <a:bodyPr/>
          <a:lstStyle/>
          <a:p>
            <a:fld id="{1ED6D128-09CC-4217-91BB-A3EA108A7F60}"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C82C6D9-E7EE-425B-9C81-41566180403D}" type="datetime1">
              <a:rPr lang="en-US" smtClean="0"/>
              <a:t>11/8/2013</a:t>
            </a:fld>
            <a:endParaRPr lang="en-US" dirty="0"/>
          </a:p>
        </p:txBody>
      </p:sp>
      <p:sp>
        <p:nvSpPr>
          <p:cNvPr id="16" name="Slide Number Placeholder 15"/>
          <p:cNvSpPr>
            <a:spLocks noGrp="1"/>
          </p:cNvSpPr>
          <p:nvPr>
            <p:ph type="sldNum" sz="quarter" idx="11"/>
          </p:nvPr>
        </p:nvSpPr>
        <p:spPr/>
        <p:txBody>
          <a:bodyPr/>
          <a:lstStyle/>
          <a:p>
            <a:fld id="{1ED6D128-09CC-4217-91BB-A3EA108A7F6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3A363D8-4E36-4BDE-884A-99D5023481DF}" type="datetime1">
              <a:rPr lang="en-US" smtClean="0"/>
              <a:t>11/8/2013</a:t>
            </a:fld>
            <a:endParaRPr lang="en-US" dirty="0"/>
          </a:p>
        </p:txBody>
      </p:sp>
      <p:sp>
        <p:nvSpPr>
          <p:cNvPr id="14" name="Slide Number Placeholder 13"/>
          <p:cNvSpPr>
            <a:spLocks noGrp="1"/>
          </p:cNvSpPr>
          <p:nvPr>
            <p:ph type="sldNum" sz="quarter" idx="11"/>
          </p:nvPr>
        </p:nvSpPr>
        <p:spPr/>
        <p:txBody>
          <a:bodyPr/>
          <a:lstStyle/>
          <a:p>
            <a:fld id="{1ED6D128-09CC-4217-91BB-A3EA108A7F60}"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D757F83-BAF8-4D09-B13F-251F062F00EC}" type="datetime1">
              <a:rPr lang="en-US" smtClean="0"/>
              <a:t>11/8/2013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ED6D128-09CC-4217-91BB-A3EA108A7F6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gif"/><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wmf"/><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2.wmf"/><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Horse" TargetMode="External"/><Relationship Id="rId3" Type="http://schemas.openxmlformats.org/officeDocument/2006/relationships/hyperlink" Target="http://en.wikipedia.org/wiki/Myiasis" TargetMode="External"/><Relationship Id="rId7" Type="http://schemas.openxmlformats.org/officeDocument/2006/relationships/hyperlink" Target="http://en.wikipedia.org/wiki/Goat" TargetMode="External"/><Relationship Id="rId12"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en.wikipedia.org/wiki/Cow" TargetMode="External"/><Relationship Id="rId11" Type="http://schemas.openxmlformats.org/officeDocument/2006/relationships/hyperlink" Target="http://en.wikipedia.org/wiki/File:WIMap-doton-Burlington.png" TargetMode="External"/><Relationship Id="rId5" Type="http://schemas.openxmlformats.org/officeDocument/2006/relationships/hyperlink" Target="http://en.wikipedia.org/wiki/Sheep" TargetMode="External"/><Relationship Id="rId10" Type="http://schemas.openxmlformats.org/officeDocument/2006/relationships/image" Target="../media/image37.jpeg"/><Relationship Id="rId4" Type="http://schemas.openxmlformats.org/officeDocument/2006/relationships/hyperlink" Target="http://en.wikipedia.org/wiki/Mammal" TargetMode="External"/><Relationship Id="rId9" Type="http://schemas.openxmlformats.org/officeDocument/2006/relationships/hyperlink" Target="http://en.wikipedia.org/wiki/Huma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2.wmf"/><Relationship Id="rId10" Type="http://schemas.openxmlformats.org/officeDocument/2006/relationships/image" Target="../media/image23.gif"/><Relationship Id="rId4" Type="http://schemas.openxmlformats.org/officeDocument/2006/relationships/image" Target="../media/image41.jpeg"/><Relationship Id="rId9"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7.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wmf"/><Relationship Id="rId4" Type="http://schemas.openxmlformats.org/officeDocument/2006/relationships/image" Target="../media/image8.png"/><Relationship Id="rId9" Type="http://schemas.openxmlformats.org/officeDocument/2006/relationships/image" Target="../media/image13.wmf"/></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hyperlink" Target="http://www.biomedcentral.com/1756-0500/1/36/figure/F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526" y="2514600"/>
            <a:ext cx="6096000" cy="3657599"/>
          </a:xfrm>
        </p:spPr>
        <p:txBody>
          <a:bodyPr>
            <a:normAutofit/>
          </a:bodyPr>
          <a:lstStyle/>
          <a:p>
            <a:pPr marL="18288" indent="0">
              <a:buNone/>
            </a:pPr>
            <a:r>
              <a:rPr lang="en-US" b="1" dirty="0" smtClean="0"/>
              <a:t>Michael Costello, Ph.D</a:t>
            </a:r>
          </a:p>
          <a:p>
            <a:pPr marL="18288" indent="0">
              <a:buNone/>
            </a:pPr>
            <a:r>
              <a:rPr lang="en-US" b="1" dirty="0" smtClean="0"/>
              <a:t>Technical Director – Microbiology</a:t>
            </a:r>
          </a:p>
          <a:p>
            <a:pPr marL="18288" indent="0">
              <a:buNone/>
            </a:pPr>
            <a:r>
              <a:rPr lang="en-US" b="1" dirty="0" smtClean="0"/>
              <a:t>ACL Laboratories</a:t>
            </a:r>
          </a:p>
          <a:p>
            <a:pPr marL="18288" indent="0">
              <a:buNone/>
            </a:pPr>
            <a:r>
              <a:rPr lang="en-US" dirty="0"/>
              <a:t>Mike.costello@advocatehealth.com</a:t>
            </a:r>
          </a:p>
          <a:p>
            <a:pPr marL="18288" indent="0">
              <a:buNone/>
            </a:pPr>
            <a:endParaRPr lang="en-US" b="1" dirty="0" smtClean="0"/>
          </a:p>
          <a:p>
            <a:pPr marL="18288" indent="0">
              <a:buNone/>
            </a:pPr>
            <a:endParaRPr lang="en-US" b="1" dirty="0" smtClean="0"/>
          </a:p>
          <a:p>
            <a:pPr marL="18288" indent="0">
              <a:buNone/>
            </a:pPr>
            <a:r>
              <a:rPr lang="en-US" b="1" dirty="0" smtClean="0"/>
              <a:t>WSLH Teleconference</a:t>
            </a:r>
          </a:p>
          <a:p>
            <a:pPr marL="18288" indent="0">
              <a:buNone/>
            </a:pPr>
            <a:r>
              <a:rPr lang="en-US" b="1" dirty="0"/>
              <a:t>November 13, 2013</a:t>
            </a:r>
          </a:p>
        </p:txBody>
      </p:sp>
      <p:sp>
        <p:nvSpPr>
          <p:cNvPr id="2" name="Title 1"/>
          <p:cNvSpPr>
            <a:spLocks noGrp="1"/>
          </p:cNvSpPr>
          <p:nvPr>
            <p:ph type="title"/>
          </p:nvPr>
        </p:nvSpPr>
        <p:spPr>
          <a:xfrm>
            <a:off x="533400" y="1447800"/>
            <a:ext cx="7543800" cy="914400"/>
          </a:xfrm>
        </p:spPr>
        <p:txBody>
          <a:bodyPr/>
          <a:lstStyle/>
          <a:p>
            <a:r>
              <a:rPr lang="en-US" sz="4800" b="1" dirty="0">
                <a:solidFill>
                  <a:srgbClr val="00B0F0"/>
                </a:solidFill>
              </a:rPr>
              <a:t>Implementation of MALDI-TOF in Clinical </a:t>
            </a:r>
            <a:r>
              <a:rPr lang="en-US" sz="4800" b="1" dirty="0" smtClean="0">
                <a:solidFill>
                  <a:srgbClr val="00B0F0"/>
                </a:solidFill>
              </a:rPr>
              <a:t>Microbiology</a:t>
            </a:r>
            <a:endParaRPr lang="en-US" sz="4400" b="1" dirty="0">
              <a:solidFill>
                <a:srgbClr val="00B0F0"/>
              </a:solidFill>
            </a:endParaRPr>
          </a:p>
        </p:txBody>
      </p:sp>
      <p:pic>
        <p:nvPicPr>
          <p:cNvPr id="4" name="Picture 3" descr="bruker1.jpg"/>
          <p:cNvPicPr>
            <a:picLocks noChangeAspect="1"/>
          </p:cNvPicPr>
          <p:nvPr/>
        </p:nvPicPr>
        <p:blipFill>
          <a:blip r:embed="rId3" cstate="print"/>
          <a:stretch>
            <a:fillRect/>
          </a:stretch>
        </p:blipFill>
        <p:spPr>
          <a:xfrm rot="5400000">
            <a:off x="6120962" y="3781624"/>
            <a:ext cx="3695283" cy="2228038"/>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25062" y="3780028"/>
            <a:ext cx="3688766" cy="2224710"/>
          </a:xfrm>
          <a:prstGeom prst="rect">
            <a:avLst/>
          </a:prstGeom>
        </p:spPr>
      </p:pic>
      <p:sp>
        <p:nvSpPr>
          <p:cNvPr id="6" name="Slide Number Placeholder 5"/>
          <p:cNvSpPr>
            <a:spLocks noGrp="1"/>
          </p:cNvSpPr>
          <p:nvPr>
            <p:ph type="sldNum" sz="quarter" idx="11"/>
          </p:nvPr>
        </p:nvSpPr>
        <p:spPr>
          <a:xfrm>
            <a:off x="304800" y="6248400"/>
            <a:ext cx="2133600" cy="304800"/>
          </a:xfrm>
        </p:spPr>
        <p:txBody>
          <a:bodyPr/>
          <a:lstStyle/>
          <a:p>
            <a:fld id="{1ED6D128-09CC-4217-91BB-A3EA108A7F60}" type="slidenum">
              <a:rPr lang="en-US" smtClean="0"/>
              <a:t>1</a:t>
            </a:fld>
            <a:endParaRPr lang="en-US" dirty="0"/>
          </a:p>
        </p:txBody>
      </p:sp>
    </p:spTree>
    <p:extLst>
      <p:ext uri="{BB962C8B-B14F-4D97-AF65-F5344CB8AC3E}">
        <p14:creationId xmlns:p14="http://schemas.microsoft.com/office/powerpoint/2010/main" val="492680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051050" y="1417638"/>
            <a:ext cx="3587750" cy="5199062"/>
            <a:chOff x="912" y="757"/>
            <a:chExt cx="2260" cy="3275"/>
          </a:xfrm>
        </p:grpSpPr>
        <p:pic>
          <p:nvPicPr>
            <p:cNvPr id="16391" name="Picture 6"/>
            <p:cNvPicPr>
              <a:picLocks noChangeAspect="1" noChangeArrowheads="1"/>
            </p:cNvPicPr>
            <p:nvPr/>
          </p:nvPicPr>
          <p:blipFill>
            <a:blip r:embed="rId3" cstate="print"/>
            <a:srcRect/>
            <a:stretch>
              <a:fillRect/>
            </a:stretch>
          </p:blipFill>
          <p:spPr bwMode="auto">
            <a:xfrm>
              <a:off x="912" y="2139"/>
              <a:ext cx="1484" cy="1413"/>
            </a:xfrm>
            <a:prstGeom prst="rect">
              <a:avLst/>
            </a:prstGeom>
            <a:noFill/>
            <a:ln w="9525">
              <a:noFill/>
              <a:miter lim="800000"/>
              <a:headEnd/>
              <a:tailEnd/>
            </a:ln>
          </p:spPr>
        </p:pic>
        <p:pic>
          <p:nvPicPr>
            <p:cNvPr id="16392" name="Picture 7"/>
            <p:cNvPicPr>
              <a:picLocks noChangeAspect="1" noChangeArrowheads="1"/>
            </p:cNvPicPr>
            <p:nvPr/>
          </p:nvPicPr>
          <p:blipFill>
            <a:blip r:embed="rId4" cstate="print"/>
            <a:srcRect/>
            <a:stretch>
              <a:fillRect/>
            </a:stretch>
          </p:blipFill>
          <p:spPr bwMode="auto">
            <a:xfrm>
              <a:off x="1642" y="757"/>
              <a:ext cx="1530" cy="3275"/>
            </a:xfrm>
            <a:prstGeom prst="rect">
              <a:avLst/>
            </a:prstGeom>
            <a:noFill/>
            <a:ln w="9525">
              <a:noFill/>
              <a:miter lim="800000"/>
              <a:headEnd/>
              <a:tailEnd/>
            </a:ln>
          </p:spPr>
        </p:pic>
      </p:grpSp>
      <p:sp>
        <p:nvSpPr>
          <p:cNvPr id="16387" name="Text Box 8"/>
          <p:cNvSpPr txBox="1">
            <a:spLocks noChangeArrowheads="1"/>
          </p:cNvSpPr>
          <p:nvPr/>
        </p:nvSpPr>
        <p:spPr bwMode="auto">
          <a:xfrm>
            <a:off x="5932865" y="4119563"/>
            <a:ext cx="3211135" cy="1477328"/>
          </a:xfrm>
          <a:prstGeom prst="rect">
            <a:avLst/>
          </a:prstGeom>
          <a:noFill/>
          <a:ln w="9525">
            <a:noFill/>
            <a:miter lim="800000"/>
            <a:headEnd/>
            <a:tailEnd/>
          </a:ln>
        </p:spPr>
        <p:txBody>
          <a:bodyPr wrap="none">
            <a:spAutoFit/>
          </a:bodyPr>
          <a:lstStyle/>
          <a:p>
            <a:r>
              <a:rPr lang="de-DE">
                <a:latin typeface="Arial" pitchFamily="34" charset="0"/>
              </a:rPr>
              <a:t>laser pulse:</a:t>
            </a:r>
          </a:p>
          <a:p>
            <a:r>
              <a:rPr lang="de-DE">
                <a:latin typeface="Arial" pitchFamily="34" charset="0"/>
              </a:rPr>
              <a:t>- desorption of matrix and</a:t>
            </a:r>
          </a:p>
          <a:p>
            <a:r>
              <a:rPr lang="de-DE">
                <a:latin typeface="Arial" pitchFamily="34" charset="0"/>
              </a:rPr>
              <a:t>bacterial proteins</a:t>
            </a:r>
          </a:p>
          <a:p>
            <a:r>
              <a:rPr lang="de-DE">
                <a:latin typeface="Arial" pitchFamily="34" charset="0"/>
              </a:rPr>
              <a:t>- ionization by charge/energy </a:t>
            </a:r>
          </a:p>
          <a:p>
            <a:r>
              <a:rPr lang="de-DE">
                <a:latin typeface="Arial" pitchFamily="34" charset="0"/>
              </a:rPr>
              <a:t>transfer</a:t>
            </a:r>
          </a:p>
        </p:txBody>
      </p:sp>
      <p:sp>
        <p:nvSpPr>
          <p:cNvPr id="16388" name="Rectangle 6"/>
          <p:cNvSpPr>
            <a:spLocks noChangeArrowheads="1"/>
          </p:cNvSpPr>
          <p:nvPr/>
        </p:nvSpPr>
        <p:spPr bwMode="auto">
          <a:xfrm>
            <a:off x="3592890" y="1773238"/>
            <a:ext cx="1655763" cy="2232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endParaRPr lang="en-US" sz="1600" dirty="0">
              <a:solidFill>
                <a:srgbClr val="FFFFFF"/>
              </a:solidFill>
              <a:latin typeface="Arial" pitchFamily="34" charset="0"/>
            </a:endParaRPr>
          </a:p>
        </p:txBody>
      </p:sp>
      <p:sp>
        <p:nvSpPr>
          <p:cNvPr id="16389" name="Text Box 5"/>
          <p:cNvSpPr txBox="1">
            <a:spLocks noChangeArrowheads="1"/>
          </p:cNvSpPr>
          <p:nvPr/>
        </p:nvSpPr>
        <p:spPr bwMode="auto">
          <a:xfrm>
            <a:off x="914400" y="152400"/>
            <a:ext cx="7386959" cy="646331"/>
          </a:xfrm>
          <a:prstGeom prst="rect">
            <a:avLst/>
          </a:prstGeom>
          <a:noFill/>
          <a:ln w="9525">
            <a:noFill/>
            <a:miter lim="800000"/>
            <a:headEnd/>
            <a:tailEnd/>
          </a:ln>
        </p:spPr>
        <p:txBody>
          <a:bodyPr wrap="none">
            <a:spAutoFit/>
          </a:bodyPr>
          <a:lstStyle/>
          <a:p>
            <a:r>
              <a:rPr lang="de-DE"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 MS: Basic Principles</a:t>
            </a:r>
          </a:p>
        </p:txBody>
      </p:sp>
      <p:sp>
        <p:nvSpPr>
          <p:cNvPr id="16390" name="Text Box 10"/>
          <p:cNvSpPr txBox="1">
            <a:spLocks noChangeArrowheads="1"/>
          </p:cNvSpPr>
          <p:nvPr/>
        </p:nvSpPr>
        <p:spPr bwMode="auto">
          <a:xfrm rot="-5400000">
            <a:off x="2779769" y="2667893"/>
            <a:ext cx="1353191" cy="307777"/>
          </a:xfrm>
          <a:prstGeom prst="rect">
            <a:avLst/>
          </a:prstGeom>
          <a:noFill/>
          <a:ln w="9525">
            <a:noFill/>
            <a:miter lim="800000"/>
            <a:headEnd/>
            <a:tailEnd/>
          </a:ln>
          <a:effectLst/>
        </p:spPr>
        <p:txBody>
          <a:bodyPr wrap="none">
            <a:spAutoFit/>
          </a:bodyPr>
          <a:lstStyle/>
          <a:p>
            <a:r>
              <a:rPr lang="en-US" sz="1400" b="1" dirty="0">
                <a:latin typeface="Arial" pitchFamily="34" charset="0"/>
              </a:rPr>
              <a:t>Time of Flight</a:t>
            </a:r>
          </a:p>
        </p:txBody>
      </p:sp>
      <p:sp>
        <p:nvSpPr>
          <p:cNvPr id="10" name="TextBox 9"/>
          <p:cNvSpPr txBox="1"/>
          <p:nvPr/>
        </p:nvSpPr>
        <p:spPr>
          <a:xfrm>
            <a:off x="4428214" y="2829580"/>
            <a:ext cx="829586" cy="523220"/>
          </a:xfrm>
          <a:prstGeom prst="rect">
            <a:avLst/>
          </a:prstGeom>
          <a:noFill/>
        </p:spPr>
        <p:txBody>
          <a:bodyPr wrap="none" rtlCol="0">
            <a:spAutoFit/>
          </a:bodyPr>
          <a:lstStyle/>
          <a:p>
            <a:pPr algn="ctr"/>
            <a:r>
              <a:rPr lang="en-US" sz="1400" b="1" dirty="0" smtClean="0"/>
              <a:t>Vacuum </a:t>
            </a:r>
          </a:p>
          <a:p>
            <a:pPr algn="ctr"/>
            <a:r>
              <a:rPr lang="en-US" sz="1400" b="1" dirty="0" smtClean="0"/>
              <a:t>tube</a:t>
            </a:r>
            <a:endParaRPr lang="en-US" sz="1400" b="1" dirty="0"/>
          </a:p>
        </p:txBody>
      </p:sp>
      <p:sp>
        <p:nvSpPr>
          <p:cNvPr id="11" name="TextBox 10"/>
          <p:cNvSpPr txBox="1"/>
          <p:nvPr/>
        </p:nvSpPr>
        <p:spPr>
          <a:xfrm>
            <a:off x="5358989" y="1905000"/>
            <a:ext cx="3969356" cy="800219"/>
          </a:xfrm>
          <a:prstGeom prst="rect">
            <a:avLst/>
          </a:prstGeom>
          <a:noFill/>
        </p:spPr>
        <p:txBody>
          <a:bodyPr wrap="none" rtlCol="0">
            <a:spAutoFit/>
          </a:bodyPr>
          <a:lstStyle/>
          <a:p>
            <a:r>
              <a:rPr lang="en-US" sz="1600" b="1" dirty="0" smtClean="0">
                <a:solidFill>
                  <a:srgbClr val="FF0000"/>
                </a:solidFill>
              </a:rPr>
              <a:t>M</a:t>
            </a:r>
            <a:r>
              <a:rPr lang="en-US" sz="1400" b="1" dirty="0" smtClean="0"/>
              <a:t>atrix </a:t>
            </a:r>
            <a:r>
              <a:rPr lang="en-US" sz="1600" b="1" dirty="0" smtClean="0">
                <a:solidFill>
                  <a:srgbClr val="FF0000"/>
                </a:solidFill>
              </a:rPr>
              <a:t>A</a:t>
            </a:r>
            <a:r>
              <a:rPr lang="en-US" sz="1400" b="1" dirty="0" smtClean="0"/>
              <a:t>ssisted </a:t>
            </a:r>
            <a:r>
              <a:rPr lang="en-US" sz="1600" b="1" dirty="0" smtClean="0">
                <a:solidFill>
                  <a:srgbClr val="FF0000"/>
                </a:solidFill>
              </a:rPr>
              <a:t>L</a:t>
            </a:r>
            <a:r>
              <a:rPr lang="en-US" sz="1400" b="1" dirty="0" smtClean="0"/>
              <a:t>aser </a:t>
            </a:r>
            <a:r>
              <a:rPr lang="en-US" sz="1600" b="1" dirty="0" smtClean="0">
                <a:solidFill>
                  <a:srgbClr val="FF0000"/>
                </a:solidFill>
              </a:rPr>
              <a:t>D</a:t>
            </a:r>
            <a:r>
              <a:rPr lang="en-US" sz="1400" b="1" dirty="0" smtClean="0"/>
              <a:t>esorption</a:t>
            </a:r>
          </a:p>
          <a:p>
            <a:endParaRPr lang="en-US" sz="1400" b="1" dirty="0" smtClean="0"/>
          </a:p>
          <a:p>
            <a:r>
              <a:rPr lang="en-US" sz="1400" dirty="0" smtClean="0"/>
              <a:t> </a:t>
            </a:r>
            <a:r>
              <a:rPr lang="en-US" sz="1600" dirty="0" smtClean="0">
                <a:solidFill>
                  <a:srgbClr val="FF0000"/>
                </a:solidFill>
              </a:rPr>
              <a:t>I</a:t>
            </a:r>
            <a:r>
              <a:rPr lang="en-US" sz="1400" dirty="0" smtClean="0"/>
              <a:t>onization–</a:t>
            </a:r>
            <a:r>
              <a:rPr lang="en-US" sz="1600" dirty="0" smtClean="0">
                <a:solidFill>
                  <a:srgbClr val="FF0000"/>
                </a:solidFill>
              </a:rPr>
              <a:t>T</a:t>
            </a:r>
            <a:r>
              <a:rPr lang="en-US" sz="1400" dirty="0" smtClean="0"/>
              <a:t>ime </a:t>
            </a:r>
            <a:r>
              <a:rPr lang="en-US" sz="1600" dirty="0" smtClean="0">
                <a:solidFill>
                  <a:srgbClr val="FF0000"/>
                </a:solidFill>
              </a:rPr>
              <a:t>o</a:t>
            </a:r>
            <a:r>
              <a:rPr lang="en-US" sz="1400" dirty="0" smtClean="0"/>
              <a:t>f </a:t>
            </a:r>
            <a:r>
              <a:rPr lang="en-US" sz="1600" dirty="0" smtClean="0">
                <a:solidFill>
                  <a:srgbClr val="FF0000"/>
                </a:solidFill>
              </a:rPr>
              <a:t>F</a:t>
            </a:r>
            <a:r>
              <a:rPr lang="en-US" sz="1400" dirty="0" smtClean="0"/>
              <a:t>light/</a:t>
            </a:r>
            <a:r>
              <a:rPr lang="en-US" sz="1600" dirty="0" smtClean="0">
                <a:solidFill>
                  <a:srgbClr val="FF0000"/>
                </a:solidFill>
              </a:rPr>
              <a:t>M</a:t>
            </a:r>
            <a:r>
              <a:rPr lang="en-US" sz="1400" dirty="0" smtClean="0"/>
              <a:t>ass </a:t>
            </a:r>
            <a:r>
              <a:rPr lang="en-US" sz="1600" dirty="0" smtClean="0">
                <a:solidFill>
                  <a:srgbClr val="FF0000"/>
                </a:solidFill>
              </a:rPr>
              <a:t>S</a:t>
            </a:r>
            <a:r>
              <a:rPr lang="en-US" sz="1400" dirty="0" smtClean="0"/>
              <a:t>pectrometry </a:t>
            </a:r>
            <a:endParaRPr lang="en-US" sz="1400" dirty="0"/>
          </a:p>
        </p:txBody>
      </p:sp>
      <p:sp>
        <p:nvSpPr>
          <p:cNvPr id="12" name="Rounded Rectangle 11"/>
          <p:cNvSpPr/>
          <p:nvPr/>
        </p:nvSpPr>
        <p:spPr>
          <a:xfrm>
            <a:off x="5334000" y="1905000"/>
            <a:ext cx="3048000" cy="3048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ALPHA-CYANO-4-HYDROXYCINNAMIC ACID Structure"/>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362200" y="4343400"/>
            <a:ext cx="1485900" cy="72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257800"/>
            <a:ext cx="244316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09600" y="6672590"/>
            <a:ext cx="1752600" cy="261610"/>
          </a:xfrm>
          <a:prstGeom prst="rect">
            <a:avLst/>
          </a:prstGeom>
          <a:noFill/>
        </p:spPr>
        <p:txBody>
          <a:bodyPr wrap="square" rtlCol="0">
            <a:spAutoFit/>
          </a:bodyPr>
          <a:lstStyle/>
          <a:p>
            <a:r>
              <a:rPr lang="en-US" sz="1050" dirty="0" smtClean="0"/>
              <a:t>CMR 26;547-603, 2013</a:t>
            </a:r>
            <a:endParaRPr lang="en-US" sz="1050" dirty="0"/>
          </a:p>
        </p:txBody>
      </p:sp>
      <p:sp>
        <p:nvSpPr>
          <p:cNvPr id="3" name="Rectangle 2"/>
          <p:cNvSpPr/>
          <p:nvPr/>
        </p:nvSpPr>
        <p:spPr>
          <a:xfrm>
            <a:off x="76200" y="4574545"/>
            <a:ext cx="2282997" cy="261610"/>
          </a:xfrm>
          <a:prstGeom prst="rect">
            <a:avLst/>
          </a:prstGeom>
        </p:spPr>
        <p:txBody>
          <a:bodyPr wrap="none">
            <a:spAutoFit/>
          </a:bodyPr>
          <a:lstStyle/>
          <a:p>
            <a:pPr algn="ctr">
              <a:spcBef>
                <a:spcPct val="20000"/>
              </a:spcBef>
              <a:buClr>
                <a:srgbClr val="4DA836"/>
              </a:buClr>
              <a:buSzPct val="70000"/>
            </a:pPr>
            <a:r>
              <a:rPr lang="fr-FR" sz="1100" b="1" dirty="0">
                <a:cs typeface="Arial" pitchFamily="34" charset="0"/>
                <a:sym typeface="Symbol" pitchFamily="18" charset="2"/>
              </a:rPr>
              <a:t>-cyano-4-hydroxycinnamic acid</a:t>
            </a:r>
          </a:p>
        </p:txBody>
      </p:sp>
      <p:sp>
        <p:nvSpPr>
          <p:cNvPr id="4" name="TextBox 3"/>
          <p:cNvSpPr txBox="1"/>
          <p:nvPr/>
        </p:nvSpPr>
        <p:spPr>
          <a:xfrm>
            <a:off x="7239000" y="6541785"/>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5" name="Slide Number Placeholder 4"/>
          <p:cNvSpPr>
            <a:spLocks noGrp="1"/>
          </p:cNvSpPr>
          <p:nvPr>
            <p:ph type="sldNum" sz="quarter" idx="11"/>
          </p:nvPr>
        </p:nvSpPr>
        <p:spPr>
          <a:xfrm>
            <a:off x="2703859" y="6236985"/>
            <a:ext cx="2133600" cy="304800"/>
          </a:xfrm>
        </p:spPr>
        <p:txBody>
          <a:bodyPr/>
          <a:lstStyle/>
          <a:p>
            <a:fld id="{1ED6D128-09CC-4217-91BB-A3EA108A7F60}" type="slidenum">
              <a:rPr lang="en-US" smtClean="0"/>
              <a:t>10</a:t>
            </a:fld>
            <a:endParaRPr lang="en-US" dirty="0"/>
          </a:p>
        </p:txBody>
      </p:sp>
    </p:spTree>
    <p:extLst>
      <p:ext uri="{BB962C8B-B14F-4D97-AF65-F5344CB8AC3E}">
        <p14:creationId xmlns:p14="http://schemas.microsoft.com/office/powerpoint/2010/main" val="765427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2684463" y="1290638"/>
            <a:ext cx="2428875" cy="5199062"/>
          </a:xfrm>
          <a:prstGeom prst="rect">
            <a:avLst/>
          </a:prstGeom>
          <a:noFill/>
          <a:ln w="9525">
            <a:noFill/>
            <a:miter lim="800000"/>
            <a:headEnd/>
            <a:tailEnd/>
          </a:ln>
        </p:spPr>
      </p:pic>
      <p:sp>
        <p:nvSpPr>
          <p:cNvPr id="17411" name="Text Box 5"/>
          <p:cNvSpPr txBox="1">
            <a:spLocks noChangeArrowheads="1"/>
          </p:cNvSpPr>
          <p:nvPr/>
        </p:nvSpPr>
        <p:spPr bwMode="auto">
          <a:xfrm>
            <a:off x="5503863" y="3717925"/>
            <a:ext cx="2801937" cy="1616075"/>
          </a:xfrm>
          <a:prstGeom prst="rect">
            <a:avLst/>
          </a:prstGeom>
          <a:noFill/>
          <a:ln w="9525">
            <a:noFill/>
            <a:miter lim="800000"/>
            <a:headEnd/>
            <a:tailEnd/>
          </a:ln>
        </p:spPr>
        <p:txBody>
          <a:bodyPr>
            <a:spAutoFit/>
          </a:bodyPr>
          <a:lstStyle/>
          <a:p>
            <a:r>
              <a:rPr lang="de-DE" sz="2000" dirty="0">
                <a:effectLst>
                  <a:outerShdw blurRad="38100" dist="38100" dir="2700000" algn="tl">
                    <a:srgbClr val="000000">
                      <a:alpha val="43137"/>
                    </a:srgbClr>
                  </a:outerShdw>
                </a:effectLst>
                <a:latin typeface="Arial" pitchFamily="34" charset="0"/>
              </a:rPr>
              <a:t>build-up of an </a:t>
            </a:r>
          </a:p>
          <a:p>
            <a:r>
              <a:rPr lang="de-DE" sz="2000" dirty="0">
                <a:effectLst>
                  <a:outerShdw blurRad="38100" dist="38100" dir="2700000" algn="tl">
                    <a:srgbClr val="000000">
                      <a:alpha val="43137"/>
                    </a:srgbClr>
                  </a:outerShdw>
                </a:effectLst>
                <a:latin typeface="Arial" pitchFamily="34" charset="0"/>
              </a:rPr>
              <a:t>electromagnetic field</a:t>
            </a:r>
          </a:p>
          <a:p>
            <a:endParaRPr lang="de-DE" sz="2000" dirty="0">
              <a:effectLst>
                <a:outerShdw blurRad="38100" dist="38100" dir="2700000" algn="tl">
                  <a:srgbClr val="000000">
                    <a:alpha val="43137"/>
                  </a:srgbClr>
                </a:outerShdw>
              </a:effectLst>
              <a:latin typeface="Arial" pitchFamily="34" charset="0"/>
            </a:endParaRPr>
          </a:p>
          <a:p>
            <a:r>
              <a:rPr lang="de-DE" sz="2000" dirty="0">
                <a:effectLst>
                  <a:outerShdw blurRad="38100" dist="38100" dir="2700000" algn="tl">
                    <a:srgbClr val="000000">
                      <a:alpha val="43137"/>
                    </a:srgbClr>
                  </a:outerShdw>
                </a:effectLst>
                <a:latin typeface="Arial" pitchFamily="34" charset="0"/>
              </a:rPr>
              <a:t>acceleration of ions</a:t>
            </a:r>
          </a:p>
          <a:p>
            <a:endParaRPr lang="de-DE" sz="2000" dirty="0">
              <a:effectLst>
                <a:outerShdw blurRad="38100" dist="38100" dir="2700000" algn="tl">
                  <a:srgbClr val="000000">
                    <a:alpha val="43137"/>
                  </a:srgbClr>
                </a:outerShdw>
              </a:effectLst>
              <a:latin typeface="Arial" pitchFamily="34" charset="0"/>
            </a:endParaRPr>
          </a:p>
        </p:txBody>
      </p:sp>
      <p:sp>
        <p:nvSpPr>
          <p:cNvPr id="17412" name="Rectangle 5"/>
          <p:cNvSpPr>
            <a:spLocks noChangeArrowheads="1"/>
          </p:cNvSpPr>
          <p:nvPr/>
        </p:nvSpPr>
        <p:spPr bwMode="auto">
          <a:xfrm>
            <a:off x="3059113" y="1628775"/>
            <a:ext cx="1657350" cy="223202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endParaRPr lang="en-US" sz="1800" dirty="0">
              <a:solidFill>
                <a:srgbClr val="FFFFFF"/>
              </a:solidFill>
              <a:latin typeface="Arial" pitchFamily="34" charset="0"/>
            </a:endParaRPr>
          </a:p>
        </p:txBody>
      </p:sp>
      <p:sp>
        <p:nvSpPr>
          <p:cNvPr id="17413" name="Text Box 5"/>
          <p:cNvSpPr txBox="1">
            <a:spLocks noChangeArrowheads="1"/>
          </p:cNvSpPr>
          <p:nvPr/>
        </p:nvSpPr>
        <p:spPr bwMode="auto">
          <a:xfrm>
            <a:off x="918840" y="304800"/>
            <a:ext cx="7386959" cy="646331"/>
          </a:xfrm>
          <a:prstGeom prst="rect">
            <a:avLst/>
          </a:prstGeom>
          <a:noFill/>
          <a:ln w="9525">
            <a:noFill/>
            <a:miter lim="800000"/>
            <a:headEnd/>
            <a:tailEnd/>
          </a:ln>
        </p:spPr>
        <p:txBody>
          <a:bodyPr wrap="none">
            <a:spAutoFit/>
          </a:bodyPr>
          <a:lstStyle/>
          <a:p>
            <a:r>
              <a:rPr lang="de-DE"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 MS: Basic Principles</a:t>
            </a:r>
          </a:p>
        </p:txBody>
      </p:sp>
      <p:sp>
        <p:nvSpPr>
          <p:cNvPr id="17414" name="Text Box 8"/>
          <p:cNvSpPr txBox="1">
            <a:spLocks noChangeArrowheads="1"/>
          </p:cNvSpPr>
          <p:nvPr/>
        </p:nvSpPr>
        <p:spPr bwMode="auto">
          <a:xfrm rot="-5400000">
            <a:off x="2151856" y="2501107"/>
            <a:ext cx="1519237" cy="336550"/>
          </a:xfrm>
          <a:prstGeom prst="rect">
            <a:avLst/>
          </a:prstGeom>
          <a:noFill/>
          <a:ln w="9525">
            <a:noFill/>
            <a:miter lim="800000"/>
            <a:headEnd/>
            <a:tailEnd/>
          </a:ln>
          <a:effectLst/>
        </p:spPr>
        <p:txBody>
          <a:bodyPr wrap="none">
            <a:spAutoFit/>
          </a:bodyPr>
          <a:lstStyle/>
          <a:p>
            <a:r>
              <a:rPr lang="en-US" sz="1600" b="1" dirty="0">
                <a:latin typeface="Arial" pitchFamily="34" charset="0"/>
              </a:rPr>
              <a:t>Time of Flight</a:t>
            </a:r>
          </a:p>
        </p:txBody>
      </p:sp>
      <p:sp>
        <p:nvSpPr>
          <p:cNvPr id="2" name="Up Arrow 1"/>
          <p:cNvSpPr/>
          <p:nvPr/>
        </p:nvSpPr>
        <p:spPr>
          <a:xfrm>
            <a:off x="1981200" y="1676400"/>
            <a:ext cx="609600" cy="2357437"/>
          </a:xfrm>
          <a:prstGeom prst="upArrow">
            <a:avLst/>
          </a:prstGeom>
          <a:gradFill>
            <a:gsLst>
              <a:gs pos="81000">
                <a:schemeClr val="accent1">
                  <a:tint val="66000"/>
                  <a:satMod val="160000"/>
                </a:schemeClr>
              </a:gs>
              <a:gs pos="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8800" y="3200400"/>
            <a:ext cx="1606530"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Ring electrode</a:t>
            </a:r>
            <a:endParaRPr lang="en-US" dirty="0">
              <a:effectLst>
                <a:outerShdw blurRad="38100" dist="38100" dir="2700000" algn="tl">
                  <a:srgbClr val="000000">
                    <a:alpha val="43137"/>
                  </a:srgbClr>
                </a:outerShdw>
              </a:effectLst>
            </a:endParaRPr>
          </a:p>
        </p:txBody>
      </p:sp>
      <p:cxnSp>
        <p:nvCxnSpPr>
          <p:cNvPr id="5" name="Straight Arrow Connector 4"/>
          <p:cNvCxnSpPr>
            <a:endCxn id="17410" idx="3"/>
          </p:cNvCxnSpPr>
          <p:nvPr/>
        </p:nvCxnSpPr>
        <p:spPr>
          <a:xfrm flipH="1">
            <a:off x="5113338" y="3569732"/>
            <a:ext cx="525462" cy="320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60926" y="2829580"/>
            <a:ext cx="897362" cy="523220"/>
          </a:xfrm>
          <a:prstGeom prst="rect">
            <a:avLst/>
          </a:prstGeom>
          <a:noFill/>
        </p:spPr>
        <p:txBody>
          <a:bodyPr wrap="none" rtlCol="0">
            <a:spAutoFit/>
          </a:bodyPr>
          <a:lstStyle/>
          <a:p>
            <a:pPr algn="ctr"/>
            <a:r>
              <a:rPr lang="en-US" sz="1400" b="1" dirty="0" smtClean="0">
                <a:solidFill>
                  <a:schemeClr val="bg1"/>
                </a:solidFill>
                <a:effectLst>
                  <a:outerShdw blurRad="38100" dist="38100" dir="2700000" algn="tl">
                    <a:srgbClr val="000000">
                      <a:alpha val="43137"/>
                    </a:srgbClr>
                  </a:outerShdw>
                </a:effectLst>
              </a:rPr>
              <a:t>Vacuum </a:t>
            </a:r>
          </a:p>
          <a:p>
            <a:pPr algn="ctr"/>
            <a:r>
              <a:rPr lang="en-US" sz="1400" b="1" dirty="0" smtClean="0">
                <a:solidFill>
                  <a:schemeClr val="bg1"/>
                </a:solidFill>
                <a:effectLst>
                  <a:outerShdw blurRad="38100" dist="38100" dir="2700000" algn="tl">
                    <a:srgbClr val="000000">
                      <a:alpha val="43137"/>
                    </a:srgbClr>
                  </a:outerShdw>
                </a:effectLst>
              </a:rPr>
              <a:t>tube</a:t>
            </a:r>
            <a:endParaRPr lang="en-US" sz="14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5358989" y="1905000"/>
            <a:ext cx="4006225" cy="800219"/>
          </a:xfrm>
          <a:prstGeom prst="rect">
            <a:avLst/>
          </a:prstGeom>
          <a:noFill/>
        </p:spPr>
        <p:txBody>
          <a:bodyPr wrap="none" rtlCol="0">
            <a:spAutoFit/>
          </a:bodyPr>
          <a:lstStyle/>
          <a:p>
            <a:r>
              <a:rPr lang="en-US" sz="1600" dirty="0" smtClean="0">
                <a:solidFill>
                  <a:srgbClr val="FF0000"/>
                </a:solidFill>
              </a:rPr>
              <a:t>M</a:t>
            </a:r>
            <a:r>
              <a:rPr lang="en-US" sz="1400" dirty="0" smtClean="0"/>
              <a:t>atrix </a:t>
            </a:r>
            <a:r>
              <a:rPr lang="en-US" sz="1600" dirty="0" smtClean="0">
                <a:solidFill>
                  <a:srgbClr val="FF0000"/>
                </a:solidFill>
              </a:rPr>
              <a:t>A</a:t>
            </a:r>
            <a:r>
              <a:rPr lang="en-US" sz="1400" dirty="0" smtClean="0"/>
              <a:t>ssisted </a:t>
            </a:r>
            <a:r>
              <a:rPr lang="en-US" sz="1600" dirty="0" smtClean="0">
                <a:solidFill>
                  <a:srgbClr val="FF0000"/>
                </a:solidFill>
              </a:rPr>
              <a:t>L</a:t>
            </a:r>
            <a:r>
              <a:rPr lang="en-US" sz="1400" dirty="0" smtClean="0"/>
              <a:t>aser </a:t>
            </a:r>
            <a:r>
              <a:rPr lang="en-US" sz="1600" dirty="0" smtClean="0">
                <a:solidFill>
                  <a:srgbClr val="FF0000"/>
                </a:solidFill>
              </a:rPr>
              <a:t>D</a:t>
            </a:r>
            <a:r>
              <a:rPr lang="en-US" sz="1400" dirty="0" smtClean="0"/>
              <a:t>esorption</a:t>
            </a:r>
          </a:p>
          <a:p>
            <a:endParaRPr lang="en-US" sz="1400" dirty="0" smtClean="0"/>
          </a:p>
          <a:p>
            <a:r>
              <a:rPr lang="en-US" sz="1400" b="1" dirty="0" smtClean="0"/>
              <a:t> </a:t>
            </a:r>
            <a:r>
              <a:rPr lang="en-US" sz="1600" b="1" dirty="0" smtClean="0">
                <a:solidFill>
                  <a:srgbClr val="FF0000"/>
                </a:solidFill>
              </a:rPr>
              <a:t>I</a:t>
            </a:r>
            <a:r>
              <a:rPr lang="en-US" sz="1400" b="1" dirty="0" smtClean="0"/>
              <a:t>onization–</a:t>
            </a:r>
            <a:r>
              <a:rPr lang="en-US" sz="1600" dirty="0" smtClean="0">
                <a:solidFill>
                  <a:srgbClr val="FF0000"/>
                </a:solidFill>
              </a:rPr>
              <a:t>T</a:t>
            </a:r>
            <a:r>
              <a:rPr lang="en-US" sz="1400" dirty="0" smtClean="0"/>
              <a:t>ime </a:t>
            </a:r>
            <a:r>
              <a:rPr lang="en-US" sz="1600" dirty="0" smtClean="0">
                <a:solidFill>
                  <a:srgbClr val="FF0000"/>
                </a:solidFill>
              </a:rPr>
              <a:t>o</a:t>
            </a:r>
            <a:r>
              <a:rPr lang="en-US" sz="1400" dirty="0" smtClean="0"/>
              <a:t>f </a:t>
            </a:r>
            <a:r>
              <a:rPr lang="en-US" sz="1600" dirty="0" smtClean="0">
                <a:solidFill>
                  <a:srgbClr val="FF0000"/>
                </a:solidFill>
              </a:rPr>
              <a:t>F</a:t>
            </a:r>
            <a:r>
              <a:rPr lang="en-US" sz="1400" dirty="0" smtClean="0"/>
              <a:t>light/</a:t>
            </a:r>
            <a:r>
              <a:rPr lang="en-US" sz="1600" dirty="0" smtClean="0">
                <a:solidFill>
                  <a:srgbClr val="FF0000"/>
                </a:solidFill>
              </a:rPr>
              <a:t>M</a:t>
            </a:r>
            <a:r>
              <a:rPr lang="en-US" sz="1400" dirty="0" smtClean="0"/>
              <a:t>ass </a:t>
            </a:r>
            <a:r>
              <a:rPr lang="en-US" sz="1600" dirty="0" smtClean="0">
                <a:solidFill>
                  <a:srgbClr val="FF0000"/>
                </a:solidFill>
              </a:rPr>
              <a:t>S</a:t>
            </a:r>
            <a:r>
              <a:rPr lang="en-US" sz="1400" dirty="0" smtClean="0"/>
              <a:t>pectrometry </a:t>
            </a:r>
            <a:endParaRPr lang="en-US" sz="1400" dirty="0"/>
          </a:p>
        </p:txBody>
      </p:sp>
      <p:sp>
        <p:nvSpPr>
          <p:cNvPr id="12" name="Rounded Rectangle 11"/>
          <p:cNvSpPr/>
          <p:nvPr/>
        </p:nvSpPr>
        <p:spPr>
          <a:xfrm>
            <a:off x="5410200" y="2362200"/>
            <a:ext cx="914400" cy="3048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Box 12"/>
          <p:cNvSpPr txBox="1"/>
          <p:nvPr/>
        </p:nvSpPr>
        <p:spPr>
          <a:xfrm>
            <a:off x="7239000" y="6541785"/>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4" name="Slide Number Placeholder 3"/>
          <p:cNvSpPr>
            <a:spLocks noGrp="1"/>
          </p:cNvSpPr>
          <p:nvPr>
            <p:ph type="sldNum" sz="quarter" idx="11"/>
          </p:nvPr>
        </p:nvSpPr>
        <p:spPr/>
        <p:txBody>
          <a:bodyPr/>
          <a:lstStyle/>
          <a:p>
            <a:fld id="{1ED6D128-09CC-4217-91BB-A3EA108A7F60}" type="slidenum">
              <a:rPr lang="en-US" smtClean="0"/>
              <a:t>11</a:t>
            </a:fld>
            <a:endParaRPr lang="en-US" dirty="0"/>
          </a:p>
        </p:txBody>
      </p:sp>
    </p:spTree>
    <p:extLst>
      <p:ext uri="{BB962C8B-B14F-4D97-AF65-F5344CB8AC3E}">
        <p14:creationId xmlns:p14="http://schemas.microsoft.com/office/powerpoint/2010/main" val="6126773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987675" y="1557338"/>
            <a:ext cx="1655763" cy="223202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endParaRPr lang="en-US" sz="1800" dirty="0">
              <a:solidFill>
                <a:schemeClr val="bg1"/>
              </a:solidFill>
              <a:latin typeface="Arial" pitchFamily="34" charset="0"/>
            </a:endParaRPr>
          </a:p>
        </p:txBody>
      </p:sp>
      <p:grpSp>
        <p:nvGrpSpPr>
          <p:cNvPr id="2" name="Group 206"/>
          <p:cNvGrpSpPr>
            <a:grpSpLocks/>
          </p:cNvGrpSpPr>
          <p:nvPr/>
        </p:nvGrpSpPr>
        <p:grpSpPr bwMode="auto">
          <a:xfrm>
            <a:off x="2644775" y="1282700"/>
            <a:ext cx="2246313" cy="4970463"/>
            <a:chOff x="1666" y="808"/>
            <a:chExt cx="1415" cy="3131"/>
          </a:xfrm>
        </p:grpSpPr>
        <p:sp>
          <p:nvSpPr>
            <p:cNvPr id="18567" name="Freeform 6"/>
            <p:cNvSpPr>
              <a:spLocks/>
            </p:cNvSpPr>
            <p:nvPr/>
          </p:nvSpPr>
          <p:spPr bwMode="auto">
            <a:xfrm>
              <a:off x="1757" y="808"/>
              <a:ext cx="1311" cy="148"/>
            </a:xfrm>
            <a:custGeom>
              <a:avLst/>
              <a:gdLst>
                <a:gd name="T0" fmla="*/ 27 w 1311"/>
                <a:gd name="T1" fmla="*/ 0 h 148"/>
                <a:gd name="T2" fmla="*/ 1281 w 1311"/>
                <a:gd name="T3" fmla="*/ 0 h 148"/>
                <a:gd name="T4" fmla="*/ 1287 w 1311"/>
                <a:gd name="T5" fmla="*/ 0 h 148"/>
                <a:gd name="T6" fmla="*/ 1292 w 1311"/>
                <a:gd name="T7" fmla="*/ 2 h 148"/>
                <a:gd name="T8" fmla="*/ 1298 w 1311"/>
                <a:gd name="T9" fmla="*/ 6 h 148"/>
                <a:gd name="T10" fmla="*/ 1302 w 1311"/>
                <a:gd name="T11" fmla="*/ 9 h 148"/>
                <a:gd name="T12" fmla="*/ 1305 w 1311"/>
                <a:gd name="T13" fmla="*/ 15 h 148"/>
                <a:gd name="T14" fmla="*/ 1309 w 1311"/>
                <a:gd name="T15" fmla="*/ 21 h 148"/>
                <a:gd name="T16" fmla="*/ 1309 w 1311"/>
                <a:gd name="T17" fmla="*/ 28 h 148"/>
                <a:gd name="T18" fmla="*/ 1311 w 1311"/>
                <a:gd name="T19" fmla="*/ 35 h 148"/>
                <a:gd name="T20" fmla="*/ 1311 w 1311"/>
                <a:gd name="T21" fmla="*/ 111 h 148"/>
                <a:gd name="T22" fmla="*/ 1309 w 1311"/>
                <a:gd name="T23" fmla="*/ 118 h 148"/>
                <a:gd name="T24" fmla="*/ 1309 w 1311"/>
                <a:gd name="T25" fmla="*/ 126 h 148"/>
                <a:gd name="T26" fmla="*/ 1305 w 1311"/>
                <a:gd name="T27" fmla="*/ 131 h 148"/>
                <a:gd name="T28" fmla="*/ 1302 w 1311"/>
                <a:gd name="T29" fmla="*/ 137 h 148"/>
                <a:gd name="T30" fmla="*/ 1298 w 1311"/>
                <a:gd name="T31" fmla="*/ 141 h 148"/>
                <a:gd name="T32" fmla="*/ 1292 w 1311"/>
                <a:gd name="T33" fmla="*/ 144 h 148"/>
                <a:gd name="T34" fmla="*/ 1287 w 1311"/>
                <a:gd name="T35" fmla="*/ 146 h 148"/>
                <a:gd name="T36" fmla="*/ 1281 w 1311"/>
                <a:gd name="T37" fmla="*/ 148 h 148"/>
                <a:gd name="T38" fmla="*/ 27 w 1311"/>
                <a:gd name="T39" fmla="*/ 148 h 148"/>
                <a:gd name="T40" fmla="*/ 22 w 1311"/>
                <a:gd name="T41" fmla="*/ 146 h 148"/>
                <a:gd name="T42" fmla="*/ 16 w 1311"/>
                <a:gd name="T43" fmla="*/ 144 h 148"/>
                <a:gd name="T44" fmla="*/ 11 w 1311"/>
                <a:gd name="T45" fmla="*/ 141 h 148"/>
                <a:gd name="T46" fmla="*/ 7 w 1311"/>
                <a:gd name="T47" fmla="*/ 137 h 148"/>
                <a:gd name="T48" fmla="*/ 3 w 1311"/>
                <a:gd name="T49" fmla="*/ 131 h 148"/>
                <a:gd name="T50" fmla="*/ 1 w 1311"/>
                <a:gd name="T51" fmla="*/ 126 h 148"/>
                <a:gd name="T52" fmla="*/ 0 w 1311"/>
                <a:gd name="T53" fmla="*/ 118 h 148"/>
                <a:gd name="T54" fmla="*/ 0 w 1311"/>
                <a:gd name="T55" fmla="*/ 111 h 148"/>
                <a:gd name="T56" fmla="*/ 0 w 1311"/>
                <a:gd name="T57" fmla="*/ 35 h 148"/>
                <a:gd name="T58" fmla="*/ 0 w 1311"/>
                <a:gd name="T59" fmla="*/ 28 h 148"/>
                <a:gd name="T60" fmla="*/ 1 w 1311"/>
                <a:gd name="T61" fmla="*/ 21 h 148"/>
                <a:gd name="T62" fmla="*/ 3 w 1311"/>
                <a:gd name="T63" fmla="*/ 15 h 148"/>
                <a:gd name="T64" fmla="*/ 7 w 1311"/>
                <a:gd name="T65" fmla="*/ 9 h 148"/>
                <a:gd name="T66" fmla="*/ 11 w 1311"/>
                <a:gd name="T67" fmla="*/ 6 h 148"/>
                <a:gd name="T68" fmla="*/ 16 w 1311"/>
                <a:gd name="T69" fmla="*/ 2 h 148"/>
                <a:gd name="T70" fmla="*/ 22 w 1311"/>
                <a:gd name="T71" fmla="*/ 0 h 148"/>
                <a:gd name="T72" fmla="*/ 27 w 1311"/>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1" h="148">
                  <a:moveTo>
                    <a:pt x="27" y="0"/>
                  </a:moveTo>
                  <a:lnTo>
                    <a:pt x="1281" y="0"/>
                  </a:lnTo>
                  <a:lnTo>
                    <a:pt x="1287" y="0"/>
                  </a:lnTo>
                  <a:lnTo>
                    <a:pt x="1292" y="2"/>
                  </a:lnTo>
                  <a:lnTo>
                    <a:pt x="1298" y="6"/>
                  </a:lnTo>
                  <a:lnTo>
                    <a:pt x="1302" y="9"/>
                  </a:lnTo>
                  <a:lnTo>
                    <a:pt x="1305" y="15"/>
                  </a:lnTo>
                  <a:lnTo>
                    <a:pt x="1309" y="21"/>
                  </a:lnTo>
                  <a:lnTo>
                    <a:pt x="1309" y="28"/>
                  </a:lnTo>
                  <a:lnTo>
                    <a:pt x="1311" y="35"/>
                  </a:lnTo>
                  <a:lnTo>
                    <a:pt x="1311" y="111"/>
                  </a:lnTo>
                  <a:lnTo>
                    <a:pt x="1309" y="118"/>
                  </a:lnTo>
                  <a:lnTo>
                    <a:pt x="1309" y="126"/>
                  </a:lnTo>
                  <a:lnTo>
                    <a:pt x="1305" y="131"/>
                  </a:lnTo>
                  <a:lnTo>
                    <a:pt x="1302" y="137"/>
                  </a:lnTo>
                  <a:lnTo>
                    <a:pt x="1298" y="141"/>
                  </a:lnTo>
                  <a:lnTo>
                    <a:pt x="1292" y="144"/>
                  </a:lnTo>
                  <a:lnTo>
                    <a:pt x="1287" y="146"/>
                  </a:lnTo>
                  <a:lnTo>
                    <a:pt x="1281" y="148"/>
                  </a:lnTo>
                  <a:lnTo>
                    <a:pt x="27" y="148"/>
                  </a:lnTo>
                  <a:lnTo>
                    <a:pt x="22" y="146"/>
                  </a:lnTo>
                  <a:lnTo>
                    <a:pt x="16" y="144"/>
                  </a:lnTo>
                  <a:lnTo>
                    <a:pt x="11" y="141"/>
                  </a:lnTo>
                  <a:lnTo>
                    <a:pt x="7" y="137"/>
                  </a:lnTo>
                  <a:lnTo>
                    <a:pt x="3" y="131"/>
                  </a:lnTo>
                  <a:lnTo>
                    <a:pt x="1" y="126"/>
                  </a:lnTo>
                  <a:lnTo>
                    <a:pt x="0" y="118"/>
                  </a:lnTo>
                  <a:lnTo>
                    <a:pt x="0" y="111"/>
                  </a:lnTo>
                  <a:lnTo>
                    <a:pt x="0" y="35"/>
                  </a:lnTo>
                  <a:lnTo>
                    <a:pt x="0" y="28"/>
                  </a:lnTo>
                  <a:lnTo>
                    <a:pt x="1" y="21"/>
                  </a:lnTo>
                  <a:lnTo>
                    <a:pt x="3" y="15"/>
                  </a:lnTo>
                  <a:lnTo>
                    <a:pt x="7" y="9"/>
                  </a:lnTo>
                  <a:lnTo>
                    <a:pt x="11" y="6"/>
                  </a:lnTo>
                  <a:lnTo>
                    <a:pt x="16" y="2"/>
                  </a:lnTo>
                  <a:lnTo>
                    <a:pt x="22" y="0"/>
                  </a:lnTo>
                  <a:lnTo>
                    <a:pt x="27" y="0"/>
                  </a:lnTo>
                  <a:close/>
                </a:path>
              </a:pathLst>
            </a:custGeom>
            <a:solidFill>
              <a:srgbClr val="1F1A17"/>
            </a:solidFill>
            <a:ln w="9525">
              <a:noFill/>
              <a:round/>
              <a:headEnd/>
              <a:tailEnd/>
            </a:ln>
          </p:spPr>
          <p:txBody>
            <a:bodyPr/>
            <a:lstStyle/>
            <a:p>
              <a:endParaRPr lang="en-US" dirty="0"/>
            </a:p>
          </p:txBody>
        </p:sp>
        <p:sp>
          <p:nvSpPr>
            <p:cNvPr id="18568" name="Rectangle 7"/>
            <p:cNvSpPr>
              <a:spLocks noChangeArrowheads="1"/>
            </p:cNvSpPr>
            <p:nvPr/>
          </p:nvSpPr>
          <p:spPr bwMode="auto">
            <a:xfrm>
              <a:off x="2115" y="808"/>
              <a:ext cx="693" cy="170"/>
            </a:xfrm>
            <a:prstGeom prst="rect">
              <a:avLst/>
            </a:prstGeom>
            <a:noFill/>
            <a:ln w="9525">
              <a:noFill/>
              <a:miter lim="800000"/>
              <a:headEnd/>
              <a:tailEnd/>
            </a:ln>
          </p:spPr>
          <p:txBody>
            <a:bodyPr wrap="none" lIns="0" tIns="0" rIns="0" bIns="0">
              <a:spAutoFit/>
            </a:bodyPr>
            <a:lstStyle/>
            <a:p>
              <a:r>
                <a:rPr lang="en-US" sz="1500" dirty="0">
                  <a:solidFill>
                    <a:srgbClr val="FFFFFF"/>
                  </a:solidFill>
                  <a:latin typeface="Arial" pitchFamily="34" charset="0"/>
                </a:rPr>
                <a:t>ion detector</a:t>
              </a:r>
              <a:endParaRPr lang="en-US" dirty="0"/>
            </a:p>
          </p:txBody>
        </p:sp>
        <p:sp>
          <p:nvSpPr>
            <p:cNvPr id="18569" name="Rectangle 8"/>
            <p:cNvSpPr>
              <a:spLocks noChangeArrowheads="1"/>
            </p:cNvSpPr>
            <p:nvPr/>
          </p:nvSpPr>
          <p:spPr bwMode="auto">
            <a:xfrm>
              <a:off x="1721" y="2405"/>
              <a:ext cx="1360" cy="103"/>
            </a:xfrm>
            <a:prstGeom prst="rect">
              <a:avLst/>
            </a:prstGeom>
            <a:solidFill>
              <a:srgbClr val="DA251D"/>
            </a:solidFill>
            <a:ln w="9525">
              <a:noFill/>
              <a:miter lim="800000"/>
              <a:headEnd/>
              <a:tailEnd/>
            </a:ln>
          </p:spPr>
          <p:txBody>
            <a:bodyPr/>
            <a:lstStyle/>
            <a:p>
              <a:endParaRPr lang="en-US" dirty="0"/>
            </a:p>
          </p:txBody>
        </p:sp>
        <p:sp>
          <p:nvSpPr>
            <p:cNvPr id="18570" name="Rectangle 9"/>
            <p:cNvSpPr>
              <a:spLocks noChangeArrowheads="1"/>
            </p:cNvSpPr>
            <p:nvPr/>
          </p:nvSpPr>
          <p:spPr bwMode="auto">
            <a:xfrm>
              <a:off x="1884" y="2405"/>
              <a:ext cx="22" cy="114"/>
            </a:xfrm>
            <a:prstGeom prst="rect">
              <a:avLst/>
            </a:prstGeom>
            <a:solidFill>
              <a:srgbClr val="FFFFFF"/>
            </a:solidFill>
            <a:ln w="9525">
              <a:noFill/>
              <a:miter lim="800000"/>
              <a:headEnd/>
              <a:tailEnd/>
            </a:ln>
          </p:spPr>
          <p:txBody>
            <a:bodyPr/>
            <a:lstStyle/>
            <a:p>
              <a:endParaRPr lang="en-US" dirty="0"/>
            </a:p>
          </p:txBody>
        </p:sp>
        <p:sp>
          <p:nvSpPr>
            <p:cNvPr id="18571" name="Rectangle 10"/>
            <p:cNvSpPr>
              <a:spLocks noChangeArrowheads="1"/>
            </p:cNvSpPr>
            <p:nvPr/>
          </p:nvSpPr>
          <p:spPr bwMode="auto">
            <a:xfrm>
              <a:off x="1825" y="2405"/>
              <a:ext cx="24" cy="114"/>
            </a:xfrm>
            <a:prstGeom prst="rect">
              <a:avLst/>
            </a:prstGeom>
            <a:solidFill>
              <a:srgbClr val="FFFFFF"/>
            </a:solidFill>
            <a:ln w="9525">
              <a:noFill/>
              <a:miter lim="800000"/>
              <a:headEnd/>
              <a:tailEnd/>
            </a:ln>
          </p:spPr>
          <p:txBody>
            <a:bodyPr/>
            <a:lstStyle/>
            <a:p>
              <a:endParaRPr lang="en-US" dirty="0"/>
            </a:p>
          </p:txBody>
        </p:sp>
        <p:sp>
          <p:nvSpPr>
            <p:cNvPr id="18572" name="Rectangle 11"/>
            <p:cNvSpPr>
              <a:spLocks noChangeArrowheads="1"/>
            </p:cNvSpPr>
            <p:nvPr/>
          </p:nvSpPr>
          <p:spPr bwMode="auto">
            <a:xfrm>
              <a:off x="1943" y="2405"/>
              <a:ext cx="22" cy="114"/>
            </a:xfrm>
            <a:prstGeom prst="rect">
              <a:avLst/>
            </a:prstGeom>
            <a:solidFill>
              <a:srgbClr val="FFFFFF"/>
            </a:solidFill>
            <a:ln w="9525">
              <a:noFill/>
              <a:miter lim="800000"/>
              <a:headEnd/>
              <a:tailEnd/>
            </a:ln>
          </p:spPr>
          <p:txBody>
            <a:bodyPr/>
            <a:lstStyle/>
            <a:p>
              <a:endParaRPr lang="en-US" dirty="0"/>
            </a:p>
          </p:txBody>
        </p:sp>
        <p:sp>
          <p:nvSpPr>
            <p:cNvPr id="18573" name="Rectangle 12"/>
            <p:cNvSpPr>
              <a:spLocks noChangeArrowheads="1"/>
            </p:cNvSpPr>
            <p:nvPr/>
          </p:nvSpPr>
          <p:spPr bwMode="auto">
            <a:xfrm>
              <a:off x="2002" y="2405"/>
              <a:ext cx="22" cy="114"/>
            </a:xfrm>
            <a:prstGeom prst="rect">
              <a:avLst/>
            </a:prstGeom>
            <a:solidFill>
              <a:srgbClr val="FFFFFF"/>
            </a:solidFill>
            <a:ln w="9525">
              <a:noFill/>
              <a:miter lim="800000"/>
              <a:headEnd/>
              <a:tailEnd/>
            </a:ln>
          </p:spPr>
          <p:txBody>
            <a:bodyPr/>
            <a:lstStyle/>
            <a:p>
              <a:endParaRPr lang="en-US" dirty="0"/>
            </a:p>
          </p:txBody>
        </p:sp>
        <p:sp>
          <p:nvSpPr>
            <p:cNvPr id="18574" name="Rectangle 13"/>
            <p:cNvSpPr>
              <a:spLocks noChangeArrowheads="1"/>
            </p:cNvSpPr>
            <p:nvPr/>
          </p:nvSpPr>
          <p:spPr bwMode="auto">
            <a:xfrm>
              <a:off x="2061" y="2405"/>
              <a:ext cx="22" cy="114"/>
            </a:xfrm>
            <a:prstGeom prst="rect">
              <a:avLst/>
            </a:prstGeom>
            <a:solidFill>
              <a:srgbClr val="FFFFFF"/>
            </a:solidFill>
            <a:ln w="9525">
              <a:noFill/>
              <a:miter lim="800000"/>
              <a:headEnd/>
              <a:tailEnd/>
            </a:ln>
          </p:spPr>
          <p:txBody>
            <a:bodyPr/>
            <a:lstStyle/>
            <a:p>
              <a:endParaRPr lang="en-US" dirty="0"/>
            </a:p>
          </p:txBody>
        </p:sp>
        <p:sp>
          <p:nvSpPr>
            <p:cNvPr id="18575" name="Rectangle 14"/>
            <p:cNvSpPr>
              <a:spLocks noChangeArrowheads="1"/>
            </p:cNvSpPr>
            <p:nvPr/>
          </p:nvSpPr>
          <p:spPr bwMode="auto">
            <a:xfrm>
              <a:off x="2120" y="2405"/>
              <a:ext cx="23" cy="114"/>
            </a:xfrm>
            <a:prstGeom prst="rect">
              <a:avLst/>
            </a:prstGeom>
            <a:solidFill>
              <a:srgbClr val="FFFFFF"/>
            </a:solidFill>
            <a:ln w="9525">
              <a:noFill/>
              <a:miter lim="800000"/>
              <a:headEnd/>
              <a:tailEnd/>
            </a:ln>
          </p:spPr>
          <p:txBody>
            <a:bodyPr/>
            <a:lstStyle/>
            <a:p>
              <a:endParaRPr lang="en-US" dirty="0"/>
            </a:p>
          </p:txBody>
        </p:sp>
        <p:sp>
          <p:nvSpPr>
            <p:cNvPr id="18576" name="Rectangle 15"/>
            <p:cNvSpPr>
              <a:spLocks noChangeArrowheads="1"/>
            </p:cNvSpPr>
            <p:nvPr/>
          </p:nvSpPr>
          <p:spPr bwMode="auto">
            <a:xfrm>
              <a:off x="2180" y="2405"/>
              <a:ext cx="22" cy="114"/>
            </a:xfrm>
            <a:prstGeom prst="rect">
              <a:avLst/>
            </a:prstGeom>
            <a:solidFill>
              <a:srgbClr val="FFFFFF"/>
            </a:solidFill>
            <a:ln w="9525">
              <a:noFill/>
              <a:miter lim="800000"/>
              <a:headEnd/>
              <a:tailEnd/>
            </a:ln>
          </p:spPr>
          <p:txBody>
            <a:bodyPr/>
            <a:lstStyle/>
            <a:p>
              <a:endParaRPr lang="en-US" dirty="0"/>
            </a:p>
          </p:txBody>
        </p:sp>
        <p:sp>
          <p:nvSpPr>
            <p:cNvPr id="18577" name="Rectangle 16"/>
            <p:cNvSpPr>
              <a:spLocks noChangeArrowheads="1"/>
            </p:cNvSpPr>
            <p:nvPr/>
          </p:nvSpPr>
          <p:spPr bwMode="auto">
            <a:xfrm>
              <a:off x="2239" y="2405"/>
              <a:ext cx="22" cy="114"/>
            </a:xfrm>
            <a:prstGeom prst="rect">
              <a:avLst/>
            </a:prstGeom>
            <a:solidFill>
              <a:srgbClr val="FFFFFF"/>
            </a:solidFill>
            <a:ln w="9525">
              <a:noFill/>
              <a:miter lim="800000"/>
              <a:headEnd/>
              <a:tailEnd/>
            </a:ln>
          </p:spPr>
          <p:txBody>
            <a:bodyPr/>
            <a:lstStyle/>
            <a:p>
              <a:endParaRPr lang="en-US" dirty="0"/>
            </a:p>
          </p:txBody>
        </p:sp>
        <p:sp>
          <p:nvSpPr>
            <p:cNvPr id="18578" name="Rectangle 17"/>
            <p:cNvSpPr>
              <a:spLocks noChangeArrowheads="1"/>
            </p:cNvSpPr>
            <p:nvPr/>
          </p:nvSpPr>
          <p:spPr bwMode="auto">
            <a:xfrm>
              <a:off x="2298" y="2405"/>
              <a:ext cx="22" cy="114"/>
            </a:xfrm>
            <a:prstGeom prst="rect">
              <a:avLst/>
            </a:prstGeom>
            <a:solidFill>
              <a:srgbClr val="FFFFFF"/>
            </a:solidFill>
            <a:ln w="9525">
              <a:noFill/>
              <a:miter lim="800000"/>
              <a:headEnd/>
              <a:tailEnd/>
            </a:ln>
          </p:spPr>
          <p:txBody>
            <a:bodyPr/>
            <a:lstStyle/>
            <a:p>
              <a:endParaRPr lang="en-US" dirty="0"/>
            </a:p>
          </p:txBody>
        </p:sp>
        <p:sp>
          <p:nvSpPr>
            <p:cNvPr id="18579" name="Rectangle 18"/>
            <p:cNvSpPr>
              <a:spLocks noChangeArrowheads="1"/>
            </p:cNvSpPr>
            <p:nvPr/>
          </p:nvSpPr>
          <p:spPr bwMode="auto">
            <a:xfrm>
              <a:off x="2357" y="2405"/>
              <a:ext cx="22" cy="114"/>
            </a:xfrm>
            <a:prstGeom prst="rect">
              <a:avLst/>
            </a:prstGeom>
            <a:solidFill>
              <a:srgbClr val="FFFFFF"/>
            </a:solidFill>
            <a:ln w="9525">
              <a:noFill/>
              <a:miter lim="800000"/>
              <a:headEnd/>
              <a:tailEnd/>
            </a:ln>
          </p:spPr>
          <p:txBody>
            <a:bodyPr/>
            <a:lstStyle/>
            <a:p>
              <a:endParaRPr lang="en-US" dirty="0"/>
            </a:p>
          </p:txBody>
        </p:sp>
        <p:sp>
          <p:nvSpPr>
            <p:cNvPr id="18580" name="Rectangle 19"/>
            <p:cNvSpPr>
              <a:spLocks noChangeArrowheads="1"/>
            </p:cNvSpPr>
            <p:nvPr/>
          </p:nvSpPr>
          <p:spPr bwMode="auto">
            <a:xfrm>
              <a:off x="2414" y="2405"/>
              <a:ext cx="22" cy="114"/>
            </a:xfrm>
            <a:prstGeom prst="rect">
              <a:avLst/>
            </a:prstGeom>
            <a:solidFill>
              <a:srgbClr val="FFFFFF"/>
            </a:solidFill>
            <a:ln w="9525">
              <a:noFill/>
              <a:miter lim="800000"/>
              <a:headEnd/>
              <a:tailEnd/>
            </a:ln>
          </p:spPr>
          <p:txBody>
            <a:bodyPr/>
            <a:lstStyle/>
            <a:p>
              <a:endParaRPr lang="en-US" dirty="0"/>
            </a:p>
          </p:txBody>
        </p:sp>
        <p:sp>
          <p:nvSpPr>
            <p:cNvPr id="18581" name="Rectangle 20"/>
            <p:cNvSpPr>
              <a:spLocks noChangeArrowheads="1"/>
            </p:cNvSpPr>
            <p:nvPr/>
          </p:nvSpPr>
          <p:spPr bwMode="auto">
            <a:xfrm>
              <a:off x="2473" y="2405"/>
              <a:ext cx="22" cy="114"/>
            </a:xfrm>
            <a:prstGeom prst="rect">
              <a:avLst/>
            </a:prstGeom>
            <a:solidFill>
              <a:srgbClr val="FFFFFF"/>
            </a:solidFill>
            <a:ln w="9525">
              <a:noFill/>
              <a:miter lim="800000"/>
              <a:headEnd/>
              <a:tailEnd/>
            </a:ln>
          </p:spPr>
          <p:txBody>
            <a:bodyPr/>
            <a:lstStyle/>
            <a:p>
              <a:endParaRPr lang="en-US" dirty="0"/>
            </a:p>
          </p:txBody>
        </p:sp>
        <p:sp>
          <p:nvSpPr>
            <p:cNvPr id="18582" name="Rectangle 21"/>
            <p:cNvSpPr>
              <a:spLocks noChangeArrowheads="1"/>
            </p:cNvSpPr>
            <p:nvPr/>
          </p:nvSpPr>
          <p:spPr bwMode="auto">
            <a:xfrm>
              <a:off x="2532" y="2405"/>
              <a:ext cx="22" cy="114"/>
            </a:xfrm>
            <a:prstGeom prst="rect">
              <a:avLst/>
            </a:prstGeom>
            <a:solidFill>
              <a:srgbClr val="FFFFFF"/>
            </a:solidFill>
            <a:ln w="9525">
              <a:noFill/>
              <a:miter lim="800000"/>
              <a:headEnd/>
              <a:tailEnd/>
            </a:ln>
          </p:spPr>
          <p:txBody>
            <a:bodyPr/>
            <a:lstStyle/>
            <a:p>
              <a:endParaRPr lang="en-US" dirty="0"/>
            </a:p>
          </p:txBody>
        </p:sp>
        <p:sp>
          <p:nvSpPr>
            <p:cNvPr id="18583" name="Rectangle 22"/>
            <p:cNvSpPr>
              <a:spLocks noChangeArrowheads="1"/>
            </p:cNvSpPr>
            <p:nvPr/>
          </p:nvSpPr>
          <p:spPr bwMode="auto">
            <a:xfrm>
              <a:off x="2591" y="2405"/>
              <a:ext cx="23" cy="114"/>
            </a:xfrm>
            <a:prstGeom prst="rect">
              <a:avLst/>
            </a:prstGeom>
            <a:solidFill>
              <a:srgbClr val="FFFFFF"/>
            </a:solidFill>
            <a:ln w="9525">
              <a:noFill/>
              <a:miter lim="800000"/>
              <a:headEnd/>
              <a:tailEnd/>
            </a:ln>
          </p:spPr>
          <p:txBody>
            <a:bodyPr/>
            <a:lstStyle/>
            <a:p>
              <a:endParaRPr lang="en-US" dirty="0"/>
            </a:p>
          </p:txBody>
        </p:sp>
        <p:sp>
          <p:nvSpPr>
            <p:cNvPr id="18584" name="Rectangle 23"/>
            <p:cNvSpPr>
              <a:spLocks noChangeArrowheads="1"/>
            </p:cNvSpPr>
            <p:nvPr/>
          </p:nvSpPr>
          <p:spPr bwMode="auto">
            <a:xfrm>
              <a:off x="2650" y="2405"/>
              <a:ext cx="23" cy="114"/>
            </a:xfrm>
            <a:prstGeom prst="rect">
              <a:avLst/>
            </a:prstGeom>
            <a:solidFill>
              <a:srgbClr val="FFFFFF"/>
            </a:solidFill>
            <a:ln w="9525">
              <a:noFill/>
              <a:miter lim="800000"/>
              <a:headEnd/>
              <a:tailEnd/>
            </a:ln>
          </p:spPr>
          <p:txBody>
            <a:bodyPr/>
            <a:lstStyle/>
            <a:p>
              <a:endParaRPr lang="en-US" dirty="0"/>
            </a:p>
          </p:txBody>
        </p:sp>
        <p:sp>
          <p:nvSpPr>
            <p:cNvPr id="18585" name="Rectangle 24"/>
            <p:cNvSpPr>
              <a:spLocks noChangeArrowheads="1"/>
            </p:cNvSpPr>
            <p:nvPr/>
          </p:nvSpPr>
          <p:spPr bwMode="auto">
            <a:xfrm>
              <a:off x="2710" y="2405"/>
              <a:ext cx="22" cy="114"/>
            </a:xfrm>
            <a:prstGeom prst="rect">
              <a:avLst/>
            </a:prstGeom>
            <a:solidFill>
              <a:srgbClr val="FFFFFF"/>
            </a:solidFill>
            <a:ln w="9525">
              <a:noFill/>
              <a:miter lim="800000"/>
              <a:headEnd/>
              <a:tailEnd/>
            </a:ln>
          </p:spPr>
          <p:txBody>
            <a:bodyPr/>
            <a:lstStyle/>
            <a:p>
              <a:endParaRPr lang="en-US" dirty="0"/>
            </a:p>
          </p:txBody>
        </p:sp>
        <p:sp>
          <p:nvSpPr>
            <p:cNvPr id="18586" name="Rectangle 25"/>
            <p:cNvSpPr>
              <a:spLocks noChangeArrowheads="1"/>
            </p:cNvSpPr>
            <p:nvPr/>
          </p:nvSpPr>
          <p:spPr bwMode="auto">
            <a:xfrm>
              <a:off x="2769" y="2405"/>
              <a:ext cx="22" cy="114"/>
            </a:xfrm>
            <a:prstGeom prst="rect">
              <a:avLst/>
            </a:prstGeom>
            <a:solidFill>
              <a:srgbClr val="FFFFFF"/>
            </a:solidFill>
            <a:ln w="9525">
              <a:noFill/>
              <a:miter lim="800000"/>
              <a:headEnd/>
              <a:tailEnd/>
            </a:ln>
          </p:spPr>
          <p:txBody>
            <a:bodyPr/>
            <a:lstStyle/>
            <a:p>
              <a:endParaRPr lang="en-US" dirty="0"/>
            </a:p>
          </p:txBody>
        </p:sp>
        <p:sp>
          <p:nvSpPr>
            <p:cNvPr id="18587" name="Rectangle 26"/>
            <p:cNvSpPr>
              <a:spLocks noChangeArrowheads="1"/>
            </p:cNvSpPr>
            <p:nvPr/>
          </p:nvSpPr>
          <p:spPr bwMode="auto">
            <a:xfrm>
              <a:off x="2828" y="2405"/>
              <a:ext cx="22" cy="114"/>
            </a:xfrm>
            <a:prstGeom prst="rect">
              <a:avLst/>
            </a:prstGeom>
            <a:solidFill>
              <a:srgbClr val="FFFFFF"/>
            </a:solidFill>
            <a:ln w="9525">
              <a:noFill/>
              <a:miter lim="800000"/>
              <a:headEnd/>
              <a:tailEnd/>
            </a:ln>
          </p:spPr>
          <p:txBody>
            <a:bodyPr/>
            <a:lstStyle/>
            <a:p>
              <a:endParaRPr lang="en-US" dirty="0"/>
            </a:p>
          </p:txBody>
        </p:sp>
        <p:sp>
          <p:nvSpPr>
            <p:cNvPr id="18588" name="Rectangle 27"/>
            <p:cNvSpPr>
              <a:spLocks noChangeArrowheads="1"/>
            </p:cNvSpPr>
            <p:nvPr/>
          </p:nvSpPr>
          <p:spPr bwMode="auto">
            <a:xfrm>
              <a:off x="2887" y="2405"/>
              <a:ext cx="22" cy="114"/>
            </a:xfrm>
            <a:prstGeom prst="rect">
              <a:avLst/>
            </a:prstGeom>
            <a:solidFill>
              <a:srgbClr val="FFFFFF"/>
            </a:solidFill>
            <a:ln w="9525">
              <a:noFill/>
              <a:miter lim="800000"/>
              <a:headEnd/>
              <a:tailEnd/>
            </a:ln>
          </p:spPr>
          <p:txBody>
            <a:bodyPr/>
            <a:lstStyle/>
            <a:p>
              <a:endParaRPr lang="en-US" dirty="0"/>
            </a:p>
          </p:txBody>
        </p:sp>
        <p:sp>
          <p:nvSpPr>
            <p:cNvPr id="18589" name="Rectangle 28"/>
            <p:cNvSpPr>
              <a:spLocks noChangeArrowheads="1"/>
            </p:cNvSpPr>
            <p:nvPr/>
          </p:nvSpPr>
          <p:spPr bwMode="auto">
            <a:xfrm>
              <a:off x="2946" y="2405"/>
              <a:ext cx="22" cy="114"/>
            </a:xfrm>
            <a:prstGeom prst="rect">
              <a:avLst/>
            </a:prstGeom>
            <a:solidFill>
              <a:srgbClr val="FFFFFF"/>
            </a:solidFill>
            <a:ln w="9525">
              <a:noFill/>
              <a:miter lim="800000"/>
              <a:headEnd/>
              <a:tailEnd/>
            </a:ln>
          </p:spPr>
          <p:txBody>
            <a:bodyPr/>
            <a:lstStyle/>
            <a:p>
              <a:endParaRPr lang="en-US" dirty="0"/>
            </a:p>
          </p:txBody>
        </p:sp>
        <p:sp>
          <p:nvSpPr>
            <p:cNvPr id="18590" name="Freeform 29"/>
            <p:cNvSpPr>
              <a:spLocks/>
            </p:cNvSpPr>
            <p:nvPr/>
          </p:nvSpPr>
          <p:spPr bwMode="auto">
            <a:xfrm>
              <a:off x="1718" y="3189"/>
              <a:ext cx="74" cy="63"/>
            </a:xfrm>
            <a:custGeom>
              <a:avLst/>
              <a:gdLst>
                <a:gd name="T0" fmla="*/ 37 w 74"/>
                <a:gd name="T1" fmla="*/ 0 h 63"/>
                <a:gd name="T2" fmla="*/ 44 w 74"/>
                <a:gd name="T3" fmla="*/ 0 h 63"/>
                <a:gd name="T4" fmla="*/ 50 w 74"/>
                <a:gd name="T5" fmla="*/ 2 h 63"/>
                <a:gd name="T6" fmla="*/ 57 w 74"/>
                <a:gd name="T7" fmla="*/ 4 h 63"/>
                <a:gd name="T8" fmla="*/ 63 w 74"/>
                <a:gd name="T9" fmla="*/ 10 h 63"/>
                <a:gd name="T10" fmla="*/ 66 w 74"/>
                <a:gd name="T11" fmla="*/ 13 h 63"/>
                <a:gd name="T12" fmla="*/ 70 w 74"/>
                <a:gd name="T13" fmla="*/ 19 h 63"/>
                <a:gd name="T14" fmla="*/ 72 w 74"/>
                <a:gd name="T15" fmla="*/ 24 h 63"/>
                <a:gd name="T16" fmla="*/ 74 w 74"/>
                <a:gd name="T17" fmla="*/ 32 h 63"/>
                <a:gd name="T18" fmla="*/ 72 w 74"/>
                <a:gd name="T19" fmla="*/ 37 h 63"/>
                <a:gd name="T20" fmla="*/ 70 w 74"/>
                <a:gd name="T21" fmla="*/ 43 h 63"/>
                <a:gd name="T22" fmla="*/ 66 w 74"/>
                <a:gd name="T23" fmla="*/ 48 h 63"/>
                <a:gd name="T24" fmla="*/ 63 w 74"/>
                <a:gd name="T25" fmla="*/ 54 h 63"/>
                <a:gd name="T26" fmla="*/ 57 w 74"/>
                <a:gd name="T27" fmla="*/ 58 h 63"/>
                <a:gd name="T28" fmla="*/ 50 w 74"/>
                <a:gd name="T29" fmla="*/ 61 h 63"/>
                <a:gd name="T30" fmla="*/ 44 w 74"/>
                <a:gd name="T31" fmla="*/ 63 h 63"/>
                <a:gd name="T32" fmla="*/ 37 w 74"/>
                <a:gd name="T33" fmla="*/ 63 h 63"/>
                <a:gd name="T34" fmla="*/ 29 w 74"/>
                <a:gd name="T35" fmla="*/ 63 h 63"/>
                <a:gd name="T36" fmla="*/ 22 w 74"/>
                <a:gd name="T37" fmla="*/ 61 h 63"/>
                <a:gd name="T38" fmla="*/ 15 w 74"/>
                <a:gd name="T39" fmla="*/ 58 h 63"/>
                <a:gd name="T40" fmla="*/ 9 w 74"/>
                <a:gd name="T41" fmla="*/ 54 h 63"/>
                <a:gd name="T42" fmla="*/ 5 w 74"/>
                <a:gd name="T43" fmla="*/ 48 h 63"/>
                <a:gd name="T44" fmla="*/ 2 w 74"/>
                <a:gd name="T45" fmla="*/ 43 h 63"/>
                <a:gd name="T46" fmla="*/ 0 w 74"/>
                <a:gd name="T47" fmla="*/ 37 h 63"/>
                <a:gd name="T48" fmla="*/ 0 w 74"/>
                <a:gd name="T49" fmla="*/ 32 h 63"/>
                <a:gd name="T50" fmla="*/ 0 w 74"/>
                <a:gd name="T51" fmla="*/ 24 h 63"/>
                <a:gd name="T52" fmla="*/ 2 w 74"/>
                <a:gd name="T53" fmla="*/ 19 h 63"/>
                <a:gd name="T54" fmla="*/ 5 w 74"/>
                <a:gd name="T55" fmla="*/ 13 h 63"/>
                <a:gd name="T56" fmla="*/ 9 w 74"/>
                <a:gd name="T57" fmla="*/ 10 h 63"/>
                <a:gd name="T58" fmla="*/ 15 w 74"/>
                <a:gd name="T59" fmla="*/ 4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0" y="2"/>
                  </a:lnTo>
                  <a:lnTo>
                    <a:pt x="57" y="4"/>
                  </a:lnTo>
                  <a:lnTo>
                    <a:pt x="63" y="10"/>
                  </a:lnTo>
                  <a:lnTo>
                    <a:pt x="66" y="13"/>
                  </a:lnTo>
                  <a:lnTo>
                    <a:pt x="70" y="19"/>
                  </a:lnTo>
                  <a:lnTo>
                    <a:pt x="72" y="24"/>
                  </a:lnTo>
                  <a:lnTo>
                    <a:pt x="74" y="32"/>
                  </a:lnTo>
                  <a:lnTo>
                    <a:pt x="72" y="37"/>
                  </a:lnTo>
                  <a:lnTo>
                    <a:pt x="70" y="43"/>
                  </a:lnTo>
                  <a:lnTo>
                    <a:pt x="66" y="48"/>
                  </a:lnTo>
                  <a:lnTo>
                    <a:pt x="63" y="54"/>
                  </a:lnTo>
                  <a:lnTo>
                    <a:pt x="57" y="58"/>
                  </a:lnTo>
                  <a:lnTo>
                    <a:pt x="50" y="61"/>
                  </a:lnTo>
                  <a:lnTo>
                    <a:pt x="44" y="63"/>
                  </a:lnTo>
                  <a:lnTo>
                    <a:pt x="37" y="63"/>
                  </a:lnTo>
                  <a:lnTo>
                    <a:pt x="29" y="63"/>
                  </a:lnTo>
                  <a:lnTo>
                    <a:pt x="22" y="61"/>
                  </a:lnTo>
                  <a:lnTo>
                    <a:pt x="15" y="58"/>
                  </a:lnTo>
                  <a:lnTo>
                    <a:pt x="9" y="54"/>
                  </a:lnTo>
                  <a:lnTo>
                    <a:pt x="5" y="48"/>
                  </a:lnTo>
                  <a:lnTo>
                    <a:pt x="2" y="43"/>
                  </a:lnTo>
                  <a:lnTo>
                    <a:pt x="0" y="37"/>
                  </a:lnTo>
                  <a:lnTo>
                    <a:pt x="0" y="32"/>
                  </a:lnTo>
                  <a:lnTo>
                    <a:pt x="0" y="24"/>
                  </a:lnTo>
                  <a:lnTo>
                    <a:pt x="2" y="19"/>
                  </a:lnTo>
                  <a:lnTo>
                    <a:pt x="5" y="13"/>
                  </a:lnTo>
                  <a:lnTo>
                    <a:pt x="9" y="10"/>
                  </a:lnTo>
                  <a:lnTo>
                    <a:pt x="15" y="4"/>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91" name="Freeform 30"/>
            <p:cNvSpPr>
              <a:spLocks/>
            </p:cNvSpPr>
            <p:nvPr/>
          </p:nvSpPr>
          <p:spPr bwMode="auto">
            <a:xfrm>
              <a:off x="2373" y="3871"/>
              <a:ext cx="74" cy="62"/>
            </a:xfrm>
            <a:custGeom>
              <a:avLst/>
              <a:gdLst>
                <a:gd name="T0" fmla="*/ 37 w 74"/>
                <a:gd name="T1" fmla="*/ 0 h 62"/>
                <a:gd name="T2" fmla="*/ 45 w 74"/>
                <a:gd name="T3" fmla="*/ 0 h 62"/>
                <a:gd name="T4" fmla="*/ 52 w 74"/>
                <a:gd name="T5" fmla="*/ 1 h 62"/>
                <a:gd name="T6" fmla="*/ 60 w 74"/>
                <a:gd name="T7" fmla="*/ 5 h 62"/>
                <a:gd name="T8" fmla="*/ 65 w 74"/>
                <a:gd name="T9" fmla="*/ 9 h 62"/>
                <a:gd name="T10" fmla="*/ 69 w 74"/>
                <a:gd name="T11" fmla="*/ 13 h 62"/>
                <a:gd name="T12" fmla="*/ 72 w 74"/>
                <a:gd name="T13" fmla="*/ 18 h 62"/>
                <a:gd name="T14" fmla="*/ 74 w 74"/>
                <a:gd name="T15" fmla="*/ 24 h 62"/>
                <a:gd name="T16" fmla="*/ 74 w 74"/>
                <a:gd name="T17" fmla="*/ 31 h 62"/>
                <a:gd name="T18" fmla="*/ 74 w 74"/>
                <a:gd name="T19" fmla="*/ 37 h 62"/>
                <a:gd name="T20" fmla="*/ 72 w 74"/>
                <a:gd name="T21" fmla="*/ 44 h 62"/>
                <a:gd name="T22" fmla="*/ 69 w 74"/>
                <a:gd name="T23" fmla="*/ 48 h 62"/>
                <a:gd name="T24" fmla="*/ 65 w 74"/>
                <a:gd name="T25" fmla="*/ 53 h 62"/>
                <a:gd name="T26" fmla="*/ 60 w 74"/>
                <a:gd name="T27" fmla="*/ 57 h 62"/>
                <a:gd name="T28" fmla="*/ 52 w 74"/>
                <a:gd name="T29" fmla="*/ 61 h 62"/>
                <a:gd name="T30" fmla="*/ 45 w 74"/>
                <a:gd name="T31" fmla="*/ 62 h 62"/>
                <a:gd name="T32" fmla="*/ 37 w 74"/>
                <a:gd name="T33" fmla="*/ 62 h 62"/>
                <a:gd name="T34" fmla="*/ 30 w 74"/>
                <a:gd name="T35" fmla="*/ 62 h 62"/>
                <a:gd name="T36" fmla="*/ 24 w 74"/>
                <a:gd name="T37" fmla="*/ 61 h 62"/>
                <a:gd name="T38" fmla="*/ 17 w 74"/>
                <a:gd name="T39" fmla="*/ 57 h 62"/>
                <a:gd name="T40" fmla="*/ 12 w 74"/>
                <a:gd name="T41" fmla="*/ 53 h 62"/>
                <a:gd name="T42" fmla="*/ 8 w 74"/>
                <a:gd name="T43" fmla="*/ 48 h 62"/>
                <a:gd name="T44" fmla="*/ 4 w 74"/>
                <a:gd name="T45" fmla="*/ 44 h 62"/>
                <a:gd name="T46" fmla="*/ 2 w 74"/>
                <a:gd name="T47" fmla="*/ 37 h 62"/>
                <a:gd name="T48" fmla="*/ 0 w 74"/>
                <a:gd name="T49" fmla="*/ 31 h 62"/>
                <a:gd name="T50" fmla="*/ 2 w 74"/>
                <a:gd name="T51" fmla="*/ 24 h 62"/>
                <a:gd name="T52" fmla="*/ 4 w 74"/>
                <a:gd name="T53" fmla="*/ 18 h 62"/>
                <a:gd name="T54" fmla="*/ 8 w 74"/>
                <a:gd name="T55" fmla="*/ 13 h 62"/>
                <a:gd name="T56" fmla="*/ 12 w 74"/>
                <a:gd name="T57" fmla="*/ 9 h 62"/>
                <a:gd name="T58" fmla="*/ 17 w 74"/>
                <a:gd name="T59" fmla="*/ 5 h 62"/>
                <a:gd name="T60" fmla="*/ 24 w 74"/>
                <a:gd name="T61" fmla="*/ 1 h 62"/>
                <a:gd name="T62" fmla="*/ 30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2" y="1"/>
                  </a:lnTo>
                  <a:lnTo>
                    <a:pt x="60" y="5"/>
                  </a:lnTo>
                  <a:lnTo>
                    <a:pt x="65" y="9"/>
                  </a:lnTo>
                  <a:lnTo>
                    <a:pt x="69" y="13"/>
                  </a:lnTo>
                  <a:lnTo>
                    <a:pt x="72" y="18"/>
                  </a:lnTo>
                  <a:lnTo>
                    <a:pt x="74" y="24"/>
                  </a:lnTo>
                  <a:lnTo>
                    <a:pt x="74" y="31"/>
                  </a:lnTo>
                  <a:lnTo>
                    <a:pt x="74" y="37"/>
                  </a:lnTo>
                  <a:lnTo>
                    <a:pt x="72" y="44"/>
                  </a:lnTo>
                  <a:lnTo>
                    <a:pt x="69" y="48"/>
                  </a:lnTo>
                  <a:lnTo>
                    <a:pt x="65" y="53"/>
                  </a:lnTo>
                  <a:lnTo>
                    <a:pt x="60" y="57"/>
                  </a:lnTo>
                  <a:lnTo>
                    <a:pt x="52" y="61"/>
                  </a:lnTo>
                  <a:lnTo>
                    <a:pt x="45" y="62"/>
                  </a:lnTo>
                  <a:lnTo>
                    <a:pt x="37" y="62"/>
                  </a:lnTo>
                  <a:lnTo>
                    <a:pt x="30" y="62"/>
                  </a:lnTo>
                  <a:lnTo>
                    <a:pt x="24" y="61"/>
                  </a:lnTo>
                  <a:lnTo>
                    <a:pt x="17" y="57"/>
                  </a:lnTo>
                  <a:lnTo>
                    <a:pt x="12" y="53"/>
                  </a:lnTo>
                  <a:lnTo>
                    <a:pt x="8" y="48"/>
                  </a:lnTo>
                  <a:lnTo>
                    <a:pt x="4" y="44"/>
                  </a:lnTo>
                  <a:lnTo>
                    <a:pt x="2" y="37"/>
                  </a:lnTo>
                  <a:lnTo>
                    <a:pt x="0" y="31"/>
                  </a:lnTo>
                  <a:lnTo>
                    <a:pt x="2" y="24"/>
                  </a:lnTo>
                  <a:lnTo>
                    <a:pt x="4" y="18"/>
                  </a:lnTo>
                  <a:lnTo>
                    <a:pt x="8" y="13"/>
                  </a:lnTo>
                  <a:lnTo>
                    <a:pt x="12" y="9"/>
                  </a:lnTo>
                  <a:lnTo>
                    <a:pt x="17" y="5"/>
                  </a:lnTo>
                  <a:lnTo>
                    <a:pt x="24"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92" name="Freeform 31"/>
            <p:cNvSpPr>
              <a:spLocks/>
            </p:cNvSpPr>
            <p:nvPr/>
          </p:nvSpPr>
          <p:spPr bwMode="auto">
            <a:xfrm>
              <a:off x="1742" y="3555"/>
              <a:ext cx="74" cy="65"/>
            </a:xfrm>
            <a:custGeom>
              <a:avLst/>
              <a:gdLst>
                <a:gd name="T0" fmla="*/ 37 w 74"/>
                <a:gd name="T1" fmla="*/ 0 h 65"/>
                <a:gd name="T2" fmla="*/ 44 w 74"/>
                <a:gd name="T3" fmla="*/ 0 h 65"/>
                <a:gd name="T4" fmla="*/ 52 w 74"/>
                <a:gd name="T5" fmla="*/ 2 h 65"/>
                <a:gd name="T6" fmla="*/ 57 w 74"/>
                <a:gd name="T7" fmla="*/ 6 h 65"/>
                <a:gd name="T8" fmla="*/ 63 w 74"/>
                <a:gd name="T9" fmla="*/ 9 h 65"/>
                <a:gd name="T10" fmla="*/ 68 w 74"/>
                <a:gd name="T11" fmla="*/ 15 h 65"/>
                <a:gd name="T12" fmla="*/ 70 w 74"/>
                <a:gd name="T13" fmla="*/ 20 h 65"/>
                <a:gd name="T14" fmla="*/ 74 w 74"/>
                <a:gd name="T15" fmla="*/ 26 h 65"/>
                <a:gd name="T16" fmla="*/ 74 w 74"/>
                <a:gd name="T17" fmla="*/ 31 h 65"/>
                <a:gd name="T18" fmla="*/ 74 w 74"/>
                <a:gd name="T19" fmla="*/ 39 h 65"/>
                <a:gd name="T20" fmla="*/ 70 w 74"/>
                <a:gd name="T21" fmla="*/ 44 h 65"/>
                <a:gd name="T22" fmla="*/ 68 w 74"/>
                <a:gd name="T23" fmla="*/ 50 h 65"/>
                <a:gd name="T24" fmla="*/ 63 w 74"/>
                <a:gd name="T25" fmla="*/ 54 h 65"/>
                <a:gd name="T26" fmla="*/ 57 w 74"/>
                <a:gd name="T27" fmla="*/ 59 h 65"/>
                <a:gd name="T28" fmla="*/ 52 w 74"/>
                <a:gd name="T29" fmla="*/ 61 h 65"/>
                <a:gd name="T30" fmla="*/ 44 w 74"/>
                <a:gd name="T31" fmla="*/ 63 h 65"/>
                <a:gd name="T32" fmla="*/ 37 w 74"/>
                <a:gd name="T33" fmla="*/ 65 h 65"/>
                <a:gd name="T34" fmla="*/ 29 w 74"/>
                <a:gd name="T35" fmla="*/ 63 h 65"/>
                <a:gd name="T36" fmla="*/ 22 w 74"/>
                <a:gd name="T37" fmla="*/ 61 h 65"/>
                <a:gd name="T38" fmla="*/ 16 w 74"/>
                <a:gd name="T39" fmla="*/ 59 h 65"/>
                <a:gd name="T40" fmla="*/ 11 w 74"/>
                <a:gd name="T41" fmla="*/ 54 h 65"/>
                <a:gd name="T42" fmla="*/ 5 w 74"/>
                <a:gd name="T43" fmla="*/ 50 h 65"/>
                <a:gd name="T44" fmla="*/ 2 w 74"/>
                <a:gd name="T45" fmla="*/ 44 h 65"/>
                <a:gd name="T46" fmla="*/ 0 w 74"/>
                <a:gd name="T47" fmla="*/ 39 h 65"/>
                <a:gd name="T48" fmla="*/ 0 w 74"/>
                <a:gd name="T49" fmla="*/ 31 h 65"/>
                <a:gd name="T50" fmla="*/ 0 w 74"/>
                <a:gd name="T51" fmla="*/ 26 h 65"/>
                <a:gd name="T52" fmla="*/ 2 w 74"/>
                <a:gd name="T53" fmla="*/ 20 h 65"/>
                <a:gd name="T54" fmla="*/ 5 w 74"/>
                <a:gd name="T55" fmla="*/ 15 h 65"/>
                <a:gd name="T56" fmla="*/ 11 w 74"/>
                <a:gd name="T57" fmla="*/ 9 h 65"/>
                <a:gd name="T58" fmla="*/ 16 w 74"/>
                <a:gd name="T59" fmla="*/ 6 h 65"/>
                <a:gd name="T60" fmla="*/ 22 w 74"/>
                <a:gd name="T61" fmla="*/ 2 h 65"/>
                <a:gd name="T62" fmla="*/ 29 w 74"/>
                <a:gd name="T63" fmla="*/ 0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2" y="2"/>
                  </a:lnTo>
                  <a:lnTo>
                    <a:pt x="57" y="6"/>
                  </a:lnTo>
                  <a:lnTo>
                    <a:pt x="63" y="9"/>
                  </a:lnTo>
                  <a:lnTo>
                    <a:pt x="68" y="15"/>
                  </a:lnTo>
                  <a:lnTo>
                    <a:pt x="70" y="20"/>
                  </a:lnTo>
                  <a:lnTo>
                    <a:pt x="74" y="26"/>
                  </a:lnTo>
                  <a:lnTo>
                    <a:pt x="74" y="31"/>
                  </a:lnTo>
                  <a:lnTo>
                    <a:pt x="74" y="39"/>
                  </a:lnTo>
                  <a:lnTo>
                    <a:pt x="70" y="44"/>
                  </a:lnTo>
                  <a:lnTo>
                    <a:pt x="68" y="50"/>
                  </a:lnTo>
                  <a:lnTo>
                    <a:pt x="63" y="54"/>
                  </a:lnTo>
                  <a:lnTo>
                    <a:pt x="57" y="59"/>
                  </a:lnTo>
                  <a:lnTo>
                    <a:pt x="52" y="61"/>
                  </a:lnTo>
                  <a:lnTo>
                    <a:pt x="44" y="63"/>
                  </a:lnTo>
                  <a:lnTo>
                    <a:pt x="37" y="65"/>
                  </a:lnTo>
                  <a:lnTo>
                    <a:pt x="29" y="63"/>
                  </a:lnTo>
                  <a:lnTo>
                    <a:pt x="22" y="61"/>
                  </a:lnTo>
                  <a:lnTo>
                    <a:pt x="16" y="59"/>
                  </a:lnTo>
                  <a:lnTo>
                    <a:pt x="11" y="54"/>
                  </a:lnTo>
                  <a:lnTo>
                    <a:pt x="5" y="50"/>
                  </a:lnTo>
                  <a:lnTo>
                    <a:pt x="2" y="44"/>
                  </a:lnTo>
                  <a:lnTo>
                    <a:pt x="0" y="39"/>
                  </a:lnTo>
                  <a:lnTo>
                    <a:pt x="0" y="31"/>
                  </a:lnTo>
                  <a:lnTo>
                    <a:pt x="0" y="26"/>
                  </a:lnTo>
                  <a:lnTo>
                    <a:pt x="2" y="20"/>
                  </a:lnTo>
                  <a:lnTo>
                    <a:pt x="5" y="15"/>
                  </a:lnTo>
                  <a:lnTo>
                    <a:pt x="11" y="9"/>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93" name="Freeform 32"/>
            <p:cNvSpPr>
              <a:spLocks/>
            </p:cNvSpPr>
            <p:nvPr/>
          </p:nvSpPr>
          <p:spPr bwMode="auto">
            <a:xfrm>
              <a:off x="2423" y="3501"/>
              <a:ext cx="74" cy="65"/>
            </a:xfrm>
            <a:custGeom>
              <a:avLst/>
              <a:gdLst>
                <a:gd name="T0" fmla="*/ 37 w 74"/>
                <a:gd name="T1" fmla="*/ 0 h 65"/>
                <a:gd name="T2" fmla="*/ 45 w 74"/>
                <a:gd name="T3" fmla="*/ 2 h 65"/>
                <a:gd name="T4" fmla="*/ 52 w 74"/>
                <a:gd name="T5" fmla="*/ 4 h 65"/>
                <a:gd name="T6" fmla="*/ 58 w 74"/>
                <a:gd name="T7" fmla="*/ 6 h 65"/>
                <a:gd name="T8" fmla="*/ 63 w 74"/>
                <a:gd name="T9" fmla="*/ 10 h 65"/>
                <a:gd name="T10" fmla="*/ 69 w 74"/>
                <a:gd name="T11" fmla="*/ 15 h 65"/>
                <a:gd name="T12" fmla="*/ 72 w 74"/>
                <a:gd name="T13" fmla="*/ 21 h 65"/>
                <a:gd name="T14" fmla="*/ 74 w 74"/>
                <a:gd name="T15" fmla="*/ 26 h 65"/>
                <a:gd name="T16" fmla="*/ 74 w 74"/>
                <a:gd name="T17" fmla="*/ 32 h 65"/>
                <a:gd name="T18" fmla="*/ 74 w 74"/>
                <a:gd name="T19" fmla="*/ 39 h 65"/>
                <a:gd name="T20" fmla="*/ 72 w 74"/>
                <a:gd name="T21" fmla="*/ 45 h 65"/>
                <a:gd name="T22" fmla="*/ 69 w 74"/>
                <a:gd name="T23" fmla="*/ 50 h 65"/>
                <a:gd name="T24" fmla="*/ 63 w 74"/>
                <a:gd name="T25" fmla="*/ 56 h 65"/>
                <a:gd name="T26" fmla="*/ 58 w 74"/>
                <a:gd name="T27" fmla="*/ 60 h 65"/>
                <a:gd name="T28" fmla="*/ 52 w 74"/>
                <a:gd name="T29" fmla="*/ 61 h 65"/>
                <a:gd name="T30" fmla="*/ 45 w 74"/>
                <a:gd name="T31" fmla="*/ 63 h 65"/>
                <a:gd name="T32" fmla="*/ 37 w 74"/>
                <a:gd name="T33" fmla="*/ 65 h 65"/>
                <a:gd name="T34" fmla="*/ 30 w 74"/>
                <a:gd name="T35" fmla="*/ 63 h 65"/>
                <a:gd name="T36" fmla="*/ 22 w 74"/>
                <a:gd name="T37" fmla="*/ 61 h 65"/>
                <a:gd name="T38" fmla="*/ 17 w 74"/>
                <a:gd name="T39" fmla="*/ 60 h 65"/>
                <a:gd name="T40" fmla="*/ 11 w 74"/>
                <a:gd name="T41" fmla="*/ 56 h 65"/>
                <a:gd name="T42" fmla="*/ 6 w 74"/>
                <a:gd name="T43" fmla="*/ 50 h 65"/>
                <a:gd name="T44" fmla="*/ 4 w 74"/>
                <a:gd name="T45" fmla="*/ 45 h 65"/>
                <a:gd name="T46" fmla="*/ 0 w 74"/>
                <a:gd name="T47" fmla="*/ 39 h 65"/>
                <a:gd name="T48" fmla="*/ 0 w 74"/>
                <a:gd name="T49" fmla="*/ 32 h 65"/>
                <a:gd name="T50" fmla="*/ 0 w 74"/>
                <a:gd name="T51" fmla="*/ 26 h 65"/>
                <a:gd name="T52" fmla="*/ 4 w 74"/>
                <a:gd name="T53" fmla="*/ 21 h 65"/>
                <a:gd name="T54" fmla="*/ 6 w 74"/>
                <a:gd name="T55" fmla="*/ 15 h 65"/>
                <a:gd name="T56" fmla="*/ 11 w 74"/>
                <a:gd name="T57" fmla="*/ 10 h 65"/>
                <a:gd name="T58" fmla="*/ 17 w 74"/>
                <a:gd name="T59" fmla="*/ 6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8" y="6"/>
                  </a:lnTo>
                  <a:lnTo>
                    <a:pt x="63" y="10"/>
                  </a:lnTo>
                  <a:lnTo>
                    <a:pt x="69" y="15"/>
                  </a:lnTo>
                  <a:lnTo>
                    <a:pt x="72" y="21"/>
                  </a:lnTo>
                  <a:lnTo>
                    <a:pt x="74" y="26"/>
                  </a:lnTo>
                  <a:lnTo>
                    <a:pt x="74" y="32"/>
                  </a:lnTo>
                  <a:lnTo>
                    <a:pt x="74" y="39"/>
                  </a:lnTo>
                  <a:lnTo>
                    <a:pt x="72" y="45"/>
                  </a:lnTo>
                  <a:lnTo>
                    <a:pt x="69" y="50"/>
                  </a:lnTo>
                  <a:lnTo>
                    <a:pt x="63" y="56"/>
                  </a:lnTo>
                  <a:lnTo>
                    <a:pt x="58" y="60"/>
                  </a:lnTo>
                  <a:lnTo>
                    <a:pt x="52" y="61"/>
                  </a:lnTo>
                  <a:lnTo>
                    <a:pt x="45" y="63"/>
                  </a:lnTo>
                  <a:lnTo>
                    <a:pt x="37" y="65"/>
                  </a:lnTo>
                  <a:lnTo>
                    <a:pt x="30" y="63"/>
                  </a:lnTo>
                  <a:lnTo>
                    <a:pt x="22" y="61"/>
                  </a:lnTo>
                  <a:lnTo>
                    <a:pt x="17" y="60"/>
                  </a:lnTo>
                  <a:lnTo>
                    <a:pt x="11" y="56"/>
                  </a:lnTo>
                  <a:lnTo>
                    <a:pt x="6" y="50"/>
                  </a:lnTo>
                  <a:lnTo>
                    <a:pt x="4" y="45"/>
                  </a:lnTo>
                  <a:lnTo>
                    <a:pt x="0" y="39"/>
                  </a:lnTo>
                  <a:lnTo>
                    <a:pt x="0" y="32"/>
                  </a:lnTo>
                  <a:lnTo>
                    <a:pt x="0" y="26"/>
                  </a:lnTo>
                  <a:lnTo>
                    <a:pt x="4" y="21"/>
                  </a:lnTo>
                  <a:lnTo>
                    <a:pt x="6" y="15"/>
                  </a:lnTo>
                  <a:lnTo>
                    <a:pt x="11" y="10"/>
                  </a:lnTo>
                  <a:lnTo>
                    <a:pt x="17" y="6"/>
                  </a:lnTo>
                  <a:lnTo>
                    <a:pt x="22" y="4"/>
                  </a:lnTo>
                  <a:lnTo>
                    <a:pt x="30" y="2"/>
                  </a:lnTo>
                  <a:lnTo>
                    <a:pt x="37" y="0"/>
                  </a:lnTo>
                  <a:close/>
                </a:path>
              </a:pathLst>
            </a:custGeom>
            <a:solidFill>
              <a:srgbClr val="FFFFFF"/>
            </a:solidFill>
            <a:ln w="9525">
              <a:noFill/>
              <a:round/>
              <a:headEnd/>
              <a:tailEnd/>
            </a:ln>
          </p:spPr>
          <p:txBody>
            <a:bodyPr/>
            <a:lstStyle/>
            <a:p>
              <a:endParaRPr lang="en-US" dirty="0"/>
            </a:p>
          </p:txBody>
        </p:sp>
        <p:sp>
          <p:nvSpPr>
            <p:cNvPr id="18594" name="Freeform 33"/>
            <p:cNvSpPr>
              <a:spLocks/>
            </p:cNvSpPr>
            <p:nvPr/>
          </p:nvSpPr>
          <p:spPr bwMode="auto">
            <a:xfrm>
              <a:off x="2423" y="3501"/>
              <a:ext cx="74" cy="65"/>
            </a:xfrm>
            <a:custGeom>
              <a:avLst/>
              <a:gdLst>
                <a:gd name="T0" fmla="*/ 37 w 74"/>
                <a:gd name="T1" fmla="*/ 0 h 65"/>
                <a:gd name="T2" fmla="*/ 45 w 74"/>
                <a:gd name="T3" fmla="*/ 2 h 65"/>
                <a:gd name="T4" fmla="*/ 52 w 74"/>
                <a:gd name="T5" fmla="*/ 4 h 65"/>
                <a:gd name="T6" fmla="*/ 58 w 74"/>
                <a:gd name="T7" fmla="*/ 6 h 65"/>
                <a:gd name="T8" fmla="*/ 63 w 74"/>
                <a:gd name="T9" fmla="*/ 10 h 65"/>
                <a:gd name="T10" fmla="*/ 69 w 74"/>
                <a:gd name="T11" fmla="*/ 15 h 65"/>
                <a:gd name="T12" fmla="*/ 72 w 74"/>
                <a:gd name="T13" fmla="*/ 21 h 65"/>
                <a:gd name="T14" fmla="*/ 74 w 74"/>
                <a:gd name="T15" fmla="*/ 26 h 65"/>
                <a:gd name="T16" fmla="*/ 74 w 74"/>
                <a:gd name="T17" fmla="*/ 32 h 65"/>
                <a:gd name="T18" fmla="*/ 74 w 74"/>
                <a:gd name="T19" fmla="*/ 39 h 65"/>
                <a:gd name="T20" fmla="*/ 72 w 74"/>
                <a:gd name="T21" fmla="*/ 45 h 65"/>
                <a:gd name="T22" fmla="*/ 69 w 74"/>
                <a:gd name="T23" fmla="*/ 50 h 65"/>
                <a:gd name="T24" fmla="*/ 63 w 74"/>
                <a:gd name="T25" fmla="*/ 56 h 65"/>
                <a:gd name="T26" fmla="*/ 58 w 74"/>
                <a:gd name="T27" fmla="*/ 60 h 65"/>
                <a:gd name="T28" fmla="*/ 52 w 74"/>
                <a:gd name="T29" fmla="*/ 61 h 65"/>
                <a:gd name="T30" fmla="*/ 45 w 74"/>
                <a:gd name="T31" fmla="*/ 63 h 65"/>
                <a:gd name="T32" fmla="*/ 37 w 74"/>
                <a:gd name="T33" fmla="*/ 65 h 65"/>
                <a:gd name="T34" fmla="*/ 30 w 74"/>
                <a:gd name="T35" fmla="*/ 63 h 65"/>
                <a:gd name="T36" fmla="*/ 22 w 74"/>
                <a:gd name="T37" fmla="*/ 61 h 65"/>
                <a:gd name="T38" fmla="*/ 17 w 74"/>
                <a:gd name="T39" fmla="*/ 60 h 65"/>
                <a:gd name="T40" fmla="*/ 11 w 74"/>
                <a:gd name="T41" fmla="*/ 56 h 65"/>
                <a:gd name="T42" fmla="*/ 6 w 74"/>
                <a:gd name="T43" fmla="*/ 50 h 65"/>
                <a:gd name="T44" fmla="*/ 4 w 74"/>
                <a:gd name="T45" fmla="*/ 45 h 65"/>
                <a:gd name="T46" fmla="*/ 0 w 74"/>
                <a:gd name="T47" fmla="*/ 39 h 65"/>
                <a:gd name="T48" fmla="*/ 0 w 74"/>
                <a:gd name="T49" fmla="*/ 32 h 65"/>
                <a:gd name="T50" fmla="*/ 0 w 74"/>
                <a:gd name="T51" fmla="*/ 26 h 65"/>
                <a:gd name="T52" fmla="*/ 4 w 74"/>
                <a:gd name="T53" fmla="*/ 21 h 65"/>
                <a:gd name="T54" fmla="*/ 6 w 74"/>
                <a:gd name="T55" fmla="*/ 15 h 65"/>
                <a:gd name="T56" fmla="*/ 11 w 74"/>
                <a:gd name="T57" fmla="*/ 10 h 65"/>
                <a:gd name="T58" fmla="*/ 17 w 74"/>
                <a:gd name="T59" fmla="*/ 6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8" y="6"/>
                  </a:lnTo>
                  <a:lnTo>
                    <a:pt x="63" y="10"/>
                  </a:lnTo>
                  <a:lnTo>
                    <a:pt x="69" y="15"/>
                  </a:lnTo>
                  <a:lnTo>
                    <a:pt x="72" y="21"/>
                  </a:lnTo>
                  <a:lnTo>
                    <a:pt x="74" y="26"/>
                  </a:lnTo>
                  <a:lnTo>
                    <a:pt x="74" y="32"/>
                  </a:lnTo>
                  <a:lnTo>
                    <a:pt x="74" y="39"/>
                  </a:lnTo>
                  <a:lnTo>
                    <a:pt x="72" y="45"/>
                  </a:lnTo>
                  <a:lnTo>
                    <a:pt x="69" y="50"/>
                  </a:lnTo>
                  <a:lnTo>
                    <a:pt x="63" y="56"/>
                  </a:lnTo>
                  <a:lnTo>
                    <a:pt x="58" y="60"/>
                  </a:lnTo>
                  <a:lnTo>
                    <a:pt x="52" y="61"/>
                  </a:lnTo>
                  <a:lnTo>
                    <a:pt x="45" y="63"/>
                  </a:lnTo>
                  <a:lnTo>
                    <a:pt x="37" y="65"/>
                  </a:lnTo>
                  <a:lnTo>
                    <a:pt x="30" y="63"/>
                  </a:lnTo>
                  <a:lnTo>
                    <a:pt x="22" y="61"/>
                  </a:lnTo>
                  <a:lnTo>
                    <a:pt x="17" y="60"/>
                  </a:lnTo>
                  <a:lnTo>
                    <a:pt x="11" y="56"/>
                  </a:lnTo>
                  <a:lnTo>
                    <a:pt x="6" y="50"/>
                  </a:lnTo>
                  <a:lnTo>
                    <a:pt x="4" y="45"/>
                  </a:lnTo>
                  <a:lnTo>
                    <a:pt x="0" y="39"/>
                  </a:lnTo>
                  <a:lnTo>
                    <a:pt x="0" y="32"/>
                  </a:lnTo>
                  <a:lnTo>
                    <a:pt x="0" y="26"/>
                  </a:lnTo>
                  <a:lnTo>
                    <a:pt x="4" y="21"/>
                  </a:lnTo>
                  <a:lnTo>
                    <a:pt x="6" y="15"/>
                  </a:lnTo>
                  <a:lnTo>
                    <a:pt x="11" y="10"/>
                  </a:lnTo>
                  <a:lnTo>
                    <a:pt x="17"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595" name="Freeform 34"/>
            <p:cNvSpPr>
              <a:spLocks/>
            </p:cNvSpPr>
            <p:nvPr/>
          </p:nvSpPr>
          <p:spPr bwMode="auto">
            <a:xfrm>
              <a:off x="1694" y="3372"/>
              <a:ext cx="76" cy="63"/>
            </a:xfrm>
            <a:custGeom>
              <a:avLst/>
              <a:gdLst>
                <a:gd name="T0" fmla="*/ 37 w 76"/>
                <a:gd name="T1" fmla="*/ 0 h 63"/>
                <a:gd name="T2" fmla="*/ 46 w 76"/>
                <a:gd name="T3" fmla="*/ 0 h 63"/>
                <a:gd name="T4" fmla="*/ 51 w 76"/>
                <a:gd name="T5" fmla="*/ 2 h 63"/>
                <a:gd name="T6" fmla="*/ 59 w 76"/>
                <a:gd name="T7" fmla="*/ 6 h 63"/>
                <a:gd name="T8" fmla="*/ 64 w 76"/>
                <a:gd name="T9" fmla="*/ 9 h 63"/>
                <a:gd name="T10" fmla="*/ 68 w 76"/>
                <a:gd name="T11" fmla="*/ 15 h 63"/>
                <a:gd name="T12" fmla="*/ 72 w 76"/>
                <a:gd name="T13" fmla="*/ 21 h 63"/>
                <a:gd name="T14" fmla="*/ 74 w 76"/>
                <a:gd name="T15" fmla="*/ 26 h 63"/>
                <a:gd name="T16" fmla="*/ 76 w 76"/>
                <a:gd name="T17" fmla="*/ 32 h 63"/>
                <a:gd name="T18" fmla="*/ 74 w 76"/>
                <a:gd name="T19" fmla="*/ 39 h 63"/>
                <a:gd name="T20" fmla="*/ 72 w 76"/>
                <a:gd name="T21" fmla="*/ 45 h 63"/>
                <a:gd name="T22" fmla="*/ 68 w 76"/>
                <a:gd name="T23" fmla="*/ 50 h 63"/>
                <a:gd name="T24" fmla="*/ 64 w 76"/>
                <a:gd name="T25" fmla="*/ 54 h 63"/>
                <a:gd name="T26" fmla="*/ 59 w 76"/>
                <a:gd name="T27" fmla="*/ 59 h 63"/>
                <a:gd name="T28" fmla="*/ 51 w 76"/>
                <a:gd name="T29" fmla="*/ 61 h 63"/>
                <a:gd name="T30" fmla="*/ 46 w 76"/>
                <a:gd name="T31" fmla="*/ 63 h 63"/>
                <a:gd name="T32" fmla="*/ 37 w 76"/>
                <a:gd name="T33" fmla="*/ 63 h 63"/>
                <a:gd name="T34" fmla="*/ 29 w 76"/>
                <a:gd name="T35" fmla="*/ 63 h 63"/>
                <a:gd name="T36" fmla="*/ 24 w 76"/>
                <a:gd name="T37" fmla="*/ 61 h 63"/>
                <a:gd name="T38" fmla="*/ 16 w 76"/>
                <a:gd name="T39" fmla="*/ 59 h 63"/>
                <a:gd name="T40" fmla="*/ 11 w 76"/>
                <a:gd name="T41" fmla="*/ 54 h 63"/>
                <a:gd name="T42" fmla="*/ 7 w 76"/>
                <a:gd name="T43" fmla="*/ 50 h 63"/>
                <a:gd name="T44" fmla="*/ 3 w 76"/>
                <a:gd name="T45" fmla="*/ 45 h 63"/>
                <a:gd name="T46" fmla="*/ 2 w 76"/>
                <a:gd name="T47" fmla="*/ 39 h 63"/>
                <a:gd name="T48" fmla="*/ 0 w 76"/>
                <a:gd name="T49" fmla="*/ 32 h 63"/>
                <a:gd name="T50" fmla="*/ 2 w 76"/>
                <a:gd name="T51" fmla="*/ 26 h 63"/>
                <a:gd name="T52" fmla="*/ 3 w 76"/>
                <a:gd name="T53" fmla="*/ 21 h 63"/>
                <a:gd name="T54" fmla="*/ 7 w 76"/>
                <a:gd name="T55" fmla="*/ 15 h 63"/>
                <a:gd name="T56" fmla="*/ 11 w 76"/>
                <a:gd name="T57" fmla="*/ 9 h 63"/>
                <a:gd name="T58" fmla="*/ 16 w 76"/>
                <a:gd name="T59" fmla="*/ 6 h 63"/>
                <a:gd name="T60" fmla="*/ 24 w 76"/>
                <a:gd name="T61" fmla="*/ 2 h 63"/>
                <a:gd name="T62" fmla="*/ 29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6" y="0"/>
                  </a:lnTo>
                  <a:lnTo>
                    <a:pt x="51" y="2"/>
                  </a:lnTo>
                  <a:lnTo>
                    <a:pt x="59" y="6"/>
                  </a:lnTo>
                  <a:lnTo>
                    <a:pt x="64" y="9"/>
                  </a:lnTo>
                  <a:lnTo>
                    <a:pt x="68" y="15"/>
                  </a:lnTo>
                  <a:lnTo>
                    <a:pt x="72" y="21"/>
                  </a:lnTo>
                  <a:lnTo>
                    <a:pt x="74" y="26"/>
                  </a:lnTo>
                  <a:lnTo>
                    <a:pt x="76" y="32"/>
                  </a:lnTo>
                  <a:lnTo>
                    <a:pt x="74" y="39"/>
                  </a:lnTo>
                  <a:lnTo>
                    <a:pt x="72" y="45"/>
                  </a:lnTo>
                  <a:lnTo>
                    <a:pt x="68" y="50"/>
                  </a:lnTo>
                  <a:lnTo>
                    <a:pt x="64" y="54"/>
                  </a:lnTo>
                  <a:lnTo>
                    <a:pt x="59" y="59"/>
                  </a:lnTo>
                  <a:lnTo>
                    <a:pt x="51" y="61"/>
                  </a:lnTo>
                  <a:lnTo>
                    <a:pt x="46" y="63"/>
                  </a:lnTo>
                  <a:lnTo>
                    <a:pt x="37" y="63"/>
                  </a:lnTo>
                  <a:lnTo>
                    <a:pt x="29" y="63"/>
                  </a:lnTo>
                  <a:lnTo>
                    <a:pt x="24" y="61"/>
                  </a:lnTo>
                  <a:lnTo>
                    <a:pt x="16" y="59"/>
                  </a:lnTo>
                  <a:lnTo>
                    <a:pt x="11" y="54"/>
                  </a:lnTo>
                  <a:lnTo>
                    <a:pt x="7" y="50"/>
                  </a:lnTo>
                  <a:lnTo>
                    <a:pt x="3" y="45"/>
                  </a:lnTo>
                  <a:lnTo>
                    <a:pt x="2" y="39"/>
                  </a:lnTo>
                  <a:lnTo>
                    <a:pt x="0" y="32"/>
                  </a:lnTo>
                  <a:lnTo>
                    <a:pt x="2" y="26"/>
                  </a:lnTo>
                  <a:lnTo>
                    <a:pt x="3" y="21"/>
                  </a:lnTo>
                  <a:lnTo>
                    <a:pt x="7" y="15"/>
                  </a:lnTo>
                  <a:lnTo>
                    <a:pt x="11" y="9"/>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96" name="Freeform 35"/>
            <p:cNvSpPr>
              <a:spLocks/>
            </p:cNvSpPr>
            <p:nvPr/>
          </p:nvSpPr>
          <p:spPr bwMode="auto">
            <a:xfrm>
              <a:off x="1692" y="3252"/>
              <a:ext cx="74" cy="65"/>
            </a:xfrm>
            <a:custGeom>
              <a:avLst/>
              <a:gdLst>
                <a:gd name="T0" fmla="*/ 37 w 74"/>
                <a:gd name="T1" fmla="*/ 0 h 65"/>
                <a:gd name="T2" fmla="*/ 44 w 74"/>
                <a:gd name="T3" fmla="*/ 2 h 65"/>
                <a:gd name="T4" fmla="*/ 52 w 74"/>
                <a:gd name="T5" fmla="*/ 4 h 65"/>
                <a:gd name="T6" fmla="*/ 57 w 74"/>
                <a:gd name="T7" fmla="*/ 6 h 65"/>
                <a:gd name="T8" fmla="*/ 63 w 74"/>
                <a:gd name="T9" fmla="*/ 9 h 65"/>
                <a:gd name="T10" fmla="*/ 68 w 74"/>
                <a:gd name="T11" fmla="*/ 15 h 65"/>
                <a:gd name="T12" fmla="*/ 70 w 74"/>
                <a:gd name="T13" fmla="*/ 21 h 65"/>
                <a:gd name="T14" fmla="*/ 74 w 74"/>
                <a:gd name="T15" fmla="*/ 26 h 65"/>
                <a:gd name="T16" fmla="*/ 74 w 74"/>
                <a:gd name="T17" fmla="*/ 32 h 65"/>
                <a:gd name="T18" fmla="*/ 74 w 74"/>
                <a:gd name="T19" fmla="*/ 39 h 65"/>
                <a:gd name="T20" fmla="*/ 70 w 74"/>
                <a:gd name="T21" fmla="*/ 45 h 65"/>
                <a:gd name="T22" fmla="*/ 68 w 74"/>
                <a:gd name="T23" fmla="*/ 50 h 65"/>
                <a:gd name="T24" fmla="*/ 63 w 74"/>
                <a:gd name="T25" fmla="*/ 56 h 65"/>
                <a:gd name="T26" fmla="*/ 57 w 74"/>
                <a:gd name="T27" fmla="*/ 59 h 65"/>
                <a:gd name="T28" fmla="*/ 52 w 74"/>
                <a:gd name="T29" fmla="*/ 61 h 65"/>
                <a:gd name="T30" fmla="*/ 44 w 74"/>
                <a:gd name="T31" fmla="*/ 63 h 65"/>
                <a:gd name="T32" fmla="*/ 37 w 74"/>
                <a:gd name="T33" fmla="*/ 65 h 65"/>
                <a:gd name="T34" fmla="*/ 29 w 74"/>
                <a:gd name="T35" fmla="*/ 63 h 65"/>
                <a:gd name="T36" fmla="*/ 22 w 74"/>
                <a:gd name="T37" fmla="*/ 61 h 65"/>
                <a:gd name="T38" fmla="*/ 17 w 74"/>
                <a:gd name="T39" fmla="*/ 59 h 65"/>
                <a:gd name="T40" fmla="*/ 11 w 74"/>
                <a:gd name="T41" fmla="*/ 56 h 65"/>
                <a:gd name="T42" fmla="*/ 5 w 74"/>
                <a:gd name="T43" fmla="*/ 50 h 65"/>
                <a:gd name="T44" fmla="*/ 2 w 74"/>
                <a:gd name="T45" fmla="*/ 45 h 65"/>
                <a:gd name="T46" fmla="*/ 0 w 74"/>
                <a:gd name="T47" fmla="*/ 39 h 65"/>
                <a:gd name="T48" fmla="*/ 0 w 74"/>
                <a:gd name="T49" fmla="*/ 32 h 65"/>
                <a:gd name="T50" fmla="*/ 0 w 74"/>
                <a:gd name="T51" fmla="*/ 26 h 65"/>
                <a:gd name="T52" fmla="*/ 2 w 74"/>
                <a:gd name="T53" fmla="*/ 21 h 65"/>
                <a:gd name="T54" fmla="*/ 5 w 74"/>
                <a:gd name="T55" fmla="*/ 15 h 65"/>
                <a:gd name="T56" fmla="*/ 11 w 74"/>
                <a:gd name="T57" fmla="*/ 9 h 65"/>
                <a:gd name="T58" fmla="*/ 17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9"/>
                  </a:lnTo>
                  <a:lnTo>
                    <a:pt x="68" y="15"/>
                  </a:lnTo>
                  <a:lnTo>
                    <a:pt x="70" y="21"/>
                  </a:lnTo>
                  <a:lnTo>
                    <a:pt x="74" y="26"/>
                  </a:lnTo>
                  <a:lnTo>
                    <a:pt x="74" y="32"/>
                  </a:lnTo>
                  <a:lnTo>
                    <a:pt x="74" y="39"/>
                  </a:lnTo>
                  <a:lnTo>
                    <a:pt x="70" y="45"/>
                  </a:lnTo>
                  <a:lnTo>
                    <a:pt x="68" y="50"/>
                  </a:lnTo>
                  <a:lnTo>
                    <a:pt x="63" y="56"/>
                  </a:lnTo>
                  <a:lnTo>
                    <a:pt x="57" y="59"/>
                  </a:lnTo>
                  <a:lnTo>
                    <a:pt x="52" y="61"/>
                  </a:lnTo>
                  <a:lnTo>
                    <a:pt x="44" y="63"/>
                  </a:lnTo>
                  <a:lnTo>
                    <a:pt x="37" y="65"/>
                  </a:lnTo>
                  <a:lnTo>
                    <a:pt x="29" y="63"/>
                  </a:lnTo>
                  <a:lnTo>
                    <a:pt x="22" y="61"/>
                  </a:lnTo>
                  <a:lnTo>
                    <a:pt x="17" y="59"/>
                  </a:lnTo>
                  <a:lnTo>
                    <a:pt x="11" y="56"/>
                  </a:lnTo>
                  <a:lnTo>
                    <a:pt x="5" y="50"/>
                  </a:lnTo>
                  <a:lnTo>
                    <a:pt x="2" y="45"/>
                  </a:lnTo>
                  <a:lnTo>
                    <a:pt x="0" y="39"/>
                  </a:lnTo>
                  <a:lnTo>
                    <a:pt x="0" y="32"/>
                  </a:lnTo>
                  <a:lnTo>
                    <a:pt x="0" y="26"/>
                  </a:lnTo>
                  <a:lnTo>
                    <a:pt x="2" y="21"/>
                  </a:lnTo>
                  <a:lnTo>
                    <a:pt x="5" y="15"/>
                  </a:lnTo>
                  <a:lnTo>
                    <a:pt x="11" y="9"/>
                  </a:lnTo>
                  <a:lnTo>
                    <a:pt x="17"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597" name="Freeform 36"/>
            <p:cNvSpPr>
              <a:spLocks/>
            </p:cNvSpPr>
            <p:nvPr/>
          </p:nvSpPr>
          <p:spPr bwMode="auto">
            <a:xfrm>
              <a:off x="2392" y="3127"/>
              <a:ext cx="76" cy="64"/>
            </a:xfrm>
            <a:custGeom>
              <a:avLst/>
              <a:gdLst>
                <a:gd name="T0" fmla="*/ 37 w 76"/>
                <a:gd name="T1" fmla="*/ 0 h 64"/>
                <a:gd name="T2" fmla="*/ 44 w 76"/>
                <a:gd name="T3" fmla="*/ 2 h 64"/>
                <a:gd name="T4" fmla="*/ 52 w 76"/>
                <a:gd name="T5" fmla="*/ 3 h 64"/>
                <a:gd name="T6" fmla="*/ 59 w 76"/>
                <a:gd name="T7" fmla="*/ 5 h 64"/>
                <a:gd name="T8" fmla="*/ 65 w 76"/>
                <a:gd name="T9" fmla="*/ 9 h 64"/>
                <a:gd name="T10" fmla="*/ 68 w 76"/>
                <a:gd name="T11" fmla="*/ 14 h 64"/>
                <a:gd name="T12" fmla="*/ 72 w 76"/>
                <a:gd name="T13" fmla="*/ 20 h 64"/>
                <a:gd name="T14" fmla="*/ 74 w 76"/>
                <a:gd name="T15" fmla="*/ 26 h 64"/>
                <a:gd name="T16" fmla="*/ 76 w 76"/>
                <a:gd name="T17" fmla="*/ 33 h 64"/>
                <a:gd name="T18" fmla="*/ 74 w 76"/>
                <a:gd name="T19" fmla="*/ 38 h 64"/>
                <a:gd name="T20" fmla="*/ 72 w 76"/>
                <a:gd name="T21" fmla="*/ 44 h 64"/>
                <a:gd name="T22" fmla="*/ 68 w 76"/>
                <a:gd name="T23" fmla="*/ 50 h 64"/>
                <a:gd name="T24" fmla="*/ 65 w 76"/>
                <a:gd name="T25" fmla="*/ 55 h 64"/>
                <a:gd name="T26" fmla="*/ 59 w 76"/>
                <a:gd name="T27" fmla="*/ 59 h 64"/>
                <a:gd name="T28" fmla="*/ 52 w 76"/>
                <a:gd name="T29" fmla="*/ 61 h 64"/>
                <a:gd name="T30" fmla="*/ 44 w 76"/>
                <a:gd name="T31" fmla="*/ 62 h 64"/>
                <a:gd name="T32" fmla="*/ 37 w 76"/>
                <a:gd name="T33" fmla="*/ 64 h 64"/>
                <a:gd name="T34" fmla="*/ 29 w 76"/>
                <a:gd name="T35" fmla="*/ 62 h 64"/>
                <a:gd name="T36" fmla="*/ 24 w 76"/>
                <a:gd name="T37" fmla="*/ 61 h 64"/>
                <a:gd name="T38" fmla="*/ 17 w 76"/>
                <a:gd name="T39" fmla="*/ 59 h 64"/>
                <a:gd name="T40" fmla="*/ 11 w 76"/>
                <a:gd name="T41" fmla="*/ 55 h 64"/>
                <a:gd name="T42" fmla="*/ 7 w 76"/>
                <a:gd name="T43" fmla="*/ 50 h 64"/>
                <a:gd name="T44" fmla="*/ 4 w 76"/>
                <a:gd name="T45" fmla="*/ 44 h 64"/>
                <a:gd name="T46" fmla="*/ 2 w 76"/>
                <a:gd name="T47" fmla="*/ 38 h 64"/>
                <a:gd name="T48" fmla="*/ 0 w 76"/>
                <a:gd name="T49" fmla="*/ 33 h 64"/>
                <a:gd name="T50" fmla="*/ 2 w 76"/>
                <a:gd name="T51" fmla="*/ 26 h 64"/>
                <a:gd name="T52" fmla="*/ 4 w 76"/>
                <a:gd name="T53" fmla="*/ 20 h 64"/>
                <a:gd name="T54" fmla="*/ 7 w 76"/>
                <a:gd name="T55" fmla="*/ 14 h 64"/>
                <a:gd name="T56" fmla="*/ 11 w 76"/>
                <a:gd name="T57" fmla="*/ 9 h 64"/>
                <a:gd name="T58" fmla="*/ 17 w 76"/>
                <a:gd name="T59" fmla="*/ 5 h 64"/>
                <a:gd name="T60" fmla="*/ 24 w 76"/>
                <a:gd name="T61" fmla="*/ 3 h 64"/>
                <a:gd name="T62" fmla="*/ 29 w 76"/>
                <a:gd name="T63" fmla="*/ 2 h 64"/>
                <a:gd name="T64" fmla="*/ 37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7" y="0"/>
                  </a:moveTo>
                  <a:lnTo>
                    <a:pt x="44" y="2"/>
                  </a:lnTo>
                  <a:lnTo>
                    <a:pt x="52" y="3"/>
                  </a:lnTo>
                  <a:lnTo>
                    <a:pt x="59" y="5"/>
                  </a:lnTo>
                  <a:lnTo>
                    <a:pt x="65" y="9"/>
                  </a:lnTo>
                  <a:lnTo>
                    <a:pt x="68" y="14"/>
                  </a:lnTo>
                  <a:lnTo>
                    <a:pt x="72" y="20"/>
                  </a:lnTo>
                  <a:lnTo>
                    <a:pt x="74" y="26"/>
                  </a:lnTo>
                  <a:lnTo>
                    <a:pt x="76" y="33"/>
                  </a:lnTo>
                  <a:lnTo>
                    <a:pt x="74" y="38"/>
                  </a:lnTo>
                  <a:lnTo>
                    <a:pt x="72" y="44"/>
                  </a:lnTo>
                  <a:lnTo>
                    <a:pt x="68" y="50"/>
                  </a:lnTo>
                  <a:lnTo>
                    <a:pt x="65" y="55"/>
                  </a:lnTo>
                  <a:lnTo>
                    <a:pt x="59" y="59"/>
                  </a:lnTo>
                  <a:lnTo>
                    <a:pt x="52" y="61"/>
                  </a:lnTo>
                  <a:lnTo>
                    <a:pt x="44" y="62"/>
                  </a:lnTo>
                  <a:lnTo>
                    <a:pt x="37" y="64"/>
                  </a:lnTo>
                  <a:lnTo>
                    <a:pt x="29" y="62"/>
                  </a:lnTo>
                  <a:lnTo>
                    <a:pt x="24" y="61"/>
                  </a:lnTo>
                  <a:lnTo>
                    <a:pt x="17" y="59"/>
                  </a:lnTo>
                  <a:lnTo>
                    <a:pt x="11" y="55"/>
                  </a:lnTo>
                  <a:lnTo>
                    <a:pt x="7" y="50"/>
                  </a:lnTo>
                  <a:lnTo>
                    <a:pt x="4" y="44"/>
                  </a:lnTo>
                  <a:lnTo>
                    <a:pt x="2" y="38"/>
                  </a:lnTo>
                  <a:lnTo>
                    <a:pt x="0" y="33"/>
                  </a:lnTo>
                  <a:lnTo>
                    <a:pt x="2" y="26"/>
                  </a:lnTo>
                  <a:lnTo>
                    <a:pt x="4" y="20"/>
                  </a:lnTo>
                  <a:lnTo>
                    <a:pt x="7" y="14"/>
                  </a:lnTo>
                  <a:lnTo>
                    <a:pt x="11" y="9"/>
                  </a:lnTo>
                  <a:lnTo>
                    <a:pt x="17" y="5"/>
                  </a:lnTo>
                  <a:lnTo>
                    <a:pt x="24" y="3"/>
                  </a:lnTo>
                  <a:lnTo>
                    <a:pt x="29" y="2"/>
                  </a:lnTo>
                  <a:lnTo>
                    <a:pt x="37" y="0"/>
                  </a:lnTo>
                  <a:close/>
                </a:path>
              </a:pathLst>
            </a:custGeom>
            <a:solidFill>
              <a:srgbClr val="FFFFFF"/>
            </a:solidFill>
            <a:ln w="9525">
              <a:noFill/>
              <a:round/>
              <a:headEnd/>
              <a:tailEnd/>
            </a:ln>
          </p:spPr>
          <p:txBody>
            <a:bodyPr/>
            <a:lstStyle/>
            <a:p>
              <a:endParaRPr lang="en-US" dirty="0"/>
            </a:p>
          </p:txBody>
        </p:sp>
        <p:sp>
          <p:nvSpPr>
            <p:cNvPr id="18598" name="Freeform 37"/>
            <p:cNvSpPr>
              <a:spLocks/>
            </p:cNvSpPr>
            <p:nvPr/>
          </p:nvSpPr>
          <p:spPr bwMode="auto">
            <a:xfrm>
              <a:off x="2392" y="3127"/>
              <a:ext cx="76" cy="64"/>
            </a:xfrm>
            <a:custGeom>
              <a:avLst/>
              <a:gdLst>
                <a:gd name="T0" fmla="*/ 37 w 76"/>
                <a:gd name="T1" fmla="*/ 0 h 64"/>
                <a:gd name="T2" fmla="*/ 44 w 76"/>
                <a:gd name="T3" fmla="*/ 2 h 64"/>
                <a:gd name="T4" fmla="*/ 52 w 76"/>
                <a:gd name="T5" fmla="*/ 3 h 64"/>
                <a:gd name="T6" fmla="*/ 59 w 76"/>
                <a:gd name="T7" fmla="*/ 5 h 64"/>
                <a:gd name="T8" fmla="*/ 65 w 76"/>
                <a:gd name="T9" fmla="*/ 9 h 64"/>
                <a:gd name="T10" fmla="*/ 68 w 76"/>
                <a:gd name="T11" fmla="*/ 14 h 64"/>
                <a:gd name="T12" fmla="*/ 72 w 76"/>
                <a:gd name="T13" fmla="*/ 20 h 64"/>
                <a:gd name="T14" fmla="*/ 74 w 76"/>
                <a:gd name="T15" fmla="*/ 26 h 64"/>
                <a:gd name="T16" fmla="*/ 76 w 76"/>
                <a:gd name="T17" fmla="*/ 33 h 64"/>
                <a:gd name="T18" fmla="*/ 74 w 76"/>
                <a:gd name="T19" fmla="*/ 38 h 64"/>
                <a:gd name="T20" fmla="*/ 72 w 76"/>
                <a:gd name="T21" fmla="*/ 44 h 64"/>
                <a:gd name="T22" fmla="*/ 68 w 76"/>
                <a:gd name="T23" fmla="*/ 50 h 64"/>
                <a:gd name="T24" fmla="*/ 65 w 76"/>
                <a:gd name="T25" fmla="*/ 55 h 64"/>
                <a:gd name="T26" fmla="*/ 59 w 76"/>
                <a:gd name="T27" fmla="*/ 59 h 64"/>
                <a:gd name="T28" fmla="*/ 52 w 76"/>
                <a:gd name="T29" fmla="*/ 61 h 64"/>
                <a:gd name="T30" fmla="*/ 44 w 76"/>
                <a:gd name="T31" fmla="*/ 62 h 64"/>
                <a:gd name="T32" fmla="*/ 37 w 76"/>
                <a:gd name="T33" fmla="*/ 64 h 64"/>
                <a:gd name="T34" fmla="*/ 29 w 76"/>
                <a:gd name="T35" fmla="*/ 62 h 64"/>
                <a:gd name="T36" fmla="*/ 24 w 76"/>
                <a:gd name="T37" fmla="*/ 61 h 64"/>
                <a:gd name="T38" fmla="*/ 17 w 76"/>
                <a:gd name="T39" fmla="*/ 59 h 64"/>
                <a:gd name="T40" fmla="*/ 11 w 76"/>
                <a:gd name="T41" fmla="*/ 55 h 64"/>
                <a:gd name="T42" fmla="*/ 7 w 76"/>
                <a:gd name="T43" fmla="*/ 50 h 64"/>
                <a:gd name="T44" fmla="*/ 4 w 76"/>
                <a:gd name="T45" fmla="*/ 44 h 64"/>
                <a:gd name="T46" fmla="*/ 2 w 76"/>
                <a:gd name="T47" fmla="*/ 38 h 64"/>
                <a:gd name="T48" fmla="*/ 0 w 76"/>
                <a:gd name="T49" fmla="*/ 33 h 64"/>
                <a:gd name="T50" fmla="*/ 2 w 76"/>
                <a:gd name="T51" fmla="*/ 26 h 64"/>
                <a:gd name="T52" fmla="*/ 4 w 76"/>
                <a:gd name="T53" fmla="*/ 20 h 64"/>
                <a:gd name="T54" fmla="*/ 7 w 76"/>
                <a:gd name="T55" fmla="*/ 14 h 64"/>
                <a:gd name="T56" fmla="*/ 11 w 76"/>
                <a:gd name="T57" fmla="*/ 9 h 64"/>
                <a:gd name="T58" fmla="*/ 17 w 76"/>
                <a:gd name="T59" fmla="*/ 5 h 64"/>
                <a:gd name="T60" fmla="*/ 24 w 76"/>
                <a:gd name="T61" fmla="*/ 3 h 64"/>
                <a:gd name="T62" fmla="*/ 29 w 76"/>
                <a:gd name="T63" fmla="*/ 2 h 64"/>
                <a:gd name="T64" fmla="*/ 37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7" y="0"/>
                  </a:moveTo>
                  <a:lnTo>
                    <a:pt x="44" y="2"/>
                  </a:lnTo>
                  <a:lnTo>
                    <a:pt x="52" y="3"/>
                  </a:lnTo>
                  <a:lnTo>
                    <a:pt x="59" y="5"/>
                  </a:lnTo>
                  <a:lnTo>
                    <a:pt x="65" y="9"/>
                  </a:lnTo>
                  <a:lnTo>
                    <a:pt x="68" y="14"/>
                  </a:lnTo>
                  <a:lnTo>
                    <a:pt x="72" y="20"/>
                  </a:lnTo>
                  <a:lnTo>
                    <a:pt x="74" y="26"/>
                  </a:lnTo>
                  <a:lnTo>
                    <a:pt x="76" y="33"/>
                  </a:lnTo>
                  <a:lnTo>
                    <a:pt x="74" y="38"/>
                  </a:lnTo>
                  <a:lnTo>
                    <a:pt x="72" y="44"/>
                  </a:lnTo>
                  <a:lnTo>
                    <a:pt x="68" y="50"/>
                  </a:lnTo>
                  <a:lnTo>
                    <a:pt x="65" y="55"/>
                  </a:lnTo>
                  <a:lnTo>
                    <a:pt x="59" y="59"/>
                  </a:lnTo>
                  <a:lnTo>
                    <a:pt x="52" y="61"/>
                  </a:lnTo>
                  <a:lnTo>
                    <a:pt x="44" y="62"/>
                  </a:lnTo>
                  <a:lnTo>
                    <a:pt x="37" y="64"/>
                  </a:lnTo>
                  <a:lnTo>
                    <a:pt x="29" y="62"/>
                  </a:lnTo>
                  <a:lnTo>
                    <a:pt x="24" y="61"/>
                  </a:lnTo>
                  <a:lnTo>
                    <a:pt x="17" y="59"/>
                  </a:lnTo>
                  <a:lnTo>
                    <a:pt x="11" y="55"/>
                  </a:lnTo>
                  <a:lnTo>
                    <a:pt x="7" y="50"/>
                  </a:lnTo>
                  <a:lnTo>
                    <a:pt x="4" y="44"/>
                  </a:lnTo>
                  <a:lnTo>
                    <a:pt x="2" y="38"/>
                  </a:lnTo>
                  <a:lnTo>
                    <a:pt x="0" y="33"/>
                  </a:lnTo>
                  <a:lnTo>
                    <a:pt x="2" y="26"/>
                  </a:lnTo>
                  <a:lnTo>
                    <a:pt x="4" y="20"/>
                  </a:lnTo>
                  <a:lnTo>
                    <a:pt x="7" y="14"/>
                  </a:lnTo>
                  <a:lnTo>
                    <a:pt x="11" y="9"/>
                  </a:lnTo>
                  <a:lnTo>
                    <a:pt x="17" y="5"/>
                  </a:lnTo>
                  <a:lnTo>
                    <a:pt x="24"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599" name="Freeform 38"/>
            <p:cNvSpPr>
              <a:spLocks/>
            </p:cNvSpPr>
            <p:nvPr/>
          </p:nvSpPr>
          <p:spPr bwMode="auto">
            <a:xfrm>
              <a:off x="2288" y="3134"/>
              <a:ext cx="74" cy="63"/>
            </a:xfrm>
            <a:custGeom>
              <a:avLst/>
              <a:gdLst>
                <a:gd name="T0" fmla="*/ 37 w 74"/>
                <a:gd name="T1" fmla="*/ 0 h 63"/>
                <a:gd name="T2" fmla="*/ 45 w 74"/>
                <a:gd name="T3" fmla="*/ 0 h 63"/>
                <a:gd name="T4" fmla="*/ 52 w 74"/>
                <a:gd name="T5" fmla="*/ 2 h 63"/>
                <a:gd name="T6" fmla="*/ 58 w 74"/>
                <a:gd name="T7" fmla="*/ 6 h 63"/>
                <a:gd name="T8" fmla="*/ 63 w 74"/>
                <a:gd name="T9" fmla="*/ 9 h 63"/>
                <a:gd name="T10" fmla="*/ 69 w 74"/>
                <a:gd name="T11" fmla="*/ 15 h 63"/>
                <a:gd name="T12" fmla="*/ 73 w 74"/>
                <a:gd name="T13" fmla="*/ 19 h 63"/>
                <a:gd name="T14" fmla="*/ 74 w 74"/>
                <a:gd name="T15" fmla="*/ 26 h 63"/>
                <a:gd name="T16" fmla="*/ 74 w 74"/>
                <a:gd name="T17" fmla="*/ 31 h 63"/>
                <a:gd name="T18" fmla="*/ 74 w 74"/>
                <a:gd name="T19" fmla="*/ 39 h 63"/>
                <a:gd name="T20" fmla="*/ 73 w 74"/>
                <a:gd name="T21" fmla="*/ 44 h 63"/>
                <a:gd name="T22" fmla="*/ 69 w 74"/>
                <a:gd name="T23" fmla="*/ 50 h 63"/>
                <a:gd name="T24" fmla="*/ 63 w 74"/>
                <a:gd name="T25" fmla="*/ 54 h 63"/>
                <a:gd name="T26" fmla="*/ 58 w 74"/>
                <a:gd name="T27" fmla="*/ 57 h 63"/>
                <a:gd name="T28" fmla="*/ 52 w 74"/>
                <a:gd name="T29" fmla="*/ 61 h 63"/>
                <a:gd name="T30" fmla="*/ 45 w 74"/>
                <a:gd name="T31" fmla="*/ 63 h 63"/>
                <a:gd name="T32" fmla="*/ 37 w 74"/>
                <a:gd name="T33" fmla="*/ 63 h 63"/>
                <a:gd name="T34" fmla="*/ 30 w 74"/>
                <a:gd name="T35" fmla="*/ 63 h 63"/>
                <a:gd name="T36" fmla="*/ 23 w 74"/>
                <a:gd name="T37" fmla="*/ 61 h 63"/>
                <a:gd name="T38" fmla="*/ 17 w 74"/>
                <a:gd name="T39" fmla="*/ 57 h 63"/>
                <a:gd name="T40" fmla="*/ 12 w 74"/>
                <a:gd name="T41" fmla="*/ 54 h 63"/>
                <a:gd name="T42" fmla="*/ 6 w 74"/>
                <a:gd name="T43" fmla="*/ 50 h 63"/>
                <a:gd name="T44" fmla="*/ 2 w 74"/>
                <a:gd name="T45" fmla="*/ 44 h 63"/>
                <a:gd name="T46" fmla="*/ 0 w 74"/>
                <a:gd name="T47" fmla="*/ 39 h 63"/>
                <a:gd name="T48" fmla="*/ 0 w 74"/>
                <a:gd name="T49" fmla="*/ 31 h 63"/>
                <a:gd name="T50" fmla="*/ 0 w 74"/>
                <a:gd name="T51" fmla="*/ 26 h 63"/>
                <a:gd name="T52" fmla="*/ 2 w 74"/>
                <a:gd name="T53" fmla="*/ 19 h 63"/>
                <a:gd name="T54" fmla="*/ 6 w 74"/>
                <a:gd name="T55" fmla="*/ 15 h 63"/>
                <a:gd name="T56" fmla="*/ 12 w 74"/>
                <a:gd name="T57" fmla="*/ 9 h 63"/>
                <a:gd name="T58" fmla="*/ 17 w 74"/>
                <a:gd name="T59" fmla="*/ 6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9"/>
                  </a:lnTo>
                  <a:lnTo>
                    <a:pt x="69" y="15"/>
                  </a:lnTo>
                  <a:lnTo>
                    <a:pt x="73" y="19"/>
                  </a:lnTo>
                  <a:lnTo>
                    <a:pt x="74" y="26"/>
                  </a:lnTo>
                  <a:lnTo>
                    <a:pt x="74" y="31"/>
                  </a:lnTo>
                  <a:lnTo>
                    <a:pt x="74" y="39"/>
                  </a:lnTo>
                  <a:lnTo>
                    <a:pt x="73" y="44"/>
                  </a:lnTo>
                  <a:lnTo>
                    <a:pt x="69" y="50"/>
                  </a:lnTo>
                  <a:lnTo>
                    <a:pt x="63" y="54"/>
                  </a:lnTo>
                  <a:lnTo>
                    <a:pt x="58" y="57"/>
                  </a:lnTo>
                  <a:lnTo>
                    <a:pt x="52" y="61"/>
                  </a:lnTo>
                  <a:lnTo>
                    <a:pt x="45" y="63"/>
                  </a:lnTo>
                  <a:lnTo>
                    <a:pt x="37" y="63"/>
                  </a:lnTo>
                  <a:lnTo>
                    <a:pt x="30" y="63"/>
                  </a:lnTo>
                  <a:lnTo>
                    <a:pt x="23" y="61"/>
                  </a:lnTo>
                  <a:lnTo>
                    <a:pt x="17" y="57"/>
                  </a:lnTo>
                  <a:lnTo>
                    <a:pt x="12" y="54"/>
                  </a:lnTo>
                  <a:lnTo>
                    <a:pt x="6" y="50"/>
                  </a:lnTo>
                  <a:lnTo>
                    <a:pt x="2" y="44"/>
                  </a:lnTo>
                  <a:lnTo>
                    <a:pt x="0" y="39"/>
                  </a:lnTo>
                  <a:lnTo>
                    <a:pt x="0" y="31"/>
                  </a:lnTo>
                  <a:lnTo>
                    <a:pt x="0" y="26"/>
                  </a:lnTo>
                  <a:lnTo>
                    <a:pt x="2" y="19"/>
                  </a:lnTo>
                  <a:lnTo>
                    <a:pt x="6" y="15"/>
                  </a:lnTo>
                  <a:lnTo>
                    <a:pt x="12" y="9"/>
                  </a:lnTo>
                  <a:lnTo>
                    <a:pt x="17"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00" name="Freeform 39"/>
            <p:cNvSpPr>
              <a:spLocks/>
            </p:cNvSpPr>
            <p:nvPr/>
          </p:nvSpPr>
          <p:spPr bwMode="auto">
            <a:xfrm>
              <a:off x="1710" y="3623"/>
              <a:ext cx="76" cy="65"/>
            </a:xfrm>
            <a:custGeom>
              <a:avLst/>
              <a:gdLst>
                <a:gd name="T0" fmla="*/ 37 w 76"/>
                <a:gd name="T1" fmla="*/ 0 h 65"/>
                <a:gd name="T2" fmla="*/ 47 w 76"/>
                <a:gd name="T3" fmla="*/ 2 h 65"/>
                <a:gd name="T4" fmla="*/ 52 w 76"/>
                <a:gd name="T5" fmla="*/ 4 h 65"/>
                <a:gd name="T6" fmla="*/ 60 w 76"/>
                <a:gd name="T7" fmla="*/ 6 h 65"/>
                <a:gd name="T8" fmla="*/ 65 w 76"/>
                <a:gd name="T9" fmla="*/ 10 h 65"/>
                <a:gd name="T10" fmla="*/ 69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9 w 76"/>
                <a:gd name="T23" fmla="*/ 50 h 65"/>
                <a:gd name="T24" fmla="*/ 65 w 76"/>
                <a:gd name="T25" fmla="*/ 56 h 65"/>
                <a:gd name="T26" fmla="*/ 60 w 76"/>
                <a:gd name="T27" fmla="*/ 59 h 65"/>
                <a:gd name="T28" fmla="*/ 52 w 76"/>
                <a:gd name="T29" fmla="*/ 61 h 65"/>
                <a:gd name="T30" fmla="*/ 47 w 76"/>
                <a:gd name="T31" fmla="*/ 63 h 65"/>
                <a:gd name="T32" fmla="*/ 37 w 76"/>
                <a:gd name="T33" fmla="*/ 65 h 65"/>
                <a:gd name="T34" fmla="*/ 30 w 76"/>
                <a:gd name="T35" fmla="*/ 63 h 65"/>
                <a:gd name="T36" fmla="*/ 24 w 76"/>
                <a:gd name="T37" fmla="*/ 61 h 65"/>
                <a:gd name="T38" fmla="*/ 17 w 76"/>
                <a:gd name="T39" fmla="*/ 59 h 65"/>
                <a:gd name="T40" fmla="*/ 11 w 76"/>
                <a:gd name="T41" fmla="*/ 56 h 65"/>
                <a:gd name="T42" fmla="*/ 8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8 w 76"/>
                <a:gd name="T55" fmla="*/ 15 h 65"/>
                <a:gd name="T56" fmla="*/ 11 w 76"/>
                <a:gd name="T57" fmla="*/ 10 h 65"/>
                <a:gd name="T58" fmla="*/ 17 w 76"/>
                <a:gd name="T59" fmla="*/ 6 h 65"/>
                <a:gd name="T60" fmla="*/ 24 w 76"/>
                <a:gd name="T61" fmla="*/ 4 h 65"/>
                <a:gd name="T62" fmla="*/ 30 w 76"/>
                <a:gd name="T63" fmla="*/ 2 h 65"/>
                <a:gd name="T64" fmla="*/ 37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7" y="2"/>
                  </a:lnTo>
                  <a:lnTo>
                    <a:pt x="52" y="4"/>
                  </a:lnTo>
                  <a:lnTo>
                    <a:pt x="60" y="6"/>
                  </a:lnTo>
                  <a:lnTo>
                    <a:pt x="65" y="10"/>
                  </a:lnTo>
                  <a:lnTo>
                    <a:pt x="69" y="15"/>
                  </a:lnTo>
                  <a:lnTo>
                    <a:pt x="72" y="21"/>
                  </a:lnTo>
                  <a:lnTo>
                    <a:pt x="74" y="26"/>
                  </a:lnTo>
                  <a:lnTo>
                    <a:pt x="76" y="32"/>
                  </a:lnTo>
                  <a:lnTo>
                    <a:pt x="74" y="39"/>
                  </a:lnTo>
                  <a:lnTo>
                    <a:pt x="72" y="45"/>
                  </a:lnTo>
                  <a:lnTo>
                    <a:pt x="69" y="50"/>
                  </a:lnTo>
                  <a:lnTo>
                    <a:pt x="65" y="56"/>
                  </a:lnTo>
                  <a:lnTo>
                    <a:pt x="60" y="59"/>
                  </a:lnTo>
                  <a:lnTo>
                    <a:pt x="52" y="61"/>
                  </a:lnTo>
                  <a:lnTo>
                    <a:pt x="47" y="63"/>
                  </a:lnTo>
                  <a:lnTo>
                    <a:pt x="37" y="65"/>
                  </a:lnTo>
                  <a:lnTo>
                    <a:pt x="30" y="63"/>
                  </a:lnTo>
                  <a:lnTo>
                    <a:pt x="24" y="61"/>
                  </a:lnTo>
                  <a:lnTo>
                    <a:pt x="17" y="59"/>
                  </a:lnTo>
                  <a:lnTo>
                    <a:pt x="11" y="56"/>
                  </a:lnTo>
                  <a:lnTo>
                    <a:pt x="8" y="50"/>
                  </a:lnTo>
                  <a:lnTo>
                    <a:pt x="4" y="45"/>
                  </a:lnTo>
                  <a:lnTo>
                    <a:pt x="2" y="39"/>
                  </a:lnTo>
                  <a:lnTo>
                    <a:pt x="0" y="32"/>
                  </a:lnTo>
                  <a:lnTo>
                    <a:pt x="2" y="26"/>
                  </a:lnTo>
                  <a:lnTo>
                    <a:pt x="4" y="21"/>
                  </a:lnTo>
                  <a:lnTo>
                    <a:pt x="8" y="15"/>
                  </a:lnTo>
                  <a:lnTo>
                    <a:pt x="11" y="10"/>
                  </a:lnTo>
                  <a:lnTo>
                    <a:pt x="17" y="6"/>
                  </a:lnTo>
                  <a:lnTo>
                    <a:pt x="24"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01" name="Freeform 40"/>
            <p:cNvSpPr>
              <a:spLocks/>
            </p:cNvSpPr>
            <p:nvPr/>
          </p:nvSpPr>
          <p:spPr bwMode="auto">
            <a:xfrm>
              <a:off x="2394" y="3570"/>
              <a:ext cx="74" cy="64"/>
            </a:xfrm>
            <a:custGeom>
              <a:avLst/>
              <a:gdLst>
                <a:gd name="T0" fmla="*/ 37 w 74"/>
                <a:gd name="T1" fmla="*/ 0 h 64"/>
                <a:gd name="T2" fmla="*/ 44 w 74"/>
                <a:gd name="T3" fmla="*/ 2 h 64"/>
                <a:gd name="T4" fmla="*/ 50 w 74"/>
                <a:gd name="T5" fmla="*/ 3 h 64"/>
                <a:gd name="T6" fmla="*/ 57 w 74"/>
                <a:gd name="T7" fmla="*/ 5 h 64"/>
                <a:gd name="T8" fmla="*/ 63 w 74"/>
                <a:gd name="T9" fmla="*/ 9 h 64"/>
                <a:gd name="T10" fmla="*/ 66 w 74"/>
                <a:gd name="T11" fmla="*/ 15 h 64"/>
                <a:gd name="T12" fmla="*/ 70 w 74"/>
                <a:gd name="T13" fmla="*/ 20 h 64"/>
                <a:gd name="T14" fmla="*/ 72 w 74"/>
                <a:gd name="T15" fmla="*/ 26 h 64"/>
                <a:gd name="T16" fmla="*/ 74 w 74"/>
                <a:gd name="T17" fmla="*/ 33 h 64"/>
                <a:gd name="T18" fmla="*/ 72 w 74"/>
                <a:gd name="T19" fmla="*/ 39 h 64"/>
                <a:gd name="T20" fmla="*/ 70 w 74"/>
                <a:gd name="T21" fmla="*/ 44 h 64"/>
                <a:gd name="T22" fmla="*/ 66 w 74"/>
                <a:gd name="T23" fmla="*/ 50 h 64"/>
                <a:gd name="T24" fmla="*/ 63 w 74"/>
                <a:gd name="T25" fmla="*/ 55 h 64"/>
                <a:gd name="T26" fmla="*/ 57 w 74"/>
                <a:gd name="T27" fmla="*/ 59 h 64"/>
                <a:gd name="T28" fmla="*/ 50 w 74"/>
                <a:gd name="T29" fmla="*/ 61 h 64"/>
                <a:gd name="T30" fmla="*/ 44 w 74"/>
                <a:gd name="T31" fmla="*/ 63 h 64"/>
                <a:gd name="T32" fmla="*/ 37 w 74"/>
                <a:gd name="T33" fmla="*/ 64 h 64"/>
                <a:gd name="T34" fmla="*/ 29 w 74"/>
                <a:gd name="T35" fmla="*/ 63 h 64"/>
                <a:gd name="T36" fmla="*/ 22 w 74"/>
                <a:gd name="T37" fmla="*/ 61 h 64"/>
                <a:gd name="T38" fmla="*/ 15 w 74"/>
                <a:gd name="T39" fmla="*/ 59 h 64"/>
                <a:gd name="T40" fmla="*/ 9 w 74"/>
                <a:gd name="T41" fmla="*/ 55 h 64"/>
                <a:gd name="T42" fmla="*/ 5 w 74"/>
                <a:gd name="T43" fmla="*/ 50 h 64"/>
                <a:gd name="T44" fmla="*/ 2 w 74"/>
                <a:gd name="T45" fmla="*/ 44 h 64"/>
                <a:gd name="T46" fmla="*/ 0 w 74"/>
                <a:gd name="T47" fmla="*/ 39 h 64"/>
                <a:gd name="T48" fmla="*/ 0 w 74"/>
                <a:gd name="T49" fmla="*/ 33 h 64"/>
                <a:gd name="T50" fmla="*/ 0 w 74"/>
                <a:gd name="T51" fmla="*/ 26 h 64"/>
                <a:gd name="T52" fmla="*/ 2 w 74"/>
                <a:gd name="T53" fmla="*/ 20 h 64"/>
                <a:gd name="T54" fmla="*/ 5 w 74"/>
                <a:gd name="T55" fmla="*/ 15 h 64"/>
                <a:gd name="T56" fmla="*/ 9 w 74"/>
                <a:gd name="T57" fmla="*/ 9 h 64"/>
                <a:gd name="T58" fmla="*/ 15 w 74"/>
                <a:gd name="T59" fmla="*/ 5 h 64"/>
                <a:gd name="T60" fmla="*/ 22 w 74"/>
                <a:gd name="T61" fmla="*/ 3 h 64"/>
                <a:gd name="T62" fmla="*/ 29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0" y="3"/>
                  </a:lnTo>
                  <a:lnTo>
                    <a:pt x="57" y="5"/>
                  </a:lnTo>
                  <a:lnTo>
                    <a:pt x="63" y="9"/>
                  </a:lnTo>
                  <a:lnTo>
                    <a:pt x="66" y="15"/>
                  </a:lnTo>
                  <a:lnTo>
                    <a:pt x="70" y="20"/>
                  </a:lnTo>
                  <a:lnTo>
                    <a:pt x="72" y="26"/>
                  </a:lnTo>
                  <a:lnTo>
                    <a:pt x="74" y="33"/>
                  </a:lnTo>
                  <a:lnTo>
                    <a:pt x="72" y="39"/>
                  </a:lnTo>
                  <a:lnTo>
                    <a:pt x="70" y="44"/>
                  </a:lnTo>
                  <a:lnTo>
                    <a:pt x="66" y="50"/>
                  </a:lnTo>
                  <a:lnTo>
                    <a:pt x="63" y="55"/>
                  </a:lnTo>
                  <a:lnTo>
                    <a:pt x="57" y="59"/>
                  </a:lnTo>
                  <a:lnTo>
                    <a:pt x="50" y="61"/>
                  </a:lnTo>
                  <a:lnTo>
                    <a:pt x="44" y="63"/>
                  </a:lnTo>
                  <a:lnTo>
                    <a:pt x="37" y="64"/>
                  </a:lnTo>
                  <a:lnTo>
                    <a:pt x="29" y="63"/>
                  </a:lnTo>
                  <a:lnTo>
                    <a:pt x="22" y="61"/>
                  </a:lnTo>
                  <a:lnTo>
                    <a:pt x="15" y="59"/>
                  </a:lnTo>
                  <a:lnTo>
                    <a:pt x="9" y="55"/>
                  </a:lnTo>
                  <a:lnTo>
                    <a:pt x="5" y="50"/>
                  </a:lnTo>
                  <a:lnTo>
                    <a:pt x="2" y="44"/>
                  </a:lnTo>
                  <a:lnTo>
                    <a:pt x="0" y="39"/>
                  </a:lnTo>
                  <a:lnTo>
                    <a:pt x="0" y="33"/>
                  </a:lnTo>
                  <a:lnTo>
                    <a:pt x="0" y="26"/>
                  </a:lnTo>
                  <a:lnTo>
                    <a:pt x="2" y="20"/>
                  </a:lnTo>
                  <a:lnTo>
                    <a:pt x="5" y="15"/>
                  </a:lnTo>
                  <a:lnTo>
                    <a:pt x="9" y="9"/>
                  </a:lnTo>
                  <a:lnTo>
                    <a:pt x="15" y="5"/>
                  </a:lnTo>
                  <a:lnTo>
                    <a:pt x="22" y="3"/>
                  </a:lnTo>
                  <a:lnTo>
                    <a:pt x="29" y="2"/>
                  </a:lnTo>
                  <a:lnTo>
                    <a:pt x="37" y="0"/>
                  </a:lnTo>
                  <a:close/>
                </a:path>
              </a:pathLst>
            </a:custGeom>
            <a:solidFill>
              <a:srgbClr val="FFFFFF"/>
            </a:solidFill>
            <a:ln w="9525">
              <a:noFill/>
              <a:round/>
              <a:headEnd/>
              <a:tailEnd/>
            </a:ln>
          </p:spPr>
          <p:txBody>
            <a:bodyPr/>
            <a:lstStyle/>
            <a:p>
              <a:endParaRPr lang="en-US" dirty="0"/>
            </a:p>
          </p:txBody>
        </p:sp>
        <p:sp>
          <p:nvSpPr>
            <p:cNvPr id="18602" name="Freeform 41"/>
            <p:cNvSpPr>
              <a:spLocks/>
            </p:cNvSpPr>
            <p:nvPr/>
          </p:nvSpPr>
          <p:spPr bwMode="auto">
            <a:xfrm>
              <a:off x="2394" y="3570"/>
              <a:ext cx="74" cy="64"/>
            </a:xfrm>
            <a:custGeom>
              <a:avLst/>
              <a:gdLst>
                <a:gd name="T0" fmla="*/ 37 w 74"/>
                <a:gd name="T1" fmla="*/ 0 h 64"/>
                <a:gd name="T2" fmla="*/ 44 w 74"/>
                <a:gd name="T3" fmla="*/ 2 h 64"/>
                <a:gd name="T4" fmla="*/ 50 w 74"/>
                <a:gd name="T5" fmla="*/ 3 h 64"/>
                <a:gd name="T6" fmla="*/ 57 w 74"/>
                <a:gd name="T7" fmla="*/ 5 h 64"/>
                <a:gd name="T8" fmla="*/ 63 w 74"/>
                <a:gd name="T9" fmla="*/ 9 h 64"/>
                <a:gd name="T10" fmla="*/ 66 w 74"/>
                <a:gd name="T11" fmla="*/ 15 h 64"/>
                <a:gd name="T12" fmla="*/ 70 w 74"/>
                <a:gd name="T13" fmla="*/ 20 h 64"/>
                <a:gd name="T14" fmla="*/ 72 w 74"/>
                <a:gd name="T15" fmla="*/ 26 h 64"/>
                <a:gd name="T16" fmla="*/ 74 w 74"/>
                <a:gd name="T17" fmla="*/ 33 h 64"/>
                <a:gd name="T18" fmla="*/ 72 w 74"/>
                <a:gd name="T19" fmla="*/ 39 h 64"/>
                <a:gd name="T20" fmla="*/ 70 w 74"/>
                <a:gd name="T21" fmla="*/ 44 h 64"/>
                <a:gd name="T22" fmla="*/ 66 w 74"/>
                <a:gd name="T23" fmla="*/ 50 h 64"/>
                <a:gd name="T24" fmla="*/ 63 w 74"/>
                <a:gd name="T25" fmla="*/ 55 h 64"/>
                <a:gd name="T26" fmla="*/ 57 w 74"/>
                <a:gd name="T27" fmla="*/ 59 h 64"/>
                <a:gd name="T28" fmla="*/ 50 w 74"/>
                <a:gd name="T29" fmla="*/ 61 h 64"/>
                <a:gd name="T30" fmla="*/ 44 w 74"/>
                <a:gd name="T31" fmla="*/ 63 h 64"/>
                <a:gd name="T32" fmla="*/ 37 w 74"/>
                <a:gd name="T33" fmla="*/ 64 h 64"/>
                <a:gd name="T34" fmla="*/ 29 w 74"/>
                <a:gd name="T35" fmla="*/ 63 h 64"/>
                <a:gd name="T36" fmla="*/ 22 w 74"/>
                <a:gd name="T37" fmla="*/ 61 h 64"/>
                <a:gd name="T38" fmla="*/ 15 w 74"/>
                <a:gd name="T39" fmla="*/ 59 h 64"/>
                <a:gd name="T40" fmla="*/ 9 w 74"/>
                <a:gd name="T41" fmla="*/ 55 h 64"/>
                <a:gd name="T42" fmla="*/ 5 w 74"/>
                <a:gd name="T43" fmla="*/ 50 h 64"/>
                <a:gd name="T44" fmla="*/ 2 w 74"/>
                <a:gd name="T45" fmla="*/ 44 h 64"/>
                <a:gd name="T46" fmla="*/ 0 w 74"/>
                <a:gd name="T47" fmla="*/ 39 h 64"/>
                <a:gd name="T48" fmla="*/ 0 w 74"/>
                <a:gd name="T49" fmla="*/ 33 h 64"/>
                <a:gd name="T50" fmla="*/ 0 w 74"/>
                <a:gd name="T51" fmla="*/ 26 h 64"/>
                <a:gd name="T52" fmla="*/ 2 w 74"/>
                <a:gd name="T53" fmla="*/ 20 h 64"/>
                <a:gd name="T54" fmla="*/ 5 w 74"/>
                <a:gd name="T55" fmla="*/ 15 h 64"/>
                <a:gd name="T56" fmla="*/ 9 w 74"/>
                <a:gd name="T57" fmla="*/ 9 h 64"/>
                <a:gd name="T58" fmla="*/ 15 w 74"/>
                <a:gd name="T59" fmla="*/ 5 h 64"/>
                <a:gd name="T60" fmla="*/ 22 w 74"/>
                <a:gd name="T61" fmla="*/ 3 h 64"/>
                <a:gd name="T62" fmla="*/ 29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0" y="3"/>
                  </a:lnTo>
                  <a:lnTo>
                    <a:pt x="57" y="5"/>
                  </a:lnTo>
                  <a:lnTo>
                    <a:pt x="63" y="9"/>
                  </a:lnTo>
                  <a:lnTo>
                    <a:pt x="66" y="15"/>
                  </a:lnTo>
                  <a:lnTo>
                    <a:pt x="70" y="20"/>
                  </a:lnTo>
                  <a:lnTo>
                    <a:pt x="72" y="26"/>
                  </a:lnTo>
                  <a:lnTo>
                    <a:pt x="74" y="33"/>
                  </a:lnTo>
                  <a:lnTo>
                    <a:pt x="72" y="39"/>
                  </a:lnTo>
                  <a:lnTo>
                    <a:pt x="70" y="44"/>
                  </a:lnTo>
                  <a:lnTo>
                    <a:pt x="66" y="50"/>
                  </a:lnTo>
                  <a:lnTo>
                    <a:pt x="63" y="55"/>
                  </a:lnTo>
                  <a:lnTo>
                    <a:pt x="57" y="59"/>
                  </a:lnTo>
                  <a:lnTo>
                    <a:pt x="50" y="61"/>
                  </a:lnTo>
                  <a:lnTo>
                    <a:pt x="44" y="63"/>
                  </a:lnTo>
                  <a:lnTo>
                    <a:pt x="37" y="64"/>
                  </a:lnTo>
                  <a:lnTo>
                    <a:pt x="29" y="63"/>
                  </a:lnTo>
                  <a:lnTo>
                    <a:pt x="22" y="61"/>
                  </a:lnTo>
                  <a:lnTo>
                    <a:pt x="15" y="59"/>
                  </a:lnTo>
                  <a:lnTo>
                    <a:pt x="9" y="55"/>
                  </a:lnTo>
                  <a:lnTo>
                    <a:pt x="5" y="50"/>
                  </a:lnTo>
                  <a:lnTo>
                    <a:pt x="2" y="44"/>
                  </a:lnTo>
                  <a:lnTo>
                    <a:pt x="0" y="39"/>
                  </a:lnTo>
                  <a:lnTo>
                    <a:pt x="0" y="33"/>
                  </a:lnTo>
                  <a:lnTo>
                    <a:pt x="0" y="26"/>
                  </a:lnTo>
                  <a:lnTo>
                    <a:pt x="2" y="20"/>
                  </a:lnTo>
                  <a:lnTo>
                    <a:pt x="5" y="15"/>
                  </a:lnTo>
                  <a:lnTo>
                    <a:pt x="9" y="9"/>
                  </a:lnTo>
                  <a:lnTo>
                    <a:pt x="15" y="5"/>
                  </a:lnTo>
                  <a:lnTo>
                    <a:pt x="22"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03" name="Freeform 42"/>
            <p:cNvSpPr>
              <a:spLocks/>
            </p:cNvSpPr>
            <p:nvPr/>
          </p:nvSpPr>
          <p:spPr bwMode="auto">
            <a:xfrm>
              <a:off x="1668" y="3686"/>
              <a:ext cx="76" cy="63"/>
            </a:xfrm>
            <a:custGeom>
              <a:avLst/>
              <a:gdLst>
                <a:gd name="T0" fmla="*/ 37 w 76"/>
                <a:gd name="T1" fmla="*/ 0 h 63"/>
                <a:gd name="T2" fmla="*/ 46 w 76"/>
                <a:gd name="T3" fmla="*/ 0 h 63"/>
                <a:gd name="T4" fmla="*/ 52 w 76"/>
                <a:gd name="T5" fmla="*/ 2 h 63"/>
                <a:gd name="T6" fmla="*/ 59 w 76"/>
                <a:gd name="T7" fmla="*/ 6 h 63"/>
                <a:gd name="T8" fmla="*/ 65 w 76"/>
                <a:gd name="T9" fmla="*/ 9 h 63"/>
                <a:gd name="T10" fmla="*/ 68 w 76"/>
                <a:gd name="T11" fmla="*/ 15 h 63"/>
                <a:gd name="T12" fmla="*/ 72 w 76"/>
                <a:gd name="T13" fmla="*/ 20 h 63"/>
                <a:gd name="T14" fmla="*/ 74 w 76"/>
                <a:gd name="T15" fmla="*/ 26 h 63"/>
                <a:gd name="T16" fmla="*/ 76 w 76"/>
                <a:gd name="T17" fmla="*/ 31 h 63"/>
                <a:gd name="T18" fmla="*/ 74 w 76"/>
                <a:gd name="T19" fmla="*/ 39 h 63"/>
                <a:gd name="T20" fmla="*/ 72 w 76"/>
                <a:gd name="T21" fmla="*/ 44 h 63"/>
                <a:gd name="T22" fmla="*/ 68 w 76"/>
                <a:gd name="T23" fmla="*/ 50 h 63"/>
                <a:gd name="T24" fmla="*/ 65 w 76"/>
                <a:gd name="T25" fmla="*/ 54 h 63"/>
                <a:gd name="T26" fmla="*/ 59 w 76"/>
                <a:gd name="T27" fmla="*/ 59 h 63"/>
                <a:gd name="T28" fmla="*/ 52 w 76"/>
                <a:gd name="T29" fmla="*/ 61 h 63"/>
                <a:gd name="T30" fmla="*/ 46 w 76"/>
                <a:gd name="T31" fmla="*/ 63 h 63"/>
                <a:gd name="T32" fmla="*/ 37 w 76"/>
                <a:gd name="T33" fmla="*/ 63 h 63"/>
                <a:gd name="T34" fmla="*/ 29 w 76"/>
                <a:gd name="T35" fmla="*/ 63 h 63"/>
                <a:gd name="T36" fmla="*/ 24 w 76"/>
                <a:gd name="T37" fmla="*/ 61 h 63"/>
                <a:gd name="T38" fmla="*/ 17 w 76"/>
                <a:gd name="T39" fmla="*/ 59 h 63"/>
                <a:gd name="T40" fmla="*/ 11 w 76"/>
                <a:gd name="T41" fmla="*/ 54 h 63"/>
                <a:gd name="T42" fmla="*/ 7 w 76"/>
                <a:gd name="T43" fmla="*/ 50 h 63"/>
                <a:gd name="T44" fmla="*/ 4 w 76"/>
                <a:gd name="T45" fmla="*/ 44 h 63"/>
                <a:gd name="T46" fmla="*/ 2 w 76"/>
                <a:gd name="T47" fmla="*/ 39 h 63"/>
                <a:gd name="T48" fmla="*/ 0 w 76"/>
                <a:gd name="T49" fmla="*/ 31 h 63"/>
                <a:gd name="T50" fmla="*/ 2 w 76"/>
                <a:gd name="T51" fmla="*/ 26 h 63"/>
                <a:gd name="T52" fmla="*/ 4 w 76"/>
                <a:gd name="T53" fmla="*/ 20 h 63"/>
                <a:gd name="T54" fmla="*/ 7 w 76"/>
                <a:gd name="T55" fmla="*/ 15 h 63"/>
                <a:gd name="T56" fmla="*/ 11 w 76"/>
                <a:gd name="T57" fmla="*/ 9 h 63"/>
                <a:gd name="T58" fmla="*/ 17 w 76"/>
                <a:gd name="T59" fmla="*/ 6 h 63"/>
                <a:gd name="T60" fmla="*/ 24 w 76"/>
                <a:gd name="T61" fmla="*/ 2 h 63"/>
                <a:gd name="T62" fmla="*/ 29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6" y="0"/>
                  </a:lnTo>
                  <a:lnTo>
                    <a:pt x="52" y="2"/>
                  </a:lnTo>
                  <a:lnTo>
                    <a:pt x="59" y="6"/>
                  </a:lnTo>
                  <a:lnTo>
                    <a:pt x="65" y="9"/>
                  </a:lnTo>
                  <a:lnTo>
                    <a:pt x="68" y="15"/>
                  </a:lnTo>
                  <a:lnTo>
                    <a:pt x="72" y="20"/>
                  </a:lnTo>
                  <a:lnTo>
                    <a:pt x="74" y="26"/>
                  </a:lnTo>
                  <a:lnTo>
                    <a:pt x="76" y="31"/>
                  </a:lnTo>
                  <a:lnTo>
                    <a:pt x="74" y="39"/>
                  </a:lnTo>
                  <a:lnTo>
                    <a:pt x="72" y="44"/>
                  </a:lnTo>
                  <a:lnTo>
                    <a:pt x="68" y="50"/>
                  </a:lnTo>
                  <a:lnTo>
                    <a:pt x="65" y="54"/>
                  </a:lnTo>
                  <a:lnTo>
                    <a:pt x="59" y="59"/>
                  </a:lnTo>
                  <a:lnTo>
                    <a:pt x="52" y="61"/>
                  </a:lnTo>
                  <a:lnTo>
                    <a:pt x="46" y="63"/>
                  </a:lnTo>
                  <a:lnTo>
                    <a:pt x="37" y="63"/>
                  </a:lnTo>
                  <a:lnTo>
                    <a:pt x="29" y="63"/>
                  </a:lnTo>
                  <a:lnTo>
                    <a:pt x="24" y="61"/>
                  </a:lnTo>
                  <a:lnTo>
                    <a:pt x="17" y="59"/>
                  </a:lnTo>
                  <a:lnTo>
                    <a:pt x="11" y="54"/>
                  </a:lnTo>
                  <a:lnTo>
                    <a:pt x="7" y="50"/>
                  </a:lnTo>
                  <a:lnTo>
                    <a:pt x="4" y="44"/>
                  </a:lnTo>
                  <a:lnTo>
                    <a:pt x="2" y="39"/>
                  </a:lnTo>
                  <a:lnTo>
                    <a:pt x="0" y="31"/>
                  </a:lnTo>
                  <a:lnTo>
                    <a:pt x="2" y="26"/>
                  </a:lnTo>
                  <a:lnTo>
                    <a:pt x="4" y="20"/>
                  </a:lnTo>
                  <a:lnTo>
                    <a:pt x="7" y="15"/>
                  </a:lnTo>
                  <a:lnTo>
                    <a:pt x="11" y="9"/>
                  </a:lnTo>
                  <a:lnTo>
                    <a:pt x="17"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04" name="Freeform 43"/>
            <p:cNvSpPr>
              <a:spLocks/>
            </p:cNvSpPr>
            <p:nvPr/>
          </p:nvSpPr>
          <p:spPr bwMode="auto">
            <a:xfrm>
              <a:off x="2353" y="3623"/>
              <a:ext cx="74" cy="63"/>
            </a:xfrm>
            <a:custGeom>
              <a:avLst/>
              <a:gdLst>
                <a:gd name="T0" fmla="*/ 37 w 74"/>
                <a:gd name="T1" fmla="*/ 0 h 63"/>
                <a:gd name="T2" fmla="*/ 44 w 74"/>
                <a:gd name="T3" fmla="*/ 0 h 63"/>
                <a:gd name="T4" fmla="*/ 52 w 74"/>
                <a:gd name="T5" fmla="*/ 2 h 63"/>
                <a:gd name="T6" fmla="*/ 57 w 74"/>
                <a:gd name="T7" fmla="*/ 6 h 63"/>
                <a:gd name="T8" fmla="*/ 63 w 74"/>
                <a:gd name="T9" fmla="*/ 10 h 63"/>
                <a:gd name="T10" fmla="*/ 68 w 74"/>
                <a:gd name="T11" fmla="*/ 15 h 63"/>
                <a:gd name="T12" fmla="*/ 72 w 74"/>
                <a:gd name="T13" fmla="*/ 19 h 63"/>
                <a:gd name="T14" fmla="*/ 74 w 74"/>
                <a:gd name="T15" fmla="*/ 26 h 63"/>
                <a:gd name="T16" fmla="*/ 74 w 74"/>
                <a:gd name="T17" fmla="*/ 32 h 63"/>
                <a:gd name="T18" fmla="*/ 74 w 74"/>
                <a:gd name="T19" fmla="*/ 39 h 63"/>
                <a:gd name="T20" fmla="*/ 72 w 74"/>
                <a:gd name="T21" fmla="*/ 45 h 63"/>
                <a:gd name="T22" fmla="*/ 68 w 74"/>
                <a:gd name="T23" fmla="*/ 50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8 w 74"/>
                <a:gd name="T43" fmla="*/ 50 h 63"/>
                <a:gd name="T44" fmla="*/ 4 w 74"/>
                <a:gd name="T45" fmla="*/ 45 h 63"/>
                <a:gd name="T46" fmla="*/ 2 w 74"/>
                <a:gd name="T47" fmla="*/ 39 h 63"/>
                <a:gd name="T48" fmla="*/ 0 w 74"/>
                <a:gd name="T49" fmla="*/ 32 h 63"/>
                <a:gd name="T50" fmla="*/ 2 w 74"/>
                <a:gd name="T51" fmla="*/ 26 h 63"/>
                <a:gd name="T52" fmla="*/ 4 w 74"/>
                <a:gd name="T53" fmla="*/ 19 h 63"/>
                <a:gd name="T54" fmla="*/ 8 w 74"/>
                <a:gd name="T55" fmla="*/ 15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8" y="15"/>
                  </a:lnTo>
                  <a:lnTo>
                    <a:pt x="72" y="19"/>
                  </a:lnTo>
                  <a:lnTo>
                    <a:pt x="74" y="26"/>
                  </a:lnTo>
                  <a:lnTo>
                    <a:pt x="74" y="32"/>
                  </a:lnTo>
                  <a:lnTo>
                    <a:pt x="74" y="39"/>
                  </a:lnTo>
                  <a:lnTo>
                    <a:pt x="72" y="45"/>
                  </a:lnTo>
                  <a:lnTo>
                    <a:pt x="68" y="50"/>
                  </a:lnTo>
                  <a:lnTo>
                    <a:pt x="63" y="54"/>
                  </a:lnTo>
                  <a:lnTo>
                    <a:pt x="57" y="57"/>
                  </a:lnTo>
                  <a:lnTo>
                    <a:pt x="52" y="61"/>
                  </a:lnTo>
                  <a:lnTo>
                    <a:pt x="44" y="63"/>
                  </a:lnTo>
                  <a:lnTo>
                    <a:pt x="37" y="63"/>
                  </a:lnTo>
                  <a:lnTo>
                    <a:pt x="30" y="63"/>
                  </a:lnTo>
                  <a:lnTo>
                    <a:pt x="22" y="61"/>
                  </a:lnTo>
                  <a:lnTo>
                    <a:pt x="17" y="57"/>
                  </a:lnTo>
                  <a:lnTo>
                    <a:pt x="11" y="54"/>
                  </a:lnTo>
                  <a:lnTo>
                    <a:pt x="8" y="50"/>
                  </a:lnTo>
                  <a:lnTo>
                    <a:pt x="4" y="45"/>
                  </a:lnTo>
                  <a:lnTo>
                    <a:pt x="2" y="39"/>
                  </a:lnTo>
                  <a:lnTo>
                    <a:pt x="0" y="32"/>
                  </a:lnTo>
                  <a:lnTo>
                    <a:pt x="2" y="26"/>
                  </a:lnTo>
                  <a:lnTo>
                    <a:pt x="4" y="19"/>
                  </a:lnTo>
                  <a:lnTo>
                    <a:pt x="8" y="15"/>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05" name="Freeform 44"/>
            <p:cNvSpPr>
              <a:spLocks/>
            </p:cNvSpPr>
            <p:nvPr/>
          </p:nvSpPr>
          <p:spPr bwMode="auto">
            <a:xfrm>
              <a:off x="1666" y="3561"/>
              <a:ext cx="76" cy="62"/>
            </a:xfrm>
            <a:custGeom>
              <a:avLst/>
              <a:gdLst>
                <a:gd name="T0" fmla="*/ 37 w 76"/>
                <a:gd name="T1" fmla="*/ 0 h 62"/>
                <a:gd name="T2" fmla="*/ 44 w 76"/>
                <a:gd name="T3" fmla="*/ 0 h 62"/>
                <a:gd name="T4" fmla="*/ 52 w 76"/>
                <a:gd name="T5" fmla="*/ 1 h 62"/>
                <a:gd name="T6" fmla="*/ 59 w 76"/>
                <a:gd name="T7" fmla="*/ 5 h 62"/>
                <a:gd name="T8" fmla="*/ 65 w 76"/>
                <a:gd name="T9" fmla="*/ 9 h 62"/>
                <a:gd name="T10" fmla="*/ 68 w 76"/>
                <a:gd name="T11" fmla="*/ 14 h 62"/>
                <a:gd name="T12" fmla="*/ 72 w 76"/>
                <a:gd name="T13" fmla="*/ 20 h 62"/>
                <a:gd name="T14" fmla="*/ 74 w 76"/>
                <a:gd name="T15" fmla="*/ 25 h 62"/>
                <a:gd name="T16" fmla="*/ 76 w 76"/>
                <a:gd name="T17" fmla="*/ 31 h 62"/>
                <a:gd name="T18" fmla="*/ 74 w 76"/>
                <a:gd name="T19" fmla="*/ 38 h 62"/>
                <a:gd name="T20" fmla="*/ 72 w 76"/>
                <a:gd name="T21" fmla="*/ 44 h 62"/>
                <a:gd name="T22" fmla="*/ 68 w 76"/>
                <a:gd name="T23" fmla="*/ 49 h 62"/>
                <a:gd name="T24" fmla="*/ 65 w 76"/>
                <a:gd name="T25" fmla="*/ 53 h 62"/>
                <a:gd name="T26" fmla="*/ 59 w 76"/>
                <a:gd name="T27" fmla="*/ 57 h 62"/>
                <a:gd name="T28" fmla="*/ 52 w 76"/>
                <a:gd name="T29" fmla="*/ 60 h 62"/>
                <a:gd name="T30" fmla="*/ 44 w 76"/>
                <a:gd name="T31" fmla="*/ 62 h 62"/>
                <a:gd name="T32" fmla="*/ 37 w 76"/>
                <a:gd name="T33" fmla="*/ 62 h 62"/>
                <a:gd name="T34" fmla="*/ 30 w 76"/>
                <a:gd name="T35" fmla="*/ 62 h 62"/>
                <a:gd name="T36" fmla="*/ 24 w 76"/>
                <a:gd name="T37" fmla="*/ 60 h 62"/>
                <a:gd name="T38" fmla="*/ 17 w 76"/>
                <a:gd name="T39" fmla="*/ 57 h 62"/>
                <a:gd name="T40" fmla="*/ 11 w 76"/>
                <a:gd name="T41" fmla="*/ 53 h 62"/>
                <a:gd name="T42" fmla="*/ 7 w 76"/>
                <a:gd name="T43" fmla="*/ 49 h 62"/>
                <a:gd name="T44" fmla="*/ 4 w 76"/>
                <a:gd name="T45" fmla="*/ 44 h 62"/>
                <a:gd name="T46" fmla="*/ 2 w 76"/>
                <a:gd name="T47" fmla="*/ 38 h 62"/>
                <a:gd name="T48" fmla="*/ 0 w 76"/>
                <a:gd name="T49" fmla="*/ 31 h 62"/>
                <a:gd name="T50" fmla="*/ 2 w 76"/>
                <a:gd name="T51" fmla="*/ 25 h 62"/>
                <a:gd name="T52" fmla="*/ 4 w 76"/>
                <a:gd name="T53" fmla="*/ 20 h 62"/>
                <a:gd name="T54" fmla="*/ 7 w 76"/>
                <a:gd name="T55" fmla="*/ 14 h 62"/>
                <a:gd name="T56" fmla="*/ 11 w 76"/>
                <a:gd name="T57" fmla="*/ 9 h 62"/>
                <a:gd name="T58" fmla="*/ 17 w 76"/>
                <a:gd name="T59" fmla="*/ 5 h 62"/>
                <a:gd name="T60" fmla="*/ 24 w 76"/>
                <a:gd name="T61" fmla="*/ 1 h 62"/>
                <a:gd name="T62" fmla="*/ 30 w 76"/>
                <a:gd name="T63" fmla="*/ 0 h 62"/>
                <a:gd name="T64" fmla="*/ 37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7" y="0"/>
                  </a:moveTo>
                  <a:lnTo>
                    <a:pt x="44" y="0"/>
                  </a:lnTo>
                  <a:lnTo>
                    <a:pt x="52" y="1"/>
                  </a:lnTo>
                  <a:lnTo>
                    <a:pt x="59" y="5"/>
                  </a:lnTo>
                  <a:lnTo>
                    <a:pt x="65" y="9"/>
                  </a:lnTo>
                  <a:lnTo>
                    <a:pt x="68" y="14"/>
                  </a:lnTo>
                  <a:lnTo>
                    <a:pt x="72" y="20"/>
                  </a:lnTo>
                  <a:lnTo>
                    <a:pt x="74" y="25"/>
                  </a:lnTo>
                  <a:lnTo>
                    <a:pt x="76" y="31"/>
                  </a:lnTo>
                  <a:lnTo>
                    <a:pt x="74" y="38"/>
                  </a:lnTo>
                  <a:lnTo>
                    <a:pt x="72" y="44"/>
                  </a:lnTo>
                  <a:lnTo>
                    <a:pt x="68" y="49"/>
                  </a:lnTo>
                  <a:lnTo>
                    <a:pt x="65" y="53"/>
                  </a:lnTo>
                  <a:lnTo>
                    <a:pt x="59" y="57"/>
                  </a:lnTo>
                  <a:lnTo>
                    <a:pt x="52" y="60"/>
                  </a:lnTo>
                  <a:lnTo>
                    <a:pt x="44" y="62"/>
                  </a:lnTo>
                  <a:lnTo>
                    <a:pt x="37" y="62"/>
                  </a:lnTo>
                  <a:lnTo>
                    <a:pt x="30" y="62"/>
                  </a:lnTo>
                  <a:lnTo>
                    <a:pt x="24" y="60"/>
                  </a:lnTo>
                  <a:lnTo>
                    <a:pt x="17" y="57"/>
                  </a:lnTo>
                  <a:lnTo>
                    <a:pt x="11" y="53"/>
                  </a:lnTo>
                  <a:lnTo>
                    <a:pt x="7" y="49"/>
                  </a:lnTo>
                  <a:lnTo>
                    <a:pt x="4" y="44"/>
                  </a:lnTo>
                  <a:lnTo>
                    <a:pt x="2" y="38"/>
                  </a:lnTo>
                  <a:lnTo>
                    <a:pt x="0" y="31"/>
                  </a:lnTo>
                  <a:lnTo>
                    <a:pt x="2" y="25"/>
                  </a:lnTo>
                  <a:lnTo>
                    <a:pt x="4" y="20"/>
                  </a:lnTo>
                  <a:lnTo>
                    <a:pt x="7" y="14"/>
                  </a:lnTo>
                  <a:lnTo>
                    <a:pt x="11" y="9"/>
                  </a:lnTo>
                  <a:lnTo>
                    <a:pt x="17" y="5"/>
                  </a:lnTo>
                  <a:lnTo>
                    <a:pt x="24"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06" name="Freeform 45"/>
            <p:cNvSpPr>
              <a:spLocks/>
            </p:cNvSpPr>
            <p:nvPr/>
          </p:nvSpPr>
          <p:spPr bwMode="auto">
            <a:xfrm>
              <a:off x="2348" y="3507"/>
              <a:ext cx="75" cy="65"/>
            </a:xfrm>
            <a:custGeom>
              <a:avLst/>
              <a:gdLst>
                <a:gd name="T0" fmla="*/ 38 w 75"/>
                <a:gd name="T1" fmla="*/ 0 h 65"/>
                <a:gd name="T2" fmla="*/ 46 w 75"/>
                <a:gd name="T3" fmla="*/ 2 h 65"/>
                <a:gd name="T4" fmla="*/ 51 w 75"/>
                <a:gd name="T5" fmla="*/ 4 h 65"/>
                <a:gd name="T6" fmla="*/ 59 w 75"/>
                <a:gd name="T7" fmla="*/ 6 h 65"/>
                <a:gd name="T8" fmla="*/ 64 w 75"/>
                <a:gd name="T9" fmla="*/ 9 h 65"/>
                <a:gd name="T10" fmla="*/ 68 w 75"/>
                <a:gd name="T11" fmla="*/ 15 h 65"/>
                <a:gd name="T12" fmla="*/ 72 w 75"/>
                <a:gd name="T13" fmla="*/ 20 h 65"/>
                <a:gd name="T14" fmla="*/ 73 w 75"/>
                <a:gd name="T15" fmla="*/ 26 h 65"/>
                <a:gd name="T16" fmla="*/ 75 w 75"/>
                <a:gd name="T17" fmla="*/ 31 h 65"/>
                <a:gd name="T18" fmla="*/ 73 w 75"/>
                <a:gd name="T19" fmla="*/ 39 h 65"/>
                <a:gd name="T20" fmla="*/ 72 w 75"/>
                <a:gd name="T21" fmla="*/ 44 h 65"/>
                <a:gd name="T22" fmla="*/ 68 w 75"/>
                <a:gd name="T23" fmla="*/ 50 h 65"/>
                <a:gd name="T24" fmla="*/ 64 w 75"/>
                <a:gd name="T25" fmla="*/ 55 h 65"/>
                <a:gd name="T26" fmla="*/ 59 w 75"/>
                <a:gd name="T27" fmla="*/ 59 h 65"/>
                <a:gd name="T28" fmla="*/ 51 w 75"/>
                <a:gd name="T29" fmla="*/ 61 h 65"/>
                <a:gd name="T30" fmla="*/ 46 w 75"/>
                <a:gd name="T31" fmla="*/ 63 h 65"/>
                <a:gd name="T32" fmla="*/ 38 w 75"/>
                <a:gd name="T33" fmla="*/ 65 h 65"/>
                <a:gd name="T34" fmla="*/ 31 w 75"/>
                <a:gd name="T35" fmla="*/ 63 h 65"/>
                <a:gd name="T36" fmla="*/ 24 w 75"/>
                <a:gd name="T37" fmla="*/ 61 h 65"/>
                <a:gd name="T38" fmla="*/ 16 w 75"/>
                <a:gd name="T39" fmla="*/ 59 h 65"/>
                <a:gd name="T40" fmla="*/ 11 w 75"/>
                <a:gd name="T41" fmla="*/ 55 h 65"/>
                <a:gd name="T42" fmla="*/ 7 w 75"/>
                <a:gd name="T43" fmla="*/ 50 h 65"/>
                <a:gd name="T44" fmla="*/ 3 w 75"/>
                <a:gd name="T45" fmla="*/ 44 h 65"/>
                <a:gd name="T46" fmla="*/ 1 w 75"/>
                <a:gd name="T47" fmla="*/ 39 h 65"/>
                <a:gd name="T48" fmla="*/ 0 w 75"/>
                <a:gd name="T49" fmla="*/ 31 h 65"/>
                <a:gd name="T50" fmla="*/ 1 w 75"/>
                <a:gd name="T51" fmla="*/ 26 h 65"/>
                <a:gd name="T52" fmla="*/ 3 w 75"/>
                <a:gd name="T53" fmla="*/ 20 h 65"/>
                <a:gd name="T54" fmla="*/ 7 w 75"/>
                <a:gd name="T55" fmla="*/ 15 h 65"/>
                <a:gd name="T56" fmla="*/ 11 w 75"/>
                <a:gd name="T57" fmla="*/ 9 h 65"/>
                <a:gd name="T58" fmla="*/ 16 w 75"/>
                <a:gd name="T59" fmla="*/ 6 h 65"/>
                <a:gd name="T60" fmla="*/ 24 w 75"/>
                <a:gd name="T61" fmla="*/ 4 h 65"/>
                <a:gd name="T62" fmla="*/ 31 w 75"/>
                <a:gd name="T63" fmla="*/ 2 h 65"/>
                <a:gd name="T64" fmla="*/ 38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8" y="0"/>
                  </a:moveTo>
                  <a:lnTo>
                    <a:pt x="46" y="2"/>
                  </a:lnTo>
                  <a:lnTo>
                    <a:pt x="51" y="4"/>
                  </a:lnTo>
                  <a:lnTo>
                    <a:pt x="59" y="6"/>
                  </a:lnTo>
                  <a:lnTo>
                    <a:pt x="64" y="9"/>
                  </a:lnTo>
                  <a:lnTo>
                    <a:pt x="68" y="15"/>
                  </a:lnTo>
                  <a:lnTo>
                    <a:pt x="72" y="20"/>
                  </a:lnTo>
                  <a:lnTo>
                    <a:pt x="73" y="26"/>
                  </a:lnTo>
                  <a:lnTo>
                    <a:pt x="75" y="31"/>
                  </a:lnTo>
                  <a:lnTo>
                    <a:pt x="73" y="39"/>
                  </a:lnTo>
                  <a:lnTo>
                    <a:pt x="72" y="44"/>
                  </a:lnTo>
                  <a:lnTo>
                    <a:pt x="68" y="50"/>
                  </a:lnTo>
                  <a:lnTo>
                    <a:pt x="64" y="55"/>
                  </a:lnTo>
                  <a:lnTo>
                    <a:pt x="59" y="59"/>
                  </a:lnTo>
                  <a:lnTo>
                    <a:pt x="51" y="61"/>
                  </a:lnTo>
                  <a:lnTo>
                    <a:pt x="46" y="63"/>
                  </a:lnTo>
                  <a:lnTo>
                    <a:pt x="38" y="65"/>
                  </a:lnTo>
                  <a:lnTo>
                    <a:pt x="31" y="63"/>
                  </a:lnTo>
                  <a:lnTo>
                    <a:pt x="24" y="61"/>
                  </a:lnTo>
                  <a:lnTo>
                    <a:pt x="16" y="59"/>
                  </a:lnTo>
                  <a:lnTo>
                    <a:pt x="11" y="55"/>
                  </a:lnTo>
                  <a:lnTo>
                    <a:pt x="7" y="50"/>
                  </a:lnTo>
                  <a:lnTo>
                    <a:pt x="3" y="44"/>
                  </a:lnTo>
                  <a:lnTo>
                    <a:pt x="1" y="39"/>
                  </a:lnTo>
                  <a:lnTo>
                    <a:pt x="0" y="31"/>
                  </a:lnTo>
                  <a:lnTo>
                    <a:pt x="1" y="26"/>
                  </a:lnTo>
                  <a:lnTo>
                    <a:pt x="3" y="20"/>
                  </a:lnTo>
                  <a:lnTo>
                    <a:pt x="7" y="15"/>
                  </a:lnTo>
                  <a:lnTo>
                    <a:pt x="11" y="9"/>
                  </a:lnTo>
                  <a:lnTo>
                    <a:pt x="16" y="6"/>
                  </a:lnTo>
                  <a:lnTo>
                    <a:pt x="24" y="4"/>
                  </a:lnTo>
                  <a:lnTo>
                    <a:pt x="31" y="2"/>
                  </a:lnTo>
                  <a:lnTo>
                    <a:pt x="38" y="0"/>
                  </a:lnTo>
                  <a:close/>
                </a:path>
              </a:pathLst>
            </a:custGeom>
            <a:solidFill>
              <a:srgbClr val="FFFFFF"/>
            </a:solidFill>
            <a:ln w="9525">
              <a:noFill/>
              <a:round/>
              <a:headEnd/>
              <a:tailEnd/>
            </a:ln>
          </p:spPr>
          <p:txBody>
            <a:bodyPr/>
            <a:lstStyle/>
            <a:p>
              <a:endParaRPr lang="en-US" dirty="0"/>
            </a:p>
          </p:txBody>
        </p:sp>
        <p:sp>
          <p:nvSpPr>
            <p:cNvPr id="18607" name="Freeform 46"/>
            <p:cNvSpPr>
              <a:spLocks/>
            </p:cNvSpPr>
            <p:nvPr/>
          </p:nvSpPr>
          <p:spPr bwMode="auto">
            <a:xfrm>
              <a:off x="2348" y="3507"/>
              <a:ext cx="75" cy="65"/>
            </a:xfrm>
            <a:custGeom>
              <a:avLst/>
              <a:gdLst>
                <a:gd name="T0" fmla="*/ 38 w 75"/>
                <a:gd name="T1" fmla="*/ 0 h 65"/>
                <a:gd name="T2" fmla="*/ 46 w 75"/>
                <a:gd name="T3" fmla="*/ 2 h 65"/>
                <a:gd name="T4" fmla="*/ 51 w 75"/>
                <a:gd name="T5" fmla="*/ 4 h 65"/>
                <a:gd name="T6" fmla="*/ 59 w 75"/>
                <a:gd name="T7" fmla="*/ 6 h 65"/>
                <a:gd name="T8" fmla="*/ 64 w 75"/>
                <a:gd name="T9" fmla="*/ 9 h 65"/>
                <a:gd name="T10" fmla="*/ 68 w 75"/>
                <a:gd name="T11" fmla="*/ 15 h 65"/>
                <a:gd name="T12" fmla="*/ 72 w 75"/>
                <a:gd name="T13" fmla="*/ 20 h 65"/>
                <a:gd name="T14" fmla="*/ 73 w 75"/>
                <a:gd name="T15" fmla="*/ 26 h 65"/>
                <a:gd name="T16" fmla="*/ 75 w 75"/>
                <a:gd name="T17" fmla="*/ 31 h 65"/>
                <a:gd name="T18" fmla="*/ 73 w 75"/>
                <a:gd name="T19" fmla="*/ 39 h 65"/>
                <a:gd name="T20" fmla="*/ 72 w 75"/>
                <a:gd name="T21" fmla="*/ 44 h 65"/>
                <a:gd name="T22" fmla="*/ 68 w 75"/>
                <a:gd name="T23" fmla="*/ 50 h 65"/>
                <a:gd name="T24" fmla="*/ 64 w 75"/>
                <a:gd name="T25" fmla="*/ 55 h 65"/>
                <a:gd name="T26" fmla="*/ 59 w 75"/>
                <a:gd name="T27" fmla="*/ 59 h 65"/>
                <a:gd name="T28" fmla="*/ 51 w 75"/>
                <a:gd name="T29" fmla="*/ 61 h 65"/>
                <a:gd name="T30" fmla="*/ 46 w 75"/>
                <a:gd name="T31" fmla="*/ 63 h 65"/>
                <a:gd name="T32" fmla="*/ 38 w 75"/>
                <a:gd name="T33" fmla="*/ 65 h 65"/>
                <a:gd name="T34" fmla="*/ 31 w 75"/>
                <a:gd name="T35" fmla="*/ 63 h 65"/>
                <a:gd name="T36" fmla="*/ 24 w 75"/>
                <a:gd name="T37" fmla="*/ 61 h 65"/>
                <a:gd name="T38" fmla="*/ 16 w 75"/>
                <a:gd name="T39" fmla="*/ 59 h 65"/>
                <a:gd name="T40" fmla="*/ 11 w 75"/>
                <a:gd name="T41" fmla="*/ 55 h 65"/>
                <a:gd name="T42" fmla="*/ 7 w 75"/>
                <a:gd name="T43" fmla="*/ 50 h 65"/>
                <a:gd name="T44" fmla="*/ 3 w 75"/>
                <a:gd name="T45" fmla="*/ 44 h 65"/>
                <a:gd name="T46" fmla="*/ 1 w 75"/>
                <a:gd name="T47" fmla="*/ 39 h 65"/>
                <a:gd name="T48" fmla="*/ 0 w 75"/>
                <a:gd name="T49" fmla="*/ 31 h 65"/>
                <a:gd name="T50" fmla="*/ 1 w 75"/>
                <a:gd name="T51" fmla="*/ 26 h 65"/>
                <a:gd name="T52" fmla="*/ 3 w 75"/>
                <a:gd name="T53" fmla="*/ 20 h 65"/>
                <a:gd name="T54" fmla="*/ 7 w 75"/>
                <a:gd name="T55" fmla="*/ 15 h 65"/>
                <a:gd name="T56" fmla="*/ 11 w 75"/>
                <a:gd name="T57" fmla="*/ 9 h 65"/>
                <a:gd name="T58" fmla="*/ 16 w 75"/>
                <a:gd name="T59" fmla="*/ 6 h 65"/>
                <a:gd name="T60" fmla="*/ 24 w 75"/>
                <a:gd name="T61" fmla="*/ 4 h 65"/>
                <a:gd name="T62" fmla="*/ 31 w 75"/>
                <a:gd name="T63" fmla="*/ 2 h 65"/>
                <a:gd name="T64" fmla="*/ 38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8" y="0"/>
                  </a:moveTo>
                  <a:lnTo>
                    <a:pt x="46" y="2"/>
                  </a:lnTo>
                  <a:lnTo>
                    <a:pt x="51" y="4"/>
                  </a:lnTo>
                  <a:lnTo>
                    <a:pt x="59" y="6"/>
                  </a:lnTo>
                  <a:lnTo>
                    <a:pt x="64" y="9"/>
                  </a:lnTo>
                  <a:lnTo>
                    <a:pt x="68" y="15"/>
                  </a:lnTo>
                  <a:lnTo>
                    <a:pt x="72" y="20"/>
                  </a:lnTo>
                  <a:lnTo>
                    <a:pt x="73" y="26"/>
                  </a:lnTo>
                  <a:lnTo>
                    <a:pt x="75" y="31"/>
                  </a:lnTo>
                  <a:lnTo>
                    <a:pt x="73" y="39"/>
                  </a:lnTo>
                  <a:lnTo>
                    <a:pt x="72" y="44"/>
                  </a:lnTo>
                  <a:lnTo>
                    <a:pt x="68" y="50"/>
                  </a:lnTo>
                  <a:lnTo>
                    <a:pt x="64" y="55"/>
                  </a:lnTo>
                  <a:lnTo>
                    <a:pt x="59" y="59"/>
                  </a:lnTo>
                  <a:lnTo>
                    <a:pt x="51" y="61"/>
                  </a:lnTo>
                  <a:lnTo>
                    <a:pt x="46" y="63"/>
                  </a:lnTo>
                  <a:lnTo>
                    <a:pt x="38" y="65"/>
                  </a:lnTo>
                  <a:lnTo>
                    <a:pt x="31" y="63"/>
                  </a:lnTo>
                  <a:lnTo>
                    <a:pt x="24" y="61"/>
                  </a:lnTo>
                  <a:lnTo>
                    <a:pt x="16" y="59"/>
                  </a:lnTo>
                  <a:lnTo>
                    <a:pt x="11" y="55"/>
                  </a:lnTo>
                  <a:lnTo>
                    <a:pt x="7" y="50"/>
                  </a:lnTo>
                  <a:lnTo>
                    <a:pt x="3" y="44"/>
                  </a:lnTo>
                  <a:lnTo>
                    <a:pt x="1" y="39"/>
                  </a:lnTo>
                  <a:lnTo>
                    <a:pt x="0" y="31"/>
                  </a:lnTo>
                  <a:lnTo>
                    <a:pt x="1" y="26"/>
                  </a:lnTo>
                  <a:lnTo>
                    <a:pt x="3" y="20"/>
                  </a:lnTo>
                  <a:lnTo>
                    <a:pt x="7" y="15"/>
                  </a:lnTo>
                  <a:lnTo>
                    <a:pt x="11" y="9"/>
                  </a:lnTo>
                  <a:lnTo>
                    <a:pt x="16" y="6"/>
                  </a:lnTo>
                  <a:lnTo>
                    <a:pt x="24" y="4"/>
                  </a:lnTo>
                  <a:lnTo>
                    <a:pt x="31" y="2"/>
                  </a:lnTo>
                  <a:lnTo>
                    <a:pt x="38" y="0"/>
                  </a:lnTo>
                </a:path>
              </a:pathLst>
            </a:custGeom>
            <a:noFill/>
            <a:ln w="11113">
              <a:solidFill>
                <a:srgbClr val="1F1A17"/>
              </a:solidFill>
              <a:prstDash val="solid"/>
              <a:round/>
              <a:headEnd/>
              <a:tailEnd/>
            </a:ln>
          </p:spPr>
          <p:txBody>
            <a:bodyPr/>
            <a:lstStyle/>
            <a:p>
              <a:endParaRPr lang="en-US" dirty="0"/>
            </a:p>
          </p:txBody>
        </p:sp>
        <p:sp>
          <p:nvSpPr>
            <p:cNvPr id="18608" name="Freeform 47"/>
            <p:cNvSpPr>
              <a:spLocks/>
            </p:cNvSpPr>
            <p:nvPr/>
          </p:nvSpPr>
          <p:spPr bwMode="auto">
            <a:xfrm>
              <a:off x="1670" y="3433"/>
              <a:ext cx="74" cy="65"/>
            </a:xfrm>
            <a:custGeom>
              <a:avLst/>
              <a:gdLst>
                <a:gd name="T0" fmla="*/ 37 w 74"/>
                <a:gd name="T1" fmla="*/ 0 h 65"/>
                <a:gd name="T2" fmla="*/ 44 w 74"/>
                <a:gd name="T3" fmla="*/ 2 h 65"/>
                <a:gd name="T4" fmla="*/ 51 w 74"/>
                <a:gd name="T5" fmla="*/ 4 h 65"/>
                <a:gd name="T6" fmla="*/ 57 w 74"/>
                <a:gd name="T7" fmla="*/ 6 h 65"/>
                <a:gd name="T8" fmla="*/ 63 w 74"/>
                <a:gd name="T9" fmla="*/ 9 h 65"/>
                <a:gd name="T10" fmla="*/ 68 w 74"/>
                <a:gd name="T11" fmla="*/ 15 h 65"/>
                <a:gd name="T12" fmla="*/ 72 w 74"/>
                <a:gd name="T13" fmla="*/ 20 h 65"/>
                <a:gd name="T14" fmla="*/ 74 w 74"/>
                <a:gd name="T15" fmla="*/ 26 h 65"/>
                <a:gd name="T16" fmla="*/ 74 w 74"/>
                <a:gd name="T17" fmla="*/ 33 h 65"/>
                <a:gd name="T18" fmla="*/ 74 w 74"/>
                <a:gd name="T19" fmla="*/ 39 h 65"/>
                <a:gd name="T20" fmla="*/ 72 w 74"/>
                <a:gd name="T21" fmla="*/ 44 h 65"/>
                <a:gd name="T22" fmla="*/ 68 w 74"/>
                <a:gd name="T23" fmla="*/ 50 h 65"/>
                <a:gd name="T24" fmla="*/ 63 w 74"/>
                <a:gd name="T25" fmla="*/ 56 h 65"/>
                <a:gd name="T26" fmla="*/ 57 w 74"/>
                <a:gd name="T27" fmla="*/ 59 h 65"/>
                <a:gd name="T28" fmla="*/ 51 w 74"/>
                <a:gd name="T29" fmla="*/ 63 h 65"/>
                <a:gd name="T30" fmla="*/ 44 w 74"/>
                <a:gd name="T31" fmla="*/ 65 h 65"/>
                <a:gd name="T32" fmla="*/ 37 w 74"/>
                <a:gd name="T33" fmla="*/ 65 h 65"/>
                <a:gd name="T34" fmla="*/ 29 w 74"/>
                <a:gd name="T35" fmla="*/ 65 h 65"/>
                <a:gd name="T36" fmla="*/ 22 w 74"/>
                <a:gd name="T37" fmla="*/ 63 h 65"/>
                <a:gd name="T38" fmla="*/ 16 w 74"/>
                <a:gd name="T39" fmla="*/ 59 h 65"/>
                <a:gd name="T40" fmla="*/ 11 w 74"/>
                <a:gd name="T41" fmla="*/ 56 h 65"/>
                <a:gd name="T42" fmla="*/ 5 w 74"/>
                <a:gd name="T43" fmla="*/ 50 h 65"/>
                <a:gd name="T44" fmla="*/ 2 w 74"/>
                <a:gd name="T45" fmla="*/ 44 h 65"/>
                <a:gd name="T46" fmla="*/ 0 w 74"/>
                <a:gd name="T47" fmla="*/ 39 h 65"/>
                <a:gd name="T48" fmla="*/ 0 w 74"/>
                <a:gd name="T49" fmla="*/ 33 h 65"/>
                <a:gd name="T50" fmla="*/ 0 w 74"/>
                <a:gd name="T51" fmla="*/ 26 h 65"/>
                <a:gd name="T52" fmla="*/ 2 w 74"/>
                <a:gd name="T53" fmla="*/ 20 h 65"/>
                <a:gd name="T54" fmla="*/ 5 w 74"/>
                <a:gd name="T55" fmla="*/ 15 h 65"/>
                <a:gd name="T56" fmla="*/ 11 w 74"/>
                <a:gd name="T57" fmla="*/ 9 h 65"/>
                <a:gd name="T58" fmla="*/ 16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1" y="4"/>
                  </a:lnTo>
                  <a:lnTo>
                    <a:pt x="57" y="6"/>
                  </a:lnTo>
                  <a:lnTo>
                    <a:pt x="63" y="9"/>
                  </a:lnTo>
                  <a:lnTo>
                    <a:pt x="68" y="15"/>
                  </a:lnTo>
                  <a:lnTo>
                    <a:pt x="72" y="20"/>
                  </a:lnTo>
                  <a:lnTo>
                    <a:pt x="74" y="26"/>
                  </a:lnTo>
                  <a:lnTo>
                    <a:pt x="74" y="33"/>
                  </a:lnTo>
                  <a:lnTo>
                    <a:pt x="74" y="39"/>
                  </a:lnTo>
                  <a:lnTo>
                    <a:pt x="72" y="44"/>
                  </a:lnTo>
                  <a:lnTo>
                    <a:pt x="68" y="50"/>
                  </a:lnTo>
                  <a:lnTo>
                    <a:pt x="63" y="56"/>
                  </a:lnTo>
                  <a:lnTo>
                    <a:pt x="57" y="59"/>
                  </a:lnTo>
                  <a:lnTo>
                    <a:pt x="51" y="63"/>
                  </a:lnTo>
                  <a:lnTo>
                    <a:pt x="44" y="65"/>
                  </a:lnTo>
                  <a:lnTo>
                    <a:pt x="37" y="65"/>
                  </a:lnTo>
                  <a:lnTo>
                    <a:pt x="29" y="65"/>
                  </a:lnTo>
                  <a:lnTo>
                    <a:pt x="22" y="63"/>
                  </a:lnTo>
                  <a:lnTo>
                    <a:pt x="16" y="59"/>
                  </a:lnTo>
                  <a:lnTo>
                    <a:pt x="11" y="56"/>
                  </a:lnTo>
                  <a:lnTo>
                    <a:pt x="5" y="50"/>
                  </a:lnTo>
                  <a:lnTo>
                    <a:pt x="2" y="44"/>
                  </a:lnTo>
                  <a:lnTo>
                    <a:pt x="0" y="39"/>
                  </a:lnTo>
                  <a:lnTo>
                    <a:pt x="0" y="33"/>
                  </a:lnTo>
                  <a:lnTo>
                    <a:pt x="0" y="26"/>
                  </a:lnTo>
                  <a:lnTo>
                    <a:pt x="2" y="20"/>
                  </a:lnTo>
                  <a:lnTo>
                    <a:pt x="5" y="15"/>
                  </a:lnTo>
                  <a:lnTo>
                    <a:pt x="11" y="9"/>
                  </a:lnTo>
                  <a:lnTo>
                    <a:pt x="16"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09" name="Freeform 48"/>
            <p:cNvSpPr>
              <a:spLocks/>
            </p:cNvSpPr>
            <p:nvPr/>
          </p:nvSpPr>
          <p:spPr bwMode="auto">
            <a:xfrm>
              <a:off x="2351" y="3381"/>
              <a:ext cx="74" cy="63"/>
            </a:xfrm>
            <a:custGeom>
              <a:avLst/>
              <a:gdLst>
                <a:gd name="T0" fmla="*/ 37 w 74"/>
                <a:gd name="T1" fmla="*/ 0 h 63"/>
                <a:gd name="T2" fmla="*/ 45 w 74"/>
                <a:gd name="T3" fmla="*/ 0 h 63"/>
                <a:gd name="T4" fmla="*/ 52 w 74"/>
                <a:gd name="T5" fmla="*/ 2 h 63"/>
                <a:gd name="T6" fmla="*/ 58 w 74"/>
                <a:gd name="T7" fmla="*/ 6 h 63"/>
                <a:gd name="T8" fmla="*/ 63 w 74"/>
                <a:gd name="T9" fmla="*/ 10 h 63"/>
                <a:gd name="T10" fmla="*/ 69 w 74"/>
                <a:gd name="T11" fmla="*/ 13 h 63"/>
                <a:gd name="T12" fmla="*/ 72 w 74"/>
                <a:gd name="T13" fmla="*/ 19 h 63"/>
                <a:gd name="T14" fmla="*/ 74 w 74"/>
                <a:gd name="T15" fmla="*/ 24 h 63"/>
                <a:gd name="T16" fmla="*/ 74 w 74"/>
                <a:gd name="T17" fmla="*/ 32 h 63"/>
                <a:gd name="T18" fmla="*/ 74 w 74"/>
                <a:gd name="T19" fmla="*/ 37 h 63"/>
                <a:gd name="T20" fmla="*/ 72 w 74"/>
                <a:gd name="T21" fmla="*/ 43 h 63"/>
                <a:gd name="T22" fmla="*/ 69 w 74"/>
                <a:gd name="T23" fmla="*/ 48 h 63"/>
                <a:gd name="T24" fmla="*/ 63 w 74"/>
                <a:gd name="T25" fmla="*/ 54 h 63"/>
                <a:gd name="T26" fmla="*/ 58 w 74"/>
                <a:gd name="T27" fmla="*/ 58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8 h 63"/>
                <a:gd name="T40" fmla="*/ 11 w 74"/>
                <a:gd name="T41" fmla="*/ 54 h 63"/>
                <a:gd name="T42" fmla="*/ 8 w 74"/>
                <a:gd name="T43" fmla="*/ 48 h 63"/>
                <a:gd name="T44" fmla="*/ 4 w 74"/>
                <a:gd name="T45" fmla="*/ 43 h 63"/>
                <a:gd name="T46" fmla="*/ 0 w 74"/>
                <a:gd name="T47" fmla="*/ 37 h 63"/>
                <a:gd name="T48" fmla="*/ 0 w 74"/>
                <a:gd name="T49" fmla="*/ 32 h 63"/>
                <a:gd name="T50" fmla="*/ 0 w 74"/>
                <a:gd name="T51" fmla="*/ 24 h 63"/>
                <a:gd name="T52" fmla="*/ 4 w 74"/>
                <a:gd name="T53" fmla="*/ 19 h 63"/>
                <a:gd name="T54" fmla="*/ 8 w 74"/>
                <a:gd name="T55" fmla="*/ 13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9" y="13"/>
                  </a:lnTo>
                  <a:lnTo>
                    <a:pt x="72" y="19"/>
                  </a:lnTo>
                  <a:lnTo>
                    <a:pt x="74" y="24"/>
                  </a:lnTo>
                  <a:lnTo>
                    <a:pt x="74" y="32"/>
                  </a:lnTo>
                  <a:lnTo>
                    <a:pt x="74" y="37"/>
                  </a:lnTo>
                  <a:lnTo>
                    <a:pt x="72" y="43"/>
                  </a:lnTo>
                  <a:lnTo>
                    <a:pt x="69" y="48"/>
                  </a:lnTo>
                  <a:lnTo>
                    <a:pt x="63" y="54"/>
                  </a:lnTo>
                  <a:lnTo>
                    <a:pt x="58" y="58"/>
                  </a:lnTo>
                  <a:lnTo>
                    <a:pt x="52" y="61"/>
                  </a:lnTo>
                  <a:lnTo>
                    <a:pt x="45" y="63"/>
                  </a:lnTo>
                  <a:lnTo>
                    <a:pt x="37" y="63"/>
                  </a:lnTo>
                  <a:lnTo>
                    <a:pt x="30" y="63"/>
                  </a:lnTo>
                  <a:lnTo>
                    <a:pt x="22" y="61"/>
                  </a:lnTo>
                  <a:lnTo>
                    <a:pt x="17" y="58"/>
                  </a:lnTo>
                  <a:lnTo>
                    <a:pt x="11" y="54"/>
                  </a:lnTo>
                  <a:lnTo>
                    <a:pt x="8" y="48"/>
                  </a:lnTo>
                  <a:lnTo>
                    <a:pt x="4" y="43"/>
                  </a:lnTo>
                  <a:lnTo>
                    <a:pt x="0" y="37"/>
                  </a:lnTo>
                  <a:lnTo>
                    <a:pt x="0" y="32"/>
                  </a:lnTo>
                  <a:lnTo>
                    <a:pt x="0" y="24"/>
                  </a:lnTo>
                  <a:lnTo>
                    <a:pt x="4" y="19"/>
                  </a:lnTo>
                  <a:lnTo>
                    <a:pt x="8" y="13"/>
                  </a:lnTo>
                  <a:lnTo>
                    <a:pt x="11" y="10"/>
                  </a:lnTo>
                  <a:lnTo>
                    <a:pt x="17" y="6"/>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610" name="Freeform 49"/>
            <p:cNvSpPr>
              <a:spLocks/>
            </p:cNvSpPr>
            <p:nvPr/>
          </p:nvSpPr>
          <p:spPr bwMode="auto">
            <a:xfrm>
              <a:off x="2351" y="3381"/>
              <a:ext cx="74" cy="63"/>
            </a:xfrm>
            <a:custGeom>
              <a:avLst/>
              <a:gdLst>
                <a:gd name="T0" fmla="*/ 37 w 74"/>
                <a:gd name="T1" fmla="*/ 0 h 63"/>
                <a:gd name="T2" fmla="*/ 45 w 74"/>
                <a:gd name="T3" fmla="*/ 0 h 63"/>
                <a:gd name="T4" fmla="*/ 52 w 74"/>
                <a:gd name="T5" fmla="*/ 2 h 63"/>
                <a:gd name="T6" fmla="*/ 58 w 74"/>
                <a:gd name="T7" fmla="*/ 6 h 63"/>
                <a:gd name="T8" fmla="*/ 63 w 74"/>
                <a:gd name="T9" fmla="*/ 10 h 63"/>
                <a:gd name="T10" fmla="*/ 69 w 74"/>
                <a:gd name="T11" fmla="*/ 13 h 63"/>
                <a:gd name="T12" fmla="*/ 72 w 74"/>
                <a:gd name="T13" fmla="*/ 19 h 63"/>
                <a:gd name="T14" fmla="*/ 74 w 74"/>
                <a:gd name="T15" fmla="*/ 24 h 63"/>
                <a:gd name="T16" fmla="*/ 74 w 74"/>
                <a:gd name="T17" fmla="*/ 32 h 63"/>
                <a:gd name="T18" fmla="*/ 74 w 74"/>
                <a:gd name="T19" fmla="*/ 37 h 63"/>
                <a:gd name="T20" fmla="*/ 72 w 74"/>
                <a:gd name="T21" fmla="*/ 43 h 63"/>
                <a:gd name="T22" fmla="*/ 69 w 74"/>
                <a:gd name="T23" fmla="*/ 48 h 63"/>
                <a:gd name="T24" fmla="*/ 63 w 74"/>
                <a:gd name="T25" fmla="*/ 54 h 63"/>
                <a:gd name="T26" fmla="*/ 58 w 74"/>
                <a:gd name="T27" fmla="*/ 58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8 h 63"/>
                <a:gd name="T40" fmla="*/ 11 w 74"/>
                <a:gd name="T41" fmla="*/ 54 h 63"/>
                <a:gd name="T42" fmla="*/ 8 w 74"/>
                <a:gd name="T43" fmla="*/ 48 h 63"/>
                <a:gd name="T44" fmla="*/ 4 w 74"/>
                <a:gd name="T45" fmla="*/ 43 h 63"/>
                <a:gd name="T46" fmla="*/ 0 w 74"/>
                <a:gd name="T47" fmla="*/ 37 h 63"/>
                <a:gd name="T48" fmla="*/ 0 w 74"/>
                <a:gd name="T49" fmla="*/ 32 h 63"/>
                <a:gd name="T50" fmla="*/ 0 w 74"/>
                <a:gd name="T51" fmla="*/ 24 h 63"/>
                <a:gd name="T52" fmla="*/ 4 w 74"/>
                <a:gd name="T53" fmla="*/ 19 h 63"/>
                <a:gd name="T54" fmla="*/ 8 w 74"/>
                <a:gd name="T55" fmla="*/ 13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9" y="13"/>
                  </a:lnTo>
                  <a:lnTo>
                    <a:pt x="72" y="19"/>
                  </a:lnTo>
                  <a:lnTo>
                    <a:pt x="74" y="24"/>
                  </a:lnTo>
                  <a:lnTo>
                    <a:pt x="74" y="32"/>
                  </a:lnTo>
                  <a:lnTo>
                    <a:pt x="74" y="37"/>
                  </a:lnTo>
                  <a:lnTo>
                    <a:pt x="72" y="43"/>
                  </a:lnTo>
                  <a:lnTo>
                    <a:pt x="69" y="48"/>
                  </a:lnTo>
                  <a:lnTo>
                    <a:pt x="63" y="54"/>
                  </a:lnTo>
                  <a:lnTo>
                    <a:pt x="58" y="58"/>
                  </a:lnTo>
                  <a:lnTo>
                    <a:pt x="52" y="61"/>
                  </a:lnTo>
                  <a:lnTo>
                    <a:pt x="45" y="63"/>
                  </a:lnTo>
                  <a:lnTo>
                    <a:pt x="37" y="63"/>
                  </a:lnTo>
                  <a:lnTo>
                    <a:pt x="30" y="63"/>
                  </a:lnTo>
                  <a:lnTo>
                    <a:pt x="22" y="61"/>
                  </a:lnTo>
                  <a:lnTo>
                    <a:pt x="17" y="58"/>
                  </a:lnTo>
                  <a:lnTo>
                    <a:pt x="11" y="54"/>
                  </a:lnTo>
                  <a:lnTo>
                    <a:pt x="8" y="48"/>
                  </a:lnTo>
                  <a:lnTo>
                    <a:pt x="4" y="43"/>
                  </a:lnTo>
                  <a:lnTo>
                    <a:pt x="0" y="37"/>
                  </a:lnTo>
                  <a:lnTo>
                    <a:pt x="0" y="32"/>
                  </a:lnTo>
                  <a:lnTo>
                    <a:pt x="0" y="24"/>
                  </a:lnTo>
                  <a:lnTo>
                    <a:pt x="4" y="19"/>
                  </a:lnTo>
                  <a:lnTo>
                    <a:pt x="8" y="13"/>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11" name="Freeform 50"/>
            <p:cNvSpPr>
              <a:spLocks/>
            </p:cNvSpPr>
            <p:nvPr/>
          </p:nvSpPr>
          <p:spPr bwMode="auto">
            <a:xfrm>
              <a:off x="1720" y="3740"/>
              <a:ext cx="74" cy="62"/>
            </a:xfrm>
            <a:custGeom>
              <a:avLst/>
              <a:gdLst>
                <a:gd name="T0" fmla="*/ 37 w 74"/>
                <a:gd name="T1" fmla="*/ 0 h 62"/>
                <a:gd name="T2" fmla="*/ 44 w 74"/>
                <a:gd name="T3" fmla="*/ 0 h 62"/>
                <a:gd name="T4" fmla="*/ 51 w 74"/>
                <a:gd name="T5" fmla="*/ 1 h 62"/>
                <a:gd name="T6" fmla="*/ 57 w 74"/>
                <a:gd name="T7" fmla="*/ 5 h 62"/>
                <a:gd name="T8" fmla="*/ 62 w 74"/>
                <a:gd name="T9" fmla="*/ 9 h 62"/>
                <a:gd name="T10" fmla="*/ 66 w 74"/>
                <a:gd name="T11" fmla="*/ 12 h 62"/>
                <a:gd name="T12" fmla="*/ 70 w 74"/>
                <a:gd name="T13" fmla="*/ 18 h 62"/>
                <a:gd name="T14" fmla="*/ 72 w 74"/>
                <a:gd name="T15" fmla="*/ 24 h 62"/>
                <a:gd name="T16" fmla="*/ 74 w 74"/>
                <a:gd name="T17" fmla="*/ 31 h 62"/>
                <a:gd name="T18" fmla="*/ 72 w 74"/>
                <a:gd name="T19" fmla="*/ 36 h 62"/>
                <a:gd name="T20" fmla="*/ 70 w 74"/>
                <a:gd name="T21" fmla="*/ 44 h 62"/>
                <a:gd name="T22" fmla="*/ 66 w 74"/>
                <a:gd name="T23" fmla="*/ 48 h 62"/>
                <a:gd name="T24" fmla="*/ 62 w 74"/>
                <a:gd name="T25" fmla="*/ 53 h 62"/>
                <a:gd name="T26" fmla="*/ 57 w 74"/>
                <a:gd name="T27" fmla="*/ 57 h 62"/>
                <a:gd name="T28" fmla="*/ 51 w 74"/>
                <a:gd name="T29" fmla="*/ 60 h 62"/>
                <a:gd name="T30" fmla="*/ 44 w 74"/>
                <a:gd name="T31" fmla="*/ 62 h 62"/>
                <a:gd name="T32" fmla="*/ 37 w 74"/>
                <a:gd name="T33" fmla="*/ 62 h 62"/>
                <a:gd name="T34" fmla="*/ 29 w 74"/>
                <a:gd name="T35" fmla="*/ 62 h 62"/>
                <a:gd name="T36" fmla="*/ 22 w 74"/>
                <a:gd name="T37" fmla="*/ 60 h 62"/>
                <a:gd name="T38" fmla="*/ 14 w 74"/>
                <a:gd name="T39" fmla="*/ 57 h 62"/>
                <a:gd name="T40" fmla="*/ 11 w 74"/>
                <a:gd name="T41" fmla="*/ 53 h 62"/>
                <a:gd name="T42" fmla="*/ 5 w 74"/>
                <a:gd name="T43" fmla="*/ 48 h 62"/>
                <a:gd name="T44" fmla="*/ 1 w 74"/>
                <a:gd name="T45" fmla="*/ 44 h 62"/>
                <a:gd name="T46" fmla="*/ 0 w 74"/>
                <a:gd name="T47" fmla="*/ 36 h 62"/>
                <a:gd name="T48" fmla="*/ 0 w 74"/>
                <a:gd name="T49" fmla="*/ 31 h 62"/>
                <a:gd name="T50" fmla="*/ 0 w 74"/>
                <a:gd name="T51" fmla="*/ 24 h 62"/>
                <a:gd name="T52" fmla="*/ 1 w 74"/>
                <a:gd name="T53" fmla="*/ 18 h 62"/>
                <a:gd name="T54" fmla="*/ 5 w 74"/>
                <a:gd name="T55" fmla="*/ 12 h 62"/>
                <a:gd name="T56" fmla="*/ 11 w 74"/>
                <a:gd name="T57" fmla="*/ 9 h 62"/>
                <a:gd name="T58" fmla="*/ 14 w 74"/>
                <a:gd name="T59" fmla="*/ 5 h 62"/>
                <a:gd name="T60" fmla="*/ 22 w 74"/>
                <a:gd name="T61" fmla="*/ 1 h 62"/>
                <a:gd name="T62" fmla="*/ 29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1" y="1"/>
                  </a:lnTo>
                  <a:lnTo>
                    <a:pt x="57" y="5"/>
                  </a:lnTo>
                  <a:lnTo>
                    <a:pt x="62" y="9"/>
                  </a:lnTo>
                  <a:lnTo>
                    <a:pt x="66" y="12"/>
                  </a:lnTo>
                  <a:lnTo>
                    <a:pt x="70" y="18"/>
                  </a:lnTo>
                  <a:lnTo>
                    <a:pt x="72" y="24"/>
                  </a:lnTo>
                  <a:lnTo>
                    <a:pt x="74" y="31"/>
                  </a:lnTo>
                  <a:lnTo>
                    <a:pt x="72" y="36"/>
                  </a:lnTo>
                  <a:lnTo>
                    <a:pt x="70" y="44"/>
                  </a:lnTo>
                  <a:lnTo>
                    <a:pt x="66" y="48"/>
                  </a:lnTo>
                  <a:lnTo>
                    <a:pt x="62" y="53"/>
                  </a:lnTo>
                  <a:lnTo>
                    <a:pt x="57" y="57"/>
                  </a:lnTo>
                  <a:lnTo>
                    <a:pt x="51" y="60"/>
                  </a:lnTo>
                  <a:lnTo>
                    <a:pt x="44" y="62"/>
                  </a:lnTo>
                  <a:lnTo>
                    <a:pt x="37" y="62"/>
                  </a:lnTo>
                  <a:lnTo>
                    <a:pt x="29" y="62"/>
                  </a:lnTo>
                  <a:lnTo>
                    <a:pt x="22" y="60"/>
                  </a:lnTo>
                  <a:lnTo>
                    <a:pt x="14" y="57"/>
                  </a:lnTo>
                  <a:lnTo>
                    <a:pt x="11" y="53"/>
                  </a:lnTo>
                  <a:lnTo>
                    <a:pt x="5" y="48"/>
                  </a:lnTo>
                  <a:lnTo>
                    <a:pt x="1" y="44"/>
                  </a:lnTo>
                  <a:lnTo>
                    <a:pt x="0" y="36"/>
                  </a:lnTo>
                  <a:lnTo>
                    <a:pt x="0" y="31"/>
                  </a:lnTo>
                  <a:lnTo>
                    <a:pt x="0" y="24"/>
                  </a:lnTo>
                  <a:lnTo>
                    <a:pt x="1" y="18"/>
                  </a:lnTo>
                  <a:lnTo>
                    <a:pt x="5" y="12"/>
                  </a:lnTo>
                  <a:lnTo>
                    <a:pt x="11" y="9"/>
                  </a:lnTo>
                  <a:lnTo>
                    <a:pt x="14" y="5"/>
                  </a:lnTo>
                  <a:lnTo>
                    <a:pt x="22" y="1"/>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12" name="Freeform 51"/>
            <p:cNvSpPr>
              <a:spLocks/>
            </p:cNvSpPr>
            <p:nvPr/>
          </p:nvSpPr>
          <p:spPr bwMode="auto">
            <a:xfrm>
              <a:off x="2401" y="3686"/>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0 w 74"/>
                <a:gd name="T13" fmla="*/ 18 h 63"/>
                <a:gd name="T14" fmla="*/ 74 w 74"/>
                <a:gd name="T15" fmla="*/ 26 h 63"/>
                <a:gd name="T16" fmla="*/ 74 w 74"/>
                <a:gd name="T17" fmla="*/ 31 h 63"/>
                <a:gd name="T18" fmla="*/ 74 w 74"/>
                <a:gd name="T19" fmla="*/ 37 h 63"/>
                <a:gd name="T20" fmla="*/ 70 w 74"/>
                <a:gd name="T21" fmla="*/ 44 h 63"/>
                <a:gd name="T22" fmla="*/ 68 w 74"/>
                <a:gd name="T23" fmla="*/ 50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4 h 63"/>
                <a:gd name="T46" fmla="*/ 0 w 74"/>
                <a:gd name="T47" fmla="*/ 37 h 63"/>
                <a:gd name="T48" fmla="*/ 0 w 74"/>
                <a:gd name="T49" fmla="*/ 31 h 63"/>
                <a:gd name="T50" fmla="*/ 0 w 74"/>
                <a:gd name="T51" fmla="*/ 26 h 63"/>
                <a:gd name="T52" fmla="*/ 2 w 74"/>
                <a:gd name="T53" fmla="*/ 18 h 63"/>
                <a:gd name="T54" fmla="*/ 6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0" y="18"/>
                  </a:lnTo>
                  <a:lnTo>
                    <a:pt x="74" y="26"/>
                  </a:lnTo>
                  <a:lnTo>
                    <a:pt x="74" y="31"/>
                  </a:lnTo>
                  <a:lnTo>
                    <a:pt x="74" y="37"/>
                  </a:lnTo>
                  <a:lnTo>
                    <a:pt x="70" y="44"/>
                  </a:lnTo>
                  <a:lnTo>
                    <a:pt x="68" y="50"/>
                  </a:lnTo>
                  <a:lnTo>
                    <a:pt x="63" y="54"/>
                  </a:lnTo>
                  <a:lnTo>
                    <a:pt x="57" y="57"/>
                  </a:lnTo>
                  <a:lnTo>
                    <a:pt x="52" y="61"/>
                  </a:lnTo>
                  <a:lnTo>
                    <a:pt x="44" y="63"/>
                  </a:lnTo>
                  <a:lnTo>
                    <a:pt x="37" y="63"/>
                  </a:lnTo>
                  <a:lnTo>
                    <a:pt x="30" y="63"/>
                  </a:lnTo>
                  <a:lnTo>
                    <a:pt x="22" y="61"/>
                  </a:lnTo>
                  <a:lnTo>
                    <a:pt x="17" y="57"/>
                  </a:lnTo>
                  <a:lnTo>
                    <a:pt x="11" y="54"/>
                  </a:lnTo>
                  <a:lnTo>
                    <a:pt x="6" y="50"/>
                  </a:lnTo>
                  <a:lnTo>
                    <a:pt x="2" y="44"/>
                  </a:lnTo>
                  <a:lnTo>
                    <a:pt x="0" y="37"/>
                  </a:lnTo>
                  <a:lnTo>
                    <a:pt x="0" y="31"/>
                  </a:lnTo>
                  <a:lnTo>
                    <a:pt x="0" y="26"/>
                  </a:lnTo>
                  <a:lnTo>
                    <a:pt x="2" y="18"/>
                  </a:lnTo>
                  <a:lnTo>
                    <a:pt x="6"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13" name="Freeform 52"/>
            <p:cNvSpPr>
              <a:spLocks/>
            </p:cNvSpPr>
            <p:nvPr/>
          </p:nvSpPr>
          <p:spPr bwMode="auto">
            <a:xfrm>
              <a:off x="1768" y="3250"/>
              <a:ext cx="74" cy="65"/>
            </a:xfrm>
            <a:custGeom>
              <a:avLst/>
              <a:gdLst>
                <a:gd name="T0" fmla="*/ 37 w 74"/>
                <a:gd name="T1" fmla="*/ 0 h 65"/>
                <a:gd name="T2" fmla="*/ 44 w 74"/>
                <a:gd name="T3" fmla="*/ 0 h 65"/>
                <a:gd name="T4" fmla="*/ 51 w 74"/>
                <a:gd name="T5" fmla="*/ 4 h 65"/>
                <a:gd name="T6" fmla="*/ 57 w 74"/>
                <a:gd name="T7" fmla="*/ 6 h 65"/>
                <a:gd name="T8" fmla="*/ 62 w 74"/>
                <a:gd name="T9" fmla="*/ 10 h 65"/>
                <a:gd name="T10" fmla="*/ 68 w 74"/>
                <a:gd name="T11" fmla="*/ 15 h 65"/>
                <a:gd name="T12" fmla="*/ 70 w 74"/>
                <a:gd name="T13" fmla="*/ 21 h 65"/>
                <a:gd name="T14" fmla="*/ 74 w 74"/>
                <a:gd name="T15" fmla="*/ 26 h 65"/>
                <a:gd name="T16" fmla="*/ 74 w 74"/>
                <a:gd name="T17" fmla="*/ 32 h 65"/>
                <a:gd name="T18" fmla="*/ 74 w 74"/>
                <a:gd name="T19" fmla="*/ 39 h 65"/>
                <a:gd name="T20" fmla="*/ 70 w 74"/>
                <a:gd name="T21" fmla="*/ 45 h 65"/>
                <a:gd name="T22" fmla="*/ 68 w 74"/>
                <a:gd name="T23" fmla="*/ 50 h 65"/>
                <a:gd name="T24" fmla="*/ 62 w 74"/>
                <a:gd name="T25" fmla="*/ 56 h 65"/>
                <a:gd name="T26" fmla="*/ 57 w 74"/>
                <a:gd name="T27" fmla="*/ 59 h 65"/>
                <a:gd name="T28" fmla="*/ 51 w 74"/>
                <a:gd name="T29" fmla="*/ 61 h 65"/>
                <a:gd name="T30" fmla="*/ 44 w 74"/>
                <a:gd name="T31" fmla="*/ 63 h 65"/>
                <a:gd name="T32" fmla="*/ 37 w 74"/>
                <a:gd name="T33" fmla="*/ 65 h 65"/>
                <a:gd name="T34" fmla="*/ 29 w 74"/>
                <a:gd name="T35" fmla="*/ 63 h 65"/>
                <a:gd name="T36" fmla="*/ 22 w 74"/>
                <a:gd name="T37" fmla="*/ 61 h 65"/>
                <a:gd name="T38" fmla="*/ 16 w 74"/>
                <a:gd name="T39" fmla="*/ 59 h 65"/>
                <a:gd name="T40" fmla="*/ 11 w 74"/>
                <a:gd name="T41" fmla="*/ 56 h 65"/>
                <a:gd name="T42" fmla="*/ 5 w 74"/>
                <a:gd name="T43" fmla="*/ 50 h 65"/>
                <a:gd name="T44" fmla="*/ 2 w 74"/>
                <a:gd name="T45" fmla="*/ 45 h 65"/>
                <a:gd name="T46" fmla="*/ 0 w 74"/>
                <a:gd name="T47" fmla="*/ 39 h 65"/>
                <a:gd name="T48" fmla="*/ 0 w 74"/>
                <a:gd name="T49" fmla="*/ 32 h 65"/>
                <a:gd name="T50" fmla="*/ 0 w 74"/>
                <a:gd name="T51" fmla="*/ 26 h 65"/>
                <a:gd name="T52" fmla="*/ 2 w 74"/>
                <a:gd name="T53" fmla="*/ 21 h 65"/>
                <a:gd name="T54" fmla="*/ 5 w 74"/>
                <a:gd name="T55" fmla="*/ 15 h 65"/>
                <a:gd name="T56" fmla="*/ 11 w 74"/>
                <a:gd name="T57" fmla="*/ 10 h 65"/>
                <a:gd name="T58" fmla="*/ 16 w 74"/>
                <a:gd name="T59" fmla="*/ 6 h 65"/>
                <a:gd name="T60" fmla="*/ 22 w 74"/>
                <a:gd name="T61" fmla="*/ 4 h 65"/>
                <a:gd name="T62" fmla="*/ 29 w 74"/>
                <a:gd name="T63" fmla="*/ 0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1" y="4"/>
                  </a:lnTo>
                  <a:lnTo>
                    <a:pt x="57" y="6"/>
                  </a:lnTo>
                  <a:lnTo>
                    <a:pt x="62" y="10"/>
                  </a:lnTo>
                  <a:lnTo>
                    <a:pt x="68" y="15"/>
                  </a:lnTo>
                  <a:lnTo>
                    <a:pt x="70" y="21"/>
                  </a:lnTo>
                  <a:lnTo>
                    <a:pt x="74" y="26"/>
                  </a:lnTo>
                  <a:lnTo>
                    <a:pt x="74" y="32"/>
                  </a:lnTo>
                  <a:lnTo>
                    <a:pt x="74" y="39"/>
                  </a:lnTo>
                  <a:lnTo>
                    <a:pt x="70" y="45"/>
                  </a:lnTo>
                  <a:lnTo>
                    <a:pt x="68" y="50"/>
                  </a:lnTo>
                  <a:lnTo>
                    <a:pt x="62" y="56"/>
                  </a:lnTo>
                  <a:lnTo>
                    <a:pt x="57" y="59"/>
                  </a:lnTo>
                  <a:lnTo>
                    <a:pt x="51" y="61"/>
                  </a:lnTo>
                  <a:lnTo>
                    <a:pt x="44" y="63"/>
                  </a:lnTo>
                  <a:lnTo>
                    <a:pt x="37" y="65"/>
                  </a:lnTo>
                  <a:lnTo>
                    <a:pt x="29" y="63"/>
                  </a:lnTo>
                  <a:lnTo>
                    <a:pt x="22" y="61"/>
                  </a:lnTo>
                  <a:lnTo>
                    <a:pt x="16" y="59"/>
                  </a:lnTo>
                  <a:lnTo>
                    <a:pt x="11" y="56"/>
                  </a:lnTo>
                  <a:lnTo>
                    <a:pt x="5" y="50"/>
                  </a:lnTo>
                  <a:lnTo>
                    <a:pt x="2" y="45"/>
                  </a:lnTo>
                  <a:lnTo>
                    <a:pt x="0" y="39"/>
                  </a:lnTo>
                  <a:lnTo>
                    <a:pt x="0" y="32"/>
                  </a:lnTo>
                  <a:lnTo>
                    <a:pt x="0" y="26"/>
                  </a:lnTo>
                  <a:lnTo>
                    <a:pt x="2" y="21"/>
                  </a:lnTo>
                  <a:lnTo>
                    <a:pt x="5" y="15"/>
                  </a:lnTo>
                  <a:lnTo>
                    <a:pt x="11" y="10"/>
                  </a:lnTo>
                  <a:lnTo>
                    <a:pt x="16" y="6"/>
                  </a:lnTo>
                  <a:lnTo>
                    <a:pt x="22" y="4"/>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14" name="Freeform 53"/>
            <p:cNvSpPr>
              <a:spLocks/>
            </p:cNvSpPr>
            <p:nvPr/>
          </p:nvSpPr>
          <p:spPr bwMode="auto">
            <a:xfrm>
              <a:off x="2455" y="3223"/>
              <a:ext cx="74" cy="62"/>
            </a:xfrm>
            <a:custGeom>
              <a:avLst/>
              <a:gdLst>
                <a:gd name="T0" fmla="*/ 37 w 74"/>
                <a:gd name="T1" fmla="*/ 0 h 62"/>
                <a:gd name="T2" fmla="*/ 44 w 74"/>
                <a:gd name="T3" fmla="*/ 0 h 62"/>
                <a:gd name="T4" fmla="*/ 51 w 74"/>
                <a:gd name="T5" fmla="*/ 2 h 62"/>
                <a:gd name="T6" fmla="*/ 57 w 74"/>
                <a:gd name="T7" fmla="*/ 5 h 62"/>
                <a:gd name="T8" fmla="*/ 63 w 74"/>
                <a:gd name="T9" fmla="*/ 9 h 62"/>
                <a:gd name="T10" fmla="*/ 68 w 74"/>
                <a:gd name="T11" fmla="*/ 13 h 62"/>
                <a:gd name="T12" fmla="*/ 72 w 74"/>
                <a:gd name="T13" fmla="*/ 18 h 62"/>
                <a:gd name="T14" fmla="*/ 74 w 74"/>
                <a:gd name="T15" fmla="*/ 26 h 62"/>
                <a:gd name="T16" fmla="*/ 74 w 74"/>
                <a:gd name="T17" fmla="*/ 31 h 62"/>
                <a:gd name="T18" fmla="*/ 74 w 74"/>
                <a:gd name="T19" fmla="*/ 38 h 62"/>
                <a:gd name="T20" fmla="*/ 72 w 74"/>
                <a:gd name="T21" fmla="*/ 44 h 62"/>
                <a:gd name="T22" fmla="*/ 68 w 74"/>
                <a:gd name="T23" fmla="*/ 50 h 62"/>
                <a:gd name="T24" fmla="*/ 63 w 74"/>
                <a:gd name="T25" fmla="*/ 53 h 62"/>
                <a:gd name="T26" fmla="*/ 57 w 74"/>
                <a:gd name="T27" fmla="*/ 57 h 62"/>
                <a:gd name="T28" fmla="*/ 51 w 74"/>
                <a:gd name="T29" fmla="*/ 61 h 62"/>
                <a:gd name="T30" fmla="*/ 44 w 74"/>
                <a:gd name="T31" fmla="*/ 62 h 62"/>
                <a:gd name="T32" fmla="*/ 37 w 74"/>
                <a:gd name="T33" fmla="*/ 62 h 62"/>
                <a:gd name="T34" fmla="*/ 29 w 74"/>
                <a:gd name="T35" fmla="*/ 62 h 62"/>
                <a:gd name="T36" fmla="*/ 22 w 74"/>
                <a:gd name="T37" fmla="*/ 61 h 62"/>
                <a:gd name="T38" fmla="*/ 16 w 74"/>
                <a:gd name="T39" fmla="*/ 57 h 62"/>
                <a:gd name="T40" fmla="*/ 11 w 74"/>
                <a:gd name="T41" fmla="*/ 53 h 62"/>
                <a:gd name="T42" fmla="*/ 5 w 74"/>
                <a:gd name="T43" fmla="*/ 50 h 62"/>
                <a:gd name="T44" fmla="*/ 2 w 74"/>
                <a:gd name="T45" fmla="*/ 44 h 62"/>
                <a:gd name="T46" fmla="*/ 0 w 74"/>
                <a:gd name="T47" fmla="*/ 38 h 62"/>
                <a:gd name="T48" fmla="*/ 0 w 74"/>
                <a:gd name="T49" fmla="*/ 31 h 62"/>
                <a:gd name="T50" fmla="*/ 0 w 74"/>
                <a:gd name="T51" fmla="*/ 26 h 62"/>
                <a:gd name="T52" fmla="*/ 2 w 74"/>
                <a:gd name="T53" fmla="*/ 18 h 62"/>
                <a:gd name="T54" fmla="*/ 5 w 74"/>
                <a:gd name="T55" fmla="*/ 13 h 62"/>
                <a:gd name="T56" fmla="*/ 11 w 74"/>
                <a:gd name="T57" fmla="*/ 9 h 62"/>
                <a:gd name="T58" fmla="*/ 16 w 74"/>
                <a:gd name="T59" fmla="*/ 5 h 62"/>
                <a:gd name="T60" fmla="*/ 22 w 74"/>
                <a:gd name="T61" fmla="*/ 2 h 62"/>
                <a:gd name="T62" fmla="*/ 29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1" y="2"/>
                  </a:lnTo>
                  <a:lnTo>
                    <a:pt x="57" y="5"/>
                  </a:lnTo>
                  <a:lnTo>
                    <a:pt x="63" y="9"/>
                  </a:lnTo>
                  <a:lnTo>
                    <a:pt x="68" y="13"/>
                  </a:lnTo>
                  <a:lnTo>
                    <a:pt x="72" y="18"/>
                  </a:lnTo>
                  <a:lnTo>
                    <a:pt x="74" y="26"/>
                  </a:lnTo>
                  <a:lnTo>
                    <a:pt x="74" y="31"/>
                  </a:lnTo>
                  <a:lnTo>
                    <a:pt x="74" y="38"/>
                  </a:lnTo>
                  <a:lnTo>
                    <a:pt x="72" y="44"/>
                  </a:lnTo>
                  <a:lnTo>
                    <a:pt x="68" y="50"/>
                  </a:lnTo>
                  <a:lnTo>
                    <a:pt x="63" y="53"/>
                  </a:lnTo>
                  <a:lnTo>
                    <a:pt x="57" y="57"/>
                  </a:lnTo>
                  <a:lnTo>
                    <a:pt x="51" y="61"/>
                  </a:lnTo>
                  <a:lnTo>
                    <a:pt x="44" y="62"/>
                  </a:lnTo>
                  <a:lnTo>
                    <a:pt x="37" y="62"/>
                  </a:lnTo>
                  <a:lnTo>
                    <a:pt x="29" y="62"/>
                  </a:lnTo>
                  <a:lnTo>
                    <a:pt x="22" y="61"/>
                  </a:lnTo>
                  <a:lnTo>
                    <a:pt x="16" y="57"/>
                  </a:lnTo>
                  <a:lnTo>
                    <a:pt x="11" y="53"/>
                  </a:lnTo>
                  <a:lnTo>
                    <a:pt x="5" y="50"/>
                  </a:lnTo>
                  <a:lnTo>
                    <a:pt x="2" y="44"/>
                  </a:lnTo>
                  <a:lnTo>
                    <a:pt x="0" y="38"/>
                  </a:lnTo>
                  <a:lnTo>
                    <a:pt x="0" y="31"/>
                  </a:lnTo>
                  <a:lnTo>
                    <a:pt x="0" y="26"/>
                  </a:lnTo>
                  <a:lnTo>
                    <a:pt x="2" y="18"/>
                  </a:lnTo>
                  <a:lnTo>
                    <a:pt x="5" y="13"/>
                  </a:lnTo>
                  <a:lnTo>
                    <a:pt x="11" y="9"/>
                  </a:lnTo>
                  <a:lnTo>
                    <a:pt x="16" y="5"/>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615" name="Freeform 54"/>
            <p:cNvSpPr>
              <a:spLocks/>
            </p:cNvSpPr>
            <p:nvPr/>
          </p:nvSpPr>
          <p:spPr bwMode="auto">
            <a:xfrm>
              <a:off x="2455" y="3223"/>
              <a:ext cx="74" cy="62"/>
            </a:xfrm>
            <a:custGeom>
              <a:avLst/>
              <a:gdLst>
                <a:gd name="T0" fmla="*/ 37 w 74"/>
                <a:gd name="T1" fmla="*/ 0 h 62"/>
                <a:gd name="T2" fmla="*/ 44 w 74"/>
                <a:gd name="T3" fmla="*/ 0 h 62"/>
                <a:gd name="T4" fmla="*/ 51 w 74"/>
                <a:gd name="T5" fmla="*/ 2 h 62"/>
                <a:gd name="T6" fmla="*/ 57 w 74"/>
                <a:gd name="T7" fmla="*/ 5 h 62"/>
                <a:gd name="T8" fmla="*/ 63 w 74"/>
                <a:gd name="T9" fmla="*/ 9 h 62"/>
                <a:gd name="T10" fmla="*/ 68 w 74"/>
                <a:gd name="T11" fmla="*/ 13 h 62"/>
                <a:gd name="T12" fmla="*/ 72 w 74"/>
                <a:gd name="T13" fmla="*/ 18 h 62"/>
                <a:gd name="T14" fmla="*/ 74 w 74"/>
                <a:gd name="T15" fmla="*/ 26 h 62"/>
                <a:gd name="T16" fmla="*/ 74 w 74"/>
                <a:gd name="T17" fmla="*/ 31 h 62"/>
                <a:gd name="T18" fmla="*/ 74 w 74"/>
                <a:gd name="T19" fmla="*/ 38 h 62"/>
                <a:gd name="T20" fmla="*/ 72 w 74"/>
                <a:gd name="T21" fmla="*/ 44 h 62"/>
                <a:gd name="T22" fmla="*/ 68 w 74"/>
                <a:gd name="T23" fmla="*/ 50 h 62"/>
                <a:gd name="T24" fmla="*/ 63 w 74"/>
                <a:gd name="T25" fmla="*/ 53 h 62"/>
                <a:gd name="T26" fmla="*/ 57 w 74"/>
                <a:gd name="T27" fmla="*/ 57 h 62"/>
                <a:gd name="T28" fmla="*/ 51 w 74"/>
                <a:gd name="T29" fmla="*/ 61 h 62"/>
                <a:gd name="T30" fmla="*/ 44 w 74"/>
                <a:gd name="T31" fmla="*/ 62 h 62"/>
                <a:gd name="T32" fmla="*/ 37 w 74"/>
                <a:gd name="T33" fmla="*/ 62 h 62"/>
                <a:gd name="T34" fmla="*/ 29 w 74"/>
                <a:gd name="T35" fmla="*/ 62 h 62"/>
                <a:gd name="T36" fmla="*/ 22 w 74"/>
                <a:gd name="T37" fmla="*/ 61 h 62"/>
                <a:gd name="T38" fmla="*/ 16 w 74"/>
                <a:gd name="T39" fmla="*/ 57 h 62"/>
                <a:gd name="T40" fmla="*/ 11 w 74"/>
                <a:gd name="T41" fmla="*/ 53 h 62"/>
                <a:gd name="T42" fmla="*/ 5 w 74"/>
                <a:gd name="T43" fmla="*/ 50 h 62"/>
                <a:gd name="T44" fmla="*/ 2 w 74"/>
                <a:gd name="T45" fmla="*/ 44 h 62"/>
                <a:gd name="T46" fmla="*/ 0 w 74"/>
                <a:gd name="T47" fmla="*/ 38 h 62"/>
                <a:gd name="T48" fmla="*/ 0 w 74"/>
                <a:gd name="T49" fmla="*/ 31 h 62"/>
                <a:gd name="T50" fmla="*/ 0 w 74"/>
                <a:gd name="T51" fmla="*/ 26 h 62"/>
                <a:gd name="T52" fmla="*/ 2 w 74"/>
                <a:gd name="T53" fmla="*/ 18 h 62"/>
                <a:gd name="T54" fmla="*/ 5 w 74"/>
                <a:gd name="T55" fmla="*/ 13 h 62"/>
                <a:gd name="T56" fmla="*/ 11 w 74"/>
                <a:gd name="T57" fmla="*/ 9 h 62"/>
                <a:gd name="T58" fmla="*/ 16 w 74"/>
                <a:gd name="T59" fmla="*/ 5 h 62"/>
                <a:gd name="T60" fmla="*/ 22 w 74"/>
                <a:gd name="T61" fmla="*/ 2 h 62"/>
                <a:gd name="T62" fmla="*/ 29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1" y="2"/>
                  </a:lnTo>
                  <a:lnTo>
                    <a:pt x="57" y="5"/>
                  </a:lnTo>
                  <a:lnTo>
                    <a:pt x="63" y="9"/>
                  </a:lnTo>
                  <a:lnTo>
                    <a:pt x="68" y="13"/>
                  </a:lnTo>
                  <a:lnTo>
                    <a:pt x="72" y="18"/>
                  </a:lnTo>
                  <a:lnTo>
                    <a:pt x="74" y="26"/>
                  </a:lnTo>
                  <a:lnTo>
                    <a:pt x="74" y="31"/>
                  </a:lnTo>
                  <a:lnTo>
                    <a:pt x="74" y="38"/>
                  </a:lnTo>
                  <a:lnTo>
                    <a:pt x="72" y="44"/>
                  </a:lnTo>
                  <a:lnTo>
                    <a:pt x="68" y="50"/>
                  </a:lnTo>
                  <a:lnTo>
                    <a:pt x="63" y="53"/>
                  </a:lnTo>
                  <a:lnTo>
                    <a:pt x="57" y="57"/>
                  </a:lnTo>
                  <a:lnTo>
                    <a:pt x="51" y="61"/>
                  </a:lnTo>
                  <a:lnTo>
                    <a:pt x="44" y="62"/>
                  </a:lnTo>
                  <a:lnTo>
                    <a:pt x="37" y="62"/>
                  </a:lnTo>
                  <a:lnTo>
                    <a:pt x="29" y="62"/>
                  </a:lnTo>
                  <a:lnTo>
                    <a:pt x="22" y="61"/>
                  </a:lnTo>
                  <a:lnTo>
                    <a:pt x="16" y="57"/>
                  </a:lnTo>
                  <a:lnTo>
                    <a:pt x="11" y="53"/>
                  </a:lnTo>
                  <a:lnTo>
                    <a:pt x="5" y="50"/>
                  </a:lnTo>
                  <a:lnTo>
                    <a:pt x="2" y="44"/>
                  </a:lnTo>
                  <a:lnTo>
                    <a:pt x="0" y="38"/>
                  </a:lnTo>
                  <a:lnTo>
                    <a:pt x="0" y="31"/>
                  </a:lnTo>
                  <a:lnTo>
                    <a:pt x="0" y="26"/>
                  </a:lnTo>
                  <a:lnTo>
                    <a:pt x="2" y="18"/>
                  </a:lnTo>
                  <a:lnTo>
                    <a:pt x="5" y="13"/>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16" name="Freeform 55"/>
            <p:cNvSpPr>
              <a:spLocks/>
            </p:cNvSpPr>
            <p:nvPr/>
          </p:nvSpPr>
          <p:spPr bwMode="auto">
            <a:xfrm>
              <a:off x="2471" y="3308"/>
              <a:ext cx="74" cy="62"/>
            </a:xfrm>
            <a:custGeom>
              <a:avLst/>
              <a:gdLst>
                <a:gd name="T0" fmla="*/ 37 w 74"/>
                <a:gd name="T1" fmla="*/ 0 h 62"/>
                <a:gd name="T2" fmla="*/ 45 w 74"/>
                <a:gd name="T3" fmla="*/ 0 h 62"/>
                <a:gd name="T4" fmla="*/ 52 w 74"/>
                <a:gd name="T5" fmla="*/ 1 h 62"/>
                <a:gd name="T6" fmla="*/ 59 w 74"/>
                <a:gd name="T7" fmla="*/ 5 h 62"/>
                <a:gd name="T8" fmla="*/ 65 w 74"/>
                <a:gd name="T9" fmla="*/ 9 h 62"/>
                <a:gd name="T10" fmla="*/ 69 w 74"/>
                <a:gd name="T11" fmla="*/ 13 h 62"/>
                <a:gd name="T12" fmla="*/ 72 w 74"/>
                <a:gd name="T13" fmla="*/ 18 h 62"/>
                <a:gd name="T14" fmla="*/ 74 w 74"/>
                <a:gd name="T15" fmla="*/ 24 h 62"/>
                <a:gd name="T16" fmla="*/ 74 w 74"/>
                <a:gd name="T17" fmla="*/ 31 h 62"/>
                <a:gd name="T18" fmla="*/ 74 w 74"/>
                <a:gd name="T19" fmla="*/ 37 h 62"/>
                <a:gd name="T20" fmla="*/ 72 w 74"/>
                <a:gd name="T21" fmla="*/ 44 h 62"/>
                <a:gd name="T22" fmla="*/ 69 w 74"/>
                <a:gd name="T23" fmla="*/ 48 h 62"/>
                <a:gd name="T24" fmla="*/ 65 w 74"/>
                <a:gd name="T25" fmla="*/ 53 h 62"/>
                <a:gd name="T26" fmla="*/ 59 w 74"/>
                <a:gd name="T27" fmla="*/ 57 h 62"/>
                <a:gd name="T28" fmla="*/ 52 w 74"/>
                <a:gd name="T29" fmla="*/ 61 h 62"/>
                <a:gd name="T30" fmla="*/ 45 w 74"/>
                <a:gd name="T31" fmla="*/ 62 h 62"/>
                <a:gd name="T32" fmla="*/ 37 w 74"/>
                <a:gd name="T33" fmla="*/ 62 h 62"/>
                <a:gd name="T34" fmla="*/ 30 w 74"/>
                <a:gd name="T35" fmla="*/ 62 h 62"/>
                <a:gd name="T36" fmla="*/ 24 w 74"/>
                <a:gd name="T37" fmla="*/ 61 h 62"/>
                <a:gd name="T38" fmla="*/ 17 w 74"/>
                <a:gd name="T39" fmla="*/ 57 h 62"/>
                <a:gd name="T40" fmla="*/ 11 w 74"/>
                <a:gd name="T41" fmla="*/ 53 h 62"/>
                <a:gd name="T42" fmla="*/ 8 w 74"/>
                <a:gd name="T43" fmla="*/ 48 h 62"/>
                <a:gd name="T44" fmla="*/ 4 w 74"/>
                <a:gd name="T45" fmla="*/ 44 h 62"/>
                <a:gd name="T46" fmla="*/ 2 w 74"/>
                <a:gd name="T47" fmla="*/ 37 h 62"/>
                <a:gd name="T48" fmla="*/ 0 w 74"/>
                <a:gd name="T49" fmla="*/ 31 h 62"/>
                <a:gd name="T50" fmla="*/ 2 w 74"/>
                <a:gd name="T51" fmla="*/ 24 h 62"/>
                <a:gd name="T52" fmla="*/ 4 w 74"/>
                <a:gd name="T53" fmla="*/ 18 h 62"/>
                <a:gd name="T54" fmla="*/ 8 w 74"/>
                <a:gd name="T55" fmla="*/ 13 h 62"/>
                <a:gd name="T56" fmla="*/ 11 w 74"/>
                <a:gd name="T57" fmla="*/ 9 h 62"/>
                <a:gd name="T58" fmla="*/ 17 w 74"/>
                <a:gd name="T59" fmla="*/ 5 h 62"/>
                <a:gd name="T60" fmla="*/ 24 w 74"/>
                <a:gd name="T61" fmla="*/ 1 h 62"/>
                <a:gd name="T62" fmla="*/ 30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2" y="1"/>
                  </a:lnTo>
                  <a:lnTo>
                    <a:pt x="59" y="5"/>
                  </a:lnTo>
                  <a:lnTo>
                    <a:pt x="65" y="9"/>
                  </a:lnTo>
                  <a:lnTo>
                    <a:pt x="69" y="13"/>
                  </a:lnTo>
                  <a:lnTo>
                    <a:pt x="72" y="18"/>
                  </a:lnTo>
                  <a:lnTo>
                    <a:pt x="74" y="24"/>
                  </a:lnTo>
                  <a:lnTo>
                    <a:pt x="74" y="31"/>
                  </a:lnTo>
                  <a:lnTo>
                    <a:pt x="74" y="37"/>
                  </a:lnTo>
                  <a:lnTo>
                    <a:pt x="72" y="44"/>
                  </a:lnTo>
                  <a:lnTo>
                    <a:pt x="69" y="48"/>
                  </a:lnTo>
                  <a:lnTo>
                    <a:pt x="65" y="53"/>
                  </a:lnTo>
                  <a:lnTo>
                    <a:pt x="59" y="57"/>
                  </a:lnTo>
                  <a:lnTo>
                    <a:pt x="52" y="61"/>
                  </a:lnTo>
                  <a:lnTo>
                    <a:pt x="45" y="62"/>
                  </a:lnTo>
                  <a:lnTo>
                    <a:pt x="37" y="62"/>
                  </a:lnTo>
                  <a:lnTo>
                    <a:pt x="30" y="62"/>
                  </a:lnTo>
                  <a:lnTo>
                    <a:pt x="24" y="61"/>
                  </a:lnTo>
                  <a:lnTo>
                    <a:pt x="17" y="57"/>
                  </a:lnTo>
                  <a:lnTo>
                    <a:pt x="11" y="53"/>
                  </a:lnTo>
                  <a:lnTo>
                    <a:pt x="8" y="48"/>
                  </a:lnTo>
                  <a:lnTo>
                    <a:pt x="4" y="44"/>
                  </a:lnTo>
                  <a:lnTo>
                    <a:pt x="2" y="37"/>
                  </a:lnTo>
                  <a:lnTo>
                    <a:pt x="0" y="31"/>
                  </a:lnTo>
                  <a:lnTo>
                    <a:pt x="2" y="24"/>
                  </a:lnTo>
                  <a:lnTo>
                    <a:pt x="4" y="18"/>
                  </a:lnTo>
                  <a:lnTo>
                    <a:pt x="8" y="13"/>
                  </a:lnTo>
                  <a:lnTo>
                    <a:pt x="11" y="9"/>
                  </a:lnTo>
                  <a:lnTo>
                    <a:pt x="17" y="5"/>
                  </a:lnTo>
                  <a:lnTo>
                    <a:pt x="24" y="1"/>
                  </a:lnTo>
                  <a:lnTo>
                    <a:pt x="30" y="0"/>
                  </a:lnTo>
                  <a:lnTo>
                    <a:pt x="37" y="0"/>
                  </a:lnTo>
                  <a:close/>
                </a:path>
              </a:pathLst>
            </a:custGeom>
            <a:solidFill>
              <a:srgbClr val="FFFFFF"/>
            </a:solidFill>
            <a:ln w="9525">
              <a:noFill/>
              <a:round/>
              <a:headEnd/>
              <a:tailEnd/>
            </a:ln>
          </p:spPr>
          <p:txBody>
            <a:bodyPr/>
            <a:lstStyle/>
            <a:p>
              <a:endParaRPr lang="en-US" dirty="0"/>
            </a:p>
          </p:txBody>
        </p:sp>
        <p:sp>
          <p:nvSpPr>
            <p:cNvPr id="18617" name="Freeform 56"/>
            <p:cNvSpPr>
              <a:spLocks/>
            </p:cNvSpPr>
            <p:nvPr/>
          </p:nvSpPr>
          <p:spPr bwMode="auto">
            <a:xfrm>
              <a:off x="2471" y="3308"/>
              <a:ext cx="74" cy="62"/>
            </a:xfrm>
            <a:custGeom>
              <a:avLst/>
              <a:gdLst>
                <a:gd name="T0" fmla="*/ 37 w 74"/>
                <a:gd name="T1" fmla="*/ 0 h 62"/>
                <a:gd name="T2" fmla="*/ 45 w 74"/>
                <a:gd name="T3" fmla="*/ 0 h 62"/>
                <a:gd name="T4" fmla="*/ 52 w 74"/>
                <a:gd name="T5" fmla="*/ 1 h 62"/>
                <a:gd name="T6" fmla="*/ 59 w 74"/>
                <a:gd name="T7" fmla="*/ 5 h 62"/>
                <a:gd name="T8" fmla="*/ 65 w 74"/>
                <a:gd name="T9" fmla="*/ 9 h 62"/>
                <a:gd name="T10" fmla="*/ 69 w 74"/>
                <a:gd name="T11" fmla="*/ 13 h 62"/>
                <a:gd name="T12" fmla="*/ 72 w 74"/>
                <a:gd name="T13" fmla="*/ 18 h 62"/>
                <a:gd name="T14" fmla="*/ 74 w 74"/>
                <a:gd name="T15" fmla="*/ 24 h 62"/>
                <a:gd name="T16" fmla="*/ 74 w 74"/>
                <a:gd name="T17" fmla="*/ 31 h 62"/>
                <a:gd name="T18" fmla="*/ 74 w 74"/>
                <a:gd name="T19" fmla="*/ 37 h 62"/>
                <a:gd name="T20" fmla="*/ 72 w 74"/>
                <a:gd name="T21" fmla="*/ 44 h 62"/>
                <a:gd name="T22" fmla="*/ 69 w 74"/>
                <a:gd name="T23" fmla="*/ 48 h 62"/>
                <a:gd name="T24" fmla="*/ 65 w 74"/>
                <a:gd name="T25" fmla="*/ 53 h 62"/>
                <a:gd name="T26" fmla="*/ 59 w 74"/>
                <a:gd name="T27" fmla="*/ 57 h 62"/>
                <a:gd name="T28" fmla="*/ 52 w 74"/>
                <a:gd name="T29" fmla="*/ 61 h 62"/>
                <a:gd name="T30" fmla="*/ 45 w 74"/>
                <a:gd name="T31" fmla="*/ 62 h 62"/>
                <a:gd name="T32" fmla="*/ 37 w 74"/>
                <a:gd name="T33" fmla="*/ 62 h 62"/>
                <a:gd name="T34" fmla="*/ 30 w 74"/>
                <a:gd name="T35" fmla="*/ 62 h 62"/>
                <a:gd name="T36" fmla="*/ 24 w 74"/>
                <a:gd name="T37" fmla="*/ 61 h 62"/>
                <a:gd name="T38" fmla="*/ 17 w 74"/>
                <a:gd name="T39" fmla="*/ 57 h 62"/>
                <a:gd name="T40" fmla="*/ 11 w 74"/>
                <a:gd name="T41" fmla="*/ 53 h 62"/>
                <a:gd name="T42" fmla="*/ 8 w 74"/>
                <a:gd name="T43" fmla="*/ 48 h 62"/>
                <a:gd name="T44" fmla="*/ 4 w 74"/>
                <a:gd name="T45" fmla="*/ 44 h 62"/>
                <a:gd name="T46" fmla="*/ 2 w 74"/>
                <a:gd name="T47" fmla="*/ 37 h 62"/>
                <a:gd name="T48" fmla="*/ 0 w 74"/>
                <a:gd name="T49" fmla="*/ 31 h 62"/>
                <a:gd name="T50" fmla="*/ 2 w 74"/>
                <a:gd name="T51" fmla="*/ 24 h 62"/>
                <a:gd name="T52" fmla="*/ 4 w 74"/>
                <a:gd name="T53" fmla="*/ 18 h 62"/>
                <a:gd name="T54" fmla="*/ 8 w 74"/>
                <a:gd name="T55" fmla="*/ 13 h 62"/>
                <a:gd name="T56" fmla="*/ 11 w 74"/>
                <a:gd name="T57" fmla="*/ 9 h 62"/>
                <a:gd name="T58" fmla="*/ 17 w 74"/>
                <a:gd name="T59" fmla="*/ 5 h 62"/>
                <a:gd name="T60" fmla="*/ 24 w 74"/>
                <a:gd name="T61" fmla="*/ 1 h 62"/>
                <a:gd name="T62" fmla="*/ 30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2" y="1"/>
                  </a:lnTo>
                  <a:lnTo>
                    <a:pt x="59" y="5"/>
                  </a:lnTo>
                  <a:lnTo>
                    <a:pt x="65" y="9"/>
                  </a:lnTo>
                  <a:lnTo>
                    <a:pt x="69" y="13"/>
                  </a:lnTo>
                  <a:lnTo>
                    <a:pt x="72" y="18"/>
                  </a:lnTo>
                  <a:lnTo>
                    <a:pt x="74" y="24"/>
                  </a:lnTo>
                  <a:lnTo>
                    <a:pt x="74" y="31"/>
                  </a:lnTo>
                  <a:lnTo>
                    <a:pt x="74" y="37"/>
                  </a:lnTo>
                  <a:lnTo>
                    <a:pt x="72" y="44"/>
                  </a:lnTo>
                  <a:lnTo>
                    <a:pt x="69" y="48"/>
                  </a:lnTo>
                  <a:lnTo>
                    <a:pt x="65" y="53"/>
                  </a:lnTo>
                  <a:lnTo>
                    <a:pt x="59" y="57"/>
                  </a:lnTo>
                  <a:lnTo>
                    <a:pt x="52" y="61"/>
                  </a:lnTo>
                  <a:lnTo>
                    <a:pt x="45" y="62"/>
                  </a:lnTo>
                  <a:lnTo>
                    <a:pt x="37" y="62"/>
                  </a:lnTo>
                  <a:lnTo>
                    <a:pt x="30" y="62"/>
                  </a:lnTo>
                  <a:lnTo>
                    <a:pt x="24" y="61"/>
                  </a:lnTo>
                  <a:lnTo>
                    <a:pt x="17" y="57"/>
                  </a:lnTo>
                  <a:lnTo>
                    <a:pt x="11" y="53"/>
                  </a:lnTo>
                  <a:lnTo>
                    <a:pt x="8" y="48"/>
                  </a:lnTo>
                  <a:lnTo>
                    <a:pt x="4" y="44"/>
                  </a:lnTo>
                  <a:lnTo>
                    <a:pt x="2" y="37"/>
                  </a:lnTo>
                  <a:lnTo>
                    <a:pt x="0" y="31"/>
                  </a:lnTo>
                  <a:lnTo>
                    <a:pt x="2" y="24"/>
                  </a:lnTo>
                  <a:lnTo>
                    <a:pt x="4" y="18"/>
                  </a:lnTo>
                  <a:lnTo>
                    <a:pt x="8" y="13"/>
                  </a:lnTo>
                  <a:lnTo>
                    <a:pt x="11" y="9"/>
                  </a:lnTo>
                  <a:lnTo>
                    <a:pt x="17" y="5"/>
                  </a:lnTo>
                  <a:lnTo>
                    <a:pt x="24"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18" name="Freeform 57"/>
            <p:cNvSpPr>
              <a:spLocks/>
            </p:cNvSpPr>
            <p:nvPr/>
          </p:nvSpPr>
          <p:spPr bwMode="auto">
            <a:xfrm>
              <a:off x="1792" y="3618"/>
              <a:ext cx="74" cy="62"/>
            </a:xfrm>
            <a:custGeom>
              <a:avLst/>
              <a:gdLst>
                <a:gd name="T0" fmla="*/ 37 w 74"/>
                <a:gd name="T1" fmla="*/ 0 h 62"/>
                <a:gd name="T2" fmla="*/ 44 w 74"/>
                <a:gd name="T3" fmla="*/ 0 h 62"/>
                <a:gd name="T4" fmla="*/ 51 w 74"/>
                <a:gd name="T5" fmla="*/ 2 h 62"/>
                <a:gd name="T6" fmla="*/ 57 w 74"/>
                <a:gd name="T7" fmla="*/ 5 h 62"/>
                <a:gd name="T8" fmla="*/ 62 w 74"/>
                <a:gd name="T9" fmla="*/ 9 h 62"/>
                <a:gd name="T10" fmla="*/ 68 w 74"/>
                <a:gd name="T11" fmla="*/ 13 h 62"/>
                <a:gd name="T12" fmla="*/ 72 w 74"/>
                <a:gd name="T13" fmla="*/ 18 h 62"/>
                <a:gd name="T14" fmla="*/ 74 w 74"/>
                <a:gd name="T15" fmla="*/ 24 h 62"/>
                <a:gd name="T16" fmla="*/ 74 w 74"/>
                <a:gd name="T17" fmla="*/ 31 h 62"/>
                <a:gd name="T18" fmla="*/ 74 w 74"/>
                <a:gd name="T19" fmla="*/ 37 h 62"/>
                <a:gd name="T20" fmla="*/ 72 w 74"/>
                <a:gd name="T21" fmla="*/ 44 h 62"/>
                <a:gd name="T22" fmla="*/ 68 w 74"/>
                <a:gd name="T23" fmla="*/ 50 h 62"/>
                <a:gd name="T24" fmla="*/ 62 w 74"/>
                <a:gd name="T25" fmla="*/ 53 h 62"/>
                <a:gd name="T26" fmla="*/ 57 w 74"/>
                <a:gd name="T27" fmla="*/ 57 h 62"/>
                <a:gd name="T28" fmla="*/ 51 w 74"/>
                <a:gd name="T29" fmla="*/ 61 h 62"/>
                <a:gd name="T30" fmla="*/ 44 w 74"/>
                <a:gd name="T31" fmla="*/ 62 h 62"/>
                <a:gd name="T32" fmla="*/ 37 w 74"/>
                <a:gd name="T33" fmla="*/ 62 h 62"/>
                <a:gd name="T34" fmla="*/ 29 w 74"/>
                <a:gd name="T35" fmla="*/ 62 h 62"/>
                <a:gd name="T36" fmla="*/ 22 w 74"/>
                <a:gd name="T37" fmla="*/ 61 h 62"/>
                <a:gd name="T38" fmla="*/ 16 w 74"/>
                <a:gd name="T39" fmla="*/ 57 h 62"/>
                <a:gd name="T40" fmla="*/ 11 w 74"/>
                <a:gd name="T41" fmla="*/ 53 h 62"/>
                <a:gd name="T42" fmla="*/ 5 w 74"/>
                <a:gd name="T43" fmla="*/ 50 h 62"/>
                <a:gd name="T44" fmla="*/ 3 w 74"/>
                <a:gd name="T45" fmla="*/ 44 h 62"/>
                <a:gd name="T46" fmla="*/ 0 w 74"/>
                <a:gd name="T47" fmla="*/ 37 h 62"/>
                <a:gd name="T48" fmla="*/ 0 w 74"/>
                <a:gd name="T49" fmla="*/ 31 h 62"/>
                <a:gd name="T50" fmla="*/ 0 w 74"/>
                <a:gd name="T51" fmla="*/ 24 h 62"/>
                <a:gd name="T52" fmla="*/ 3 w 74"/>
                <a:gd name="T53" fmla="*/ 18 h 62"/>
                <a:gd name="T54" fmla="*/ 5 w 74"/>
                <a:gd name="T55" fmla="*/ 13 h 62"/>
                <a:gd name="T56" fmla="*/ 11 w 74"/>
                <a:gd name="T57" fmla="*/ 9 h 62"/>
                <a:gd name="T58" fmla="*/ 16 w 74"/>
                <a:gd name="T59" fmla="*/ 5 h 62"/>
                <a:gd name="T60" fmla="*/ 22 w 74"/>
                <a:gd name="T61" fmla="*/ 2 h 62"/>
                <a:gd name="T62" fmla="*/ 29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1" y="2"/>
                  </a:lnTo>
                  <a:lnTo>
                    <a:pt x="57" y="5"/>
                  </a:lnTo>
                  <a:lnTo>
                    <a:pt x="62" y="9"/>
                  </a:lnTo>
                  <a:lnTo>
                    <a:pt x="68" y="13"/>
                  </a:lnTo>
                  <a:lnTo>
                    <a:pt x="72" y="18"/>
                  </a:lnTo>
                  <a:lnTo>
                    <a:pt x="74" y="24"/>
                  </a:lnTo>
                  <a:lnTo>
                    <a:pt x="74" y="31"/>
                  </a:lnTo>
                  <a:lnTo>
                    <a:pt x="74" y="37"/>
                  </a:lnTo>
                  <a:lnTo>
                    <a:pt x="72" y="44"/>
                  </a:lnTo>
                  <a:lnTo>
                    <a:pt x="68" y="50"/>
                  </a:lnTo>
                  <a:lnTo>
                    <a:pt x="62" y="53"/>
                  </a:lnTo>
                  <a:lnTo>
                    <a:pt x="57" y="57"/>
                  </a:lnTo>
                  <a:lnTo>
                    <a:pt x="51" y="61"/>
                  </a:lnTo>
                  <a:lnTo>
                    <a:pt x="44" y="62"/>
                  </a:lnTo>
                  <a:lnTo>
                    <a:pt x="37" y="62"/>
                  </a:lnTo>
                  <a:lnTo>
                    <a:pt x="29" y="62"/>
                  </a:lnTo>
                  <a:lnTo>
                    <a:pt x="22" y="61"/>
                  </a:lnTo>
                  <a:lnTo>
                    <a:pt x="16" y="57"/>
                  </a:lnTo>
                  <a:lnTo>
                    <a:pt x="11" y="53"/>
                  </a:lnTo>
                  <a:lnTo>
                    <a:pt x="5" y="50"/>
                  </a:lnTo>
                  <a:lnTo>
                    <a:pt x="3" y="44"/>
                  </a:lnTo>
                  <a:lnTo>
                    <a:pt x="0" y="37"/>
                  </a:lnTo>
                  <a:lnTo>
                    <a:pt x="0" y="31"/>
                  </a:lnTo>
                  <a:lnTo>
                    <a:pt x="0" y="24"/>
                  </a:lnTo>
                  <a:lnTo>
                    <a:pt x="3" y="18"/>
                  </a:lnTo>
                  <a:lnTo>
                    <a:pt x="5" y="13"/>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19" name="Freeform 58"/>
            <p:cNvSpPr>
              <a:spLocks/>
            </p:cNvSpPr>
            <p:nvPr/>
          </p:nvSpPr>
          <p:spPr bwMode="auto">
            <a:xfrm>
              <a:off x="2473" y="3564"/>
              <a:ext cx="74" cy="63"/>
            </a:xfrm>
            <a:custGeom>
              <a:avLst/>
              <a:gdLst>
                <a:gd name="T0" fmla="*/ 37 w 74"/>
                <a:gd name="T1" fmla="*/ 0 h 63"/>
                <a:gd name="T2" fmla="*/ 45 w 74"/>
                <a:gd name="T3" fmla="*/ 0 h 63"/>
                <a:gd name="T4" fmla="*/ 52 w 74"/>
                <a:gd name="T5" fmla="*/ 2 h 63"/>
                <a:gd name="T6" fmla="*/ 59 w 74"/>
                <a:gd name="T7" fmla="*/ 6 h 63"/>
                <a:gd name="T8" fmla="*/ 65 w 74"/>
                <a:gd name="T9" fmla="*/ 9 h 63"/>
                <a:gd name="T10" fmla="*/ 69 w 74"/>
                <a:gd name="T11" fmla="*/ 13 h 63"/>
                <a:gd name="T12" fmla="*/ 72 w 74"/>
                <a:gd name="T13" fmla="*/ 19 h 63"/>
                <a:gd name="T14" fmla="*/ 74 w 74"/>
                <a:gd name="T15" fmla="*/ 26 h 63"/>
                <a:gd name="T16" fmla="*/ 74 w 74"/>
                <a:gd name="T17" fmla="*/ 32 h 63"/>
                <a:gd name="T18" fmla="*/ 74 w 74"/>
                <a:gd name="T19" fmla="*/ 39 h 63"/>
                <a:gd name="T20" fmla="*/ 72 w 74"/>
                <a:gd name="T21" fmla="*/ 45 h 63"/>
                <a:gd name="T22" fmla="*/ 69 w 74"/>
                <a:gd name="T23" fmla="*/ 50 h 63"/>
                <a:gd name="T24" fmla="*/ 65 w 74"/>
                <a:gd name="T25" fmla="*/ 54 h 63"/>
                <a:gd name="T26" fmla="*/ 59 w 74"/>
                <a:gd name="T27" fmla="*/ 57 h 63"/>
                <a:gd name="T28" fmla="*/ 52 w 74"/>
                <a:gd name="T29" fmla="*/ 61 h 63"/>
                <a:gd name="T30" fmla="*/ 45 w 74"/>
                <a:gd name="T31" fmla="*/ 63 h 63"/>
                <a:gd name="T32" fmla="*/ 37 w 74"/>
                <a:gd name="T33" fmla="*/ 63 h 63"/>
                <a:gd name="T34" fmla="*/ 30 w 74"/>
                <a:gd name="T35" fmla="*/ 63 h 63"/>
                <a:gd name="T36" fmla="*/ 24 w 74"/>
                <a:gd name="T37" fmla="*/ 61 h 63"/>
                <a:gd name="T38" fmla="*/ 17 w 74"/>
                <a:gd name="T39" fmla="*/ 57 h 63"/>
                <a:gd name="T40" fmla="*/ 11 w 74"/>
                <a:gd name="T41" fmla="*/ 54 h 63"/>
                <a:gd name="T42" fmla="*/ 8 w 74"/>
                <a:gd name="T43" fmla="*/ 50 h 63"/>
                <a:gd name="T44" fmla="*/ 4 w 74"/>
                <a:gd name="T45" fmla="*/ 45 h 63"/>
                <a:gd name="T46" fmla="*/ 2 w 74"/>
                <a:gd name="T47" fmla="*/ 39 h 63"/>
                <a:gd name="T48" fmla="*/ 0 w 74"/>
                <a:gd name="T49" fmla="*/ 32 h 63"/>
                <a:gd name="T50" fmla="*/ 2 w 74"/>
                <a:gd name="T51" fmla="*/ 26 h 63"/>
                <a:gd name="T52" fmla="*/ 4 w 74"/>
                <a:gd name="T53" fmla="*/ 19 h 63"/>
                <a:gd name="T54" fmla="*/ 8 w 74"/>
                <a:gd name="T55" fmla="*/ 13 h 63"/>
                <a:gd name="T56" fmla="*/ 11 w 74"/>
                <a:gd name="T57" fmla="*/ 9 h 63"/>
                <a:gd name="T58" fmla="*/ 17 w 74"/>
                <a:gd name="T59" fmla="*/ 6 h 63"/>
                <a:gd name="T60" fmla="*/ 24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9" y="6"/>
                  </a:lnTo>
                  <a:lnTo>
                    <a:pt x="65" y="9"/>
                  </a:lnTo>
                  <a:lnTo>
                    <a:pt x="69" y="13"/>
                  </a:lnTo>
                  <a:lnTo>
                    <a:pt x="72" y="19"/>
                  </a:lnTo>
                  <a:lnTo>
                    <a:pt x="74" y="26"/>
                  </a:lnTo>
                  <a:lnTo>
                    <a:pt x="74" y="32"/>
                  </a:lnTo>
                  <a:lnTo>
                    <a:pt x="74" y="39"/>
                  </a:lnTo>
                  <a:lnTo>
                    <a:pt x="72" y="45"/>
                  </a:lnTo>
                  <a:lnTo>
                    <a:pt x="69" y="50"/>
                  </a:lnTo>
                  <a:lnTo>
                    <a:pt x="65" y="54"/>
                  </a:lnTo>
                  <a:lnTo>
                    <a:pt x="59" y="57"/>
                  </a:lnTo>
                  <a:lnTo>
                    <a:pt x="52" y="61"/>
                  </a:lnTo>
                  <a:lnTo>
                    <a:pt x="45" y="63"/>
                  </a:lnTo>
                  <a:lnTo>
                    <a:pt x="37" y="63"/>
                  </a:lnTo>
                  <a:lnTo>
                    <a:pt x="30" y="63"/>
                  </a:lnTo>
                  <a:lnTo>
                    <a:pt x="24" y="61"/>
                  </a:lnTo>
                  <a:lnTo>
                    <a:pt x="17" y="57"/>
                  </a:lnTo>
                  <a:lnTo>
                    <a:pt x="11" y="54"/>
                  </a:lnTo>
                  <a:lnTo>
                    <a:pt x="8" y="50"/>
                  </a:lnTo>
                  <a:lnTo>
                    <a:pt x="4" y="45"/>
                  </a:lnTo>
                  <a:lnTo>
                    <a:pt x="2" y="39"/>
                  </a:lnTo>
                  <a:lnTo>
                    <a:pt x="0" y="32"/>
                  </a:lnTo>
                  <a:lnTo>
                    <a:pt x="2" y="26"/>
                  </a:lnTo>
                  <a:lnTo>
                    <a:pt x="4" y="19"/>
                  </a:lnTo>
                  <a:lnTo>
                    <a:pt x="8" y="13"/>
                  </a:lnTo>
                  <a:lnTo>
                    <a:pt x="11" y="9"/>
                  </a:lnTo>
                  <a:lnTo>
                    <a:pt x="17" y="6"/>
                  </a:lnTo>
                  <a:lnTo>
                    <a:pt x="24" y="2"/>
                  </a:lnTo>
                  <a:lnTo>
                    <a:pt x="30" y="0"/>
                  </a:lnTo>
                  <a:lnTo>
                    <a:pt x="37" y="0"/>
                  </a:lnTo>
                  <a:close/>
                </a:path>
              </a:pathLst>
            </a:custGeom>
            <a:solidFill>
              <a:srgbClr val="FFFFFF"/>
            </a:solidFill>
            <a:ln w="9525">
              <a:noFill/>
              <a:round/>
              <a:headEnd/>
              <a:tailEnd/>
            </a:ln>
          </p:spPr>
          <p:txBody>
            <a:bodyPr/>
            <a:lstStyle/>
            <a:p>
              <a:endParaRPr lang="en-US" dirty="0"/>
            </a:p>
          </p:txBody>
        </p:sp>
        <p:sp>
          <p:nvSpPr>
            <p:cNvPr id="18620" name="Freeform 59"/>
            <p:cNvSpPr>
              <a:spLocks/>
            </p:cNvSpPr>
            <p:nvPr/>
          </p:nvSpPr>
          <p:spPr bwMode="auto">
            <a:xfrm>
              <a:off x="2473" y="3564"/>
              <a:ext cx="74" cy="63"/>
            </a:xfrm>
            <a:custGeom>
              <a:avLst/>
              <a:gdLst>
                <a:gd name="T0" fmla="*/ 37 w 74"/>
                <a:gd name="T1" fmla="*/ 0 h 63"/>
                <a:gd name="T2" fmla="*/ 45 w 74"/>
                <a:gd name="T3" fmla="*/ 0 h 63"/>
                <a:gd name="T4" fmla="*/ 52 w 74"/>
                <a:gd name="T5" fmla="*/ 2 h 63"/>
                <a:gd name="T6" fmla="*/ 59 w 74"/>
                <a:gd name="T7" fmla="*/ 6 h 63"/>
                <a:gd name="T8" fmla="*/ 65 w 74"/>
                <a:gd name="T9" fmla="*/ 9 h 63"/>
                <a:gd name="T10" fmla="*/ 69 w 74"/>
                <a:gd name="T11" fmla="*/ 13 h 63"/>
                <a:gd name="T12" fmla="*/ 72 w 74"/>
                <a:gd name="T13" fmla="*/ 19 h 63"/>
                <a:gd name="T14" fmla="*/ 74 w 74"/>
                <a:gd name="T15" fmla="*/ 26 h 63"/>
                <a:gd name="T16" fmla="*/ 74 w 74"/>
                <a:gd name="T17" fmla="*/ 32 h 63"/>
                <a:gd name="T18" fmla="*/ 74 w 74"/>
                <a:gd name="T19" fmla="*/ 39 h 63"/>
                <a:gd name="T20" fmla="*/ 72 w 74"/>
                <a:gd name="T21" fmla="*/ 45 h 63"/>
                <a:gd name="T22" fmla="*/ 69 w 74"/>
                <a:gd name="T23" fmla="*/ 50 h 63"/>
                <a:gd name="T24" fmla="*/ 65 w 74"/>
                <a:gd name="T25" fmla="*/ 54 h 63"/>
                <a:gd name="T26" fmla="*/ 59 w 74"/>
                <a:gd name="T27" fmla="*/ 57 h 63"/>
                <a:gd name="T28" fmla="*/ 52 w 74"/>
                <a:gd name="T29" fmla="*/ 61 h 63"/>
                <a:gd name="T30" fmla="*/ 45 w 74"/>
                <a:gd name="T31" fmla="*/ 63 h 63"/>
                <a:gd name="T32" fmla="*/ 37 w 74"/>
                <a:gd name="T33" fmla="*/ 63 h 63"/>
                <a:gd name="T34" fmla="*/ 30 w 74"/>
                <a:gd name="T35" fmla="*/ 63 h 63"/>
                <a:gd name="T36" fmla="*/ 24 w 74"/>
                <a:gd name="T37" fmla="*/ 61 h 63"/>
                <a:gd name="T38" fmla="*/ 17 w 74"/>
                <a:gd name="T39" fmla="*/ 57 h 63"/>
                <a:gd name="T40" fmla="*/ 11 w 74"/>
                <a:gd name="T41" fmla="*/ 54 h 63"/>
                <a:gd name="T42" fmla="*/ 8 w 74"/>
                <a:gd name="T43" fmla="*/ 50 h 63"/>
                <a:gd name="T44" fmla="*/ 4 w 74"/>
                <a:gd name="T45" fmla="*/ 45 h 63"/>
                <a:gd name="T46" fmla="*/ 2 w 74"/>
                <a:gd name="T47" fmla="*/ 39 h 63"/>
                <a:gd name="T48" fmla="*/ 0 w 74"/>
                <a:gd name="T49" fmla="*/ 32 h 63"/>
                <a:gd name="T50" fmla="*/ 2 w 74"/>
                <a:gd name="T51" fmla="*/ 26 h 63"/>
                <a:gd name="T52" fmla="*/ 4 w 74"/>
                <a:gd name="T53" fmla="*/ 19 h 63"/>
                <a:gd name="T54" fmla="*/ 8 w 74"/>
                <a:gd name="T55" fmla="*/ 13 h 63"/>
                <a:gd name="T56" fmla="*/ 11 w 74"/>
                <a:gd name="T57" fmla="*/ 9 h 63"/>
                <a:gd name="T58" fmla="*/ 17 w 74"/>
                <a:gd name="T59" fmla="*/ 6 h 63"/>
                <a:gd name="T60" fmla="*/ 24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9" y="6"/>
                  </a:lnTo>
                  <a:lnTo>
                    <a:pt x="65" y="9"/>
                  </a:lnTo>
                  <a:lnTo>
                    <a:pt x="69" y="13"/>
                  </a:lnTo>
                  <a:lnTo>
                    <a:pt x="72" y="19"/>
                  </a:lnTo>
                  <a:lnTo>
                    <a:pt x="74" y="26"/>
                  </a:lnTo>
                  <a:lnTo>
                    <a:pt x="74" y="32"/>
                  </a:lnTo>
                  <a:lnTo>
                    <a:pt x="74" y="39"/>
                  </a:lnTo>
                  <a:lnTo>
                    <a:pt x="72" y="45"/>
                  </a:lnTo>
                  <a:lnTo>
                    <a:pt x="69" y="50"/>
                  </a:lnTo>
                  <a:lnTo>
                    <a:pt x="65" y="54"/>
                  </a:lnTo>
                  <a:lnTo>
                    <a:pt x="59" y="57"/>
                  </a:lnTo>
                  <a:lnTo>
                    <a:pt x="52" y="61"/>
                  </a:lnTo>
                  <a:lnTo>
                    <a:pt x="45" y="63"/>
                  </a:lnTo>
                  <a:lnTo>
                    <a:pt x="37" y="63"/>
                  </a:lnTo>
                  <a:lnTo>
                    <a:pt x="30" y="63"/>
                  </a:lnTo>
                  <a:lnTo>
                    <a:pt x="24" y="61"/>
                  </a:lnTo>
                  <a:lnTo>
                    <a:pt x="17" y="57"/>
                  </a:lnTo>
                  <a:lnTo>
                    <a:pt x="11" y="54"/>
                  </a:lnTo>
                  <a:lnTo>
                    <a:pt x="8" y="50"/>
                  </a:lnTo>
                  <a:lnTo>
                    <a:pt x="4" y="45"/>
                  </a:lnTo>
                  <a:lnTo>
                    <a:pt x="2" y="39"/>
                  </a:lnTo>
                  <a:lnTo>
                    <a:pt x="0" y="32"/>
                  </a:lnTo>
                  <a:lnTo>
                    <a:pt x="2" y="26"/>
                  </a:lnTo>
                  <a:lnTo>
                    <a:pt x="4" y="19"/>
                  </a:lnTo>
                  <a:lnTo>
                    <a:pt x="8" y="13"/>
                  </a:lnTo>
                  <a:lnTo>
                    <a:pt x="11" y="9"/>
                  </a:lnTo>
                  <a:lnTo>
                    <a:pt x="17" y="6"/>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21" name="Freeform 60"/>
            <p:cNvSpPr>
              <a:spLocks/>
            </p:cNvSpPr>
            <p:nvPr/>
          </p:nvSpPr>
          <p:spPr bwMode="auto">
            <a:xfrm>
              <a:off x="1745" y="3435"/>
              <a:ext cx="74" cy="63"/>
            </a:xfrm>
            <a:custGeom>
              <a:avLst/>
              <a:gdLst>
                <a:gd name="T0" fmla="*/ 37 w 74"/>
                <a:gd name="T1" fmla="*/ 0 h 63"/>
                <a:gd name="T2" fmla="*/ 45 w 74"/>
                <a:gd name="T3" fmla="*/ 0 h 63"/>
                <a:gd name="T4" fmla="*/ 52 w 74"/>
                <a:gd name="T5" fmla="*/ 2 h 63"/>
                <a:gd name="T6" fmla="*/ 58 w 74"/>
                <a:gd name="T7" fmla="*/ 6 h 63"/>
                <a:gd name="T8" fmla="*/ 63 w 74"/>
                <a:gd name="T9" fmla="*/ 9 h 63"/>
                <a:gd name="T10" fmla="*/ 67 w 74"/>
                <a:gd name="T11" fmla="*/ 13 h 63"/>
                <a:gd name="T12" fmla="*/ 71 w 74"/>
                <a:gd name="T13" fmla="*/ 18 h 63"/>
                <a:gd name="T14" fmla="*/ 73 w 74"/>
                <a:gd name="T15" fmla="*/ 24 h 63"/>
                <a:gd name="T16" fmla="*/ 74 w 74"/>
                <a:gd name="T17" fmla="*/ 31 h 63"/>
                <a:gd name="T18" fmla="*/ 73 w 74"/>
                <a:gd name="T19" fmla="*/ 37 h 63"/>
                <a:gd name="T20" fmla="*/ 71 w 74"/>
                <a:gd name="T21" fmla="*/ 44 h 63"/>
                <a:gd name="T22" fmla="*/ 67 w 74"/>
                <a:gd name="T23" fmla="*/ 50 h 63"/>
                <a:gd name="T24" fmla="*/ 63 w 74"/>
                <a:gd name="T25" fmla="*/ 54 h 63"/>
                <a:gd name="T26" fmla="*/ 58 w 74"/>
                <a:gd name="T27" fmla="*/ 57 h 63"/>
                <a:gd name="T28" fmla="*/ 52 w 74"/>
                <a:gd name="T29" fmla="*/ 61 h 63"/>
                <a:gd name="T30" fmla="*/ 45 w 74"/>
                <a:gd name="T31" fmla="*/ 63 h 63"/>
                <a:gd name="T32" fmla="*/ 37 w 74"/>
                <a:gd name="T33" fmla="*/ 63 h 63"/>
                <a:gd name="T34" fmla="*/ 30 w 74"/>
                <a:gd name="T35" fmla="*/ 63 h 63"/>
                <a:gd name="T36" fmla="*/ 23 w 74"/>
                <a:gd name="T37" fmla="*/ 61 h 63"/>
                <a:gd name="T38" fmla="*/ 17 w 74"/>
                <a:gd name="T39" fmla="*/ 57 h 63"/>
                <a:gd name="T40" fmla="*/ 12 w 74"/>
                <a:gd name="T41" fmla="*/ 54 h 63"/>
                <a:gd name="T42" fmla="*/ 6 w 74"/>
                <a:gd name="T43" fmla="*/ 50 h 63"/>
                <a:gd name="T44" fmla="*/ 2 w 74"/>
                <a:gd name="T45" fmla="*/ 44 h 63"/>
                <a:gd name="T46" fmla="*/ 0 w 74"/>
                <a:gd name="T47" fmla="*/ 37 h 63"/>
                <a:gd name="T48" fmla="*/ 0 w 74"/>
                <a:gd name="T49" fmla="*/ 31 h 63"/>
                <a:gd name="T50" fmla="*/ 0 w 74"/>
                <a:gd name="T51" fmla="*/ 24 h 63"/>
                <a:gd name="T52" fmla="*/ 2 w 74"/>
                <a:gd name="T53" fmla="*/ 18 h 63"/>
                <a:gd name="T54" fmla="*/ 6 w 74"/>
                <a:gd name="T55" fmla="*/ 13 h 63"/>
                <a:gd name="T56" fmla="*/ 12 w 74"/>
                <a:gd name="T57" fmla="*/ 9 h 63"/>
                <a:gd name="T58" fmla="*/ 17 w 74"/>
                <a:gd name="T59" fmla="*/ 6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9"/>
                  </a:lnTo>
                  <a:lnTo>
                    <a:pt x="67" y="13"/>
                  </a:lnTo>
                  <a:lnTo>
                    <a:pt x="71" y="18"/>
                  </a:lnTo>
                  <a:lnTo>
                    <a:pt x="73" y="24"/>
                  </a:lnTo>
                  <a:lnTo>
                    <a:pt x="74" y="31"/>
                  </a:lnTo>
                  <a:lnTo>
                    <a:pt x="73" y="37"/>
                  </a:lnTo>
                  <a:lnTo>
                    <a:pt x="71" y="44"/>
                  </a:lnTo>
                  <a:lnTo>
                    <a:pt x="67" y="50"/>
                  </a:lnTo>
                  <a:lnTo>
                    <a:pt x="63" y="54"/>
                  </a:lnTo>
                  <a:lnTo>
                    <a:pt x="58" y="57"/>
                  </a:lnTo>
                  <a:lnTo>
                    <a:pt x="52" y="61"/>
                  </a:lnTo>
                  <a:lnTo>
                    <a:pt x="45" y="63"/>
                  </a:lnTo>
                  <a:lnTo>
                    <a:pt x="37" y="63"/>
                  </a:lnTo>
                  <a:lnTo>
                    <a:pt x="30" y="63"/>
                  </a:lnTo>
                  <a:lnTo>
                    <a:pt x="23" y="61"/>
                  </a:lnTo>
                  <a:lnTo>
                    <a:pt x="17" y="57"/>
                  </a:lnTo>
                  <a:lnTo>
                    <a:pt x="12" y="54"/>
                  </a:lnTo>
                  <a:lnTo>
                    <a:pt x="6" y="50"/>
                  </a:lnTo>
                  <a:lnTo>
                    <a:pt x="2" y="44"/>
                  </a:lnTo>
                  <a:lnTo>
                    <a:pt x="0" y="37"/>
                  </a:lnTo>
                  <a:lnTo>
                    <a:pt x="0" y="31"/>
                  </a:lnTo>
                  <a:lnTo>
                    <a:pt x="0" y="24"/>
                  </a:lnTo>
                  <a:lnTo>
                    <a:pt x="2" y="18"/>
                  </a:lnTo>
                  <a:lnTo>
                    <a:pt x="6" y="13"/>
                  </a:lnTo>
                  <a:lnTo>
                    <a:pt x="12" y="9"/>
                  </a:lnTo>
                  <a:lnTo>
                    <a:pt x="17"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22" name="Freeform 61"/>
            <p:cNvSpPr>
              <a:spLocks/>
            </p:cNvSpPr>
            <p:nvPr/>
          </p:nvSpPr>
          <p:spPr bwMode="auto">
            <a:xfrm>
              <a:off x="1770" y="3800"/>
              <a:ext cx="73" cy="65"/>
            </a:xfrm>
            <a:custGeom>
              <a:avLst/>
              <a:gdLst>
                <a:gd name="T0" fmla="*/ 36 w 73"/>
                <a:gd name="T1" fmla="*/ 0 h 65"/>
                <a:gd name="T2" fmla="*/ 44 w 73"/>
                <a:gd name="T3" fmla="*/ 2 h 65"/>
                <a:gd name="T4" fmla="*/ 51 w 73"/>
                <a:gd name="T5" fmla="*/ 4 h 65"/>
                <a:gd name="T6" fmla="*/ 57 w 73"/>
                <a:gd name="T7" fmla="*/ 6 h 65"/>
                <a:gd name="T8" fmla="*/ 62 w 73"/>
                <a:gd name="T9" fmla="*/ 10 h 65"/>
                <a:gd name="T10" fmla="*/ 68 w 73"/>
                <a:gd name="T11" fmla="*/ 15 h 65"/>
                <a:gd name="T12" fmla="*/ 72 w 73"/>
                <a:gd name="T13" fmla="*/ 21 h 65"/>
                <a:gd name="T14" fmla="*/ 73 w 73"/>
                <a:gd name="T15" fmla="*/ 26 h 65"/>
                <a:gd name="T16" fmla="*/ 73 w 73"/>
                <a:gd name="T17" fmla="*/ 34 h 65"/>
                <a:gd name="T18" fmla="*/ 73 w 73"/>
                <a:gd name="T19" fmla="*/ 39 h 65"/>
                <a:gd name="T20" fmla="*/ 72 w 73"/>
                <a:gd name="T21" fmla="*/ 45 h 65"/>
                <a:gd name="T22" fmla="*/ 68 w 73"/>
                <a:gd name="T23" fmla="*/ 50 h 65"/>
                <a:gd name="T24" fmla="*/ 62 w 73"/>
                <a:gd name="T25" fmla="*/ 56 h 65"/>
                <a:gd name="T26" fmla="*/ 57 w 73"/>
                <a:gd name="T27" fmla="*/ 60 h 65"/>
                <a:gd name="T28" fmla="*/ 51 w 73"/>
                <a:gd name="T29" fmla="*/ 61 h 65"/>
                <a:gd name="T30" fmla="*/ 44 w 73"/>
                <a:gd name="T31" fmla="*/ 63 h 65"/>
                <a:gd name="T32" fmla="*/ 36 w 73"/>
                <a:gd name="T33" fmla="*/ 65 h 65"/>
                <a:gd name="T34" fmla="*/ 29 w 73"/>
                <a:gd name="T35" fmla="*/ 63 h 65"/>
                <a:gd name="T36" fmla="*/ 22 w 73"/>
                <a:gd name="T37" fmla="*/ 61 h 65"/>
                <a:gd name="T38" fmla="*/ 16 w 73"/>
                <a:gd name="T39" fmla="*/ 60 h 65"/>
                <a:gd name="T40" fmla="*/ 11 w 73"/>
                <a:gd name="T41" fmla="*/ 56 h 65"/>
                <a:gd name="T42" fmla="*/ 5 w 73"/>
                <a:gd name="T43" fmla="*/ 50 h 65"/>
                <a:gd name="T44" fmla="*/ 1 w 73"/>
                <a:gd name="T45" fmla="*/ 45 h 65"/>
                <a:gd name="T46" fmla="*/ 0 w 73"/>
                <a:gd name="T47" fmla="*/ 39 h 65"/>
                <a:gd name="T48" fmla="*/ 0 w 73"/>
                <a:gd name="T49" fmla="*/ 34 h 65"/>
                <a:gd name="T50" fmla="*/ 0 w 73"/>
                <a:gd name="T51" fmla="*/ 26 h 65"/>
                <a:gd name="T52" fmla="*/ 1 w 73"/>
                <a:gd name="T53" fmla="*/ 21 h 65"/>
                <a:gd name="T54" fmla="*/ 5 w 73"/>
                <a:gd name="T55" fmla="*/ 15 h 65"/>
                <a:gd name="T56" fmla="*/ 11 w 73"/>
                <a:gd name="T57" fmla="*/ 10 h 65"/>
                <a:gd name="T58" fmla="*/ 16 w 73"/>
                <a:gd name="T59" fmla="*/ 6 h 65"/>
                <a:gd name="T60" fmla="*/ 22 w 73"/>
                <a:gd name="T61" fmla="*/ 4 h 65"/>
                <a:gd name="T62" fmla="*/ 29 w 73"/>
                <a:gd name="T63" fmla="*/ 2 h 65"/>
                <a:gd name="T64" fmla="*/ 36 w 7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5">
                  <a:moveTo>
                    <a:pt x="36" y="0"/>
                  </a:moveTo>
                  <a:lnTo>
                    <a:pt x="44" y="2"/>
                  </a:lnTo>
                  <a:lnTo>
                    <a:pt x="51" y="4"/>
                  </a:lnTo>
                  <a:lnTo>
                    <a:pt x="57" y="6"/>
                  </a:lnTo>
                  <a:lnTo>
                    <a:pt x="62" y="10"/>
                  </a:lnTo>
                  <a:lnTo>
                    <a:pt x="68" y="15"/>
                  </a:lnTo>
                  <a:lnTo>
                    <a:pt x="72" y="21"/>
                  </a:lnTo>
                  <a:lnTo>
                    <a:pt x="73" y="26"/>
                  </a:lnTo>
                  <a:lnTo>
                    <a:pt x="73" y="34"/>
                  </a:lnTo>
                  <a:lnTo>
                    <a:pt x="73" y="39"/>
                  </a:lnTo>
                  <a:lnTo>
                    <a:pt x="72" y="45"/>
                  </a:lnTo>
                  <a:lnTo>
                    <a:pt x="68" y="50"/>
                  </a:lnTo>
                  <a:lnTo>
                    <a:pt x="62" y="56"/>
                  </a:lnTo>
                  <a:lnTo>
                    <a:pt x="57" y="60"/>
                  </a:lnTo>
                  <a:lnTo>
                    <a:pt x="51" y="61"/>
                  </a:lnTo>
                  <a:lnTo>
                    <a:pt x="44" y="63"/>
                  </a:lnTo>
                  <a:lnTo>
                    <a:pt x="36" y="65"/>
                  </a:lnTo>
                  <a:lnTo>
                    <a:pt x="29" y="63"/>
                  </a:lnTo>
                  <a:lnTo>
                    <a:pt x="22" y="61"/>
                  </a:lnTo>
                  <a:lnTo>
                    <a:pt x="16" y="60"/>
                  </a:lnTo>
                  <a:lnTo>
                    <a:pt x="11" y="56"/>
                  </a:lnTo>
                  <a:lnTo>
                    <a:pt x="5" y="50"/>
                  </a:lnTo>
                  <a:lnTo>
                    <a:pt x="1" y="45"/>
                  </a:lnTo>
                  <a:lnTo>
                    <a:pt x="0" y="39"/>
                  </a:lnTo>
                  <a:lnTo>
                    <a:pt x="0" y="34"/>
                  </a:lnTo>
                  <a:lnTo>
                    <a:pt x="0" y="26"/>
                  </a:lnTo>
                  <a:lnTo>
                    <a:pt x="1" y="21"/>
                  </a:lnTo>
                  <a:lnTo>
                    <a:pt x="5" y="15"/>
                  </a:lnTo>
                  <a:lnTo>
                    <a:pt x="11" y="10"/>
                  </a:lnTo>
                  <a:lnTo>
                    <a:pt x="16" y="6"/>
                  </a:lnTo>
                  <a:lnTo>
                    <a:pt x="22" y="4"/>
                  </a:lnTo>
                  <a:lnTo>
                    <a:pt x="29" y="2"/>
                  </a:lnTo>
                  <a:lnTo>
                    <a:pt x="36" y="0"/>
                  </a:lnTo>
                </a:path>
              </a:pathLst>
            </a:custGeom>
            <a:noFill/>
            <a:ln w="11113">
              <a:solidFill>
                <a:srgbClr val="1F1A17"/>
              </a:solidFill>
              <a:prstDash val="solid"/>
              <a:round/>
              <a:headEnd/>
              <a:tailEnd/>
            </a:ln>
          </p:spPr>
          <p:txBody>
            <a:bodyPr/>
            <a:lstStyle/>
            <a:p>
              <a:endParaRPr lang="en-US" dirty="0"/>
            </a:p>
          </p:txBody>
        </p:sp>
        <p:sp>
          <p:nvSpPr>
            <p:cNvPr id="18623" name="Freeform 62"/>
            <p:cNvSpPr>
              <a:spLocks/>
            </p:cNvSpPr>
            <p:nvPr/>
          </p:nvSpPr>
          <p:spPr bwMode="auto">
            <a:xfrm>
              <a:off x="2451" y="3747"/>
              <a:ext cx="74" cy="65"/>
            </a:xfrm>
            <a:custGeom>
              <a:avLst/>
              <a:gdLst>
                <a:gd name="T0" fmla="*/ 37 w 74"/>
                <a:gd name="T1" fmla="*/ 0 h 65"/>
                <a:gd name="T2" fmla="*/ 44 w 74"/>
                <a:gd name="T3" fmla="*/ 2 h 65"/>
                <a:gd name="T4" fmla="*/ 52 w 74"/>
                <a:gd name="T5" fmla="*/ 4 h 65"/>
                <a:gd name="T6" fmla="*/ 57 w 74"/>
                <a:gd name="T7" fmla="*/ 5 h 65"/>
                <a:gd name="T8" fmla="*/ 63 w 74"/>
                <a:gd name="T9" fmla="*/ 9 h 65"/>
                <a:gd name="T10" fmla="*/ 68 w 74"/>
                <a:gd name="T11" fmla="*/ 15 h 65"/>
                <a:gd name="T12" fmla="*/ 72 w 74"/>
                <a:gd name="T13" fmla="*/ 20 h 65"/>
                <a:gd name="T14" fmla="*/ 74 w 74"/>
                <a:gd name="T15" fmla="*/ 26 h 65"/>
                <a:gd name="T16" fmla="*/ 74 w 74"/>
                <a:gd name="T17" fmla="*/ 33 h 65"/>
                <a:gd name="T18" fmla="*/ 74 w 74"/>
                <a:gd name="T19" fmla="*/ 39 h 65"/>
                <a:gd name="T20" fmla="*/ 72 w 74"/>
                <a:gd name="T21" fmla="*/ 44 h 65"/>
                <a:gd name="T22" fmla="*/ 68 w 74"/>
                <a:gd name="T23" fmla="*/ 50 h 65"/>
                <a:gd name="T24" fmla="*/ 63 w 74"/>
                <a:gd name="T25" fmla="*/ 55 h 65"/>
                <a:gd name="T26" fmla="*/ 57 w 74"/>
                <a:gd name="T27" fmla="*/ 59 h 65"/>
                <a:gd name="T28" fmla="*/ 52 w 74"/>
                <a:gd name="T29" fmla="*/ 61 h 65"/>
                <a:gd name="T30" fmla="*/ 44 w 74"/>
                <a:gd name="T31" fmla="*/ 65 h 65"/>
                <a:gd name="T32" fmla="*/ 37 w 74"/>
                <a:gd name="T33" fmla="*/ 65 h 65"/>
                <a:gd name="T34" fmla="*/ 30 w 74"/>
                <a:gd name="T35" fmla="*/ 65 h 65"/>
                <a:gd name="T36" fmla="*/ 22 w 74"/>
                <a:gd name="T37" fmla="*/ 61 h 65"/>
                <a:gd name="T38" fmla="*/ 17 w 74"/>
                <a:gd name="T39" fmla="*/ 59 h 65"/>
                <a:gd name="T40" fmla="*/ 11 w 74"/>
                <a:gd name="T41" fmla="*/ 55 h 65"/>
                <a:gd name="T42" fmla="*/ 6 w 74"/>
                <a:gd name="T43" fmla="*/ 50 h 65"/>
                <a:gd name="T44" fmla="*/ 4 w 74"/>
                <a:gd name="T45" fmla="*/ 44 h 65"/>
                <a:gd name="T46" fmla="*/ 0 w 74"/>
                <a:gd name="T47" fmla="*/ 39 h 65"/>
                <a:gd name="T48" fmla="*/ 0 w 74"/>
                <a:gd name="T49" fmla="*/ 33 h 65"/>
                <a:gd name="T50" fmla="*/ 0 w 74"/>
                <a:gd name="T51" fmla="*/ 26 h 65"/>
                <a:gd name="T52" fmla="*/ 4 w 74"/>
                <a:gd name="T53" fmla="*/ 20 h 65"/>
                <a:gd name="T54" fmla="*/ 6 w 74"/>
                <a:gd name="T55" fmla="*/ 15 h 65"/>
                <a:gd name="T56" fmla="*/ 11 w 74"/>
                <a:gd name="T57" fmla="*/ 9 h 65"/>
                <a:gd name="T58" fmla="*/ 17 w 74"/>
                <a:gd name="T59" fmla="*/ 5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5"/>
                  </a:lnTo>
                  <a:lnTo>
                    <a:pt x="63" y="9"/>
                  </a:lnTo>
                  <a:lnTo>
                    <a:pt x="68" y="15"/>
                  </a:lnTo>
                  <a:lnTo>
                    <a:pt x="72" y="20"/>
                  </a:lnTo>
                  <a:lnTo>
                    <a:pt x="74" y="26"/>
                  </a:lnTo>
                  <a:lnTo>
                    <a:pt x="74" y="33"/>
                  </a:lnTo>
                  <a:lnTo>
                    <a:pt x="74" y="39"/>
                  </a:lnTo>
                  <a:lnTo>
                    <a:pt x="72" y="44"/>
                  </a:lnTo>
                  <a:lnTo>
                    <a:pt x="68" y="50"/>
                  </a:lnTo>
                  <a:lnTo>
                    <a:pt x="63" y="55"/>
                  </a:lnTo>
                  <a:lnTo>
                    <a:pt x="57" y="59"/>
                  </a:lnTo>
                  <a:lnTo>
                    <a:pt x="52" y="61"/>
                  </a:lnTo>
                  <a:lnTo>
                    <a:pt x="44" y="65"/>
                  </a:lnTo>
                  <a:lnTo>
                    <a:pt x="37" y="65"/>
                  </a:lnTo>
                  <a:lnTo>
                    <a:pt x="30" y="65"/>
                  </a:lnTo>
                  <a:lnTo>
                    <a:pt x="22" y="61"/>
                  </a:lnTo>
                  <a:lnTo>
                    <a:pt x="17" y="59"/>
                  </a:lnTo>
                  <a:lnTo>
                    <a:pt x="11" y="55"/>
                  </a:lnTo>
                  <a:lnTo>
                    <a:pt x="6" y="50"/>
                  </a:lnTo>
                  <a:lnTo>
                    <a:pt x="4" y="44"/>
                  </a:lnTo>
                  <a:lnTo>
                    <a:pt x="0" y="39"/>
                  </a:lnTo>
                  <a:lnTo>
                    <a:pt x="0" y="33"/>
                  </a:lnTo>
                  <a:lnTo>
                    <a:pt x="0" y="26"/>
                  </a:lnTo>
                  <a:lnTo>
                    <a:pt x="4" y="20"/>
                  </a:lnTo>
                  <a:lnTo>
                    <a:pt x="6" y="15"/>
                  </a:lnTo>
                  <a:lnTo>
                    <a:pt x="11" y="9"/>
                  </a:lnTo>
                  <a:lnTo>
                    <a:pt x="17" y="5"/>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24" name="Freeform 63"/>
            <p:cNvSpPr>
              <a:spLocks/>
            </p:cNvSpPr>
            <p:nvPr/>
          </p:nvSpPr>
          <p:spPr bwMode="auto">
            <a:xfrm>
              <a:off x="1733" y="3313"/>
              <a:ext cx="75" cy="63"/>
            </a:xfrm>
            <a:custGeom>
              <a:avLst/>
              <a:gdLst>
                <a:gd name="T0" fmla="*/ 37 w 75"/>
                <a:gd name="T1" fmla="*/ 0 h 63"/>
                <a:gd name="T2" fmla="*/ 44 w 75"/>
                <a:gd name="T3" fmla="*/ 0 h 63"/>
                <a:gd name="T4" fmla="*/ 51 w 75"/>
                <a:gd name="T5" fmla="*/ 2 h 63"/>
                <a:gd name="T6" fmla="*/ 59 w 75"/>
                <a:gd name="T7" fmla="*/ 6 h 63"/>
                <a:gd name="T8" fmla="*/ 64 w 75"/>
                <a:gd name="T9" fmla="*/ 9 h 63"/>
                <a:gd name="T10" fmla="*/ 68 w 75"/>
                <a:gd name="T11" fmla="*/ 15 h 63"/>
                <a:gd name="T12" fmla="*/ 72 w 75"/>
                <a:gd name="T13" fmla="*/ 20 h 63"/>
                <a:gd name="T14" fmla="*/ 73 w 75"/>
                <a:gd name="T15" fmla="*/ 26 h 63"/>
                <a:gd name="T16" fmla="*/ 75 w 75"/>
                <a:gd name="T17" fmla="*/ 32 h 63"/>
                <a:gd name="T18" fmla="*/ 73 w 75"/>
                <a:gd name="T19" fmla="*/ 39 h 63"/>
                <a:gd name="T20" fmla="*/ 72 w 75"/>
                <a:gd name="T21" fmla="*/ 44 h 63"/>
                <a:gd name="T22" fmla="*/ 68 w 75"/>
                <a:gd name="T23" fmla="*/ 50 h 63"/>
                <a:gd name="T24" fmla="*/ 64 w 75"/>
                <a:gd name="T25" fmla="*/ 54 h 63"/>
                <a:gd name="T26" fmla="*/ 59 w 75"/>
                <a:gd name="T27" fmla="*/ 59 h 63"/>
                <a:gd name="T28" fmla="*/ 51 w 75"/>
                <a:gd name="T29" fmla="*/ 61 h 63"/>
                <a:gd name="T30" fmla="*/ 44 w 75"/>
                <a:gd name="T31" fmla="*/ 63 h 63"/>
                <a:gd name="T32" fmla="*/ 37 w 75"/>
                <a:gd name="T33" fmla="*/ 63 h 63"/>
                <a:gd name="T34" fmla="*/ 29 w 75"/>
                <a:gd name="T35" fmla="*/ 63 h 63"/>
                <a:gd name="T36" fmla="*/ 24 w 75"/>
                <a:gd name="T37" fmla="*/ 61 h 63"/>
                <a:gd name="T38" fmla="*/ 16 w 75"/>
                <a:gd name="T39" fmla="*/ 59 h 63"/>
                <a:gd name="T40" fmla="*/ 11 w 75"/>
                <a:gd name="T41" fmla="*/ 54 h 63"/>
                <a:gd name="T42" fmla="*/ 7 w 75"/>
                <a:gd name="T43" fmla="*/ 50 h 63"/>
                <a:gd name="T44" fmla="*/ 3 w 75"/>
                <a:gd name="T45" fmla="*/ 44 h 63"/>
                <a:gd name="T46" fmla="*/ 1 w 75"/>
                <a:gd name="T47" fmla="*/ 39 h 63"/>
                <a:gd name="T48" fmla="*/ 0 w 75"/>
                <a:gd name="T49" fmla="*/ 32 h 63"/>
                <a:gd name="T50" fmla="*/ 1 w 75"/>
                <a:gd name="T51" fmla="*/ 26 h 63"/>
                <a:gd name="T52" fmla="*/ 3 w 75"/>
                <a:gd name="T53" fmla="*/ 20 h 63"/>
                <a:gd name="T54" fmla="*/ 7 w 75"/>
                <a:gd name="T55" fmla="*/ 15 h 63"/>
                <a:gd name="T56" fmla="*/ 11 w 75"/>
                <a:gd name="T57" fmla="*/ 9 h 63"/>
                <a:gd name="T58" fmla="*/ 16 w 75"/>
                <a:gd name="T59" fmla="*/ 6 h 63"/>
                <a:gd name="T60" fmla="*/ 24 w 75"/>
                <a:gd name="T61" fmla="*/ 2 h 63"/>
                <a:gd name="T62" fmla="*/ 29 w 75"/>
                <a:gd name="T63" fmla="*/ 0 h 63"/>
                <a:gd name="T64" fmla="*/ 3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4" y="0"/>
                  </a:lnTo>
                  <a:lnTo>
                    <a:pt x="51" y="2"/>
                  </a:lnTo>
                  <a:lnTo>
                    <a:pt x="59" y="6"/>
                  </a:lnTo>
                  <a:lnTo>
                    <a:pt x="64" y="9"/>
                  </a:lnTo>
                  <a:lnTo>
                    <a:pt x="68" y="15"/>
                  </a:lnTo>
                  <a:lnTo>
                    <a:pt x="72" y="20"/>
                  </a:lnTo>
                  <a:lnTo>
                    <a:pt x="73" y="26"/>
                  </a:lnTo>
                  <a:lnTo>
                    <a:pt x="75" y="32"/>
                  </a:lnTo>
                  <a:lnTo>
                    <a:pt x="73" y="39"/>
                  </a:lnTo>
                  <a:lnTo>
                    <a:pt x="72" y="44"/>
                  </a:lnTo>
                  <a:lnTo>
                    <a:pt x="68" y="50"/>
                  </a:lnTo>
                  <a:lnTo>
                    <a:pt x="64" y="54"/>
                  </a:lnTo>
                  <a:lnTo>
                    <a:pt x="59" y="59"/>
                  </a:lnTo>
                  <a:lnTo>
                    <a:pt x="51" y="61"/>
                  </a:lnTo>
                  <a:lnTo>
                    <a:pt x="44" y="63"/>
                  </a:lnTo>
                  <a:lnTo>
                    <a:pt x="37" y="63"/>
                  </a:lnTo>
                  <a:lnTo>
                    <a:pt x="29" y="63"/>
                  </a:lnTo>
                  <a:lnTo>
                    <a:pt x="24" y="61"/>
                  </a:lnTo>
                  <a:lnTo>
                    <a:pt x="16" y="59"/>
                  </a:lnTo>
                  <a:lnTo>
                    <a:pt x="11" y="54"/>
                  </a:lnTo>
                  <a:lnTo>
                    <a:pt x="7" y="50"/>
                  </a:lnTo>
                  <a:lnTo>
                    <a:pt x="3" y="44"/>
                  </a:lnTo>
                  <a:lnTo>
                    <a:pt x="1" y="39"/>
                  </a:lnTo>
                  <a:lnTo>
                    <a:pt x="0" y="32"/>
                  </a:lnTo>
                  <a:lnTo>
                    <a:pt x="1" y="26"/>
                  </a:lnTo>
                  <a:lnTo>
                    <a:pt x="3" y="20"/>
                  </a:lnTo>
                  <a:lnTo>
                    <a:pt x="7" y="15"/>
                  </a:lnTo>
                  <a:lnTo>
                    <a:pt x="11" y="9"/>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25" name="Freeform 64"/>
            <p:cNvSpPr>
              <a:spLocks/>
            </p:cNvSpPr>
            <p:nvPr/>
          </p:nvSpPr>
          <p:spPr bwMode="auto">
            <a:xfrm>
              <a:off x="1758" y="3680"/>
              <a:ext cx="74" cy="63"/>
            </a:xfrm>
            <a:custGeom>
              <a:avLst/>
              <a:gdLst>
                <a:gd name="T0" fmla="*/ 37 w 74"/>
                <a:gd name="T1" fmla="*/ 0 h 63"/>
                <a:gd name="T2" fmla="*/ 45 w 74"/>
                <a:gd name="T3" fmla="*/ 0 h 63"/>
                <a:gd name="T4" fmla="*/ 50 w 74"/>
                <a:gd name="T5" fmla="*/ 2 h 63"/>
                <a:gd name="T6" fmla="*/ 58 w 74"/>
                <a:gd name="T7" fmla="*/ 6 h 63"/>
                <a:gd name="T8" fmla="*/ 63 w 74"/>
                <a:gd name="T9" fmla="*/ 10 h 63"/>
                <a:gd name="T10" fmla="*/ 67 w 74"/>
                <a:gd name="T11" fmla="*/ 13 h 63"/>
                <a:gd name="T12" fmla="*/ 71 w 74"/>
                <a:gd name="T13" fmla="*/ 19 h 63"/>
                <a:gd name="T14" fmla="*/ 72 w 74"/>
                <a:gd name="T15" fmla="*/ 24 h 63"/>
                <a:gd name="T16" fmla="*/ 74 w 74"/>
                <a:gd name="T17" fmla="*/ 32 h 63"/>
                <a:gd name="T18" fmla="*/ 72 w 74"/>
                <a:gd name="T19" fmla="*/ 37 h 63"/>
                <a:gd name="T20" fmla="*/ 71 w 74"/>
                <a:gd name="T21" fmla="*/ 45 h 63"/>
                <a:gd name="T22" fmla="*/ 67 w 74"/>
                <a:gd name="T23" fmla="*/ 48 h 63"/>
                <a:gd name="T24" fmla="*/ 63 w 74"/>
                <a:gd name="T25" fmla="*/ 54 h 63"/>
                <a:gd name="T26" fmla="*/ 58 w 74"/>
                <a:gd name="T27" fmla="*/ 58 h 63"/>
                <a:gd name="T28" fmla="*/ 50 w 74"/>
                <a:gd name="T29" fmla="*/ 61 h 63"/>
                <a:gd name="T30" fmla="*/ 45 w 74"/>
                <a:gd name="T31" fmla="*/ 63 h 63"/>
                <a:gd name="T32" fmla="*/ 37 w 74"/>
                <a:gd name="T33" fmla="*/ 63 h 63"/>
                <a:gd name="T34" fmla="*/ 30 w 74"/>
                <a:gd name="T35" fmla="*/ 63 h 63"/>
                <a:gd name="T36" fmla="*/ 23 w 74"/>
                <a:gd name="T37" fmla="*/ 61 h 63"/>
                <a:gd name="T38" fmla="*/ 15 w 74"/>
                <a:gd name="T39" fmla="*/ 58 h 63"/>
                <a:gd name="T40" fmla="*/ 10 w 74"/>
                <a:gd name="T41" fmla="*/ 54 h 63"/>
                <a:gd name="T42" fmla="*/ 6 w 74"/>
                <a:gd name="T43" fmla="*/ 48 h 63"/>
                <a:gd name="T44" fmla="*/ 2 w 74"/>
                <a:gd name="T45" fmla="*/ 45 h 63"/>
                <a:gd name="T46" fmla="*/ 0 w 74"/>
                <a:gd name="T47" fmla="*/ 37 h 63"/>
                <a:gd name="T48" fmla="*/ 0 w 74"/>
                <a:gd name="T49" fmla="*/ 32 h 63"/>
                <a:gd name="T50" fmla="*/ 0 w 74"/>
                <a:gd name="T51" fmla="*/ 24 h 63"/>
                <a:gd name="T52" fmla="*/ 2 w 74"/>
                <a:gd name="T53" fmla="*/ 19 h 63"/>
                <a:gd name="T54" fmla="*/ 6 w 74"/>
                <a:gd name="T55" fmla="*/ 13 h 63"/>
                <a:gd name="T56" fmla="*/ 10 w 74"/>
                <a:gd name="T57" fmla="*/ 10 h 63"/>
                <a:gd name="T58" fmla="*/ 15 w 74"/>
                <a:gd name="T59" fmla="*/ 6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0" y="2"/>
                  </a:lnTo>
                  <a:lnTo>
                    <a:pt x="58" y="6"/>
                  </a:lnTo>
                  <a:lnTo>
                    <a:pt x="63" y="10"/>
                  </a:lnTo>
                  <a:lnTo>
                    <a:pt x="67" y="13"/>
                  </a:lnTo>
                  <a:lnTo>
                    <a:pt x="71" y="19"/>
                  </a:lnTo>
                  <a:lnTo>
                    <a:pt x="72" y="24"/>
                  </a:lnTo>
                  <a:lnTo>
                    <a:pt x="74" y="32"/>
                  </a:lnTo>
                  <a:lnTo>
                    <a:pt x="72" y="37"/>
                  </a:lnTo>
                  <a:lnTo>
                    <a:pt x="71" y="45"/>
                  </a:lnTo>
                  <a:lnTo>
                    <a:pt x="67" y="48"/>
                  </a:lnTo>
                  <a:lnTo>
                    <a:pt x="63" y="54"/>
                  </a:lnTo>
                  <a:lnTo>
                    <a:pt x="58" y="58"/>
                  </a:lnTo>
                  <a:lnTo>
                    <a:pt x="50" y="61"/>
                  </a:lnTo>
                  <a:lnTo>
                    <a:pt x="45" y="63"/>
                  </a:lnTo>
                  <a:lnTo>
                    <a:pt x="37" y="63"/>
                  </a:lnTo>
                  <a:lnTo>
                    <a:pt x="30" y="63"/>
                  </a:lnTo>
                  <a:lnTo>
                    <a:pt x="23" y="61"/>
                  </a:lnTo>
                  <a:lnTo>
                    <a:pt x="15" y="58"/>
                  </a:lnTo>
                  <a:lnTo>
                    <a:pt x="10" y="54"/>
                  </a:lnTo>
                  <a:lnTo>
                    <a:pt x="6" y="48"/>
                  </a:lnTo>
                  <a:lnTo>
                    <a:pt x="2" y="45"/>
                  </a:lnTo>
                  <a:lnTo>
                    <a:pt x="0" y="37"/>
                  </a:lnTo>
                  <a:lnTo>
                    <a:pt x="0" y="32"/>
                  </a:lnTo>
                  <a:lnTo>
                    <a:pt x="0" y="24"/>
                  </a:lnTo>
                  <a:lnTo>
                    <a:pt x="2" y="19"/>
                  </a:lnTo>
                  <a:lnTo>
                    <a:pt x="6" y="13"/>
                  </a:lnTo>
                  <a:lnTo>
                    <a:pt x="10" y="10"/>
                  </a:lnTo>
                  <a:lnTo>
                    <a:pt x="15"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26" name="Freeform 65"/>
            <p:cNvSpPr>
              <a:spLocks/>
            </p:cNvSpPr>
            <p:nvPr/>
          </p:nvSpPr>
          <p:spPr bwMode="auto">
            <a:xfrm>
              <a:off x="2440" y="3627"/>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6 w 74"/>
                <a:gd name="T11" fmla="*/ 13 h 63"/>
                <a:gd name="T12" fmla="*/ 70 w 74"/>
                <a:gd name="T13" fmla="*/ 18 h 63"/>
                <a:gd name="T14" fmla="*/ 74 w 74"/>
                <a:gd name="T15" fmla="*/ 26 h 63"/>
                <a:gd name="T16" fmla="*/ 74 w 74"/>
                <a:gd name="T17" fmla="*/ 31 h 63"/>
                <a:gd name="T18" fmla="*/ 74 w 74"/>
                <a:gd name="T19" fmla="*/ 37 h 63"/>
                <a:gd name="T20" fmla="*/ 70 w 74"/>
                <a:gd name="T21" fmla="*/ 44 h 63"/>
                <a:gd name="T22" fmla="*/ 66 w 74"/>
                <a:gd name="T23" fmla="*/ 50 h 63"/>
                <a:gd name="T24" fmla="*/ 63 w 74"/>
                <a:gd name="T25" fmla="*/ 53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7 w 74"/>
                <a:gd name="T39" fmla="*/ 57 h 63"/>
                <a:gd name="T40" fmla="*/ 11 w 74"/>
                <a:gd name="T41" fmla="*/ 53 h 63"/>
                <a:gd name="T42" fmla="*/ 5 w 74"/>
                <a:gd name="T43" fmla="*/ 50 h 63"/>
                <a:gd name="T44" fmla="*/ 2 w 74"/>
                <a:gd name="T45" fmla="*/ 44 h 63"/>
                <a:gd name="T46" fmla="*/ 0 w 74"/>
                <a:gd name="T47" fmla="*/ 37 h 63"/>
                <a:gd name="T48" fmla="*/ 0 w 74"/>
                <a:gd name="T49" fmla="*/ 31 h 63"/>
                <a:gd name="T50" fmla="*/ 0 w 74"/>
                <a:gd name="T51" fmla="*/ 26 h 63"/>
                <a:gd name="T52" fmla="*/ 2 w 74"/>
                <a:gd name="T53" fmla="*/ 18 h 63"/>
                <a:gd name="T54" fmla="*/ 5 w 74"/>
                <a:gd name="T55" fmla="*/ 13 h 63"/>
                <a:gd name="T56" fmla="*/ 11 w 74"/>
                <a:gd name="T57" fmla="*/ 9 h 63"/>
                <a:gd name="T58" fmla="*/ 17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6" y="13"/>
                  </a:lnTo>
                  <a:lnTo>
                    <a:pt x="70" y="18"/>
                  </a:lnTo>
                  <a:lnTo>
                    <a:pt x="74" y="26"/>
                  </a:lnTo>
                  <a:lnTo>
                    <a:pt x="74" y="31"/>
                  </a:lnTo>
                  <a:lnTo>
                    <a:pt x="74" y="37"/>
                  </a:lnTo>
                  <a:lnTo>
                    <a:pt x="70" y="44"/>
                  </a:lnTo>
                  <a:lnTo>
                    <a:pt x="66" y="50"/>
                  </a:lnTo>
                  <a:lnTo>
                    <a:pt x="63" y="53"/>
                  </a:lnTo>
                  <a:lnTo>
                    <a:pt x="57" y="57"/>
                  </a:lnTo>
                  <a:lnTo>
                    <a:pt x="52" y="61"/>
                  </a:lnTo>
                  <a:lnTo>
                    <a:pt x="44" y="63"/>
                  </a:lnTo>
                  <a:lnTo>
                    <a:pt x="37" y="63"/>
                  </a:lnTo>
                  <a:lnTo>
                    <a:pt x="29" y="63"/>
                  </a:lnTo>
                  <a:lnTo>
                    <a:pt x="22" y="61"/>
                  </a:lnTo>
                  <a:lnTo>
                    <a:pt x="17" y="57"/>
                  </a:lnTo>
                  <a:lnTo>
                    <a:pt x="11" y="53"/>
                  </a:lnTo>
                  <a:lnTo>
                    <a:pt x="5" y="50"/>
                  </a:lnTo>
                  <a:lnTo>
                    <a:pt x="2" y="44"/>
                  </a:lnTo>
                  <a:lnTo>
                    <a:pt x="0" y="37"/>
                  </a:lnTo>
                  <a:lnTo>
                    <a:pt x="0" y="31"/>
                  </a:lnTo>
                  <a:lnTo>
                    <a:pt x="0" y="26"/>
                  </a:lnTo>
                  <a:lnTo>
                    <a:pt x="2" y="18"/>
                  </a:lnTo>
                  <a:lnTo>
                    <a:pt x="5" y="13"/>
                  </a:lnTo>
                  <a:lnTo>
                    <a:pt x="11" y="9"/>
                  </a:lnTo>
                  <a:lnTo>
                    <a:pt x="17"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27" name="Freeform 66"/>
            <p:cNvSpPr>
              <a:spLocks/>
            </p:cNvSpPr>
            <p:nvPr/>
          </p:nvSpPr>
          <p:spPr bwMode="auto">
            <a:xfrm>
              <a:off x="1710" y="3498"/>
              <a:ext cx="74" cy="63"/>
            </a:xfrm>
            <a:custGeom>
              <a:avLst/>
              <a:gdLst>
                <a:gd name="T0" fmla="*/ 37 w 74"/>
                <a:gd name="T1" fmla="*/ 0 h 63"/>
                <a:gd name="T2" fmla="*/ 45 w 74"/>
                <a:gd name="T3" fmla="*/ 0 h 63"/>
                <a:gd name="T4" fmla="*/ 52 w 74"/>
                <a:gd name="T5" fmla="*/ 2 h 63"/>
                <a:gd name="T6" fmla="*/ 58 w 74"/>
                <a:gd name="T7" fmla="*/ 5 h 63"/>
                <a:gd name="T8" fmla="*/ 63 w 74"/>
                <a:gd name="T9" fmla="*/ 9 h 63"/>
                <a:gd name="T10" fmla="*/ 69 w 74"/>
                <a:gd name="T11" fmla="*/ 13 h 63"/>
                <a:gd name="T12" fmla="*/ 72 w 74"/>
                <a:gd name="T13" fmla="*/ 18 h 63"/>
                <a:gd name="T14" fmla="*/ 74 w 74"/>
                <a:gd name="T15" fmla="*/ 24 h 63"/>
                <a:gd name="T16" fmla="*/ 74 w 74"/>
                <a:gd name="T17" fmla="*/ 31 h 63"/>
                <a:gd name="T18" fmla="*/ 74 w 74"/>
                <a:gd name="T19" fmla="*/ 37 h 63"/>
                <a:gd name="T20" fmla="*/ 72 w 74"/>
                <a:gd name="T21" fmla="*/ 42 h 63"/>
                <a:gd name="T22" fmla="*/ 69 w 74"/>
                <a:gd name="T23" fmla="*/ 48 h 63"/>
                <a:gd name="T24" fmla="*/ 63 w 74"/>
                <a:gd name="T25" fmla="*/ 53 h 63"/>
                <a:gd name="T26" fmla="*/ 58 w 74"/>
                <a:gd name="T27" fmla="*/ 57 h 63"/>
                <a:gd name="T28" fmla="*/ 52 w 74"/>
                <a:gd name="T29" fmla="*/ 61 h 63"/>
                <a:gd name="T30" fmla="*/ 45 w 74"/>
                <a:gd name="T31" fmla="*/ 63 h 63"/>
                <a:gd name="T32" fmla="*/ 37 w 74"/>
                <a:gd name="T33" fmla="*/ 63 h 63"/>
                <a:gd name="T34" fmla="*/ 30 w 74"/>
                <a:gd name="T35" fmla="*/ 63 h 63"/>
                <a:gd name="T36" fmla="*/ 23 w 74"/>
                <a:gd name="T37" fmla="*/ 61 h 63"/>
                <a:gd name="T38" fmla="*/ 17 w 74"/>
                <a:gd name="T39" fmla="*/ 57 h 63"/>
                <a:gd name="T40" fmla="*/ 11 w 74"/>
                <a:gd name="T41" fmla="*/ 53 h 63"/>
                <a:gd name="T42" fmla="*/ 8 w 74"/>
                <a:gd name="T43" fmla="*/ 48 h 63"/>
                <a:gd name="T44" fmla="*/ 4 w 74"/>
                <a:gd name="T45" fmla="*/ 42 h 63"/>
                <a:gd name="T46" fmla="*/ 2 w 74"/>
                <a:gd name="T47" fmla="*/ 37 h 63"/>
                <a:gd name="T48" fmla="*/ 0 w 74"/>
                <a:gd name="T49" fmla="*/ 31 h 63"/>
                <a:gd name="T50" fmla="*/ 2 w 74"/>
                <a:gd name="T51" fmla="*/ 24 h 63"/>
                <a:gd name="T52" fmla="*/ 4 w 74"/>
                <a:gd name="T53" fmla="*/ 18 h 63"/>
                <a:gd name="T54" fmla="*/ 8 w 74"/>
                <a:gd name="T55" fmla="*/ 13 h 63"/>
                <a:gd name="T56" fmla="*/ 11 w 74"/>
                <a:gd name="T57" fmla="*/ 9 h 63"/>
                <a:gd name="T58" fmla="*/ 17 w 74"/>
                <a:gd name="T59" fmla="*/ 5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9" y="13"/>
                  </a:lnTo>
                  <a:lnTo>
                    <a:pt x="72" y="18"/>
                  </a:lnTo>
                  <a:lnTo>
                    <a:pt x="74" y="24"/>
                  </a:lnTo>
                  <a:lnTo>
                    <a:pt x="74" y="31"/>
                  </a:lnTo>
                  <a:lnTo>
                    <a:pt x="74" y="37"/>
                  </a:lnTo>
                  <a:lnTo>
                    <a:pt x="72" y="42"/>
                  </a:lnTo>
                  <a:lnTo>
                    <a:pt x="69" y="48"/>
                  </a:lnTo>
                  <a:lnTo>
                    <a:pt x="63" y="53"/>
                  </a:lnTo>
                  <a:lnTo>
                    <a:pt x="58" y="57"/>
                  </a:lnTo>
                  <a:lnTo>
                    <a:pt x="52" y="61"/>
                  </a:lnTo>
                  <a:lnTo>
                    <a:pt x="45" y="63"/>
                  </a:lnTo>
                  <a:lnTo>
                    <a:pt x="37" y="63"/>
                  </a:lnTo>
                  <a:lnTo>
                    <a:pt x="30" y="63"/>
                  </a:lnTo>
                  <a:lnTo>
                    <a:pt x="23" y="61"/>
                  </a:lnTo>
                  <a:lnTo>
                    <a:pt x="17" y="57"/>
                  </a:lnTo>
                  <a:lnTo>
                    <a:pt x="11" y="53"/>
                  </a:lnTo>
                  <a:lnTo>
                    <a:pt x="8" y="48"/>
                  </a:lnTo>
                  <a:lnTo>
                    <a:pt x="4" y="42"/>
                  </a:lnTo>
                  <a:lnTo>
                    <a:pt x="2" y="37"/>
                  </a:lnTo>
                  <a:lnTo>
                    <a:pt x="0" y="31"/>
                  </a:lnTo>
                  <a:lnTo>
                    <a:pt x="2" y="24"/>
                  </a:lnTo>
                  <a:lnTo>
                    <a:pt x="4" y="18"/>
                  </a:lnTo>
                  <a:lnTo>
                    <a:pt x="8" y="13"/>
                  </a:lnTo>
                  <a:lnTo>
                    <a:pt x="11" y="9"/>
                  </a:lnTo>
                  <a:lnTo>
                    <a:pt x="17" y="5"/>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28" name="Freeform 67"/>
            <p:cNvSpPr>
              <a:spLocks/>
            </p:cNvSpPr>
            <p:nvPr/>
          </p:nvSpPr>
          <p:spPr bwMode="auto">
            <a:xfrm>
              <a:off x="2392" y="3444"/>
              <a:ext cx="76" cy="63"/>
            </a:xfrm>
            <a:custGeom>
              <a:avLst/>
              <a:gdLst>
                <a:gd name="T0" fmla="*/ 37 w 76"/>
                <a:gd name="T1" fmla="*/ 0 h 63"/>
                <a:gd name="T2" fmla="*/ 44 w 76"/>
                <a:gd name="T3" fmla="*/ 0 h 63"/>
                <a:gd name="T4" fmla="*/ 52 w 76"/>
                <a:gd name="T5" fmla="*/ 2 h 63"/>
                <a:gd name="T6" fmla="*/ 59 w 76"/>
                <a:gd name="T7" fmla="*/ 6 h 63"/>
                <a:gd name="T8" fmla="*/ 65 w 76"/>
                <a:gd name="T9" fmla="*/ 9 h 63"/>
                <a:gd name="T10" fmla="*/ 68 w 76"/>
                <a:gd name="T11" fmla="*/ 13 h 63"/>
                <a:gd name="T12" fmla="*/ 72 w 76"/>
                <a:gd name="T13" fmla="*/ 19 h 63"/>
                <a:gd name="T14" fmla="*/ 74 w 76"/>
                <a:gd name="T15" fmla="*/ 24 h 63"/>
                <a:gd name="T16" fmla="*/ 76 w 76"/>
                <a:gd name="T17" fmla="*/ 32 h 63"/>
                <a:gd name="T18" fmla="*/ 74 w 76"/>
                <a:gd name="T19" fmla="*/ 37 h 63"/>
                <a:gd name="T20" fmla="*/ 72 w 76"/>
                <a:gd name="T21" fmla="*/ 45 h 63"/>
                <a:gd name="T22" fmla="*/ 68 w 76"/>
                <a:gd name="T23" fmla="*/ 50 h 63"/>
                <a:gd name="T24" fmla="*/ 65 w 76"/>
                <a:gd name="T25" fmla="*/ 54 h 63"/>
                <a:gd name="T26" fmla="*/ 59 w 76"/>
                <a:gd name="T27" fmla="*/ 57 h 63"/>
                <a:gd name="T28" fmla="*/ 52 w 76"/>
                <a:gd name="T29" fmla="*/ 61 h 63"/>
                <a:gd name="T30" fmla="*/ 44 w 76"/>
                <a:gd name="T31" fmla="*/ 63 h 63"/>
                <a:gd name="T32" fmla="*/ 37 w 76"/>
                <a:gd name="T33" fmla="*/ 63 h 63"/>
                <a:gd name="T34" fmla="*/ 29 w 76"/>
                <a:gd name="T35" fmla="*/ 63 h 63"/>
                <a:gd name="T36" fmla="*/ 24 w 76"/>
                <a:gd name="T37" fmla="*/ 61 h 63"/>
                <a:gd name="T38" fmla="*/ 17 w 76"/>
                <a:gd name="T39" fmla="*/ 57 h 63"/>
                <a:gd name="T40" fmla="*/ 11 w 76"/>
                <a:gd name="T41" fmla="*/ 54 h 63"/>
                <a:gd name="T42" fmla="*/ 7 w 76"/>
                <a:gd name="T43" fmla="*/ 50 h 63"/>
                <a:gd name="T44" fmla="*/ 4 w 76"/>
                <a:gd name="T45" fmla="*/ 45 h 63"/>
                <a:gd name="T46" fmla="*/ 2 w 76"/>
                <a:gd name="T47" fmla="*/ 37 h 63"/>
                <a:gd name="T48" fmla="*/ 0 w 76"/>
                <a:gd name="T49" fmla="*/ 32 h 63"/>
                <a:gd name="T50" fmla="*/ 2 w 76"/>
                <a:gd name="T51" fmla="*/ 24 h 63"/>
                <a:gd name="T52" fmla="*/ 4 w 76"/>
                <a:gd name="T53" fmla="*/ 19 h 63"/>
                <a:gd name="T54" fmla="*/ 7 w 76"/>
                <a:gd name="T55" fmla="*/ 13 h 63"/>
                <a:gd name="T56" fmla="*/ 11 w 76"/>
                <a:gd name="T57" fmla="*/ 9 h 63"/>
                <a:gd name="T58" fmla="*/ 17 w 76"/>
                <a:gd name="T59" fmla="*/ 6 h 63"/>
                <a:gd name="T60" fmla="*/ 24 w 76"/>
                <a:gd name="T61" fmla="*/ 2 h 63"/>
                <a:gd name="T62" fmla="*/ 29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4" y="0"/>
                  </a:lnTo>
                  <a:lnTo>
                    <a:pt x="52" y="2"/>
                  </a:lnTo>
                  <a:lnTo>
                    <a:pt x="59" y="6"/>
                  </a:lnTo>
                  <a:lnTo>
                    <a:pt x="65" y="9"/>
                  </a:lnTo>
                  <a:lnTo>
                    <a:pt x="68" y="13"/>
                  </a:lnTo>
                  <a:lnTo>
                    <a:pt x="72" y="19"/>
                  </a:lnTo>
                  <a:lnTo>
                    <a:pt x="74" y="24"/>
                  </a:lnTo>
                  <a:lnTo>
                    <a:pt x="76" y="32"/>
                  </a:lnTo>
                  <a:lnTo>
                    <a:pt x="74" y="37"/>
                  </a:lnTo>
                  <a:lnTo>
                    <a:pt x="72" y="45"/>
                  </a:lnTo>
                  <a:lnTo>
                    <a:pt x="68" y="50"/>
                  </a:lnTo>
                  <a:lnTo>
                    <a:pt x="65" y="54"/>
                  </a:lnTo>
                  <a:lnTo>
                    <a:pt x="59" y="57"/>
                  </a:lnTo>
                  <a:lnTo>
                    <a:pt x="52" y="61"/>
                  </a:lnTo>
                  <a:lnTo>
                    <a:pt x="44" y="63"/>
                  </a:lnTo>
                  <a:lnTo>
                    <a:pt x="37" y="63"/>
                  </a:lnTo>
                  <a:lnTo>
                    <a:pt x="29" y="63"/>
                  </a:lnTo>
                  <a:lnTo>
                    <a:pt x="24" y="61"/>
                  </a:lnTo>
                  <a:lnTo>
                    <a:pt x="17" y="57"/>
                  </a:lnTo>
                  <a:lnTo>
                    <a:pt x="11" y="54"/>
                  </a:lnTo>
                  <a:lnTo>
                    <a:pt x="7" y="50"/>
                  </a:lnTo>
                  <a:lnTo>
                    <a:pt x="4" y="45"/>
                  </a:lnTo>
                  <a:lnTo>
                    <a:pt x="2" y="37"/>
                  </a:lnTo>
                  <a:lnTo>
                    <a:pt x="0" y="32"/>
                  </a:lnTo>
                  <a:lnTo>
                    <a:pt x="2" y="24"/>
                  </a:lnTo>
                  <a:lnTo>
                    <a:pt x="4" y="19"/>
                  </a:lnTo>
                  <a:lnTo>
                    <a:pt x="7" y="13"/>
                  </a:lnTo>
                  <a:lnTo>
                    <a:pt x="11" y="9"/>
                  </a:lnTo>
                  <a:lnTo>
                    <a:pt x="17" y="6"/>
                  </a:lnTo>
                  <a:lnTo>
                    <a:pt x="24" y="2"/>
                  </a:lnTo>
                  <a:lnTo>
                    <a:pt x="29" y="0"/>
                  </a:lnTo>
                  <a:lnTo>
                    <a:pt x="37" y="0"/>
                  </a:lnTo>
                  <a:close/>
                </a:path>
              </a:pathLst>
            </a:custGeom>
            <a:solidFill>
              <a:srgbClr val="FFFFFF"/>
            </a:solidFill>
            <a:ln w="9525">
              <a:noFill/>
              <a:round/>
              <a:headEnd/>
              <a:tailEnd/>
            </a:ln>
          </p:spPr>
          <p:txBody>
            <a:bodyPr/>
            <a:lstStyle/>
            <a:p>
              <a:endParaRPr lang="en-US" dirty="0"/>
            </a:p>
          </p:txBody>
        </p:sp>
        <p:sp>
          <p:nvSpPr>
            <p:cNvPr id="18629" name="Freeform 68"/>
            <p:cNvSpPr>
              <a:spLocks/>
            </p:cNvSpPr>
            <p:nvPr/>
          </p:nvSpPr>
          <p:spPr bwMode="auto">
            <a:xfrm>
              <a:off x="2392" y="3444"/>
              <a:ext cx="76" cy="63"/>
            </a:xfrm>
            <a:custGeom>
              <a:avLst/>
              <a:gdLst>
                <a:gd name="T0" fmla="*/ 37 w 76"/>
                <a:gd name="T1" fmla="*/ 0 h 63"/>
                <a:gd name="T2" fmla="*/ 44 w 76"/>
                <a:gd name="T3" fmla="*/ 0 h 63"/>
                <a:gd name="T4" fmla="*/ 52 w 76"/>
                <a:gd name="T5" fmla="*/ 2 h 63"/>
                <a:gd name="T6" fmla="*/ 59 w 76"/>
                <a:gd name="T7" fmla="*/ 6 h 63"/>
                <a:gd name="T8" fmla="*/ 65 w 76"/>
                <a:gd name="T9" fmla="*/ 9 h 63"/>
                <a:gd name="T10" fmla="*/ 68 w 76"/>
                <a:gd name="T11" fmla="*/ 13 h 63"/>
                <a:gd name="T12" fmla="*/ 72 w 76"/>
                <a:gd name="T13" fmla="*/ 19 h 63"/>
                <a:gd name="T14" fmla="*/ 74 w 76"/>
                <a:gd name="T15" fmla="*/ 24 h 63"/>
                <a:gd name="T16" fmla="*/ 76 w 76"/>
                <a:gd name="T17" fmla="*/ 32 h 63"/>
                <a:gd name="T18" fmla="*/ 74 w 76"/>
                <a:gd name="T19" fmla="*/ 37 h 63"/>
                <a:gd name="T20" fmla="*/ 72 w 76"/>
                <a:gd name="T21" fmla="*/ 45 h 63"/>
                <a:gd name="T22" fmla="*/ 68 w 76"/>
                <a:gd name="T23" fmla="*/ 50 h 63"/>
                <a:gd name="T24" fmla="*/ 65 w 76"/>
                <a:gd name="T25" fmla="*/ 54 h 63"/>
                <a:gd name="T26" fmla="*/ 59 w 76"/>
                <a:gd name="T27" fmla="*/ 57 h 63"/>
                <a:gd name="T28" fmla="*/ 52 w 76"/>
                <a:gd name="T29" fmla="*/ 61 h 63"/>
                <a:gd name="T30" fmla="*/ 44 w 76"/>
                <a:gd name="T31" fmla="*/ 63 h 63"/>
                <a:gd name="T32" fmla="*/ 37 w 76"/>
                <a:gd name="T33" fmla="*/ 63 h 63"/>
                <a:gd name="T34" fmla="*/ 29 w 76"/>
                <a:gd name="T35" fmla="*/ 63 h 63"/>
                <a:gd name="T36" fmla="*/ 24 w 76"/>
                <a:gd name="T37" fmla="*/ 61 h 63"/>
                <a:gd name="T38" fmla="*/ 17 w 76"/>
                <a:gd name="T39" fmla="*/ 57 h 63"/>
                <a:gd name="T40" fmla="*/ 11 w 76"/>
                <a:gd name="T41" fmla="*/ 54 h 63"/>
                <a:gd name="T42" fmla="*/ 7 w 76"/>
                <a:gd name="T43" fmla="*/ 50 h 63"/>
                <a:gd name="T44" fmla="*/ 4 w 76"/>
                <a:gd name="T45" fmla="*/ 45 h 63"/>
                <a:gd name="T46" fmla="*/ 2 w 76"/>
                <a:gd name="T47" fmla="*/ 37 h 63"/>
                <a:gd name="T48" fmla="*/ 0 w 76"/>
                <a:gd name="T49" fmla="*/ 32 h 63"/>
                <a:gd name="T50" fmla="*/ 2 w 76"/>
                <a:gd name="T51" fmla="*/ 24 h 63"/>
                <a:gd name="T52" fmla="*/ 4 w 76"/>
                <a:gd name="T53" fmla="*/ 19 h 63"/>
                <a:gd name="T54" fmla="*/ 7 w 76"/>
                <a:gd name="T55" fmla="*/ 13 h 63"/>
                <a:gd name="T56" fmla="*/ 11 w 76"/>
                <a:gd name="T57" fmla="*/ 9 h 63"/>
                <a:gd name="T58" fmla="*/ 17 w 76"/>
                <a:gd name="T59" fmla="*/ 6 h 63"/>
                <a:gd name="T60" fmla="*/ 24 w 76"/>
                <a:gd name="T61" fmla="*/ 2 h 63"/>
                <a:gd name="T62" fmla="*/ 29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4" y="0"/>
                  </a:lnTo>
                  <a:lnTo>
                    <a:pt x="52" y="2"/>
                  </a:lnTo>
                  <a:lnTo>
                    <a:pt x="59" y="6"/>
                  </a:lnTo>
                  <a:lnTo>
                    <a:pt x="65" y="9"/>
                  </a:lnTo>
                  <a:lnTo>
                    <a:pt x="68" y="13"/>
                  </a:lnTo>
                  <a:lnTo>
                    <a:pt x="72" y="19"/>
                  </a:lnTo>
                  <a:lnTo>
                    <a:pt x="74" y="24"/>
                  </a:lnTo>
                  <a:lnTo>
                    <a:pt x="76" y="32"/>
                  </a:lnTo>
                  <a:lnTo>
                    <a:pt x="74" y="37"/>
                  </a:lnTo>
                  <a:lnTo>
                    <a:pt x="72" y="45"/>
                  </a:lnTo>
                  <a:lnTo>
                    <a:pt x="68" y="50"/>
                  </a:lnTo>
                  <a:lnTo>
                    <a:pt x="65" y="54"/>
                  </a:lnTo>
                  <a:lnTo>
                    <a:pt x="59" y="57"/>
                  </a:lnTo>
                  <a:lnTo>
                    <a:pt x="52" y="61"/>
                  </a:lnTo>
                  <a:lnTo>
                    <a:pt x="44" y="63"/>
                  </a:lnTo>
                  <a:lnTo>
                    <a:pt x="37" y="63"/>
                  </a:lnTo>
                  <a:lnTo>
                    <a:pt x="29" y="63"/>
                  </a:lnTo>
                  <a:lnTo>
                    <a:pt x="24" y="61"/>
                  </a:lnTo>
                  <a:lnTo>
                    <a:pt x="17" y="57"/>
                  </a:lnTo>
                  <a:lnTo>
                    <a:pt x="11" y="54"/>
                  </a:lnTo>
                  <a:lnTo>
                    <a:pt x="7" y="50"/>
                  </a:lnTo>
                  <a:lnTo>
                    <a:pt x="4" y="45"/>
                  </a:lnTo>
                  <a:lnTo>
                    <a:pt x="2" y="37"/>
                  </a:lnTo>
                  <a:lnTo>
                    <a:pt x="0" y="32"/>
                  </a:lnTo>
                  <a:lnTo>
                    <a:pt x="2" y="24"/>
                  </a:lnTo>
                  <a:lnTo>
                    <a:pt x="4" y="19"/>
                  </a:lnTo>
                  <a:lnTo>
                    <a:pt x="7" y="13"/>
                  </a:lnTo>
                  <a:lnTo>
                    <a:pt x="11" y="9"/>
                  </a:lnTo>
                  <a:lnTo>
                    <a:pt x="17"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30" name="Freeform 69"/>
            <p:cNvSpPr>
              <a:spLocks/>
            </p:cNvSpPr>
            <p:nvPr/>
          </p:nvSpPr>
          <p:spPr bwMode="auto">
            <a:xfrm>
              <a:off x="1734" y="3863"/>
              <a:ext cx="76" cy="65"/>
            </a:xfrm>
            <a:custGeom>
              <a:avLst/>
              <a:gdLst>
                <a:gd name="T0" fmla="*/ 37 w 76"/>
                <a:gd name="T1" fmla="*/ 0 h 65"/>
                <a:gd name="T2" fmla="*/ 47 w 76"/>
                <a:gd name="T3" fmla="*/ 2 h 65"/>
                <a:gd name="T4" fmla="*/ 52 w 76"/>
                <a:gd name="T5" fmla="*/ 4 h 65"/>
                <a:gd name="T6" fmla="*/ 60 w 76"/>
                <a:gd name="T7" fmla="*/ 6 h 65"/>
                <a:gd name="T8" fmla="*/ 65 w 76"/>
                <a:gd name="T9" fmla="*/ 9 h 65"/>
                <a:gd name="T10" fmla="*/ 69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9 w 76"/>
                <a:gd name="T23" fmla="*/ 50 h 65"/>
                <a:gd name="T24" fmla="*/ 65 w 76"/>
                <a:gd name="T25" fmla="*/ 56 h 65"/>
                <a:gd name="T26" fmla="*/ 60 w 76"/>
                <a:gd name="T27" fmla="*/ 59 h 65"/>
                <a:gd name="T28" fmla="*/ 52 w 76"/>
                <a:gd name="T29" fmla="*/ 61 h 65"/>
                <a:gd name="T30" fmla="*/ 47 w 76"/>
                <a:gd name="T31" fmla="*/ 63 h 65"/>
                <a:gd name="T32" fmla="*/ 37 w 76"/>
                <a:gd name="T33" fmla="*/ 65 h 65"/>
                <a:gd name="T34" fmla="*/ 30 w 76"/>
                <a:gd name="T35" fmla="*/ 63 h 65"/>
                <a:gd name="T36" fmla="*/ 24 w 76"/>
                <a:gd name="T37" fmla="*/ 61 h 65"/>
                <a:gd name="T38" fmla="*/ 17 w 76"/>
                <a:gd name="T39" fmla="*/ 59 h 65"/>
                <a:gd name="T40" fmla="*/ 11 w 76"/>
                <a:gd name="T41" fmla="*/ 56 h 65"/>
                <a:gd name="T42" fmla="*/ 8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8 w 76"/>
                <a:gd name="T55" fmla="*/ 15 h 65"/>
                <a:gd name="T56" fmla="*/ 11 w 76"/>
                <a:gd name="T57" fmla="*/ 9 h 65"/>
                <a:gd name="T58" fmla="*/ 17 w 76"/>
                <a:gd name="T59" fmla="*/ 6 h 65"/>
                <a:gd name="T60" fmla="*/ 24 w 76"/>
                <a:gd name="T61" fmla="*/ 4 h 65"/>
                <a:gd name="T62" fmla="*/ 30 w 76"/>
                <a:gd name="T63" fmla="*/ 2 h 65"/>
                <a:gd name="T64" fmla="*/ 37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7" y="2"/>
                  </a:lnTo>
                  <a:lnTo>
                    <a:pt x="52" y="4"/>
                  </a:lnTo>
                  <a:lnTo>
                    <a:pt x="60" y="6"/>
                  </a:lnTo>
                  <a:lnTo>
                    <a:pt x="65" y="9"/>
                  </a:lnTo>
                  <a:lnTo>
                    <a:pt x="69" y="15"/>
                  </a:lnTo>
                  <a:lnTo>
                    <a:pt x="72" y="21"/>
                  </a:lnTo>
                  <a:lnTo>
                    <a:pt x="74" y="26"/>
                  </a:lnTo>
                  <a:lnTo>
                    <a:pt x="76" y="32"/>
                  </a:lnTo>
                  <a:lnTo>
                    <a:pt x="74" y="39"/>
                  </a:lnTo>
                  <a:lnTo>
                    <a:pt x="72" y="45"/>
                  </a:lnTo>
                  <a:lnTo>
                    <a:pt x="69" y="50"/>
                  </a:lnTo>
                  <a:lnTo>
                    <a:pt x="65" y="56"/>
                  </a:lnTo>
                  <a:lnTo>
                    <a:pt x="60" y="59"/>
                  </a:lnTo>
                  <a:lnTo>
                    <a:pt x="52" y="61"/>
                  </a:lnTo>
                  <a:lnTo>
                    <a:pt x="47" y="63"/>
                  </a:lnTo>
                  <a:lnTo>
                    <a:pt x="37" y="65"/>
                  </a:lnTo>
                  <a:lnTo>
                    <a:pt x="30" y="63"/>
                  </a:lnTo>
                  <a:lnTo>
                    <a:pt x="24" y="61"/>
                  </a:lnTo>
                  <a:lnTo>
                    <a:pt x="17" y="59"/>
                  </a:lnTo>
                  <a:lnTo>
                    <a:pt x="11" y="56"/>
                  </a:lnTo>
                  <a:lnTo>
                    <a:pt x="8" y="50"/>
                  </a:lnTo>
                  <a:lnTo>
                    <a:pt x="4" y="45"/>
                  </a:lnTo>
                  <a:lnTo>
                    <a:pt x="2" y="39"/>
                  </a:lnTo>
                  <a:lnTo>
                    <a:pt x="0" y="32"/>
                  </a:lnTo>
                  <a:lnTo>
                    <a:pt x="2" y="26"/>
                  </a:lnTo>
                  <a:lnTo>
                    <a:pt x="4" y="21"/>
                  </a:lnTo>
                  <a:lnTo>
                    <a:pt x="8" y="15"/>
                  </a:lnTo>
                  <a:lnTo>
                    <a:pt x="11" y="9"/>
                  </a:lnTo>
                  <a:lnTo>
                    <a:pt x="17" y="6"/>
                  </a:lnTo>
                  <a:lnTo>
                    <a:pt x="24"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31" name="Freeform 70"/>
            <p:cNvSpPr>
              <a:spLocks/>
            </p:cNvSpPr>
            <p:nvPr/>
          </p:nvSpPr>
          <p:spPr bwMode="auto">
            <a:xfrm>
              <a:off x="2418" y="3810"/>
              <a:ext cx="74" cy="64"/>
            </a:xfrm>
            <a:custGeom>
              <a:avLst/>
              <a:gdLst>
                <a:gd name="T0" fmla="*/ 37 w 74"/>
                <a:gd name="T1" fmla="*/ 0 h 64"/>
                <a:gd name="T2" fmla="*/ 44 w 74"/>
                <a:gd name="T3" fmla="*/ 2 h 64"/>
                <a:gd name="T4" fmla="*/ 50 w 74"/>
                <a:gd name="T5" fmla="*/ 3 h 64"/>
                <a:gd name="T6" fmla="*/ 57 w 74"/>
                <a:gd name="T7" fmla="*/ 5 h 64"/>
                <a:gd name="T8" fmla="*/ 63 w 74"/>
                <a:gd name="T9" fmla="*/ 9 h 64"/>
                <a:gd name="T10" fmla="*/ 66 w 74"/>
                <a:gd name="T11" fmla="*/ 14 h 64"/>
                <a:gd name="T12" fmla="*/ 70 w 74"/>
                <a:gd name="T13" fmla="*/ 20 h 64"/>
                <a:gd name="T14" fmla="*/ 72 w 74"/>
                <a:gd name="T15" fmla="*/ 26 h 64"/>
                <a:gd name="T16" fmla="*/ 74 w 74"/>
                <a:gd name="T17" fmla="*/ 33 h 64"/>
                <a:gd name="T18" fmla="*/ 72 w 74"/>
                <a:gd name="T19" fmla="*/ 38 h 64"/>
                <a:gd name="T20" fmla="*/ 70 w 74"/>
                <a:gd name="T21" fmla="*/ 44 h 64"/>
                <a:gd name="T22" fmla="*/ 66 w 74"/>
                <a:gd name="T23" fmla="*/ 50 h 64"/>
                <a:gd name="T24" fmla="*/ 63 w 74"/>
                <a:gd name="T25" fmla="*/ 55 h 64"/>
                <a:gd name="T26" fmla="*/ 57 w 74"/>
                <a:gd name="T27" fmla="*/ 59 h 64"/>
                <a:gd name="T28" fmla="*/ 50 w 74"/>
                <a:gd name="T29" fmla="*/ 61 h 64"/>
                <a:gd name="T30" fmla="*/ 44 w 74"/>
                <a:gd name="T31" fmla="*/ 62 h 64"/>
                <a:gd name="T32" fmla="*/ 37 w 74"/>
                <a:gd name="T33" fmla="*/ 64 h 64"/>
                <a:gd name="T34" fmla="*/ 29 w 74"/>
                <a:gd name="T35" fmla="*/ 62 h 64"/>
                <a:gd name="T36" fmla="*/ 22 w 74"/>
                <a:gd name="T37" fmla="*/ 61 h 64"/>
                <a:gd name="T38" fmla="*/ 15 w 74"/>
                <a:gd name="T39" fmla="*/ 59 h 64"/>
                <a:gd name="T40" fmla="*/ 9 w 74"/>
                <a:gd name="T41" fmla="*/ 55 h 64"/>
                <a:gd name="T42" fmla="*/ 5 w 74"/>
                <a:gd name="T43" fmla="*/ 50 h 64"/>
                <a:gd name="T44" fmla="*/ 2 w 74"/>
                <a:gd name="T45" fmla="*/ 44 h 64"/>
                <a:gd name="T46" fmla="*/ 0 w 74"/>
                <a:gd name="T47" fmla="*/ 38 h 64"/>
                <a:gd name="T48" fmla="*/ 0 w 74"/>
                <a:gd name="T49" fmla="*/ 33 h 64"/>
                <a:gd name="T50" fmla="*/ 0 w 74"/>
                <a:gd name="T51" fmla="*/ 26 h 64"/>
                <a:gd name="T52" fmla="*/ 2 w 74"/>
                <a:gd name="T53" fmla="*/ 20 h 64"/>
                <a:gd name="T54" fmla="*/ 5 w 74"/>
                <a:gd name="T55" fmla="*/ 14 h 64"/>
                <a:gd name="T56" fmla="*/ 9 w 74"/>
                <a:gd name="T57" fmla="*/ 9 h 64"/>
                <a:gd name="T58" fmla="*/ 15 w 74"/>
                <a:gd name="T59" fmla="*/ 5 h 64"/>
                <a:gd name="T60" fmla="*/ 22 w 74"/>
                <a:gd name="T61" fmla="*/ 3 h 64"/>
                <a:gd name="T62" fmla="*/ 29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0" y="3"/>
                  </a:lnTo>
                  <a:lnTo>
                    <a:pt x="57" y="5"/>
                  </a:lnTo>
                  <a:lnTo>
                    <a:pt x="63" y="9"/>
                  </a:lnTo>
                  <a:lnTo>
                    <a:pt x="66" y="14"/>
                  </a:lnTo>
                  <a:lnTo>
                    <a:pt x="70" y="20"/>
                  </a:lnTo>
                  <a:lnTo>
                    <a:pt x="72" y="26"/>
                  </a:lnTo>
                  <a:lnTo>
                    <a:pt x="74" y="33"/>
                  </a:lnTo>
                  <a:lnTo>
                    <a:pt x="72" y="38"/>
                  </a:lnTo>
                  <a:lnTo>
                    <a:pt x="70" y="44"/>
                  </a:lnTo>
                  <a:lnTo>
                    <a:pt x="66" y="50"/>
                  </a:lnTo>
                  <a:lnTo>
                    <a:pt x="63" y="55"/>
                  </a:lnTo>
                  <a:lnTo>
                    <a:pt x="57" y="59"/>
                  </a:lnTo>
                  <a:lnTo>
                    <a:pt x="50" y="61"/>
                  </a:lnTo>
                  <a:lnTo>
                    <a:pt x="44" y="62"/>
                  </a:lnTo>
                  <a:lnTo>
                    <a:pt x="37" y="64"/>
                  </a:lnTo>
                  <a:lnTo>
                    <a:pt x="29" y="62"/>
                  </a:lnTo>
                  <a:lnTo>
                    <a:pt x="22" y="61"/>
                  </a:lnTo>
                  <a:lnTo>
                    <a:pt x="15" y="59"/>
                  </a:lnTo>
                  <a:lnTo>
                    <a:pt x="9" y="55"/>
                  </a:lnTo>
                  <a:lnTo>
                    <a:pt x="5" y="50"/>
                  </a:lnTo>
                  <a:lnTo>
                    <a:pt x="2" y="44"/>
                  </a:lnTo>
                  <a:lnTo>
                    <a:pt x="0" y="38"/>
                  </a:lnTo>
                  <a:lnTo>
                    <a:pt x="0" y="33"/>
                  </a:lnTo>
                  <a:lnTo>
                    <a:pt x="0" y="26"/>
                  </a:lnTo>
                  <a:lnTo>
                    <a:pt x="2" y="20"/>
                  </a:lnTo>
                  <a:lnTo>
                    <a:pt x="5" y="14"/>
                  </a:lnTo>
                  <a:lnTo>
                    <a:pt x="9" y="9"/>
                  </a:lnTo>
                  <a:lnTo>
                    <a:pt x="15" y="5"/>
                  </a:lnTo>
                  <a:lnTo>
                    <a:pt x="22"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32" name="Freeform 71"/>
            <p:cNvSpPr>
              <a:spLocks/>
            </p:cNvSpPr>
            <p:nvPr/>
          </p:nvSpPr>
          <p:spPr bwMode="auto">
            <a:xfrm>
              <a:off x="1945" y="2977"/>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0 w 74"/>
                <a:gd name="T13" fmla="*/ 19 h 63"/>
                <a:gd name="T14" fmla="*/ 74 w 74"/>
                <a:gd name="T15" fmla="*/ 26 h 63"/>
                <a:gd name="T16" fmla="*/ 74 w 74"/>
                <a:gd name="T17" fmla="*/ 32 h 63"/>
                <a:gd name="T18" fmla="*/ 74 w 74"/>
                <a:gd name="T19" fmla="*/ 39 h 63"/>
                <a:gd name="T20" fmla="*/ 70 w 74"/>
                <a:gd name="T21" fmla="*/ 44 h 63"/>
                <a:gd name="T22" fmla="*/ 68 w 74"/>
                <a:gd name="T23" fmla="*/ 50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4 h 63"/>
                <a:gd name="T46" fmla="*/ 0 w 74"/>
                <a:gd name="T47" fmla="*/ 39 h 63"/>
                <a:gd name="T48" fmla="*/ 0 w 74"/>
                <a:gd name="T49" fmla="*/ 32 h 63"/>
                <a:gd name="T50" fmla="*/ 0 w 74"/>
                <a:gd name="T51" fmla="*/ 26 h 63"/>
                <a:gd name="T52" fmla="*/ 2 w 74"/>
                <a:gd name="T53" fmla="*/ 19 h 63"/>
                <a:gd name="T54" fmla="*/ 6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0" y="19"/>
                  </a:lnTo>
                  <a:lnTo>
                    <a:pt x="74" y="26"/>
                  </a:lnTo>
                  <a:lnTo>
                    <a:pt x="74" y="32"/>
                  </a:lnTo>
                  <a:lnTo>
                    <a:pt x="74" y="39"/>
                  </a:lnTo>
                  <a:lnTo>
                    <a:pt x="70" y="44"/>
                  </a:lnTo>
                  <a:lnTo>
                    <a:pt x="68" y="50"/>
                  </a:lnTo>
                  <a:lnTo>
                    <a:pt x="63" y="54"/>
                  </a:lnTo>
                  <a:lnTo>
                    <a:pt x="57" y="57"/>
                  </a:lnTo>
                  <a:lnTo>
                    <a:pt x="52" y="61"/>
                  </a:lnTo>
                  <a:lnTo>
                    <a:pt x="44" y="63"/>
                  </a:lnTo>
                  <a:lnTo>
                    <a:pt x="37" y="63"/>
                  </a:lnTo>
                  <a:lnTo>
                    <a:pt x="30" y="63"/>
                  </a:lnTo>
                  <a:lnTo>
                    <a:pt x="22" y="61"/>
                  </a:lnTo>
                  <a:lnTo>
                    <a:pt x="17" y="57"/>
                  </a:lnTo>
                  <a:lnTo>
                    <a:pt x="11" y="54"/>
                  </a:lnTo>
                  <a:lnTo>
                    <a:pt x="6" y="50"/>
                  </a:lnTo>
                  <a:lnTo>
                    <a:pt x="2" y="44"/>
                  </a:lnTo>
                  <a:lnTo>
                    <a:pt x="0" y="39"/>
                  </a:lnTo>
                  <a:lnTo>
                    <a:pt x="0" y="32"/>
                  </a:lnTo>
                  <a:lnTo>
                    <a:pt x="0" y="26"/>
                  </a:lnTo>
                  <a:lnTo>
                    <a:pt x="2" y="19"/>
                  </a:lnTo>
                  <a:lnTo>
                    <a:pt x="6" y="13"/>
                  </a:lnTo>
                  <a:lnTo>
                    <a:pt x="11" y="9"/>
                  </a:lnTo>
                  <a:lnTo>
                    <a:pt x="17" y="6"/>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633" name="Freeform 72"/>
            <p:cNvSpPr>
              <a:spLocks/>
            </p:cNvSpPr>
            <p:nvPr/>
          </p:nvSpPr>
          <p:spPr bwMode="auto">
            <a:xfrm>
              <a:off x="1945" y="2977"/>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0 w 74"/>
                <a:gd name="T13" fmla="*/ 19 h 63"/>
                <a:gd name="T14" fmla="*/ 74 w 74"/>
                <a:gd name="T15" fmla="*/ 26 h 63"/>
                <a:gd name="T16" fmla="*/ 74 w 74"/>
                <a:gd name="T17" fmla="*/ 32 h 63"/>
                <a:gd name="T18" fmla="*/ 74 w 74"/>
                <a:gd name="T19" fmla="*/ 39 h 63"/>
                <a:gd name="T20" fmla="*/ 70 w 74"/>
                <a:gd name="T21" fmla="*/ 44 h 63"/>
                <a:gd name="T22" fmla="*/ 68 w 74"/>
                <a:gd name="T23" fmla="*/ 50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4 h 63"/>
                <a:gd name="T46" fmla="*/ 0 w 74"/>
                <a:gd name="T47" fmla="*/ 39 h 63"/>
                <a:gd name="T48" fmla="*/ 0 w 74"/>
                <a:gd name="T49" fmla="*/ 32 h 63"/>
                <a:gd name="T50" fmla="*/ 0 w 74"/>
                <a:gd name="T51" fmla="*/ 26 h 63"/>
                <a:gd name="T52" fmla="*/ 2 w 74"/>
                <a:gd name="T53" fmla="*/ 19 h 63"/>
                <a:gd name="T54" fmla="*/ 6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0" y="19"/>
                  </a:lnTo>
                  <a:lnTo>
                    <a:pt x="74" y="26"/>
                  </a:lnTo>
                  <a:lnTo>
                    <a:pt x="74" y="32"/>
                  </a:lnTo>
                  <a:lnTo>
                    <a:pt x="74" y="39"/>
                  </a:lnTo>
                  <a:lnTo>
                    <a:pt x="70" y="44"/>
                  </a:lnTo>
                  <a:lnTo>
                    <a:pt x="68" y="50"/>
                  </a:lnTo>
                  <a:lnTo>
                    <a:pt x="63" y="54"/>
                  </a:lnTo>
                  <a:lnTo>
                    <a:pt x="57" y="57"/>
                  </a:lnTo>
                  <a:lnTo>
                    <a:pt x="52" y="61"/>
                  </a:lnTo>
                  <a:lnTo>
                    <a:pt x="44" y="63"/>
                  </a:lnTo>
                  <a:lnTo>
                    <a:pt x="37" y="63"/>
                  </a:lnTo>
                  <a:lnTo>
                    <a:pt x="30" y="63"/>
                  </a:lnTo>
                  <a:lnTo>
                    <a:pt x="22" y="61"/>
                  </a:lnTo>
                  <a:lnTo>
                    <a:pt x="17" y="57"/>
                  </a:lnTo>
                  <a:lnTo>
                    <a:pt x="11" y="54"/>
                  </a:lnTo>
                  <a:lnTo>
                    <a:pt x="6" y="50"/>
                  </a:lnTo>
                  <a:lnTo>
                    <a:pt x="2" y="44"/>
                  </a:lnTo>
                  <a:lnTo>
                    <a:pt x="0" y="39"/>
                  </a:lnTo>
                  <a:lnTo>
                    <a:pt x="0" y="32"/>
                  </a:lnTo>
                  <a:lnTo>
                    <a:pt x="0" y="26"/>
                  </a:lnTo>
                  <a:lnTo>
                    <a:pt x="2" y="19"/>
                  </a:lnTo>
                  <a:lnTo>
                    <a:pt x="6"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34" name="Freeform 73"/>
            <p:cNvSpPr>
              <a:spLocks/>
            </p:cNvSpPr>
            <p:nvPr/>
          </p:nvSpPr>
          <p:spPr bwMode="auto">
            <a:xfrm>
              <a:off x="1890" y="3034"/>
              <a:ext cx="73" cy="63"/>
            </a:xfrm>
            <a:custGeom>
              <a:avLst/>
              <a:gdLst>
                <a:gd name="T0" fmla="*/ 36 w 73"/>
                <a:gd name="T1" fmla="*/ 0 h 63"/>
                <a:gd name="T2" fmla="*/ 44 w 73"/>
                <a:gd name="T3" fmla="*/ 0 h 63"/>
                <a:gd name="T4" fmla="*/ 49 w 73"/>
                <a:gd name="T5" fmla="*/ 2 h 63"/>
                <a:gd name="T6" fmla="*/ 57 w 73"/>
                <a:gd name="T7" fmla="*/ 6 h 63"/>
                <a:gd name="T8" fmla="*/ 62 w 73"/>
                <a:gd name="T9" fmla="*/ 10 h 63"/>
                <a:gd name="T10" fmla="*/ 66 w 73"/>
                <a:gd name="T11" fmla="*/ 15 h 63"/>
                <a:gd name="T12" fmla="*/ 70 w 73"/>
                <a:gd name="T13" fmla="*/ 19 h 63"/>
                <a:gd name="T14" fmla="*/ 72 w 73"/>
                <a:gd name="T15" fmla="*/ 26 h 63"/>
                <a:gd name="T16" fmla="*/ 73 w 73"/>
                <a:gd name="T17" fmla="*/ 32 h 63"/>
                <a:gd name="T18" fmla="*/ 72 w 73"/>
                <a:gd name="T19" fmla="*/ 39 h 63"/>
                <a:gd name="T20" fmla="*/ 70 w 73"/>
                <a:gd name="T21" fmla="*/ 45 h 63"/>
                <a:gd name="T22" fmla="*/ 66 w 73"/>
                <a:gd name="T23" fmla="*/ 50 h 63"/>
                <a:gd name="T24" fmla="*/ 62 w 73"/>
                <a:gd name="T25" fmla="*/ 54 h 63"/>
                <a:gd name="T26" fmla="*/ 57 w 73"/>
                <a:gd name="T27" fmla="*/ 58 h 63"/>
                <a:gd name="T28" fmla="*/ 49 w 73"/>
                <a:gd name="T29" fmla="*/ 61 h 63"/>
                <a:gd name="T30" fmla="*/ 44 w 73"/>
                <a:gd name="T31" fmla="*/ 63 h 63"/>
                <a:gd name="T32" fmla="*/ 36 w 73"/>
                <a:gd name="T33" fmla="*/ 63 h 63"/>
                <a:gd name="T34" fmla="*/ 29 w 73"/>
                <a:gd name="T35" fmla="*/ 63 h 63"/>
                <a:gd name="T36" fmla="*/ 22 w 73"/>
                <a:gd name="T37" fmla="*/ 61 h 63"/>
                <a:gd name="T38" fmla="*/ 14 w 73"/>
                <a:gd name="T39" fmla="*/ 58 h 63"/>
                <a:gd name="T40" fmla="*/ 9 w 73"/>
                <a:gd name="T41" fmla="*/ 54 h 63"/>
                <a:gd name="T42" fmla="*/ 5 w 73"/>
                <a:gd name="T43" fmla="*/ 50 h 63"/>
                <a:gd name="T44" fmla="*/ 1 w 73"/>
                <a:gd name="T45" fmla="*/ 45 h 63"/>
                <a:gd name="T46" fmla="*/ 0 w 73"/>
                <a:gd name="T47" fmla="*/ 39 h 63"/>
                <a:gd name="T48" fmla="*/ 0 w 73"/>
                <a:gd name="T49" fmla="*/ 32 h 63"/>
                <a:gd name="T50" fmla="*/ 0 w 73"/>
                <a:gd name="T51" fmla="*/ 26 h 63"/>
                <a:gd name="T52" fmla="*/ 1 w 73"/>
                <a:gd name="T53" fmla="*/ 19 h 63"/>
                <a:gd name="T54" fmla="*/ 5 w 73"/>
                <a:gd name="T55" fmla="*/ 15 h 63"/>
                <a:gd name="T56" fmla="*/ 9 w 73"/>
                <a:gd name="T57" fmla="*/ 10 h 63"/>
                <a:gd name="T58" fmla="*/ 14 w 73"/>
                <a:gd name="T59" fmla="*/ 6 h 63"/>
                <a:gd name="T60" fmla="*/ 22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49" y="2"/>
                  </a:lnTo>
                  <a:lnTo>
                    <a:pt x="57" y="6"/>
                  </a:lnTo>
                  <a:lnTo>
                    <a:pt x="62" y="10"/>
                  </a:lnTo>
                  <a:lnTo>
                    <a:pt x="66" y="15"/>
                  </a:lnTo>
                  <a:lnTo>
                    <a:pt x="70" y="19"/>
                  </a:lnTo>
                  <a:lnTo>
                    <a:pt x="72" y="26"/>
                  </a:lnTo>
                  <a:lnTo>
                    <a:pt x="73" y="32"/>
                  </a:lnTo>
                  <a:lnTo>
                    <a:pt x="72" y="39"/>
                  </a:lnTo>
                  <a:lnTo>
                    <a:pt x="70" y="45"/>
                  </a:lnTo>
                  <a:lnTo>
                    <a:pt x="66" y="50"/>
                  </a:lnTo>
                  <a:lnTo>
                    <a:pt x="62" y="54"/>
                  </a:lnTo>
                  <a:lnTo>
                    <a:pt x="57" y="58"/>
                  </a:lnTo>
                  <a:lnTo>
                    <a:pt x="49" y="61"/>
                  </a:lnTo>
                  <a:lnTo>
                    <a:pt x="44" y="63"/>
                  </a:lnTo>
                  <a:lnTo>
                    <a:pt x="36" y="63"/>
                  </a:lnTo>
                  <a:lnTo>
                    <a:pt x="29" y="63"/>
                  </a:lnTo>
                  <a:lnTo>
                    <a:pt x="22" y="61"/>
                  </a:lnTo>
                  <a:lnTo>
                    <a:pt x="14" y="58"/>
                  </a:lnTo>
                  <a:lnTo>
                    <a:pt x="9" y="54"/>
                  </a:lnTo>
                  <a:lnTo>
                    <a:pt x="5" y="50"/>
                  </a:lnTo>
                  <a:lnTo>
                    <a:pt x="1" y="45"/>
                  </a:lnTo>
                  <a:lnTo>
                    <a:pt x="0" y="39"/>
                  </a:lnTo>
                  <a:lnTo>
                    <a:pt x="0" y="32"/>
                  </a:lnTo>
                  <a:lnTo>
                    <a:pt x="0" y="26"/>
                  </a:lnTo>
                  <a:lnTo>
                    <a:pt x="1" y="19"/>
                  </a:lnTo>
                  <a:lnTo>
                    <a:pt x="5" y="15"/>
                  </a:lnTo>
                  <a:lnTo>
                    <a:pt x="9" y="10"/>
                  </a:lnTo>
                  <a:lnTo>
                    <a:pt x="14" y="6"/>
                  </a:lnTo>
                  <a:lnTo>
                    <a:pt x="22" y="2"/>
                  </a:lnTo>
                  <a:lnTo>
                    <a:pt x="29" y="0"/>
                  </a:lnTo>
                  <a:lnTo>
                    <a:pt x="36" y="0"/>
                  </a:lnTo>
                  <a:close/>
                </a:path>
              </a:pathLst>
            </a:custGeom>
            <a:solidFill>
              <a:srgbClr val="FFFFFF"/>
            </a:solidFill>
            <a:ln w="9525">
              <a:noFill/>
              <a:round/>
              <a:headEnd/>
              <a:tailEnd/>
            </a:ln>
          </p:spPr>
          <p:txBody>
            <a:bodyPr/>
            <a:lstStyle/>
            <a:p>
              <a:endParaRPr lang="en-US" dirty="0"/>
            </a:p>
          </p:txBody>
        </p:sp>
        <p:sp>
          <p:nvSpPr>
            <p:cNvPr id="18635" name="Freeform 74"/>
            <p:cNvSpPr>
              <a:spLocks/>
            </p:cNvSpPr>
            <p:nvPr/>
          </p:nvSpPr>
          <p:spPr bwMode="auto">
            <a:xfrm>
              <a:off x="1890" y="3034"/>
              <a:ext cx="73" cy="63"/>
            </a:xfrm>
            <a:custGeom>
              <a:avLst/>
              <a:gdLst>
                <a:gd name="T0" fmla="*/ 36 w 73"/>
                <a:gd name="T1" fmla="*/ 0 h 63"/>
                <a:gd name="T2" fmla="*/ 44 w 73"/>
                <a:gd name="T3" fmla="*/ 0 h 63"/>
                <a:gd name="T4" fmla="*/ 49 w 73"/>
                <a:gd name="T5" fmla="*/ 2 h 63"/>
                <a:gd name="T6" fmla="*/ 57 w 73"/>
                <a:gd name="T7" fmla="*/ 6 h 63"/>
                <a:gd name="T8" fmla="*/ 62 w 73"/>
                <a:gd name="T9" fmla="*/ 10 h 63"/>
                <a:gd name="T10" fmla="*/ 66 w 73"/>
                <a:gd name="T11" fmla="*/ 15 h 63"/>
                <a:gd name="T12" fmla="*/ 70 w 73"/>
                <a:gd name="T13" fmla="*/ 19 h 63"/>
                <a:gd name="T14" fmla="*/ 72 w 73"/>
                <a:gd name="T15" fmla="*/ 26 h 63"/>
                <a:gd name="T16" fmla="*/ 73 w 73"/>
                <a:gd name="T17" fmla="*/ 32 h 63"/>
                <a:gd name="T18" fmla="*/ 72 w 73"/>
                <a:gd name="T19" fmla="*/ 39 h 63"/>
                <a:gd name="T20" fmla="*/ 70 w 73"/>
                <a:gd name="T21" fmla="*/ 45 h 63"/>
                <a:gd name="T22" fmla="*/ 66 w 73"/>
                <a:gd name="T23" fmla="*/ 50 h 63"/>
                <a:gd name="T24" fmla="*/ 62 w 73"/>
                <a:gd name="T25" fmla="*/ 54 h 63"/>
                <a:gd name="T26" fmla="*/ 57 w 73"/>
                <a:gd name="T27" fmla="*/ 58 h 63"/>
                <a:gd name="T28" fmla="*/ 49 w 73"/>
                <a:gd name="T29" fmla="*/ 61 h 63"/>
                <a:gd name="T30" fmla="*/ 44 w 73"/>
                <a:gd name="T31" fmla="*/ 63 h 63"/>
                <a:gd name="T32" fmla="*/ 36 w 73"/>
                <a:gd name="T33" fmla="*/ 63 h 63"/>
                <a:gd name="T34" fmla="*/ 29 w 73"/>
                <a:gd name="T35" fmla="*/ 63 h 63"/>
                <a:gd name="T36" fmla="*/ 22 w 73"/>
                <a:gd name="T37" fmla="*/ 61 h 63"/>
                <a:gd name="T38" fmla="*/ 14 w 73"/>
                <a:gd name="T39" fmla="*/ 58 h 63"/>
                <a:gd name="T40" fmla="*/ 9 w 73"/>
                <a:gd name="T41" fmla="*/ 54 h 63"/>
                <a:gd name="T42" fmla="*/ 5 w 73"/>
                <a:gd name="T43" fmla="*/ 50 h 63"/>
                <a:gd name="T44" fmla="*/ 1 w 73"/>
                <a:gd name="T45" fmla="*/ 45 h 63"/>
                <a:gd name="T46" fmla="*/ 0 w 73"/>
                <a:gd name="T47" fmla="*/ 39 h 63"/>
                <a:gd name="T48" fmla="*/ 0 w 73"/>
                <a:gd name="T49" fmla="*/ 32 h 63"/>
                <a:gd name="T50" fmla="*/ 0 w 73"/>
                <a:gd name="T51" fmla="*/ 26 h 63"/>
                <a:gd name="T52" fmla="*/ 1 w 73"/>
                <a:gd name="T53" fmla="*/ 19 h 63"/>
                <a:gd name="T54" fmla="*/ 5 w 73"/>
                <a:gd name="T55" fmla="*/ 15 h 63"/>
                <a:gd name="T56" fmla="*/ 9 w 73"/>
                <a:gd name="T57" fmla="*/ 10 h 63"/>
                <a:gd name="T58" fmla="*/ 14 w 73"/>
                <a:gd name="T59" fmla="*/ 6 h 63"/>
                <a:gd name="T60" fmla="*/ 22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49" y="2"/>
                  </a:lnTo>
                  <a:lnTo>
                    <a:pt x="57" y="6"/>
                  </a:lnTo>
                  <a:lnTo>
                    <a:pt x="62" y="10"/>
                  </a:lnTo>
                  <a:lnTo>
                    <a:pt x="66" y="15"/>
                  </a:lnTo>
                  <a:lnTo>
                    <a:pt x="70" y="19"/>
                  </a:lnTo>
                  <a:lnTo>
                    <a:pt x="72" y="26"/>
                  </a:lnTo>
                  <a:lnTo>
                    <a:pt x="73" y="32"/>
                  </a:lnTo>
                  <a:lnTo>
                    <a:pt x="72" y="39"/>
                  </a:lnTo>
                  <a:lnTo>
                    <a:pt x="70" y="45"/>
                  </a:lnTo>
                  <a:lnTo>
                    <a:pt x="66" y="50"/>
                  </a:lnTo>
                  <a:lnTo>
                    <a:pt x="62" y="54"/>
                  </a:lnTo>
                  <a:lnTo>
                    <a:pt x="57" y="58"/>
                  </a:lnTo>
                  <a:lnTo>
                    <a:pt x="49" y="61"/>
                  </a:lnTo>
                  <a:lnTo>
                    <a:pt x="44" y="63"/>
                  </a:lnTo>
                  <a:lnTo>
                    <a:pt x="36" y="63"/>
                  </a:lnTo>
                  <a:lnTo>
                    <a:pt x="29" y="63"/>
                  </a:lnTo>
                  <a:lnTo>
                    <a:pt x="22" y="61"/>
                  </a:lnTo>
                  <a:lnTo>
                    <a:pt x="14" y="58"/>
                  </a:lnTo>
                  <a:lnTo>
                    <a:pt x="9" y="54"/>
                  </a:lnTo>
                  <a:lnTo>
                    <a:pt x="5" y="50"/>
                  </a:lnTo>
                  <a:lnTo>
                    <a:pt x="1" y="45"/>
                  </a:lnTo>
                  <a:lnTo>
                    <a:pt x="0" y="39"/>
                  </a:lnTo>
                  <a:lnTo>
                    <a:pt x="0" y="32"/>
                  </a:lnTo>
                  <a:lnTo>
                    <a:pt x="0" y="26"/>
                  </a:lnTo>
                  <a:lnTo>
                    <a:pt x="1" y="19"/>
                  </a:lnTo>
                  <a:lnTo>
                    <a:pt x="5" y="15"/>
                  </a:lnTo>
                  <a:lnTo>
                    <a:pt x="9" y="10"/>
                  </a:lnTo>
                  <a:lnTo>
                    <a:pt x="14" y="6"/>
                  </a:lnTo>
                  <a:lnTo>
                    <a:pt x="22"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636" name="Freeform 75"/>
            <p:cNvSpPr>
              <a:spLocks/>
            </p:cNvSpPr>
            <p:nvPr/>
          </p:nvSpPr>
          <p:spPr bwMode="auto">
            <a:xfrm>
              <a:off x="2067" y="3182"/>
              <a:ext cx="76" cy="63"/>
            </a:xfrm>
            <a:custGeom>
              <a:avLst/>
              <a:gdLst>
                <a:gd name="T0" fmla="*/ 37 w 76"/>
                <a:gd name="T1" fmla="*/ 0 h 63"/>
                <a:gd name="T2" fmla="*/ 44 w 76"/>
                <a:gd name="T3" fmla="*/ 0 h 63"/>
                <a:gd name="T4" fmla="*/ 52 w 76"/>
                <a:gd name="T5" fmla="*/ 2 h 63"/>
                <a:gd name="T6" fmla="*/ 59 w 76"/>
                <a:gd name="T7" fmla="*/ 6 h 63"/>
                <a:gd name="T8" fmla="*/ 65 w 76"/>
                <a:gd name="T9" fmla="*/ 9 h 63"/>
                <a:gd name="T10" fmla="*/ 68 w 76"/>
                <a:gd name="T11" fmla="*/ 13 h 63"/>
                <a:gd name="T12" fmla="*/ 72 w 76"/>
                <a:gd name="T13" fmla="*/ 19 h 63"/>
                <a:gd name="T14" fmla="*/ 74 w 76"/>
                <a:gd name="T15" fmla="*/ 24 h 63"/>
                <a:gd name="T16" fmla="*/ 76 w 76"/>
                <a:gd name="T17" fmla="*/ 31 h 63"/>
                <a:gd name="T18" fmla="*/ 74 w 76"/>
                <a:gd name="T19" fmla="*/ 37 h 63"/>
                <a:gd name="T20" fmla="*/ 72 w 76"/>
                <a:gd name="T21" fmla="*/ 44 h 63"/>
                <a:gd name="T22" fmla="*/ 68 w 76"/>
                <a:gd name="T23" fmla="*/ 50 h 63"/>
                <a:gd name="T24" fmla="*/ 65 w 76"/>
                <a:gd name="T25" fmla="*/ 54 h 63"/>
                <a:gd name="T26" fmla="*/ 59 w 76"/>
                <a:gd name="T27" fmla="*/ 57 h 63"/>
                <a:gd name="T28" fmla="*/ 52 w 76"/>
                <a:gd name="T29" fmla="*/ 61 h 63"/>
                <a:gd name="T30" fmla="*/ 44 w 76"/>
                <a:gd name="T31" fmla="*/ 63 h 63"/>
                <a:gd name="T32" fmla="*/ 37 w 76"/>
                <a:gd name="T33" fmla="*/ 63 h 63"/>
                <a:gd name="T34" fmla="*/ 29 w 76"/>
                <a:gd name="T35" fmla="*/ 63 h 63"/>
                <a:gd name="T36" fmla="*/ 24 w 76"/>
                <a:gd name="T37" fmla="*/ 61 h 63"/>
                <a:gd name="T38" fmla="*/ 16 w 76"/>
                <a:gd name="T39" fmla="*/ 57 h 63"/>
                <a:gd name="T40" fmla="*/ 11 w 76"/>
                <a:gd name="T41" fmla="*/ 54 h 63"/>
                <a:gd name="T42" fmla="*/ 7 w 76"/>
                <a:gd name="T43" fmla="*/ 50 h 63"/>
                <a:gd name="T44" fmla="*/ 4 w 76"/>
                <a:gd name="T45" fmla="*/ 44 h 63"/>
                <a:gd name="T46" fmla="*/ 2 w 76"/>
                <a:gd name="T47" fmla="*/ 37 h 63"/>
                <a:gd name="T48" fmla="*/ 0 w 76"/>
                <a:gd name="T49" fmla="*/ 31 h 63"/>
                <a:gd name="T50" fmla="*/ 2 w 76"/>
                <a:gd name="T51" fmla="*/ 24 h 63"/>
                <a:gd name="T52" fmla="*/ 4 w 76"/>
                <a:gd name="T53" fmla="*/ 19 h 63"/>
                <a:gd name="T54" fmla="*/ 7 w 76"/>
                <a:gd name="T55" fmla="*/ 13 h 63"/>
                <a:gd name="T56" fmla="*/ 11 w 76"/>
                <a:gd name="T57" fmla="*/ 9 h 63"/>
                <a:gd name="T58" fmla="*/ 16 w 76"/>
                <a:gd name="T59" fmla="*/ 6 h 63"/>
                <a:gd name="T60" fmla="*/ 24 w 76"/>
                <a:gd name="T61" fmla="*/ 2 h 63"/>
                <a:gd name="T62" fmla="*/ 29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4" y="0"/>
                  </a:lnTo>
                  <a:lnTo>
                    <a:pt x="52" y="2"/>
                  </a:lnTo>
                  <a:lnTo>
                    <a:pt x="59" y="6"/>
                  </a:lnTo>
                  <a:lnTo>
                    <a:pt x="65" y="9"/>
                  </a:lnTo>
                  <a:lnTo>
                    <a:pt x="68" y="13"/>
                  </a:lnTo>
                  <a:lnTo>
                    <a:pt x="72" y="19"/>
                  </a:lnTo>
                  <a:lnTo>
                    <a:pt x="74" y="24"/>
                  </a:lnTo>
                  <a:lnTo>
                    <a:pt x="76" y="31"/>
                  </a:lnTo>
                  <a:lnTo>
                    <a:pt x="74" y="37"/>
                  </a:lnTo>
                  <a:lnTo>
                    <a:pt x="72" y="44"/>
                  </a:lnTo>
                  <a:lnTo>
                    <a:pt x="68" y="50"/>
                  </a:lnTo>
                  <a:lnTo>
                    <a:pt x="65" y="54"/>
                  </a:lnTo>
                  <a:lnTo>
                    <a:pt x="59" y="57"/>
                  </a:lnTo>
                  <a:lnTo>
                    <a:pt x="52" y="61"/>
                  </a:lnTo>
                  <a:lnTo>
                    <a:pt x="44" y="63"/>
                  </a:lnTo>
                  <a:lnTo>
                    <a:pt x="37" y="63"/>
                  </a:lnTo>
                  <a:lnTo>
                    <a:pt x="29" y="63"/>
                  </a:lnTo>
                  <a:lnTo>
                    <a:pt x="24" y="61"/>
                  </a:lnTo>
                  <a:lnTo>
                    <a:pt x="16" y="57"/>
                  </a:lnTo>
                  <a:lnTo>
                    <a:pt x="11" y="54"/>
                  </a:lnTo>
                  <a:lnTo>
                    <a:pt x="7" y="50"/>
                  </a:lnTo>
                  <a:lnTo>
                    <a:pt x="4" y="44"/>
                  </a:lnTo>
                  <a:lnTo>
                    <a:pt x="2" y="37"/>
                  </a:lnTo>
                  <a:lnTo>
                    <a:pt x="0" y="31"/>
                  </a:lnTo>
                  <a:lnTo>
                    <a:pt x="2" y="24"/>
                  </a:lnTo>
                  <a:lnTo>
                    <a:pt x="4" y="19"/>
                  </a:lnTo>
                  <a:lnTo>
                    <a:pt x="7" y="13"/>
                  </a:lnTo>
                  <a:lnTo>
                    <a:pt x="11" y="9"/>
                  </a:lnTo>
                  <a:lnTo>
                    <a:pt x="16" y="6"/>
                  </a:lnTo>
                  <a:lnTo>
                    <a:pt x="24" y="2"/>
                  </a:lnTo>
                  <a:lnTo>
                    <a:pt x="29" y="0"/>
                  </a:lnTo>
                  <a:lnTo>
                    <a:pt x="37" y="0"/>
                  </a:lnTo>
                  <a:close/>
                </a:path>
              </a:pathLst>
            </a:custGeom>
            <a:solidFill>
              <a:srgbClr val="FFFFFF"/>
            </a:solidFill>
            <a:ln w="9525">
              <a:noFill/>
              <a:round/>
              <a:headEnd/>
              <a:tailEnd/>
            </a:ln>
          </p:spPr>
          <p:txBody>
            <a:bodyPr/>
            <a:lstStyle/>
            <a:p>
              <a:endParaRPr lang="en-US" dirty="0"/>
            </a:p>
          </p:txBody>
        </p:sp>
        <p:sp>
          <p:nvSpPr>
            <p:cNvPr id="18637" name="Freeform 76"/>
            <p:cNvSpPr>
              <a:spLocks/>
            </p:cNvSpPr>
            <p:nvPr/>
          </p:nvSpPr>
          <p:spPr bwMode="auto">
            <a:xfrm>
              <a:off x="2067" y="3182"/>
              <a:ext cx="76" cy="63"/>
            </a:xfrm>
            <a:custGeom>
              <a:avLst/>
              <a:gdLst>
                <a:gd name="T0" fmla="*/ 37 w 76"/>
                <a:gd name="T1" fmla="*/ 0 h 63"/>
                <a:gd name="T2" fmla="*/ 44 w 76"/>
                <a:gd name="T3" fmla="*/ 0 h 63"/>
                <a:gd name="T4" fmla="*/ 52 w 76"/>
                <a:gd name="T5" fmla="*/ 2 h 63"/>
                <a:gd name="T6" fmla="*/ 59 w 76"/>
                <a:gd name="T7" fmla="*/ 6 h 63"/>
                <a:gd name="T8" fmla="*/ 65 w 76"/>
                <a:gd name="T9" fmla="*/ 9 h 63"/>
                <a:gd name="T10" fmla="*/ 68 w 76"/>
                <a:gd name="T11" fmla="*/ 13 h 63"/>
                <a:gd name="T12" fmla="*/ 72 w 76"/>
                <a:gd name="T13" fmla="*/ 19 h 63"/>
                <a:gd name="T14" fmla="*/ 74 w 76"/>
                <a:gd name="T15" fmla="*/ 24 h 63"/>
                <a:gd name="T16" fmla="*/ 76 w 76"/>
                <a:gd name="T17" fmla="*/ 31 h 63"/>
                <a:gd name="T18" fmla="*/ 74 w 76"/>
                <a:gd name="T19" fmla="*/ 37 h 63"/>
                <a:gd name="T20" fmla="*/ 72 w 76"/>
                <a:gd name="T21" fmla="*/ 44 h 63"/>
                <a:gd name="T22" fmla="*/ 68 w 76"/>
                <a:gd name="T23" fmla="*/ 50 h 63"/>
                <a:gd name="T24" fmla="*/ 65 w 76"/>
                <a:gd name="T25" fmla="*/ 54 h 63"/>
                <a:gd name="T26" fmla="*/ 59 w 76"/>
                <a:gd name="T27" fmla="*/ 57 h 63"/>
                <a:gd name="T28" fmla="*/ 52 w 76"/>
                <a:gd name="T29" fmla="*/ 61 h 63"/>
                <a:gd name="T30" fmla="*/ 44 w 76"/>
                <a:gd name="T31" fmla="*/ 63 h 63"/>
                <a:gd name="T32" fmla="*/ 37 w 76"/>
                <a:gd name="T33" fmla="*/ 63 h 63"/>
                <a:gd name="T34" fmla="*/ 29 w 76"/>
                <a:gd name="T35" fmla="*/ 63 h 63"/>
                <a:gd name="T36" fmla="*/ 24 w 76"/>
                <a:gd name="T37" fmla="*/ 61 h 63"/>
                <a:gd name="T38" fmla="*/ 16 w 76"/>
                <a:gd name="T39" fmla="*/ 57 h 63"/>
                <a:gd name="T40" fmla="*/ 11 w 76"/>
                <a:gd name="T41" fmla="*/ 54 h 63"/>
                <a:gd name="T42" fmla="*/ 7 w 76"/>
                <a:gd name="T43" fmla="*/ 50 h 63"/>
                <a:gd name="T44" fmla="*/ 4 w 76"/>
                <a:gd name="T45" fmla="*/ 44 h 63"/>
                <a:gd name="T46" fmla="*/ 2 w 76"/>
                <a:gd name="T47" fmla="*/ 37 h 63"/>
                <a:gd name="T48" fmla="*/ 0 w 76"/>
                <a:gd name="T49" fmla="*/ 31 h 63"/>
                <a:gd name="T50" fmla="*/ 2 w 76"/>
                <a:gd name="T51" fmla="*/ 24 h 63"/>
                <a:gd name="T52" fmla="*/ 4 w 76"/>
                <a:gd name="T53" fmla="*/ 19 h 63"/>
                <a:gd name="T54" fmla="*/ 7 w 76"/>
                <a:gd name="T55" fmla="*/ 13 h 63"/>
                <a:gd name="T56" fmla="*/ 11 w 76"/>
                <a:gd name="T57" fmla="*/ 9 h 63"/>
                <a:gd name="T58" fmla="*/ 16 w 76"/>
                <a:gd name="T59" fmla="*/ 6 h 63"/>
                <a:gd name="T60" fmla="*/ 24 w 76"/>
                <a:gd name="T61" fmla="*/ 2 h 63"/>
                <a:gd name="T62" fmla="*/ 29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4" y="0"/>
                  </a:lnTo>
                  <a:lnTo>
                    <a:pt x="52" y="2"/>
                  </a:lnTo>
                  <a:lnTo>
                    <a:pt x="59" y="6"/>
                  </a:lnTo>
                  <a:lnTo>
                    <a:pt x="65" y="9"/>
                  </a:lnTo>
                  <a:lnTo>
                    <a:pt x="68" y="13"/>
                  </a:lnTo>
                  <a:lnTo>
                    <a:pt x="72" y="19"/>
                  </a:lnTo>
                  <a:lnTo>
                    <a:pt x="74" y="24"/>
                  </a:lnTo>
                  <a:lnTo>
                    <a:pt x="76" y="31"/>
                  </a:lnTo>
                  <a:lnTo>
                    <a:pt x="74" y="37"/>
                  </a:lnTo>
                  <a:lnTo>
                    <a:pt x="72" y="44"/>
                  </a:lnTo>
                  <a:lnTo>
                    <a:pt x="68" y="50"/>
                  </a:lnTo>
                  <a:lnTo>
                    <a:pt x="65" y="54"/>
                  </a:lnTo>
                  <a:lnTo>
                    <a:pt x="59" y="57"/>
                  </a:lnTo>
                  <a:lnTo>
                    <a:pt x="52" y="61"/>
                  </a:lnTo>
                  <a:lnTo>
                    <a:pt x="44" y="63"/>
                  </a:lnTo>
                  <a:lnTo>
                    <a:pt x="37" y="63"/>
                  </a:lnTo>
                  <a:lnTo>
                    <a:pt x="29" y="63"/>
                  </a:lnTo>
                  <a:lnTo>
                    <a:pt x="24" y="61"/>
                  </a:lnTo>
                  <a:lnTo>
                    <a:pt x="16" y="57"/>
                  </a:lnTo>
                  <a:lnTo>
                    <a:pt x="11" y="54"/>
                  </a:lnTo>
                  <a:lnTo>
                    <a:pt x="7" y="50"/>
                  </a:lnTo>
                  <a:lnTo>
                    <a:pt x="4" y="44"/>
                  </a:lnTo>
                  <a:lnTo>
                    <a:pt x="2" y="37"/>
                  </a:lnTo>
                  <a:lnTo>
                    <a:pt x="0" y="31"/>
                  </a:lnTo>
                  <a:lnTo>
                    <a:pt x="2" y="24"/>
                  </a:lnTo>
                  <a:lnTo>
                    <a:pt x="4" y="19"/>
                  </a:lnTo>
                  <a:lnTo>
                    <a:pt x="7" y="13"/>
                  </a:lnTo>
                  <a:lnTo>
                    <a:pt x="11" y="9"/>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38" name="Freeform 77"/>
            <p:cNvSpPr>
              <a:spLocks/>
            </p:cNvSpPr>
            <p:nvPr/>
          </p:nvSpPr>
          <p:spPr bwMode="auto">
            <a:xfrm>
              <a:off x="2183" y="1041"/>
              <a:ext cx="74" cy="63"/>
            </a:xfrm>
            <a:custGeom>
              <a:avLst/>
              <a:gdLst>
                <a:gd name="T0" fmla="*/ 37 w 74"/>
                <a:gd name="T1" fmla="*/ 0 h 63"/>
                <a:gd name="T2" fmla="*/ 45 w 74"/>
                <a:gd name="T3" fmla="*/ 0 h 63"/>
                <a:gd name="T4" fmla="*/ 52 w 74"/>
                <a:gd name="T5" fmla="*/ 2 h 63"/>
                <a:gd name="T6" fmla="*/ 57 w 74"/>
                <a:gd name="T7" fmla="*/ 5 h 63"/>
                <a:gd name="T8" fmla="*/ 63 w 74"/>
                <a:gd name="T9" fmla="*/ 9 h 63"/>
                <a:gd name="T10" fmla="*/ 69 w 74"/>
                <a:gd name="T11" fmla="*/ 15 h 63"/>
                <a:gd name="T12" fmla="*/ 72 w 74"/>
                <a:gd name="T13" fmla="*/ 20 h 63"/>
                <a:gd name="T14" fmla="*/ 74 w 74"/>
                <a:gd name="T15" fmla="*/ 26 h 63"/>
                <a:gd name="T16" fmla="*/ 74 w 74"/>
                <a:gd name="T17" fmla="*/ 31 h 63"/>
                <a:gd name="T18" fmla="*/ 74 w 74"/>
                <a:gd name="T19" fmla="*/ 39 h 63"/>
                <a:gd name="T20" fmla="*/ 72 w 74"/>
                <a:gd name="T21" fmla="*/ 44 h 63"/>
                <a:gd name="T22" fmla="*/ 69 w 74"/>
                <a:gd name="T23" fmla="*/ 50 h 63"/>
                <a:gd name="T24" fmla="*/ 63 w 74"/>
                <a:gd name="T25" fmla="*/ 53 h 63"/>
                <a:gd name="T26" fmla="*/ 57 w 74"/>
                <a:gd name="T27" fmla="*/ 59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9 h 63"/>
                <a:gd name="T40" fmla="*/ 11 w 74"/>
                <a:gd name="T41" fmla="*/ 53 h 63"/>
                <a:gd name="T42" fmla="*/ 8 w 74"/>
                <a:gd name="T43" fmla="*/ 50 h 63"/>
                <a:gd name="T44" fmla="*/ 4 w 74"/>
                <a:gd name="T45" fmla="*/ 44 h 63"/>
                <a:gd name="T46" fmla="*/ 0 w 74"/>
                <a:gd name="T47" fmla="*/ 39 h 63"/>
                <a:gd name="T48" fmla="*/ 0 w 74"/>
                <a:gd name="T49" fmla="*/ 31 h 63"/>
                <a:gd name="T50" fmla="*/ 0 w 74"/>
                <a:gd name="T51" fmla="*/ 26 h 63"/>
                <a:gd name="T52" fmla="*/ 4 w 74"/>
                <a:gd name="T53" fmla="*/ 20 h 63"/>
                <a:gd name="T54" fmla="*/ 8 w 74"/>
                <a:gd name="T55" fmla="*/ 15 h 63"/>
                <a:gd name="T56" fmla="*/ 11 w 74"/>
                <a:gd name="T57" fmla="*/ 9 h 63"/>
                <a:gd name="T58" fmla="*/ 17 w 74"/>
                <a:gd name="T59" fmla="*/ 5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7" y="5"/>
                  </a:lnTo>
                  <a:lnTo>
                    <a:pt x="63" y="9"/>
                  </a:lnTo>
                  <a:lnTo>
                    <a:pt x="69" y="15"/>
                  </a:lnTo>
                  <a:lnTo>
                    <a:pt x="72" y="20"/>
                  </a:lnTo>
                  <a:lnTo>
                    <a:pt x="74" y="26"/>
                  </a:lnTo>
                  <a:lnTo>
                    <a:pt x="74" y="31"/>
                  </a:lnTo>
                  <a:lnTo>
                    <a:pt x="74" y="39"/>
                  </a:lnTo>
                  <a:lnTo>
                    <a:pt x="72" y="44"/>
                  </a:lnTo>
                  <a:lnTo>
                    <a:pt x="69" y="50"/>
                  </a:lnTo>
                  <a:lnTo>
                    <a:pt x="63" y="53"/>
                  </a:lnTo>
                  <a:lnTo>
                    <a:pt x="57" y="59"/>
                  </a:lnTo>
                  <a:lnTo>
                    <a:pt x="52" y="61"/>
                  </a:lnTo>
                  <a:lnTo>
                    <a:pt x="45" y="63"/>
                  </a:lnTo>
                  <a:lnTo>
                    <a:pt x="37" y="63"/>
                  </a:lnTo>
                  <a:lnTo>
                    <a:pt x="30" y="63"/>
                  </a:lnTo>
                  <a:lnTo>
                    <a:pt x="22" y="61"/>
                  </a:lnTo>
                  <a:lnTo>
                    <a:pt x="17" y="59"/>
                  </a:lnTo>
                  <a:lnTo>
                    <a:pt x="11" y="53"/>
                  </a:lnTo>
                  <a:lnTo>
                    <a:pt x="8" y="50"/>
                  </a:lnTo>
                  <a:lnTo>
                    <a:pt x="4" y="44"/>
                  </a:lnTo>
                  <a:lnTo>
                    <a:pt x="0" y="39"/>
                  </a:lnTo>
                  <a:lnTo>
                    <a:pt x="0" y="31"/>
                  </a:lnTo>
                  <a:lnTo>
                    <a:pt x="0" y="26"/>
                  </a:lnTo>
                  <a:lnTo>
                    <a:pt x="4" y="20"/>
                  </a:lnTo>
                  <a:lnTo>
                    <a:pt x="8" y="15"/>
                  </a:lnTo>
                  <a:lnTo>
                    <a:pt x="11" y="9"/>
                  </a:lnTo>
                  <a:lnTo>
                    <a:pt x="17" y="5"/>
                  </a:lnTo>
                  <a:lnTo>
                    <a:pt x="22" y="2"/>
                  </a:lnTo>
                  <a:lnTo>
                    <a:pt x="30" y="0"/>
                  </a:lnTo>
                  <a:lnTo>
                    <a:pt x="37" y="0"/>
                  </a:lnTo>
                  <a:close/>
                </a:path>
              </a:pathLst>
            </a:custGeom>
            <a:solidFill>
              <a:srgbClr val="1F1A17"/>
            </a:solidFill>
            <a:ln w="9525">
              <a:noFill/>
              <a:round/>
              <a:headEnd/>
              <a:tailEnd/>
            </a:ln>
          </p:spPr>
          <p:txBody>
            <a:bodyPr/>
            <a:lstStyle/>
            <a:p>
              <a:endParaRPr lang="en-US" dirty="0"/>
            </a:p>
          </p:txBody>
        </p:sp>
        <p:sp>
          <p:nvSpPr>
            <p:cNvPr id="18639" name="Freeform 78"/>
            <p:cNvSpPr>
              <a:spLocks/>
            </p:cNvSpPr>
            <p:nvPr/>
          </p:nvSpPr>
          <p:spPr bwMode="auto">
            <a:xfrm>
              <a:off x="2183" y="1041"/>
              <a:ext cx="74" cy="63"/>
            </a:xfrm>
            <a:custGeom>
              <a:avLst/>
              <a:gdLst>
                <a:gd name="T0" fmla="*/ 37 w 74"/>
                <a:gd name="T1" fmla="*/ 0 h 63"/>
                <a:gd name="T2" fmla="*/ 45 w 74"/>
                <a:gd name="T3" fmla="*/ 0 h 63"/>
                <a:gd name="T4" fmla="*/ 52 w 74"/>
                <a:gd name="T5" fmla="*/ 2 h 63"/>
                <a:gd name="T6" fmla="*/ 57 w 74"/>
                <a:gd name="T7" fmla="*/ 5 h 63"/>
                <a:gd name="T8" fmla="*/ 63 w 74"/>
                <a:gd name="T9" fmla="*/ 9 h 63"/>
                <a:gd name="T10" fmla="*/ 69 w 74"/>
                <a:gd name="T11" fmla="*/ 15 h 63"/>
                <a:gd name="T12" fmla="*/ 72 w 74"/>
                <a:gd name="T13" fmla="*/ 20 h 63"/>
                <a:gd name="T14" fmla="*/ 74 w 74"/>
                <a:gd name="T15" fmla="*/ 26 h 63"/>
                <a:gd name="T16" fmla="*/ 74 w 74"/>
                <a:gd name="T17" fmla="*/ 31 h 63"/>
                <a:gd name="T18" fmla="*/ 74 w 74"/>
                <a:gd name="T19" fmla="*/ 39 h 63"/>
                <a:gd name="T20" fmla="*/ 72 w 74"/>
                <a:gd name="T21" fmla="*/ 44 h 63"/>
                <a:gd name="T22" fmla="*/ 69 w 74"/>
                <a:gd name="T23" fmla="*/ 50 h 63"/>
                <a:gd name="T24" fmla="*/ 63 w 74"/>
                <a:gd name="T25" fmla="*/ 53 h 63"/>
                <a:gd name="T26" fmla="*/ 57 w 74"/>
                <a:gd name="T27" fmla="*/ 59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9 h 63"/>
                <a:gd name="T40" fmla="*/ 11 w 74"/>
                <a:gd name="T41" fmla="*/ 53 h 63"/>
                <a:gd name="T42" fmla="*/ 8 w 74"/>
                <a:gd name="T43" fmla="*/ 50 h 63"/>
                <a:gd name="T44" fmla="*/ 4 w 74"/>
                <a:gd name="T45" fmla="*/ 44 h 63"/>
                <a:gd name="T46" fmla="*/ 0 w 74"/>
                <a:gd name="T47" fmla="*/ 39 h 63"/>
                <a:gd name="T48" fmla="*/ 0 w 74"/>
                <a:gd name="T49" fmla="*/ 31 h 63"/>
                <a:gd name="T50" fmla="*/ 0 w 74"/>
                <a:gd name="T51" fmla="*/ 26 h 63"/>
                <a:gd name="T52" fmla="*/ 4 w 74"/>
                <a:gd name="T53" fmla="*/ 20 h 63"/>
                <a:gd name="T54" fmla="*/ 8 w 74"/>
                <a:gd name="T55" fmla="*/ 15 h 63"/>
                <a:gd name="T56" fmla="*/ 11 w 74"/>
                <a:gd name="T57" fmla="*/ 9 h 63"/>
                <a:gd name="T58" fmla="*/ 17 w 74"/>
                <a:gd name="T59" fmla="*/ 5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7" y="5"/>
                  </a:lnTo>
                  <a:lnTo>
                    <a:pt x="63" y="9"/>
                  </a:lnTo>
                  <a:lnTo>
                    <a:pt x="69" y="15"/>
                  </a:lnTo>
                  <a:lnTo>
                    <a:pt x="72" y="20"/>
                  </a:lnTo>
                  <a:lnTo>
                    <a:pt x="74" y="26"/>
                  </a:lnTo>
                  <a:lnTo>
                    <a:pt x="74" y="31"/>
                  </a:lnTo>
                  <a:lnTo>
                    <a:pt x="74" y="39"/>
                  </a:lnTo>
                  <a:lnTo>
                    <a:pt x="72" y="44"/>
                  </a:lnTo>
                  <a:lnTo>
                    <a:pt x="69" y="50"/>
                  </a:lnTo>
                  <a:lnTo>
                    <a:pt x="63" y="53"/>
                  </a:lnTo>
                  <a:lnTo>
                    <a:pt x="57" y="59"/>
                  </a:lnTo>
                  <a:lnTo>
                    <a:pt x="52" y="61"/>
                  </a:lnTo>
                  <a:lnTo>
                    <a:pt x="45" y="63"/>
                  </a:lnTo>
                  <a:lnTo>
                    <a:pt x="37" y="63"/>
                  </a:lnTo>
                  <a:lnTo>
                    <a:pt x="30" y="63"/>
                  </a:lnTo>
                  <a:lnTo>
                    <a:pt x="22" y="61"/>
                  </a:lnTo>
                  <a:lnTo>
                    <a:pt x="17" y="59"/>
                  </a:lnTo>
                  <a:lnTo>
                    <a:pt x="11" y="53"/>
                  </a:lnTo>
                  <a:lnTo>
                    <a:pt x="8" y="50"/>
                  </a:lnTo>
                  <a:lnTo>
                    <a:pt x="4" y="44"/>
                  </a:lnTo>
                  <a:lnTo>
                    <a:pt x="0" y="39"/>
                  </a:lnTo>
                  <a:lnTo>
                    <a:pt x="0" y="31"/>
                  </a:lnTo>
                  <a:lnTo>
                    <a:pt x="0" y="26"/>
                  </a:lnTo>
                  <a:lnTo>
                    <a:pt x="4" y="20"/>
                  </a:lnTo>
                  <a:lnTo>
                    <a:pt x="8" y="15"/>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40" name="Freeform 79"/>
            <p:cNvSpPr>
              <a:spLocks/>
            </p:cNvSpPr>
            <p:nvPr/>
          </p:nvSpPr>
          <p:spPr bwMode="auto">
            <a:xfrm>
              <a:off x="2702" y="3874"/>
              <a:ext cx="74" cy="65"/>
            </a:xfrm>
            <a:custGeom>
              <a:avLst/>
              <a:gdLst>
                <a:gd name="T0" fmla="*/ 37 w 74"/>
                <a:gd name="T1" fmla="*/ 0 h 65"/>
                <a:gd name="T2" fmla="*/ 45 w 74"/>
                <a:gd name="T3" fmla="*/ 2 h 65"/>
                <a:gd name="T4" fmla="*/ 50 w 74"/>
                <a:gd name="T5" fmla="*/ 4 h 65"/>
                <a:gd name="T6" fmla="*/ 57 w 74"/>
                <a:gd name="T7" fmla="*/ 6 h 65"/>
                <a:gd name="T8" fmla="*/ 63 w 74"/>
                <a:gd name="T9" fmla="*/ 10 h 65"/>
                <a:gd name="T10" fmla="*/ 67 w 74"/>
                <a:gd name="T11" fmla="*/ 15 h 65"/>
                <a:gd name="T12" fmla="*/ 70 w 74"/>
                <a:gd name="T13" fmla="*/ 21 h 65"/>
                <a:gd name="T14" fmla="*/ 72 w 74"/>
                <a:gd name="T15" fmla="*/ 26 h 65"/>
                <a:gd name="T16" fmla="*/ 74 w 74"/>
                <a:gd name="T17" fmla="*/ 32 h 65"/>
                <a:gd name="T18" fmla="*/ 72 w 74"/>
                <a:gd name="T19" fmla="*/ 39 h 65"/>
                <a:gd name="T20" fmla="*/ 70 w 74"/>
                <a:gd name="T21" fmla="*/ 45 h 65"/>
                <a:gd name="T22" fmla="*/ 67 w 74"/>
                <a:gd name="T23" fmla="*/ 50 h 65"/>
                <a:gd name="T24" fmla="*/ 63 w 74"/>
                <a:gd name="T25" fmla="*/ 56 h 65"/>
                <a:gd name="T26" fmla="*/ 57 w 74"/>
                <a:gd name="T27" fmla="*/ 59 h 65"/>
                <a:gd name="T28" fmla="*/ 50 w 74"/>
                <a:gd name="T29" fmla="*/ 61 h 65"/>
                <a:gd name="T30" fmla="*/ 45 w 74"/>
                <a:gd name="T31" fmla="*/ 63 h 65"/>
                <a:gd name="T32" fmla="*/ 37 w 74"/>
                <a:gd name="T33" fmla="*/ 65 h 65"/>
                <a:gd name="T34" fmla="*/ 30 w 74"/>
                <a:gd name="T35" fmla="*/ 63 h 65"/>
                <a:gd name="T36" fmla="*/ 22 w 74"/>
                <a:gd name="T37" fmla="*/ 61 h 65"/>
                <a:gd name="T38" fmla="*/ 15 w 74"/>
                <a:gd name="T39" fmla="*/ 59 h 65"/>
                <a:gd name="T40" fmla="*/ 9 w 74"/>
                <a:gd name="T41" fmla="*/ 56 h 65"/>
                <a:gd name="T42" fmla="*/ 6 w 74"/>
                <a:gd name="T43" fmla="*/ 50 h 65"/>
                <a:gd name="T44" fmla="*/ 2 w 74"/>
                <a:gd name="T45" fmla="*/ 45 h 65"/>
                <a:gd name="T46" fmla="*/ 0 w 74"/>
                <a:gd name="T47" fmla="*/ 39 h 65"/>
                <a:gd name="T48" fmla="*/ 0 w 74"/>
                <a:gd name="T49" fmla="*/ 32 h 65"/>
                <a:gd name="T50" fmla="*/ 0 w 74"/>
                <a:gd name="T51" fmla="*/ 26 h 65"/>
                <a:gd name="T52" fmla="*/ 2 w 74"/>
                <a:gd name="T53" fmla="*/ 21 h 65"/>
                <a:gd name="T54" fmla="*/ 6 w 74"/>
                <a:gd name="T55" fmla="*/ 15 h 65"/>
                <a:gd name="T56" fmla="*/ 9 w 74"/>
                <a:gd name="T57" fmla="*/ 10 h 65"/>
                <a:gd name="T58" fmla="*/ 15 w 74"/>
                <a:gd name="T59" fmla="*/ 6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0" y="4"/>
                  </a:lnTo>
                  <a:lnTo>
                    <a:pt x="57" y="6"/>
                  </a:lnTo>
                  <a:lnTo>
                    <a:pt x="63" y="10"/>
                  </a:lnTo>
                  <a:lnTo>
                    <a:pt x="67" y="15"/>
                  </a:lnTo>
                  <a:lnTo>
                    <a:pt x="70" y="21"/>
                  </a:lnTo>
                  <a:lnTo>
                    <a:pt x="72" y="26"/>
                  </a:lnTo>
                  <a:lnTo>
                    <a:pt x="74" y="32"/>
                  </a:lnTo>
                  <a:lnTo>
                    <a:pt x="72" y="39"/>
                  </a:lnTo>
                  <a:lnTo>
                    <a:pt x="70" y="45"/>
                  </a:lnTo>
                  <a:lnTo>
                    <a:pt x="67" y="50"/>
                  </a:lnTo>
                  <a:lnTo>
                    <a:pt x="63" y="56"/>
                  </a:lnTo>
                  <a:lnTo>
                    <a:pt x="57" y="59"/>
                  </a:lnTo>
                  <a:lnTo>
                    <a:pt x="50" y="61"/>
                  </a:lnTo>
                  <a:lnTo>
                    <a:pt x="45" y="63"/>
                  </a:lnTo>
                  <a:lnTo>
                    <a:pt x="37" y="65"/>
                  </a:lnTo>
                  <a:lnTo>
                    <a:pt x="30" y="63"/>
                  </a:lnTo>
                  <a:lnTo>
                    <a:pt x="22" y="61"/>
                  </a:lnTo>
                  <a:lnTo>
                    <a:pt x="15" y="59"/>
                  </a:lnTo>
                  <a:lnTo>
                    <a:pt x="9" y="56"/>
                  </a:lnTo>
                  <a:lnTo>
                    <a:pt x="6" y="50"/>
                  </a:lnTo>
                  <a:lnTo>
                    <a:pt x="2" y="45"/>
                  </a:lnTo>
                  <a:lnTo>
                    <a:pt x="0" y="39"/>
                  </a:lnTo>
                  <a:lnTo>
                    <a:pt x="0" y="32"/>
                  </a:lnTo>
                  <a:lnTo>
                    <a:pt x="0" y="26"/>
                  </a:lnTo>
                  <a:lnTo>
                    <a:pt x="2" y="21"/>
                  </a:lnTo>
                  <a:lnTo>
                    <a:pt x="6" y="15"/>
                  </a:lnTo>
                  <a:lnTo>
                    <a:pt x="9" y="10"/>
                  </a:lnTo>
                  <a:lnTo>
                    <a:pt x="15"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41" name="Freeform 80"/>
            <p:cNvSpPr>
              <a:spLocks/>
            </p:cNvSpPr>
            <p:nvPr/>
          </p:nvSpPr>
          <p:spPr bwMode="auto">
            <a:xfrm>
              <a:off x="2063" y="3553"/>
              <a:ext cx="76" cy="63"/>
            </a:xfrm>
            <a:custGeom>
              <a:avLst/>
              <a:gdLst>
                <a:gd name="T0" fmla="*/ 39 w 76"/>
                <a:gd name="T1" fmla="*/ 0 h 63"/>
                <a:gd name="T2" fmla="*/ 46 w 76"/>
                <a:gd name="T3" fmla="*/ 0 h 63"/>
                <a:gd name="T4" fmla="*/ 52 w 76"/>
                <a:gd name="T5" fmla="*/ 2 h 63"/>
                <a:gd name="T6" fmla="*/ 59 w 76"/>
                <a:gd name="T7" fmla="*/ 4 h 63"/>
                <a:gd name="T8" fmla="*/ 65 w 76"/>
                <a:gd name="T9" fmla="*/ 9 h 63"/>
                <a:gd name="T10" fmla="*/ 69 w 76"/>
                <a:gd name="T11" fmla="*/ 13 h 63"/>
                <a:gd name="T12" fmla="*/ 72 w 76"/>
                <a:gd name="T13" fmla="*/ 19 h 63"/>
                <a:gd name="T14" fmla="*/ 74 w 76"/>
                <a:gd name="T15" fmla="*/ 24 h 63"/>
                <a:gd name="T16" fmla="*/ 76 w 76"/>
                <a:gd name="T17" fmla="*/ 32 h 63"/>
                <a:gd name="T18" fmla="*/ 74 w 76"/>
                <a:gd name="T19" fmla="*/ 37 h 63"/>
                <a:gd name="T20" fmla="*/ 72 w 76"/>
                <a:gd name="T21" fmla="*/ 43 h 63"/>
                <a:gd name="T22" fmla="*/ 69 w 76"/>
                <a:gd name="T23" fmla="*/ 48 h 63"/>
                <a:gd name="T24" fmla="*/ 65 w 76"/>
                <a:gd name="T25" fmla="*/ 54 h 63"/>
                <a:gd name="T26" fmla="*/ 59 w 76"/>
                <a:gd name="T27" fmla="*/ 57 h 63"/>
                <a:gd name="T28" fmla="*/ 52 w 76"/>
                <a:gd name="T29" fmla="*/ 61 h 63"/>
                <a:gd name="T30" fmla="*/ 46 w 76"/>
                <a:gd name="T31" fmla="*/ 63 h 63"/>
                <a:gd name="T32" fmla="*/ 39 w 76"/>
                <a:gd name="T33" fmla="*/ 63 h 63"/>
                <a:gd name="T34" fmla="*/ 32 w 76"/>
                <a:gd name="T35" fmla="*/ 63 h 63"/>
                <a:gd name="T36" fmla="*/ 24 w 76"/>
                <a:gd name="T37" fmla="*/ 61 h 63"/>
                <a:gd name="T38" fmla="*/ 17 w 76"/>
                <a:gd name="T39" fmla="*/ 57 h 63"/>
                <a:gd name="T40" fmla="*/ 11 w 76"/>
                <a:gd name="T41" fmla="*/ 54 h 63"/>
                <a:gd name="T42" fmla="*/ 8 w 76"/>
                <a:gd name="T43" fmla="*/ 48 h 63"/>
                <a:gd name="T44" fmla="*/ 4 w 76"/>
                <a:gd name="T45" fmla="*/ 43 h 63"/>
                <a:gd name="T46" fmla="*/ 2 w 76"/>
                <a:gd name="T47" fmla="*/ 37 h 63"/>
                <a:gd name="T48" fmla="*/ 0 w 76"/>
                <a:gd name="T49" fmla="*/ 32 h 63"/>
                <a:gd name="T50" fmla="*/ 2 w 76"/>
                <a:gd name="T51" fmla="*/ 24 h 63"/>
                <a:gd name="T52" fmla="*/ 4 w 76"/>
                <a:gd name="T53" fmla="*/ 19 h 63"/>
                <a:gd name="T54" fmla="*/ 8 w 76"/>
                <a:gd name="T55" fmla="*/ 13 h 63"/>
                <a:gd name="T56" fmla="*/ 11 w 76"/>
                <a:gd name="T57" fmla="*/ 9 h 63"/>
                <a:gd name="T58" fmla="*/ 17 w 76"/>
                <a:gd name="T59" fmla="*/ 4 h 63"/>
                <a:gd name="T60" fmla="*/ 24 w 76"/>
                <a:gd name="T61" fmla="*/ 2 h 63"/>
                <a:gd name="T62" fmla="*/ 32 w 76"/>
                <a:gd name="T63" fmla="*/ 0 h 63"/>
                <a:gd name="T64" fmla="*/ 39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4"/>
                  </a:lnTo>
                  <a:lnTo>
                    <a:pt x="65" y="9"/>
                  </a:lnTo>
                  <a:lnTo>
                    <a:pt x="69" y="13"/>
                  </a:lnTo>
                  <a:lnTo>
                    <a:pt x="72" y="19"/>
                  </a:lnTo>
                  <a:lnTo>
                    <a:pt x="74" y="24"/>
                  </a:lnTo>
                  <a:lnTo>
                    <a:pt x="76" y="32"/>
                  </a:lnTo>
                  <a:lnTo>
                    <a:pt x="74" y="37"/>
                  </a:lnTo>
                  <a:lnTo>
                    <a:pt x="72" y="43"/>
                  </a:lnTo>
                  <a:lnTo>
                    <a:pt x="69" y="48"/>
                  </a:lnTo>
                  <a:lnTo>
                    <a:pt x="65" y="54"/>
                  </a:lnTo>
                  <a:lnTo>
                    <a:pt x="59" y="57"/>
                  </a:lnTo>
                  <a:lnTo>
                    <a:pt x="52" y="61"/>
                  </a:lnTo>
                  <a:lnTo>
                    <a:pt x="46" y="63"/>
                  </a:lnTo>
                  <a:lnTo>
                    <a:pt x="39" y="63"/>
                  </a:lnTo>
                  <a:lnTo>
                    <a:pt x="32" y="63"/>
                  </a:lnTo>
                  <a:lnTo>
                    <a:pt x="24" y="61"/>
                  </a:lnTo>
                  <a:lnTo>
                    <a:pt x="17" y="57"/>
                  </a:lnTo>
                  <a:lnTo>
                    <a:pt x="11" y="54"/>
                  </a:lnTo>
                  <a:lnTo>
                    <a:pt x="8" y="48"/>
                  </a:lnTo>
                  <a:lnTo>
                    <a:pt x="4" y="43"/>
                  </a:lnTo>
                  <a:lnTo>
                    <a:pt x="2" y="37"/>
                  </a:lnTo>
                  <a:lnTo>
                    <a:pt x="0" y="32"/>
                  </a:lnTo>
                  <a:lnTo>
                    <a:pt x="2" y="24"/>
                  </a:lnTo>
                  <a:lnTo>
                    <a:pt x="4" y="19"/>
                  </a:lnTo>
                  <a:lnTo>
                    <a:pt x="8" y="13"/>
                  </a:lnTo>
                  <a:lnTo>
                    <a:pt x="11" y="9"/>
                  </a:lnTo>
                  <a:lnTo>
                    <a:pt x="17" y="4"/>
                  </a:lnTo>
                  <a:lnTo>
                    <a:pt x="24" y="2"/>
                  </a:lnTo>
                  <a:lnTo>
                    <a:pt x="32" y="0"/>
                  </a:lnTo>
                  <a:lnTo>
                    <a:pt x="39" y="0"/>
                  </a:lnTo>
                  <a:close/>
                </a:path>
              </a:pathLst>
            </a:custGeom>
            <a:solidFill>
              <a:srgbClr val="FFFFFF"/>
            </a:solidFill>
            <a:ln w="9525">
              <a:noFill/>
              <a:round/>
              <a:headEnd/>
              <a:tailEnd/>
            </a:ln>
          </p:spPr>
          <p:txBody>
            <a:bodyPr/>
            <a:lstStyle/>
            <a:p>
              <a:endParaRPr lang="en-US" dirty="0"/>
            </a:p>
          </p:txBody>
        </p:sp>
        <p:sp>
          <p:nvSpPr>
            <p:cNvPr id="18642" name="Freeform 81"/>
            <p:cNvSpPr>
              <a:spLocks/>
            </p:cNvSpPr>
            <p:nvPr/>
          </p:nvSpPr>
          <p:spPr bwMode="auto">
            <a:xfrm>
              <a:off x="2063" y="3553"/>
              <a:ext cx="76" cy="63"/>
            </a:xfrm>
            <a:custGeom>
              <a:avLst/>
              <a:gdLst>
                <a:gd name="T0" fmla="*/ 39 w 76"/>
                <a:gd name="T1" fmla="*/ 0 h 63"/>
                <a:gd name="T2" fmla="*/ 46 w 76"/>
                <a:gd name="T3" fmla="*/ 0 h 63"/>
                <a:gd name="T4" fmla="*/ 52 w 76"/>
                <a:gd name="T5" fmla="*/ 2 h 63"/>
                <a:gd name="T6" fmla="*/ 59 w 76"/>
                <a:gd name="T7" fmla="*/ 4 h 63"/>
                <a:gd name="T8" fmla="*/ 65 w 76"/>
                <a:gd name="T9" fmla="*/ 9 h 63"/>
                <a:gd name="T10" fmla="*/ 69 w 76"/>
                <a:gd name="T11" fmla="*/ 13 h 63"/>
                <a:gd name="T12" fmla="*/ 72 w 76"/>
                <a:gd name="T13" fmla="*/ 19 h 63"/>
                <a:gd name="T14" fmla="*/ 74 w 76"/>
                <a:gd name="T15" fmla="*/ 24 h 63"/>
                <a:gd name="T16" fmla="*/ 76 w 76"/>
                <a:gd name="T17" fmla="*/ 32 h 63"/>
                <a:gd name="T18" fmla="*/ 74 w 76"/>
                <a:gd name="T19" fmla="*/ 37 h 63"/>
                <a:gd name="T20" fmla="*/ 72 w 76"/>
                <a:gd name="T21" fmla="*/ 43 h 63"/>
                <a:gd name="T22" fmla="*/ 69 w 76"/>
                <a:gd name="T23" fmla="*/ 48 h 63"/>
                <a:gd name="T24" fmla="*/ 65 w 76"/>
                <a:gd name="T25" fmla="*/ 54 h 63"/>
                <a:gd name="T26" fmla="*/ 59 w 76"/>
                <a:gd name="T27" fmla="*/ 57 h 63"/>
                <a:gd name="T28" fmla="*/ 52 w 76"/>
                <a:gd name="T29" fmla="*/ 61 h 63"/>
                <a:gd name="T30" fmla="*/ 46 w 76"/>
                <a:gd name="T31" fmla="*/ 63 h 63"/>
                <a:gd name="T32" fmla="*/ 39 w 76"/>
                <a:gd name="T33" fmla="*/ 63 h 63"/>
                <a:gd name="T34" fmla="*/ 32 w 76"/>
                <a:gd name="T35" fmla="*/ 63 h 63"/>
                <a:gd name="T36" fmla="*/ 24 w 76"/>
                <a:gd name="T37" fmla="*/ 61 h 63"/>
                <a:gd name="T38" fmla="*/ 17 w 76"/>
                <a:gd name="T39" fmla="*/ 57 h 63"/>
                <a:gd name="T40" fmla="*/ 11 w 76"/>
                <a:gd name="T41" fmla="*/ 54 h 63"/>
                <a:gd name="T42" fmla="*/ 8 w 76"/>
                <a:gd name="T43" fmla="*/ 48 h 63"/>
                <a:gd name="T44" fmla="*/ 4 w 76"/>
                <a:gd name="T45" fmla="*/ 43 h 63"/>
                <a:gd name="T46" fmla="*/ 2 w 76"/>
                <a:gd name="T47" fmla="*/ 37 h 63"/>
                <a:gd name="T48" fmla="*/ 0 w 76"/>
                <a:gd name="T49" fmla="*/ 32 h 63"/>
                <a:gd name="T50" fmla="*/ 2 w 76"/>
                <a:gd name="T51" fmla="*/ 24 h 63"/>
                <a:gd name="T52" fmla="*/ 4 w 76"/>
                <a:gd name="T53" fmla="*/ 19 h 63"/>
                <a:gd name="T54" fmla="*/ 8 w 76"/>
                <a:gd name="T55" fmla="*/ 13 h 63"/>
                <a:gd name="T56" fmla="*/ 11 w 76"/>
                <a:gd name="T57" fmla="*/ 9 h 63"/>
                <a:gd name="T58" fmla="*/ 17 w 76"/>
                <a:gd name="T59" fmla="*/ 4 h 63"/>
                <a:gd name="T60" fmla="*/ 24 w 76"/>
                <a:gd name="T61" fmla="*/ 2 h 63"/>
                <a:gd name="T62" fmla="*/ 32 w 76"/>
                <a:gd name="T63" fmla="*/ 0 h 63"/>
                <a:gd name="T64" fmla="*/ 39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4"/>
                  </a:lnTo>
                  <a:lnTo>
                    <a:pt x="65" y="9"/>
                  </a:lnTo>
                  <a:lnTo>
                    <a:pt x="69" y="13"/>
                  </a:lnTo>
                  <a:lnTo>
                    <a:pt x="72" y="19"/>
                  </a:lnTo>
                  <a:lnTo>
                    <a:pt x="74" y="24"/>
                  </a:lnTo>
                  <a:lnTo>
                    <a:pt x="76" y="32"/>
                  </a:lnTo>
                  <a:lnTo>
                    <a:pt x="74" y="37"/>
                  </a:lnTo>
                  <a:lnTo>
                    <a:pt x="72" y="43"/>
                  </a:lnTo>
                  <a:lnTo>
                    <a:pt x="69" y="48"/>
                  </a:lnTo>
                  <a:lnTo>
                    <a:pt x="65" y="54"/>
                  </a:lnTo>
                  <a:lnTo>
                    <a:pt x="59" y="57"/>
                  </a:lnTo>
                  <a:lnTo>
                    <a:pt x="52" y="61"/>
                  </a:lnTo>
                  <a:lnTo>
                    <a:pt x="46" y="63"/>
                  </a:lnTo>
                  <a:lnTo>
                    <a:pt x="39" y="63"/>
                  </a:lnTo>
                  <a:lnTo>
                    <a:pt x="32" y="63"/>
                  </a:lnTo>
                  <a:lnTo>
                    <a:pt x="24" y="61"/>
                  </a:lnTo>
                  <a:lnTo>
                    <a:pt x="17" y="57"/>
                  </a:lnTo>
                  <a:lnTo>
                    <a:pt x="11" y="54"/>
                  </a:lnTo>
                  <a:lnTo>
                    <a:pt x="8" y="48"/>
                  </a:lnTo>
                  <a:lnTo>
                    <a:pt x="4" y="43"/>
                  </a:lnTo>
                  <a:lnTo>
                    <a:pt x="2" y="37"/>
                  </a:lnTo>
                  <a:lnTo>
                    <a:pt x="0" y="32"/>
                  </a:lnTo>
                  <a:lnTo>
                    <a:pt x="2" y="24"/>
                  </a:lnTo>
                  <a:lnTo>
                    <a:pt x="4" y="19"/>
                  </a:lnTo>
                  <a:lnTo>
                    <a:pt x="8" y="13"/>
                  </a:lnTo>
                  <a:lnTo>
                    <a:pt x="11" y="9"/>
                  </a:lnTo>
                  <a:lnTo>
                    <a:pt x="17" y="4"/>
                  </a:lnTo>
                  <a:lnTo>
                    <a:pt x="24" y="2"/>
                  </a:lnTo>
                  <a:lnTo>
                    <a:pt x="32" y="0"/>
                  </a:lnTo>
                  <a:lnTo>
                    <a:pt x="39" y="0"/>
                  </a:lnTo>
                </a:path>
              </a:pathLst>
            </a:custGeom>
            <a:noFill/>
            <a:ln w="11113">
              <a:solidFill>
                <a:srgbClr val="1F1A17"/>
              </a:solidFill>
              <a:prstDash val="solid"/>
              <a:round/>
              <a:headEnd/>
              <a:tailEnd/>
            </a:ln>
          </p:spPr>
          <p:txBody>
            <a:bodyPr/>
            <a:lstStyle/>
            <a:p>
              <a:endParaRPr lang="en-US" dirty="0"/>
            </a:p>
          </p:txBody>
        </p:sp>
        <p:sp>
          <p:nvSpPr>
            <p:cNvPr id="18643" name="Freeform 82"/>
            <p:cNvSpPr>
              <a:spLocks/>
            </p:cNvSpPr>
            <p:nvPr/>
          </p:nvSpPr>
          <p:spPr bwMode="auto">
            <a:xfrm>
              <a:off x="2747" y="3500"/>
              <a:ext cx="73" cy="62"/>
            </a:xfrm>
            <a:custGeom>
              <a:avLst/>
              <a:gdLst>
                <a:gd name="T0" fmla="*/ 36 w 73"/>
                <a:gd name="T1" fmla="*/ 0 h 62"/>
                <a:gd name="T2" fmla="*/ 44 w 73"/>
                <a:gd name="T3" fmla="*/ 0 h 62"/>
                <a:gd name="T4" fmla="*/ 51 w 73"/>
                <a:gd name="T5" fmla="*/ 1 h 62"/>
                <a:gd name="T6" fmla="*/ 57 w 73"/>
                <a:gd name="T7" fmla="*/ 5 h 62"/>
                <a:gd name="T8" fmla="*/ 62 w 73"/>
                <a:gd name="T9" fmla="*/ 9 h 62"/>
                <a:gd name="T10" fmla="*/ 66 w 73"/>
                <a:gd name="T11" fmla="*/ 13 h 62"/>
                <a:gd name="T12" fmla="*/ 70 w 73"/>
                <a:gd name="T13" fmla="*/ 18 h 62"/>
                <a:gd name="T14" fmla="*/ 72 w 73"/>
                <a:gd name="T15" fmla="*/ 24 h 62"/>
                <a:gd name="T16" fmla="*/ 73 w 73"/>
                <a:gd name="T17" fmla="*/ 31 h 62"/>
                <a:gd name="T18" fmla="*/ 72 w 73"/>
                <a:gd name="T19" fmla="*/ 37 h 62"/>
                <a:gd name="T20" fmla="*/ 70 w 73"/>
                <a:gd name="T21" fmla="*/ 44 h 62"/>
                <a:gd name="T22" fmla="*/ 66 w 73"/>
                <a:gd name="T23" fmla="*/ 48 h 62"/>
                <a:gd name="T24" fmla="*/ 62 w 73"/>
                <a:gd name="T25" fmla="*/ 53 h 62"/>
                <a:gd name="T26" fmla="*/ 57 w 73"/>
                <a:gd name="T27" fmla="*/ 57 h 62"/>
                <a:gd name="T28" fmla="*/ 51 w 73"/>
                <a:gd name="T29" fmla="*/ 61 h 62"/>
                <a:gd name="T30" fmla="*/ 44 w 73"/>
                <a:gd name="T31" fmla="*/ 62 h 62"/>
                <a:gd name="T32" fmla="*/ 36 w 73"/>
                <a:gd name="T33" fmla="*/ 62 h 62"/>
                <a:gd name="T34" fmla="*/ 29 w 73"/>
                <a:gd name="T35" fmla="*/ 62 h 62"/>
                <a:gd name="T36" fmla="*/ 22 w 73"/>
                <a:gd name="T37" fmla="*/ 61 h 62"/>
                <a:gd name="T38" fmla="*/ 16 w 73"/>
                <a:gd name="T39" fmla="*/ 57 h 62"/>
                <a:gd name="T40" fmla="*/ 11 w 73"/>
                <a:gd name="T41" fmla="*/ 53 h 62"/>
                <a:gd name="T42" fmla="*/ 5 w 73"/>
                <a:gd name="T43" fmla="*/ 48 h 62"/>
                <a:gd name="T44" fmla="*/ 1 w 73"/>
                <a:gd name="T45" fmla="*/ 44 h 62"/>
                <a:gd name="T46" fmla="*/ 0 w 73"/>
                <a:gd name="T47" fmla="*/ 37 h 62"/>
                <a:gd name="T48" fmla="*/ 0 w 73"/>
                <a:gd name="T49" fmla="*/ 31 h 62"/>
                <a:gd name="T50" fmla="*/ 0 w 73"/>
                <a:gd name="T51" fmla="*/ 24 h 62"/>
                <a:gd name="T52" fmla="*/ 1 w 73"/>
                <a:gd name="T53" fmla="*/ 18 h 62"/>
                <a:gd name="T54" fmla="*/ 5 w 73"/>
                <a:gd name="T55" fmla="*/ 13 h 62"/>
                <a:gd name="T56" fmla="*/ 11 w 73"/>
                <a:gd name="T57" fmla="*/ 9 h 62"/>
                <a:gd name="T58" fmla="*/ 16 w 73"/>
                <a:gd name="T59" fmla="*/ 5 h 62"/>
                <a:gd name="T60" fmla="*/ 22 w 73"/>
                <a:gd name="T61" fmla="*/ 1 h 62"/>
                <a:gd name="T62" fmla="*/ 29 w 73"/>
                <a:gd name="T63" fmla="*/ 0 h 62"/>
                <a:gd name="T64" fmla="*/ 36 w 73"/>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2">
                  <a:moveTo>
                    <a:pt x="36" y="0"/>
                  </a:moveTo>
                  <a:lnTo>
                    <a:pt x="44" y="0"/>
                  </a:lnTo>
                  <a:lnTo>
                    <a:pt x="51" y="1"/>
                  </a:lnTo>
                  <a:lnTo>
                    <a:pt x="57" y="5"/>
                  </a:lnTo>
                  <a:lnTo>
                    <a:pt x="62" y="9"/>
                  </a:lnTo>
                  <a:lnTo>
                    <a:pt x="66" y="13"/>
                  </a:lnTo>
                  <a:lnTo>
                    <a:pt x="70" y="18"/>
                  </a:lnTo>
                  <a:lnTo>
                    <a:pt x="72" y="24"/>
                  </a:lnTo>
                  <a:lnTo>
                    <a:pt x="73" y="31"/>
                  </a:lnTo>
                  <a:lnTo>
                    <a:pt x="72" y="37"/>
                  </a:lnTo>
                  <a:lnTo>
                    <a:pt x="70" y="44"/>
                  </a:lnTo>
                  <a:lnTo>
                    <a:pt x="66" y="48"/>
                  </a:lnTo>
                  <a:lnTo>
                    <a:pt x="62" y="53"/>
                  </a:lnTo>
                  <a:lnTo>
                    <a:pt x="57" y="57"/>
                  </a:lnTo>
                  <a:lnTo>
                    <a:pt x="51" y="61"/>
                  </a:lnTo>
                  <a:lnTo>
                    <a:pt x="44" y="62"/>
                  </a:lnTo>
                  <a:lnTo>
                    <a:pt x="36" y="62"/>
                  </a:lnTo>
                  <a:lnTo>
                    <a:pt x="29" y="62"/>
                  </a:lnTo>
                  <a:lnTo>
                    <a:pt x="22" y="61"/>
                  </a:lnTo>
                  <a:lnTo>
                    <a:pt x="16" y="57"/>
                  </a:lnTo>
                  <a:lnTo>
                    <a:pt x="11" y="53"/>
                  </a:lnTo>
                  <a:lnTo>
                    <a:pt x="5" y="48"/>
                  </a:lnTo>
                  <a:lnTo>
                    <a:pt x="1" y="44"/>
                  </a:lnTo>
                  <a:lnTo>
                    <a:pt x="0" y="37"/>
                  </a:lnTo>
                  <a:lnTo>
                    <a:pt x="0" y="31"/>
                  </a:lnTo>
                  <a:lnTo>
                    <a:pt x="0" y="24"/>
                  </a:lnTo>
                  <a:lnTo>
                    <a:pt x="1" y="18"/>
                  </a:lnTo>
                  <a:lnTo>
                    <a:pt x="5" y="13"/>
                  </a:lnTo>
                  <a:lnTo>
                    <a:pt x="11" y="9"/>
                  </a:lnTo>
                  <a:lnTo>
                    <a:pt x="16" y="5"/>
                  </a:lnTo>
                  <a:lnTo>
                    <a:pt x="22" y="1"/>
                  </a:lnTo>
                  <a:lnTo>
                    <a:pt x="29" y="0"/>
                  </a:lnTo>
                  <a:lnTo>
                    <a:pt x="36" y="0"/>
                  </a:lnTo>
                  <a:close/>
                </a:path>
              </a:pathLst>
            </a:custGeom>
            <a:solidFill>
              <a:srgbClr val="FFFFFF"/>
            </a:solidFill>
            <a:ln w="9525">
              <a:noFill/>
              <a:round/>
              <a:headEnd/>
              <a:tailEnd/>
            </a:ln>
          </p:spPr>
          <p:txBody>
            <a:bodyPr/>
            <a:lstStyle/>
            <a:p>
              <a:endParaRPr lang="en-US" dirty="0"/>
            </a:p>
          </p:txBody>
        </p:sp>
        <p:sp>
          <p:nvSpPr>
            <p:cNvPr id="18644" name="Freeform 83"/>
            <p:cNvSpPr>
              <a:spLocks/>
            </p:cNvSpPr>
            <p:nvPr/>
          </p:nvSpPr>
          <p:spPr bwMode="auto">
            <a:xfrm>
              <a:off x="2747" y="3500"/>
              <a:ext cx="73" cy="62"/>
            </a:xfrm>
            <a:custGeom>
              <a:avLst/>
              <a:gdLst>
                <a:gd name="T0" fmla="*/ 36 w 73"/>
                <a:gd name="T1" fmla="*/ 0 h 62"/>
                <a:gd name="T2" fmla="*/ 44 w 73"/>
                <a:gd name="T3" fmla="*/ 0 h 62"/>
                <a:gd name="T4" fmla="*/ 51 w 73"/>
                <a:gd name="T5" fmla="*/ 1 h 62"/>
                <a:gd name="T6" fmla="*/ 57 w 73"/>
                <a:gd name="T7" fmla="*/ 5 h 62"/>
                <a:gd name="T8" fmla="*/ 62 w 73"/>
                <a:gd name="T9" fmla="*/ 9 h 62"/>
                <a:gd name="T10" fmla="*/ 66 w 73"/>
                <a:gd name="T11" fmla="*/ 13 h 62"/>
                <a:gd name="T12" fmla="*/ 70 w 73"/>
                <a:gd name="T13" fmla="*/ 18 h 62"/>
                <a:gd name="T14" fmla="*/ 72 w 73"/>
                <a:gd name="T15" fmla="*/ 24 h 62"/>
                <a:gd name="T16" fmla="*/ 73 w 73"/>
                <a:gd name="T17" fmla="*/ 31 h 62"/>
                <a:gd name="T18" fmla="*/ 72 w 73"/>
                <a:gd name="T19" fmla="*/ 37 h 62"/>
                <a:gd name="T20" fmla="*/ 70 w 73"/>
                <a:gd name="T21" fmla="*/ 44 h 62"/>
                <a:gd name="T22" fmla="*/ 66 w 73"/>
                <a:gd name="T23" fmla="*/ 48 h 62"/>
                <a:gd name="T24" fmla="*/ 62 w 73"/>
                <a:gd name="T25" fmla="*/ 53 h 62"/>
                <a:gd name="T26" fmla="*/ 57 w 73"/>
                <a:gd name="T27" fmla="*/ 57 h 62"/>
                <a:gd name="T28" fmla="*/ 51 w 73"/>
                <a:gd name="T29" fmla="*/ 61 h 62"/>
                <a:gd name="T30" fmla="*/ 44 w 73"/>
                <a:gd name="T31" fmla="*/ 62 h 62"/>
                <a:gd name="T32" fmla="*/ 36 w 73"/>
                <a:gd name="T33" fmla="*/ 62 h 62"/>
                <a:gd name="T34" fmla="*/ 29 w 73"/>
                <a:gd name="T35" fmla="*/ 62 h 62"/>
                <a:gd name="T36" fmla="*/ 22 w 73"/>
                <a:gd name="T37" fmla="*/ 61 h 62"/>
                <a:gd name="T38" fmla="*/ 16 w 73"/>
                <a:gd name="T39" fmla="*/ 57 h 62"/>
                <a:gd name="T40" fmla="*/ 11 w 73"/>
                <a:gd name="T41" fmla="*/ 53 h 62"/>
                <a:gd name="T42" fmla="*/ 5 w 73"/>
                <a:gd name="T43" fmla="*/ 48 h 62"/>
                <a:gd name="T44" fmla="*/ 1 w 73"/>
                <a:gd name="T45" fmla="*/ 44 h 62"/>
                <a:gd name="T46" fmla="*/ 0 w 73"/>
                <a:gd name="T47" fmla="*/ 37 h 62"/>
                <a:gd name="T48" fmla="*/ 0 w 73"/>
                <a:gd name="T49" fmla="*/ 31 h 62"/>
                <a:gd name="T50" fmla="*/ 0 w 73"/>
                <a:gd name="T51" fmla="*/ 24 h 62"/>
                <a:gd name="T52" fmla="*/ 1 w 73"/>
                <a:gd name="T53" fmla="*/ 18 h 62"/>
                <a:gd name="T54" fmla="*/ 5 w 73"/>
                <a:gd name="T55" fmla="*/ 13 h 62"/>
                <a:gd name="T56" fmla="*/ 11 w 73"/>
                <a:gd name="T57" fmla="*/ 9 h 62"/>
                <a:gd name="T58" fmla="*/ 16 w 73"/>
                <a:gd name="T59" fmla="*/ 5 h 62"/>
                <a:gd name="T60" fmla="*/ 22 w 73"/>
                <a:gd name="T61" fmla="*/ 1 h 62"/>
                <a:gd name="T62" fmla="*/ 29 w 73"/>
                <a:gd name="T63" fmla="*/ 0 h 62"/>
                <a:gd name="T64" fmla="*/ 36 w 73"/>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2">
                  <a:moveTo>
                    <a:pt x="36" y="0"/>
                  </a:moveTo>
                  <a:lnTo>
                    <a:pt x="44" y="0"/>
                  </a:lnTo>
                  <a:lnTo>
                    <a:pt x="51" y="1"/>
                  </a:lnTo>
                  <a:lnTo>
                    <a:pt x="57" y="5"/>
                  </a:lnTo>
                  <a:lnTo>
                    <a:pt x="62" y="9"/>
                  </a:lnTo>
                  <a:lnTo>
                    <a:pt x="66" y="13"/>
                  </a:lnTo>
                  <a:lnTo>
                    <a:pt x="70" y="18"/>
                  </a:lnTo>
                  <a:lnTo>
                    <a:pt x="72" y="24"/>
                  </a:lnTo>
                  <a:lnTo>
                    <a:pt x="73" y="31"/>
                  </a:lnTo>
                  <a:lnTo>
                    <a:pt x="72" y="37"/>
                  </a:lnTo>
                  <a:lnTo>
                    <a:pt x="70" y="44"/>
                  </a:lnTo>
                  <a:lnTo>
                    <a:pt x="66" y="48"/>
                  </a:lnTo>
                  <a:lnTo>
                    <a:pt x="62" y="53"/>
                  </a:lnTo>
                  <a:lnTo>
                    <a:pt x="57" y="57"/>
                  </a:lnTo>
                  <a:lnTo>
                    <a:pt x="51" y="61"/>
                  </a:lnTo>
                  <a:lnTo>
                    <a:pt x="44" y="62"/>
                  </a:lnTo>
                  <a:lnTo>
                    <a:pt x="36" y="62"/>
                  </a:lnTo>
                  <a:lnTo>
                    <a:pt x="29" y="62"/>
                  </a:lnTo>
                  <a:lnTo>
                    <a:pt x="22" y="61"/>
                  </a:lnTo>
                  <a:lnTo>
                    <a:pt x="16" y="57"/>
                  </a:lnTo>
                  <a:lnTo>
                    <a:pt x="11" y="53"/>
                  </a:lnTo>
                  <a:lnTo>
                    <a:pt x="5" y="48"/>
                  </a:lnTo>
                  <a:lnTo>
                    <a:pt x="1" y="44"/>
                  </a:lnTo>
                  <a:lnTo>
                    <a:pt x="0" y="37"/>
                  </a:lnTo>
                  <a:lnTo>
                    <a:pt x="0" y="31"/>
                  </a:lnTo>
                  <a:lnTo>
                    <a:pt x="0" y="24"/>
                  </a:lnTo>
                  <a:lnTo>
                    <a:pt x="1" y="18"/>
                  </a:lnTo>
                  <a:lnTo>
                    <a:pt x="5" y="13"/>
                  </a:lnTo>
                  <a:lnTo>
                    <a:pt x="11" y="9"/>
                  </a:lnTo>
                  <a:lnTo>
                    <a:pt x="16" y="5"/>
                  </a:lnTo>
                  <a:lnTo>
                    <a:pt x="22" y="1"/>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645" name="Freeform 84"/>
            <p:cNvSpPr>
              <a:spLocks/>
            </p:cNvSpPr>
            <p:nvPr/>
          </p:nvSpPr>
          <p:spPr bwMode="auto">
            <a:xfrm>
              <a:off x="2017" y="3369"/>
              <a:ext cx="74" cy="64"/>
            </a:xfrm>
            <a:custGeom>
              <a:avLst/>
              <a:gdLst>
                <a:gd name="T0" fmla="*/ 37 w 74"/>
                <a:gd name="T1" fmla="*/ 0 h 64"/>
                <a:gd name="T2" fmla="*/ 44 w 74"/>
                <a:gd name="T3" fmla="*/ 1 h 64"/>
                <a:gd name="T4" fmla="*/ 52 w 74"/>
                <a:gd name="T5" fmla="*/ 3 h 64"/>
                <a:gd name="T6" fmla="*/ 57 w 74"/>
                <a:gd name="T7" fmla="*/ 5 h 64"/>
                <a:gd name="T8" fmla="*/ 63 w 74"/>
                <a:gd name="T9" fmla="*/ 11 h 64"/>
                <a:gd name="T10" fmla="*/ 68 w 74"/>
                <a:gd name="T11" fmla="*/ 14 h 64"/>
                <a:gd name="T12" fmla="*/ 72 w 74"/>
                <a:gd name="T13" fmla="*/ 20 h 64"/>
                <a:gd name="T14" fmla="*/ 74 w 74"/>
                <a:gd name="T15" fmla="*/ 25 h 64"/>
                <a:gd name="T16" fmla="*/ 74 w 74"/>
                <a:gd name="T17" fmla="*/ 33 h 64"/>
                <a:gd name="T18" fmla="*/ 74 w 74"/>
                <a:gd name="T19" fmla="*/ 38 h 64"/>
                <a:gd name="T20" fmla="*/ 72 w 74"/>
                <a:gd name="T21" fmla="*/ 44 h 64"/>
                <a:gd name="T22" fmla="*/ 68 w 74"/>
                <a:gd name="T23" fmla="*/ 49 h 64"/>
                <a:gd name="T24" fmla="*/ 63 w 74"/>
                <a:gd name="T25" fmla="*/ 55 h 64"/>
                <a:gd name="T26" fmla="*/ 57 w 74"/>
                <a:gd name="T27" fmla="*/ 59 h 64"/>
                <a:gd name="T28" fmla="*/ 52 w 74"/>
                <a:gd name="T29" fmla="*/ 62 h 64"/>
                <a:gd name="T30" fmla="*/ 44 w 74"/>
                <a:gd name="T31" fmla="*/ 64 h 64"/>
                <a:gd name="T32" fmla="*/ 37 w 74"/>
                <a:gd name="T33" fmla="*/ 64 h 64"/>
                <a:gd name="T34" fmla="*/ 30 w 74"/>
                <a:gd name="T35" fmla="*/ 64 h 64"/>
                <a:gd name="T36" fmla="*/ 22 w 74"/>
                <a:gd name="T37" fmla="*/ 62 h 64"/>
                <a:gd name="T38" fmla="*/ 17 w 74"/>
                <a:gd name="T39" fmla="*/ 59 h 64"/>
                <a:gd name="T40" fmla="*/ 11 w 74"/>
                <a:gd name="T41" fmla="*/ 55 h 64"/>
                <a:gd name="T42" fmla="*/ 6 w 74"/>
                <a:gd name="T43" fmla="*/ 49 h 64"/>
                <a:gd name="T44" fmla="*/ 4 w 74"/>
                <a:gd name="T45" fmla="*/ 44 h 64"/>
                <a:gd name="T46" fmla="*/ 0 w 74"/>
                <a:gd name="T47" fmla="*/ 38 h 64"/>
                <a:gd name="T48" fmla="*/ 0 w 74"/>
                <a:gd name="T49" fmla="*/ 33 h 64"/>
                <a:gd name="T50" fmla="*/ 0 w 74"/>
                <a:gd name="T51" fmla="*/ 25 h 64"/>
                <a:gd name="T52" fmla="*/ 4 w 74"/>
                <a:gd name="T53" fmla="*/ 20 h 64"/>
                <a:gd name="T54" fmla="*/ 6 w 74"/>
                <a:gd name="T55" fmla="*/ 14 h 64"/>
                <a:gd name="T56" fmla="*/ 11 w 74"/>
                <a:gd name="T57" fmla="*/ 11 h 64"/>
                <a:gd name="T58" fmla="*/ 17 w 74"/>
                <a:gd name="T59" fmla="*/ 5 h 64"/>
                <a:gd name="T60" fmla="*/ 22 w 74"/>
                <a:gd name="T61" fmla="*/ 3 h 64"/>
                <a:gd name="T62" fmla="*/ 30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1"/>
                  </a:lnTo>
                  <a:lnTo>
                    <a:pt x="52" y="3"/>
                  </a:lnTo>
                  <a:lnTo>
                    <a:pt x="57" y="5"/>
                  </a:lnTo>
                  <a:lnTo>
                    <a:pt x="63" y="11"/>
                  </a:lnTo>
                  <a:lnTo>
                    <a:pt x="68" y="14"/>
                  </a:lnTo>
                  <a:lnTo>
                    <a:pt x="72" y="20"/>
                  </a:lnTo>
                  <a:lnTo>
                    <a:pt x="74" y="25"/>
                  </a:lnTo>
                  <a:lnTo>
                    <a:pt x="74" y="33"/>
                  </a:lnTo>
                  <a:lnTo>
                    <a:pt x="74" y="38"/>
                  </a:lnTo>
                  <a:lnTo>
                    <a:pt x="72" y="44"/>
                  </a:lnTo>
                  <a:lnTo>
                    <a:pt x="68" y="49"/>
                  </a:lnTo>
                  <a:lnTo>
                    <a:pt x="63" y="55"/>
                  </a:lnTo>
                  <a:lnTo>
                    <a:pt x="57" y="59"/>
                  </a:lnTo>
                  <a:lnTo>
                    <a:pt x="52" y="62"/>
                  </a:lnTo>
                  <a:lnTo>
                    <a:pt x="44" y="64"/>
                  </a:lnTo>
                  <a:lnTo>
                    <a:pt x="37" y="64"/>
                  </a:lnTo>
                  <a:lnTo>
                    <a:pt x="30" y="64"/>
                  </a:lnTo>
                  <a:lnTo>
                    <a:pt x="22" y="62"/>
                  </a:lnTo>
                  <a:lnTo>
                    <a:pt x="17" y="59"/>
                  </a:lnTo>
                  <a:lnTo>
                    <a:pt x="11" y="55"/>
                  </a:lnTo>
                  <a:lnTo>
                    <a:pt x="6" y="49"/>
                  </a:lnTo>
                  <a:lnTo>
                    <a:pt x="4" y="44"/>
                  </a:lnTo>
                  <a:lnTo>
                    <a:pt x="0" y="38"/>
                  </a:lnTo>
                  <a:lnTo>
                    <a:pt x="0" y="33"/>
                  </a:lnTo>
                  <a:lnTo>
                    <a:pt x="0" y="25"/>
                  </a:lnTo>
                  <a:lnTo>
                    <a:pt x="4" y="20"/>
                  </a:lnTo>
                  <a:lnTo>
                    <a:pt x="6" y="14"/>
                  </a:lnTo>
                  <a:lnTo>
                    <a:pt x="11" y="11"/>
                  </a:lnTo>
                  <a:lnTo>
                    <a:pt x="17" y="5"/>
                  </a:lnTo>
                  <a:lnTo>
                    <a:pt x="22" y="3"/>
                  </a:lnTo>
                  <a:lnTo>
                    <a:pt x="30" y="1"/>
                  </a:lnTo>
                  <a:lnTo>
                    <a:pt x="37" y="0"/>
                  </a:lnTo>
                  <a:close/>
                </a:path>
              </a:pathLst>
            </a:custGeom>
            <a:solidFill>
              <a:srgbClr val="FFFFFF"/>
            </a:solidFill>
            <a:ln w="9525">
              <a:noFill/>
              <a:round/>
              <a:headEnd/>
              <a:tailEnd/>
            </a:ln>
          </p:spPr>
          <p:txBody>
            <a:bodyPr/>
            <a:lstStyle/>
            <a:p>
              <a:endParaRPr lang="en-US" dirty="0"/>
            </a:p>
          </p:txBody>
        </p:sp>
        <p:sp>
          <p:nvSpPr>
            <p:cNvPr id="18646" name="Freeform 85"/>
            <p:cNvSpPr>
              <a:spLocks/>
            </p:cNvSpPr>
            <p:nvPr/>
          </p:nvSpPr>
          <p:spPr bwMode="auto">
            <a:xfrm>
              <a:off x="2017" y="3369"/>
              <a:ext cx="74" cy="64"/>
            </a:xfrm>
            <a:custGeom>
              <a:avLst/>
              <a:gdLst>
                <a:gd name="T0" fmla="*/ 37 w 74"/>
                <a:gd name="T1" fmla="*/ 0 h 64"/>
                <a:gd name="T2" fmla="*/ 44 w 74"/>
                <a:gd name="T3" fmla="*/ 1 h 64"/>
                <a:gd name="T4" fmla="*/ 52 w 74"/>
                <a:gd name="T5" fmla="*/ 3 h 64"/>
                <a:gd name="T6" fmla="*/ 57 w 74"/>
                <a:gd name="T7" fmla="*/ 5 h 64"/>
                <a:gd name="T8" fmla="*/ 63 w 74"/>
                <a:gd name="T9" fmla="*/ 11 h 64"/>
                <a:gd name="T10" fmla="*/ 68 w 74"/>
                <a:gd name="T11" fmla="*/ 14 h 64"/>
                <a:gd name="T12" fmla="*/ 72 w 74"/>
                <a:gd name="T13" fmla="*/ 20 h 64"/>
                <a:gd name="T14" fmla="*/ 74 w 74"/>
                <a:gd name="T15" fmla="*/ 25 h 64"/>
                <a:gd name="T16" fmla="*/ 74 w 74"/>
                <a:gd name="T17" fmla="*/ 33 h 64"/>
                <a:gd name="T18" fmla="*/ 74 w 74"/>
                <a:gd name="T19" fmla="*/ 38 h 64"/>
                <a:gd name="T20" fmla="*/ 72 w 74"/>
                <a:gd name="T21" fmla="*/ 44 h 64"/>
                <a:gd name="T22" fmla="*/ 68 w 74"/>
                <a:gd name="T23" fmla="*/ 49 h 64"/>
                <a:gd name="T24" fmla="*/ 63 w 74"/>
                <a:gd name="T25" fmla="*/ 55 h 64"/>
                <a:gd name="T26" fmla="*/ 57 w 74"/>
                <a:gd name="T27" fmla="*/ 59 h 64"/>
                <a:gd name="T28" fmla="*/ 52 w 74"/>
                <a:gd name="T29" fmla="*/ 62 h 64"/>
                <a:gd name="T30" fmla="*/ 44 w 74"/>
                <a:gd name="T31" fmla="*/ 64 h 64"/>
                <a:gd name="T32" fmla="*/ 37 w 74"/>
                <a:gd name="T33" fmla="*/ 64 h 64"/>
                <a:gd name="T34" fmla="*/ 30 w 74"/>
                <a:gd name="T35" fmla="*/ 64 h 64"/>
                <a:gd name="T36" fmla="*/ 22 w 74"/>
                <a:gd name="T37" fmla="*/ 62 h 64"/>
                <a:gd name="T38" fmla="*/ 17 w 74"/>
                <a:gd name="T39" fmla="*/ 59 h 64"/>
                <a:gd name="T40" fmla="*/ 11 w 74"/>
                <a:gd name="T41" fmla="*/ 55 h 64"/>
                <a:gd name="T42" fmla="*/ 6 w 74"/>
                <a:gd name="T43" fmla="*/ 49 h 64"/>
                <a:gd name="T44" fmla="*/ 4 w 74"/>
                <a:gd name="T45" fmla="*/ 44 h 64"/>
                <a:gd name="T46" fmla="*/ 0 w 74"/>
                <a:gd name="T47" fmla="*/ 38 h 64"/>
                <a:gd name="T48" fmla="*/ 0 w 74"/>
                <a:gd name="T49" fmla="*/ 33 h 64"/>
                <a:gd name="T50" fmla="*/ 0 w 74"/>
                <a:gd name="T51" fmla="*/ 25 h 64"/>
                <a:gd name="T52" fmla="*/ 4 w 74"/>
                <a:gd name="T53" fmla="*/ 20 h 64"/>
                <a:gd name="T54" fmla="*/ 6 w 74"/>
                <a:gd name="T55" fmla="*/ 14 h 64"/>
                <a:gd name="T56" fmla="*/ 11 w 74"/>
                <a:gd name="T57" fmla="*/ 11 h 64"/>
                <a:gd name="T58" fmla="*/ 17 w 74"/>
                <a:gd name="T59" fmla="*/ 5 h 64"/>
                <a:gd name="T60" fmla="*/ 22 w 74"/>
                <a:gd name="T61" fmla="*/ 3 h 64"/>
                <a:gd name="T62" fmla="*/ 30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1"/>
                  </a:lnTo>
                  <a:lnTo>
                    <a:pt x="52" y="3"/>
                  </a:lnTo>
                  <a:lnTo>
                    <a:pt x="57" y="5"/>
                  </a:lnTo>
                  <a:lnTo>
                    <a:pt x="63" y="11"/>
                  </a:lnTo>
                  <a:lnTo>
                    <a:pt x="68" y="14"/>
                  </a:lnTo>
                  <a:lnTo>
                    <a:pt x="72" y="20"/>
                  </a:lnTo>
                  <a:lnTo>
                    <a:pt x="74" y="25"/>
                  </a:lnTo>
                  <a:lnTo>
                    <a:pt x="74" y="33"/>
                  </a:lnTo>
                  <a:lnTo>
                    <a:pt x="74" y="38"/>
                  </a:lnTo>
                  <a:lnTo>
                    <a:pt x="72" y="44"/>
                  </a:lnTo>
                  <a:lnTo>
                    <a:pt x="68" y="49"/>
                  </a:lnTo>
                  <a:lnTo>
                    <a:pt x="63" y="55"/>
                  </a:lnTo>
                  <a:lnTo>
                    <a:pt x="57" y="59"/>
                  </a:lnTo>
                  <a:lnTo>
                    <a:pt x="52" y="62"/>
                  </a:lnTo>
                  <a:lnTo>
                    <a:pt x="44" y="64"/>
                  </a:lnTo>
                  <a:lnTo>
                    <a:pt x="37" y="64"/>
                  </a:lnTo>
                  <a:lnTo>
                    <a:pt x="30" y="64"/>
                  </a:lnTo>
                  <a:lnTo>
                    <a:pt x="22" y="62"/>
                  </a:lnTo>
                  <a:lnTo>
                    <a:pt x="17" y="59"/>
                  </a:lnTo>
                  <a:lnTo>
                    <a:pt x="11" y="55"/>
                  </a:lnTo>
                  <a:lnTo>
                    <a:pt x="6" y="49"/>
                  </a:lnTo>
                  <a:lnTo>
                    <a:pt x="4" y="44"/>
                  </a:lnTo>
                  <a:lnTo>
                    <a:pt x="0" y="38"/>
                  </a:lnTo>
                  <a:lnTo>
                    <a:pt x="0" y="33"/>
                  </a:lnTo>
                  <a:lnTo>
                    <a:pt x="0" y="25"/>
                  </a:lnTo>
                  <a:lnTo>
                    <a:pt x="4" y="20"/>
                  </a:lnTo>
                  <a:lnTo>
                    <a:pt x="6" y="14"/>
                  </a:lnTo>
                  <a:lnTo>
                    <a:pt x="11" y="11"/>
                  </a:lnTo>
                  <a:lnTo>
                    <a:pt x="17" y="5"/>
                  </a:lnTo>
                  <a:lnTo>
                    <a:pt x="22" y="3"/>
                  </a:lnTo>
                  <a:lnTo>
                    <a:pt x="30" y="1"/>
                  </a:lnTo>
                  <a:lnTo>
                    <a:pt x="37" y="0"/>
                  </a:lnTo>
                </a:path>
              </a:pathLst>
            </a:custGeom>
            <a:noFill/>
            <a:ln w="11113">
              <a:solidFill>
                <a:srgbClr val="1F1A17"/>
              </a:solidFill>
              <a:prstDash val="solid"/>
              <a:round/>
              <a:headEnd/>
              <a:tailEnd/>
            </a:ln>
          </p:spPr>
          <p:txBody>
            <a:bodyPr/>
            <a:lstStyle/>
            <a:p>
              <a:endParaRPr lang="en-US" dirty="0"/>
            </a:p>
          </p:txBody>
        </p:sp>
        <p:sp>
          <p:nvSpPr>
            <p:cNvPr id="18647" name="Freeform 86"/>
            <p:cNvSpPr>
              <a:spLocks/>
            </p:cNvSpPr>
            <p:nvPr/>
          </p:nvSpPr>
          <p:spPr bwMode="auto">
            <a:xfrm>
              <a:off x="2699" y="3317"/>
              <a:ext cx="73" cy="63"/>
            </a:xfrm>
            <a:custGeom>
              <a:avLst/>
              <a:gdLst>
                <a:gd name="T0" fmla="*/ 36 w 73"/>
                <a:gd name="T1" fmla="*/ 0 h 63"/>
                <a:gd name="T2" fmla="*/ 44 w 73"/>
                <a:gd name="T3" fmla="*/ 0 h 63"/>
                <a:gd name="T4" fmla="*/ 51 w 73"/>
                <a:gd name="T5" fmla="*/ 2 h 63"/>
                <a:gd name="T6" fmla="*/ 59 w 73"/>
                <a:gd name="T7" fmla="*/ 5 h 63"/>
                <a:gd name="T8" fmla="*/ 64 w 73"/>
                <a:gd name="T9" fmla="*/ 9 h 63"/>
                <a:gd name="T10" fmla="*/ 68 w 73"/>
                <a:gd name="T11" fmla="*/ 13 h 63"/>
                <a:gd name="T12" fmla="*/ 72 w 73"/>
                <a:gd name="T13" fmla="*/ 18 h 63"/>
                <a:gd name="T14" fmla="*/ 73 w 73"/>
                <a:gd name="T15" fmla="*/ 24 h 63"/>
                <a:gd name="T16" fmla="*/ 73 w 73"/>
                <a:gd name="T17" fmla="*/ 31 h 63"/>
                <a:gd name="T18" fmla="*/ 73 w 73"/>
                <a:gd name="T19" fmla="*/ 37 h 63"/>
                <a:gd name="T20" fmla="*/ 72 w 73"/>
                <a:gd name="T21" fmla="*/ 44 h 63"/>
                <a:gd name="T22" fmla="*/ 68 w 73"/>
                <a:gd name="T23" fmla="*/ 48 h 63"/>
                <a:gd name="T24" fmla="*/ 64 w 73"/>
                <a:gd name="T25" fmla="*/ 53 h 63"/>
                <a:gd name="T26" fmla="*/ 59 w 73"/>
                <a:gd name="T27" fmla="*/ 57 h 63"/>
                <a:gd name="T28" fmla="*/ 51 w 73"/>
                <a:gd name="T29" fmla="*/ 61 h 63"/>
                <a:gd name="T30" fmla="*/ 44 w 73"/>
                <a:gd name="T31" fmla="*/ 63 h 63"/>
                <a:gd name="T32" fmla="*/ 36 w 73"/>
                <a:gd name="T33" fmla="*/ 63 h 63"/>
                <a:gd name="T34" fmla="*/ 29 w 73"/>
                <a:gd name="T35" fmla="*/ 63 h 63"/>
                <a:gd name="T36" fmla="*/ 24 w 73"/>
                <a:gd name="T37" fmla="*/ 61 h 63"/>
                <a:gd name="T38" fmla="*/ 16 w 73"/>
                <a:gd name="T39" fmla="*/ 57 h 63"/>
                <a:gd name="T40" fmla="*/ 11 w 73"/>
                <a:gd name="T41" fmla="*/ 53 h 63"/>
                <a:gd name="T42" fmla="*/ 7 w 73"/>
                <a:gd name="T43" fmla="*/ 48 h 63"/>
                <a:gd name="T44" fmla="*/ 3 w 73"/>
                <a:gd name="T45" fmla="*/ 44 h 63"/>
                <a:gd name="T46" fmla="*/ 1 w 73"/>
                <a:gd name="T47" fmla="*/ 37 h 63"/>
                <a:gd name="T48" fmla="*/ 0 w 73"/>
                <a:gd name="T49" fmla="*/ 31 h 63"/>
                <a:gd name="T50" fmla="*/ 1 w 73"/>
                <a:gd name="T51" fmla="*/ 24 h 63"/>
                <a:gd name="T52" fmla="*/ 3 w 73"/>
                <a:gd name="T53" fmla="*/ 18 h 63"/>
                <a:gd name="T54" fmla="*/ 7 w 73"/>
                <a:gd name="T55" fmla="*/ 13 h 63"/>
                <a:gd name="T56" fmla="*/ 11 w 73"/>
                <a:gd name="T57" fmla="*/ 9 h 63"/>
                <a:gd name="T58" fmla="*/ 16 w 73"/>
                <a:gd name="T59" fmla="*/ 5 h 63"/>
                <a:gd name="T60" fmla="*/ 24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9" y="5"/>
                  </a:lnTo>
                  <a:lnTo>
                    <a:pt x="64" y="9"/>
                  </a:lnTo>
                  <a:lnTo>
                    <a:pt x="68" y="13"/>
                  </a:lnTo>
                  <a:lnTo>
                    <a:pt x="72" y="18"/>
                  </a:lnTo>
                  <a:lnTo>
                    <a:pt x="73" y="24"/>
                  </a:lnTo>
                  <a:lnTo>
                    <a:pt x="73" y="31"/>
                  </a:lnTo>
                  <a:lnTo>
                    <a:pt x="73" y="37"/>
                  </a:lnTo>
                  <a:lnTo>
                    <a:pt x="72" y="44"/>
                  </a:lnTo>
                  <a:lnTo>
                    <a:pt x="68" y="48"/>
                  </a:lnTo>
                  <a:lnTo>
                    <a:pt x="64" y="53"/>
                  </a:lnTo>
                  <a:lnTo>
                    <a:pt x="59" y="57"/>
                  </a:lnTo>
                  <a:lnTo>
                    <a:pt x="51" y="61"/>
                  </a:lnTo>
                  <a:lnTo>
                    <a:pt x="44" y="63"/>
                  </a:lnTo>
                  <a:lnTo>
                    <a:pt x="36" y="63"/>
                  </a:lnTo>
                  <a:lnTo>
                    <a:pt x="29" y="63"/>
                  </a:lnTo>
                  <a:lnTo>
                    <a:pt x="24" y="61"/>
                  </a:lnTo>
                  <a:lnTo>
                    <a:pt x="16" y="57"/>
                  </a:lnTo>
                  <a:lnTo>
                    <a:pt x="11" y="53"/>
                  </a:lnTo>
                  <a:lnTo>
                    <a:pt x="7" y="48"/>
                  </a:lnTo>
                  <a:lnTo>
                    <a:pt x="3" y="44"/>
                  </a:lnTo>
                  <a:lnTo>
                    <a:pt x="1" y="37"/>
                  </a:lnTo>
                  <a:lnTo>
                    <a:pt x="0" y="31"/>
                  </a:lnTo>
                  <a:lnTo>
                    <a:pt x="1" y="24"/>
                  </a:lnTo>
                  <a:lnTo>
                    <a:pt x="3" y="18"/>
                  </a:lnTo>
                  <a:lnTo>
                    <a:pt x="7" y="13"/>
                  </a:lnTo>
                  <a:lnTo>
                    <a:pt x="11" y="9"/>
                  </a:lnTo>
                  <a:lnTo>
                    <a:pt x="16" y="5"/>
                  </a:lnTo>
                  <a:lnTo>
                    <a:pt x="24" y="2"/>
                  </a:lnTo>
                  <a:lnTo>
                    <a:pt x="29" y="0"/>
                  </a:lnTo>
                  <a:lnTo>
                    <a:pt x="36" y="0"/>
                  </a:lnTo>
                  <a:close/>
                </a:path>
              </a:pathLst>
            </a:custGeom>
            <a:solidFill>
              <a:srgbClr val="FFFFFF"/>
            </a:solidFill>
            <a:ln w="9525">
              <a:noFill/>
              <a:round/>
              <a:headEnd/>
              <a:tailEnd/>
            </a:ln>
          </p:spPr>
          <p:txBody>
            <a:bodyPr/>
            <a:lstStyle/>
            <a:p>
              <a:endParaRPr lang="en-US" dirty="0"/>
            </a:p>
          </p:txBody>
        </p:sp>
        <p:sp>
          <p:nvSpPr>
            <p:cNvPr id="18648" name="Freeform 87"/>
            <p:cNvSpPr>
              <a:spLocks/>
            </p:cNvSpPr>
            <p:nvPr/>
          </p:nvSpPr>
          <p:spPr bwMode="auto">
            <a:xfrm>
              <a:off x="2699" y="3317"/>
              <a:ext cx="73" cy="63"/>
            </a:xfrm>
            <a:custGeom>
              <a:avLst/>
              <a:gdLst>
                <a:gd name="T0" fmla="*/ 36 w 73"/>
                <a:gd name="T1" fmla="*/ 0 h 63"/>
                <a:gd name="T2" fmla="*/ 44 w 73"/>
                <a:gd name="T3" fmla="*/ 0 h 63"/>
                <a:gd name="T4" fmla="*/ 51 w 73"/>
                <a:gd name="T5" fmla="*/ 2 h 63"/>
                <a:gd name="T6" fmla="*/ 59 w 73"/>
                <a:gd name="T7" fmla="*/ 5 h 63"/>
                <a:gd name="T8" fmla="*/ 64 w 73"/>
                <a:gd name="T9" fmla="*/ 9 h 63"/>
                <a:gd name="T10" fmla="*/ 68 w 73"/>
                <a:gd name="T11" fmla="*/ 13 h 63"/>
                <a:gd name="T12" fmla="*/ 72 w 73"/>
                <a:gd name="T13" fmla="*/ 18 h 63"/>
                <a:gd name="T14" fmla="*/ 73 w 73"/>
                <a:gd name="T15" fmla="*/ 24 h 63"/>
                <a:gd name="T16" fmla="*/ 73 w 73"/>
                <a:gd name="T17" fmla="*/ 31 h 63"/>
                <a:gd name="T18" fmla="*/ 73 w 73"/>
                <a:gd name="T19" fmla="*/ 37 h 63"/>
                <a:gd name="T20" fmla="*/ 72 w 73"/>
                <a:gd name="T21" fmla="*/ 44 h 63"/>
                <a:gd name="T22" fmla="*/ 68 w 73"/>
                <a:gd name="T23" fmla="*/ 48 h 63"/>
                <a:gd name="T24" fmla="*/ 64 w 73"/>
                <a:gd name="T25" fmla="*/ 53 h 63"/>
                <a:gd name="T26" fmla="*/ 59 w 73"/>
                <a:gd name="T27" fmla="*/ 57 h 63"/>
                <a:gd name="T28" fmla="*/ 51 w 73"/>
                <a:gd name="T29" fmla="*/ 61 h 63"/>
                <a:gd name="T30" fmla="*/ 44 w 73"/>
                <a:gd name="T31" fmla="*/ 63 h 63"/>
                <a:gd name="T32" fmla="*/ 36 w 73"/>
                <a:gd name="T33" fmla="*/ 63 h 63"/>
                <a:gd name="T34" fmla="*/ 29 w 73"/>
                <a:gd name="T35" fmla="*/ 63 h 63"/>
                <a:gd name="T36" fmla="*/ 24 w 73"/>
                <a:gd name="T37" fmla="*/ 61 h 63"/>
                <a:gd name="T38" fmla="*/ 16 w 73"/>
                <a:gd name="T39" fmla="*/ 57 h 63"/>
                <a:gd name="T40" fmla="*/ 11 w 73"/>
                <a:gd name="T41" fmla="*/ 53 h 63"/>
                <a:gd name="T42" fmla="*/ 7 w 73"/>
                <a:gd name="T43" fmla="*/ 48 h 63"/>
                <a:gd name="T44" fmla="*/ 3 w 73"/>
                <a:gd name="T45" fmla="*/ 44 h 63"/>
                <a:gd name="T46" fmla="*/ 1 w 73"/>
                <a:gd name="T47" fmla="*/ 37 h 63"/>
                <a:gd name="T48" fmla="*/ 0 w 73"/>
                <a:gd name="T49" fmla="*/ 31 h 63"/>
                <a:gd name="T50" fmla="*/ 1 w 73"/>
                <a:gd name="T51" fmla="*/ 24 h 63"/>
                <a:gd name="T52" fmla="*/ 3 w 73"/>
                <a:gd name="T53" fmla="*/ 18 h 63"/>
                <a:gd name="T54" fmla="*/ 7 w 73"/>
                <a:gd name="T55" fmla="*/ 13 h 63"/>
                <a:gd name="T56" fmla="*/ 11 w 73"/>
                <a:gd name="T57" fmla="*/ 9 h 63"/>
                <a:gd name="T58" fmla="*/ 16 w 73"/>
                <a:gd name="T59" fmla="*/ 5 h 63"/>
                <a:gd name="T60" fmla="*/ 24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9" y="5"/>
                  </a:lnTo>
                  <a:lnTo>
                    <a:pt x="64" y="9"/>
                  </a:lnTo>
                  <a:lnTo>
                    <a:pt x="68" y="13"/>
                  </a:lnTo>
                  <a:lnTo>
                    <a:pt x="72" y="18"/>
                  </a:lnTo>
                  <a:lnTo>
                    <a:pt x="73" y="24"/>
                  </a:lnTo>
                  <a:lnTo>
                    <a:pt x="73" y="31"/>
                  </a:lnTo>
                  <a:lnTo>
                    <a:pt x="73" y="37"/>
                  </a:lnTo>
                  <a:lnTo>
                    <a:pt x="72" y="44"/>
                  </a:lnTo>
                  <a:lnTo>
                    <a:pt x="68" y="48"/>
                  </a:lnTo>
                  <a:lnTo>
                    <a:pt x="64" y="53"/>
                  </a:lnTo>
                  <a:lnTo>
                    <a:pt x="59" y="57"/>
                  </a:lnTo>
                  <a:lnTo>
                    <a:pt x="51" y="61"/>
                  </a:lnTo>
                  <a:lnTo>
                    <a:pt x="44" y="63"/>
                  </a:lnTo>
                  <a:lnTo>
                    <a:pt x="36" y="63"/>
                  </a:lnTo>
                  <a:lnTo>
                    <a:pt x="29" y="63"/>
                  </a:lnTo>
                  <a:lnTo>
                    <a:pt x="24" y="61"/>
                  </a:lnTo>
                  <a:lnTo>
                    <a:pt x="16" y="57"/>
                  </a:lnTo>
                  <a:lnTo>
                    <a:pt x="11" y="53"/>
                  </a:lnTo>
                  <a:lnTo>
                    <a:pt x="7" y="48"/>
                  </a:lnTo>
                  <a:lnTo>
                    <a:pt x="3" y="44"/>
                  </a:lnTo>
                  <a:lnTo>
                    <a:pt x="1" y="37"/>
                  </a:lnTo>
                  <a:lnTo>
                    <a:pt x="0" y="31"/>
                  </a:lnTo>
                  <a:lnTo>
                    <a:pt x="1" y="24"/>
                  </a:lnTo>
                  <a:lnTo>
                    <a:pt x="3" y="18"/>
                  </a:lnTo>
                  <a:lnTo>
                    <a:pt x="7" y="13"/>
                  </a:lnTo>
                  <a:lnTo>
                    <a:pt x="11" y="9"/>
                  </a:lnTo>
                  <a:lnTo>
                    <a:pt x="16" y="5"/>
                  </a:lnTo>
                  <a:lnTo>
                    <a:pt x="24"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649" name="Freeform 88"/>
            <p:cNvSpPr>
              <a:spLocks/>
            </p:cNvSpPr>
            <p:nvPr/>
          </p:nvSpPr>
          <p:spPr bwMode="auto">
            <a:xfrm>
              <a:off x="2041" y="3736"/>
              <a:ext cx="76" cy="63"/>
            </a:xfrm>
            <a:custGeom>
              <a:avLst/>
              <a:gdLst>
                <a:gd name="T0" fmla="*/ 37 w 76"/>
                <a:gd name="T1" fmla="*/ 0 h 63"/>
                <a:gd name="T2" fmla="*/ 44 w 76"/>
                <a:gd name="T3" fmla="*/ 0 h 63"/>
                <a:gd name="T4" fmla="*/ 52 w 76"/>
                <a:gd name="T5" fmla="*/ 2 h 63"/>
                <a:gd name="T6" fmla="*/ 59 w 76"/>
                <a:gd name="T7" fmla="*/ 5 h 63"/>
                <a:gd name="T8" fmla="*/ 65 w 76"/>
                <a:gd name="T9" fmla="*/ 9 h 63"/>
                <a:gd name="T10" fmla="*/ 68 w 76"/>
                <a:gd name="T11" fmla="*/ 15 h 63"/>
                <a:gd name="T12" fmla="*/ 72 w 76"/>
                <a:gd name="T13" fmla="*/ 20 h 63"/>
                <a:gd name="T14" fmla="*/ 74 w 76"/>
                <a:gd name="T15" fmla="*/ 26 h 63"/>
                <a:gd name="T16" fmla="*/ 76 w 76"/>
                <a:gd name="T17" fmla="*/ 31 h 63"/>
                <a:gd name="T18" fmla="*/ 74 w 76"/>
                <a:gd name="T19" fmla="*/ 39 h 63"/>
                <a:gd name="T20" fmla="*/ 72 w 76"/>
                <a:gd name="T21" fmla="*/ 44 h 63"/>
                <a:gd name="T22" fmla="*/ 68 w 76"/>
                <a:gd name="T23" fmla="*/ 50 h 63"/>
                <a:gd name="T24" fmla="*/ 65 w 76"/>
                <a:gd name="T25" fmla="*/ 53 h 63"/>
                <a:gd name="T26" fmla="*/ 59 w 76"/>
                <a:gd name="T27" fmla="*/ 59 h 63"/>
                <a:gd name="T28" fmla="*/ 52 w 76"/>
                <a:gd name="T29" fmla="*/ 61 h 63"/>
                <a:gd name="T30" fmla="*/ 44 w 76"/>
                <a:gd name="T31" fmla="*/ 63 h 63"/>
                <a:gd name="T32" fmla="*/ 37 w 76"/>
                <a:gd name="T33" fmla="*/ 63 h 63"/>
                <a:gd name="T34" fmla="*/ 30 w 76"/>
                <a:gd name="T35" fmla="*/ 63 h 63"/>
                <a:gd name="T36" fmla="*/ 24 w 76"/>
                <a:gd name="T37" fmla="*/ 61 h 63"/>
                <a:gd name="T38" fmla="*/ 17 w 76"/>
                <a:gd name="T39" fmla="*/ 59 h 63"/>
                <a:gd name="T40" fmla="*/ 11 w 76"/>
                <a:gd name="T41" fmla="*/ 53 h 63"/>
                <a:gd name="T42" fmla="*/ 7 w 76"/>
                <a:gd name="T43" fmla="*/ 50 h 63"/>
                <a:gd name="T44" fmla="*/ 4 w 76"/>
                <a:gd name="T45" fmla="*/ 44 h 63"/>
                <a:gd name="T46" fmla="*/ 2 w 76"/>
                <a:gd name="T47" fmla="*/ 39 h 63"/>
                <a:gd name="T48" fmla="*/ 0 w 76"/>
                <a:gd name="T49" fmla="*/ 31 h 63"/>
                <a:gd name="T50" fmla="*/ 2 w 76"/>
                <a:gd name="T51" fmla="*/ 26 h 63"/>
                <a:gd name="T52" fmla="*/ 4 w 76"/>
                <a:gd name="T53" fmla="*/ 20 h 63"/>
                <a:gd name="T54" fmla="*/ 7 w 76"/>
                <a:gd name="T55" fmla="*/ 15 h 63"/>
                <a:gd name="T56" fmla="*/ 11 w 76"/>
                <a:gd name="T57" fmla="*/ 9 h 63"/>
                <a:gd name="T58" fmla="*/ 17 w 76"/>
                <a:gd name="T59" fmla="*/ 5 h 63"/>
                <a:gd name="T60" fmla="*/ 24 w 76"/>
                <a:gd name="T61" fmla="*/ 2 h 63"/>
                <a:gd name="T62" fmla="*/ 30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4" y="0"/>
                  </a:lnTo>
                  <a:lnTo>
                    <a:pt x="52" y="2"/>
                  </a:lnTo>
                  <a:lnTo>
                    <a:pt x="59" y="5"/>
                  </a:lnTo>
                  <a:lnTo>
                    <a:pt x="65" y="9"/>
                  </a:lnTo>
                  <a:lnTo>
                    <a:pt x="68" y="15"/>
                  </a:lnTo>
                  <a:lnTo>
                    <a:pt x="72" y="20"/>
                  </a:lnTo>
                  <a:lnTo>
                    <a:pt x="74" y="26"/>
                  </a:lnTo>
                  <a:lnTo>
                    <a:pt x="76" y="31"/>
                  </a:lnTo>
                  <a:lnTo>
                    <a:pt x="74" y="39"/>
                  </a:lnTo>
                  <a:lnTo>
                    <a:pt x="72" y="44"/>
                  </a:lnTo>
                  <a:lnTo>
                    <a:pt x="68" y="50"/>
                  </a:lnTo>
                  <a:lnTo>
                    <a:pt x="65" y="53"/>
                  </a:lnTo>
                  <a:lnTo>
                    <a:pt x="59" y="59"/>
                  </a:lnTo>
                  <a:lnTo>
                    <a:pt x="52" y="61"/>
                  </a:lnTo>
                  <a:lnTo>
                    <a:pt x="44" y="63"/>
                  </a:lnTo>
                  <a:lnTo>
                    <a:pt x="37" y="63"/>
                  </a:lnTo>
                  <a:lnTo>
                    <a:pt x="30" y="63"/>
                  </a:lnTo>
                  <a:lnTo>
                    <a:pt x="24" y="61"/>
                  </a:lnTo>
                  <a:lnTo>
                    <a:pt x="17" y="59"/>
                  </a:lnTo>
                  <a:lnTo>
                    <a:pt x="11" y="53"/>
                  </a:lnTo>
                  <a:lnTo>
                    <a:pt x="7" y="50"/>
                  </a:lnTo>
                  <a:lnTo>
                    <a:pt x="4" y="44"/>
                  </a:lnTo>
                  <a:lnTo>
                    <a:pt x="2" y="39"/>
                  </a:lnTo>
                  <a:lnTo>
                    <a:pt x="0" y="31"/>
                  </a:lnTo>
                  <a:lnTo>
                    <a:pt x="2" y="26"/>
                  </a:lnTo>
                  <a:lnTo>
                    <a:pt x="4" y="20"/>
                  </a:lnTo>
                  <a:lnTo>
                    <a:pt x="7" y="15"/>
                  </a:lnTo>
                  <a:lnTo>
                    <a:pt x="11" y="9"/>
                  </a:lnTo>
                  <a:lnTo>
                    <a:pt x="17" y="5"/>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50" name="Freeform 89"/>
            <p:cNvSpPr>
              <a:spLocks/>
            </p:cNvSpPr>
            <p:nvPr/>
          </p:nvSpPr>
          <p:spPr bwMode="auto">
            <a:xfrm>
              <a:off x="2723" y="3682"/>
              <a:ext cx="75" cy="65"/>
            </a:xfrm>
            <a:custGeom>
              <a:avLst/>
              <a:gdLst>
                <a:gd name="T0" fmla="*/ 38 w 75"/>
                <a:gd name="T1" fmla="*/ 0 h 65"/>
                <a:gd name="T2" fmla="*/ 46 w 75"/>
                <a:gd name="T3" fmla="*/ 2 h 65"/>
                <a:gd name="T4" fmla="*/ 51 w 75"/>
                <a:gd name="T5" fmla="*/ 4 h 65"/>
                <a:gd name="T6" fmla="*/ 59 w 75"/>
                <a:gd name="T7" fmla="*/ 6 h 65"/>
                <a:gd name="T8" fmla="*/ 64 w 75"/>
                <a:gd name="T9" fmla="*/ 10 h 65"/>
                <a:gd name="T10" fmla="*/ 68 w 75"/>
                <a:gd name="T11" fmla="*/ 15 h 65"/>
                <a:gd name="T12" fmla="*/ 72 w 75"/>
                <a:gd name="T13" fmla="*/ 21 h 65"/>
                <a:gd name="T14" fmla="*/ 73 w 75"/>
                <a:gd name="T15" fmla="*/ 26 h 65"/>
                <a:gd name="T16" fmla="*/ 75 w 75"/>
                <a:gd name="T17" fmla="*/ 32 h 65"/>
                <a:gd name="T18" fmla="*/ 73 w 75"/>
                <a:gd name="T19" fmla="*/ 39 h 65"/>
                <a:gd name="T20" fmla="*/ 72 w 75"/>
                <a:gd name="T21" fmla="*/ 45 h 65"/>
                <a:gd name="T22" fmla="*/ 68 w 75"/>
                <a:gd name="T23" fmla="*/ 50 h 65"/>
                <a:gd name="T24" fmla="*/ 64 w 75"/>
                <a:gd name="T25" fmla="*/ 56 h 65"/>
                <a:gd name="T26" fmla="*/ 59 w 75"/>
                <a:gd name="T27" fmla="*/ 59 h 65"/>
                <a:gd name="T28" fmla="*/ 51 w 75"/>
                <a:gd name="T29" fmla="*/ 61 h 65"/>
                <a:gd name="T30" fmla="*/ 46 w 75"/>
                <a:gd name="T31" fmla="*/ 63 h 65"/>
                <a:gd name="T32" fmla="*/ 38 w 75"/>
                <a:gd name="T33" fmla="*/ 65 h 65"/>
                <a:gd name="T34" fmla="*/ 31 w 75"/>
                <a:gd name="T35" fmla="*/ 63 h 65"/>
                <a:gd name="T36" fmla="*/ 24 w 75"/>
                <a:gd name="T37" fmla="*/ 61 h 65"/>
                <a:gd name="T38" fmla="*/ 16 w 75"/>
                <a:gd name="T39" fmla="*/ 59 h 65"/>
                <a:gd name="T40" fmla="*/ 11 w 75"/>
                <a:gd name="T41" fmla="*/ 56 h 65"/>
                <a:gd name="T42" fmla="*/ 7 w 75"/>
                <a:gd name="T43" fmla="*/ 50 h 65"/>
                <a:gd name="T44" fmla="*/ 3 w 75"/>
                <a:gd name="T45" fmla="*/ 45 h 65"/>
                <a:gd name="T46" fmla="*/ 1 w 75"/>
                <a:gd name="T47" fmla="*/ 39 h 65"/>
                <a:gd name="T48" fmla="*/ 0 w 75"/>
                <a:gd name="T49" fmla="*/ 32 h 65"/>
                <a:gd name="T50" fmla="*/ 1 w 75"/>
                <a:gd name="T51" fmla="*/ 26 h 65"/>
                <a:gd name="T52" fmla="*/ 3 w 75"/>
                <a:gd name="T53" fmla="*/ 21 h 65"/>
                <a:gd name="T54" fmla="*/ 7 w 75"/>
                <a:gd name="T55" fmla="*/ 15 h 65"/>
                <a:gd name="T56" fmla="*/ 11 w 75"/>
                <a:gd name="T57" fmla="*/ 10 h 65"/>
                <a:gd name="T58" fmla="*/ 16 w 75"/>
                <a:gd name="T59" fmla="*/ 6 h 65"/>
                <a:gd name="T60" fmla="*/ 24 w 75"/>
                <a:gd name="T61" fmla="*/ 4 h 65"/>
                <a:gd name="T62" fmla="*/ 31 w 75"/>
                <a:gd name="T63" fmla="*/ 2 h 65"/>
                <a:gd name="T64" fmla="*/ 38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8" y="0"/>
                  </a:moveTo>
                  <a:lnTo>
                    <a:pt x="46" y="2"/>
                  </a:lnTo>
                  <a:lnTo>
                    <a:pt x="51" y="4"/>
                  </a:lnTo>
                  <a:lnTo>
                    <a:pt x="59" y="6"/>
                  </a:lnTo>
                  <a:lnTo>
                    <a:pt x="64" y="10"/>
                  </a:lnTo>
                  <a:lnTo>
                    <a:pt x="68" y="15"/>
                  </a:lnTo>
                  <a:lnTo>
                    <a:pt x="72" y="21"/>
                  </a:lnTo>
                  <a:lnTo>
                    <a:pt x="73" y="26"/>
                  </a:lnTo>
                  <a:lnTo>
                    <a:pt x="75" y="32"/>
                  </a:lnTo>
                  <a:lnTo>
                    <a:pt x="73" y="39"/>
                  </a:lnTo>
                  <a:lnTo>
                    <a:pt x="72" y="45"/>
                  </a:lnTo>
                  <a:lnTo>
                    <a:pt x="68" y="50"/>
                  </a:lnTo>
                  <a:lnTo>
                    <a:pt x="64" y="56"/>
                  </a:lnTo>
                  <a:lnTo>
                    <a:pt x="59" y="59"/>
                  </a:lnTo>
                  <a:lnTo>
                    <a:pt x="51" y="61"/>
                  </a:lnTo>
                  <a:lnTo>
                    <a:pt x="46" y="63"/>
                  </a:lnTo>
                  <a:lnTo>
                    <a:pt x="38" y="65"/>
                  </a:lnTo>
                  <a:lnTo>
                    <a:pt x="31" y="63"/>
                  </a:lnTo>
                  <a:lnTo>
                    <a:pt x="24" y="61"/>
                  </a:lnTo>
                  <a:lnTo>
                    <a:pt x="16" y="59"/>
                  </a:lnTo>
                  <a:lnTo>
                    <a:pt x="11" y="56"/>
                  </a:lnTo>
                  <a:lnTo>
                    <a:pt x="7" y="50"/>
                  </a:lnTo>
                  <a:lnTo>
                    <a:pt x="3" y="45"/>
                  </a:lnTo>
                  <a:lnTo>
                    <a:pt x="1" y="39"/>
                  </a:lnTo>
                  <a:lnTo>
                    <a:pt x="0" y="32"/>
                  </a:lnTo>
                  <a:lnTo>
                    <a:pt x="1" y="26"/>
                  </a:lnTo>
                  <a:lnTo>
                    <a:pt x="3" y="21"/>
                  </a:lnTo>
                  <a:lnTo>
                    <a:pt x="7" y="15"/>
                  </a:lnTo>
                  <a:lnTo>
                    <a:pt x="11" y="10"/>
                  </a:lnTo>
                  <a:lnTo>
                    <a:pt x="16" y="6"/>
                  </a:lnTo>
                  <a:lnTo>
                    <a:pt x="24" y="4"/>
                  </a:lnTo>
                  <a:lnTo>
                    <a:pt x="31" y="2"/>
                  </a:lnTo>
                  <a:lnTo>
                    <a:pt x="38" y="0"/>
                  </a:lnTo>
                  <a:close/>
                </a:path>
              </a:pathLst>
            </a:custGeom>
            <a:solidFill>
              <a:srgbClr val="FFFFFF"/>
            </a:solidFill>
            <a:ln w="9525">
              <a:noFill/>
              <a:round/>
              <a:headEnd/>
              <a:tailEnd/>
            </a:ln>
          </p:spPr>
          <p:txBody>
            <a:bodyPr/>
            <a:lstStyle/>
            <a:p>
              <a:endParaRPr lang="en-US" dirty="0"/>
            </a:p>
          </p:txBody>
        </p:sp>
        <p:sp>
          <p:nvSpPr>
            <p:cNvPr id="18651" name="Freeform 90"/>
            <p:cNvSpPr>
              <a:spLocks/>
            </p:cNvSpPr>
            <p:nvPr/>
          </p:nvSpPr>
          <p:spPr bwMode="auto">
            <a:xfrm>
              <a:off x="2723" y="3682"/>
              <a:ext cx="75" cy="65"/>
            </a:xfrm>
            <a:custGeom>
              <a:avLst/>
              <a:gdLst>
                <a:gd name="T0" fmla="*/ 38 w 75"/>
                <a:gd name="T1" fmla="*/ 0 h 65"/>
                <a:gd name="T2" fmla="*/ 46 w 75"/>
                <a:gd name="T3" fmla="*/ 2 h 65"/>
                <a:gd name="T4" fmla="*/ 51 w 75"/>
                <a:gd name="T5" fmla="*/ 4 h 65"/>
                <a:gd name="T6" fmla="*/ 59 w 75"/>
                <a:gd name="T7" fmla="*/ 6 h 65"/>
                <a:gd name="T8" fmla="*/ 64 w 75"/>
                <a:gd name="T9" fmla="*/ 10 h 65"/>
                <a:gd name="T10" fmla="*/ 68 w 75"/>
                <a:gd name="T11" fmla="*/ 15 h 65"/>
                <a:gd name="T12" fmla="*/ 72 w 75"/>
                <a:gd name="T13" fmla="*/ 21 h 65"/>
                <a:gd name="T14" fmla="*/ 73 w 75"/>
                <a:gd name="T15" fmla="*/ 26 h 65"/>
                <a:gd name="T16" fmla="*/ 75 w 75"/>
                <a:gd name="T17" fmla="*/ 32 h 65"/>
                <a:gd name="T18" fmla="*/ 73 w 75"/>
                <a:gd name="T19" fmla="*/ 39 h 65"/>
                <a:gd name="T20" fmla="*/ 72 w 75"/>
                <a:gd name="T21" fmla="*/ 45 h 65"/>
                <a:gd name="T22" fmla="*/ 68 w 75"/>
                <a:gd name="T23" fmla="*/ 50 h 65"/>
                <a:gd name="T24" fmla="*/ 64 w 75"/>
                <a:gd name="T25" fmla="*/ 56 h 65"/>
                <a:gd name="T26" fmla="*/ 59 w 75"/>
                <a:gd name="T27" fmla="*/ 59 h 65"/>
                <a:gd name="T28" fmla="*/ 51 w 75"/>
                <a:gd name="T29" fmla="*/ 61 h 65"/>
                <a:gd name="T30" fmla="*/ 46 w 75"/>
                <a:gd name="T31" fmla="*/ 63 h 65"/>
                <a:gd name="T32" fmla="*/ 38 w 75"/>
                <a:gd name="T33" fmla="*/ 65 h 65"/>
                <a:gd name="T34" fmla="*/ 31 w 75"/>
                <a:gd name="T35" fmla="*/ 63 h 65"/>
                <a:gd name="T36" fmla="*/ 24 w 75"/>
                <a:gd name="T37" fmla="*/ 61 h 65"/>
                <a:gd name="T38" fmla="*/ 16 w 75"/>
                <a:gd name="T39" fmla="*/ 59 h 65"/>
                <a:gd name="T40" fmla="*/ 11 w 75"/>
                <a:gd name="T41" fmla="*/ 56 h 65"/>
                <a:gd name="T42" fmla="*/ 7 w 75"/>
                <a:gd name="T43" fmla="*/ 50 h 65"/>
                <a:gd name="T44" fmla="*/ 3 w 75"/>
                <a:gd name="T45" fmla="*/ 45 h 65"/>
                <a:gd name="T46" fmla="*/ 1 w 75"/>
                <a:gd name="T47" fmla="*/ 39 h 65"/>
                <a:gd name="T48" fmla="*/ 0 w 75"/>
                <a:gd name="T49" fmla="*/ 32 h 65"/>
                <a:gd name="T50" fmla="*/ 1 w 75"/>
                <a:gd name="T51" fmla="*/ 26 h 65"/>
                <a:gd name="T52" fmla="*/ 3 w 75"/>
                <a:gd name="T53" fmla="*/ 21 h 65"/>
                <a:gd name="T54" fmla="*/ 7 w 75"/>
                <a:gd name="T55" fmla="*/ 15 h 65"/>
                <a:gd name="T56" fmla="*/ 11 w 75"/>
                <a:gd name="T57" fmla="*/ 10 h 65"/>
                <a:gd name="T58" fmla="*/ 16 w 75"/>
                <a:gd name="T59" fmla="*/ 6 h 65"/>
                <a:gd name="T60" fmla="*/ 24 w 75"/>
                <a:gd name="T61" fmla="*/ 4 h 65"/>
                <a:gd name="T62" fmla="*/ 31 w 75"/>
                <a:gd name="T63" fmla="*/ 2 h 65"/>
                <a:gd name="T64" fmla="*/ 38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8" y="0"/>
                  </a:moveTo>
                  <a:lnTo>
                    <a:pt x="46" y="2"/>
                  </a:lnTo>
                  <a:lnTo>
                    <a:pt x="51" y="4"/>
                  </a:lnTo>
                  <a:lnTo>
                    <a:pt x="59" y="6"/>
                  </a:lnTo>
                  <a:lnTo>
                    <a:pt x="64" y="10"/>
                  </a:lnTo>
                  <a:lnTo>
                    <a:pt x="68" y="15"/>
                  </a:lnTo>
                  <a:lnTo>
                    <a:pt x="72" y="21"/>
                  </a:lnTo>
                  <a:lnTo>
                    <a:pt x="73" y="26"/>
                  </a:lnTo>
                  <a:lnTo>
                    <a:pt x="75" y="32"/>
                  </a:lnTo>
                  <a:lnTo>
                    <a:pt x="73" y="39"/>
                  </a:lnTo>
                  <a:lnTo>
                    <a:pt x="72" y="45"/>
                  </a:lnTo>
                  <a:lnTo>
                    <a:pt x="68" y="50"/>
                  </a:lnTo>
                  <a:lnTo>
                    <a:pt x="64" y="56"/>
                  </a:lnTo>
                  <a:lnTo>
                    <a:pt x="59" y="59"/>
                  </a:lnTo>
                  <a:lnTo>
                    <a:pt x="51" y="61"/>
                  </a:lnTo>
                  <a:lnTo>
                    <a:pt x="46" y="63"/>
                  </a:lnTo>
                  <a:lnTo>
                    <a:pt x="38" y="65"/>
                  </a:lnTo>
                  <a:lnTo>
                    <a:pt x="31" y="63"/>
                  </a:lnTo>
                  <a:lnTo>
                    <a:pt x="24" y="61"/>
                  </a:lnTo>
                  <a:lnTo>
                    <a:pt x="16" y="59"/>
                  </a:lnTo>
                  <a:lnTo>
                    <a:pt x="11" y="56"/>
                  </a:lnTo>
                  <a:lnTo>
                    <a:pt x="7" y="50"/>
                  </a:lnTo>
                  <a:lnTo>
                    <a:pt x="3" y="45"/>
                  </a:lnTo>
                  <a:lnTo>
                    <a:pt x="1" y="39"/>
                  </a:lnTo>
                  <a:lnTo>
                    <a:pt x="0" y="32"/>
                  </a:lnTo>
                  <a:lnTo>
                    <a:pt x="1" y="26"/>
                  </a:lnTo>
                  <a:lnTo>
                    <a:pt x="3" y="21"/>
                  </a:lnTo>
                  <a:lnTo>
                    <a:pt x="7" y="15"/>
                  </a:lnTo>
                  <a:lnTo>
                    <a:pt x="11" y="10"/>
                  </a:lnTo>
                  <a:lnTo>
                    <a:pt x="16" y="6"/>
                  </a:lnTo>
                  <a:lnTo>
                    <a:pt x="24" y="4"/>
                  </a:lnTo>
                  <a:lnTo>
                    <a:pt x="31" y="2"/>
                  </a:lnTo>
                  <a:lnTo>
                    <a:pt x="38" y="0"/>
                  </a:lnTo>
                </a:path>
              </a:pathLst>
            </a:custGeom>
            <a:noFill/>
            <a:ln w="11113">
              <a:solidFill>
                <a:srgbClr val="1F1A17"/>
              </a:solidFill>
              <a:prstDash val="solid"/>
              <a:round/>
              <a:headEnd/>
              <a:tailEnd/>
            </a:ln>
          </p:spPr>
          <p:txBody>
            <a:bodyPr/>
            <a:lstStyle/>
            <a:p>
              <a:endParaRPr lang="en-US" dirty="0"/>
            </a:p>
          </p:txBody>
        </p:sp>
        <p:sp>
          <p:nvSpPr>
            <p:cNvPr id="18652" name="Freeform 91"/>
            <p:cNvSpPr>
              <a:spLocks/>
            </p:cNvSpPr>
            <p:nvPr/>
          </p:nvSpPr>
          <p:spPr bwMode="auto">
            <a:xfrm>
              <a:off x="2089" y="3249"/>
              <a:ext cx="76" cy="62"/>
            </a:xfrm>
            <a:custGeom>
              <a:avLst/>
              <a:gdLst>
                <a:gd name="T0" fmla="*/ 39 w 76"/>
                <a:gd name="T1" fmla="*/ 0 h 62"/>
                <a:gd name="T2" fmla="*/ 46 w 76"/>
                <a:gd name="T3" fmla="*/ 0 h 62"/>
                <a:gd name="T4" fmla="*/ 52 w 76"/>
                <a:gd name="T5" fmla="*/ 1 h 62"/>
                <a:gd name="T6" fmla="*/ 59 w 76"/>
                <a:gd name="T7" fmla="*/ 5 h 62"/>
                <a:gd name="T8" fmla="*/ 65 w 76"/>
                <a:gd name="T9" fmla="*/ 9 h 62"/>
                <a:gd name="T10" fmla="*/ 68 w 76"/>
                <a:gd name="T11" fmla="*/ 12 h 62"/>
                <a:gd name="T12" fmla="*/ 72 w 76"/>
                <a:gd name="T13" fmla="*/ 18 h 62"/>
                <a:gd name="T14" fmla="*/ 74 w 76"/>
                <a:gd name="T15" fmla="*/ 24 h 62"/>
                <a:gd name="T16" fmla="*/ 76 w 76"/>
                <a:gd name="T17" fmla="*/ 31 h 62"/>
                <a:gd name="T18" fmla="*/ 74 w 76"/>
                <a:gd name="T19" fmla="*/ 36 h 62"/>
                <a:gd name="T20" fmla="*/ 72 w 76"/>
                <a:gd name="T21" fmla="*/ 42 h 62"/>
                <a:gd name="T22" fmla="*/ 68 w 76"/>
                <a:gd name="T23" fmla="*/ 48 h 62"/>
                <a:gd name="T24" fmla="*/ 65 w 76"/>
                <a:gd name="T25" fmla="*/ 53 h 62"/>
                <a:gd name="T26" fmla="*/ 59 w 76"/>
                <a:gd name="T27" fmla="*/ 57 h 62"/>
                <a:gd name="T28" fmla="*/ 52 w 76"/>
                <a:gd name="T29" fmla="*/ 60 h 62"/>
                <a:gd name="T30" fmla="*/ 46 w 76"/>
                <a:gd name="T31" fmla="*/ 62 h 62"/>
                <a:gd name="T32" fmla="*/ 39 w 76"/>
                <a:gd name="T33" fmla="*/ 62 h 62"/>
                <a:gd name="T34" fmla="*/ 31 w 76"/>
                <a:gd name="T35" fmla="*/ 62 h 62"/>
                <a:gd name="T36" fmla="*/ 24 w 76"/>
                <a:gd name="T37" fmla="*/ 60 h 62"/>
                <a:gd name="T38" fmla="*/ 17 w 76"/>
                <a:gd name="T39" fmla="*/ 57 h 62"/>
                <a:gd name="T40" fmla="*/ 11 w 76"/>
                <a:gd name="T41" fmla="*/ 53 h 62"/>
                <a:gd name="T42" fmla="*/ 7 w 76"/>
                <a:gd name="T43" fmla="*/ 48 h 62"/>
                <a:gd name="T44" fmla="*/ 4 w 76"/>
                <a:gd name="T45" fmla="*/ 42 h 62"/>
                <a:gd name="T46" fmla="*/ 2 w 76"/>
                <a:gd name="T47" fmla="*/ 36 h 62"/>
                <a:gd name="T48" fmla="*/ 0 w 76"/>
                <a:gd name="T49" fmla="*/ 31 h 62"/>
                <a:gd name="T50" fmla="*/ 2 w 76"/>
                <a:gd name="T51" fmla="*/ 24 h 62"/>
                <a:gd name="T52" fmla="*/ 4 w 76"/>
                <a:gd name="T53" fmla="*/ 18 h 62"/>
                <a:gd name="T54" fmla="*/ 7 w 76"/>
                <a:gd name="T55" fmla="*/ 12 h 62"/>
                <a:gd name="T56" fmla="*/ 11 w 76"/>
                <a:gd name="T57" fmla="*/ 9 h 62"/>
                <a:gd name="T58" fmla="*/ 17 w 76"/>
                <a:gd name="T59" fmla="*/ 5 h 62"/>
                <a:gd name="T60" fmla="*/ 24 w 76"/>
                <a:gd name="T61" fmla="*/ 1 h 62"/>
                <a:gd name="T62" fmla="*/ 31 w 76"/>
                <a:gd name="T63" fmla="*/ 0 h 62"/>
                <a:gd name="T64" fmla="*/ 39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9" y="0"/>
                  </a:moveTo>
                  <a:lnTo>
                    <a:pt x="46" y="0"/>
                  </a:lnTo>
                  <a:lnTo>
                    <a:pt x="52" y="1"/>
                  </a:lnTo>
                  <a:lnTo>
                    <a:pt x="59" y="5"/>
                  </a:lnTo>
                  <a:lnTo>
                    <a:pt x="65" y="9"/>
                  </a:lnTo>
                  <a:lnTo>
                    <a:pt x="68" y="12"/>
                  </a:lnTo>
                  <a:lnTo>
                    <a:pt x="72" y="18"/>
                  </a:lnTo>
                  <a:lnTo>
                    <a:pt x="74" y="24"/>
                  </a:lnTo>
                  <a:lnTo>
                    <a:pt x="76" y="31"/>
                  </a:lnTo>
                  <a:lnTo>
                    <a:pt x="74" y="36"/>
                  </a:lnTo>
                  <a:lnTo>
                    <a:pt x="72" y="42"/>
                  </a:lnTo>
                  <a:lnTo>
                    <a:pt x="68" y="48"/>
                  </a:lnTo>
                  <a:lnTo>
                    <a:pt x="65" y="53"/>
                  </a:lnTo>
                  <a:lnTo>
                    <a:pt x="59" y="57"/>
                  </a:lnTo>
                  <a:lnTo>
                    <a:pt x="52" y="60"/>
                  </a:lnTo>
                  <a:lnTo>
                    <a:pt x="46" y="62"/>
                  </a:lnTo>
                  <a:lnTo>
                    <a:pt x="39" y="62"/>
                  </a:lnTo>
                  <a:lnTo>
                    <a:pt x="31" y="62"/>
                  </a:lnTo>
                  <a:lnTo>
                    <a:pt x="24" y="60"/>
                  </a:lnTo>
                  <a:lnTo>
                    <a:pt x="17" y="57"/>
                  </a:lnTo>
                  <a:lnTo>
                    <a:pt x="11" y="53"/>
                  </a:lnTo>
                  <a:lnTo>
                    <a:pt x="7" y="48"/>
                  </a:lnTo>
                  <a:lnTo>
                    <a:pt x="4" y="42"/>
                  </a:lnTo>
                  <a:lnTo>
                    <a:pt x="2" y="36"/>
                  </a:lnTo>
                  <a:lnTo>
                    <a:pt x="0" y="31"/>
                  </a:lnTo>
                  <a:lnTo>
                    <a:pt x="2" y="24"/>
                  </a:lnTo>
                  <a:lnTo>
                    <a:pt x="4" y="18"/>
                  </a:lnTo>
                  <a:lnTo>
                    <a:pt x="7" y="12"/>
                  </a:lnTo>
                  <a:lnTo>
                    <a:pt x="11" y="9"/>
                  </a:lnTo>
                  <a:lnTo>
                    <a:pt x="17" y="5"/>
                  </a:lnTo>
                  <a:lnTo>
                    <a:pt x="24" y="1"/>
                  </a:lnTo>
                  <a:lnTo>
                    <a:pt x="31" y="0"/>
                  </a:lnTo>
                  <a:lnTo>
                    <a:pt x="39" y="0"/>
                  </a:lnTo>
                  <a:close/>
                </a:path>
              </a:pathLst>
            </a:custGeom>
            <a:solidFill>
              <a:srgbClr val="FFFFFF"/>
            </a:solidFill>
            <a:ln w="9525">
              <a:noFill/>
              <a:round/>
              <a:headEnd/>
              <a:tailEnd/>
            </a:ln>
          </p:spPr>
          <p:txBody>
            <a:bodyPr/>
            <a:lstStyle/>
            <a:p>
              <a:endParaRPr lang="en-US" dirty="0"/>
            </a:p>
          </p:txBody>
        </p:sp>
        <p:sp>
          <p:nvSpPr>
            <p:cNvPr id="18653" name="Freeform 92"/>
            <p:cNvSpPr>
              <a:spLocks/>
            </p:cNvSpPr>
            <p:nvPr/>
          </p:nvSpPr>
          <p:spPr bwMode="auto">
            <a:xfrm>
              <a:off x="2089" y="3249"/>
              <a:ext cx="76" cy="62"/>
            </a:xfrm>
            <a:custGeom>
              <a:avLst/>
              <a:gdLst>
                <a:gd name="T0" fmla="*/ 39 w 76"/>
                <a:gd name="T1" fmla="*/ 0 h 62"/>
                <a:gd name="T2" fmla="*/ 46 w 76"/>
                <a:gd name="T3" fmla="*/ 0 h 62"/>
                <a:gd name="T4" fmla="*/ 52 w 76"/>
                <a:gd name="T5" fmla="*/ 1 h 62"/>
                <a:gd name="T6" fmla="*/ 59 w 76"/>
                <a:gd name="T7" fmla="*/ 5 h 62"/>
                <a:gd name="T8" fmla="*/ 65 w 76"/>
                <a:gd name="T9" fmla="*/ 9 h 62"/>
                <a:gd name="T10" fmla="*/ 68 w 76"/>
                <a:gd name="T11" fmla="*/ 12 h 62"/>
                <a:gd name="T12" fmla="*/ 72 w 76"/>
                <a:gd name="T13" fmla="*/ 18 h 62"/>
                <a:gd name="T14" fmla="*/ 74 w 76"/>
                <a:gd name="T15" fmla="*/ 24 h 62"/>
                <a:gd name="T16" fmla="*/ 76 w 76"/>
                <a:gd name="T17" fmla="*/ 31 h 62"/>
                <a:gd name="T18" fmla="*/ 74 w 76"/>
                <a:gd name="T19" fmla="*/ 36 h 62"/>
                <a:gd name="T20" fmla="*/ 72 w 76"/>
                <a:gd name="T21" fmla="*/ 42 h 62"/>
                <a:gd name="T22" fmla="*/ 68 w 76"/>
                <a:gd name="T23" fmla="*/ 48 h 62"/>
                <a:gd name="T24" fmla="*/ 65 w 76"/>
                <a:gd name="T25" fmla="*/ 53 h 62"/>
                <a:gd name="T26" fmla="*/ 59 w 76"/>
                <a:gd name="T27" fmla="*/ 57 h 62"/>
                <a:gd name="T28" fmla="*/ 52 w 76"/>
                <a:gd name="T29" fmla="*/ 60 h 62"/>
                <a:gd name="T30" fmla="*/ 46 w 76"/>
                <a:gd name="T31" fmla="*/ 62 h 62"/>
                <a:gd name="T32" fmla="*/ 39 w 76"/>
                <a:gd name="T33" fmla="*/ 62 h 62"/>
                <a:gd name="T34" fmla="*/ 31 w 76"/>
                <a:gd name="T35" fmla="*/ 62 h 62"/>
                <a:gd name="T36" fmla="*/ 24 w 76"/>
                <a:gd name="T37" fmla="*/ 60 h 62"/>
                <a:gd name="T38" fmla="*/ 17 w 76"/>
                <a:gd name="T39" fmla="*/ 57 h 62"/>
                <a:gd name="T40" fmla="*/ 11 w 76"/>
                <a:gd name="T41" fmla="*/ 53 h 62"/>
                <a:gd name="T42" fmla="*/ 7 w 76"/>
                <a:gd name="T43" fmla="*/ 48 h 62"/>
                <a:gd name="T44" fmla="*/ 4 w 76"/>
                <a:gd name="T45" fmla="*/ 42 h 62"/>
                <a:gd name="T46" fmla="*/ 2 w 76"/>
                <a:gd name="T47" fmla="*/ 36 h 62"/>
                <a:gd name="T48" fmla="*/ 0 w 76"/>
                <a:gd name="T49" fmla="*/ 31 h 62"/>
                <a:gd name="T50" fmla="*/ 2 w 76"/>
                <a:gd name="T51" fmla="*/ 24 h 62"/>
                <a:gd name="T52" fmla="*/ 4 w 76"/>
                <a:gd name="T53" fmla="*/ 18 h 62"/>
                <a:gd name="T54" fmla="*/ 7 w 76"/>
                <a:gd name="T55" fmla="*/ 12 h 62"/>
                <a:gd name="T56" fmla="*/ 11 w 76"/>
                <a:gd name="T57" fmla="*/ 9 h 62"/>
                <a:gd name="T58" fmla="*/ 17 w 76"/>
                <a:gd name="T59" fmla="*/ 5 h 62"/>
                <a:gd name="T60" fmla="*/ 24 w 76"/>
                <a:gd name="T61" fmla="*/ 1 h 62"/>
                <a:gd name="T62" fmla="*/ 31 w 76"/>
                <a:gd name="T63" fmla="*/ 0 h 62"/>
                <a:gd name="T64" fmla="*/ 39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9" y="0"/>
                  </a:moveTo>
                  <a:lnTo>
                    <a:pt x="46" y="0"/>
                  </a:lnTo>
                  <a:lnTo>
                    <a:pt x="52" y="1"/>
                  </a:lnTo>
                  <a:lnTo>
                    <a:pt x="59" y="5"/>
                  </a:lnTo>
                  <a:lnTo>
                    <a:pt x="65" y="9"/>
                  </a:lnTo>
                  <a:lnTo>
                    <a:pt x="68" y="12"/>
                  </a:lnTo>
                  <a:lnTo>
                    <a:pt x="72" y="18"/>
                  </a:lnTo>
                  <a:lnTo>
                    <a:pt x="74" y="24"/>
                  </a:lnTo>
                  <a:lnTo>
                    <a:pt x="76" y="31"/>
                  </a:lnTo>
                  <a:lnTo>
                    <a:pt x="74" y="36"/>
                  </a:lnTo>
                  <a:lnTo>
                    <a:pt x="72" y="42"/>
                  </a:lnTo>
                  <a:lnTo>
                    <a:pt x="68" y="48"/>
                  </a:lnTo>
                  <a:lnTo>
                    <a:pt x="65" y="53"/>
                  </a:lnTo>
                  <a:lnTo>
                    <a:pt x="59" y="57"/>
                  </a:lnTo>
                  <a:lnTo>
                    <a:pt x="52" y="60"/>
                  </a:lnTo>
                  <a:lnTo>
                    <a:pt x="46" y="62"/>
                  </a:lnTo>
                  <a:lnTo>
                    <a:pt x="39" y="62"/>
                  </a:lnTo>
                  <a:lnTo>
                    <a:pt x="31" y="62"/>
                  </a:lnTo>
                  <a:lnTo>
                    <a:pt x="24" y="60"/>
                  </a:lnTo>
                  <a:lnTo>
                    <a:pt x="17" y="57"/>
                  </a:lnTo>
                  <a:lnTo>
                    <a:pt x="11" y="53"/>
                  </a:lnTo>
                  <a:lnTo>
                    <a:pt x="7" y="48"/>
                  </a:lnTo>
                  <a:lnTo>
                    <a:pt x="4" y="42"/>
                  </a:lnTo>
                  <a:lnTo>
                    <a:pt x="2" y="36"/>
                  </a:lnTo>
                  <a:lnTo>
                    <a:pt x="0" y="31"/>
                  </a:lnTo>
                  <a:lnTo>
                    <a:pt x="2" y="24"/>
                  </a:lnTo>
                  <a:lnTo>
                    <a:pt x="4" y="18"/>
                  </a:lnTo>
                  <a:lnTo>
                    <a:pt x="7" y="12"/>
                  </a:lnTo>
                  <a:lnTo>
                    <a:pt x="11" y="9"/>
                  </a:lnTo>
                  <a:lnTo>
                    <a:pt x="17" y="5"/>
                  </a:lnTo>
                  <a:lnTo>
                    <a:pt x="24" y="1"/>
                  </a:lnTo>
                  <a:lnTo>
                    <a:pt x="31" y="0"/>
                  </a:lnTo>
                  <a:lnTo>
                    <a:pt x="39" y="0"/>
                  </a:lnTo>
                </a:path>
              </a:pathLst>
            </a:custGeom>
            <a:noFill/>
            <a:ln w="11113">
              <a:solidFill>
                <a:srgbClr val="1F1A17"/>
              </a:solidFill>
              <a:prstDash val="solid"/>
              <a:round/>
              <a:headEnd/>
              <a:tailEnd/>
            </a:ln>
          </p:spPr>
          <p:txBody>
            <a:bodyPr/>
            <a:lstStyle/>
            <a:p>
              <a:endParaRPr lang="en-US" dirty="0"/>
            </a:p>
          </p:txBody>
        </p:sp>
        <p:sp>
          <p:nvSpPr>
            <p:cNvPr id="18654" name="Freeform 93"/>
            <p:cNvSpPr>
              <a:spLocks/>
            </p:cNvSpPr>
            <p:nvPr/>
          </p:nvSpPr>
          <p:spPr bwMode="auto">
            <a:xfrm>
              <a:off x="2772" y="3195"/>
              <a:ext cx="74" cy="63"/>
            </a:xfrm>
            <a:custGeom>
              <a:avLst/>
              <a:gdLst>
                <a:gd name="T0" fmla="*/ 37 w 74"/>
                <a:gd name="T1" fmla="*/ 0 h 63"/>
                <a:gd name="T2" fmla="*/ 45 w 74"/>
                <a:gd name="T3" fmla="*/ 0 h 63"/>
                <a:gd name="T4" fmla="*/ 52 w 74"/>
                <a:gd name="T5" fmla="*/ 2 h 63"/>
                <a:gd name="T6" fmla="*/ 58 w 74"/>
                <a:gd name="T7" fmla="*/ 6 h 63"/>
                <a:gd name="T8" fmla="*/ 63 w 74"/>
                <a:gd name="T9" fmla="*/ 9 h 63"/>
                <a:gd name="T10" fmla="*/ 67 w 74"/>
                <a:gd name="T11" fmla="*/ 13 h 63"/>
                <a:gd name="T12" fmla="*/ 71 w 74"/>
                <a:gd name="T13" fmla="*/ 18 h 63"/>
                <a:gd name="T14" fmla="*/ 72 w 74"/>
                <a:gd name="T15" fmla="*/ 24 h 63"/>
                <a:gd name="T16" fmla="*/ 74 w 74"/>
                <a:gd name="T17" fmla="*/ 31 h 63"/>
                <a:gd name="T18" fmla="*/ 72 w 74"/>
                <a:gd name="T19" fmla="*/ 37 h 63"/>
                <a:gd name="T20" fmla="*/ 71 w 74"/>
                <a:gd name="T21" fmla="*/ 44 h 63"/>
                <a:gd name="T22" fmla="*/ 67 w 74"/>
                <a:gd name="T23" fmla="*/ 50 h 63"/>
                <a:gd name="T24" fmla="*/ 63 w 74"/>
                <a:gd name="T25" fmla="*/ 54 h 63"/>
                <a:gd name="T26" fmla="*/ 58 w 74"/>
                <a:gd name="T27" fmla="*/ 57 h 63"/>
                <a:gd name="T28" fmla="*/ 52 w 74"/>
                <a:gd name="T29" fmla="*/ 61 h 63"/>
                <a:gd name="T30" fmla="*/ 45 w 74"/>
                <a:gd name="T31" fmla="*/ 63 h 63"/>
                <a:gd name="T32" fmla="*/ 37 w 74"/>
                <a:gd name="T33" fmla="*/ 63 h 63"/>
                <a:gd name="T34" fmla="*/ 30 w 74"/>
                <a:gd name="T35" fmla="*/ 63 h 63"/>
                <a:gd name="T36" fmla="*/ 23 w 74"/>
                <a:gd name="T37" fmla="*/ 61 h 63"/>
                <a:gd name="T38" fmla="*/ 17 w 74"/>
                <a:gd name="T39" fmla="*/ 57 h 63"/>
                <a:gd name="T40" fmla="*/ 11 w 74"/>
                <a:gd name="T41" fmla="*/ 54 h 63"/>
                <a:gd name="T42" fmla="*/ 6 w 74"/>
                <a:gd name="T43" fmla="*/ 50 h 63"/>
                <a:gd name="T44" fmla="*/ 2 w 74"/>
                <a:gd name="T45" fmla="*/ 44 h 63"/>
                <a:gd name="T46" fmla="*/ 0 w 74"/>
                <a:gd name="T47" fmla="*/ 37 h 63"/>
                <a:gd name="T48" fmla="*/ 0 w 74"/>
                <a:gd name="T49" fmla="*/ 31 h 63"/>
                <a:gd name="T50" fmla="*/ 0 w 74"/>
                <a:gd name="T51" fmla="*/ 24 h 63"/>
                <a:gd name="T52" fmla="*/ 2 w 74"/>
                <a:gd name="T53" fmla="*/ 18 h 63"/>
                <a:gd name="T54" fmla="*/ 6 w 74"/>
                <a:gd name="T55" fmla="*/ 13 h 63"/>
                <a:gd name="T56" fmla="*/ 11 w 74"/>
                <a:gd name="T57" fmla="*/ 9 h 63"/>
                <a:gd name="T58" fmla="*/ 17 w 74"/>
                <a:gd name="T59" fmla="*/ 6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9"/>
                  </a:lnTo>
                  <a:lnTo>
                    <a:pt x="67" y="13"/>
                  </a:lnTo>
                  <a:lnTo>
                    <a:pt x="71" y="18"/>
                  </a:lnTo>
                  <a:lnTo>
                    <a:pt x="72" y="24"/>
                  </a:lnTo>
                  <a:lnTo>
                    <a:pt x="74" y="31"/>
                  </a:lnTo>
                  <a:lnTo>
                    <a:pt x="72" y="37"/>
                  </a:lnTo>
                  <a:lnTo>
                    <a:pt x="71" y="44"/>
                  </a:lnTo>
                  <a:lnTo>
                    <a:pt x="67" y="50"/>
                  </a:lnTo>
                  <a:lnTo>
                    <a:pt x="63" y="54"/>
                  </a:lnTo>
                  <a:lnTo>
                    <a:pt x="58" y="57"/>
                  </a:lnTo>
                  <a:lnTo>
                    <a:pt x="52" y="61"/>
                  </a:lnTo>
                  <a:lnTo>
                    <a:pt x="45" y="63"/>
                  </a:lnTo>
                  <a:lnTo>
                    <a:pt x="37" y="63"/>
                  </a:lnTo>
                  <a:lnTo>
                    <a:pt x="30" y="63"/>
                  </a:lnTo>
                  <a:lnTo>
                    <a:pt x="23" y="61"/>
                  </a:lnTo>
                  <a:lnTo>
                    <a:pt x="17" y="57"/>
                  </a:lnTo>
                  <a:lnTo>
                    <a:pt x="11" y="54"/>
                  </a:lnTo>
                  <a:lnTo>
                    <a:pt x="6" y="50"/>
                  </a:lnTo>
                  <a:lnTo>
                    <a:pt x="2" y="44"/>
                  </a:lnTo>
                  <a:lnTo>
                    <a:pt x="0" y="37"/>
                  </a:lnTo>
                  <a:lnTo>
                    <a:pt x="0" y="31"/>
                  </a:lnTo>
                  <a:lnTo>
                    <a:pt x="0" y="24"/>
                  </a:lnTo>
                  <a:lnTo>
                    <a:pt x="2" y="18"/>
                  </a:lnTo>
                  <a:lnTo>
                    <a:pt x="6" y="13"/>
                  </a:lnTo>
                  <a:lnTo>
                    <a:pt x="11" y="9"/>
                  </a:lnTo>
                  <a:lnTo>
                    <a:pt x="17" y="6"/>
                  </a:lnTo>
                  <a:lnTo>
                    <a:pt x="23" y="2"/>
                  </a:lnTo>
                  <a:lnTo>
                    <a:pt x="30" y="0"/>
                  </a:lnTo>
                  <a:lnTo>
                    <a:pt x="37" y="0"/>
                  </a:lnTo>
                  <a:close/>
                </a:path>
              </a:pathLst>
            </a:custGeom>
            <a:solidFill>
              <a:srgbClr val="FFFFFF"/>
            </a:solidFill>
            <a:ln w="9525">
              <a:noFill/>
              <a:round/>
              <a:headEnd/>
              <a:tailEnd/>
            </a:ln>
          </p:spPr>
          <p:txBody>
            <a:bodyPr/>
            <a:lstStyle/>
            <a:p>
              <a:endParaRPr lang="en-US" dirty="0"/>
            </a:p>
          </p:txBody>
        </p:sp>
        <p:sp>
          <p:nvSpPr>
            <p:cNvPr id="18655" name="Freeform 94"/>
            <p:cNvSpPr>
              <a:spLocks/>
            </p:cNvSpPr>
            <p:nvPr/>
          </p:nvSpPr>
          <p:spPr bwMode="auto">
            <a:xfrm>
              <a:off x="2772" y="3195"/>
              <a:ext cx="74" cy="63"/>
            </a:xfrm>
            <a:custGeom>
              <a:avLst/>
              <a:gdLst>
                <a:gd name="T0" fmla="*/ 37 w 74"/>
                <a:gd name="T1" fmla="*/ 0 h 63"/>
                <a:gd name="T2" fmla="*/ 45 w 74"/>
                <a:gd name="T3" fmla="*/ 0 h 63"/>
                <a:gd name="T4" fmla="*/ 52 w 74"/>
                <a:gd name="T5" fmla="*/ 2 h 63"/>
                <a:gd name="T6" fmla="*/ 58 w 74"/>
                <a:gd name="T7" fmla="*/ 6 h 63"/>
                <a:gd name="T8" fmla="*/ 63 w 74"/>
                <a:gd name="T9" fmla="*/ 9 h 63"/>
                <a:gd name="T10" fmla="*/ 67 w 74"/>
                <a:gd name="T11" fmla="*/ 13 h 63"/>
                <a:gd name="T12" fmla="*/ 71 w 74"/>
                <a:gd name="T13" fmla="*/ 18 h 63"/>
                <a:gd name="T14" fmla="*/ 72 w 74"/>
                <a:gd name="T15" fmla="*/ 24 h 63"/>
                <a:gd name="T16" fmla="*/ 74 w 74"/>
                <a:gd name="T17" fmla="*/ 31 h 63"/>
                <a:gd name="T18" fmla="*/ 72 w 74"/>
                <a:gd name="T19" fmla="*/ 37 h 63"/>
                <a:gd name="T20" fmla="*/ 71 w 74"/>
                <a:gd name="T21" fmla="*/ 44 h 63"/>
                <a:gd name="T22" fmla="*/ 67 w 74"/>
                <a:gd name="T23" fmla="*/ 50 h 63"/>
                <a:gd name="T24" fmla="*/ 63 w 74"/>
                <a:gd name="T25" fmla="*/ 54 h 63"/>
                <a:gd name="T26" fmla="*/ 58 w 74"/>
                <a:gd name="T27" fmla="*/ 57 h 63"/>
                <a:gd name="T28" fmla="*/ 52 w 74"/>
                <a:gd name="T29" fmla="*/ 61 h 63"/>
                <a:gd name="T30" fmla="*/ 45 w 74"/>
                <a:gd name="T31" fmla="*/ 63 h 63"/>
                <a:gd name="T32" fmla="*/ 37 w 74"/>
                <a:gd name="T33" fmla="*/ 63 h 63"/>
                <a:gd name="T34" fmla="*/ 30 w 74"/>
                <a:gd name="T35" fmla="*/ 63 h 63"/>
                <a:gd name="T36" fmla="*/ 23 w 74"/>
                <a:gd name="T37" fmla="*/ 61 h 63"/>
                <a:gd name="T38" fmla="*/ 17 w 74"/>
                <a:gd name="T39" fmla="*/ 57 h 63"/>
                <a:gd name="T40" fmla="*/ 11 w 74"/>
                <a:gd name="T41" fmla="*/ 54 h 63"/>
                <a:gd name="T42" fmla="*/ 6 w 74"/>
                <a:gd name="T43" fmla="*/ 50 h 63"/>
                <a:gd name="T44" fmla="*/ 2 w 74"/>
                <a:gd name="T45" fmla="*/ 44 h 63"/>
                <a:gd name="T46" fmla="*/ 0 w 74"/>
                <a:gd name="T47" fmla="*/ 37 h 63"/>
                <a:gd name="T48" fmla="*/ 0 w 74"/>
                <a:gd name="T49" fmla="*/ 31 h 63"/>
                <a:gd name="T50" fmla="*/ 0 w 74"/>
                <a:gd name="T51" fmla="*/ 24 h 63"/>
                <a:gd name="T52" fmla="*/ 2 w 74"/>
                <a:gd name="T53" fmla="*/ 18 h 63"/>
                <a:gd name="T54" fmla="*/ 6 w 74"/>
                <a:gd name="T55" fmla="*/ 13 h 63"/>
                <a:gd name="T56" fmla="*/ 11 w 74"/>
                <a:gd name="T57" fmla="*/ 9 h 63"/>
                <a:gd name="T58" fmla="*/ 17 w 74"/>
                <a:gd name="T59" fmla="*/ 6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9"/>
                  </a:lnTo>
                  <a:lnTo>
                    <a:pt x="67" y="13"/>
                  </a:lnTo>
                  <a:lnTo>
                    <a:pt x="71" y="18"/>
                  </a:lnTo>
                  <a:lnTo>
                    <a:pt x="72" y="24"/>
                  </a:lnTo>
                  <a:lnTo>
                    <a:pt x="74" y="31"/>
                  </a:lnTo>
                  <a:lnTo>
                    <a:pt x="72" y="37"/>
                  </a:lnTo>
                  <a:lnTo>
                    <a:pt x="71" y="44"/>
                  </a:lnTo>
                  <a:lnTo>
                    <a:pt x="67" y="50"/>
                  </a:lnTo>
                  <a:lnTo>
                    <a:pt x="63" y="54"/>
                  </a:lnTo>
                  <a:lnTo>
                    <a:pt x="58" y="57"/>
                  </a:lnTo>
                  <a:lnTo>
                    <a:pt x="52" y="61"/>
                  </a:lnTo>
                  <a:lnTo>
                    <a:pt x="45" y="63"/>
                  </a:lnTo>
                  <a:lnTo>
                    <a:pt x="37" y="63"/>
                  </a:lnTo>
                  <a:lnTo>
                    <a:pt x="30" y="63"/>
                  </a:lnTo>
                  <a:lnTo>
                    <a:pt x="23" y="61"/>
                  </a:lnTo>
                  <a:lnTo>
                    <a:pt x="17" y="57"/>
                  </a:lnTo>
                  <a:lnTo>
                    <a:pt x="11" y="54"/>
                  </a:lnTo>
                  <a:lnTo>
                    <a:pt x="6" y="50"/>
                  </a:lnTo>
                  <a:lnTo>
                    <a:pt x="2" y="44"/>
                  </a:lnTo>
                  <a:lnTo>
                    <a:pt x="0" y="37"/>
                  </a:lnTo>
                  <a:lnTo>
                    <a:pt x="0" y="31"/>
                  </a:lnTo>
                  <a:lnTo>
                    <a:pt x="0" y="24"/>
                  </a:lnTo>
                  <a:lnTo>
                    <a:pt x="2" y="18"/>
                  </a:lnTo>
                  <a:lnTo>
                    <a:pt x="6" y="13"/>
                  </a:lnTo>
                  <a:lnTo>
                    <a:pt x="11" y="9"/>
                  </a:lnTo>
                  <a:lnTo>
                    <a:pt x="17"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56" name="Freeform 95"/>
            <p:cNvSpPr>
              <a:spLocks/>
            </p:cNvSpPr>
            <p:nvPr/>
          </p:nvSpPr>
          <p:spPr bwMode="auto">
            <a:xfrm>
              <a:off x="2113" y="3614"/>
              <a:ext cx="76" cy="65"/>
            </a:xfrm>
            <a:custGeom>
              <a:avLst/>
              <a:gdLst>
                <a:gd name="T0" fmla="*/ 39 w 76"/>
                <a:gd name="T1" fmla="*/ 0 h 65"/>
                <a:gd name="T2" fmla="*/ 46 w 76"/>
                <a:gd name="T3" fmla="*/ 0 h 65"/>
                <a:gd name="T4" fmla="*/ 52 w 76"/>
                <a:gd name="T5" fmla="*/ 4 h 65"/>
                <a:gd name="T6" fmla="*/ 59 w 76"/>
                <a:gd name="T7" fmla="*/ 6 h 65"/>
                <a:gd name="T8" fmla="*/ 65 w 76"/>
                <a:gd name="T9" fmla="*/ 9 h 65"/>
                <a:gd name="T10" fmla="*/ 68 w 76"/>
                <a:gd name="T11" fmla="*/ 15 h 65"/>
                <a:gd name="T12" fmla="*/ 72 w 76"/>
                <a:gd name="T13" fmla="*/ 20 h 65"/>
                <a:gd name="T14" fmla="*/ 74 w 76"/>
                <a:gd name="T15" fmla="*/ 26 h 65"/>
                <a:gd name="T16" fmla="*/ 76 w 76"/>
                <a:gd name="T17" fmla="*/ 31 h 65"/>
                <a:gd name="T18" fmla="*/ 74 w 76"/>
                <a:gd name="T19" fmla="*/ 39 h 65"/>
                <a:gd name="T20" fmla="*/ 72 w 76"/>
                <a:gd name="T21" fmla="*/ 44 h 65"/>
                <a:gd name="T22" fmla="*/ 68 w 76"/>
                <a:gd name="T23" fmla="*/ 50 h 65"/>
                <a:gd name="T24" fmla="*/ 65 w 76"/>
                <a:gd name="T25" fmla="*/ 55 h 65"/>
                <a:gd name="T26" fmla="*/ 59 w 76"/>
                <a:gd name="T27" fmla="*/ 59 h 65"/>
                <a:gd name="T28" fmla="*/ 52 w 76"/>
                <a:gd name="T29" fmla="*/ 61 h 65"/>
                <a:gd name="T30" fmla="*/ 46 w 76"/>
                <a:gd name="T31" fmla="*/ 63 h 65"/>
                <a:gd name="T32" fmla="*/ 39 w 76"/>
                <a:gd name="T33" fmla="*/ 65 h 65"/>
                <a:gd name="T34" fmla="*/ 31 w 76"/>
                <a:gd name="T35" fmla="*/ 63 h 65"/>
                <a:gd name="T36" fmla="*/ 24 w 76"/>
                <a:gd name="T37" fmla="*/ 61 h 65"/>
                <a:gd name="T38" fmla="*/ 17 w 76"/>
                <a:gd name="T39" fmla="*/ 59 h 65"/>
                <a:gd name="T40" fmla="*/ 11 w 76"/>
                <a:gd name="T41" fmla="*/ 55 h 65"/>
                <a:gd name="T42" fmla="*/ 7 w 76"/>
                <a:gd name="T43" fmla="*/ 50 h 65"/>
                <a:gd name="T44" fmla="*/ 4 w 76"/>
                <a:gd name="T45" fmla="*/ 44 h 65"/>
                <a:gd name="T46" fmla="*/ 2 w 76"/>
                <a:gd name="T47" fmla="*/ 39 h 65"/>
                <a:gd name="T48" fmla="*/ 0 w 76"/>
                <a:gd name="T49" fmla="*/ 31 h 65"/>
                <a:gd name="T50" fmla="*/ 2 w 76"/>
                <a:gd name="T51" fmla="*/ 26 h 65"/>
                <a:gd name="T52" fmla="*/ 4 w 76"/>
                <a:gd name="T53" fmla="*/ 20 h 65"/>
                <a:gd name="T54" fmla="*/ 7 w 76"/>
                <a:gd name="T55" fmla="*/ 15 h 65"/>
                <a:gd name="T56" fmla="*/ 11 w 76"/>
                <a:gd name="T57" fmla="*/ 9 h 65"/>
                <a:gd name="T58" fmla="*/ 17 w 76"/>
                <a:gd name="T59" fmla="*/ 6 h 65"/>
                <a:gd name="T60" fmla="*/ 24 w 76"/>
                <a:gd name="T61" fmla="*/ 4 h 65"/>
                <a:gd name="T62" fmla="*/ 31 w 76"/>
                <a:gd name="T63" fmla="*/ 0 h 65"/>
                <a:gd name="T64" fmla="*/ 39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6" y="0"/>
                  </a:lnTo>
                  <a:lnTo>
                    <a:pt x="52" y="4"/>
                  </a:lnTo>
                  <a:lnTo>
                    <a:pt x="59" y="6"/>
                  </a:lnTo>
                  <a:lnTo>
                    <a:pt x="65" y="9"/>
                  </a:lnTo>
                  <a:lnTo>
                    <a:pt x="68" y="15"/>
                  </a:lnTo>
                  <a:lnTo>
                    <a:pt x="72" y="20"/>
                  </a:lnTo>
                  <a:lnTo>
                    <a:pt x="74" y="26"/>
                  </a:lnTo>
                  <a:lnTo>
                    <a:pt x="76" y="31"/>
                  </a:lnTo>
                  <a:lnTo>
                    <a:pt x="74" y="39"/>
                  </a:lnTo>
                  <a:lnTo>
                    <a:pt x="72" y="44"/>
                  </a:lnTo>
                  <a:lnTo>
                    <a:pt x="68" y="50"/>
                  </a:lnTo>
                  <a:lnTo>
                    <a:pt x="65" y="55"/>
                  </a:lnTo>
                  <a:lnTo>
                    <a:pt x="59" y="59"/>
                  </a:lnTo>
                  <a:lnTo>
                    <a:pt x="52" y="61"/>
                  </a:lnTo>
                  <a:lnTo>
                    <a:pt x="46" y="63"/>
                  </a:lnTo>
                  <a:lnTo>
                    <a:pt x="39" y="65"/>
                  </a:lnTo>
                  <a:lnTo>
                    <a:pt x="31" y="63"/>
                  </a:lnTo>
                  <a:lnTo>
                    <a:pt x="24" y="61"/>
                  </a:lnTo>
                  <a:lnTo>
                    <a:pt x="17" y="59"/>
                  </a:lnTo>
                  <a:lnTo>
                    <a:pt x="11" y="55"/>
                  </a:lnTo>
                  <a:lnTo>
                    <a:pt x="7" y="50"/>
                  </a:lnTo>
                  <a:lnTo>
                    <a:pt x="4" y="44"/>
                  </a:lnTo>
                  <a:lnTo>
                    <a:pt x="2" y="39"/>
                  </a:lnTo>
                  <a:lnTo>
                    <a:pt x="0" y="31"/>
                  </a:lnTo>
                  <a:lnTo>
                    <a:pt x="2" y="26"/>
                  </a:lnTo>
                  <a:lnTo>
                    <a:pt x="4" y="20"/>
                  </a:lnTo>
                  <a:lnTo>
                    <a:pt x="7" y="15"/>
                  </a:lnTo>
                  <a:lnTo>
                    <a:pt x="11" y="9"/>
                  </a:lnTo>
                  <a:lnTo>
                    <a:pt x="17" y="6"/>
                  </a:lnTo>
                  <a:lnTo>
                    <a:pt x="24" y="4"/>
                  </a:lnTo>
                  <a:lnTo>
                    <a:pt x="31" y="0"/>
                  </a:lnTo>
                  <a:lnTo>
                    <a:pt x="39" y="0"/>
                  </a:lnTo>
                </a:path>
              </a:pathLst>
            </a:custGeom>
            <a:noFill/>
            <a:ln w="11113">
              <a:solidFill>
                <a:srgbClr val="1F1A17"/>
              </a:solidFill>
              <a:prstDash val="solid"/>
              <a:round/>
              <a:headEnd/>
              <a:tailEnd/>
            </a:ln>
          </p:spPr>
          <p:txBody>
            <a:bodyPr/>
            <a:lstStyle/>
            <a:p>
              <a:endParaRPr lang="en-US" dirty="0"/>
            </a:p>
          </p:txBody>
        </p:sp>
        <p:sp>
          <p:nvSpPr>
            <p:cNvPr id="18657" name="Freeform 96"/>
            <p:cNvSpPr>
              <a:spLocks/>
            </p:cNvSpPr>
            <p:nvPr/>
          </p:nvSpPr>
          <p:spPr bwMode="auto">
            <a:xfrm>
              <a:off x="2796" y="3561"/>
              <a:ext cx="74" cy="64"/>
            </a:xfrm>
            <a:custGeom>
              <a:avLst/>
              <a:gdLst>
                <a:gd name="T0" fmla="*/ 37 w 74"/>
                <a:gd name="T1" fmla="*/ 0 h 64"/>
                <a:gd name="T2" fmla="*/ 45 w 74"/>
                <a:gd name="T3" fmla="*/ 1 h 64"/>
                <a:gd name="T4" fmla="*/ 52 w 74"/>
                <a:gd name="T5" fmla="*/ 3 h 64"/>
                <a:gd name="T6" fmla="*/ 58 w 74"/>
                <a:gd name="T7" fmla="*/ 5 h 64"/>
                <a:gd name="T8" fmla="*/ 63 w 74"/>
                <a:gd name="T9" fmla="*/ 9 h 64"/>
                <a:gd name="T10" fmla="*/ 69 w 74"/>
                <a:gd name="T11" fmla="*/ 14 h 64"/>
                <a:gd name="T12" fmla="*/ 72 w 74"/>
                <a:gd name="T13" fmla="*/ 20 h 64"/>
                <a:gd name="T14" fmla="*/ 74 w 74"/>
                <a:gd name="T15" fmla="*/ 25 h 64"/>
                <a:gd name="T16" fmla="*/ 74 w 74"/>
                <a:gd name="T17" fmla="*/ 31 h 64"/>
                <a:gd name="T18" fmla="*/ 74 w 74"/>
                <a:gd name="T19" fmla="*/ 38 h 64"/>
                <a:gd name="T20" fmla="*/ 72 w 74"/>
                <a:gd name="T21" fmla="*/ 44 h 64"/>
                <a:gd name="T22" fmla="*/ 69 w 74"/>
                <a:gd name="T23" fmla="*/ 49 h 64"/>
                <a:gd name="T24" fmla="*/ 63 w 74"/>
                <a:gd name="T25" fmla="*/ 55 h 64"/>
                <a:gd name="T26" fmla="*/ 58 w 74"/>
                <a:gd name="T27" fmla="*/ 59 h 64"/>
                <a:gd name="T28" fmla="*/ 52 w 74"/>
                <a:gd name="T29" fmla="*/ 60 h 64"/>
                <a:gd name="T30" fmla="*/ 45 w 74"/>
                <a:gd name="T31" fmla="*/ 62 h 64"/>
                <a:gd name="T32" fmla="*/ 37 w 74"/>
                <a:gd name="T33" fmla="*/ 64 h 64"/>
                <a:gd name="T34" fmla="*/ 30 w 74"/>
                <a:gd name="T35" fmla="*/ 62 h 64"/>
                <a:gd name="T36" fmla="*/ 23 w 74"/>
                <a:gd name="T37" fmla="*/ 60 h 64"/>
                <a:gd name="T38" fmla="*/ 17 w 74"/>
                <a:gd name="T39" fmla="*/ 59 h 64"/>
                <a:gd name="T40" fmla="*/ 11 w 74"/>
                <a:gd name="T41" fmla="*/ 55 h 64"/>
                <a:gd name="T42" fmla="*/ 6 w 74"/>
                <a:gd name="T43" fmla="*/ 49 h 64"/>
                <a:gd name="T44" fmla="*/ 2 w 74"/>
                <a:gd name="T45" fmla="*/ 44 h 64"/>
                <a:gd name="T46" fmla="*/ 0 w 74"/>
                <a:gd name="T47" fmla="*/ 38 h 64"/>
                <a:gd name="T48" fmla="*/ 0 w 74"/>
                <a:gd name="T49" fmla="*/ 31 h 64"/>
                <a:gd name="T50" fmla="*/ 0 w 74"/>
                <a:gd name="T51" fmla="*/ 25 h 64"/>
                <a:gd name="T52" fmla="*/ 2 w 74"/>
                <a:gd name="T53" fmla="*/ 20 h 64"/>
                <a:gd name="T54" fmla="*/ 6 w 74"/>
                <a:gd name="T55" fmla="*/ 14 h 64"/>
                <a:gd name="T56" fmla="*/ 11 w 74"/>
                <a:gd name="T57" fmla="*/ 9 h 64"/>
                <a:gd name="T58" fmla="*/ 17 w 74"/>
                <a:gd name="T59" fmla="*/ 5 h 64"/>
                <a:gd name="T60" fmla="*/ 23 w 74"/>
                <a:gd name="T61" fmla="*/ 3 h 64"/>
                <a:gd name="T62" fmla="*/ 30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1"/>
                  </a:lnTo>
                  <a:lnTo>
                    <a:pt x="52" y="3"/>
                  </a:lnTo>
                  <a:lnTo>
                    <a:pt x="58" y="5"/>
                  </a:lnTo>
                  <a:lnTo>
                    <a:pt x="63" y="9"/>
                  </a:lnTo>
                  <a:lnTo>
                    <a:pt x="69" y="14"/>
                  </a:lnTo>
                  <a:lnTo>
                    <a:pt x="72" y="20"/>
                  </a:lnTo>
                  <a:lnTo>
                    <a:pt x="74" y="25"/>
                  </a:lnTo>
                  <a:lnTo>
                    <a:pt x="74" y="31"/>
                  </a:lnTo>
                  <a:lnTo>
                    <a:pt x="74" y="38"/>
                  </a:lnTo>
                  <a:lnTo>
                    <a:pt x="72" y="44"/>
                  </a:lnTo>
                  <a:lnTo>
                    <a:pt x="69" y="49"/>
                  </a:lnTo>
                  <a:lnTo>
                    <a:pt x="63" y="55"/>
                  </a:lnTo>
                  <a:lnTo>
                    <a:pt x="58" y="59"/>
                  </a:lnTo>
                  <a:lnTo>
                    <a:pt x="52" y="60"/>
                  </a:lnTo>
                  <a:lnTo>
                    <a:pt x="45" y="62"/>
                  </a:lnTo>
                  <a:lnTo>
                    <a:pt x="37" y="64"/>
                  </a:lnTo>
                  <a:lnTo>
                    <a:pt x="30" y="62"/>
                  </a:lnTo>
                  <a:lnTo>
                    <a:pt x="23" y="60"/>
                  </a:lnTo>
                  <a:lnTo>
                    <a:pt x="17" y="59"/>
                  </a:lnTo>
                  <a:lnTo>
                    <a:pt x="11" y="55"/>
                  </a:lnTo>
                  <a:lnTo>
                    <a:pt x="6" y="49"/>
                  </a:lnTo>
                  <a:lnTo>
                    <a:pt x="2" y="44"/>
                  </a:lnTo>
                  <a:lnTo>
                    <a:pt x="0" y="38"/>
                  </a:lnTo>
                  <a:lnTo>
                    <a:pt x="0" y="31"/>
                  </a:lnTo>
                  <a:lnTo>
                    <a:pt x="0" y="25"/>
                  </a:lnTo>
                  <a:lnTo>
                    <a:pt x="2" y="20"/>
                  </a:lnTo>
                  <a:lnTo>
                    <a:pt x="6" y="14"/>
                  </a:lnTo>
                  <a:lnTo>
                    <a:pt x="11" y="9"/>
                  </a:lnTo>
                  <a:lnTo>
                    <a:pt x="17" y="5"/>
                  </a:lnTo>
                  <a:lnTo>
                    <a:pt x="23" y="3"/>
                  </a:lnTo>
                  <a:lnTo>
                    <a:pt x="30" y="1"/>
                  </a:lnTo>
                  <a:lnTo>
                    <a:pt x="37" y="0"/>
                  </a:lnTo>
                  <a:close/>
                </a:path>
              </a:pathLst>
            </a:custGeom>
            <a:solidFill>
              <a:srgbClr val="FFFFFF"/>
            </a:solidFill>
            <a:ln w="9525">
              <a:noFill/>
              <a:round/>
              <a:headEnd/>
              <a:tailEnd/>
            </a:ln>
          </p:spPr>
          <p:txBody>
            <a:bodyPr/>
            <a:lstStyle/>
            <a:p>
              <a:endParaRPr lang="en-US" dirty="0"/>
            </a:p>
          </p:txBody>
        </p:sp>
        <p:sp>
          <p:nvSpPr>
            <p:cNvPr id="18658" name="Freeform 97"/>
            <p:cNvSpPr>
              <a:spLocks/>
            </p:cNvSpPr>
            <p:nvPr/>
          </p:nvSpPr>
          <p:spPr bwMode="auto">
            <a:xfrm>
              <a:off x="2796" y="3561"/>
              <a:ext cx="74" cy="64"/>
            </a:xfrm>
            <a:custGeom>
              <a:avLst/>
              <a:gdLst>
                <a:gd name="T0" fmla="*/ 37 w 74"/>
                <a:gd name="T1" fmla="*/ 0 h 64"/>
                <a:gd name="T2" fmla="*/ 45 w 74"/>
                <a:gd name="T3" fmla="*/ 1 h 64"/>
                <a:gd name="T4" fmla="*/ 52 w 74"/>
                <a:gd name="T5" fmla="*/ 3 h 64"/>
                <a:gd name="T6" fmla="*/ 58 w 74"/>
                <a:gd name="T7" fmla="*/ 5 h 64"/>
                <a:gd name="T8" fmla="*/ 63 w 74"/>
                <a:gd name="T9" fmla="*/ 9 h 64"/>
                <a:gd name="T10" fmla="*/ 69 w 74"/>
                <a:gd name="T11" fmla="*/ 14 h 64"/>
                <a:gd name="T12" fmla="*/ 72 w 74"/>
                <a:gd name="T13" fmla="*/ 20 h 64"/>
                <a:gd name="T14" fmla="*/ 74 w 74"/>
                <a:gd name="T15" fmla="*/ 25 h 64"/>
                <a:gd name="T16" fmla="*/ 74 w 74"/>
                <a:gd name="T17" fmla="*/ 31 h 64"/>
                <a:gd name="T18" fmla="*/ 74 w 74"/>
                <a:gd name="T19" fmla="*/ 38 h 64"/>
                <a:gd name="T20" fmla="*/ 72 w 74"/>
                <a:gd name="T21" fmla="*/ 44 h 64"/>
                <a:gd name="T22" fmla="*/ 69 w 74"/>
                <a:gd name="T23" fmla="*/ 49 h 64"/>
                <a:gd name="T24" fmla="*/ 63 w 74"/>
                <a:gd name="T25" fmla="*/ 55 h 64"/>
                <a:gd name="T26" fmla="*/ 58 w 74"/>
                <a:gd name="T27" fmla="*/ 59 h 64"/>
                <a:gd name="T28" fmla="*/ 52 w 74"/>
                <a:gd name="T29" fmla="*/ 60 h 64"/>
                <a:gd name="T30" fmla="*/ 45 w 74"/>
                <a:gd name="T31" fmla="*/ 62 h 64"/>
                <a:gd name="T32" fmla="*/ 37 w 74"/>
                <a:gd name="T33" fmla="*/ 64 h 64"/>
                <a:gd name="T34" fmla="*/ 30 w 74"/>
                <a:gd name="T35" fmla="*/ 62 h 64"/>
                <a:gd name="T36" fmla="*/ 23 w 74"/>
                <a:gd name="T37" fmla="*/ 60 h 64"/>
                <a:gd name="T38" fmla="*/ 17 w 74"/>
                <a:gd name="T39" fmla="*/ 59 h 64"/>
                <a:gd name="T40" fmla="*/ 11 w 74"/>
                <a:gd name="T41" fmla="*/ 55 h 64"/>
                <a:gd name="T42" fmla="*/ 6 w 74"/>
                <a:gd name="T43" fmla="*/ 49 h 64"/>
                <a:gd name="T44" fmla="*/ 2 w 74"/>
                <a:gd name="T45" fmla="*/ 44 h 64"/>
                <a:gd name="T46" fmla="*/ 0 w 74"/>
                <a:gd name="T47" fmla="*/ 38 h 64"/>
                <a:gd name="T48" fmla="*/ 0 w 74"/>
                <a:gd name="T49" fmla="*/ 31 h 64"/>
                <a:gd name="T50" fmla="*/ 0 w 74"/>
                <a:gd name="T51" fmla="*/ 25 h 64"/>
                <a:gd name="T52" fmla="*/ 2 w 74"/>
                <a:gd name="T53" fmla="*/ 20 h 64"/>
                <a:gd name="T54" fmla="*/ 6 w 74"/>
                <a:gd name="T55" fmla="*/ 14 h 64"/>
                <a:gd name="T56" fmla="*/ 11 w 74"/>
                <a:gd name="T57" fmla="*/ 9 h 64"/>
                <a:gd name="T58" fmla="*/ 17 w 74"/>
                <a:gd name="T59" fmla="*/ 5 h 64"/>
                <a:gd name="T60" fmla="*/ 23 w 74"/>
                <a:gd name="T61" fmla="*/ 3 h 64"/>
                <a:gd name="T62" fmla="*/ 30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1"/>
                  </a:lnTo>
                  <a:lnTo>
                    <a:pt x="52" y="3"/>
                  </a:lnTo>
                  <a:lnTo>
                    <a:pt x="58" y="5"/>
                  </a:lnTo>
                  <a:lnTo>
                    <a:pt x="63" y="9"/>
                  </a:lnTo>
                  <a:lnTo>
                    <a:pt x="69" y="14"/>
                  </a:lnTo>
                  <a:lnTo>
                    <a:pt x="72" y="20"/>
                  </a:lnTo>
                  <a:lnTo>
                    <a:pt x="74" y="25"/>
                  </a:lnTo>
                  <a:lnTo>
                    <a:pt x="74" y="31"/>
                  </a:lnTo>
                  <a:lnTo>
                    <a:pt x="74" y="38"/>
                  </a:lnTo>
                  <a:lnTo>
                    <a:pt x="72" y="44"/>
                  </a:lnTo>
                  <a:lnTo>
                    <a:pt x="69" y="49"/>
                  </a:lnTo>
                  <a:lnTo>
                    <a:pt x="63" y="55"/>
                  </a:lnTo>
                  <a:lnTo>
                    <a:pt x="58" y="59"/>
                  </a:lnTo>
                  <a:lnTo>
                    <a:pt x="52" y="60"/>
                  </a:lnTo>
                  <a:lnTo>
                    <a:pt x="45" y="62"/>
                  </a:lnTo>
                  <a:lnTo>
                    <a:pt x="37" y="64"/>
                  </a:lnTo>
                  <a:lnTo>
                    <a:pt x="30" y="62"/>
                  </a:lnTo>
                  <a:lnTo>
                    <a:pt x="23" y="60"/>
                  </a:lnTo>
                  <a:lnTo>
                    <a:pt x="17" y="59"/>
                  </a:lnTo>
                  <a:lnTo>
                    <a:pt x="11" y="55"/>
                  </a:lnTo>
                  <a:lnTo>
                    <a:pt x="6" y="49"/>
                  </a:lnTo>
                  <a:lnTo>
                    <a:pt x="2" y="44"/>
                  </a:lnTo>
                  <a:lnTo>
                    <a:pt x="0" y="38"/>
                  </a:lnTo>
                  <a:lnTo>
                    <a:pt x="0" y="31"/>
                  </a:lnTo>
                  <a:lnTo>
                    <a:pt x="0" y="25"/>
                  </a:lnTo>
                  <a:lnTo>
                    <a:pt x="2" y="20"/>
                  </a:lnTo>
                  <a:lnTo>
                    <a:pt x="6" y="14"/>
                  </a:lnTo>
                  <a:lnTo>
                    <a:pt x="11" y="9"/>
                  </a:lnTo>
                  <a:lnTo>
                    <a:pt x="17" y="5"/>
                  </a:lnTo>
                  <a:lnTo>
                    <a:pt x="23" y="3"/>
                  </a:lnTo>
                  <a:lnTo>
                    <a:pt x="30" y="1"/>
                  </a:lnTo>
                  <a:lnTo>
                    <a:pt x="37" y="0"/>
                  </a:lnTo>
                </a:path>
              </a:pathLst>
            </a:custGeom>
            <a:noFill/>
            <a:ln w="11113">
              <a:solidFill>
                <a:srgbClr val="1F1A17"/>
              </a:solidFill>
              <a:prstDash val="solid"/>
              <a:round/>
              <a:headEnd/>
              <a:tailEnd/>
            </a:ln>
          </p:spPr>
          <p:txBody>
            <a:bodyPr/>
            <a:lstStyle/>
            <a:p>
              <a:endParaRPr lang="en-US" dirty="0"/>
            </a:p>
          </p:txBody>
        </p:sp>
        <p:sp>
          <p:nvSpPr>
            <p:cNvPr id="18659" name="Freeform 98"/>
            <p:cNvSpPr>
              <a:spLocks/>
            </p:cNvSpPr>
            <p:nvPr/>
          </p:nvSpPr>
          <p:spPr bwMode="auto">
            <a:xfrm>
              <a:off x="2067" y="3431"/>
              <a:ext cx="76" cy="65"/>
            </a:xfrm>
            <a:custGeom>
              <a:avLst/>
              <a:gdLst>
                <a:gd name="T0" fmla="*/ 37 w 76"/>
                <a:gd name="T1" fmla="*/ 0 h 65"/>
                <a:gd name="T2" fmla="*/ 44 w 76"/>
                <a:gd name="T3" fmla="*/ 0 h 65"/>
                <a:gd name="T4" fmla="*/ 52 w 76"/>
                <a:gd name="T5" fmla="*/ 2 h 65"/>
                <a:gd name="T6" fmla="*/ 59 w 76"/>
                <a:gd name="T7" fmla="*/ 6 h 65"/>
                <a:gd name="T8" fmla="*/ 65 w 76"/>
                <a:gd name="T9" fmla="*/ 10 h 65"/>
                <a:gd name="T10" fmla="*/ 68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8 w 76"/>
                <a:gd name="T23" fmla="*/ 50 h 65"/>
                <a:gd name="T24" fmla="*/ 65 w 76"/>
                <a:gd name="T25" fmla="*/ 54 h 65"/>
                <a:gd name="T26" fmla="*/ 59 w 76"/>
                <a:gd name="T27" fmla="*/ 59 h 65"/>
                <a:gd name="T28" fmla="*/ 52 w 76"/>
                <a:gd name="T29" fmla="*/ 61 h 65"/>
                <a:gd name="T30" fmla="*/ 44 w 76"/>
                <a:gd name="T31" fmla="*/ 63 h 65"/>
                <a:gd name="T32" fmla="*/ 37 w 76"/>
                <a:gd name="T33" fmla="*/ 65 h 65"/>
                <a:gd name="T34" fmla="*/ 29 w 76"/>
                <a:gd name="T35" fmla="*/ 63 h 65"/>
                <a:gd name="T36" fmla="*/ 24 w 76"/>
                <a:gd name="T37" fmla="*/ 61 h 65"/>
                <a:gd name="T38" fmla="*/ 16 w 76"/>
                <a:gd name="T39" fmla="*/ 59 h 65"/>
                <a:gd name="T40" fmla="*/ 11 w 76"/>
                <a:gd name="T41" fmla="*/ 54 h 65"/>
                <a:gd name="T42" fmla="*/ 7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7 w 76"/>
                <a:gd name="T55" fmla="*/ 15 h 65"/>
                <a:gd name="T56" fmla="*/ 11 w 76"/>
                <a:gd name="T57" fmla="*/ 10 h 65"/>
                <a:gd name="T58" fmla="*/ 16 w 76"/>
                <a:gd name="T59" fmla="*/ 6 h 65"/>
                <a:gd name="T60" fmla="*/ 24 w 76"/>
                <a:gd name="T61" fmla="*/ 2 h 65"/>
                <a:gd name="T62" fmla="*/ 29 w 76"/>
                <a:gd name="T63" fmla="*/ 0 h 65"/>
                <a:gd name="T64" fmla="*/ 37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4" y="0"/>
                  </a:lnTo>
                  <a:lnTo>
                    <a:pt x="52" y="2"/>
                  </a:lnTo>
                  <a:lnTo>
                    <a:pt x="59" y="6"/>
                  </a:lnTo>
                  <a:lnTo>
                    <a:pt x="65" y="10"/>
                  </a:lnTo>
                  <a:lnTo>
                    <a:pt x="68" y="15"/>
                  </a:lnTo>
                  <a:lnTo>
                    <a:pt x="72" y="21"/>
                  </a:lnTo>
                  <a:lnTo>
                    <a:pt x="74" y="26"/>
                  </a:lnTo>
                  <a:lnTo>
                    <a:pt x="76" y="32"/>
                  </a:lnTo>
                  <a:lnTo>
                    <a:pt x="74" y="39"/>
                  </a:lnTo>
                  <a:lnTo>
                    <a:pt x="72" y="45"/>
                  </a:lnTo>
                  <a:lnTo>
                    <a:pt x="68" y="50"/>
                  </a:lnTo>
                  <a:lnTo>
                    <a:pt x="65" y="54"/>
                  </a:lnTo>
                  <a:lnTo>
                    <a:pt x="59" y="59"/>
                  </a:lnTo>
                  <a:lnTo>
                    <a:pt x="52" y="61"/>
                  </a:lnTo>
                  <a:lnTo>
                    <a:pt x="44" y="63"/>
                  </a:lnTo>
                  <a:lnTo>
                    <a:pt x="37" y="65"/>
                  </a:lnTo>
                  <a:lnTo>
                    <a:pt x="29" y="63"/>
                  </a:lnTo>
                  <a:lnTo>
                    <a:pt x="24" y="61"/>
                  </a:lnTo>
                  <a:lnTo>
                    <a:pt x="16" y="59"/>
                  </a:lnTo>
                  <a:lnTo>
                    <a:pt x="11" y="54"/>
                  </a:lnTo>
                  <a:lnTo>
                    <a:pt x="7" y="50"/>
                  </a:lnTo>
                  <a:lnTo>
                    <a:pt x="4" y="45"/>
                  </a:lnTo>
                  <a:lnTo>
                    <a:pt x="2" y="39"/>
                  </a:lnTo>
                  <a:lnTo>
                    <a:pt x="0" y="32"/>
                  </a:lnTo>
                  <a:lnTo>
                    <a:pt x="2" y="26"/>
                  </a:lnTo>
                  <a:lnTo>
                    <a:pt x="4" y="21"/>
                  </a:lnTo>
                  <a:lnTo>
                    <a:pt x="7" y="15"/>
                  </a:lnTo>
                  <a:lnTo>
                    <a:pt x="11" y="10"/>
                  </a:lnTo>
                  <a:lnTo>
                    <a:pt x="16" y="6"/>
                  </a:lnTo>
                  <a:lnTo>
                    <a:pt x="24" y="2"/>
                  </a:lnTo>
                  <a:lnTo>
                    <a:pt x="29" y="0"/>
                  </a:lnTo>
                  <a:lnTo>
                    <a:pt x="37" y="0"/>
                  </a:lnTo>
                  <a:close/>
                </a:path>
              </a:pathLst>
            </a:custGeom>
            <a:solidFill>
              <a:srgbClr val="FFFFFF"/>
            </a:solidFill>
            <a:ln w="9525">
              <a:noFill/>
              <a:round/>
              <a:headEnd/>
              <a:tailEnd/>
            </a:ln>
          </p:spPr>
          <p:txBody>
            <a:bodyPr/>
            <a:lstStyle/>
            <a:p>
              <a:endParaRPr lang="en-US" dirty="0"/>
            </a:p>
          </p:txBody>
        </p:sp>
        <p:sp>
          <p:nvSpPr>
            <p:cNvPr id="18660" name="Freeform 99"/>
            <p:cNvSpPr>
              <a:spLocks/>
            </p:cNvSpPr>
            <p:nvPr/>
          </p:nvSpPr>
          <p:spPr bwMode="auto">
            <a:xfrm>
              <a:off x="2067" y="3431"/>
              <a:ext cx="76" cy="65"/>
            </a:xfrm>
            <a:custGeom>
              <a:avLst/>
              <a:gdLst>
                <a:gd name="T0" fmla="*/ 37 w 76"/>
                <a:gd name="T1" fmla="*/ 0 h 65"/>
                <a:gd name="T2" fmla="*/ 44 w 76"/>
                <a:gd name="T3" fmla="*/ 0 h 65"/>
                <a:gd name="T4" fmla="*/ 52 w 76"/>
                <a:gd name="T5" fmla="*/ 2 h 65"/>
                <a:gd name="T6" fmla="*/ 59 w 76"/>
                <a:gd name="T7" fmla="*/ 6 h 65"/>
                <a:gd name="T8" fmla="*/ 65 w 76"/>
                <a:gd name="T9" fmla="*/ 10 h 65"/>
                <a:gd name="T10" fmla="*/ 68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8 w 76"/>
                <a:gd name="T23" fmla="*/ 50 h 65"/>
                <a:gd name="T24" fmla="*/ 65 w 76"/>
                <a:gd name="T25" fmla="*/ 54 h 65"/>
                <a:gd name="T26" fmla="*/ 59 w 76"/>
                <a:gd name="T27" fmla="*/ 59 h 65"/>
                <a:gd name="T28" fmla="*/ 52 w 76"/>
                <a:gd name="T29" fmla="*/ 61 h 65"/>
                <a:gd name="T30" fmla="*/ 44 w 76"/>
                <a:gd name="T31" fmla="*/ 63 h 65"/>
                <a:gd name="T32" fmla="*/ 37 w 76"/>
                <a:gd name="T33" fmla="*/ 65 h 65"/>
                <a:gd name="T34" fmla="*/ 29 w 76"/>
                <a:gd name="T35" fmla="*/ 63 h 65"/>
                <a:gd name="T36" fmla="*/ 24 w 76"/>
                <a:gd name="T37" fmla="*/ 61 h 65"/>
                <a:gd name="T38" fmla="*/ 16 w 76"/>
                <a:gd name="T39" fmla="*/ 59 h 65"/>
                <a:gd name="T40" fmla="*/ 11 w 76"/>
                <a:gd name="T41" fmla="*/ 54 h 65"/>
                <a:gd name="T42" fmla="*/ 7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7 w 76"/>
                <a:gd name="T55" fmla="*/ 15 h 65"/>
                <a:gd name="T56" fmla="*/ 11 w 76"/>
                <a:gd name="T57" fmla="*/ 10 h 65"/>
                <a:gd name="T58" fmla="*/ 16 w 76"/>
                <a:gd name="T59" fmla="*/ 6 h 65"/>
                <a:gd name="T60" fmla="*/ 24 w 76"/>
                <a:gd name="T61" fmla="*/ 2 h 65"/>
                <a:gd name="T62" fmla="*/ 29 w 76"/>
                <a:gd name="T63" fmla="*/ 0 h 65"/>
                <a:gd name="T64" fmla="*/ 37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4" y="0"/>
                  </a:lnTo>
                  <a:lnTo>
                    <a:pt x="52" y="2"/>
                  </a:lnTo>
                  <a:lnTo>
                    <a:pt x="59" y="6"/>
                  </a:lnTo>
                  <a:lnTo>
                    <a:pt x="65" y="10"/>
                  </a:lnTo>
                  <a:lnTo>
                    <a:pt x="68" y="15"/>
                  </a:lnTo>
                  <a:lnTo>
                    <a:pt x="72" y="21"/>
                  </a:lnTo>
                  <a:lnTo>
                    <a:pt x="74" y="26"/>
                  </a:lnTo>
                  <a:lnTo>
                    <a:pt x="76" y="32"/>
                  </a:lnTo>
                  <a:lnTo>
                    <a:pt x="74" y="39"/>
                  </a:lnTo>
                  <a:lnTo>
                    <a:pt x="72" y="45"/>
                  </a:lnTo>
                  <a:lnTo>
                    <a:pt x="68" y="50"/>
                  </a:lnTo>
                  <a:lnTo>
                    <a:pt x="65" y="54"/>
                  </a:lnTo>
                  <a:lnTo>
                    <a:pt x="59" y="59"/>
                  </a:lnTo>
                  <a:lnTo>
                    <a:pt x="52" y="61"/>
                  </a:lnTo>
                  <a:lnTo>
                    <a:pt x="44" y="63"/>
                  </a:lnTo>
                  <a:lnTo>
                    <a:pt x="37" y="65"/>
                  </a:lnTo>
                  <a:lnTo>
                    <a:pt x="29" y="63"/>
                  </a:lnTo>
                  <a:lnTo>
                    <a:pt x="24" y="61"/>
                  </a:lnTo>
                  <a:lnTo>
                    <a:pt x="16" y="59"/>
                  </a:lnTo>
                  <a:lnTo>
                    <a:pt x="11" y="54"/>
                  </a:lnTo>
                  <a:lnTo>
                    <a:pt x="7" y="50"/>
                  </a:lnTo>
                  <a:lnTo>
                    <a:pt x="4" y="45"/>
                  </a:lnTo>
                  <a:lnTo>
                    <a:pt x="2" y="39"/>
                  </a:lnTo>
                  <a:lnTo>
                    <a:pt x="0" y="32"/>
                  </a:lnTo>
                  <a:lnTo>
                    <a:pt x="2" y="26"/>
                  </a:lnTo>
                  <a:lnTo>
                    <a:pt x="4" y="21"/>
                  </a:lnTo>
                  <a:lnTo>
                    <a:pt x="7" y="15"/>
                  </a:lnTo>
                  <a:lnTo>
                    <a:pt x="11" y="10"/>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61" name="Freeform 100"/>
            <p:cNvSpPr>
              <a:spLocks/>
            </p:cNvSpPr>
            <p:nvPr/>
          </p:nvSpPr>
          <p:spPr bwMode="auto">
            <a:xfrm>
              <a:off x="2748" y="3378"/>
              <a:ext cx="76" cy="64"/>
            </a:xfrm>
            <a:custGeom>
              <a:avLst/>
              <a:gdLst>
                <a:gd name="T0" fmla="*/ 39 w 76"/>
                <a:gd name="T1" fmla="*/ 0 h 64"/>
                <a:gd name="T2" fmla="*/ 47 w 76"/>
                <a:gd name="T3" fmla="*/ 2 h 64"/>
                <a:gd name="T4" fmla="*/ 52 w 76"/>
                <a:gd name="T5" fmla="*/ 3 h 64"/>
                <a:gd name="T6" fmla="*/ 59 w 76"/>
                <a:gd name="T7" fmla="*/ 5 h 64"/>
                <a:gd name="T8" fmla="*/ 65 w 76"/>
                <a:gd name="T9" fmla="*/ 9 h 64"/>
                <a:gd name="T10" fmla="*/ 69 w 76"/>
                <a:gd name="T11" fmla="*/ 15 h 64"/>
                <a:gd name="T12" fmla="*/ 72 w 76"/>
                <a:gd name="T13" fmla="*/ 20 h 64"/>
                <a:gd name="T14" fmla="*/ 74 w 76"/>
                <a:gd name="T15" fmla="*/ 26 h 64"/>
                <a:gd name="T16" fmla="*/ 76 w 76"/>
                <a:gd name="T17" fmla="*/ 31 h 64"/>
                <a:gd name="T18" fmla="*/ 74 w 76"/>
                <a:gd name="T19" fmla="*/ 39 h 64"/>
                <a:gd name="T20" fmla="*/ 72 w 76"/>
                <a:gd name="T21" fmla="*/ 44 h 64"/>
                <a:gd name="T22" fmla="*/ 69 w 76"/>
                <a:gd name="T23" fmla="*/ 50 h 64"/>
                <a:gd name="T24" fmla="*/ 65 w 76"/>
                <a:gd name="T25" fmla="*/ 55 h 64"/>
                <a:gd name="T26" fmla="*/ 59 w 76"/>
                <a:gd name="T27" fmla="*/ 59 h 64"/>
                <a:gd name="T28" fmla="*/ 52 w 76"/>
                <a:gd name="T29" fmla="*/ 61 h 64"/>
                <a:gd name="T30" fmla="*/ 47 w 76"/>
                <a:gd name="T31" fmla="*/ 63 h 64"/>
                <a:gd name="T32" fmla="*/ 39 w 76"/>
                <a:gd name="T33" fmla="*/ 64 h 64"/>
                <a:gd name="T34" fmla="*/ 32 w 76"/>
                <a:gd name="T35" fmla="*/ 63 h 64"/>
                <a:gd name="T36" fmla="*/ 24 w 76"/>
                <a:gd name="T37" fmla="*/ 61 h 64"/>
                <a:gd name="T38" fmla="*/ 17 w 76"/>
                <a:gd name="T39" fmla="*/ 59 h 64"/>
                <a:gd name="T40" fmla="*/ 11 w 76"/>
                <a:gd name="T41" fmla="*/ 55 h 64"/>
                <a:gd name="T42" fmla="*/ 8 w 76"/>
                <a:gd name="T43" fmla="*/ 50 h 64"/>
                <a:gd name="T44" fmla="*/ 4 w 76"/>
                <a:gd name="T45" fmla="*/ 44 h 64"/>
                <a:gd name="T46" fmla="*/ 2 w 76"/>
                <a:gd name="T47" fmla="*/ 39 h 64"/>
                <a:gd name="T48" fmla="*/ 0 w 76"/>
                <a:gd name="T49" fmla="*/ 31 h 64"/>
                <a:gd name="T50" fmla="*/ 2 w 76"/>
                <a:gd name="T51" fmla="*/ 26 h 64"/>
                <a:gd name="T52" fmla="*/ 4 w 76"/>
                <a:gd name="T53" fmla="*/ 20 h 64"/>
                <a:gd name="T54" fmla="*/ 8 w 76"/>
                <a:gd name="T55" fmla="*/ 15 h 64"/>
                <a:gd name="T56" fmla="*/ 11 w 76"/>
                <a:gd name="T57" fmla="*/ 9 h 64"/>
                <a:gd name="T58" fmla="*/ 17 w 76"/>
                <a:gd name="T59" fmla="*/ 5 h 64"/>
                <a:gd name="T60" fmla="*/ 24 w 76"/>
                <a:gd name="T61" fmla="*/ 3 h 64"/>
                <a:gd name="T62" fmla="*/ 32 w 76"/>
                <a:gd name="T63" fmla="*/ 2 h 64"/>
                <a:gd name="T64" fmla="*/ 39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9" y="0"/>
                  </a:moveTo>
                  <a:lnTo>
                    <a:pt x="47" y="2"/>
                  </a:lnTo>
                  <a:lnTo>
                    <a:pt x="52" y="3"/>
                  </a:lnTo>
                  <a:lnTo>
                    <a:pt x="59" y="5"/>
                  </a:lnTo>
                  <a:lnTo>
                    <a:pt x="65" y="9"/>
                  </a:lnTo>
                  <a:lnTo>
                    <a:pt x="69" y="15"/>
                  </a:lnTo>
                  <a:lnTo>
                    <a:pt x="72" y="20"/>
                  </a:lnTo>
                  <a:lnTo>
                    <a:pt x="74" y="26"/>
                  </a:lnTo>
                  <a:lnTo>
                    <a:pt x="76" y="31"/>
                  </a:lnTo>
                  <a:lnTo>
                    <a:pt x="74" y="39"/>
                  </a:lnTo>
                  <a:lnTo>
                    <a:pt x="72" y="44"/>
                  </a:lnTo>
                  <a:lnTo>
                    <a:pt x="69" y="50"/>
                  </a:lnTo>
                  <a:lnTo>
                    <a:pt x="65" y="55"/>
                  </a:lnTo>
                  <a:lnTo>
                    <a:pt x="59" y="59"/>
                  </a:lnTo>
                  <a:lnTo>
                    <a:pt x="52" y="61"/>
                  </a:lnTo>
                  <a:lnTo>
                    <a:pt x="47" y="63"/>
                  </a:lnTo>
                  <a:lnTo>
                    <a:pt x="39" y="64"/>
                  </a:lnTo>
                  <a:lnTo>
                    <a:pt x="32" y="63"/>
                  </a:lnTo>
                  <a:lnTo>
                    <a:pt x="24" y="61"/>
                  </a:lnTo>
                  <a:lnTo>
                    <a:pt x="17" y="59"/>
                  </a:lnTo>
                  <a:lnTo>
                    <a:pt x="11" y="55"/>
                  </a:lnTo>
                  <a:lnTo>
                    <a:pt x="8" y="50"/>
                  </a:lnTo>
                  <a:lnTo>
                    <a:pt x="4" y="44"/>
                  </a:lnTo>
                  <a:lnTo>
                    <a:pt x="2" y="39"/>
                  </a:lnTo>
                  <a:lnTo>
                    <a:pt x="0" y="31"/>
                  </a:lnTo>
                  <a:lnTo>
                    <a:pt x="2" y="26"/>
                  </a:lnTo>
                  <a:lnTo>
                    <a:pt x="4" y="20"/>
                  </a:lnTo>
                  <a:lnTo>
                    <a:pt x="8" y="15"/>
                  </a:lnTo>
                  <a:lnTo>
                    <a:pt x="11" y="9"/>
                  </a:lnTo>
                  <a:lnTo>
                    <a:pt x="17" y="5"/>
                  </a:lnTo>
                  <a:lnTo>
                    <a:pt x="24" y="3"/>
                  </a:lnTo>
                  <a:lnTo>
                    <a:pt x="32" y="2"/>
                  </a:lnTo>
                  <a:lnTo>
                    <a:pt x="39" y="0"/>
                  </a:lnTo>
                  <a:close/>
                </a:path>
              </a:pathLst>
            </a:custGeom>
            <a:solidFill>
              <a:srgbClr val="FFFFFF"/>
            </a:solidFill>
            <a:ln w="9525">
              <a:noFill/>
              <a:round/>
              <a:headEnd/>
              <a:tailEnd/>
            </a:ln>
          </p:spPr>
          <p:txBody>
            <a:bodyPr/>
            <a:lstStyle/>
            <a:p>
              <a:endParaRPr lang="en-US" dirty="0"/>
            </a:p>
          </p:txBody>
        </p:sp>
        <p:sp>
          <p:nvSpPr>
            <p:cNvPr id="18662" name="Freeform 101"/>
            <p:cNvSpPr>
              <a:spLocks/>
            </p:cNvSpPr>
            <p:nvPr/>
          </p:nvSpPr>
          <p:spPr bwMode="auto">
            <a:xfrm>
              <a:off x="2748" y="3378"/>
              <a:ext cx="76" cy="64"/>
            </a:xfrm>
            <a:custGeom>
              <a:avLst/>
              <a:gdLst>
                <a:gd name="T0" fmla="*/ 39 w 76"/>
                <a:gd name="T1" fmla="*/ 0 h 64"/>
                <a:gd name="T2" fmla="*/ 47 w 76"/>
                <a:gd name="T3" fmla="*/ 2 h 64"/>
                <a:gd name="T4" fmla="*/ 52 w 76"/>
                <a:gd name="T5" fmla="*/ 3 h 64"/>
                <a:gd name="T6" fmla="*/ 59 w 76"/>
                <a:gd name="T7" fmla="*/ 5 h 64"/>
                <a:gd name="T8" fmla="*/ 65 w 76"/>
                <a:gd name="T9" fmla="*/ 9 h 64"/>
                <a:gd name="T10" fmla="*/ 69 w 76"/>
                <a:gd name="T11" fmla="*/ 15 h 64"/>
                <a:gd name="T12" fmla="*/ 72 w 76"/>
                <a:gd name="T13" fmla="*/ 20 h 64"/>
                <a:gd name="T14" fmla="*/ 74 w 76"/>
                <a:gd name="T15" fmla="*/ 26 h 64"/>
                <a:gd name="T16" fmla="*/ 76 w 76"/>
                <a:gd name="T17" fmla="*/ 31 h 64"/>
                <a:gd name="T18" fmla="*/ 74 w 76"/>
                <a:gd name="T19" fmla="*/ 39 h 64"/>
                <a:gd name="T20" fmla="*/ 72 w 76"/>
                <a:gd name="T21" fmla="*/ 44 h 64"/>
                <a:gd name="T22" fmla="*/ 69 w 76"/>
                <a:gd name="T23" fmla="*/ 50 h 64"/>
                <a:gd name="T24" fmla="*/ 65 w 76"/>
                <a:gd name="T25" fmla="*/ 55 h 64"/>
                <a:gd name="T26" fmla="*/ 59 w 76"/>
                <a:gd name="T27" fmla="*/ 59 h 64"/>
                <a:gd name="T28" fmla="*/ 52 w 76"/>
                <a:gd name="T29" fmla="*/ 61 h 64"/>
                <a:gd name="T30" fmla="*/ 47 w 76"/>
                <a:gd name="T31" fmla="*/ 63 h 64"/>
                <a:gd name="T32" fmla="*/ 39 w 76"/>
                <a:gd name="T33" fmla="*/ 64 h 64"/>
                <a:gd name="T34" fmla="*/ 32 w 76"/>
                <a:gd name="T35" fmla="*/ 63 h 64"/>
                <a:gd name="T36" fmla="*/ 24 w 76"/>
                <a:gd name="T37" fmla="*/ 61 h 64"/>
                <a:gd name="T38" fmla="*/ 17 w 76"/>
                <a:gd name="T39" fmla="*/ 59 h 64"/>
                <a:gd name="T40" fmla="*/ 11 w 76"/>
                <a:gd name="T41" fmla="*/ 55 h 64"/>
                <a:gd name="T42" fmla="*/ 8 w 76"/>
                <a:gd name="T43" fmla="*/ 50 h 64"/>
                <a:gd name="T44" fmla="*/ 4 w 76"/>
                <a:gd name="T45" fmla="*/ 44 h 64"/>
                <a:gd name="T46" fmla="*/ 2 w 76"/>
                <a:gd name="T47" fmla="*/ 39 h 64"/>
                <a:gd name="T48" fmla="*/ 0 w 76"/>
                <a:gd name="T49" fmla="*/ 31 h 64"/>
                <a:gd name="T50" fmla="*/ 2 w 76"/>
                <a:gd name="T51" fmla="*/ 26 h 64"/>
                <a:gd name="T52" fmla="*/ 4 w 76"/>
                <a:gd name="T53" fmla="*/ 20 h 64"/>
                <a:gd name="T54" fmla="*/ 8 w 76"/>
                <a:gd name="T55" fmla="*/ 15 h 64"/>
                <a:gd name="T56" fmla="*/ 11 w 76"/>
                <a:gd name="T57" fmla="*/ 9 h 64"/>
                <a:gd name="T58" fmla="*/ 17 w 76"/>
                <a:gd name="T59" fmla="*/ 5 h 64"/>
                <a:gd name="T60" fmla="*/ 24 w 76"/>
                <a:gd name="T61" fmla="*/ 3 h 64"/>
                <a:gd name="T62" fmla="*/ 32 w 76"/>
                <a:gd name="T63" fmla="*/ 2 h 64"/>
                <a:gd name="T64" fmla="*/ 39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9" y="0"/>
                  </a:moveTo>
                  <a:lnTo>
                    <a:pt x="47" y="2"/>
                  </a:lnTo>
                  <a:lnTo>
                    <a:pt x="52" y="3"/>
                  </a:lnTo>
                  <a:lnTo>
                    <a:pt x="59" y="5"/>
                  </a:lnTo>
                  <a:lnTo>
                    <a:pt x="65" y="9"/>
                  </a:lnTo>
                  <a:lnTo>
                    <a:pt x="69" y="15"/>
                  </a:lnTo>
                  <a:lnTo>
                    <a:pt x="72" y="20"/>
                  </a:lnTo>
                  <a:lnTo>
                    <a:pt x="74" y="26"/>
                  </a:lnTo>
                  <a:lnTo>
                    <a:pt x="76" y="31"/>
                  </a:lnTo>
                  <a:lnTo>
                    <a:pt x="74" y="39"/>
                  </a:lnTo>
                  <a:lnTo>
                    <a:pt x="72" y="44"/>
                  </a:lnTo>
                  <a:lnTo>
                    <a:pt x="69" y="50"/>
                  </a:lnTo>
                  <a:lnTo>
                    <a:pt x="65" y="55"/>
                  </a:lnTo>
                  <a:lnTo>
                    <a:pt x="59" y="59"/>
                  </a:lnTo>
                  <a:lnTo>
                    <a:pt x="52" y="61"/>
                  </a:lnTo>
                  <a:lnTo>
                    <a:pt x="47" y="63"/>
                  </a:lnTo>
                  <a:lnTo>
                    <a:pt x="39" y="64"/>
                  </a:lnTo>
                  <a:lnTo>
                    <a:pt x="32" y="63"/>
                  </a:lnTo>
                  <a:lnTo>
                    <a:pt x="24" y="61"/>
                  </a:lnTo>
                  <a:lnTo>
                    <a:pt x="17" y="59"/>
                  </a:lnTo>
                  <a:lnTo>
                    <a:pt x="11" y="55"/>
                  </a:lnTo>
                  <a:lnTo>
                    <a:pt x="8" y="50"/>
                  </a:lnTo>
                  <a:lnTo>
                    <a:pt x="4" y="44"/>
                  </a:lnTo>
                  <a:lnTo>
                    <a:pt x="2" y="39"/>
                  </a:lnTo>
                  <a:lnTo>
                    <a:pt x="0" y="31"/>
                  </a:lnTo>
                  <a:lnTo>
                    <a:pt x="2" y="26"/>
                  </a:lnTo>
                  <a:lnTo>
                    <a:pt x="4" y="20"/>
                  </a:lnTo>
                  <a:lnTo>
                    <a:pt x="8" y="15"/>
                  </a:lnTo>
                  <a:lnTo>
                    <a:pt x="11" y="9"/>
                  </a:lnTo>
                  <a:lnTo>
                    <a:pt x="17" y="5"/>
                  </a:lnTo>
                  <a:lnTo>
                    <a:pt x="24" y="3"/>
                  </a:lnTo>
                  <a:lnTo>
                    <a:pt x="32" y="2"/>
                  </a:lnTo>
                  <a:lnTo>
                    <a:pt x="39" y="0"/>
                  </a:lnTo>
                </a:path>
              </a:pathLst>
            </a:custGeom>
            <a:noFill/>
            <a:ln w="11113">
              <a:solidFill>
                <a:srgbClr val="1F1A17"/>
              </a:solidFill>
              <a:prstDash val="solid"/>
              <a:round/>
              <a:headEnd/>
              <a:tailEnd/>
            </a:ln>
          </p:spPr>
          <p:txBody>
            <a:bodyPr/>
            <a:lstStyle/>
            <a:p>
              <a:endParaRPr lang="en-US" dirty="0"/>
            </a:p>
          </p:txBody>
        </p:sp>
        <p:sp>
          <p:nvSpPr>
            <p:cNvPr id="18663" name="Freeform 102"/>
            <p:cNvSpPr>
              <a:spLocks/>
            </p:cNvSpPr>
            <p:nvPr/>
          </p:nvSpPr>
          <p:spPr bwMode="auto">
            <a:xfrm>
              <a:off x="2093" y="3799"/>
              <a:ext cx="74" cy="62"/>
            </a:xfrm>
            <a:custGeom>
              <a:avLst/>
              <a:gdLst>
                <a:gd name="T0" fmla="*/ 37 w 74"/>
                <a:gd name="T1" fmla="*/ 0 h 62"/>
                <a:gd name="T2" fmla="*/ 44 w 74"/>
                <a:gd name="T3" fmla="*/ 0 h 62"/>
                <a:gd name="T4" fmla="*/ 50 w 74"/>
                <a:gd name="T5" fmla="*/ 1 h 62"/>
                <a:gd name="T6" fmla="*/ 57 w 74"/>
                <a:gd name="T7" fmla="*/ 5 h 62"/>
                <a:gd name="T8" fmla="*/ 63 w 74"/>
                <a:gd name="T9" fmla="*/ 9 h 62"/>
                <a:gd name="T10" fmla="*/ 66 w 74"/>
                <a:gd name="T11" fmla="*/ 13 h 62"/>
                <a:gd name="T12" fmla="*/ 70 w 74"/>
                <a:gd name="T13" fmla="*/ 18 h 62"/>
                <a:gd name="T14" fmla="*/ 72 w 74"/>
                <a:gd name="T15" fmla="*/ 24 h 62"/>
                <a:gd name="T16" fmla="*/ 74 w 74"/>
                <a:gd name="T17" fmla="*/ 31 h 62"/>
                <a:gd name="T18" fmla="*/ 72 w 74"/>
                <a:gd name="T19" fmla="*/ 37 h 62"/>
                <a:gd name="T20" fmla="*/ 70 w 74"/>
                <a:gd name="T21" fmla="*/ 44 h 62"/>
                <a:gd name="T22" fmla="*/ 66 w 74"/>
                <a:gd name="T23" fmla="*/ 49 h 62"/>
                <a:gd name="T24" fmla="*/ 63 w 74"/>
                <a:gd name="T25" fmla="*/ 53 h 62"/>
                <a:gd name="T26" fmla="*/ 57 w 74"/>
                <a:gd name="T27" fmla="*/ 57 h 62"/>
                <a:gd name="T28" fmla="*/ 50 w 74"/>
                <a:gd name="T29" fmla="*/ 61 h 62"/>
                <a:gd name="T30" fmla="*/ 44 w 74"/>
                <a:gd name="T31" fmla="*/ 62 h 62"/>
                <a:gd name="T32" fmla="*/ 37 w 74"/>
                <a:gd name="T33" fmla="*/ 62 h 62"/>
                <a:gd name="T34" fmla="*/ 29 w 74"/>
                <a:gd name="T35" fmla="*/ 62 h 62"/>
                <a:gd name="T36" fmla="*/ 22 w 74"/>
                <a:gd name="T37" fmla="*/ 61 h 62"/>
                <a:gd name="T38" fmla="*/ 14 w 74"/>
                <a:gd name="T39" fmla="*/ 57 h 62"/>
                <a:gd name="T40" fmla="*/ 9 w 74"/>
                <a:gd name="T41" fmla="*/ 53 h 62"/>
                <a:gd name="T42" fmla="*/ 5 w 74"/>
                <a:gd name="T43" fmla="*/ 49 h 62"/>
                <a:gd name="T44" fmla="*/ 2 w 74"/>
                <a:gd name="T45" fmla="*/ 44 h 62"/>
                <a:gd name="T46" fmla="*/ 0 w 74"/>
                <a:gd name="T47" fmla="*/ 37 h 62"/>
                <a:gd name="T48" fmla="*/ 0 w 74"/>
                <a:gd name="T49" fmla="*/ 31 h 62"/>
                <a:gd name="T50" fmla="*/ 0 w 74"/>
                <a:gd name="T51" fmla="*/ 24 h 62"/>
                <a:gd name="T52" fmla="*/ 2 w 74"/>
                <a:gd name="T53" fmla="*/ 18 h 62"/>
                <a:gd name="T54" fmla="*/ 5 w 74"/>
                <a:gd name="T55" fmla="*/ 13 h 62"/>
                <a:gd name="T56" fmla="*/ 9 w 74"/>
                <a:gd name="T57" fmla="*/ 9 h 62"/>
                <a:gd name="T58" fmla="*/ 14 w 74"/>
                <a:gd name="T59" fmla="*/ 5 h 62"/>
                <a:gd name="T60" fmla="*/ 22 w 74"/>
                <a:gd name="T61" fmla="*/ 1 h 62"/>
                <a:gd name="T62" fmla="*/ 29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0" y="1"/>
                  </a:lnTo>
                  <a:lnTo>
                    <a:pt x="57" y="5"/>
                  </a:lnTo>
                  <a:lnTo>
                    <a:pt x="63" y="9"/>
                  </a:lnTo>
                  <a:lnTo>
                    <a:pt x="66" y="13"/>
                  </a:lnTo>
                  <a:lnTo>
                    <a:pt x="70" y="18"/>
                  </a:lnTo>
                  <a:lnTo>
                    <a:pt x="72" y="24"/>
                  </a:lnTo>
                  <a:lnTo>
                    <a:pt x="74" y="31"/>
                  </a:lnTo>
                  <a:lnTo>
                    <a:pt x="72" y="37"/>
                  </a:lnTo>
                  <a:lnTo>
                    <a:pt x="70" y="44"/>
                  </a:lnTo>
                  <a:lnTo>
                    <a:pt x="66" y="49"/>
                  </a:lnTo>
                  <a:lnTo>
                    <a:pt x="63" y="53"/>
                  </a:lnTo>
                  <a:lnTo>
                    <a:pt x="57" y="57"/>
                  </a:lnTo>
                  <a:lnTo>
                    <a:pt x="50" y="61"/>
                  </a:lnTo>
                  <a:lnTo>
                    <a:pt x="44" y="62"/>
                  </a:lnTo>
                  <a:lnTo>
                    <a:pt x="37" y="62"/>
                  </a:lnTo>
                  <a:lnTo>
                    <a:pt x="29" y="62"/>
                  </a:lnTo>
                  <a:lnTo>
                    <a:pt x="22" y="61"/>
                  </a:lnTo>
                  <a:lnTo>
                    <a:pt x="14" y="57"/>
                  </a:lnTo>
                  <a:lnTo>
                    <a:pt x="9" y="53"/>
                  </a:lnTo>
                  <a:lnTo>
                    <a:pt x="5" y="49"/>
                  </a:lnTo>
                  <a:lnTo>
                    <a:pt x="2" y="44"/>
                  </a:lnTo>
                  <a:lnTo>
                    <a:pt x="0" y="37"/>
                  </a:lnTo>
                  <a:lnTo>
                    <a:pt x="0" y="31"/>
                  </a:lnTo>
                  <a:lnTo>
                    <a:pt x="0" y="24"/>
                  </a:lnTo>
                  <a:lnTo>
                    <a:pt x="2" y="18"/>
                  </a:lnTo>
                  <a:lnTo>
                    <a:pt x="5" y="13"/>
                  </a:lnTo>
                  <a:lnTo>
                    <a:pt x="9" y="9"/>
                  </a:lnTo>
                  <a:lnTo>
                    <a:pt x="14" y="5"/>
                  </a:lnTo>
                  <a:lnTo>
                    <a:pt x="22" y="1"/>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64" name="Freeform 103"/>
            <p:cNvSpPr>
              <a:spLocks/>
            </p:cNvSpPr>
            <p:nvPr/>
          </p:nvSpPr>
          <p:spPr bwMode="auto">
            <a:xfrm>
              <a:off x="2774" y="3745"/>
              <a:ext cx="74" cy="63"/>
            </a:xfrm>
            <a:custGeom>
              <a:avLst/>
              <a:gdLst>
                <a:gd name="T0" fmla="*/ 37 w 74"/>
                <a:gd name="T1" fmla="*/ 0 h 63"/>
                <a:gd name="T2" fmla="*/ 45 w 74"/>
                <a:gd name="T3" fmla="*/ 0 h 63"/>
                <a:gd name="T4" fmla="*/ 52 w 74"/>
                <a:gd name="T5" fmla="*/ 2 h 63"/>
                <a:gd name="T6" fmla="*/ 57 w 74"/>
                <a:gd name="T7" fmla="*/ 6 h 63"/>
                <a:gd name="T8" fmla="*/ 63 w 74"/>
                <a:gd name="T9" fmla="*/ 9 h 63"/>
                <a:gd name="T10" fmla="*/ 67 w 74"/>
                <a:gd name="T11" fmla="*/ 13 h 63"/>
                <a:gd name="T12" fmla="*/ 70 w 74"/>
                <a:gd name="T13" fmla="*/ 19 h 63"/>
                <a:gd name="T14" fmla="*/ 74 w 74"/>
                <a:gd name="T15" fmla="*/ 26 h 63"/>
                <a:gd name="T16" fmla="*/ 74 w 74"/>
                <a:gd name="T17" fmla="*/ 31 h 63"/>
                <a:gd name="T18" fmla="*/ 74 w 74"/>
                <a:gd name="T19" fmla="*/ 39 h 63"/>
                <a:gd name="T20" fmla="*/ 70 w 74"/>
                <a:gd name="T21" fmla="*/ 44 h 63"/>
                <a:gd name="T22" fmla="*/ 67 w 74"/>
                <a:gd name="T23" fmla="*/ 50 h 63"/>
                <a:gd name="T24" fmla="*/ 63 w 74"/>
                <a:gd name="T25" fmla="*/ 54 h 63"/>
                <a:gd name="T26" fmla="*/ 57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4 h 63"/>
                <a:gd name="T46" fmla="*/ 0 w 74"/>
                <a:gd name="T47" fmla="*/ 39 h 63"/>
                <a:gd name="T48" fmla="*/ 0 w 74"/>
                <a:gd name="T49" fmla="*/ 31 h 63"/>
                <a:gd name="T50" fmla="*/ 0 w 74"/>
                <a:gd name="T51" fmla="*/ 26 h 63"/>
                <a:gd name="T52" fmla="*/ 2 w 74"/>
                <a:gd name="T53" fmla="*/ 19 h 63"/>
                <a:gd name="T54" fmla="*/ 6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7" y="6"/>
                  </a:lnTo>
                  <a:lnTo>
                    <a:pt x="63" y="9"/>
                  </a:lnTo>
                  <a:lnTo>
                    <a:pt x="67" y="13"/>
                  </a:lnTo>
                  <a:lnTo>
                    <a:pt x="70" y="19"/>
                  </a:lnTo>
                  <a:lnTo>
                    <a:pt x="74" y="26"/>
                  </a:lnTo>
                  <a:lnTo>
                    <a:pt x="74" y="31"/>
                  </a:lnTo>
                  <a:lnTo>
                    <a:pt x="74" y="39"/>
                  </a:lnTo>
                  <a:lnTo>
                    <a:pt x="70" y="44"/>
                  </a:lnTo>
                  <a:lnTo>
                    <a:pt x="67" y="50"/>
                  </a:lnTo>
                  <a:lnTo>
                    <a:pt x="63" y="54"/>
                  </a:lnTo>
                  <a:lnTo>
                    <a:pt x="57" y="57"/>
                  </a:lnTo>
                  <a:lnTo>
                    <a:pt x="52" y="61"/>
                  </a:lnTo>
                  <a:lnTo>
                    <a:pt x="45" y="63"/>
                  </a:lnTo>
                  <a:lnTo>
                    <a:pt x="37" y="63"/>
                  </a:lnTo>
                  <a:lnTo>
                    <a:pt x="30" y="63"/>
                  </a:lnTo>
                  <a:lnTo>
                    <a:pt x="22" y="61"/>
                  </a:lnTo>
                  <a:lnTo>
                    <a:pt x="17" y="57"/>
                  </a:lnTo>
                  <a:lnTo>
                    <a:pt x="11" y="54"/>
                  </a:lnTo>
                  <a:lnTo>
                    <a:pt x="6" y="50"/>
                  </a:lnTo>
                  <a:lnTo>
                    <a:pt x="2" y="44"/>
                  </a:lnTo>
                  <a:lnTo>
                    <a:pt x="0" y="39"/>
                  </a:lnTo>
                  <a:lnTo>
                    <a:pt x="0" y="31"/>
                  </a:lnTo>
                  <a:lnTo>
                    <a:pt x="0" y="26"/>
                  </a:lnTo>
                  <a:lnTo>
                    <a:pt x="2" y="19"/>
                  </a:lnTo>
                  <a:lnTo>
                    <a:pt x="6"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65" name="Freeform 104"/>
            <p:cNvSpPr>
              <a:spLocks/>
            </p:cNvSpPr>
            <p:nvPr/>
          </p:nvSpPr>
          <p:spPr bwMode="auto">
            <a:xfrm>
              <a:off x="2056" y="3309"/>
              <a:ext cx="74" cy="65"/>
            </a:xfrm>
            <a:custGeom>
              <a:avLst/>
              <a:gdLst>
                <a:gd name="T0" fmla="*/ 37 w 74"/>
                <a:gd name="T1" fmla="*/ 0 h 65"/>
                <a:gd name="T2" fmla="*/ 44 w 74"/>
                <a:gd name="T3" fmla="*/ 2 h 65"/>
                <a:gd name="T4" fmla="*/ 51 w 74"/>
                <a:gd name="T5" fmla="*/ 4 h 65"/>
                <a:gd name="T6" fmla="*/ 57 w 74"/>
                <a:gd name="T7" fmla="*/ 6 h 65"/>
                <a:gd name="T8" fmla="*/ 63 w 74"/>
                <a:gd name="T9" fmla="*/ 12 h 65"/>
                <a:gd name="T10" fmla="*/ 68 w 74"/>
                <a:gd name="T11" fmla="*/ 15 h 65"/>
                <a:gd name="T12" fmla="*/ 72 w 74"/>
                <a:gd name="T13" fmla="*/ 21 h 65"/>
                <a:gd name="T14" fmla="*/ 74 w 74"/>
                <a:gd name="T15" fmla="*/ 26 h 65"/>
                <a:gd name="T16" fmla="*/ 74 w 74"/>
                <a:gd name="T17" fmla="*/ 34 h 65"/>
                <a:gd name="T18" fmla="*/ 74 w 74"/>
                <a:gd name="T19" fmla="*/ 39 h 65"/>
                <a:gd name="T20" fmla="*/ 72 w 74"/>
                <a:gd name="T21" fmla="*/ 45 h 65"/>
                <a:gd name="T22" fmla="*/ 68 w 74"/>
                <a:gd name="T23" fmla="*/ 50 h 65"/>
                <a:gd name="T24" fmla="*/ 63 w 74"/>
                <a:gd name="T25" fmla="*/ 56 h 65"/>
                <a:gd name="T26" fmla="*/ 57 w 74"/>
                <a:gd name="T27" fmla="*/ 60 h 65"/>
                <a:gd name="T28" fmla="*/ 51 w 74"/>
                <a:gd name="T29" fmla="*/ 63 h 65"/>
                <a:gd name="T30" fmla="*/ 44 w 74"/>
                <a:gd name="T31" fmla="*/ 65 h 65"/>
                <a:gd name="T32" fmla="*/ 37 w 74"/>
                <a:gd name="T33" fmla="*/ 65 h 65"/>
                <a:gd name="T34" fmla="*/ 29 w 74"/>
                <a:gd name="T35" fmla="*/ 65 h 65"/>
                <a:gd name="T36" fmla="*/ 22 w 74"/>
                <a:gd name="T37" fmla="*/ 63 h 65"/>
                <a:gd name="T38" fmla="*/ 16 w 74"/>
                <a:gd name="T39" fmla="*/ 60 h 65"/>
                <a:gd name="T40" fmla="*/ 11 w 74"/>
                <a:gd name="T41" fmla="*/ 56 h 65"/>
                <a:gd name="T42" fmla="*/ 5 w 74"/>
                <a:gd name="T43" fmla="*/ 50 h 65"/>
                <a:gd name="T44" fmla="*/ 3 w 74"/>
                <a:gd name="T45" fmla="*/ 45 h 65"/>
                <a:gd name="T46" fmla="*/ 0 w 74"/>
                <a:gd name="T47" fmla="*/ 39 h 65"/>
                <a:gd name="T48" fmla="*/ 0 w 74"/>
                <a:gd name="T49" fmla="*/ 34 h 65"/>
                <a:gd name="T50" fmla="*/ 0 w 74"/>
                <a:gd name="T51" fmla="*/ 26 h 65"/>
                <a:gd name="T52" fmla="*/ 3 w 74"/>
                <a:gd name="T53" fmla="*/ 21 h 65"/>
                <a:gd name="T54" fmla="*/ 5 w 74"/>
                <a:gd name="T55" fmla="*/ 15 h 65"/>
                <a:gd name="T56" fmla="*/ 11 w 74"/>
                <a:gd name="T57" fmla="*/ 12 h 65"/>
                <a:gd name="T58" fmla="*/ 16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1" y="4"/>
                  </a:lnTo>
                  <a:lnTo>
                    <a:pt x="57" y="6"/>
                  </a:lnTo>
                  <a:lnTo>
                    <a:pt x="63" y="12"/>
                  </a:lnTo>
                  <a:lnTo>
                    <a:pt x="68" y="15"/>
                  </a:lnTo>
                  <a:lnTo>
                    <a:pt x="72" y="21"/>
                  </a:lnTo>
                  <a:lnTo>
                    <a:pt x="74" y="26"/>
                  </a:lnTo>
                  <a:lnTo>
                    <a:pt x="74" y="34"/>
                  </a:lnTo>
                  <a:lnTo>
                    <a:pt x="74" y="39"/>
                  </a:lnTo>
                  <a:lnTo>
                    <a:pt x="72" y="45"/>
                  </a:lnTo>
                  <a:lnTo>
                    <a:pt x="68" y="50"/>
                  </a:lnTo>
                  <a:lnTo>
                    <a:pt x="63" y="56"/>
                  </a:lnTo>
                  <a:lnTo>
                    <a:pt x="57" y="60"/>
                  </a:lnTo>
                  <a:lnTo>
                    <a:pt x="51" y="63"/>
                  </a:lnTo>
                  <a:lnTo>
                    <a:pt x="44" y="65"/>
                  </a:lnTo>
                  <a:lnTo>
                    <a:pt x="37" y="65"/>
                  </a:lnTo>
                  <a:lnTo>
                    <a:pt x="29" y="65"/>
                  </a:lnTo>
                  <a:lnTo>
                    <a:pt x="22" y="63"/>
                  </a:lnTo>
                  <a:lnTo>
                    <a:pt x="16" y="60"/>
                  </a:lnTo>
                  <a:lnTo>
                    <a:pt x="11" y="56"/>
                  </a:lnTo>
                  <a:lnTo>
                    <a:pt x="5" y="50"/>
                  </a:lnTo>
                  <a:lnTo>
                    <a:pt x="3" y="45"/>
                  </a:lnTo>
                  <a:lnTo>
                    <a:pt x="0" y="39"/>
                  </a:lnTo>
                  <a:lnTo>
                    <a:pt x="0" y="34"/>
                  </a:lnTo>
                  <a:lnTo>
                    <a:pt x="0" y="26"/>
                  </a:lnTo>
                  <a:lnTo>
                    <a:pt x="3" y="21"/>
                  </a:lnTo>
                  <a:lnTo>
                    <a:pt x="5" y="15"/>
                  </a:lnTo>
                  <a:lnTo>
                    <a:pt x="11" y="12"/>
                  </a:lnTo>
                  <a:lnTo>
                    <a:pt x="16" y="6"/>
                  </a:lnTo>
                  <a:lnTo>
                    <a:pt x="22" y="4"/>
                  </a:lnTo>
                  <a:lnTo>
                    <a:pt x="29" y="2"/>
                  </a:lnTo>
                  <a:lnTo>
                    <a:pt x="37" y="0"/>
                  </a:lnTo>
                  <a:close/>
                </a:path>
              </a:pathLst>
            </a:custGeom>
            <a:solidFill>
              <a:srgbClr val="FFFFFF"/>
            </a:solidFill>
            <a:ln w="9525">
              <a:noFill/>
              <a:round/>
              <a:headEnd/>
              <a:tailEnd/>
            </a:ln>
          </p:spPr>
          <p:txBody>
            <a:bodyPr/>
            <a:lstStyle/>
            <a:p>
              <a:endParaRPr lang="en-US" dirty="0"/>
            </a:p>
          </p:txBody>
        </p:sp>
        <p:sp>
          <p:nvSpPr>
            <p:cNvPr id="18666" name="Freeform 105"/>
            <p:cNvSpPr>
              <a:spLocks/>
            </p:cNvSpPr>
            <p:nvPr/>
          </p:nvSpPr>
          <p:spPr bwMode="auto">
            <a:xfrm>
              <a:off x="2056" y="3309"/>
              <a:ext cx="74" cy="65"/>
            </a:xfrm>
            <a:custGeom>
              <a:avLst/>
              <a:gdLst>
                <a:gd name="T0" fmla="*/ 37 w 74"/>
                <a:gd name="T1" fmla="*/ 0 h 65"/>
                <a:gd name="T2" fmla="*/ 44 w 74"/>
                <a:gd name="T3" fmla="*/ 2 h 65"/>
                <a:gd name="T4" fmla="*/ 51 w 74"/>
                <a:gd name="T5" fmla="*/ 4 h 65"/>
                <a:gd name="T6" fmla="*/ 57 w 74"/>
                <a:gd name="T7" fmla="*/ 6 h 65"/>
                <a:gd name="T8" fmla="*/ 63 w 74"/>
                <a:gd name="T9" fmla="*/ 12 h 65"/>
                <a:gd name="T10" fmla="*/ 68 w 74"/>
                <a:gd name="T11" fmla="*/ 15 h 65"/>
                <a:gd name="T12" fmla="*/ 72 w 74"/>
                <a:gd name="T13" fmla="*/ 21 h 65"/>
                <a:gd name="T14" fmla="*/ 74 w 74"/>
                <a:gd name="T15" fmla="*/ 26 h 65"/>
                <a:gd name="T16" fmla="*/ 74 w 74"/>
                <a:gd name="T17" fmla="*/ 34 h 65"/>
                <a:gd name="T18" fmla="*/ 74 w 74"/>
                <a:gd name="T19" fmla="*/ 39 h 65"/>
                <a:gd name="T20" fmla="*/ 72 w 74"/>
                <a:gd name="T21" fmla="*/ 45 h 65"/>
                <a:gd name="T22" fmla="*/ 68 w 74"/>
                <a:gd name="T23" fmla="*/ 50 h 65"/>
                <a:gd name="T24" fmla="*/ 63 w 74"/>
                <a:gd name="T25" fmla="*/ 56 h 65"/>
                <a:gd name="T26" fmla="*/ 57 w 74"/>
                <a:gd name="T27" fmla="*/ 60 h 65"/>
                <a:gd name="T28" fmla="*/ 51 w 74"/>
                <a:gd name="T29" fmla="*/ 63 h 65"/>
                <a:gd name="T30" fmla="*/ 44 w 74"/>
                <a:gd name="T31" fmla="*/ 65 h 65"/>
                <a:gd name="T32" fmla="*/ 37 w 74"/>
                <a:gd name="T33" fmla="*/ 65 h 65"/>
                <a:gd name="T34" fmla="*/ 29 w 74"/>
                <a:gd name="T35" fmla="*/ 65 h 65"/>
                <a:gd name="T36" fmla="*/ 22 w 74"/>
                <a:gd name="T37" fmla="*/ 63 h 65"/>
                <a:gd name="T38" fmla="*/ 16 w 74"/>
                <a:gd name="T39" fmla="*/ 60 h 65"/>
                <a:gd name="T40" fmla="*/ 11 w 74"/>
                <a:gd name="T41" fmla="*/ 56 h 65"/>
                <a:gd name="T42" fmla="*/ 5 w 74"/>
                <a:gd name="T43" fmla="*/ 50 h 65"/>
                <a:gd name="T44" fmla="*/ 3 w 74"/>
                <a:gd name="T45" fmla="*/ 45 h 65"/>
                <a:gd name="T46" fmla="*/ 0 w 74"/>
                <a:gd name="T47" fmla="*/ 39 h 65"/>
                <a:gd name="T48" fmla="*/ 0 w 74"/>
                <a:gd name="T49" fmla="*/ 34 h 65"/>
                <a:gd name="T50" fmla="*/ 0 w 74"/>
                <a:gd name="T51" fmla="*/ 26 h 65"/>
                <a:gd name="T52" fmla="*/ 3 w 74"/>
                <a:gd name="T53" fmla="*/ 21 h 65"/>
                <a:gd name="T54" fmla="*/ 5 w 74"/>
                <a:gd name="T55" fmla="*/ 15 h 65"/>
                <a:gd name="T56" fmla="*/ 11 w 74"/>
                <a:gd name="T57" fmla="*/ 12 h 65"/>
                <a:gd name="T58" fmla="*/ 16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1" y="4"/>
                  </a:lnTo>
                  <a:lnTo>
                    <a:pt x="57" y="6"/>
                  </a:lnTo>
                  <a:lnTo>
                    <a:pt x="63" y="12"/>
                  </a:lnTo>
                  <a:lnTo>
                    <a:pt x="68" y="15"/>
                  </a:lnTo>
                  <a:lnTo>
                    <a:pt x="72" y="21"/>
                  </a:lnTo>
                  <a:lnTo>
                    <a:pt x="74" y="26"/>
                  </a:lnTo>
                  <a:lnTo>
                    <a:pt x="74" y="34"/>
                  </a:lnTo>
                  <a:lnTo>
                    <a:pt x="74" y="39"/>
                  </a:lnTo>
                  <a:lnTo>
                    <a:pt x="72" y="45"/>
                  </a:lnTo>
                  <a:lnTo>
                    <a:pt x="68" y="50"/>
                  </a:lnTo>
                  <a:lnTo>
                    <a:pt x="63" y="56"/>
                  </a:lnTo>
                  <a:lnTo>
                    <a:pt x="57" y="60"/>
                  </a:lnTo>
                  <a:lnTo>
                    <a:pt x="51" y="63"/>
                  </a:lnTo>
                  <a:lnTo>
                    <a:pt x="44" y="65"/>
                  </a:lnTo>
                  <a:lnTo>
                    <a:pt x="37" y="65"/>
                  </a:lnTo>
                  <a:lnTo>
                    <a:pt x="29" y="65"/>
                  </a:lnTo>
                  <a:lnTo>
                    <a:pt x="22" y="63"/>
                  </a:lnTo>
                  <a:lnTo>
                    <a:pt x="16" y="60"/>
                  </a:lnTo>
                  <a:lnTo>
                    <a:pt x="11" y="56"/>
                  </a:lnTo>
                  <a:lnTo>
                    <a:pt x="5" y="50"/>
                  </a:lnTo>
                  <a:lnTo>
                    <a:pt x="3" y="45"/>
                  </a:lnTo>
                  <a:lnTo>
                    <a:pt x="0" y="39"/>
                  </a:lnTo>
                  <a:lnTo>
                    <a:pt x="0" y="34"/>
                  </a:lnTo>
                  <a:lnTo>
                    <a:pt x="0" y="26"/>
                  </a:lnTo>
                  <a:lnTo>
                    <a:pt x="3" y="21"/>
                  </a:lnTo>
                  <a:lnTo>
                    <a:pt x="5" y="15"/>
                  </a:lnTo>
                  <a:lnTo>
                    <a:pt x="11" y="12"/>
                  </a:lnTo>
                  <a:lnTo>
                    <a:pt x="16"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67" name="Freeform 106"/>
            <p:cNvSpPr>
              <a:spLocks/>
            </p:cNvSpPr>
            <p:nvPr/>
          </p:nvSpPr>
          <p:spPr bwMode="auto">
            <a:xfrm>
              <a:off x="2737" y="3258"/>
              <a:ext cx="74" cy="63"/>
            </a:xfrm>
            <a:custGeom>
              <a:avLst/>
              <a:gdLst>
                <a:gd name="T0" fmla="*/ 37 w 74"/>
                <a:gd name="T1" fmla="*/ 0 h 63"/>
                <a:gd name="T2" fmla="*/ 45 w 74"/>
                <a:gd name="T3" fmla="*/ 0 h 63"/>
                <a:gd name="T4" fmla="*/ 52 w 74"/>
                <a:gd name="T5" fmla="*/ 2 h 63"/>
                <a:gd name="T6" fmla="*/ 58 w 74"/>
                <a:gd name="T7" fmla="*/ 5 h 63"/>
                <a:gd name="T8" fmla="*/ 63 w 74"/>
                <a:gd name="T9" fmla="*/ 9 h 63"/>
                <a:gd name="T10" fmla="*/ 69 w 74"/>
                <a:gd name="T11" fmla="*/ 13 h 63"/>
                <a:gd name="T12" fmla="*/ 72 w 74"/>
                <a:gd name="T13" fmla="*/ 18 h 63"/>
                <a:gd name="T14" fmla="*/ 74 w 74"/>
                <a:gd name="T15" fmla="*/ 24 h 63"/>
                <a:gd name="T16" fmla="*/ 74 w 74"/>
                <a:gd name="T17" fmla="*/ 31 h 63"/>
                <a:gd name="T18" fmla="*/ 74 w 74"/>
                <a:gd name="T19" fmla="*/ 37 h 63"/>
                <a:gd name="T20" fmla="*/ 72 w 74"/>
                <a:gd name="T21" fmla="*/ 42 h 63"/>
                <a:gd name="T22" fmla="*/ 69 w 74"/>
                <a:gd name="T23" fmla="*/ 48 h 63"/>
                <a:gd name="T24" fmla="*/ 63 w 74"/>
                <a:gd name="T25" fmla="*/ 53 h 63"/>
                <a:gd name="T26" fmla="*/ 58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3 h 63"/>
                <a:gd name="T42" fmla="*/ 8 w 74"/>
                <a:gd name="T43" fmla="*/ 48 h 63"/>
                <a:gd name="T44" fmla="*/ 4 w 74"/>
                <a:gd name="T45" fmla="*/ 42 h 63"/>
                <a:gd name="T46" fmla="*/ 2 w 74"/>
                <a:gd name="T47" fmla="*/ 37 h 63"/>
                <a:gd name="T48" fmla="*/ 0 w 74"/>
                <a:gd name="T49" fmla="*/ 31 h 63"/>
                <a:gd name="T50" fmla="*/ 2 w 74"/>
                <a:gd name="T51" fmla="*/ 24 h 63"/>
                <a:gd name="T52" fmla="*/ 4 w 74"/>
                <a:gd name="T53" fmla="*/ 18 h 63"/>
                <a:gd name="T54" fmla="*/ 8 w 74"/>
                <a:gd name="T55" fmla="*/ 13 h 63"/>
                <a:gd name="T56" fmla="*/ 11 w 74"/>
                <a:gd name="T57" fmla="*/ 9 h 63"/>
                <a:gd name="T58" fmla="*/ 17 w 74"/>
                <a:gd name="T59" fmla="*/ 5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9" y="13"/>
                  </a:lnTo>
                  <a:lnTo>
                    <a:pt x="72" y="18"/>
                  </a:lnTo>
                  <a:lnTo>
                    <a:pt x="74" y="24"/>
                  </a:lnTo>
                  <a:lnTo>
                    <a:pt x="74" y="31"/>
                  </a:lnTo>
                  <a:lnTo>
                    <a:pt x="74" y="37"/>
                  </a:lnTo>
                  <a:lnTo>
                    <a:pt x="72" y="42"/>
                  </a:lnTo>
                  <a:lnTo>
                    <a:pt x="69" y="48"/>
                  </a:lnTo>
                  <a:lnTo>
                    <a:pt x="63" y="53"/>
                  </a:lnTo>
                  <a:lnTo>
                    <a:pt x="58" y="57"/>
                  </a:lnTo>
                  <a:lnTo>
                    <a:pt x="52" y="61"/>
                  </a:lnTo>
                  <a:lnTo>
                    <a:pt x="45" y="63"/>
                  </a:lnTo>
                  <a:lnTo>
                    <a:pt x="37" y="63"/>
                  </a:lnTo>
                  <a:lnTo>
                    <a:pt x="30" y="63"/>
                  </a:lnTo>
                  <a:lnTo>
                    <a:pt x="22" y="61"/>
                  </a:lnTo>
                  <a:lnTo>
                    <a:pt x="17" y="57"/>
                  </a:lnTo>
                  <a:lnTo>
                    <a:pt x="11" y="53"/>
                  </a:lnTo>
                  <a:lnTo>
                    <a:pt x="8" y="48"/>
                  </a:lnTo>
                  <a:lnTo>
                    <a:pt x="4" y="42"/>
                  </a:lnTo>
                  <a:lnTo>
                    <a:pt x="2" y="37"/>
                  </a:lnTo>
                  <a:lnTo>
                    <a:pt x="0" y="31"/>
                  </a:lnTo>
                  <a:lnTo>
                    <a:pt x="2" y="24"/>
                  </a:lnTo>
                  <a:lnTo>
                    <a:pt x="4" y="18"/>
                  </a:lnTo>
                  <a:lnTo>
                    <a:pt x="8" y="13"/>
                  </a:lnTo>
                  <a:lnTo>
                    <a:pt x="11" y="9"/>
                  </a:lnTo>
                  <a:lnTo>
                    <a:pt x="17" y="5"/>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668" name="Freeform 107"/>
            <p:cNvSpPr>
              <a:spLocks/>
            </p:cNvSpPr>
            <p:nvPr/>
          </p:nvSpPr>
          <p:spPr bwMode="auto">
            <a:xfrm>
              <a:off x="2737" y="3258"/>
              <a:ext cx="74" cy="63"/>
            </a:xfrm>
            <a:custGeom>
              <a:avLst/>
              <a:gdLst>
                <a:gd name="T0" fmla="*/ 37 w 74"/>
                <a:gd name="T1" fmla="*/ 0 h 63"/>
                <a:gd name="T2" fmla="*/ 45 w 74"/>
                <a:gd name="T3" fmla="*/ 0 h 63"/>
                <a:gd name="T4" fmla="*/ 52 w 74"/>
                <a:gd name="T5" fmla="*/ 2 h 63"/>
                <a:gd name="T6" fmla="*/ 58 w 74"/>
                <a:gd name="T7" fmla="*/ 5 h 63"/>
                <a:gd name="T8" fmla="*/ 63 w 74"/>
                <a:gd name="T9" fmla="*/ 9 h 63"/>
                <a:gd name="T10" fmla="*/ 69 w 74"/>
                <a:gd name="T11" fmla="*/ 13 h 63"/>
                <a:gd name="T12" fmla="*/ 72 w 74"/>
                <a:gd name="T13" fmla="*/ 18 h 63"/>
                <a:gd name="T14" fmla="*/ 74 w 74"/>
                <a:gd name="T15" fmla="*/ 24 h 63"/>
                <a:gd name="T16" fmla="*/ 74 w 74"/>
                <a:gd name="T17" fmla="*/ 31 h 63"/>
                <a:gd name="T18" fmla="*/ 74 w 74"/>
                <a:gd name="T19" fmla="*/ 37 h 63"/>
                <a:gd name="T20" fmla="*/ 72 w 74"/>
                <a:gd name="T21" fmla="*/ 42 h 63"/>
                <a:gd name="T22" fmla="*/ 69 w 74"/>
                <a:gd name="T23" fmla="*/ 48 h 63"/>
                <a:gd name="T24" fmla="*/ 63 w 74"/>
                <a:gd name="T25" fmla="*/ 53 h 63"/>
                <a:gd name="T26" fmla="*/ 58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3 h 63"/>
                <a:gd name="T42" fmla="*/ 8 w 74"/>
                <a:gd name="T43" fmla="*/ 48 h 63"/>
                <a:gd name="T44" fmla="*/ 4 w 74"/>
                <a:gd name="T45" fmla="*/ 42 h 63"/>
                <a:gd name="T46" fmla="*/ 2 w 74"/>
                <a:gd name="T47" fmla="*/ 37 h 63"/>
                <a:gd name="T48" fmla="*/ 0 w 74"/>
                <a:gd name="T49" fmla="*/ 31 h 63"/>
                <a:gd name="T50" fmla="*/ 2 w 74"/>
                <a:gd name="T51" fmla="*/ 24 h 63"/>
                <a:gd name="T52" fmla="*/ 4 w 74"/>
                <a:gd name="T53" fmla="*/ 18 h 63"/>
                <a:gd name="T54" fmla="*/ 8 w 74"/>
                <a:gd name="T55" fmla="*/ 13 h 63"/>
                <a:gd name="T56" fmla="*/ 11 w 74"/>
                <a:gd name="T57" fmla="*/ 9 h 63"/>
                <a:gd name="T58" fmla="*/ 17 w 74"/>
                <a:gd name="T59" fmla="*/ 5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9" y="13"/>
                  </a:lnTo>
                  <a:lnTo>
                    <a:pt x="72" y="18"/>
                  </a:lnTo>
                  <a:lnTo>
                    <a:pt x="74" y="24"/>
                  </a:lnTo>
                  <a:lnTo>
                    <a:pt x="74" y="31"/>
                  </a:lnTo>
                  <a:lnTo>
                    <a:pt x="74" y="37"/>
                  </a:lnTo>
                  <a:lnTo>
                    <a:pt x="72" y="42"/>
                  </a:lnTo>
                  <a:lnTo>
                    <a:pt x="69" y="48"/>
                  </a:lnTo>
                  <a:lnTo>
                    <a:pt x="63" y="53"/>
                  </a:lnTo>
                  <a:lnTo>
                    <a:pt x="58" y="57"/>
                  </a:lnTo>
                  <a:lnTo>
                    <a:pt x="52" y="61"/>
                  </a:lnTo>
                  <a:lnTo>
                    <a:pt x="45" y="63"/>
                  </a:lnTo>
                  <a:lnTo>
                    <a:pt x="37" y="63"/>
                  </a:lnTo>
                  <a:lnTo>
                    <a:pt x="30" y="63"/>
                  </a:lnTo>
                  <a:lnTo>
                    <a:pt x="22" y="61"/>
                  </a:lnTo>
                  <a:lnTo>
                    <a:pt x="17" y="57"/>
                  </a:lnTo>
                  <a:lnTo>
                    <a:pt x="11" y="53"/>
                  </a:lnTo>
                  <a:lnTo>
                    <a:pt x="8" y="48"/>
                  </a:lnTo>
                  <a:lnTo>
                    <a:pt x="4" y="42"/>
                  </a:lnTo>
                  <a:lnTo>
                    <a:pt x="2" y="37"/>
                  </a:lnTo>
                  <a:lnTo>
                    <a:pt x="0" y="31"/>
                  </a:lnTo>
                  <a:lnTo>
                    <a:pt x="2" y="24"/>
                  </a:lnTo>
                  <a:lnTo>
                    <a:pt x="4" y="18"/>
                  </a:lnTo>
                  <a:lnTo>
                    <a:pt x="8" y="13"/>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69" name="Freeform 108"/>
            <p:cNvSpPr>
              <a:spLocks/>
            </p:cNvSpPr>
            <p:nvPr/>
          </p:nvSpPr>
          <p:spPr bwMode="auto">
            <a:xfrm>
              <a:off x="2080" y="3677"/>
              <a:ext cx="74" cy="63"/>
            </a:xfrm>
            <a:custGeom>
              <a:avLst/>
              <a:gdLst>
                <a:gd name="T0" fmla="*/ 37 w 74"/>
                <a:gd name="T1" fmla="*/ 0 h 63"/>
                <a:gd name="T2" fmla="*/ 44 w 74"/>
                <a:gd name="T3" fmla="*/ 0 h 63"/>
                <a:gd name="T4" fmla="*/ 52 w 74"/>
                <a:gd name="T5" fmla="*/ 2 h 63"/>
                <a:gd name="T6" fmla="*/ 59 w 74"/>
                <a:gd name="T7" fmla="*/ 5 h 63"/>
                <a:gd name="T8" fmla="*/ 64 w 74"/>
                <a:gd name="T9" fmla="*/ 9 h 63"/>
                <a:gd name="T10" fmla="*/ 68 w 74"/>
                <a:gd name="T11" fmla="*/ 15 h 63"/>
                <a:gd name="T12" fmla="*/ 72 w 74"/>
                <a:gd name="T13" fmla="*/ 20 h 63"/>
                <a:gd name="T14" fmla="*/ 74 w 74"/>
                <a:gd name="T15" fmla="*/ 26 h 63"/>
                <a:gd name="T16" fmla="*/ 74 w 74"/>
                <a:gd name="T17" fmla="*/ 31 h 63"/>
                <a:gd name="T18" fmla="*/ 74 w 74"/>
                <a:gd name="T19" fmla="*/ 39 h 63"/>
                <a:gd name="T20" fmla="*/ 72 w 74"/>
                <a:gd name="T21" fmla="*/ 44 h 63"/>
                <a:gd name="T22" fmla="*/ 68 w 74"/>
                <a:gd name="T23" fmla="*/ 50 h 63"/>
                <a:gd name="T24" fmla="*/ 64 w 74"/>
                <a:gd name="T25" fmla="*/ 53 h 63"/>
                <a:gd name="T26" fmla="*/ 59 w 74"/>
                <a:gd name="T27" fmla="*/ 59 h 63"/>
                <a:gd name="T28" fmla="*/ 52 w 74"/>
                <a:gd name="T29" fmla="*/ 61 h 63"/>
                <a:gd name="T30" fmla="*/ 44 w 74"/>
                <a:gd name="T31" fmla="*/ 63 h 63"/>
                <a:gd name="T32" fmla="*/ 37 w 74"/>
                <a:gd name="T33" fmla="*/ 63 h 63"/>
                <a:gd name="T34" fmla="*/ 29 w 74"/>
                <a:gd name="T35" fmla="*/ 63 h 63"/>
                <a:gd name="T36" fmla="*/ 22 w 74"/>
                <a:gd name="T37" fmla="*/ 61 h 63"/>
                <a:gd name="T38" fmla="*/ 16 w 74"/>
                <a:gd name="T39" fmla="*/ 59 h 63"/>
                <a:gd name="T40" fmla="*/ 11 w 74"/>
                <a:gd name="T41" fmla="*/ 53 h 63"/>
                <a:gd name="T42" fmla="*/ 7 w 74"/>
                <a:gd name="T43" fmla="*/ 50 h 63"/>
                <a:gd name="T44" fmla="*/ 3 w 74"/>
                <a:gd name="T45" fmla="*/ 44 h 63"/>
                <a:gd name="T46" fmla="*/ 2 w 74"/>
                <a:gd name="T47" fmla="*/ 39 h 63"/>
                <a:gd name="T48" fmla="*/ 0 w 74"/>
                <a:gd name="T49" fmla="*/ 31 h 63"/>
                <a:gd name="T50" fmla="*/ 2 w 74"/>
                <a:gd name="T51" fmla="*/ 26 h 63"/>
                <a:gd name="T52" fmla="*/ 3 w 74"/>
                <a:gd name="T53" fmla="*/ 20 h 63"/>
                <a:gd name="T54" fmla="*/ 7 w 74"/>
                <a:gd name="T55" fmla="*/ 15 h 63"/>
                <a:gd name="T56" fmla="*/ 11 w 74"/>
                <a:gd name="T57" fmla="*/ 9 h 63"/>
                <a:gd name="T58" fmla="*/ 16 w 74"/>
                <a:gd name="T59" fmla="*/ 5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5"/>
                  </a:lnTo>
                  <a:lnTo>
                    <a:pt x="64" y="9"/>
                  </a:lnTo>
                  <a:lnTo>
                    <a:pt x="68" y="15"/>
                  </a:lnTo>
                  <a:lnTo>
                    <a:pt x="72" y="20"/>
                  </a:lnTo>
                  <a:lnTo>
                    <a:pt x="74" y="26"/>
                  </a:lnTo>
                  <a:lnTo>
                    <a:pt x="74" y="31"/>
                  </a:lnTo>
                  <a:lnTo>
                    <a:pt x="74" y="39"/>
                  </a:lnTo>
                  <a:lnTo>
                    <a:pt x="72" y="44"/>
                  </a:lnTo>
                  <a:lnTo>
                    <a:pt x="68" y="50"/>
                  </a:lnTo>
                  <a:lnTo>
                    <a:pt x="64" y="53"/>
                  </a:lnTo>
                  <a:lnTo>
                    <a:pt x="59" y="59"/>
                  </a:lnTo>
                  <a:lnTo>
                    <a:pt x="52" y="61"/>
                  </a:lnTo>
                  <a:lnTo>
                    <a:pt x="44" y="63"/>
                  </a:lnTo>
                  <a:lnTo>
                    <a:pt x="37" y="63"/>
                  </a:lnTo>
                  <a:lnTo>
                    <a:pt x="29" y="63"/>
                  </a:lnTo>
                  <a:lnTo>
                    <a:pt x="22" y="61"/>
                  </a:lnTo>
                  <a:lnTo>
                    <a:pt x="16" y="59"/>
                  </a:lnTo>
                  <a:lnTo>
                    <a:pt x="11" y="53"/>
                  </a:lnTo>
                  <a:lnTo>
                    <a:pt x="7" y="50"/>
                  </a:lnTo>
                  <a:lnTo>
                    <a:pt x="3" y="44"/>
                  </a:lnTo>
                  <a:lnTo>
                    <a:pt x="2" y="39"/>
                  </a:lnTo>
                  <a:lnTo>
                    <a:pt x="0" y="31"/>
                  </a:lnTo>
                  <a:lnTo>
                    <a:pt x="2" y="26"/>
                  </a:lnTo>
                  <a:lnTo>
                    <a:pt x="3" y="20"/>
                  </a:lnTo>
                  <a:lnTo>
                    <a:pt x="7" y="15"/>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70" name="Freeform 109"/>
            <p:cNvSpPr>
              <a:spLocks/>
            </p:cNvSpPr>
            <p:nvPr/>
          </p:nvSpPr>
          <p:spPr bwMode="auto">
            <a:xfrm>
              <a:off x="2761" y="3623"/>
              <a:ext cx="76" cy="65"/>
            </a:xfrm>
            <a:custGeom>
              <a:avLst/>
              <a:gdLst>
                <a:gd name="T0" fmla="*/ 37 w 76"/>
                <a:gd name="T1" fmla="*/ 0 h 65"/>
                <a:gd name="T2" fmla="*/ 46 w 76"/>
                <a:gd name="T3" fmla="*/ 2 h 65"/>
                <a:gd name="T4" fmla="*/ 52 w 76"/>
                <a:gd name="T5" fmla="*/ 4 h 65"/>
                <a:gd name="T6" fmla="*/ 59 w 76"/>
                <a:gd name="T7" fmla="*/ 6 h 65"/>
                <a:gd name="T8" fmla="*/ 65 w 76"/>
                <a:gd name="T9" fmla="*/ 10 h 65"/>
                <a:gd name="T10" fmla="*/ 69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9 w 76"/>
                <a:gd name="T23" fmla="*/ 50 h 65"/>
                <a:gd name="T24" fmla="*/ 65 w 76"/>
                <a:gd name="T25" fmla="*/ 56 h 65"/>
                <a:gd name="T26" fmla="*/ 59 w 76"/>
                <a:gd name="T27" fmla="*/ 59 h 65"/>
                <a:gd name="T28" fmla="*/ 52 w 76"/>
                <a:gd name="T29" fmla="*/ 61 h 65"/>
                <a:gd name="T30" fmla="*/ 46 w 76"/>
                <a:gd name="T31" fmla="*/ 63 h 65"/>
                <a:gd name="T32" fmla="*/ 37 w 76"/>
                <a:gd name="T33" fmla="*/ 65 h 65"/>
                <a:gd name="T34" fmla="*/ 30 w 76"/>
                <a:gd name="T35" fmla="*/ 63 h 65"/>
                <a:gd name="T36" fmla="*/ 24 w 76"/>
                <a:gd name="T37" fmla="*/ 61 h 65"/>
                <a:gd name="T38" fmla="*/ 17 w 76"/>
                <a:gd name="T39" fmla="*/ 59 h 65"/>
                <a:gd name="T40" fmla="*/ 11 w 76"/>
                <a:gd name="T41" fmla="*/ 56 h 65"/>
                <a:gd name="T42" fmla="*/ 8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8 w 76"/>
                <a:gd name="T55" fmla="*/ 15 h 65"/>
                <a:gd name="T56" fmla="*/ 11 w 76"/>
                <a:gd name="T57" fmla="*/ 10 h 65"/>
                <a:gd name="T58" fmla="*/ 17 w 76"/>
                <a:gd name="T59" fmla="*/ 6 h 65"/>
                <a:gd name="T60" fmla="*/ 24 w 76"/>
                <a:gd name="T61" fmla="*/ 4 h 65"/>
                <a:gd name="T62" fmla="*/ 30 w 76"/>
                <a:gd name="T63" fmla="*/ 2 h 65"/>
                <a:gd name="T64" fmla="*/ 37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6" y="2"/>
                  </a:lnTo>
                  <a:lnTo>
                    <a:pt x="52" y="4"/>
                  </a:lnTo>
                  <a:lnTo>
                    <a:pt x="59" y="6"/>
                  </a:lnTo>
                  <a:lnTo>
                    <a:pt x="65" y="10"/>
                  </a:lnTo>
                  <a:lnTo>
                    <a:pt x="69" y="15"/>
                  </a:lnTo>
                  <a:lnTo>
                    <a:pt x="72" y="21"/>
                  </a:lnTo>
                  <a:lnTo>
                    <a:pt x="74" y="26"/>
                  </a:lnTo>
                  <a:lnTo>
                    <a:pt x="76" y="32"/>
                  </a:lnTo>
                  <a:lnTo>
                    <a:pt x="74" y="39"/>
                  </a:lnTo>
                  <a:lnTo>
                    <a:pt x="72" y="45"/>
                  </a:lnTo>
                  <a:lnTo>
                    <a:pt x="69" y="50"/>
                  </a:lnTo>
                  <a:lnTo>
                    <a:pt x="65" y="56"/>
                  </a:lnTo>
                  <a:lnTo>
                    <a:pt x="59" y="59"/>
                  </a:lnTo>
                  <a:lnTo>
                    <a:pt x="52" y="61"/>
                  </a:lnTo>
                  <a:lnTo>
                    <a:pt x="46" y="63"/>
                  </a:lnTo>
                  <a:lnTo>
                    <a:pt x="37" y="65"/>
                  </a:lnTo>
                  <a:lnTo>
                    <a:pt x="30" y="63"/>
                  </a:lnTo>
                  <a:lnTo>
                    <a:pt x="24" y="61"/>
                  </a:lnTo>
                  <a:lnTo>
                    <a:pt x="17" y="59"/>
                  </a:lnTo>
                  <a:lnTo>
                    <a:pt x="11" y="56"/>
                  </a:lnTo>
                  <a:lnTo>
                    <a:pt x="8" y="50"/>
                  </a:lnTo>
                  <a:lnTo>
                    <a:pt x="4" y="45"/>
                  </a:lnTo>
                  <a:lnTo>
                    <a:pt x="2" y="39"/>
                  </a:lnTo>
                  <a:lnTo>
                    <a:pt x="0" y="32"/>
                  </a:lnTo>
                  <a:lnTo>
                    <a:pt x="2" y="26"/>
                  </a:lnTo>
                  <a:lnTo>
                    <a:pt x="4" y="21"/>
                  </a:lnTo>
                  <a:lnTo>
                    <a:pt x="8" y="15"/>
                  </a:lnTo>
                  <a:lnTo>
                    <a:pt x="11" y="10"/>
                  </a:lnTo>
                  <a:lnTo>
                    <a:pt x="17" y="6"/>
                  </a:lnTo>
                  <a:lnTo>
                    <a:pt x="24" y="4"/>
                  </a:lnTo>
                  <a:lnTo>
                    <a:pt x="30" y="2"/>
                  </a:lnTo>
                  <a:lnTo>
                    <a:pt x="37" y="0"/>
                  </a:lnTo>
                  <a:close/>
                </a:path>
              </a:pathLst>
            </a:custGeom>
            <a:solidFill>
              <a:srgbClr val="FFFFFF"/>
            </a:solidFill>
            <a:ln w="9525">
              <a:noFill/>
              <a:round/>
              <a:headEnd/>
              <a:tailEnd/>
            </a:ln>
          </p:spPr>
          <p:txBody>
            <a:bodyPr/>
            <a:lstStyle/>
            <a:p>
              <a:endParaRPr lang="en-US" dirty="0"/>
            </a:p>
          </p:txBody>
        </p:sp>
        <p:sp>
          <p:nvSpPr>
            <p:cNvPr id="18671" name="Freeform 110"/>
            <p:cNvSpPr>
              <a:spLocks/>
            </p:cNvSpPr>
            <p:nvPr/>
          </p:nvSpPr>
          <p:spPr bwMode="auto">
            <a:xfrm>
              <a:off x="2761" y="3623"/>
              <a:ext cx="76" cy="65"/>
            </a:xfrm>
            <a:custGeom>
              <a:avLst/>
              <a:gdLst>
                <a:gd name="T0" fmla="*/ 37 w 76"/>
                <a:gd name="T1" fmla="*/ 0 h 65"/>
                <a:gd name="T2" fmla="*/ 46 w 76"/>
                <a:gd name="T3" fmla="*/ 2 h 65"/>
                <a:gd name="T4" fmla="*/ 52 w 76"/>
                <a:gd name="T5" fmla="*/ 4 h 65"/>
                <a:gd name="T6" fmla="*/ 59 w 76"/>
                <a:gd name="T7" fmla="*/ 6 h 65"/>
                <a:gd name="T8" fmla="*/ 65 w 76"/>
                <a:gd name="T9" fmla="*/ 10 h 65"/>
                <a:gd name="T10" fmla="*/ 69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9 w 76"/>
                <a:gd name="T23" fmla="*/ 50 h 65"/>
                <a:gd name="T24" fmla="*/ 65 w 76"/>
                <a:gd name="T25" fmla="*/ 56 h 65"/>
                <a:gd name="T26" fmla="*/ 59 w 76"/>
                <a:gd name="T27" fmla="*/ 59 h 65"/>
                <a:gd name="T28" fmla="*/ 52 w 76"/>
                <a:gd name="T29" fmla="*/ 61 h 65"/>
                <a:gd name="T30" fmla="*/ 46 w 76"/>
                <a:gd name="T31" fmla="*/ 63 h 65"/>
                <a:gd name="T32" fmla="*/ 37 w 76"/>
                <a:gd name="T33" fmla="*/ 65 h 65"/>
                <a:gd name="T34" fmla="*/ 30 w 76"/>
                <a:gd name="T35" fmla="*/ 63 h 65"/>
                <a:gd name="T36" fmla="*/ 24 w 76"/>
                <a:gd name="T37" fmla="*/ 61 h 65"/>
                <a:gd name="T38" fmla="*/ 17 w 76"/>
                <a:gd name="T39" fmla="*/ 59 h 65"/>
                <a:gd name="T40" fmla="*/ 11 w 76"/>
                <a:gd name="T41" fmla="*/ 56 h 65"/>
                <a:gd name="T42" fmla="*/ 8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8 w 76"/>
                <a:gd name="T55" fmla="*/ 15 h 65"/>
                <a:gd name="T56" fmla="*/ 11 w 76"/>
                <a:gd name="T57" fmla="*/ 10 h 65"/>
                <a:gd name="T58" fmla="*/ 17 w 76"/>
                <a:gd name="T59" fmla="*/ 6 h 65"/>
                <a:gd name="T60" fmla="*/ 24 w 76"/>
                <a:gd name="T61" fmla="*/ 4 h 65"/>
                <a:gd name="T62" fmla="*/ 30 w 76"/>
                <a:gd name="T63" fmla="*/ 2 h 65"/>
                <a:gd name="T64" fmla="*/ 37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6" y="2"/>
                  </a:lnTo>
                  <a:lnTo>
                    <a:pt x="52" y="4"/>
                  </a:lnTo>
                  <a:lnTo>
                    <a:pt x="59" y="6"/>
                  </a:lnTo>
                  <a:lnTo>
                    <a:pt x="65" y="10"/>
                  </a:lnTo>
                  <a:lnTo>
                    <a:pt x="69" y="15"/>
                  </a:lnTo>
                  <a:lnTo>
                    <a:pt x="72" y="21"/>
                  </a:lnTo>
                  <a:lnTo>
                    <a:pt x="74" y="26"/>
                  </a:lnTo>
                  <a:lnTo>
                    <a:pt x="76" y="32"/>
                  </a:lnTo>
                  <a:lnTo>
                    <a:pt x="74" y="39"/>
                  </a:lnTo>
                  <a:lnTo>
                    <a:pt x="72" y="45"/>
                  </a:lnTo>
                  <a:lnTo>
                    <a:pt x="69" y="50"/>
                  </a:lnTo>
                  <a:lnTo>
                    <a:pt x="65" y="56"/>
                  </a:lnTo>
                  <a:lnTo>
                    <a:pt x="59" y="59"/>
                  </a:lnTo>
                  <a:lnTo>
                    <a:pt x="52" y="61"/>
                  </a:lnTo>
                  <a:lnTo>
                    <a:pt x="46" y="63"/>
                  </a:lnTo>
                  <a:lnTo>
                    <a:pt x="37" y="65"/>
                  </a:lnTo>
                  <a:lnTo>
                    <a:pt x="30" y="63"/>
                  </a:lnTo>
                  <a:lnTo>
                    <a:pt x="24" y="61"/>
                  </a:lnTo>
                  <a:lnTo>
                    <a:pt x="17" y="59"/>
                  </a:lnTo>
                  <a:lnTo>
                    <a:pt x="11" y="56"/>
                  </a:lnTo>
                  <a:lnTo>
                    <a:pt x="8" y="50"/>
                  </a:lnTo>
                  <a:lnTo>
                    <a:pt x="4" y="45"/>
                  </a:lnTo>
                  <a:lnTo>
                    <a:pt x="2" y="39"/>
                  </a:lnTo>
                  <a:lnTo>
                    <a:pt x="0" y="32"/>
                  </a:lnTo>
                  <a:lnTo>
                    <a:pt x="2" y="26"/>
                  </a:lnTo>
                  <a:lnTo>
                    <a:pt x="4" y="21"/>
                  </a:lnTo>
                  <a:lnTo>
                    <a:pt x="8" y="15"/>
                  </a:lnTo>
                  <a:lnTo>
                    <a:pt x="11" y="10"/>
                  </a:lnTo>
                  <a:lnTo>
                    <a:pt x="17" y="6"/>
                  </a:lnTo>
                  <a:lnTo>
                    <a:pt x="24"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72" name="Freeform 111"/>
            <p:cNvSpPr>
              <a:spLocks/>
            </p:cNvSpPr>
            <p:nvPr/>
          </p:nvSpPr>
          <p:spPr bwMode="auto">
            <a:xfrm>
              <a:off x="2034" y="3494"/>
              <a:ext cx="73" cy="63"/>
            </a:xfrm>
            <a:custGeom>
              <a:avLst/>
              <a:gdLst>
                <a:gd name="T0" fmla="*/ 37 w 73"/>
                <a:gd name="T1" fmla="*/ 0 h 63"/>
                <a:gd name="T2" fmla="*/ 44 w 73"/>
                <a:gd name="T3" fmla="*/ 0 h 63"/>
                <a:gd name="T4" fmla="*/ 51 w 73"/>
                <a:gd name="T5" fmla="*/ 2 h 63"/>
                <a:gd name="T6" fmla="*/ 57 w 73"/>
                <a:gd name="T7" fmla="*/ 6 h 63"/>
                <a:gd name="T8" fmla="*/ 62 w 73"/>
                <a:gd name="T9" fmla="*/ 9 h 63"/>
                <a:gd name="T10" fmla="*/ 68 w 73"/>
                <a:gd name="T11" fmla="*/ 15 h 63"/>
                <a:gd name="T12" fmla="*/ 70 w 73"/>
                <a:gd name="T13" fmla="*/ 20 h 63"/>
                <a:gd name="T14" fmla="*/ 73 w 73"/>
                <a:gd name="T15" fmla="*/ 26 h 63"/>
                <a:gd name="T16" fmla="*/ 73 w 73"/>
                <a:gd name="T17" fmla="*/ 31 h 63"/>
                <a:gd name="T18" fmla="*/ 73 w 73"/>
                <a:gd name="T19" fmla="*/ 39 h 63"/>
                <a:gd name="T20" fmla="*/ 70 w 73"/>
                <a:gd name="T21" fmla="*/ 44 h 63"/>
                <a:gd name="T22" fmla="*/ 68 w 73"/>
                <a:gd name="T23" fmla="*/ 50 h 63"/>
                <a:gd name="T24" fmla="*/ 62 w 73"/>
                <a:gd name="T25" fmla="*/ 54 h 63"/>
                <a:gd name="T26" fmla="*/ 57 w 73"/>
                <a:gd name="T27" fmla="*/ 57 h 63"/>
                <a:gd name="T28" fmla="*/ 51 w 73"/>
                <a:gd name="T29" fmla="*/ 61 h 63"/>
                <a:gd name="T30" fmla="*/ 44 w 73"/>
                <a:gd name="T31" fmla="*/ 63 h 63"/>
                <a:gd name="T32" fmla="*/ 37 w 73"/>
                <a:gd name="T33" fmla="*/ 63 h 63"/>
                <a:gd name="T34" fmla="*/ 29 w 73"/>
                <a:gd name="T35" fmla="*/ 63 h 63"/>
                <a:gd name="T36" fmla="*/ 22 w 73"/>
                <a:gd name="T37" fmla="*/ 61 h 63"/>
                <a:gd name="T38" fmla="*/ 16 w 73"/>
                <a:gd name="T39" fmla="*/ 57 h 63"/>
                <a:gd name="T40" fmla="*/ 11 w 73"/>
                <a:gd name="T41" fmla="*/ 54 h 63"/>
                <a:gd name="T42" fmla="*/ 5 w 73"/>
                <a:gd name="T43" fmla="*/ 50 h 63"/>
                <a:gd name="T44" fmla="*/ 1 w 73"/>
                <a:gd name="T45" fmla="*/ 44 h 63"/>
                <a:gd name="T46" fmla="*/ 0 w 73"/>
                <a:gd name="T47" fmla="*/ 39 h 63"/>
                <a:gd name="T48" fmla="*/ 0 w 73"/>
                <a:gd name="T49" fmla="*/ 31 h 63"/>
                <a:gd name="T50" fmla="*/ 0 w 73"/>
                <a:gd name="T51" fmla="*/ 26 h 63"/>
                <a:gd name="T52" fmla="*/ 1 w 73"/>
                <a:gd name="T53" fmla="*/ 20 h 63"/>
                <a:gd name="T54" fmla="*/ 5 w 73"/>
                <a:gd name="T55" fmla="*/ 15 h 63"/>
                <a:gd name="T56" fmla="*/ 11 w 73"/>
                <a:gd name="T57" fmla="*/ 9 h 63"/>
                <a:gd name="T58" fmla="*/ 16 w 73"/>
                <a:gd name="T59" fmla="*/ 6 h 63"/>
                <a:gd name="T60" fmla="*/ 22 w 73"/>
                <a:gd name="T61" fmla="*/ 2 h 63"/>
                <a:gd name="T62" fmla="*/ 29 w 73"/>
                <a:gd name="T63" fmla="*/ 0 h 63"/>
                <a:gd name="T64" fmla="*/ 37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7" y="0"/>
                  </a:moveTo>
                  <a:lnTo>
                    <a:pt x="44" y="0"/>
                  </a:lnTo>
                  <a:lnTo>
                    <a:pt x="51" y="2"/>
                  </a:lnTo>
                  <a:lnTo>
                    <a:pt x="57" y="6"/>
                  </a:lnTo>
                  <a:lnTo>
                    <a:pt x="62" y="9"/>
                  </a:lnTo>
                  <a:lnTo>
                    <a:pt x="68" y="15"/>
                  </a:lnTo>
                  <a:lnTo>
                    <a:pt x="70" y="20"/>
                  </a:lnTo>
                  <a:lnTo>
                    <a:pt x="73" y="26"/>
                  </a:lnTo>
                  <a:lnTo>
                    <a:pt x="73" y="31"/>
                  </a:lnTo>
                  <a:lnTo>
                    <a:pt x="73" y="39"/>
                  </a:lnTo>
                  <a:lnTo>
                    <a:pt x="70" y="44"/>
                  </a:lnTo>
                  <a:lnTo>
                    <a:pt x="68" y="50"/>
                  </a:lnTo>
                  <a:lnTo>
                    <a:pt x="62" y="54"/>
                  </a:lnTo>
                  <a:lnTo>
                    <a:pt x="57" y="57"/>
                  </a:lnTo>
                  <a:lnTo>
                    <a:pt x="51" y="61"/>
                  </a:lnTo>
                  <a:lnTo>
                    <a:pt x="44" y="63"/>
                  </a:lnTo>
                  <a:lnTo>
                    <a:pt x="37" y="63"/>
                  </a:lnTo>
                  <a:lnTo>
                    <a:pt x="29" y="63"/>
                  </a:lnTo>
                  <a:lnTo>
                    <a:pt x="22" y="61"/>
                  </a:lnTo>
                  <a:lnTo>
                    <a:pt x="16" y="57"/>
                  </a:lnTo>
                  <a:lnTo>
                    <a:pt x="11" y="54"/>
                  </a:lnTo>
                  <a:lnTo>
                    <a:pt x="5" y="50"/>
                  </a:lnTo>
                  <a:lnTo>
                    <a:pt x="1" y="44"/>
                  </a:lnTo>
                  <a:lnTo>
                    <a:pt x="0" y="39"/>
                  </a:lnTo>
                  <a:lnTo>
                    <a:pt x="0" y="31"/>
                  </a:lnTo>
                  <a:lnTo>
                    <a:pt x="0" y="26"/>
                  </a:lnTo>
                  <a:lnTo>
                    <a:pt x="1" y="20"/>
                  </a:lnTo>
                  <a:lnTo>
                    <a:pt x="5" y="15"/>
                  </a:lnTo>
                  <a:lnTo>
                    <a:pt x="11" y="9"/>
                  </a:lnTo>
                  <a:lnTo>
                    <a:pt x="16" y="6"/>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673" name="Freeform 112"/>
            <p:cNvSpPr>
              <a:spLocks/>
            </p:cNvSpPr>
            <p:nvPr/>
          </p:nvSpPr>
          <p:spPr bwMode="auto">
            <a:xfrm>
              <a:off x="2034" y="3494"/>
              <a:ext cx="73" cy="63"/>
            </a:xfrm>
            <a:custGeom>
              <a:avLst/>
              <a:gdLst>
                <a:gd name="T0" fmla="*/ 37 w 73"/>
                <a:gd name="T1" fmla="*/ 0 h 63"/>
                <a:gd name="T2" fmla="*/ 44 w 73"/>
                <a:gd name="T3" fmla="*/ 0 h 63"/>
                <a:gd name="T4" fmla="*/ 51 w 73"/>
                <a:gd name="T5" fmla="*/ 2 h 63"/>
                <a:gd name="T6" fmla="*/ 57 w 73"/>
                <a:gd name="T7" fmla="*/ 6 h 63"/>
                <a:gd name="T8" fmla="*/ 62 w 73"/>
                <a:gd name="T9" fmla="*/ 9 h 63"/>
                <a:gd name="T10" fmla="*/ 68 w 73"/>
                <a:gd name="T11" fmla="*/ 15 h 63"/>
                <a:gd name="T12" fmla="*/ 70 w 73"/>
                <a:gd name="T13" fmla="*/ 20 h 63"/>
                <a:gd name="T14" fmla="*/ 73 w 73"/>
                <a:gd name="T15" fmla="*/ 26 h 63"/>
                <a:gd name="T16" fmla="*/ 73 w 73"/>
                <a:gd name="T17" fmla="*/ 31 h 63"/>
                <a:gd name="T18" fmla="*/ 73 w 73"/>
                <a:gd name="T19" fmla="*/ 39 h 63"/>
                <a:gd name="T20" fmla="*/ 70 w 73"/>
                <a:gd name="T21" fmla="*/ 44 h 63"/>
                <a:gd name="T22" fmla="*/ 68 w 73"/>
                <a:gd name="T23" fmla="*/ 50 h 63"/>
                <a:gd name="T24" fmla="*/ 62 w 73"/>
                <a:gd name="T25" fmla="*/ 54 h 63"/>
                <a:gd name="T26" fmla="*/ 57 w 73"/>
                <a:gd name="T27" fmla="*/ 57 h 63"/>
                <a:gd name="T28" fmla="*/ 51 w 73"/>
                <a:gd name="T29" fmla="*/ 61 h 63"/>
                <a:gd name="T30" fmla="*/ 44 w 73"/>
                <a:gd name="T31" fmla="*/ 63 h 63"/>
                <a:gd name="T32" fmla="*/ 37 w 73"/>
                <a:gd name="T33" fmla="*/ 63 h 63"/>
                <a:gd name="T34" fmla="*/ 29 w 73"/>
                <a:gd name="T35" fmla="*/ 63 h 63"/>
                <a:gd name="T36" fmla="*/ 22 w 73"/>
                <a:gd name="T37" fmla="*/ 61 h 63"/>
                <a:gd name="T38" fmla="*/ 16 w 73"/>
                <a:gd name="T39" fmla="*/ 57 h 63"/>
                <a:gd name="T40" fmla="*/ 11 w 73"/>
                <a:gd name="T41" fmla="*/ 54 h 63"/>
                <a:gd name="T42" fmla="*/ 5 w 73"/>
                <a:gd name="T43" fmla="*/ 50 h 63"/>
                <a:gd name="T44" fmla="*/ 1 w 73"/>
                <a:gd name="T45" fmla="*/ 44 h 63"/>
                <a:gd name="T46" fmla="*/ 0 w 73"/>
                <a:gd name="T47" fmla="*/ 39 h 63"/>
                <a:gd name="T48" fmla="*/ 0 w 73"/>
                <a:gd name="T49" fmla="*/ 31 h 63"/>
                <a:gd name="T50" fmla="*/ 0 w 73"/>
                <a:gd name="T51" fmla="*/ 26 h 63"/>
                <a:gd name="T52" fmla="*/ 1 w 73"/>
                <a:gd name="T53" fmla="*/ 20 h 63"/>
                <a:gd name="T54" fmla="*/ 5 w 73"/>
                <a:gd name="T55" fmla="*/ 15 h 63"/>
                <a:gd name="T56" fmla="*/ 11 w 73"/>
                <a:gd name="T57" fmla="*/ 9 h 63"/>
                <a:gd name="T58" fmla="*/ 16 w 73"/>
                <a:gd name="T59" fmla="*/ 6 h 63"/>
                <a:gd name="T60" fmla="*/ 22 w 73"/>
                <a:gd name="T61" fmla="*/ 2 h 63"/>
                <a:gd name="T62" fmla="*/ 29 w 73"/>
                <a:gd name="T63" fmla="*/ 0 h 63"/>
                <a:gd name="T64" fmla="*/ 37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7" y="0"/>
                  </a:moveTo>
                  <a:lnTo>
                    <a:pt x="44" y="0"/>
                  </a:lnTo>
                  <a:lnTo>
                    <a:pt x="51" y="2"/>
                  </a:lnTo>
                  <a:lnTo>
                    <a:pt x="57" y="6"/>
                  </a:lnTo>
                  <a:lnTo>
                    <a:pt x="62" y="9"/>
                  </a:lnTo>
                  <a:lnTo>
                    <a:pt x="68" y="15"/>
                  </a:lnTo>
                  <a:lnTo>
                    <a:pt x="70" y="20"/>
                  </a:lnTo>
                  <a:lnTo>
                    <a:pt x="73" y="26"/>
                  </a:lnTo>
                  <a:lnTo>
                    <a:pt x="73" y="31"/>
                  </a:lnTo>
                  <a:lnTo>
                    <a:pt x="73" y="39"/>
                  </a:lnTo>
                  <a:lnTo>
                    <a:pt x="70" y="44"/>
                  </a:lnTo>
                  <a:lnTo>
                    <a:pt x="68" y="50"/>
                  </a:lnTo>
                  <a:lnTo>
                    <a:pt x="62" y="54"/>
                  </a:lnTo>
                  <a:lnTo>
                    <a:pt x="57" y="57"/>
                  </a:lnTo>
                  <a:lnTo>
                    <a:pt x="51" y="61"/>
                  </a:lnTo>
                  <a:lnTo>
                    <a:pt x="44" y="63"/>
                  </a:lnTo>
                  <a:lnTo>
                    <a:pt x="37" y="63"/>
                  </a:lnTo>
                  <a:lnTo>
                    <a:pt x="29" y="63"/>
                  </a:lnTo>
                  <a:lnTo>
                    <a:pt x="22" y="61"/>
                  </a:lnTo>
                  <a:lnTo>
                    <a:pt x="16" y="57"/>
                  </a:lnTo>
                  <a:lnTo>
                    <a:pt x="11" y="54"/>
                  </a:lnTo>
                  <a:lnTo>
                    <a:pt x="5" y="50"/>
                  </a:lnTo>
                  <a:lnTo>
                    <a:pt x="1" y="44"/>
                  </a:lnTo>
                  <a:lnTo>
                    <a:pt x="0" y="39"/>
                  </a:lnTo>
                  <a:lnTo>
                    <a:pt x="0" y="31"/>
                  </a:lnTo>
                  <a:lnTo>
                    <a:pt x="0" y="26"/>
                  </a:lnTo>
                  <a:lnTo>
                    <a:pt x="1" y="20"/>
                  </a:lnTo>
                  <a:lnTo>
                    <a:pt x="5" y="15"/>
                  </a:lnTo>
                  <a:lnTo>
                    <a:pt x="11" y="9"/>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74" name="Freeform 113"/>
            <p:cNvSpPr>
              <a:spLocks/>
            </p:cNvSpPr>
            <p:nvPr/>
          </p:nvSpPr>
          <p:spPr bwMode="auto">
            <a:xfrm>
              <a:off x="2715" y="3441"/>
              <a:ext cx="74" cy="64"/>
            </a:xfrm>
            <a:custGeom>
              <a:avLst/>
              <a:gdLst>
                <a:gd name="T0" fmla="*/ 37 w 74"/>
                <a:gd name="T1" fmla="*/ 0 h 64"/>
                <a:gd name="T2" fmla="*/ 44 w 74"/>
                <a:gd name="T3" fmla="*/ 0 h 64"/>
                <a:gd name="T4" fmla="*/ 52 w 74"/>
                <a:gd name="T5" fmla="*/ 3 h 64"/>
                <a:gd name="T6" fmla="*/ 57 w 74"/>
                <a:gd name="T7" fmla="*/ 5 h 64"/>
                <a:gd name="T8" fmla="*/ 63 w 74"/>
                <a:gd name="T9" fmla="*/ 9 h 64"/>
                <a:gd name="T10" fmla="*/ 68 w 74"/>
                <a:gd name="T11" fmla="*/ 14 h 64"/>
                <a:gd name="T12" fmla="*/ 72 w 74"/>
                <a:gd name="T13" fmla="*/ 20 h 64"/>
                <a:gd name="T14" fmla="*/ 74 w 74"/>
                <a:gd name="T15" fmla="*/ 25 h 64"/>
                <a:gd name="T16" fmla="*/ 74 w 74"/>
                <a:gd name="T17" fmla="*/ 31 h 64"/>
                <a:gd name="T18" fmla="*/ 74 w 74"/>
                <a:gd name="T19" fmla="*/ 38 h 64"/>
                <a:gd name="T20" fmla="*/ 72 w 74"/>
                <a:gd name="T21" fmla="*/ 44 h 64"/>
                <a:gd name="T22" fmla="*/ 68 w 74"/>
                <a:gd name="T23" fmla="*/ 49 h 64"/>
                <a:gd name="T24" fmla="*/ 63 w 74"/>
                <a:gd name="T25" fmla="*/ 55 h 64"/>
                <a:gd name="T26" fmla="*/ 57 w 74"/>
                <a:gd name="T27" fmla="*/ 59 h 64"/>
                <a:gd name="T28" fmla="*/ 52 w 74"/>
                <a:gd name="T29" fmla="*/ 60 h 64"/>
                <a:gd name="T30" fmla="*/ 44 w 74"/>
                <a:gd name="T31" fmla="*/ 62 h 64"/>
                <a:gd name="T32" fmla="*/ 37 w 74"/>
                <a:gd name="T33" fmla="*/ 64 h 64"/>
                <a:gd name="T34" fmla="*/ 30 w 74"/>
                <a:gd name="T35" fmla="*/ 62 h 64"/>
                <a:gd name="T36" fmla="*/ 22 w 74"/>
                <a:gd name="T37" fmla="*/ 60 h 64"/>
                <a:gd name="T38" fmla="*/ 17 w 74"/>
                <a:gd name="T39" fmla="*/ 59 h 64"/>
                <a:gd name="T40" fmla="*/ 11 w 74"/>
                <a:gd name="T41" fmla="*/ 55 h 64"/>
                <a:gd name="T42" fmla="*/ 6 w 74"/>
                <a:gd name="T43" fmla="*/ 49 h 64"/>
                <a:gd name="T44" fmla="*/ 4 w 74"/>
                <a:gd name="T45" fmla="*/ 44 h 64"/>
                <a:gd name="T46" fmla="*/ 0 w 74"/>
                <a:gd name="T47" fmla="*/ 38 h 64"/>
                <a:gd name="T48" fmla="*/ 0 w 74"/>
                <a:gd name="T49" fmla="*/ 31 h 64"/>
                <a:gd name="T50" fmla="*/ 0 w 74"/>
                <a:gd name="T51" fmla="*/ 25 h 64"/>
                <a:gd name="T52" fmla="*/ 4 w 74"/>
                <a:gd name="T53" fmla="*/ 20 h 64"/>
                <a:gd name="T54" fmla="*/ 6 w 74"/>
                <a:gd name="T55" fmla="*/ 14 h 64"/>
                <a:gd name="T56" fmla="*/ 11 w 74"/>
                <a:gd name="T57" fmla="*/ 9 h 64"/>
                <a:gd name="T58" fmla="*/ 17 w 74"/>
                <a:gd name="T59" fmla="*/ 5 h 64"/>
                <a:gd name="T60" fmla="*/ 22 w 74"/>
                <a:gd name="T61" fmla="*/ 3 h 64"/>
                <a:gd name="T62" fmla="*/ 30 w 74"/>
                <a:gd name="T63" fmla="*/ 0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2" y="3"/>
                  </a:lnTo>
                  <a:lnTo>
                    <a:pt x="57" y="5"/>
                  </a:lnTo>
                  <a:lnTo>
                    <a:pt x="63" y="9"/>
                  </a:lnTo>
                  <a:lnTo>
                    <a:pt x="68" y="14"/>
                  </a:lnTo>
                  <a:lnTo>
                    <a:pt x="72" y="20"/>
                  </a:lnTo>
                  <a:lnTo>
                    <a:pt x="74" y="25"/>
                  </a:lnTo>
                  <a:lnTo>
                    <a:pt x="74" y="31"/>
                  </a:lnTo>
                  <a:lnTo>
                    <a:pt x="74" y="38"/>
                  </a:lnTo>
                  <a:lnTo>
                    <a:pt x="72" y="44"/>
                  </a:lnTo>
                  <a:lnTo>
                    <a:pt x="68" y="49"/>
                  </a:lnTo>
                  <a:lnTo>
                    <a:pt x="63" y="55"/>
                  </a:lnTo>
                  <a:lnTo>
                    <a:pt x="57" y="59"/>
                  </a:lnTo>
                  <a:lnTo>
                    <a:pt x="52" y="60"/>
                  </a:lnTo>
                  <a:lnTo>
                    <a:pt x="44" y="62"/>
                  </a:lnTo>
                  <a:lnTo>
                    <a:pt x="37" y="64"/>
                  </a:lnTo>
                  <a:lnTo>
                    <a:pt x="30" y="62"/>
                  </a:lnTo>
                  <a:lnTo>
                    <a:pt x="22" y="60"/>
                  </a:lnTo>
                  <a:lnTo>
                    <a:pt x="17" y="59"/>
                  </a:lnTo>
                  <a:lnTo>
                    <a:pt x="11" y="55"/>
                  </a:lnTo>
                  <a:lnTo>
                    <a:pt x="6" y="49"/>
                  </a:lnTo>
                  <a:lnTo>
                    <a:pt x="4" y="44"/>
                  </a:lnTo>
                  <a:lnTo>
                    <a:pt x="0" y="38"/>
                  </a:lnTo>
                  <a:lnTo>
                    <a:pt x="0" y="31"/>
                  </a:lnTo>
                  <a:lnTo>
                    <a:pt x="0" y="25"/>
                  </a:lnTo>
                  <a:lnTo>
                    <a:pt x="4" y="20"/>
                  </a:lnTo>
                  <a:lnTo>
                    <a:pt x="6" y="14"/>
                  </a:lnTo>
                  <a:lnTo>
                    <a:pt x="11" y="9"/>
                  </a:lnTo>
                  <a:lnTo>
                    <a:pt x="17" y="5"/>
                  </a:lnTo>
                  <a:lnTo>
                    <a:pt x="22" y="3"/>
                  </a:lnTo>
                  <a:lnTo>
                    <a:pt x="30" y="0"/>
                  </a:lnTo>
                  <a:lnTo>
                    <a:pt x="37" y="0"/>
                  </a:lnTo>
                  <a:close/>
                </a:path>
              </a:pathLst>
            </a:custGeom>
            <a:solidFill>
              <a:srgbClr val="FFFFFF"/>
            </a:solidFill>
            <a:ln w="9525">
              <a:noFill/>
              <a:round/>
              <a:headEnd/>
              <a:tailEnd/>
            </a:ln>
          </p:spPr>
          <p:txBody>
            <a:bodyPr/>
            <a:lstStyle/>
            <a:p>
              <a:endParaRPr lang="en-US" dirty="0"/>
            </a:p>
          </p:txBody>
        </p:sp>
        <p:sp>
          <p:nvSpPr>
            <p:cNvPr id="18675" name="Freeform 114"/>
            <p:cNvSpPr>
              <a:spLocks/>
            </p:cNvSpPr>
            <p:nvPr/>
          </p:nvSpPr>
          <p:spPr bwMode="auto">
            <a:xfrm>
              <a:off x="2715" y="3441"/>
              <a:ext cx="74" cy="64"/>
            </a:xfrm>
            <a:custGeom>
              <a:avLst/>
              <a:gdLst>
                <a:gd name="T0" fmla="*/ 37 w 74"/>
                <a:gd name="T1" fmla="*/ 0 h 64"/>
                <a:gd name="T2" fmla="*/ 44 w 74"/>
                <a:gd name="T3" fmla="*/ 0 h 64"/>
                <a:gd name="T4" fmla="*/ 52 w 74"/>
                <a:gd name="T5" fmla="*/ 3 h 64"/>
                <a:gd name="T6" fmla="*/ 57 w 74"/>
                <a:gd name="T7" fmla="*/ 5 h 64"/>
                <a:gd name="T8" fmla="*/ 63 w 74"/>
                <a:gd name="T9" fmla="*/ 9 h 64"/>
                <a:gd name="T10" fmla="*/ 68 w 74"/>
                <a:gd name="T11" fmla="*/ 14 h 64"/>
                <a:gd name="T12" fmla="*/ 72 w 74"/>
                <a:gd name="T13" fmla="*/ 20 h 64"/>
                <a:gd name="T14" fmla="*/ 74 w 74"/>
                <a:gd name="T15" fmla="*/ 25 h 64"/>
                <a:gd name="T16" fmla="*/ 74 w 74"/>
                <a:gd name="T17" fmla="*/ 31 h 64"/>
                <a:gd name="T18" fmla="*/ 74 w 74"/>
                <a:gd name="T19" fmla="*/ 38 h 64"/>
                <a:gd name="T20" fmla="*/ 72 w 74"/>
                <a:gd name="T21" fmla="*/ 44 h 64"/>
                <a:gd name="T22" fmla="*/ 68 w 74"/>
                <a:gd name="T23" fmla="*/ 49 h 64"/>
                <a:gd name="T24" fmla="*/ 63 w 74"/>
                <a:gd name="T25" fmla="*/ 55 h 64"/>
                <a:gd name="T26" fmla="*/ 57 w 74"/>
                <a:gd name="T27" fmla="*/ 59 h 64"/>
                <a:gd name="T28" fmla="*/ 52 w 74"/>
                <a:gd name="T29" fmla="*/ 60 h 64"/>
                <a:gd name="T30" fmla="*/ 44 w 74"/>
                <a:gd name="T31" fmla="*/ 62 h 64"/>
                <a:gd name="T32" fmla="*/ 37 w 74"/>
                <a:gd name="T33" fmla="*/ 64 h 64"/>
                <a:gd name="T34" fmla="*/ 30 w 74"/>
                <a:gd name="T35" fmla="*/ 62 h 64"/>
                <a:gd name="T36" fmla="*/ 22 w 74"/>
                <a:gd name="T37" fmla="*/ 60 h 64"/>
                <a:gd name="T38" fmla="*/ 17 w 74"/>
                <a:gd name="T39" fmla="*/ 59 h 64"/>
                <a:gd name="T40" fmla="*/ 11 w 74"/>
                <a:gd name="T41" fmla="*/ 55 h 64"/>
                <a:gd name="T42" fmla="*/ 6 w 74"/>
                <a:gd name="T43" fmla="*/ 49 h 64"/>
                <a:gd name="T44" fmla="*/ 4 w 74"/>
                <a:gd name="T45" fmla="*/ 44 h 64"/>
                <a:gd name="T46" fmla="*/ 0 w 74"/>
                <a:gd name="T47" fmla="*/ 38 h 64"/>
                <a:gd name="T48" fmla="*/ 0 w 74"/>
                <a:gd name="T49" fmla="*/ 31 h 64"/>
                <a:gd name="T50" fmla="*/ 0 w 74"/>
                <a:gd name="T51" fmla="*/ 25 h 64"/>
                <a:gd name="T52" fmla="*/ 4 w 74"/>
                <a:gd name="T53" fmla="*/ 20 h 64"/>
                <a:gd name="T54" fmla="*/ 6 w 74"/>
                <a:gd name="T55" fmla="*/ 14 h 64"/>
                <a:gd name="T56" fmla="*/ 11 w 74"/>
                <a:gd name="T57" fmla="*/ 9 h 64"/>
                <a:gd name="T58" fmla="*/ 17 w 74"/>
                <a:gd name="T59" fmla="*/ 5 h 64"/>
                <a:gd name="T60" fmla="*/ 22 w 74"/>
                <a:gd name="T61" fmla="*/ 3 h 64"/>
                <a:gd name="T62" fmla="*/ 30 w 74"/>
                <a:gd name="T63" fmla="*/ 0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2" y="3"/>
                  </a:lnTo>
                  <a:lnTo>
                    <a:pt x="57" y="5"/>
                  </a:lnTo>
                  <a:lnTo>
                    <a:pt x="63" y="9"/>
                  </a:lnTo>
                  <a:lnTo>
                    <a:pt x="68" y="14"/>
                  </a:lnTo>
                  <a:lnTo>
                    <a:pt x="72" y="20"/>
                  </a:lnTo>
                  <a:lnTo>
                    <a:pt x="74" y="25"/>
                  </a:lnTo>
                  <a:lnTo>
                    <a:pt x="74" y="31"/>
                  </a:lnTo>
                  <a:lnTo>
                    <a:pt x="74" y="38"/>
                  </a:lnTo>
                  <a:lnTo>
                    <a:pt x="72" y="44"/>
                  </a:lnTo>
                  <a:lnTo>
                    <a:pt x="68" y="49"/>
                  </a:lnTo>
                  <a:lnTo>
                    <a:pt x="63" y="55"/>
                  </a:lnTo>
                  <a:lnTo>
                    <a:pt x="57" y="59"/>
                  </a:lnTo>
                  <a:lnTo>
                    <a:pt x="52" y="60"/>
                  </a:lnTo>
                  <a:lnTo>
                    <a:pt x="44" y="62"/>
                  </a:lnTo>
                  <a:lnTo>
                    <a:pt x="37" y="64"/>
                  </a:lnTo>
                  <a:lnTo>
                    <a:pt x="30" y="62"/>
                  </a:lnTo>
                  <a:lnTo>
                    <a:pt x="22" y="60"/>
                  </a:lnTo>
                  <a:lnTo>
                    <a:pt x="17" y="59"/>
                  </a:lnTo>
                  <a:lnTo>
                    <a:pt x="11" y="55"/>
                  </a:lnTo>
                  <a:lnTo>
                    <a:pt x="6" y="49"/>
                  </a:lnTo>
                  <a:lnTo>
                    <a:pt x="4" y="44"/>
                  </a:lnTo>
                  <a:lnTo>
                    <a:pt x="0" y="38"/>
                  </a:lnTo>
                  <a:lnTo>
                    <a:pt x="0" y="31"/>
                  </a:lnTo>
                  <a:lnTo>
                    <a:pt x="0" y="25"/>
                  </a:lnTo>
                  <a:lnTo>
                    <a:pt x="4" y="20"/>
                  </a:lnTo>
                  <a:lnTo>
                    <a:pt x="6" y="14"/>
                  </a:lnTo>
                  <a:lnTo>
                    <a:pt x="11" y="9"/>
                  </a:lnTo>
                  <a:lnTo>
                    <a:pt x="17" y="5"/>
                  </a:lnTo>
                  <a:lnTo>
                    <a:pt x="22" y="3"/>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76" name="Freeform 115"/>
            <p:cNvSpPr>
              <a:spLocks/>
            </p:cNvSpPr>
            <p:nvPr/>
          </p:nvSpPr>
          <p:spPr bwMode="auto">
            <a:xfrm>
              <a:off x="2058" y="3861"/>
              <a:ext cx="74" cy="63"/>
            </a:xfrm>
            <a:custGeom>
              <a:avLst/>
              <a:gdLst>
                <a:gd name="T0" fmla="*/ 37 w 74"/>
                <a:gd name="T1" fmla="*/ 0 h 63"/>
                <a:gd name="T2" fmla="*/ 44 w 74"/>
                <a:gd name="T3" fmla="*/ 0 h 63"/>
                <a:gd name="T4" fmla="*/ 51 w 74"/>
                <a:gd name="T5" fmla="*/ 2 h 63"/>
                <a:gd name="T6" fmla="*/ 57 w 74"/>
                <a:gd name="T7" fmla="*/ 6 h 63"/>
                <a:gd name="T8" fmla="*/ 62 w 74"/>
                <a:gd name="T9" fmla="*/ 10 h 63"/>
                <a:gd name="T10" fmla="*/ 68 w 74"/>
                <a:gd name="T11" fmla="*/ 13 h 63"/>
                <a:gd name="T12" fmla="*/ 72 w 74"/>
                <a:gd name="T13" fmla="*/ 19 h 63"/>
                <a:gd name="T14" fmla="*/ 74 w 74"/>
                <a:gd name="T15" fmla="*/ 24 h 63"/>
                <a:gd name="T16" fmla="*/ 74 w 74"/>
                <a:gd name="T17" fmla="*/ 32 h 63"/>
                <a:gd name="T18" fmla="*/ 74 w 74"/>
                <a:gd name="T19" fmla="*/ 37 h 63"/>
                <a:gd name="T20" fmla="*/ 72 w 74"/>
                <a:gd name="T21" fmla="*/ 43 h 63"/>
                <a:gd name="T22" fmla="*/ 68 w 74"/>
                <a:gd name="T23" fmla="*/ 48 h 63"/>
                <a:gd name="T24" fmla="*/ 62 w 74"/>
                <a:gd name="T25" fmla="*/ 54 h 63"/>
                <a:gd name="T26" fmla="*/ 57 w 74"/>
                <a:gd name="T27" fmla="*/ 58 h 63"/>
                <a:gd name="T28" fmla="*/ 51 w 74"/>
                <a:gd name="T29" fmla="*/ 61 h 63"/>
                <a:gd name="T30" fmla="*/ 44 w 74"/>
                <a:gd name="T31" fmla="*/ 63 h 63"/>
                <a:gd name="T32" fmla="*/ 37 w 74"/>
                <a:gd name="T33" fmla="*/ 63 h 63"/>
                <a:gd name="T34" fmla="*/ 29 w 74"/>
                <a:gd name="T35" fmla="*/ 63 h 63"/>
                <a:gd name="T36" fmla="*/ 22 w 74"/>
                <a:gd name="T37" fmla="*/ 61 h 63"/>
                <a:gd name="T38" fmla="*/ 16 w 74"/>
                <a:gd name="T39" fmla="*/ 58 h 63"/>
                <a:gd name="T40" fmla="*/ 11 w 74"/>
                <a:gd name="T41" fmla="*/ 54 h 63"/>
                <a:gd name="T42" fmla="*/ 5 w 74"/>
                <a:gd name="T43" fmla="*/ 48 h 63"/>
                <a:gd name="T44" fmla="*/ 3 w 74"/>
                <a:gd name="T45" fmla="*/ 43 h 63"/>
                <a:gd name="T46" fmla="*/ 0 w 74"/>
                <a:gd name="T47" fmla="*/ 37 h 63"/>
                <a:gd name="T48" fmla="*/ 0 w 74"/>
                <a:gd name="T49" fmla="*/ 32 h 63"/>
                <a:gd name="T50" fmla="*/ 0 w 74"/>
                <a:gd name="T51" fmla="*/ 24 h 63"/>
                <a:gd name="T52" fmla="*/ 3 w 74"/>
                <a:gd name="T53" fmla="*/ 19 h 63"/>
                <a:gd name="T54" fmla="*/ 5 w 74"/>
                <a:gd name="T55" fmla="*/ 13 h 63"/>
                <a:gd name="T56" fmla="*/ 11 w 74"/>
                <a:gd name="T57" fmla="*/ 10 h 63"/>
                <a:gd name="T58" fmla="*/ 16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6"/>
                  </a:lnTo>
                  <a:lnTo>
                    <a:pt x="62" y="10"/>
                  </a:lnTo>
                  <a:lnTo>
                    <a:pt x="68" y="13"/>
                  </a:lnTo>
                  <a:lnTo>
                    <a:pt x="72" y="19"/>
                  </a:lnTo>
                  <a:lnTo>
                    <a:pt x="74" y="24"/>
                  </a:lnTo>
                  <a:lnTo>
                    <a:pt x="74" y="32"/>
                  </a:lnTo>
                  <a:lnTo>
                    <a:pt x="74" y="37"/>
                  </a:lnTo>
                  <a:lnTo>
                    <a:pt x="72" y="43"/>
                  </a:lnTo>
                  <a:lnTo>
                    <a:pt x="68" y="48"/>
                  </a:lnTo>
                  <a:lnTo>
                    <a:pt x="62" y="54"/>
                  </a:lnTo>
                  <a:lnTo>
                    <a:pt x="57" y="58"/>
                  </a:lnTo>
                  <a:lnTo>
                    <a:pt x="51" y="61"/>
                  </a:lnTo>
                  <a:lnTo>
                    <a:pt x="44" y="63"/>
                  </a:lnTo>
                  <a:lnTo>
                    <a:pt x="37" y="63"/>
                  </a:lnTo>
                  <a:lnTo>
                    <a:pt x="29" y="63"/>
                  </a:lnTo>
                  <a:lnTo>
                    <a:pt x="22" y="61"/>
                  </a:lnTo>
                  <a:lnTo>
                    <a:pt x="16" y="58"/>
                  </a:lnTo>
                  <a:lnTo>
                    <a:pt x="11" y="54"/>
                  </a:lnTo>
                  <a:lnTo>
                    <a:pt x="5" y="48"/>
                  </a:lnTo>
                  <a:lnTo>
                    <a:pt x="3" y="43"/>
                  </a:lnTo>
                  <a:lnTo>
                    <a:pt x="0" y="37"/>
                  </a:lnTo>
                  <a:lnTo>
                    <a:pt x="0" y="32"/>
                  </a:lnTo>
                  <a:lnTo>
                    <a:pt x="0" y="24"/>
                  </a:lnTo>
                  <a:lnTo>
                    <a:pt x="3" y="19"/>
                  </a:lnTo>
                  <a:lnTo>
                    <a:pt x="5" y="13"/>
                  </a:lnTo>
                  <a:lnTo>
                    <a:pt x="11" y="10"/>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77" name="Freeform 116"/>
            <p:cNvSpPr>
              <a:spLocks/>
            </p:cNvSpPr>
            <p:nvPr/>
          </p:nvSpPr>
          <p:spPr bwMode="auto">
            <a:xfrm>
              <a:off x="2739" y="3808"/>
              <a:ext cx="74" cy="63"/>
            </a:xfrm>
            <a:custGeom>
              <a:avLst/>
              <a:gdLst>
                <a:gd name="T0" fmla="*/ 37 w 74"/>
                <a:gd name="T1" fmla="*/ 0 h 63"/>
                <a:gd name="T2" fmla="*/ 44 w 74"/>
                <a:gd name="T3" fmla="*/ 0 h 63"/>
                <a:gd name="T4" fmla="*/ 52 w 74"/>
                <a:gd name="T5" fmla="*/ 2 h 63"/>
                <a:gd name="T6" fmla="*/ 59 w 74"/>
                <a:gd name="T7" fmla="*/ 5 h 63"/>
                <a:gd name="T8" fmla="*/ 65 w 74"/>
                <a:gd name="T9" fmla="*/ 9 h 63"/>
                <a:gd name="T10" fmla="*/ 68 w 74"/>
                <a:gd name="T11" fmla="*/ 13 h 63"/>
                <a:gd name="T12" fmla="*/ 72 w 74"/>
                <a:gd name="T13" fmla="*/ 18 h 63"/>
                <a:gd name="T14" fmla="*/ 74 w 74"/>
                <a:gd name="T15" fmla="*/ 24 h 63"/>
                <a:gd name="T16" fmla="*/ 74 w 74"/>
                <a:gd name="T17" fmla="*/ 31 h 63"/>
                <a:gd name="T18" fmla="*/ 74 w 74"/>
                <a:gd name="T19" fmla="*/ 37 h 63"/>
                <a:gd name="T20" fmla="*/ 72 w 74"/>
                <a:gd name="T21" fmla="*/ 44 h 63"/>
                <a:gd name="T22" fmla="*/ 68 w 74"/>
                <a:gd name="T23" fmla="*/ 50 h 63"/>
                <a:gd name="T24" fmla="*/ 65 w 74"/>
                <a:gd name="T25" fmla="*/ 53 h 63"/>
                <a:gd name="T26" fmla="*/ 59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3 h 63"/>
                <a:gd name="T42" fmla="*/ 8 w 74"/>
                <a:gd name="T43" fmla="*/ 50 h 63"/>
                <a:gd name="T44" fmla="*/ 4 w 74"/>
                <a:gd name="T45" fmla="*/ 44 h 63"/>
                <a:gd name="T46" fmla="*/ 2 w 74"/>
                <a:gd name="T47" fmla="*/ 37 h 63"/>
                <a:gd name="T48" fmla="*/ 0 w 74"/>
                <a:gd name="T49" fmla="*/ 31 h 63"/>
                <a:gd name="T50" fmla="*/ 2 w 74"/>
                <a:gd name="T51" fmla="*/ 24 h 63"/>
                <a:gd name="T52" fmla="*/ 4 w 74"/>
                <a:gd name="T53" fmla="*/ 18 h 63"/>
                <a:gd name="T54" fmla="*/ 8 w 74"/>
                <a:gd name="T55" fmla="*/ 13 h 63"/>
                <a:gd name="T56" fmla="*/ 11 w 74"/>
                <a:gd name="T57" fmla="*/ 9 h 63"/>
                <a:gd name="T58" fmla="*/ 17 w 74"/>
                <a:gd name="T59" fmla="*/ 5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5"/>
                  </a:lnTo>
                  <a:lnTo>
                    <a:pt x="65" y="9"/>
                  </a:lnTo>
                  <a:lnTo>
                    <a:pt x="68" y="13"/>
                  </a:lnTo>
                  <a:lnTo>
                    <a:pt x="72" y="18"/>
                  </a:lnTo>
                  <a:lnTo>
                    <a:pt x="74" y="24"/>
                  </a:lnTo>
                  <a:lnTo>
                    <a:pt x="74" y="31"/>
                  </a:lnTo>
                  <a:lnTo>
                    <a:pt x="74" y="37"/>
                  </a:lnTo>
                  <a:lnTo>
                    <a:pt x="72" y="44"/>
                  </a:lnTo>
                  <a:lnTo>
                    <a:pt x="68" y="50"/>
                  </a:lnTo>
                  <a:lnTo>
                    <a:pt x="65" y="53"/>
                  </a:lnTo>
                  <a:lnTo>
                    <a:pt x="59" y="57"/>
                  </a:lnTo>
                  <a:lnTo>
                    <a:pt x="52" y="61"/>
                  </a:lnTo>
                  <a:lnTo>
                    <a:pt x="44" y="63"/>
                  </a:lnTo>
                  <a:lnTo>
                    <a:pt x="37" y="63"/>
                  </a:lnTo>
                  <a:lnTo>
                    <a:pt x="30" y="63"/>
                  </a:lnTo>
                  <a:lnTo>
                    <a:pt x="22" y="61"/>
                  </a:lnTo>
                  <a:lnTo>
                    <a:pt x="17" y="57"/>
                  </a:lnTo>
                  <a:lnTo>
                    <a:pt x="11" y="53"/>
                  </a:lnTo>
                  <a:lnTo>
                    <a:pt x="8" y="50"/>
                  </a:lnTo>
                  <a:lnTo>
                    <a:pt x="4" y="44"/>
                  </a:lnTo>
                  <a:lnTo>
                    <a:pt x="2" y="37"/>
                  </a:lnTo>
                  <a:lnTo>
                    <a:pt x="0" y="31"/>
                  </a:lnTo>
                  <a:lnTo>
                    <a:pt x="2" y="24"/>
                  </a:lnTo>
                  <a:lnTo>
                    <a:pt x="4" y="18"/>
                  </a:lnTo>
                  <a:lnTo>
                    <a:pt x="8" y="13"/>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78" name="Freeform 117"/>
            <p:cNvSpPr>
              <a:spLocks/>
            </p:cNvSpPr>
            <p:nvPr/>
          </p:nvSpPr>
          <p:spPr bwMode="auto">
            <a:xfrm>
              <a:off x="1880" y="3193"/>
              <a:ext cx="74" cy="63"/>
            </a:xfrm>
            <a:custGeom>
              <a:avLst/>
              <a:gdLst>
                <a:gd name="T0" fmla="*/ 37 w 74"/>
                <a:gd name="T1" fmla="*/ 0 h 63"/>
                <a:gd name="T2" fmla="*/ 45 w 74"/>
                <a:gd name="T3" fmla="*/ 0 h 63"/>
                <a:gd name="T4" fmla="*/ 52 w 74"/>
                <a:gd name="T5" fmla="*/ 2 h 63"/>
                <a:gd name="T6" fmla="*/ 58 w 74"/>
                <a:gd name="T7" fmla="*/ 6 h 63"/>
                <a:gd name="T8" fmla="*/ 63 w 74"/>
                <a:gd name="T9" fmla="*/ 9 h 63"/>
                <a:gd name="T10" fmla="*/ 67 w 74"/>
                <a:gd name="T11" fmla="*/ 15 h 63"/>
                <a:gd name="T12" fmla="*/ 71 w 74"/>
                <a:gd name="T13" fmla="*/ 19 h 63"/>
                <a:gd name="T14" fmla="*/ 72 w 74"/>
                <a:gd name="T15" fmla="*/ 26 h 63"/>
                <a:gd name="T16" fmla="*/ 74 w 74"/>
                <a:gd name="T17" fmla="*/ 32 h 63"/>
                <a:gd name="T18" fmla="*/ 72 w 74"/>
                <a:gd name="T19" fmla="*/ 39 h 63"/>
                <a:gd name="T20" fmla="*/ 71 w 74"/>
                <a:gd name="T21" fmla="*/ 44 h 63"/>
                <a:gd name="T22" fmla="*/ 67 w 74"/>
                <a:gd name="T23" fmla="*/ 50 h 63"/>
                <a:gd name="T24" fmla="*/ 63 w 74"/>
                <a:gd name="T25" fmla="*/ 54 h 63"/>
                <a:gd name="T26" fmla="*/ 58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4 h 63"/>
                <a:gd name="T46" fmla="*/ 0 w 74"/>
                <a:gd name="T47" fmla="*/ 39 h 63"/>
                <a:gd name="T48" fmla="*/ 0 w 74"/>
                <a:gd name="T49" fmla="*/ 32 h 63"/>
                <a:gd name="T50" fmla="*/ 0 w 74"/>
                <a:gd name="T51" fmla="*/ 26 h 63"/>
                <a:gd name="T52" fmla="*/ 2 w 74"/>
                <a:gd name="T53" fmla="*/ 19 h 63"/>
                <a:gd name="T54" fmla="*/ 6 w 74"/>
                <a:gd name="T55" fmla="*/ 15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9"/>
                  </a:lnTo>
                  <a:lnTo>
                    <a:pt x="67" y="15"/>
                  </a:lnTo>
                  <a:lnTo>
                    <a:pt x="71" y="19"/>
                  </a:lnTo>
                  <a:lnTo>
                    <a:pt x="72" y="26"/>
                  </a:lnTo>
                  <a:lnTo>
                    <a:pt x="74" y="32"/>
                  </a:lnTo>
                  <a:lnTo>
                    <a:pt x="72" y="39"/>
                  </a:lnTo>
                  <a:lnTo>
                    <a:pt x="71" y="44"/>
                  </a:lnTo>
                  <a:lnTo>
                    <a:pt x="67" y="50"/>
                  </a:lnTo>
                  <a:lnTo>
                    <a:pt x="63" y="54"/>
                  </a:lnTo>
                  <a:lnTo>
                    <a:pt x="58" y="57"/>
                  </a:lnTo>
                  <a:lnTo>
                    <a:pt x="52" y="61"/>
                  </a:lnTo>
                  <a:lnTo>
                    <a:pt x="45" y="63"/>
                  </a:lnTo>
                  <a:lnTo>
                    <a:pt x="37" y="63"/>
                  </a:lnTo>
                  <a:lnTo>
                    <a:pt x="30" y="63"/>
                  </a:lnTo>
                  <a:lnTo>
                    <a:pt x="22" y="61"/>
                  </a:lnTo>
                  <a:lnTo>
                    <a:pt x="17" y="57"/>
                  </a:lnTo>
                  <a:lnTo>
                    <a:pt x="11" y="54"/>
                  </a:lnTo>
                  <a:lnTo>
                    <a:pt x="6" y="50"/>
                  </a:lnTo>
                  <a:lnTo>
                    <a:pt x="2" y="44"/>
                  </a:lnTo>
                  <a:lnTo>
                    <a:pt x="0" y="39"/>
                  </a:lnTo>
                  <a:lnTo>
                    <a:pt x="0" y="32"/>
                  </a:lnTo>
                  <a:lnTo>
                    <a:pt x="0" y="26"/>
                  </a:lnTo>
                  <a:lnTo>
                    <a:pt x="2" y="19"/>
                  </a:lnTo>
                  <a:lnTo>
                    <a:pt x="6" y="15"/>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79" name="Freeform 118"/>
            <p:cNvSpPr>
              <a:spLocks/>
            </p:cNvSpPr>
            <p:nvPr/>
          </p:nvSpPr>
          <p:spPr bwMode="auto">
            <a:xfrm>
              <a:off x="2536" y="3874"/>
              <a:ext cx="76" cy="63"/>
            </a:xfrm>
            <a:custGeom>
              <a:avLst/>
              <a:gdLst>
                <a:gd name="T0" fmla="*/ 37 w 76"/>
                <a:gd name="T1" fmla="*/ 0 h 63"/>
                <a:gd name="T2" fmla="*/ 46 w 76"/>
                <a:gd name="T3" fmla="*/ 0 h 63"/>
                <a:gd name="T4" fmla="*/ 52 w 76"/>
                <a:gd name="T5" fmla="*/ 2 h 63"/>
                <a:gd name="T6" fmla="*/ 59 w 76"/>
                <a:gd name="T7" fmla="*/ 6 h 63"/>
                <a:gd name="T8" fmla="*/ 65 w 76"/>
                <a:gd name="T9" fmla="*/ 10 h 63"/>
                <a:gd name="T10" fmla="*/ 68 w 76"/>
                <a:gd name="T11" fmla="*/ 15 h 63"/>
                <a:gd name="T12" fmla="*/ 72 w 76"/>
                <a:gd name="T13" fmla="*/ 21 h 63"/>
                <a:gd name="T14" fmla="*/ 74 w 76"/>
                <a:gd name="T15" fmla="*/ 26 h 63"/>
                <a:gd name="T16" fmla="*/ 76 w 76"/>
                <a:gd name="T17" fmla="*/ 32 h 63"/>
                <a:gd name="T18" fmla="*/ 74 w 76"/>
                <a:gd name="T19" fmla="*/ 39 h 63"/>
                <a:gd name="T20" fmla="*/ 72 w 76"/>
                <a:gd name="T21" fmla="*/ 45 h 63"/>
                <a:gd name="T22" fmla="*/ 68 w 76"/>
                <a:gd name="T23" fmla="*/ 50 h 63"/>
                <a:gd name="T24" fmla="*/ 65 w 76"/>
                <a:gd name="T25" fmla="*/ 54 h 63"/>
                <a:gd name="T26" fmla="*/ 59 w 76"/>
                <a:gd name="T27" fmla="*/ 58 h 63"/>
                <a:gd name="T28" fmla="*/ 52 w 76"/>
                <a:gd name="T29" fmla="*/ 61 h 63"/>
                <a:gd name="T30" fmla="*/ 46 w 76"/>
                <a:gd name="T31" fmla="*/ 63 h 63"/>
                <a:gd name="T32" fmla="*/ 37 w 76"/>
                <a:gd name="T33" fmla="*/ 63 h 63"/>
                <a:gd name="T34" fmla="*/ 30 w 76"/>
                <a:gd name="T35" fmla="*/ 63 h 63"/>
                <a:gd name="T36" fmla="*/ 24 w 76"/>
                <a:gd name="T37" fmla="*/ 61 h 63"/>
                <a:gd name="T38" fmla="*/ 17 w 76"/>
                <a:gd name="T39" fmla="*/ 58 h 63"/>
                <a:gd name="T40" fmla="*/ 11 w 76"/>
                <a:gd name="T41" fmla="*/ 54 h 63"/>
                <a:gd name="T42" fmla="*/ 7 w 76"/>
                <a:gd name="T43" fmla="*/ 50 h 63"/>
                <a:gd name="T44" fmla="*/ 4 w 76"/>
                <a:gd name="T45" fmla="*/ 45 h 63"/>
                <a:gd name="T46" fmla="*/ 2 w 76"/>
                <a:gd name="T47" fmla="*/ 39 h 63"/>
                <a:gd name="T48" fmla="*/ 0 w 76"/>
                <a:gd name="T49" fmla="*/ 32 h 63"/>
                <a:gd name="T50" fmla="*/ 2 w 76"/>
                <a:gd name="T51" fmla="*/ 26 h 63"/>
                <a:gd name="T52" fmla="*/ 4 w 76"/>
                <a:gd name="T53" fmla="*/ 21 h 63"/>
                <a:gd name="T54" fmla="*/ 7 w 76"/>
                <a:gd name="T55" fmla="*/ 15 h 63"/>
                <a:gd name="T56" fmla="*/ 11 w 76"/>
                <a:gd name="T57" fmla="*/ 10 h 63"/>
                <a:gd name="T58" fmla="*/ 17 w 76"/>
                <a:gd name="T59" fmla="*/ 6 h 63"/>
                <a:gd name="T60" fmla="*/ 24 w 76"/>
                <a:gd name="T61" fmla="*/ 2 h 63"/>
                <a:gd name="T62" fmla="*/ 30 w 76"/>
                <a:gd name="T63" fmla="*/ 0 h 63"/>
                <a:gd name="T64" fmla="*/ 37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6" y="0"/>
                  </a:lnTo>
                  <a:lnTo>
                    <a:pt x="52" y="2"/>
                  </a:lnTo>
                  <a:lnTo>
                    <a:pt x="59" y="6"/>
                  </a:lnTo>
                  <a:lnTo>
                    <a:pt x="65" y="10"/>
                  </a:lnTo>
                  <a:lnTo>
                    <a:pt x="68" y="15"/>
                  </a:lnTo>
                  <a:lnTo>
                    <a:pt x="72" y="21"/>
                  </a:lnTo>
                  <a:lnTo>
                    <a:pt x="74" y="26"/>
                  </a:lnTo>
                  <a:lnTo>
                    <a:pt x="76" y="32"/>
                  </a:lnTo>
                  <a:lnTo>
                    <a:pt x="74" y="39"/>
                  </a:lnTo>
                  <a:lnTo>
                    <a:pt x="72" y="45"/>
                  </a:lnTo>
                  <a:lnTo>
                    <a:pt x="68" y="50"/>
                  </a:lnTo>
                  <a:lnTo>
                    <a:pt x="65" y="54"/>
                  </a:lnTo>
                  <a:lnTo>
                    <a:pt x="59" y="58"/>
                  </a:lnTo>
                  <a:lnTo>
                    <a:pt x="52" y="61"/>
                  </a:lnTo>
                  <a:lnTo>
                    <a:pt x="46" y="63"/>
                  </a:lnTo>
                  <a:lnTo>
                    <a:pt x="37" y="63"/>
                  </a:lnTo>
                  <a:lnTo>
                    <a:pt x="30" y="63"/>
                  </a:lnTo>
                  <a:lnTo>
                    <a:pt x="24" y="61"/>
                  </a:lnTo>
                  <a:lnTo>
                    <a:pt x="17" y="58"/>
                  </a:lnTo>
                  <a:lnTo>
                    <a:pt x="11" y="54"/>
                  </a:lnTo>
                  <a:lnTo>
                    <a:pt x="7" y="50"/>
                  </a:lnTo>
                  <a:lnTo>
                    <a:pt x="4" y="45"/>
                  </a:lnTo>
                  <a:lnTo>
                    <a:pt x="2" y="39"/>
                  </a:lnTo>
                  <a:lnTo>
                    <a:pt x="0" y="32"/>
                  </a:lnTo>
                  <a:lnTo>
                    <a:pt x="2" y="26"/>
                  </a:lnTo>
                  <a:lnTo>
                    <a:pt x="4" y="21"/>
                  </a:lnTo>
                  <a:lnTo>
                    <a:pt x="7" y="15"/>
                  </a:lnTo>
                  <a:lnTo>
                    <a:pt x="11" y="10"/>
                  </a:lnTo>
                  <a:lnTo>
                    <a:pt x="17" y="6"/>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80" name="Freeform 119"/>
            <p:cNvSpPr>
              <a:spLocks/>
            </p:cNvSpPr>
            <p:nvPr/>
          </p:nvSpPr>
          <p:spPr bwMode="auto">
            <a:xfrm>
              <a:off x="1904" y="3559"/>
              <a:ext cx="74" cy="64"/>
            </a:xfrm>
            <a:custGeom>
              <a:avLst/>
              <a:gdLst>
                <a:gd name="T0" fmla="*/ 37 w 74"/>
                <a:gd name="T1" fmla="*/ 0 h 64"/>
                <a:gd name="T2" fmla="*/ 45 w 74"/>
                <a:gd name="T3" fmla="*/ 2 h 64"/>
                <a:gd name="T4" fmla="*/ 52 w 74"/>
                <a:gd name="T5" fmla="*/ 3 h 64"/>
                <a:gd name="T6" fmla="*/ 58 w 74"/>
                <a:gd name="T7" fmla="*/ 5 h 64"/>
                <a:gd name="T8" fmla="*/ 63 w 74"/>
                <a:gd name="T9" fmla="*/ 11 h 64"/>
                <a:gd name="T10" fmla="*/ 69 w 74"/>
                <a:gd name="T11" fmla="*/ 14 h 64"/>
                <a:gd name="T12" fmla="*/ 72 w 74"/>
                <a:gd name="T13" fmla="*/ 20 h 64"/>
                <a:gd name="T14" fmla="*/ 74 w 74"/>
                <a:gd name="T15" fmla="*/ 26 h 64"/>
                <a:gd name="T16" fmla="*/ 74 w 74"/>
                <a:gd name="T17" fmla="*/ 33 h 64"/>
                <a:gd name="T18" fmla="*/ 74 w 74"/>
                <a:gd name="T19" fmla="*/ 38 h 64"/>
                <a:gd name="T20" fmla="*/ 72 w 74"/>
                <a:gd name="T21" fmla="*/ 44 h 64"/>
                <a:gd name="T22" fmla="*/ 69 w 74"/>
                <a:gd name="T23" fmla="*/ 50 h 64"/>
                <a:gd name="T24" fmla="*/ 63 w 74"/>
                <a:gd name="T25" fmla="*/ 55 h 64"/>
                <a:gd name="T26" fmla="*/ 58 w 74"/>
                <a:gd name="T27" fmla="*/ 59 h 64"/>
                <a:gd name="T28" fmla="*/ 52 w 74"/>
                <a:gd name="T29" fmla="*/ 62 h 64"/>
                <a:gd name="T30" fmla="*/ 45 w 74"/>
                <a:gd name="T31" fmla="*/ 64 h 64"/>
                <a:gd name="T32" fmla="*/ 37 w 74"/>
                <a:gd name="T33" fmla="*/ 64 h 64"/>
                <a:gd name="T34" fmla="*/ 30 w 74"/>
                <a:gd name="T35" fmla="*/ 64 h 64"/>
                <a:gd name="T36" fmla="*/ 22 w 74"/>
                <a:gd name="T37" fmla="*/ 62 h 64"/>
                <a:gd name="T38" fmla="*/ 17 w 74"/>
                <a:gd name="T39" fmla="*/ 59 h 64"/>
                <a:gd name="T40" fmla="*/ 11 w 74"/>
                <a:gd name="T41" fmla="*/ 55 h 64"/>
                <a:gd name="T42" fmla="*/ 6 w 74"/>
                <a:gd name="T43" fmla="*/ 50 h 64"/>
                <a:gd name="T44" fmla="*/ 4 w 74"/>
                <a:gd name="T45" fmla="*/ 44 h 64"/>
                <a:gd name="T46" fmla="*/ 0 w 74"/>
                <a:gd name="T47" fmla="*/ 38 h 64"/>
                <a:gd name="T48" fmla="*/ 0 w 74"/>
                <a:gd name="T49" fmla="*/ 33 h 64"/>
                <a:gd name="T50" fmla="*/ 0 w 74"/>
                <a:gd name="T51" fmla="*/ 26 h 64"/>
                <a:gd name="T52" fmla="*/ 4 w 74"/>
                <a:gd name="T53" fmla="*/ 20 h 64"/>
                <a:gd name="T54" fmla="*/ 6 w 74"/>
                <a:gd name="T55" fmla="*/ 14 h 64"/>
                <a:gd name="T56" fmla="*/ 11 w 74"/>
                <a:gd name="T57" fmla="*/ 11 h 64"/>
                <a:gd name="T58" fmla="*/ 17 w 74"/>
                <a:gd name="T59" fmla="*/ 5 h 64"/>
                <a:gd name="T60" fmla="*/ 22 w 74"/>
                <a:gd name="T61" fmla="*/ 3 h 64"/>
                <a:gd name="T62" fmla="*/ 30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2"/>
                  </a:lnTo>
                  <a:lnTo>
                    <a:pt x="52" y="3"/>
                  </a:lnTo>
                  <a:lnTo>
                    <a:pt x="58" y="5"/>
                  </a:lnTo>
                  <a:lnTo>
                    <a:pt x="63" y="11"/>
                  </a:lnTo>
                  <a:lnTo>
                    <a:pt x="69" y="14"/>
                  </a:lnTo>
                  <a:lnTo>
                    <a:pt x="72" y="20"/>
                  </a:lnTo>
                  <a:lnTo>
                    <a:pt x="74" y="26"/>
                  </a:lnTo>
                  <a:lnTo>
                    <a:pt x="74" y="33"/>
                  </a:lnTo>
                  <a:lnTo>
                    <a:pt x="74" y="38"/>
                  </a:lnTo>
                  <a:lnTo>
                    <a:pt x="72" y="44"/>
                  </a:lnTo>
                  <a:lnTo>
                    <a:pt x="69" y="50"/>
                  </a:lnTo>
                  <a:lnTo>
                    <a:pt x="63" y="55"/>
                  </a:lnTo>
                  <a:lnTo>
                    <a:pt x="58" y="59"/>
                  </a:lnTo>
                  <a:lnTo>
                    <a:pt x="52" y="62"/>
                  </a:lnTo>
                  <a:lnTo>
                    <a:pt x="45" y="64"/>
                  </a:lnTo>
                  <a:lnTo>
                    <a:pt x="37" y="64"/>
                  </a:lnTo>
                  <a:lnTo>
                    <a:pt x="30" y="64"/>
                  </a:lnTo>
                  <a:lnTo>
                    <a:pt x="22" y="62"/>
                  </a:lnTo>
                  <a:lnTo>
                    <a:pt x="17" y="59"/>
                  </a:lnTo>
                  <a:lnTo>
                    <a:pt x="11" y="55"/>
                  </a:lnTo>
                  <a:lnTo>
                    <a:pt x="6" y="50"/>
                  </a:lnTo>
                  <a:lnTo>
                    <a:pt x="4" y="44"/>
                  </a:lnTo>
                  <a:lnTo>
                    <a:pt x="0" y="38"/>
                  </a:lnTo>
                  <a:lnTo>
                    <a:pt x="0" y="33"/>
                  </a:lnTo>
                  <a:lnTo>
                    <a:pt x="0" y="26"/>
                  </a:lnTo>
                  <a:lnTo>
                    <a:pt x="4" y="20"/>
                  </a:lnTo>
                  <a:lnTo>
                    <a:pt x="6" y="14"/>
                  </a:lnTo>
                  <a:lnTo>
                    <a:pt x="11" y="11"/>
                  </a:lnTo>
                  <a:lnTo>
                    <a:pt x="17" y="5"/>
                  </a:lnTo>
                  <a:lnTo>
                    <a:pt x="22" y="3"/>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81" name="Freeform 120"/>
            <p:cNvSpPr>
              <a:spLocks/>
            </p:cNvSpPr>
            <p:nvPr/>
          </p:nvSpPr>
          <p:spPr bwMode="auto">
            <a:xfrm>
              <a:off x="2586" y="3507"/>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2 w 74"/>
                <a:gd name="T13" fmla="*/ 18 h 63"/>
                <a:gd name="T14" fmla="*/ 74 w 74"/>
                <a:gd name="T15" fmla="*/ 24 h 63"/>
                <a:gd name="T16" fmla="*/ 74 w 74"/>
                <a:gd name="T17" fmla="*/ 31 h 63"/>
                <a:gd name="T18" fmla="*/ 74 w 74"/>
                <a:gd name="T19" fmla="*/ 37 h 63"/>
                <a:gd name="T20" fmla="*/ 72 w 74"/>
                <a:gd name="T21" fmla="*/ 44 h 63"/>
                <a:gd name="T22" fmla="*/ 68 w 74"/>
                <a:gd name="T23" fmla="*/ 48 h 63"/>
                <a:gd name="T24" fmla="*/ 63 w 74"/>
                <a:gd name="T25" fmla="*/ 54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4 h 63"/>
                <a:gd name="T42" fmla="*/ 7 w 74"/>
                <a:gd name="T43" fmla="*/ 48 h 63"/>
                <a:gd name="T44" fmla="*/ 4 w 74"/>
                <a:gd name="T45" fmla="*/ 44 h 63"/>
                <a:gd name="T46" fmla="*/ 2 w 74"/>
                <a:gd name="T47" fmla="*/ 37 h 63"/>
                <a:gd name="T48" fmla="*/ 0 w 74"/>
                <a:gd name="T49" fmla="*/ 31 h 63"/>
                <a:gd name="T50" fmla="*/ 2 w 74"/>
                <a:gd name="T51" fmla="*/ 24 h 63"/>
                <a:gd name="T52" fmla="*/ 4 w 74"/>
                <a:gd name="T53" fmla="*/ 18 h 63"/>
                <a:gd name="T54" fmla="*/ 7 w 74"/>
                <a:gd name="T55" fmla="*/ 13 h 63"/>
                <a:gd name="T56" fmla="*/ 11 w 74"/>
                <a:gd name="T57" fmla="*/ 9 h 63"/>
                <a:gd name="T58" fmla="*/ 16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8"/>
                  </a:lnTo>
                  <a:lnTo>
                    <a:pt x="74" y="24"/>
                  </a:lnTo>
                  <a:lnTo>
                    <a:pt x="74" y="31"/>
                  </a:lnTo>
                  <a:lnTo>
                    <a:pt x="74" y="37"/>
                  </a:lnTo>
                  <a:lnTo>
                    <a:pt x="72" y="44"/>
                  </a:lnTo>
                  <a:lnTo>
                    <a:pt x="68" y="48"/>
                  </a:lnTo>
                  <a:lnTo>
                    <a:pt x="63" y="54"/>
                  </a:lnTo>
                  <a:lnTo>
                    <a:pt x="57" y="57"/>
                  </a:lnTo>
                  <a:lnTo>
                    <a:pt x="52" y="61"/>
                  </a:lnTo>
                  <a:lnTo>
                    <a:pt x="44" y="63"/>
                  </a:lnTo>
                  <a:lnTo>
                    <a:pt x="37" y="63"/>
                  </a:lnTo>
                  <a:lnTo>
                    <a:pt x="29" y="63"/>
                  </a:lnTo>
                  <a:lnTo>
                    <a:pt x="22" y="61"/>
                  </a:lnTo>
                  <a:lnTo>
                    <a:pt x="16" y="57"/>
                  </a:lnTo>
                  <a:lnTo>
                    <a:pt x="11" y="54"/>
                  </a:lnTo>
                  <a:lnTo>
                    <a:pt x="7" y="48"/>
                  </a:lnTo>
                  <a:lnTo>
                    <a:pt x="4" y="44"/>
                  </a:lnTo>
                  <a:lnTo>
                    <a:pt x="2" y="37"/>
                  </a:lnTo>
                  <a:lnTo>
                    <a:pt x="0" y="31"/>
                  </a:lnTo>
                  <a:lnTo>
                    <a:pt x="2" y="24"/>
                  </a:lnTo>
                  <a:lnTo>
                    <a:pt x="4" y="18"/>
                  </a:lnTo>
                  <a:lnTo>
                    <a:pt x="7" y="13"/>
                  </a:lnTo>
                  <a:lnTo>
                    <a:pt x="11" y="9"/>
                  </a:lnTo>
                  <a:lnTo>
                    <a:pt x="16" y="6"/>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682" name="Freeform 121"/>
            <p:cNvSpPr>
              <a:spLocks/>
            </p:cNvSpPr>
            <p:nvPr/>
          </p:nvSpPr>
          <p:spPr bwMode="auto">
            <a:xfrm>
              <a:off x="2586" y="3507"/>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2 w 74"/>
                <a:gd name="T13" fmla="*/ 18 h 63"/>
                <a:gd name="T14" fmla="*/ 74 w 74"/>
                <a:gd name="T15" fmla="*/ 24 h 63"/>
                <a:gd name="T16" fmla="*/ 74 w 74"/>
                <a:gd name="T17" fmla="*/ 31 h 63"/>
                <a:gd name="T18" fmla="*/ 74 w 74"/>
                <a:gd name="T19" fmla="*/ 37 h 63"/>
                <a:gd name="T20" fmla="*/ 72 w 74"/>
                <a:gd name="T21" fmla="*/ 44 h 63"/>
                <a:gd name="T22" fmla="*/ 68 w 74"/>
                <a:gd name="T23" fmla="*/ 48 h 63"/>
                <a:gd name="T24" fmla="*/ 63 w 74"/>
                <a:gd name="T25" fmla="*/ 54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4 h 63"/>
                <a:gd name="T42" fmla="*/ 7 w 74"/>
                <a:gd name="T43" fmla="*/ 48 h 63"/>
                <a:gd name="T44" fmla="*/ 4 w 74"/>
                <a:gd name="T45" fmla="*/ 44 h 63"/>
                <a:gd name="T46" fmla="*/ 2 w 74"/>
                <a:gd name="T47" fmla="*/ 37 h 63"/>
                <a:gd name="T48" fmla="*/ 0 w 74"/>
                <a:gd name="T49" fmla="*/ 31 h 63"/>
                <a:gd name="T50" fmla="*/ 2 w 74"/>
                <a:gd name="T51" fmla="*/ 24 h 63"/>
                <a:gd name="T52" fmla="*/ 4 w 74"/>
                <a:gd name="T53" fmla="*/ 18 h 63"/>
                <a:gd name="T54" fmla="*/ 7 w 74"/>
                <a:gd name="T55" fmla="*/ 13 h 63"/>
                <a:gd name="T56" fmla="*/ 11 w 74"/>
                <a:gd name="T57" fmla="*/ 9 h 63"/>
                <a:gd name="T58" fmla="*/ 16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8"/>
                  </a:lnTo>
                  <a:lnTo>
                    <a:pt x="74" y="24"/>
                  </a:lnTo>
                  <a:lnTo>
                    <a:pt x="74" y="31"/>
                  </a:lnTo>
                  <a:lnTo>
                    <a:pt x="74" y="37"/>
                  </a:lnTo>
                  <a:lnTo>
                    <a:pt x="72" y="44"/>
                  </a:lnTo>
                  <a:lnTo>
                    <a:pt x="68" y="48"/>
                  </a:lnTo>
                  <a:lnTo>
                    <a:pt x="63" y="54"/>
                  </a:lnTo>
                  <a:lnTo>
                    <a:pt x="57" y="57"/>
                  </a:lnTo>
                  <a:lnTo>
                    <a:pt x="52" y="61"/>
                  </a:lnTo>
                  <a:lnTo>
                    <a:pt x="44" y="63"/>
                  </a:lnTo>
                  <a:lnTo>
                    <a:pt x="37" y="63"/>
                  </a:lnTo>
                  <a:lnTo>
                    <a:pt x="29" y="63"/>
                  </a:lnTo>
                  <a:lnTo>
                    <a:pt x="22" y="61"/>
                  </a:lnTo>
                  <a:lnTo>
                    <a:pt x="16" y="57"/>
                  </a:lnTo>
                  <a:lnTo>
                    <a:pt x="11" y="54"/>
                  </a:lnTo>
                  <a:lnTo>
                    <a:pt x="7" y="48"/>
                  </a:lnTo>
                  <a:lnTo>
                    <a:pt x="4" y="44"/>
                  </a:lnTo>
                  <a:lnTo>
                    <a:pt x="2" y="37"/>
                  </a:lnTo>
                  <a:lnTo>
                    <a:pt x="0" y="31"/>
                  </a:lnTo>
                  <a:lnTo>
                    <a:pt x="2" y="24"/>
                  </a:lnTo>
                  <a:lnTo>
                    <a:pt x="4" y="18"/>
                  </a:lnTo>
                  <a:lnTo>
                    <a:pt x="7" y="13"/>
                  </a:lnTo>
                  <a:lnTo>
                    <a:pt x="11" y="9"/>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683" name="Freeform 122"/>
            <p:cNvSpPr>
              <a:spLocks/>
            </p:cNvSpPr>
            <p:nvPr/>
          </p:nvSpPr>
          <p:spPr bwMode="auto">
            <a:xfrm>
              <a:off x="1858" y="3376"/>
              <a:ext cx="74" cy="65"/>
            </a:xfrm>
            <a:custGeom>
              <a:avLst/>
              <a:gdLst>
                <a:gd name="T0" fmla="*/ 37 w 74"/>
                <a:gd name="T1" fmla="*/ 0 h 65"/>
                <a:gd name="T2" fmla="*/ 44 w 74"/>
                <a:gd name="T3" fmla="*/ 2 h 65"/>
                <a:gd name="T4" fmla="*/ 50 w 74"/>
                <a:gd name="T5" fmla="*/ 4 h 65"/>
                <a:gd name="T6" fmla="*/ 57 w 74"/>
                <a:gd name="T7" fmla="*/ 5 h 65"/>
                <a:gd name="T8" fmla="*/ 63 w 74"/>
                <a:gd name="T9" fmla="*/ 11 h 65"/>
                <a:gd name="T10" fmla="*/ 67 w 74"/>
                <a:gd name="T11" fmla="*/ 15 h 65"/>
                <a:gd name="T12" fmla="*/ 70 w 74"/>
                <a:gd name="T13" fmla="*/ 20 h 65"/>
                <a:gd name="T14" fmla="*/ 72 w 74"/>
                <a:gd name="T15" fmla="*/ 26 h 65"/>
                <a:gd name="T16" fmla="*/ 74 w 74"/>
                <a:gd name="T17" fmla="*/ 33 h 65"/>
                <a:gd name="T18" fmla="*/ 72 w 74"/>
                <a:gd name="T19" fmla="*/ 39 h 65"/>
                <a:gd name="T20" fmla="*/ 70 w 74"/>
                <a:gd name="T21" fmla="*/ 44 h 65"/>
                <a:gd name="T22" fmla="*/ 67 w 74"/>
                <a:gd name="T23" fmla="*/ 50 h 65"/>
                <a:gd name="T24" fmla="*/ 63 w 74"/>
                <a:gd name="T25" fmla="*/ 55 h 65"/>
                <a:gd name="T26" fmla="*/ 57 w 74"/>
                <a:gd name="T27" fmla="*/ 59 h 65"/>
                <a:gd name="T28" fmla="*/ 50 w 74"/>
                <a:gd name="T29" fmla="*/ 63 h 65"/>
                <a:gd name="T30" fmla="*/ 44 w 74"/>
                <a:gd name="T31" fmla="*/ 65 h 65"/>
                <a:gd name="T32" fmla="*/ 37 w 74"/>
                <a:gd name="T33" fmla="*/ 65 h 65"/>
                <a:gd name="T34" fmla="*/ 30 w 74"/>
                <a:gd name="T35" fmla="*/ 65 h 65"/>
                <a:gd name="T36" fmla="*/ 22 w 74"/>
                <a:gd name="T37" fmla="*/ 63 h 65"/>
                <a:gd name="T38" fmla="*/ 15 w 74"/>
                <a:gd name="T39" fmla="*/ 59 h 65"/>
                <a:gd name="T40" fmla="*/ 9 w 74"/>
                <a:gd name="T41" fmla="*/ 55 h 65"/>
                <a:gd name="T42" fmla="*/ 6 w 74"/>
                <a:gd name="T43" fmla="*/ 50 h 65"/>
                <a:gd name="T44" fmla="*/ 2 w 74"/>
                <a:gd name="T45" fmla="*/ 44 h 65"/>
                <a:gd name="T46" fmla="*/ 0 w 74"/>
                <a:gd name="T47" fmla="*/ 39 h 65"/>
                <a:gd name="T48" fmla="*/ 0 w 74"/>
                <a:gd name="T49" fmla="*/ 33 h 65"/>
                <a:gd name="T50" fmla="*/ 0 w 74"/>
                <a:gd name="T51" fmla="*/ 26 h 65"/>
                <a:gd name="T52" fmla="*/ 2 w 74"/>
                <a:gd name="T53" fmla="*/ 20 h 65"/>
                <a:gd name="T54" fmla="*/ 6 w 74"/>
                <a:gd name="T55" fmla="*/ 15 h 65"/>
                <a:gd name="T56" fmla="*/ 9 w 74"/>
                <a:gd name="T57" fmla="*/ 11 h 65"/>
                <a:gd name="T58" fmla="*/ 15 w 74"/>
                <a:gd name="T59" fmla="*/ 5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0" y="4"/>
                  </a:lnTo>
                  <a:lnTo>
                    <a:pt x="57" y="5"/>
                  </a:lnTo>
                  <a:lnTo>
                    <a:pt x="63" y="11"/>
                  </a:lnTo>
                  <a:lnTo>
                    <a:pt x="67" y="15"/>
                  </a:lnTo>
                  <a:lnTo>
                    <a:pt x="70" y="20"/>
                  </a:lnTo>
                  <a:lnTo>
                    <a:pt x="72" y="26"/>
                  </a:lnTo>
                  <a:lnTo>
                    <a:pt x="74" y="33"/>
                  </a:lnTo>
                  <a:lnTo>
                    <a:pt x="72" y="39"/>
                  </a:lnTo>
                  <a:lnTo>
                    <a:pt x="70" y="44"/>
                  </a:lnTo>
                  <a:lnTo>
                    <a:pt x="67" y="50"/>
                  </a:lnTo>
                  <a:lnTo>
                    <a:pt x="63" y="55"/>
                  </a:lnTo>
                  <a:lnTo>
                    <a:pt x="57" y="59"/>
                  </a:lnTo>
                  <a:lnTo>
                    <a:pt x="50" y="63"/>
                  </a:lnTo>
                  <a:lnTo>
                    <a:pt x="44" y="65"/>
                  </a:lnTo>
                  <a:lnTo>
                    <a:pt x="37" y="65"/>
                  </a:lnTo>
                  <a:lnTo>
                    <a:pt x="30" y="65"/>
                  </a:lnTo>
                  <a:lnTo>
                    <a:pt x="22" y="63"/>
                  </a:lnTo>
                  <a:lnTo>
                    <a:pt x="15" y="59"/>
                  </a:lnTo>
                  <a:lnTo>
                    <a:pt x="9" y="55"/>
                  </a:lnTo>
                  <a:lnTo>
                    <a:pt x="6" y="50"/>
                  </a:lnTo>
                  <a:lnTo>
                    <a:pt x="2" y="44"/>
                  </a:lnTo>
                  <a:lnTo>
                    <a:pt x="0" y="39"/>
                  </a:lnTo>
                  <a:lnTo>
                    <a:pt x="0" y="33"/>
                  </a:lnTo>
                  <a:lnTo>
                    <a:pt x="0" y="26"/>
                  </a:lnTo>
                  <a:lnTo>
                    <a:pt x="2" y="20"/>
                  </a:lnTo>
                  <a:lnTo>
                    <a:pt x="6" y="15"/>
                  </a:lnTo>
                  <a:lnTo>
                    <a:pt x="9" y="11"/>
                  </a:lnTo>
                  <a:lnTo>
                    <a:pt x="15" y="5"/>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684" name="Freeform 123"/>
            <p:cNvSpPr>
              <a:spLocks/>
            </p:cNvSpPr>
            <p:nvPr/>
          </p:nvSpPr>
          <p:spPr bwMode="auto">
            <a:xfrm>
              <a:off x="1882" y="3743"/>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9 w 74"/>
                <a:gd name="T11" fmla="*/ 15 h 63"/>
                <a:gd name="T12" fmla="*/ 70 w 74"/>
                <a:gd name="T13" fmla="*/ 21 h 63"/>
                <a:gd name="T14" fmla="*/ 74 w 74"/>
                <a:gd name="T15" fmla="*/ 26 h 63"/>
                <a:gd name="T16" fmla="*/ 74 w 74"/>
                <a:gd name="T17" fmla="*/ 32 h 63"/>
                <a:gd name="T18" fmla="*/ 74 w 74"/>
                <a:gd name="T19" fmla="*/ 39 h 63"/>
                <a:gd name="T20" fmla="*/ 70 w 74"/>
                <a:gd name="T21" fmla="*/ 45 h 63"/>
                <a:gd name="T22" fmla="*/ 69 w 74"/>
                <a:gd name="T23" fmla="*/ 50 h 63"/>
                <a:gd name="T24" fmla="*/ 63 w 74"/>
                <a:gd name="T25" fmla="*/ 54 h 63"/>
                <a:gd name="T26" fmla="*/ 57 w 74"/>
                <a:gd name="T27" fmla="*/ 59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9 h 63"/>
                <a:gd name="T40" fmla="*/ 11 w 74"/>
                <a:gd name="T41" fmla="*/ 54 h 63"/>
                <a:gd name="T42" fmla="*/ 6 w 74"/>
                <a:gd name="T43" fmla="*/ 50 h 63"/>
                <a:gd name="T44" fmla="*/ 2 w 74"/>
                <a:gd name="T45" fmla="*/ 45 h 63"/>
                <a:gd name="T46" fmla="*/ 0 w 74"/>
                <a:gd name="T47" fmla="*/ 39 h 63"/>
                <a:gd name="T48" fmla="*/ 0 w 74"/>
                <a:gd name="T49" fmla="*/ 32 h 63"/>
                <a:gd name="T50" fmla="*/ 0 w 74"/>
                <a:gd name="T51" fmla="*/ 26 h 63"/>
                <a:gd name="T52" fmla="*/ 2 w 74"/>
                <a:gd name="T53" fmla="*/ 21 h 63"/>
                <a:gd name="T54" fmla="*/ 6 w 74"/>
                <a:gd name="T55" fmla="*/ 15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9" y="15"/>
                  </a:lnTo>
                  <a:lnTo>
                    <a:pt x="70" y="21"/>
                  </a:lnTo>
                  <a:lnTo>
                    <a:pt x="74" y="26"/>
                  </a:lnTo>
                  <a:lnTo>
                    <a:pt x="74" y="32"/>
                  </a:lnTo>
                  <a:lnTo>
                    <a:pt x="74" y="39"/>
                  </a:lnTo>
                  <a:lnTo>
                    <a:pt x="70" y="45"/>
                  </a:lnTo>
                  <a:lnTo>
                    <a:pt x="69" y="50"/>
                  </a:lnTo>
                  <a:lnTo>
                    <a:pt x="63" y="54"/>
                  </a:lnTo>
                  <a:lnTo>
                    <a:pt x="57" y="59"/>
                  </a:lnTo>
                  <a:lnTo>
                    <a:pt x="52" y="61"/>
                  </a:lnTo>
                  <a:lnTo>
                    <a:pt x="44" y="63"/>
                  </a:lnTo>
                  <a:lnTo>
                    <a:pt x="37" y="63"/>
                  </a:lnTo>
                  <a:lnTo>
                    <a:pt x="30" y="63"/>
                  </a:lnTo>
                  <a:lnTo>
                    <a:pt x="22" y="61"/>
                  </a:lnTo>
                  <a:lnTo>
                    <a:pt x="17" y="59"/>
                  </a:lnTo>
                  <a:lnTo>
                    <a:pt x="11" y="54"/>
                  </a:lnTo>
                  <a:lnTo>
                    <a:pt x="6" y="50"/>
                  </a:lnTo>
                  <a:lnTo>
                    <a:pt x="2" y="45"/>
                  </a:lnTo>
                  <a:lnTo>
                    <a:pt x="0" y="39"/>
                  </a:lnTo>
                  <a:lnTo>
                    <a:pt x="0" y="32"/>
                  </a:lnTo>
                  <a:lnTo>
                    <a:pt x="0" y="26"/>
                  </a:lnTo>
                  <a:lnTo>
                    <a:pt x="2" y="21"/>
                  </a:lnTo>
                  <a:lnTo>
                    <a:pt x="6" y="15"/>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85" name="Freeform 124"/>
            <p:cNvSpPr>
              <a:spLocks/>
            </p:cNvSpPr>
            <p:nvPr/>
          </p:nvSpPr>
          <p:spPr bwMode="auto">
            <a:xfrm>
              <a:off x="2564" y="3690"/>
              <a:ext cx="74" cy="64"/>
            </a:xfrm>
            <a:custGeom>
              <a:avLst/>
              <a:gdLst>
                <a:gd name="T0" fmla="*/ 37 w 74"/>
                <a:gd name="T1" fmla="*/ 0 h 64"/>
                <a:gd name="T2" fmla="*/ 44 w 74"/>
                <a:gd name="T3" fmla="*/ 2 h 64"/>
                <a:gd name="T4" fmla="*/ 51 w 74"/>
                <a:gd name="T5" fmla="*/ 3 h 64"/>
                <a:gd name="T6" fmla="*/ 57 w 74"/>
                <a:gd name="T7" fmla="*/ 5 h 64"/>
                <a:gd name="T8" fmla="*/ 62 w 74"/>
                <a:gd name="T9" fmla="*/ 9 h 64"/>
                <a:gd name="T10" fmla="*/ 68 w 74"/>
                <a:gd name="T11" fmla="*/ 14 h 64"/>
                <a:gd name="T12" fmla="*/ 72 w 74"/>
                <a:gd name="T13" fmla="*/ 20 h 64"/>
                <a:gd name="T14" fmla="*/ 74 w 74"/>
                <a:gd name="T15" fmla="*/ 26 h 64"/>
                <a:gd name="T16" fmla="*/ 74 w 74"/>
                <a:gd name="T17" fmla="*/ 31 h 64"/>
                <a:gd name="T18" fmla="*/ 74 w 74"/>
                <a:gd name="T19" fmla="*/ 38 h 64"/>
                <a:gd name="T20" fmla="*/ 72 w 74"/>
                <a:gd name="T21" fmla="*/ 44 h 64"/>
                <a:gd name="T22" fmla="*/ 68 w 74"/>
                <a:gd name="T23" fmla="*/ 50 h 64"/>
                <a:gd name="T24" fmla="*/ 62 w 74"/>
                <a:gd name="T25" fmla="*/ 55 h 64"/>
                <a:gd name="T26" fmla="*/ 57 w 74"/>
                <a:gd name="T27" fmla="*/ 59 h 64"/>
                <a:gd name="T28" fmla="*/ 51 w 74"/>
                <a:gd name="T29" fmla="*/ 61 h 64"/>
                <a:gd name="T30" fmla="*/ 44 w 74"/>
                <a:gd name="T31" fmla="*/ 62 h 64"/>
                <a:gd name="T32" fmla="*/ 37 w 74"/>
                <a:gd name="T33" fmla="*/ 64 h 64"/>
                <a:gd name="T34" fmla="*/ 29 w 74"/>
                <a:gd name="T35" fmla="*/ 62 h 64"/>
                <a:gd name="T36" fmla="*/ 22 w 74"/>
                <a:gd name="T37" fmla="*/ 61 h 64"/>
                <a:gd name="T38" fmla="*/ 16 w 74"/>
                <a:gd name="T39" fmla="*/ 59 h 64"/>
                <a:gd name="T40" fmla="*/ 11 w 74"/>
                <a:gd name="T41" fmla="*/ 55 h 64"/>
                <a:gd name="T42" fmla="*/ 5 w 74"/>
                <a:gd name="T43" fmla="*/ 50 h 64"/>
                <a:gd name="T44" fmla="*/ 3 w 74"/>
                <a:gd name="T45" fmla="*/ 44 h 64"/>
                <a:gd name="T46" fmla="*/ 0 w 74"/>
                <a:gd name="T47" fmla="*/ 38 h 64"/>
                <a:gd name="T48" fmla="*/ 0 w 74"/>
                <a:gd name="T49" fmla="*/ 31 h 64"/>
                <a:gd name="T50" fmla="*/ 0 w 74"/>
                <a:gd name="T51" fmla="*/ 26 h 64"/>
                <a:gd name="T52" fmla="*/ 3 w 74"/>
                <a:gd name="T53" fmla="*/ 20 h 64"/>
                <a:gd name="T54" fmla="*/ 5 w 74"/>
                <a:gd name="T55" fmla="*/ 14 h 64"/>
                <a:gd name="T56" fmla="*/ 11 w 74"/>
                <a:gd name="T57" fmla="*/ 9 h 64"/>
                <a:gd name="T58" fmla="*/ 16 w 74"/>
                <a:gd name="T59" fmla="*/ 5 h 64"/>
                <a:gd name="T60" fmla="*/ 22 w 74"/>
                <a:gd name="T61" fmla="*/ 3 h 64"/>
                <a:gd name="T62" fmla="*/ 29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1" y="3"/>
                  </a:lnTo>
                  <a:lnTo>
                    <a:pt x="57" y="5"/>
                  </a:lnTo>
                  <a:lnTo>
                    <a:pt x="62" y="9"/>
                  </a:lnTo>
                  <a:lnTo>
                    <a:pt x="68" y="14"/>
                  </a:lnTo>
                  <a:lnTo>
                    <a:pt x="72" y="20"/>
                  </a:lnTo>
                  <a:lnTo>
                    <a:pt x="74" y="26"/>
                  </a:lnTo>
                  <a:lnTo>
                    <a:pt x="74" y="31"/>
                  </a:lnTo>
                  <a:lnTo>
                    <a:pt x="74" y="38"/>
                  </a:lnTo>
                  <a:lnTo>
                    <a:pt x="72" y="44"/>
                  </a:lnTo>
                  <a:lnTo>
                    <a:pt x="68" y="50"/>
                  </a:lnTo>
                  <a:lnTo>
                    <a:pt x="62" y="55"/>
                  </a:lnTo>
                  <a:lnTo>
                    <a:pt x="57" y="59"/>
                  </a:lnTo>
                  <a:lnTo>
                    <a:pt x="51" y="61"/>
                  </a:lnTo>
                  <a:lnTo>
                    <a:pt x="44" y="62"/>
                  </a:lnTo>
                  <a:lnTo>
                    <a:pt x="37" y="64"/>
                  </a:lnTo>
                  <a:lnTo>
                    <a:pt x="29" y="62"/>
                  </a:lnTo>
                  <a:lnTo>
                    <a:pt x="22" y="61"/>
                  </a:lnTo>
                  <a:lnTo>
                    <a:pt x="16" y="59"/>
                  </a:lnTo>
                  <a:lnTo>
                    <a:pt x="11" y="55"/>
                  </a:lnTo>
                  <a:lnTo>
                    <a:pt x="5" y="50"/>
                  </a:lnTo>
                  <a:lnTo>
                    <a:pt x="3" y="44"/>
                  </a:lnTo>
                  <a:lnTo>
                    <a:pt x="0" y="38"/>
                  </a:lnTo>
                  <a:lnTo>
                    <a:pt x="0" y="31"/>
                  </a:lnTo>
                  <a:lnTo>
                    <a:pt x="0" y="26"/>
                  </a:lnTo>
                  <a:lnTo>
                    <a:pt x="3" y="20"/>
                  </a:lnTo>
                  <a:lnTo>
                    <a:pt x="5" y="14"/>
                  </a:lnTo>
                  <a:lnTo>
                    <a:pt x="11" y="9"/>
                  </a:lnTo>
                  <a:lnTo>
                    <a:pt x="16" y="5"/>
                  </a:lnTo>
                  <a:lnTo>
                    <a:pt x="22"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86" name="Freeform 125"/>
            <p:cNvSpPr>
              <a:spLocks/>
            </p:cNvSpPr>
            <p:nvPr/>
          </p:nvSpPr>
          <p:spPr bwMode="auto">
            <a:xfrm>
              <a:off x="1930" y="3256"/>
              <a:ext cx="74" cy="63"/>
            </a:xfrm>
            <a:custGeom>
              <a:avLst/>
              <a:gdLst>
                <a:gd name="T0" fmla="*/ 37 w 74"/>
                <a:gd name="T1" fmla="*/ 0 h 63"/>
                <a:gd name="T2" fmla="*/ 45 w 74"/>
                <a:gd name="T3" fmla="*/ 0 h 63"/>
                <a:gd name="T4" fmla="*/ 52 w 74"/>
                <a:gd name="T5" fmla="*/ 2 h 63"/>
                <a:gd name="T6" fmla="*/ 57 w 74"/>
                <a:gd name="T7" fmla="*/ 4 h 63"/>
                <a:gd name="T8" fmla="*/ 63 w 74"/>
                <a:gd name="T9" fmla="*/ 9 h 63"/>
                <a:gd name="T10" fmla="*/ 69 w 74"/>
                <a:gd name="T11" fmla="*/ 13 h 63"/>
                <a:gd name="T12" fmla="*/ 72 w 74"/>
                <a:gd name="T13" fmla="*/ 18 h 63"/>
                <a:gd name="T14" fmla="*/ 74 w 74"/>
                <a:gd name="T15" fmla="*/ 24 h 63"/>
                <a:gd name="T16" fmla="*/ 74 w 74"/>
                <a:gd name="T17" fmla="*/ 31 h 63"/>
                <a:gd name="T18" fmla="*/ 74 w 74"/>
                <a:gd name="T19" fmla="*/ 37 h 63"/>
                <a:gd name="T20" fmla="*/ 72 w 74"/>
                <a:gd name="T21" fmla="*/ 42 h 63"/>
                <a:gd name="T22" fmla="*/ 69 w 74"/>
                <a:gd name="T23" fmla="*/ 48 h 63"/>
                <a:gd name="T24" fmla="*/ 63 w 74"/>
                <a:gd name="T25" fmla="*/ 53 h 63"/>
                <a:gd name="T26" fmla="*/ 57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3 h 63"/>
                <a:gd name="T42" fmla="*/ 6 w 74"/>
                <a:gd name="T43" fmla="*/ 48 h 63"/>
                <a:gd name="T44" fmla="*/ 4 w 74"/>
                <a:gd name="T45" fmla="*/ 42 h 63"/>
                <a:gd name="T46" fmla="*/ 0 w 74"/>
                <a:gd name="T47" fmla="*/ 37 h 63"/>
                <a:gd name="T48" fmla="*/ 0 w 74"/>
                <a:gd name="T49" fmla="*/ 31 h 63"/>
                <a:gd name="T50" fmla="*/ 0 w 74"/>
                <a:gd name="T51" fmla="*/ 24 h 63"/>
                <a:gd name="T52" fmla="*/ 4 w 74"/>
                <a:gd name="T53" fmla="*/ 18 h 63"/>
                <a:gd name="T54" fmla="*/ 6 w 74"/>
                <a:gd name="T55" fmla="*/ 13 h 63"/>
                <a:gd name="T56" fmla="*/ 11 w 74"/>
                <a:gd name="T57" fmla="*/ 9 h 63"/>
                <a:gd name="T58" fmla="*/ 17 w 74"/>
                <a:gd name="T59" fmla="*/ 4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7" y="4"/>
                  </a:lnTo>
                  <a:lnTo>
                    <a:pt x="63" y="9"/>
                  </a:lnTo>
                  <a:lnTo>
                    <a:pt x="69" y="13"/>
                  </a:lnTo>
                  <a:lnTo>
                    <a:pt x="72" y="18"/>
                  </a:lnTo>
                  <a:lnTo>
                    <a:pt x="74" y="24"/>
                  </a:lnTo>
                  <a:lnTo>
                    <a:pt x="74" y="31"/>
                  </a:lnTo>
                  <a:lnTo>
                    <a:pt x="74" y="37"/>
                  </a:lnTo>
                  <a:lnTo>
                    <a:pt x="72" y="42"/>
                  </a:lnTo>
                  <a:lnTo>
                    <a:pt x="69" y="48"/>
                  </a:lnTo>
                  <a:lnTo>
                    <a:pt x="63" y="53"/>
                  </a:lnTo>
                  <a:lnTo>
                    <a:pt x="57" y="57"/>
                  </a:lnTo>
                  <a:lnTo>
                    <a:pt x="52" y="61"/>
                  </a:lnTo>
                  <a:lnTo>
                    <a:pt x="45" y="63"/>
                  </a:lnTo>
                  <a:lnTo>
                    <a:pt x="37" y="63"/>
                  </a:lnTo>
                  <a:lnTo>
                    <a:pt x="30" y="63"/>
                  </a:lnTo>
                  <a:lnTo>
                    <a:pt x="22" y="61"/>
                  </a:lnTo>
                  <a:lnTo>
                    <a:pt x="17" y="57"/>
                  </a:lnTo>
                  <a:lnTo>
                    <a:pt x="11" y="53"/>
                  </a:lnTo>
                  <a:lnTo>
                    <a:pt x="6" y="48"/>
                  </a:lnTo>
                  <a:lnTo>
                    <a:pt x="4" y="42"/>
                  </a:lnTo>
                  <a:lnTo>
                    <a:pt x="0" y="37"/>
                  </a:lnTo>
                  <a:lnTo>
                    <a:pt x="0" y="31"/>
                  </a:lnTo>
                  <a:lnTo>
                    <a:pt x="0" y="24"/>
                  </a:lnTo>
                  <a:lnTo>
                    <a:pt x="4" y="18"/>
                  </a:lnTo>
                  <a:lnTo>
                    <a:pt x="6" y="13"/>
                  </a:lnTo>
                  <a:lnTo>
                    <a:pt x="11" y="9"/>
                  </a:lnTo>
                  <a:lnTo>
                    <a:pt x="17" y="4"/>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87" name="Freeform 126"/>
            <p:cNvSpPr>
              <a:spLocks/>
            </p:cNvSpPr>
            <p:nvPr/>
          </p:nvSpPr>
          <p:spPr bwMode="auto">
            <a:xfrm>
              <a:off x="2612" y="3215"/>
              <a:ext cx="74" cy="65"/>
            </a:xfrm>
            <a:custGeom>
              <a:avLst/>
              <a:gdLst>
                <a:gd name="T0" fmla="*/ 37 w 74"/>
                <a:gd name="T1" fmla="*/ 0 h 65"/>
                <a:gd name="T2" fmla="*/ 44 w 74"/>
                <a:gd name="T3" fmla="*/ 2 h 65"/>
                <a:gd name="T4" fmla="*/ 51 w 74"/>
                <a:gd name="T5" fmla="*/ 4 h 65"/>
                <a:gd name="T6" fmla="*/ 57 w 74"/>
                <a:gd name="T7" fmla="*/ 6 h 65"/>
                <a:gd name="T8" fmla="*/ 63 w 74"/>
                <a:gd name="T9" fmla="*/ 10 h 65"/>
                <a:gd name="T10" fmla="*/ 68 w 74"/>
                <a:gd name="T11" fmla="*/ 15 h 65"/>
                <a:gd name="T12" fmla="*/ 72 w 74"/>
                <a:gd name="T13" fmla="*/ 21 h 65"/>
                <a:gd name="T14" fmla="*/ 74 w 74"/>
                <a:gd name="T15" fmla="*/ 26 h 65"/>
                <a:gd name="T16" fmla="*/ 74 w 74"/>
                <a:gd name="T17" fmla="*/ 32 h 65"/>
                <a:gd name="T18" fmla="*/ 74 w 74"/>
                <a:gd name="T19" fmla="*/ 39 h 65"/>
                <a:gd name="T20" fmla="*/ 72 w 74"/>
                <a:gd name="T21" fmla="*/ 45 h 65"/>
                <a:gd name="T22" fmla="*/ 68 w 74"/>
                <a:gd name="T23" fmla="*/ 50 h 65"/>
                <a:gd name="T24" fmla="*/ 63 w 74"/>
                <a:gd name="T25" fmla="*/ 56 h 65"/>
                <a:gd name="T26" fmla="*/ 57 w 74"/>
                <a:gd name="T27" fmla="*/ 59 h 65"/>
                <a:gd name="T28" fmla="*/ 51 w 74"/>
                <a:gd name="T29" fmla="*/ 61 h 65"/>
                <a:gd name="T30" fmla="*/ 44 w 74"/>
                <a:gd name="T31" fmla="*/ 63 h 65"/>
                <a:gd name="T32" fmla="*/ 37 w 74"/>
                <a:gd name="T33" fmla="*/ 65 h 65"/>
                <a:gd name="T34" fmla="*/ 29 w 74"/>
                <a:gd name="T35" fmla="*/ 63 h 65"/>
                <a:gd name="T36" fmla="*/ 22 w 74"/>
                <a:gd name="T37" fmla="*/ 61 h 65"/>
                <a:gd name="T38" fmla="*/ 16 w 74"/>
                <a:gd name="T39" fmla="*/ 59 h 65"/>
                <a:gd name="T40" fmla="*/ 11 w 74"/>
                <a:gd name="T41" fmla="*/ 56 h 65"/>
                <a:gd name="T42" fmla="*/ 7 w 74"/>
                <a:gd name="T43" fmla="*/ 50 h 65"/>
                <a:gd name="T44" fmla="*/ 3 w 74"/>
                <a:gd name="T45" fmla="*/ 45 h 65"/>
                <a:gd name="T46" fmla="*/ 2 w 74"/>
                <a:gd name="T47" fmla="*/ 39 h 65"/>
                <a:gd name="T48" fmla="*/ 0 w 74"/>
                <a:gd name="T49" fmla="*/ 32 h 65"/>
                <a:gd name="T50" fmla="*/ 2 w 74"/>
                <a:gd name="T51" fmla="*/ 26 h 65"/>
                <a:gd name="T52" fmla="*/ 3 w 74"/>
                <a:gd name="T53" fmla="*/ 21 h 65"/>
                <a:gd name="T54" fmla="*/ 7 w 74"/>
                <a:gd name="T55" fmla="*/ 15 h 65"/>
                <a:gd name="T56" fmla="*/ 11 w 74"/>
                <a:gd name="T57" fmla="*/ 10 h 65"/>
                <a:gd name="T58" fmla="*/ 16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1" y="4"/>
                  </a:lnTo>
                  <a:lnTo>
                    <a:pt x="57" y="6"/>
                  </a:lnTo>
                  <a:lnTo>
                    <a:pt x="63" y="10"/>
                  </a:lnTo>
                  <a:lnTo>
                    <a:pt x="68" y="15"/>
                  </a:lnTo>
                  <a:lnTo>
                    <a:pt x="72" y="21"/>
                  </a:lnTo>
                  <a:lnTo>
                    <a:pt x="74" y="26"/>
                  </a:lnTo>
                  <a:lnTo>
                    <a:pt x="74" y="32"/>
                  </a:lnTo>
                  <a:lnTo>
                    <a:pt x="74" y="39"/>
                  </a:lnTo>
                  <a:lnTo>
                    <a:pt x="72" y="45"/>
                  </a:lnTo>
                  <a:lnTo>
                    <a:pt x="68" y="50"/>
                  </a:lnTo>
                  <a:lnTo>
                    <a:pt x="63" y="56"/>
                  </a:lnTo>
                  <a:lnTo>
                    <a:pt x="57" y="59"/>
                  </a:lnTo>
                  <a:lnTo>
                    <a:pt x="51" y="61"/>
                  </a:lnTo>
                  <a:lnTo>
                    <a:pt x="44" y="63"/>
                  </a:lnTo>
                  <a:lnTo>
                    <a:pt x="37" y="65"/>
                  </a:lnTo>
                  <a:lnTo>
                    <a:pt x="29" y="63"/>
                  </a:lnTo>
                  <a:lnTo>
                    <a:pt x="22" y="61"/>
                  </a:lnTo>
                  <a:lnTo>
                    <a:pt x="16" y="59"/>
                  </a:lnTo>
                  <a:lnTo>
                    <a:pt x="11" y="56"/>
                  </a:lnTo>
                  <a:lnTo>
                    <a:pt x="7" y="50"/>
                  </a:lnTo>
                  <a:lnTo>
                    <a:pt x="3" y="45"/>
                  </a:lnTo>
                  <a:lnTo>
                    <a:pt x="2" y="39"/>
                  </a:lnTo>
                  <a:lnTo>
                    <a:pt x="0" y="32"/>
                  </a:lnTo>
                  <a:lnTo>
                    <a:pt x="2" y="26"/>
                  </a:lnTo>
                  <a:lnTo>
                    <a:pt x="3" y="21"/>
                  </a:lnTo>
                  <a:lnTo>
                    <a:pt x="7" y="15"/>
                  </a:lnTo>
                  <a:lnTo>
                    <a:pt x="11" y="10"/>
                  </a:lnTo>
                  <a:lnTo>
                    <a:pt x="16" y="6"/>
                  </a:lnTo>
                  <a:lnTo>
                    <a:pt x="22" y="4"/>
                  </a:lnTo>
                  <a:lnTo>
                    <a:pt x="29" y="2"/>
                  </a:lnTo>
                  <a:lnTo>
                    <a:pt x="37" y="0"/>
                  </a:lnTo>
                  <a:close/>
                </a:path>
              </a:pathLst>
            </a:custGeom>
            <a:solidFill>
              <a:srgbClr val="FFFFFF"/>
            </a:solidFill>
            <a:ln w="9525">
              <a:noFill/>
              <a:round/>
              <a:headEnd/>
              <a:tailEnd/>
            </a:ln>
          </p:spPr>
          <p:txBody>
            <a:bodyPr/>
            <a:lstStyle/>
            <a:p>
              <a:endParaRPr lang="en-US" dirty="0"/>
            </a:p>
          </p:txBody>
        </p:sp>
        <p:sp>
          <p:nvSpPr>
            <p:cNvPr id="18688" name="Freeform 127"/>
            <p:cNvSpPr>
              <a:spLocks/>
            </p:cNvSpPr>
            <p:nvPr/>
          </p:nvSpPr>
          <p:spPr bwMode="auto">
            <a:xfrm>
              <a:off x="2612" y="3215"/>
              <a:ext cx="74" cy="65"/>
            </a:xfrm>
            <a:custGeom>
              <a:avLst/>
              <a:gdLst>
                <a:gd name="T0" fmla="*/ 37 w 74"/>
                <a:gd name="T1" fmla="*/ 0 h 65"/>
                <a:gd name="T2" fmla="*/ 44 w 74"/>
                <a:gd name="T3" fmla="*/ 2 h 65"/>
                <a:gd name="T4" fmla="*/ 51 w 74"/>
                <a:gd name="T5" fmla="*/ 4 h 65"/>
                <a:gd name="T6" fmla="*/ 57 w 74"/>
                <a:gd name="T7" fmla="*/ 6 h 65"/>
                <a:gd name="T8" fmla="*/ 63 w 74"/>
                <a:gd name="T9" fmla="*/ 10 h 65"/>
                <a:gd name="T10" fmla="*/ 68 w 74"/>
                <a:gd name="T11" fmla="*/ 15 h 65"/>
                <a:gd name="T12" fmla="*/ 72 w 74"/>
                <a:gd name="T13" fmla="*/ 21 h 65"/>
                <a:gd name="T14" fmla="*/ 74 w 74"/>
                <a:gd name="T15" fmla="*/ 26 h 65"/>
                <a:gd name="T16" fmla="*/ 74 w 74"/>
                <a:gd name="T17" fmla="*/ 32 h 65"/>
                <a:gd name="T18" fmla="*/ 74 w 74"/>
                <a:gd name="T19" fmla="*/ 39 h 65"/>
                <a:gd name="T20" fmla="*/ 72 w 74"/>
                <a:gd name="T21" fmla="*/ 45 h 65"/>
                <a:gd name="T22" fmla="*/ 68 w 74"/>
                <a:gd name="T23" fmla="*/ 50 h 65"/>
                <a:gd name="T24" fmla="*/ 63 w 74"/>
                <a:gd name="T25" fmla="*/ 56 h 65"/>
                <a:gd name="T26" fmla="*/ 57 w 74"/>
                <a:gd name="T27" fmla="*/ 59 h 65"/>
                <a:gd name="T28" fmla="*/ 51 w 74"/>
                <a:gd name="T29" fmla="*/ 61 h 65"/>
                <a:gd name="T30" fmla="*/ 44 w 74"/>
                <a:gd name="T31" fmla="*/ 63 h 65"/>
                <a:gd name="T32" fmla="*/ 37 w 74"/>
                <a:gd name="T33" fmla="*/ 65 h 65"/>
                <a:gd name="T34" fmla="*/ 29 w 74"/>
                <a:gd name="T35" fmla="*/ 63 h 65"/>
                <a:gd name="T36" fmla="*/ 22 w 74"/>
                <a:gd name="T37" fmla="*/ 61 h 65"/>
                <a:gd name="T38" fmla="*/ 16 w 74"/>
                <a:gd name="T39" fmla="*/ 59 h 65"/>
                <a:gd name="T40" fmla="*/ 11 w 74"/>
                <a:gd name="T41" fmla="*/ 56 h 65"/>
                <a:gd name="T42" fmla="*/ 7 w 74"/>
                <a:gd name="T43" fmla="*/ 50 h 65"/>
                <a:gd name="T44" fmla="*/ 3 w 74"/>
                <a:gd name="T45" fmla="*/ 45 h 65"/>
                <a:gd name="T46" fmla="*/ 2 w 74"/>
                <a:gd name="T47" fmla="*/ 39 h 65"/>
                <a:gd name="T48" fmla="*/ 0 w 74"/>
                <a:gd name="T49" fmla="*/ 32 h 65"/>
                <a:gd name="T50" fmla="*/ 2 w 74"/>
                <a:gd name="T51" fmla="*/ 26 h 65"/>
                <a:gd name="T52" fmla="*/ 3 w 74"/>
                <a:gd name="T53" fmla="*/ 21 h 65"/>
                <a:gd name="T54" fmla="*/ 7 w 74"/>
                <a:gd name="T55" fmla="*/ 15 h 65"/>
                <a:gd name="T56" fmla="*/ 11 w 74"/>
                <a:gd name="T57" fmla="*/ 10 h 65"/>
                <a:gd name="T58" fmla="*/ 16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1" y="4"/>
                  </a:lnTo>
                  <a:lnTo>
                    <a:pt x="57" y="6"/>
                  </a:lnTo>
                  <a:lnTo>
                    <a:pt x="63" y="10"/>
                  </a:lnTo>
                  <a:lnTo>
                    <a:pt x="68" y="15"/>
                  </a:lnTo>
                  <a:lnTo>
                    <a:pt x="72" y="21"/>
                  </a:lnTo>
                  <a:lnTo>
                    <a:pt x="74" y="26"/>
                  </a:lnTo>
                  <a:lnTo>
                    <a:pt x="74" y="32"/>
                  </a:lnTo>
                  <a:lnTo>
                    <a:pt x="74" y="39"/>
                  </a:lnTo>
                  <a:lnTo>
                    <a:pt x="72" y="45"/>
                  </a:lnTo>
                  <a:lnTo>
                    <a:pt x="68" y="50"/>
                  </a:lnTo>
                  <a:lnTo>
                    <a:pt x="63" y="56"/>
                  </a:lnTo>
                  <a:lnTo>
                    <a:pt x="57" y="59"/>
                  </a:lnTo>
                  <a:lnTo>
                    <a:pt x="51" y="61"/>
                  </a:lnTo>
                  <a:lnTo>
                    <a:pt x="44" y="63"/>
                  </a:lnTo>
                  <a:lnTo>
                    <a:pt x="37" y="65"/>
                  </a:lnTo>
                  <a:lnTo>
                    <a:pt x="29" y="63"/>
                  </a:lnTo>
                  <a:lnTo>
                    <a:pt x="22" y="61"/>
                  </a:lnTo>
                  <a:lnTo>
                    <a:pt x="16" y="59"/>
                  </a:lnTo>
                  <a:lnTo>
                    <a:pt x="11" y="56"/>
                  </a:lnTo>
                  <a:lnTo>
                    <a:pt x="7" y="50"/>
                  </a:lnTo>
                  <a:lnTo>
                    <a:pt x="3" y="45"/>
                  </a:lnTo>
                  <a:lnTo>
                    <a:pt x="2" y="39"/>
                  </a:lnTo>
                  <a:lnTo>
                    <a:pt x="0" y="32"/>
                  </a:lnTo>
                  <a:lnTo>
                    <a:pt x="2" y="26"/>
                  </a:lnTo>
                  <a:lnTo>
                    <a:pt x="3" y="21"/>
                  </a:lnTo>
                  <a:lnTo>
                    <a:pt x="7" y="15"/>
                  </a:lnTo>
                  <a:lnTo>
                    <a:pt x="11" y="10"/>
                  </a:lnTo>
                  <a:lnTo>
                    <a:pt x="16"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89" name="Freeform 128"/>
            <p:cNvSpPr>
              <a:spLocks/>
            </p:cNvSpPr>
            <p:nvPr/>
          </p:nvSpPr>
          <p:spPr bwMode="auto">
            <a:xfrm>
              <a:off x="1954" y="3621"/>
              <a:ext cx="74" cy="65"/>
            </a:xfrm>
            <a:custGeom>
              <a:avLst/>
              <a:gdLst>
                <a:gd name="T0" fmla="*/ 37 w 74"/>
                <a:gd name="T1" fmla="*/ 0 h 65"/>
                <a:gd name="T2" fmla="*/ 45 w 74"/>
                <a:gd name="T3" fmla="*/ 0 h 65"/>
                <a:gd name="T4" fmla="*/ 52 w 74"/>
                <a:gd name="T5" fmla="*/ 2 h 65"/>
                <a:gd name="T6" fmla="*/ 59 w 74"/>
                <a:gd name="T7" fmla="*/ 6 h 65"/>
                <a:gd name="T8" fmla="*/ 63 w 74"/>
                <a:gd name="T9" fmla="*/ 10 h 65"/>
                <a:gd name="T10" fmla="*/ 69 w 74"/>
                <a:gd name="T11" fmla="*/ 15 h 65"/>
                <a:gd name="T12" fmla="*/ 72 w 74"/>
                <a:gd name="T13" fmla="*/ 21 h 65"/>
                <a:gd name="T14" fmla="*/ 74 w 74"/>
                <a:gd name="T15" fmla="*/ 26 h 65"/>
                <a:gd name="T16" fmla="*/ 74 w 74"/>
                <a:gd name="T17" fmla="*/ 32 h 65"/>
                <a:gd name="T18" fmla="*/ 74 w 74"/>
                <a:gd name="T19" fmla="*/ 39 h 65"/>
                <a:gd name="T20" fmla="*/ 72 w 74"/>
                <a:gd name="T21" fmla="*/ 45 h 65"/>
                <a:gd name="T22" fmla="*/ 69 w 74"/>
                <a:gd name="T23" fmla="*/ 50 h 65"/>
                <a:gd name="T24" fmla="*/ 63 w 74"/>
                <a:gd name="T25" fmla="*/ 54 h 65"/>
                <a:gd name="T26" fmla="*/ 59 w 74"/>
                <a:gd name="T27" fmla="*/ 59 h 65"/>
                <a:gd name="T28" fmla="*/ 52 w 74"/>
                <a:gd name="T29" fmla="*/ 61 h 65"/>
                <a:gd name="T30" fmla="*/ 45 w 74"/>
                <a:gd name="T31" fmla="*/ 63 h 65"/>
                <a:gd name="T32" fmla="*/ 37 w 74"/>
                <a:gd name="T33" fmla="*/ 65 h 65"/>
                <a:gd name="T34" fmla="*/ 30 w 74"/>
                <a:gd name="T35" fmla="*/ 63 h 65"/>
                <a:gd name="T36" fmla="*/ 22 w 74"/>
                <a:gd name="T37" fmla="*/ 61 h 65"/>
                <a:gd name="T38" fmla="*/ 17 w 74"/>
                <a:gd name="T39" fmla="*/ 59 h 65"/>
                <a:gd name="T40" fmla="*/ 11 w 74"/>
                <a:gd name="T41" fmla="*/ 54 h 65"/>
                <a:gd name="T42" fmla="*/ 8 w 74"/>
                <a:gd name="T43" fmla="*/ 50 h 65"/>
                <a:gd name="T44" fmla="*/ 4 w 74"/>
                <a:gd name="T45" fmla="*/ 45 h 65"/>
                <a:gd name="T46" fmla="*/ 2 w 74"/>
                <a:gd name="T47" fmla="*/ 39 h 65"/>
                <a:gd name="T48" fmla="*/ 0 w 74"/>
                <a:gd name="T49" fmla="*/ 32 h 65"/>
                <a:gd name="T50" fmla="*/ 2 w 74"/>
                <a:gd name="T51" fmla="*/ 26 h 65"/>
                <a:gd name="T52" fmla="*/ 4 w 74"/>
                <a:gd name="T53" fmla="*/ 21 h 65"/>
                <a:gd name="T54" fmla="*/ 8 w 74"/>
                <a:gd name="T55" fmla="*/ 15 h 65"/>
                <a:gd name="T56" fmla="*/ 11 w 74"/>
                <a:gd name="T57" fmla="*/ 10 h 65"/>
                <a:gd name="T58" fmla="*/ 17 w 74"/>
                <a:gd name="T59" fmla="*/ 6 h 65"/>
                <a:gd name="T60" fmla="*/ 22 w 74"/>
                <a:gd name="T61" fmla="*/ 2 h 65"/>
                <a:gd name="T62" fmla="*/ 30 w 74"/>
                <a:gd name="T63" fmla="*/ 0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0"/>
                  </a:lnTo>
                  <a:lnTo>
                    <a:pt x="52" y="2"/>
                  </a:lnTo>
                  <a:lnTo>
                    <a:pt x="59" y="6"/>
                  </a:lnTo>
                  <a:lnTo>
                    <a:pt x="63" y="10"/>
                  </a:lnTo>
                  <a:lnTo>
                    <a:pt x="69" y="15"/>
                  </a:lnTo>
                  <a:lnTo>
                    <a:pt x="72" y="21"/>
                  </a:lnTo>
                  <a:lnTo>
                    <a:pt x="74" y="26"/>
                  </a:lnTo>
                  <a:lnTo>
                    <a:pt x="74" y="32"/>
                  </a:lnTo>
                  <a:lnTo>
                    <a:pt x="74" y="39"/>
                  </a:lnTo>
                  <a:lnTo>
                    <a:pt x="72" y="45"/>
                  </a:lnTo>
                  <a:lnTo>
                    <a:pt x="69" y="50"/>
                  </a:lnTo>
                  <a:lnTo>
                    <a:pt x="63" y="54"/>
                  </a:lnTo>
                  <a:lnTo>
                    <a:pt x="59" y="59"/>
                  </a:lnTo>
                  <a:lnTo>
                    <a:pt x="52" y="61"/>
                  </a:lnTo>
                  <a:lnTo>
                    <a:pt x="45" y="63"/>
                  </a:lnTo>
                  <a:lnTo>
                    <a:pt x="37" y="65"/>
                  </a:lnTo>
                  <a:lnTo>
                    <a:pt x="30" y="63"/>
                  </a:lnTo>
                  <a:lnTo>
                    <a:pt x="22" y="61"/>
                  </a:lnTo>
                  <a:lnTo>
                    <a:pt x="17" y="59"/>
                  </a:lnTo>
                  <a:lnTo>
                    <a:pt x="11" y="54"/>
                  </a:lnTo>
                  <a:lnTo>
                    <a:pt x="8" y="50"/>
                  </a:lnTo>
                  <a:lnTo>
                    <a:pt x="4" y="45"/>
                  </a:lnTo>
                  <a:lnTo>
                    <a:pt x="2" y="39"/>
                  </a:lnTo>
                  <a:lnTo>
                    <a:pt x="0" y="32"/>
                  </a:lnTo>
                  <a:lnTo>
                    <a:pt x="2" y="26"/>
                  </a:lnTo>
                  <a:lnTo>
                    <a:pt x="4" y="21"/>
                  </a:lnTo>
                  <a:lnTo>
                    <a:pt x="8" y="15"/>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90" name="Freeform 129"/>
            <p:cNvSpPr>
              <a:spLocks/>
            </p:cNvSpPr>
            <p:nvPr/>
          </p:nvSpPr>
          <p:spPr bwMode="auto">
            <a:xfrm>
              <a:off x="2636" y="3568"/>
              <a:ext cx="75" cy="65"/>
            </a:xfrm>
            <a:custGeom>
              <a:avLst/>
              <a:gdLst>
                <a:gd name="T0" fmla="*/ 37 w 75"/>
                <a:gd name="T1" fmla="*/ 0 h 65"/>
                <a:gd name="T2" fmla="*/ 46 w 75"/>
                <a:gd name="T3" fmla="*/ 2 h 65"/>
                <a:gd name="T4" fmla="*/ 51 w 75"/>
                <a:gd name="T5" fmla="*/ 4 h 65"/>
                <a:gd name="T6" fmla="*/ 59 w 75"/>
                <a:gd name="T7" fmla="*/ 5 h 65"/>
                <a:gd name="T8" fmla="*/ 64 w 75"/>
                <a:gd name="T9" fmla="*/ 9 h 65"/>
                <a:gd name="T10" fmla="*/ 68 w 75"/>
                <a:gd name="T11" fmla="*/ 15 h 65"/>
                <a:gd name="T12" fmla="*/ 72 w 75"/>
                <a:gd name="T13" fmla="*/ 20 h 65"/>
                <a:gd name="T14" fmla="*/ 74 w 75"/>
                <a:gd name="T15" fmla="*/ 26 h 65"/>
                <a:gd name="T16" fmla="*/ 75 w 75"/>
                <a:gd name="T17" fmla="*/ 31 h 65"/>
                <a:gd name="T18" fmla="*/ 74 w 75"/>
                <a:gd name="T19" fmla="*/ 39 h 65"/>
                <a:gd name="T20" fmla="*/ 72 w 75"/>
                <a:gd name="T21" fmla="*/ 44 h 65"/>
                <a:gd name="T22" fmla="*/ 68 w 75"/>
                <a:gd name="T23" fmla="*/ 50 h 65"/>
                <a:gd name="T24" fmla="*/ 64 w 75"/>
                <a:gd name="T25" fmla="*/ 55 h 65"/>
                <a:gd name="T26" fmla="*/ 59 w 75"/>
                <a:gd name="T27" fmla="*/ 59 h 65"/>
                <a:gd name="T28" fmla="*/ 51 w 75"/>
                <a:gd name="T29" fmla="*/ 61 h 65"/>
                <a:gd name="T30" fmla="*/ 46 w 75"/>
                <a:gd name="T31" fmla="*/ 63 h 65"/>
                <a:gd name="T32" fmla="*/ 37 w 75"/>
                <a:gd name="T33" fmla="*/ 65 h 65"/>
                <a:gd name="T34" fmla="*/ 29 w 75"/>
                <a:gd name="T35" fmla="*/ 63 h 65"/>
                <a:gd name="T36" fmla="*/ 24 w 75"/>
                <a:gd name="T37" fmla="*/ 61 h 65"/>
                <a:gd name="T38" fmla="*/ 16 w 75"/>
                <a:gd name="T39" fmla="*/ 59 h 65"/>
                <a:gd name="T40" fmla="*/ 11 w 75"/>
                <a:gd name="T41" fmla="*/ 55 h 65"/>
                <a:gd name="T42" fmla="*/ 7 w 75"/>
                <a:gd name="T43" fmla="*/ 50 h 65"/>
                <a:gd name="T44" fmla="*/ 3 w 75"/>
                <a:gd name="T45" fmla="*/ 44 h 65"/>
                <a:gd name="T46" fmla="*/ 2 w 75"/>
                <a:gd name="T47" fmla="*/ 39 h 65"/>
                <a:gd name="T48" fmla="*/ 0 w 75"/>
                <a:gd name="T49" fmla="*/ 31 h 65"/>
                <a:gd name="T50" fmla="*/ 2 w 75"/>
                <a:gd name="T51" fmla="*/ 26 h 65"/>
                <a:gd name="T52" fmla="*/ 3 w 75"/>
                <a:gd name="T53" fmla="*/ 20 h 65"/>
                <a:gd name="T54" fmla="*/ 7 w 75"/>
                <a:gd name="T55" fmla="*/ 15 h 65"/>
                <a:gd name="T56" fmla="*/ 11 w 75"/>
                <a:gd name="T57" fmla="*/ 9 h 65"/>
                <a:gd name="T58" fmla="*/ 16 w 75"/>
                <a:gd name="T59" fmla="*/ 5 h 65"/>
                <a:gd name="T60" fmla="*/ 24 w 75"/>
                <a:gd name="T61" fmla="*/ 4 h 65"/>
                <a:gd name="T62" fmla="*/ 29 w 75"/>
                <a:gd name="T63" fmla="*/ 2 h 65"/>
                <a:gd name="T64" fmla="*/ 37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7" y="0"/>
                  </a:moveTo>
                  <a:lnTo>
                    <a:pt x="46" y="2"/>
                  </a:lnTo>
                  <a:lnTo>
                    <a:pt x="51" y="4"/>
                  </a:lnTo>
                  <a:lnTo>
                    <a:pt x="59" y="5"/>
                  </a:lnTo>
                  <a:lnTo>
                    <a:pt x="64" y="9"/>
                  </a:lnTo>
                  <a:lnTo>
                    <a:pt x="68" y="15"/>
                  </a:lnTo>
                  <a:lnTo>
                    <a:pt x="72" y="20"/>
                  </a:lnTo>
                  <a:lnTo>
                    <a:pt x="74" y="26"/>
                  </a:lnTo>
                  <a:lnTo>
                    <a:pt x="75" y="31"/>
                  </a:lnTo>
                  <a:lnTo>
                    <a:pt x="74" y="39"/>
                  </a:lnTo>
                  <a:lnTo>
                    <a:pt x="72" y="44"/>
                  </a:lnTo>
                  <a:lnTo>
                    <a:pt x="68" y="50"/>
                  </a:lnTo>
                  <a:lnTo>
                    <a:pt x="64" y="55"/>
                  </a:lnTo>
                  <a:lnTo>
                    <a:pt x="59" y="59"/>
                  </a:lnTo>
                  <a:lnTo>
                    <a:pt x="51" y="61"/>
                  </a:lnTo>
                  <a:lnTo>
                    <a:pt x="46" y="63"/>
                  </a:lnTo>
                  <a:lnTo>
                    <a:pt x="37" y="65"/>
                  </a:lnTo>
                  <a:lnTo>
                    <a:pt x="29" y="63"/>
                  </a:lnTo>
                  <a:lnTo>
                    <a:pt x="24" y="61"/>
                  </a:lnTo>
                  <a:lnTo>
                    <a:pt x="16" y="59"/>
                  </a:lnTo>
                  <a:lnTo>
                    <a:pt x="11" y="55"/>
                  </a:lnTo>
                  <a:lnTo>
                    <a:pt x="7" y="50"/>
                  </a:lnTo>
                  <a:lnTo>
                    <a:pt x="3" y="44"/>
                  </a:lnTo>
                  <a:lnTo>
                    <a:pt x="2" y="39"/>
                  </a:lnTo>
                  <a:lnTo>
                    <a:pt x="0" y="31"/>
                  </a:lnTo>
                  <a:lnTo>
                    <a:pt x="2" y="26"/>
                  </a:lnTo>
                  <a:lnTo>
                    <a:pt x="3" y="20"/>
                  </a:lnTo>
                  <a:lnTo>
                    <a:pt x="7" y="15"/>
                  </a:lnTo>
                  <a:lnTo>
                    <a:pt x="11" y="9"/>
                  </a:lnTo>
                  <a:lnTo>
                    <a:pt x="16" y="5"/>
                  </a:lnTo>
                  <a:lnTo>
                    <a:pt x="24" y="4"/>
                  </a:lnTo>
                  <a:lnTo>
                    <a:pt x="29" y="2"/>
                  </a:lnTo>
                  <a:lnTo>
                    <a:pt x="37" y="0"/>
                  </a:lnTo>
                  <a:close/>
                </a:path>
              </a:pathLst>
            </a:custGeom>
            <a:solidFill>
              <a:srgbClr val="FFFFFF"/>
            </a:solidFill>
            <a:ln w="9525">
              <a:noFill/>
              <a:round/>
              <a:headEnd/>
              <a:tailEnd/>
            </a:ln>
          </p:spPr>
          <p:txBody>
            <a:bodyPr/>
            <a:lstStyle/>
            <a:p>
              <a:endParaRPr lang="en-US" dirty="0"/>
            </a:p>
          </p:txBody>
        </p:sp>
        <p:sp>
          <p:nvSpPr>
            <p:cNvPr id="18691" name="Freeform 130"/>
            <p:cNvSpPr>
              <a:spLocks/>
            </p:cNvSpPr>
            <p:nvPr/>
          </p:nvSpPr>
          <p:spPr bwMode="auto">
            <a:xfrm>
              <a:off x="2636" y="3568"/>
              <a:ext cx="75" cy="65"/>
            </a:xfrm>
            <a:custGeom>
              <a:avLst/>
              <a:gdLst>
                <a:gd name="T0" fmla="*/ 37 w 75"/>
                <a:gd name="T1" fmla="*/ 0 h 65"/>
                <a:gd name="T2" fmla="*/ 46 w 75"/>
                <a:gd name="T3" fmla="*/ 2 h 65"/>
                <a:gd name="T4" fmla="*/ 51 w 75"/>
                <a:gd name="T5" fmla="*/ 4 h 65"/>
                <a:gd name="T6" fmla="*/ 59 w 75"/>
                <a:gd name="T7" fmla="*/ 5 h 65"/>
                <a:gd name="T8" fmla="*/ 64 w 75"/>
                <a:gd name="T9" fmla="*/ 9 h 65"/>
                <a:gd name="T10" fmla="*/ 68 w 75"/>
                <a:gd name="T11" fmla="*/ 15 h 65"/>
                <a:gd name="T12" fmla="*/ 72 w 75"/>
                <a:gd name="T13" fmla="*/ 20 h 65"/>
                <a:gd name="T14" fmla="*/ 74 w 75"/>
                <a:gd name="T15" fmla="*/ 26 h 65"/>
                <a:gd name="T16" fmla="*/ 75 w 75"/>
                <a:gd name="T17" fmla="*/ 31 h 65"/>
                <a:gd name="T18" fmla="*/ 74 w 75"/>
                <a:gd name="T19" fmla="*/ 39 h 65"/>
                <a:gd name="T20" fmla="*/ 72 w 75"/>
                <a:gd name="T21" fmla="*/ 44 h 65"/>
                <a:gd name="T22" fmla="*/ 68 w 75"/>
                <a:gd name="T23" fmla="*/ 50 h 65"/>
                <a:gd name="T24" fmla="*/ 64 w 75"/>
                <a:gd name="T25" fmla="*/ 55 h 65"/>
                <a:gd name="T26" fmla="*/ 59 w 75"/>
                <a:gd name="T27" fmla="*/ 59 h 65"/>
                <a:gd name="T28" fmla="*/ 51 w 75"/>
                <a:gd name="T29" fmla="*/ 61 h 65"/>
                <a:gd name="T30" fmla="*/ 46 w 75"/>
                <a:gd name="T31" fmla="*/ 63 h 65"/>
                <a:gd name="T32" fmla="*/ 37 w 75"/>
                <a:gd name="T33" fmla="*/ 65 h 65"/>
                <a:gd name="T34" fmla="*/ 29 w 75"/>
                <a:gd name="T35" fmla="*/ 63 h 65"/>
                <a:gd name="T36" fmla="*/ 24 w 75"/>
                <a:gd name="T37" fmla="*/ 61 h 65"/>
                <a:gd name="T38" fmla="*/ 16 w 75"/>
                <a:gd name="T39" fmla="*/ 59 h 65"/>
                <a:gd name="T40" fmla="*/ 11 w 75"/>
                <a:gd name="T41" fmla="*/ 55 h 65"/>
                <a:gd name="T42" fmla="*/ 7 w 75"/>
                <a:gd name="T43" fmla="*/ 50 h 65"/>
                <a:gd name="T44" fmla="*/ 3 w 75"/>
                <a:gd name="T45" fmla="*/ 44 h 65"/>
                <a:gd name="T46" fmla="*/ 2 w 75"/>
                <a:gd name="T47" fmla="*/ 39 h 65"/>
                <a:gd name="T48" fmla="*/ 0 w 75"/>
                <a:gd name="T49" fmla="*/ 31 h 65"/>
                <a:gd name="T50" fmla="*/ 2 w 75"/>
                <a:gd name="T51" fmla="*/ 26 h 65"/>
                <a:gd name="T52" fmla="*/ 3 w 75"/>
                <a:gd name="T53" fmla="*/ 20 h 65"/>
                <a:gd name="T54" fmla="*/ 7 w 75"/>
                <a:gd name="T55" fmla="*/ 15 h 65"/>
                <a:gd name="T56" fmla="*/ 11 w 75"/>
                <a:gd name="T57" fmla="*/ 9 h 65"/>
                <a:gd name="T58" fmla="*/ 16 w 75"/>
                <a:gd name="T59" fmla="*/ 5 h 65"/>
                <a:gd name="T60" fmla="*/ 24 w 75"/>
                <a:gd name="T61" fmla="*/ 4 h 65"/>
                <a:gd name="T62" fmla="*/ 29 w 75"/>
                <a:gd name="T63" fmla="*/ 2 h 65"/>
                <a:gd name="T64" fmla="*/ 37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7" y="0"/>
                  </a:moveTo>
                  <a:lnTo>
                    <a:pt x="46" y="2"/>
                  </a:lnTo>
                  <a:lnTo>
                    <a:pt x="51" y="4"/>
                  </a:lnTo>
                  <a:lnTo>
                    <a:pt x="59" y="5"/>
                  </a:lnTo>
                  <a:lnTo>
                    <a:pt x="64" y="9"/>
                  </a:lnTo>
                  <a:lnTo>
                    <a:pt x="68" y="15"/>
                  </a:lnTo>
                  <a:lnTo>
                    <a:pt x="72" y="20"/>
                  </a:lnTo>
                  <a:lnTo>
                    <a:pt x="74" y="26"/>
                  </a:lnTo>
                  <a:lnTo>
                    <a:pt x="75" y="31"/>
                  </a:lnTo>
                  <a:lnTo>
                    <a:pt x="74" y="39"/>
                  </a:lnTo>
                  <a:lnTo>
                    <a:pt x="72" y="44"/>
                  </a:lnTo>
                  <a:lnTo>
                    <a:pt x="68" y="50"/>
                  </a:lnTo>
                  <a:lnTo>
                    <a:pt x="64" y="55"/>
                  </a:lnTo>
                  <a:lnTo>
                    <a:pt x="59" y="59"/>
                  </a:lnTo>
                  <a:lnTo>
                    <a:pt x="51" y="61"/>
                  </a:lnTo>
                  <a:lnTo>
                    <a:pt x="46" y="63"/>
                  </a:lnTo>
                  <a:lnTo>
                    <a:pt x="37" y="65"/>
                  </a:lnTo>
                  <a:lnTo>
                    <a:pt x="29" y="63"/>
                  </a:lnTo>
                  <a:lnTo>
                    <a:pt x="24" y="61"/>
                  </a:lnTo>
                  <a:lnTo>
                    <a:pt x="16" y="59"/>
                  </a:lnTo>
                  <a:lnTo>
                    <a:pt x="11" y="55"/>
                  </a:lnTo>
                  <a:lnTo>
                    <a:pt x="7" y="50"/>
                  </a:lnTo>
                  <a:lnTo>
                    <a:pt x="3" y="44"/>
                  </a:lnTo>
                  <a:lnTo>
                    <a:pt x="2" y="39"/>
                  </a:lnTo>
                  <a:lnTo>
                    <a:pt x="0" y="31"/>
                  </a:lnTo>
                  <a:lnTo>
                    <a:pt x="2" y="26"/>
                  </a:lnTo>
                  <a:lnTo>
                    <a:pt x="3" y="20"/>
                  </a:lnTo>
                  <a:lnTo>
                    <a:pt x="7" y="15"/>
                  </a:lnTo>
                  <a:lnTo>
                    <a:pt x="11" y="9"/>
                  </a:lnTo>
                  <a:lnTo>
                    <a:pt x="16" y="5"/>
                  </a:lnTo>
                  <a:lnTo>
                    <a:pt x="24"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692" name="Freeform 131"/>
            <p:cNvSpPr>
              <a:spLocks/>
            </p:cNvSpPr>
            <p:nvPr/>
          </p:nvSpPr>
          <p:spPr bwMode="auto">
            <a:xfrm>
              <a:off x="1908" y="3439"/>
              <a:ext cx="74" cy="64"/>
            </a:xfrm>
            <a:custGeom>
              <a:avLst/>
              <a:gdLst>
                <a:gd name="T0" fmla="*/ 37 w 74"/>
                <a:gd name="T1" fmla="*/ 0 h 64"/>
                <a:gd name="T2" fmla="*/ 44 w 74"/>
                <a:gd name="T3" fmla="*/ 0 h 64"/>
                <a:gd name="T4" fmla="*/ 52 w 74"/>
                <a:gd name="T5" fmla="*/ 2 h 64"/>
                <a:gd name="T6" fmla="*/ 57 w 74"/>
                <a:gd name="T7" fmla="*/ 5 h 64"/>
                <a:gd name="T8" fmla="*/ 63 w 74"/>
                <a:gd name="T9" fmla="*/ 9 h 64"/>
                <a:gd name="T10" fmla="*/ 68 w 74"/>
                <a:gd name="T11" fmla="*/ 14 h 64"/>
                <a:gd name="T12" fmla="*/ 70 w 74"/>
                <a:gd name="T13" fmla="*/ 20 h 64"/>
                <a:gd name="T14" fmla="*/ 74 w 74"/>
                <a:gd name="T15" fmla="*/ 26 h 64"/>
                <a:gd name="T16" fmla="*/ 74 w 74"/>
                <a:gd name="T17" fmla="*/ 31 h 64"/>
                <a:gd name="T18" fmla="*/ 74 w 74"/>
                <a:gd name="T19" fmla="*/ 38 h 64"/>
                <a:gd name="T20" fmla="*/ 70 w 74"/>
                <a:gd name="T21" fmla="*/ 44 h 64"/>
                <a:gd name="T22" fmla="*/ 68 w 74"/>
                <a:gd name="T23" fmla="*/ 50 h 64"/>
                <a:gd name="T24" fmla="*/ 63 w 74"/>
                <a:gd name="T25" fmla="*/ 53 h 64"/>
                <a:gd name="T26" fmla="*/ 57 w 74"/>
                <a:gd name="T27" fmla="*/ 59 h 64"/>
                <a:gd name="T28" fmla="*/ 52 w 74"/>
                <a:gd name="T29" fmla="*/ 61 h 64"/>
                <a:gd name="T30" fmla="*/ 44 w 74"/>
                <a:gd name="T31" fmla="*/ 62 h 64"/>
                <a:gd name="T32" fmla="*/ 37 w 74"/>
                <a:gd name="T33" fmla="*/ 64 h 64"/>
                <a:gd name="T34" fmla="*/ 30 w 74"/>
                <a:gd name="T35" fmla="*/ 62 h 64"/>
                <a:gd name="T36" fmla="*/ 22 w 74"/>
                <a:gd name="T37" fmla="*/ 61 h 64"/>
                <a:gd name="T38" fmla="*/ 17 w 74"/>
                <a:gd name="T39" fmla="*/ 59 h 64"/>
                <a:gd name="T40" fmla="*/ 11 w 74"/>
                <a:gd name="T41" fmla="*/ 53 h 64"/>
                <a:gd name="T42" fmla="*/ 6 w 74"/>
                <a:gd name="T43" fmla="*/ 50 h 64"/>
                <a:gd name="T44" fmla="*/ 2 w 74"/>
                <a:gd name="T45" fmla="*/ 44 h 64"/>
                <a:gd name="T46" fmla="*/ 0 w 74"/>
                <a:gd name="T47" fmla="*/ 38 h 64"/>
                <a:gd name="T48" fmla="*/ 0 w 74"/>
                <a:gd name="T49" fmla="*/ 31 h 64"/>
                <a:gd name="T50" fmla="*/ 0 w 74"/>
                <a:gd name="T51" fmla="*/ 26 h 64"/>
                <a:gd name="T52" fmla="*/ 2 w 74"/>
                <a:gd name="T53" fmla="*/ 20 h 64"/>
                <a:gd name="T54" fmla="*/ 6 w 74"/>
                <a:gd name="T55" fmla="*/ 14 h 64"/>
                <a:gd name="T56" fmla="*/ 11 w 74"/>
                <a:gd name="T57" fmla="*/ 9 h 64"/>
                <a:gd name="T58" fmla="*/ 17 w 74"/>
                <a:gd name="T59" fmla="*/ 5 h 64"/>
                <a:gd name="T60" fmla="*/ 22 w 74"/>
                <a:gd name="T61" fmla="*/ 2 h 64"/>
                <a:gd name="T62" fmla="*/ 30 w 74"/>
                <a:gd name="T63" fmla="*/ 0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2" y="2"/>
                  </a:lnTo>
                  <a:lnTo>
                    <a:pt x="57" y="5"/>
                  </a:lnTo>
                  <a:lnTo>
                    <a:pt x="63" y="9"/>
                  </a:lnTo>
                  <a:lnTo>
                    <a:pt x="68" y="14"/>
                  </a:lnTo>
                  <a:lnTo>
                    <a:pt x="70" y="20"/>
                  </a:lnTo>
                  <a:lnTo>
                    <a:pt x="74" y="26"/>
                  </a:lnTo>
                  <a:lnTo>
                    <a:pt x="74" y="31"/>
                  </a:lnTo>
                  <a:lnTo>
                    <a:pt x="74" y="38"/>
                  </a:lnTo>
                  <a:lnTo>
                    <a:pt x="70" y="44"/>
                  </a:lnTo>
                  <a:lnTo>
                    <a:pt x="68" y="50"/>
                  </a:lnTo>
                  <a:lnTo>
                    <a:pt x="63" y="53"/>
                  </a:lnTo>
                  <a:lnTo>
                    <a:pt x="57" y="59"/>
                  </a:lnTo>
                  <a:lnTo>
                    <a:pt x="52" y="61"/>
                  </a:lnTo>
                  <a:lnTo>
                    <a:pt x="44" y="62"/>
                  </a:lnTo>
                  <a:lnTo>
                    <a:pt x="37" y="64"/>
                  </a:lnTo>
                  <a:lnTo>
                    <a:pt x="30" y="62"/>
                  </a:lnTo>
                  <a:lnTo>
                    <a:pt x="22" y="61"/>
                  </a:lnTo>
                  <a:lnTo>
                    <a:pt x="17" y="59"/>
                  </a:lnTo>
                  <a:lnTo>
                    <a:pt x="11" y="53"/>
                  </a:lnTo>
                  <a:lnTo>
                    <a:pt x="6" y="50"/>
                  </a:lnTo>
                  <a:lnTo>
                    <a:pt x="2" y="44"/>
                  </a:lnTo>
                  <a:lnTo>
                    <a:pt x="0" y="38"/>
                  </a:lnTo>
                  <a:lnTo>
                    <a:pt x="0" y="31"/>
                  </a:lnTo>
                  <a:lnTo>
                    <a:pt x="0" y="26"/>
                  </a:lnTo>
                  <a:lnTo>
                    <a:pt x="2" y="20"/>
                  </a:lnTo>
                  <a:lnTo>
                    <a:pt x="6" y="14"/>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93" name="Freeform 132"/>
            <p:cNvSpPr>
              <a:spLocks/>
            </p:cNvSpPr>
            <p:nvPr/>
          </p:nvSpPr>
          <p:spPr bwMode="auto">
            <a:xfrm>
              <a:off x="2590" y="3385"/>
              <a:ext cx="73" cy="65"/>
            </a:xfrm>
            <a:custGeom>
              <a:avLst/>
              <a:gdLst>
                <a:gd name="T0" fmla="*/ 36 w 73"/>
                <a:gd name="T1" fmla="*/ 0 h 65"/>
                <a:gd name="T2" fmla="*/ 44 w 73"/>
                <a:gd name="T3" fmla="*/ 2 h 65"/>
                <a:gd name="T4" fmla="*/ 51 w 73"/>
                <a:gd name="T5" fmla="*/ 4 h 65"/>
                <a:gd name="T6" fmla="*/ 57 w 73"/>
                <a:gd name="T7" fmla="*/ 6 h 65"/>
                <a:gd name="T8" fmla="*/ 62 w 73"/>
                <a:gd name="T9" fmla="*/ 9 h 65"/>
                <a:gd name="T10" fmla="*/ 68 w 73"/>
                <a:gd name="T11" fmla="*/ 15 h 65"/>
                <a:gd name="T12" fmla="*/ 72 w 73"/>
                <a:gd name="T13" fmla="*/ 20 h 65"/>
                <a:gd name="T14" fmla="*/ 73 w 73"/>
                <a:gd name="T15" fmla="*/ 26 h 65"/>
                <a:gd name="T16" fmla="*/ 73 w 73"/>
                <a:gd name="T17" fmla="*/ 32 h 65"/>
                <a:gd name="T18" fmla="*/ 73 w 73"/>
                <a:gd name="T19" fmla="*/ 39 h 65"/>
                <a:gd name="T20" fmla="*/ 72 w 73"/>
                <a:gd name="T21" fmla="*/ 44 h 65"/>
                <a:gd name="T22" fmla="*/ 68 w 73"/>
                <a:gd name="T23" fmla="*/ 50 h 65"/>
                <a:gd name="T24" fmla="*/ 62 w 73"/>
                <a:gd name="T25" fmla="*/ 56 h 65"/>
                <a:gd name="T26" fmla="*/ 57 w 73"/>
                <a:gd name="T27" fmla="*/ 59 h 65"/>
                <a:gd name="T28" fmla="*/ 51 w 73"/>
                <a:gd name="T29" fmla="*/ 61 h 65"/>
                <a:gd name="T30" fmla="*/ 44 w 73"/>
                <a:gd name="T31" fmla="*/ 63 h 65"/>
                <a:gd name="T32" fmla="*/ 36 w 73"/>
                <a:gd name="T33" fmla="*/ 65 h 65"/>
                <a:gd name="T34" fmla="*/ 29 w 73"/>
                <a:gd name="T35" fmla="*/ 63 h 65"/>
                <a:gd name="T36" fmla="*/ 22 w 73"/>
                <a:gd name="T37" fmla="*/ 61 h 65"/>
                <a:gd name="T38" fmla="*/ 16 w 73"/>
                <a:gd name="T39" fmla="*/ 59 h 65"/>
                <a:gd name="T40" fmla="*/ 11 w 73"/>
                <a:gd name="T41" fmla="*/ 56 h 65"/>
                <a:gd name="T42" fmla="*/ 5 w 73"/>
                <a:gd name="T43" fmla="*/ 50 h 65"/>
                <a:gd name="T44" fmla="*/ 3 w 73"/>
                <a:gd name="T45" fmla="*/ 44 h 65"/>
                <a:gd name="T46" fmla="*/ 0 w 73"/>
                <a:gd name="T47" fmla="*/ 39 h 65"/>
                <a:gd name="T48" fmla="*/ 0 w 73"/>
                <a:gd name="T49" fmla="*/ 32 h 65"/>
                <a:gd name="T50" fmla="*/ 0 w 73"/>
                <a:gd name="T51" fmla="*/ 26 h 65"/>
                <a:gd name="T52" fmla="*/ 3 w 73"/>
                <a:gd name="T53" fmla="*/ 20 h 65"/>
                <a:gd name="T54" fmla="*/ 5 w 73"/>
                <a:gd name="T55" fmla="*/ 15 h 65"/>
                <a:gd name="T56" fmla="*/ 11 w 73"/>
                <a:gd name="T57" fmla="*/ 9 h 65"/>
                <a:gd name="T58" fmla="*/ 16 w 73"/>
                <a:gd name="T59" fmla="*/ 6 h 65"/>
                <a:gd name="T60" fmla="*/ 22 w 73"/>
                <a:gd name="T61" fmla="*/ 4 h 65"/>
                <a:gd name="T62" fmla="*/ 29 w 73"/>
                <a:gd name="T63" fmla="*/ 2 h 65"/>
                <a:gd name="T64" fmla="*/ 36 w 7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5">
                  <a:moveTo>
                    <a:pt x="36" y="0"/>
                  </a:moveTo>
                  <a:lnTo>
                    <a:pt x="44" y="2"/>
                  </a:lnTo>
                  <a:lnTo>
                    <a:pt x="51" y="4"/>
                  </a:lnTo>
                  <a:lnTo>
                    <a:pt x="57" y="6"/>
                  </a:lnTo>
                  <a:lnTo>
                    <a:pt x="62" y="9"/>
                  </a:lnTo>
                  <a:lnTo>
                    <a:pt x="68" y="15"/>
                  </a:lnTo>
                  <a:lnTo>
                    <a:pt x="72" y="20"/>
                  </a:lnTo>
                  <a:lnTo>
                    <a:pt x="73" y="26"/>
                  </a:lnTo>
                  <a:lnTo>
                    <a:pt x="73" y="32"/>
                  </a:lnTo>
                  <a:lnTo>
                    <a:pt x="73" y="39"/>
                  </a:lnTo>
                  <a:lnTo>
                    <a:pt x="72" y="44"/>
                  </a:lnTo>
                  <a:lnTo>
                    <a:pt x="68" y="50"/>
                  </a:lnTo>
                  <a:lnTo>
                    <a:pt x="62" y="56"/>
                  </a:lnTo>
                  <a:lnTo>
                    <a:pt x="57" y="59"/>
                  </a:lnTo>
                  <a:lnTo>
                    <a:pt x="51" y="61"/>
                  </a:lnTo>
                  <a:lnTo>
                    <a:pt x="44" y="63"/>
                  </a:lnTo>
                  <a:lnTo>
                    <a:pt x="36" y="65"/>
                  </a:lnTo>
                  <a:lnTo>
                    <a:pt x="29" y="63"/>
                  </a:lnTo>
                  <a:lnTo>
                    <a:pt x="22" y="61"/>
                  </a:lnTo>
                  <a:lnTo>
                    <a:pt x="16" y="59"/>
                  </a:lnTo>
                  <a:lnTo>
                    <a:pt x="11" y="56"/>
                  </a:lnTo>
                  <a:lnTo>
                    <a:pt x="5" y="50"/>
                  </a:lnTo>
                  <a:lnTo>
                    <a:pt x="3" y="44"/>
                  </a:lnTo>
                  <a:lnTo>
                    <a:pt x="0" y="39"/>
                  </a:lnTo>
                  <a:lnTo>
                    <a:pt x="0" y="32"/>
                  </a:lnTo>
                  <a:lnTo>
                    <a:pt x="0" y="26"/>
                  </a:lnTo>
                  <a:lnTo>
                    <a:pt x="3" y="20"/>
                  </a:lnTo>
                  <a:lnTo>
                    <a:pt x="5" y="15"/>
                  </a:lnTo>
                  <a:lnTo>
                    <a:pt x="11" y="9"/>
                  </a:lnTo>
                  <a:lnTo>
                    <a:pt x="16" y="6"/>
                  </a:lnTo>
                  <a:lnTo>
                    <a:pt x="22" y="4"/>
                  </a:lnTo>
                  <a:lnTo>
                    <a:pt x="29" y="2"/>
                  </a:lnTo>
                  <a:lnTo>
                    <a:pt x="36" y="0"/>
                  </a:lnTo>
                  <a:close/>
                </a:path>
              </a:pathLst>
            </a:custGeom>
            <a:solidFill>
              <a:srgbClr val="FFFFFF"/>
            </a:solidFill>
            <a:ln w="9525">
              <a:noFill/>
              <a:round/>
              <a:headEnd/>
              <a:tailEnd/>
            </a:ln>
          </p:spPr>
          <p:txBody>
            <a:bodyPr/>
            <a:lstStyle/>
            <a:p>
              <a:endParaRPr lang="en-US" dirty="0"/>
            </a:p>
          </p:txBody>
        </p:sp>
        <p:sp>
          <p:nvSpPr>
            <p:cNvPr id="18694" name="Freeform 133"/>
            <p:cNvSpPr>
              <a:spLocks/>
            </p:cNvSpPr>
            <p:nvPr/>
          </p:nvSpPr>
          <p:spPr bwMode="auto">
            <a:xfrm>
              <a:off x="2590" y="3385"/>
              <a:ext cx="73" cy="65"/>
            </a:xfrm>
            <a:custGeom>
              <a:avLst/>
              <a:gdLst>
                <a:gd name="T0" fmla="*/ 36 w 73"/>
                <a:gd name="T1" fmla="*/ 0 h 65"/>
                <a:gd name="T2" fmla="*/ 44 w 73"/>
                <a:gd name="T3" fmla="*/ 2 h 65"/>
                <a:gd name="T4" fmla="*/ 51 w 73"/>
                <a:gd name="T5" fmla="*/ 4 h 65"/>
                <a:gd name="T6" fmla="*/ 57 w 73"/>
                <a:gd name="T7" fmla="*/ 6 h 65"/>
                <a:gd name="T8" fmla="*/ 62 w 73"/>
                <a:gd name="T9" fmla="*/ 9 h 65"/>
                <a:gd name="T10" fmla="*/ 68 w 73"/>
                <a:gd name="T11" fmla="*/ 15 h 65"/>
                <a:gd name="T12" fmla="*/ 72 w 73"/>
                <a:gd name="T13" fmla="*/ 20 h 65"/>
                <a:gd name="T14" fmla="*/ 73 w 73"/>
                <a:gd name="T15" fmla="*/ 26 h 65"/>
                <a:gd name="T16" fmla="*/ 73 w 73"/>
                <a:gd name="T17" fmla="*/ 32 h 65"/>
                <a:gd name="T18" fmla="*/ 73 w 73"/>
                <a:gd name="T19" fmla="*/ 39 h 65"/>
                <a:gd name="T20" fmla="*/ 72 w 73"/>
                <a:gd name="T21" fmla="*/ 44 h 65"/>
                <a:gd name="T22" fmla="*/ 68 w 73"/>
                <a:gd name="T23" fmla="*/ 50 h 65"/>
                <a:gd name="T24" fmla="*/ 62 w 73"/>
                <a:gd name="T25" fmla="*/ 56 h 65"/>
                <a:gd name="T26" fmla="*/ 57 w 73"/>
                <a:gd name="T27" fmla="*/ 59 h 65"/>
                <a:gd name="T28" fmla="*/ 51 w 73"/>
                <a:gd name="T29" fmla="*/ 61 h 65"/>
                <a:gd name="T30" fmla="*/ 44 w 73"/>
                <a:gd name="T31" fmla="*/ 63 h 65"/>
                <a:gd name="T32" fmla="*/ 36 w 73"/>
                <a:gd name="T33" fmla="*/ 65 h 65"/>
                <a:gd name="T34" fmla="*/ 29 w 73"/>
                <a:gd name="T35" fmla="*/ 63 h 65"/>
                <a:gd name="T36" fmla="*/ 22 w 73"/>
                <a:gd name="T37" fmla="*/ 61 h 65"/>
                <a:gd name="T38" fmla="*/ 16 w 73"/>
                <a:gd name="T39" fmla="*/ 59 h 65"/>
                <a:gd name="T40" fmla="*/ 11 w 73"/>
                <a:gd name="T41" fmla="*/ 56 h 65"/>
                <a:gd name="T42" fmla="*/ 5 w 73"/>
                <a:gd name="T43" fmla="*/ 50 h 65"/>
                <a:gd name="T44" fmla="*/ 3 w 73"/>
                <a:gd name="T45" fmla="*/ 44 h 65"/>
                <a:gd name="T46" fmla="*/ 0 w 73"/>
                <a:gd name="T47" fmla="*/ 39 h 65"/>
                <a:gd name="T48" fmla="*/ 0 w 73"/>
                <a:gd name="T49" fmla="*/ 32 h 65"/>
                <a:gd name="T50" fmla="*/ 0 w 73"/>
                <a:gd name="T51" fmla="*/ 26 h 65"/>
                <a:gd name="T52" fmla="*/ 3 w 73"/>
                <a:gd name="T53" fmla="*/ 20 h 65"/>
                <a:gd name="T54" fmla="*/ 5 w 73"/>
                <a:gd name="T55" fmla="*/ 15 h 65"/>
                <a:gd name="T56" fmla="*/ 11 w 73"/>
                <a:gd name="T57" fmla="*/ 9 h 65"/>
                <a:gd name="T58" fmla="*/ 16 w 73"/>
                <a:gd name="T59" fmla="*/ 6 h 65"/>
                <a:gd name="T60" fmla="*/ 22 w 73"/>
                <a:gd name="T61" fmla="*/ 4 h 65"/>
                <a:gd name="T62" fmla="*/ 29 w 73"/>
                <a:gd name="T63" fmla="*/ 2 h 65"/>
                <a:gd name="T64" fmla="*/ 36 w 7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5">
                  <a:moveTo>
                    <a:pt x="36" y="0"/>
                  </a:moveTo>
                  <a:lnTo>
                    <a:pt x="44" y="2"/>
                  </a:lnTo>
                  <a:lnTo>
                    <a:pt x="51" y="4"/>
                  </a:lnTo>
                  <a:lnTo>
                    <a:pt x="57" y="6"/>
                  </a:lnTo>
                  <a:lnTo>
                    <a:pt x="62" y="9"/>
                  </a:lnTo>
                  <a:lnTo>
                    <a:pt x="68" y="15"/>
                  </a:lnTo>
                  <a:lnTo>
                    <a:pt x="72" y="20"/>
                  </a:lnTo>
                  <a:lnTo>
                    <a:pt x="73" y="26"/>
                  </a:lnTo>
                  <a:lnTo>
                    <a:pt x="73" y="32"/>
                  </a:lnTo>
                  <a:lnTo>
                    <a:pt x="73" y="39"/>
                  </a:lnTo>
                  <a:lnTo>
                    <a:pt x="72" y="44"/>
                  </a:lnTo>
                  <a:lnTo>
                    <a:pt x="68" y="50"/>
                  </a:lnTo>
                  <a:lnTo>
                    <a:pt x="62" y="56"/>
                  </a:lnTo>
                  <a:lnTo>
                    <a:pt x="57" y="59"/>
                  </a:lnTo>
                  <a:lnTo>
                    <a:pt x="51" y="61"/>
                  </a:lnTo>
                  <a:lnTo>
                    <a:pt x="44" y="63"/>
                  </a:lnTo>
                  <a:lnTo>
                    <a:pt x="36" y="65"/>
                  </a:lnTo>
                  <a:lnTo>
                    <a:pt x="29" y="63"/>
                  </a:lnTo>
                  <a:lnTo>
                    <a:pt x="22" y="61"/>
                  </a:lnTo>
                  <a:lnTo>
                    <a:pt x="16" y="59"/>
                  </a:lnTo>
                  <a:lnTo>
                    <a:pt x="11" y="56"/>
                  </a:lnTo>
                  <a:lnTo>
                    <a:pt x="5" y="50"/>
                  </a:lnTo>
                  <a:lnTo>
                    <a:pt x="3" y="44"/>
                  </a:lnTo>
                  <a:lnTo>
                    <a:pt x="0" y="39"/>
                  </a:lnTo>
                  <a:lnTo>
                    <a:pt x="0" y="32"/>
                  </a:lnTo>
                  <a:lnTo>
                    <a:pt x="0" y="26"/>
                  </a:lnTo>
                  <a:lnTo>
                    <a:pt x="3" y="20"/>
                  </a:lnTo>
                  <a:lnTo>
                    <a:pt x="5" y="15"/>
                  </a:lnTo>
                  <a:lnTo>
                    <a:pt x="11" y="9"/>
                  </a:lnTo>
                  <a:lnTo>
                    <a:pt x="16" y="6"/>
                  </a:lnTo>
                  <a:lnTo>
                    <a:pt x="22" y="4"/>
                  </a:lnTo>
                  <a:lnTo>
                    <a:pt x="29" y="2"/>
                  </a:lnTo>
                  <a:lnTo>
                    <a:pt x="36" y="0"/>
                  </a:lnTo>
                </a:path>
              </a:pathLst>
            </a:custGeom>
            <a:noFill/>
            <a:ln w="11113">
              <a:solidFill>
                <a:srgbClr val="1F1A17"/>
              </a:solidFill>
              <a:prstDash val="solid"/>
              <a:round/>
              <a:headEnd/>
              <a:tailEnd/>
            </a:ln>
          </p:spPr>
          <p:txBody>
            <a:bodyPr/>
            <a:lstStyle/>
            <a:p>
              <a:endParaRPr lang="en-US" dirty="0"/>
            </a:p>
          </p:txBody>
        </p:sp>
        <p:sp>
          <p:nvSpPr>
            <p:cNvPr id="18695" name="Freeform 134"/>
            <p:cNvSpPr>
              <a:spLocks/>
            </p:cNvSpPr>
            <p:nvPr/>
          </p:nvSpPr>
          <p:spPr bwMode="auto">
            <a:xfrm>
              <a:off x="1932" y="3806"/>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2 w 74"/>
                <a:gd name="T13" fmla="*/ 18 h 63"/>
                <a:gd name="T14" fmla="*/ 74 w 74"/>
                <a:gd name="T15" fmla="*/ 24 h 63"/>
                <a:gd name="T16" fmla="*/ 74 w 74"/>
                <a:gd name="T17" fmla="*/ 31 h 63"/>
                <a:gd name="T18" fmla="*/ 74 w 74"/>
                <a:gd name="T19" fmla="*/ 37 h 63"/>
                <a:gd name="T20" fmla="*/ 72 w 74"/>
                <a:gd name="T21" fmla="*/ 44 h 63"/>
                <a:gd name="T22" fmla="*/ 68 w 74"/>
                <a:gd name="T23" fmla="*/ 48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48 h 63"/>
                <a:gd name="T44" fmla="*/ 4 w 74"/>
                <a:gd name="T45" fmla="*/ 44 h 63"/>
                <a:gd name="T46" fmla="*/ 0 w 74"/>
                <a:gd name="T47" fmla="*/ 37 h 63"/>
                <a:gd name="T48" fmla="*/ 0 w 74"/>
                <a:gd name="T49" fmla="*/ 31 h 63"/>
                <a:gd name="T50" fmla="*/ 0 w 74"/>
                <a:gd name="T51" fmla="*/ 24 h 63"/>
                <a:gd name="T52" fmla="*/ 4 w 74"/>
                <a:gd name="T53" fmla="*/ 18 h 63"/>
                <a:gd name="T54" fmla="*/ 6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8"/>
                  </a:lnTo>
                  <a:lnTo>
                    <a:pt x="74" y="24"/>
                  </a:lnTo>
                  <a:lnTo>
                    <a:pt x="74" y="31"/>
                  </a:lnTo>
                  <a:lnTo>
                    <a:pt x="74" y="37"/>
                  </a:lnTo>
                  <a:lnTo>
                    <a:pt x="72" y="44"/>
                  </a:lnTo>
                  <a:lnTo>
                    <a:pt x="68" y="48"/>
                  </a:lnTo>
                  <a:lnTo>
                    <a:pt x="63" y="54"/>
                  </a:lnTo>
                  <a:lnTo>
                    <a:pt x="57" y="57"/>
                  </a:lnTo>
                  <a:lnTo>
                    <a:pt x="52" y="61"/>
                  </a:lnTo>
                  <a:lnTo>
                    <a:pt x="44" y="63"/>
                  </a:lnTo>
                  <a:lnTo>
                    <a:pt x="37" y="63"/>
                  </a:lnTo>
                  <a:lnTo>
                    <a:pt x="30" y="63"/>
                  </a:lnTo>
                  <a:lnTo>
                    <a:pt x="22" y="61"/>
                  </a:lnTo>
                  <a:lnTo>
                    <a:pt x="17" y="57"/>
                  </a:lnTo>
                  <a:lnTo>
                    <a:pt x="11" y="54"/>
                  </a:lnTo>
                  <a:lnTo>
                    <a:pt x="6" y="48"/>
                  </a:lnTo>
                  <a:lnTo>
                    <a:pt x="4" y="44"/>
                  </a:lnTo>
                  <a:lnTo>
                    <a:pt x="0" y="37"/>
                  </a:lnTo>
                  <a:lnTo>
                    <a:pt x="0" y="31"/>
                  </a:lnTo>
                  <a:lnTo>
                    <a:pt x="0" y="24"/>
                  </a:lnTo>
                  <a:lnTo>
                    <a:pt x="4" y="18"/>
                  </a:lnTo>
                  <a:lnTo>
                    <a:pt x="6"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96" name="Freeform 135"/>
            <p:cNvSpPr>
              <a:spLocks/>
            </p:cNvSpPr>
            <p:nvPr/>
          </p:nvSpPr>
          <p:spPr bwMode="auto">
            <a:xfrm>
              <a:off x="2614" y="3752"/>
              <a:ext cx="73" cy="63"/>
            </a:xfrm>
            <a:custGeom>
              <a:avLst/>
              <a:gdLst>
                <a:gd name="T0" fmla="*/ 36 w 73"/>
                <a:gd name="T1" fmla="*/ 0 h 63"/>
                <a:gd name="T2" fmla="*/ 44 w 73"/>
                <a:gd name="T3" fmla="*/ 0 h 63"/>
                <a:gd name="T4" fmla="*/ 51 w 73"/>
                <a:gd name="T5" fmla="*/ 2 h 63"/>
                <a:gd name="T6" fmla="*/ 59 w 73"/>
                <a:gd name="T7" fmla="*/ 6 h 63"/>
                <a:gd name="T8" fmla="*/ 62 w 73"/>
                <a:gd name="T9" fmla="*/ 10 h 63"/>
                <a:gd name="T10" fmla="*/ 68 w 73"/>
                <a:gd name="T11" fmla="*/ 13 h 63"/>
                <a:gd name="T12" fmla="*/ 72 w 73"/>
                <a:gd name="T13" fmla="*/ 19 h 63"/>
                <a:gd name="T14" fmla="*/ 73 w 73"/>
                <a:gd name="T15" fmla="*/ 26 h 63"/>
                <a:gd name="T16" fmla="*/ 73 w 73"/>
                <a:gd name="T17" fmla="*/ 32 h 63"/>
                <a:gd name="T18" fmla="*/ 73 w 73"/>
                <a:gd name="T19" fmla="*/ 37 h 63"/>
                <a:gd name="T20" fmla="*/ 72 w 73"/>
                <a:gd name="T21" fmla="*/ 45 h 63"/>
                <a:gd name="T22" fmla="*/ 68 w 73"/>
                <a:gd name="T23" fmla="*/ 50 h 63"/>
                <a:gd name="T24" fmla="*/ 62 w 73"/>
                <a:gd name="T25" fmla="*/ 54 h 63"/>
                <a:gd name="T26" fmla="*/ 59 w 73"/>
                <a:gd name="T27" fmla="*/ 58 h 63"/>
                <a:gd name="T28" fmla="*/ 51 w 73"/>
                <a:gd name="T29" fmla="*/ 61 h 63"/>
                <a:gd name="T30" fmla="*/ 44 w 73"/>
                <a:gd name="T31" fmla="*/ 63 h 63"/>
                <a:gd name="T32" fmla="*/ 36 w 73"/>
                <a:gd name="T33" fmla="*/ 63 h 63"/>
                <a:gd name="T34" fmla="*/ 29 w 73"/>
                <a:gd name="T35" fmla="*/ 63 h 63"/>
                <a:gd name="T36" fmla="*/ 22 w 73"/>
                <a:gd name="T37" fmla="*/ 61 h 63"/>
                <a:gd name="T38" fmla="*/ 16 w 73"/>
                <a:gd name="T39" fmla="*/ 58 h 63"/>
                <a:gd name="T40" fmla="*/ 11 w 73"/>
                <a:gd name="T41" fmla="*/ 54 h 63"/>
                <a:gd name="T42" fmla="*/ 7 w 73"/>
                <a:gd name="T43" fmla="*/ 50 h 63"/>
                <a:gd name="T44" fmla="*/ 3 w 73"/>
                <a:gd name="T45" fmla="*/ 45 h 63"/>
                <a:gd name="T46" fmla="*/ 1 w 73"/>
                <a:gd name="T47" fmla="*/ 37 h 63"/>
                <a:gd name="T48" fmla="*/ 0 w 73"/>
                <a:gd name="T49" fmla="*/ 32 h 63"/>
                <a:gd name="T50" fmla="*/ 1 w 73"/>
                <a:gd name="T51" fmla="*/ 26 h 63"/>
                <a:gd name="T52" fmla="*/ 3 w 73"/>
                <a:gd name="T53" fmla="*/ 19 h 63"/>
                <a:gd name="T54" fmla="*/ 7 w 73"/>
                <a:gd name="T55" fmla="*/ 13 h 63"/>
                <a:gd name="T56" fmla="*/ 11 w 73"/>
                <a:gd name="T57" fmla="*/ 10 h 63"/>
                <a:gd name="T58" fmla="*/ 16 w 73"/>
                <a:gd name="T59" fmla="*/ 6 h 63"/>
                <a:gd name="T60" fmla="*/ 22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9" y="6"/>
                  </a:lnTo>
                  <a:lnTo>
                    <a:pt x="62" y="10"/>
                  </a:lnTo>
                  <a:lnTo>
                    <a:pt x="68" y="13"/>
                  </a:lnTo>
                  <a:lnTo>
                    <a:pt x="72" y="19"/>
                  </a:lnTo>
                  <a:lnTo>
                    <a:pt x="73" y="26"/>
                  </a:lnTo>
                  <a:lnTo>
                    <a:pt x="73" y="32"/>
                  </a:lnTo>
                  <a:lnTo>
                    <a:pt x="73" y="37"/>
                  </a:lnTo>
                  <a:lnTo>
                    <a:pt x="72" y="45"/>
                  </a:lnTo>
                  <a:lnTo>
                    <a:pt x="68" y="50"/>
                  </a:lnTo>
                  <a:lnTo>
                    <a:pt x="62" y="54"/>
                  </a:lnTo>
                  <a:lnTo>
                    <a:pt x="59" y="58"/>
                  </a:lnTo>
                  <a:lnTo>
                    <a:pt x="51" y="61"/>
                  </a:lnTo>
                  <a:lnTo>
                    <a:pt x="44" y="63"/>
                  </a:lnTo>
                  <a:lnTo>
                    <a:pt x="36" y="63"/>
                  </a:lnTo>
                  <a:lnTo>
                    <a:pt x="29" y="63"/>
                  </a:lnTo>
                  <a:lnTo>
                    <a:pt x="22" y="61"/>
                  </a:lnTo>
                  <a:lnTo>
                    <a:pt x="16" y="58"/>
                  </a:lnTo>
                  <a:lnTo>
                    <a:pt x="11" y="54"/>
                  </a:lnTo>
                  <a:lnTo>
                    <a:pt x="7" y="50"/>
                  </a:lnTo>
                  <a:lnTo>
                    <a:pt x="3" y="45"/>
                  </a:lnTo>
                  <a:lnTo>
                    <a:pt x="1" y="37"/>
                  </a:lnTo>
                  <a:lnTo>
                    <a:pt x="0" y="32"/>
                  </a:lnTo>
                  <a:lnTo>
                    <a:pt x="1" y="26"/>
                  </a:lnTo>
                  <a:lnTo>
                    <a:pt x="3" y="19"/>
                  </a:lnTo>
                  <a:lnTo>
                    <a:pt x="7" y="13"/>
                  </a:lnTo>
                  <a:lnTo>
                    <a:pt x="11" y="10"/>
                  </a:lnTo>
                  <a:lnTo>
                    <a:pt x="16" y="6"/>
                  </a:lnTo>
                  <a:lnTo>
                    <a:pt x="22"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697" name="Freeform 136"/>
            <p:cNvSpPr>
              <a:spLocks/>
            </p:cNvSpPr>
            <p:nvPr/>
          </p:nvSpPr>
          <p:spPr bwMode="auto">
            <a:xfrm>
              <a:off x="1895" y="3317"/>
              <a:ext cx="76" cy="64"/>
            </a:xfrm>
            <a:custGeom>
              <a:avLst/>
              <a:gdLst>
                <a:gd name="T0" fmla="*/ 39 w 76"/>
                <a:gd name="T1" fmla="*/ 0 h 64"/>
                <a:gd name="T2" fmla="*/ 46 w 76"/>
                <a:gd name="T3" fmla="*/ 2 h 64"/>
                <a:gd name="T4" fmla="*/ 52 w 76"/>
                <a:gd name="T5" fmla="*/ 4 h 64"/>
                <a:gd name="T6" fmla="*/ 59 w 76"/>
                <a:gd name="T7" fmla="*/ 5 h 64"/>
                <a:gd name="T8" fmla="*/ 65 w 76"/>
                <a:gd name="T9" fmla="*/ 9 h 64"/>
                <a:gd name="T10" fmla="*/ 68 w 76"/>
                <a:gd name="T11" fmla="*/ 15 h 64"/>
                <a:gd name="T12" fmla="*/ 72 w 76"/>
                <a:gd name="T13" fmla="*/ 20 h 64"/>
                <a:gd name="T14" fmla="*/ 74 w 76"/>
                <a:gd name="T15" fmla="*/ 26 h 64"/>
                <a:gd name="T16" fmla="*/ 76 w 76"/>
                <a:gd name="T17" fmla="*/ 33 h 64"/>
                <a:gd name="T18" fmla="*/ 74 w 76"/>
                <a:gd name="T19" fmla="*/ 39 h 64"/>
                <a:gd name="T20" fmla="*/ 72 w 76"/>
                <a:gd name="T21" fmla="*/ 44 h 64"/>
                <a:gd name="T22" fmla="*/ 68 w 76"/>
                <a:gd name="T23" fmla="*/ 50 h 64"/>
                <a:gd name="T24" fmla="*/ 65 w 76"/>
                <a:gd name="T25" fmla="*/ 55 h 64"/>
                <a:gd name="T26" fmla="*/ 59 w 76"/>
                <a:gd name="T27" fmla="*/ 59 h 64"/>
                <a:gd name="T28" fmla="*/ 52 w 76"/>
                <a:gd name="T29" fmla="*/ 61 h 64"/>
                <a:gd name="T30" fmla="*/ 46 w 76"/>
                <a:gd name="T31" fmla="*/ 63 h 64"/>
                <a:gd name="T32" fmla="*/ 39 w 76"/>
                <a:gd name="T33" fmla="*/ 64 h 64"/>
                <a:gd name="T34" fmla="*/ 30 w 76"/>
                <a:gd name="T35" fmla="*/ 63 h 64"/>
                <a:gd name="T36" fmla="*/ 24 w 76"/>
                <a:gd name="T37" fmla="*/ 61 h 64"/>
                <a:gd name="T38" fmla="*/ 17 w 76"/>
                <a:gd name="T39" fmla="*/ 59 h 64"/>
                <a:gd name="T40" fmla="*/ 11 w 76"/>
                <a:gd name="T41" fmla="*/ 55 h 64"/>
                <a:gd name="T42" fmla="*/ 7 w 76"/>
                <a:gd name="T43" fmla="*/ 50 h 64"/>
                <a:gd name="T44" fmla="*/ 4 w 76"/>
                <a:gd name="T45" fmla="*/ 44 h 64"/>
                <a:gd name="T46" fmla="*/ 2 w 76"/>
                <a:gd name="T47" fmla="*/ 39 h 64"/>
                <a:gd name="T48" fmla="*/ 0 w 76"/>
                <a:gd name="T49" fmla="*/ 33 h 64"/>
                <a:gd name="T50" fmla="*/ 2 w 76"/>
                <a:gd name="T51" fmla="*/ 26 h 64"/>
                <a:gd name="T52" fmla="*/ 4 w 76"/>
                <a:gd name="T53" fmla="*/ 20 h 64"/>
                <a:gd name="T54" fmla="*/ 7 w 76"/>
                <a:gd name="T55" fmla="*/ 15 h 64"/>
                <a:gd name="T56" fmla="*/ 11 w 76"/>
                <a:gd name="T57" fmla="*/ 9 h 64"/>
                <a:gd name="T58" fmla="*/ 17 w 76"/>
                <a:gd name="T59" fmla="*/ 5 h 64"/>
                <a:gd name="T60" fmla="*/ 24 w 76"/>
                <a:gd name="T61" fmla="*/ 4 h 64"/>
                <a:gd name="T62" fmla="*/ 30 w 76"/>
                <a:gd name="T63" fmla="*/ 2 h 64"/>
                <a:gd name="T64" fmla="*/ 39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9" y="0"/>
                  </a:moveTo>
                  <a:lnTo>
                    <a:pt x="46" y="2"/>
                  </a:lnTo>
                  <a:lnTo>
                    <a:pt x="52" y="4"/>
                  </a:lnTo>
                  <a:lnTo>
                    <a:pt x="59" y="5"/>
                  </a:lnTo>
                  <a:lnTo>
                    <a:pt x="65" y="9"/>
                  </a:lnTo>
                  <a:lnTo>
                    <a:pt x="68" y="15"/>
                  </a:lnTo>
                  <a:lnTo>
                    <a:pt x="72" y="20"/>
                  </a:lnTo>
                  <a:lnTo>
                    <a:pt x="74" y="26"/>
                  </a:lnTo>
                  <a:lnTo>
                    <a:pt x="76" y="33"/>
                  </a:lnTo>
                  <a:lnTo>
                    <a:pt x="74" y="39"/>
                  </a:lnTo>
                  <a:lnTo>
                    <a:pt x="72" y="44"/>
                  </a:lnTo>
                  <a:lnTo>
                    <a:pt x="68" y="50"/>
                  </a:lnTo>
                  <a:lnTo>
                    <a:pt x="65" y="55"/>
                  </a:lnTo>
                  <a:lnTo>
                    <a:pt x="59" y="59"/>
                  </a:lnTo>
                  <a:lnTo>
                    <a:pt x="52" y="61"/>
                  </a:lnTo>
                  <a:lnTo>
                    <a:pt x="46" y="63"/>
                  </a:lnTo>
                  <a:lnTo>
                    <a:pt x="39" y="64"/>
                  </a:lnTo>
                  <a:lnTo>
                    <a:pt x="30" y="63"/>
                  </a:lnTo>
                  <a:lnTo>
                    <a:pt x="24" y="61"/>
                  </a:lnTo>
                  <a:lnTo>
                    <a:pt x="17" y="59"/>
                  </a:lnTo>
                  <a:lnTo>
                    <a:pt x="11" y="55"/>
                  </a:lnTo>
                  <a:lnTo>
                    <a:pt x="7" y="50"/>
                  </a:lnTo>
                  <a:lnTo>
                    <a:pt x="4" y="44"/>
                  </a:lnTo>
                  <a:lnTo>
                    <a:pt x="2" y="39"/>
                  </a:lnTo>
                  <a:lnTo>
                    <a:pt x="0" y="33"/>
                  </a:lnTo>
                  <a:lnTo>
                    <a:pt x="2" y="26"/>
                  </a:lnTo>
                  <a:lnTo>
                    <a:pt x="4" y="20"/>
                  </a:lnTo>
                  <a:lnTo>
                    <a:pt x="7" y="15"/>
                  </a:lnTo>
                  <a:lnTo>
                    <a:pt x="11" y="9"/>
                  </a:lnTo>
                  <a:lnTo>
                    <a:pt x="17" y="5"/>
                  </a:lnTo>
                  <a:lnTo>
                    <a:pt x="24" y="4"/>
                  </a:lnTo>
                  <a:lnTo>
                    <a:pt x="30" y="2"/>
                  </a:lnTo>
                  <a:lnTo>
                    <a:pt x="39" y="0"/>
                  </a:lnTo>
                </a:path>
              </a:pathLst>
            </a:custGeom>
            <a:noFill/>
            <a:ln w="11113">
              <a:solidFill>
                <a:srgbClr val="1F1A17"/>
              </a:solidFill>
              <a:prstDash val="solid"/>
              <a:round/>
              <a:headEnd/>
              <a:tailEnd/>
            </a:ln>
          </p:spPr>
          <p:txBody>
            <a:bodyPr/>
            <a:lstStyle/>
            <a:p>
              <a:endParaRPr lang="en-US" dirty="0"/>
            </a:p>
          </p:txBody>
        </p:sp>
        <p:sp>
          <p:nvSpPr>
            <p:cNvPr id="18698" name="Freeform 137"/>
            <p:cNvSpPr>
              <a:spLocks/>
            </p:cNvSpPr>
            <p:nvPr/>
          </p:nvSpPr>
          <p:spPr bwMode="auto">
            <a:xfrm>
              <a:off x="1921" y="3684"/>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6 w 74"/>
                <a:gd name="T11" fmla="*/ 15 h 63"/>
                <a:gd name="T12" fmla="*/ 70 w 74"/>
                <a:gd name="T13" fmla="*/ 20 h 63"/>
                <a:gd name="T14" fmla="*/ 72 w 74"/>
                <a:gd name="T15" fmla="*/ 26 h 63"/>
                <a:gd name="T16" fmla="*/ 74 w 74"/>
                <a:gd name="T17" fmla="*/ 32 h 63"/>
                <a:gd name="T18" fmla="*/ 72 w 74"/>
                <a:gd name="T19" fmla="*/ 39 h 63"/>
                <a:gd name="T20" fmla="*/ 70 w 74"/>
                <a:gd name="T21" fmla="*/ 44 h 63"/>
                <a:gd name="T22" fmla="*/ 66 w 74"/>
                <a:gd name="T23" fmla="*/ 50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5 w 74"/>
                <a:gd name="T43" fmla="*/ 50 h 63"/>
                <a:gd name="T44" fmla="*/ 2 w 74"/>
                <a:gd name="T45" fmla="*/ 44 h 63"/>
                <a:gd name="T46" fmla="*/ 0 w 74"/>
                <a:gd name="T47" fmla="*/ 39 h 63"/>
                <a:gd name="T48" fmla="*/ 0 w 74"/>
                <a:gd name="T49" fmla="*/ 32 h 63"/>
                <a:gd name="T50" fmla="*/ 0 w 74"/>
                <a:gd name="T51" fmla="*/ 26 h 63"/>
                <a:gd name="T52" fmla="*/ 2 w 74"/>
                <a:gd name="T53" fmla="*/ 20 h 63"/>
                <a:gd name="T54" fmla="*/ 5 w 74"/>
                <a:gd name="T55" fmla="*/ 15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6" y="15"/>
                  </a:lnTo>
                  <a:lnTo>
                    <a:pt x="70" y="20"/>
                  </a:lnTo>
                  <a:lnTo>
                    <a:pt x="72" y="26"/>
                  </a:lnTo>
                  <a:lnTo>
                    <a:pt x="74" y="32"/>
                  </a:lnTo>
                  <a:lnTo>
                    <a:pt x="72" y="39"/>
                  </a:lnTo>
                  <a:lnTo>
                    <a:pt x="70" y="44"/>
                  </a:lnTo>
                  <a:lnTo>
                    <a:pt x="66" y="50"/>
                  </a:lnTo>
                  <a:lnTo>
                    <a:pt x="63" y="54"/>
                  </a:lnTo>
                  <a:lnTo>
                    <a:pt x="57" y="57"/>
                  </a:lnTo>
                  <a:lnTo>
                    <a:pt x="52" y="61"/>
                  </a:lnTo>
                  <a:lnTo>
                    <a:pt x="44" y="63"/>
                  </a:lnTo>
                  <a:lnTo>
                    <a:pt x="37" y="63"/>
                  </a:lnTo>
                  <a:lnTo>
                    <a:pt x="30" y="63"/>
                  </a:lnTo>
                  <a:lnTo>
                    <a:pt x="22" y="61"/>
                  </a:lnTo>
                  <a:lnTo>
                    <a:pt x="17" y="57"/>
                  </a:lnTo>
                  <a:lnTo>
                    <a:pt x="11" y="54"/>
                  </a:lnTo>
                  <a:lnTo>
                    <a:pt x="5" y="50"/>
                  </a:lnTo>
                  <a:lnTo>
                    <a:pt x="2" y="44"/>
                  </a:lnTo>
                  <a:lnTo>
                    <a:pt x="0" y="39"/>
                  </a:lnTo>
                  <a:lnTo>
                    <a:pt x="0" y="32"/>
                  </a:lnTo>
                  <a:lnTo>
                    <a:pt x="0" y="26"/>
                  </a:lnTo>
                  <a:lnTo>
                    <a:pt x="2" y="20"/>
                  </a:lnTo>
                  <a:lnTo>
                    <a:pt x="5" y="15"/>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699" name="Freeform 138"/>
            <p:cNvSpPr>
              <a:spLocks/>
            </p:cNvSpPr>
            <p:nvPr/>
          </p:nvSpPr>
          <p:spPr bwMode="auto">
            <a:xfrm>
              <a:off x="2602" y="3631"/>
              <a:ext cx="74" cy="64"/>
            </a:xfrm>
            <a:custGeom>
              <a:avLst/>
              <a:gdLst>
                <a:gd name="T0" fmla="*/ 37 w 74"/>
                <a:gd name="T1" fmla="*/ 0 h 64"/>
                <a:gd name="T2" fmla="*/ 45 w 74"/>
                <a:gd name="T3" fmla="*/ 2 h 64"/>
                <a:gd name="T4" fmla="*/ 52 w 74"/>
                <a:gd name="T5" fmla="*/ 3 h 64"/>
                <a:gd name="T6" fmla="*/ 58 w 74"/>
                <a:gd name="T7" fmla="*/ 5 h 64"/>
                <a:gd name="T8" fmla="*/ 63 w 74"/>
                <a:gd name="T9" fmla="*/ 9 h 64"/>
                <a:gd name="T10" fmla="*/ 69 w 74"/>
                <a:gd name="T11" fmla="*/ 14 h 64"/>
                <a:gd name="T12" fmla="*/ 71 w 74"/>
                <a:gd name="T13" fmla="*/ 20 h 64"/>
                <a:gd name="T14" fmla="*/ 74 w 74"/>
                <a:gd name="T15" fmla="*/ 25 h 64"/>
                <a:gd name="T16" fmla="*/ 74 w 74"/>
                <a:gd name="T17" fmla="*/ 31 h 64"/>
                <a:gd name="T18" fmla="*/ 74 w 74"/>
                <a:gd name="T19" fmla="*/ 38 h 64"/>
                <a:gd name="T20" fmla="*/ 71 w 74"/>
                <a:gd name="T21" fmla="*/ 44 h 64"/>
                <a:gd name="T22" fmla="*/ 69 w 74"/>
                <a:gd name="T23" fmla="*/ 49 h 64"/>
                <a:gd name="T24" fmla="*/ 63 w 74"/>
                <a:gd name="T25" fmla="*/ 55 h 64"/>
                <a:gd name="T26" fmla="*/ 58 w 74"/>
                <a:gd name="T27" fmla="*/ 59 h 64"/>
                <a:gd name="T28" fmla="*/ 52 w 74"/>
                <a:gd name="T29" fmla="*/ 61 h 64"/>
                <a:gd name="T30" fmla="*/ 45 w 74"/>
                <a:gd name="T31" fmla="*/ 62 h 64"/>
                <a:gd name="T32" fmla="*/ 37 w 74"/>
                <a:gd name="T33" fmla="*/ 64 h 64"/>
                <a:gd name="T34" fmla="*/ 30 w 74"/>
                <a:gd name="T35" fmla="*/ 62 h 64"/>
                <a:gd name="T36" fmla="*/ 23 w 74"/>
                <a:gd name="T37" fmla="*/ 61 h 64"/>
                <a:gd name="T38" fmla="*/ 17 w 74"/>
                <a:gd name="T39" fmla="*/ 59 h 64"/>
                <a:gd name="T40" fmla="*/ 12 w 74"/>
                <a:gd name="T41" fmla="*/ 55 h 64"/>
                <a:gd name="T42" fmla="*/ 6 w 74"/>
                <a:gd name="T43" fmla="*/ 49 h 64"/>
                <a:gd name="T44" fmla="*/ 2 w 74"/>
                <a:gd name="T45" fmla="*/ 44 h 64"/>
                <a:gd name="T46" fmla="*/ 0 w 74"/>
                <a:gd name="T47" fmla="*/ 38 h 64"/>
                <a:gd name="T48" fmla="*/ 0 w 74"/>
                <a:gd name="T49" fmla="*/ 31 h 64"/>
                <a:gd name="T50" fmla="*/ 0 w 74"/>
                <a:gd name="T51" fmla="*/ 25 h 64"/>
                <a:gd name="T52" fmla="*/ 2 w 74"/>
                <a:gd name="T53" fmla="*/ 20 h 64"/>
                <a:gd name="T54" fmla="*/ 6 w 74"/>
                <a:gd name="T55" fmla="*/ 14 h 64"/>
                <a:gd name="T56" fmla="*/ 12 w 74"/>
                <a:gd name="T57" fmla="*/ 9 h 64"/>
                <a:gd name="T58" fmla="*/ 17 w 74"/>
                <a:gd name="T59" fmla="*/ 5 h 64"/>
                <a:gd name="T60" fmla="*/ 23 w 74"/>
                <a:gd name="T61" fmla="*/ 3 h 64"/>
                <a:gd name="T62" fmla="*/ 30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2"/>
                  </a:lnTo>
                  <a:lnTo>
                    <a:pt x="52" y="3"/>
                  </a:lnTo>
                  <a:lnTo>
                    <a:pt x="58" y="5"/>
                  </a:lnTo>
                  <a:lnTo>
                    <a:pt x="63" y="9"/>
                  </a:lnTo>
                  <a:lnTo>
                    <a:pt x="69" y="14"/>
                  </a:lnTo>
                  <a:lnTo>
                    <a:pt x="71" y="20"/>
                  </a:lnTo>
                  <a:lnTo>
                    <a:pt x="74" y="25"/>
                  </a:lnTo>
                  <a:lnTo>
                    <a:pt x="74" y="31"/>
                  </a:lnTo>
                  <a:lnTo>
                    <a:pt x="74" y="38"/>
                  </a:lnTo>
                  <a:lnTo>
                    <a:pt x="71" y="44"/>
                  </a:lnTo>
                  <a:lnTo>
                    <a:pt x="69" y="49"/>
                  </a:lnTo>
                  <a:lnTo>
                    <a:pt x="63" y="55"/>
                  </a:lnTo>
                  <a:lnTo>
                    <a:pt x="58" y="59"/>
                  </a:lnTo>
                  <a:lnTo>
                    <a:pt x="52" y="61"/>
                  </a:lnTo>
                  <a:lnTo>
                    <a:pt x="45" y="62"/>
                  </a:lnTo>
                  <a:lnTo>
                    <a:pt x="37" y="64"/>
                  </a:lnTo>
                  <a:lnTo>
                    <a:pt x="30" y="62"/>
                  </a:lnTo>
                  <a:lnTo>
                    <a:pt x="23" y="61"/>
                  </a:lnTo>
                  <a:lnTo>
                    <a:pt x="17" y="59"/>
                  </a:lnTo>
                  <a:lnTo>
                    <a:pt x="12" y="55"/>
                  </a:lnTo>
                  <a:lnTo>
                    <a:pt x="6" y="49"/>
                  </a:lnTo>
                  <a:lnTo>
                    <a:pt x="2" y="44"/>
                  </a:lnTo>
                  <a:lnTo>
                    <a:pt x="0" y="38"/>
                  </a:lnTo>
                  <a:lnTo>
                    <a:pt x="0" y="31"/>
                  </a:lnTo>
                  <a:lnTo>
                    <a:pt x="0" y="25"/>
                  </a:lnTo>
                  <a:lnTo>
                    <a:pt x="2" y="20"/>
                  </a:lnTo>
                  <a:lnTo>
                    <a:pt x="6" y="14"/>
                  </a:lnTo>
                  <a:lnTo>
                    <a:pt x="12" y="9"/>
                  </a:lnTo>
                  <a:lnTo>
                    <a:pt x="17" y="5"/>
                  </a:lnTo>
                  <a:lnTo>
                    <a:pt x="23" y="3"/>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00" name="Freeform 139"/>
            <p:cNvSpPr>
              <a:spLocks/>
            </p:cNvSpPr>
            <p:nvPr/>
          </p:nvSpPr>
          <p:spPr bwMode="auto">
            <a:xfrm>
              <a:off x="1873" y="3501"/>
              <a:ext cx="74" cy="63"/>
            </a:xfrm>
            <a:custGeom>
              <a:avLst/>
              <a:gdLst>
                <a:gd name="T0" fmla="*/ 37 w 74"/>
                <a:gd name="T1" fmla="*/ 0 h 63"/>
                <a:gd name="T2" fmla="*/ 44 w 74"/>
                <a:gd name="T3" fmla="*/ 0 h 63"/>
                <a:gd name="T4" fmla="*/ 52 w 74"/>
                <a:gd name="T5" fmla="*/ 2 h 63"/>
                <a:gd name="T6" fmla="*/ 59 w 74"/>
                <a:gd name="T7" fmla="*/ 6 h 63"/>
                <a:gd name="T8" fmla="*/ 65 w 74"/>
                <a:gd name="T9" fmla="*/ 10 h 63"/>
                <a:gd name="T10" fmla="*/ 68 w 74"/>
                <a:gd name="T11" fmla="*/ 15 h 63"/>
                <a:gd name="T12" fmla="*/ 72 w 74"/>
                <a:gd name="T13" fmla="*/ 21 h 63"/>
                <a:gd name="T14" fmla="*/ 74 w 74"/>
                <a:gd name="T15" fmla="*/ 26 h 63"/>
                <a:gd name="T16" fmla="*/ 74 w 74"/>
                <a:gd name="T17" fmla="*/ 32 h 63"/>
                <a:gd name="T18" fmla="*/ 74 w 74"/>
                <a:gd name="T19" fmla="*/ 39 h 63"/>
                <a:gd name="T20" fmla="*/ 72 w 74"/>
                <a:gd name="T21" fmla="*/ 45 h 63"/>
                <a:gd name="T22" fmla="*/ 68 w 74"/>
                <a:gd name="T23" fmla="*/ 50 h 63"/>
                <a:gd name="T24" fmla="*/ 65 w 74"/>
                <a:gd name="T25" fmla="*/ 54 h 63"/>
                <a:gd name="T26" fmla="*/ 59 w 74"/>
                <a:gd name="T27" fmla="*/ 58 h 63"/>
                <a:gd name="T28" fmla="*/ 52 w 74"/>
                <a:gd name="T29" fmla="*/ 61 h 63"/>
                <a:gd name="T30" fmla="*/ 44 w 74"/>
                <a:gd name="T31" fmla="*/ 63 h 63"/>
                <a:gd name="T32" fmla="*/ 37 w 74"/>
                <a:gd name="T33" fmla="*/ 63 h 63"/>
                <a:gd name="T34" fmla="*/ 29 w 74"/>
                <a:gd name="T35" fmla="*/ 63 h 63"/>
                <a:gd name="T36" fmla="*/ 24 w 74"/>
                <a:gd name="T37" fmla="*/ 61 h 63"/>
                <a:gd name="T38" fmla="*/ 17 w 74"/>
                <a:gd name="T39" fmla="*/ 58 h 63"/>
                <a:gd name="T40" fmla="*/ 11 w 74"/>
                <a:gd name="T41" fmla="*/ 54 h 63"/>
                <a:gd name="T42" fmla="*/ 7 w 74"/>
                <a:gd name="T43" fmla="*/ 50 h 63"/>
                <a:gd name="T44" fmla="*/ 4 w 74"/>
                <a:gd name="T45" fmla="*/ 45 h 63"/>
                <a:gd name="T46" fmla="*/ 2 w 74"/>
                <a:gd name="T47" fmla="*/ 39 h 63"/>
                <a:gd name="T48" fmla="*/ 0 w 74"/>
                <a:gd name="T49" fmla="*/ 32 h 63"/>
                <a:gd name="T50" fmla="*/ 2 w 74"/>
                <a:gd name="T51" fmla="*/ 26 h 63"/>
                <a:gd name="T52" fmla="*/ 4 w 74"/>
                <a:gd name="T53" fmla="*/ 21 h 63"/>
                <a:gd name="T54" fmla="*/ 7 w 74"/>
                <a:gd name="T55" fmla="*/ 15 h 63"/>
                <a:gd name="T56" fmla="*/ 11 w 74"/>
                <a:gd name="T57" fmla="*/ 10 h 63"/>
                <a:gd name="T58" fmla="*/ 17 w 74"/>
                <a:gd name="T59" fmla="*/ 6 h 63"/>
                <a:gd name="T60" fmla="*/ 24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6"/>
                  </a:lnTo>
                  <a:lnTo>
                    <a:pt x="65" y="10"/>
                  </a:lnTo>
                  <a:lnTo>
                    <a:pt x="68" y="15"/>
                  </a:lnTo>
                  <a:lnTo>
                    <a:pt x="72" y="21"/>
                  </a:lnTo>
                  <a:lnTo>
                    <a:pt x="74" y="26"/>
                  </a:lnTo>
                  <a:lnTo>
                    <a:pt x="74" y="32"/>
                  </a:lnTo>
                  <a:lnTo>
                    <a:pt x="74" y="39"/>
                  </a:lnTo>
                  <a:lnTo>
                    <a:pt x="72" y="45"/>
                  </a:lnTo>
                  <a:lnTo>
                    <a:pt x="68" y="50"/>
                  </a:lnTo>
                  <a:lnTo>
                    <a:pt x="65" y="54"/>
                  </a:lnTo>
                  <a:lnTo>
                    <a:pt x="59" y="58"/>
                  </a:lnTo>
                  <a:lnTo>
                    <a:pt x="52" y="61"/>
                  </a:lnTo>
                  <a:lnTo>
                    <a:pt x="44" y="63"/>
                  </a:lnTo>
                  <a:lnTo>
                    <a:pt x="37" y="63"/>
                  </a:lnTo>
                  <a:lnTo>
                    <a:pt x="29" y="63"/>
                  </a:lnTo>
                  <a:lnTo>
                    <a:pt x="24" y="61"/>
                  </a:lnTo>
                  <a:lnTo>
                    <a:pt x="17" y="58"/>
                  </a:lnTo>
                  <a:lnTo>
                    <a:pt x="11" y="54"/>
                  </a:lnTo>
                  <a:lnTo>
                    <a:pt x="7" y="50"/>
                  </a:lnTo>
                  <a:lnTo>
                    <a:pt x="4" y="45"/>
                  </a:lnTo>
                  <a:lnTo>
                    <a:pt x="2" y="39"/>
                  </a:lnTo>
                  <a:lnTo>
                    <a:pt x="0" y="32"/>
                  </a:lnTo>
                  <a:lnTo>
                    <a:pt x="2" y="26"/>
                  </a:lnTo>
                  <a:lnTo>
                    <a:pt x="4" y="21"/>
                  </a:lnTo>
                  <a:lnTo>
                    <a:pt x="7" y="15"/>
                  </a:lnTo>
                  <a:lnTo>
                    <a:pt x="11" y="10"/>
                  </a:lnTo>
                  <a:lnTo>
                    <a:pt x="17"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01" name="Freeform 140"/>
            <p:cNvSpPr>
              <a:spLocks/>
            </p:cNvSpPr>
            <p:nvPr/>
          </p:nvSpPr>
          <p:spPr bwMode="auto">
            <a:xfrm>
              <a:off x="2554" y="3448"/>
              <a:ext cx="76" cy="65"/>
            </a:xfrm>
            <a:custGeom>
              <a:avLst/>
              <a:gdLst>
                <a:gd name="T0" fmla="*/ 39 w 76"/>
                <a:gd name="T1" fmla="*/ 0 h 65"/>
                <a:gd name="T2" fmla="*/ 47 w 76"/>
                <a:gd name="T3" fmla="*/ 0 h 65"/>
                <a:gd name="T4" fmla="*/ 52 w 76"/>
                <a:gd name="T5" fmla="*/ 2 h 65"/>
                <a:gd name="T6" fmla="*/ 60 w 76"/>
                <a:gd name="T7" fmla="*/ 5 h 65"/>
                <a:gd name="T8" fmla="*/ 65 w 76"/>
                <a:gd name="T9" fmla="*/ 9 h 65"/>
                <a:gd name="T10" fmla="*/ 69 w 76"/>
                <a:gd name="T11" fmla="*/ 15 h 65"/>
                <a:gd name="T12" fmla="*/ 72 w 76"/>
                <a:gd name="T13" fmla="*/ 20 h 65"/>
                <a:gd name="T14" fmla="*/ 74 w 76"/>
                <a:gd name="T15" fmla="*/ 26 h 65"/>
                <a:gd name="T16" fmla="*/ 76 w 76"/>
                <a:gd name="T17" fmla="*/ 31 h 65"/>
                <a:gd name="T18" fmla="*/ 74 w 76"/>
                <a:gd name="T19" fmla="*/ 39 h 65"/>
                <a:gd name="T20" fmla="*/ 72 w 76"/>
                <a:gd name="T21" fmla="*/ 44 h 65"/>
                <a:gd name="T22" fmla="*/ 69 w 76"/>
                <a:gd name="T23" fmla="*/ 50 h 65"/>
                <a:gd name="T24" fmla="*/ 65 w 76"/>
                <a:gd name="T25" fmla="*/ 53 h 65"/>
                <a:gd name="T26" fmla="*/ 60 w 76"/>
                <a:gd name="T27" fmla="*/ 59 h 65"/>
                <a:gd name="T28" fmla="*/ 52 w 76"/>
                <a:gd name="T29" fmla="*/ 61 h 65"/>
                <a:gd name="T30" fmla="*/ 47 w 76"/>
                <a:gd name="T31" fmla="*/ 63 h 65"/>
                <a:gd name="T32" fmla="*/ 39 w 76"/>
                <a:gd name="T33" fmla="*/ 65 h 65"/>
                <a:gd name="T34" fmla="*/ 30 w 76"/>
                <a:gd name="T35" fmla="*/ 63 h 65"/>
                <a:gd name="T36" fmla="*/ 24 w 76"/>
                <a:gd name="T37" fmla="*/ 61 h 65"/>
                <a:gd name="T38" fmla="*/ 17 w 76"/>
                <a:gd name="T39" fmla="*/ 59 h 65"/>
                <a:gd name="T40" fmla="*/ 12 w 76"/>
                <a:gd name="T41" fmla="*/ 53 h 65"/>
                <a:gd name="T42" fmla="*/ 8 w 76"/>
                <a:gd name="T43" fmla="*/ 50 h 65"/>
                <a:gd name="T44" fmla="*/ 4 w 76"/>
                <a:gd name="T45" fmla="*/ 44 h 65"/>
                <a:gd name="T46" fmla="*/ 2 w 76"/>
                <a:gd name="T47" fmla="*/ 39 h 65"/>
                <a:gd name="T48" fmla="*/ 0 w 76"/>
                <a:gd name="T49" fmla="*/ 31 h 65"/>
                <a:gd name="T50" fmla="*/ 2 w 76"/>
                <a:gd name="T51" fmla="*/ 26 h 65"/>
                <a:gd name="T52" fmla="*/ 4 w 76"/>
                <a:gd name="T53" fmla="*/ 20 h 65"/>
                <a:gd name="T54" fmla="*/ 8 w 76"/>
                <a:gd name="T55" fmla="*/ 15 h 65"/>
                <a:gd name="T56" fmla="*/ 12 w 76"/>
                <a:gd name="T57" fmla="*/ 9 h 65"/>
                <a:gd name="T58" fmla="*/ 17 w 76"/>
                <a:gd name="T59" fmla="*/ 5 h 65"/>
                <a:gd name="T60" fmla="*/ 24 w 76"/>
                <a:gd name="T61" fmla="*/ 2 h 65"/>
                <a:gd name="T62" fmla="*/ 30 w 76"/>
                <a:gd name="T63" fmla="*/ 0 h 65"/>
                <a:gd name="T64" fmla="*/ 39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7" y="0"/>
                  </a:lnTo>
                  <a:lnTo>
                    <a:pt x="52" y="2"/>
                  </a:lnTo>
                  <a:lnTo>
                    <a:pt x="60" y="5"/>
                  </a:lnTo>
                  <a:lnTo>
                    <a:pt x="65" y="9"/>
                  </a:lnTo>
                  <a:lnTo>
                    <a:pt x="69" y="15"/>
                  </a:lnTo>
                  <a:lnTo>
                    <a:pt x="72" y="20"/>
                  </a:lnTo>
                  <a:lnTo>
                    <a:pt x="74" y="26"/>
                  </a:lnTo>
                  <a:lnTo>
                    <a:pt x="76" y="31"/>
                  </a:lnTo>
                  <a:lnTo>
                    <a:pt x="74" y="39"/>
                  </a:lnTo>
                  <a:lnTo>
                    <a:pt x="72" y="44"/>
                  </a:lnTo>
                  <a:lnTo>
                    <a:pt x="69" y="50"/>
                  </a:lnTo>
                  <a:lnTo>
                    <a:pt x="65" y="53"/>
                  </a:lnTo>
                  <a:lnTo>
                    <a:pt x="60" y="59"/>
                  </a:lnTo>
                  <a:lnTo>
                    <a:pt x="52" y="61"/>
                  </a:lnTo>
                  <a:lnTo>
                    <a:pt x="47" y="63"/>
                  </a:lnTo>
                  <a:lnTo>
                    <a:pt x="39" y="65"/>
                  </a:lnTo>
                  <a:lnTo>
                    <a:pt x="30" y="63"/>
                  </a:lnTo>
                  <a:lnTo>
                    <a:pt x="24" y="61"/>
                  </a:lnTo>
                  <a:lnTo>
                    <a:pt x="17" y="59"/>
                  </a:lnTo>
                  <a:lnTo>
                    <a:pt x="12" y="53"/>
                  </a:lnTo>
                  <a:lnTo>
                    <a:pt x="8" y="50"/>
                  </a:lnTo>
                  <a:lnTo>
                    <a:pt x="4" y="44"/>
                  </a:lnTo>
                  <a:lnTo>
                    <a:pt x="2" y="39"/>
                  </a:lnTo>
                  <a:lnTo>
                    <a:pt x="0" y="31"/>
                  </a:lnTo>
                  <a:lnTo>
                    <a:pt x="2" y="26"/>
                  </a:lnTo>
                  <a:lnTo>
                    <a:pt x="4" y="20"/>
                  </a:lnTo>
                  <a:lnTo>
                    <a:pt x="8" y="15"/>
                  </a:lnTo>
                  <a:lnTo>
                    <a:pt x="12" y="9"/>
                  </a:lnTo>
                  <a:lnTo>
                    <a:pt x="17" y="5"/>
                  </a:lnTo>
                  <a:lnTo>
                    <a:pt x="24" y="2"/>
                  </a:lnTo>
                  <a:lnTo>
                    <a:pt x="30" y="0"/>
                  </a:lnTo>
                  <a:lnTo>
                    <a:pt x="39" y="0"/>
                  </a:lnTo>
                  <a:close/>
                </a:path>
              </a:pathLst>
            </a:custGeom>
            <a:solidFill>
              <a:srgbClr val="FFFFFF"/>
            </a:solidFill>
            <a:ln w="9525">
              <a:noFill/>
              <a:round/>
              <a:headEnd/>
              <a:tailEnd/>
            </a:ln>
          </p:spPr>
          <p:txBody>
            <a:bodyPr/>
            <a:lstStyle/>
            <a:p>
              <a:endParaRPr lang="en-US" dirty="0"/>
            </a:p>
          </p:txBody>
        </p:sp>
        <p:sp>
          <p:nvSpPr>
            <p:cNvPr id="18702" name="Freeform 141"/>
            <p:cNvSpPr>
              <a:spLocks/>
            </p:cNvSpPr>
            <p:nvPr/>
          </p:nvSpPr>
          <p:spPr bwMode="auto">
            <a:xfrm>
              <a:off x="2554" y="3448"/>
              <a:ext cx="76" cy="65"/>
            </a:xfrm>
            <a:custGeom>
              <a:avLst/>
              <a:gdLst>
                <a:gd name="T0" fmla="*/ 39 w 76"/>
                <a:gd name="T1" fmla="*/ 0 h 65"/>
                <a:gd name="T2" fmla="*/ 47 w 76"/>
                <a:gd name="T3" fmla="*/ 0 h 65"/>
                <a:gd name="T4" fmla="*/ 52 w 76"/>
                <a:gd name="T5" fmla="*/ 2 h 65"/>
                <a:gd name="T6" fmla="*/ 60 w 76"/>
                <a:gd name="T7" fmla="*/ 5 h 65"/>
                <a:gd name="T8" fmla="*/ 65 w 76"/>
                <a:gd name="T9" fmla="*/ 9 h 65"/>
                <a:gd name="T10" fmla="*/ 69 w 76"/>
                <a:gd name="T11" fmla="*/ 15 h 65"/>
                <a:gd name="T12" fmla="*/ 72 w 76"/>
                <a:gd name="T13" fmla="*/ 20 h 65"/>
                <a:gd name="T14" fmla="*/ 74 w 76"/>
                <a:gd name="T15" fmla="*/ 26 h 65"/>
                <a:gd name="T16" fmla="*/ 76 w 76"/>
                <a:gd name="T17" fmla="*/ 31 h 65"/>
                <a:gd name="T18" fmla="*/ 74 w 76"/>
                <a:gd name="T19" fmla="*/ 39 h 65"/>
                <a:gd name="T20" fmla="*/ 72 w 76"/>
                <a:gd name="T21" fmla="*/ 44 h 65"/>
                <a:gd name="T22" fmla="*/ 69 w 76"/>
                <a:gd name="T23" fmla="*/ 50 h 65"/>
                <a:gd name="T24" fmla="*/ 65 w 76"/>
                <a:gd name="T25" fmla="*/ 53 h 65"/>
                <a:gd name="T26" fmla="*/ 60 w 76"/>
                <a:gd name="T27" fmla="*/ 59 h 65"/>
                <a:gd name="T28" fmla="*/ 52 w 76"/>
                <a:gd name="T29" fmla="*/ 61 h 65"/>
                <a:gd name="T30" fmla="*/ 47 w 76"/>
                <a:gd name="T31" fmla="*/ 63 h 65"/>
                <a:gd name="T32" fmla="*/ 39 w 76"/>
                <a:gd name="T33" fmla="*/ 65 h 65"/>
                <a:gd name="T34" fmla="*/ 30 w 76"/>
                <a:gd name="T35" fmla="*/ 63 h 65"/>
                <a:gd name="T36" fmla="*/ 24 w 76"/>
                <a:gd name="T37" fmla="*/ 61 h 65"/>
                <a:gd name="T38" fmla="*/ 17 w 76"/>
                <a:gd name="T39" fmla="*/ 59 h 65"/>
                <a:gd name="T40" fmla="*/ 12 w 76"/>
                <a:gd name="T41" fmla="*/ 53 h 65"/>
                <a:gd name="T42" fmla="*/ 8 w 76"/>
                <a:gd name="T43" fmla="*/ 50 h 65"/>
                <a:gd name="T44" fmla="*/ 4 w 76"/>
                <a:gd name="T45" fmla="*/ 44 h 65"/>
                <a:gd name="T46" fmla="*/ 2 w 76"/>
                <a:gd name="T47" fmla="*/ 39 h 65"/>
                <a:gd name="T48" fmla="*/ 0 w 76"/>
                <a:gd name="T49" fmla="*/ 31 h 65"/>
                <a:gd name="T50" fmla="*/ 2 w 76"/>
                <a:gd name="T51" fmla="*/ 26 h 65"/>
                <a:gd name="T52" fmla="*/ 4 w 76"/>
                <a:gd name="T53" fmla="*/ 20 h 65"/>
                <a:gd name="T54" fmla="*/ 8 w 76"/>
                <a:gd name="T55" fmla="*/ 15 h 65"/>
                <a:gd name="T56" fmla="*/ 12 w 76"/>
                <a:gd name="T57" fmla="*/ 9 h 65"/>
                <a:gd name="T58" fmla="*/ 17 w 76"/>
                <a:gd name="T59" fmla="*/ 5 h 65"/>
                <a:gd name="T60" fmla="*/ 24 w 76"/>
                <a:gd name="T61" fmla="*/ 2 h 65"/>
                <a:gd name="T62" fmla="*/ 30 w 76"/>
                <a:gd name="T63" fmla="*/ 0 h 65"/>
                <a:gd name="T64" fmla="*/ 39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7" y="0"/>
                  </a:lnTo>
                  <a:lnTo>
                    <a:pt x="52" y="2"/>
                  </a:lnTo>
                  <a:lnTo>
                    <a:pt x="60" y="5"/>
                  </a:lnTo>
                  <a:lnTo>
                    <a:pt x="65" y="9"/>
                  </a:lnTo>
                  <a:lnTo>
                    <a:pt x="69" y="15"/>
                  </a:lnTo>
                  <a:lnTo>
                    <a:pt x="72" y="20"/>
                  </a:lnTo>
                  <a:lnTo>
                    <a:pt x="74" y="26"/>
                  </a:lnTo>
                  <a:lnTo>
                    <a:pt x="76" y="31"/>
                  </a:lnTo>
                  <a:lnTo>
                    <a:pt x="74" y="39"/>
                  </a:lnTo>
                  <a:lnTo>
                    <a:pt x="72" y="44"/>
                  </a:lnTo>
                  <a:lnTo>
                    <a:pt x="69" y="50"/>
                  </a:lnTo>
                  <a:lnTo>
                    <a:pt x="65" y="53"/>
                  </a:lnTo>
                  <a:lnTo>
                    <a:pt x="60" y="59"/>
                  </a:lnTo>
                  <a:lnTo>
                    <a:pt x="52" y="61"/>
                  </a:lnTo>
                  <a:lnTo>
                    <a:pt x="47" y="63"/>
                  </a:lnTo>
                  <a:lnTo>
                    <a:pt x="39" y="65"/>
                  </a:lnTo>
                  <a:lnTo>
                    <a:pt x="30" y="63"/>
                  </a:lnTo>
                  <a:lnTo>
                    <a:pt x="24" y="61"/>
                  </a:lnTo>
                  <a:lnTo>
                    <a:pt x="17" y="59"/>
                  </a:lnTo>
                  <a:lnTo>
                    <a:pt x="12" y="53"/>
                  </a:lnTo>
                  <a:lnTo>
                    <a:pt x="8" y="50"/>
                  </a:lnTo>
                  <a:lnTo>
                    <a:pt x="4" y="44"/>
                  </a:lnTo>
                  <a:lnTo>
                    <a:pt x="2" y="39"/>
                  </a:lnTo>
                  <a:lnTo>
                    <a:pt x="0" y="31"/>
                  </a:lnTo>
                  <a:lnTo>
                    <a:pt x="2" y="26"/>
                  </a:lnTo>
                  <a:lnTo>
                    <a:pt x="4" y="20"/>
                  </a:lnTo>
                  <a:lnTo>
                    <a:pt x="8" y="15"/>
                  </a:lnTo>
                  <a:lnTo>
                    <a:pt x="12" y="9"/>
                  </a:lnTo>
                  <a:lnTo>
                    <a:pt x="17" y="5"/>
                  </a:lnTo>
                  <a:lnTo>
                    <a:pt x="24" y="2"/>
                  </a:lnTo>
                  <a:lnTo>
                    <a:pt x="30" y="0"/>
                  </a:lnTo>
                  <a:lnTo>
                    <a:pt x="39" y="0"/>
                  </a:lnTo>
                </a:path>
              </a:pathLst>
            </a:custGeom>
            <a:noFill/>
            <a:ln w="11113">
              <a:solidFill>
                <a:srgbClr val="1F1A17"/>
              </a:solidFill>
              <a:prstDash val="solid"/>
              <a:round/>
              <a:headEnd/>
              <a:tailEnd/>
            </a:ln>
          </p:spPr>
          <p:txBody>
            <a:bodyPr/>
            <a:lstStyle/>
            <a:p>
              <a:endParaRPr lang="en-US" dirty="0"/>
            </a:p>
          </p:txBody>
        </p:sp>
        <p:sp>
          <p:nvSpPr>
            <p:cNvPr id="18703" name="Freeform 142"/>
            <p:cNvSpPr>
              <a:spLocks/>
            </p:cNvSpPr>
            <p:nvPr/>
          </p:nvSpPr>
          <p:spPr bwMode="auto">
            <a:xfrm>
              <a:off x="1897" y="3869"/>
              <a:ext cx="76" cy="63"/>
            </a:xfrm>
            <a:custGeom>
              <a:avLst/>
              <a:gdLst>
                <a:gd name="T0" fmla="*/ 39 w 76"/>
                <a:gd name="T1" fmla="*/ 0 h 63"/>
                <a:gd name="T2" fmla="*/ 46 w 76"/>
                <a:gd name="T3" fmla="*/ 0 h 63"/>
                <a:gd name="T4" fmla="*/ 52 w 76"/>
                <a:gd name="T5" fmla="*/ 2 h 63"/>
                <a:gd name="T6" fmla="*/ 59 w 76"/>
                <a:gd name="T7" fmla="*/ 5 h 63"/>
                <a:gd name="T8" fmla="*/ 65 w 76"/>
                <a:gd name="T9" fmla="*/ 9 h 63"/>
                <a:gd name="T10" fmla="*/ 68 w 76"/>
                <a:gd name="T11" fmla="*/ 13 h 63"/>
                <a:gd name="T12" fmla="*/ 72 w 76"/>
                <a:gd name="T13" fmla="*/ 18 h 63"/>
                <a:gd name="T14" fmla="*/ 74 w 76"/>
                <a:gd name="T15" fmla="*/ 24 h 63"/>
                <a:gd name="T16" fmla="*/ 76 w 76"/>
                <a:gd name="T17" fmla="*/ 31 h 63"/>
                <a:gd name="T18" fmla="*/ 74 w 76"/>
                <a:gd name="T19" fmla="*/ 37 h 63"/>
                <a:gd name="T20" fmla="*/ 72 w 76"/>
                <a:gd name="T21" fmla="*/ 42 h 63"/>
                <a:gd name="T22" fmla="*/ 68 w 76"/>
                <a:gd name="T23" fmla="*/ 48 h 63"/>
                <a:gd name="T24" fmla="*/ 65 w 76"/>
                <a:gd name="T25" fmla="*/ 53 h 63"/>
                <a:gd name="T26" fmla="*/ 59 w 76"/>
                <a:gd name="T27" fmla="*/ 57 h 63"/>
                <a:gd name="T28" fmla="*/ 52 w 76"/>
                <a:gd name="T29" fmla="*/ 61 h 63"/>
                <a:gd name="T30" fmla="*/ 46 w 76"/>
                <a:gd name="T31" fmla="*/ 63 h 63"/>
                <a:gd name="T32" fmla="*/ 39 w 76"/>
                <a:gd name="T33" fmla="*/ 63 h 63"/>
                <a:gd name="T34" fmla="*/ 31 w 76"/>
                <a:gd name="T35" fmla="*/ 63 h 63"/>
                <a:gd name="T36" fmla="*/ 24 w 76"/>
                <a:gd name="T37" fmla="*/ 61 h 63"/>
                <a:gd name="T38" fmla="*/ 17 w 76"/>
                <a:gd name="T39" fmla="*/ 57 h 63"/>
                <a:gd name="T40" fmla="*/ 11 w 76"/>
                <a:gd name="T41" fmla="*/ 53 h 63"/>
                <a:gd name="T42" fmla="*/ 7 w 76"/>
                <a:gd name="T43" fmla="*/ 48 h 63"/>
                <a:gd name="T44" fmla="*/ 4 w 76"/>
                <a:gd name="T45" fmla="*/ 42 h 63"/>
                <a:gd name="T46" fmla="*/ 2 w 76"/>
                <a:gd name="T47" fmla="*/ 37 h 63"/>
                <a:gd name="T48" fmla="*/ 0 w 76"/>
                <a:gd name="T49" fmla="*/ 31 h 63"/>
                <a:gd name="T50" fmla="*/ 2 w 76"/>
                <a:gd name="T51" fmla="*/ 24 h 63"/>
                <a:gd name="T52" fmla="*/ 4 w 76"/>
                <a:gd name="T53" fmla="*/ 18 h 63"/>
                <a:gd name="T54" fmla="*/ 7 w 76"/>
                <a:gd name="T55" fmla="*/ 13 h 63"/>
                <a:gd name="T56" fmla="*/ 11 w 76"/>
                <a:gd name="T57" fmla="*/ 9 h 63"/>
                <a:gd name="T58" fmla="*/ 17 w 76"/>
                <a:gd name="T59" fmla="*/ 5 h 63"/>
                <a:gd name="T60" fmla="*/ 24 w 76"/>
                <a:gd name="T61" fmla="*/ 2 h 63"/>
                <a:gd name="T62" fmla="*/ 31 w 76"/>
                <a:gd name="T63" fmla="*/ 0 h 63"/>
                <a:gd name="T64" fmla="*/ 39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5"/>
                  </a:lnTo>
                  <a:lnTo>
                    <a:pt x="65" y="9"/>
                  </a:lnTo>
                  <a:lnTo>
                    <a:pt x="68" y="13"/>
                  </a:lnTo>
                  <a:lnTo>
                    <a:pt x="72" y="18"/>
                  </a:lnTo>
                  <a:lnTo>
                    <a:pt x="74" y="24"/>
                  </a:lnTo>
                  <a:lnTo>
                    <a:pt x="76" y="31"/>
                  </a:lnTo>
                  <a:lnTo>
                    <a:pt x="74" y="37"/>
                  </a:lnTo>
                  <a:lnTo>
                    <a:pt x="72" y="42"/>
                  </a:lnTo>
                  <a:lnTo>
                    <a:pt x="68" y="48"/>
                  </a:lnTo>
                  <a:lnTo>
                    <a:pt x="65" y="53"/>
                  </a:lnTo>
                  <a:lnTo>
                    <a:pt x="59" y="57"/>
                  </a:lnTo>
                  <a:lnTo>
                    <a:pt x="52" y="61"/>
                  </a:lnTo>
                  <a:lnTo>
                    <a:pt x="46" y="63"/>
                  </a:lnTo>
                  <a:lnTo>
                    <a:pt x="39" y="63"/>
                  </a:lnTo>
                  <a:lnTo>
                    <a:pt x="31" y="63"/>
                  </a:lnTo>
                  <a:lnTo>
                    <a:pt x="24" y="61"/>
                  </a:lnTo>
                  <a:lnTo>
                    <a:pt x="17" y="57"/>
                  </a:lnTo>
                  <a:lnTo>
                    <a:pt x="11" y="53"/>
                  </a:lnTo>
                  <a:lnTo>
                    <a:pt x="7" y="48"/>
                  </a:lnTo>
                  <a:lnTo>
                    <a:pt x="4" y="42"/>
                  </a:lnTo>
                  <a:lnTo>
                    <a:pt x="2" y="37"/>
                  </a:lnTo>
                  <a:lnTo>
                    <a:pt x="0" y="31"/>
                  </a:lnTo>
                  <a:lnTo>
                    <a:pt x="2" y="24"/>
                  </a:lnTo>
                  <a:lnTo>
                    <a:pt x="4" y="18"/>
                  </a:lnTo>
                  <a:lnTo>
                    <a:pt x="7" y="13"/>
                  </a:lnTo>
                  <a:lnTo>
                    <a:pt x="11" y="9"/>
                  </a:lnTo>
                  <a:lnTo>
                    <a:pt x="17" y="5"/>
                  </a:lnTo>
                  <a:lnTo>
                    <a:pt x="24" y="2"/>
                  </a:lnTo>
                  <a:lnTo>
                    <a:pt x="31" y="0"/>
                  </a:lnTo>
                  <a:lnTo>
                    <a:pt x="39" y="0"/>
                  </a:lnTo>
                </a:path>
              </a:pathLst>
            </a:custGeom>
            <a:noFill/>
            <a:ln w="11113">
              <a:solidFill>
                <a:srgbClr val="1F1A17"/>
              </a:solidFill>
              <a:prstDash val="solid"/>
              <a:round/>
              <a:headEnd/>
              <a:tailEnd/>
            </a:ln>
          </p:spPr>
          <p:txBody>
            <a:bodyPr/>
            <a:lstStyle/>
            <a:p>
              <a:endParaRPr lang="en-US" dirty="0"/>
            </a:p>
          </p:txBody>
        </p:sp>
        <p:sp>
          <p:nvSpPr>
            <p:cNvPr id="18704" name="Freeform 143"/>
            <p:cNvSpPr>
              <a:spLocks/>
            </p:cNvSpPr>
            <p:nvPr/>
          </p:nvSpPr>
          <p:spPr bwMode="auto">
            <a:xfrm>
              <a:off x="2580" y="3815"/>
              <a:ext cx="74" cy="63"/>
            </a:xfrm>
            <a:custGeom>
              <a:avLst/>
              <a:gdLst>
                <a:gd name="T0" fmla="*/ 37 w 74"/>
                <a:gd name="T1" fmla="*/ 0 h 63"/>
                <a:gd name="T2" fmla="*/ 45 w 74"/>
                <a:gd name="T3" fmla="*/ 0 h 63"/>
                <a:gd name="T4" fmla="*/ 52 w 74"/>
                <a:gd name="T5" fmla="*/ 2 h 63"/>
                <a:gd name="T6" fmla="*/ 58 w 74"/>
                <a:gd name="T7" fmla="*/ 6 h 63"/>
                <a:gd name="T8" fmla="*/ 63 w 74"/>
                <a:gd name="T9" fmla="*/ 9 h 63"/>
                <a:gd name="T10" fmla="*/ 67 w 74"/>
                <a:gd name="T11" fmla="*/ 13 h 63"/>
                <a:gd name="T12" fmla="*/ 70 w 74"/>
                <a:gd name="T13" fmla="*/ 19 h 63"/>
                <a:gd name="T14" fmla="*/ 72 w 74"/>
                <a:gd name="T15" fmla="*/ 24 h 63"/>
                <a:gd name="T16" fmla="*/ 74 w 74"/>
                <a:gd name="T17" fmla="*/ 32 h 63"/>
                <a:gd name="T18" fmla="*/ 72 w 74"/>
                <a:gd name="T19" fmla="*/ 37 h 63"/>
                <a:gd name="T20" fmla="*/ 70 w 74"/>
                <a:gd name="T21" fmla="*/ 45 h 63"/>
                <a:gd name="T22" fmla="*/ 67 w 74"/>
                <a:gd name="T23" fmla="*/ 50 h 63"/>
                <a:gd name="T24" fmla="*/ 63 w 74"/>
                <a:gd name="T25" fmla="*/ 54 h 63"/>
                <a:gd name="T26" fmla="*/ 58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5 h 63"/>
                <a:gd name="T46" fmla="*/ 0 w 74"/>
                <a:gd name="T47" fmla="*/ 37 h 63"/>
                <a:gd name="T48" fmla="*/ 0 w 74"/>
                <a:gd name="T49" fmla="*/ 32 h 63"/>
                <a:gd name="T50" fmla="*/ 0 w 74"/>
                <a:gd name="T51" fmla="*/ 24 h 63"/>
                <a:gd name="T52" fmla="*/ 2 w 74"/>
                <a:gd name="T53" fmla="*/ 19 h 63"/>
                <a:gd name="T54" fmla="*/ 6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9"/>
                  </a:lnTo>
                  <a:lnTo>
                    <a:pt x="67" y="13"/>
                  </a:lnTo>
                  <a:lnTo>
                    <a:pt x="70" y="19"/>
                  </a:lnTo>
                  <a:lnTo>
                    <a:pt x="72" y="24"/>
                  </a:lnTo>
                  <a:lnTo>
                    <a:pt x="74" y="32"/>
                  </a:lnTo>
                  <a:lnTo>
                    <a:pt x="72" y="37"/>
                  </a:lnTo>
                  <a:lnTo>
                    <a:pt x="70" y="45"/>
                  </a:lnTo>
                  <a:lnTo>
                    <a:pt x="67" y="50"/>
                  </a:lnTo>
                  <a:lnTo>
                    <a:pt x="63" y="54"/>
                  </a:lnTo>
                  <a:lnTo>
                    <a:pt x="58" y="57"/>
                  </a:lnTo>
                  <a:lnTo>
                    <a:pt x="52" y="61"/>
                  </a:lnTo>
                  <a:lnTo>
                    <a:pt x="45" y="63"/>
                  </a:lnTo>
                  <a:lnTo>
                    <a:pt x="37" y="63"/>
                  </a:lnTo>
                  <a:lnTo>
                    <a:pt x="30" y="63"/>
                  </a:lnTo>
                  <a:lnTo>
                    <a:pt x="22" y="61"/>
                  </a:lnTo>
                  <a:lnTo>
                    <a:pt x="17" y="57"/>
                  </a:lnTo>
                  <a:lnTo>
                    <a:pt x="11" y="54"/>
                  </a:lnTo>
                  <a:lnTo>
                    <a:pt x="6" y="50"/>
                  </a:lnTo>
                  <a:lnTo>
                    <a:pt x="2" y="45"/>
                  </a:lnTo>
                  <a:lnTo>
                    <a:pt x="0" y="37"/>
                  </a:lnTo>
                  <a:lnTo>
                    <a:pt x="0" y="32"/>
                  </a:lnTo>
                  <a:lnTo>
                    <a:pt x="0" y="24"/>
                  </a:lnTo>
                  <a:lnTo>
                    <a:pt x="2" y="19"/>
                  </a:lnTo>
                  <a:lnTo>
                    <a:pt x="6"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05" name="Freeform 144"/>
            <p:cNvSpPr>
              <a:spLocks/>
            </p:cNvSpPr>
            <p:nvPr/>
          </p:nvSpPr>
          <p:spPr bwMode="auto">
            <a:xfrm>
              <a:off x="2453" y="3066"/>
              <a:ext cx="74" cy="63"/>
            </a:xfrm>
            <a:custGeom>
              <a:avLst/>
              <a:gdLst>
                <a:gd name="T0" fmla="*/ 37 w 74"/>
                <a:gd name="T1" fmla="*/ 0 h 63"/>
                <a:gd name="T2" fmla="*/ 44 w 74"/>
                <a:gd name="T3" fmla="*/ 0 h 63"/>
                <a:gd name="T4" fmla="*/ 52 w 74"/>
                <a:gd name="T5" fmla="*/ 2 h 63"/>
                <a:gd name="T6" fmla="*/ 57 w 74"/>
                <a:gd name="T7" fmla="*/ 5 h 63"/>
                <a:gd name="T8" fmla="*/ 63 w 74"/>
                <a:gd name="T9" fmla="*/ 9 h 63"/>
                <a:gd name="T10" fmla="*/ 68 w 74"/>
                <a:gd name="T11" fmla="*/ 13 h 63"/>
                <a:gd name="T12" fmla="*/ 72 w 74"/>
                <a:gd name="T13" fmla="*/ 18 h 63"/>
                <a:gd name="T14" fmla="*/ 74 w 74"/>
                <a:gd name="T15" fmla="*/ 26 h 63"/>
                <a:gd name="T16" fmla="*/ 74 w 74"/>
                <a:gd name="T17" fmla="*/ 31 h 63"/>
                <a:gd name="T18" fmla="*/ 74 w 74"/>
                <a:gd name="T19" fmla="*/ 39 h 63"/>
                <a:gd name="T20" fmla="*/ 72 w 74"/>
                <a:gd name="T21" fmla="*/ 44 h 63"/>
                <a:gd name="T22" fmla="*/ 68 w 74"/>
                <a:gd name="T23" fmla="*/ 50 h 63"/>
                <a:gd name="T24" fmla="*/ 63 w 74"/>
                <a:gd name="T25" fmla="*/ 53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3 h 63"/>
                <a:gd name="T42" fmla="*/ 7 w 74"/>
                <a:gd name="T43" fmla="*/ 50 h 63"/>
                <a:gd name="T44" fmla="*/ 4 w 74"/>
                <a:gd name="T45" fmla="*/ 44 h 63"/>
                <a:gd name="T46" fmla="*/ 0 w 74"/>
                <a:gd name="T47" fmla="*/ 39 h 63"/>
                <a:gd name="T48" fmla="*/ 0 w 74"/>
                <a:gd name="T49" fmla="*/ 31 h 63"/>
                <a:gd name="T50" fmla="*/ 0 w 74"/>
                <a:gd name="T51" fmla="*/ 26 h 63"/>
                <a:gd name="T52" fmla="*/ 4 w 74"/>
                <a:gd name="T53" fmla="*/ 18 h 63"/>
                <a:gd name="T54" fmla="*/ 7 w 74"/>
                <a:gd name="T55" fmla="*/ 13 h 63"/>
                <a:gd name="T56" fmla="*/ 11 w 74"/>
                <a:gd name="T57" fmla="*/ 9 h 63"/>
                <a:gd name="T58" fmla="*/ 16 w 74"/>
                <a:gd name="T59" fmla="*/ 5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5"/>
                  </a:lnTo>
                  <a:lnTo>
                    <a:pt x="63" y="9"/>
                  </a:lnTo>
                  <a:lnTo>
                    <a:pt x="68" y="13"/>
                  </a:lnTo>
                  <a:lnTo>
                    <a:pt x="72" y="18"/>
                  </a:lnTo>
                  <a:lnTo>
                    <a:pt x="74" y="26"/>
                  </a:lnTo>
                  <a:lnTo>
                    <a:pt x="74" y="31"/>
                  </a:lnTo>
                  <a:lnTo>
                    <a:pt x="74" y="39"/>
                  </a:lnTo>
                  <a:lnTo>
                    <a:pt x="72" y="44"/>
                  </a:lnTo>
                  <a:lnTo>
                    <a:pt x="68" y="50"/>
                  </a:lnTo>
                  <a:lnTo>
                    <a:pt x="63" y="53"/>
                  </a:lnTo>
                  <a:lnTo>
                    <a:pt x="57" y="57"/>
                  </a:lnTo>
                  <a:lnTo>
                    <a:pt x="52" y="61"/>
                  </a:lnTo>
                  <a:lnTo>
                    <a:pt x="44" y="63"/>
                  </a:lnTo>
                  <a:lnTo>
                    <a:pt x="37" y="63"/>
                  </a:lnTo>
                  <a:lnTo>
                    <a:pt x="29" y="63"/>
                  </a:lnTo>
                  <a:lnTo>
                    <a:pt x="22" y="61"/>
                  </a:lnTo>
                  <a:lnTo>
                    <a:pt x="16" y="57"/>
                  </a:lnTo>
                  <a:lnTo>
                    <a:pt x="11" y="53"/>
                  </a:lnTo>
                  <a:lnTo>
                    <a:pt x="7" y="50"/>
                  </a:lnTo>
                  <a:lnTo>
                    <a:pt x="4" y="44"/>
                  </a:lnTo>
                  <a:lnTo>
                    <a:pt x="0" y="39"/>
                  </a:lnTo>
                  <a:lnTo>
                    <a:pt x="0" y="31"/>
                  </a:lnTo>
                  <a:lnTo>
                    <a:pt x="0" y="26"/>
                  </a:lnTo>
                  <a:lnTo>
                    <a:pt x="4" y="18"/>
                  </a:lnTo>
                  <a:lnTo>
                    <a:pt x="7" y="13"/>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06" name="Freeform 145"/>
            <p:cNvSpPr>
              <a:spLocks/>
            </p:cNvSpPr>
            <p:nvPr/>
          </p:nvSpPr>
          <p:spPr bwMode="auto">
            <a:xfrm>
              <a:off x="2569" y="3140"/>
              <a:ext cx="74" cy="64"/>
            </a:xfrm>
            <a:custGeom>
              <a:avLst/>
              <a:gdLst>
                <a:gd name="T0" fmla="*/ 37 w 74"/>
                <a:gd name="T1" fmla="*/ 0 h 64"/>
                <a:gd name="T2" fmla="*/ 45 w 74"/>
                <a:gd name="T3" fmla="*/ 0 h 64"/>
                <a:gd name="T4" fmla="*/ 52 w 74"/>
                <a:gd name="T5" fmla="*/ 1 h 64"/>
                <a:gd name="T6" fmla="*/ 57 w 74"/>
                <a:gd name="T7" fmla="*/ 5 h 64"/>
                <a:gd name="T8" fmla="*/ 63 w 74"/>
                <a:gd name="T9" fmla="*/ 9 h 64"/>
                <a:gd name="T10" fmla="*/ 69 w 74"/>
                <a:gd name="T11" fmla="*/ 14 h 64"/>
                <a:gd name="T12" fmla="*/ 72 w 74"/>
                <a:gd name="T13" fmla="*/ 20 h 64"/>
                <a:gd name="T14" fmla="*/ 74 w 74"/>
                <a:gd name="T15" fmla="*/ 25 h 64"/>
                <a:gd name="T16" fmla="*/ 74 w 74"/>
                <a:gd name="T17" fmla="*/ 31 h 64"/>
                <a:gd name="T18" fmla="*/ 74 w 74"/>
                <a:gd name="T19" fmla="*/ 38 h 64"/>
                <a:gd name="T20" fmla="*/ 72 w 74"/>
                <a:gd name="T21" fmla="*/ 44 h 64"/>
                <a:gd name="T22" fmla="*/ 69 w 74"/>
                <a:gd name="T23" fmla="*/ 49 h 64"/>
                <a:gd name="T24" fmla="*/ 63 w 74"/>
                <a:gd name="T25" fmla="*/ 53 h 64"/>
                <a:gd name="T26" fmla="*/ 57 w 74"/>
                <a:gd name="T27" fmla="*/ 59 h 64"/>
                <a:gd name="T28" fmla="*/ 52 w 74"/>
                <a:gd name="T29" fmla="*/ 61 h 64"/>
                <a:gd name="T30" fmla="*/ 45 w 74"/>
                <a:gd name="T31" fmla="*/ 62 h 64"/>
                <a:gd name="T32" fmla="*/ 37 w 74"/>
                <a:gd name="T33" fmla="*/ 64 h 64"/>
                <a:gd name="T34" fmla="*/ 30 w 74"/>
                <a:gd name="T35" fmla="*/ 62 h 64"/>
                <a:gd name="T36" fmla="*/ 22 w 74"/>
                <a:gd name="T37" fmla="*/ 61 h 64"/>
                <a:gd name="T38" fmla="*/ 17 w 74"/>
                <a:gd name="T39" fmla="*/ 59 h 64"/>
                <a:gd name="T40" fmla="*/ 11 w 74"/>
                <a:gd name="T41" fmla="*/ 53 h 64"/>
                <a:gd name="T42" fmla="*/ 6 w 74"/>
                <a:gd name="T43" fmla="*/ 49 h 64"/>
                <a:gd name="T44" fmla="*/ 4 w 74"/>
                <a:gd name="T45" fmla="*/ 44 h 64"/>
                <a:gd name="T46" fmla="*/ 0 w 74"/>
                <a:gd name="T47" fmla="*/ 38 h 64"/>
                <a:gd name="T48" fmla="*/ 0 w 74"/>
                <a:gd name="T49" fmla="*/ 31 h 64"/>
                <a:gd name="T50" fmla="*/ 0 w 74"/>
                <a:gd name="T51" fmla="*/ 25 h 64"/>
                <a:gd name="T52" fmla="*/ 4 w 74"/>
                <a:gd name="T53" fmla="*/ 20 h 64"/>
                <a:gd name="T54" fmla="*/ 6 w 74"/>
                <a:gd name="T55" fmla="*/ 14 h 64"/>
                <a:gd name="T56" fmla="*/ 11 w 74"/>
                <a:gd name="T57" fmla="*/ 9 h 64"/>
                <a:gd name="T58" fmla="*/ 17 w 74"/>
                <a:gd name="T59" fmla="*/ 5 h 64"/>
                <a:gd name="T60" fmla="*/ 22 w 74"/>
                <a:gd name="T61" fmla="*/ 1 h 64"/>
                <a:gd name="T62" fmla="*/ 30 w 74"/>
                <a:gd name="T63" fmla="*/ 0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0"/>
                  </a:lnTo>
                  <a:lnTo>
                    <a:pt x="52" y="1"/>
                  </a:lnTo>
                  <a:lnTo>
                    <a:pt x="57" y="5"/>
                  </a:lnTo>
                  <a:lnTo>
                    <a:pt x="63" y="9"/>
                  </a:lnTo>
                  <a:lnTo>
                    <a:pt x="69" y="14"/>
                  </a:lnTo>
                  <a:lnTo>
                    <a:pt x="72" y="20"/>
                  </a:lnTo>
                  <a:lnTo>
                    <a:pt x="74" y="25"/>
                  </a:lnTo>
                  <a:lnTo>
                    <a:pt x="74" y="31"/>
                  </a:lnTo>
                  <a:lnTo>
                    <a:pt x="74" y="38"/>
                  </a:lnTo>
                  <a:lnTo>
                    <a:pt x="72" y="44"/>
                  </a:lnTo>
                  <a:lnTo>
                    <a:pt x="69" y="49"/>
                  </a:lnTo>
                  <a:lnTo>
                    <a:pt x="63" y="53"/>
                  </a:lnTo>
                  <a:lnTo>
                    <a:pt x="57" y="59"/>
                  </a:lnTo>
                  <a:lnTo>
                    <a:pt x="52" y="61"/>
                  </a:lnTo>
                  <a:lnTo>
                    <a:pt x="45" y="62"/>
                  </a:lnTo>
                  <a:lnTo>
                    <a:pt x="37" y="64"/>
                  </a:lnTo>
                  <a:lnTo>
                    <a:pt x="30" y="62"/>
                  </a:lnTo>
                  <a:lnTo>
                    <a:pt x="22" y="61"/>
                  </a:lnTo>
                  <a:lnTo>
                    <a:pt x="17" y="59"/>
                  </a:lnTo>
                  <a:lnTo>
                    <a:pt x="11" y="53"/>
                  </a:lnTo>
                  <a:lnTo>
                    <a:pt x="6" y="49"/>
                  </a:lnTo>
                  <a:lnTo>
                    <a:pt x="4" y="44"/>
                  </a:lnTo>
                  <a:lnTo>
                    <a:pt x="0" y="38"/>
                  </a:lnTo>
                  <a:lnTo>
                    <a:pt x="0" y="31"/>
                  </a:lnTo>
                  <a:lnTo>
                    <a:pt x="0" y="25"/>
                  </a:lnTo>
                  <a:lnTo>
                    <a:pt x="4" y="20"/>
                  </a:lnTo>
                  <a:lnTo>
                    <a:pt x="6" y="14"/>
                  </a:lnTo>
                  <a:lnTo>
                    <a:pt x="11" y="9"/>
                  </a:lnTo>
                  <a:lnTo>
                    <a:pt x="17" y="5"/>
                  </a:lnTo>
                  <a:lnTo>
                    <a:pt x="22"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07" name="Freeform 146"/>
            <p:cNvSpPr>
              <a:spLocks/>
            </p:cNvSpPr>
            <p:nvPr/>
          </p:nvSpPr>
          <p:spPr bwMode="auto">
            <a:xfrm>
              <a:off x="2183" y="3007"/>
              <a:ext cx="74" cy="62"/>
            </a:xfrm>
            <a:custGeom>
              <a:avLst/>
              <a:gdLst>
                <a:gd name="T0" fmla="*/ 37 w 74"/>
                <a:gd name="T1" fmla="*/ 0 h 62"/>
                <a:gd name="T2" fmla="*/ 45 w 74"/>
                <a:gd name="T3" fmla="*/ 0 h 62"/>
                <a:gd name="T4" fmla="*/ 52 w 74"/>
                <a:gd name="T5" fmla="*/ 2 h 62"/>
                <a:gd name="T6" fmla="*/ 59 w 74"/>
                <a:gd name="T7" fmla="*/ 5 h 62"/>
                <a:gd name="T8" fmla="*/ 65 w 74"/>
                <a:gd name="T9" fmla="*/ 9 h 62"/>
                <a:gd name="T10" fmla="*/ 69 w 74"/>
                <a:gd name="T11" fmla="*/ 13 h 62"/>
                <a:gd name="T12" fmla="*/ 72 w 74"/>
                <a:gd name="T13" fmla="*/ 18 h 62"/>
                <a:gd name="T14" fmla="*/ 74 w 74"/>
                <a:gd name="T15" fmla="*/ 26 h 62"/>
                <a:gd name="T16" fmla="*/ 74 w 74"/>
                <a:gd name="T17" fmla="*/ 31 h 62"/>
                <a:gd name="T18" fmla="*/ 74 w 74"/>
                <a:gd name="T19" fmla="*/ 38 h 62"/>
                <a:gd name="T20" fmla="*/ 72 w 74"/>
                <a:gd name="T21" fmla="*/ 44 h 62"/>
                <a:gd name="T22" fmla="*/ 69 w 74"/>
                <a:gd name="T23" fmla="*/ 50 h 62"/>
                <a:gd name="T24" fmla="*/ 65 w 74"/>
                <a:gd name="T25" fmla="*/ 53 h 62"/>
                <a:gd name="T26" fmla="*/ 59 w 74"/>
                <a:gd name="T27" fmla="*/ 57 h 62"/>
                <a:gd name="T28" fmla="*/ 52 w 74"/>
                <a:gd name="T29" fmla="*/ 61 h 62"/>
                <a:gd name="T30" fmla="*/ 45 w 74"/>
                <a:gd name="T31" fmla="*/ 62 h 62"/>
                <a:gd name="T32" fmla="*/ 37 w 74"/>
                <a:gd name="T33" fmla="*/ 62 h 62"/>
                <a:gd name="T34" fmla="*/ 30 w 74"/>
                <a:gd name="T35" fmla="*/ 62 h 62"/>
                <a:gd name="T36" fmla="*/ 24 w 74"/>
                <a:gd name="T37" fmla="*/ 61 h 62"/>
                <a:gd name="T38" fmla="*/ 17 w 74"/>
                <a:gd name="T39" fmla="*/ 57 h 62"/>
                <a:gd name="T40" fmla="*/ 11 w 74"/>
                <a:gd name="T41" fmla="*/ 53 h 62"/>
                <a:gd name="T42" fmla="*/ 8 w 74"/>
                <a:gd name="T43" fmla="*/ 50 h 62"/>
                <a:gd name="T44" fmla="*/ 4 w 74"/>
                <a:gd name="T45" fmla="*/ 44 h 62"/>
                <a:gd name="T46" fmla="*/ 2 w 74"/>
                <a:gd name="T47" fmla="*/ 38 h 62"/>
                <a:gd name="T48" fmla="*/ 0 w 74"/>
                <a:gd name="T49" fmla="*/ 31 h 62"/>
                <a:gd name="T50" fmla="*/ 2 w 74"/>
                <a:gd name="T51" fmla="*/ 26 h 62"/>
                <a:gd name="T52" fmla="*/ 4 w 74"/>
                <a:gd name="T53" fmla="*/ 18 h 62"/>
                <a:gd name="T54" fmla="*/ 8 w 74"/>
                <a:gd name="T55" fmla="*/ 13 h 62"/>
                <a:gd name="T56" fmla="*/ 11 w 74"/>
                <a:gd name="T57" fmla="*/ 9 h 62"/>
                <a:gd name="T58" fmla="*/ 17 w 74"/>
                <a:gd name="T59" fmla="*/ 5 h 62"/>
                <a:gd name="T60" fmla="*/ 24 w 74"/>
                <a:gd name="T61" fmla="*/ 2 h 62"/>
                <a:gd name="T62" fmla="*/ 30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2" y="2"/>
                  </a:lnTo>
                  <a:lnTo>
                    <a:pt x="59" y="5"/>
                  </a:lnTo>
                  <a:lnTo>
                    <a:pt x="65" y="9"/>
                  </a:lnTo>
                  <a:lnTo>
                    <a:pt x="69" y="13"/>
                  </a:lnTo>
                  <a:lnTo>
                    <a:pt x="72" y="18"/>
                  </a:lnTo>
                  <a:lnTo>
                    <a:pt x="74" y="26"/>
                  </a:lnTo>
                  <a:lnTo>
                    <a:pt x="74" y="31"/>
                  </a:lnTo>
                  <a:lnTo>
                    <a:pt x="74" y="38"/>
                  </a:lnTo>
                  <a:lnTo>
                    <a:pt x="72" y="44"/>
                  </a:lnTo>
                  <a:lnTo>
                    <a:pt x="69" y="50"/>
                  </a:lnTo>
                  <a:lnTo>
                    <a:pt x="65" y="53"/>
                  </a:lnTo>
                  <a:lnTo>
                    <a:pt x="59" y="57"/>
                  </a:lnTo>
                  <a:lnTo>
                    <a:pt x="52" y="61"/>
                  </a:lnTo>
                  <a:lnTo>
                    <a:pt x="45" y="62"/>
                  </a:lnTo>
                  <a:lnTo>
                    <a:pt x="37" y="62"/>
                  </a:lnTo>
                  <a:lnTo>
                    <a:pt x="30" y="62"/>
                  </a:lnTo>
                  <a:lnTo>
                    <a:pt x="24" y="61"/>
                  </a:lnTo>
                  <a:lnTo>
                    <a:pt x="17" y="57"/>
                  </a:lnTo>
                  <a:lnTo>
                    <a:pt x="11" y="53"/>
                  </a:lnTo>
                  <a:lnTo>
                    <a:pt x="8" y="50"/>
                  </a:lnTo>
                  <a:lnTo>
                    <a:pt x="4" y="44"/>
                  </a:lnTo>
                  <a:lnTo>
                    <a:pt x="2" y="38"/>
                  </a:lnTo>
                  <a:lnTo>
                    <a:pt x="0" y="31"/>
                  </a:lnTo>
                  <a:lnTo>
                    <a:pt x="2" y="26"/>
                  </a:lnTo>
                  <a:lnTo>
                    <a:pt x="4" y="18"/>
                  </a:lnTo>
                  <a:lnTo>
                    <a:pt x="8" y="13"/>
                  </a:lnTo>
                  <a:lnTo>
                    <a:pt x="11" y="9"/>
                  </a:lnTo>
                  <a:lnTo>
                    <a:pt x="17" y="5"/>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08" name="Freeform 147"/>
            <p:cNvSpPr>
              <a:spLocks/>
            </p:cNvSpPr>
            <p:nvPr/>
          </p:nvSpPr>
          <p:spPr bwMode="auto">
            <a:xfrm>
              <a:off x="2165" y="3202"/>
              <a:ext cx="74" cy="63"/>
            </a:xfrm>
            <a:custGeom>
              <a:avLst/>
              <a:gdLst>
                <a:gd name="T0" fmla="*/ 37 w 74"/>
                <a:gd name="T1" fmla="*/ 0 h 63"/>
                <a:gd name="T2" fmla="*/ 44 w 74"/>
                <a:gd name="T3" fmla="*/ 0 h 63"/>
                <a:gd name="T4" fmla="*/ 51 w 74"/>
                <a:gd name="T5" fmla="*/ 2 h 63"/>
                <a:gd name="T6" fmla="*/ 57 w 74"/>
                <a:gd name="T7" fmla="*/ 6 h 63"/>
                <a:gd name="T8" fmla="*/ 63 w 74"/>
                <a:gd name="T9" fmla="*/ 10 h 63"/>
                <a:gd name="T10" fmla="*/ 68 w 74"/>
                <a:gd name="T11" fmla="*/ 15 h 63"/>
                <a:gd name="T12" fmla="*/ 72 w 74"/>
                <a:gd name="T13" fmla="*/ 21 h 63"/>
                <a:gd name="T14" fmla="*/ 74 w 74"/>
                <a:gd name="T15" fmla="*/ 26 h 63"/>
                <a:gd name="T16" fmla="*/ 74 w 74"/>
                <a:gd name="T17" fmla="*/ 32 h 63"/>
                <a:gd name="T18" fmla="*/ 74 w 74"/>
                <a:gd name="T19" fmla="*/ 39 h 63"/>
                <a:gd name="T20" fmla="*/ 72 w 74"/>
                <a:gd name="T21" fmla="*/ 45 h 63"/>
                <a:gd name="T22" fmla="*/ 68 w 74"/>
                <a:gd name="T23" fmla="*/ 50 h 63"/>
                <a:gd name="T24" fmla="*/ 63 w 74"/>
                <a:gd name="T25" fmla="*/ 54 h 63"/>
                <a:gd name="T26" fmla="*/ 57 w 74"/>
                <a:gd name="T27" fmla="*/ 58 h 63"/>
                <a:gd name="T28" fmla="*/ 51 w 74"/>
                <a:gd name="T29" fmla="*/ 61 h 63"/>
                <a:gd name="T30" fmla="*/ 44 w 74"/>
                <a:gd name="T31" fmla="*/ 63 h 63"/>
                <a:gd name="T32" fmla="*/ 37 w 74"/>
                <a:gd name="T33" fmla="*/ 63 h 63"/>
                <a:gd name="T34" fmla="*/ 29 w 74"/>
                <a:gd name="T35" fmla="*/ 63 h 63"/>
                <a:gd name="T36" fmla="*/ 22 w 74"/>
                <a:gd name="T37" fmla="*/ 61 h 63"/>
                <a:gd name="T38" fmla="*/ 16 w 74"/>
                <a:gd name="T39" fmla="*/ 58 h 63"/>
                <a:gd name="T40" fmla="*/ 11 w 74"/>
                <a:gd name="T41" fmla="*/ 54 h 63"/>
                <a:gd name="T42" fmla="*/ 5 w 74"/>
                <a:gd name="T43" fmla="*/ 50 h 63"/>
                <a:gd name="T44" fmla="*/ 2 w 74"/>
                <a:gd name="T45" fmla="*/ 45 h 63"/>
                <a:gd name="T46" fmla="*/ 0 w 74"/>
                <a:gd name="T47" fmla="*/ 39 h 63"/>
                <a:gd name="T48" fmla="*/ 0 w 74"/>
                <a:gd name="T49" fmla="*/ 32 h 63"/>
                <a:gd name="T50" fmla="*/ 0 w 74"/>
                <a:gd name="T51" fmla="*/ 26 h 63"/>
                <a:gd name="T52" fmla="*/ 2 w 74"/>
                <a:gd name="T53" fmla="*/ 21 h 63"/>
                <a:gd name="T54" fmla="*/ 5 w 74"/>
                <a:gd name="T55" fmla="*/ 15 h 63"/>
                <a:gd name="T56" fmla="*/ 11 w 74"/>
                <a:gd name="T57" fmla="*/ 10 h 63"/>
                <a:gd name="T58" fmla="*/ 16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6"/>
                  </a:lnTo>
                  <a:lnTo>
                    <a:pt x="63" y="10"/>
                  </a:lnTo>
                  <a:lnTo>
                    <a:pt x="68" y="15"/>
                  </a:lnTo>
                  <a:lnTo>
                    <a:pt x="72" y="21"/>
                  </a:lnTo>
                  <a:lnTo>
                    <a:pt x="74" y="26"/>
                  </a:lnTo>
                  <a:lnTo>
                    <a:pt x="74" y="32"/>
                  </a:lnTo>
                  <a:lnTo>
                    <a:pt x="74" y="39"/>
                  </a:lnTo>
                  <a:lnTo>
                    <a:pt x="72" y="45"/>
                  </a:lnTo>
                  <a:lnTo>
                    <a:pt x="68" y="50"/>
                  </a:lnTo>
                  <a:lnTo>
                    <a:pt x="63" y="54"/>
                  </a:lnTo>
                  <a:lnTo>
                    <a:pt x="57" y="58"/>
                  </a:lnTo>
                  <a:lnTo>
                    <a:pt x="51" y="61"/>
                  </a:lnTo>
                  <a:lnTo>
                    <a:pt x="44" y="63"/>
                  </a:lnTo>
                  <a:lnTo>
                    <a:pt x="37" y="63"/>
                  </a:lnTo>
                  <a:lnTo>
                    <a:pt x="29" y="63"/>
                  </a:lnTo>
                  <a:lnTo>
                    <a:pt x="22" y="61"/>
                  </a:lnTo>
                  <a:lnTo>
                    <a:pt x="16" y="58"/>
                  </a:lnTo>
                  <a:lnTo>
                    <a:pt x="11" y="54"/>
                  </a:lnTo>
                  <a:lnTo>
                    <a:pt x="5" y="50"/>
                  </a:lnTo>
                  <a:lnTo>
                    <a:pt x="2" y="45"/>
                  </a:lnTo>
                  <a:lnTo>
                    <a:pt x="0" y="39"/>
                  </a:lnTo>
                  <a:lnTo>
                    <a:pt x="0" y="32"/>
                  </a:lnTo>
                  <a:lnTo>
                    <a:pt x="0" y="26"/>
                  </a:lnTo>
                  <a:lnTo>
                    <a:pt x="2" y="21"/>
                  </a:lnTo>
                  <a:lnTo>
                    <a:pt x="5" y="15"/>
                  </a:lnTo>
                  <a:lnTo>
                    <a:pt x="11" y="10"/>
                  </a:lnTo>
                  <a:lnTo>
                    <a:pt x="16" y="6"/>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709" name="Freeform 148"/>
            <p:cNvSpPr>
              <a:spLocks/>
            </p:cNvSpPr>
            <p:nvPr/>
          </p:nvSpPr>
          <p:spPr bwMode="auto">
            <a:xfrm>
              <a:off x="2165" y="3202"/>
              <a:ext cx="74" cy="63"/>
            </a:xfrm>
            <a:custGeom>
              <a:avLst/>
              <a:gdLst>
                <a:gd name="T0" fmla="*/ 37 w 74"/>
                <a:gd name="T1" fmla="*/ 0 h 63"/>
                <a:gd name="T2" fmla="*/ 44 w 74"/>
                <a:gd name="T3" fmla="*/ 0 h 63"/>
                <a:gd name="T4" fmla="*/ 51 w 74"/>
                <a:gd name="T5" fmla="*/ 2 h 63"/>
                <a:gd name="T6" fmla="*/ 57 w 74"/>
                <a:gd name="T7" fmla="*/ 6 h 63"/>
                <a:gd name="T8" fmla="*/ 63 w 74"/>
                <a:gd name="T9" fmla="*/ 10 h 63"/>
                <a:gd name="T10" fmla="*/ 68 w 74"/>
                <a:gd name="T11" fmla="*/ 15 h 63"/>
                <a:gd name="T12" fmla="*/ 72 w 74"/>
                <a:gd name="T13" fmla="*/ 21 h 63"/>
                <a:gd name="T14" fmla="*/ 74 w 74"/>
                <a:gd name="T15" fmla="*/ 26 h 63"/>
                <a:gd name="T16" fmla="*/ 74 w 74"/>
                <a:gd name="T17" fmla="*/ 32 h 63"/>
                <a:gd name="T18" fmla="*/ 74 w 74"/>
                <a:gd name="T19" fmla="*/ 39 h 63"/>
                <a:gd name="T20" fmla="*/ 72 w 74"/>
                <a:gd name="T21" fmla="*/ 45 h 63"/>
                <a:gd name="T22" fmla="*/ 68 w 74"/>
                <a:gd name="T23" fmla="*/ 50 h 63"/>
                <a:gd name="T24" fmla="*/ 63 w 74"/>
                <a:gd name="T25" fmla="*/ 54 h 63"/>
                <a:gd name="T26" fmla="*/ 57 w 74"/>
                <a:gd name="T27" fmla="*/ 58 h 63"/>
                <a:gd name="T28" fmla="*/ 51 w 74"/>
                <a:gd name="T29" fmla="*/ 61 h 63"/>
                <a:gd name="T30" fmla="*/ 44 w 74"/>
                <a:gd name="T31" fmla="*/ 63 h 63"/>
                <a:gd name="T32" fmla="*/ 37 w 74"/>
                <a:gd name="T33" fmla="*/ 63 h 63"/>
                <a:gd name="T34" fmla="*/ 29 w 74"/>
                <a:gd name="T35" fmla="*/ 63 h 63"/>
                <a:gd name="T36" fmla="*/ 22 w 74"/>
                <a:gd name="T37" fmla="*/ 61 h 63"/>
                <a:gd name="T38" fmla="*/ 16 w 74"/>
                <a:gd name="T39" fmla="*/ 58 h 63"/>
                <a:gd name="T40" fmla="*/ 11 w 74"/>
                <a:gd name="T41" fmla="*/ 54 h 63"/>
                <a:gd name="T42" fmla="*/ 5 w 74"/>
                <a:gd name="T43" fmla="*/ 50 h 63"/>
                <a:gd name="T44" fmla="*/ 2 w 74"/>
                <a:gd name="T45" fmla="*/ 45 h 63"/>
                <a:gd name="T46" fmla="*/ 0 w 74"/>
                <a:gd name="T47" fmla="*/ 39 h 63"/>
                <a:gd name="T48" fmla="*/ 0 w 74"/>
                <a:gd name="T49" fmla="*/ 32 h 63"/>
                <a:gd name="T50" fmla="*/ 0 w 74"/>
                <a:gd name="T51" fmla="*/ 26 h 63"/>
                <a:gd name="T52" fmla="*/ 2 w 74"/>
                <a:gd name="T53" fmla="*/ 21 h 63"/>
                <a:gd name="T54" fmla="*/ 5 w 74"/>
                <a:gd name="T55" fmla="*/ 15 h 63"/>
                <a:gd name="T56" fmla="*/ 11 w 74"/>
                <a:gd name="T57" fmla="*/ 10 h 63"/>
                <a:gd name="T58" fmla="*/ 16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6"/>
                  </a:lnTo>
                  <a:lnTo>
                    <a:pt x="63" y="10"/>
                  </a:lnTo>
                  <a:lnTo>
                    <a:pt x="68" y="15"/>
                  </a:lnTo>
                  <a:lnTo>
                    <a:pt x="72" y="21"/>
                  </a:lnTo>
                  <a:lnTo>
                    <a:pt x="74" y="26"/>
                  </a:lnTo>
                  <a:lnTo>
                    <a:pt x="74" y="32"/>
                  </a:lnTo>
                  <a:lnTo>
                    <a:pt x="74" y="39"/>
                  </a:lnTo>
                  <a:lnTo>
                    <a:pt x="72" y="45"/>
                  </a:lnTo>
                  <a:lnTo>
                    <a:pt x="68" y="50"/>
                  </a:lnTo>
                  <a:lnTo>
                    <a:pt x="63" y="54"/>
                  </a:lnTo>
                  <a:lnTo>
                    <a:pt x="57" y="58"/>
                  </a:lnTo>
                  <a:lnTo>
                    <a:pt x="51" y="61"/>
                  </a:lnTo>
                  <a:lnTo>
                    <a:pt x="44" y="63"/>
                  </a:lnTo>
                  <a:lnTo>
                    <a:pt x="37" y="63"/>
                  </a:lnTo>
                  <a:lnTo>
                    <a:pt x="29" y="63"/>
                  </a:lnTo>
                  <a:lnTo>
                    <a:pt x="22" y="61"/>
                  </a:lnTo>
                  <a:lnTo>
                    <a:pt x="16" y="58"/>
                  </a:lnTo>
                  <a:lnTo>
                    <a:pt x="11" y="54"/>
                  </a:lnTo>
                  <a:lnTo>
                    <a:pt x="5" y="50"/>
                  </a:lnTo>
                  <a:lnTo>
                    <a:pt x="2" y="45"/>
                  </a:lnTo>
                  <a:lnTo>
                    <a:pt x="0" y="39"/>
                  </a:lnTo>
                  <a:lnTo>
                    <a:pt x="0" y="32"/>
                  </a:lnTo>
                  <a:lnTo>
                    <a:pt x="0" y="26"/>
                  </a:lnTo>
                  <a:lnTo>
                    <a:pt x="2" y="21"/>
                  </a:lnTo>
                  <a:lnTo>
                    <a:pt x="5" y="15"/>
                  </a:lnTo>
                  <a:lnTo>
                    <a:pt x="11" y="10"/>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10" name="Freeform 149"/>
            <p:cNvSpPr>
              <a:spLocks/>
            </p:cNvSpPr>
            <p:nvPr/>
          </p:nvSpPr>
          <p:spPr bwMode="auto">
            <a:xfrm>
              <a:off x="2859" y="3871"/>
              <a:ext cx="74" cy="64"/>
            </a:xfrm>
            <a:custGeom>
              <a:avLst/>
              <a:gdLst>
                <a:gd name="T0" fmla="*/ 37 w 74"/>
                <a:gd name="T1" fmla="*/ 0 h 64"/>
                <a:gd name="T2" fmla="*/ 45 w 74"/>
                <a:gd name="T3" fmla="*/ 1 h 64"/>
                <a:gd name="T4" fmla="*/ 52 w 74"/>
                <a:gd name="T5" fmla="*/ 3 h 64"/>
                <a:gd name="T6" fmla="*/ 57 w 74"/>
                <a:gd name="T7" fmla="*/ 5 h 64"/>
                <a:gd name="T8" fmla="*/ 63 w 74"/>
                <a:gd name="T9" fmla="*/ 9 h 64"/>
                <a:gd name="T10" fmla="*/ 69 w 74"/>
                <a:gd name="T11" fmla="*/ 14 h 64"/>
                <a:gd name="T12" fmla="*/ 72 w 74"/>
                <a:gd name="T13" fmla="*/ 20 h 64"/>
                <a:gd name="T14" fmla="*/ 74 w 74"/>
                <a:gd name="T15" fmla="*/ 25 h 64"/>
                <a:gd name="T16" fmla="*/ 74 w 74"/>
                <a:gd name="T17" fmla="*/ 33 h 64"/>
                <a:gd name="T18" fmla="*/ 74 w 74"/>
                <a:gd name="T19" fmla="*/ 38 h 64"/>
                <a:gd name="T20" fmla="*/ 72 w 74"/>
                <a:gd name="T21" fmla="*/ 44 h 64"/>
                <a:gd name="T22" fmla="*/ 69 w 74"/>
                <a:gd name="T23" fmla="*/ 49 h 64"/>
                <a:gd name="T24" fmla="*/ 63 w 74"/>
                <a:gd name="T25" fmla="*/ 55 h 64"/>
                <a:gd name="T26" fmla="*/ 57 w 74"/>
                <a:gd name="T27" fmla="*/ 59 h 64"/>
                <a:gd name="T28" fmla="*/ 52 w 74"/>
                <a:gd name="T29" fmla="*/ 61 h 64"/>
                <a:gd name="T30" fmla="*/ 45 w 74"/>
                <a:gd name="T31" fmla="*/ 62 h 64"/>
                <a:gd name="T32" fmla="*/ 37 w 74"/>
                <a:gd name="T33" fmla="*/ 64 h 64"/>
                <a:gd name="T34" fmla="*/ 30 w 74"/>
                <a:gd name="T35" fmla="*/ 62 h 64"/>
                <a:gd name="T36" fmla="*/ 22 w 74"/>
                <a:gd name="T37" fmla="*/ 61 h 64"/>
                <a:gd name="T38" fmla="*/ 17 w 74"/>
                <a:gd name="T39" fmla="*/ 59 h 64"/>
                <a:gd name="T40" fmla="*/ 11 w 74"/>
                <a:gd name="T41" fmla="*/ 55 h 64"/>
                <a:gd name="T42" fmla="*/ 6 w 74"/>
                <a:gd name="T43" fmla="*/ 49 h 64"/>
                <a:gd name="T44" fmla="*/ 4 w 74"/>
                <a:gd name="T45" fmla="*/ 44 h 64"/>
                <a:gd name="T46" fmla="*/ 0 w 74"/>
                <a:gd name="T47" fmla="*/ 38 h 64"/>
                <a:gd name="T48" fmla="*/ 0 w 74"/>
                <a:gd name="T49" fmla="*/ 33 h 64"/>
                <a:gd name="T50" fmla="*/ 0 w 74"/>
                <a:gd name="T51" fmla="*/ 25 h 64"/>
                <a:gd name="T52" fmla="*/ 4 w 74"/>
                <a:gd name="T53" fmla="*/ 20 h 64"/>
                <a:gd name="T54" fmla="*/ 6 w 74"/>
                <a:gd name="T55" fmla="*/ 14 h 64"/>
                <a:gd name="T56" fmla="*/ 11 w 74"/>
                <a:gd name="T57" fmla="*/ 9 h 64"/>
                <a:gd name="T58" fmla="*/ 17 w 74"/>
                <a:gd name="T59" fmla="*/ 5 h 64"/>
                <a:gd name="T60" fmla="*/ 22 w 74"/>
                <a:gd name="T61" fmla="*/ 3 h 64"/>
                <a:gd name="T62" fmla="*/ 30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1"/>
                  </a:lnTo>
                  <a:lnTo>
                    <a:pt x="52" y="3"/>
                  </a:lnTo>
                  <a:lnTo>
                    <a:pt x="57" y="5"/>
                  </a:lnTo>
                  <a:lnTo>
                    <a:pt x="63" y="9"/>
                  </a:lnTo>
                  <a:lnTo>
                    <a:pt x="69" y="14"/>
                  </a:lnTo>
                  <a:lnTo>
                    <a:pt x="72" y="20"/>
                  </a:lnTo>
                  <a:lnTo>
                    <a:pt x="74" y="25"/>
                  </a:lnTo>
                  <a:lnTo>
                    <a:pt x="74" y="33"/>
                  </a:lnTo>
                  <a:lnTo>
                    <a:pt x="74" y="38"/>
                  </a:lnTo>
                  <a:lnTo>
                    <a:pt x="72" y="44"/>
                  </a:lnTo>
                  <a:lnTo>
                    <a:pt x="69" y="49"/>
                  </a:lnTo>
                  <a:lnTo>
                    <a:pt x="63" y="55"/>
                  </a:lnTo>
                  <a:lnTo>
                    <a:pt x="57" y="59"/>
                  </a:lnTo>
                  <a:lnTo>
                    <a:pt x="52" y="61"/>
                  </a:lnTo>
                  <a:lnTo>
                    <a:pt x="45" y="62"/>
                  </a:lnTo>
                  <a:lnTo>
                    <a:pt x="37" y="64"/>
                  </a:lnTo>
                  <a:lnTo>
                    <a:pt x="30" y="62"/>
                  </a:lnTo>
                  <a:lnTo>
                    <a:pt x="22" y="61"/>
                  </a:lnTo>
                  <a:lnTo>
                    <a:pt x="17" y="59"/>
                  </a:lnTo>
                  <a:lnTo>
                    <a:pt x="11" y="55"/>
                  </a:lnTo>
                  <a:lnTo>
                    <a:pt x="6" y="49"/>
                  </a:lnTo>
                  <a:lnTo>
                    <a:pt x="4" y="44"/>
                  </a:lnTo>
                  <a:lnTo>
                    <a:pt x="0" y="38"/>
                  </a:lnTo>
                  <a:lnTo>
                    <a:pt x="0" y="33"/>
                  </a:lnTo>
                  <a:lnTo>
                    <a:pt x="0" y="25"/>
                  </a:lnTo>
                  <a:lnTo>
                    <a:pt x="4" y="20"/>
                  </a:lnTo>
                  <a:lnTo>
                    <a:pt x="6" y="14"/>
                  </a:lnTo>
                  <a:lnTo>
                    <a:pt x="11" y="9"/>
                  </a:lnTo>
                  <a:lnTo>
                    <a:pt x="17" y="5"/>
                  </a:lnTo>
                  <a:lnTo>
                    <a:pt x="22" y="3"/>
                  </a:lnTo>
                  <a:lnTo>
                    <a:pt x="30" y="1"/>
                  </a:lnTo>
                  <a:lnTo>
                    <a:pt x="37" y="0"/>
                  </a:lnTo>
                </a:path>
              </a:pathLst>
            </a:custGeom>
            <a:noFill/>
            <a:ln w="11113">
              <a:solidFill>
                <a:srgbClr val="1F1A17"/>
              </a:solidFill>
              <a:prstDash val="solid"/>
              <a:round/>
              <a:headEnd/>
              <a:tailEnd/>
            </a:ln>
          </p:spPr>
          <p:txBody>
            <a:bodyPr/>
            <a:lstStyle/>
            <a:p>
              <a:endParaRPr lang="en-US" dirty="0"/>
            </a:p>
          </p:txBody>
        </p:sp>
        <p:sp>
          <p:nvSpPr>
            <p:cNvPr id="18711" name="Freeform 150"/>
            <p:cNvSpPr>
              <a:spLocks/>
            </p:cNvSpPr>
            <p:nvPr/>
          </p:nvSpPr>
          <p:spPr bwMode="auto">
            <a:xfrm>
              <a:off x="2226" y="3557"/>
              <a:ext cx="75" cy="63"/>
            </a:xfrm>
            <a:custGeom>
              <a:avLst/>
              <a:gdLst>
                <a:gd name="T0" fmla="*/ 37 w 75"/>
                <a:gd name="T1" fmla="*/ 0 h 63"/>
                <a:gd name="T2" fmla="*/ 44 w 75"/>
                <a:gd name="T3" fmla="*/ 0 h 63"/>
                <a:gd name="T4" fmla="*/ 51 w 75"/>
                <a:gd name="T5" fmla="*/ 2 h 63"/>
                <a:gd name="T6" fmla="*/ 59 w 75"/>
                <a:gd name="T7" fmla="*/ 5 h 63"/>
                <a:gd name="T8" fmla="*/ 64 w 75"/>
                <a:gd name="T9" fmla="*/ 9 h 63"/>
                <a:gd name="T10" fmla="*/ 68 w 75"/>
                <a:gd name="T11" fmla="*/ 15 h 63"/>
                <a:gd name="T12" fmla="*/ 72 w 75"/>
                <a:gd name="T13" fmla="*/ 18 h 63"/>
                <a:gd name="T14" fmla="*/ 74 w 75"/>
                <a:gd name="T15" fmla="*/ 26 h 63"/>
                <a:gd name="T16" fmla="*/ 75 w 75"/>
                <a:gd name="T17" fmla="*/ 31 h 63"/>
                <a:gd name="T18" fmla="*/ 74 w 75"/>
                <a:gd name="T19" fmla="*/ 39 h 63"/>
                <a:gd name="T20" fmla="*/ 72 w 75"/>
                <a:gd name="T21" fmla="*/ 44 h 63"/>
                <a:gd name="T22" fmla="*/ 68 w 75"/>
                <a:gd name="T23" fmla="*/ 50 h 63"/>
                <a:gd name="T24" fmla="*/ 64 w 75"/>
                <a:gd name="T25" fmla="*/ 53 h 63"/>
                <a:gd name="T26" fmla="*/ 59 w 75"/>
                <a:gd name="T27" fmla="*/ 57 h 63"/>
                <a:gd name="T28" fmla="*/ 51 w 75"/>
                <a:gd name="T29" fmla="*/ 61 h 63"/>
                <a:gd name="T30" fmla="*/ 44 w 75"/>
                <a:gd name="T31" fmla="*/ 63 h 63"/>
                <a:gd name="T32" fmla="*/ 37 w 75"/>
                <a:gd name="T33" fmla="*/ 63 h 63"/>
                <a:gd name="T34" fmla="*/ 29 w 75"/>
                <a:gd name="T35" fmla="*/ 63 h 63"/>
                <a:gd name="T36" fmla="*/ 24 w 75"/>
                <a:gd name="T37" fmla="*/ 61 h 63"/>
                <a:gd name="T38" fmla="*/ 16 w 75"/>
                <a:gd name="T39" fmla="*/ 57 h 63"/>
                <a:gd name="T40" fmla="*/ 11 w 75"/>
                <a:gd name="T41" fmla="*/ 53 h 63"/>
                <a:gd name="T42" fmla="*/ 7 w 75"/>
                <a:gd name="T43" fmla="*/ 50 h 63"/>
                <a:gd name="T44" fmla="*/ 3 w 75"/>
                <a:gd name="T45" fmla="*/ 44 h 63"/>
                <a:gd name="T46" fmla="*/ 2 w 75"/>
                <a:gd name="T47" fmla="*/ 39 h 63"/>
                <a:gd name="T48" fmla="*/ 0 w 75"/>
                <a:gd name="T49" fmla="*/ 31 h 63"/>
                <a:gd name="T50" fmla="*/ 2 w 75"/>
                <a:gd name="T51" fmla="*/ 26 h 63"/>
                <a:gd name="T52" fmla="*/ 3 w 75"/>
                <a:gd name="T53" fmla="*/ 18 h 63"/>
                <a:gd name="T54" fmla="*/ 7 w 75"/>
                <a:gd name="T55" fmla="*/ 15 h 63"/>
                <a:gd name="T56" fmla="*/ 11 w 75"/>
                <a:gd name="T57" fmla="*/ 9 h 63"/>
                <a:gd name="T58" fmla="*/ 16 w 75"/>
                <a:gd name="T59" fmla="*/ 5 h 63"/>
                <a:gd name="T60" fmla="*/ 24 w 75"/>
                <a:gd name="T61" fmla="*/ 2 h 63"/>
                <a:gd name="T62" fmla="*/ 29 w 75"/>
                <a:gd name="T63" fmla="*/ 0 h 63"/>
                <a:gd name="T64" fmla="*/ 3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4" y="0"/>
                  </a:lnTo>
                  <a:lnTo>
                    <a:pt x="51" y="2"/>
                  </a:lnTo>
                  <a:lnTo>
                    <a:pt x="59" y="5"/>
                  </a:lnTo>
                  <a:lnTo>
                    <a:pt x="64" y="9"/>
                  </a:lnTo>
                  <a:lnTo>
                    <a:pt x="68" y="15"/>
                  </a:lnTo>
                  <a:lnTo>
                    <a:pt x="72" y="18"/>
                  </a:lnTo>
                  <a:lnTo>
                    <a:pt x="74" y="26"/>
                  </a:lnTo>
                  <a:lnTo>
                    <a:pt x="75" y="31"/>
                  </a:lnTo>
                  <a:lnTo>
                    <a:pt x="74" y="39"/>
                  </a:lnTo>
                  <a:lnTo>
                    <a:pt x="72" y="44"/>
                  </a:lnTo>
                  <a:lnTo>
                    <a:pt x="68" y="50"/>
                  </a:lnTo>
                  <a:lnTo>
                    <a:pt x="64" y="53"/>
                  </a:lnTo>
                  <a:lnTo>
                    <a:pt x="59" y="57"/>
                  </a:lnTo>
                  <a:lnTo>
                    <a:pt x="51" y="61"/>
                  </a:lnTo>
                  <a:lnTo>
                    <a:pt x="44" y="63"/>
                  </a:lnTo>
                  <a:lnTo>
                    <a:pt x="37" y="63"/>
                  </a:lnTo>
                  <a:lnTo>
                    <a:pt x="29" y="63"/>
                  </a:lnTo>
                  <a:lnTo>
                    <a:pt x="24" y="61"/>
                  </a:lnTo>
                  <a:lnTo>
                    <a:pt x="16" y="57"/>
                  </a:lnTo>
                  <a:lnTo>
                    <a:pt x="11" y="53"/>
                  </a:lnTo>
                  <a:lnTo>
                    <a:pt x="7" y="50"/>
                  </a:lnTo>
                  <a:lnTo>
                    <a:pt x="3" y="44"/>
                  </a:lnTo>
                  <a:lnTo>
                    <a:pt x="2" y="39"/>
                  </a:lnTo>
                  <a:lnTo>
                    <a:pt x="0" y="31"/>
                  </a:lnTo>
                  <a:lnTo>
                    <a:pt x="2" y="26"/>
                  </a:lnTo>
                  <a:lnTo>
                    <a:pt x="3" y="18"/>
                  </a:lnTo>
                  <a:lnTo>
                    <a:pt x="7" y="15"/>
                  </a:lnTo>
                  <a:lnTo>
                    <a:pt x="11" y="9"/>
                  </a:lnTo>
                  <a:lnTo>
                    <a:pt x="16" y="5"/>
                  </a:lnTo>
                  <a:lnTo>
                    <a:pt x="24" y="2"/>
                  </a:lnTo>
                  <a:lnTo>
                    <a:pt x="29" y="0"/>
                  </a:lnTo>
                  <a:lnTo>
                    <a:pt x="37" y="0"/>
                  </a:lnTo>
                  <a:close/>
                </a:path>
              </a:pathLst>
            </a:custGeom>
            <a:solidFill>
              <a:srgbClr val="FFFFFF"/>
            </a:solidFill>
            <a:ln w="9525">
              <a:noFill/>
              <a:round/>
              <a:headEnd/>
              <a:tailEnd/>
            </a:ln>
          </p:spPr>
          <p:txBody>
            <a:bodyPr/>
            <a:lstStyle/>
            <a:p>
              <a:endParaRPr lang="en-US" dirty="0"/>
            </a:p>
          </p:txBody>
        </p:sp>
        <p:sp>
          <p:nvSpPr>
            <p:cNvPr id="18712" name="Freeform 151"/>
            <p:cNvSpPr>
              <a:spLocks/>
            </p:cNvSpPr>
            <p:nvPr/>
          </p:nvSpPr>
          <p:spPr bwMode="auto">
            <a:xfrm>
              <a:off x="2226" y="3557"/>
              <a:ext cx="75" cy="63"/>
            </a:xfrm>
            <a:custGeom>
              <a:avLst/>
              <a:gdLst>
                <a:gd name="T0" fmla="*/ 37 w 75"/>
                <a:gd name="T1" fmla="*/ 0 h 63"/>
                <a:gd name="T2" fmla="*/ 44 w 75"/>
                <a:gd name="T3" fmla="*/ 0 h 63"/>
                <a:gd name="T4" fmla="*/ 51 w 75"/>
                <a:gd name="T5" fmla="*/ 2 h 63"/>
                <a:gd name="T6" fmla="*/ 59 w 75"/>
                <a:gd name="T7" fmla="*/ 5 h 63"/>
                <a:gd name="T8" fmla="*/ 64 w 75"/>
                <a:gd name="T9" fmla="*/ 9 h 63"/>
                <a:gd name="T10" fmla="*/ 68 w 75"/>
                <a:gd name="T11" fmla="*/ 15 h 63"/>
                <a:gd name="T12" fmla="*/ 72 w 75"/>
                <a:gd name="T13" fmla="*/ 18 h 63"/>
                <a:gd name="T14" fmla="*/ 74 w 75"/>
                <a:gd name="T15" fmla="*/ 26 h 63"/>
                <a:gd name="T16" fmla="*/ 75 w 75"/>
                <a:gd name="T17" fmla="*/ 31 h 63"/>
                <a:gd name="T18" fmla="*/ 74 w 75"/>
                <a:gd name="T19" fmla="*/ 39 h 63"/>
                <a:gd name="T20" fmla="*/ 72 w 75"/>
                <a:gd name="T21" fmla="*/ 44 h 63"/>
                <a:gd name="T22" fmla="*/ 68 w 75"/>
                <a:gd name="T23" fmla="*/ 50 h 63"/>
                <a:gd name="T24" fmla="*/ 64 w 75"/>
                <a:gd name="T25" fmla="*/ 53 h 63"/>
                <a:gd name="T26" fmla="*/ 59 w 75"/>
                <a:gd name="T27" fmla="*/ 57 h 63"/>
                <a:gd name="T28" fmla="*/ 51 w 75"/>
                <a:gd name="T29" fmla="*/ 61 h 63"/>
                <a:gd name="T30" fmla="*/ 44 w 75"/>
                <a:gd name="T31" fmla="*/ 63 h 63"/>
                <a:gd name="T32" fmla="*/ 37 w 75"/>
                <a:gd name="T33" fmla="*/ 63 h 63"/>
                <a:gd name="T34" fmla="*/ 29 w 75"/>
                <a:gd name="T35" fmla="*/ 63 h 63"/>
                <a:gd name="T36" fmla="*/ 24 w 75"/>
                <a:gd name="T37" fmla="*/ 61 h 63"/>
                <a:gd name="T38" fmla="*/ 16 w 75"/>
                <a:gd name="T39" fmla="*/ 57 h 63"/>
                <a:gd name="T40" fmla="*/ 11 w 75"/>
                <a:gd name="T41" fmla="*/ 53 h 63"/>
                <a:gd name="T42" fmla="*/ 7 w 75"/>
                <a:gd name="T43" fmla="*/ 50 h 63"/>
                <a:gd name="T44" fmla="*/ 3 w 75"/>
                <a:gd name="T45" fmla="*/ 44 h 63"/>
                <a:gd name="T46" fmla="*/ 2 w 75"/>
                <a:gd name="T47" fmla="*/ 39 h 63"/>
                <a:gd name="T48" fmla="*/ 0 w 75"/>
                <a:gd name="T49" fmla="*/ 31 h 63"/>
                <a:gd name="T50" fmla="*/ 2 w 75"/>
                <a:gd name="T51" fmla="*/ 26 h 63"/>
                <a:gd name="T52" fmla="*/ 3 w 75"/>
                <a:gd name="T53" fmla="*/ 18 h 63"/>
                <a:gd name="T54" fmla="*/ 7 w 75"/>
                <a:gd name="T55" fmla="*/ 15 h 63"/>
                <a:gd name="T56" fmla="*/ 11 w 75"/>
                <a:gd name="T57" fmla="*/ 9 h 63"/>
                <a:gd name="T58" fmla="*/ 16 w 75"/>
                <a:gd name="T59" fmla="*/ 5 h 63"/>
                <a:gd name="T60" fmla="*/ 24 w 75"/>
                <a:gd name="T61" fmla="*/ 2 h 63"/>
                <a:gd name="T62" fmla="*/ 29 w 75"/>
                <a:gd name="T63" fmla="*/ 0 h 63"/>
                <a:gd name="T64" fmla="*/ 3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4" y="0"/>
                  </a:lnTo>
                  <a:lnTo>
                    <a:pt x="51" y="2"/>
                  </a:lnTo>
                  <a:lnTo>
                    <a:pt x="59" y="5"/>
                  </a:lnTo>
                  <a:lnTo>
                    <a:pt x="64" y="9"/>
                  </a:lnTo>
                  <a:lnTo>
                    <a:pt x="68" y="15"/>
                  </a:lnTo>
                  <a:lnTo>
                    <a:pt x="72" y="18"/>
                  </a:lnTo>
                  <a:lnTo>
                    <a:pt x="74" y="26"/>
                  </a:lnTo>
                  <a:lnTo>
                    <a:pt x="75" y="31"/>
                  </a:lnTo>
                  <a:lnTo>
                    <a:pt x="74" y="39"/>
                  </a:lnTo>
                  <a:lnTo>
                    <a:pt x="72" y="44"/>
                  </a:lnTo>
                  <a:lnTo>
                    <a:pt x="68" y="50"/>
                  </a:lnTo>
                  <a:lnTo>
                    <a:pt x="64" y="53"/>
                  </a:lnTo>
                  <a:lnTo>
                    <a:pt x="59" y="57"/>
                  </a:lnTo>
                  <a:lnTo>
                    <a:pt x="51" y="61"/>
                  </a:lnTo>
                  <a:lnTo>
                    <a:pt x="44" y="63"/>
                  </a:lnTo>
                  <a:lnTo>
                    <a:pt x="37" y="63"/>
                  </a:lnTo>
                  <a:lnTo>
                    <a:pt x="29" y="63"/>
                  </a:lnTo>
                  <a:lnTo>
                    <a:pt x="24" y="61"/>
                  </a:lnTo>
                  <a:lnTo>
                    <a:pt x="16" y="57"/>
                  </a:lnTo>
                  <a:lnTo>
                    <a:pt x="11" y="53"/>
                  </a:lnTo>
                  <a:lnTo>
                    <a:pt x="7" y="50"/>
                  </a:lnTo>
                  <a:lnTo>
                    <a:pt x="3" y="44"/>
                  </a:lnTo>
                  <a:lnTo>
                    <a:pt x="2" y="39"/>
                  </a:lnTo>
                  <a:lnTo>
                    <a:pt x="0" y="31"/>
                  </a:lnTo>
                  <a:lnTo>
                    <a:pt x="2" y="26"/>
                  </a:lnTo>
                  <a:lnTo>
                    <a:pt x="3" y="18"/>
                  </a:lnTo>
                  <a:lnTo>
                    <a:pt x="7" y="15"/>
                  </a:lnTo>
                  <a:lnTo>
                    <a:pt x="11" y="9"/>
                  </a:lnTo>
                  <a:lnTo>
                    <a:pt x="16" y="5"/>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13" name="Freeform 152"/>
            <p:cNvSpPr>
              <a:spLocks/>
            </p:cNvSpPr>
            <p:nvPr/>
          </p:nvSpPr>
          <p:spPr bwMode="auto">
            <a:xfrm>
              <a:off x="2909" y="3503"/>
              <a:ext cx="74" cy="63"/>
            </a:xfrm>
            <a:custGeom>
              <a:avLst/>
              <a:gdLst>
                <a:gd name="T0" fmla="*/ 37 w 74"/>
                <a:gd name="T1" fmla="*/ 0 h 63"/>
                <a:gd name="T2" fmla="*/ 44 w 74"/>
                <a:gd name="T3" fmla="*/ 0 h 63"/>
                <a:gd name="T4" fmla="*/ 52 w 74"/>
                <a:gd name="T5" fmla="*/ 2 h 63"/>
                <a:gd name="T6" fmla="*/ 57 w 74"/>
                <a:gd name="T7" fmla="*/ 6 h 63"/>
                <a:gd name="T8" fmla="*/ 63 w 74"/>
                <a:gd name="T9" fmla="*/ 10 h 63"/>
                <a:gd name="T10" fmla="*/ 68 w 74"/>
                <a:gd name="T11" fmla="*/ 15 h 63"/>
                <a:gd name="T12" fmla="*/ 70 w 74"/>
                <a:gd name="T13" fmla="*/ 21 h 63"/>
                <a:gd name="T14" fmla="*/ 74 w 74"/>
                <a:gd name="T15" fmla="*/ 26 h 63"/>
                <a:gd name="T16" fmla="*/ 74 w 74"/>
                <a:gd name="T17" fmla="*/ 32 h 63"/>
                <a:gd name="T18" fmla="*/ 74 w 74"/>
                <a:gd name="T19" fmla="*/ 39 h 63"/>
                <a:gd name="T20" fmla="*/ 70 w 74"/>
                <a:gd name="T21" fmla="*/ 45 h 63"/>
                <a:gd name="T22" fmla="*/ 68 w 74"/>
                <a:gd name="T23" fmla="*/ 50 h 63"/>
                <a:gd name="T24" fmla="*/ 63 w 74"/>
                <a:gd name="T25" fmla="*/ 54 h 63"/>
                <a:gd name="T26" fmla="*/ 57 w 74"/>
                <a:gd name="T27" fmla="*/ 59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9 h 63"/>
                <a:gd name="T40" fmla="*/ 11 w 74"/>
                <a:gd name="T41" fmla="*/ 54 h 63"/>
                <a:gd name="T42" fmla="*/ 6 w 74"/>
                <a:gd name="T43" fmla="*/ 50 h 63"/>
                <a:gd name="T44" fmla="*/ 2 w 74"/>
                <a:gd name="T45" fmla="*/ 45 h 63"/>
                <a:gd name="T46" fmla="*/ 0 w 74"/>
                <a:gd name="T47" fmla="*/ 39 h 63"/>
                <a:gd name="T48" fmla="*/ 0 w 74"/>
                <a:gd name="T49" fmla="*/ 32 h 63"/>
                <a:gd name="T50" fmla="*/ 0 w 74"/>
                <a:gd name="T51" fmla="*/ 26 h 63"/>
                <a:gd name="T52" fmla="*/ 2 w 74"/>
                <a:gd name="T53" fmla="*/ 21 h 63"/>
                <a:gd name="T54" fmla="*/ 6 w 74"/>
                <a:gd name="T55" fmla="*/ 15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8" y="15"/>
                  </a:lnTo>
                  <a:lnTo>
                    <a:pt x="70" y="21"/>
                  </a:lnTo>
                  <a:lnTo>
                    <a:pt x="74" y="26"/>
                  </a:lnTo>
                  <a:lnTo>
                    <a:pt x="74" y="32"/>
                  </a:lnTo>
                  <a:lnTo>
                    <a:pt x="74" y="39"/>
                  </a:lnTo>
                  <a:lnTo>
                    <a:pt x="70" y="45"/>
                  </a:lnTo>
                  <a:lnTo>
                    <a:pt x="68" y="50"/>
                  </a:lnTo>
                  <a:lnTo>
                    <a:pt x="63" y="54"/>
                  </a:lnTo>
                  <a:lnTo>
                    <a:pt x="57" y="59"/>
                  </a:lnTo>
                  <a:lnTo>
                    <a:pt x="52" y="61"/>
                  </a:lnTo>
                  <a:lnTo>
                    <a:pt x="44" y="63"/>
                  </a:lnTo>
                  <a:lnTo>
                    <a:pt x="37" y="63"/>
                  </a:lnTo>
                  <a:lnTo>
                    <a:pt x="30" y="63"/>
                  </a:lnTo>
                  <a:lnTo>
                    <a:pt x="22" y="61"/>
                  </a:lnTo>
                  <a:lnTo>
                    <a:pt x="17" y="59"/>
                  </a:lnTo>
                  <a:lnTo>
                    <a:pt x="11" y="54"/>
                  </a:lnTo>
                  <a:lnTo>
                    <a:pt x="6" y="50"/>
                  </a:lnTo>
                  <a:lnTo>
                    <a:pt x="2" y="45"/>
                  </a:lnTo>
                  <a:lnTo>
                    <a:pt x="0" y="39"/>
                  </a:lnTo>
                  <a:lnTo>
                    <a:pt x="0" y="32"/>
                  </a:lnTo>
                  <a:lnTo>
                    <a:pt x="0" y="26"/>
                  </a:lnTo>
                  <a:lnTo>
                    <a:pt x="2" y="21"/>
                  </a:lnTo>
                  <a:lnTo>
                    <a:pt x="6" y="15"/>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14" name="Freeform 153"/>
            <p:cNvSpPr>
              <a:spLocks/>
            </p:cNvSpPr>
            <p:nvPr/>
          </p:nvSpPr>
          <p:spPr bwMode="auto">
            <a:xfrm>
              <a:off x="2180" y="3374"/>
              <a:ext cx="73" cy="63"/>
            </a:xfrm>
            <a:custGeom>
              <a:avLst/>
              <a:gdLst>
                <a:gd name="T0" fmla="*/ 36 w 73"/>
                <a:gd name="T1" fmla="*/ 0 h 63"/>
                <a:gd name="T2" fmla="*/ 44 w 73"/>
                <a:gd name="T3" fmla="*/ 0 h 63"/>
                <a:gd name="T4" fmla="*/ 51 w 73"/>
                <a:gd name="T5" fmla="*/ 2 h 63"/>
                <a:gd name="T6" fmla="*/ 57 w 73"/>
                <a:gd name="T7" fmla="*/ 6 h 63"/>
                <a:gd name="T8" fmla="*/ 62 w 73"/>
                <a:gd name="T9" fmla="*/ 9 h 63"/>
                <a:gd name="T10" fmla="*/ 68 w 73"/>
                <a:gd name="T11" fmla="*/ 13 h 63"/>
                <a:gd name="T12" fmla="*/ 72 w 73"/>
                <a:gd name="T13" fmla="*/ 19 h 63"/>
                <a:gd name="T14" fmla="*/ 73 w 73"/>
                <a:gd name="T15" fmla="*/ 26 h 63"/>
                <a:gd name="T16" fmla="*/ 73 w 73"/>
                <a:gd name="T17" fmla="*/ 31 h 63"/>
                <a:gd name="T18" fmla="*/ 73 w 73"/>
                <a:gd name="T19" fmla="*/ 39 h 63"/>
                <a:gd name="T20" fmla="*/ 72 w 73"/>
                <a:gd name="T21" fmla="*/ 44 h 63"/>
                <a:gd name="T22" fmla="*/ 68 w 73"/>
                <a:gd name="T23" fmla="*/ 50 h 63"/>
                <a:gd name="T24" fmla="*/ 62 w 73"/>
                <a:gd name="T25" fmla="*/ 54 h 63"/>
                <a:gd name="T26" fmla="*/ 57 w 73"/>
                <a:gd name="T27" fmla="*/ 57 h 63"/>
                <a:gd name="T28" fmla="*/ 51 w 73"/>
                <a:gd name="T29" fmla="*/ 61 h 63"/>
                <a:gd name="T30" fmla="*/ 44 w 73"/>
                <a:gd name="T31" fmla="*/ 63 h 63"/>
                <a:gd name="T32" fmla="*/ 36 w 73"/>
                <a:gd name="T33" fmla="*/ 63 h 63"/>
                <a:gd name="T34" fmla="*/ 29 w 73"/>
                <a:gd name="T35" fmla="*/ 63 h 63"/>
                <a:gd name="T36" fmla="*/ 22 w 73"/>
                <a:gd name="T37" fmla="*/ 61 h 63"/>
                <a:gd name="T38" fmla="*/ 16 w 73"/>
                <a:gd name="T39" fmla="*/ 57 h 63"/>
                <a:gd name="T40" fmla="*/ 11 w 73"/>
                <a:gd name="T41" fmla="*/ 54 h 63"/>
                <a:gd name="T42" fmla="*/ 5 w 73"/>
                <a:gd name="T43" fmla="*/ 50 h 63"/>
                <a:gd name="T44" fmla="*/ 1 w 73"/>
                <a:gd name="T45" fmla="*/ 44 h 63"/>
                <a:gd name="T46" fmla="*/ 0 w 73"/>
                <a:gd name="T47" fmla="*/ 39 h 63"/>
                <a:gd name="T48" fmla="*/ 0 w 73"/>
                <a:gd name="T49" fmla="*/ 31 h 63"/>
                <a:gd name="T50" fmla="*/ 0 w 73"/>
                <a:gd name="T51" fmla="*/ 26 h 63"/>
                <a:gd name="T52" fmla="*/ 1 w 73"/>
                <a:gd name="T53" fmla="*/ 19 h 63"/>
                <a:gd name="T54" fmla="*/ 5 w 73"/>
                <a:gd name="T55" fmla="*/ 13 h 63"/>
                <a:gd name="T56" fmla="*/ 11 w 73"/>
                <a:gd name="T57" fmla="*/ 9 h 63"/>
                <a:gd name="T58" fmla="*/ 16 w 73"/>
                <a:gd name="T59" fmla="*/ 6 h 63"/>
                <a:gd name="T60" fmla="*/ 22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7" y="6"/>
                  </a:lnTo>
                  <a:lnTo>
                    <a:pt x="62" y="9"/>
                  </a:lnTo>
                  <a:lnTo>
                    <a:pt x="68" y="13"/>
                  </a:lnTo>
                  <a:lnTo>
                    <a:pt x="72" y="19"/>
                  </a:lnTo>
                  <a:lnTo>
                    <a:pt x="73" y="26"/>
                  </a:lnTo>
                  <a:lnTo>
                    <a:pt x="73" y="31"/>
                  </a:lnTo>
                  <a:lnTo>
                    <a:pt x="73" y="39"/>
                  </a:lnTo>
                  <a:lnTo>
                    <a:pt x="72" y="44"/>
                  </a:lnTo>
                  <a:lnTo>
                    <a:pt x="68" y="50"/>
                  </a:lnTo>
                  <a:lnTo>
                    <a:pt x="62" y="54"/>
                  </a:lnTo>
                  <a:lnTo>
                    <a:pt x="57" y="57"/>
                  </a:lnTo>
                  <a:lnTo>
                    <a:pt x="51" y="61"/>
                  </a:lnTo>
                  <a:lnTo>
                    <a:pt x="44" y="63"/>
                  </a:lnTo>
                  <a:lnTo>
                    <a:pt x="36" y="63"/>
                  </a:lnTo>
                  <a:lnTo>
                    <a:pt x="29" y="63"/>
                  </a:lnTo>
                  <a:lnTo>
                    <a:pt x="22" y="61"/>
                  </a:lnTo>
                  <a:lnTo>
                    <a:pt x="16" y="57"/>
                  </a:lnTo>
                  <a:lnTo>
                    <a:pt x="11" y="54"/>
                  </a:lnTo>
                  <a:lnTo>
                    <a:pt x="5" y="50"/>
                  </a:lnTo>
                  <a:lnTo>
                    <a:pt x="1" y="44"/>
                  </a:lnTo>
                  <a:lnTo>
                    <a:pt x="0" y="39"/>
                  </a:lnTo>
                  <a:lnTo>
                    <a:pt x="0" y="31"/>
                  </a:lnTo>
                  <a:lnTo>
                    <a:pt x="0" y="26"/>
                  </a:lnTo>
                  <a:lnTo>
                    <a:pt x="1" y="19"/>
                  </a:lnTo>
                  <a:lnTo>
                    <a:pt x="5" y="13"/>
                  </a:lnTo>
                  <a:lnTo>
                    <a:pt x="11" y="9"/>
                  </a:lnTo>
                  <a:lnTo>
                    <a:pt x="16" y="6"/>
                  </a:lnTo>
                  <a:lnTo>
                    <a:pt x="22" y="2"/>
                  </a:lnTo>
                  <a:lnTo>
                    <a:pt x="29" y="0"/>
                  </a:lnTo>
                  <a:lnTo>
                    <a:pt x="36" y="0"/>
                  </a:lnTo>
                  <a:close/>
                </a:path>
              </a:pathLst>
            </a:custGeom>
            <a:solidFill>
              <a:srgbClr val="FFFFFF"/>
            </a:solidFill>
            <a:ln w="9525">
              <a:noFill/>
              <a:round/>
              <a:headEnd/>
              <a:tailEnd/>
            </a:ln>
          </p:spPr>
          <p:txBody>
            <a:bodyPr/>
            <a:lstStyle/>
            <a:p>
              <a:endParaRPr lang="en-US" dirty="0"/>
            </a:p>
          </p:txBody>
        </p:sp>
        <p:sp>
          <p:nvSpPr>
            <p:cNvPr id="18715" name="Freeform 154"/>
            <p:cNvSpPr>
              <a:spLocks/>
            </p:cNvSpPr>
            <p:nvPr/>
          </p:nvSpPr>
          <p:spPr bwMode="auto">
            <a:xfrm>
              <a:off x="2180" y="3374"/>
              <a:ext cx="73" cy="63"/>
            </a:xfrm>
            <a:custGeom>
              <a:avLst/>
              <a:gdLst>
                <a:gd name="T0" fmla="*/ 36 w 73"/>
                <a:gd name="T1" fmla="*/ 0 h 63"/>
                <a:gd name="T2" fmla="*/ 44 w 73"/>
                <a:gd name="T3" fmla="*/ 0 h 63"/>
                <a:gd name="T4" fmla="*/ 51 w 73"/>
                <a:gd name="T5" fmla="*/ 2 h 63"/>
                <a:gd name="T6" fmla="*/ 57 w 73"/>
                <a:gd name="T7" fmla="*/ 6 h 63"/>
                <a:gd name="T8" fmla="*/ 62 w 73"/>
                <a:gd name="T9" fmla="*/ 9 h 63"/>
                <a:gd name="T10" fmla="*/ 68 w 73"/>
                <a:gd name="T11" fmla="*/ 13 h 63"/>
                <a:gd name="T12" fmla="*/ 72 w 73"/>
                <a:gd name="T13" fmla="*/ 19 h 63"/>
                <a:gd name="T14" fmla="*/ 73 w 73"/>
                <a:gd name="T15" fmla="*/ 26 h 63"/>
                <a:gd name="T16" fmla="*/ 73 w 73"/>
                <a:gd name="T17" fmla="*/ 31 h 63"/>
                <a:gd name="T18" fmla="*/ 73 w 73"/>
                <a:gd name="T19" fmla="*/ 39 h 63"/>
                <a:gd name="T20" fmla="*/ 72 w 73"/>
                <a:gd name="T21" fmla="*/ 44 h 63"/>
                <a:gd name="T22" fmla="*/ 68 w 73"/>
                <a:gd name="T23" fmla="*/ 50 h 63"/>
                <a:gd name="T24" fmla="*/ 62 w 73"/>
                <a:gd name="T25" fmla="*/ 54 h 63"/>
                <a:gd name="T26" fmla="*/ 57 w 73"/>
                <a:gd name="T27" fmla="*/ 57 h 63"/>
                <a:gd name="T28" fmla="*/ 51 w 73"/>
                <a:gd name="T29" fmla="*/ 61 h 63"/>
                <a:gd name="T30" fmla="*/ 44 w 73"/>
                <a:gd name="T31" fmla="*/ 63 h 63"/>
                <a:gd name="T32" fmla="*/ 36 w 73"/>
                <a:gd name="T33" fmla="*/ 63 h 63"/>
                <a:gd name="T34" fmla="*/ 29 w 73"/>
                <a:gd name="T35" fmla="*/ 63 h 63"/>
                <a:gd name="T36" fmla="*/ 22 w 73"/>
                <a:gd name="T37" fmla="*/ 61 h 63"/>
                <a:gd name="T38" fmla="*/ 16 w 73"/>
                <a:gd name="T39" fmla="*/ 57 h 63"/>
                <a:gd name="T40" fmla="*/ 11 w 73"/>
                <a:gd name="T41" fmla="*/ 54 h 63"/>
                <a:gd name="T42" fmla="*/ 5 w 73"/>
                <a:gd name="T43" fmla="*/ 50 h 63"/>
                <a:gd name="T44" fmla="*/ 1 w 73"/>
                <a:gd name="T45" fmla="*/ 44 h 63"/>
                <a:gd name="T46" fmla="*/ 0 w 73"/>
                <a:gd name="T47" fmla="*/ 39 h 63"/>
                <a:gd name="T48" fmla="*/ 0 w 73"/>
                <a:gd name="T49" fmla="*/ 31 h 63"/>
                <a:gd name="T50" fmla="*/ 0 w 73"/>
                <a:gd name="T51" fmla="*/ 26 h 63"/>
                <a:gd name="T52" fmla="*/ 1 w 73"/>
                <a:gd name="T53" fmla="*/ 19 h 63"/>
                <a:gd name="T54" fmla="*/ 5 w 73"/>
                <a:gd name="T55" fmla="*/ 13 h 63"/>
                <a:gd name="T56" fmla="*/ 11 w 73"/>
                <a:gd name="T57" fmla="*/ 9 h 63"/>
                <a:gd name="T58" fmla="*/ 16 w 73"/>
                <a:gd name="T59" fmla="*/ 6 h 63"/>
                <a:gd name="T60" fmla="*/ 22 w 73"/>
                <a:gd name="T61" fmla="*/ 2 h 63"/>
                <a:gd name="T62" fmla="*/ 29 w 73"/>
                <a:gd name="T63" fmla="*/ 0 h 63"/>
                <a:gd name="T64" fmla="*/ 3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7" y="6"/>
                  </a:lnTo>
                  <a:lnTo>
                    <a:pt x="62" y="9"/>
                  </a:lnTo>
                  <a:lnTo>
                    <a:pt x="68" y="13"/>
                  </a:lnTo>
                  <a:lnTo>
                    <a:pt x="72" y="19"/>
                  </a:lnTo>
                  <a:lnTo>
                    <a:pt x="73" y="26"/>
                  </a:lnTo>
                  <a:lnTo>
                    <a:pt x="73" y="31"/>
                  </a:lnTo>
                  <a:lnTo>
                    <a:pt x="73" y="39"/>
                  </a:lnTo>
                  <a:lnTo>
                    <a:pt x="72" y="44"/>
                  </a:lnTo>
                  <a:lnTo>
                    <a:pt x="68" y="50"/>
                  </a:lnTo>
                  <a:lnTo>
                    <a:pt x="62" y="54"/>
                  </a:lnTo>
                  <a:lnTo>
                    <a:pt x="57" y="57"/>
                  </a:lnTo>
                  <a:lnTo>
                    <a:pt x="51" y="61"/>
                  </a:lnTo>
                  <a:lnTo>
                    <a:pt x="44" y="63"/>
                  </a:lnTo>
                  <a:lnTo>
                    <a:pt x="36" y="63"/>
                  </a:lnTo>
                  <a:lnTo>
                    <a:pt x="29" y="63"/>
                  </a:lnTo>
                  <a:lnTo>
                    <a:pt x="22" y="61"/>
                  </a:lnTo>
                  <a:lnTo>
                    <a:pt x="16" y="57"/>
                  </a:lnTo>
                  <a:lnTo>
                    <a:pt x="11" y="54"/>
                  </a:lnTo>
                  <a:lnTo>
                    <a:pt x="5" y="50"/>
                  </a:lnTo>
                  <a:lnTo>
                    <a:pt x="1" y="44"/>
                  </a:lnTo>
                  <a:lnTo>
                    <a:pt x="0" y="39"/>
                  </a:lnTo>
                  <a:lnTo>
                    <a:pt x="0" y="31"/>
                  </a:lnTo>
                  <a:lnTo>
                    <a:pt x="0" y="26"/>
                  </a:lnTo>
                  <a:lnTo>
                    <a:pt x="1" y="19"/>
                  </a:lnTo>
                  <a:lnTo>
                    <a:pt x="5" y="13"/>
                  </a:lnTo>
                  <a:lnTo>
                    <a:pt x="11" y="9"/>
                  </a:lnTo>
                  <a:lnTo>
                    <a:pt x="16" y="6"/>
                  </a:lnTo>
                  <a:lnTo>
                    <a:pt x="22"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716" name="Freeform 155"/>
            <p:cNvSpPr>
              <a:spLocks/>
            </p:cNvSpPr>
            <p:nvPr/>
          </p:nvSpPr>
          <p:spPr bwMode="auto">
            <a:xfrm>
              <a:off x="2861" y="3321"/>
              <a:ext cx="76" cy="62"/>
            </a:xfrm>
            <a:custGeom>
              <a:avLst/>
              <a:gdLst>
                <a:gd name="T0" fmla="*/ 37 w 76"/>
                <a:gd name="T1" fmla="*/ 0 h 62"/>
                <a:gd name="T2" fmla="*/ 46 w 76"/>
                <a:gd name="T3" fmla="*/ 0 h 62"/>
                <a:gd name="T4" fmla="*/ 52 w 76"/>
                <a:gd name="T5" fmla="*/ 1 h 62"/>
                <a:gd name="T6" fmla="*/ 59 w 76"/>
                <a:gd name="T7" fmla="*/ 5 h 62"/>
                <a:gd name="T8" fmla="*/ 65 w 76"/>
                <a:gd name="T9" fmla="*/ 9 h 62"/>
                <a:gd name="T10" fmla="*/ 68 w 76"/>
                <a:gd name="T11" fmla="*/ 14 h 62"/>
                <a:gd name="T12" fmla="*/ 72 w 76"/>
                <a:gd name="T13" fmla="*/ 20 h 62"/>
                <a:gd name="T14" fmla="*/ 74 w 76"/>
                <a:gd name="T15" fmla="*/ 25 h 62"/>
                <a:gd name="T16" fmla="*/ 76 w 76"/>
                <a:gd name="T17" fmla="*/ 31 h 62"/>
                <a:gd name="T18" fmla="*/ 74 w 76"/>
                <a:gd name="T19" fmla="*/ 38 h 62"/>
                <a:gd name="T20" fmla="*/ 72 w 76"/>
                <a:gd name="T21" fmla="*/ 44 h 62"/>
                <a:gd name="T22" fmla="*/ 68 w 76"/>
                <a:gd name="T23" fmla="*/ 49 h 62"/>
                <a:gd name="T24" fmla="*/ 65 w 76"/>
                <a:gd name="T25" fmla="*/ 53 h 62"/>
                <a:gd name="T26" fmla="*/ 59 w 76"/>
                <a:gd name="T27" fmla="*/ 57 h 62"/>
                <a:gd name="T28" fmla="*/ 52 w 76"/>
                <a:gd name="T29" fmla="*/ 60 h 62"/>
                <a:gd name="T30" fmla="*/ 46 w 76"/>
                <a:gd name="T31" fmla="*/ 62 h 62"/>
                <a:gd name="T32" fmla="*/ 37 w 76"/>
                <a:gd name="T33" fmla="*/ 62 h 62"/>
                <a:gd name="T34" fmla="*/ 30 w 76"/>
                <a:gd name="T35" fmla="*/ 62 h 62"/>
                <a:gd name="T36" fmla="*/ 24 w 76"/>
                <a:gd name="T37" fmla="*/ 60 h 62"/>
                <a:gd name="T38" fmla="*/ 17 w 76"/>
                <a:gd name="T39" fmla="*/ 57 h 62"/>
                <a:gd name="T40" fmla="*/ 11 w 76"/>
                <a:gd name="T41" fmla="*/ 53 h 62"/>
                <a:gd name="T42" fmla="*/ 7 w 76"/>
                <a:gd name="T43" fmla="*/ 49 h 62"/>
                <a:gd name="T44" fmla="*/ 4 w 76"/>
                <a:gd name="T45" fmla="*/ 44 h 62"/>
                <a:gd name="T46" fmla="*/ 2 w 76"/>
                <a:gd name="T47" fmla="*/ 38 h 62"/>
                <a:gd name="T48" fmla="*/ 0 w 76"/>
                <a:gd name="T49" fmla="*/ 31 h 62"/>
                <a:gd name="T50" fmla="*/ 2 w 76"/>
                <a:gd name="T51" fmla="*/ 25 h 62"/>
                <a:gd name="T52" fmla="*/ 4 w 76"/>
                <a:gd name="T53" fmla="*/ 20 h 62"/>
                <a:gd name="T54" fmla="*/ 7 w 76"/>
                <a:gd name="T55" fmla="*/ 14 h 62"/>
                <a:gd name="T56" fmla="*/ 11 w 76"/>
                <a:gd name="T57" fmla="*/ 9 h 62"/>
                <a:gd name="T58" fmla="*/ 17 w 76"/>
                <a:gd name="T59" fmla="*/ 5 h 62"/>
                <a:gd name="T60" fmla="*/ 24 w 76"/>
                <a:gd name="T61" fmla="*/ 1 h 62"/>
                <a:gd name="T62" fmla="*/ 30 w 76"/>
                <a:gd name="T63" fmla="*/ 0 h 62"/>
                <a:gd name="T64" fmla="*/ 37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7" y="0"/>
                  </a:moveTo>
                  <a:lnTo>
                    <a:pt x="46" y="0"/>
                  </a:lnTo>
                  <a:lnTo>
                    <a:pt x="52" y="1"/>
                  </a:lnTo>
                  <a:lnTo>
                    <a:pt x="59" y="5"/>
                  </a:lnTo>
                  <a:lnTo>
                    <a:pt x="65" y="9"/>
                  </a:lnTo>
                  <a:lnTo>
                    <a:pt x="68" y="14"/>
                  </a:lnTo>
                  <a:lnTo>
                    <a:pt x="72" y="20"/>
                  </a:lnTo>
                  <a:lnTo>
                    <a:pt x="74" y="25"/>
                  </a:lnTo>
                  <a:lnTo>
                    <a:pt x="76" y="31"/>
                  </a:lnTo>
                  <a:lnTo>
                    <a:pt x="74" y="38"/>
                  </a:lnTo>
                  <a:lnTo>
                    <a:pt x="72" y="44"/>
                  </a:lnTo>
                  <a:lnTo>
                    <a:pt x="68" y="49"/>
                  </a:lnTo>
                  <a:lnTo>
                    <a:pt x="65" y="53"/>
                  </a:lnTo>
                  <a:lnTo>
                    <a:pt x="59" y="57"/>
                  </a:lnTo>
                  <a:lnTo>
                    <a:pt x="52" y="60"/>
                  </a:lnTo>
                  <a:lnTo>
                    <a:pt x="46" y="62"/>
                  </a:lnTo>
                  <a:lnTo>
                    <a:pt x="37" y="62"/>
                  </a:lnTo>
                  <a:lnTo>
                    <a:pt x="30" y="62"/>
                  </a:lnTo>
                  <a:lnTo>
                    <a:pt x="24" y="60"/>
                  </a:lnTo>
                  <a:lnTo>
                    <a:pt x="17" y="57"/>
                  </a:lnTo>
                  <a:lnTo>
                    <a:pt x="11" y="53"/>
                  </a:lnTo>
                  <a:lnTo>
                    <a:pt x="7" y="49"/>
                  </a:lnTo>
                  <a:lnTo>
                    <a:pt x="4" y="44"/>
                  </a:lnTo>
                  <a:lnTo>
                    <a:pt x="2" y="38"/>
                  </a:lnTo>
                  <a:lnTo>
                    <a:pt x="0" y="31"/>
                  </a:lnTo>
                  <a:lnTo>
                    <a:pt x="2" y="25"/>
                  </a:lnTo>
                  <a:lnTo>
                    <a:pt x="4" y="20"/>
                  </a:lnTo>
                  <a:lnTo>
                    <a:pt x="7" y="14"/>
                  </a:lnTo>
                  <a:lnTo>
                    <a:pt x="11" y="9"/>
                  </a:lnTo>
                  <a:lnTo>
                    <a:pt x="17" y="5"/>
                  </a:lnTo>
                  <a:lnTo>
                    <a:pt x="24" y="1"/>
                  </a:lnTo>
                  <a:lnTo>
                    <a:pt x="30" y="0"/>
                  </a:lnTo>
                  <a:lnTo>
                    <a:pt x="37" y="0"/>
                  </a:lnTo>
                  <a:close/>
                </a:path>
              </a:pathLst>
            </a:custGeom>
            <a:solidFill>
              <a:srgbClr val="FFFFFF"/>
            </a:solidFill>
            <a:ln w="9525">
              <a:noFill/>
              <a:round/>
              <a:headEnd/>
              <a:tailEnd/>
            </a:ln>
          </p:spPr>
          <p:txBody>
            <a:bodyPr/>
            <a:lstStyle/>
            <a:p>
              <a:endParaRPr lang="en-US" dirty="0"/>
            </a:p>
          </p:txBody>
        </p:sp>
        <p:sp>
          <p:nvSpPr>
            <p:cNvPr id="18717" name="Freeform 156"/>
            <p:cNvSpPr>
              <a:spLocks/>
            </p:cNvSpPr>
            <p:nvPr/>
          </p:nvSpPr>
          <p:spPr bwMode="auto">
            <a:xfrm>
              <a:off x="2861" y="3321"/>
              <a:ext cx="76" cy="62"/>
            </a:xfrm>
            <a:custGeom>
              <a:avLst/>
              <a:gdLst>
                <a:gd name="T0" fmla="*/ 37 w 76"/>
                <a:gd name="T1" fmla="*/ 0 h 62"/>
                <a:gd name="T2" fmla="*/ 46 w 76"/>
                <a:gd name="T3" fmla="*/ 0 h 62"/>
                <a:gd name="T4" fmla="*/ 52 w 76"/>
                <a:gd name="T5" fmla="*/ 1 h 62"/>
                <a:gd name="T6" fmla="*/ 59 w 76"/>
                <a:gd name="T7" fmla="*/ 5 h 62"/>
                <a:gd name="T8" fmla="*/ 65 w 76"/>
                <a:gd name="T9" fmla="*/ 9 h 62"/>
                <a:gd name="T10" fmla="*/ 68 w 76"/>
                <a:gd name="T11" fmla="*/ 14 h 62"/>
                <a:gd name="T12" fmla="*/ 72 w 76"/>
                <a:gd name="T13" fmla="*/ 20 h 62"/>
                <a:gd name="T14" fmla="*/ 74 w 76"/>
                <a:gd name="T15" fmla="*/ 25 h 62"/>
                <a:gd name="T16" fmla="*/ 76 w 76"/>
                <a:gd name="T17" fmla="*/ 31 h 62"/>
                <a:gd name="T18" fmla="*/ 74 w 76"/>
                <a:gd name="T19" fmla="*/ 38 h 62"/>
                <a:gd name="T20" fmla="*/ 72 w 76"/>
                <a:gd name="T21" fmla="*/ 44 h 62"/>
                <a:gd name="T22" fmla="*/ 68 w 76"/>
                <a:gd name="T23" fmla="*/ 49 h 62"/>
                <a:gd name="T24" fmla="*/ 65 w 76"/>
                <a:gd name="T25" fmla="*/ 53 h 62"/>
                <a:gd name="T26" fmla="*/ 59 w 76"/>
                <a:gd name="T27" fmla="*/ 57 h 62"/>
                <a:gd name="T28" fmla="*/ 52 w 76"/>
                <a:gd name="T29" fmla="*/ 60 h 62"/>
                <a:gd name="T30" fmla="*/ 46 w 76"/>
                <a:gd name="T31" fmla="*/ 62 h 62"/>
                <a:gd name="T32" fmla="*/ 37 w 76"/>
                <a:gd name="T33" fmla="*/ 62 h 62"/>
                <a:gd name="T34" fmla="*/ 30 w 76"/>
                <a:gd name="T35" fmla="*/ 62 h 62"/>
                <a:gd name="T36" fmla="*/ 24 w 76"/>
                <a:gd name="T37" fmla="*/ 60 h 62"/>
                <a:gd name="T38" fmla="*/ 17 w 76"/>
                <a:gd name="T39" fmla="*/ 57 h 62"/>
                <a:gd name="T40" fmla="*/ 11 w 76"/>
                <a:gd name="T41" fmla="*/ 53 h 62"/>
                <a:gd name="T42" fmla="*/ 7 w 76"/>
                <a:gd name="T43" fmla="*/ 49 h 62"/>
                <a:gd name="T44" fmla="*/ 4 w 76"/>
                <a:gd name="T45" fmla="*/ 44 h 62"/>
                <a:gd name="T46" fmla="*/ 2 w 76"/>
                <a:gd name="T47" fmla="*/ 38 h 62"/>
                <a:gd name="T48" fmla="*/ 0 w 76"/>
                <a:gd name="T49" fmla="*/ 31 h 62"/>
                <a:gd name="T50" fmla="*/ 2 w 76"/>
                <a:gd name="T51" fmla="*/ 25 h 62"/>
                <a:gd name="T52" fmla="*/ 4 w 76"/>
                <a:gd name="T53" fmla="*/ 20 h 62"/>
                <a:gd name="T54" fmla="*/ 7 w 76"/>
                <a:gd name="T55" fmla="*/ 14 h 62"/>
                <a:gd name="T56" fmla="*/ 11 w 76"/>
                <a:gd name="T57" fmla="*/ 9 h 62"/>
                <a:gd name="T58" fmla="*/ 17 w 76"/>
                <a:gd name="T59" fmla="*/ 5 h 62"/>
                <a:gd name="T60" fmla="*/ 24 w 76"/>
                <a:gd name="T61" fmla="*/ 1 h 62"/>
                <a:gd name="T62" fmla="*/ 30 w 76"/>
                <a:gd name="T63" fmla="*/ 0 h 62"/>
                <a:gd name="T64" fmla="*/ 37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7" y="0"/>
                  </a:moveTo>
                  <a:lnTo>
                    <a:pt x="46" y="0"/>
                  </a:lnTo>
                  <a:lnTo>
                    <a:pt x="52" y="1"/>
                  </a:lnTo>
                  <a:lnTo>
                    <a:pt x="59" y="5"/>
                  </a:lnTo>
                  <a:lnTo>
                    <a:pt x="65" y="9"/>
                  </a:lnTo>
                  <a:lnTo>
                    <a:pt x="68" y="14"/>
                  </a:lnTo>
                  <a:lnTo>
                    <a:pt x="72" y="20"/>
                  </a:lnTo>
                  <a:lnTo>
                    <a:pt x="74" y="25"/>
                  </a:lnTo>
                  <a:lnTo>
                    <a:pt x="76" y="31"/>
                  </a:lnTo>
                  <a:lnTo>
                    <a:pt x="74" y="38"/>
                  </a:lnTo>
                  <a:lnTo>
                    <a:pt x="72" y="44"/>
                  </a:lnTo>
                  <a:lnTo>
                    <a:pt x="68" y="49"/>
                  </a:lnTo>
                  <a:lnTo>
                    <a:pt x="65" y="53"/>
                  </a:lnTo>
                  <a:lnTo>
                    <a:pt x="59" y="57"/>
                  </a:lnTo>
                  <a:lnTo>
                    <a:pt x="52" y="60"/>
                  </a:lnTo>
                  <a:lnTo>
                    <a:pt x="46" y="62"/>
                  </a:lnTo>
                  <a:lnTo>
                    <a:pt x="37" y="62"/>
                  </a:lnTo>
                  <a:lnTo>
                    <a:pt x="30" y="62"/>
                  </a:lnTo>
                  <a:lnTo>
                    <a:pt x="24" y="60"/>
                  </a:lnTo>
                  <a:lnTo>
                    <a:pt x="17" y="57"/>
                  </a:lnTo>
                  <a:lnTo>
                    <a:pt x="11" y="53"/>
                  </a:lnTo>
                  <a:lnTo>
                    <a:pt x="7" y="49"/>
                  </a:lnTo>
                  <a:lnTo>
                    <a:pt x="4" y="44"/>
                  </a:lnTo>
                  <a:lnTo>
                    <a:pt x="2" y="38"/>
                  </a:lnTo>
                  <a:lnTo>
                    <a:pt x="0" y="31"/>
                  </a:lnTo>
                  <a:lnTo>
                    <a:pt x="2" y="25"/>
                  </a:lnTo>
                  <a:lnTo>
                    <a:pt x="4" y="20"/>
                  </a:lnTo>
                  <a:lnTo>
                    <a:pt x="7" y="14"/>
                  </a:lnTo>
                  <a:lnTo>
                    <a:pt x="11" y="9"/>
                  </a:lnTo>
                  <a:lnTo>
                    <a:pt x="17" y="5"/>
                  </a:lnTo>
                  <a:lnTo>
                    <a:pt x="24"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18" name="Freeform 157"/>
            <p:cNvSpPr>
              <a:spLocks/>
            </p:cNvSpPr>
            <p:nvPr/>
          </p:nvSpPr>
          <p:spPr bwMode="auto">
            <a:xfrm>
              <a:off x="2204" y="3740"/>
              <a:ext cx="73" cy="64"/>
            </a:xfrm>
            <a:custGeom>
              <a:avLst/>
              <a:gdLst>
                <a:gd name="T0" fmla="*/ 36 w 73"/>
                <a:gd name="T1" fmla="*/ 0 h 64"/>
                <a:gd name="T2" fmla="*/ 44 w 73"/>
                <a:gd name="T3" fmla="*/ 1 h 64"/>
                <a:gd name="T4" fmla="*/ 51 w 73"/>
                <a:gd name="T5" fmla="*/ 3 h 64"/>
                <a:gd name="T6" fmla="*/ 57 w 73"/>
                <a:gd name="T7" fmla="*/ 5 h 64"/>
                <a:gd name="T8" fmla="*/ 62 w 73"/>
                <a:gd name="T9" fmla="*/ 11 h 64"/>
                <a:gd name="T10" fmla="*/ 68 w 73"/>
                <a:gd name="T11" fmla="*/ 14 h 64"/>
                <a:gd name="T12" fmla="*/ 72 w 73"/>
                <a:gd name="T13" fmla="*/ 20 h 64"/>
                <a:gd name="T14" fmla="*/ 73 w 73"/>
                <a:gd name="T15" fmla="*/ 25 h 64"/>
                <a:gd name="T16" fmla="*/ 73 w 73"/>
                <a:gd name="T17" fmla="*/ 33 h 64"/>
                <a:gd name="T18" fmla="*/ 73 w 73"/>
                <a:gd name="T19" fmla="*/ 38 h 64"/>
                <a:gd name="T20" fmla="*/ 72 w 73"/>
                <a:gd name="T21" fmla="*/ 44 h 64"/>
                <a:gd name="T22" fmla="*/ 68 w 73"/>
                <a:gd name="T23" fmla="*/ 49 h 64"/>
                <a:gd name="T24" fmla="*/ 62 w 73"/>
                <a:gd name="T25" fmla="*/ 55 h 64"/>
                <a:gd name="T26" fmla="*/ 57 w 73"/>
                <a:gd name="T27" fmla="*/ 59 h 64"/>
                <a:gd name="T28" fmla="*/ 51 w 73"/>
                <a:gd name="T29" fmla="*/ 62 h 64"/>
                <a:gd name="T30" fmla="*/ 44 w 73"/>
                <a:gd name="T31" fmla="*/ 64 h 64"/>
                <a:gd name="T32" fmla="*/ 36 w 73"/>
                <a:gd name="T33" fmla="*/ 64 h 64"/>
                <a:gd name="T34" fmla="*/ 29 w 73"/>
                <a:gd name="T35" fmla="*/ 64 h 64"/>
                <a:gd name="T36" fmla="*/ 22 w 73"/>
                <a:gd name="T37" fmla="*/ 62 h 64"/>
                <a:gd name="T38" fmla="*/ 16 w 73"/>
                <a:gd name="T39" fmla="*/ 59 h 64"/>
                <a:gd name="T40" fmla="*/ 11 w 73"/>
                <a:gd name="T41" fmla="*/ 55 h 64"/>
                <a:gd name="T42" fmla="*/ 7 w 73"/>
                <a:gd name="T43" fmla="*/ 49 h 64"/>
                <a:gd name="T44" fmla="*/ 3 w 73"/>
                <a:gd name="T45" fmla="*/ 44 h 64"/>
                <a:gd name="T46" fmla="*/ 1 w 73"/>
                <a:gd name="T47" fmla="*/ 38 h 64"/>
                <a:gd name="T48" fmla="*/ 0 w 73"/>
                <a:gd name="T49" fmla="*/ 33 h 64"/>
                <a:gd name="T50" fmla="*/ 1 w 73"/>
                <a:gd name="T51" fmla="*/ 25 h 64"/>
                <a:gd name="T52" fmla="*/ 3 w 73"/>
                <a:gd name="T53" fmla="*/ 20 h 64"/>
                <a:gd name="T54" fmla="*/ 7 w 73"/>
                <a:gd name="T55" fmla="*/ 14 h 64"/>
                <a:gd name="T56" fmla="*/ 11 w 73"/>
                <a:gd name="T57" fmla="*/ 11 h 64"/>
                <a:gd name="T58" fmla="*/ 16 w 73"/>
                <a:gd name="T59" fmla="*/ 5 h 64"/>
                <a:gd name="T60" fmla="*/ 22 w 73"/>
                <a:gd name="T61" fmla="*/ 3 h 64"/>
                <a:gd name="T62" fmla="*/ 29 w 73"/>
                <a:gd name="T63" fmla="*/ 1 h 64"/>
                <a:gd name="T64" fmla="*/ 36 w 73"/>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4">
                  <a:moveTo>
                    <a:pt x="36" y="0"/>
                  </a:moveTo>
                  <a:lnTo>
                    <a:pt x="44" y="1"/>
                  </a:lnTo>
                  <a:lnTo>
                    <a:pt x="51" y="3"/>
                  </a:lnTo>
                  <a:lnTo>
                    <a:pt x="57" y="5"/>
                  </a:lnTo>
                  <a:lnTo>
                    <a:pt x="62" y="11"/>
                  </a:lnTo>
                  <a:lnTo>
                    <a:pt x="68" y="14"/>
                  </a:lnTo>
                  <a:lnTo>
                    <a:pt x="72" y="20"/>
                  </a:lnTo>
                  <a:lnTo>
                    <a:pt x="73" y="25"/>
                  </a:lnTo>
                  <a:lnTo>
                    <a:pt x="73" y="33"/>
                  </a:lnTo>
                  <a:lnTo>
                    <a:pt x="73" y="38"/>
                  </a:lnTo>
                  <a:lnTo>
                    <a:pt x="72" y="44"/>
                  </a:lnTo>
                  <a:lnTo>
                    <a:pt x="68" y="49"/>
                  </a:lnTo>
                  <a:lnTo>
                    <a:pt x="62" y="55"/>
                  </a:lnTo>
                  <a:lnTo>
                    <a:pt x="57" y="59"/>
                  </a:lnTo>
                  <a:lnTo>
                    <a:pt x="51" y="62"/>
                  </a:lnTo>
                  <a:lnTo>
                    <a:pt x="44" y="64"/>
                  </a:lnTo>
                  <a:lnTo>
                    <a:pt x="36" y="64"/>
                  </a:lnTo>
                  <a:lnTo>
                    <a:pt x="29" y="64"/>
                  </a:lnTo>
                  <a:lnTo>
                    <a:pt x="22" y="62"/>
                  </a:lnTo>
                  <a:lnTo>
                    <a:pt x="16" y="59"/>
                  </a:lnTo>
                  <a:lnTo>
                    <a:pt x="11" y="55"/>
                  </a:lnTo>
                  <a:lnTo>
                    <a:pt x="7" y="49"/>
                  </a:lnTo>
                  <a:lnTo>
                    <a:pt x="3" y="44"/>
                  </a:lnTo>
                  <a:lnTo>
                    <a:pt x="1" y="38"/>
                  </a:lnTo>
                  <a:lnTo>
                    <a:pt x="0" y="33"/>
                  </a:lnTo>
                  <a:lnTo>
                    <a:pt x="1" y="25"/>
                  </a:lnTo>
                  <a:lnTo>
                    <a:pt x="3" y="20"/>
                  </a:lnTo>
                  <a:lnTo>
                    <a:pt x="7" y="14"/>
                  </a:lnTo>
                  <a:lnTo>
                    <a:pt x="11" y="11"/>
                  </a:lnTo>
                  <a:lnTo>
                    <a:pt x="16" y="5"/>
                  </a:lnTo>
                  <a:lnTo>
                    <a:pt x="22" y="3"/>
                  </a:lnTo>
                  <a:lnTo>
                    <a:pt x="29" y="1"/>
                  </a:lnTo>
                  <a:lnTo>
                    <a:pt x="36" y="0"/>
                  </a:lnTo>
                </a:path>
              </a:pathLst>
            </a:custGeom>
            <a:noFill/>
            <a:ln w="11113">
              <a:solidFill>
                <a:srgbClr val="1F1A17"/>
              </a:solidFill>
              <a:prstDash val="solid"/>
              <a:round/>
              <a:headEnd/>
              <a:tailEnd/>
            </a:ln>
          </p:spPr>
          <p:txBody>
            <a:bodyPr/>
            <a:lstStyle/>
            <a:p>
              <a:endParaRPr lang="en-US" dirty="0"/>
            </a:p>
          </p:txBody>
        </p:sp>
        <p:sp>
          <p:nvSpPr>
            <p:cNvPr id="18719" name="Freeform 158"/>
            <p:cNvSpPr>
              <a:spLocks/>
            </p:cNvSpPr>
            <p:nvPr/>
          </p:nvSpPr>
          <p:spPr bwMode="auto">
            <a:xfrm>
              <a:off x="2887" y="3688"/>
              <a:ext cx="74" cy="63"/>
            </a:xfrm>
            <a:custGeom>
              <a:avLst/>
              <a:gdLst>
                <a:gd name="T0" fmla="*/ 37 w 74"/>
                <a:gd name="T1" fmla="*/ 0 h 63"/>
                <a:gd name="T2" fmla="*/ 44 w 74"/>
                <a:gd name="T3" fmla="*/ 0 h 63"/>
                <a:gd name="T4" fmla="*/ 52 w 74"/>
                <a:gd name="T5" fmla="*/ 2 h 63"/>
                <a:gd name="T6" fmla="*/ 57 w 74"/>
                <a:gd name="T7" fmla="*/ 5 h 63"/>
                <a:gd name="T8" fmla="*/ 63 w 74"/>
                <a:gd name="T9" fmla="*/ 9 h 63"/>
                <a:gd name="T10" fmla="*/ 66 w 74"/>
                <a:gd name="T11" fmla="*/ 13 h 63"/>
                <a:gd name="T12" fmla="*/ 70 w 74"/>
                <a:gd name="T13" fmla="*/ 18 h 63"/>
                <a:gd name="T14" fmla="*/ 72 w 74"/>
                <a:gd name="T15" fmla="*/ 24 h 63"/>
                <a:gd name="T16" fmla="*/ 74 w 74"/>
                <a:gd name="T17" fmla="*/ 31 h 63"/>
                <a:gd name="T18" fmla="*/ 72 w 74"/>
                <a:gd name="T19" fmla="*/ 37 h 63"/>
                <a:gd name="T20" fmla="*/ 70 w 74"/>
                <a:gd name="T21" fmla="*/ 42 h 63"/>
                <a:gd name="T22" fmla="*/ 66 w 74"/>
                <a:gd name="T23" fmla="*/ 48 h 63"/>
                <a:gd name="T24" fmla="*/ 63 w 74"/>
                <a:gd name="T25" fmla="*/ 53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5 w 74"/>
                <a:gd name="T39" fmla="*/ 57 h 63"/>
                <a:gd name="T40" fmla="*/ 9 w 74"/>
                <a:gd name="T41" fmla="*/ 53 h 63"/>
                <a:gd name="T42" fmla="*/ 5 w 74"/>
                <a:gd name="T43" fmla="*/ 48 h 63"/>
                <a:gd name="T44" fmla="*/ 2 w 74"/>
                <a:gd name="T45" fmla="*/ 42 h 63"/>
                <a:gd name="T46" fmla="*/ 0 w 74"/>
                <a:gd name="T47" fmla="*/ 37 h 63"/>
                <a:gd name="T48" fmla="*/ 0 w 74"/>
                <a:gd name="T49" fmla="*/ 31 h 63"/>
                <a:gd name="T50" fmla="*/ 0 w 74"/>
                <a:gd name="T51" fmla="*/ 24 h 63"/>
                <a:gd name="T52" fmla="*/ 2 w 74"/>
                <a:gd name="T53" fmla="*/ 18 h 63"/>
                <a:gd name="T54" fmla="*/ 5 w 74"/>
                <a:gd name="T55" fmla="*/ 13 h 63"/>
                <a:gd name="T56" fmla="*/ 9 w 74"/>
                <a:gd name="T57" fmla="*/ 9 h 63"/>
                <a:gd name="T58" fmla="*/ 15 w 74"/>
                <a:gd name="T59" fmla="*/ 5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5"/>
                  </a:lnTo>
                  <a:lnTo>
                    <a:pt x="63" y="9"/>
                  </a:lnTo>
                  <a:lnTo>
                    <a:pt x="66" y="13"/>
                  </a:lnTo>
                  <a:lnTo>
                    <a:pt x="70" y="18"/>
                  </a:lnTo>
                  <a:lnTo>
                    <a:pt x="72" y="24"/>
                  </a:lnTo>
                  <a:lnTo>
                    <a:pt x="74" y="31"/>
                  </a:lnTo>
                  <a:lnTo>
                    <a:pt x="72" y="37"/>
                  </a:lnTo>
                  <a:lnTo>
                    <a:pt x="70" y="42"/>
                  </a:lnTo>
                  <a:lnTo>
                    <a:pt x="66" y="48"/>
                  </a:lnTo>
                  <a:lnTo>
                    <a:pt x="63" y="53"/>
                  </a:lnTo>
                  <a:lnTo>
                    <a:pt x="57" y="57"/>
                  </a:lnTo>
                  <a:lnTo>
                    <a:pt x="52" y="61"/>
                  </a:lnTo>
                  <a:lnTo>
                    <a:pt x="44" y="63"/>
                  </a:lnTo>
                  <a:lnTo>
                    <a:pt x="37" y="63"/>
                  </a:lnTo>
                  <a:lnTo>
                    <a:pt x="29" y="63"/>
                  </a:lnTo>
                  <a:lnTo>
                    <a:pt x="22" y="61"/>
                  </a:lnTo>
                  <a:lnTo>
                    <a:pt x="15" y="57"/>
                  </a:lnTo>
                  <a:lnTo>
                    <a:pt x="9" y="53"/>
                  </a:lnTo>
                  <a:lnTo>
                    <a:pt x="5" y="48"/>
                  </a:lnTo>
                  <a:lnTo>
                    <a:pt x="2" y="42"/>
                  </a:lnTo>
                  <a:lnTo>
                    <a:pt x="0" y="37"/>
                  </a:lnTo>
                  <a:lnTo>
                    <a:pt x="0" y="31"/>
                  </a:lnTo>
                  <a:lnTo>
                    <a:pt x="0" y="24"/>
                  </a:lnTo>
                  <a:lnTo>
                    <a:pt x="2" y="18"/>
                  </a:lnTo>
                  <a:lnTo>
                    <a:pt x="5" y="13"/>
                  </a:lnTo>
                  <a:lnTo>
                    <a:pt x="9" y="9"/>
                  </a:lnTo>
                  <a:lnTo>
                    <a:pt x="15"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20" name="Freeform 159"/>
            <p:cNvSpPr>
              <a:spLocks/>
            </p:cNvSpPr>
            <p:nvPr/>
          </p:nvSpPr>
          <p:spPr bwMode="auto">
            <a:xfrm>
              <a:off x="2261" y="3226"/>
              <a:ext cx="74" cy="65"/>
            </a:xfrm>
            <a:custGeom>
              <a:avLst/>
              <a:gdLst>
                <a:gd name="T0" fmla="*/ 37 w 74"/>
                <a:gd name="T1" fmla="*/ 0 h 65"/>
                <a:gd name="T2" fmla="*/ 44 w 74"/>
                <a:gd name="T3" fmla="*/ 2 h 65"/>
                <a:gd name="T4" fmla="*/ 52 w 74"/>
                <a:gd name="T5" fmla="*/ 4 h 65"/>
                <a:gd name="T6" fmla="*/ 57 w 74"/>
                <a:gd name="T7" fmla="*/ 6 h 65"/>
                <a:gd name="T8" fmla="*/ 63 w 74"/>
                <a:gd name="T9" fmla="*/ 10 h 65"/>
                <a:gd name="T10" fmla="*/ 66 w 74"/>
                <a:gd name="T11" fmla="*/ 15 h 65"/>
                <a:gd name="T12" fmla="*/ 70 w 74"/>
                <a:gd name="T13" fmla="*/ 21 h 65"/>
                <a:gd name="T14" fmla="*/ 72 w 74"/>
                <a:gd name="T15" fmla="*/ 26 h 65"/>
                <a:gd name="T16" fmla="*/ 74 w 74"/>
                <a:gd name="T17" fmla="*/ 34 h 65"/>
                <a:gd name="T18" fmla="*/ 72 w 74"/>
                <a:gd name="T19" fmla="*/ 39 h 65"/>
                <a:gd name="T20" fmla="*/ 70 w 74"/>
                <a:gd name="T21" fmla="*/ 45 h 65"/>
                <a:gd name="T22" fmla="*/ 66 w 74"/>
                <a:gd name="T23" fmla="*/ 50 h 65"/>
                <a:gd name="T24" fmla="*/ 63 w 74"/>
                <a:gd name="T25" fmla="*/ 56 h 65"/>
                <a:gd name="T26" fmla="*/ 57 w 74"/>
                <a:gd name="T27" fmla="*/ 59 h 65"/>
                <a:gd name="T28" fmla="*/ 52 w 74"/>
                <a:gd name="T29" fmla="*/ 63 h 65"/>
                <a:gd name="T30" fmla="*/ 44 w 74"/>
                <a:gd name="T31" fmla="*/ 65 h 65"/>
                <a:gd name="T32" fmla="*/ 37 w 74"/>
                <a:gd name="T33" fmla="*/ 65 h 65"/>
                <a:gd name="T34" fmla="*/ 29 w 74"/>
                <a:gd name="T35" fmla="*/ 65 h 65"/>
                <a:gd name="T36" fmla="*/ 22 w 74"/>
                <a:gd name="T37" fmla="*/ 63 h 65"/>
                <a:gd name="T38" fmla="*/ 15 w 74"/>
                <a:gd name="T39" fmla="*/ 59 h 65"/>
                <a:gd name="T40" fmla="*/ 9 w 74"/>
                <a:gd name="T41" fmla="*/ 56 h 65"/>
                <a:gd name="T42" fmla="*/ 5 w 74"/>
                <a:gd name="T43" fmla="*/ 50 h 65"/>
                <a:gd name="T44" fmla="*/ 2 w 74"/>
                <a:gd name="T45" fmla="*/ 45 h 65"/>
                <a:gd name="T46" fmla="*/ 0 w 74"/>
                <a:gd name="T47" fmla="*/ 39 h 65"/>
                <a:gd name="T48" fmla="*/ 0 w 74"/>
                <a:gd name="T49" fmla="*/ 34 h 65"/>
                <a:gd name="T50" fmla="*/ 0 w 74"/>
                <a:gd name="T51" fmla="*/ 26 h 65"/>
                <a:gd name="T52" fmla="*/ 2 w 74"/>
                <a:gd name="T53" fmla="*/ 21 h 65"/>
                <a:gd name="T54" fmla="*/ 5 w 74"/>
                <a:gd name="T55" fmla="*/ 15 h 65"/>
                <a:gd name="T56" fmla="*/ 9 w 74"/>
                <a:gd name="T57" fmla="*/ 10 h 65"/>
                <a:gd name="T58" fmla="*/ 15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10"/>
                  </a:lnTo>
                  <a:lnTo>
                    <a:pt x="66" y="15"/>
                  </a:lnTo>
                  <a:lnTo>
                    <a:pt x="70" y="21"/>
                  </a:lnTo>
                  <a:lnTo>
                    <a:pt x="72" y="26"/>
                  </a:lnTo>
                  <a:lnTo>
                    <a:pt x="74" y="34"/>
                  </a:lnTo>
                  <a:lnTo>
                    <a:pt x="72" y="39"/>
                  </a:lnTo>
                  <a:lnTo>
                    <a:pt x="70" y="45"/>
                  </a:lnTo>
                  <a:lnTo>
                    <a:pt x="66" y="50"/>
                  </a:lnTo>
                  <a:lnTo>
                    <a:pt x="63" y="56"/>
                  </a:lnTo>
                  <a:lnTo>
                    <a:pt x="57" y="59"/>
                  </a:lnTo>
                  <a:lnTo>
                    <a:pt x="52" y="63"/>
                  </a:lnTo>
                  <a:lnTo>
                    <a:pt x="44" y="65"/>
                  </a:lnTo>
                  <a:lnTo>
                    <a:pt x="37" y="65"/>
                  </a:lnTo>
                  <a:lnTo>
                    <a:pt x="29" y="65"/>
                  </a:lnTo>
                  <a:lnTo>
                    <a:pt x="22" y="63"/>
                  </a:lnTo>
                  <a:lnTo>
                    <a:pt x="15" y="59"/>
                  </a:lnTo>
                  <a:lnTo>
                    <a:pt x="9" y="56"/>
                  </a:lnTo>
                  <a:lnTo>
                    <a:pt x="5" y="50"/>
                  </a:lnTo>
                  <a:lnTo>
                    <a:pt x="2" y="45"/>
                  </a:lnTo>
                  <a:lnTo>
                    <a:pt x="0" y="39"/>
                  </a:lnTo>
                  <a:lnTo>
                    <a:pt x="0" y="34"/>
                  </a:lnTo>
                  <a:lnTo>
                    <a:pt x="0" y="26"/>
                  </a:lnTo>
                  <a:lnTo>
                    <a:pt x="2" y="21"/>
                  </a:lnTo>
                  <a:lnTo>
                    <a:pt x="5" y="15"/>
                  </a:lnTo>
                  <a:lnTo>
                    <a:pt x="9" y="10"/>
                  </a:lnTo>
                  <a:lnTo>
                    <a:pt x="15" y="6"/>
                  </a:lnTo>
                  <a:lnTo>
                    <a:pt x="22" y="4"/>
                  </a:lnTo>
                  <a:lnTo>
                    <a:pt x="29" y="2"/>
                  </a:lnTo>
                  <a:lnTo>
                    <a:pt x="37" y="0"/>
                  </a:lnTo>
                  <a:close/>
                </a:path>
              </a:pathLst>
            </a:custGeom>
            <a:solidFill>
              <a:srgbClr val="FFFFFF"/>
            </a:solidFill>
            <a:ln w="9525">
              <a:noFill/>
              <a:round/>
              <a:headEnd/>
              <a:tailEnd/>
            </a:ln>
          </p:spPr>
          <p:txBody>
            <a:bodyPr/>
            <a:lstStyle/>
            <a:p>
              <a:endParaRPr lang="en-US" dirty="0"/>
            </a:p>
          </p:txBody>
        </p:sp>
        <p:sp>
          <p:nvSpPr>
            <p:cNvPr id="18721" name="Freeform 160"/>
            <p:cNvSpPr>
              <a:spLocks/>
            </p:cNvSpPr>
            <p:nvPr/>
          </p:nvSpPr>
          <p:spPr bwMode="auto">
            <a:xfrm>
              <a:off x="2261" y="3226"/>
              <a:ext cx="74" cy="65"/>
            </a:xfrm>
            <a:custGeom>
              <a:avLst/>
              <a:gdLst>
                <a:gd name="T0" fmla="*/ 37 w 74"/>
                <a:gd name="T1" fmla="*/ 0 h 65"/>
                <a:gd name="T2" fmla="*/ 44 w 74"/>
                <a:gd name="T3" fmla="*/ 2 h 65"/>
                <a:gd name="T4" fmla="*/ 52 w 74"/>
                <a:gd name="T5" fmla="*/ 4 h 65"/>
                <a:gd name="T6" fmla="*/ 57 w 74"/>
                <a:gd name="T7" fmla="*/ 6 h 65"/>
                <a:gd name="T8" fmla="*/ 63 w 74"/>
                <a:gd name="T9" fmla="*/ 10 h 65"/>
                <a:gd name="T10" fmla="*/ 66 w 74"/>
                <a:gd name="T11" fmla="*/ 15 h 65"/>
                <a:gd name="T12" fmla="*/ 70 w 74"/>
                <a:gd name="T13" fmla="*/ 21 h 65"/>
                <a:gd name="T14" fmla="*/ 72 w 74"/>
                <a:gd name="T15" fmla="*/ 26 h 65"/>
                <a:gd name="T16" fmla="*/ 74 w 74"/>
                <a:gd name="T17" fmla="*/ 34 h 65"/>
                <a:gd name="T18" fmla="*/ 72 w 74"/>
                <a:gd name="T19" fmla="*/ 39 h 65"/>
                <a:gd name="T20" fmla="*/ 70 w 74"/>
                <a:gd name="T21" fmla="*/ 45 h 65"/>
                <a:gd name="T22" fmla="*/ 66 w 74"/>
                <a:gd name="T23" fmla="*/ 50 h 65"/>
                <a:gd name="T24" fmla="*/ 63 w 74"/>
                <a:gd name="T25" fmla="*/ 56 h 65"/>
                <a:gd name="T26" fmla="*/ 57 w 74"/>
                <a:gd name="T27" fmla="*/ 59 h 65"/>
                <a:gd name="T28" fmla="*/ 52 w 74"/>
                <a:gd name="T29" fmla="*/ 63 h 65"/>
                <a:gd name="T30" fmla="*/ 44 w 74"/>
                <a:gd name="T31" fmla="*/ 65 h 65"/>
                <a:gd name="T32" fmla="*/ 37 w 74"/>
                <a:gd name="T33" fmla="*/ 65 h 65"/>
                <a:gd name="T34" fmla="*/ 29 w 74"/>
                <a:gd name="T35" fmla="*/ 65 h 65"/>
                <a:gd name="T36" fmla="*/ 22 w 74"/>
                <a:gd name="T37" fmla="*/ 63 h 65"/>
                <a:gd name="T38" fmla="*/ 15 w 74"/>
                <a:gd name="T39" fmla="*/ 59 h 65"/>
                <a:gd name="T40" fmla="*/ 9 w 74"/>
                <a:gd name="T41" fmla="*/ 56 h 65"/>
                <a:gd name="T42" fmla="*/ 5 w 74"/>
                <a:gd name="T43" fmla="*/ 50 h 65"/>
                <a:gd name="T44" fmla="*/ 2 w 74"/>
                <a:gd name="T45" fmla="*/ 45 h 65"/>
                <a:gd name="T46" fmla="*/ 0 w 74"/>
                <a:gd name="T47" fmla="*/ 39 h 65"/>
                <a:gd name="T48" fmla="*/ 0 w 74"/>
                <a:gd name="T49" fmla="*/ 34 h 65"/>
                <a:gd name="T50" fmla="*/ 0 w 74"/>
                <a:gd name="T51" fmla="*/ 26 h 65"/>
                <a:gd name="T52" fmla="*/ 2 w 74"/>
                <a:gd name="T53" fmla="*/ 21 h 65"/>
                <a:gd name="T54" fmla="*/ 5 w 74"/>
                <a:gd name="T55" fmla="*/ 15 h 65"/>
                <a:gd name="T56" fmla="*/ 9 w 74"/>
                <a:gd name="T57" fmla="*/ 10 h 65"/>
                <a:gd name="T58" fmla="*/ 15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10"/>
                  </a:lnTo>
                  <a:lnTo>
                    <a:pt x="66" y="15"/>
                  </a:lnTo>
                  <a:lnTo>
                    <a:pt x="70" y="21"/>
                  </a:lnTo>
                  <a:lnTo>
                    <a:pt x="72" y="26"/>
                  </a:lnTo>
                  <a:lnTo>
                    <a:pt x="74" y="34"/>
                  </a:lnTo>
                  <a:lnTo>
                    <a:pt x="72" y="39"/>
                  </a:lnTo>
                  <a:lnTo>
                    <a:pt x="70" y="45"/>
                  </a:lnTo>
                  <a:lnTo>
                    <a:pt x="66" y="50"/>
                  </a:lnTo>
                  <a:lnTo>
                    <a:pt x="63" y="56"/>
                  </a:lnTo>
                  <a:lnTo>
                    <a:pt x="57" y="59"/>
                  </a:lnTo>
                  <a:lnTo>
                    <a:pt x="52" y="63"/>
                  </a:lnTo>
                  <a:lnTo>
                    <a:pt x="44" y="65"/>
                  </a:lnTo>
                  <a:lnTo>
                    <a:pt x="37" y="65"/>
                  </a:lnTo>
                  <a:lnTo>
                    <a:pt x="29" y="65"/>
                  </a:lnTo>
                  <a:lnTo>
                    <a:pt x="22" y="63"/>
                  </a:lnTo>
                  <a:lnTo>
                    <a:pt x="15" y="59"/>
                  </a:lnTo>
                  <a:lnTo>
                    <a:pt x="9" y="56"/>
                  </a:lnTo>
                  <a:lnTo>
                    <a:pt x="5" y="50"/>
                  </a:lnTo>
                  <a:lnTo>
                    <a:pt x="2" y="45"/>
                  </a:lnTo>
                  <a:lnTo>
                    <a:pt x="0" y="39"/>
                  </a:lnTo>
                  <a:lnTo>
                    <a:pt x="0" y="34"/>
                  </a:lnTo>
                  <a:lnTo>
                    <a:pt x="0" y="26"/>
                  </a:lnTo>
                  <a:lnTo>
                    <a:pt x="2" y="21"/>
                  </a:lnTo>
                  <a:lnTo>
                    <a:pt x="5" y="15"/>
                  </a:lnTo>
                  <a:lnTo>
                    <a:pt x="9" y="10"/>
                  </a:lnTo>
                  <a:lnTo>
                    <a:pt x="15"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722" name="Freeform 161"/>
            <p:cNvSpPr>
              <a:spLocks/>
            </p:cNvSpPr>
            <p:nvPr/>
          </p:nvSpPr>
          <p:spPr bwMode="auto">
            <a:xfrm>
              <a:off x="2346" y="3300"/>
              <a:ext cx="75" cy="65"/>
            </a:xfrm>
            <a:custGeom>
              <a:avLst/>
              <a:gdLst>
                <a:gd name="T0" fmla="*/ 39 w 75"/>
                <a:gd name="T1" fmla="*/ 0 h 65"/>
                <a:gd name="T2" fmla="*/ 46 w 75"/>
                <a:gd name="T3" fmla="*/ 2 h 65"/>
                <a:gd name="T4" fmla="*/ 51 w 75"/>
                <a:gd name="T5" fmla="*/ 4 h 65"/>
                <a:gd name="T6" fmla="*/ 59 w 75"/>
                <a:gd name="T7" fmla="*/ 6 h 65"/>
                <a:gd name="T8" fmla="*/ 64 w 75"/>
                <a:gd name="T9" fmla="*/ 9 h 65"/>
                <a:gd name="T10" fmla="*/ 68 w 75"/>
                <a:gd name="T11" fmla="*/ 15 h 65"/>
                <a:gd name="T12" fmla="*/ 72 w 75"/>
                <a:gd name="T13" fmla="*/ 21 h 65"/>
                <a:gd name="T14" fmla="*/ 74 w 75"/>
                <a:gd name="T15" fmla="*/ 26 h 65"/>
                <a:gd name="T16" fmla="*/ 75 w 75"/>
                <a:gd name="T17" fmla="*/ 32 h 65"/>
                <a:gd name="T18" fmla="*/ 74 w 75"/>
                <a:gd name="T19" fmla="*/ 39 h 65"/>
                <a:gd name="T20" fmla="*/ 72 w 75"/>
                <a:gd name="T21" fmla="*/ 45 h 65"/>
                <a:gd name="T22" fmla="*/ 68 w 75"/>
                <a:gd name="T23" fmla="*/ 50 h 65"/>
                <a:gd name="T24" fmla="*/ 64 w 75"/>
                <a:gd name="T25" fmla="*/ 56 h 65"/>
                <a:gd name="T26" fmla="*/ 59 w 75"/>
                <a:gd name="T27" fmla="*/ 59 h 65"/>
                <a:gd name="T28" fmla="*/ 51 w 75"/>
                <a:gd name="T29" fmla="*/ 61 h 65"/>
                <a:gd name="T30" fmla="*/ 46 w 75"/>
                <a:gd name="T31" fmla="*/ 63 h 65"/>
                <a:gd name="T32" fmla="*/ 39 w 75"/>
                <a:gd name="T33" fmla="*/ 65 h 65"/>
                <a:gd name="T34" fmla="*/ 29 w 75"/>
                <a:gd name="T35" fmla="*/ 63 h 65"/>
                <a:gd name="T36" fmla="*/ 24 w 75"/>
                <a:gd name="T37" fmla="*/ 61 h 65"/>
                <a:gd name="T38" fmla="*/ 16 w 75"/>
                <a:gd name="T39" fmla="*/ 59 h 65"/>
                <a:gd name="T40" fmla="*/ 11 w 75"/>
                <a:gd name="T41" fmla="*/ 56 h 65"/>
                <a:gd name="T42" fmla="*/ 7 w 75"/>
                <a:gd name="T43" fmla="*/ 50 h 65"/>
                <a:gd name="T44" fmla="*/ 3 w 75"/>
                <a:gd name="T45" fmla="*/ 45 h 65"/>
                <a:gd name="T46" fmla="*/ 2 w 75"/>
                <a:gd name="T47" fmla="*/ 39 h 65"/>
                <a:gd name="T48" fmla="*/ 0 w 75"/>
                <a:gd name="T49" fmla="*/ 32 h 65"/>
                <a:gd name="T50" fmla="*/ 2 w 75"/>
                <a:gd name="T51" fmla="*/ 26 h 65"/>
                <a:gd name="T52" fmla="*/ 3 w 75"/>
                <a:gd name="T53" fmla="*/ 21 h 65"/>
                <a:gd name="T54" fmla="*/ 7 w 75"/>
                <a:gd name="T55" fmla="*/ 15 h 65"/>
                <a:gd name="T56" fmla="*/ 11 w 75"/>
                <a:gd name="T57" fmla="*/ 9 h 65"/>
                <a:gd name="T58" fmla="*/ 16 w 75"/>
                <a:gd name="T59" fmla="*/ 6 h 65"/>
                <a:gd name="T60" fmla="*/ 24 w 75"/>
                <a:gd name="T61" fmla="*/ 4 h 65"/>
                <a:gd name="T62" fmla="*/ 29 w 75"/>
                <a:gd name="T63" fmla="*/ 2 h 65"/>
                <a:gd name="T64" fmla="*/ 39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9" y="0"/>
                  </a:moveTo>
                  <a:lnTo>
                    <a:pt x="46" y="2"/>
                  </a:lnTo>
                  <a:lnTo>
                    <a:pt x="51" y="4"/>
                  </a:lnTo>
                  <a:lnTo>
                    <a:pt x="59" y="6"/>
                  </a:lnTo>
                  <a:lnTo>
                    <a:pt x="64" y="9"/>
                  </a:lnTo>
                  <a:lnTo>
                    <a:pt x="68" y="15"/>
                  </a:lnTo>
                  <a:lnTo>
                    <a:pt x="72" y="21"/>
                  </a:lnTo>
                  <a:lnTo>
                    <a:pt x="74" y="26"/>
                  </a:lnTo>
                  <a:lnTo>
                    <a:pt x="75" y="32"/>
                  </a:lnTo>
                  <a:lnTo>
                    <a:pt x="74" y="39"/>
                  </a:lnTo>
                  <a:lnTo>
                    <a:pt x="72" y="45"/>
                  </a:lnTo>
                  <a:lnTo>
                    <a:pt x="68" y="50"/>
                  </a:lnTo>
                  <a:lnTo>
                    <a:pt x="64" y="56"/>
                  </a:lnTo>
                  <a:lnTo>
                    <a:pt x="59" y="59"/>
                  </a:lnTo>
                  <a:lnTo>
                    <a:pt x="51" y="61"/>
                  </a:lnTo>
                  <a:lnTo>
                    <a:pt x="46" y="63"/>
                  </a:lnTo>
                  <a:lnTo>
                    <a:pt x="39" y="65"/>
                  </a:lnTo>
                  <a:lnTo>
                    <a:pt x="29" y="63"/>
                  </a:lnTo>
                  <a:lnTo>
                    <a:pt x="24" y="61"/>
                  </a:lnTo>
                  <a:lnTo>
                    <a:pt x="16" y="59"/>
                  </a:lnTo>
                  <a:lnTo>
                    <a:pt x="11" y="56"/>
                  </a:lnTo>
                  <a:lnTo>
                    <a:pt x="7" y="50"/>
                  </a:lnTo>
                  <a:lnTo>
                    <a:pt x="3" y="45"/>
                  </a:lnTo>
                  <a:lnTo>
                    <a:pt x="2" y="39"/>
                  </a:lnTo>
                  <a:lnTo>
                    <a:pt x="0" y="32"/>
                  </a:lnTo>
                  <a:lnTo>
                    <a:pt x="2" y="26"/>
                  </a:lnTo>
                  <a:lnTo>
                    <a:pt x="3" y="21"/>
                  </a:lnTo>
                  <a:lnTo>
                    <a:pt x="7" y="15"/>
                  </a:lnTo>
                  <a:lnTo>
                    <a:pt x="11" y="9"/>
                  </a:lnTo>
                  <a:lnTo>
                    <a:pt x="16" y="6"/>
                  </a:lnTo>
                  <a:lnTo>
                    <a:pt x="24" y="4"/>
                  </a:lnTo>
                  <a:lnTo>
                    <a:pt x="29" y="2"/>
                  </a:lnTo>
                  <a:lnTo>
                    <a:pt x="39" y="0"/>
                  </a:lnTo>
                  <a:close/>
                </a:path>
              </a:pathLst>
            </a:custGeom>
            <a:solidFill>
              <a:srgbClr val="FFFFFF"/>
            </a:solidFill>
            <a:ln w="9525">
              <a:noFill/>
              <a:round/>
              <a:headEnd/>
              <a:tailEnd/>
            </a:ln>
          </p:spPr>
          <p:txBody>
            <a:bodyPr/>
            <a:lstStyle/>
            <a:p>
              <a:endParaRPr lang="en-US" dirty="0"/>
            </a:p>
          </p:txBody>
        </p:sp>
        <p:sp>
          <p:nvSpPr>
            <p:cNvPr id="18723" name="Freeform 162"/>
            <p:cNvSpPr>
              <a:spLocks/>
            </p:cNvSpPr>
            <p:nvPr/>
          </p:nvSpPr>
          <p:spPr bwMode="auto">
            <a:xfrm>
              <a:off x="2346" y="3300"/>
              <a:ext cx="75" cy="65"/>
            </a:xfrm>
            <a:custGeom>
              <a:avLst/>
              <a:gdLst>
                <a:gd name="T0" fmla="*/ 39 w 75"/>
                <a:gd name="T1" fmla="*/ 0 h 65"/>
                <a:gd name="T2" fmla="*/ 46 w 75"/>
                <a:gd name="T3" fmla="*/ 2 h 65"/>
                <a:gd name="T4" fmla="*/ 51 w 75"/>
                <a:gd name="T5" fmla="*/ 4 h 65"/>
                <a:gd name="T6" fmla="*/ 59 w 75"/>
                <a:gd name="T7" fmla="*/ 6 h 65"/>
                <a:gd name="T8" fmla="*/ 64 w 75"/>
                <a:gd name="T9" fmla="*/ 9 h 65"/>
                <a:gd name="T10" fmla="*/ 68 w 75"/>
                <a:gd name="T11" fmla="*/ 15 h 65"/>
                <a:gd name="T12" fmla="*/ 72 w 75"/>
                <a:gd name="T13" fmla="*/ 21 h 65"/>
                <a:gd name="T14" fmla="*/ 74 w 75"/>
                <a:gd name="T15" fmla="*/ 26 h 65"/>
                <a:gd name="T16" fmla="*/ 75 w 75"/>
                <a:gd name="T17" fmla="*/ 32 h 65"/>
                <a:gd name="T18" fmla="*/ 74 w 75"/>
                <a:gd name="T19" fmla="*/ 39 h 65"/>
                <a:gd name="T20" fmla="*/ 72 w 75"/>
                <a:gd name="T21" fmla="*/ 45 h 65"/>
                <a:gd name="T22" fmla="*/ 68 w 75"/>
                <a:gd name="T23" fmla="*/ 50 h 65"/>
                <a:gd name="T24" fmla="*/ 64 w 75"/>
                <a:gd name="T25" fmla="*/ 56 h 65"/>
                <a:gd name="T26" fmla="*/ 59 w 75"/>
                <a:gd name="T27" fmla="*/ 59 h 65"/>
                <a:gd name="T28" fmla="*/ 51 w 75"/>
                <a:gd name="T29" fmla="*/ 61 h 65"/>
                <a:gd name="T30" fmla="*/ 46 w 75"/>
                <a:gd name="T31" fmla="*/ 63 h 65"/>
                <a:gd name="T32" fmla="*/ 39 w 75"/>
                <a:gd name="T33" fmla="*/ 65 h 65"/>
                <a:gd name="T34" fmla="*/ 29 w 75"/>
                <a:gd name="T35" fmla="*/ 63 h 65"/>
                <a:gd name="T36" fmla="*/ 24 w 75"/>
                <a:gd name="T37" fmla="*/ 61 h 65"/>
                <a:gd name="T38" fmla="*/ 16 w 75"/>
                <a:gd name="T39" fmla="*/ 59 h 65"/>
                <a:gd name="T40" fmla="*/ 11 w 75"/>
                <a:gd name="T41" fmla="*/ 56 h 65"/>
                <a:gd name="T42" fmla="*/ 7 w 75"/>
                <a:gd name="T43" fmla="*/ 50 h 65"/>
                <a:gd name="T44" fmla="*/ 3 w 75"/>
                <a:gd name="T45" fmla="*/ 45 h 65"/>
                <a:gd name="T46" fmla="*/ 2 w 75"/>
                <a:gd name="T47" fmla="*/ 39 h 65"/>
                <a:gd name="T48" fmla="*/ 0 w 75"/>
                <a:gd name="T49" fmla="*/ 32 h 65"/>
                <a:gd name="T50" fmla="*/ 2 w 75"/>
                <a:gd name="T51" fmla="*/ 26 h 65"/>
                <a:gd name="T52" fmla="*/ 3 w 75"/>
                <a:gd name="T53" fmla="*/ 21 h 65"/>
                <a:gd name="T54" fmla="*/ 7 w 75"/>
                <a:gd name="T55" fmla="*/ 15 h 65"/>
                <a:gd name="T56" fmla="*/ 11 w 75"/>
                <a:gd name="T57" fmla="*/ 9 h 65"/>
                <a:gd name="T58" fmla="*/ 16 w 75"/>
                <a:gd name="T59" fmla="*/ 6 h 65"/>
                <a:gd name="T60" fmla="*/ 24 w 75"/>
                <a:gd name="T61" fmla="*/ 4 h 65"/>
                <a:gd name="T62" fmla="*/ 29 w 75"/>
                <a:gd name="T63" fmla="*/ 2 h 65"/>
                <a:gd name="T64" fmla="*/ 39 w 7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5">
                  <a:moveTo>
                    <a:pt x="39" y="0"/>
                  </a:moveTo>
                  <a:lnTo>
                    <a:pt x="46" y="2"/>
                  </a:lnTo>
                  <a:lnTo>
                    <a:pt x="51" y="4"/>
                  </a:lnTo>
                  <a:lnTo>
                    <a:pt x="59" y="6"/>
                  </a:lnTo>
                  <a:lnTo>
                    <a:pt x="64" y="9"/>
                  </a:lnTo>
                  <a:lnTo>
                    <a:pt x="68" y="15"/>
                  </a:lnTo>
                  <a:lnTo>
                    <a:pt x="72" y="21"/>
                  </a:lnTo>
                  <a:lnTo>
                    <a:pt x="74" y="26"/>
                  </a:lnTo>
                  <a:lnTo>
                    <a:pt x="75" y="32"/>
                  </a:lnTo>
                  <a:lnTo>
                    <a:pt x="74" y="39"/>
                  </a:lnTo>
                  <a:lnTo>
                    <a:pt x="72" y="45"/>
                  </a:lnTo>
                  <a:lnTo>
                    <a:pt x="68" y="50"/>
                  </a:lnTo>
                  <a:lnTo>
                    <a:pt x="64" y="56"/>
                  </a:lnTo>
                  <a:lnTo>
                    <a:pt x="59" y="59"/>
                  </a:lnTo>
                  <a:lnTo>
                    <a:pt x="51" y="61"/>
                  </a:lnTo>
                  <a:lnTo>
                    <a:pt x="46" y="63"/>
                  </a:lnTo>
                  <a:lnTo>
                    <a:pt x="39" y="65"/>
                  </a:lnTo>
                  <a:lnTo>
                    <a:pt x="29" y="63"/>
                  </a:lnTo>
                  <a:lnTo>
                    <a:pt x="24" y="61"/>
                  </a:lnTo>
                  <a:lnTo>
                    <a:pt x="16" y="59"/>
                  </a:lnTo>
                  <a:lnTo>
                    <a:pt x="11" y="56"/>
                  </a:lnTo>
                  <a:lnTo>
                    <a:pt x="7" y="50"/>
                  </a:lnTo>
                  <a:lnTo>
                    <a:pt x="3" y="45"/>
                  </a:lnTo>
                  <a:lnTo>
                    <a:pt x="2" y="39"/>
                  </a:lnTo>
                  <a:lnTo>
                    <a:pt x="0" y="32"/>
                  </a:lnTo>
                  <a:lnTo>
                    <a:pt x="2" y="26"/>
                  </a:lnTo>
                  <a:lnTo>
                    <a:pt x="3" y="21"/>
                  </a:lnTo>
                  <a:lnTo>
                    <a:pt x="7" y="15"/>
                  </a:lnTo>
                  <a:lnTo>
                    <a:pt x="11" y="9"/>
                  </a:lnTo>
                  <a:lnTo>
                    <a:pt x="16" y="6"/>
                  </a:lnTo>
                  <a:lnTo>
                    <a:pt x="24" y="4"/>
                  </a:lnTo>
                  <a:lnTo>
                    <a:pt x="29" y="2"/>
                  </a:lnTo>
                  <a:lnTo>
                    <a:pt x="39" y="0"/>
                  </a:lnTo>
                </a:path>
              </a:pathLst>
            </a:custGeom>
            <a:noFill/>
            <a:ln w="11113">
              <a:solidFill>
                <a:srgbClr val="1F1A17"/>
              </a:solidFill>
              <a:prstDash val="solid"/>
              <a:round/>
              <a:headEnd/>
              <a:tailEnd/>
            </a:ln>
          </p:spPr>
          <p:txBody>
            <a:bodyPr/>
            <a:lstStyle/>
            <a:p>
              <a:endParaRPr lang="en-US" dirty="0"/>
            </a:p>
          </p:txBody>
        </p:sp>
        <p:sp>
          <p:nvSpPr>
            <p:cNvPr id="18724" name="Freeform 163"/>
            <p:cNvSpPr>
              <a:spLocks/>
            </p:cNvSpPr>
            <p:nvPr/>
          </p:nvSpPr>
          <p:spPr bwMode="auto">
            <a:xfrm>
              <a:off x="2935" y="3199"/>
              <a:ext cx="74" cy="64"/>
            </a:xfrm>
            <a:custGeom>
              <a:avLst/>
              <a:gdLst>
                <a:gd name="T0" fmla="*/ 37 w 74"/>
                <a:gd name="T1" fmla="*/ 0 h 64"/>
                <a:gd name="T2" fmla="*/ 44 w 74"/>
                <a:gd name="T3" fmla="*/ 0 h 64"/>
                <a:gd name="T4" fmla="*/ 52 w 74"/>
                <a:gd name="T5" fmla="*/ 2 h 64"/>
                <a:gd name="T6" fmla="*/ 57 w 74"/>
                <a:gd name="T7" fmla="*/ 5 h 64"/>
                <a:gd name="T8" fmla="*/ 63 w 74"/>
                <a:gd name="T9" fmla="*/ 9 h 64"/>
                <a:gd name="T10" fmla="*/ 68 w 74"/>
                <a:gd name="T11" fmla="*/ 14 h 64"/>
                <a:gd name="T12" fmla="*/ 70 w 74"/>
                <a:gd name="T13" fmla="*/ 20 h 64"/>
                <a:gd name="T14" fmla="*/ 74 w 74"/>
                <a:gd name="T15" fmla="*/ 26 h 64"/>
                <a:gd name="T16" fmla="*/ 74 w 74"/>
                <a:gd name="T17" fmla="*/ 31 h 64"/>
                <a:gd name="T18" fmla="*/ 74 w 74"/>
                <a:gd name="T19" fmla="*/ 38 h 64"/>
                <a:gd name="T20" fmla="*/ 70 w 74"/>
                <a:gd name="T21" fmla="*/ 44 h 64"/>
                <a:gd name="T22" fmla="*/ 68 w 74"/>
                <a:gd name="T23" fmla="*/ 50 h 64"/>
                <a:gd name="T24" fmla="*/ 63 w 74"/>
                <a:gd name="T25" fmla="*/ 53 h 64"/>
                <a:gd name="T26" fmla="*/ 57 w 74"/>
                <a:gd name="T27" fmla="*/ 59 h 64"/>
                <a:gd name="T28" fmla="*/ 52 w 74"/>
                <a:gd name="T29" fmla="*/ 61 h 64"/>
                <a:gd name="T30" fmla="*/ 44 w 74"/>
                <a:gd name="T31" fmla="*/ 62 h 64"/>
                <a:gd name="T32" fmla="*/ 37 w 74"/>
                <a:gd name="T33" fmla="*/ 64 h 64"/>
                <a:gd name="T34" fmla="*/ 29 w 74"/>
                <a:gd name="T35" fmla="*/ 62 h 64"/>
                <a:gd name="T36" fmla="*/ 22 w 74"/>
                <a:gd name="T37" fmla="*/ 61 h 64"/>
                <a:gd name="T38" fmla="*/ 17 w 74"/>
                <a:gd name="T39" fmla="*/ 59 h 64"/>
                <a:gd name="T40" fmla="*/ 11 w 74"/>
                <a:gd name="T41" fmla="*/ 53 h 64"/>
                <a:gd name="T42" fmla="*/ 5 w 74"/>
                <a:gd name="T43" fmla="*/ 50 h 64"/>
                <a:gd name="T44" fmla="*/ 2 w 74"/>
                <a:gd name="T45" fmla="*/ 44 h 64"/>
                <a:gd name="T46" fmla="*/ 0 w 74"/>
                <a:gd name="T47" fmla="*/ 38 h 64"/>
                <a:gd name="T48" fmla="*/ 0 w 74"/>
                <a:gd name="T49" fmla="*/ 31 h 64"/>
                <a:gd name="T50" fmla="*/ 0 w 74"/>
                <a:gd name="T51" fmla="*/ 26 h 64"/>
                <a:gd name="T52" fmla="*/ 2 w 74"/>
                <a:gd name="T53" fmla="*/ 20 h 64"/>
                <a:gd name="T54" fmla="*/ 5 w 74"/>
                <a:gd name="T55" fmla="*/ 14 h 64"/>
                <a:gd name="T56" fmla="*/ 11 w 74"/>
                <a:gd name="T57" fmla="*/ 9 h 64"/>
                <a:gd name="T58" fmla="*/ 17 w 74"/>
                <a:gd name="T59" fmla="*/ 5 h 64"/>
                <a:gd name="T60" fmla="*/ 22 w 74"/>
                <a:gd name="T61" fmla="*/ 2 h 64"/>
                <a:gd name="T62" fmla="*/ 29 w 74"/>
                <a:gd name="T63" fmla="*/ 0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2" y="2"/>
                  </a:lnTo>
                  <a:lnTo>
                    <a:pt x="57" y="5"/>
                  </a:lnTo>
                  <a:lnTo>
                    <a:pt x="63" y="9"/>
                  </a:lnTo>
                  <a:lnTo>
                    <a:pt x="68" y="14"/>
                  </a:lnTo>
                  <a:lnTo>
                    <a:pt x="70" y="20"/>
                  </a:lnTo>
                  <a:lnTo>
                    <a:pt x="74" y="26"/>
                  </a:lnTo>
                  <a:lnTo>
                    <a:pt x="74" y="31"/>
                  </a:lnTo>
                  <a:lnTo>
                    <a:pt x="74" y="38"/>
                  </a:lnTo>
                  <a:lnTo>
                    <a:pt x="70" y="44"/>
                  </a:lnTo>
                  <a:lnTo>
                    <a:pt x="68" y="50"/>
                  </a:lnTo>
                  <a:lnTo>
                    <a:pt x="63" y="53"/>
                  </a:lnTo>
                  <a:lnTo>
                    <a:pt x="57" y="59"/>
                  </a:lnTo>
                  <a:lnTo>
                    <a:pt x="52" y="61"/>
                  </a:lnTo>
                  <a:lnTo>
                    <a:pt x="44" y="62"/>
                  </a:lnTo>
                  <a:lnTo>
                    <a:pt x="37" y="64"/>
                  </a:lnTo>
                  <a:lnTo>
                    <a:pt x="29" y="62"/>
                  </a:lnTo>
                  <a:lnTo>
                    <a:pt x="22" y="61"/>
                  </a:lnTo>
                  <a:lnTo>
                    <a:pt x="17" y="59"/>
                  </a:lnTo>
                  <a:lnTo>
                    <a:pt x="11" y="53"/>
                  </a:lnTo>
                  <a:lnTo>
                    <a:pt x="5" y="50"/>
                  </a:lnTo>
                  <a:lnTo>
                    <a:pt x="2" y="44"/>
                  </a:lnTo>
                  <a:lnTo>
                    <a:pt x="0" y="38"/>
                  </a:lnTo>
                  <a:lnTo>
                    <a:pt x="0" y="31"/>
                  </a:lnTo>
                  <a:lnTo>
                    <a:pt x="0" y="26"/>
                  </a:lnTo>
                  <a:lnTo>
                    <a:pt x="2" y="20"/>
                  </a:lnTo>
                  <a:lnTo>
                    <a:pt x="5" y="14"/>
                  </a:lnTo>
                  <a:lnTo>
                    <a:pt x="11" y="9"/>
                  </a:lnTo>
                  <a:lnTo>
                    <a:pt x="17"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25" name="Freeform 164"/>
            <p:cNvSpPr>
              <a:spLocks/>
            </p:cNvSpPr>
            <p:nvPr/>
          </p:nvSpPr>
          <p:spPr bwMode="auto">
            <a:xfrm>
              <a:off x="2277" y="3620"/>
              <a:ext cx="74" cy="62"/>
            </a:xfrm>
            <a:custGeom>
              <a:avLst/>
              <a:gdLst>
                <a:gd name="T0" fmla="*/ 37 w 74"/>
                <a:gd name="T1" fmla="*/ 0 h 62"/>
                <a:gd name="T2" fmla="*/ 45 w 74"/>
                <a:gd name="T3" fmla="*/ 0 h 62"/>
                <a:gd name="T4" fmla="*/ 50 w 74"/>
                <a:gd name="T5" fmla="*/ 1 h 62"/>
                <a:gd name="T6" fmla="*/ 58 w 74"/>
                <a:gd name="T7" fmla="*/ 3 h 62"/>
                <a:gd name="T8" fmla="*/ 63 w 74"/>
                <a:gd name="T9" fmla="*/ 9 h 62"/>
                <a:gd name="T10" fmla="*/ 67 w 74"/>
                <a:gd name="T11" fmla="*/ 13 h 62"/>
                <a:gd name="T12" fmla="*/ 71 w 74"/>
                <a:gd name="T13" fmla="*/ 18 h 62"/>
                <a:gd name="T14" fmla="*/ 72 w 74"/>
                <a:gd name="T15" fmla="*/ 24 h 62"/>
                <a:gd name="T16" fmla="*/ 74 w 74"/>
                <a:gd name="T17" fmla="*/ 31 h 62"/>
                <a:gd name="T18" fmla="*/ 72 w 74"/>
                <a:gd name="T19" fmla="*/ 36 h 62"/>
                <a:gd name="T20" fmla="*/ 71 w 74"/>
                <a:gd name="T21" fmla="*/ 42 h 62"/>
                <a:gd name="T22" fmla="*/ 67 w 74"/>
                <a:gd name="T23" fmla="*/ 48 h 62"/>
                <a:gd name="T24" fmla="*/ 63 w 74"/>
                <a:gd name="T25" fmla="*/ 53 h 62"/>
                <a:gd name="T26" fmla="*/ 58 w 74"/>
                <a:gd name="T27" fmla="*/ 57 h 62"/>
                <a:gd name="T28" fmla="*/ 50 w 74"/>
                <a:gd name="T29" fmla="*/ 60 h 62"/>
                <a:gd name="T30" fmla="*/ 45 w 74"/>
                <a:gd name="T31" fmla="*/ 62 h 62"/>
                <a:gd name="T32" fmla="*/ 37 w 74"/>
                <a:gd name="T33" fmla="*/ 62 h 62"/>
                <a:gd name="T34" fmla="*/ 30 w 74"/>
                <a:gd name="T35" fmla="*/ 62 h 62"/>
                <a:gd name="T36" fmla="*/ 23 w 74"/>
                <a:gd name="T37" fmla="*/ 60 h 62"/>
                <a:gd name="T38" fmla="*/ 15 w 74"/>
                <a:gd name="T39" fmla="*/ 57 h 62"/>
                <a:gd name="T40" fmla="*/ 10 w 74"/>
                <a:gd name="T41" fmla="*/ 53 h 62"/>
                <a:gd name="T42" fmla="*/ 6 w 74"/>
                <a:gd name="T43" fmla="*/ 48 h 62"/>
                <a:gd name="T44" fmla="*/ 2 w 74"/>
                <a:gd name="T45" fmla="*/ 42 h 62"/>
                <a:gd name="T46" fmla="*/ 0 w 74"/>
                <a:gd name="T47" fmla="*/ 36 h 62"/>
                <a:gd name="T48" fmla="*/ 0 w 74"/>
                <a:gd name="T49" fmla="*/ 31 h 62"/>
                <a:gd name="T50" fmla="*/ 0 w 74"/>
                <a:gd name="T51" fmla="*/ 24 h 62"/>
                <a:gd name="T52" fmla="*/ 2 w 74"/>
                <a:gd name="T53" fmla="*/ 18 h 62"/>
                <a:gd name="T54" fmla="*/ 6 w 74"/>
                <a:gd name="T55" fmla="*/ 13 h 62"/>
                <a:gd name="T56" fmla="*/ 10 w 74"/>
                <a:gd name="T57" fmla="*/ 9 h 62"/>
                <a:gd name="T58" fmla="*/ 15 w 74"/>
                <a:gd name="T59" fmla="*/ 3 h 62"/>
                <a:gd name="T60" fmla="*/ 23 w 74"/>
                <a:gd name="T61" fmla="*/ 1 h 62"/>
                <a:gd name="T62" fmla="*/ 30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0" y="1"/>
                  </a:lnTo>
                  <a:lnTo>
                    <a:pt x="58" y="3"/>
                  </a:lnTo>
                  <a:lnTo>
                    <a:pt x="63" y="9"/>
                  </a:lnTo>
                  <a:lnTo>
                    <a:pt x="67" y="13"/>
                  </a:lnTo>
                  <a:lnTo>
                    <a:pt x="71" y="18"/>
                  </a:lnTo>
                  <a:lnTo>
                    <a:pt x="72" y="24"/>
                  </a:lnTo>
                  <a:lnTo>
                    <a:pt x="74" y="31"/>
                  </a:lnTo>
                  <a:lnTo>
                    <a:pt x="72" y="36"/>
                  </a:lnTo>
                  <a:lnTo>
                    <a:pt x="71" y="42"/>
                  </a:lnTo>
                  <a:lnTo>
                    <a:pt x="67" y="48"/>
                  </a:lnTo>
                  <a:lnTo>
                    <a:pt x="63" y="53"/>
                  </a:lnTo>
                  <a:lnTo>
                    <a:pt x="58" y="57"/>
                  </a:lnTo>
                  <a:lnTo>
                    <a:pt x="50" y="60"/>
                  </a:lnTo>
                  <a:lnTo>
                    <a:pt x="45" y="62"/>
                  </a:lnTo>
                  <a:lnTo>
                    <a:pt x="37" y="62"/>
                  </a:lnTo>
                  <a:lnTo>
                    <a:pt x="30" y="62"/>
                  </a:lnTo>
                  <a:lnTo>
                    <a:pt x="23" y="60"/>
                  </a:lnTo>
                  <a:lnTo>
                    <a:pt x="15" y="57"/>
                  </a:lnTo>
                  <a:lnTo>
                    <a:pt x="10" y="53"/>
                  </a:lnTo>
                  <a:lnTo>
                    <a:pt x="6" y="48"/>
                  </a:lnTo>
                  <a:lnTo>
                    <a:pt x="2" y="42"/>
                  </a:lnTo>
                  <a:lnTo>
                    <a:pt x="0" y="36"/>
                  </a:lnTo>
                  <a:lnTo>
                    <a:pt x="0" y="31"/>
                  </a:lnTo>
                  <a:lnTo>
                    <a:pt x="0" y="24"/>
                  </a:lnTo>
                  <a:lnTo>
                    <a:pt x="2" y="18"/>
                  </a:lnTo>
                  <a:lnTo>
                    <a:pt x="6" y="13"/>
                  </a:lnTo>
                  <a:lnTo>
                    <a:pt x="10" y="9"/>
                  </a:lnTo>
                  <a:lnTo>
                    <a:pt x="15" y="3"/>
                  </a:lnTo>
                  <a:lnTo>
                    <a:pt x="23"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26" name="Freeform 165"/>
            <p:cNvSpPr>
              <a:spLocks/>
            </p:cNvSpPr>
            <p:nvPr/>
          </p:nvSpPr>
          <p:spPr bwMode="auto">
            <a:xfrm>
              <a:off x="2959" y="3566"/>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3 h 63"/>
                <a:gd name="T12" fmla="*/ 72 w 74"/>
                <a:gd name="T13" fmla="*/ 19 h 63"/>
                <a:gd name="T14" fmla="*/ 74 w 74"/>
                <a:gd name="T15" fmla="*/ 24 h 63"/>
                <a:gd name="T16" fmla="*/ 74 w 74"/>
                <a:gd name="T17" fmla="*/ 31 h 63"/>
                <a:gd name="T18" fmla="*/ 74 w 74"/>
                <a:gd name="T19" fmla="*/ 37 h 63"/>
                <a:gd name="T20" fmla="*/ 72 w 74"/>
                <a:gd name="T21" fmla="*/ 44 h 63"/>
                <a:gd name="T22" fmla="*/ 68 w 74"/>
                <a:gd name="T23" fmla="*/ 48 h 63"/>
                <a:gd name="T24" fmla="*/ 63 w 74"/>
                <a:gd name="T25" fmla="*/ 54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7 w 74"/>
                <a:gd name="T39" fmla="*/ 57 h 63"/>
                <a:gd name="T40" fmla="*/ 11 w 74"/>
                <a:gd name="T41" fmla="*/ 54 h 63"/>
                <a:gd name="T42" fmla="*/ 5 w 74"/>
                <a:gd name="T43" fmla="*/ 48 h 63"/>
                <a:gd name="T44" fmla="*/ 4 w 74"/>
                <a:gd name="T45" fmla="*/ 44 h 63"/>
                <a:gd name="T46" fmla="*/ 0 w 74"/>
                <a:gd name="T47" fmla="*/ 37 h 63"/>
                <a:gd name="T48" fmla="*/ 0 w 74"/>
                <a:gd name="T49" fmla="*/ 31 h 63"/>
                <a:gd name="T50" fmla="*/ 0 w 74"/>
                <a:gd name="T51" fmla="*/ 24 h 63"/>
                <a:gd name="T52" fmla="*/ 4 w 74"/>
                <a:gd name="T53" fmla="*/ 19 h 63"/>
                <a:gd name="T54" fmla="*/ 5 w 74"/>
                <a:gd name="T55" fmla="*/ 13 h 63"/>
                <a:gd name="T56" fmla="*/ 11 w 74"/>
                <a:gd name="T57" fmla="*/ 9 h 63"/>
                <a:gd name="T58" fmla="*/ 17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9"/>
                  </a:lnTo>
                  <a:lnTo>
                    <a:pt x="74" y="24"/>
                  </a:lnTo>
                  <a:lnTo>
                    <a:pt x="74" y="31"/>
                  </a:lnTo>
                  <a:lnTo>
                    <a:pt x="74" y="37"/>
                  </a:lnTo>
                  <a:lnTo>
                    <a:pt x="72" y="44"/>
                  </a:lnTo>
                  <a:lnTo>
                    <a:pt x="68" y="48"/>
                  </a:lnTo>
                  <a:lnTo>
                    <a:pt x="63" y="54"/>
                  </a:lnTo>
                  <a:lnTo>
                    <a:pt x="57" y="57"/>
                  </a:lnTo>
                  <a:lnTo>
                    <a:pt x="52" y="61"/>
                  </a:lnTo>
                  <a:lnTo>
                    <a:pt x="44" y="63"/>
                  </a:lnTo>
                  <a:lnTo>
                    <a:pt x="37" y="63"/>
                  </a:lnTo>
                  <a:lnTo>
                    <a:pt x="29" y="63"/>
                  </a:lnTo>
                  <a:lnTo>
                    <a:pt x="22" y="61"/>
                  </a:lnTo>
                  <a:lnTo>
                    <a:pt x="17" y="57"/>
                  </a:lnTo>
                  <a:lnTo>
                    <a:pt x="11" y="54"/>
                  </a:lnTo>
                  <a:lnTo>
                    <a:pt x="5" y="48"/>
                  </a:lnTo>
                  <a:lnTo>
                    <a:pt x="4" y="44"/>
                  </a:lnTo>
                  <a:lnTo>
                    <a:pt x="0" y="37"/>
                  </a:lnTo>
                  <a:lnTo>
                    <a:pt x="0" y="31"/>
                  </a:lnTo>
                  <a:lnTo>
                    <a:pt x="0" y="24"/>
                  </a:lnTo>
                  <a:lnTo>
                    <a:pt x="4" y="19"/>
                  </a:lnTo>
                  <a:lnTo>
                    <a:pt x="5" y="13"/>
                  </a:lnTo>
                  <a:lnTo>
                    <a:pt x="11" y="9"/>
                  </a:lnTo>
                  <a:lnTo>
                    <a:pt x="17"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27" name="Freeform 166"/>
            <p:cNvSpPr>
              <a:spLocks/>
            </p:cNvSpPr>
            <p:nvPr/>
          </p:nvSpPr>
          <p:spPr bwMode="auto">
            <a:xfrm>
              <a:off x="2229" y="3435"/>
              <a:ext cx="74" cy="65"/>
            </a:xfrm>
            <a:custGeom>
              <a:avLst/>
              <a:gdLst>
                <a:gd name="T0" fmla="*/ 37 w 74"/>
                <a:gd name="T1" fmla="*/ 0 h 65"/>
                <a:gd name="T2" fmla="*/ 45 w 74"/>
                <a:gd name="T3" fmla="*/ 2 h 65"/>
                <a:gd name="T4" fmla="*/ 52 w 74"/>
                <a:gd name="T5" fmla="*/ 4 h 65"/>
                <a:gd name="T6" fmla="*/ 59 w 74"/>
                <a:gd name="T7" fmla="*/ 6 h 65"/>
                <a:gd name="T8" fmla="*/ 63 w 74"/>
                <a:gd name="T9" fmla="*/ 11 h 65"/>
                <a:gd name="T10" fmla="*/ 69 w 74"/>
                <a:gd name="T11" fmla="*/ 15 h 65"/>
                <a:gd name="T12" fmla="*/ 72 w 74"/>
                <a:gd name="T13" fmla="*/ 20 h 65"/>
                <a:gd name="T14" fmla="*/ 74 w 74"/>
                <a:gd name="T15" fmla="*/ 26 h 65"/>
                <a:gd name="T16" fmla="*/ 74 w 74"/>
                <a:gd name="T17" fmla="*/ 33 h 65"/>
                <a:gd name="T18" fmla="*/ 74 w 74"/>
                <a:gd name="T19" fmla="*/ 39 h 65"/>
                <a:gd name="T20" fmla="*/ 72 w 74"/>
                <a:gd name="T21" fmla="*/ 44 h 65"/>
                <a:gd name="T22" fmla="*/ 69 w 74"/>
                <a:gd name="T23" fmla="*/ 50 h 65"/>
                <a:gd name="T24" fmla="*/ 63 w 74"/>
                <a:gd name="T25" fmla="*/ 55 h 65"/>
                <a:gd name="T26" fmla="*/ 59 w 74"/>
                <a:gd name="T27" fmla="*/ 59 h 65"/>
                <a:gd name="T28" fmla="*/ 52 w 74"/>
                <a:gd name="T29" fmla="*/ 63 h 65"/>
                <a:gd name="T30" fmla="*/ 45 w 74"/>
                <a:gd name="T31" fmla="*/ 65 h 65"/>
                <a:gd name="T32" fmla="*/ 37 w 74"/>
                <a:gd name="T33" fmla="*/ 65 h 65"/>
                <a:gd name="T34" fmla="*/ 30 w 74"/>
                <a:gd name="T35" fmla="*/ 65 h 65"/>
                <a:gd name="T36" fmla="*/ 23 w 74"/>
                <a:gd name="T37" fmla="*/ 63 h 65"/>
                <a:gd name="T38" fmla="*/ 17 w 74"/>
                <a:gd name="T39" fmla="*/ 59 h 65"/>
                <a:gd name="T40" fmla="*/ 11 w 74"/>
                <a:gd name="T41" fmla="*/ 55 h 65"/>
                <a:gd name="T42" fmla="*/ 8 w 74"/>
                <a:gd name="T43" fmla="*/ 50 h 65"/>
                <a:gd name="T44" fmla="*/ 4 w 74"/>
                <a:gd name="T45" fmla="*/ 44 h 65"/>
                <a:gd name="T46" fmla="*/ 2 w 74"/>
                <a:gd name="T47" fmla="*/ 39 h 65"/>
                <a:gd name="T48" fmla="*/ 0 w 74"/>
                <a:gd name="T49" fmla="*/ 33 h 65"/>
                <a:gd name="T50" fmla="*/ 2 w 74"/>
                <a:gd name="T51" fmla="*/ 26 h 65"/>
                <a:gd name="T52" fmla="*/ 4 w 74"/>
                <a:gd name="T53" fmla="*/ 20 h 65"/>
                <a:gd name="T54" fmla="*/ 8 w 74"/>
                <a:gd name="T55" fmla="*/ 15 h 65"/>
                <a:gd name="T56" fmla="*/ 11 w 74"/>
                <a:gd name="T57" fmla="*/ 11 h 65"/>
                <a:gd name="T58" fmla="*/ 17 w 74"/>
                <a:gd name="T59" fmla="*/ 6 h 65"/>
                <a:gd name="T60" fmla="*/ 23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9" y="6"/>
                  </a:lnTo>
                  <a:lnTo>
                    <a:pt x="63" y="11"/>
                  </a:lnTo>
                  <a:lnTo>
                    <a:pt x="69" y="15"/>
                  </a:lnTo>
                  <a:lnTo>
                    <a:pt x="72" y="20"/>
                  </a:lnTo>
                  <a:lnTo>
                    <a:pt x="74" y="26"/>
                  </a:lnTo>
                  <a:lnTo>
                    <a:pt x="74" y="33"/>
                  </a:lnTo>
                  <a:lnTo>
                    <a:pt x="74" y="39"/>
                  </a:lnTo>
                  <a:lnTo>
                    <a:pt x="72" y="44"/>
                  </a:lnTo>
                  <a:lnTo>
                    <a:pt x="69" y="50"/>
                  </a:lnTo>
                  <a:lnTo>
                    <a:pt x="63" y="55"/>
                  </a:lnTo>
                  <a:lnTo>
                    <a:pt x="59" y="59"/>
                  </a:lnTo>
                  <a:lnTo>
                    <a:pt x="52" y="63"/>
                  </a:lnTo>
                  <a:lnTo>
                    <a:pt x="45" y="65"/>
                  </a:lnTo>
                  <a:lnTo>
                    <a:pt x="37" y="65"/>
                  </a:lnTo>
                  <a:lnTo>
                    <a:pt x="30" y="65"/>
                  </a:lnTo>
                  <a:lnTo>
                    <a:pt x="23" y="63"/>
                  </a:lnTo>
                  <a:lnTo>
                    <a:pt x="17" y="59"/>
                  </a:lnTo>
                  <a:lnTo>
                    <a:pt x="11" y="55"/>
                  </a:lnTo>
                  <a:lnTo>
                    <a:pt x="8" y="50"/>
                  </a:lnTo>
                  <a:lnTo>
                    <a:pt x="4" y="44"/>
                  </a:lnTo>
                  <a:lnTo>
                    <a:pt x="2" y="39"/>
                  </a:lnTo>
                  <a:lnTo>
                    <a:pt x="0" y="33"/>
                  </a:lnTo>
                  <a:lnTo>
                    <a:pt x="2" y="26"/>
                  </a:lnTo>
                  <a:lnTo>
                    <a:pt x="4" y="20"/>
                  </a:lnTo>
                  <a:lnTo>
                    <a:pt x="8" y="15"/>
                  </a:lnTo>
                  <a:lnTo>
                    <a:pt x="11" y="11"/>
                  </a:lnTo>
                  <a:lnTo>
                    <a:pt x="17" y="6"/>
                  </a:lnTo>
                  <a:lnTo>
                    <a:pt x="23" y="4"/>
                  </a:lnTo>
                  <a:lnTo>
                    <a:pt x="30" y="2"/>
                  </a:lnTo>
                  <a:lnTo>
                    <a:pt x="37" y="0"/>
                  </a:lnTo>
                  <a:close/>
                </a:path>
              </a:pathLst>
            </a:custGeom>
            <a:solidFill>
              <a:srgbClr val="FFFFFF"/>
            </a:solidFill>
            <a:ln w="9525">
              <a:noFill/>
              <a:round/>
              <a:headEnd/>
              <a:tailEnd/>
            </a:ln>
          </p:spPr>
          <p:txBody>
            <a:bodyPr/>
            <a:lstStyle/>
            <a:p>
              <a:endParaRPr lang="en-US" dirty="0"/>
            </a:p>
          </p:txBody>
        </p:sp>
        <p:sp>
          <p:nvSpPr>
            <p:cNvPr id="18728" name="Freeform 167"/>
            <p:cNvSpPr>
              <a:spLocks/>
            </p:cNvSpPr>
            <p:nvPr/>
          </p:nvSpPr>
          <p:spPr bwMode="auto">
            <a:xfrm>
              <a:off x="2229" y="3435"/>
              <a:ext cx="74" cy="65"/>
            </a:xfrm>
            <a:custGeom>
              <a:avLst/>
              <a:gdLst>
                <a:gd name="T0" fmla="*/ 37 w 74"/>
                <a:gd name="T1" fmla="*/ 0 h 65"/>
                <a:gd name="T2" fmla="*/ 45 w 74"/>
                <a:gd name="T3" fmla="*/ 2 h 65"/>
                <a:gd name="T4" fmla="*/ 52 w 74"/>
                <a:gd name="T5" fmla="*/ 4 h 65"/>
                <a:gd name="T6" fmla="*/ 59 w 74"/>
                <a:gd name="T7" fmla="*/ 6 h 65"/>
                <a:gd name="T8" fmla="*/ 63 w 74"/>
                <a:gd name="T9" fmla="*/ 11 h 65"/>
                <a:gd name="T10" fmla="*/ 69 w 74"/>
                <a:gd name="T11" fmla="*/ 15 h 65"/>
                <a:gd name="T12" fmla="*/ 72 w 74"/>
                <a:gd name="T13" fmla="*/ 20 h 65"/>
                <a:gd name="T14" fmla="*/ 74 w 74"/>
                <a:gd name="T15" fmla="*/ 26 h 65"/>
                <a:gd name="T16" fmla="*/ 74 w 74"/>
                <a:gd name="T17" fmla="*/ 33 h 65"/>
                <a:gd name="T18" fmla="*/ 74 w 74"/>
                <a:gd name="T19" fmla="*/ 39 h 65"/>
                <a:gd name="T20" fmla="*/ 72 w 74"/>
                <a:gd name="T21" fmla="*/ 44 h 65"/>
                <a:gd name="T22" fmla="*/ 69 w 74"/>
                <a:gd name="T23" fmla="*/ 50 h 65"/>
                <a:gd name="T24" fmla="*/ 63 w 74"/>
                <a:gd name="T25" fmla="*/ 55 h 65"/>
                <a:gd name="T26" fmla="*/ 59 w 74"/>
                <a:gd name="T27" fmla="*/ 59 h 65"/>
                <a:gd name="T28" fmla="*/ 52 w 74"/>
                <a:gd name="T29" fmla="*/ 63 h 65"/>
                <a:gd name="T30" fmla="*/ 45 w 74"/>
                <a:gd name="T31" fmla="*/ 65 h 65"/>
                <a:gd name="T32" fmla="*/ 37 w 74"/>
                <a:gd name="T33" fmla="*/ 65 h 65"/>
                <a:gd name="T34" fmla="*/ 30 w 74"/>
                <a:gd name="T35" fmla="*/ 65 h 65"/>
                <a:gd name="T36" fmla="*/ 23 w 74"/>
                <a:gd name="T37" fmla="*/ 63 h 65"/>
                <a:gd name="T38" fmla="*/ 17 w 74"/>
                <a:gd name="T39" fmla="*/ 59 h 65"/>
                <a:gd name="T40" fmla="*/ 11 w 74"/>
                <a:gd name="T41" fmla="*/ 55 h 65"/>
                <a:gd name="T42" fmla="*/ 8 w 74"/>
                <a:gd name="T43" fmla="*/ 50 h 65"/>
                <a:gd name="T44" fmla="*/ 4 w 74"/>
                <a:gd name="T45" fmla="*/ 44 h 65"/>
                <a:gd name="T46" fmla="*/ 2 w 74"/>
                <a:gd name="T47" fmla="*/ 39 h 65"/>
                <a:gd name="T48" fmla="*/ 0 w 74"/>
                <a:gd name="T49" fmla="*/ 33 h 65"/>
                <a:gd name="T50" fmla="*/ 2 w 74"/>
                <a:gd name="T51" fmla="*/ 26 h 65"/>
                <a:gd name="T52" fmla="*/ 4 w 74"/>
                <a:gd name="T53" fmla="*/ 20 h 65"/>
                <a:gd name="T54" fmla="*/ 8 w 74"/>
                <a:gd name="T55" fmla="*/ 15 h 65"/>
                <a:gd name="T56" fmla="*/ 11 w 74"/>
                <a:gd name="T57" fmla="*/ 11 h 65"/>
                <a:gd name="T58" fmla="*/ 17 w 74"/>
                <a:gd name="T59" fmla="*/ 6 h 65"/>
                <a:gd name="T60" fmla="*/ 23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9" y="6"/>
                  </a:lnTo>
                  <a:lnTo>
                    <a:pt x="63" y="11"/>
                  </a:lnTo>
                  <a:lnTo>
                    <a:pt x="69" y="15"/>
                  </a:lnTo>
                  <a:lnTo>
                    <a:pt x="72" y="20"/>
                  </a:lnTo>
                  <a:lnTo>
                    <a:pt x="74" y="26"/>
                  </a:lnTo>
                  <a:lnTo>
                    <a:pt x="74" y="33"/>
                  </a:lnTo>
                  <a:lnTo>
                    <a:pt x="74" y="39"/>
                  </a:lnTo>
                  <a:lnTo>
                    <a:pt x="72" y="44"/>
                  </a:lnTo>
                  <a:lnTo>
                    <a:pt x="69" y="50"/>
                  </a:lnTo>
                  <a:lnTo>
                    <a:pt x="63" y="55"/>
                  </a:lnTo>
                  <a:lnTo>
                    <a:pt x="59" y="59"/>
                  </a:lnTo>
                  <a:lnTo>
                    <a:pt x="52" y="63"/>
                  </a:lnTo>
                  <a:lnTo>
                    <a:pt x="45" y="65"/>
                  </a:lnTo>
                  <a:lnTo>
                    <a:pt x="37" y="65"/>
                  </a:lnTo>
                  <a:lnTo>
                    <a:pt x="30" y="65"/>
                  </a:lnTo>
                  <a:lnTo>
                    <a:pt x="23" y="63"/>
                  </a:lnTo>
                  <a:lnTo>
                    <a:pt x="17" y="59"/>
                  </a:lnTo>
                  <a:lnTo>
                    <a:pt x="11" y="55"/>
                  </a:lnTo>
                  <a:lnTo>
                    <a:pt x="8" y="50"/>
                  </a:lnTo>
                  <a:lnTo>
                    <a:pt x="4" y="44"/>
                  </a:lnTo>
                  <a:lnTo>
                    <a:pt x="2" y="39"/>
                  </a:lnTo>
                  <a:lnTo>
                    <a:pt x="0" y="33"/>
                  </a:lnTo>
                  <a:lnTo>
                    <a:pt x="2" y="26"/>
                  </a:lnTo>
                  <a:lnTo>
                    <a:pt x="4" y="20"/>
                  </a:lnTo>
                  <a:lnTo>
                    <a:pt x="8" y="15"/>
                  </a:lnTo>
                  <a:lnTo>
                    <a:pt x="11" y="11"/>
                  </a:lnTo>
                  <a:lnTo>
                    <a:pt x="17" y="6"/>
                  </a:lnTo>
                  <a:lnTo>
                    <a:pt x="23"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29" name="Freeform 168"/>
            <p:cNvSpPr>
              <a:spLocks/>
            </p:cNvSpPr>
            <p:nvPr/>
          </p:nvSpPr>
          <p:spPr bwMode="auto">
            <a:xfrm>
              <a:off x="2913" y="3383"/>
              <a:ext cx="74" cy="63"/>
            </a:xfrm>
            <a:custGeom>
              <a:avLst/>
              <a:gdLst>
                <a:gd name="T0" fmla="*/ 37 w 74"/>
                <a:gd name="T1" fmla="*/ 0 h 63"/>
                <a:gd name="T2" fmla="*/ 44 w 74"/>
                <a:gd name="T3" fmla="*/ 0 h 63"/>
                <a:gd name="T4" fmla="*/ 51 w 74"/>
                <a:gd name="T5" fmla="*/ 2 h 63"/>
                <a:gd name="T6" fmla="*/ 57 w 74"/>
                <a:gd name="T7" fmla="*/ 6 h 63"/>
                <a:gd name="T8" fmla="*/ 63 w 74"/>
                <a:gd name="T9" fmla="*/ 10 h 63"/>
                <a:gd name="T10" fmla="*/ 66 w 74"/>
                <a:gd name="T11" fmla="*/ 13 h 63"/>
                <a:gd name="T12" fmla="*/ 70 w 74"/>
                <a:gd name="T13" fmla="*/ 19 h 63"/>
                <a:gd name="T14" fmla="*/ 72 w 74"/>
                <a:gd name="T15" fmla="*/ 24 h 63"/>
                <a:gd name="T16" fmla="*/ 74 w 74"/>
                <a:gd name="T17" fmla="*/ 32 h 63"/>
                <a:gd name="T18" fmla="*/ 72 w 74"/>
                <a:gd name="T19" fmla="*/ 37 h 63"/>
                <a:gd name="T20" fmla="*/ 70 w 74"/>
                <a:gd name="T21" fmla="*/ 45 h 63"/>
                <a:gd name="T22" fmla="*/ 66 w 74"/>
                <a:gd name="T23" fmla="*/ 48 h 63"/>
                <a:gd name="T24" fmla="*/ 63 w 74"/>
                <a:gd name="T25" fmla="*/ 54 h 63"/>
                <a:gd name="T26" fmla="*/ 57 w 74"/>
                <a:gd name="T27" fmla="*/ 58 h 63"/>
                <a:gd name="T28" fmla="*/ 51 w 74"/>
                <a:gd name="T29" fmla="*/ 61 h 63"/>
                <a:gd name="T30" fmla="*/ 44 w 74"/>
                <a:gd name="T31" fmla="*/ 63 h 63"/>
                <a:gd name="T32" fmla="*/ 37 w 74"/>
                <a:gd name="T33" fmla="*/ 63 h 63"/>
                <a:gd name="T34" fmla="*/ 29 w 74"/>
                <a:gd name="T35" fmla="*/ 63 h 63"/>
                <a:gd name="T36" fmla="*/ 22 w 74"/>
                <a:gd name="T37" fmla="*/ 61 h 63"/>
                <a:gd name="T38" fmla="*/ 15 w 74"/>
                <a:gd name="T39" fmla="*/ 58 h 63"/>
                <a:gd name="T40" fmla="*/ 11 w 74"/>
                <a:gd name="T41" fmla="*/ 54 h 63"/>
                <a:gd name="T42" fmla="*/ 5 w 74"/>
                <a:gd name="T43" fmla="*/ 48 h 63"/>
                <a:gd name="T44" fmla="*/ 2 w 74"/>
                <a:gd name="T45" fmla="*/ 45 h 63"/>
                <a:gd name="T46" fmla="*/ 0 w 74"/>
                <a:gd name="T47" fmla="*/ 37 h 63"/>
                <a:gd name="T48" fmla="*/ 0 w 74"/>
                <a:gd name="T49" fmla="*/ 32 h 63"/>
                <a:gd name="T50" fmla="*/ 0 w 74"/>
                <a:gd name="T51" fmla="*/ 24 h 63"/>
                <a:gd name="T52" fmla="*/ 2 w 74"/>
                <a:gd name="T53" fmla="*/ 19 h 63"/>
                <a:gd name="T54" fmla="*/ 5 w 74"/>
                <a:gd name="T55" fmla="*/ 13 h 63"/>
                <a:gd name="T56" fmla="*/ 11 w 74"/>
                <a:gd name="T57" fmla="*/ 10 h 63"/>
                <a:gd name="T58" fmla="*/ 15 w 74"/>
                <a:gd name="T59" fmla="*/ 6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6"/>
                  </a:lnTo>
                  <a:lnTo>
                    <a:pt x="63" y="10"/>
                  </a:lnTo>
                  <a:lnTo>
                    <a:pt x="66" y="13"/>
                  </a:lnTo>
                  <a:lnTo>
                    <a:pt x="70" y="19"/>
                  </a:lnTo>
                  <a:lnTo>
                    <a:pt x="72" y="24"/>
                  </a:lnTo>
                  <a:lnTo>
                    <a:pt x="74" y="32"/>
                  </a:lnTo>
                  <a:lnTo>
                    <a:pt x="72" y="37"/>
                  </a:lnTo>
                  <a:lnTo>
                    <a:pt x="70" y="45"/>
                  </a:lnTo>
                  <a:lnTo>
                    <a:pt x="66" y="48"/>
                  </a:lnTo>
                  <a:lnTo>
                    <a:pt x="63" y="54"/>
                  </a:lnTo>
                  <a:lnTo>
                    <a:pt x="57" y="58"/>
                  </a:lnTo>
                  <a:lnTo>
                    <a:pt x="51" y="61"/>
                  </a:lnTo>
                  <a:lnTo>
                    <a:pt x="44" y="63"/>
                  </a:lnTo>
                  <a:lnTo>
                    <a:pt x="37" y="63"/>
                  </a:lnTo>
                  <a:lnTo>
                    <a:pt x="29" y="63"/>
                  </a:lnTo>
                  <a:lnTo>
                    <a:pt x="22" y="61"/>
                  </a:lnTo>
                  <a:lnTo>
                    <a:pt x="15" y="58"/>
                  </a:lnTo>
                  <a:lnTo>
                    <a:pt x="11" y="54"/>
                  </a:lnTo>
                  <a:lnTo>
                    <a:pt x="5" y="48"/>
                  </a:lnTo>
                  <a:lnTo>
                    <a:pt x="2" y="45"/>
                  </a:lnTo>
                  <a:lnTo>
                    <a:pt x="0" y="37"/>
                  </a:lnTo>
                  <a:lnTo>
                    <a:pt x="0" y="32"/>
                  </a:lnTo>
                  <a:lnTo>
                    <a:pt x="0" y="24"/>
                  </a:lnTo>
                  <a:lnTo>
                    <a:pt x="2" y="19"/>
                  </a:lnTo>
                  <a:lnTo>
                    <a:pt x="5" y="13"/>
                  </a:lnTo>
                  <a:lnTo>
                    <a:pt x="11" y="10"/>
                  </a:lnTo>
                  <a:lnTo>
                    <a:pt x="15"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30" name="Freeform 169"/>
            <p:cNvSpPr>
              <a:spLocks/>
            </p:cNvSpPr>
            <p:nvPr/>
          </p:nvSpPr>
          <p:spPr bwMode="auto">
            <a:xfrm>
              <a:off x="2253" y="3802"/>
              <a:ext cx="76" cy="65"/>
            </a:xfrm>
            <a:custGeom>
              <a:avLst/>
              <a:gdLst>
                <a:gd name="T0" fmla="*/ 39 w 76"/>
                <a:gd name="T1" fmla="*/ 0 h 65"/>
                <a:gd name="T2" fmla="*/ 47 w 76"/>
                <a:gd name="T3" fmla="*/ 0 h 65"/>
                <a:gd name="T4" fmla="*/ 52 w 76"/>
                <a:gd name="T5" fmla="*/ 2 h 65"/>
                <a:gd name="T6" fmla="*/ 60 w 76"/>
                <a:gd name="T7" fmla="*/ 6 h 65"/>
                <a:gd name="T8" fmla="*/ 65 w 76"/>
                <a:gd name="T9" fmla="*/ 10 h 65"/>
                <a:gd name="T10" fmla="*/ 69 w 76"/>
                <a:gd name="T11" fmla="*/ 15 h 65"/>
                <a:gd name="T12" fmla="*/ 72 w 76"/>
                <a:gd name="T13" fmla="*/ 21 h 65"/>
                <a:gd name="T14" fmla="*/ 74 w 76"/>
                <a:gd name="T15" fmla="*/ 26 h 65"/>
                <a:gd name="T16" fmla="*/ 76 w 76"/>
                <a:gd name="T17" fmla="*/ 32 h 65"/>
                <a:gd name="T18" fmla="*/ 74 w 76"/>
                <a:gd name="T19" fmla="*/ 39 h 65"/>
                <a:gd name="T20" fmla="*/ 72 w 76"/>
                <a:gd name="T21" fmla="*/ 45 h 65"/>
                <a:gd name="T22" fmla="*/ 69 w 76"/>
                <a:gd name="T23" fmla="*/ 50 h 65"/>
                <a:gd name="T24" fmla="*/ 65 w 76"/>
                <a:gd name="T25" fmla="*/ 54 h 65"/>
                <a:gd name="T26" fmla="*/ 60 w 76"/>
                <a:gd name="T27" fmla="*/ 59 h 65"/>
                <a:gd name="T28" fmla="*/ 52 w 76"/>
                <a:gd name="T29" fmla="*/ 61 h 65"/>
                <a:gd name="T30" fmla="*/ 47 w 76"/>
                <a:gd name="T31" fmla="*/ 63 h 65"/>
                <a:gd name="T32" fmla="*/ 39 w 76"/>
                <a:gd name="T33" fmla="*/ 65 h 65"/>
                <a:gd name="T34" fmla="*/ 30 w 76"/>
                <a:gd name="T35" fmla="*/ 63 h 65"/>
                <a:gd name="T36" fmla="*/ 24 w 76"/>
                <a:gd name="T37" fmla="*/ 61 h 65"/>
                <a:gd name="T38" fmla="*/ 17 w 76"/>
                <a:gd name="T39" fmla="*/ 59 h 65"/>
                <a:gd name="T40" fmla="*/ 11 w 76"/>
                <a:gd name="T41" fmla="*/ 54 h 65"/>
                <a:gd name="T42" fmla="*/ 8 w 76"/>
                <a:gd name="T43" fmla="*/ 50 h 65"/>
                <a:gd name="T44" fmla="*/ 4 w 76"/>
                <a:gd name="T45" fmla="*/ 45 h 65"/>
                <a:gd name="T46" fmla="*/ 2 w 76"/>
                <a:gd name="T47" fmla="*/ 39 h 65"/>
                <a:gd name="T48" fmla="*/ 0 w 76"/>
                <a:gd name="T49" fmla="*/ 32 h 65"/>
                <a:gd name="T50" fmla="*/ 2 w 76"/>
                <a:gd name="T51" fmla="*/ 26 h 65"/>
                <a:gd name="T52" fmla="*/ 4 w 76"/>
                <a:gd name="T53" fmla="*/ 21 h 65"/>
                <a:gd name="T54" fmla="*/ 8 w 76"/>
                <a:gd name="T55" fmla="*/ 15 h 65"/>
                <a:gd name="T56" fmla="*/ 11 w 76"/>
                <a:gd name="T57" fmla="*/ 10 h 65"/>
                <a:gd name="T58" fmla="*/ 17 w 76"/>
                <a:gd name="T59" fmla="*/ 6 h 65"/>
                <a:gd name="T60" fmla="*/ 24 w 76"/>
                <a:gd name="T61" fmla="*/ 2 h 65"/>
                <a:gd name="T62" fmla="*/ 30 w 76"/>
                <a:gd name="T63" fmla="*/ 0 h 65"/>
                <a:gd name="T64" fmla="*/ 39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7" y="0"/>
                  </a:lnTo>
                  <a:lnTo>
                    <a:pt x="52" y="2"/>
                  </a:lnTo>
                  <a:lnTo>
                    <a:pt x="60" y="6"/>
                  </a:lnTo>
                  <a:lnTo>
                    <a:pt x="65" y="10"/>
                  </a:lnTo>
                  <a:lnTo>
                    <a:pt x="69" y="15"/>
                  </a:lnTo>
                  <a:lnTo>
                    <a:pt x="72" y="21"/>
                  </a:lnTo>
                  <a:lnTo>
                    <a:pt x="74" y="26"/>
                  </a:lnTo>
                  <a:lnTo>
                    <a:pt x="76" y="32"/>
                  </a:lnTo>
                  <a:lnTo>
                    <a:pt x="74" y="39"/>
                  </a:lnTo>
                  <a:lnTo>
                    <a:pt x="72" y="45"/>
                  </a:lnTo>
                  <a:lnTo>
                    <a:pt x="69" y="50"/>
                  </a:lnTo>
                  <a:lnTo>
                    <a:pt x="65" y="54"/>
                  </a:lnTo>
                  <a:lnTo>
                    <a:pt x="60" y="59"/>
                  </a:lnTo>
                  <a:lnTo>
                    <a:pt x="52" y="61"/>
                  </a:lnTo>
                  <a:lnTo>
                    <a:pt x="47" y="63"/>
                  </a:lnTo>
                  <a:lnTo>
                    <a:pt x="39" y="65"/>
                  </a:lnTo>
                  <a:lnTo>
                    <a:pt x="30" y="63"/>
                  </a:lnTo>
                  <a:lnTo>
                    <a:pt x="24" y="61"/>
                  </a:lnTo>
                  <a:lnTo>
                    <a:pt x="17" y="59"/>
                  </a:lnTo>
                  <a:lnTo>
                    <a:pt x="11" y="54"/>
                  </a:lnTo>
                  <a:lnTo>
                    <a:pt x="8" y="50"/>
                  </a:lnTo>
                  <a:lnTo>
                    <a:pt x="4" y="45"/>
                  </a:lnTo>
                  <a:lnTo>
                    <a:pt x="2" y="39"/>
                  </a:lnTo>
                  <a:lnTo>
                    <a:pt x="0" y="32"/>
                  </a:lnTo>
                  <a:lnTo>
                    <a:pt x="2" y="26"/>
                  </a:lnTo>
                  <a:lnTo>
                    <a:pt x="4" y="21"/>
                  </a:lnTo>
                  <a:lnTo>
                    <a:pt x="8" y="15"/>
                  </a:lnTo>
                  <a:lnTo>
                    <a:pt x="11" y="10"/>
                  </a:lnTo>
                  <a:lnTo>
                    <a:pt x="17" y="6"/>
                  </a:lnTo>
                  <a:lnTo>
                    <a:pt x="24" y="2"/>
                  </a:lnTo>
                  <a:lnTo>
                    <a:pt x="30" y="0"/>
                  </a:lnTo>
                  <a:lnTo>
                    <a:pt x="39" y="0"/>
                  </a:lnTo>
                </a:path>
              </a:pathLst>
            </a:custGeom>
            <a:noFill/>
            <a:ln w="11113">
              <a:solidFill>
                <a:srgbClr val="1F1A17"/>
              </a:solidFill>
              <a:prstDash val="solid"/>
              <a:round/>
              <a:headEnd/>
              <a:tailEnd/>
            </a:ln>
          </p:spPr>
          <p:txBody>
            <a:bodyPr/>
            <a:lstStyle/>
            <a:p>
              <a:endParaRPr lang="en-US" dirty="0"/>
            </a:p>
          </p:txBody>
        </p:sp>
        <p:sp>
          <p:nvSpPr>
            <p:cNvPr id="18731" name="Freeform 170"/>
            <p:cNvSpPr>
              <a:spLocks/>
            </p:cNvSpPr>
            <p:nvPr/>
          </p:nvSpPr>
          <p:spPr bwMode="auto">
            <a:xfrm>
              <a:off x="2937" y="3749"/>
              <a:ext cx="74" cy="64"/>
            </a:xfrm>
            <a:custGeom>
              <a:avLst/>
              <a:gdLst>
                <a:gd name="T0" fmla="*/ 37 w 74"/>
                <a:gd name="T1" fmla="*/ 0 h 64"/>
                <a:gd name="T2" fmla="*/ 44 w 74"/>
                <a:gd name="T3" fmla="*/ 2 h 64"/>
                <a:gd name="T4" fmla="*/ 51 w 74"/>
                <a:gd name="T5" fmla="*/ 3 h 64"/>
                <a:gd name="T6" fmla="*/ 57 w 74"/>
                <a:gd name="T7" fmla="*/ 5 h 64"/>
                <a:gd name="T8" fmla="*/ 63 w 74"/>
                <a:gd name="T9" fmla="*/ 9 h 64"/>
                <a:gd name="T10" fmla="*/ 68 w 74"/>
                <a:gd name="T11" fmla="*/ 15 h 64"/>
                <a:gd name="T12" fmla="*/ 70 w 74"/>
                <a:gd name="T13" fmla="*/ 20 h 64"/>
                <a:gd name="T14" fmla="*/ 74 w 74"/>
                <a:gd name="T15" fmla="*/ 26 h 64"/>
                <a:gd name="T16" fmla="*/ 74 w 74"/>
                <a:gd name="T17" fmla="*/ 31 h 64"/>
                <a:gd name="T18" fmla="*/ 74 w 74"/>
                <a:gd name="T19" fmla="*/ 39 h 64"/>
                <a:gd name="T20" fmla="*/ 70 w 74"/>
                <a:gd name="T21" fmla="*/ 44 h 64"/>
                <a:gd name="T22" fmla="*/ 68 w 74"/>
                <a:gd name="T23" fmla="*/ 50 h 64"/>
                <a:gd name="T24" fmla="*/ 63 w 74"/>
                <a:gd name="T25" fmla="*/ 55 h 64"/>
                <a:gd name="T26" fmla="*/ 57 w 74"/>
                <a:gd name="T27" fmla="*/ 59 h 64"/>
                <a:gd name="T28" fmla="*/ 51 w 74"/>
                <a:gd name="T29" fmla="*/ 61 h 64"/>
                <a:gd name="T30" fmla="*/ 44 w 74"/>
                <a:gd name="T31" fmla="*/ 63 h 64"/>
                <a:gd name="T32" fmla="*/ 37 w 74"/>
                <a:gd name="T33" fmla="*/ 64 h 64"/>
                <a:gd name="T34" fmla="*/ 29 w 74"/>
                <a:gd name="T35" fmla="*/ 63 h 64"/>
                <a:gd name="T36" fmla="*/ 22 w 74"/>
                <a:gd name="T37" fmla="*/ 61 h 64"/>
                <a:gd name="T38" fmla="*/ 16 w 74"/>
                <a:gd name="T39" fmla="*/ 59 h 64"/>
                <a:gd name="T40" fmla="*/ 11 w 74"/>
                <a:gd name="T41" fmla="*/ 55 h 64"/>
                <a:gd name="T42" fmla="*/ 5 w 74"/>
                <a:gd name="T43" fmla="*/ 50 h 64"/>
                <a:gd name="T44" fmla="*/ 2 w 74"/>
                <a:gd name="T45" fmla="*/ 44 h 64"/>
                <a:gd name="T46" fmla="*/ 0 w 74"/>
                <a:gd name="T47" fmla="*/ 39 h 64"/>
                <a:gd name="T48" fmla="*/ 0 w 74"/>
                <a:gd name="T49" fmla="*/ 31 h 64"/>
                <a:gd name="T50" fmla="*/ 0 w 74"/>
                <a:gd name="T51" fmla="*/ 26 h 64"/>
                <a:gd name="T52" fmla="*/ 2 w 74"/>
                <a:gd name="T53" fmla="*/ 20 h 64"/>
                <a:gd name="T54" fmla="*/ 5 w 74"/>
                <a:gd name="T55" fmla="*/ 15 h 64"/>
                <a:gd name="T56" fmla="*/ 11 w 74"/>
                <a:gd name="T57" fmla="*/ 9 h 64"/>
                <a:gd name="T58" fmla="*/ 16 w 74"/>
                <a:gd name="T59" fmla="*/ 5 h 64"/>
                <a:gd name="T60" fmla="*/ 22 w 74"/>
                <a:gd name="T61" fmla="*/ 3 h 64"/>
                <a:gd name="T62" fmla="*/ 29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1" y="3"/>
                  </a:lnTo>
                  <a:lnTo>
                    <a:pt x="57" y="5"/>
                  </a:lnTo>
                  <a:lnTo>
                    <a:pt x="63" y="9"/>
                  </a:lnTo>
                  <a:lnTo>
                    <a:pt x="68" y="15"/>
                  </a:lnTo>
                  <a:lnTo>
                    <a:pt x="70" y="20"/>
                  </a:lnTo>
                  <a:lnTo>
                    <a:pt x="74" y="26"/>
                  </a:lnTo>
                  <a:lnTo>
                    <a:pt x="74" y="31"/>
                  </a:lnTo>
                  <a:lnTo>
                    <a:pt x="74" y="39"/>
                  </a:lnTo>
                  <a:lnTo>
                    <a:pt x="70" y="44"/>
                  </a:lnTo>
                  <a:lnTo>
                    <a:pt x="68" y="50"/>
                  </a:lnTo>
                  <a:lnTo>
                    <a:pt x="63" y="55"/>
                  </a:lnTo>
                  <a:lnTo>
                    <a:pt x="57" y="59"/>
                  </a:lnTo>
                  <a:lnTo>
                    <a:pt x="51" y="61"/>
                  </a:lnTo>
                  <a:lnTo>
                    <a:pt x="44" y="63"/>
                  </a:lnTo>
                  <a:lnTo>
                    <a:pt x="37" y="64"/>
                  </a:lnTo>
                  <a:lnTo>
                    <a:pt x="29" y="63"/>
                  </a:lnTo>
                  <a:lnTo>
                    <a:pt x="22" y="61"/>
                  </a:lnTo>
                  <a:lnTo>
                    <a:pt x="16" y="59"/>
                  </a:lnTo>
                  <a:lnTo>
                    <a:pt x="11" y="55"/>
                  </a:lnTo>
                  <a:lnTo>
                    <a:pt x="5" y="50"/>
                  </a:lnTo>
                  <a:lnTo>
                    <a:pt x="2" y="44"/>
                  </a:lnTo>
                  <a:lnTo>
                    <a:pt x="0" y="39"/>
                  </a:lnTo>
                  <a:lnTo>
                    <a:pt x="0" y="31"/>
                  </a:lnTo>
                  <a:lnTo>
                    <a:pt x="0" y="26"/>
                  </a:lnTo>
                  <a:lnTo>
                    <a:pt x="2" y="20"/>
                  </a:lnTo>
                  <a:lnTo>
                    <a:pt x="5" y="15"/>
                  </a:lnTo>
                  <a:lnTo>
                    <a:pt x="11" y="9"/>
                  </a:lnTo>
                  <a:lnTo>
                    <a:pt x="16" y="5"/>
                  </a:lnTo>
                  <a:lnTo>
                    <a:pt x="22"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732" name="Freeform 171"/>
            <p:cNvSpPr>
              <a:spLocks/>
            </p:cNvSpPr>
            <p:nvPr/>
          </p:nvSpPr>
          <p:spPr bwMode="auto">
            <a:xfrm>
              <a:off x="2900" y="3261"/>
              <a:ext cx="74" cy="63"/>
            </a:xfrm>
            <a:custGeom>
              <a:avLst/>
              <a:gdLst>
                <a:gd name="T0" fmla="*/ 37 w 74"/>
                <a:gd name="T1" fmla="*/ 0 h 63"/>
                <a:gd name="T2" fmla="*/ 44 w 74"/>
                <a:gd name="T3" fmla="*/ 0 h 63"/>
                <a:gd name="T4" fmla="*/ 52 w 74"/>
                <a:gd name="T5" fmla="*/ 2 h 63"/>
                <a:gd name="T6" fmla="*/ 59 w 74"/>
                <a:gd name="T7" fmla="*/ 6 h 63"/>
                <a:gd name="T8" fmla="*/ 64 w 74"/>
                <a:gd name="T9" fmla="*/ 10 h 63"/>
                <a:gd name="T10" fmla="*/ 68 w 74"/>
                <a:gd name="T11" fmla="*/ 15 h 63"/>
                <a:gd name="T12" fmla="*/ 72 w 74"/>
                <a:gd name="T13" fmla="*/ 19 h 63"/>
                <a:gd name="T14" fmla="*/ 74 w 74"/>
                <a:gd name="T15" fmla="*/ 26 h 63"/>
                <a:gd name="T16" fmla="*/ 74 w 74"/>
                <a:gd name="T17" fmla="*/ 32 h 63"/>
                <a:gd name="T18" fmla="*/ 74 w 74"/>
                <a:gd name="T19" fmla="*/ 39 h 63"/>
                <a:gd name="T20" fmla="*/ 72 w 74"/>
                <a:gd name="T21" fmla="*/ 45 h 63"/>
                <a:gd name="T22" fmla="*/ 68 w 74"/>
                <a:gd name="T23" fmla="*/ 50 h 63"/>
                <a:gd name="T24" fmla="*/ 64 w 74"/>
                <a:gd name="T25" fmla="*/ 54 h 63"/>
                <a:gd name="T26" fmla="*/ 59 w 74"/>
                <a:gd name="T27" fmla="*/ 58 h 63"/>
                <a:gd name="T28" fmla="*/ 52 w 74"/>
                <a:gd name="T29" fmla="*/ 61 h 63"/>
                <a:gd name="T30" fmla="*/ 44 w 74"/>
                <a:gd name="T31" fmla="*/ 63 h 63"/>
                <a:gd name="T32" fmla="*/ 37 w 74"/>
                <a:gd name="T33" fmla="*/ 63 h 63"/>
                <a:gd name="T34" fmla="*/ 29 w 74"/>
                <a:gd name="T35" fmla="*/ 63 h 63"/>
                <a:gd name="T36" fmla="*/ 24 w 74"/>
                <a:gd name="T37" fmla="*/ 61 h 63"/>
                <a:gd name="T38" fmla="*/ 16 w 74"/>
                <a:gd name="T39" fmla="*/ 58 h 63"/>
                <a:gd name="T40" fmla="*/ 11 w 74"/>
                <a:gd name="T41" fmla="*/ 54 h 63"/>
                <a:gd name="T42" fmla="*/ 7 w 74"/>
                <a:gd name="T43" fmla="*/ 50 h 63"/>
                <a:gd name="T44" fmla="*/ 4 w 74"/>
                <a:gd name="T45" fmla="*/ 45 h 63"/>
                <a:gd name="T46" fmla="*/ 2 w 74"/>
                <a:gd name="T47" fmla="*/ 39 h 63"/>
                <a:gd name="T48" fmla="*/ 0 w 74"/>
                <a:gd name="T49" fmla="*/ 32 h 63"/>
                <a:gd name="T50" fmla="*/ 2 w 74"/>
                <a:gd name="T51" fmla="*/ 26 h 63"/>
                <a:gd name="T52" fmla="*/ 4 w 74"/>
                <a:gd name="T53" fmla="*/ 19 h 63"/>
                <a:gd name="T54" fmla="*/ 7 w 74"/>
                <a:gd name="T55" fmla="*/ 15 h 63"/>
                <a:gd name="T56" fmla="*/ 11 w 74"/>
                <a:gd name="T57" fmla="*/ 10 h 63"/>
                <a:gd name="T58" fmla="*/ 16 w 74"/>
                <a:gd name="T59" fmla="*/ 6 h 63"/>
                <a:gd name="T60" fmla="*/ 24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6"/>
                  </a:lnTo>
                  <a:lnTo>
                    <a:pt x="64" y="10"/>
                  </a:lnTo>
                  <a:lnTo>
                    <a:pt x="68" y="15"/>
                  </a:lnTo>
                  <a:lnTo>
                    <a:pt x="72" y="19"/>
                  </a:lnTo>
                  <a:lnTo>
                    <a:pt x="74" y="26"/>
                  </a:lnTo>
                  <a:lnTo>
                    <a:pt x="74" y="32"/>
                  </a:lnTo>
                  <a:lnTo>
                    <a:pt x="74" y="39"/>
                  </a:lnTo>
                  <a:lnTo>
                    <a:pt x="72" y="45"/>
                  </a:lnTo>
                  <a:lnTo>
                    <a:pt x="68" y="50"/>
                  </a:lnTo>
                  <a:lnTo>
                    <a:pt x="64" y="54"/>
                  </a:lnTo>
                  <a:lnTo>
                    <a:pt x="59" y="58"/>
                  </a:lnTo>
                  <a:lnTo>
                    <a:pt x="52" y="61"/>
                  </a:lnTo>
                  <a:lnTo>
                    <a:pt x="44" y="63"/>
                  </a:lnTo>
                  <a:lnTo>
                    <a:pt x="37" y="63"/>
                  </a:lnTo>
                  <a:lnTo>
                    <a:pt x="29" y="63"/>
                  </a:lnTo>
                  <a:lnTo>
                    <a:pt x="24" y="61"/>
                  </a:lnTo>
                  <a:lnTo>
                    <a:pt x="16" y="58"/>
                  </a:lnTo>
                  <a:lnTo>
                    <a:pt x="11" y="54"/>
                  </a:lnTo>
                  <a:lnTo>
                    <a:pt x="7" y="50"/>
                  </a:lnTo>
                  <a:lnTo>
                    <a:pt x="4" y="45"/>
                  </a:lnTo>
                  <a:lnTo>
                    <a:pt x="2" y="39"/>
                  </a:lnTo>
                  <a:lnTo>
                    <a:pt x="0" y="32"/>
                  </a:lnTo>
                  <a:lnTo>
                    <a:pt x="2" y="26"/>
                  </a:lnTo>
                  <a:lnTo>
                    <a:pt x="4" y="19"/>
                  </a:lnTo>
                  <a:lnTo>
                    <a:pt x="7" y="15"/>
                  </a:lnTo>
                  <a:lnTo>
                    <a:pt x="11" y="10"/>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33" name="Freeform 172"/>
            <p:cNvSpPr>
              <a:spLocks/>
            </p:cNvSpPr>
            <p:nvPr/>
          </p:nvSpPr>
          <p:spPr bwMode="auto">
            <a:xfrm>
              <a:off x="2242" y="3680"/>
              <a:ext cx="74" cy="65"/>
            </a:xfrm>
            <a:custGeom>
              <a:avLst/>
              <a:gdLst>
                <a:gd name="T0" fmla="*/ 37 w 74"/>
                <a:gd name="T1" fmla="*/ 0 h 65"/>
                <a:gd name="T2" fmla="*/ 45 w 74"/>
                <a:gd name="T3" fmla="*/ 2 h 65"/>
                <a:gd name="T4" fmla="*/ 52 w 74"/>
                <a:gd name="T5" fmla="*/ 4 h 65"/>
                <a:gd name="T6" fmla="*/ 58 w 74"/>
                <a:gd name="T7" fmla="*/ 6 h 65"/>
                <a:gd name="T8" fmla="*/ 63 w 74"/>
                <a:gd name="T9" fmla="*/ 10 h 65"/>
                <a:gd name="T10" fmla="*/ 69 w 74"/>
                <a:gd name="T11" fmla="*/ 15 h 65"/>
                <a:gd name="T12" fmla="*/ 72 w 74"/>
                <a:gd name="T13" fmla="*/ 21 h 65"/>
                <a:gd name="T14" fmla="*/ 74 w 74"/>
                <a:gd name="T15" fmla="*/ 26 h 65"/>
                <a:gd name="T16" fmla="*/ 74 w 74"/>
                <a:gd name="T17" fmla="*/ 34 h 65"/>
                <a:gd name="T18" fmla="*/ 74 w 74"/>
                <a:gd name="T19" fmla="*/ 39 h 65"/>
                <a:gd name="T20" fmla="*/ 72 w 74"/>
                <a:gd name="T21" fmla="*/ 45 h 65"/>
                <a:gd name="T22" fmla="*/ 69 w 74"/>
                <a:gd name="T23" fmla="*/ 50 h 65"/>
                <a:gd name="T24" fmla="*/ 63 w 74"/>
                <a:gd name="T25" fmla="*/ 56 h 65"/>
                <a:gd name="T26" fmla="*/ 58 w 74"/>
                <a:gd name="T27" fmla="*/ 60 h 65"/>
                <a:gd name="T28" fmla="*/ 52 w 74"/>
                <a:gd name="T29" fmla="*/ 61 h 65"/>
                <a:gd name="T30" fmla="*/ 45 w 74"/>
                <a:gd name="T31" fmla="*/ 63 h 65"/>
                <a:gd name="T32" fmla="*/ 37 w 74"/>
                <a:gd name="T33" fmla="*/ 65 h 65"/>
                <a:gd name="T34" fmla="*/ 30 w 74"/>
                <a:gd name="T35" fmla="*/ 63 h 65"/>
                <a:gd name="T36" fmla="*/ 22 w 74"/>
                <a:gd name="T37" fmla="*/ 61 h 65"/>
                <a:gd name="T38" fmla="*/ 17 w 74"/>
                <a:gd name="T39" fmla="*/ 60 h 65"/>
                <a:gd name="T40" fmla="*/ 11 w 74"/>
                <a:gd name="T41" fmla="*/ 56 h 65"/>
                <a:gd name="T42" fmla="*/ 6 w 74"/>
                <a:gd name="T43" fmla="*/ 50 h 65"/>
                <a:gd name="T44" fmla="*/ 4 w 74"/>
                <a:gd name="T45" fmla="*/ 45 h 65"/>
                <a:gd name="T46" fmla="*/ 0 w 74"/>
                <a:gd name="T47" fmla="*/ 39 h 65"/>
                <a:gd name="T48" fmla="*/ 0 w 74"/>
                <a:gd name="T49" fmla="*/ 34 h 65"/>
                <a:gd name="T50" fmla="*/ 0 w 74"/>
                <a:gd name="T51" fmla="*/ 26 h 65"/>
                <a:gd name="T52" fmla="*/ 4 w 74"/>
                <a:gd name="T53" fmla="*/ 21 h 65"/>
                <a:gd name="T54" fmla="*/ 6 w 74"/>
                <a:gd name="T55" fmla="*/ 15 h 65"/>
                <a:gd name="T56" fmla="*/ 11 w 74"/>
                <a:gd name="T57" fmla="*/ 10 h 65"/>
                <a:gd name="T58" fmla="*/ 17 w 74"/>
                <a:gd name="T59" fmla="*/ 6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8" y="6"/>
                  </a:lnTo>
                  <a:lnTo>
                    <a:pt x="63" y="10"/>
                  </a:lnTo>
                  <a:lnTo>
                    <a:pt x="69" y="15"/>
                  </a:lnTo>
                  <a:lnTo>
                    <a:pt x="72" y="21"/>
                  </a:lnTo>
                  <a:lnTo>
                    <a:pt x="74" y="26"/>
                  </a:lnTo>
                  <a:lnTo>
                    <a:pt x="74" y="34"/>
                  </a:lnTo>
                  <a:lnTo>
                    <a:pt x="74" y="39"/>
                  </a:lnTo>
                  <a:lnTo>
                    <a:pt x="72" y="45"/>
                  </a:lnTo>
                  <a:lnTo>
                    <a:pt x="69" y="50"/>
                  </a:lnTo>
                  <a:lnTo>
                    <a:pt x="63" y="56"/>
                  </a:lnTo>
                  <a:lnTo>
                    <a:pt x="58" y="60"/>
                  </a:lnTo>
                  <a:lnTo>
                    <a:pt x="52" y="61"/>
                  </a:lnTo>
                  <a:lnTo>
                    <a:pt x="45" y="63"/>
                  </a:lnTo>
                  <a:lnTo>
                    <a:pt x="37" y="65"/>
                  </a:lnTo>
                  <a:lnTo>
                    <a:pt x="30" y="63"/>
                  </a:lnTo>
                  <a:lnTo>
                    <a:pt x="22" y="61"/>
                  </a:lnTo>
                  <a:lnTo>
                    <a:pt x="17" y="60"/>
                  </a:lnTo>
                  <a:lnTo>
                    <a:pt x="11" y="56"/>
                  </a:lnTo>
                  <a:lnTo>
                    <a:pt x="6" y="50"/>
                  </a:lnTo>
                  <a:lnTo>
                    <a:pt x="4" y="45"/>
                  </a:lnTo>
                  <a:lnTo>
                    <a:pt x="0" y="39"/>
                  </a:lnTo>
                  <a:lnTo>
                    <a:pt x="0" y="34"/>
                  </a:lnTo>
                  <a:lnTo>
                    <a:pt x="0" y="26"/>
                  </a:lnTo>
                  <a:lnTo>
                    <a:pt x="4" y="21"/>
                  </a:lnTo>
                  <a:lnTo>
                    <a:pt x="6" y="15"/>
                  </a:lnTo>
                  <a:lnTo>
                    <a:pt x="11" y="10"/>
                  </a:lnTo>
                  <a:lnTo>
                    <a:pt x="17"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34" name="Freeform 173"/>
            <p:cNvSpPr>
              <a:spLocks/>
            </p:cNvSpPr>
            <p:nvPr/>
          </p:nvSpPr>
          <p:spPr bwMode="auto">
            <a:xfrm>
              <a:off x="2924" y="3629"/>
              <a:ext cx="76" cy="63"/>
            </a:xfrm>
            <a:custGeom>
              <a:avLst/>
              <a:gdLst>
                <a:gd name="T0" fmla="*/ 39 w 76"/>
                <a:gd name="T1" fmla="*/ 0 h 63"/>
                <a:gd name="T2" fmla="*/ 46 w 76"/>
                <a:gd name="T3" fmla="*/ 0 h 63"/>
                <a:gd name="T4" fmla="*/ 52 w 76"/>
                <a:gd name="T5" fmla="*/ 2 h 63"/>
                <a:gd name="T6" fmla="*/ 59 w 76"/>
                <a:gd name="T7" fmla="*/ 5 h 63"/>
                <a:gd name="T8" fmla="*/ 64 w 76"/>
                <a:gd name="T9" fmla="*/ 9 h 63"/>
                <a:gd name="T10" fmla="*/ 68 w 76"/>
                <a:gd name="T11" fmla="*/ 13 h 63"/>
                <a:gd name="T12" fmla="*/ 72 w 76"/>
                <a:gd name="T13" fmla="*/ 18 h 63"/>
                <a:gd name="T14" fmla="*/ 74 w 76"/>
                <a:gd name="T15" fmla="*/ 24 h 63"/>
                <a:gd name="T16" fmla="*/ 76 w 76"/>
                <a:gd name="T17" fmla="*/ 31 h 63"/>
                <a:gd name="T18" fmla="*/ 74 w 76"/>
                <a:gd name="T19" fmla="*/ 37 h 63"/>
                <a:gd name="T20" fmla="*/ 72 w 76"/>
                <a:gd name="T21" fmla="*/ 42 h 63"/>
                <a:gd name="T22" fmla="*/ 68 w 76"/>
                <a:gd name="T23" fmla="*/ 48 h 63"/>
                <a:gd name="T24" fmla="*/ 64 w 76"/>
                <a:gd name="T25" fmla="*/ 53 h 63"/>
                <a:gd name="T26" fmla="*/ 59 w 76"/>
                <a:gd name="T27" fmla="*/ 57 h 63"/>
                <a:gd name="T28" fmla="*/ 52 w 76"/>
                <a:gd name="T29" fmla="*/ 61 h 63"/>
                <a:gd name="T30" fmla="*/ 46 w 76"/>
                <a:gd name="T31" fmla="*/ 63 h 63"/>
                <a:gd name="T32" fmla="*/ 39 w 76"/>
                <a:gd name="T33" fmla="*/ 63 h 63"/>
                <a:gd name="T34" fmla="*/ 31 w 76"/>
                <a:gd name="T35" fmla="*/ 63 h 63"/>
                <a:gd name="T36" fmla="*/ 24 w 76"/>
                <a:gd name="T37" fmla="*/ 61 h 63"/>
                <a:gd name="T38" fmla="*/ 16 w 76"/>
                <a:gd name="T39" fmla="*/ 57 h 63"/>
                <a:gd name="T40" fmla="*/ 11 w 76"/>
                <a:gd name="T41" fmla="*/ 53 h 63"/>
                <a:gd name="T42" fmla="*/ 7 w 76"/>
                <a:gd name="T43" fmla="*/ 48 h 63"/>
                <a:gd name="T44" fmla="*/ 4 w 76"/>
                <a:gd name="T45" fmla="*/ 42 h 63"/>
                <a:gd name="T46" fmla="*/ 2 w 76"/>
                <a:gd name="T47" fmla="*/ 37 h 63"/>
                <a:gd name="T48" fmla="*/ 0 w 76"/>
                <a:gd name="T49" fmla="*/ 31 h 63"/>
                <a:gd name="T50" fmla="*/ 2 w 76"/>
                <a:gd name="T51" fmla="*/ 24 h 63"/>
                <a:gd name="T52" fmla="*/ 4 w 76"/>
                <a:gd name="T53" fmla="*/ 18 h 63"/>
                <a:gd name="T54" fmla="*/ 7 w 76"/>
                <a:gd name="T55" fmla="*/ 13 h 63"/>
                <a:gd name="T56" fmla="*/ 11 w 76"/>
                <a:gd name="T57" fmla="*/ 9 h 63"/>
                <a:gd name="T58" fmla="*/ 16 w 76"/>
                <a:gd name="T59" fmla="*/ 5 h 63"/>
                <a:gd name="T60" fmla="*/ 24 w 76"/>
                <a:gd name="T61" fmla="*/ 2 h 63"/>
                <a:gd name="T62" fmla="*/ 31 w 76"/>
                <a:gd name="T63" fmla="*/ 0 h 63"/>
                <a:gd name="T64" fmla="*/ 39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5"/>
                  </a:lnTo>
                  <a:lnTo>
                    <a:pt x="64" y="9"/>
                  </a:lnTo>
                  <a:lnTo>
                    <a:pt x="68" y="13"/>
                  </a:lnTo>
                  <a:lnTo>
                    <a:pt x="72" y="18"/>
                  </a:lnTo>
                  <a:lnTo>
                    <a:pt x="74" y="24"/>
                  </a:lnTo>
                  <a:lnTo>
                    <a:pt x="76" y="31"/>
                  </a:lnTo>
                  <a:lnTo>
                    <a:pt x="74" y="37"/>
                  </a:lnTo>
                  <a:lnTo>
                    <a:pt x="72" y="42"/>
                  </a:lnTo>
                  <a:lnTo>
                    <a:pt x="68" y="48"/>
                  </a:lnTo>
                  <a:lnTo>
                    <a:pt x="64" y="53"/>
                  </a:lnTo>
                  <a:lnTo>
                    <a:pt x="59" y="57"/>
                  </a:lnTo>
                  <a:lnTo>
                    <a:pt x="52" y="61"/>
                  </a:lnTo>
                  <a:lnTo>
                    <a:pt x="46" y="63"/>
                  </a:lnTo>
                  <a:lnTo>
                    <a:pt x="39" y="63"/>
                  </a:lnTo>
                  <a:lnTo>
                    <a:pt x="31" y="63"/>
                  </a:lnTo>
                  <a:lnTo>
                    <a:pt x="24" y="61"/>
                  </a:lnTo>
                  <a:lnTo>
                    <a:pt x="16" y="57"/>
                  </a:lnTo>
                  <a:lnTo>
                    <a:pt x="11" y="53"/>
                  </a:lnTo>
                  <a:lnTo>
                    <a:pt x="7" y="48"/>
                  </a:lnTo>
                  <a:lnTo>
                    <a:pt x="4" y="42"/>
                  </a:lnTo>
                  <a:lnTo>
                    <a:pt x="2" y="37"/>
                  </a:lnTo>
                  <a:lnTo>
                    <a:pt x="0" y="31"/>
                  </a:lnTo>
                  <a:lnTo>
                    <a:pt x="2" y="24"/>
                  </a:lnTo>
                  <a:lnTo>
                    <a:pt x="4" y="18"/>
                  </a:lnTo>
                  <a:lnTo>
                    <a:pt x="7" y="13"/>
                  </a:lnTo>
                  <a:lnTo>
                    <a:pt x="11" y="9"/>
                  </a:lnTo>
                  <a:lnTo>
                    <a:pt x="16" y="5"/>
                  </a:lnTo>
                  <a:lnTo>
                    <a:pt x="24" y="2"/>
                  </a:lnTo>
                  <a:lnTo>
                    <a:pt x="31" y="0"/>
                  </a:lnTo>
                  <a:lnTo>
                    <a:pt x="39" y="0"/>
                  </a:lnTo>
                </a:path>
              </a:pathLst>
            </a:custGeom>
            <a:noFill/>
            <a:ln w="11113">
              <a:solidFill>
                <a:srgbClr val="1F1A17"/>
              </a:solidFill>
              <a:prstDash val="solid"/>
              <a:round/>
              <a:headEnd/>
              <a:tailEnd/>
            </a:ln>
          </p:spPr>
          <p:txBody>
            <a:bodyPr/>
            <a:lstStyle/>
            <a:p>
              <a:endParaRPr lang="en-US" dirty="0"/>
            </a:p>
          </p:txBody>
        </p:sp>
        <p:sp>
          <p:nvSpPr>
            <p:cNvPr id="18735" name="Freeform 174"/>
            <p:cNvSpPr>
              <a:spLocks/>
            </p:cNvSpPr>
            <p:nvPr/>
          </p:nvSpPr>
          <p:spPr bwMode="auto">
            <a:xfrm>
              <a:off x="2196" y="3498"/>
              <a:ext cx="74" cy="64"/>
            </a:xfrm>
            <a:custGeom>
              <a:avLst/>
              <a:gdLst>
                <a:gd name="T0" fmla="*/ 37 w 74"/>
                <a:gd name="T1" fmla="*/ 0 h 64"/>
                <a:gd name="T2" fmla="*/ 44 w 74"/>
                <a:gd name="T3" fmla="*/ 2 h 64"/>
                <a:gd name="T4" fmla="*/ 52 w 74"/>
                <a:gd name="T5" fmla="*/ 3 h 64"/>
                <a:gd name="T6" fmla="*/ 57 w 74"/>
                <a:gd name="T7" fmla="*/ 5 h 64"/>
                <a:gd name="T8" fmla="*/ 63 w 74"/>
                <a:gd name="T9" fmla="*/ 9 h 64"/>
                <a:gd name="T10" fmla="*/ 67 w 74"/>
                <a:gd name="T11" fmla="*/ 15 h 64"/>
                <a:gd name="T12" fmla="*/ 70 w 74"/>
                <a:gd name="T13" fmla="*/ 20 h 64"/>
                <a:gd name="T14" fmla="*/ 72 w 74"/>
                <a:gd name="T15" fmla="*/ 26 h 64"/>
                <a:gd name="T16" fmla="*/ 74 w 74"/>
                <a:gd name="T17" fmla="*/ 33 h 64"/>
                <a:gd name="T18" fmla="*/ 72 w 74"/>
                <a:gd name="T19" fmla="*/ 39 h 64"/>
                <a:gd name="T20" fmla="*/ 70 w 74"/>
                <a:gd name="T21" fmla="*/ 44 h 64"/>
                <a:gd name="T22" fmla="*/ 67 w 74"/>
                <a:gd name="T23" fmla="*/ 50 h 64"/>
                <a:gd name="T24" fmla="*/ 63 w 74"/>
                <a:gd name="T25" fmla="*/ 55 h 64"/>
                <a:gd name="T26" fmla="*/ 57 w 74"/>
                <a:gd name="T27" fmla="*/ 59 h 64"/>
                <a:gd name="T28" fmla="*/ 52 w 74"/>
                <a:gd name="T29" fmla="*/ 61 h 64"/>
                <a:gd name="T30" fmla="*/ 44 w 74"/>
                <a:gd name="T31" fmla="*/ 63 h 64"/>
                <a:gd name="T32" fmla="*/ 37 w 74"/>
                <a:gd name="T33" fmla="*/ 64 h 64"/>
                <a:gd name="T34" fmla="*/ 30 w 74"/>
                <a:gd name="T35" fmla="*/ 63 h 64"/>
                <a:gd name="T36" fmla="*/ 22 w 74"/>
                <a:gd name="T37" fmla="*/ 61 h 64"/>
                <a:gd name="T38" fmla="*/ 17 w 74"/>
                <a:gd name="T39" fmla="*/ 59 h 64"/>
                <a:gd name="T40" fmla="*/ 11 w 74"/>
                <a:gd name="T41" fmla="*/ 55 h 64"/>
                <a:gd name="T42" fmla="*/ 6 w 74"/>
                <a:gd name="T43" fmla="*/ 50 h 64"/>
                <a:gd name="T44" fmla="*/ 2 w 74"/>
                <a:gd name="T45" fmla="*/ 44 h 64"/>
                <a:gd name="T46" fmla="*/ 0 w 74"/>
                <a:gd name="T47" fmla="*/ 39 h 64"/>
                <a:gd name="T48" fmla="*/ 0 w 74"/>
                <a:gd name="T49" fmla="*/ 33 h 64"/>
                <a:gd name="T50" fmla="*/ 0 w 74"/>
                <a:gd name="T51" fmla="*/ 26 h 64"/>
                <a:gd name="T52" fmla="*/ 2 w 74"/>
                <a:gd name="T53" fmla="*/ 20 h 64"/>
                <a:gd name="T54" fmla="*/ 6 w 74"/>
                <a:gd name="T55" fmla="*/ 15 h 64"/>
                <a:gd name="T56" fmla="*/ 11 w 74"/>
                <a:gd name="T57" fmla="*/ 9 h 64"/>
                <a:gd name="T58" fmla="*/ 17 w 74"/>
                <a:gd name="T59" fmla="*/ 5 h 64"/>
                <a:gd name="T60" fmla="*/ 22 w 74"/>
                <a:gd name="T61" fmla="*/ 3 h 64"/>
                <a:gd name="T62" fmla="*/ 30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2" y="3"/>
                  </a:lnTo>
                  <a:lnTo>
                    <a:pt x="57" y="5"/>
                  </a:lnTo>
                  <a:lnTo>
                    <a:pt x="63" y="9"/>
                  </a:lnTo>
                  <a:lnTo>
                    <a:pt x="67" y="15"/>
                  </a:lnTo>
                  <a:lnTo>
                    <a:pt x="70" y="20"/>
                  </a:lnTo>
                  <a:lnTo>
                    <a:pt x="72" y="26"/>
                  </a:lnTo>
                  <a:lnTo>
                    <a:pt x="74" y="33"/>
                  </a:lnTo>
                  <a:lnTo>
                    <a:pt x="72" y="39"/>
                  </a:lnTo>
                  <a:lnTo>
                    <a:pt x="70" y="44"/>
                  </a:lnTo>
                  <a:lnTo>
                    <a:pt x="67" y="50"/>
                  </a:lnTo>
                  <a:lnTo>
                    <a:pt x="63" y="55"/>
                  </a:lnTo>
                  <a:lnTo>
                    <a:pt x="57" y="59"/>
                  </a:lnTo>
                  <a:lnTo>
                    <a:pt x="52" y="61"/>
                  </a:lnTo>
                  <a:lnTo>
                    <a:pt x="44" y="63"/>
                  </a:lnTo>
                  <a:lnTo>
                    <a:pt x="37" y="64"/>
                  </a:lnTo>
                  <a:lnTo>
                    <a:pt x="30" y="63"/>
                  </a:lnTo>
                  <a:lnTo>
                    <a:pt x="22" y="61"/>
                  </a:lnTo>
                  <a:lnTo>
                    <a:pt x="17" y="59"/>
                  </a:lnTo>
                  <a:lnTo>
                    <a:pt x="11" y="55"/>
                  </a:lnTo>
                  <a:lnTo>
                    <a:pt x="6" y="50"/>
                  </a:lnTo>
                  <a:lnTo>
                    <a:pt x="2" y="44"/>
                  </a:lnTo>
                  <a:lnTo>
                    <a:pt x="0" y="39"/>
                  </a:lnTo>
                  <a:lnTo>
                    <a:pt x="0" y="33"/>
                  </a:lnTo>
                  <a:lnTo>
                    <a:pt x="0" y="26"/>
                  </a:lnTo>
                  <a:lnTo>
                    <a:pt x="2" y="20"/>
                  </a:lnTo>
                  <a:lnTo>
                    <a:pt x="6" y="15"/>
                  </a:lnTo>
                  <a:lnTo>
                    <a:pt x="11" y="9"/>
                  </a:lnTo>
                  <a:lnTo>
                    <a:pt x="17" y="5"/>
                  </a:lnTo>
                  <a:lnTo>
                    <a:pt x="22" y="3"/>
                  </a:lnTo>
                  <a:lnTo>
                    <a:pt x="30" y="2"/>
                  </a:lnTo>
                  <a:lnTo>
                    <a:pt x="37" y="0"/>
                  </a:lnTo>
                  <a:close/>
                </a:path>
              </a:pathLst>
            </a:custGeom>
            <a:solidFill>
              <a:srgbClr val="FFFFFF"/>
            </a:solidFill>
            <a:ln w="9525">
              <a:noFill/>
              <a:round/>
              <a:headEnd/>
              <a:tailEnd/>
            </a:ln>
          </p:spPr>
          <p:txBody>
            <a:bodyPr/>
            <a:lstStyle/>
            <a:p>
              <a:endParaRPr lang="en-US" dirty="0"/>
            </a:p>
          </p:txBody>
        </p:sp>
        <p:sp>
          <p:nvSpPr>
            <p:cNvPr id="18736" name="Freeform 175"/>
            <p:cNvSpPr>
              <a:spLocks/>
            </p:cNvSpPr>
            <p:nvPr/>
          </p:nvSpPr>
          <p:spPr bwMode="auto">
            <a:xfrm>
              <a:off x="2196" y="3498"/>
              <a:ext cx="74" cy="64"/>
            </a:xfrm>
            <a:custGeom>
              <a:avLst/>
              <a:gdLst>
                <a:gd name="T0" fmla="*/ 37 w 74"/>
                <a:gd name="T1" fmla="*/ 0 h 64"/>
                <a:gd name="T2" fmla="*/ 44 w 74"/>
                <a:gd name="T3" fmla="*/ 2 h 64"/>
                <a:gd name="T4" fmla="*/ 52 w 74"/>
                <a:gd name="T5" fmla="*/ 3 h 64"/>
                <a:gd name="T6" fmla="*/ 57 w 74"/>
                <a:gd name="T7" fmla="*/ 5 h 64"/>
                <a:gd name="T8" fmla="*/ 63 w 74"/>
                <a:gd name="T9" fmla="*/ 9 h 64"/>
                <a:gd name="T10" fmla="*/ 67 w 74"/>
                <a:gd name="T11" fmla="*/ 15 h 64"/>
                <a:gd name="T12" fmla="*/ 70 w 74"/>
                <a:gd name="T13" fmla="*/ 20 h 64"/>
                <a:gd name="T14" fmla="*/ 72 w 74"/>
                <a:gd name="T15" fmla="*/ 26 h 64"/>
                <a:gd name="T16" fmla="*/ 74 w 74"/>
                <a:gd name="T17" fmla="*/ 33 h 64"/>
                <a:gd name="T18" fmla="*/ 72 w 74"/>
                <a:gd name="T19" fmla="*/ 39 h 64"/>
                <a:gd name="T20" fmla="*/ 70 w 74"/>
                <a:gd name="T21" fmla="*/ 44 h 64"/>
                <a:gd name="T22" fmla="*/ 67 w 74"/>
                <a:gd name="T23" fmla="*/ 50 h 64"/>
                <a:gd name="T24" fmla="*/ 63 w 74"/>
                <a:gd name="T25" fmla="*/ 55 h 64"/>
                <a:gd name="T26" fmla="*/ 57 w 74"/>
                <a:gd name="T27" fmla="*/ 59 h 64"/>
                <a:gd name="T28" fmla="*/ 52 w 74"/>
                <a:gd name="T29" fmla="*/ 61 h 64"/>
                <a:gd name="T30" fmla="*/ 44 w 74"/>
                <a:gd name="T31" fmla="*/ 63 h 64"/>
                <a:gd name="T32" fmla="*/ 37 w 74"/>
                <a:gd name="T33" fmla="*/ 64 h 64"/>
                <a:gd name="T34" fmla="*/ 30 w 74"/>
                <a:gd name="T35" fmla="*/ 63 h 64"/>
                <a:gd name="T36" fmla="*/ 22 w 74"/>
                <a:gd name="T37" fmla="*/ 61 h 64"/>
                <a:gd name="T38" fmla="*/ 17 w 74"/>
                <a:gd name="T39" fmla="*/ 59 h 64"/>
                <a:gd name="T40" fmla="*/ 11 w 74"/>
                <a:gd name="T41" fmla="*/ 55 h 64"/>
                <a:gd name="T42" fmla="*/ 6 w 74"/>
                <a:gd name="T43" fmla="*/ 50 h 64"/>
                <a:gd name="T44" fmla="*/ 2 w 74"/>
                <a:gd name="T45" fmla="*/ 44 h 64"/>
                <a:gd name="T46" fmla="*/ 0 w 74"/>
                <a:gd name="T47" fmla="*/ 39 h 64"/>
                <a:gd name="T48" fmla="*/ 0 w 74"/>
                <a:gd name="T49" fmla="*/ 33 h 64"/>
                <a:gd name="T50" fmla="*/ 0 w 74"/>
                <a:gd name="T51" fmla="*/ 26 h 64"/>
                <a:gd name="T52" fmla="*/ 2 w 74"/>
                <a:gd name="T53" fmla="*/ 20 h 64"/>
                <a:gd name="T54" fmla="*/ 6 w 74"/>
                <a:gd name="T55" fmla="*/ 15 h 64"/>
                <a:gd name="T56" fmla="*/ 11 w 74"/>
                <a:gd name="T57" fmla="*/ 9 h 64"/>
                <a:gd name="T58" fmla="*/ 17 w 74"/>
                <a:gd name="T59" fmla="*/ 5 h 64"/>
                <a:gd name="T60" fmla="*/ 22 w 74"/>
                <a:gd name="T61" fmla="*/ 3 h 64"/>
                <a:gd name="T62" fmla="*/ 30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2" y="3"/>
                  </a:lnTo>
                  <a:lnTo>
                    <a:pt x="57" y="5"/>
                  </a:lnTo>
                  <a:lnTo>
                    <a:pt x="63" y="9"/>
                  </a:lnTo>
                  <a:lnTo>
                    <a:pt x="67" y="15"/>
                  </a:lnTo>
                  <a:lnTo>
                    <a:pt x="70" y="20"/>
                  </a:lnTo>
                  <a:lnTo>
                    <a:pt x="72" y="26"/>
                  </a:lnTo>
                  <a:lnTo>
                    <a:pt x="74" y="33"/>
                  </a:lnTo>
                  <a:lnTo>
                    <a:pt x="72" y="39"/>
                  </a:lnTo>
                  <a:lnTo>
                    <a:pt x="70" y="44"/>
                  </a:lnTo>
                  <a:lnTo>
                    <a:pt x="67" y="50"/>
                  </a:lnTo>
                  <a:lnTo>
                    <a:pt x="63" y="55"/>
                  </a:lnTo>
                  <a:lnTo>
                    <a:pt x="57" y="59"/>
                  </a:lnTo>
                  <a:lnTo>
                    <a:pt x="52" y="61"/>
                  </a:lnTo>
                  <a:lnTo>
                    <a:pt x="44" y="63"/>
                  </a:lnTo>
                  <a:lnTo>
                    <a:pt x="37" y="64"/>
                  </a:lnTo>
                  <a:lnTo>
                    <a:pt x="30" y="63"/>
                  </a:lnTo>
                  <a:lnTo>
                    <a:pt x="22" y="61"/>
                  </a:lnTo>
                  <a:lnTo>
                    <a:pt x="17" y="59"/>
                  </a:lnTo>
                  <a:lnTo>
                    <a:pt x="11" y="55"/>
                  </a:lnTo>
                  <a:lnTo>
                    <a:pt x="6" y="50"/>
                  </a:lnTo>
                  <a:lnTo>
                    <a:pt x="2" y="44"/>
                  </a:lnTo>
                  <a:lnTo>
                    <a:pt x="0" y="39"/>
                  </a:lnTo>
                  <a:lnTo>
                    <a:pt x="0" y="33"/>
                  </a:lnTo>
                  <a:lnTo>
                    <a:pt x="0" y="26"/>
                  </a:lnTo>
                  <a:lnTo>
                    <a:pt x="2" y="20"/>
                  </a:lnTo>
                  <a:lnTo>
                    <a:pt x="6" y="15"/>
                  </a:lnTo>
                  <a:lnTo>
                    <a:pt x="11" y="9"/>
                  </a:lnTo>
                  <a:lnTo>
                    <a:pt x="17" y="5"/>
                  </a:lnTo>
                  <a:lnTo>
                    <a:pt x="22" y="3"/>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37" name="Freeform 176"/>
            <p:cNvSpPr>
              <a:spLocks/>
            </p:cNvSpPr>
            <p:nvPr/>
          </p:nvSpPr>
          <p:spPr bwMode="auto">
            <a:xfrm>
              <a:off x="2878" y="3446"/>
              <a:ext cx="74" cy="63"/>
            </a:xfrm>
            <a:custGeom>
              <a:avLst/>
              <a:gdLst>
                <a:gd name="T0" fmla="*/ 37 w 74"/>
                <a:gd name="T1" fmla="*/ 0 h 63"/>
                <a:gd name="T2" fmla="*/ 44 w 74"/>
                <a:gd name="T3" fmla="*/ 0 h 63"/>
                <a:gd name="T4" fmla="*/ 51 w 74"/>
                <a:gd name="T5" fmla="*/ 2 h 63"/>
                <a:gd name="T6" fmla="*/ 57 w 74"/>
                <a:gd name="T7" fmla="*/ 4 h 63"/>
                <a:gd name="T8" fmla="*/ 62 w 74"/>
                <a:gd name="T9" fmla="*/ 9 h 63"/>
                <a:gd name="T10" fmla="*/ 68 w 74"/>
                <a:gd name="T11" fmla="*/ 13 h 63"/>
                <a:gd name="T12" fmla="*/ 72 w 74"/>
                <a:gd name="T13" fmla="*/ 19 h 63"/>
                <a:gd name="T14" fmla="*/ 74 w 74"/>
                <a:gd name="T15" fmla="*/ 24 h 63"/>
                <a:gd name="T16" fmla="*/ 74 w 74"/>
                <a:gd name="T17" fmla="*/ 31 h 63"/>
                <a:gd name="T18" fmla="*/ 74 w 74"/>
                <a:gd name="T19" fmla="*/ 37 h 63"/>
                <a:gd name="T20" fmla="*/ 72 w 74"/>
                <a:gd name="T21" fmla="*/ 43 h 63"/>
                <a:gd name="T22" fmla="*/ 68 w 74"/>
                <a:gd name="T23" fmla="*/ 48 h 63"/>
                <a:gd name="T24" fmla="*/ 62 w 74"/>
                <a:gd name="T25" fmla="*/ 54 h 63"/>
                <a:gd name="T26" fmla="*/ 57 w 74"/>
                <a:gd name="T27" fmla="*/ 57 h 63"/>
                <a:gd name="T28" fmla="*/ 51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4 h 63"/>
                <a:gd name="T42" fmla="*/ 7 w 74"/>
                <a:gd name="T43" fmla="*/ 48 h 63"/>
                <a:gd name="T44" fmla="*/ 3 w 74"/>
                <a:gd name="T45" fmla="*/ 43 h 63"/>
                <a:gd name="T46" fmla="*/ 2 w 74"/>
                <a:gd name="T47" fmla="*/ 37 h 63"/>
                <a:gd name="T48" fmla="*/ 0 w 74"/>
                <a:gd name="T49" fmla="*/ 31 h 63"/>
                <a:gd name="T50" fmla="*/ 2 w 74"/>
                <a:gd name="T51" fmla="*/ 24 h 63"/>
                <a:gd name="T52" fmla="*/ 3 w 74"/>
                <a:gd name="T53" fmla="*/ 19 h 63"/>
                <a:gd name="T54" fmla="*/ 7 w 74"/>
                <a:gd name="T55" fmla="*/ 13 h 63"/>
                <a:gd name="T56" fmla="*/ 11 w 74"/>
                <a:gd name="T57" fmla="*/ 9 h 63"/>
                <a:gd name="T58" fmla="*/ 16 w 74"/>
                <a:gd name="T59" fmla="*/ 4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4"/>
                  </a:lnTo>
                  <a:lnTo>
                    <a:pt x="62" y="9"/>
                  </a:lnTo>
                  <a:lnTo>
                    <a:pt x="68" y="13"/>
                  </a:lnTo>
                  <a:lnTo>
                    <a:pt x="72" y="19"/>
                  </a:lnTo>
                  <a:lnTo>
                    <a:pt x="74" y="24"/>
                  </a:lnTo>
                  <a:lnTo>
                    <a:pt x="74" y="31"/>
                  </a:lnTo>
                  <a:lnTo>
                    <a:pt x="74" y="37"/>
                  </a:lnTo>
                  <a:lnTo>
                    <a:pt x="72" y="43"/>
                  </a:lnTo>
                  <a:lnTo>
                    <a:pt x="68" y="48"/>
                  </a:lnTo>
                  <a:lnTo>
                    <a:pt x="62" y="54"/>
                  </a:lnTo>
                  <a:lnTo>
                    <a:pt x="57" y="57"/>
                  </a:lnTo>
                  <a:lnTo>
                    <a:pt x="51" y="61"/>
                  </a:lnTo>
                  <a:lnTo>
                    <a:pt x="44" y="63"/>
                  </a:lnTo>
                  <a:lnTo>
                    <a:pt x="37" y="63"/>
                  </a:lnTo>
                  <a:lnTo>
                    <a:pt x="29" y="63"/>
                  </a:lnTo>
                  <a:lnTo>
                    <a:pt x="22" y="61"/>
                  </a:lnTo>
                  <a:lnTo>
                    <a:pt x="16" y="57"/>
                  </a:lnTo>
                  <a:lnTo>
                    <a:pt x="11" y="54"/>
                  </a:lnTo>
                  <a:lnTo>
                    <a:pt x="7" y="48"/>
                  </a:lnTo>
                  <a:lnTo>
                    <a:pt x="3" y="43"/>
                  </a:lnTo>
                  <a:lnTo>
                    <a:pt x="2" y="37"/>
                  </a:lnTo>
                  <a:lnTo>
                    <a:pt x="0" y="31"/>
                  </a:lnTo>
                  <a:lnTo>
                    <a:pt x="2" y="24"/>
                  </a:lnTo>
                  <a:lnTo>
                    <a:pt x="3" y="19"/>
                  </a:lnTo>
                  <a:lnTo>
                    <a:pt x="7" y="13"/>
                  </a:lnTo>
                  <a:lnTo>
                    <a:pt x="11" y="9"/>
                  </a:lnTo>
                  <a:lnTo>
                    <a:pt x="16" y="4"/>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738" name="Freeform 177"/>
            <p:cNvSpPr>
              <a:spLocks/>
            </p:cNvSpPr>
            <p:nvPr/>
          </p:nvSpPr>
          <p:spPr bwMode="auto">
            <a:xfrm>
              <a:off x="2878" y="3446"/>
              <a:ext cx="74" cy="63"/>
            </a:xfrm>
            <a:custGeom>
              <a:avLst/>
              <a:gdLst>
                <a:gd name="T0" fmla="*/ 37 w 74"/>
                <a:gd name="T1" fmla="*/ 0 h 63"/>
                <a:gd name="T2" fmla="*/ 44 w 74"/>
                <a:gd name="T3" fmla="*/ 0 h 63"/>
                <a:gd name="T4" fmla="*/ 51 w 74"/>
                <a:gd name="T5" fmla="*/ 2 h 63"/>
                <a:gd name="T6" fmla="*/ 57 w 74"/>
                <a:gd name="T7" fmla="*/ 4 h 63"/>
                <a:gd name="T8" fmla="*/ 62 w 74"/>
                <a:gd name="T9" fmla="*/ 9 h 63"/>
                <a:gd name="T10" fmla="*/ 68 w 74"/>
                <a:gd name="T11" fmla="*/ 13 h 63"/>
                <a:gd name="T12" fmla="*/ 72 w 74"/>
                <a:gd name="T13" fmla="*/ 19 h 63"/>
                <a:gd name="T14" fmla="*/ 74 w 74"/>
                <a:gd name="T15" fmla="*/ 24 h 63"/>
                <a:gd name="T16" fmla="*/ 74 w 74"/>
                <a:gd name="T17" fmla="*/ 31 h 63"/>
                <a:gd name="T18" fmla="*/ 74 w 74"/>
                <a:gd name="T19" fmla="*/ 37 h 63"/>
                <a:gd name="T20" fmla="*/ 72 w 74"/>
                <a:gd name="T21" fmla="*/ 43 h 63"/>
                <a:gd name="T22" fmla="*/ 68 w 74"/>
                <a:gd name="T23" fmla="*/ 48 h 63"/>
                <a:gd name="T24" fmla="*/ 62 w 74"/>
                <a:gd name="T25" fmla="*/ 54 h 63"/>
                <a:gd name="T26" fmla="*/ 57 w 74"/>
                <a:gd name="T27" fmla="*/ 57 h 63"/>
                <a:gd name="T28" fmla="*/ 51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4 h 63"/>
                <a:gd name="T42" fmla="*/ 7 w 74"/>
                <a:gd name="T43" fmla="*/ 48 h 63"/>
                <a:gd name="T44" fmla="*/ 3 w 74"/>
                <a:gd name="T45" fmla="*/ 43 h 63"/>
                <a:gd name="T46" fmla="*/ 2 w 74"/>
                <a:gd name="T47" fmla="*/ 37 h 63"/>
                <a:gd name="T48" fmla="*/ 0 w 74"/>
                <a:gd name="T49" fmla="*/ 31 h 63"/>
                <a:gd name="T50" fmla="*/ 2 w 74"/>
                <a:gd name="T51" fmla="*/ 24 h 63"/>
                <a:gd name="T52" fmla="*/ 3 w 74"/>
                <a:gd name="T53" fmla="*/ 19 h 63"/>
                <a:gd name="T54" fmla="*/ 7 w 74"/>
                <a:gd name="T55" fmla="*/ 13 h 63"/>
                <a:gd name="T56" fmla="*/ 11 w 74"/>
                <a:gd name="T57" fmla="*/ 9 h 63"/>
                <a:gd name="T58" fmla="*/ 16 w 74"/>
                <a:gd name="T59" fmla="*/ 4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4"/>
                  </a:lnTo>
                  <a:lnTo>
                    <a:pt x="62" y="9"/>
                  </a:lnTo>
                  <a:lnTo>
                    <a:pt x="68" y="13"/>
                  </a:lnTo>
                  <a:lnTo>
                    <a:pt x="72" y="19"/>
                  </a:lnTo>
                  <a:lnTo>
                    <a:pt x="74" y="24"/>
                  </a:lnTo>
                  <a:lnTo>
                    <a:pt x="74" y="31"/>
                  </a:lnTo>
                  <a:lnTo>
                    <a:pt x="74" y="37"/>
                  </a:lnTo>
                  <a:lnTo>
                    <a:pt x="72" y="43"/>
                  </a:lnTo>
                  <a:lnTo>
                    <a:pt x="68" y="48"/>
                  </a:lnTo>
                  <a:lnTo>
                    <a:pt x="62" y="54"/>
                  </a:lnTo>
                  <a:lnTo>
                    <a:pt x="57" y="57"/>
                  </a:lnTo>
                  <a:lnTo>
                    <a:pt x="51" y="61"/>
                  </a:lnTo>
                  <a:lnTo>
                    <a:pt x="44" y="63"/>
                  </a:lnTo>
                  <a:lnTo>
                    <a:pt x="37" y="63"/>
                  </a:lnTo>
                  <a:lnTo>
                    <a:pt x="29" y="63"/>
                  </a:lnTo>
                  <a:lnTo>
                    <a:pt x="22" y="61"/>
                  </a:lnTo>
                  <a:lnTo>
                    <a:pt x="16" y="57"/>
                  </a:lnTo>
                  <a:lnTo>
                    <a:pt x="11" y="54"/>
                  </a:lnTo>
                  <a:lnTo>
                    <a:pt x="7" y="48"/>
                  </a:lnTo>
                  <a:lnTo>
                    <a:pt x="3" y="43"/>
                  </a:lnTo>
                  <a:lnTo>
                    <a:pt x="2" y="37"/>
                  </a:lnTo>
                  <a:lnTo>
                    <a:pt x="0" y="31"/>
                  </a:lnTo>
                  <a:lnTo>
                    <a:pt x="2" y="24"/>
                  </a:lnTo>
                  <a:lnTo>
                    <a:pt x="3" y="19"/>
                  </a:lnTo>
                  <a:lnTo>
                    <a:pt x="7" y="13"/>
                  </a:lnTo>
                  <a:lnTo>
                    <a:pt x="11" y="9"/>
                  </a:lnTo>
                  <a:lnTo>
                    <a:pt x="16" y="4"/>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39" name="Freeform 178"/>
            <p:cNvSpPr>
              <a:spLocks/>
            </p:cNvSpPr>
            <p:nvPr/>
          </p:nvSpPr>
          <p:spPr bwMode="auto">
            <a:xfrm>
              <a:off x="2220" y="3865"/>
              <a:ext cx="74" cy="63"/>
            </a:xfrm>
            <a:custGeom>
              <a:avLst/>
              <a:gdLst>
                <a:gd name="T0" fmla="*/ 37 w 74"/>
                <a:gd name="T1" fmla="*/ 0 h 63"/>
                <a:gd name="T2" fmla="*/ 44 w 74"/>
                <a:gd name="T3" fmla="*/ 0 h 63"/>
                <a:gd name="T4" fmla="*/ 52 w 74"/>
                <a:gd name="T5" fmla="*/ 2 h 63"/>
                <a:gd name="T6" fmla="*/ 57 w 74"/>
                <a:gd name="T7" fmla="*/ 6 h 63"/>
                <a:gd name="T8" fmla="*/ 63 w 74"/>
                <a:gd name="T9" fmla="*/ 9 h 63"/>
                <a:gd name="T10" fmla="*/ 68 w 74"/>
                <a:gd name="T11" fmla="*/ 15 h 63"/>
                <a:gd name="T12" fmla="*/ 72 w 74"/>
                <a:gd name="T13" fmla="*/ 20 h 63"/>
                <a:gd name="T14" fmla="*/ 74 w 74"/>
                <a:gd name="T15" fmla="*/ 26 h 63"/>
                <a:gd name="T16" fmla="*/ 74 w 74"/>
                <a:gd name="T17" fmla="*/ 31 h 63"/>
                <a:gd name="T18" fmla="*/ 74 w 74"/>
                <a:gd name="T19" fmla="*/ 39 h 63"/>
                <a:gd name="T20" fmla="*/ 72 w 74"/>
                <a:gd name="T21" fmla="*/ 44 h 63"/>
                <a:gd name="T22" fmla="*/ 68 w 74"/>
                <a:gd name="T23" fmla="*/ 50 h 63"/>
                <a:gd name="T24" fmla="*/ 63 w 74"/>
                <a:gd name="T25" fmla="*/ 54 h 63"/>
                <a:gd name="T26" fmla="*/ 57 w 74"/>
                <a:gd name="T27" fmla="*/ 57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6 w 74"/>
                <a:gd name="T43" fmla="*/ 50 h 63"/>
                <a:gd name="T44" fmla="*/ 2 w 74"/>
                <a:gd name="T45" fmla="*/ 44 h 63"/>
                <a:gd name="T46" fmla="*/ 0 w 74"/>
                <a:gd name="T47" fmla="*/ 39 h 63"/>
                <a:gd name="T48" fmla="*/ 0 w 74"/>
                <a:gd name="T49" fmla="*/ 31 h 63"/>
                <a:gd name="T50" fmla="*/ 0 w 74"/>
                <a:gd name="T51" fmla="*/ 26 h 63"/>
                <a:gd name="T52" fmla="*/ 2 w 74"/>
                <a:gd name="T53" fmla="*/ 20 h 63"/>
                <a:gd name="T54" fmla="*/ 6 w 74"/>
                <a:gd name="T55" fmla="*/ 15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5"/>
                  </a:lnTo>
                  <a:lnTo>
                    <a:pt x="72" y="20"/>
                  </a:lnTo>
                  <a:lnTo>
                    <a:pt x="74" y="26"/>
                  </a:lnTo>
                  <a:lnTo>
                    <a:pt x="74" y="31"/>
                  </a:lnTo>
                  <a:lnTo>
                    <a:pt x="74" y="39"/>
                  </a:lnTo>
                  <a:lnTo>
                    <a:pt x="72" y="44"/>
                  </a:lnTo>
                  <a:lnTo>
                    <a:pt x="68" y="50"/>
                  </a:lnTo>
                  <a:lnTo>
                    <a:pt x="63" y="54"/>
                  </a:lnTo>
                  <a:lnTo>
                    <a:pt x="57" y="57"/>
                  </a:lnTo>
                  <a:lnTo>
                    <a:pt x="52" y="61"/>
                  </a:lnTo>
                  <a:lnTo>
                    <a:pt x="44" y="63"/>
                  </a:lnTo>
                  <a:lnTo>
                    <a:pt x="37" y="63"/>
                  </a:lnTo>
                  <a:lnTo>
                    <a:pt x="30" y="63"/>
                  </a:lnTo>
                  <a:lnTo>
                    <a:pt x="22" y="61"/>
                  </a:lnTo>
                  <a:lnTo>
                    <a:pt x="17" y="57"/>
                  </a:lnTo>
                  <a:lnTo>
                    <a:pt x="11" y="54"/>
                  </a:lnTo>
                  <a:lnTo>
                    <a:pt x="6" y="50"/>
                  </a:lnTo>
                  <a:lnTo>
                    <a:pt x="2" y="44"/>
                  </a:lnTo>
                  <a:lnTo>
                    <a:pt x="0" y="39"/>
                  </a:lnTo>
                  <a:lnTo>
                    <a:pt x="0" y="31"/>
                  </a:lnTo>
                  <a:lnTo>
                    <a:pt x="0" y="26"/>
                  </a:lnTo>
                  <a:lnTo>
                    <a:pt x="2" y="20"/>
                  </a:lnTo>
                  <a:lnTo>
                    <a:pt x="6" y="15"/>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40" name="Freeform 179"/>
            <p:cNvSpPr>
              <a:spLocks/>
            </p:cNvSpPr>
            <p:nvPr/>
          </p:nvSpPr>
          <p:spPr bwMode="auto">
            <a:xfrm>
              <a:off x="2902" y="3812"/>
              <a:ext cx="75" cy="64"/>
            </a:xfrm>
            <a:custGeom>
              <a:avLst/>
              <a:gdLst>
                <a:gd name="T0" fmla="*/ 37 w 75"/>
                <a:gd name="T1" fmla="*/ 0 h 64"/>
                <a:gd name="T2" fmla="*/ 44 w 75"/>
                <a:gd name="T3" fmla="*/ 0 h 64"/>
                <a:gd name="T4" fmla="*/ 51 w 75"/>
                <a:gd name="T5" fmla="*/ 1 h 64"/>
                <a:gd name="T6" fmla="*/ 59 w 75"/>
                <a:gd name="T7" fmla="*/ 5 h 64"/>
                <a:gd name="T8" fmla="*/ 64 w 75"/>
                <a:gd name="T9" fmla="*/ 9 h 64"/>
                <a:gd name="T10" fmla="*/ 68 w 75"/>
                <a:gd name="T11" fmla="*/ 14 h 64"/>
                <a:gd name="T12" fmla="*/ 72 w 75"/>
                <a:gd name="T13" fmla="*/ 20 h 64"/>
                <a:gd name="T14" fmla="*/ 74 w 75"/>
                <a:gd name="T15" fmla="*/ 25 h 64"/>
                <a:gd name="T16" fmla="*/ 75 w 75"/>
                <a:gd name="T17" fmla="*/ 31 h 64"/>
                <a:gd name="T18" fmla="*/ 74 w 75"/>
                <a:gd name="T19" fmla="*/ 38 h 64"/>
                <a:gd name="T20" fmla="*/ 72 w 75"/>
                <a:gd name="T21" fmla="*/ 44 h 64"/>
                <a:gd name="T22" fmla="*/ 68 w 75"/>
                <a:gd name="T23" fmla="*/ 49 h 64"/>
                <a:gd name="T24" fmla="*/ 64 w 75"/>
                <a:gd name="T25" fmla="*/ 53 h 64"/>
                <a:gd name="T26" fmla="*/ 59 w 75"/>
                <a:gd name="T27" fmla="*/ 59 h 64"/>
                <a:gd name="T28" fmla="*/ 51 w 75"/>
                <a:gd name="T29" fmla="*/ 60 h 64"/>
                <a:gd name="T30" fmla="*/ 44 w 75"/>
                <a:gd name="T31" fmla="*/ 62 h 64"/>
                <a:gd name="T32" fmla="*/ 37 w 75"/>
                <a:gd name="T33" fmla="*/ 64 h 64"/>
                <a:gd name="T34" fmla="*/ 29 w 75"/>
                <a:gd name="T35" fmla="*/ 62 h 64"/>
                <a:gd name="T36" fmla="*/ 24 w 75"/>
                <a:gd name="T37" fmla="*/ 60 h 64"/>
                <a:gd name="T38" fmla="*/ 16 w 75"/>
                <a:gd name="T39" fmla="*/ 59 h 64"/>
                <a:gd name="T40" fmla="*/ 11 w 75"/>
                <a:gd name="T41" fmla="*/ 53 h 64"/>
                <a:gd name="T42" fmla="*/ 7 w 75"/>
                <a:gd name="T43" fmla="*/ 49 h 64"/>
                <a:gd name="T44" fmla="*/ 3 w 75"/>
                <a:gd name="T45" fmla="*/ 44 h 64"/>
                <a:gd name="T46" fmla="*/ 2 w 75"/>
                <a:gd name="T47" fmla="*/ 38 h 64"/>
                <a:gd name="T48" fmla="*/ 0 w 75"/>
                <a:gd name="T49" fmla="*/ 31 h 64"/>
                <a:gd name="T50" fmla="*/ 2 w 75"/>
                <a:gd name="T51" fmla="*/ 25 h 64"/>
                <a:gd name="T52" fmla="*/ 3 w 75"/>
                <a:gd name="T53" fmla="*/ 20 h 64"/>
                <a:gd name="T54" fmla="*/ 7 w 75"/>
                <a:gd name="T55" fmla="*/ 14 h 64"/>
                <a:gd name="T56" fmla="*/ 11 w 75"/>
                <a:gd name="T57" fmla="*/ 9 h 64"/>
                <a:gd name="T58" fmla="*/ 16 w 75"/>
                <a:gd name="T59" fmla="*/ 5 h 64"/>
                <a:gd name="T60" fmla="*/ 24 w 75"/>
                <a:gd name="T61" fmla="*/ 1 h 64"/>
                <a:gd name="T62" fmla="*/ 29 w 75"/>
                <a:gd name="T63" fmla="*/ 0 h 64"/>
                <a:gd name="T64" fmla="*/ 37 w 75"/>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4">
                  <a:moveTo>
                    <a:pt x="37" y="0"/>
                  </a:moveTo>
                  <a:lnTo>
                    <a:pt x="44" y="0"/>
                  </a:lnTo>
                  <a:lnTo>
                    <a:pt x="51" y="1"/>
                  </a:lnTo>
                  <a:lnTo>
                    <a:pt x="59" y="5"/>
                  </a:lnTo>
                  <a:lnTo>
                    <a:pt x="64" y="9"/>
                  </a:lnTo>
                  <a:lnTo>
                    <a:pt x="68" y="14"/>
                  </a:lnTo>
                  <a:lnTo>
                    <a:pt x="72" y="20"/>
                  </a:lnTo>
                  <a:lnTo>
                    <a:pt x="74" y="25"/>
                  </a:lnTo>
                  <a:lnTo>
                    <a:pt x="75" y="31"/>
                  </a:lnTo>
                  <a:lnTo>
                    <a:pt x="74" y="38"/>
                  </a:lnTo>
                  <a:lnTo>
                    <a:pt x="72" y="44"/>
                  </a:lnTo>
                  <a:lnTo>
                    <a:pt x="68" y="49"/>
                  </a:lnTo>
                  <a:lnTo>
                    <a:pt x="64" y="53"/>
                  </a:lnTo>
                  <a:lnTo>
                    <a:pt x="59" y="59"/>
                  </a:lnTo>
                  <a:lnTo>
                    <a:pt x="51" y="60"/>
                  </a:lnTo>
                  <a:lnTo>
                    <a:pt x="44" y="62"/>
                  </a:lnTo>
                  <a:lnTo>
                    <a:pt x="37" y="64"/>
                  </a:lnTo>
                  <a:lnTo>
                    <a:pt x="29" y="62"/>
                  </a:lnTo>
                  <a:lnTo>
                    <a:pt x="24" y="60"/>
                  </a:lnTo>
                  <a:lnTo>
                    <a:pt x="16" y="59"/>
                  </a:lnTo>
                  <a:lnTo>
                    <a:pt x="11" y="53"/>
                  </a:lnTo>
                  <a:lnTo>
                    <a:pt x="7" y="49"/>
                  </a:lnTo>
                  <a:lnTo>
                    <a:pt x="3" y="44"/>
                  </a:lnTo>
                  <a:lnTo>
                    <a:pt x="2" y="38"/>
                  </a:lnTo>
                  <a:lnTo>
                    <a:pt x="0" y="31"/>
                  </a:lnTo>
                  <a:lnTo>
                    <a:pt x="2" y="25"/>
                  </a:lnTo>
                  <a:lnTo>
                    <a:pt x="3" y="20"/>
                  </a:lnTo>
                  <a:lnTo>
                    <a:pt x="7" y="14"/>
                  </a:lnTo>
                  <a:lnTo>
                    <a:pt x="11" y="9"/>
                  </a:lnTo>
                  <a:lnTo>
                    <a:pt x="16" y="5"/>
                  </a:lnTo>
                  <a:lnTo>
                    <a:pt x="24" y="1"/>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41" name="Freeform 180"/>
            <p:cNvSpPr>
              <a:spLocks/>
            </p:cNvSpPr>
            <p:nvPr/>
          </p:nvSpPr>
          <p:spPr bwMode="auto">
            <a:xfrm>
              <a:off x="1962" y="3193"/>
              <a:ext cx="73" cy="63"/>
            </a:xfrm>
            <a:custGeom>
              <a:avLst/>
              <a:gdLst>
                <a:gd name="T0" fmla="*/ 37 w 73"/>
                <a:gd name="T1" fmla="*/ 0 h 63"/>
                <a:gd name="T2" fmla="*/ 44 w 73"/>
                <a:gd name="T3" fmla="*/ 0 h 63"/>
                <a:gd name="T4" fmla="*/ 51 w 73"/>
                <a:gd name="T5" fmla="*/ 2 h 63"/>
                <a:gd name="T6" fmla="*/ 57 w 73"/>
                <a:gd name="T7" fmla="*/ 6 h 63"/>
                <a:gd name="T8" fmla="*/ 62 w 73"/>
                <a:gd name="T9" fmla="*/ 9 h 63"/>
                <a:gd name="T10" fmla="*/ 68 w 73"/>
                <a:gd name="T11" fmla="*/ 13 h 63"/>
                <a:gd name="T12" fmla="*/ 72 w 73"/>
                <a:gd name="T13" fmla="*/ 19 h 63"/>
                <a:gd name="T14" fmla="*/ 73 w 73"/>
                <a:gd name="T15" fmla="*/ 24 h 63"/>
                <a:gd name="T16" fmla="*/ 73 w 73"/>
                <a:gd name="T17" fmla="*/ 32 h 63"/>
                <a:gd name="T18" fmla="*/ 73 w 73"/>
                <a:gd name="T19" fmla="*/ 37 h 63"/>
                <a:gd name="T20" fmla="*/ 72 w 73"/>
                <a:gd name="T21" fmla="*/ 44 h 63"/>
                <a:gd name="T22" fmla="*/ 68 w 73"/>
                <a:gd name="T23" fmla="*/ 48 h 63"/>
                <a:gd name="T24" fmla="*/ 62 w 73"/>
                <a:gd name="T25" fmla="*/ 54 h 63"/>
                <a:gd name="T26" fmla="*/ 57 w 73"/>
                <a:gd name="T27" fmla="*/ 57 h 63"/>
                <a:gd name="T28" fmla="*/ 51 w 73"/>
                <a:gd name="T29" fmla="*/ 61 h 63"/>
                <a:gd name="T30" fmla="*/ 44 w 73"/>
                <a:gd name="T31" fmla="*/ 63 h 63"/>
                <a:gd name="T32" fmla="*/ 37 w 73"/>
                <a:gd name="T33" fmla="*/ 63 h 63"/>
                <a:gd name="T34" fmla="*/ 29 w 73"/>
                <a:gd name="T35" fmla="*/ 63 h 63"/>
                <a:gd name="T36" fmla="*/ 22 w 73"/>
                <a:gd name="T37" fmla="*/ 61 h 63"/>
                <a:gd name="T38" fmla="*/ 16 w 73"/>
                <a:gd name="T39" fmla="*/ 57 h 63"/>
                <a:gd name="T40" fmla="*/ 11 w 73"/>
                <a:gd name="T41" fmla="*/ 54 h 63"/>
                <a:gd name="T42" fmla="*/ 7 w 73"/>
                <a:gd name="T43" fmla="*/ 48 h 63"/>
                <a:gd name="T44" fmla="*/ 3 w 73"/>
                <a:gd name="T45" fmla="*/ 44 h 63"/>
                <a:gd name="T46" fmla="*/ 1 w 73"/>
                <a:gd name="T47" fmla="*/ 37 h 63"/>
                <a:gd name="T48" fmla="*/ 0 w 73"/>
                <a:gd name="T49" fmla="*/ 32 h 63"/>
                <a:gd name="T50" fmla="*/ 1 w 73"/>
                <a:gd name="T51" fmla="*/ 24 h 63"/>
                <a:gd name="T52" fmla="*/ 3 w 73"/>
                <a:gd name="T53" fmla="*/ 19 h 63"/>
                <a:gd name="T54" fmla="*/ 7 w 73"/>
                <a:gd name="T55" fmla="*/ 13 h 63"/>
                <a:gd name="T56" fmla="*/ 11 w 73"/>
                <a:gd name="T57" fmla="*/ 9 h 63"/>
                <a:gd name="T58" fmla="*/ 16 w 73"/>
                <a:gd name="T59" fmla="*/ 6 h 63"/>
                <a:gd name="T60" fmla="*/ 22 w 73"/>
                <a:gd name="T61" fmla="*/ 2 h 63"/>
                <a:gd name="T62" fmla="*/ 29 w 73"/>
                <a:gd name="T63" fmla="*/ 0 h 63"/>
                <a:gd name="T64" fmla="*/ 37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7" y="0"/>
                  </a:moveTo>
                  <a:lnTo>
                    <a:pt x="44" y="0"/>
                  </a:lnTo>
                  <a:lnTo>
                    <a:pt x="51" y="2"/>
                  </a:lnTo>
                  <a:lnTo>
                    <a:pt x="57" y="6"/>
                  </a:lnTo>
                  <a:lnTo>
                    <a:pt x="62" y="9"/>
                  </a:lnTo>
                  <a:lnTo>
                    <a:pt x="68" y="13"/>
                  </a:lnTo>
                  <a:lnTo>
                    <a:pt x="72" y="19"/>
                  </a:lnTo>
                  <a:lnTo>
                    <a:pt x="73" y="24"/>
                  </a:lnTo>
                  <a:lnTo>
                    <a:pt x="73" y="32"/>
                  </a:lnTo>
                  <a:lnTo>
                    <a:pt x="73" y="37"/>
                  </a:lnTo>
                  <a:lnTo>
                    <a:pt x="72" y="44"/>
                  </a:lnTo>
                  <a:lnTo>
                    <a:pt x="68" y="48"/>
                  </a:lnTo>
                  <a:lnTo>
                    <a:pt x="62" y="54"/>
                  </a:lnTo>
                  <a:lnTo>
                    <a:pt x="57" y="57"/>
                  </a:lnTo>
                  <a:lnTo>
                    <a:pt x="51" y="61"/>
                  </a:lnTo>
                  <a:lnTo>
                    <a:pt x="44" y="63"/>
                  </a:lnTo>
                  <a:lnTo>
                    <a:pt x="37" y="63"/>
                  </a:lnTo>
                  <a:lnTo>
                    <a:pt x="29" y="63"/>
                  </a:lnTo>
                  <a:lnTo>
                    <a:pt x="22" y="61"/>
                  </a:lnTo>
                  <a:lnTo>
                    <a:pt x="16" y="57"/>
                  </a:lnTo>
                  <a:lnTo>
                    <a:pt x="11" y="54"/>
                  </a:lnTo>
                  <a:lnTo>
                    <a:pt x="7" y="48"/>
                  </a:lnTo>
                  <a:lnTo>
                    <a:pt x="3" y="44"/>
                  </a:lnTo>
                  <a:lnTo>
                    <a:pt x="1" y="37"/>
                  </a:lnTo>
                  <a:lnTo>
                    <a:pt x="0" y="32"/>
                  </a:lnTo>
                  <a:lnTo>
                    <a:pt x="1" y="24"/>
                  </a:lnTo>
                  <a:lnTo>
                    <a:pt x="3" y="19"/>
                  </a:lnTo>
                  <a:lnTo>
                    <a:pt x="7" y="13"/>
                  </a:lnTo>
                  <a:lnTo>
                    <a:pt x="11" y="9"/>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42" name="Freeform 181"/>
            <p:cNvSpPr>
              <a:spLocks/>
            </p:cNvSpPr>
            <p:nvPr/>
          </p:nvSpPr>
          <p:spPr bwMode="auto">
            <a:xfrm>
              <a:off x="2619" y="3874"/>
              <a:ext cx="74" cy="63"/>
            </a:xfrm>
            <a:custGeom>
              <a:avLst/>
              <a:gdLst>
                <a:gd name="T0" fmla="*/ 37 w 74"/>
                <a:gd name="T1" fmla="*/ 0 h 63"/>
                <a:gd name="T2" fmla="*/ 44 w 74"/>
                <a:gd name="T3" fmla="*/ 0 h 63"/>
                <a:gd name="T4" fmla="*/ 52 w 74"/>
                <a:gd name="T5" fmla="*/ 2 h 63"/>
                <a:gd name="T6" fmla="*/ 57 w 74"/>
                <a:gd name="T7" fmla="*/ 6 h 63"/>
                <a:gd name="T8" fmla="*/ 63 w 74"/>
                <a:gd name="T9" fmla="*/ 10 h 63"/>
                <a:gd name="T10" fmla="*/ 68 w 74"/>
                <a:gd name="T11" fmla="*/ 13 h 63"/>
                <a:gd name="T12" fmla="*/ 70 w 74"/>
                <a:gd name="T13" fmla="*/ 19 h 63"/>
                <a:gd name="T14" fmla="*/ 74 w 74"/>
                <a:gd name="T15" fmla="*/ 24 h 63"/>
                <a:gd name="T16" fmla="*/ 74 w 74"/>
                <a:gd name="T17" fmla="*/ 32 h 63"/>
                <a:gd name="T18" fmla="*/ 74 w 74"/>
                <a:gd name="T19" fmla="*/ 37 h 63"/>
                <a:gd name="T20" fmla="*/ 70 w 74"/>
                <a:gd name="T21" fmla="*/ 45 h 63"/>
                <a:gd name="T22" fmla="*/ 68 w 74"/>
                <a:gd name="T23" fmla="*/ 50 h 63"/>
                <a:gd name="T24" fmla="*/ 63 w 74"/>
                <a:gd name="T25" fmla="*/ 54 h 63"/>
                <a:gd name="T26" fmla="*/ 57 w 74"/>
                <a:gd name="T27" fmla="*/ 58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8 h 63"/>
                <a:gd name="T40" fmla="*/ 11 w 74"/>
                <a:gd name="T41" fmla="*/ 54 h 63"/>
                <a:gd name="T42" fmla="*/ 6 w 74"/>
                <a:gd name="T43" fmla="*/ 50 h 63"/>
                <a:gd name="T44" fmla="*/ 2 w 74"/>
                <a:gd name="T45" fmla="*/ 45 h 63"/>
                <a:gd name="T46" fmla="*/ 0 w 74"/>
                <a:gd name="T47" fmla="*/ 37 h 63"/>
                <a:gd name="T48" fmla="*/ 0 w 74"/>
                <a:gd name="T49" fmla="*/ 32 h 63"/>
                <a:gd name="T50" fmla="*/ 0 w 74"/>
                <a:gd name="T51" fmla="*/ 24 h 63"/>
                <a:gd name="T52" fmla="*/ 2 w 74"/>
                <a:gd name="T53" fmla="*/ 19 h 63"/>
                <a:gd name="T54" fmla="*/ 6 w 74"/>
                <a:gd name="T55" fmla="*/ 13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8" y="13"/>
                  </a:lnTo>
                  <a:lnTo>
                    <a:pt x="70" y="19"/>
                  </a:lnTo>
                  <a:lnTo>
                    <a:pt x="74" y="24"/>
                  </a:lnTo>
                  <a:lnTo>
                    <a:pt x="74" y="32"/>
                  </a:lnTo>
                  <a:lnTo>
                    <a:pt x="74" y="37"/>
                  </a:lnTo>
                  <a:lnTo>
                    <a:pt x="70" y="45"/>
                  </a:lnTo>
                  <a:lnTo>
                    <a:pt x="68" y="50"/>
                  </a:lnTo>
                  <a:lnTo>
                    <a:pt x="63" y="54"/>
                  </a:lnTo>
                  <a:lnTo>
                    <a:pt x="57" y="58"/>
                  </a:lnTo>
                  <a:lnTo>
                    <a:pt x="52" y="61"/>
                  </a:lnTo>
                  <a:lnTo>
                    <a:pt x="44" y="63"/>
                  </a:lnTo>
                  <a:lnTo>
                    <a:pt x="37" y="63"/>
                  </a:lnTo>
                  <a:lnTo>
                    <a:pt x="30" y="63"/>
                  </a:lnTo>
                  <a:lnTo>
                    <a:pt x="22" y="61"/>
                  </a:lnTo>
                  <a:lnTo>
                    <a:pt x="17" y="58"/>
                  </a:lnTo>
                  <a:lnTo>
                    <a:pt x="11" y="54"/>
                  </a:lnTo>
                  <a:lnTo>
                    <a:pt x="6" y="50"/>
                  </a:lnTo>
                  <a:lnTo>
                    <a:pt x="2" y="45"/>
                  </a:lnTo>
                  <a:lnTo>
                    <a:pt x="0" y="37"/>
                  </a:lnTo>
                  <a:lnTo>
                    <a:pt x="0" y="32"/>
                  </a:lnTo>
                  <a:lnTo>
                    <a:pt x="0" y="24"/>
                  </a:lnTo>
                  <a:lnTo>
                    <a:pt x="2" y="19"/>
                  </a:lnTo>
                  <a:lnTo>
                    <a:pt x="6" y="13"/>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43" name="Freeform 182"/>
            <p:cNvSpPr>
              <a:spLocks/>
            </p:cNvSpPr>
            <p:nvPr/>
          </p:nvSpPr>
          <p:spPr bwMode="auto">
            <a:xfrm>
              <a:off x="1986" y="3559"/>
              <a:ext cx="75" cy="64"/>
            </a:xfrm>
            <a:custGeom>
              <a:avLst/>
              <a:gdLst>
                <a:gd name="T0" fmla="*/ 37 w 75"/>
                <a:gd name="T1" fmla="*/ 0 h 64"/>
                <a:gd name="T2" fmla="*/ 46 w 75"/>
                <a:gd name="T3" fmla="*/ 2 h 64"/>
                <a:gd name="T4" fmla="*/ 51 w 75"/>
                <a:gd name="T5" fmla="*/ 3 h 64"/>
                <a:gd name="T6" fmla="*/ 59 w 75"/>
                <a:gd name="T7" fmla="*/ 5 h 64"/>
                <a:gd name="T8" fmla="*/ 64 w 75"/>
                <a:gd name="T9" fmla="*/ 9 h 64"/>
                <a:gd name="T10" fmla="*/ 68 w 75"/>
                <a:gd name="T11" fmla="*/ 14 h 64"/>
                <a:gd name="T12" fmla="*/ 72 w 75"/>
                <a:gd name="T13" fmla="*/ 20 h 64"/>
                <a:gd name="T14" fmla="*/ 73 w 75"/>
                <a:gd name="T15" fmla="*/ 26 h 64"/>
                <a:gd name="T16" fmla="*/ 75 w 75"/>
                <a:gd name="T17" fmla="*/ 31 h 64"/>
                <a:gd name="T18" fmla="*/ 73 w 75"/>
                <a:gd name="T19" fmla="*/ 38 h 64"/>
                <a:gd name="T20" fmla="*/ 72 w 75"/>
                <a:gd name="T21" fmla="*/ 44 h 64"/>
                <a:gd name="T22" fmla="*/ 68 w 75"/>
                <a:gd name="T23" fmla="*/ 50 h 64"/>
                <a:gd name="T24" fmla="*/ 64 w 75"/>
                <a:gd name="T25" fmla="*/ 55 h 64"/>
                <a:gd name="T26" fmla="*/ 59 w 75"/>
                <a:gd name="T27" fmla="*/ 59 h 64"/>
                <a:gd name="T28" fmla="*/ 51 w 75"/>
                <a:gd name="T29" fmla="*/ 61 h 64"/>
                <a:gd name="T30" fmla="*/ 46 w 75"/>
                <a:gd name="T31" fmla="*/ 62 h 64"/>
                <a:gd name="T32" fmla="*/ 37 w 75"/>
                <a:gd name="T33" fmla="*/ 64 h 64"/>
                <a:gd name="T34" fmla="*/ 29 w 75"/>
                <a:gd name="T35" fmla="*/ 62 h 64"/>
                <a:gd name="T36" fmla="*/ 24 w 75"/>
                <a:gd name="T37" fmla="*/ 61 h 64"/>
                <a:gd name="T38" fmla="*/ 16 w 75"/>
                <a:gd name="T39" fmla="*/ 59 h 64"/>
                <a:gd name="T40" fmla="*/ 11 w 75"/>
                <a:gd name="T41" fmla="*/ 55 h 64"/>
                <a:gd name="T42" fmla="*/ 7 w 75"/>
                <a:gd name="T43" fmla="*/ 50 h 64"/>
                <a:gd name="T44" fmla="*/ 3 w 75"/>
                <a:gd name="T45" fmla="*/ 44 h 64"/>
                <a:gd name="T46" fmla="*/ 1 w 75"/>
                <a:gd name="T47" fmla="*/ 38 h 64"/>
                <a:gd name="T48" fmla="*/ 0 w 75"/>
                <a:gd name="T49" fmla="*/ 31 h 64"/>
                <a:gd name="T50" fmla="*/ 1 w 75"/>
                <a:gd name="T51" fmla="*/ 26 h 64"/>
                <a:gd name="T52" fmla="*/ 3 w 75"/>
                <a:gd name="T53" fmla="*/ 20 h 64"/>
                <a:gd name="T54" fmla="*/ 7 w 75"/>
                <a:gd name="T55" fmla="*/ 14 h 64"/>
                <a:gd name="T56" fmla="*/ 11 w 75"/>
                <a:gd name="T57" fmla="*/ 9 h 64"/>
                <a:gd name="T58" fmla="*/ 16 w 75"/>
                <a:gd name="T59" fmla="*/ 5 h 64"/>
                <a:gd name="T60" fmla="*/ 24 w 75"/>
                <a:gd name="T61" fmla="*/ 3 h 64"/>
                <a:gd name="T62" fmla="*/ 29 w 75"/>
                <a:gd name="T63" fmla="*/ 2 h 64"/>
                <a:gd name="T64" fmla="*/ 37 w 75"/>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4">
                  <a:moveTo>
                    <a:pt x="37" y="0"/>
                  </a:moveTo>
                  <a:lnTo>
                    <a:pt x="46" y="2"/>
                  </a:lnTo>
                  <a:lnTo>
                    <a:pt x="51" y="3"/>
                  </a:lnTo>
                  <a:lnTo>
                    <a:pt x="59" y="5"/>
                  </a:lnTo>
                  <a:lnTo>
                    <a:pt x="64" y="9"/>
                  </a:lnTo>
                  <a:lnTo>
                    <a:pt x="68" y="14"/>
                  </a:lnTo>
                  <a:lnTo>
                    <a:pt x="72" y="20"/>
                  </a:lnTo>
                  <a:lnTo>
                    <a:pt x="73" y="26"/>
                  </a:lnTo>
                  <a:lnTo>
                    <a:pt x="75" y="31"/>
                  </a:lnTo>
                  <a:lnTo>
                    <a:pt x="73" y="38"/>
                  </a:lnTo>
                  <a:lnTo>
                    <a:pt x="72" y="44"/>
                  </a:lnTo>
                  <a:lnTo>
                    <a:pt x="68" y="50"/>
                  </a:lnTo>
                  <a:lnTo>
                    <a:pt x="64" y="55"/>
                  </a:lnTo>
                  <a:lnTo>
                    <a:pt x="59" y="59"/>
                  </a:lnTo>
                  <a:lnTo>
                    <a:pt x="51" y="61"/>
                  </a:lnTo>
                  <a:lnTo>
                    <a:pt x="46" y="62"/>
                  </a:lnTo>
                  <a:lnTo>
                    <a:pt x="37" y="64"/>
                  </a:lnTo>
                  <a:lnTo>
                    <a:pt x="29" y="62"/>
                  </a:lnTo>
                  <a:lnTo>
                    <a:pt x="24" y="61"/>
                  </a:lnTo>
                  <a:lnTo>
                    <a:pt x="16" y="59"/>
                  </a:lnTo>
                  <a:lnTo>
                    <a:pt x="11" y="55"/>
                  </a:lnTo>
                  <a:lnTo>
                    <a:pt x="7" y="50"/>
                  </a:lnTo>
                  <a:lnTo>
                    <a:pt x="3" y="44"/>
                  </a:lnTo>
                  <a:lnTo>
                    <a:pt x="1" y="38"/>
                  </a:lnTo>
                  <a:lnTo>
                    <a:pt x="0" y="31"/>
                  </a:lnTo>
                  <a:lnTo>
                    <a:pt x="1" y="26"/>
                  </a:lnTo>
                  <a:lnTo>
                    <a:pt x="3" y="20"/>
                  </a:lnTo>
                  <a:lnTo>
                    <a:pt x="7" y="14"/>
                  </a:lnTo>
                  <a:lnTo>
                    <a:pt x="11" y="9"/>
                  </a:lnTo>
                  <a:lnTo>
                    <a:pt x="16" y="5"/>
                  </a:lnTo>
                  <a:lnTo>
                    <a:pt x="24"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744" name="Freeform 183"/>
            <p:cNvSpPr>
              <a:spLocks/>
            </p:cNvSpPr>
            <p:nvPr/>
          </p:nvSpPr>
          <p:spPr bwMode="auto">
            <a:xfrm>
              <a:off x="2669" y="3505"/>
              <a:ext cx="74" cy="65"/>
            </a:xfrm>
            <a:custGeom>
              <a:avLst/>
              <a:gdLst>
                <a:gd name="T0" fmla="*/ 37 w 74"/>
                <a:gd name="T1" fmla="*/ 0 h 65"/>
                <a:gd name="T2" fmla="*/ 44 w 74"/>
                <a:gd name="T3" fmla="*/ 2 h 65"/>
                <a:gd name="T4" fmla="*/ 50 w 74"/>
                <a:gd name="T5" fmla="*/ 4 h 65"/>
                <a:gd name="T6" fmla="*/ 57 w 74"/>
                <a:gd name="T7" fmla="*/ 6 h 65"/>
                <a:gd name="T8" fmla="*/ 63 w 74"/>
                <a:gd name="T9" fmla="*/ 9 h 65"/>
                <a:gd name="T10" fmla="*/ 66 w 74"/>
                <a:gd name="T11" fmla="*/ 15 h 65"/>
                <a:gd name="T12" fmla="*/ 70 w 74"/>
                <a:gd name="T13" fmla="*/ 20 h 65"/>
                <a:gd name="T14" fmla="*/ 72 w 74"/>
                <a:gd name="T15" fmla="*/ 26 h 65"/>
                <a:gd name="T16" fmla="*/ 74 w 74"/>
                <a:gd name="T17" fmla="*/ 33 h 65"/>
                <a:gd name="T18" fmla="*/ 72 w 74"/>
                <a:gd name="T19" fmla="*/ 39 h 65"/>
                <a:gd name="T20" fmla="*/ 70 w 74"/>
                <a:gd name="T21" fmla="*/ 44 h 65"/>
                <a:gd name="T22" fmla="*/ 66 w 74"/>
                <a:gd name="T23" fmla="*/ 50 h 65"/>
                <a:gd name="T24" fmla="*/ 63 w 74"/>
                <a:gd name="T25" fmla="*/ 56 h 65"/>
                <a:gd name="T26" fmla="*/ 57 w 74"/>
                <a:gd name="T27" fmla="*/ 59 h 65"/>
                <a:gd name="T28" fmla="*/ 50 w 74"/>
                <a:gd name="T29" fmla="*/ 61 h 65"/>
                <a:gd name="T30" fmla="*/ 44 w 74"/>
                <a:gd name="T31" fmla="*/ 63 h 65"/>
                <a:gd name="T32" fmla="*/ 37 w 74"/>
                <a:gd name="T33" fmla="*/ 65 h 65"/>
                <a:gd name="T34" fmla="*/ 30 w 74"/>
                <a:gd name="T35" fmla="*/ 63 h 65"/>
                <a:gd name="T36" fmla="*/ 22 w 74"/>
                <a:gd name="T37" fmla="*/ 61 h 65"/>
                <a:gd name="T38" fmla="*/ 15 w 74"/>
                <a:gd name="T39" fmla="*/ 59 h 65"/>
                <a:gd name="T40" fmla="*/ 9 w 74"/>
                <a:gd name="T41" fmla="*/ 56 h 65"/>
                <a:gd name="T42" fmla="*/ 6 w 74"/>
                <a:gd name="T43" fmla="*/ 50 h 65"/>
                <a:gd name="T44" fmla="*/ 2 w 74"/>
                <a:gd name="T45" fmla="*/ 44 h 65"/>
                <a:gd name="T46" fmla="*/ 0 w 74"/>
                <a:gd name="T47" fmla="*/ 39 h 65"/>
                <a:gd name="T48" fmla="*/ 0 w 74"/>
                <a:gd name="T49" fmla="*/ 33 h 65"/>
                <a:gd name="T50" fmla="*/ 0 w 74"/>
                <a:gd name="T51" fmla="*/ 26 h 65"/>
                <a:gd name="T52" fmla="*/ 2 w 74"/>
                <a:gd name="T53" fmla="*/ 20 h 65"/>
                <a:gd name="T54" fmla="*/ 6 w 74"/>
                <a:gd name="T55" fmla="*/ 15 h 65"/>
                <a:gd name="T56" fmla="*/ 9 w 74"/>
                <a:gd name="T57" fmla="*/ 9 h 65"/>
                <a:gd name="T58" fmla="*/ 15 w 74"/>
                <a:gd name="T59" fmla="*/ 6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0" y="4"/>
                  </a:lnTo>
                  <a:lnTo>
                    <a:pt x="57" y="6"/>
                  </a:lnTo>
                  <a:lnTo>
                    <a:pt x="63" y="9"/>
                  </a:lnTo>
                  <a:lnTo>
                    <a:pt x="66" y="15"/>
                  </a:lnTo>
                  <a:lnTo>
                    <a:pt x="70" y="20"/>
                  </a:lnTo>
                  <a:lnTo>
                    <a:pt x="72" y="26"/>
                  </a:lnTo>
                  <a:lnTo>
                    <a:pt x="74" y="33"/>
                  </a:lnTo>
                  <a:lnTo>
                    <a:pt x="72" y="39"/>
                  </a:lnTo>
                  <a:lnTo>
                    <a:pt x="70" y="44"/>
                  </a:lnTo>
                  <a:lnTo>
                    <a:pt x="66" y="50"/>
                  </a:lnTo>
                  <a:lnTo>
                    <a:pt x="63" y="56"/>
                  </a:lnTo>
                  <a:lnTo>
                    <a:pt x="57" y="59"/>
                  </a:lnTo>
                  <a:lnTo>
                    <a:pt x="50" y="61"/>
                  </a:lnTo>
                  <a:lnTo>
                    <a:pt x="44" y="63"/>
                  </a:lnTo>
                  <a:lnTo>
                    <a:pt x="37" y="65"/>
                  </a:lnTo>
                  <a:lnTo>
                    <a:pt x="30" y="63"/>
                  </a:lnTo>
                  <a:lnTo>
                    <a:pt x="22" y="61"/>
                  </a:lnTo>
                  <a:lnTo>
                    <a:pt x="15" y="59"/>
                  </a:lnTo>
                  <a:lnTo>
                    <a:pt x="9" y="56"/>
                  </a:lnTo>
                  <a:lnTo>
                    <a:pt x="6" y="50"/>
                  </a:lnTo>
                  <a:lnTo>
                    <a:pt x="2" y="44"/>
                  </a:lnTo>
                  <a:lnTo>
                    <a:pt x="0" y="39"/>
                  </a:lnTo>
                  <a:lnTo>
                    <a:pt x="0" y="33"/>
                  </a:lnTo>
                  <a:lnTo>
                    <a:pt x="0" y="26"/>
                  </a:lnTo>
                  <a:lnTo>
                    <a:pt x="2" y="20"/>
                  </a:lnTo>
                  <a:lnTo>
                    <a:pt x="6" y="15"/>
                  </a:lnTo>
                  <a:lnTo>
                    <a:pt x="9" y="9"/>
                  </a:lnTo>
                  <a:lnTo>
                    <a:pt x="15" y="6"/>
                  </a:lnTo>
                  <a:lnTo>
                    <a:pt x="22" y="4"/>
                  </a:lnTo>
                  <a:lnTo>
                    <a:pt x="30" y="2"/>
                  </a:lnTo>
                  <a:lnTo>
                    <a:pt x="37" y="0"/>
                  </a:lnTo>
                  <a:close/>
                </a:path>
              </a:pathLst>
            </a:custGeom>
            <a:solidFill>
              <a:srgbClr val="FFFFFF"/>
            </a:solidFill>
            <a:ln w="9525">
              <a:noFill/>
              <a:round/>
              <a:headEnd/>
              <a:tailEnd/>
            </a:ln>
          </p:spPr>
          <p:txBody>
            <a:bodyPr/>
            <a:lstStyle/>
            <a:p>
              <a:endParaRPr lang="en-US" dirty="0"/>
            </a:p>
          </p:txBody>
        </p:sp>
        <p:sp>
          <p:nvSpPr>
            <p:cNvPr id="18745" name="Freeform 184"/>
            <p:cNvSpPr>
              <a:spLocks/>
            </p:cNvSpPr>
            <p:nvPr/>
          </p:nvSpPr>
          <p:spPr bwMode="auto">
            <a:xfrm>
              <a:off x="2669" y="3505"/>
              <a:ext cx="74" cy="65"/>
            </a:xfrm>
            <a:custGeom>
              <a:avLst/>
              <a:gdLst>
                <a:gd name="T0" fmla="*/ 37 w 74"/>
                <a:gd name="T1" fmla="*/ 0 h 65"/>
                <a:gd name="T2" fmla="*/ 44 w 74"/>
                <a:gd name="T3" fmla="*/ 2 h 65"/>
                <a:gd name="T4" fmla="*/ 50 w 74"/>
                <a:gd name="T5" fmla="*/ 4 h 65"/>
                <a:gd name="T6" fmla="*/ 57 w 74"/>
                <a:gd name="T7" fmla="*/ 6 h 65"/>
                <a:gd name="T8" fmla="*/ 63 w 74"/>
                <a:gd name="T9" fmla="*/ 9 h 65"/>
                <a:gd name="T10" fmla="*/ 66 w 74"/>
                <a:gd name="T11" fmla="*/ 15 h 65"/>
                <a:gd name="T12" fmla="*/ 70 w 74"/>
                <a:gd name="T13" fmla="*/ 20 h 65"/>
                <a:gd name="T14" fmla="*/ 72 w 74"/>
                <a:gd name="T15" fmla="*/ 26 h 65"/>
                <a:gd name="T16" fmla="*/ 74 w 74"/>
                <a:gd name="T17" fmla="*/ 33 h 65"/>
                <a:gd name="T18" fmla="*/ 72 w 74"/>
                <a:gd name="T19" fmla="*/ 39 h 65"/>
                <a:gd name="T20" fmla="*/ 70 w 74"/>
                <a:gd name="T21" fmla="*/ 44 h 65"/>
                <a:gd name="T22" fmla="*/ 66 w 74"/>
                <a:gd name="T23" fmla="*/ 50 h 65"/>
                <a:gd name="T24" fmla="*/ 63 w 74"/>
                <a:gd name="T25" fmla="*/ 56 h 65"/>
                <a:gd name="T26" fmla="*/ 57 w 74"/>
                <a:gd name="T27" fmla="*/ 59 h 65"/>
                <a:gd name="T28" fmla="*/ 50 w 74"/>
                <a:gd name="T29" fmla="*/ 61 h 65"/>
                <a:gd name="T30" fmla="*/ 44 w 74"/>
                <a:gd name="T31" fmla="*/ 63 h 65"/>
                <a:gd name="T32" fmla="*/ 37 w 74"/>
                <a:gd name="T33" fmla="*/ 65 h 65"/>
                <a:gd name="T34" fmla="*/ 30 w 74"/>
                <a:gd name="T35" fmla="*/ 63 h 65"/>
                <a:gd name="T36" fmla="*/ 22 w 74"/>
                <a:gd name="T37" fmla="*/ 61 h 65"/>
                <a:gd name="T38" fmla="*/ 15 w 74"/>
                <a:gd name="T39" fmla="*/ 59 h 65"/>
                <a:gd name="T40" fmla="*/ 9 w 74"/>
                <a:gd name="T41" fmla="*/ 56 h 65"/>
                <a:gd name="T42" fmla="*/ 6 w 74"/>
                <a:gd name="T43" fmla="*/ 50 h 65"/>
                <a:gd name="T44" fmla="*/ 2 w 74"/>
                <a:gd name="T45" fmla="*/ 44 h 65"/>
                <a:gd name="T46" fmla="*/ 0 w 74"/>
                <a:gd name="T47" fmla="*/ 39 h 65"/>
                <a:gd name="T48" fmla="*/ 0 w 74"/>
                <a:gd name="T49" fmla="*/ 33 h 65"/>
                <a:gd name="T50" fmla="*/ 0 w 74"/>
                <a:gd name="T51" fmla="*/ 26 h 65"/>
                <a:gd name="T52" fmla="*/ 2 w 74"/>
                <a:gd name="T53" fmla="*/ 20 h 65"/>
                <a:gd name="T54" fmla="*/ 6 w 74"/>
                <a:gd name="T55" fmla="*/ 15 h 65"/>
                <a:gd name="T56" fmla="*/ 9 w 74"/>
                <a:gd name="T57" fmla="*/ 9 h 65"/>
                <a:gd name="T58" fmla="*/ 15 w 74"/>
                <a:gd name="T59" fmla="*/ 6 h 65"/>
                <a:gd name="T60" fmla="*/ 22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0" y="4"/>
                  </a:lnTo>
                  <a:lnTo>
                    <a:pt x="57" y="6"/>
                  </a:lnTo>
                  <a:lnTo>
                    <a:pt x="63" y="9"/>
                  </a:lnTo>
                  <a:lnTo>
                    <a:pt x="66" y="15"/>
                  </a:lnTo>
                  <a:lnTo>
                    <a:pt x="70" y="20"/>
                  </a:lnTo>
                  <a:lnTo>
                    <a:pt x="72" y="26"/>
                  </a:lnTo>
                  <a:lnTo>
                    <a:pt x="74" y="33"/>
                  </a:lnTo>
                  <a:lnTo>
                    <a:pt x="72" y="39"/>
                  </a:lnTo>
                  <a:lnTo>
                    <a:pt x="70" y="44"/>
                  </a:lnTo>
                  <a:lnTo>
                    <a:pt x="66" y="50"/>
                  </a:lnTo>
                  <a:lnTo>
                    <a:pt x="63" y="56"/>
                  </a:lnTo>
                  <a:lnTo>
                    <a:pt x="57" y="59"/>
                  </a:lnTo>
                  <a:lnTo>
                    <a:pt x="50" y="61"/>
                  </a:lnTo>
                  <a:lnTo>
                    <a:pt x="44" y="63"/>
                  </a:lnTo>
                  <a:lnTo>
                    <a:pt x="37" y="65"/>
                  </a:lnTo>
                  <a:lnTo>
                    <a:pt x="30" y="63"/>
                  </a:lnTo>
                  <a:lnTo>
                    <a:pt x="22" y="61"/>
                  </a:lnTo>
                  <a:lnTo>
                    <a:pt x="15" y="59"/>
                  </a:lnTo>
                  <a:lnTo>
                    <a:pt x="9" y="56"/>
                  </a:lnTo>
                  <a:lnTo>
                    <a:pt x="6" y="50"/>
                  </a:lnTo>
                  <a:lnTo>
                    <a:pt x="2" y="44"/>
                  </a:lnTo>
                  <a:lnTo>
                    <a:pt x="0" y="39"/>
                  </a:lnTo>
                  <a:lnTo>
                    <a:pt x="0" y="33"/>
                  </a:lnTo>
                  <a:lnTo>
                    <a:pt x="0" y="26"/>
                  </a:lnTo>
                  <a:lnTo>
                    <a:pt x="2" y="20"/>
                  </a:lnTo>
                  <a:lnTo>
                    <a:pt x="6" y="15"/>
                  </a:lnTo>
                  <a:lnTo>
                    <a:pt x="9" y="9"/>
                  </a:lnTo>
                  <a:lnTo>
                    <a:pt x="15"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46" name="Freeform 185"/>
            <p:cNvSpPr>
              <a:spLocks/>
            </p:cNvSpPr>
            <p:nvPr/>
          </p:nvSpPr>
          <p:spPr bwMode="auto">
            <a:xfrm>
              <a:off x="1939" y="3376"/>
              <a:ext cx="74" cy="65"/>
            </a:xfrm>
            <a:custGeom>
              <a:avLst/>
              <a:gdLst>
                <a:gd name="T0" fmla="*/ 37 w 74"/>
                <a:gd name="T1" fmla="*/ 0 h 65"/>
                <a:gd name="T2" fmla="*/ 45 w 74"/>
                <a:gd name="T3" fmla="*/ 2 h 65"/>
                <a:gd name="T4" fmla="*/ 52 w 74"/>
                <a:gd name="T5" fmla="*/ 4 h 65"/>
                <a:gd name="T6" fmla="*/ 58 w 74"/>
                <a:gd name="T7" fmla="*/ 5 h 65"/>
                <a:gd name="T8" fmla="*/ 63 w 74"/>
                <a:gd name="T9" fmla="*/ 9 h 65"/>
                <a:gd name="T10" fmla="*/ 69 w 74"/>
                <a:gd name="T11" fmla="*/ 15 h 65"/>
                <a:gd name="T12" fmla="*/ 72 w 74"/>
                <a:gd name="T13" fmla="*/ 20 h 65"/>
                <a:gd name="T14" fmla="*/ 74 w 74"/>
                <a:gd name="T15" fmla="*/ 26 h 65"/>
                <a:gd name="T16" fmla="*/ 74 w 74"/>
                <a:gd name="T17" fmla="*/ 31 h 65"/>
                <a:gd name="T18" fmla="*/ 74 w 74"/>
                <a:gd name="T19" fmla="*/ 39 h 65"/>
                <a:gd name="T20" fmla="*/ 72 w 74"/>
                <a:gd name="T21" fmla="*/ 44 h 65"/>
                <a:gd name="T22" fmla="*/ 69 w 74"/>
                <a:gd name="T23" fmla="*/ 50 h 65"/>
                <a:gd name="T24" fmla="*/ 63 w 74"/>
                <a:gd name="T25" fmla="*/ 55 h 65"/>
                <a:gd name="T26" fmla="*/ 58 w 74"/>
                <a:gd name="T27" fmla="*/ 59 h 65"/>
                <a:gd name="T28" fmla="*/ 52 w 74"/>
                <a:gd name="T29" fmla="*/ 61 h 65"/>
                <a:gd name="T30" fmla="*/ 45 w 74"/>
                <a:gd name="T31" fmla="*/ 63 h 65"/>
                <a:gd name="T32" fmla="*/ 37 w 74"/>
                <a:gd name="T33" fmla="*/ 65 h 65"/>
                <a:gd name="T34" fmla="*/ 30 w 74"/>
                <a:gd name="T35" fmla="*/ 63 h 65"/>
                <a:gd name="T36" fmla="*/ 23 w 74"/>
                <a:gd name="T37" fmla="*/ 61 h 65"/>
                <a:gd name="T38" fmla="*/ 17 w 74"/>
                <a:gd name="T39" fmla="*/ 59 h 65"/>
                <a:gd name="T40" fmla="*/ 12 w 74"/>
                <a:gd name="T41" fmla="*/ 55 h 65"/>
                <a:gd name="T42" fmla="*/ 6 w 74"/>
                <a:gd name="T43" fmla="*/ 50 h 65"/>
                <a:gd name="T44" fmla="*/ 4 w 74"/>
                <a:gd name="T45" fmla="*/ 44 h 65"/>
                <a:gd name="T46" fmla="*/ 0 w 74"/>
                <a:gd name="T47" fmla="*/ 39 h 65"/>
                <a:gd name="T48" fmla="*/ 0 w 74"/>
                <a:gd name="T49" fmla="*/ 31 h 65"/>
                <a:gd name="T50" fmla="*/ 0 w 74"/>
                <a:gd name="T51" fmla="*/ 26 h 65"/>
                <a:gd name="T52" fmla="*/ 4 w 74"/>
                <a:gd name="T53" fmla="*/ 20 h 65"/>
                <a:gd name="T54" fmla="*/ 6 w 74"/>
                <a:gd name="T55" fmla="*/ 15 h 65"/>
                <a:gd name="T56" fmla="*/ 12 w 74"/>
                <a:gd name="T57" fmla="*/ 9 h 65"/>
                <a:gd name="T58" fmla="*/ 17 w 74"/>
                <a:gd name="T59" fmla="*/ 5 h 65"/>
                <a:gd name="T60" fmla="*/ 23 w 74"/>
                <a:gd name="T61" fmla="*/ 4 h 65"/>
                <a:gd name="T62" fmla="*/ 30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8" y="5"/>
                  </a:lnTo>
                  <a:lnTo>
                    <a:pt x="63" y="9"/>
                  </a:lnTo>
                  <a:lnTo>
                    <a:pt x="69" y="15"/>
                  </a:lnTo>
                  <a:lnTo>
                    <a:pt x="72" y="20"/>
                  </a:lnTo>
                  <a:lnTo>
                    <a:pt x="74" y="26"/>
                  </a:lnTo>
                  <a:lnTo>
                    <a:pt x="74" y="31"/>
                  </a:lnTo>
                  <a:lnTo>
                    <a:pt x="74" y="39"/>
                  </a:lnTo>
                  <a:lnTo>
                    <a:pt x="72" y="44"/>
                  </a:lnTo>
                  <a:lnTo>
                    <a:pt x="69" y="50"/>
                  </a:lnTo>
                  <a:lnTo>
                    <a:pt x="63" y="55"/>
                  </a:lnTo>
                  <a:lnTo>
                    <a:pt x="58" y="59"/>
                  </a:lnTo>
                  <a:lnTo>
                    <a:pt x="52" y="61"/>
                  </a:lnTo>
                  <a:lnTo>
                    <a:pt x="45" y="63"/>
                  </a:lnTo>
                  <a:lnTo>
                    <a:pt x="37" y="65"/>
                  </a:lnTo>
                  <a:lnTo>
                    <a:pt x="30" y="63"/>
                  </a:lnTo>
                  <a:lnTo>
                    <a:pt x="23" y="61"/>
                  </a:lnTo>
                  <a:lnTo>
                    <a:pt x="17" y="59"/>
                  </a:lnTo>
                  <a:lnTo>
                    <a:pt x="12" y="55"/>
                  </a:lnTo>
                  <a:lnTo>
                    <a:pt x="6" y="50"/>
                  </a:lnTo>
                  <a:lnTo>
                    <a:pt x="4" y="44"/>
                  </a:lnTo>
                  <a:lnTo>
                    <a:pt x="0" y="39"/>
                  </a:lnTo>
                  <a:lnTo>
                    <a:pt x="0" y="31"/>
                  </a:lnTo>
                  <a:lnTo>
                    <a:pt x="0" y="26"/>
                  </a:lnTo>
                  <a:lnTo>
                    <a:pt x="4" y="20"/>
                  </a:lnTo>
                  <a:lnTo>
                    <a:pt x="6" y="15"/>
                  </a:lnTo>
                  <a:lnTo>
                    <a:pt x="12" y="9"/>
                  </a:lnTo>
                  <a:lnTo>
                    <a:pt x="17" y="5"/>
                  </a:lnTo>
                  <a:lnTo>
                    <a:pt x="23"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47" name="Freeform 186"/>
            <p:cNvSpPr>
              <a:spLocks/>
            </p:cNvSpPr>
            <p:nvPr/>
          </p:nvSpPr>
          <p:spPr bwMode="auto">
            <a:xfrm>
              <a:off x="2621" y="3322"/>
              <a:ext cx="74" cy="65"/>
            </a:xfrm>
            <a:custGeom>
              <a:avLst/>
              <a:gdLst>
                <a:gd name="T0" fmla="*/ 37 w 74"/>
                <a:gd name="T1" fmla="*/ 0 h 65"/>
                <a:gd name="T2" fmla="*/ 44 w 74"/>
                <a:gd name="T3" fmla="*/ 2 h 65"/>
                <a:gd name="T4" fmla="*/ 52 w 74"/>
                <a:gd name="T5" fmla="*/ 4 h 65"/>
                <a:gd name="T6" fmla="*/ 57 w 74"/>
                <a:gd name="T7" fmla="*/ 6 h 65"/>
                <a:gd name="T8" fmla="*/ 63 w 74"/>
                <a:gd name="T9" fmla="*/ 10 h 65"/>
                <a:gd name="T10" fmla="*/ 68 w 74"/>
                <a:gd name="T11" fmla="*/ 15 h 65"/>
                <a:gd name="T12" fmla="*/ 72 w 74"/>
                <a:gd name="T13" fmla="*/ 21 h 65"/>
                <a:gd name="T14" fmla="*/ 74 w 74"/>
                <a:gd name="T15" fmla="*/ 26 h 65"/>
                <a:gd name="T16" fmla="*/ 74 w 74"/>
                <a:gd name="T17" fmla="*/ 34 h 65"/>
                <a:gd name="T18" fmla="*/ 74 w 74"/>
                <a:gd name="T19" fmla="*/ 39 h 65"/>
                <a:gd name="T20" fmla="*/ 72 w 74"/>
                <a:gd name="T21" fmla="*/ 45 h 65"/>
                <a:gd name="T22" fmla="*/ 68 w 74"/>
                <a:gd name="T23" fmla="*/ 50 h 65"/>
                <a:gd name="T24" fmla="*/ 63 w 74"/>
                <a:gd name="T25" fmla="*/ 56 h 65"/>
                <a:gd name="T26" fmla="*/ 57 w 74"/>
                <a:gd name="T27" fmla="*/ 59 h 65"/>
                <a:gd name="T28" fmla="*/ 52 w 74"/>
                <a:gd name="T29" fmla="*/ 61 h 65"/>
                <a:gd name="T30" fmla="*/ 44 w 74"/>
                <a:gd name="T31" fmla="*/ 63 h 65"/>
                <a:gd name="T32" fmla="*/ 37 w 74"/>
                <a:gd name="T33" fmla="*/ 65 h 65"/>
                <a:gd name="T34" fmla="*/ 29 w 74"/>
                <a:gd name="T35" fmla="*/ 63 h 65"/>
                <a:gd name="T36" fmla="*/ 22 w 74"/>
                <a:gd name="T37" fmla="*/ 61 h 65"/>
                <a:gd name="T38" fmla="*/ 17 w 74"/>
                <a:gd name="T39" fmla="*/ 59 h 65"/>
                <a:gd name="T40" fmla="*/ 11 w 74"/>
                <a:gd name="T41" fmla="*/ 56 h 65"/>
                <a:gd name="T42" fmla="*/ 7 w 74"/>
                <a:gd name="T43" fmla="*/ 50 h 65"/>
                <a:gd name="T44" fmla="*/ 4 w 74"/>
                <a:gd name="T45" fmla="*/ 45 h 65"/>
                <a:gd name="T46" fmla="*/ 2 w 74"/>
                <a:gd name="T47" fmla="*/ 39 h 65"/>
                <a:gd name="T48" fmla="*/ 0 w 74"/>
                <a:gd name="T49" fmla="*/ 34 h 65"/>
                <a:gd name="T50" fmla="*/ 2 w 74"/>
                <a:gd name="T51" fmla="*/ 26 h 65"/>
                <a:gd name="T52" fmla="*/ 4 w 74"/>
                <a:gd name="T53" fmla="*/ 21 h 65"/>
                <a:gd name="T54" fmla="*/ 7 w 74"/>
                <a:gd name="T55" fmla="*/ 15 h 65"/>
                <a:gd name="T56" fmla="*/ 11 w 74"/>
                <a:gd name="T57" fmla="*/ 10 h 65"/>
                <a:gd name="T58" fmla="*/ 17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10"/>
                  </a:lnTo>
                  <a:lnTo>
                    <a:pt x="68" y="15"/>
                  </a:lnTo>
                  <a:lnTo>
                    <a:pt x="72" y="21"/>
                  </a:lnTo>
                  <a:lnTo>
                    <a:pt x="74" y="26"/>
                  </a:lnTo>
                  <a:lnTo>
                    <a:pt x="74" y="34"/>
                  </a:lnTo>
                  <a:lnTo>
                    <a:pt x="74" y="39"/>
                  </a:lnTo>
                  <a:lnTo>
                    <a:pt x="72" y="45"/>
                  </a:lnTo>
                  <a:lnTo>
                    <a:pt x="68" y="50"/>
                  </a:lnTo>
                  <a:lnTo>
                    <a:pt x="63" y="56"/>
                  </a:lnTo>
                  <a:lnTo>
                    <a:pt x="57" y="59"/>
                  </a:lnTo>
                  <a:lnTo>
                    <a:pt x="52" y="61"/>
                  </a:lnTo>
                  <a:lnTo>
                    <a:pt x="44" y="63"/>
                  </a:lnTo>
                  <a:lnTo>
                    <a:pt x="37" y="65"/>
                  </a:lnTo>
                  <a:lnTo>
                    <a:pt x="29" y="63"/>
                  </a:lnTo>
                  <a:lnTo>
                    <a:pt x="22" y="61"/>
                  </a:lnTo>
                  <a:lnTo>
                    <a:pt x="17" y="59"/>
                  </a:lnTo>
                  <a:lnTo>
                    <a:pt x="11" y="56"/>
                  </a:lnTo>
                  <a:lnTo>
                    <a:pt x="7" y="50"/>
                  </a:lnTo>
                  <a:lnTo>
                    <a:pt x="4" y="45"/>
                  </a:lnTo>
                  <a:lnTo>
                    <a:pt x="2" y="39"/>
                  </a:lnTo>
                  <a:lnTo>
                    <a:pt x="0" y="34"/>
                  </a:lnTo>
                  <a:lnTo>
                    <a:pt x="2" y="26"/>
                  </a:lnTo>
                  <a:lnTo>
                    <a:pt x="4" y="21"/>
                  </a:lnTo>
                  <a:lnTo>
                    <a:pt x="7" y="15"/>
                  </a:lnTo>
                  <a:lnTo>
                    <a:pt x="11" y="10"/>
                  </a:lnTo>
                  <a:lnTo>
                    <a:pt x="17" y="6"/>
                  </a:lnTo>
                  <a:lnTo>
                    <a:pt x="22" y="4"/>
                  </a:lnTo>
                  <a:lnTo>
                    <a:pt x="29" y="2"/>
                  </a:lnTo>
                  <a:lnTo>
                    <a:pt x="37" y="0"/>
                  </a:lnTo>
                  <a:close/>
                </a:path>
              </a:pathLst>
            </a:custGeom>
            <a:solidFill>
              <a:srgbClr val="FFFFFF"/>
            </a:solidFill>
            <a:ln w="9525">
              <a:noFill/>
              <a:round/>
              <a:headEnd/>
              <a:tailEnd/>
            </a:ln>
          </p:spPr>
          <p:txBody>
            <a:bodyPr/>
            <a:lstStyle/>
            <a:p>
              <a:endParaRPr lang="en-US" dirty="0"/>
            </a:p>
          </p:txBody>
        </p:sp>
        <p:sp>
          <p:nvSpPr>
            <p:cNvPr id="18748" name="Freeform 187"/>
            <p:cNvSpPr>
              <a:spLocks/>
            </p:cNvSpPr>
            <p:nvPr/>
          </p:nvSpPr>
          <p:spPr bwMode="auto">
            <a:xfrm>
              <a:off x="2621" y="3322"/>
              <a:ext cx="74" cy="65"/>
            </a:xfrm>
            <a:custGeom>
              <a:avLst/>
              <a:gdLst>
                <a:gd name="T0" fmla="*/ 37 w 74"/>
                <a:gd name="T1" fmla="*/ 0 h 65"/>
                <a:gd name="T2" fmla="*/ 44 w 74"/>
                <a:gd name="T3" fmla="*/ 2 h 65"/>
                <a:gd name="T4" fmla="*/ 52 w 74"/>
                <a:gd name="T5" fmla="*/ 4 h 65"/>
                <a:gd name="T6" fmla="*/ 57 w 74"/>
                <a:gd name="T7" fmla="*/ 6 h 65"/>
                <a:gd name="T8" fmla="*/ 63 w 74"/>
                <a:gd name="T9" fmla="*/ 10 h 65"/>
                <a:gd name="T10" fmla="*/ 68 w 74"/>
                <a:gd name="T11" fmla="*/ 15 h 65"/>
                <a:gd name="T12" fmla="*/ 72 w 74"/>
                <a:gd name="T13" fmla="*/ 21 h 65"/>
                <a:gd name="T14" fmla="*/ 74 w 74"/>
                <a:gd name="T15" fmla="*/ 26 h 65"/>
                <a:gd name="T16" fmla="*/ 74 w 74"/>
                <a:gd name="T17" fmla="*/ 34 h 65"/>
                <a:gd name="T18" fmla="*/ 74 w 74"/>
                <a:gd name="T19" fmla="*/ 39 h 65"/>
                <a:gd name="T20" fmla="*/ 72 w 74"/>
                <a:gd name="T21" fmla="*/ 45 h 65"/>
                <a:gd name="T22" fmla="*/ 68 w 74"/>
                <a:gd name="T23" fmla="*/ 50 h 65"/>
                <a:gd name="T24" fmla="*/ 63 w 74"/>
                <a:gd name="T25" fmla="*/ 56 h 65"/>
                <a:gd name="T26" fmla="*/ 57 w 74"/>
                <a:gd name="T27" fmla="*/ 59 h 65"/>
                <a:gd name="T28" fmla="*/ 52 w 74"/>
                <a:gd name="T29" fmla="*/ 61 h 65"/>
                <a:gd name="T30" fmla="*/ 44 w 74"/>
                <a:gd name="T31" fmla="*/ 63 h 65"/>
                <a:gd name="T32" fmla="*/ 37 w 74"/>
                <a:gd name="T33" fmla="*/ 65 h 65"/>
                <a:gd name="T34" fmla="*/ 29 w 74"/>
                <a:gd name="T35" fmla="*/ 63 h 65"/>
                <a:gd name="T36" fmla="*/ 22 w 74"/>
                <a:gd name="T37" fmla="*/ 61 h 65"/>
                <a:gd name="T38" fmla="*/ 17 w 74"/>
                <a:gd name="T39" fmla="*/ 59 h 65"/>
                <a:gd name="T40" fmla="*/ 11 w 74"/>
                <a:gd name="T41" fmla="*/ 56 h 65"/>
                <a:gd name="T42" fmla="*/ 7 w 74"/>
                <a:gd name="T43" fmla="*/ 50 h 65"/>
                <a:gd name="T44" fmla="*/ 4 w 74"/>
                <a:gd name="T45" fmla="*/ 45 h 65"/>
                <a:gd name="T46" fmla="*/ 2 w 74"/>
                <a:gd name="T47" fmla="*/ 39 h 65"/>
                <a:gd name="T48" fmla="*/ 0 w 74"/>
                <a:gd name="T49" fmla="*/ 34 h 65"/>
                <a:gd name="T50" fmla="*/ 2 w 74"/>
                <a:gd name="T51" fmla="*/ 26 h 65"/>
                <a:gd name="T52" fmla="*/ 4 w 74"/>
                <a:gd name="T53" fmla="*/ 21 h 65"/>
                <a:gd name="T54" fmla="*/ 7 w 74"/>
                <a:gd name="T55" fmla="*/ 15 h 65"/>
                <a:gd name="T56" fmla="*/ 11 w 74"/>
                <a:gd name="T57" fmla="*/ 10 h 65"/>
                <a:gd name="T58" fmla="*/ 17 w 74"/>
                <a:gd name="T59" fmla="*/ 6 h 65"/>
                <a:gd name="T60" fmla="*/ 22 w 74"/>
                <a:gd name="T61" fmla="*/ 4 h 65"/>
                <a:gd name="T62" fmla="*/ 29 w 74"/>
                <a:gd name="T63" fmla="*/ 2 h 65"/>
                <a:gd name="T64" fmla="*/ 37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10"/>
                  </a:lnTo>
                  <a:lnTo>
                    <a:pt x="68" y="15"/>
                  </a:lnTo>
                  <a:lnTo>
                    <a:pt x="72" y="21"/>
                  </a:lnTo>
                  <a:lnTo>
                    <a:pt x="74" y="26"/>
                  </a:lnTo>
                  <a:lnTo>
                    <a:pt x="74" y="34"/>
                  </a:lnTo>
                  <a:lnTo>
                    <a:pt x="74" y="39"/>
                  </a:lnTo>
                  <a:lnTo>
                    <a:pt x="72" y="45"/>
                  </a:lnTo>
                  <a:lnTo>
                    <a:pt x="68" y="50"/>
                  </a:lnTo>
                  <a:lnTo>
                    <a:pt x="63" y="56"/>
                  </a:lnTo>
                  <a:lnTo>
                    <a:pt x="57" y="59"/>
                  </a:lnTo>
                  <a:lnTo>
                    <a:pt x="52" y="61"/>
                  </a:lnTo>
                  <a:lnTo>
                    <a:pt x="44" y="63"/>
                  </a:lnTo>
                  <a:lnTo>
                    <a:pt x="37" y="65"/>
                  </a:lnTo>
                  <a:lnTo>
                    <a:pt x="29" y="63"/>
                  </a:lnTo>
                  <a:lnTo>
                    <a:pt x="22" y="61"/>
                  </a:lnTo>
                  <a:lnTo>
                    <a:pt x="17" y="59"/>
                  </a:lnTo>
                  <a:lnTo>
                    <a:pt x="11" y="56"/>
                  </a:lnTo>
                  <a:lnTo>
                    <a:pt x="7" y="50"/>
                  </a:lnTo>
                  <a:lnTo>
                    <a:pt x="4" y="45"/>
                  </a:lnTo>
                  <a:lnTo>
                    <a:pt x="2" y="39"/>
                  </a:lnTo>
                  <a:lnTo>
                    <a:pt x="0" y="34"/>
                  </a:lnTo>
                  <a:lnTo>
                    <a:pt x="2" y="26"/>
                  </a:lnTo>
                  <a:lnTo>
                    <a:pt x="4" y="21"/>
                  </a:lnTo>
                  <a:lnTo>
                    <a:pt x="7" y="15"/>
                  </a:lnTo>
                  <a:lnTo>
                    <a:pt x="11" y="10"/>
                  </a:lnTo>
                  <a:lnTo>
                    <a:pt x="17"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749" name="Freeform 188"/>
            <p:cNvSpPr>
              <a:spLocks/>
            </p:cNvSpPr>
            <p:nvPr/>
          </p:nvSpPr>
          <p:spPr bwMode="auto">
            <a:xfrm>
              <a:off x="1963" y="3743"/>
              <a:ext cx="74" cy="63"/>
            </a:xfrm>
            <a:custGeom>
              <a:avLst/>
              <a:gdLst>
                <a:gd name="T0" fmla="*/ 37 w 74"/>
                <a:gd name="T1" fmla="*/ 0 h 63"/>
                <a:gd name="T2" fmla="*/ 45 w 74"/>
                <a:gd name="T3" fmla="*/ 0 h 63"/>
                <a:gd name="T4" fmla="*/ 52 w 74"/>
                <a:gd name="T5" fmla="*/ 2 h 63"/>
                <a:gd name="T6" fmla="*/ 60 w 74"/>
                <a:gd name="T7" fmla="*/ 6 h 63"/>
                <a:gd name="T8" fmla="*/ 65 w 74"/>
                <a:gd name="T9" fmla="*/ 9 h 63"/>
                <a:gd name="T10" fmla="*/ 69 w 74"/>
                <a:gd name="T11" fmla="*/ 13 h 63"/>
                <a:gd name="T12" fmla="*/ 72 w 74"/>
                <a:gd name="T13" fmla="*/ 19 h 63"/>
                <a:gd name="T14" fmla="*/ 74 w 74"/>
                <a:gd name="T15" fmla="*/ 26 h 63"/>
                <a:gd name="T16" fmla="*/ 74 w 74"/>
                <a:gd name="T17" fmla="*/ 32 h 63"/>
                <a:gd name="T18" fmla="*/ 74 w 74"/>
                <a:gd name="T19" fmla="*/ 37 h 63"/>
                <a:gd name="T20" fmla="*/ 72 w 74"/>
                <a:gd name="T21" fmla="*/ 45 h 63"/>
                <a:gd name="T22" fmla="*/ 69 w 74"/>
                <a:gd name="T23" fmla="*/ 50 h 63"/>
                <a:gd name="T24" fmla="*/ 65 w 74"/>
                <a:gd name="T25" fmla="*/ 54 h 63"/>
                <a:gd name="T26" fmla="*/ 60 w 74"/>
                <a:gd name="T27" fmla="*/ 57 h 63"/>
                <a:gd name="T28" fmla="*/ 52 w 74"/>
                <a:gd name="T29" fmla="*/ 61 h 63"/>
                <a:gd name="T30" fmla="*/ 45 w 74"/>
                <a:gd name="T31" fmla="*/ 63 h 63"/>
                <a:gd name="T32" fmla="*/ 37 w 74"/>
                <a:gd name="T33" fmla="*/ 63 h 63"/>
                <a:gd name="T34" fmla="*/ 30 w 74"/>
                <a:gd name="T35" fmla="*/ 63 h 63"/>
                <a:gd name="T36" fmla="*/ 23 w 74"/>
                <a:gd name="T37" fmla="*/ 61 h 63"/>
                <a:gd name="T38" fmla="*/ 17 w 74"/>
                <a:gd name="T39" fmla="*/ 57 h 63"/>
                <a:gd name="T40" fmla="*/ 12 w 74"/>
                <a:gd name="T41" fmla="*/ 54 h 63"/>
                <a:gd name="T42" fmla="*/ 8 w 74"/>
                <a:gd name="T43" fmla="*/ 50 h 63"/>
                <a:gd name="T44" fmla="*/ 4 w 74"/>
                <a:gd name="T45" fmla="*/ 45 h 63"/>
                <a:gd name="T46" fmla="*/ 2 w 74"/>
                <a:gd name="T47" fmla="*/ 37 h 63"/>
                <a:gd name="T48" fmla="*/ 0 w 74"/>
                <a:gd name="T49" fmla="*/ 32 h 63"/>
                <a:gd name="T50" fmla="*/ 2 w 74"/>
                <a:gd name="T51" fmla="*/ 26 h 63"/>
                <a:gd name="T52" fmla="*/ 4 w 74"/>
                <a:gd name="T53" fmla="*/ 19 h 63"/>
                <a:gd name="T54" fmla="*/ 8 w 74"/>
                <a:gd name="T55" fmla="*/ 13 h 63"/>
                <a:gd name="T56" fmla="*/ 12 w 74"/>
                <a:gd name="T57" fmla="*/ 9 h 63"/>
                <a:gd name="T58" fmla="*/ 17 w 74"/>
                <a:gd name="T59" fmla="*/ 6 h 63"/>
                <a:gd name="T60" fmla="*/ 23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60" y="6"/>
                  </a:lnTo>
                  <a:lnTo>
                    <a:pt x="65" y="9"/>
                  </a:lnTo>
                  <a:lnTo>
                    <a:pt x="69" y="13"/>
                  </a:lnTo>
                  <a:lnTo>
                    <a:pt x="72" y="19"/>
                  </a:lnTo>
                  <a:lnTo>
                    <a:pt x="74" y="26"/>
                  </a:lnTo>
                  <a:lnTo>
                    <a:pt x="74" y="32"/>
                  </a:lnTo>
                  <a:lnTo>
                    <a:pt x="74" y="37"/>
                  </a:lnTo>
                  <a:lnTo>
                    <a:pt x="72" y="45"/>
                  </a:lnTo>
                  <a:lnTo>
                    <a:pt x="69" y="50"/>
                  </a:lnTo>
                  <a:lnTo>
                    <a:pt x="65" y="54"/>
                  </a:lnTo>
                  <a:lnTo>
                    <a:pt x="60" y="57"/>
                  </a:lnTo>
                  <a:lnTo>
                    <a:pt x="52" y="61"/>
                  </a:lnTo>
                  <a:lnTo>
                    <a:pt x="45" y="63"/>
                  </a:lnTo>
                  <a:lnTo>
                    <a:pt x="37" y="63"/>
                  </a:lnTo>
                  <a:lnTo>
                    <a:pt x="30" y="63"/>
                  </a:lnTo>
                  <a:lnTo>
                    <a:pt x="23" y="61"/>
                  </a:lnTo>
                  <a:lnTo>
                    <a:pt x="17" y="57"/>
                  </a:lnTo>
                  <a:lnTo>
                    <a:pt x="12" y="54"/>
                  </a:lnTo>
                  <a:lnTo>
                    <a:pt x="8" y="50"/>
                  </a:lnTo>
                  <a:lnTo>
                    <a:pt x="4" y="45"/>
                  </a:lnTo>
                  <a:lnTo>
                    <a:pt x="2" y="37"/>
                  </a:lnTo>
                  <a:lnTo>
                    <a:pt x="0" y="32"/>
                  </a:lnTo>
                  <a:lnTo>
                    <a:pt x="2" y="26"/>
                  </a:lnTo>
                  <a:lnTo>
                    <a:pt x="4" y="19"/>
                  </a:lnTo>
                  <a:lnTo>
                    <a:pt x="8" y="13"/>
                  </a:lnTo>
                  <a:lnTo>
                    <a:pt x="12" y="9"/>
                  </a:lnTo>
                  <a:lnTo>
                    <a:pt x="17"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50" name="Freeform 189"/>
            <p:cNvSpPr>
              <a:spLocks/>
            </p:cNvSpPr>
            <p:nvPr/>
          </p:nvSpPr>
          <p:spPr bwMode="auto">
            <a:xfrm>
              <a:off x="2645" y="3690"/>
              <a:ext cx="76" cy="62"/>
            </a:xfrm>
            <a:custGeom>
              <a:avLst/>
              <a:gdLst>
                <a:gd name="T0" fmla="*/ 37 w 76"/>
                <a:gd name="T1" fmla="*/ 0 h 62"/>
                <a:gd name="T2" fmla="*/ 46 w 76"/>
                <a:gd name="T3" fmla="*/ 0 h 62"/>
                <a:gd name="T4" fmla="*/ 52 w 76"/>
                <a:gd name="T5" fmla="*/ 2 h 62"/>
                <a:gd name="T6" fmla="*/ 59 w 76"/>
                <a:gd name="T7" fmla="*/ 5 h 62"/>
                <a:gd name="T8" fmla="*/ 65 w 76"/>
                <a:gd name="T9" fmla="*/ 9 h 62"/>
                <a:gd name="T10" fmla="*/ 68 w 76"/>
                <a:gd name="T11" fmla="*/ 14 h 62"/>
                <a:gd name="T12" fmla="*/ 72 w 76"/>
                <a:gd name="T13" fmla="*/ 18 h 62"/>
                <a:gd name="T14" fmla="*/ 74 w 76"/>
                <a:gd name="T15" fmla="*/ 26 h 62"/>
                <a:gd name="T16" fmla="*/ 76 w 76"/>
                <a:gd name="T17" fmla="*/ 31 h 62"/>
                <a:gd name="T18" fmla="*/ 74 w 76"/>
                <a:gd name="T19" fmla="*/ 38 h 62"/>
                <a:gd name="T20" fmla="*/ 72 w 76"/>
                <a:gd name="T21" fmla="*/ 44 h 62"/>
                <a:gd name="T22" fmla="*/ 68 w 76"/>
                <a:gd name="T23" fmla="*/ 50 h 62"/>
                <a:gd name="T24" fmla="*/ 65 w 76"/>
                <a:gd name="T25" fmla="*/ 53 h 62"/>
                <a:gd name="T26" fmla="*/ 59 w 76"/>
                <a:gd name="T27" fmla="*/ 57 h 62"/>
                <a:gd name="T28" fmla="*/ 52 w 76"/>
                <a:gd name="T29" fmla="*/ 61 h 62"/>
                <a:gd name="T30" fmla="*/ 46 w 76"/>
                <a:gd name="T31" fmla="*/ 62 h 62"/>
                <a:gd name="T32" fmla="*/ 37 w 76"/>
                <a:gd name="T33" fmla="*/ 62 h 62"/>
                <a:gd name="T34" fmla="*/ 30 w 76"/>
                <a:gd name="T35" fmla="*/ 62 h 62"/>
                <a:gd name="T36" fmla="*/ 24 w 76"/>
                <a:gd name="T37" fmla="*/ 61 h 62"/>
                <a:gd name="T38" fmla="*/ 17 w 76"/>
                <a:gd name="T39" fmla="*/ 57 h 62"/>
                <a:gd name="T40" fmla="*/ 11 w 76"/>
                <a:gd name="T41" fmla="*/ 53 h 62"/>
                <a:gd name="T42" fmla="*/ 7 w 76"/>
                <a:gd name="T43" fmla="*/ 50 h 62"/>
                <a:gd name="T44" fmla="*/ 4 w 76"/>
                <a:gd name="T45" fmla="*/ 44 h 62"/>
                <a:gd name="T46" fmla="*/ 2 w 76"/>
                <a:gd name="T47" fmla="*/ 38 h 62"/>
                <a:gd name="T48" fmla="*/ 0 w 76"/>
                <a:gd name="T49" fmla="*/ 31 h 62"/>
                <a:gd name="T50" fmla="*/ 2 w 76"/>
                <a:gd name="T51" fmla="*/ 26 h 62"/>
                <a:gd name="T52" fmla="*/ 4 w 76"/>
                <a:gd name="T53" fmla="*/ 18 h 62"/>
                <a:gd name="T54" fmla="*/ 7 w 76"/>
                <a:gd name="T55" fmla="*/ 14 h 62"/>
                <a:gd name="T56" fmla="*/ 11 w 76"/>
                <a:gd name="T57" fmla="*/ 9 h 62"/>
                <a:gd name="T58" fmla="*/ 17 w 76"/>
                <a:gd name="T59" fmla="*/ 5 h 62"/>
                <a:gd name="T60" fmla="*/ 24 w 76"/>
                <a:gd name="T61" fmla="*/ 2 h 62"/>
                <a:gd name="T62" fmla="*/ 30 w 76"/>
                <a:gd name="T63" fmla="*/ 0 h 62"/>
                <a:gd name="T64" fmla="*/ 37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7" y="0"/>
                  </a:moveTo>
                  <a:lnTo>
                    <a:pt x="46" y="0"/>
                  </a:lnTo>
                  <a:lnTo>
                    <a:pt x="52" y="2"/>
                  </a:lnTo>
                  <a:lnTo>
                    <a:pt x="59" y="5"/>
                  </a:lnTo>
                  <a:lnTo>
                    <a:pt x="65" y="9"/>
                  </a:lnTo>
                  <a:lnTo>
                    <a:pt x="68" y="14"/>
                  </a:lnTo>
                  <a:lnTo>
                    <a:pt x="72" y="18"/>
                  </a:lnTo>
                  <a:lnTo>
                    <a:pt x="74" y="26"/>
                  </a:lnTo>
                  <a:lnTo>
                    <a:pt x="76" y="31"/>
                  </a:lnTo>
                  <a:lnTo>
                    <a:pt x="74" y="38"/>
                  </a:lnTo>
                  <a:lnTo>
                    <a:pt x="72" y="44"/>
                  </a:lnTo>
                  <a:lnTo>
                    <a:pt x="68" y="50"/>
                  </a:lnTo>
                  <a:lnTo>
                    <a:pt x="65" y="53"/>
                  </a:lnTo>
                  <a:lnTo>
                    <a:pt x="59" y="57"/>
                  </a:lnTo>
                  <a:lnTo>
                    <a:pt x="52" y="61"/>
                  </a:lnTo>
                  <a:lnTo>
                    <a:pt x="46" y="62"/>
                  </a:lnTo>
                  <a:lnTo>
                    <a:pt x="37" y="62"/>
                  </a:lnTo>
                  <a:lnTo>
                    <a:pt x="30" y="62"/>
                  </a:lnTo>
                  <a:lnTo>
                    <a:pt x="24" y="61"/>
                  </a:lnTo>
                  <a:lnTo>
                    <a:pt x="17" y="57"/>
                  </a:lnTo>
                  <a:lnTo>
                    <a:pt x="11" y="53"/>
                  </a:lnTo>
                  <a:lnTo>
                    <a:pt x="7" y="50"/>
                  </a:lnTo>
                  <a:lnTo>
                    <a:pt x="4" y="44"/>
                  </a:lnTo>
                  <a:lnTo>
                    <a:pt x="2" y="38"/>
                  </a:lnTo>
                  <a:lnTo>
                    <a:pt x="0" y="31"/>
                  </a:lnTo>
                  <a:lnTo>
                    <a:pt x="2" y="26"/>
                  </a:lnTo>
                  <a:lnTo>
                    <a:pt x="4" y="18"/>
                  </a:lnTo>
                  <a:lnTo>
                    <a:pt x="7" y="14"/>
                  </a:lnTo>
                  <a:lnTo>
                    <a:pt x="11" y="9"/>
                  </a:lnTo>
                  <a:lnTo>
                    <a:pt x="17" y="5"/>
                  </a:lnTo>
                  <a:lnTo>
                    <a:pt x="24" y="2"/>
                  </a:lnTo>
                  <a:lnTo>
                    <a:pt x="30" y="0"/>
                  </a:lnTo>
                  <a:lnTo>
                    <a:pt x="37" y="0"/>
                  </a:lnTo>
                  <a:close/>
                </a:path>
              </a:pathLst>
            </a:custGeom>
            <a:solidFill>
              <a:srgbClr val="FFFFFF"/>
            </a:solidFill>
            <a:ln w="9525">
              <a:noFill/>
              <a:round/>
              <a:headEnd/>
              <a:tailEnd/>
            </a:ln>
          </p:spPr>
          <p:txBody>
            <a:bodyPr/>
            <a:lstStyle/>
            <a:p>
              <a:endParaRPr lang="en-US" dirty="0"/>
            </a:p>
          </p:txBody>
        </p:sp>
        <p:sp>
          <p:nvSpPr>
            <p:cNvPr id="18751" name="Freeform 190"/>
            <p:cNvSpPr>
              <a:spLocks/>
            </p:cNvSpPr>
            <p:nvPr/>
          </p:nvSpPr>
          <p:spPr bwMode="auto">
            <a:xfrm>
              <a:off x="2645" y="3690"/>
              <a:ext cx="76" cy="62"/>
            </a:xfrm>
            <a:custGeom>
              <a:avLst/>
              <a:gdLst>
                <a:gd name="T0" fmla="*/ 37 w 76"/>
                <a:gd name="T1" fmla="*/ 0 h 62"/>
                <a:gd name="T2" fmla="*/ 46 w 76"/>
                <a:gd name="T3" fmla="*/ 0 h 62"/>
                <a:gd name="T4" fmla="*/ 52 w 76"/>
                <a:gd name="T5" fmla="*/ 2 h 62"/>
                <a:gd name="T6" fmla="*/ 59 w 76"/>
                <a:gd name="T7" fmla="*/ 5 h 62"/>
                <a:gd name="T8" fmla="*/ 65 w 76"/>
                <a:gd name="T9" fmla="*/ 9 h 62"/>
                <a:gd name="T10" fmla="*/ 68 w 76"/>
                <a:gd name="T11" fmla="*/ 14 h 62"/>
                <a:gd name="T12" fmla="*/ 72 w 76"/>
                <a:gd name="T13" fmla="*/ 18 h 62"/>
                <a:gd name="T14" fmla="*/ 74 w 76"/>
                <a:gd name="T15" fmla="*/ 26 h 62"/>
                <a:gd name="T16" fmla="*/ 76 w 76"/>
                <a:gd name="T17" fmla="*/ 31 h 62"/>
                <a:gd name="T18" fmla="*/ 74 w 76"/>
                <a:gd name="T19" fmla="*/ 38 h 62"/>
                <a:gd name="T20" fmla="*/ 72 w 76"/>
                <a:gd name="T21" fmla="*/ 44 h 62"/>
                <a:gd name="T22" fmla="*/ 68 w 76"/>
                <a:gd name="T23" fmla="*/ 50 h 62"/>
                <a:gd name="T24" fmla="*/ 65 w 76"/>
                <a:gd name="T25" fmla="*/ 53 h 62"/>
                <a:gd name="T26" fmla="*/ 59 w 76"/>
                <a:gd name="T27" fmla="*/ 57 h 62"/>
                <a:gd name="T28" fmla="*/ 52 w 76"/>
                <a:gd name="T29" fmla="*/ 61 h 62"/>
                <a:gd name="T30" fmla="*/ 46 w 76"/>
                <a:gd name="T31" fmla="*/ 62 h 62"/>
                <a:gd name="T32" fmla="*/ 37 w 76"/>
                <a:gd name="T33" fmla="*/ 62 h 62"/>
                <a:gd name="T34" fmla="*/ 30 w 76"/>
                <a:gd name="T35" fmla="*/ 62 h 62"/>
                <a:gd name="T36" fmla="*/ 24 w 76"/>
                <a:gd name="T37" fmla="*/ 61 h 62"/>
                <a:gd name="T38" fmla="*/ 17 w 76"/>
                <a:gd name="T39" fmla="*/ 57 h 62"/>
                <a:gd name="T40" fmla="*/ 11 w 76"/>
                <a:gd name="T41" fmla="*/ 53 h 62"/>
                <a:gd name="T42" fmla="*/ 7 w 76"/>
                <a:gd name="T43" fmla="*/ 50 h 62"/>
                <a:gd name="T44" fmla="*/ 4 w 76"/>
                <a:gd name="T45" fmla="*/ 44 h 62"/>
                <a:gd name="T46" fmla="*/ 2 w 76"/>
                <a:gd name="T47" fmla="*/ 38 h 62"/>
                <a:gd name="T48" fmla="*/ 0 w 76"/>
                <a:gd name="T49" fmla="*/ 31 h 62"/>
                <a:gd name="T50" fmla="*/ 2 w 76"/>
                <a:gd name="T51" fmla="*/ 26 h 62"/>
                <a:gd name="T52" fmla="*/ 4 w 76"/>
                <a:gd name="T53" fmla="*/ 18 h 62"/>
                <a:gd name="T54" fmla="*/ 7 w 76"/>
                <a:gd name="T55" fmla="*/ 14 h 62"/>
                <a:gd name="T56" fmla="*/ 11 w 76"/>
                <a:gd name="T57" fmla="*/ 9 h 62"/>
                <a:gd name="T58" fmla="*/ 17 w 76"/>
                <a:gd name="T59" fmla="*/ 5 h 62"/>
                <a:gd name="T60" fmla="*/ 24 w 76"/>
                <a:gd name="T61" fmla="*/ 2 h 62"/>
                <a:gd name="T62" fmla="*/ 30 w 76"/>
                <a:gd name="T63" fmla="*/ 0 h 62"/>
                <a:gd name="T64" fmla="*/ 37 w 76"/>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2">
                  <a:moveTo>
                    <a:pt x="37" y="0"/>
                  </a:moveTo>
                  <a:lnTo>
                    <a:pt x="46" y="0"/>
                  </a:lnTo>
                  <a:lnTo>
                    <a:pt x="52" y="2"/>
                  </a:lnTo>
                  <a:lnTo>
                    <a:pt x="59" y="5"/>
                  </a:lnTo>
                  <a:lnTo>
                    <a:pt x="65" y="9"/>
                  </a:lnTo>
                  <a:lnTo>
                    <a:pt x="68" y="14"/>
                  </a:lnTo>
                  <a:lnTo>
                    <a:pt x="72" y="18"/>
                  </a:lnTo>
                  <a:lnTo>
                    <a:pt x="74" y="26"/>
                  </a:lnTo>
                  <a:lnTo>
                    <a:pt x="76" y="31"/>
                  </a:lnTo>
                  <a:lnTo>
                    <a:pt x="74" y="38"/>
                  </a:lnTo>
                  <a:lnTo>
                    <a:pt x="72" y="44"/>
                  </a:lnTo>
                  <a:lnTo>
                    <a:pt x="68" y="50"/>
                  </a:lnTo>
                  <a:lnTo>
                    <a:pt x="65" y="53"/>
                  </a:lnTo>
                  <a:lnTo>
                    <a:pt x="59" y="57"/>
                  </a:lnTo>
                  <a:lnTo>
                    <a:pt x="52" y="61"/>
                  </a:lnTo>
                  <a:lnTo>
                    <a:pt x="46" y="62"/>
                  </a:lnTo>
                  <a:lnTo>
                    <a:pt x="37" y="62"/>
                  </a:lnTo>
                  <a:lnTo>
                    <a:pt x="30" y="62"/>
                  </a:lnTo>
                  <a:lnTo>
                    <a:pt x="24" y="61"/>
                  </a:lnTo>
                  <a:lnTo>
                    <a:pt x="17" y="57"/>
                  </a:lnTo>
                  <a:lnTo>
                    <a:pt x="11" y="53"/>
                  </a:lnTo>
                  <a:lnTo>
                    <a:pt x="7" y="50"/>
                  </a:lnTo>
                  <a:lnTo>
                    <a:pt x="4" y="44"/>
                  </a:lnTo>
                  <a:lnTo>
                    <a:pt x="2" y="38"/>
                  </a:lnTo>
                  <a:lnTo>
                    <a:pt x="0" y="31"/>
                  </a:lnTo>
                  <a:lnTo>
                    <a:pt x="2" y="26"/>
                  </a:lnTo>
                  <a:lnTo>
                    <a:pt x="4" y="18"/>
                  </a:lnTo>
                  <a:lnTo>
                    <a:pt x="7" y="14"/>
                  </a:lnTo>
                  <a:lnTo>
                    <a:pt x="11" y="9"/>
                  </a:lnTo>
                  <a:lnTo>
                    <a:pt x="17" y="5"/>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52" name="Freeform 191"/>
            <p:cNvSpPr>
              <a:spLocks/>
            </p:cNvSpPr>
            <p:nvPr/>
          </p:nvSpPr>
          <p:spPr bwMode="auto">
            <a:xfrm>
              <a:off x="2695" y="3201"/>
              <a:ext cx="74" cy="64"/>
            </a:xfrm>
            <a:custGeom>
              <a:avLst/>
              <a:gdLst>
                <a:gd name="T0" fmla="*/ 37 w 74"/>
                <a:gd name="T1" fmla="*/ 0 h 64"/>
                <a:gd name="T2" fmla="*/ 44 w 74"/>
                <a:gd name="T3" fmla="*/ 1 h 64"/>
                <a:gd name="T4" fmla="*/ 52 w 74"/>
                <a:gd name="T5" fmla="*/ 3 h 64"/>
                <a:gd name="T6" fmla="*/ 57 w 74"/>
                <a:gd name="T7" fmla="*/ 5 h 64"/>
                <a:gd name="T8" fmla="*/ 63 w 74"/>
                <a:gd name="T9" fmla="*/ 9 h 64"/>
                <a:gd name="T10" fmla="*/ 66 w 74"/>
                <a:gd name="T11" fmla="*/ 14 h 64"/>
                <a:gd name="T12" fmla="*/ 70 w 74"/>
                <a:gd name="T13" fmla="*/ 20 h 64"/>
                <a:gd name="T14" fmla="*/ 72 w 74"/>
                <a:gd name="T15" fmla="*/ 25 h 64"/>
                <a:gd name="T16" fmla="*/ 74 w 74"/>
                <a:gd name="T17" fmla="*/ 33 h 64"/>
                <a:gd name="T18" fmla="*/ 72 w 74"/>
                <a:gd name="T19" fmla="*/ 38 h 64"/>
                <a:gd name="T20" fmla="*/ 70 w 74"/>
                <a:gd name="T21" fmla="*/ 44 h 64"/>
                <a:gd name="T22" fmla="*/ 66 w 74"/>
                <a:gd name="T23" fmla="*/ 49 h 64"/>
                <a:gd name="T24" fmla="*/ 63 w 74"/>
                <a:gd name="T25" fmla="*/ 55 h 64"/>
                <a:gd name="T26" fmla="*/ 57 w 74"/>
                <a:gd name="T27" fmla="*/ 59 h 64"/>
                <a:gd name="T28" fmla="*/ 52 w 74"/>
                <a:gd name="T29" fmla="*/ 60 h 64"/>
                <a:gd name="T30" fmla="*/ 44 w 74"/>
                <a:gd name="T31" fmla="*/ 62 h 64"/>
                <a:gd name="T32" fmla="*/ 37 w 74"/>
                <a:gd name="T33" fmla="*/ 64 h 64"/>
                <a:gd name="T34" fmla="*/ 29 w 74"/>
                <a:gd name="T35" fmla="*/ 62 h 64"/>
                <a:gd name="T36" fmla="*/ 22 w 74"/>
                <a:gd name="T37" fmla="*/ 60 h 64"/>
                <a:gd name="T38" fmla="*/ 15 w 74"/>
                <a:gd name="T39" fmla="*/ 59 h 64"/>
                <a:gd name="T40" fmla="*/ 9 w 74"/>
                <a:gd name="T41" fmla="*/ 55 h 64"/>
                <a:gd name="T42" fmla="*/ 5 w 74"/>
                <a:gd name="T43" fmla="*/ 49 h 64"/>
                <a:gd name="T44" fmla="*/ 2 w 74"/>
                <a:gd name="T45" fmla="*/ 44 h 64"/>
                <a:gd name="T46" fmla="*/ 0 w 74"/>
                <a:gd name="T47" fmla="*/ 38 h 64"/>
                <a:gd name="T48" fmla="*/ 0 w 74"/>
                <a:gd name="T49" fmla="*/ 33 h 64"/>
                <a:gd name="T50" fmla="*/ 0 w 74"/>
                <a:gd name="T51" fmla="*/ 25 h 64"/>
                <a:gd name="T52" fmla="*/ 2 w 74"/>
                <a:gd name="T53" fmla="*/ 20 h 64"/>
                <a:gd name="T54" fmla="*/ 5 w 74"/>
                <a:gd name="T55" fmla="*/ 14 h 64"/>
                <a:gd name="T56" fmla="*/ 9 w 74"/>
                <a:gd name="T57" fmla="*/ 9 h 64"/>
                <a:gd name="T58" fmla="*/ 15 w 74"/>
                <a:gd name="T59" fmla="*/ 5 h 64"/>
                <a:gd name="T60" fmla="*/ 22 w 74"/>
                <a:gd name="T61" fmla="*/ 3 h 64"/>
                <a:gd name="T62" fmla="*/ 29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1"/>
                  </a:lnTo>
                  <a:lnTo>
                    <a:pt x="52" y="3"/>
                  </a:lnTo>
                  <a:lnTo>
                    <a:pt x="57" y="5"/>
                  </a:lnTo>
                  <a:lnTo>
                    <a:pt x="63" y="9"/>
                  </a:lnTo>
                  <a:lnTo>
                    <a:pt x="66" y="14"/>
                  </a:lnTo>
                  <a:lnTo>
                    <a:pt x="70" y="20"/>
                  </a:lnTo>
                  <a:lnTo>
                    <a:pt x="72" y="25"/>
                  </a:lnTo>
                  <a:lnTo>
                    <a:pt x="74" y="33"/>
                  </a:lnTo>
                  <a:lnTo>
                    <a:pt x="72" y="38"/>
                  </a:lnTo>
                  <a:lnTo>
                    <a:pt x="70" y="44"/>
                  </a:lnTo>
                  <a:lnTo>
                    <a:pt x="66" y="49"/>
                  </a:lnTo>
                  <a:lnTo>
                    <a:pt x="63" y="55"/>
                  </a:lnTo>
                  <a:lnTo>
                    <a:pt x="57" y="59"/>
                  </a:lnTo>
                  <a:lnTo>
                    <a:pt x="52" y="60"/>
                  </a:lnTo>
                  <a:lnTo>
                    <a:pt x="44" y="62"/>
                  </a:lnTo>
                  <a:lnTo>
                    <a:pt x="37" y="64"/>
                  </a:lnTo>
                  <a:lnTo>
                    <a:pt x="29" y="62"/>
                  </a:lnTo>
                  <a:lnTo>
                    <a:pt x="22" y="60"/>
                  </a:lnTo>
                  <a:lnTo>
                    <a:pt x="15" y="59"/>
                  </a:lnTo>
                  <a:lnTo>
                    <a:pt x="9" y="55"/>
                  </a:lnTo>
                  <a:lnTo>
                    <a:pt x="5" y="49"/>
                  </a:lnTo>
                  <a:lnTo>
                    <a:pt x="2" y="44"/>
                  </a:lnTo>
                  <a:lnTo>
                    <a:pt x="0" y="38"/>
                  </a:lnTo>
                  <a:lnTo>
                    <a:pt x="0" y="33"/>
                  </a:lnTo>
                  <a:lnTo>
                    <a:pt x="0" y="25"/>
                  </a:lnTo>
                  <a:lnTo>
                    <a:pt x="2" y="20"/>
                  </a:lnTo>
                  <a:lnTo>
                    <a:pt x="5" y="14"/>
                  </a:lnTo>
                  <a:lnTo>
                    <a:pt x="9" y="9"/>
                  </a:lnTo>
                  <a:lnTo>
                    <a:pt x="15" y="5"/>
                  </a:lnTo>
                  <a:lnTo>
                    <a:pt x="22" y="3"/>
                  </a:lnTo>
                  <a:lnTo>
                    <a:pt x="29" y="1"/>
                  </a:lnTo>
                  <a:lnTo>
                    <a:pt x="37" y="0"/>
                  </a:lnTo>
                  <a:close/>
                </a:path>
              </a:pathLst>
            </a:custGeom>
            <a:solidFill>
              <a:srgbClr val="FFFFFF"/>
            </a:solidFill>
            <a:ln w="9525">
              <a:noFill/>
              <a:round/>
              <a:headEnd/>
              <a:tailEnd/>
            </a:ln>
          </p:spPr>
          <p:txBody>
            <a:bodyPr/>
            <a:lstStyle/>
            <a:p>
              <a:endParaRPr lang="en-US" dirty="0"/>
            </a:p>
          </p:txBody>
        </p:sp>
        <p:sp>
          <p:nvSpPr>
            <p:cNvPr id="18753" name="Freeform 192"/>
            <p:cNvSpPr>
              <a:spLocks/>
            </p:cNvSpPr>
            <p:nvPr/>
          </p:nvSpPr>
          <p:spPr bwMode="auto">
            <a:xfrm>
              <a:off x="2695" y="3201"/>
              <a:ext cx="74" cy="64"/>
            </a:xfrm>
            <a:custGeom>
              <a:avLst/>
              <a:gdLst>
                <a:gd name="T0" fmla="*/ 37 w 74"/>
                <a:gd name="T1" fmla="*/ 0 h 64"/>
                <a:gd name="T2" fmla="*/ 44 w 74"/>
                <a:gd name="T3" fmla="*/ 1 h 64"/>
                <a:gd name="T4" fmla="*/ 52 w 74"/>
                <a:gd name="T5" fmla="*/ 3 h 64"/>
                <a:gd name="T6" fmla="*/ 57 w 74"/>
                <a:gd name="T7" fmla="*/ 5 h 64"/>
                <a:gd name="T8" fmla="*/ 63 w 74"/>
                <a:gd name="T9" fmla="*/ 9 h 64"/>
                <a:gd name="T10" fmla="*/ 66 w 74"/>
                <a:gd name="T11" fmla="*/ 14 h 64"/>
                <a:gd name="T12" fmla="*/ 70 w 74"/>
                <a:gd name="T13" fmla="*/ 20 h 64"/>
                <a:gd name="T14" fmla="*/ 72 w 74"/>
                <a:gd name="T15" fmla="*/ 25 h 64"/>
                <a:gd name="T16" fmla="*/ 74 w 74"/>
                <a:gd name="T17" fmla="*/ 33 h 64"/>
                <a:gd name="T18" fmla="*/ 72 w 74"/>
                <a:gd name="T19" fmla="*/ 38 h 64"/>
                <a:gd name="T20" fmla="*/ 70 w 74"/>
                <a:gd name="T21" fmla="*/ 44 h 64"/>
                <a:gd name="T22" fmla="*/ 66 w 74"/>
                <a:gd name="T23" fmla="*/ 49 h 64"/>
                <a:gd name="T24" fmla="*/ 63 w 74"/>
                <a:gd name="T25" fmla="*/ 55 h 64"/>
                <a:gd name="T26" fmla="*/ 57 w 74"/>
                <a:gd name="T27" fmla="*/ 59 h 64"/>
                <a:gd name="T28" fmla="*/ 52 w 74"/>
                <a:gd name="T29" fmla="*/ 60 h 64"/>
                <a:gd name="T30" fmla="*/ 44 w 74"/>
                <a:gd name="T31" fmla="*/ 62 h 64"/>
                <a:gd name="T32" fmla="*/ 37 w 74"/>
                <a:gd name="T33" fmla="*/ 64 h 64"/>
                <a:gd name="T34" fmla="*/ 29 w 74"/>
                <a:gd name="T35" fmla="*/ 62 h 64"/>
                <a:gd name="T36" fmla="*/ 22 w 74"/>
                <a:gd name="T37" fmla="*/ 60 h 64"/>
                <a:gd name="T38" fmla="*/ 15 w 74"/>
                <a:gd name="T39" fmla="*/ 59 h 64"/>
                <a:gd name="T40" fmla="*/ 9 w 74"/>
                <a:gd name="T41" fmla="*/ 55 h 64"/>
                <a:gd name="T42" fmla="*/ 5 w 74"/>
                <a:gd name="T43" fmla="*/ 49 h 64"/>
                <a:gd name="T44" fmla="*/ 2 w 74"/>
                <a:gd name="T45" fmla="*/ 44 h 64"/>
                <a:gd name="T46" fmla="*/ 0 w 74"/>
                <a:gd name="T47" fmla="*/ 38 h 64"/>
                <a:gd name="T48" fmla="*/ 0 w 74"/>
                <a:gd name="T49" fmla="*/ 33 h 64"/>
                <a:gd name="T50" fmla="*/ 0 w 74"/>
                <a:gd name="T51" fmla="*/ 25 h 64"/>
                <a:gd name="T52" fmla="*/ 2 w 74"/>
                <a:gd name="T53" fmla="*/ 20 h 64"/>
                <a:gd name="T54" fmla="*/ 5 w 74"/>
                <a:gd name="T55" fmla="*/ 14 h 64"/>
                <a:gd name="T56" fmla="*/ 9 w 74"/>
                <a:gd name="T57" fmla="*/ 9 h 64"/>
                <a:gd name="T58" fmla="*/ 15 w 74"/>
                <a:gd name="T59" fmla="*/ 5 h 64"/>
                <a:gd name="T60" fmla="*/ 22 w 74"/>
                <a:gd name="T61" fmla="*/ 3 h 64"/>
                <a:gd name="T62" fmla="*/ 29 w 74"/>
                <a:gd name="T63" fmla="*/ 1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1"/>
                  </a:lnTo>
                  <a:lnTo>
                    <a:pt x="52" y="3"/>
                  </a:lnTo>
                  <a:lnTo>
                    <a:pt x="57" y="5"/>
                  </a:lnTo>
                  <a:lnTo>
                    <a:pt x="63" y="9"/>
                  </a:lnTo>
                  <a:lnTo>
                    <a:pt x="66" y="14"/>
                  </a:lnTo>
                  <a:lnTo>
                    <a:pt x="70" y="20"/>
                  </a:lnTo>
                  <a:lnTo>
                    <a:pt x="72" y="25"/>
                  </a:lnTo>
                  <a:lnTo>
                    <a:pt x="74" y="33"/>
                  </a:lnTo>
                  <a:lnTo>
                    <a:pt x="72" y="38"/>
                  </a:lnTo>
                  <a:lnTo>
                    <a:pt x="70" y="44"/>
                  </a:lnTo>
                  <a:lnTo>
                    <a:pt x="66" y="49"/>
                  </a:lnTo>
                  <a:lnTo>
                    <a:pt x="63" y="55"/>
                  </a:lnTo>
                  <a:lnTo>
                    <a:pt x="57" y="59"/>
                  </a:lnTo>
                  <a:lnTo>
                    <a:pt x="52" y="60"/>
                  </a:lnTo>
                  <a:lnTo>
                    <a:pt x="44" y="62"/>
                  </a:lnTo>
                  <a:lnTo>
                    <a:pt x="37" y="64"/>
                  </a:lnTo>
                  <a:lnTo>
                    <a:pt x="29" y="62"/>
                  </a:lnTo>
                  <a:lnTo>
                    <a:pt x="22" y="60"/>
                  </a:lnTo>
                  <a:lnTo>
                    <a:pt x="15" y="59"/>
                  </a:lnTo>
                  <a:lnTo>
                    <a:pt x="9" y="55"/>
                  </a:lnTo>
                  <a:lnTo>
                    <a:pt x="5" y="49"/>
                  </a:lnTo>
                  <a:lnTo>
                    <a:pt x="2" y="44"/>
                  </a:lnTo>
                  <a:lnTo>
                    <a:pt x="0" y="38"/>
                  </a:lnTo>
                  <a:lnTo>
                    <a:pt x="0" y="33"/>
                  </a:lnTo>
                  <a:lnTo>
                    <a:pt x="0" y="25"/>
                  </a:lnTo>
                  <a:lnTo>
                    <a:pt x="2" y="20"/>
                  </a:lnTo>
                  <a:lnTo>
                    <a:pt x="5" y="14"/>
                  </a:lnTo>
                  <a:lnTo>
                    <a:pt x="9" y="9"/>
                  </a:lnTo>
                  <a:lnTo>
                    <a:pt x="15" y="5"/>
                  </a:lnTo>
                  <a:lnTo>
                    <a:pt x="22" y="3"/>
                  </a:lnTo>
                  <a:lnTo>
                    <a:pt x="29" y="1"/>
                  </a:lnTo>
                  <a:lnTo>
                    <a:pt x="37" y="0"/>
                  </a:lnTo>
                </a:path>
              </a:pathLst>
            </a:custGeom>
            <a:noFill/>
            <a:ln w="11113">
              <a:solidFill>
                <a:srgbClr val="1F1A17"/>
              </a:solidFill>
              <a:prstDash val="solid"/>
              <a:round/>
              <a:headEnd/>
              <a:tailEnd/>
            </a:ln>
          </p:spPr>
          <p:txBody>
            <a:bodyPr/>
            <a:lstStyle/>
            <a:p>
              <a:endParaRPr lang="en-US" dirty="0"/>
            </a:p>
          </p:txBody>
        </p:sp>
        <p:sp>
          <p:nvSpPr>
            <p:cNvPr id="18754" name="Freeform 193"/>
            <p:cNvSpPr>
              <a:spLocks/>
            </p:cNvSpPr>
            <p:nvPr/>
          </p:nvSpPr>
          <p:spPr bwMode="auto">
            <a:xfrm>
              <a:off x="2037" y="3621"/>
              <a:ext cx="74" cy="63"/>
            </a:xfrm>
            <a:custGeom>
              <a:avLst/>
              <a:gdLst>
                <a:gd name="T0" fmla="*/ 37 w 74"/>
                <a:gd name="T1" fmla="*/ 0 h 63"/>
                <a:gd name="T2" fmla="*/ 45 w 74"/>
                <a:gd name="T3" fmla="*/ 0 h 63"/>
                <a:gd name="T4" fmla="*/ 52 w 74"/>
                <a:gd name="T5" fmla="*/ 2 h 63"/>
                <a:gd name="T6" fmla="*/ 58 w 74"/>
                <a:gd name="T7" fmla="*/ 6 h 63"/>
                <a:gd name="T8" fmla="*/ 63 w 74"/>
                <a:gd name="T9" fmla="*/ 10 h 63"/>
                <a:gd name="T10" fmla="*/ 67 w 74"/>
                <a:gd name="T11" fmla="*/ 13 h 63"/>
                <a:gd name="T12" fmla="*/ 70 w 74"/>
                <a:gd name="T13" fmla="*/ 19 h 63"/>
                <a:gd name="T14" fmla="*/ 72 w 74"/>
                <a:gd name="T15" fmla="*/ 26 h 63"/>
                <a:gd name="T16" fmla="*/ 74 w 74"/>
                <a:gd name="T17" fmla="*/ 32 h 63"/>
                <a:gd name="T18" fmla="*/ 72 w 74"/>
                <a:gd name="T19" fmla="*/ 39 h 63"/>
                <a:gd name="T20" fmla="*/ 70 w 74"/>
                <a:gd name="T21" fmla="*/ 45 h 63"/>
                <a:gd name="T22" fmla="*/ 67 w 74"/>
                <a:gd name="T23" fmla="*/ 50 h 63"/>
                <a:gd name="T24" fmla="*/ 63 w 74"/>
                <a:gd name="T25" fmla="*/ 54 h 63"/>
                <a:gd name="T26" fmla="*/ 58 w 74"/>
                <a:gd name="T27" fmla="*/ 58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8 h 63"/>
                <a:gd name="T40" fmla="*/ 11 w 74"/>
                <a:gd name="T41" fmla="*/ 54 h 63"/>
                <a:gd name="T42" fmla="*/ 6 w 74"/>
                <a:gd name="T43" fmla="*/ 50 h 63"/>
                <a:gd name="T44" fmla="*/ 2 w 74"/>
                <a:gd name="T45" fmla="*/ 45 h 63"/>
                <a:gd name="T46" fmla="*/ 0 w 74"/>
                <a:gd name="T47" fmla="*/ 39 h 63"/>
                <a:gd name="T48" fmla="*/ 0 w 74"/>
                <a:gd name="T49" fmla="*/ 32 h 63"/>
                <a:gd name="T50" fmla="*/ 0 w 74"/>
                <a:gd name="T51" fmla="*/ 26 h 63"/>
                <a:gd name="T52" fmla="*/ 2 w 74"/>
                <a:gd name="T53" fmla="*/ 19 h 63"/>
                <a:gd name="T54" fmla="*/ 6 w 74"/>
                <a:gd name="T55" fmla="*/ 13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7" y="13"/>
                  </a:lnTo>
                  <a:lnTo>
                    <a:pt x="70" y="19"/>
                  </a:lnTo>
                  <a:lnTo>
                    <a:pt x="72" y="26"/>
                  </a:lnTo>
                  <a:lnTo>
                    <a:pt x="74" y="32"/>
                  </a:lnTo>
                  <a:lnTo>
                    <a:pt x="72" y="39"/>
                  </a:lnTo>
                  <a:lnTo>
                    <a:pt x="70" y="45"/>
                  </a:lnTo>
                  <a:lnTo>
                    <a:pt x="67" y="50"/>
                  </a:lnTo>
                  <a:lnTo>
                    <a:pt x="63" y="54"/>
                  </a:lnTo>
                  <a:lnTo>
                    <a:pt x="58" y="58"/>
                  </a:lnTo>
                  <a:lnTo>
                    <a:pt x="52" y="61"/>
                  </a:lnTo>
                  <a:lnTo>
                    <a:pt x="45" y="63"/>
                  </a:lnTo>
                  <a:lnTo>
                    <a:pt x="37" y="63"/>
                  </a:lnTo>
                  <a:lnTo>
                    <a:pt x="30" y="63"/>
                  </a:lnTo>
                  <a:lnTo>
                    <a:pt x="22" y="61"/>
                  </a:lnTo>
                  <a:lnTo>
                    <a:pt x="17" y="58"/>
                  </a:lnTo>
                  <a:lnTo>
                    <a:pt x="11" y="54"/>
                  </a:lnTo>
                  <a:lnTo>
                    <a:pt x="6" y="50"/>
                  </a:lnTo>
                  <a:lnTo>
                    <a:pt x="2" y="45"/>
                  </a:lnTo>
                  <a:lnTo>
                    <a:pt x="0" y="39"/>
                  </a:lnTo>
                  <a:lnTo>
                    <a:pt x="0" y="32"/>
                  </a:lnTo>
                  <a:lnTo>
                    <a:pt x="0" y="26"/>
                  </a:lnTo>
                  <a:lnTo>
                    <a:pt x="2" y="19"/>
                  </a:lnTo>
                  <a:lnTo>
                    <a:pt x="6" y="13"/>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55" name="Freeform 194"/>
            <p:cNvSpPr>
              <a:spLocks/>
            </p:cNvSpPr>
            <p:nvPr/>
          </p:nvSpPr>
          <p:spPr bwMode="auto">
            <a:xfrm>
              <a:off x="2719" y="3568"/>
              <a:ext cx="74" cy="63"/>
            </a:xfrm>
            <a:custGeom>
              <a:avLst/>
              <a:gdLst>
                <a:gd name="T0" fmla="*/ 37 w 74"/>
                <a:gd name="T1" fmla="*/ 0 h 63"/>
                <a:gd name="T2" fmla="*/ 44 w 74"/>
                <a:gd name="T3" fmla="*/ 0 h 63"/>
                <a:gd name="T4" fmla="*/ 52 w 74"/>
                <a:gd name="T5" fmla="*/ 2 h 63"/>
                <a:gd name="T6" fmla="*/ 57 w 74"/>
                <a:gd name="T7" fmla="*/ 5 h 63"/>
                <a:gd name="T8" fmla="*/ 63 w 74"/>
                <a:gd name="T9" fmla="*/ 9 h 63"/>
                <a:gd name="T10" fmla="*/ 68 w 74"/>
                <a:gd name="T11" fmla="*/ 15 h 63"/>
                <a:gd name="T12" fmla="*/ 70 w 74"/>
                <a:gd name="T13" fmla="*/ 20 h 63"/>
                <a:gd name="T14" fmla="*/ 74 w 74"/>
                <a:gd name="T15" fmla="*/ 26 h 63"/>
                <a:gd name="T16" fmla="*/ 74 w 74"/>
                <a:gd name="T17" fmla="*/ 31 h 63"/>
                <a:gd name="T18" fmla="*/ 74 w 74"/>
                <a:gd name="T19" fmla="*/ 39 h 63"/>
                <a:gd name="T20" fmla="*/ 70 w 74"/>
                <a:gd name="T21" fmla="*/ 44 h 63"/>
                <a:gd name="T22" fmla="*/ 68 w 74"/>
                <a:gd name="T23" fmla="*/ 50 h 63"/>
                <a:gd name="T24" fmla="*/ 63 w 74"/>
                <a:gd name="T25" fmla="*/ 53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3 h 63"/>
                <a:gd name="T42" fmla="*/ 5 w 74"/>
                <a:gd name="T43" fmla="*/ 50 h 63"/>
                <a:gd name="T44" fmla="*/ 2 w 74"/>
                <a:gd name="T45" fmla="*/ 44 h 63"/>
                <a:gd name="T46" fmla="*/ 0 w 74"/>
                <a:gd name="T47" fmla="*/ 39 h 63"/>
                <a:gd name="T48" fmla="*/ 0 w 74"/>
                <a:gd name="T49" fmla="*/ 31 h 63"/>
                <a:gd name="T50" fmla="*/ 0 w 74"/>
                <a:gd name="T51" fmla="*/ 26 h 63"/>
                <a:gd name="T52" fmla="*/ 2 w 74"/>
                <a:gd name="T53" fmla="*/ 20 h 63"/>
                <a:gd name="T54" fmla="*/ 5 w 74"/>
                <a:gd name="T55" fmla="*/ 15 h 63"/>
                <a:gd name="T56" fmla="*/ 11 w 74"/>
                <a:gd name="T57" fmla="*/ 9 h 63"/>
                <a:gd name="T58" fmla="*/ 16 w 74"/>
                <a:gd name="T59" fmla="*/ 5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5"/>
                  </a:lnTo>
                  <a:lnTo>
                    <a:pt x="63" y="9"/>
                  </a:lnTo>
                  <a:lnTo>
                    <a:pt x="68" y="15"/>
                  </a:lnTo>
                  <a:lnTo>
                    <a:pt x="70" y="20"/>
                  </a:lnTo>
                  <a:lnTo>
                    <a:pt x="74" y="26"/>
                  </a:lnTo>
                  <a:lnTo>
                    <a:pt x="74" y="31"/>
                  </a:lnTo>
                  <a:lnTo>
                    <a:pt x="74" y="39"/>
                  </a:lnTo>
                  <a:lnTo>
                    <a:pt x="70" y="44"/>
                  </a:lnTo>
                  <a:lnTo>
                    <a:pt x="68" y="50"/>
                  </a:lnTo>
                  <a:lnTo>
                    <a:pt x="63" y="53"/>
                  </a:lnTo>
                  <a:lnTo>
                    <a:pt x="57" y="57"/>
                  </a:lnTo>
                  <a:lnTo>
                    <a:pt x="52" y="61"/>
                  </a:lnTo>
                  <a:lnTo>
                    <a:pt x="44" y="63"/>
                  </a:lnTo>
                  <a:lnTo>
                    <a:pt x="37" y="63"/>
                  </a:lnTo>
                  <a:lnTo>
                    <a:pt x="29" y="63"/>
                  </a:lnTo>
                  <a:lnTo>
                    <a:pt x="22" y="61"/>
                  </a:lnTo>
                  <a:lnTo>
                    <a:pt x="16" y="57"/>
                  </a:lnTo>
                  <a:lnTo>
                    <a:pt x="11" y="53"/>
                  </a:lnTo>
                  <a:lnTo>
                    <a:pt x="5" y="50"/>
                  </a:lnTo>
                  <a:lnTo>
                    <a:pt x="2" y="44"/>
                  </a:lnTo>
                  <a:lnTo>
                    <a:pt x="0" y="39"/>
                  </a:lnTo>
                  <a:lnTo>
                    <a:pt x="0" y="31"/>
                  </a:lnTo>
                  <a:lnTo>
                    <a:pt x="0" y="26"/>
                  </a:lnTo>
                  <a:lnTo>
                    <a:pt x="2" y="20"/>
                  </a:lnTo>
                  <a:lnTo>
                    <a:pt x="5" y="15"/>
                  </a:lnTo>
                  <a:lnTo>
                    <a:pt x="11" y="9"/>
                  </a:lnTo>
                  <a:lnTo>
                    <a:pt x="16" y="5"/>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756" name="Freeform 195"/>
            <p:cNvSpPr>
              <a:spLocks/>
            </p:cNvSpPr>
            <p:nvPr/>
          </p:nvSpPr>
          <p:spPr bwMode="auto">
            <a:xfrm>
              <a:off x="2719" y="3568"/>
              <a:ext cx="74" cy="63"/>
            </a:xfrm>
            <a:custGeom>
              <a:avLst/>
              <a:gdLst>
                <a:gd name="T0" fmla="*/ 37 w 74"/>
                <a:gd name="T1" fmla="*/ 0 h 63"/>
                <a:gd name="T2" fmla="*/ 44 w 74"/>
                <a:gd name="T3" fmla="*/ 0 h 63"/>
                <a:gd name="T4" fmla="*/ 52 w 74"/>
                <a:gd name="T5" fmla="*/ 2 h 63"/>
                <a:gd name="T6" fmla="*/ 57 w 74"/>
                <a:gd name="T7" fmla="*/ 5 h 63"/>
                <a:gd name="T8" fmla="*/ 63 w 74"/>
                <a:gd name="T9" fmla="*/ 9 h 63"/>
                <a:gd name="T10" fmla="*/ 68 w 74"/>
                <a:gd name="T11" fmla="*/ 15 h 63"/>
                <a:gd name="T12" fmla="*/ 70 w 74"/>
                <a:gd name="T13" fmla="*/ 20 h 63"/>
                <a:gd name="T14" fmla="*/ 74 w 74"/>
                <a:gd name="T15" fmla="*/ 26 h 63"/>
                <a:gd name="T16" fmla="*/ 74 w 74"/>
                <a:gd name="T17" fmla="*/ 31 h 63"/>
                <a:gd name="T18" fmla="*/ 74 w 74"/>
                <a:gd name="T19" fmla="*/ 39 h 63"/>
                <a:gd name="T20" fmla="*/ 70 w 74"/>
                <a:gd name="T21" fmla="*/ 44 h 63"/>
                <a:gd name="T22" fmla="*/ 68 w 74"/>
                <a:gd name="T23" fmla="*/ 50 h 63"/>
                <a:gd name="T24" fmla="*/ 63 w 74"/>
                <a:gd name="T25" fmla="*/ 53 h 63"/>
                <a:gd name="T26" fmla="*/ 57 w 74"/>
                <a:gd name="T27" fmla="*/ 57 h 63"/>
                <a:gd name="T28" fmla="*/ 52 w 74"/>
                <a:gd name="T29" fmla="*/ 61 h 63"/>
                <a:gd name="T30" fmla="*/ 44 w 74"/>
                <a:gd name="T31" fmla="*/ 63 h 63"/>
                <a:gd name="T32" fmla="*/ 37 w 74"/>
                <a:gd name="T33" fmla="*/ 63 h 63"/>
                <a:gd name="T34" fmla="*/ 29 w 74"/>
                <a:gd name="T35" fmla="*/ 63 h 63"/>
                <a:gd name="T36" fmla="*/ 22 w 74"/>
                <a:gd name="T37" fmla="*/ 61 h 63"/>
                <a:gd name="T38" fmla="*/ 16 w 74"/>
                <a:gd name="T39" fmla="*/ 57 h 63"/>
                <a:gd name="T40" fmla="*/ 11 w 74"/>
                <a:gd name="T41" fmla="*/ 53 h 63"/>
                <a:gd name="T42" fmla="*/ 5 w 74"/>
                <a:gd name="T43" fmla="*/ 50 h 63"/>
                <a:gd name="T44" fmla="*/ 2 w 74"/>
                <a:gd name="T45" fmla="*/ 44 h 63"/>
                <a:gd name="T46" fmla="*/ 0 w 74"/>
                <a:gd name="T47" fmla="*/ 39 h 63"/>
                <a:gd name="T48" fmla="*/ 0 w 74"/>
                <a:gd name="T49" fmla="*/ 31 h 63"/>
                <a:gd name="T50" fmla="*/ 0 w 74"/>
                <a:gd name="T51" fmla="*/ 26 h 63"/>
                <a:gd name="T52" fmla="*/ 2 w 74"/>
                <a:gd name="T53" fmla="*/ 20 h 63"/>
                <a:gd name="T54" fmla="*/ 5 w 74"/>
                <a:gd name="T55" fmla="*/ 15 h 63"/>
                <a:gd name="T56" fmla="*/ 11 w 74"/>
                <a:gd name="T57" fmla="*/ 9 h 63"/>
                <a:gd name="T58" fmla="*/ 16 w 74"/>
                <a:gd name="T59" fmla="*/ 5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5"/>
                  </a:lnTo>
                  <a:lnTo>
                    <a:pt x="63" y="9"/>
                  </a:lnTo>
                  <a:lnTo>
                    <a:pt x="68" y="15"/>
                  </a:lnTo>
                  <a:lnTo>
                    <a:pt x="70" y="20"/>
                  </a:lnTo>
                  <a:lnTo>
                    <a:pt x="74" y="26"/>
                  </a:lnTo>
                  <a:lnTo>
                    <a:pt x="74" y="31"/>
                  </a:lnTo>
                  <a:lnTo>
                    <a:pt x="74" y="39"/>
                  </a:lnTo>
                  <a:lnTo>
                    <a:pt x="70" y="44"/>
                  </a:lnTo>
                  <a:lnTo>
                    <a:pt x="68" y="50"/>
                  </a:lnTo>
                  <a:lnTo>
                    <a:pt x="63" y="53"/>
                  </a:lnTo>
                  <a:lnTo>
                    <a:pt x="57" y="57"/>
                  </a:lnTo>
                  <a:lnTo>
                    <a:pt x="52" y="61"/>
                  </a:lnTo>
                  <a:lnTo>
                    <a:pt x="44" y="63"/>
                  </a:lnTo>
                  <a:lnTo>
                    <a:pt x="37" y="63"/>
                  </a:lnTo>
                  <a:lnTo>
                    <a:pt x="29" y="63"/>
                  </a:lnTo>
                  <a:lnTo>
                    <a:pt x="22" y="61"/>
                  </a:lnTo>
                  <a:lnTo>
                    <a:pt x="16" y="57"/>
                  </a:lnTo>
                  <a:lnTo>
                    <a:pt x="11" y="53"/>
                  </a:lnTo>
                  <a:lnTo>
                    <a:pt x="5" y="50"/>
                  </a:lnTo>
                  <a:lnTo>
                    <a:pt x="2" y="44"/>
                  </a:lnTo>
                  <a:lnTo>
                    <a:pt x="0" y="39"/>
                  </a:lnTo>
                  <a:lnTo>
                    <a:pt x="0" y="31"/>
                  </a:lnTo>
                  <a:lnTo>
                    <a:pt x="0" y="26"/>
                  </a:lnTo>
                  <a:lnTo>
                    <a:pt x="2" y="20"/>
                  </a:lnTo>
                  <a:lnTo>
                    <a:pt x="5" y="15"/>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57" name="Freeform 196"/>
            <p:cNvSpPr>
              <a:spLocks/>
            </p:cNvSpPr>
            <p:nvPr/>
          </p:nvSpPr>
          <p:spPr bwMode="auto">
            <a:xfrm>
              <a:off x="1989" y="3439"/>
              <a:ext cx="74" cy="62"/>
            </a:xfrm>
            <a:custGeom>
              <a:avLst/>
              <a:gdLst>
                <a:gd name="T0" fmla="*/ 37 w 74"/>
                <a:gd name="T1" fmla="*/ 0 h 62"/>
                <a:gd name="T2" fmla="*/ 45 w 74"/>
                <a:gd name="T3" fmla="*/ 0 h 62"/>
                <a:gd name="T4" fmla="*/ 52 w 74"/>
                <a:gd name="T5" fmla="*/ 2 h 62"/>
                <a:gd name="T6" fmla="*/ 59 w 74"/>
                <a:gd name="T7" fmla="*/ 5 h 62"/>
                <a:gd name="T8" fmla="*/ 65 w 74"/>
                <a:gd name="T9" fmla="*/ 9 h 62"/>
                <a:gd name="T10" fmla="*/ 69 w 74"/>
                <a:gd name="T11" fmla="*/ 13 h 62"/>
                <a:gd name="T12" fmla="*/ 72 w 74"/>
                <a:gd name="T13" fmla="*/ 18 h 62"/>
                <a:gd name="T14" fmla="*/ 74 w 74"/>
                <a:gd name="T15" fmla="*/ 26 h 62"/>
                <a:gd name="T16" fmla="*/ 74 w 74"/>
                <a:gd name="T17" fmla="*/ 31 h 62"/>
                <a:gd name="T18" fmla="*/ 74 w 74"/>
                <a:gd name="T19" fmla="*/ 37 h 62"/>
                <a:gd name="T20" fmla="*/ 72 w 74"/>
                <a:gd name="T21" fmla="*/ 44 h 62"/>
                <a:gd name="T22" fmla="*/ 69 w 74"/>
                <a:gd name="T23" fmla="*/ 50 h 62"/>
                <a:gd name="T24" fmla="*/ 65 w 74"/>
                <a:gd name="T25" fmla="*/ 53 h 62"/>
                <a:gd name="T26" fmla="*/ 59 w 74"/>
                <a:gd name="T27" fmla="*/ 57 h 62"/>
                <a:gd name="T28" fmla="*/ 52 w 74"/>
                <a:gd name="T29" fmla="*/ 61 h 62"/>
                <a:gd name="T30" fmla="*/ 45 w 74"/>
                <a:gd name="T31" fmla="*/ 62 h 62"/>
                <a:gd name="T32" fmla="*/ 37 w 74"/>
                <a:gd name="T33" fmla="*/ 62 h 62"/>
                <a:gd name="T34" fmla="*/ 30 w 74"/>
                <a:gd name="T35" fmla="*/ 62 h 62"/>
                <a:gd name="T36" fmla="*/ 24 w 74"/>
                <a:gd name="T37" fmla="*/ 61 h 62"/>
                <a:gd name="T38" fmla="*/ 17 w 74"/>
                <a:gd name="T39" fmla="*/ 57 h 62"/>
                <a:gd name="T40" fmla="*/ 11 w 74"/>
                <a:gd name="T41" fmla="*/ 53 h 62"/>
                <a:gd name="T42" fmla="*/ 8 w 74"/>
                <a:gd name="T43" fmla="*/ 50 h 62"/>
                <a:gd name="T44" fmla="*/ 4 w 74"/>
                <a:gd name="T45" fmla="*/ 44 h 62"/>
                <a:gd name="T46" fmla="*/ 2 w 74"/>
                <a:gd name="T47" fmla="*/ 37 h 62"/>
                <a:gd name="T48" fmla="*/ 0 w 74"/>
                <a:gd name="T49" fmla="*/ 31 h 62"/>
                <a:gd name="T50" fmla="*/ 2 w 74"/>
                <a:gd name="T51" fmla="*/ 26 h 62"/>
                <a:gd name="T52" fmla="*/ 4 w 74"/>
                <a:gd name="T53" fmla="*/ 18 h 62"/>
                <a:gd name="T54" fmla="*/ 8 w 74"/>
                <a:gd name="T55" fmla="*/ 13 h 62"/>
                <a:gd name="T56" fmla="*/ 11 w 74"/>
                <a:gd name="T57" fmla="*/ 9 h 62"/>
                <a:gd name="T58" fmla="*/ 17 w 74"/>
                <a:gd name="T59" fmla="*/ 5 h 62"/>
                <a:gd name="T60" fmla="*/ 24 w 74"/>
                <a:gd name="T61" fmla="*/ 2 h 62"/>
                <a:gd name="T62" fmla="*/ 30 w 74"/>
                <a:gd name="T63" fmla="*/ 0 h 62"/>
                <a:gd name="T64" fmla="*/ 37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2" y="2"/>
                  </a:lnTo>
                  <a:lnTo>
                    <a:pt x="59" y="5"/>
                  </a:lnTo>
                  <a:lnTo>
                    <a:pt x="65" y="9"/>
                  </a:lnTo>
                  <a:lnTo>
                    <a:pt x="69" y="13"/>
                  </a:lnTo>
                  <a:lnTo>
                    <a:pt x="72" y="18"/>
                  </a:lnTo>
                  <a:lnTo>
                    <a:pt x="74" y="26"/>
                  </a:lnTo>
                  <a:lnTo>
                    <a:pt x="74" y="31"/>
                  </a:lnTo>
                  <a:lnTo>
                    <a:pt x="74" y="37"/>
                  </a:lnTo>
                  <a:lnTo>
                    <a:pt x="72" y="44"/>
                  </a:lnTo>
                  <a:lnTo>
                    <a:pt x="69" y="50"/>
                  </a:lnTo>
                  <a:lnTo>
                    <a:pt x="65" y="53"/>
                  </a:lnTo>
                  <a:lnTo>
                    <a:pt x="59" y="57"/>
                  </a:lnTo>
                  <a:lnTo>
                    <a:pt x="52" y="61"/>
                  </a:lnTo>
                  <a:lnTo>
                    <a:pt x="45" y="62"/>
                  </a:lnTo>
                  <a:lnTo>
                    <a:pt x="37" y="62"/>
                  </a:lnTo>
                  <a:lnTo>
                    <a:pt x="30" y="62"/>
                  </a:lnTo>
                  <a:lnTo>
                    <a:pt x="24" y="61"/>
                  </a:lnTo>
                  <a:lnTo>
                    <a:pt x="17" y="57"/>
                  </a:lnTo>
                  <a:lnTo>
                    <a:pt x="11" y="53"/>
                  </a:lnTo>
                  <a:lnTo>
                    <a:pt x="8" y="50"/>
                  </a:lnTo>
                  <a:lnTo>
                    <a:pt x="4" y="44"/>
                  </a:lnTo>
                  <a:lnTo>
                    <a:pt x="2" y="37"/>
                  </a:lnTo>
                  <a:lnTo>
                    <a:pt x="0" y="31"/>
                  </a:lnTo>
                  <a:lnTo>
                    <a:pt x="2" y="26"/>
                  </a:lnTo>
                  <a:lnTo>
                    <a:pt x="4" y="18"/>
                  </a:lnTo>
                  <a:lnTo>
                    <a:pt x="8" y="13"/>
                  </a:lnTo>
                  <a:lnTo>
                    <a:pt x="11" y="9"/>
                  </a:lnTo>
                  <a:lnTo>
                    <a:pt x="17" y="5"/>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58" name="Freeform 197"/>
            <p:cNvSpPr>
              <a:spLocks/>
            </p:cNvSpPr>
            <p:nvPr/>
          </p:nvSpPr>
          <p:spPr bwMode="auto">
            <a:xfrm>
              <a:off x="2671" y="3385"/>
              <a:ext cx="76" cy="63"/>
            </a:xfrm>
            <a:custGeom>
              <a:avLst/>
              <a:gdLst>
                <a:gd name="T0" fmla="*/ 39 w 76"/>
                <a:gd name="T1" fmla="*/ 0 h 63"/>
                <a:gd name="T2" fmla="*/ 46 w 76"/>
                <a:gd name="T3" fmla="*/ 0 h 63"/>
                <a:gd name="T4" fmla="*/ 52 w 76"/>
                <a:gd name="T5" fmla="*/ 2 h 63"/>
                <a:gd name="T6" fmla="*/ 59 w 76"/>
                <a:gd name="T7" fmla="*/ 6 h 63"/>
                <a:gd name="T8" fmla="*/ 64 w 76"/>
                <a:gd name="T9" fmla="*/ 9 h 63"/>
                <a:gd name="T10" fmla="*/ 68 w 76"/>
                <a:gd name="T11" fmla="*/ 15 h 63"/>
                <a:gd name="T12" fmla="*/ 72 w 76"/>
                <a:gd name="T13" fmla="*/ 19 h 63"/>
                <a:gd name="T14" fmla="*/ 74 w 76"/>
                <a:gd name="T15" fmla="*/ 26 h 63"/>
                <a:gd name="T16" fmla="*/ 76 w 76"/>
                <a:gd name="T17" fmla="*/ 32 h 63"/>
                <a:gd name="T18" fmla="*/ 74 w 76"/>
                <a:gd name="T19" fmla="*/ 39 h 63"/>
                <a:gd name="T20" fmla="*/ 72 w 76"/>
                <a:gd name="T21" fmla="*/ 44 h 63"/>
                <a:gd name="T22" fmla="*/ 68 w 76"/>
                <a:gd name="T23" fmla="*/ 50 h 63"/>
                <a:gd name="T24" fmla="*/ 64 w 76"/>
                <a:gd name="T25" fmla="*/ 54 h 63"/>
                <a:gd name="T26" fmla="*/ 59 w 76"/>
                <a:gd name="T27" fmla="*/ 57 h 63"/>
                <a:gd name="T28" fmla="*/ 52 w 76"/>
                <a:gd name="T29" fmla="*/ 61 h 63"/>
                <a:gd name="T30" fmla="*/ 46 w 76"/>
                <a:gd name="T31" fmla="*/ 63 h 63"/>
                <a:gd name="T32" fmla="*/ 39 w 76"/>
                <a:gd name="T33" fmla="*/ 63 h 63"/>
                <a:gd name="T34" fmla="*/ 29 w 76"/>
                <a:gd name="T35" fmla="*/ 63 h 63"/>
                <a:gd name="T36" fmla="*/ 24 w 76"/>
                <a:gd name="T37" fmla="*/ 61 h 63"/>
                <a:gd name="T38" fmla="*/ 16 w 76"/>
                <a:gd name="T39" fmla="*/ 57 h 63"/>
                <a:gd name="T40" fmla="*/ 11 w 76"/>
                <a:gd name="T41" fmla="*/ 54 h 63"/>
                <a:gd name="T42" fmla="*/ 7 w 76"/>
                <a:gd name="T43" fmla="*/ 50 h 63"/>
                <a:gd name="T44" fmla="*/ 4 w 76"/>
                <a:gd name="T45" fmla="*/ 44 h 63"/>
                <a:gd name="T46" fmla="*/ 2 w 76"/>
                <a:gd name="T47" fmla="*/ 39 h 63"/>
                <a:gd name="T48" fmla="*/ 0 w 76"/>
                <a:gd name="T49" fmla="*/ 32 h 63"/>
                <a:gd name="T50" fmla="*/ 2 w 76"/>
                <a:gd name="T51" fmla="*/ 26 h 63"/>
                <a:gd name="T52" fmla="*/ 4 w 76"/>
                <a:gd name="T53" fmla="*/ 19 h 63"/>
                <a:gd name="T54" fmla="*/ 7 w 76"/>
                <a:gd name="T55" fmla="*/ 15 h 63"/>
                <a:gd name="T56" fmla="*/ 11 w 76"/>
                <a:gd name="T57" fmla="*/ 9 h 63"/>
                <a:gd name="T58" fmla="*/ 16 w 76"/>
                <a:gd name="T59" fmla="*/ 6 h 63"/>
                <a:gd name="T60" fmla="*/ 24 w 76"/>
                <a:gd name="T61" fmla="*/ 2 h 63"/>
                <a:gd name="T62" fmla="*/ 29 w 76"/>
                <a:gd name="T63" fmla="*/ 0 h 63"/>
                <a:gd name="T64" fmla="*/ 39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6"/>
                  </a:lnTo>
                  <a:lnTo>
                    <a:pt x="64" y="9"/>
                  </a:lnTo>
                  <a:lnTo>
                    <a:pt x="68" y="15"/>
                  </a:lnTo>
                  <a:lnTo>
                    <a:pt x="72" y="19"/>
                  </a:lnTo>
                  <a:lnTo>
                    <a:pt x="74" y="26"/>
                  </a:lnTo>
                  <a:lnTo>
                    <a:pt x="76" y="32"/>
                  </a:lnTo>
                  <a:lnTo>
                    <a:pt x="74" y="39"/>
                  </a:lnTo>
                  <a:lnTo>
                    <a:pt x="72" y="44"/>
                  </a:lnTo>
                  <a:lnTo>
                    <a:pt x="68" y="50"/>
                  </a:lnTo>
                  <a:lnTo>
                    <a:pt x="64" y="54"/>
                  </a:lnTo>
                  <a:lnTo>
                    <a:pt x="59" y="57"/>
                  </a:lnTo>
                  <a:lnTo>
                    <a:pt x="52" y="61"/>
                  </a:lnTo>
                  <a:lnTo>
                    <a:pt x="46" y="63"/>
                  </a:lnTo>
                  <a:lnTo>
                    <a:pt x="39" y="63"/>
                  </a:lnTo>
                  <a:lnTo>
                    <a:pt x="29" y="63"/>
                  </a:lnTo>
                  <a:lnTo>
                    <a:pt x="24" y="61"/>
                  </a:lnTo>
                  <a:lnTo>
                    <a:pt x="16" y="57"/>
                  </a:lnTo>
                  <a:lnTo>
                    <a:pt x="11" y="54"/>
                  </a:lnTo>
                  <a:lnTo>
                    <a:pt x="7" y="50"/>
                  </a:lnTo>
                  <a:lnTo>
                    <a:pt x="4" y="44"/>
                  </a:lnTo>
                  <a:lnTo>
                    <a:pt x="2" y="39"/>
                  </a:lnTo>
                  <a:lnTo>
                    <a:pt x="0" y="32"/>
                  </a:lnTo>
                  <a:lnTo>
                    <a:pt x="2" y="26"/>
                  </a:lnTo>
                  <a:lnTo>
                    <a:pt x="4" y="19"/>
                  </a:lnTo>
                  <a:lnTo>
                    <a:pt x="7" y="15"/>
                  </a:lnTo>
                  <a:lnTo>
                    <a:pt x="11" y="9"/>
                  </a:lnTo>
                  <a:lnTo>
                    <a:pt x="16" y="6"/>
                  </a:lnTo>
                  <a:lnTo>
                    <a:pt x="24" y="2"/>
                  </a:lnTo>
                  <a:lnTo>
                    <a:pt x="29" y="0"/>
                  </a:lnTo>
                  <a:lnTo>
                    <a:pt x="39" y="0"/>
                  </a:lnTo>
                  <a:close/>
                </a:path>
              </a:pathLst>
            </a:custGeom>
            <a:solidFill>
              <a:srgbClr val="FFFFFF"/>
            </a:solidFill>
            <a:ln w="9525">
              <a:noFill/>
              <a:round/>
              <a:headEnd/>
              <a:tailEnd/>
            </a:ln>
          </p:spPr>
          <p:txBody>
            <a:bodyPr/>
            <a:lstStyle/>
            <a:p>
              <a:endParaRPr lang="en-US" dirty="0"/>
            </a:p>
          </p:txBody>
        </p:sp>
        <p:sp>
          <p:nvSpPr>
            <p:cNvPr id="18759" name="Freeform 198"/>
            <p:cNvSpPr>
              <a:spLocks/>
            </p:cNvSpPr>
            <p:nvPr/>
          </p:nvSpPr>
          <p:spPr bwMode="auto">
            <a:xfrm>
              <a:off x="2671" y="3385"/>
              <a:ext cx="76" cy="63"/>
            </a:xfrm>
            <a:custGeom>
              <a:avLst/>
              <a:gdLst>
                <a:gd name="T0" fmla="*/ 39 w 76"/>
                <a:gd name="T1" fmla="*/ 0 h 63"/>
                <a:gd name="T2" fmla="*/ 46 w 76"/>
                <a:gd name="T3" fmla="*/ 0 h 63"/>
                <a:gd name="T4" fmla="*/ 52 w 76"/>
                <a:gd name="T5" fmla="*/ 2 h 63"/>
                <a:gd name="T6" fmla="*/ 59 w 76"/>
                <a:gd name="T7" fmla="*/ 6 h 63"/>
                <a:gd name="T8" fmla="*/ 64 w 76"/>
                <a:gd name="T9" fmla="*/ 9 h 63"/>
                <a:gd name="T10" fmla="*/ 68 w 76"/>
                <a:gd name="T11" fmla="*/ 15 h 63"/>
                <a:gd name="T12" fmla="*/ 72 w 76"/>
                <a:gd name="T13" fmla="*/ 19 h 63"/>
                <a:gd name="T14" fmla="*/ 74 w 76"/>
                <a:gd name="T15" fmla="*/ 26 h 63"/>
                <a:gd name="T16" fmla="*/ 76 w 76"/>
                <a:gd name="T17" fmla="*/ 32 h 63"/>
                <a:gd name="T18" fmla="*/ 74 w 76"/>
                <a:gd name="T19" fmla="*/ 39 h 63"/>
                <a:gd name="T20" fmla="*/ 72 w 76"/>
                <a:gd name="T21" fmla="*/ 44 h 63"/>
                <a:gd name="T22" fmla="*/ 68 w 76"/>
                <a:gd name="T23" fmla="*/ 50 h 63"/>
                <a:gd name="T24" fmla="*/ 64 w 76"/>
                <a:gd name="T25" fmla="*/ 54 h 63"/>
                <a:gd name="T26" fmla="*/ 59 w 76"/>
                <a:gd name="T27" fmla="*/ 57 h 63"/>
                <a:gd name="T28" fmla="*/ 52 w 76"/>
                <a:gd name="T29" fmla="*/ 61 h 63"/>
                <a:gd name="T30" fmla="*/ 46 w 76"/>
                <a:gd name="T31" fmla="*/ 63 h 63"/>
                <a:gd name="T32" fmla="*/ 39 w 76"/>
                <a:gd name="T33" fmla="*/ 63 h 63"/>
                <a:gd name="T34" fmla="*/ 29 w 76"/>
                <a:gd name="T35" fmla="*/ 63 h 63"/>
                <a:gd name="T36" fmla="*/ 24 w 76"/>
                <a:gd name="T37" fmla="*/ 61 h 63"/>
                <a:gd name="T38" fmla="*/ 16 w 76"/>
                <a:gd name="T39" fmla="*/ 57 h 63"/>
                <a:gd name="T40" fmla="*/ 11 w 76"/>
                <a:gd name="T41" fmla="*/ 54 h 63"/>
                <a:gd name="T42" fmla="*/ 7 w 76"/>
                <a:gd name="T43" fmla="*/ 50 h 63"/>
                <a:gd name="T44" fmla="*/ 4 w 76"/>
                <a:gd name="T45" fmla="*/ 44 h 63"/>
                <a:gd name="T46" fmla="*/ 2 w 76"/>
                <a:gd name="T47" fmla="*/ 39 h 63"/>
                <a:gd name="T48" fmla="*/ 0 w 76"/>
                <a:gd name="T49" fmla="*/ 32 h 63"/>
                <a:gd name="T50" fmla="*/ 2 w 76"/>
                <a:gd name="T51" fmla="*/ 26 h 63"/>
                <a:gd name="T52" fmla="*/ 4 w 76"/>
                <a:gd name="T53" fmla="*/ 19 h 63"/>
                <a:gd name="T54" fmla="*/ 7 w 76"/>
                <a:gd name="T55" fmla="*/ 15 h 63"/>
                <a:gd name="T56" fmla="*/ 11 w 76"/>
                <a:gd name="T57" fmla="*/ 9 h 63"/>
                <a:gd name="T58" fmla="*/ 16 w 76"/>
                <a:gd name="T59" fmla="*/ 6 h 63"/>
                <a:gd name="T60" fmla="*/ 24 w 76"/>
                <a:gd name="T61" fmla="*/ 2 h 63"/>
                <a:gd name="T62" fmla="*/ 29 w 76"/>
                <a:gd name="T63" fmla="*/ 0 h 63"/>
                <a:gd name="T64" fmla="*/ 39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6"/>
                  </a:lnTo>
                  <a:lnTo>
                    <a:pt x="64" y="9"/>
                  </a:lnTo>
                  <a:lnTo>
                    <a:pt x="68" y="15"/>
                  </a:lnTo>
                  <a:lnTo>
                    <a:pt x="72" y="19"/>
                  </a:lnTo>
                  <a:lnTo>
                    <a:pt x="74" y="26"/>
                  </a:lnTo>
                  <a:lnTo>
                    <a:pt x="76" y="32"/>
                  </a:lnTo>
                  <a:lnTo>
                    <a:pt x="74" y="39"/>
                  </a:lnTo>
                  <a:lnTo>
                    <a:pt x="72" y="44"/>
                  </a:lnTo>
                  <a:lnTo>
                    <a:pt x="68" y="50"/>
                  </a:lnTo>
                  <a:lnTo>
                    <a:pt x="64" y="54"/>
                  </a:lnTo>
                  <a:lnTo>
                    <a:pt x="59" y="57"/>
                  </a:lnTo>
                  <a:lnTo>
                    <a:pt x="52" y="61"/>
                  </a:lnTo>
                  <a:lnTo>
                    <a:pt x="46" y="63"/>
                  </a:lnTo>
                  <a:lnTo>
                    <a:pt x="39" y="63"/>
                  </a:lnTo>
                  <a:lnTo>
                    <a:pt x="29" y="63"/>
                  </a:lnTo>
                  <a:lnTo>
                    <a:pt x="24" y="61"/>
                  </a:lnTo>
                  <a:lnTo>
                    <a:pt x="16" y="57"/>
                  </a:lnTo>
                  <a:lnTo>
                    <a:pt x="11" y="54"/>
                  </a:lnTo>
                  <a:lnTo>
                    <a:pt x="7" y="50"/>
                  </a:lnTo>
                  <a:lnTo>
                    <a:pt x="4" y="44"/>
                  </a:lnTo>
                  <a:lnTo>
                    <a:pt x="2" y="39"/>
                  </a:lnTo>
                  <a:lnTo>
                    <a:pt x="0" y="32"/>
                  </a:lnTo>
                  <a:lnTo>
                    <a:pt x="2" y="26"/>
                  </a:lnTo>
                  <a:lnTo>
                    <a:pt x="4" y="19"/>
                  </a:lnTo>
                  <a:lnTo>
                    <a:pt x="7" y="15"/>
                  </a:lnTo>
                  <a:lnTo>
                    <a:pt x="11" y="9"/>
                  </a:lnTo>
                  <a:lnTo>
                    <a:pt x="16" y="6"/>
                  </a:lnTo>
                  <a:lnTo>
                    <a:pt x="24" y="2"/>
                  </a:lnTo>
                  <a:lnTo>
                    <a:pt x="29" y="0"/>
                  </a:lnTo>
                  <a:lnTo>
                    <a:pt x="39" y="0"/>
                  </a:lnTo>
                </a:path>
              </a:pathLst>
            </a:custGeom>
            <a:noFill/>
            <a:ln w="11113">
              <a:solidFill>
                <a:srgbClr val="1F1A17"/>
              </a:solidFill>
              <a:prstDash val="solid"/>
              <a:round/>
              <a:headEnd/>
              <a:tailEnd/>
            </a:ln>
          </p:spPr>
          <p:txBody>
            <a:bodyPr/>
            <a:lstStyle/>
            <a:p>
              <a:endParaRPr lang="en-US" dirty="0"/>
            </a:p>
          </p:txBody>
        </p:sp>
        <p:sp>
          <p:nvSpPr>
            <p:cNvPr id="18760" name="Freeform 199"/>
            <p:cNvSpPr>
              <a:spLocks/>
            </p:cNvSpPr>
            <p:nvPr/>
          </p:nvSpPr>
          <p:spPr bwMode="auto">
            <a:xfrm>
              <a:off x="2013" y="3804"/>
              <a:ext cx="76" cy="65"/>
            </a:xfrm>
            <a:custGeom>
              <a:avLst/>
              <a:gdLst>
                <a:gd name="T0" fmla="*/ 39 w 76"/>
                <a:gd name="T1" fmla="*/ 0 h 65"/>
                <a:gd name="T2" fmla="*/ 46 w 76"/>
                <a:gd name="T3" fmla="*/ 2 h 65"/>
                <a:gd name="T4" fmla="*/ 52 w 76"/>
                <a:gd name="T5" fmla="*/ 4 h 65"/>
                <a:gd name="T6" fmla="*/ 59 w 76"/>
                <a:gd name="T7" fmla="*/ 6 h 65"/>
                <a:gd name="T8" fmla="*/ 65 w 76"/>
                <a:gd name="T9" fmla="*/ 9 h 65"/>
                <a:gd name="T10" fmla="*/ 69 w 76"/>
                <a:gd name="T11" fmla="*/ 15 h 65"/>
                <a:gd name="T12" fmla="*/ 72 w 76"/>
                <a:gd name="T13" fmla="*/ 20 h 65"/>
                <a:gd name="T14" fmla="*/ 74 w 76"/>
                <a:gd name="T15" fmla="*/ 26 h 65"/>
                <a:gd name="T16" fmla="*/ 76 w 76"/>
                <a:gd name="T17" fmla="*/ 33 h 65"/>
                <a:gd name="T18" fmla="*/ 74 w 76"/>
                <a:gd name="T19" fmla="*/ 39 h 65"/>
                <a:gd name="T20" fmla="*/ 72 w 76"/>
                <a:gd name="T21" fmla="*/ 44 h 65"/>
                <a:gd name="T22" fmla="*/ 69 w 76"/>
                <a:gd name="T23" fmla="*/ 50 h 65"/>
                <a:gd name="T24" fmla="*/ 65 w 76"/>
                <a:gd name="T25" fmla="*/ 56 h 65"/>
                <a:gd name="T26" fmla="*/ 59 w 76"/>
                <a:gd name="T27" fmla="*/ 59 h 65"/>
                <a:gd name="T28" fmla="*/ 52 w 76"/>
                <a:gd name="T29" fmla="*/ 61 h 65"/>
                <a:gd name="T30" fmla="*/ 46 w 76"/>
                <a:gd name="T31" fmla="*/ 63 h 65"/>
                <a:gd name="T32" fmla="*/ 39 w 76"/>
                <a:gd name="T33" fmla="*/ 65 h 65"/>
                <a:gd name="T34" fmla="*/ 32 w 76"/>
                <a:gd name="T35" fmla="*/ 63 h 65"/>
                <a:gd name="T36" fmla="*/ 24 w 76"/>
                <a:gd name="T37" fmla="*/ 61 h 65"/>
                <a:gd name="T38" fmla="*/ 17 w 76"/>
                <a:gd name="T39" fmla="*/ 59 h 65"/>
                <a:gd name="T40" fmla="*/ 11 w 76"/>
                <a:gd name="T41" fmla="*/ 56 h 65"/>
                <a:gd name="T42" fmla="*/ 8 w 76"/>
                <a:gd name="T43" fmla="*/ 50 h 65"/>
                <a:gd name="T44" fmla="*/ 4 w 76"/>
                <a:gd name="T45" fmla="*/ 44 h 65"/>
                <a:gd name="T46" fmla="*/ 2 w 76"/>
                <a:gd name="T47" fmla="*/ 39 h 65"/>
                <a:gd name="T48" fmla="*/ 0 w 76"/>
                <a:gd name="T49" fmla="*/ 33 h 65"/>
                <a:gd name="T50" fmla="*/ 2 w 76"/>
                <a:gd name="T51" fmla="*/ 26 h 65"/>
                <a:gd name="T52" fmla="*/ 4 w 76"/>
                <a:gd name="T53" fmla="*/ 20 h 65"/>
                <a:gd name="T54" fmla="*/ 8 w 76"/>
                <a:gd name="T55" fmla="*/ 15 h 65"/>
                <a:gd name="T56" fmla="*/ 11 w 76"/>
                <a:gd name="T57" fmla="*/ 9 h 65"/>
                <a:gd name="T58" fmla="*/ 17 w 76"/>
                <a:gd name="T59" fmla="*/ 6 h 65"/>
                <a:gd name="T60" fmla="*/ 24 w 76"/>
                <a:gd name="T61" fmla="*/ 4 h 65"/>
                <a:gd name="T62" fmla="*/ 32 w 76"/>
                <a:gd name="T63" fmla="*/ 2 h 65"/>
                <a:gd name="T64" fmla="*/ 39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6" y="2"/>
                  </a:lnTo>
                  <a:lnTo>
                    <a:pt x="52" y="4"/>
                  </a:lnTo>
                  <a:lnTo>
                    <a:pt x="59" y="6"/>
                  </a:lnTo>
                  <a:lnTo>
                    <a:pt x="65" y="9"/>
                  </a:lnTo>
                  <a:lnTo>
                    <a:pt x="69" y="15"/>
                  </a:lnTo>
                  <a:lnTo>
                    <a:pt x="72" y="20"/>
                  </a:lnTo>
                  <a:lnTo>
                    <a:pt x="74" y="26"/>
                  </a:lnTo>
                  <a:lnTo>
                    <a:pt x="76" y="33"/>
                  </a:lnTo>
                  <a:lnTo>
                    <a:pt x="74" y="39"/>
                  </a:lnTo>
                  <a:lnTo>
                    <a:pt x="72" y="44"/>
                  </a:lnTo>
                  <a:lnTo>
                    <a:pt x="69" y="50"/>
                  </a:lnTo>
                  <a:lnTo>
                    <a:pt x="65" y="56"/>
                  </a:lnTo>
                  <a:lnTo>
                    <a:pt x="59" y="59"/>
                  </a:lnTo>
                  <a:lnTo>
                    <a:pt x="52" y="61"/>
                  </a:lnTo>
                  <a:lnTo>
                    <a:pt x="46" y="63"/>
                  </a:lnTo>
                  <a:lnTo>
                    <a:pt x="39" y="65"/>
                  </a:lnTo>
                  <a:lnTo>
                    <a:pt x="32" y="63"/>
                  </a:lnTo>
                  <a:lnTo>
                    <a:pt x="24" y="61"/>
                  </a:lnTo>
                  <a:lnTo>
                    <a:pt x="17" y="59"/>
                  </a:lnTo>
                  <a:lnTo>
                    <a:pt x="11" y="56"/>
                  </a:lnTo>
                  <a:lnTo>
                    <a:pt x="8" y="50"/>
                  </a:lnTo>
                  <a:lnTo>
                    <a:pt x="4" y="44"/>
                  </a:lnTo>
                  <a:lnTo>
                    <a:pt x="2" y="39"/>
                  </a:lnTo>
                  <a:lnTo>
                    <a:pt x="0" y="33"/>
                  </a:lnTo>
                  <a:lnTo>
                    <a:pt x="2" y="26"/>
                  </a:lnTo>
                  <a:lnTo>
                    <a:pt x="4" y="20"/>
                  </a:lnTo>
                  <a:lnTo>
                    <a:pt x="8" y="15"/>
                  </a:lnTo>
                  <a:lnTo>
                    <a:pt x="11" y="9"/>
                  </a:lnTo>
                  <a:lnTo>
                    <a:pt x="17" y="6"/>
                  </a:lnTo>
                  <a:lnTo>
                    <a:pt x="24" y="4"/>
                  </a:lnTo>
                  <a:lnTo>
                    <a:pt x="32" y="2"/>
                  </a:lnTo>
                  <a:lnTo>
                    <a:pt x="39" y="0"/>
                  </a:lnTo>
                </a:path>
              </a:pathLst>
            </a:custGeom>
            <a:noFill/>
            <a:ln w="11113">
              <a:solidFill>
                <a:srgbClr val="1F1A17"/>
              </a:solidFill>
              <a:prstDash val="solid"/>
              <a:round/>
              <a:headEnd/>
              <a:tailEnd/>
            </a:ln>
          </p:spPr>
          <p:txBody>
            <a:bodyPr/>
            <a:lstStyle/>
            <a:p>
              <a:endParaRPr lang="en-US" dirty="0"/>
            </a:p>
          </p:txBody>
        </p:sp>
        <p:sp>
          <p:nvSpPr>
            <p:cNvPr id="18761" name="Freeform 200"/>
            <p:cNvSpPr>
              <a:spLocks/>
            </p:cNvSpPr>
            <p:nvPr/>
          </p:nvSpPr>
          <p:spPr bwMode="auto">
            <a:xfrm>
              <a:off x="2697" y="3752"/>
              <a:ext cx="74" cy="63"/>
            </a:xfrm>
            <a:custGeom>
              <a:avLst/>
              <a:gdLst>
                <a:gd name="T0" fmla="*/ 37 w 74"/>
                <a:gd name="T1" fmla="*/ 0 h 63"/>
                <a:gd name="T2" fmla="*/ 44 w 74"/>
                <a:gd name="T3" fmla="*/ 0 h 63"/>
                <a:gd name="T4" fmla="*/ 51 w 74"/>
                <a:gd name="T5" fmla="*/ 2 h 63"/>
                <a:gd name="T6" fmla="*/ 57 w 74"/>
                <a:gd name="T7" fmla="*/ 4 h 63"/>
                <a:gd name="T8" fmla="*/ 62 w 74"/>
                <a:gd name="T9" fmla="*/ 10 h 63"/>
                <a:gd name="T10" fmla="*/ 66 w 74"/>
                <a:gd name="T11" fmla="*/ 13 h 63"/>
                <a:gd name="T12" fmla="*/ 70 w 74"/>
                <a:gd name="T13" fmla="*/ 19 h 63"/>
                <a:gd name="T14" fmla="*/ 72 w 74"/>
                <a:gd name="T15" fmla="*/ 24 h 63"/>
                <a:gd name="T16" fmla="*/ 74 w 74"/>
                <a:gd name="T17" fmla="*/ 32 h 63"/>
                <a:gd name="T18" fmla="*/ 72 w 74"/>
                <a:gd name="T19" fmla="*/ 37 h 63"/>
                <a:gd name="T20" fmla="*/ 70 w 74"/>
                <a:gd name="T21" fmla="*/ 43 h 63"/>
                <a:gd name="T22" fmla="*/ 66 w 74"/>
                <a:gd name="T23" fmla="*/ 48 h 63"/>
                <a:gd name="T24" fmla="*/ 62 w 74"/>
                <a:gd name="T25" fmla="*/ 54 h 63"/>
                <a:gd name="T26" fmla="*/ 57 w 74"/>
                <a:gd name="T27" fmla="*/ 58 h 63"/>
                <a:gd name="T28" fmla="*/ 51 w 74"/>
                <a:gd name="T29" fmla="*/ 61 h 63"/>
                <a:gd name="T30" fmla="*/ 44 w 74"/>
                <a:gd name="T31" fmla="*/ 63 h 63"/>
                <a:gd name="T32" fmla="*/ 37 w 74"/>
                <a:gd name="T33" fmla="*/ 63 h 63"/>
                <a:gd name="T34" fmla="*/ 29 w 74"/>
                <a:gd name="T35" fmla="*/ 63 h 63"/>
                <a:gd name="T36" fmla="*/ 22 w 74"/>
                <a:gd name="T37" fmla="*/ 61 h 63"/>
                <a:gd name="T38" fmla="*/ 16 w 74"/>
                <a:gd name="T39" fmla="*/ 58 h 63"/>
                <a:gd name="T40" fmla="*/ 11 w 74"/>
                <a:gd name="T41" fmla="*/ 54 h 63"/>
                <a:gd name="T42" fmla="*/ 5 w 74"/>
                <a:gd name="T43" fmla="*/ 48 h 63"/>
                <a:gd name="T44" fmla="*/ 2 w 74"/>
                <a:gd name="T45" fmla="*/ 43 h 63"/>
                <a:gd name="T46" fmla="*/ 0 w 74"/>
                <a:gd name="T47" fmla="*/ 37 h 63"/>
                <a:gd name="T48" fmla="*/ 0 w 74"/>
                <a:gd name="T49" fmla="*/ 32 h 63"/>
                <a:gd name="T50" fmla="*/ 0 w 74"/>
                <a:gd name="T51" fmla="*/ 24 h 63"/>
                <a:gd name="T52" fmla="*/ 2 w 74"/>
                <a:gd name="T53" fmla="*/ 19 h 63"/>
                <a:gd name="T54" fmla="*/ 5 w 74"/>
                <a:gd name="T55" fmla="*/ 13 h 63"/>
                <a:gd name="T56" fmla="*/ 11 w 74"/>
                <a:gd name="T57" fmla="*/ 10 h 63"/>
                <a:gd name="T58" fmla="*/ 16 w 74"/>
                <a:gd name="T59" fmla="*/ 4 h 63"/>
                <a:gd name="T60" fmla="*/ 22 w 74"/>
                <a:gd name="T61" fmla="*/ 2 h 63"/>
                <a:gd name="T62" fmla="*/ 29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4"/>
                  </a:lnTo>
                  <a:lnTo>
                    <a:pt x="62" y="10"/>
                  </a:lnTo>
                  <a:lnTo>
                    <a:pt x="66" y="13"/>
                  </a:lnTo>
                  <a:lnTo>
                    <a:pt x="70" y="19"/>
                  </a:lnTo>
                  <a:lnTo>
                    <a:pt x="72" y="24"/>
                  </a:lnTo>
                  <a:lnTo>
                    <a:pt x="74" y="32"/>
                  </a:lnTo>
                  <a:lnTo>
                    <a:pt x="72" y="37"/>
                  </a:lnTo>
                  <a:lnTo>
                    <a:pt x="70" y="43"/>
                  </a:lnTo>
                  <a:lnTo>
                    <a:pt x="66" y="48"/>
                  </a:lnTo>
                  <a:lnTo>
                    <a:pt x="62" y="54"/>
                  </a:lnTo>
                  <a:lnTo>
                    <a:pt x="57" y="58"/>
                  </a:lnTo>
                  <a:lnTo>
                    <a:pt x="51" y="61"/>
                  </a:lnTo>
                  <a:lnTo>
                    <a:pt x="44" y="63"/>
                  </a:lnTo>
                  <a:lnTo>
                    <a:pt x="37" y="63"/>
                  </a:lnTo>
                  <a:lnTo>
                    <a:pt x="29" y="63"/>
                  </a:lnTo>
                  <a:lnTo>
                    <a:pt x="22" y="61"/>
                  </a:lnTo>
                  <a:lnTo>
                    <a:pt x="16" y="58"/>
                  </a:lnTo>
                  <a:lnTo>
                    <a:pt x="11" y="54"/>
                  </a:lnTo>
                  <a:lnTo>
                    <a:pt x="5" y="48"/>
                  </a:lnTo>
                  <a:lnTo>
                    <a:pt x="2" y="43"/>
                  </a:lnTo>
                  <a:lnTo>
                    <a:pt x="0" y="37"/>
                  </a:lnTo>
                  <a:lnTo>
                    <a:pt x="0" y="32"/>
                  </a:lnTo>
                  <a:lnTo>
                    <a:pt x="0" y="24"/>
                  </a:lnTo>
                  <a:lnTo>
                    <a:pt x="2" y="19"/>
                  </a:lnTo>
                  <a:lnTo>
                    <a:pt x="5" y="13"/>
                  </a:lnTo>
                  <a:lnTo>
                    <a:pt x="11" y="10"/>
                  </a:lnTo>
                  <a:lnTo>
                    <a:pt x="16" y="4"/>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62" name="Freeform 201"/>
            <p:cNvSpPr>
              <a:spLocks/>
            </p:cNvSpPr>
            <p:nvPr/>
          </p:nvSpPr>
          <p:spPr bwMode="auto">
            <a:xfrm>
              <a:off x="1978" y="3317"/>
              <a:ext cx="74" cy="64"/>
            </a:xfrm>
            <a:custGeom>
              <a:avLst/>
              <a:gdLst>
                <a:gd name="T0" fmla="*/ 37 w 74"/>
                <a:gd name="T1" fmla="*/ 0 h 64"/>
                <a:gd name="T2" fmla="*/ 45 w 74"/>
                <a:gd name="T3" fmla="*/ 2 h 64"/>
                <a:gd name="T4" fmla="*/ 52 w 74"/>
                <a:gd name="T5" fmla="*/ 4 h 64"/>
                <a:gd name="T6" fmla="*/ 57 w 74"/>
                <a:gd name="T7" fmla="*/ 5 h 64"/>
                <a:gd name="T8" fmla="*/ 63 w 74"/>
                <a:gd name="T9" fmla="*/ 9 h 64"/>
                <a:gd name="T10" fmla="*/ 69 w 74"/>
                <a:gd name="T11" fmla="*/ 15 h 64"/>
                <a:gd name="T12" fmla="*/ 72 w 74"/>
                <a:gd name="T13" fmla="*/ 20 h 64"/>
                <a:gd name="T14" fmla="*/ 74 w 74"/>
                <a:gd name="T15" fmla="*/ 26 h 64"/>
                <a:gd name="T16" fmla="*/ 74 w 74"/>
                <a:gd name="T17" fmla="*/ 31 h 64"/>
                <a:gd name="T18" fmla="*/ 74 w 74"/>
                <a:gd name="T19" fmla="*/ 39 h 64"/>
                <a:gd name="T20" fmla="*/ 72 w 74"/>
                <a:gd name="T21" fmla="*/ 44 h 64"/>
                <a:gd name="T22" fmla="*/ 69 w 74"/>
                <a:gd name="T23" fmla="*/ 50 h 64"/>
                <a:gd name="T24" fmla="*/ 63 w 74"/>
                <a:gd name="T25" fmla="*/ 55 h 64"/>
                <a:gd name="T26" fmla="*/ 57 w 74"/>
                <a:gd name="T27" fmla="*/ 59 h 64"/>
                <a:gd name="T28" fmla="*/ 52 w 74"/>
                <a:gd name="T29" fmla="*/ 61 h 64"/>
                <a:gd name="T30" fmla="*/ 45 w 74"/>
                <a:gd name="T31" fmla="*/ 63 h 64"/>
                <a:gd name="T32" fmla="*/ 37 w 74"/>
                <a:gd name="T33" fmla="*/ 64 h 64"/>
                <a:gd name="T34" fmla="*/ 30 w 74"/>
                <a:gd name="T35" fmla="*/ 63 h 64"/>
                <a:gd name="T36" fmla="*/ 22 w 74"/>
                <a:gd name="T37" fmla="*/ 61 h 64"/>
                <a:gd name="T38" fmla="*/ 17 w 74"/>
                <a:gd name="T39" fmla="*/ 59 h 64"/>
                <a:gd name="T40" fmla="*/ 11 w 74"/>
                <a:gd name="T41" fmla="*/ 55 h 64"/>
                <a:gd name="T42" fmla="*/ 6 w 74"/>
                <a:gd name="T43" fmla="*/ 50 h 64"/>
                <a:gd name="T44" fmla="*/ 2 w 74"/>
                <a:gd name="T45" fmla="*/ 44 h 64"/>
                <a:gd name="T46" fmla="*/ 0 w 74"/>
                <a:gd name="T47" fmla="*/ 39 h 64"/>
                <a:gd name="T48" fmla="*/ 0 w 74"/>
                <a:gd name="T49" fmla="*/ 31 h 64"/>
                <a:gd name="T50" fmla="*/ 0 w 74"/>
                <a:gd name="T51" fmla="*/ 26 h 64"/>
                <a:gd name="T52" fmla="*/ 2 w 74"/>
                <a:gd name="T53" fmla="*/ 20 h 64"/>
                <a:gd name="T54" fmla="*/ 6 w 74"/>
                <a:gd name="T55" fmla="*/ 15 h 64"/>
                <a:gd name="T56" fmla="*/ 11 w 74"/>
                <a:gd name="T57" fmla="*/ 9 h 64"/>
                <a:gd name="T58" fmla="*/ 17 w 74"/>
                <a:gd name="T59" fmla="*/ 5 h 64"/>
                <a:gd name="T60" fmla="*/ 22 w 74"/>
                <a:gd name="T61" fmla="*/ 4 h 64"/>
                <a:gd name="T62" fmla="*/ 30 w 74"/>
                <a:gd name="T63" fmla="*/ 2 h 64"/>
                <a:gd name="T64" fmla="*/ 37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2"/>
                  </a:lnTo>
                  <a:lnTo>
                    <a:pt x="52" y="4"/>
                  </a:lnTo>
                  <a:lnTo>
                    <a:pt x="57" y="5"/>
                  </a:lnTo>
                  <a:lnTo>
                    <a:pt x="63" y="9"/>
                  </a:lnTo>
                  <a:lnTo>
                    <a:pt x="69" y="15"/>
                  </a:lnTo>
                  <a:lnTo>
                    <a:pt x="72" y="20"/>
                  </a:lnTo>
                  <a:lnTo>
                    <a:pt x="74" y="26"/>
                  </a:lnTo>
                  <a:lnTo>
                    <a:pt x="74" y="31"/>
                  </a:lnTo>
                  <a:lnTo>
                    <a:pt x="74" y="39"/>
                  </a:lnTo>
                  <a:lnTo>
                    <a:pt x="72" y="44"/>
                  </a:lnTo>
                  <a:lnTo>
                    <a:pt x="69" y="50"/>
                  </a:lnTo>
                  <a:lnTo>
                    <a:pt x="63" y="55"/>
                  </a:lnTo>
                  <a:lnTo>
                    <a:pt x="57" y="59"/>
                  </a:lnTo>
                  <a:lnTo>
                    <a:pt x="52" y="61"/>
                  </a:lnTo>
                  <a:lnTo>
                    <a:pt x="45" y="63"/>
                  </a:lnTo>
                  <a:lnTo>
                    <a:pt x="37" y="64"/>
                  </a:lnTo>
                  <a:lnTo>
                    <a:pt x="30" y="63"/>
                  </a:lnTo>
                  <a:lnTo>
                    <a:pt x="22" y="61"/>
                  </a:lnTo>
                  <a:lnTo>
                    <a:pt x="17" y="59"/>
                  </a:lnTo>
                  <a:lnTo>
                    <a:pt x="11" y="55"/>
                  </a:lnTo>
                  <a:lnTo>
                    <a:pt x="6" y="50"/>
                  </a:lnTo>
                  <a:lnTo>
                    <a:pt x="2" y="44"/>
                  </a:lnTo>
                  <a:lnTo>
                    <a:pt x="0" y="39"/>
                  </a:lnTo>
                  <a:lnTo>
                    <a:pt x="0" y="31"/>
                  </a:lnTo>
                  <a:lnTo>
                    <a:pt x="0" y="26"/>
                  </a:lnTo>
                  <a:lnTo>
                    <a:pt x="2" y="20"/>
                  </a:lnTo>
                  <a:lnTo>
                    <a:pt x="6" y="15"/>
                  </a:lnTo>
                  <a:lnTo>
                    <a:pt x="11" y="9"/>
                  </a:lnTo>
                  <a:lnTo>
                    <a:pt x="17" y="5"/>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763" name="Freeform 202"/>
            <p:cNvSpPr>
              <a:spLocks/>
            </p:cNvSpPr>
            <p:nvPr/>
          </p:nvSpPr>
          <p:spPr bwMode="auto">
            <a:xfrm>
              <a:off x="2002" y="3684"/>
              <a:ext cx="74" cy="63"/>
            </a:xfrm>
            <a:custGeom>
              <a:avLst/>
              <a:gdLst>
                <a:gd name="T0" fmla="*/ 37 w 74"/>
                <a:gd name="T1" fmla="*/ 0 h 63"/>
                <a:gd name="T2" fmla="*/ 45 w 74"/>
                <a:gd name="T3" fmla="*/ 0 h 63"/>
                <a:gd name="T4" fmla="*/ 52 w 74"/>
                <a:gd name="T5" fmla="*/ 2 h 63"/>
                <a:gd name="T6" fmla="*/ 57 w 74"/>
                <a:gd name="T7" fmla="*/ 6 h 63"/>
                <a:gd name="T8" fmla="*/ 63 w 74"/>
                <a:gd name="T9" fmla="*/ 9 h 63"/>
                <a:gd name="T10" fmla="*/ 69 w 74"/>
                <a:gd name="T11" fmla="*/ 13 h 63"/>
                <a:gd name="T12" fmla="*/ 72 w 74"/>
                <a:gd name="T13" fmla="*/ 19 h 63"/>
                <a:gd name="T14" fmla="*/ 74 w 74"/>
                <a:gd name="T15" fmla="*/ 24 h 63"/>
                <a:gd name="T16" fmla="*/ 74 w 74"/>
                <a:gd name="T17" fmla="*/ 32 h 63"/>
                <a:gd name="T18" fmla="*/ 74 w 74"/>
                <a:gd name="T19" fmla="*/ 37 h 63"/>
                <a:gd name="T20" fmla="*/ 72 w 74"/>
                <a:gd name="T21" fmla="*/ 44 h 63"/>
                <a:gd name="T22" fmla="*/ 69 w 74"/>
                <a:gd name="T23" fmla="*/ 50 h 63"/>
                <a:gd name="T24" fmla="*/ 63 w 74"/>
                <a:gd name="T25" fmla="*/ 54 h 63"/>
                <a:gd name="T26" fmla="*/ 57 w 74"/>
                <a:gd name="T27" fmla="*/ 57 h 63"/>
                <a:gd name="T28" fmla="*/ 52 w 74"/>
                <a:gd name="T29" fmla="*/ 61 h 63"/>
                <a:gd name="T30" fmla="*/ 45 w 74"/>
                <a:gd name="T31" fmla="*/ 63 h 63"/>
                <a:gd name="T32" fmla="*/ 37 w 74"/>
                <a:gd name="T33" fmla="*/ 63 h 63"/>
                <a:gd name="T34" fmla="*/ 30 w 74"/>
                <a:gd name="T35" fmla="*/ 63 h 63"/>
                <a:gd name="T36" fmla="*/ 22 w 74"/>
                <a:gd name="T37" fmla="*/ 61 h 63"/>
                <a:gd name="T38" fmla="*/ 17 w 74"/>
                <a:gd name="T39" fmla="*/ 57 h 63"/>
                <a:gd name="T40" fmla="*/ 11 w 74"/>
                <a:gd name="T41" fmla="*/ 54 h 63"/>
                <a:gd name="T42" fmla="*/ 8 w 74"/>
                <a:gd name="T43" fmla="*/ 50 h 63"/>
                <a:gd name="T44" fmla="*/ 4 w 74"/>
                <a:gd name="T45" fmla="*/ 44 h 63"/>
                <a:gd name="T46" fmla="*/ 2 w 74"/>
                <a:gd name="T47" fmla="*/ 37 h 63"/>
                <a:gd name="T48" fmla="*/ 0 w 74"/>
                <a:gd name="T49" fmla="*/ 32 h 63"/>
                <a:gd name="T50" fmla="*/ 2 w 74"/>
                <a:gd name="T51" fmla="*/ 24 h 63"/>
                <a:gd name="T52" fmla="*/ 4 w 74"/>
                <a:gd name="T53" fmla="*/ 19 h 63"/>
                <a:gd name="T54" fmla="*/ 8 w 74"/>
                <a:gd name="T55" fmla="*/ 13 h 63"/>
                <a:gd name="T56" fmla="*/ 11 w 74"/>
                <a:gd name="T57" fmla="*/ 9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7" y="6"/>
                  </a:lnTo>
                  <a:lnTo>
                    <a:pt x="63" y="9"/>
                  </a:lnTo>
                  <a:lnTo>
                    <a:pt x="69" y="13"/>
                  </a:lnTo>
                  <a:lnTo>
                    <a:pt x="72" y="19"/>
                  </a:lnTo>
                  <a:lnTo>
                    <a:pt x="74" y="24"/>
                  </a:lnTo>
                  <a:lnTo>
                    <a:pt x="74" y="32"/>
                  </a:lnTo>
                  <a:lnTo>
                    <a:pt x="74" y="37"/>
                  </a:lnTo>
                  <a:lnTo>
                    <a:pt x="72" y="44"/>
                  </a:lnTo>
                  <a:lnTo>
                    <a:pt x="69" y="50"/>
                  </a:lnTo>
                  <a:lnTo>
                    <a:pt x="63" y="54"/>
                  </a:lnTo>
                  <a:lnTo>
                    <a:pt x="57" y="57"/>
                  </a:lnTo>
                  <a:lnTo>
                    <a:pt x="52" y="61"/>
                  </a:lnTo>
                  <a:lnTo>
                    <a:pt x="45" y="63"/>
                  </a:lnTo>
                  <a:lnTo>
                    <a:pt x="37" y="63"/>
                  </a:lnTo>
                  <a:lnTo>
                    <a:pt x="30" y="63"/>
                  </a:lnTo>
                  <a:lnTo>
                    <a:pt x="22" y="61"/>
                  </a:lnTo>
                  <a:lnTo>
                    <a:pt x="17" y="57"/>
                  </a:lnTo>
                  <a:lnTo>
                    <a:pt x="11" y="54"/>
                  </a:lnTo>
                  <a:lnTo>
                    <a:pt x="8" y="50"/>
                  </a:lnTo>
                  <a:lnTo>
                    <a:pt x="4" y="44"/>
                  </a:lnTo>
                  <a:lnTo>
                    <a:pt x="2" y="37"/>
                  </a:lnTo>
                  <a:lnTo>
                    <a:pt x="0" y="32"/>
                  </a:lnTo>
                  <a:lnTo>
                    <a:pt x="2" y="24"/>
                  </a:lnTo>
                  <a:lnTo>
                    <a:pt x="4" y="19"/>
                  </a:lnTo>
                  <a:lnTo>
                    <a:pt x="8"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764" name="Freeform 203"/>
            <p:cNvSpPr>
              <a:spLocks/>
            </p:cNvSpPr>
            <p:nvPr/>
          </p:nvSpPr>
          <p:spPr bwMode="auto">
            <a:xfrm>
              <a:off x="2684" y="3631"/>
              <a:ext cx="75" cy="62"/>
            </a:xfrm>
            <a:custGeom>
              <a:avLst/>
              <a:gdLst>
                <a:gd name="T0" fmla="*/ 37 w 75"/>
                <a:gd name="T1" fmla="*/ 0 h 62"/>
                <a:gd name="T2" fmla="*/ 44 w 75"/>
                <a:gd name="T3" fmla="*/ 0 h 62"/>
                <a:gd name="T4" fmla="*/ 51 w 75"/>
                <a:gd name="T5" fmla="*/ 2 h 62"/>
                <a:gd name="T6" fmla="*/ 59 w 75"/>
                <a:gd name="T7" fmla="*/ 5 h 62"/>
                <a:gd name="T8" fmla="*/ 64 w 75"/>
                <a:gd name="T9" fmla="*/ 9 h 62"/>
                <a:gd name="T10" fmla="*/ 68 w 75"/>
                <a:gd name="T11" fmla="*/ 13 h 62"/>
                <a:gd name="T12" fmla="*/ 72 w 75"/>
                <a:gd name="T13" fmla="*/ 18 h 62"/>
                <a:gd name="T14" fmla="*/ 74 w 75"/>
                <a:gd name="T15" fmla="*/ 25 h 62"/>
                <a:gd name="T16" fmla="*/ 75 w 75"/>
                <a:gd name="T17" fmla="*/ 31 h 62"/>
                <a:gd name="T18" fmla="*/ 74 w 75"/>
                <a:gd name="T19" fmla="*/ 38 h 62"/>
                <a:gd name="T20" fmla="*/ 72 w 75"/>
                <a:gd name="T21" fmla="*/ 44 h 62"/>
                <a:gd name="T22" fmla="*/ 68 w 75"/>
                <a:gd name="T23" fmla="*/ 49 h 62"/>
                <a:gd name="T24" fmla="*/ 64 w 75"/>
                <a:gd name="T25" fmla="*/ 53 h 62"/>
                <a:gd name="T26" fmla="*/ 59 w 75"/>
                <a:gd name="T27" fmla="*/ 57 h 62"/>
                <a:gd name="T28" fmla="*/ 51 w 75"/>
                <a:gd name="T29" fmla="*/ 61 h 62"/>
                <a:gd name="T30" fmla="*/ 44 w 75"/>
                <a:gd name="T31" fmla="*/ 62 h 62"/>
                <a:gd name="T32" fmla="*/ 37 w 75"/>
                <a:gd name="T33" fmla="*/ 62 h 62"/>
                <a:gd name="T34" fmla="*/ 29 w 75"/>
                <a:gd name="T35" fmla="*/ 62 h 62"/>
                <a:gd name="T36" fmla="*/ 24 w 75"/>
                <a:gd name="T37" fmla="*/ 61 h 62"/>
                <a:gd name="T38" fmla="*/ 16 w 75"/>
                <a:gd name="T39" fmla="*/ 57 h 62"/>
                <a:gd name="T40" fmla="*/ 11 w 75"/>
                <a:gd name="T41" fmla="*/ 53 h 62"/>
                <a:gd name="T42" fmla="*/ 7 w 75"/>
                <a:gd name="T43" fmla="*/ 49 h 62"/>
                <a:gd name="T44" fmla="*/ 3 w 75"/>
                <a:gd name="T45" fmla="*/ 44 h 62"/>
                <a:gd name="T46" fmla="*/ 2 w 75"/>
                <a:gd name="T47" fmla="*/ 38 h 62"/>
                <a:gd name="T48" fmla="*/ 0 w 75"/>
                <a:gd name="T49" fmla="*/ 31 h 62"/>
                <a:gd name="T50" fmla="*/ 2 w 75"/>
                <a:gd name="T51" fmla="*/ 25 h 62"/>
                <a:gd name="T52" fmla="*/ 3 w 75"/>
                <a:gd name="T53" fmla="*/ 18 h 62"/>
                <a:gd name="T54" fmla="*/ 7 w 75"/>
                <a:gd name="T55" fmla="*/ 13 h 62"/>
                <a:gd name="T56" fmla="*/ 11 w 75"/>
                <a:gd name="T57" fmla="*/ 9 h 62"/>
                <a:gd name="T58" fmla="*/ 16 w 75"/>
                <a:gd name="T59" fmla="*/ 5 h 62"/>
                <a:gd name="T60" fmla="*/ 24 w 75"/>
                <a:gd name="T61" fmla="*/ 2 h 62"/>
                <a:gd name="T62" fmla="*/ 29 w 75"/>
                <a:gd name="T63" fmla="*/ 0 h 62"/>
                <a:gd name="T64" fmla="*/ 37 w 7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2">
                  <a:moveTo>
                    <a:pt x="37" y="0"/>
                  </a:moveTo>
                  <a:lnTo>
                    <a:pt x="44" y="0"/>
                  </a:lnTo>
                  <a:lnTo>
                    <a:pt x="51" y="2"/>
                  </a:lnTo>
                  <a:lnTo>
                    <a:pt x="59" y="5"/>
                  </a:lnTo>
                  <a:lnTo>
                    <a:pt x="64" y="9"/>
                  </a:lnTo>
                  <a:lnTo>
                    <a:pt x="68" y="13"/>
                  </a:lnTo>
                  <a:lnTo>
                    <a:pt x="72" y="18"/>
                  </a:lnTo>
                  <a:lnTo>
                    <a:pt x="74" y="25"/>
                  </a:lnTo>
                  <a:lnTo>
                    <a:pt x="75" y="31"/>
                  </a:lnTo>
                  <a:lnTo>
                    <a:pt x="74" y="38"/>
                  </a:lnTo>
                  <a:lnTo>
                    <a:pt x="72" y="44"/>
                  </a:lnTo>
                  <a:lnTo>
                    <a:pt x="68" y="49"/>
                  </a:lnTo>
                  <a:lnTo>
                    <a:pt x="64" y="53"/>
                  </a:lnTo>
                  <a:lnTo>
                    <a:pt x="59" y="57"/>
                  </a:lnTo>
                  <a:lnTo>
                    <a:pt x="51" y="61"/>
                  </a:lnTo>
                  <a:lnTo>
                    <a:pt x="44" y="62"/>
                  </a:lnTo>
                  <a:lnTo>
                    <a:pt x="37" y="62"/>
                  </a:lnTo>
                  <a:lnTo>
                    <a:pt x="29" y="62"/>
                  </a:lnTo>
                  <a:lnTo>
                    <a:pt x="24" y="61"/>
                  </a:lnTo>
                  <a:lnTo>
                    <a:pt x="16" y="57"/>
                  </a:lnTo>
                  <a:lnTo>
                    <a:pt x="11" y="53"/>
                  </a:lnTo>
                  <a:lnTo>
                    <a:pt x="7" y="49"/>
                  </a:lnTo>
                  <a:lnTo>
                    <a:pt x="3" y="44"/>
                  </a:lnTo>
                  <a:lnTo>
                    <a:pt x="2" y="38"/>
                  </a:lnTo>
                  <a:lnTo>
                    <a:pt x="0" y="31"/>
                  </a:lnTo>
                  <a:lnTo>
                    <a:pt x="2" y="25"/>
                  </a:lnTo>
                  <a:lnTo>
                    <a:pt x="3" y="18"/>
                  </a:lnTo>
                  <a:lnTo>
                    <a:pt x="7" y="13"/>
                  </a:lnTo>
                  <a:lnTo>
                    <a:pt x="11" y="9"/>
                  </a:lnTo>
                  <a:lnTo>
                    <a:pt x="16" y="5"/>
                  </a:lnTo>
                  <a:lnTo>
                    <a:pt x="24" y="2"/>
                  </a:lnTo>
                  <a:lnTo>
                    <a:pt x="29" y="0"/>
                  </a:lnTo>
                  <a:lnTo>
                    <a:pt x="37" y="0"/>
                  </a:lnTo>
                  <a:close/>
                </a:path>
              </a:pathLst>
            </a:custGeom>
            <a:solidFill>
              <a:srgbClr val="FFFFFF"/>
            </a:solidFill>
            <a:ln w="9525">
              <a:noFill/>
              <a:round/>
              <a:headEnd/>
              <a:tailEnd/>
            </a:ln>
          </p:spPr>
          <p:txBody>
            <a:bodyPr/>
            <a:lstStyle/>
            <a:p>
              <a:endParaRPr lang="en-US" dirty="0"/>
            </a:p>
          </p:txBody>
        </p:sp>
        <p:sp>
          <p:nvSpPr>
            <p:cNvPr id="18765" name="Freeform 204"/>
            <p:cNvSpPr>
              <a:spLocks/>
            </p:cNvSpPr>
            <p:nvPr/>
          </p:nvSpPr>
          <p:spPr bwMode="auto">
            <a:xfrm>
              <a:off x="2684" y="3631"/>
              <a:ext cx="75" cy="62"/>
            </a:xfrm>
            <a:custGeom>
              <a:avLst/>
              <a:gdLst>
                <a:gd name="T0" fmla="*/ 37 w 75"/>
                <a:gd name="T1" fmla="*/ 0 h 62"/>
                <a:gd name="T2" fmla="*/ 44 w 75"/>
                <a:gd name="T3" fmla="*/ 0 h 62"/>
                <a:gd name="T4" fmla="*/ 51 w 75"/>
                <a:gd name="T5" fmla="*/ 2 h 62"/>
                <a:gd name="T6" fmla="*/ 59 w 75"/>
                <a:gd name="T7" fmla="*/ 5 h 62"/>
                <a:gd name="T8" fmla="*/ 64 w 75"/>
                <a:gd name="T9" fmla="*/ 9 h 62"/>
                <a:gd name="T10" fmla="*/ 68 w 75"/>
                <a:gd name="T11" fmla="*/ 13 h 62"/>
                <a:gd name="T12" fmla="*/ 72 w 75"/>
                <a:gd name="T13" fmla="*/ 18 h 62"/>
                <a:gd name="T14" fmla="*/ 74 w 75"/>
                <a:gd name="T15" fmla="*/ 25 h 62"/>
                <a:gd name="T16" fmla="*/ 75 w 75"/>
                <a:gd name="T17" fmla="*/ 31 h 62"/>
                <a:gd name="T18" fmla="*/ 74 w 75"/>
                <a:gd name="T19" fmla="*/ 38 h 62"/>
                <a:gd name="T20" fmla="*/ 72 w 75"/>
                <a:gd name="T21" fmla="*/ 44 h 62"/>
                <a:gd name="T22" fmla="*/ 68 w 75"/>
                <a:gd name="T23" fmla="*/ 49 h 62"/>
                <a:gd name="T24" fmla="*/ 64 w 75"/>
                <a:gd name="T25" fmla="*/ 53 h 62"/>
                <a:gd name="T26" fmla="*/ 59 w 75"/>
                <a:gd name="T27" fmla="*/ 57 h 62"/>
                <a:gd name="T28" fmla="*/ 51 w 75"/>
                <a:gd name="T29" fmla="*/ 61 h 62"/>
                <a:gd name="T30" fmla="*/ 44 w 75"/>
                <a:gd name="T31" fmla="*/ 62 h 62"/>
                <a:gd name="T32" fmla="*/ 37 w 75"/>
                <a:gd name="T33" fmla="*/ 62 h 62"/>
                <a:gd name="T34" fmla="*/ 29 w 75"/>
                <a:gd name="T35" fmla="*/ 62 h 62"/>
                <a:gd name="T36" fmla="*/ 24 w 75"/>
                <a:gd name="T37" fmla="*/ 61 h 62"/>
                <a:gd name="T38" fmla="*/ 16 w 75"/>
                <a:gd name="T39" fmla="*/ 57 h 62"/>
                <a:gd name="T40" fmla="*/ 11 w 75"/>
                <a:gd name="T41" fmla="*/ 53 h 62"/>
                <a:gd name="T42" fmla="*/ 7 w 75"/>
                <a:gd name="T43" fmla="*/ 49 h 62"/>
                <a:gd name="T44" fmla="*/ 3 w 75"/>
                <a:gd name="T45" fmla="*/ 44 h 62"/>
                <a:gd name="T46" fmla="*/ 2 w 75"/>
                <a:gd name="T47" fmla="*/ 38 h 62"/>
                <a:gd name="T48" fmla="*/ 0 w 75"/>
                <a:gd name="T49" fmla="*/ 31 h 62"/>
                <a:gd name="T50" fmla="*/ 2 w 75"/>
                <a:gd name="T51" fmla="*/ 25 h 62"/>
                <a:gd name="T52" fmla="*/ 3 w 75"/>
                <a:gd name="T53" fmla="*/ 18 h 62"/>
                <a:gd name="T54" fmla="*/ 7 w 75"/>
                <a:gd name="T55" fmla="*/ 13 h 62"/>
                <a:gd name="T56" fmla="*/ 11 w 75"/>
                <a:gd name="T57" fmla="*/ 9 h 62"/>
                <a:gd name="T58" fmla="*/ 16 w 75"/>
                <a:gd name="T59" fmla="*/ 5 h 62"/>
                <a:gd name="T60" fmla="*/ 24 w 75"/>
                <a:gd name="T61" fmla="*/ 2 h 62"/>
                <a:gd name="T62" fmla="*/ 29 w 75"/>
                <a:gd name="T63" fmla="*/ 0 h 62"/>
                <a:gd name="T64" fmla="*/ 37 w 75"/>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2">
                  <a:moveTo>
                    <a:pt x="37" y="0"/>
                  </a:moveTo>
                  <a:lnTo>
                    <a:pt x="44" y="0"/>
                  </a:lnTo>
                  <a:lnTo>
                    <a:pt x="51" y="2"/>
                  </a:lnTo>
                  <a:lnTo>
                    <a:pt x="59" y="5"/>
                  </a:lnTo>
                  <a:lnTo>
                    <a:pt x="64" y="9"/>
                  </a:lnTo>
                  <a:lnTo>
                    <a:pt x="68" y="13"/>
                  </a:lnTo>
                  <a:lnTo>
                    <a:pt x="72" y="18"/>
                  </a:lnTo>
                  <a:lnTo>
                    <a:pt x="74" y="25"/>
                  </a:lnTo>
                  <a:lnTo>
                    <a:pt x="75" y="31"/>
                  </a:lnTo>
                  <a:lnTo>
                    <a:pt x="74" y="38"/>
                  </a:lnTo>
                  <a:lnTo>
                    <a:pt x="72" y="44"/>
                  </a:lnTo>
                  <a:lnTo>
                    <a:pt x="68" y="49"/>
                  </a:lnTo>
                  <a:lnTo>
                    <a:pt x="64" y="53"/>
                  </a:lnTo>
                  <a:lnTo>
                    <a:pt x="59" y="57"/>
                  </a:lnTo>
                  <a:lnTo>
                    <a:pt x="51" y="61"/>
                  </a:lnTo>
                  <a:lnTo>
                    <a:pt x="44" y="62"/>
                  </a:lnTo>
                  <a:lnTo>
                    <a:pt x="37" y="62"/>
                  </a:lnTo>
                  <a:lnTo>
                    <a:pt x="29" y="62"/>
                  </a:lnTo>
                  <a:lnTo>
                    <a:pt x="24" y="61"/>
                  </a:lnTo>
                  <a:lnTo>
                    <a:pt x="16" y="57"/>
                  </a:lnTo>
                  <a:lnTo>
                    <a:pt x="11" y="53"/>
                  </a:lnTo>
                  <a:lnTo>
                    <a:pt x="7" y="49"/>
                  </a:lnTo>
                  <a:lnTo>
                    <a:pt x="3" y="44"/>
                  </a:lnTo>
                  <a:lnTo>
                    <a:pt x="2" y="38"/>
                  </a:lnTo>
                  <a:lnTo>
                    <a:pt x="0" y="31"/>
                  </a:lnTo>
                  <a:lnTo>
                    <a:pt x="2" y="25"/>
                  </a:lnTo>
                  <a:lnTo>
                    <a:pt x="3" y="18"/>
                  </a:lnTo>
                  <a:lnTo>
                    <a:pt x="7" y="13"/>
                  </a:lnTo>
                  <a:lnTo>
                    <a:pt x="11" y="9"/>
                  </a:lnTo>
                  <a:lnTo>
                    <a:pt x="16" y="5"/>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766" name="Freeform 205"/>
            <p:cNvSpPr>
              <a:spLocks/>
            </p:cNvSpPr>
            <p:nvPr/>
          </p:nvSpPr>
          <p:spPr bwMode="auto">
            <a:xfrm>
              <a:off x="1956" y="3501"/>
              <a:ext cx="74" cy="63"/>
            </a:xfrm>
            <a:custGeom>
              <a:avLst/>
              <a:gdLst>
                <a:gd name="T0" fmla="*/ 37 w 74"/>
                <a:gd name="T1" fmla="*/ 0 h 63"/>
                <a:gd name="T2" fmla="*/ 44 w 74"/>
                <a:gd name="T3" fmla="*/ 0 h 63"/>
                <a:gd name="T4" fmla="*/ 52 w 74"/>
                <a:gd name="T5" fmla="*/ 2 h 63"/>
                <a:gd name="T6" fmla="*/ 57 w 74"/>
                <a:gd name="T7" fmla="*/ 6 h 63"/>
                <a:gd name="T8" fmla="*/ 63 w 74"/>
                <a:gd name="T9" fmla="*/ 10 h 63"/>
                <a:gd name="T10" fmla="*/ 67 w 74"/>
                <a:gd name="T11" fmla="*/ 13 h 63"/>
                <a:gd name="T12" fmla="*/ 70 w 74"/>
                <a:gd name="T13" fmla="*/ 19 h 63"/>
                <a:gd name="T14" fmla="*/ 74 w 74"/>
                <a:gd name="T15" fmla="*/ 24 h 63"/>
                <a:gd name="T16" fmla="*/ 74 w 74"/>
                <a:gd name="T17" fmla="*/ 32 h 63"/>
                <a:gd name="T18" fmla="*/ 74 w 74"/>
                <a:gd name="T19" fmla="*/ 37 h 63"/>
                <a:gd name="T20" fmla="*/ 70 w 74"/>
                <a:gd name="T21" fmla="*/ 45 h 63"/>
                <a:gd name="T22" fmla="*/ 67 w 74"/>
                <a:gd name="T23" fmla="*/ 50 h 63"/>
                <a:gd name="T24" fmla="*/ 63 w 74"/>
                <a:gd name="T25" fmla="*/ 54 h 63"/>
                <a:gd name="T26" fmla="*/ 57 w 74"/>
                <a:gd name="T27" fmla="*/ 58 h 63"/>
                <a:gd name="T28" fmla="*/ 52 w 74"/>
                <a:gd name="T29" fmla="*/ 61 h 63"/>
                <a:gd name="T30" fmla="*/ 44 w 74"/>
                <a:gd name="T31" fmla="*/ 63 h 63"/>
                <a:gd name="T32" fmla="*/ 37 w 74"/>
                <a:gd name="T33" fmla="*/ 63 h 63"/>
                <a:gd name="T34" fmla="*/ 30 w 74"/>
                <a:gd name="T35" fmla="*/ 63 h 63"/>
                <a:gd name="T36" fmla="*/ 22 w 74"/>
                <a:gd name="T37" fmla="*/ 61 h 63"/>
                <a:gd name="T38" fmla="*/ 17 w 74"/>
                <a:gd name="T39" fmla="*/ 58 h 63"/>
                <a:gd name="T40" fmla="*/ 11 w 74"/>
                <a:gd name="T41" fmla="*/ 54 h 63"/>
                <a:gd name="T42" fmla="*/ 6 w 74"/>
                <a:gd name="T43" fmla="*/ 50 h 63"/>
                <a:gd name="T44" fmla="*/ 2 w 74"/>
                <a:gd name="T45" fmla="*/ 45 h 63"/>
                <a:gd name="T46" fmla="*/ 0 w 74"/>
                <a:gd name="T47" fmla="*/ 37 h 63"/>
                <a:gd name="T48" fmla="*/ 0 w 74"/>
                <a:gd name="T49" fmla="*/ 32 h 63"/>
                <a:gd name="T50" fmla="*/ 0 w 74"/>
                <a:gd name="T51" fmla="*/ 24 h 63"/>
                <a:gd name="T52" fmla="*/ 2 w 74"/>
                <a:gd name="T53" fmla="*/ 19 h 63"/>
                <a:gd name="T54" fmla="*/ 6 w 74"/>
                <a:gd name="T55" fmla="*/ 13 h 63"/>
                <a:gd name="T56" fmla="*/ 11 w 74"/>
                <a:gd name="T57" fmla="*/ 10 h 63"/>
                <a:gd name="T58" fmla="*/ 17 w 74"/>
                <a:gd name="T59" fmla="*/ 6 h 63"/>
                <a:gd name="T60" fmla="*/ 22 w 74"/>
                <a:gd name="T61" fmla="*/ 2 h 63"/>
                <a:gd name="T62" fmla="*/ 30 w 74"/>
                <a:gd name="T63" fmla="*/ 0 h 63"/>
                <a:gd name="T64" fmla="*/ 37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7" y="13"/>
                  </a:lnTo>
                  <a:lnTo>
                    <a:pt x="70" y="19"/>
                  </a:lnTo>
                  <a:lnTo>
                    <a:pt x="74" y="24"/>
                  </a:lnTo>
                  <a:lnTo>
                    <a:pt x="74" y="32"/>
                  </a:lnTo>
                  <a:lnTo>
                    <a:pt x="74" y="37"/>
                  </a:lnTo>
                  <a:lnTo>
                    <a:pt x="70" y="45"/>
                  </a:lnTo>
                  <a:lnTo>
                    <a:pt x="67" y="50"/>
                  </a:lnTo>
                  <a:lnTo>
                    <a:pt x="63" y="54"/>
                  </a:lnTo>
                  <a:lnTo>
                    <a:pt x="57" y="58"/>
                  </a:lnTo>
                  <a:lnTo>
                    <a:pt x="52" y="61"/>
                  </a:lnTo>
                  <a:lnTo>
                    <a:pt x="44" y="63"/>
                  </a:lnTo>
                  <a:lnTo>
                    <a:pt x="37" y="63"/>
                  </a:lnTo>
                  <a:lnTo>
                    <a:pt x="30" y="63"/>
                  </a:lnTo>
                  <a:lnTo>
                    <a:pt x="22" y="61"/>
                  </a:lnTo>
                  <a:lnTo>
                    <a:pt x="17" y="58"/>
                  </a:lnTo>
                  <a:lnTo>
                    <a:pt x="11" y="54"/>
                  </a:lnTo>
                  <a:lnTo>
                    <a:pt x="6" y="50"/>
                  </a:lnTo>
                  <a:lnTo>
                    <a:pt x="2" y="45"/>
                  </a:lnTo>
                  <a:lnTo>
                    <a:pt x="0" y="37"/>
                  </a:lnTo>
                  <a:lnTo>
                    <a:pt x="0" y="32"/>
                  </a:lnTo>
                  <a:lnTo>
                    <a:pt x="0" y="24"/>
                  </a:lnTo>
                  <a:lnTo>
                    <a:pt x="2" y="19"/>
                  </a:lnTo>
                  <a:lnTo>
                    <a:pt x="6" y="13"/>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grpSp>
      <p:sp>
        <p:nvSpPr>
          <p:cNvPr id="18436" name="Freeform 207"/>
          <p:cNvSpPr>
            <a:spLocks/>
          </p:cNvSpPr>
          <p:nvPr/>
        </p:nvSpPr>
        <p:spPr bwMode="auto">
          <a:xfrm>
            <a:off x="4187825" y="5473700"/>
            <a:ext cx="115888" cy="100013"/>
          </a:xfrm>
          <a:custGeom>
            <a:avLst/>
            <a:gdLst>
              <a:gd name="T0" fmla="*/ 93246977 w 73"/>
              <a:gd name="T1" fmla="*/ 0 h 63"/>
              <a:gd name="T2" fmla="*/ 110887353 w 73"/>
              <a:gd name="T3" fmla="*/ 0 h 63"/>
              <a:gd name="T4" fmla="*/ 128529317 w 73"/>
              <a:gd name="T5" fmla="*/ 5040338 h 63"/>
              <a:gd name="T6" fmla="*/ 143650320 w 73"/>
              <a:gd name="T7" fmla="*/ 12601638 h 63"/>
              <a:gd name="T8" fmla="*/ 156250362 w 73"/>
              <a:gd name="T9" fmla="*/ 22682313 h 63"/>
              <a:gd name="T10" fmla="*/ 171371364 w 73"/>
              <a:gd name="T11" fmla="*/ 32762989 h 63"/>
              <a:gd name="T12" fmla="*/ 181452033 w 73"/>
              <a:gd name="T13" fmla="*/ 45363039 h 63"/>
              <a:gd name="T14" fmla="*/ 183972994 w 73"/>
              <a:gd name="T15" fmla="*/ 65524390 h 63"/>
              <a:gd name="T16" fmla="*/ 183972994 w 73"/>
              <a:gd name="T17" fmla="*/ 78126028 h 63"/>
              <a:gd name="T18" fmla="*/ 183972994 w 73"/>
              <a:gd name="T19" fmla="*/ 98287379 h 63"/>
              <a:gd name="T20" fmla="*/ 181452033 w 73"/>
              <a:gd name="T21" fmla="*/ 110887429 h 63"/>
              <a:gd name="T22" fmla="*/ 171371364 w 73"/>
              <a:gd name="T23" fmla="*/ 126008442 h 63"/>
              <a:gd name="T24" fmla="*/ 156250362 w 73"/>
              <a:gd name="T25" fmla="*/ 133569743 h 63"/>
              <a:gd name="T26" fmla="*/ 143650320 w 73"/>
              <a:gd name="T27" fmla="*/ 143650418 h 63"/>
              <a:gd name="T28" fmla="*/ 128529317 w 73"/>
              <a:gd name="T29" fmla="*/ 153731094 h 63"/>
              <a:gd name="T30" fmla="*/ 110887353 w 73"/>
              <a:gd name="T31" fmla="*/ 158771431 h 63"/>
              <a:gd name="T32" fmla="*/ 93246977 w 73"/>
              <a:gd name="T33" fmla="*/ 158771431 h 63"/>
              <a:gd name="T34" fmla="*/ 73085640 w 73"/>
              <a:gd name="T35" fmla="*/ 158771431 h 63"/>
              <a:gd name="T36" fmla="*/ 55443677 w 73"/>
              <a:gd name="T37" fmla="*/ 153731094 h 63"/>
              <a:gd name="T38" fmla="*/ 40322674 w 73"/>
              <a:gd name="T39" fmla="*/ 143650418 h 63"/>
              <a:gd name="T40" fmla="*/ 27722632 w 73"/>
              <a:gd name="T41" fmla="*/ 133569743 h 63"/>
              <a:gd name="T42" fmla="*/ 12601629 w 73"/>
              <a:gd name="T43" fmla="*/ 126008442 h 63"/>
              <a:gd name="T44" fmla="*/ 2520961 w 73"/>
              <a:gd name="T45" fmla="*/ 110887429 h 63"/>
              <a:gd name="T46" fmla="*/ 0 w 73"/>
              <a:gd name="T47" fmla="*/ 98287379 h 63"/>
              <a:gd name="T48" fmla="*/ 0 w 73"/>
              <a:gd name="T49" fmla="*/ 78126028 h 63"/>
              <a:gd name="T50" fmla="*/ 0 w 73"/>
              <a:gd name="T51" fmla="*/ 65524390 h 63"/>
              <a:gd name="T52" fmla="*/ 2520961 w 73"/>
              <a:gd name="T53" fmla="*/ 45363039 h 63"/>
              <a:gd name="T54" fmla="*/ 12601629 w 73"/>
              <a:gd name="T55" fmla="*/ 32762989 h 63"/>
              <a:gd name="T56" fmla="*/ 27722632 w 73"/>
              <a:gd name="T57" fmla="*/ 22682313 h 63"/>
              <a:gd name="T58" fmla="*/ 40322674 w 73"/>
              <a:gd name="T59" fmla="*/ 12601638 h 63"/>
              <a:gd name="T60" fmla="*/ 55443677 w 73"/>
              <a:gd name="T61" fmla="*/ 5040338 h 63"/>
              <a:gd name="T62" fmla="*/ 73085640 w 73"/>
              <a:gd name="T63" fmla="*/ 0 h 63"/>
              <a:gd name="T64" fmla="*/ 93246977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7" y="0"/>
                </a:moveTo>
                <a:lnTo>
                  <a:pt x="44" y="0"/>
                </a:lnTo>
                <a:lnTo>
                  <a:pt x="51" y="2"/>
                </a:lnTo>
                <a:lnTo>
                  <a:pt x="57" y="5"/>
                </a:lnTo>
                <a:lnTo>
                  <a:pt x="62" y="9"/>
                </a:lnTo>
                <a:lnTo>
                  <a:pt x="68" y="13"/>
                </a:lnTo>
                <a:lnTo>
                  <a:pt x="72" y="18"/>
                </a:lnTo>
                <a:lnTo>
                  <a:pt x="73" y="26"/>
                </a:lnTo>
                <a:lnTo>
                  <a:pt x="73" y="31"/>
                </a:lnTo>
                <a:lnTo>
                  <a:pt x="73" y="39"/>
                </a:lnTo>
                <a:lnTo>
                  <a:pt x="72" y="44"/>
                </a:lnTo>
                <a:lnTo>
                  <a:pt x="68" y="50"/>
                </a:lnTo>
                <a:lnTo>
                  <a:pt x="62" y="53"/>
                </a:lnTo>
                <a:lnTo>
                  <a:pt x="57" y="57"/>
                </a:lnTo>
                <a:lnTo>
                  <a:pt x="51" y="61"/>
                </a:lnTo>
                <a:lnTo>
                  <a:pt x="44" y="63"/>
                </a:lnTo>
                <a:lnTo>
                  <a:pt x="37" y="63"/>
                </a:lnTo>
                <a:lnTo>
                  <a:pt x="29" y="63"/>
                </a:lnTo>
                <a:lnTo>
                  <a:pt x="22" y="61"/>
                </a:lnTo>
                <a:lnTo>
                  <a:pt x="16" y="57"/>
                </a:lnTo>
                <a:lnTo>
                  <a:pt x="11" y="53"/>
                </a:lnTo>
                <a:lnTo>
                  <a:pt x="5" y="50"/>
                </a:lnTo>
                <a:lnTo>
                  <a:pt x="1" y="44"/>
                </a:lnTo>
                <a:lnTo>
                  <a:pt x="0" y="39"/>
                </a:lnTo>
                <a:lnTo>
                  <a:pt x="0" y="31"/>
                </a:lnTo>
                <a:lnTo>
                  <a:pt x="0" y="26"/>
                </a:lnTo>
                <a:lnTo>
                  <a:pt x="1" y="18"/>
                </a:lnTo>
                <a:lnTo>
                  <a:pt x="5" y="13"/>
                </a:lnTo>
                <a:lnTo>
                  <a:pt x="11" y="9"/>
                </a:lnTo>
                <a:lnTo>
                  <a:pt x="16" y="5"/>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437" name="Freeform 208"/>
          <p:cNvSpPr>
            <a:spLocks/>
          </p:cNvSpPr>
          <p:nvPr/>
        </p:nvSpPr>
        <p:spPr bwMode="auto">
          <a:xfrm>
            <a:off x="4187825" y="5473700"/>
            <a:ext cx="115888" cy="100013"/>
          </a:xfrm>
          <a:custGeom>
            <a:avLst/>
            <a:gdLst>
              <a:gd name="T0" fmla="*/ 93246977 w 73"/>
              <a:gd name="T1" fmla="*/ 0 h 63"/>
              <a:gd name="T2" fmla="*/ 110887353 w 73"/>
              <a:gd name="T3" fmla="*/ 0 h 63"/>
              <a:gd name="T4" fmla="*/ 128529317 w 73"/>
              <a:gd name="T5" fmla="*/ 5040338 h 63"/>
              <a:gd name="T6" fmla="*/ 143650320 w 73"/>
              <a:gd name="T7" fmla="*/ 12601638 h 63"/>
              <a:gd name="T8" fmla="*/ 156250362 w 73"/>
              <a:gd name="T9" fmla="*/ 22682313 h 63"/>
              <a:gd name="T10" fmla="*/ 171371364 w 73"/>
              <a:gd name="T11" fmla="*/ 32762989 h 63"/>
              <a:gd name="T12" fmla="*/ 181452033 w 73"/>
              <a:gd name="T13" fmla="*/ 45363039 h 63"/>
              <a:gd name="T14" fmla="*/ 183972994 w 73"/>
              <a:gd name="T15" fmla="*/ 65524390 h 63"/>
              <a:gd name="T16" fmla="*/ 183972994 w 73"/>
              <a:gd name="T17" fmla="*/ 78126028 h 63"/>
              <a:gd name="T18" fmla="*/ 183972994 w 73"/>
              <a:gd name="T19" fmla="*/ 98287379 h 63"/>
              <a:gd name="T20" fmla="*/ 181452033 w 73"/>
              <a:gd name="T21" fmla="*/ 110887429 h 63"/>
              <a:gd name="T22" fmla="*/ 171371364 w 73"/>
              <a:gd name="T23" fmla="*/ 126008442 h 63"/>
              <a:gd name="T24" fmla="*/ 156250362 w 73"/>
              <a:gd name="T25" fmla="*/ 133569743 h 63"/>
              <a:gd name="T26" fmla="*/ 143650320 w 73"/>
              <a:gd name="T27" fmla="*/ 143650418 h 63"/>
              <a:gd name="T28" fmla="*/ 128529317 w 73"/>
              <a:gd name="T29" fmla="*/ 153731094 h 63"/>
              <a:gd name="T30" fmla="*/ 110887353 w 73"/>
              <a:gd name="T31" fmla="*/ 158771431 h 63"/>
              <a:gd name="T32" fmla="*/ 93246977 w 73"/>
              <a:gd name="T33" fmla="*/ 158771431 h 63"/>
              <a:gd name="T34" fmla="*/ 73085640 w 73"/>
              <a:gd name="T35" fmla="*/ 158771431 h 63"/>
              <a:gd name="T36" fmla="*/ 55443677 w 73"/>
              <a:gd name="T37" fmla="*/ 153731094 h 63"/>
              <a:gd name="T38" fmla="*/ 40322674 w 73"/>
              <a:gd name="T39" fmla="*/ 143650418 h 63"/>
              <a:gd name="T40" fmla="*/ 27722632 w 73"/>
              <a:gd name="T41" fmla="*/ 133569743 h 63"/>
              <a:gd name="T42" fmla="*/ 12601629 w 73"/>
              <a:gd name="T43" fmla="*/ 126008442 h 63"/>
              <a:gd name="T44" fmla="*/ 2520961 w 73"/>
              <a:gd name="T45" fmla="*/ 110887429 h 63"/>
              <a:gd name="T46" fmla="*/ 0 w 73"/>
              <a:gd name="T47" fmla="*/ 98287379 h 63"/>
              <a:gd name="T48" fmla="*/ 0 w 73"/>
              <a:gd name="T49" fmla="*/ 78126028 h 63"/>
              <a:gd name="T50" fmla="*/ 0 w 73"/>
              <a:gd name="T51" fmla="*/ 65524390 h 63"/>
              <a:gd name="T52" fmla="*/ 2520961 w 73"/>
              <a:gd name="T53" fmla="*/ 45363039 h 63"/>
              <a:gd name="T54" fmla="*/ 12601629 w 73"/>
              <a:gd name="T55" fmla="*/ 32762989 h 63"/>
              <a:gd name="T56" fmla="*/ 27722632 w 73"/>
              <a:gd name="T57" fmla="*/ 22682313 h 63"/>
              <a:gd name="T58" fmla="*/ 40322674 w 73"/>
              <a:gd name="T59" fmla="*/ 12601638 h 63"/>
              <a:gd name="T60" fmla="*/ 55443677 w 73"/>
              <a:gd name="T61" fmla="*/ 5040338 h 63"/>
              <a:gd name="T62" fmla="*/ 73085640 w 73"/>
              <a:gd name="T63" fmla="*/ 0 h 63"/>
              <a:gd name="T64" fmla="*/ 93246977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7" y="0"/>
                </a:moveTo>
                <a:lnTo>
                  <a:pt x="44" y="0"/>
                </a:lnTo>
                <a:lnTo>
                  <a:pt x="51" y="2"/>
                </a:lnTo>
                <a:lnTo>
                  <a:pt x="57" y="5"/>
                </a:lnTo>
                <a:lnTo>
                  <a:pt x="62" y="9"/>
                </a:lnTo>
                <a:lnTo>
                  <a:pt x="68" y="13"/>
                </a:lnTo>
                <a:lnTo>
                  <a:pt x="72" y="18"/>
                </a:lnTo>
                <a:lnTo>
                  <a:pt x="73" y="26"/>
                </a:lnTo>
                <a:lnTo>
                  <a:pt x="73" y="31"/>
                </a:lnTo>
                <a:lnTo>
                  <a:pt x="73" y="39"/>
                </a:lnTo>
                <a:lnTo>
                  <a:pt x="72" y="44"/>
                </a:lnTo>
                <a:lnTo>
                  <a:pt x="68" y="50"/>
                </a:lnTo>
                <a:lnTo>
                  <a:pt x="62" y="53"/>
                </a:lnTo>
                <a:lnTo>
                  <a:pt x="57" y="57"/>
                </a:lnTo>
                <a:lnTo>
                  <a:pt x="51" y="61"/>
                </a:lnTo>
                <a:lnTo>
                  <a:pt x="44" y="63"/>
                </a:lnTo>
                <a:lnTo>
                  <a:pt x="37" y="63"/>
                </a:lnTo>
                <a:lnTo>
                  <a:pt x="29" y="63"/>
                </a:lnTo>
                <a:lnTo>
                  <a:pt x="22" y="61"/>
                </a:lnTo>
                <a:lnTo>
                  <a:pt x="16" y="57"/>
                </a:lnTo>
                <a:lnTo>
                  <a:pt x="11" y="53"/>
                </a:lnTo>
                <a:lnTo>
                  <a:pt x="5" y="50"/>
                </a:lnTo>
                <a:lnTo>
                  <a:pt x="1" y="44"/>
                </a:lnTo>
                <a:lnTo>
                  <a:pt x="0" y="39"/>
                </a:lnTo>
                <a:lnTo>
                  <a:pt x="0" y="31"/>
                </a:lnTo>
                <a:lnTo>
                  <a:pt x="0" y="26"/>
                </a:lnTo>
                <a:lnTo>
                  <a:pt x="1" y="18"/>
                </a:lnTo>
                <a:lnTo>
                  <a:pt x="5" y="13"/>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38" name="Freeform 209"/>
          <p:cNvSpPr>
            <a:spLocks/>
          </p:cNvSpPr>
          <p:nvPr/>
        </p:nvSpPr>
        <p:spPr bwMode="auto">
          <a:xfrm>
            <a:off x="3143250" y="6138863"/>
            <a:ext cx="117475" cy="103187"/>
          </a:xfrm>
          <a:custGeom>
            <a:avLst/>
            <a:gdLst>
              <a:gd name="T0" fmla="*/ 93246575 w 74"/>
              <a:gd name="T1" fmla="*/ 0 h 65"/>
              <a:gd name="T2" fmla="*/ 110886875 w 74"/>
              <a:gd name="T3" fmla="*/ 5040288 h 65"/>
              <a:gd name="T4" fmla="*/ 131048125 w 74"/>
              <a:gd name="T5" fmla="*/ 10080576 h 65"/>
              <a:gd name="T6" fmla="*/ 143649700 w 74"/>
              <a:gd name="T7" fmla="*/ 12599926 h 65"/>
              <a:gd name="T8" fmla="*/ 158770638 w 74"/>
              <a:gd name="T9" fmla="*/ 22680503 h 65"/>
              <a:gd name="T10" fmla="*/ 171370625 w 74"/>
              <a:gd name="T11" fmla="*/ 37801367 h 65"/>
              <a:gd name="T12" fmla="*/ 181451250 w 74"/>
              <a:gd name="T13" fmla="*/ 50402881 h 65"/>
              <a:gd name="T14" fmla="*/ 186491563 w 74"/>
              <a:gd name="T15" fmla="*/ 65523745 h 65"/>
              <a:gd name="T16" fmla="*/ 186491563 w 74"/>
              <a:gd name="T17" fmla="*/ 83163960 h 65"/>
              <a:gd name="T18" fmla="*/ 186491563 w 74"/>
              <a:gd name="T19" fmla="*/ 98284824 h 65"/>
              <a:gd name="T20" fmla="*/ 181451250 w 74"/>
              <a:gd name="T21" fmla="*/ 110886338 h 65"/>
              <a:gd name="T22" fmla="*/ 171370625 w 74"/>
              <a:gd name="T23" fmla="*/ 126007202 h 65"/>
              <a:gd name="T24" fmla="*/ 158770638 w 74"/>
              <a:gd name="T25" fmla="*/ 138607128 h 65"/>
              <a:gd name="T26" fmla="*/ 143649700 w 74"/>
              <a:gd name="T27" fmla="*/ 148687705 h 65"/>
              <a:gd name="T28" fmla="*/ 131048125 w 74"/>
              <a:gd name="T29" fmla="*/ 153727993 h 65"/>
              <a:gd name="T30" fmla="*/ 110886875 w 74"/>
              <a:gd name="T31" fmla="*/ 158768281 h 65"/>
              <a:gd name="T32" fmla="*/ 93246575 w 74"/>
              <a:gd name="T33" fmla="*/ 163808569 h 65"/>
              <a:gd name="T34" fmla="*/ 75604688 w 74"/>
              <a:gd name="T35" fmla="*/ 158768281 h 65"/>
              <a:gd name="T36" fmla="*/ 55443438 w 74"/>
              <a:gd name="T37" fmla="*/ 153727993 h 65"/>
              <a:gd name="T38" fmla="*/ 42843450 w 74"/>
              <a:gd name="T39" fmla="*/ 148687705 h 65"/>
              <a:gd name="T40" fmla="*/ 27722513 w 74"/>
              <a:gd name="T41" fmla="*/ 138607128 h 65"/>
              <a:gd name="T42" fmla="*/ 15120938 w 74"/>
              <a:gd name="T43" fmla="*/ 126007202 h 65"/>
              <a:gd name="T44" fmla="*/ 10080625 w 74"/>
              <a:gd name="T45" fmla="*/ 110886338 h 65"/>
              <a:gd name="T46" fmla="*/ 0 w 74"/>
              <a:gd name="T47" fmla="*/ 98284824 h 65"/>
              <a:gd name="T48" fmla="*/ 0 w 74"/>
              <a:gd name="T49" fmla="*/ 83163960 h 65"/>
              <a:gd name="T50" fmla="*/ 0 w 74"/>
              <a:gd name="T51" fmla="*/ 65523745 h 65"/>
              <a:gd name="T52" fmla="*/ 10080625 w 74"/>
              <a:gd name="T53" fmla="*/ 50402881 h 65"/>
              <a:gd name="T54" fmla="*/ 15120938 w 74"/>
              <a:gd name="T55" fmla="*/ 37801367 h 65"/>
              <a:gd name="T56" fmla="*/ 27722513 w 74"/>
              <a:gd name="T57" fmla="*/ 22680503 h 65"/>
              <a:gd name="T58" fmla="*/ 42843450 w 74"/>
              <a:gd name="T59" fmla="*/ 12599926 h 65"/>
              <a:gd name="T60" fmla="*/ 55443438 w 74"/>
              <a:gd name="T61" fmla="*/ 10080576 h 65"/>
              <a:gd name="T62" fmla="*/ 75604688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5"/>
                </a:lnTo>
                <a:lnTo>
                  <a:pt x="63" y="9"/>
                </a:lnTo>
                <a:lnTo>
                  <a:pt x="68" y="15"/>
                </a:lnTo>
                <a:lnTo>
                  <a:pt x="72" y="20"/>
                </a:lnTo>
                <a:lnTo>
                  <a:pt x="74" y="26"/>
                </a:lnTo>
                <a:lnTo>
                  <a:pt x="74" y="33"/>
                </a:lnTo>
                <a:lnTo>
                  <a:pt x="74" y="39"/>
                </a:lnTo>
                <a:lnTo>
                  <a:pt x="72" y="44"/>
                </a:lnTo>
                <a:lnTo>
                  <a:pt x="68" y="50"/>
                </a:lnTo>
                <a:lnTo>
                  <a:pt x="63" y="55"/>
                </a:lnTo>
                <a:lnTo>
                  <a:pt x="57" y="59"/>
                </a:lnTo>
                <a:lnTo>
                  <a:pt x="52" y="61"/>
                </a:lnTo>
                <a:lnTo>
                  <a:pt x="44" y="63"/>
                </a:lnTo>
                <a:lnTo>
                  <a:pt x="37" y="65"/>
                </a:lnTo>
                <a:lnTo>
                  <a:pt x="30" y="63"/>
                </a:lnTo>
                <a:lnTo>
                  <a:pt x="22" y="61"/>
                </a:lnTo>
                <a:lnTo>
                  <a:pt x="17" y="59"/>
                </a:lnTo>
                <a:lnTo>
                  <a:pt x="11" y="55"/>
                </a:lnTo>
                <a:lnTo>
                  <a:pt x="6" y="50"/>
                </a:lnTo>
                <a:lnTo>
                  <a:pt x="4" y="44"/>
                </a:lnTo>
                <a:lnTo>
                  <a:pt x="0" y="39"/>
                </a:lnTo>
                <a:lnTo>
                  <a:pt x="0" y="33"/>
                </a:lnTo>
                <a:lnTo>
                  <a:pt x="0" y="26"/>
                </a:lnTo>
                <a:lnTo>
                  <a:pt x="4" y="20"/>
                </a:lnTo>
                <a:lnTo>
                  <a:pt x="6" y="15"/>
                </a:lnTo>
                <a:lnTo>
                  <a:pt x="11" y="9"/>
                </a:lnTo>
                <a:lnTo>
                  <a:pt x="17" y="5"/>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39" name="Freeform 210"/>
          <p:cNvSpPr>
            <a:spLocks/>
          </p:cNvSpPr>
          <p:nvPr/>
        </p:nvSpPr>
        <p:spPr bwMode="auto">
          <a:xfrm>
            <a:off x="4225925" y="6053138"/>
            <a:ext cx="115888" cy="103187"/>
          </a:xfrm>
          <a:custGeom>
            <a:avLst/>
            <a:gdLst>
              <a:gd name="T0" fmla="*/ 93246977 w 73"/>
              <a:gd name="T1" fmla="*/ 0 h 65"/>
              <a:gd name="T2" fmla="*/ 110887353 w 73"/>
              <a:gd name="T3" fmla="*/ 5040288 h 65"/>
              <a:gd name="T4" fmla="*/ 128529317 w 73"/>
              <a:gd name="T5" fmla="*/ 10080576 h 65"/>
              <a:gd name="T6" fmla="*/ 143650320 w 73"/>
              <a:gd name="T7" fmla="*/ 15120864 h 65"/>
              <a:gd name="T8" fmla="*/ 156250362 w 73"/>
              <a:gd name="T9" fmla="*/ 25201440 h 65"/>
              <a:gd name="T10" fmla="*/ 171371364 w 73"/>
              <a:gd name="T11" fmla="*/ 37801367 h 65"/>
              <a:gd name="T12" fmla="*/ 181452033 w 73"/>
              <a:gd name="T13" fmla="*/ 52922231 h 65"/>
              <a:gd name="T14" fmla="*/ 183972994 w 73"/>
              <a:gd name="T15" fmla="*/ 65523745 h 65"/>
              <a:gd name="T16" fmla="*/ 183972994 w 73"/>
              <a:gd name="T17" fmla="*/ 85684897 h 65"/>
              <a:gd name="T18" fmla="*/ 183972994 w 73"/>
              <a:gd name="T19" fmla="*/ 98284824 h 65"/>
              <a:gd name="T20" fmla="*/ 181452033 w 73"/>
              <a:gd name="T21" fmla="*/ 113405688 h 65"/>
              <a:gd name="T22" fmla="*/ 171371364 w 73"/>
              <a:gd name="T23" fmla="*/ 126007202 h 65"/>
              <a:gd name="T24" fmla="*/ 156250362 w 73"/>
              <a:gd name="T25" fmla="*/ 141128066 h 65"/>
              <a:gd name="T26" fmla="*/ 143650320 w 73"/>
              <a:gd name="T27" fmla="*/ 148687705 h 65"/>
              <a:gd name="T28" fmla="*/ 128529317 w 73"/>
              <a:gd name="T29" fmla="*/ 158768281 h 65"/>
              <a:gd name="T30" fmla="*/ 110887353 w 73"/>
              <a:gd name="T31" fmla="*/ 163808569 h 65"/>
              <a:gd name="T32" fmla="*/ 93246977 w 73"/>
              <a:gd name="T33" fmla="*/ 163808569 h 65"/>
              <a:gd name="T34" fmla="*/ 73085640 w 73"/>
              <a:gd name="T35" fmla="*/ 163808569 h 65"/>
              <a:gd name="T36" fmla="*/ 55443677 w 73"/>
              <a:gd name="T37" fmla="*/ 158768281 h 65"/>
              <a:gd name="T38" fmla="*/ 40322674 w 73"/>
              <a:gd name="T39" fmla="*/ 148687705 h 65"/>
              <a:gd name="T40" fmla="*/ 27722632 w 73"/>
              <a:gd name="T41" fmla="*/ 141128066 h 65"/>
              <a:gd name="T42" fmla="*/ 17641964 w 73"/>
              <a:gd name="T43" fmla="*/ 126007202 h 65"/>
              <a:gd name="T44" fmla="*/ 7561295 w 73"/>
              <a:gd name="T45" fmla="*/ 113405688 h 65"/>
              <a:gd name="T46" fmla="*/ 2520961 w 73"/>
              <a:gd name="T47" fmla="*/ 98284824 h 65"/>
              <a:gd name="T48" fmla="*/ 0 w 73"/>
              <a:gd name="T49" fmla="*/ 85684897 h 65"/>
              <a:gd name="T50" fmla="*/ 2520961 w 73"/>
              <a:gd name="T51" fmla="*/ 65523745 h 65"/>
              <a:gd name="T52" fmla="*/ 7561295 w 73"/>
              <a:gd name="T53" fmla="*/ 52922231 h 65"/>
              <a:gd name="T54" fmla="*/ 17641964 w 73"/>
              <a:gd name="T55" fmla="*/ 37801367 h 65"/>
              <a:gd name="T56" fmla="*/ 27722632 w 73"/>
              <a:gd name="T57" fmla="*/ 25201440 h 65"/>
              <a:gd name="T58" fmla="*/ 40322674 w 73"/>
              <a:gd name="T59" fmla="*/ 15120864 h 65"/>
              <a:gd name="T60" fmla="*/ 55443677 w 73"/>
              <a:gd name="T61" fmla="*/ 10080576 h 65"/>
              <a:gd name="T62" fmla="*/ 73085640 w 73"/>
              <a:gd name="T63" fmla="*/ 5040288 h 65"/>
              <a:gd name="T64" fmla="*/ 93246977 w 7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5">
                <a:moveTo>
                  <a:pt x="37" y="0"/>
                </a:moveTo>
                <a:lnTo>
                  <a:pt x="44" y="2"/>
                </a:lnTo>
                <a:lnTo>
                  <a:pt x="51" y="4"/>
                </a:lnTo>
                <a:lnTo>
                  <a:pt x="57" y="6"/>
                </a:lnTo>
                <a:lnTo>
                  <a:pt x="62" y="10"/>
                </a:lnTo>
                <a:lnTo>
                  <a:pt x="68" y="15"/>
                </a:lnTo>
                <a:lnTo>
                  <a:pt x="72" y="21"/>
                </a:lnTo>
                <a:lnTo>
                  <a:pt x="73" y="26"/>
                </a:lnTo>
                <a:lnTo>
                  <a:pt x="73" y="34"/>
                </a:lnTo>
                <a:lnTo>
                  <a:pt x="73" y="39"/>
                </a:lnTo>
                <a:lnTo>
                  <a:pt x="72" y="45"/>
                </a:lnTo>
                <a:lnTo>
                  <a:pt x="68" y="50"/>
                </a:lnTo>
                <a:lnTo>
                  <a:pt x="62" y="56"/>
                </a:lnTo>
                <a:lnTo>
                  <a:pt x="57" y="59"/>
                </a:lnTo>
                <a:lnTo>
                  <a:pt x="51" y="63"/>
                </a:lnTo>
                <a:lnTo>
                  <a:pt x="44" y="65"/>
                </a:lnTo>
                <a:lnTo>
                  <a:pt x="37" y="65"/>
                </a:lnTo>
                <a:lnTo>
                  <a:pt x="29" y="65"/>
                </a:lnTo>
                <a:lnTo>
                  <a:pt x="22" y="63"/>
                </a:lnTo>
                <a:lnTo>
                  <a:pt x="16" y="59"/>
                </a:lnTo>
                <a:lnTo>
                  <a:pt x="11" y="56"/>
                </a:lnTo>
                <a:lnTo>
                  <a:pt x="7" y="50"/>
                </a:lnTo>
                <a:lnTo>
                  <a:pt x="3" y="45"/>
                </a:lnTo>
                <a:lnTo>
                  <a:pt x="1" y="39"/>
                </a:lnTo>
                <a:lnTo>
                  <a:pt x="0" y="34"/>
                </a:lnTo>
                <a:lnTo>
                  <a:pt x="1" y="26"/>
                </a:lnTo>
                <a:lnTo>
                  <a:pt x="3" y="21"/>
                </a:lnTo>
                <a:lnTo>
                  <a:pt x="7" y="15"/>
                </a:lnTo>
                <a:lnTo>
                  <a:pt x="11" y="10"/>
                </a:lnTo>
                <a:lnTo>
                  <a:pt x="16"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440" name="Freeform 211"/>
          <p:cNvSpPr>
            <a:spLocks/>
          </p:cNvSpPr>
          <p:nvPr/>
        </p:nvSpPr>
        <p:spPr bwMode="auto">
          <a:xfrm>
            <a:off x="3797300" y="4767263"/>
            <a:ext cx="117475" cy="103187"/>
          </a:xfrm>
          <a:custGeom>
            <a:avLst/>
            <a:gdLst>
              <a:gd name="T0" fmla="*/ 93246575 w 74"/>
              <a:gd name="T1" fmla="*/ 0 h 65"/>
              <a:gd name="T2" fmla="*/ 110886875 w 74"/>
              <a:gd name="T3" fmla="*/ 5040288 h 65"/>
              <a:gd name="T4" fmla="*/ 131048125 w 74"/>
              <a:gd name="T5" fmla="*/ 10080576 h 65"/>
              <a:gd name="T6" fmla="*/ 148690013 w 74"/>
              <a:gd name="T7" fmla="*/ 15120864 h 65"/>
              <a:gd name="T8" fmla="*/ 163810950 w 74"/>
              <a:gd name="T9" fmla="*/ 22680503 h 65"/>
              <a:gd name="T10" fmla="*/ 171370625 w 74"/>
              <a:gd name="T11" fmla="*/ 37801367 h 65"/>
              <a:gd name="T12" fmla="*/ 181451250 w 74"/>
              <a:gd name="T13" fmla="*/ 50402881 h 65"/>
              <a:gd name="T14" fmla="*/ 186491563 w 74"/>
              <a:gd name="T15" fmla="*/ 65523745 h 65"/>
              <a:gd name="T16" fmla="*/ 186491563 w 74"/>
              <a:gd name="T17" fmla="*/ 78123671 h 65"/>
              <a:gd name="T18" fmla="*/ 186491563 w 74"/>
              <a:gd name="T19" fmla="*/ 98284824 h 65"/>
              <a:gd name="T20" fmla="*/ 181451250 w 74"/>
              <a:gd name="T21" fmla="*/ 110886338 h 65"/>
              <a:gd name="T22" fmla="*/ 171370625 w 74"/>
              <a:gd name="T23" fmla="*/ 126007202 h 65"/>
              <a:gd name="T24" fmla="*/ 163810950 w 74"/>
              <a:gd name="T25" fmla="*/ 138607128 h 65"/>
              <a:gd name="T26" fmla="*/ 148690013 w 74"/>
              <a:gd name="T27" fmla="*/ 148687705 h 65"/>
              <a:gd name="T28" fmla="*/ 131048125 w 74"/>
              <a:gd name="T29" fmla="*/ 153727993 h 65"/>
              <a:gd name="T30" fmla="*/ 110886875 w 74"/>
              <a:gd name="T31" fmla="*/ 158768281 h 65"/>
              <a:gd name="T32" fmla="*/ 93246575 w 74"/>
              <a:gd name="T33" fmla="*/ 163808569 h 65"/>
              <a:gd name="T34" fmla="*/ 73085325 w 74"/>
              <a:gd name="T35" fmla="*/ 158768281 h 65"/>
              <a:gd name="T36" fmla="*/ 60483750 w 74"/>
              <a:gd name="T37" fmla="*/ 153727993 h 65"/>
              <a:gd name="T38" fmla="*/ 42843450 w 74"/>
              <a:gd name="T39" fmla="*/ 148687705 h 65"/>
              <a:gd name="T40" fmla="*/ 27722513 w 74"/>
              <a:gd name="T41" fmla="*/ 138607128 h 65"/>
              <a:gd name="T42" fmla="*/ 17641888 w 74"/>
              <a:gd name="T43" fmla="*/ 126007202 h 65"/>
              <a:gd name="T44" fmla="*/ 10080625 w 74"/>
              <a:gd name="T45" fmla="*/ 110886338 h 65"/>
              <a:gd name="T46" fmla="*/ 5040313 w 74"/>
              <a:gd name="T47" fmla="*/ 98284824 h 65"/>
              <a:gd name="T48" fmla="*/ 0 w 74"/>
              <a:gd name="T49" fmla="*/ 78123671 h 65"/>
              <a:gd name="T50" fmla="*/ 5040313 w 74"/>
              <a:gd name="T51" fmla="*/ 65523745 h 65"/>
              <a:gd name="T52" fmla="*/ 10080625 w 74"/>
              <a:gd name="T53" fmla="*/ 50402881 h 65"/>
              <a:gd name="T54" fmla="*/ 17641888 w 74"/>
              <a:gd name="T55" fmla="*/ 37801367 h 65"/>
              <a:gd name="T56" fmla="*/ 27722513 w 74"/>
              <a:gd name="T57" fmla="*/ 22680503 h 65"/>
              <a:gd name="T58" fmla="*/ 42843450 w 74"/>
              <a:gd name="T59" fmla="*/ 15120864 h 65"/>
              <a:gd name="T60" fmla="*/ 60483750 w 74"/>
              <a:gd name="T61" fmla="*/ 10080576 h 65"/>
              <a:gd name="T62" fmla="*/ 73085325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9" y="6"/>
                </a:lnTo>
                <a:lnTo>
                  <a:pt x="65" y="9"/>
                </a:lnTo>
                <a:lnTo>
                  <a:pt x="68" y="15"/>
                </a:lnTo>
                <a:lnTo>
                  <a:pt x="72" y="20"/>
                </a:lnTo>
                <a:lnTo>
                  <a:pt x="74" y="26"/>
                </a:lnTo>
                <a:lnTo>
                  <a:pt x="74" y="31"/>
                </a:lnTo>
                <a:lnTo>
                  <a:pt x="74" y="39"/>
                </a:lnTo>
                <a:lnTo>
                  <a:pt x="72" y="44"/>
                </a:lnTo>
                <a:lnTo>
                  <a:pt x="68" y="50"/>
                </a:lnTo>
                <a:lnTo>
                  <a:pt x="65" y="55"/>
                </a:lnTo>
                <a:lnTo>
                  <a:pt x="59" y="59"/>
                </a:lnTo>
                <a:lnTo>
                  <a:pt x="52" y="61"/>
                </a:lnTo>
                <a:lnTo>
                  <a:pt x="44" y="63"/>
                </a:lnTo>
                <a:lnTo>
                  <a:pt x="37" y="65"/>
                </a:lnTo>
                <a:lnTo>
                  <a:pt x="29" y="63"/>
                </a:lnTo>
                <a:lnTo>
                  <a:pt x="24" y="61"/>
                </a:lnTo>
                <a:lnTo>
                  <a:pt x="17" y="59"/>
                </a:lnTo>
                <a:lnTo>
                  <a:pt x="11" y="55"/>
                </a:lnTo>
                <a:lnTo>
                  <a:pt x="7" y="50"/>
                </a:lnTo>
                <a:lnTo>
                  <a:pt x="4" y="44"/>
                </a:lnTo>
                <a:lnTo>
                  <a:pt x="2" y="39"/>
                </a:lnTo>
                <a:lnTo>
                  <a:pt x="0" y="31"/>
                </a:lnTo>
                <a:lnTo>
                  <a:pt x="2" y="26"/>
                </a:lnTo>
                <a:lnTo>
                  <a:pt x="4" y="20"/>
                </a:lnTo>
                <a:lnTo>
                  <a:pt x="7" y="15"/>
                </a:lnTo>
                <a:lnTo>
                  <a:pt x="11" y="9"/>
                </a:lnTo>
                <a:lnTo>
                  <a:pt x="17" y="6"/>
                </a:lnTo>
                <a:lnTo>
                  <a:pt x="24"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441" name="Freeform 212"/>
          <p:cNvSpPr>
            <a:spLocks/>
          </p:cNvSpPr>
          <p:nvPr/>
        </p:nvSpPr>
        <p:spPr bwMode="auto">
          <a:xfrm>
            <a:off x="4306888" y="4937125"/>
            <a:ext cx="117475" cy="100013"/>
          </a:xfrm>
          <a:custGeom>
            <a:avLst/>
            <a:gdLst>
              <a:gd name="T0" fmla="*/ 93246575 w 74"/>
              <a:gd name="T1" fmla="*/ 0 h 63"/>
              <a:gd name="T2" fmla="*/ 113407825 w 74"/>
              <a:gd name="T3" fmla="*/ 0 h 63"/>
              <a:gd name="T4" fmla="*/ 126007813 w 74"/>
              <a:gd name="T5" fmla="*/ 5040338 h 63"/>
              <a:gd name="T6" fmla="*/ 146169063 w 74"/>
              <a:gd name="T7" fmla="*/ 15121013 h 63"/>
              <a:gd name="T8" fmla="*/ 158770638 w 74"/>
              <a:gd name="T9" fmla="*/ 22682313 h 63"/>
              <a:gd name="T10" fmla="*/ 168851263 w 74"/>
              <a:gd name="T11" fmla="*/ 32762989 h 63"/>
              <a:gd name="T12" fmla="*/ 176410938 w 74"/>
              <a:gd name="T13" fmla="*/ 47884002 h 63"/>
              <a:gd name="T14" fmla="*/ 181451250 w 74"/>
              <a:gd name="T15" fmla="*/ 60484052 h 63"/>
              <a:gd name="T16" fmla="*/ 186491563 w 74"/>
              <a:gd name="T17" fmla="*/ 78126028 h 63"/>
              <a:gd name="T18" fmla="*/ 181451250 w 74"/>
              <a:gd name="T19" fmla="*/ 93247041 h 63"/>
              <a:gd name="T20" fmla="*/ 176410938 w 74"/>
              <a:gd name="T21" fmla="*/ 108368054 h 63"/>
              <a:gd name="T22" fmla="*/ 168851263 w 74"/>
              <a:gd name="T23" fmla="*/ 120968105 h 63"/>
              <a:gd name="T24" fmla="*/ 158770638 w 74"/>
              <a:gd name="T25" fmla="*/ 136089118 h 63"/>
              <a:gd name="T26" fmla="*/ 146169063 w 74"/>
              <a:gd name="T27" fmla="*/ 143650418 h 63"/>
              <a:gd name="T28" fmla="*/ 126007813 w 74"/>
              <a:gd name="T29" fmla="*/ 153731094 h 63"/>
              <a:gd name="T30" fmla="*/ 113407825 w 74"/>
              <a:gd name="T31" fmla="*/ 158771431 h 63"/>
              <a:gd name="T32" fmla="*/ 93246575 w 74"/>
              <a:gd name="T33" fmla="*/ 158771431 h 63"/>
              <a:gd name="T34" fmla="*/ 75604688 w 74"/>
              <a:gd name="T35" fmla="*/ 158771431 h 63"/>
              <a:gd name="T36" fmla="*/ 55443438 w 74"/>
              <a:gd name="T37" fmla="*/ 153731094 h 63"/>
              <a:gd name="T38" fmla="*/ 37803138 w 74"/>
              <a:gd name="T39" fmla="*/ 143650418 h 63"/>
              <a:gd name="T40" fmla="*/ 25201563 w 74"/>
              <a:gd name="T41" fmla="*/ 136089118 h 63"/>
              <a:gd name="T42" fmla="*/ 15120938 w 74"/>
              <a:gd name="T43" fmla="*/ 120968105 h 63"/>
              <a:gd name="T44" fmla="*/ 5040313 w 74"/>
              <a:gd name="T45" fmla="*/ 108368054 h 63"/>
              <a:gd name="T46" fmla="*/ 0 w 74"/>
              <a:gd name="T47" fmla="*/ 93247041 h 63"/>
              <a:gd name="T48" fmla="*/ 0 w 74"/>
              <a:gd name="T49" fmla="*/ 78126028 h 63"/>
              <a:gd name="T50" fmla="*/ 0 w 74"/>
              <a:gd name="T51" fmla="*/ 60484052 h 63"/>
              <a:gd name="T52" fmla="*/ 5040313 w 74"/>
              <a:gd name="T53" fmla="*/ 47884002 h 63"/>
              <a:gd name="T54" fmla="*/ 15120938 w 74"/>
              <a:gd name="T55" fmla="*/ 32762989 h 63"/>
              <a:gd name="T56" fmla="*/ 25201563 w 74"/>
              <a:gd name="T57" fmla="*/ 22682313 h 63"/>
              <a:gd name="T58" fmla="*/ 37803138 w 74"/>
              <a:gd name="T59" fmla="*/ 15121013 h 63"/>
              <a:gd name="T60" fmla="*/ 55443438 w 74"/>
              <a:gd name="T61" fmla="*/ 5040338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0" y="2"/>
                </a:lnTo>
                <a:lnTo>
                  <a:pt x="58" y="6"/>
                </a:lnTo>
                <a:lnTo>
                  <a:pt x="63" y="9"/>
                </a:lnTo>
                <a:lnTo>
                  <a:pt x="67" y="13"/>
                </a:lnTo>
                <a:lnTo>
                  <a:pt x="70" y="19"/>
                </a:lnTo>
                <a:lnTo>
                  <a:pt x="72" y="24"/>
                </a:lnTo>
                <a:lnTo>
                  <a:pt x="74" y="31"/>
                </a:lnTo>
                <a:lnTo>
                  <a:pt x="72" y="37"/>
                </a:lnTo>
                <a:lnTo>
                  <a:pt x="70" y="43"/>
                </a:lnTo>
                <a:lnTo>
                  <a:pt x="67" y="48"/>
                </a:lnTo>
                <a:lnTo>
                  <a:pt x="63" y="54"/>
                </a:lnTo>
                <a:lnTo>
                  <a:pt x="58" y="57"/>
                </a:lnTo>
                <a:lnTo>
                  <a:pt x="50" y="61"/>
                </a:lnTo>
                <a:lnTo>
                  <a:pt x="45" y="63"/>
                </a:lnTo>
                <a:lnTo>
                  <a:pt x="37" y="63"/>
                </a:lnTo>
                <a:lnTo>
                  <a:pt x="30" y="63"/>
                </a:lnTo>
                <a:lnTo>
                  <a:pt x="22" y="61"/>
                </a:lnTo>
                <a:lnTo>
                  <a:pt x="15" y="57"/>
                </a:lnTo>
                <a:lnTo>
                  <a:pt x="10" y="54"/>
                </a:lnTo>
                <a:lnTo>
                  <a:pt x="6" y="48"/>
                </a:lnTo>
                <a:lnTo>
                  <a:pt x="2" y="43"/>
                </a:lnTo>
                <a:lnTo>
                  <a:pt x="0" y="37"/>
                </a:lnTo>
                <a:lnTo>
                  <a:pt x="0" y="31"/>
                </a:lnTo>
                <a:lnTo>
                  <a:pt x="0" y="24"/>
                </a:lnTo>
                <a:lnTo>
                  <a:pt x="2" y="19"/>
                </a:lnTo>
                <a:lnTo>
                  <a:pt x="6" y="13"/>
                </a:lnTo>
                <a:lnTo>
                  <a:pt x="10" y="9"/>
                </a:lnTo>
                <a:lnTo>
                  <a:pt x="15" y="6"/>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442" name="Freeform 213"/>
          <p:cNvSpPr>
            <a:spLocks/>
          </p:cNvSpPr>
          <p:nvPr/>
        </p:nvSpPr>
        <p:spPr bwMode="auto">
          <a:xfrm>
            <a:off x="4306888" y="4937125"/>
            <a:ext cx="117475" cy="100013"/>
          </a:xfrm>
          <a:custGeom>
            <a:avLst/>
            <a:gdLst>
              <a:gd name="T0" fmla="*/ 93246575 w 74"/>
              <a:gd name="T1" fmla="*/ 0 h 63"/>
              <a:gd name="T2" fmla="*/ 113407825 w 74"/>
              <a:gd name="T3" fmla="*/ 0 h 63"/>
              <a:gd name="T4" fmla="*/ 126007813 w 74"/>
              <a:gd name="T5" fmla="*/ 5040338 h 63"/>
              <a:gd name="T6" fmla="*/ 146169063 w 74"/>
              <a:gd name="T7" fmla="*/ 15121013 h 63"/>
              <a:gd name="T8" fmla="*/ 158770638 w 74"/>
              <a:gd name="T9" fmla="*/ 22682313 h 63"/>
              <a:gd name="T10" fmla="*/ 168851263 w 74"/>
              <a:gd name="T11" fmla="*/ 32762989 h 63"/>
              <a:gd name="T12" fmla="*/ 176410938 w 74"/>
              <a:gd name="T13" fmla="*/ 47884002 h 63"/>
              <a:gd name="T14" fmla="*/ 181451250 w 74"/>
              <a:gd name="T15" fmla="*/ 60484052 h 63"/>
              <a:gd name="T16" fmla="*/ 186491563 w 74"/>
              <a:gd name="T17" fmla="*/ 78126028 h 63"/>
              <a:gd name="T18" fmla="*/ 181451250 w 74"/>
              <a:gd name="T19" fmla="*/ 93247041 h 63"/>
              <a:gd name="T20" fmla="*/ 176410938 w 74"/>
              <a:gd name="T21" fmla="*/ 108368054 h 63"/>
              <a:gd name="T22" fmla="*/ 168851263 w 74"/>
              <a:gd name="T23" fmla="*/ 120968105 h 63"/>
              <a:gd name="T24" fmla="*/ 158770638 w 74"/>
              <a:gd name="T25" fmla="*/ 136089118 h 63"/>
              <a:gd name="T26" fmla="*/ 146169063 w 74"/>
              <a:gd name="T27" fmla="*/ 143650418 h 63"/>
              <a:gd name="T28" fmla="*/ 126007813 w 74"/>
              <a:gd name="T29" fmla="*/ 153731094 h 63"/>
              <a:gd name="T30" fmla="*/ 113407825 w 74"/>
              <a:gd name="T31" fmla="*/ 158771431 h 63"/>
              <a:gd name="T32" fmla="*/ 93246575 w 74"/>
              <a:gd name="T33" fmla="*/ 158771431 h 63"/>
              <a:gd name="T34" fmla="*/ 75604688 w 74"/>
              <a:gd name="T35" fmla="*/ 158771431 h 63"/>
              <a:gd name="T36" fmla="*/ 55443438 w 74"/>
              <a:gd name="T37" fmla="*/ 153731094 h 63"/>
              <a:gd name="T38" fmla="*/ 37803138 w 74"/>
              <a:gd name="T39" fmla="*/ 143650418 h 63"/>
              <a:gd name="T40" fmla="*/ 25201563 w 74"/>
              <a:gd name="T41" fmla="*/ 136089118 h 63"/>
              <a:gd name="T42" fmla="*/ 15120938 w 74"/>
              <a:gd name="T43" fmla="*/ 120968105 h 63"/>
              <a:gd name="T44" fmla="*/ 5040313 w 74"/>
              <a:gd name="T45" fmla="*/ 108368054 h 63"/>
              <a:gd name="T46" fmla="*/ 0 w 74"/>
              <a:gd name="T47" fmla="*/ 93247041 h 63"/>
              <a:gd name="T48" fmla="*/ 0 w 74"/>
              <a:gd name="T49" fmla="*/ 78126028 h 63"/>
              <a:gd name="T50" fmla="*/ 0 w 74"/>
              <a:gd name="T51" fmla="*/ 60484052 h 63"/>
              <a:gd name="T52" fmla="*/ 5040313 w 74"/>
              <a:gd name="T53" fmla="*/ 47884002 h 63"/>
              <a:gd name="T54" fmla="*/ 15120938 w 74"/>
              <a:gd name="T55" fmla="*/ 32762989 h 63"/>
              <a:gd name="T56" fmla="*/ 25201563 w 74"/>
              <a:gd name="T57" fmla="*/ 22682313 h 63"/>
              <a:gd name="T58" fmla="*/ 37803138 w 74"/>
              <a:gd name="T59" fmla="*/ 15121013 h 63"/>
              <a:gd name="T60" fmla="*/ 55443438 w 74"/>
              <a:gd name="T61" fmla="*/ 5040338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0" y="2"/>
                </a:lnTo>
                <a:lnTo>
                  <a:pt x="58" y="6"/>
                </a:lnTo>
                <a:lnTo>
                  <a:pt x="63" y="9"/>
                </a:lnTo>
                <a:lnTo>
                  <a:pt x="67" y="13"/>
                </a:lnTo>
                <a:lnTo>
                  <a:pt x="70" y="19"/>
                </a:lnTo>
                <a:lnTo>
                  <a:pt x="72" y="24"/>
                </a:lnTo>
                <a:lnTo>
                  <a:pt x="74" y="31"/>
                </a:lnTo>
                <a:lnTo>
                  <a:pt x="72" y="37"/>
                </a:lnTo>
                <a:lnTo>
                  <a:pt x="70" y="43"/>
                </a:lnTo>
                <a:lnTo>
                  <a:pt x="67" y="48"/>
                </a:lnTo>
                <a:lnTo>
                  <a:pt x="63" y="54"/>
                </a:lnTo>
                <a:lnTo>
                  <a:pt x="58" y="57"/>
                </a:lnTo>
                <a:lnTo>
                  <a:pt x="50" y="61"/>
                </a:lnTo>
                <a:lnTo>
                  <a:pt x="45" y="63"/>
                </a:lnTo>
                <a:lnTo>
                  <a:pt x="37" y="63"/>
                </a:lnTo>
                <a:lnTo>
                  <a:pt x="30" y="63"/>
                </a:lnTo>
                <a:lnTo>
                  <a:pt x="22" y="61"/>
                </a:lnTo>
                <a:lnTo>
                  <a:pt x="15" y="57"/>
                </a:lnTo>
                <a:lnTo>
                  <a:pt x="10" y="54"/>
                </a:lnTo>
                <a:lnTo>
                  <a:pt x="6" y="48"/>
                </a:lnTo>
                <a:lnTo>
                  <a:pt x="2" y="43"/>
                </a:lnTo>
                <a:lnTo>
                  <a:pt x="0" y="37"/>
                </a:lnTo>
                <a:lnTo>
                  <a:pt x="0" y="31"/>
                </a:lnTo>
                <a:lnTo>
                  <a:pt x="0" y="24"/>
                </a:lnTo>
                <a:lnTo>
                  <a:pt x="2" y="19"/>
                </a:lnTo>
                <a:lnTo>
                  <a:pt x="6" y="13"/>
                </a:lnTo>
                <a:lnTo>
                  <a:pt x="10" y="9"/>
                </a:lnTo>
                <a:lnTo>
                  <a:pt x="15"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43" name="Freeform 214"/>
          <p:cNvSpPr>
            <a:spLocks/>
          </p:cNvSpPr>
          <p:nvPr/>
        </p:nvSpPr>
        <p:spPr bwMode="auto">
          <a:xfrm>
            <a:off x="4667250" y="6145213"/>
            <a:ext cx="120650" cy="101600"/>
          </a:xfrm>
          <a:custGeom>
            <a:avLst/>
            <a:gdLst>
              <a:gd name="T0" fmla="*/ 98286888 w 76"/>
              <a:gd name="T1" fmla="*/ 0 h 64"/>
              <a:gd name="T2" fmla="*/ 118448138 w 76"/>
              <a:gd name="T3" fmla="*/ 2520950 h 64"/>
              <a:gd name="T4" fmla="*/ 131048125 w 76"/>
              <a:gd name="T5" fmla="*/ 7561263 h 64"/>
              <a:gd name="T6" fmla="*/ 151209375 w 76"/>
              <a:gd name="T7" fmla="*/ 12601575 h 64"/>
              <a:gd name="T8" fmla="*/ 163810950 w 76"/>
              <a:gd name="T9" fmla="*/ 22682200 h 64"/>
              <a:gd name="T10" fmla="*/ 173891575 w 76"/>
              <a:gd name="T11" fmla="*/ 35282188 h 64"/>
              <a:gd name="T12" fmla="*/ 181451250 w 76"/>
              <a:gd name="T13" fmla="*/ 50403125 h 64"/>
              <a:gd name="T14" fmla="*/ 186491563 w 76"/>
              <a:gd name="T15" fmla="*/ 63004700 h 64"/>
              <a:gd name="T16" fmla="*/ 191531875 w 76"/>
              <a:gd name="T17" fmla="*/ 78125638 h 64"/>
              <a:gd name="T18" fmla="*/ 186491563 w 76"/>
              <a:gd name="T19" fmla="*/ 95765938 h 64"/>
              <a:gd name="T20" fmla="*/ 181451250 w 76"/>
              <a:gd name="T21" fmla="*/ 110886875 h 64"/>
              <a:gd name="T22" fmla="*/ 173891575 w 76"/>
              <a:gd name="T23" fmla="*/ 123488450 h 64"/>
              <a:gd name="T24" fmla="*/ 163810950 w 76"/>
              <a:gd name="T25" fmla="*/ 138609388 h 64"/>
              <a:gd name="T26" fmla="*/ 151209375 w 76"/>
              <a:gd name="T27" fmla="*/ 148690013 h 64"/>
              <a:gd name="T28" fmla="*/ 131048125 w 76"/>
              <a:gd name="T29" fmla="*/ 153730325 h 64"/>
              <a:gd name="T30" fmla="*/ 118448138 w 76"/>
              <a:gd name="T31" fmla="*/ 156249688 h 64"/>
              <a:gd name="T32" fmla="*/ 98286888 w 76"/>
              <a:gd name="T33" fmla="*/ 161290000 h 64"/>
              <a:gd name="T34" fmla="*/ 80645000 w 76"/>
              <a:gd name="T35" fmla="*/ 156249688 h 64"/>
              <a:gd name="T36" fmla="*/ 60483750 w 76"/>
              <a:gd name="T37" fmla="*/ 153730325 h 64"/>
              <a:gd name="T38" fmla="*/ 42843450 w 76"/>
              <a:gd name="T39" fmla="*/ 148690013 h 64"/>
              <a:gd name="T40" fmla="*/ 30241875 w 76"/>
              <a:gd name="T41" fmla="*/ 138609388 h 64"/>
              <a:gd name="T42" fmla="*/ 20161250 w 76"/>
              <a:gd name="T43" fmla="*/ 123488450 h 64"/>
              <a:gd name="T44" fmla="*/ 10080625 w 76"/>
              <a:gd name="T45" fmla="*/ 110886875 h 64"/>
              <a:gd name="T46" fmla="*/ 5040313 w 76"/>
              <a:gd name="T47" fmla="*/ 95765938 h 64"/>
              <a:gd name="T48" fmla="*/ 0 w 76"/>
              <a:gd name="T49" fmla="*/ 78125638 h 64"/>
              <a:gd name="T50" fmla="*/ 5040313 w 76"/>
              <a:gd name="T51" fmla="*/ 63004700 h 64"/>
              <a:gd name="T52" fmla="*/ 10080625 w 76"/>
              <a:gd name="T53" fmla="*/ 50403125 h 64"/>
              <a:gd name="T54" fmla="*/ 20161250 w 76"/>
              <a:gd name="T55" fmla="*/ 35282188 h 64"/>
              <a:gd name="T56" fmla="*/ 30241875 w 76"/>
              <a:gd name="T57" fmla="*/ 22682200 h 64"/>
              <a:gd name="T58" fmla="*/ 42843450 w 76"/>
              <a:gd name="T59" fmla="*/ 12601575 h 64"/>
              <a:gd name="T60" fmla="*/ 60483750 w 76"/>
              <a:gd name="T61" fmla="*/ 7561263 h 64"/>
              <a:gd name="T62" fmla="*/ 80645000 w 76"/>
              <a:gd name="T63" fmla="*/ 2520950 h 64"/>
              <a:gd name="T64" fmla="*/ 98286888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9" y="0"/>
                </a:moveTo>
                <a:lnTo>
                  <a:pt x="47" y="1"/>
                </a:lnTo>
                <a:lnTo>
                  <a:pt x="52" y="3"/>
                </a:lnTo>
                <a:lnTo>
                  <a:pt x="60" y="5"/>
                </a:lnTo>
                <a:lnTo>
                  <a:pt x="65" y="9"/>
                </a:lnTo>
                <a:lnTo>
                  <a:pt x="69" y="14"/>
                </a:lnTo>
                <a:lnTo>
                  <a:pt x="72" y="20"/>
                </a:lnTo>
                <a:lnTo>
                  <a:pt x="74" y="25"/>
                </a:lnTo>
                <a:lnTo>
                  <a:pt x="76" y="31"/>
                </a:lnTo>
                <a:lnTo>
                  <a:pt x="74" y="38"/>
                </a:lnTo>
                <a:lnTo>
                  <a:pt x="72" y="44"/>
                </a:lnTo>
                <a:lnTo>
                  <a:pt x="69" y="49"/>
                </a:lnTo>
                <a:lnTo>
                  <a:pt x="65" y="55"/>
                </a:lnTo>
                <a:lnTo>
                  <a:pt x="60" y="59"/>
                </a:lnTo>
                <a:lnTo>
                  <a:pt x="52" y="61"/>
                </a:lnTo>
                <a:lnTo>
                  <a:pt x="47" y="62"/>
                </a:lnTo>
                <a:lnTo>
                  <a:pt x="39" y="64"/>
                </a:lnTo>
                <a:lnTo>
                  <a:pt x="32" y="62"/>
                </a:lnTo>
                <a:lnTo>
                  <a:pt x="24" y="61"/>
                </a:lnTo>
                <a:lnTo>
                  <a:pt x="17" y="59"/>
                </a:lnTo>
                <a:lnTo>
                  <a:pt x="12" y="55"/>
                </a:lnTo>
                <a:lnTo>
                  <a:pt x="8" y="49"/>
                </a:lnTo>
                <a:lnTo>
                  <a:pt x="4" y="44"/>
                </a:lnTo>
                <a:lnTo>
                  <a:pt x="2" y="38"/>
                </a:lnTo>
                <a:lnTo>
                  <a:pt x="0" y="31"/>
                </a:lnTo>
                <a:lnTo>
                  <a:pt x="2" y="25"/>
                </a:lnTo>
                <a:lnTo>
                  <a:pt x="4" y="20"/>
                </a:lnTo>
                <a:lnTo>
                  <a:pt x="8" y="14"/>
                </a:lnTo>
                <a:lnTo>
                  <a:pt x="12" y="9"/>
                </a:lnTo>
                <a:lnTo>
                  <a:pt x="17" y="5"/>
                </a:lnTo>
                <a:lnTo>
                  <a:pt x="24" y="3"/>
                </a:lnTo>
                <a:lnTo>
                  <a:pt x="32" y="1"/>
                </a:lnTo>
                <a:lnTo>
                  <a:pt x="39" y="0"/>
                </a:lnTo>
              </a:path>
            </a:pathLst>
          </a:custGeom>
          <a:noFill/>
          <a:ln w="11113">
            <a:solidFill>
              <a:srgbClr val="1F1A17"/>
            </a:solidFill>
            <a:prstDash val="solid"/>
            <a:round/>
            <a:headEnd/>
            <a:tailEnd/>
          </a:ln>
        </p:spPr>
        <p:txBody>
          <a:bodyPr/>
          <a:lstStyle/>
          <a:p>
            <a:endParaRPr lang="en-US" dirty="0"/>
          </a:p>
        </p:txBody>
      </p:sp>
      <p:sp>
        <p:nvSpPr>
          <p:cNvPr id="18444" name="Freeform 215"/>
          <p:cNvSpPr>
            <a:spLocks/>
          </p:cNvSpPr>
          <p:nvPr/>
        </p:nvSpPr>
        <p:spPr bwMode="auto">
          <a:xfrm>
            <a:off x="3665538" y="5646738"/>
            <a:ext cx="117475" cy="100012"/>
          </a:xfrm>
          <a:custGeom>
            <a:avLst/>
            <a:gdLst>
              <a:gd name="T0" fmla="*/ 93246575 w 74"/>
              <a:gd name="T1" fmla="*/ 0 h 63"/>
              <a:gd name="T2" fmla="*/ 110886875 w 74"/>
              <a:gd name="T3" fmla="*/ 0 h 63"/>
              <a:gd name="T4" fmla="*/ 131048125 w 74"/>
              <a:gd name="T5" fmla="*/ 5040287 h 63"/>
              <a:gd name="T6" fmla="*/ 143649700 w 74"/>
              <a:gd name="T7" fmla="*/ 12599925 h 63"/>
              <a:gd name="T8" fmla="*/ 158770638 w 74"/>
              <a:gd name="T9" fmla="*/ 22680499 h 63"/>
              <a:gd name="T10" fmla="*/ 171370625 w 74"/>
              <a:gd name="T11" fmla="*/ 32761074 h 63"/>
              <a:gd name="T12" fmla="*/ 176410938 w 74"/>
              <a:gd name="T13" fmla="*/ 45362586 h 63"/>
              <a:gd name="T14" fmla="*/ 186491563 w 74"/>
              <a:gd name="T15" fmla="*/ 60483448 h 63"/>
              <a:gd name="T16" fmla="*/ 186491563 w 74"/>
              <a:gd name="T17" fmla="*/ 78123659 h 63"/>
              <a:gd name="T18" fmla="*/ 186491563 w 74"/>
              <a:gd name="T19" fmla="*/ 93244521 h 63"/>
              <a:gd name="T20" fmla="*/ 176410938 w 74"/>
              <a:gd name="T21" fmla="*/ 110886321 h 63"/>
              <a:gd name="T22" fmla="*/ 171370625 w 74"/>
              <a:gd name="T23" fmla="*/ 120966895 h 63"/>
              <a:gd name="T24" fmla="*/ 158770638 w 74"/>
              <a:gd name="T25" fmla="*/ 133566820 h 63"/>
              <a:gd name="T26" fmla="*/ 143649700 w 74"/>
              <a:gd name="T27" fmla="*/ 143647394 h 63"/>
              <a:gd name="T28" fmla="*/ 131048125 w 74"/>
              <a:gd name="T29" fmla="*/ 153727969 h 63"/>
              <a:gd name="T30" fmla="*/ 110886875 w 74"/>
              <a:gd name="T31" fmla="*/ 158768256 h 63"/>
              <a:gd name="T32" fmla="*/ 93246575 w 74"/>
              <a:gd name="T33" fmla="*/ 158768256 h 63"/>
              <a:gd name="T34" fmla="*/ 73085325 w 74"/>
              <a:gd name="T35" fmla="*/ 158768256 h 63"/>
              <a:gd name="T36" fmla="*/ 55443438 w 74"/>
              <a:gd name="T37" fmla="*/ 153727969 h 63"/>
              <a:gd name="T38" fmla="*/ 40322500 w 74"/>
              <a:gd name="T39" fmla="*/ 143647394 h 63"/>
              <a:gd name="T40" fmla="*/ 27722513 w 74"/>
              <a:gd name="T41" fmla="*/ 133566820 h 63"/>
              <a:gd name="T42" fmla="*/ 12601575 w 74"/>
              <a:gd name="T43" fmla="*/ 120966895 h 63"/>
              <a:gd name="T44" fmla="*/ 5040313 w 74"/>
              <a:gd name="T45" fmla="*/ 110886321 h 63"/>
              <a:gd name="T46" fmla="*/ 0 w 74"/>
              <a:gd name="T47" fmla="*/ 93244521 h 63"/>
              <a:gd name="T48" fmla="*/ 0 w 74"/>
              <a:gd name="T49" fmla="*/ 78123659 h 63"/>
              <a:gd name="T50" fmla="*/ 0 w 74"/>
              <a:gd name="T51" fmla="*/ 60483448 h 63"/>
              <a:gd name="T52" fmla="*/ 5040313 w 74"/>
              <a:gd name="T53" fmla="*/ 45362586 h 63"/>
              <a:gd name="T54" fmla="*/ 12601575 w 74"/>
              <a:gd name="T55" fmla="*/ 32761074 h 63"/>
              <a:gd name="T56" fmla="*/ 27722513 w 74"/>
              <a:gd name="T57" fmla="*/ 22680499 h 63"/>
              <a:gd name="T58" fmla="*/ 40322500 w 74"/>
              <a:gd name="T59" fmla="*/ 12599925 h 63"/>
              <a:gd name="T60" fmla="*/ 55443438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5"/>
                </a:lnTo>
                <a:lnTo>
                  <a:pt x="63" y="9"/>
                </a:lnTo>
                <a:lnTo>
                  <a:pt x="68" y="13"/>
                </a:lnTo>
                <a:lnTo>
                  <a:pt x="70" y="18"/>
                </a:lnTo>
                <a:lnTo>
                  <a:pt x="74" y="24"/>
                </a:lnTo>
                <a:lnTo>
                  <a:pt x="74" y="31"/>
                </a:lnTo>
                <a:lnTo>
                  <a:pt x="74" y="37"/>
                </a:lnTo>
                <a:lnTo>
                  <a:pt x="70" y="44"/>
                </a:lnTo>
                <a:lnTo>
                  <a:pt x="68" y="48"/>
                </a:lnTo>
                <a:lnTo>
                  <a:pt x="63" y="53"/>
                </a:lnTo>
                <a:lnTo>
                  <a:pt x="57" y="57"/>
                </a:lnTo>
                <a:lnTo>
                  <a:pt x="52" y="61"/>
                </a:lnTo>
                <a:lnTo>
                  <a:pt x="44" y="63"/>
                </a:lnTo>
                <a:lnTo>
                  <a:pt x="37" y="63"/>
                </a:lnTo>
                <a:lnTo>
                  <a:pt x="29" y="63"/>
                </a:lnTo>
                <a:lnTo>
                  <a:pt x="22" y="61"/>
                </a:lnTo>
                <a:lnTo>
                  <a:pt x="16" y="57"/>
                </a:lnTo>
                <a:lnTo>
                  <a:pt x="11" y="53"/>
                </a:lnTo>
                <a:lnTo>
                  <a:pt x="5" y="48"/>
                </a:lnTo>
                <a:lnTo>
                  <a:pt x="2" y="44"/>
                </a:lnTo>
                <a:lnTo>
                  <a:pt x="0" y="37"/>
                </a:lnTo>
                <a:lnTo>
                  <a:pt x="0" y="31"/>
                </a:lnTo>
                <a:lnTo>
                  <a:pt x="0" y="24"/>
                </a:lnTo>
                <a:lnTo>
                  <a:pt x="2" y="18"/>
                </a:lnTo>
                <a:lnTo>
                  <a:pt x="5" y="13"/>
                </a:lnTo>
                <a:lnTo>
                  <a:pt x="11" y="9"/>
                </a:lnTo>
                <a:lnTo>
                  <a:pt x="16" y="5"/>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445" name="Freeform 216"/>
          <p:cNvSpPr>
            <a:spLocks/>
          </p:cNvSpPr>
          <p:nvPr/>
        </p:nvSpPr>
        <p:spPr bwMode="auto">
          <a:xfrm>
            <a:off x="3665538" y="5646738"/>
            <a:ext cx="117475" cy="100012"/>
          </a:xfrm>
          <a:custGeom>
            <a:avLst/>
            <a:gdLst>
              <a:gd name="T0" fmla="*/ 93246575 w 74"/>
              <a:gd name="T1" fmla="*/ 0 h 63"/>
              <a:gd name="T2" fmla="*/ 110886875 w 74"/>
              <a:gd name="T3" fmla="*/ 0 h 63"/>
              <a:gd name="T4" fmla="*/ 131048125 w 74"/>
              <a:gd name="T5" fmla="*/ 5040287 h 63"/>
              <a:gd name="T6" fmla="*/ 143649700 w 74"/>
              <a:gd name="T7" fmla="*/ 12599925 h 63"/>
              <a:gd name="T8" fmla="*/ 158770638 w 74"/>
              <a:gd name="T9" fmla="*/ 22680499 h 63"/>
              <a:gd name="T10" fmla="*/ 171370625 w 74"/>
              <a:gd name="T11" fmla="*/ 32761074 h 63"/>
              <a:gd name="T12" fmla="*/ 176410938 w 74"/>
              <a:gd name="T13" fmla="*/ 45362586 h 63"/>
              <a:gd name="T14" fmla="*/ 186491563 w 74"/>
              <a:gd name="T15" fmla="*/ 60483448 h 63"/>
              <a:gd name="T16" fmla="*/ 186491563 w 74"/>
              <a:gd name="T17" fmla="*/ 78123659 h 63"/>
              <a:gd name="T18" fmla="*/ 186491563 w 74"/>
              <a:gd name="T19" fmla="*/ 93244521 h 63"/>
              <a:gd name="T20" fmla="*/ 176410938 w 74"/>
              <a:gd name="T21" fmla="*/ 110886321 h 63"/>
              <a:gd name="T22" fmla="*/ 171370625 w 74"/>
              <a:gd name="T23" fmla="*/ 120966895 h 63"/>
              <a:gd name="T24" fmla="*/ 158770638 w 74"/>
              <a:gd name="T25" fmla="*/ 133566820 h 63"/>
              <a:gd name="T26" fmla="*/ 143649700 w 74"/>
              <a:gd name="T27" fmla="*/ 143647394 h 63"/>
              <a:gd name="T28" fmla="*/ 131048125 w 74"/>
              <a:gd name="T29" fmla="*/ 153727969 h 63"/>
              <a:gd name="T30" fmla="*/ 110886875 w 74"/>
              <a:gd name="T31" fmla="*/ 158768256 h 63"/>
              <a:gd name="T32" fmla="*/ 93246575 w 74"/>
              <a:gd name="T33" fmla="*/ 158768256 h 63"/>
              <a:gd name="T34" fmla="*/ 73085325 w 74"/>
              <a:gd name="T35" fmla="*/ 158768256 h 63"/>
              <a:gd name="T36" fmla="*/ 55443438 w 74"/>
              <a:gd name="T37" fmla="*/ 153727969 h 63"/>
              <a:gd name="T38" fmla="*/ 40322500 w 74"/>
              <a:gd name="T39" fmla="*/ 143647394 h 63"/>
              <a:gd name="T40" fmla="*/ 27722513 w 74"/>
              <a:gd name="T41" fmla="*/ 133566820 h 63"/>
              <a:gd name="T42" fmla="*/ 12601575 w 74"/>
              <a:gd name="T43" fmla="*/ 120966895 h 63"/>
              <a:gd name="T44" fmla="*/ 5040313 w 74"/>
              <a:gd name="T45" fmla="*/ 110886321 h 63"/>
              <a:gd name="T46" fmla="*/ 0 w 74"/>
              <a:gd name="T47" fmla="*/ 93244521 h 63"/>
              <a:gd name="T48" fmla="*/ 0 w 74"/>
              <a:gd name="T49" fmla="*/ 78123659 h 63"/>
              <a:gd name="T50" fmla="*/ 0 w 74"/>
              <a:gd name="T51" fmla="*/ 60483448 h 63"/>
              <a:gd name="T52" fmla="*/ 5040313 w 74"/>
              <a:gd name="T53" fmla="*/ 45362586 h 63"/>
              <a:gd name="T54" fmla="*/ 12601575 w 74"/>
              <a:gd name="T55" fmla="*/ 32761074 h 63"/>
              <a:gd name="T56" fmla="*/ 27722513 w 74"/>
              <a:gd name="T57" fmla="*/ 22680499 h 63"/>
              <a:gd name="T58" fmla="*/ 40322500 w 74"/>
              <a:gd name="T59" fmla="*/ 12599925 h 63"/>
              <a:gd name="T60" fmla="*/ 55443438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5"/>
                </a:lnTo>
                <a:lnTo>
                  <a:pt x="63" y="9"/>
                </a:lnTo>
                <a:lnTo>
                  <a:pt x="68" y="13"/>
                </a:lnTo>
                <a:lnTo>
                  <a:pt x="70" y="18"/>
                </a:lnTo>
                <a:lnTo>
                  <a:pt x="74" y="24"/>
                </a:lnTo>
                <a:lnTo>
                  <a:pt x="74" y="31"/>
                </a:lnTo>
                <a:lnTo>
                  <a:pt x="74" y="37"/>
                </a:lnTo>
                <a:lnTo>
                  <a:pt x="70" y="44"/>
                </a:lnTo>
                <a:lnTo>
                  <a:pt x="68" y="48"/>
                </a:lnTo>
                <a:lnTo>
                  <a:pt x="63" y="53"/>
                </a:lnTo>
                <a:lnTo>
                  <a:pt x="57" y="57"/>
                </a:lnTo>
                <a:lnTo>
                  <a:pt x="52" y="61"/>
                </a:lnTo>
                <a:lnTo>
                  <a:pt x="44" y="63"/>
                </a:lnTo>
                <a:lnTo>
                  <a:pt x="37" y="63"/>
                </a:lnTo>
                <a:lnTo>
                  <a:pt x="29" y="63"/>
                </a:lnTo>
                <a:lnTo>
                  <a:pt x="22" y="61"/>
                </a:lnTo>
                <a:lnTo>
                  <a:pt x="16" y="57"/>
                </a:lnTo>
                <a:lnTo>
                  <a:pt x="11" y="53"/>
                </a:lnTo>
                <a:lnTo>
                  <a:pt x="5" y="48"/>
                </a:lnTo>
                <a:lnTo>
                  <a:pt x="2" y="44"/>
                </a:lnTo>
                <a:lnTo>
                  <a:pt x="0" y="37"/>
                </a:lnTo>
                <a:lnTo>
                  <a:pt x="0" y="31"/>
                </a:lnTo>
                <a:lnTo>
                  <a:pt x="0" y="24"/>
                </a:lnTo>
                <a:lnTo>
                  <a:pt x="2" y="18"/>
                </a:lnTo>
                <a:lnTo>
                  <a:pt x="5" y="13"/>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46" name="Freeform 217"/>
          <p:cNvSpPr>
            <a:spLocks/>
          </p:cNvSpPr>
          <p:nvPr/>
        </p:nvSpPr>
        <p:spPr bwMode="auto">
          <a:xfrm>
            <a:off x="4746625" y="5561013"/>
            <a:ext cx="117475" cy="100012"/>
          </a:xfrm>
          <a:custGeom>
            <a:avLst/>
            <a:gdLst>
              <a:gd name="T0" fmla="*/ 93246575 w 74"/>
              <a:gd name="T1" fmla="*/ 0 h 63"/>
              <a:gd name="T2" fmla="*/ 113407825 w 74"/>
              <a:gd name="T3" fmla="*/ 0 h 63"/>
              <a:gd name="T4" fmla="*/ 131048125 w 74"/>
              <a:gd name="T5" fmla="*/ 5040287 h 63"/>
              <a:gd name="T6" fmla="*/ 148690013 w 74"/>
              <a:gd name="T7" fmla="*/ 15120862 h 63"/>
              <a:gd name="T8" fmla="*/ 163810950 w 74"/>
              <a:gd name="T9" fmla="*/ 25201437 h 63"/>
              <a:gd name="T10" fmla="*/ 173891575 w 74"/>
              <a:gd name="T11" fmla="*/ 32761074 h 63"/>
              <a:gd name="T12" fmla="*/ 181451250 w 74"/>
              <a:gd name="T13" fmla="*/ 47881936 h 63"/>
              <a:gd name="T14" fmla="*/ 186491563 w 74"/>
              <a:gd name="T15" fmla="*/ 65523735 h 63"/>
              <a:gd name="T16" fmla="*/ 186491563 w 74"/>
              <a:gd name="T17" fmla="*/ 80644597 h 63"/>
              <a:gd name="T18" fmla="*/ 186491563 w 74"/>
              <a:gd name="T19" fmla="*/ 93244521 h 63"/>
              <a:gd name="T20" fmla="*/ 181451250 w 74"/>
              <a:gd name="T21" fmla="*/ 113405671 h 63"/>
              <a:gd name="T22" fmla="*/ 173891575 w 74"/>
              <a:gd name="T23" fmla="*/ 126007183 h 63"/>
              <a:gd name="T24" fmla="*/ 163810950 w 74"/>
              <a:gd name="T25" fmla="*/ 136087757 h 63"/>
              <a:gd name="T26" fmla="*/ 148690013 w 74"/>
              <a:gd name="T27" fmla="*/ 146168332 h 63"/>
              <a:gd name="T28" fmla="*/ 131048125 w 74"/>
              <a:gd name="T29" fmla="*/ 153727969 h 63"/>
              <a:gd name="T30" fmla="*/ 113407825 w 74"/>
              <a:gd name="T31" fmla="*/ 158768256 h 63"/>
              <a:gd name="T32" fmla="*/ 93246575 w 74"/>
              <a:gd name="T33" fmla="*/ 158768256 h 63"/>
              <a:gd name="T34" fmla="*/ 75604688 w 74"/>
              <a:gd name="T35" fmla="*/ 158768256 h 63"/>
              <a:gd name="T36" fmla="*/ 60483750 w 74"/>
              <a:gd name="T37" fmla="*/ 153727969 h 63"/>
              <a:gd name="T38" fmla="*/ 42843450 w 74"/>
              <a:gd name="T39" fmla="*/ 146168332 h 63"/>
              <a:gd name="T40" fmla="*/ 27722513 w 74"/>
              <a:gd name="T41" fmla="*/ 136087757 h 63"/>
              <a:gd name="T42" fmla="*/ 20161250 w 74"/>
              <a:gd name="T43" fmla="*/ 126007183 h 63"/>
              <a:gd name="T44" fmla="*/ 10080625 w 74"/>
              <a:gd name="T45" fmla="*/ 113405671 h 63"/>
              <a:gd name="T46" fmla="*/ 5040313 w 74"/>
              <a:gd name="T47" fmla="*/ 93244521 h 63"/>
              <a:gd name="T48" fmla="*/ 0 w 74"/>
              <a:gd name="T49" fmla="*/ 80644597 h 63"/>
              <a:gd name="T50" fmla="*/ 5040313 w 74"/>
              <a:gd name="T51" fmla="*/ 65523735 h 63"/>
              <a:gd name="T52" fmla="*/ 10080625 w 74"/>
              <a:gd name="T53" fmla="*/ 47881936 h 63"/>
              <a:gd name="T54" fmla="*/ 20161250 w 74"/>
              <a:gd name="T55" fmla="*/ 32761074 h 63"/>
              <a:gd name="T56" fmla="*/ 27722513 w 74"/>
              <a:gd name="T57" fmla="*/ 25201437 h 63"/>
              <a:gd name="T58" fmla="*/ 42843450 w 74"/>
              <a:gd name="T59" fmla="*/ 15120862 h 63"/>
              <a:gd name="T60" fmla="*/ 60483750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9" y="6"/>
                </a:lnTo>
                <a:lnTo>
                  <a:pt x="65" y="10"/>
                </a:lnTo>
                <a:lnTo>
                  <a:pt x="69" y="13"/>
                </a:lnTo>
                <a:lnTo>
                  <a:pt x="72" y="19"/>
                </a:lnTo>
                <a:lnTo>
                  <a:pt x="74" y="26"/>
                </a:lnTo>
                <a:lnTo>
                  <a:pt x="74" y="32"/>
                </a:lnTo>
                <a:lnTo>
                  <a:pt x="74" y="37"/>
                </a:lnTo>
                <a:lnTo>
                  <a:pt x="72" y="45"/>
                </a:lnTo>
                <a:lnTo>
                  <a:pt x="69" y="50"/>
                </a:lnTo>
                <a:lnTo>
                  <a:pt x="65" y="54"/>
                </a:lnTo>
                <a:lnTo>
                  <a:pt x="59" y="58"/>
                </a:lnTo>
                <a:lnTo>
                  <a:pt x="52" y="61"/>
                </a:lnTo>
                <a:lnTo>
                  <a:pt x="45" y="63"/>
                </a:lnTo>
                <a:lnTo>
                  <a:pt x="37" y="63"/>
                </a:lnTo>
                <a:lnTo>
                  <a:pt x="30" y="63"/>
                </a:lnTo>
                <a:lnTo>
                  <a:pt x="24" y="61"/>
                </a:lnTo>
                <a:lnTo>
                  <a:pt x="17" y="58"/>
                </a:lnTo>
                <a:lnTo>
                  <a:pt x="11" y="54"/>
                </a:lnTo>
                <a:lnTo>
                  <a:pt x="8" y="50"/>
                </a:lnTo>
                <a:lnTo>
                  <a:pt x="4" y="45"/>
                </a:lnTo>
                <a:lnTo>
                  <a:pt x="2" y="37"/>
                </a:lnTo>
                <a:lnTo>
                  <a:pt x="0" y="32"/>
                </a:lnTo>
                <a:lnTo>
                  <a:pt x="2" y="26"/>
                </a:lnTo>
                <a:lnTo>
                  <a:pt x="4" y="19"/>
                </a:lnTo>
                <a:lnTo>
                  <a:pt x="8" y="13"/>
                </a:lnTo>
                <a:lnTo>
                  <a:pt x="11" y="10"/>
                </a:lnTo>
                <a:lnTo>
                  <a:pt x="17" y="6"/>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47" name="Freeform 218"/>
          <p:cNvSpPr>
            <a:spLocks/>
          </p:cNvSpPr>
          <p:nvPr/>
        </p:nvSpPr>
        <p:spPr bwMode="auto">
          <a:xfrm>
            <a:off x="4673600" y="5272088"/>
            <a:ext cx="117475" cy="98425"/>
          </a:xfrm>
          <a:custGeom>
            <a:avLst/>
            <a:gdLst>
              <a:gd name="T0" fmla="*/ 93246575 w 74"/>
              <a:gd name="T1" fmla="*/ 0 h 62"/>
              <a:gd name="T2" fmla="*/ 110886875 w 74"/>
              <a:gd name="T3" fmla="*/ 0 h 62"/>
              <a:gd name="T4" fmla="*/ 131048125 w 74"/>
              <a:gd name="T5" fmla="*/ 2520950 h 62"/>
              <a:gd name="T6" fmla="*/ 143649700 w 74"/>
              <a:gd name="T7" fmla="*/ 12601575 h 62"/>
              <a:gd name="T8" fmla="*/ 158770638 w 74"/>
              <a:gd name="T9" fmla="*/ 22682200 h 62"/>
              <a:gd name="T10" fmla="*/ 171370625 w 74"/>
              <a:gd name="T11" fmla="*/ 30241875 h 62"/>
              <a:gd name="T12" fmla="*/ 176410938 w 74"/>
              <a:gd name="T13" fmla="*/ 45362813 h 62"/>
              <a:gd name="T14" fmla="*/ 186491563 w 74"/>
              <a:gd name="T15" fmla="*/ 60483750 h 62"/>
              <a:gd name="T16" fmla="*/ 186491563 w 74"/>
              <a:gd name="T17" fmla="*/ 78125638 h 62"/>
              <a:gd name="T18" fmla="*/ 186491563 w 74"/>
              <a:gd name="T19" fmla="*/ 90725625 h 62"/>
              <a:gd name="T20" fmla="*/ 176410938 w 74"/>
              <a:gd name="T21" fmla="*/ 110886875 h 62"/>
              <a:gd name="T22" fmla="*/ 171370625 w 74"/>
              <a:gd name="T23" fmla="*/ 123488450 h 62"/>
              <a:gd name="T24" fmla="*/ 158770638 w 74"/>
              <a:gd name="T25" fmla="*/ 133569075 h 62"/>
              <a:gd name="T26" fmla="*/ 143649700 w 74"/>
              <a:gd name="T27" fmla="*/ 143649700 h 62"/>
              <a:gd name="T28" fmla="*/ 131048125 w 74"/>
              <a:gd name="T29" fmla="*/ 151209375 h 62"/>
              <a:gd name="T30" fmla="*/ 110886875 w 74"/>
              <a:gd name="T31" fmla="*/ 156249688 h 62"/>
              <a:gd name="T32" fmla="*/ 93246575 w 74"/>
              <a:gd name="T33" fmla="*/ 156249688 h 62"/>
              <a:gd name="T34" fmla="*/ 75604688 w 74"/>
              <a:gd name="T35" fmla="*/ 156249688 h 62"/>
              <a:gd name="T36" fmla="*/ 55443438 w 74"/>
              <a:gd name="T37" fmla="*/ 151209375 h 62"/>
              <a:gd name="T38" fmla="*/ 42843450 w 74"/>
              <a:gd name="T39" fmla="*/ 143649700 h 62"/>
              <a:gd name="T40" fmla="*/ 27722513 w 74"/>
              <a:gd name="T41" fmla="*/ 133569075 h 62"/>
              <a:gd name="T42" fmla="*/ 15120938 w 74"/>
              <a:gd name="T43" fmla="*/ 123488450 h 62"/>
              <a:gd name="T44" fmla="*/ 5040313 w 74"/>
              <a:gd name="T45" fmla="*/ 110886875 h 62"/>
              <a:gd name="T46" fmla="*/ 0 w 74"/>
              <a:gd name="T47" fmla="*/ 90725625 h 62"/>
              <a:gd name="T48" fmla="*/ 0 w 74"/>
              <a:gd name="T49" fmla="*/ 78125638 h 62"/>
              <a:gd name="T50" fmla="*/ 0 w 74"/>
              <a:gd name="T51" fmla="*/ 60483750 h 62"/>
              <a:gd name="T52" fmla="*/ 5040313 w 74"/>
              <a:gd name="T53" fmla="*/ 45362813 h 62"/>
              <a:gd name="T54" fmla="*/ 15120938 w 74"/>
              <a:gd name="T55" fmla="*/ 30241875 h 62"/>
              <a:gd name="T56" fmla="*/ 27722513 w 74"/>
              <a:gd name="T57" fmla="*/ 22682200 h 62"/>
              <a:gd name="T58" fmla="*/ 42843450 w 74"/>
              <a:gd name="T59" fmla="*/ 12601575 h 62"/>
              <a:gd name="T60" fmla="*/ 55443438 w 74"/>
              <a:gd name="T61" fmla="*/ 2520950 h 62"/>
              <a:gd name="T62" fmla="*/ 75604688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2" y="1"/>
                </a:lnTo>
                <a:lnTo>
                  <a:pt x="57" y="5"/>
                </a:lnTo>
                <a:lnTo>
                  <a:pt x="63" y="9"/>
                </a:lnTo>
                <a:lnTo>
                  <a:pt x="68" y="12"/>
                </a:lnTo>
                <a:lnTo>
                  <a:pt x="70" y="18"/>
                </a:lnTo>
                <a:lnTo>
                  <a:pt x="74" y="24"/>
                </a:lnTo>
                <a:lnTo>
                  <a:pt x="74" y="31"/>
                </a:lnTo>
                <a:lnTo>
                  <a:pt x="74" y="36"/>
                </a:lnTo>
                <a:lnTo>
                  <a:pt x="70" y="44"/>
                </a:lnTo>
                <a:lnTo>
                  <a:pt x="68" y="49"/>
                </a:lnTo>
                <a:lnTo>
                  <a:pt x="63" y="53"/>
                </a:lnTo>
                <a:lnTo>
                  <a:pt x="57" y="57"/>
                </a:lnTo>
                <a:lnTo>
                  <a:pt x="52" y="60"/>
                </a:lnTo>
                <a:lnTo>
                  <a:pt x="44" y="62"/>
                </a:lnTo>
                <a:lnTo>
                  <a:pt x="37" y="62"/>
                </a:lnTo>
                <a:lnTo>
                  <a:pt x="30" y="62"/>
                </a:lnTo>
                <a:lnTo>
                  <a:pt x="22" y="60"/>
                </a:lnTo>
                <a:lnTo>
                  <a:pt x="17" y="57"/>
                </a:lnTo>
                <a:lnTo>
                  <a:pt x="11" y="53"/>
                </a:lnTo>
                <a:lnTo>
                  <a:pt x="6" y="49"/>
                </a:lnTo>
                <a:lnTo>
                  <a:pt x="2" y="44"/>
                </a:lnTo>
                <a:lnTo>
                  <a:pt x="0" y="36"/>
                </a:lnTo>
                <a:lnTo>
                  <a:pt x="0" y="31"/>
                </a:lnTo>
                <a:lnTo>
                  <a:pt x="0" y="24"/>
                </a:lnTo>
                <a:lnTo>
                  <a:pt x="2" y="18"/>
                </a:lnTo>
                <a:lnTo>
                  <a:pt x="6" y="12"/>
                </a:lnTo>
                <a:lnTo>
                  <a:pt x="11" y="9"/>
                </a:lnTo>
                <a:lnTo>
                  <a:pt x="17" y="5"/>
                </a:lnTo>
                <a:lnTo>
                  <a:pt x="22"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48" name="Freeform 219"/>
          <p:cNvSpPr>
            <a:spLocks/>
          </p:cNvSpPr>
          <p:nvPr/>
        </p:nvSpPr>
        <p:spPr bwMode="auto">
          <a:xfrm>
            <a:off x="3630613" y="5937250"/>
            <a:ext cx="117475" cy="101600"/>
          </a:xfrm>
          <a:custGeom>
            <a:avLst/>
            <a:gdLst>
              <a:gd name="T0" fmla="*/ 93246575 w 74"/>
              <a:gd name="T1" fmla="*/ 0 h 64"/>
              <a:gd name="T2" fmla="*/ 110886875 w 74"/>
              <a:gd name="T3" fmla="*/ 2520950 h 64"/>
              <a:gd name="T4" fmla="*/ 128528763 w 74"/>
              <a:gd name="T5" fmla="*/ 7561263 h 64"/>
              <a:gd name="T6" fmla="*/ 143649700 w 74"/>
              <a:gd name="T7" fmla="*/ 12601575 h 64"/>
              <a:gd name="T8" fmla="*/ 156249688 w 74"/>
              <a:gd name="T9" fmla="*/ 22682200 h 64"/>
              <a:gd name="T10" fmla="*/ 166330313 w 74"/>
              <a:gd name="T11" fmla="*/ 35282188 h 64"/>
              <a:gd name="T12" fmla="*/ 176410938 w 74"/>
              <a:gd name="T13" fmla="*/ 50403125 h 64"/>
              <a:gd name="T14" fmla="*/ 181451250 w 74"/>
              <a:gd name="T15" fmla="*/ 63004700 h 64"/>
              <a:gd name="T16" fmla="*/ 186491563 w 74"/>
              <a:gd name="T17" fmla="*/ 78125638 h 64"/>
              <a:gd name="T18" fmla="*/ 181451250 w 74"/>
              <a:gd name="T19" fmla="*/ 95765938 h 64"/>
              <a:gd name="T20" fmla="*/ 176410938 w 74"/>
              <a:gd name="T21" fmla="*/ 110886875 h 64"/>
              <a:gd name="T22" fmla="*/ 166330313 w 74"/>
              <a:gd name="T23" fmla="*/ 123488450 h 64"/>
              <a:gd name="T24" fmla="*/ 156249688 w 74"/>
              <a:gd name="T25" fmla="*/ 138609388 h 64"/>
              <a:gd name="T26" fmla="*/ 143649700 w 74"/>
              <a:gd name="T27" fmla="*/ 148690013 h 64"/>
              <a:gd name="T28" fmla="*/ 128528763 w 74"/>
              <a:gd name="T29" fmla="*/ 151209375 h 64"/>
              <a:gd name="T30" fmla="*/ 110886875 w 74"/>
              <a:gd name="T31" fmla="*/ 156249688 h 64"/>
              <a:gd name="T32" fmla="*/ 93246575 w 74"/>
              <a:gd name="T33" fmla="*/ 161290000 h 64"/>
              <a:gd name="T34" fmla="*/ 73085325 w 74"/>
              <a:gd name="T35" fmla="*/ 156249688 h 64"/>
              <a:gd name="T36" fmla="*/ 55443438 w 74"/>
              <a:gd name="T37" fmla="*/ 151209375 h 64"/>
              <a:gd name="T38" fmla="*/ 35282188 w 74"/>
              <a:gd name="T39" fmla="*/ 148690013 h 64"/>
              <a:gd name="T40" fmla="*/ 27722513 w 74"/>
              <a:gd name="T41" fmla="*/ 138609388 h 64"/>
              <a:gd name="T42" fmla="*/ 12601575 w 74"/>
              <a:gd name="T43" fmla="*/ 123488450 h 64"/>
              <a:gd name="T44" fmla="*/ 2520950 w 74"/>
              <a:gd name="T45" fmla="*/ 110886875 h 64"/>
              <a:gd name="T46" fmla="*/ 0 w 74"/>
              <a:gd name="T47" fmla="*/ 95765938 h 64"/>
              <a:gd name="T48" fmla="*/ 0 w 74"/>
              <a:gd name="T49" fmla="*/ 78125638 h 64"/>
              <a:gd name="T50" fmla="*/ 0 w 74"/>
              <a:gd name="T51" fmla="*/ 63004700 h 64"/>
              <a:gd name="T52" fmla="*/ 2520950 w 74"/>
              <a:gd name="T53" fmla="*/ 50403125 h 64"/>
              <a:gd name="T54" fmla="*/ 12601575 w 74"/>
              <a:gd name="T55" fmla="*/ 35282188 h 64"/>
              <a:gd name="T56" fmla="*/ 27722513 w 74"/>
              <a:gd name="T57" fmla="*/ 22682200 h 64"/>
              <a:gd name="T58" fmla="*/ 35282188 w 74"/>
              <a:gd name="T59" fmla="*/ 12601575 h 64"/>
              <a:gd name="T60" fmla="*/ 55443438 w 74"/>
              <a:gd name="T61" fmla="*/ 7561263 h 64"/>
              <a:gd name="T62" fmla="*/ 73085325 w 74"/>
              <a:gd name="T63" fmla="*/ 252095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1"/>
                </a:lnTo>
                <a:lnTo>
                  <a:pt x="51" y="3"/>
                </a:lnTo>
                <a:lnTo>
                  <a:pt x="57" y="5"/>
                </a:lnTo>
                <a:lnTo>
                  <a:pt x="62" y="9"/>
                </a:lnTo>
                <a:lnTo>
                  <a:pt x="66" y="14"/>
                </a:lnTo>
                <a:lnTo>
                  <a:pt x="70" y="20"/>
                </a:lnTo>
                <a:lnTo>
                  <a:pt x="72" y="25"/>
                </a:lnTo>
                <a:lnTo>
                  <a:pt x="74" y="31"/>
                </a:lnTo>
                <a:lnTo>
                  <a:pt x="72" y="38"/>
                </a:lnTo>
                <a:lnTo>
                  <a:pt x="70" y="44"/>
                </a:lnTo>
                <a:lnTo>
                  <a:pt x="66" y="49"/>
                </a:lnTo>
                <a:lnTo>
                  <a:pt x="62" y="55"/>
                </a:lnTo>
                <a:lnTo>
                  <a:pt x="57" y="59"/>
                </a:lnTo>
                <a:lnTo>
                  <a:pt x="51" y="60"/>
                </a:lnTo>
                <a:lnTo>
                  <a:pt x="44" y="62"/>
                </a:lnTo>
                <a:lnTo>
                  <a:pt x="37" y="64"/>
                </a:lnTo>
                <a:lnTo>
                  <a:pt x="29" y="62"/>
                </a:lnTo>
                <a:lnTo>
                  <a:pt x="22" y="60"/>
                </a:lnTo>
                <a:lnTo>
                  <a:pt x="14" y="59"/>
                </a:lnTo>
                <a:lnTo>
                  <a:pt x="11" y="55"/>
                </a:lnTo>
                <a:lnTo>
                  <a:pt x="5" y="49"/>
                </a:lnTo>
                <a:lnTo>
                  <a:pt x="1" y="44"/>
                </a:lnTo>
                <a:lnTo>
                  <a:pt x="0" y="38"/>
                </a:lnTo>
                <a:lnTo>
                  <a:pt x="0" y="31"/>
                </a:lnTo>
                <a:lnTo>
                  <a:pt x="0" y="25"/>
                </a:lnTo>
                <a:lnTo>
                  <a:pt x="1" y="20"/>
                </a:lnTo>
                <a:lnTo>
                  <a:pt x="5" y="14"/>
                </a:lnTo>
                <a:lnTo>
                  <a:pt x="11" y="9"/>
                </a:lnTo>
                <a:lnTo>
                  <a:pt x="14" y="5"/>
                </a:lnTo>
                <a:lnTo>
                  <a:pt x="22" y="3"/>
                </a:lnTo>
                <a:lnTo>
                  <a:pt x="29" y="1"/>
                </a:lnTo>
                <a:lnTo>
                  <a:pt x="37" y="0"/>
                </a:lnTo>
              </a:path>
            </a:pathLst>
          </a:custGeom>
          <a:noFill/>
          <a:ln w="11113">
            <a:solidFill>
              <a:srgbClr val="1F1A17"/>
            </a:solidFill>
            <a:prstDash val="solid"/>
            <a:round/>
            <a:headEnd/>
            <a:tailEnd/>
          </a:ln>
        </p:spPr>
        <p:txBody>
          <a:bodyPr/>
          <a:lstStyle/>
          <a:p>
            <a:endParaRPr lang="en-US" dirty="0"/>
          </a:p>
        </p:txBody>
      </p:sp>
      <p:sp>
        <p:nvSpPr>
          <p:cNvPr id="18449" name="Freeform 220"/>
          <p:cNvSpPr>
            <a:spLocks/>
          </p:cNvSpPr>
          <p:nvPr/>
        </p:nvSpPr>
        <p:spPr bwMode="auto">
          <a:xfrm>
            <a:off x="4711700" y="5851525"/>
            <a:ext cx="117475" cy="103188"/>
          </a:xfrm>
          <a:custGeom>
            <a:avLst/>
            <a:gdLst>
              <a:gd name="T0" fmla="*/ 93246575 w 74"/>
              <a:gd name="T1" fmla="*/ 0 h 65"/>
              <a:gd name="T2" fmla="*/ 110886875 w 74"/>
              <a:gd name="T3" fmla="*/ 5040337 h 65"/>
              <a:gd name="T4" fmla="*/ 131048125 w 74"/>
              <a:gd name="T5" fmla="*/ 10080674 h 65"/>
              <a:gd name="T6" fmla="*/ 143649700 w 74"/>
              <a:gd name="T7" fmla="*/ 15121011 h 65"/>
              <a:gd name="T8" fmla="*/ 158770638 w 74"/>
              <a:gd name="T9" fmla="*/ 22682310 h 65"/>
              <a:gd name="T10" fmla="*/ 173891575 w 74"/>
              <a:gd name="T11" fmla="*/ 37803321 h 65"/>
              <a:gd name="T12" fmla="*/ 181451250 w 74"/>
              <a:gd name="T13" fmla="*/ 50403369 h 65"/>
              <a:gd name="T14" fmla="*/ 186491563 w 74"/>
              <a:gd name="T15" fmla="*/ 65524380 h 65"/>
              <a:gd name="T16" fmla="*/ 186491563 w 74"/>
              <a:gd name="T17" fmla="*/ 83166353 h 65"/>
              <a:gd name="T18" fmla="*/ 186491563 w 74"/>
              <a:gd name="T19" fmla="*/ 98287364 h 65"/>
              <a:gd name="T20" fmla="*/ 181451250 w 74"/>
              <a:gd name="T21" fmla="*/ 110887412 h 65"/>
              <a:gd name="T22" fmla="*/ 173891575 w 74"/>
              <a:gd name="T23" fmla="*/ 126008423 h 65"/>
              <a:gd name="T24" fmla="*/ 158770638 w 74"/>
              <a:gd name="T25" fmla="*/ 138610059 h 65"/>
              <a:gd name="T26" fmla="*/ 143649700 w 74"/>
              <a:gd name="T27" fmla="*/ 148690733 h 65"/>
              <a:gd name="T28" fmla="*/ 131048125 w 74"/>
              <a:gd name="T29" fmla="*/ 153731070 h 65"/>
              <a:gd name="T30" fmla="*/ 11088687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8610059 h 65"/>
              <a:gd name="T42" fmla="*/ 15120938 w 74"/>
              <a:gd name="T43" fmla="*/ 126008423 h 65"/>
              <a:gd name="T44" fmla="*/ 10080625 w 74"/>
              <a:gd name="T45" fmla="*/ 110887412 h 65"/>
              <a:gd name="T46" fmla="*/ 0 w 74"/>
              <a:gd name="T47" fmla="*/ 98287364 h 65"/>
              <a:gd name="T48" fmla="*/ 0 w 74"/>
              <a:gd name="T49" fmla="*/ 83166353 h 65"/>
              <a:gd name="T50" fmla="*/ 0 w 74"/>
              <a:gd name="T51" fmla="*/ 65524380 h 65"/>
              <a:gd name="T52" fmla="*/ 10080625 w 74"/>
              <a:gd name="T53" fmla="*/ 50403369 h 65"/>
              <a:gd name="T54" fmla="*/ 15120938 w 74"/>
              <a:gd name="T55" fmla="*/ 37803321 h 65"/>
              <a:gd name="T56" fmla="*/ 27722513 w 74"/>
              <a:gd name="T57" fmla="*/ 22682310 h 65"/>
              <a:gd name="T58" fmla="*/ 42843450 w 74"/>
              <a:gd name="T59" fmla="*/ 15121011 h 65"/>
              <a:gd name="T60" fmla="*/ 55443438 w 74"/>
              <a:gd name="T61" fmla="*/ 10080674 h 65"/>
              <a:gd name="T62" fmla="*/ 75604688 w 74"/>
              <a:gd name="T63" fmla="*/ 5040337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9"/>
                </a:lnTo>
                <a:lnTo>
                  <a:pt x="69" y="15"/>
                </a:lnTo>
                <a:lnTo>
                  <a:pt x="72" y="20"/>
                </a:lnTo>
                <a:lnTo>
                  <a:pt x="74" y="26"/>
                </a:lnTo>
                <a:lnTo>
                  <a:pt x="74" y="33"/>
                </a:lnTo>
                <a:lnTo>
                  <a:pt x="74" y="39"/>
                </a:lnTo>
                <a:lnTo>
                  <a:pt x="72" y="44"/>
                </a:lnTo>
                <a:lnTo>
                  <a:pt x="69" y="50"/>
                </a:lnTo>
                <a:lnTo>
                  <a:pt x="63" y="55"/>
                </a:lnTo>
                <a:lnTo>
                  <a:pt x="57" y="59"/>
                </a:lnTo>
                <a:lnTo>
                  <a:pt x="52" y="61"/>
                </a:lnTo>
                <a:lnTo>
                  <a:pt x="44" y="63"/>
                </a:lnTo>
                <a:lnTo>
                  <a:pt x="37" y="65"/>
                </a:lnTo>
                <a:lnTo>
                  <a:pt x="30" y="63"/>
                </a:lnTo>
                <a:lnTo>
                  <a:pt x="22" y="61"/>
                </a:lnTo>
                <a:lnTo>
                  <a:pt x="17" y="59"/>
                </a:lnTo>
                <a:lnTo>
                  <a:pt x="11" y="55"/>
                </a:lnTo>
                <a:lnTo>
                  <a:pt x="6" y="50"/>
                </a:lnTo>
                <a:lnTo>
                  <a:pt x="4" y="44"/>
                </a:lnTo>
                <a:lnTo>
                  <a:pt x="0" y="39"/>
                </a:lnTo>
                <a:lnTo>
                  <a:pt x="0" y="33"/>
                </a:lnTo>
                <a:lnTo>
                  <a:pt x="0" y="26"/>
                </a:lnTo>
                <a:lnTo>
                  <a:pt x="4" y="20"/>
                </a:lnTo>
                <a:lnTo>
                  <a:pt x="6" y="15"/>
                </a:lnTo>
                <a:lnTo>
                  <a:pt x="11" y="9"/>
                </a:lnTo>
                <a:lnTo>
                  <a:pt x="17"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50" name="Freeform 221"/>
          <p:cNvSpPr>
            <a:spLocks/>
          </p:cNvSpPr>
          <p:nvPr/>
        </p:nvSpPr>
        <p:spPr bwMode="auto">
          <a:xfrm>
            <a:off x="3735388" y="5092700"/>
            <a:ext cx="117475" cy="103188"/>
          </a:xfrm>
          <a:custGeom>
            <a:avLst/>
            <a:gdLst>
              <a:gd name="T0" fmla="*/ 93246575 w 74"/>
              <a:gd name="T1" fmla="*/ 0 h 65"/>
              <a:gd name="T2" fmla="*/ 110886875 w 74"/>
              <a:gd name="T3" fmla="*/ 0 h 65"/>
              <a:gd name="T4" fmla="*/ 131048125 w 74"/>
              <a:gd name="T5" fmla="*/ 5040337 h 65"/>
              <a:gd name="T6" fmla="*/ 143649700 w 74"/>
              <a:gd name="T7" fmla="*/ 12601636 h 65"/>
              <a:gd name="T8" fmla="*/ 158770638 w 74"/>
              <a:gd name="T9" fmla="*/ 22682310 h 65"/>
              <a:gd name="T10" fmla="*/ 171370625 w 74"/>
              <a:gd name="T11" fmla="*/ 37803321 h 65"/>
              <a:gd name="T12" fmla="*/ 176410938 w 74"/>
              <a:gd name="T13" fmla="*/ 50403369 h 65"/>
              <a:gd name="T14" fmla="*/ 186491563 w 74"/>
              <a:gd name="T15" fmla="*/ 65524380 h 65"/>
              <a:gd name="T16" fmla="*/ 186491563 w 74"/>
              <a:gd name="T17" fmla="*/ 78126016 h 65"/>
              <a:gd name="T18" fmla="*/ 186491563 w 74"/>
              <a:gd name="T19" fmla="*/ 98287364 h 65"/>
              <a:gd name="T20" fmla="*/ 176410938 w 74"/>
              <a:gd name="T21" fmla="*/ 110887412 h 65"/>
              <a:gd name="T22" fmla="*/ 171370625 w 74"/>
              <a:gd name="T23" fmla="*/ 126008423 h 65"/>
              <a:gd name="T24" fmla="*/ 158770638 w 74"/>
              <a:gd name="T25" fmla="*/ 133569722 h 65"/>
              <a:gd name="T26" fmla="*/ 143649700 w 74"/>
              <a:gd name="T27" fmla="*/ 148690733 h 65"/>
              <a:gd name="T28" fmla="*/ 131048125 w 74"/>
              <a:gd name="T29" fmla="*/ 153731070 h 65"/>
              <a:gd name="T30" fmla="*/ 11088687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3569722 h 65"/>
              <a:gd name="T42" fmla="*/ 15120938 w 74"/>
              <a:gd name="T43" fmla="*/ 126008423 h 65"/>
              <a:gd name="T44" fmla="*/ 5040313 w 74"/>
              <a:gd name="T45" fmla="*/ 110887412 h 65"/>
              <a:gd name="T46" fmla="*/ 0 w 74"/>
              <a:gd name="T47" fmla="*/ 98287364 h 65"/>
              <a:gd name="T48" fmla="*/ 0 w 74"/>
              <a:gd name="T49" fmla="*/ 78126016 h 65"/>
              <a:gd name="T50" fmla="*/ 0 w 74"/>
              <a:gd name="T51" fmla="*/ 65524380 h 65"/>
              <a:gd name="T52" fmla="*/ 5040313 w 74"/>
              <a:gd name="T53" fmla="*/ 50403369 h 65"/>
              <a:gd name="T54" fmla="*/ 15120938 w 74"/>
              <a:gd name="T55" fmla="*/ 37803321 h 65"/>
              <a:gd name="T56" fmla="*/ 27722513 w 74"/>
              <a:gd name="T57" fmla="*/ 22682310 h 65"/>
              <a:gd name="T58" fmla="*/ 42843450 w 74"/>
              <a:gd name="T59" fmla="*/ 12601636 h 65"/>
              <a:gd name="T60" fmla="*/ 55443438 w 74"/>
              <a:gd name="T61" fmla="*/ 5040337 h 65"/>
              <a:gd name="T62" fmla="*/ 75604688 w 74"/>
              <a:gd name="T63" fmla="*/ 0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2" y="2"/>
                </a:lnTo>
                <a:lnTo>
                  <a:pt x="57" y="5"/>
                </a:lnTo>
                <a:lnTo>
                  <a:pt x="63" y="9"/>
                </a:lnTo>
                <a:lnTo>
                  <a:pt x="68" y="15"/>
                </a:lnTo>
                <a:lnTo>
                  <a:pt x="70" y="20"/>
                </a:lnTo>
                <a:lnTo>
                  <a:pt x="74" y="26"/>
                </a:lnTo>
                <a:lnTo>
                  <a:pt x="74" y="31"/>
                </a:lnTo>
                <a:lnTo>
                  <a:pt x="74" y="39"/>
                </a:lnTo>
                <a:lnTo>
                  <a:pt x="70" y="44"/>
                </a:lnTo>
                <a:lnTo>
                  <a:pt x="68" y="50"/>
                </a:lnTo>
                <a:lnTo>
                  <a:pt x="63" y="53"/>
                </a:lnTo>
                <a:lnTo>
                  <a:pt x="57" y="59"/>
                </a:lnTo>
                <a:lnTo>
                  <a:pt x="52" y="61"/>
                </a:lnTo>
                <a:lnTo>
                  <a:pt x="44" y="63"/>
                </a:lnTo>
                <a:lnTo>
                  <a:pt x="37" y="65"/>
                </a:lnTo>
                <a:lnTo>
                  <a:pt x="30" y="63"/>
                </a:lnTo>
                <a:lnTo>
                  <a:pt x="22" y="61"/>
                </a:lnTo>
                <a:lnTo>
                  <a:pt x="17" y="59"/>
                </a:lnTo>
                <a:lnTo>
                  <a:pt x="11" y="53"/>
                </a:lnTo>
                <a:lnTo>
                  <a:pt x="6" y="50"/>
                </a:lnTo>
                <a:lnTo>
                  <a:pt x="2" y="44"/>
                </a:lnTo>
                <a:lnTo>
                  <a:pt x="0" y="39"/>
                </a:lnTo>
                <a:lnTo>
                  <a:pt x="0" y="31"/>
                </a:lnTo>
                <a:lnTo>
                  <a:pt x="0" y="26"/>
                </a:lnTo>
                <a:lnTo>
                  <a:pt x="2" y="20"/>
                </a:lnTo>
                <a:lnTo>
                  <a:pt x="6" y="15"/>
                </a:lnTo>
                <a:lnTo>
                  <a:pt x="11" y="9"/>
                </a:lnTo>
                <a:lnTo>
                  <a:pt x="17" y="5"/>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451" name="Freeform 222"/>
          <p:cNvSpPr>
            <a:spLocks/>
          </p:cNvSpPr>
          <p:nvPr/>
        </p:nvSpPr>
        <p:spPr bwMode="auto">
          <a:xfrm>
            <a:off x="3735388" y="5092700"/>
            <a:ext cx="117475" cy="103188"/>
          </a:xfrm>
          <a:custGeom>
            <a:avLst/>
            <a:gdLst>
              <a:gd name="T0" fmla="*/ 93246575 w 74"/>
              <a:gd name="T1" fmla="*/ 0 h 65"/>
              <a:gd name="T2" fmla="*/ 110886875 w 74"/>
              <a:gd name="T3" fmla="*/ 0 h 65"/>
              <a:gd name="T4" fmla="*/ 131048125 w 74"/>
              <a:gd name="T5" fmla="*/ 5040337 h 65"/>
              <a:gd name="T6" fmla="*/ 143649700 w 74"/>
              <a:gd name="T7" fmla="*/ 12601636 h 65"/>
              <a:gd name="T8" fmla="*/ 158770638 w 74"/>
              <a:gd name="T9" fmla="*/ 22682310 h 65"/>
              <a:gd name="T10" fmla="*/ 171370625 w 74"/>
              <a:gd name="T11" fmla="*/ 37803321 h 65"/>
              <a:gd name="T12" fmla="*/ 176410938 w 74"/>
              <a:gd name="T13" fmla="*/ 50403369 h 65"/>
              <a:gd name="T14" fmla="*/ 186491563 w 74"/>
              <a:gd name="T15" fmla="*/ 65524380 h 65"/>
              <a:gd name="T16" fmla="*/ 186491563 w 74"/>
              <a:gd name="T17" fmla="*/ 78126016 h 65"/>
              <a:gd name="T18" fmla="*/ 186491563 w 74"/>
              <a:gd name="T19" fmla="*/ 98287364 h 65"/>
              <a:gd name="T20" fmla="*/ 176410938 w 74"/>
              <a:gd name="T21" fmla="*/ 110887412 h 65"/>
              <a:gd name="T22" fmla="*/ 171370625 w 74"/>
              <a:gd name="T23" fmla="*/ 126008423 h 65"/>
              <a:gd name="T24" fmla="*/ 158770638 w 74"/>
              <a:gd name="T25" fmla="*/ 133569722 h 65"/>
              <a:gd name="T26" fmla="*/ 143649700 w 74"/>
              <a:gd name="T27" fmla="*/ 148690733 h 65"/>
              <a:gd name="T28" fmla="*/ 131048125 w 74"/>
              <a:gd name="T29" fmla="*/ 153731070 h 65"/>
              <a:gd name="T30" fmla="*/ 11088687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3569722 h 65"/>
              <a:gd name="T42" fmla="*/ 15120938 w 74"/>
              <a:gd name="T43" fmla="*/ 126008423 h 65"/>
              <a:gd name="T44" fmla="*/ 5040313 w 74"/>
              <a:gd name="T45" fmla="*/ 110887412 h 65"/>
              <a:gd name="T46" fmla="*/ 0 w 74"/>
              <a:gd name="T47" fmla="*/ 98287364 h 65"/>
              <a:gd name="T48" fmla="*/ 0 w 74"/>
              <a:gd name="T49" fmla="*/ 78126016 h 65"/>
              <a:gd name="T50" fmla="*/ 0 w 74"/>
              <a:gd name="T51" fmla="*/ 65524380 h 65"/>
              <a:gd name="T52" fmla="*/ 5040313 w 74"/>
              <a:gd name="T53" fmla="*/ 50403369 h 65"/>
              <a:gd name="T54" fmla="*/ 15120938 w 74"/>
              <a:gd name="T55" fmla="*/ 37803321 h 65"/>
              <a:gd name="T56" fmla="*/ 27722513 w 74"/>
              <a:gd name="T57" fmla="*/ 22682310 h 65"/>
              <a:gd name="T58" fmla="*/ 42843450 w 74"/>
              <a:gd name="T59" fmla="*/ 12601636 h 65"/>
              <a:gd name="T60" fmla="*/ 55443438 w 74"/>
              <a:gd name="T61" fmla="*/ 5040337 h 65"/>
              <a:gd name="T62" fmla="*/ 75604688 w 74"/>
              <a:gd name="T63" fmla="*/ 0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2" y="2"/>
                </a:lnTo>
                <a:lnTo>
                  <a:pt x="57" y="5"/>
                </a:lnTo>
                <a:lnTo>
                  <a:pt x="63" y="9"/>
                </a:lnTo>
                <a:lnTo>
                  <a:pt x="68" y="15"/>
                </a:lnTo>
                <a:lnTo>
                  <a:pt x="70" y="20"/>
                </a:lnTo>
                <a:lnTo>
                  <a:pt x="74" y="26"/>
                </a:lnTo>
                <a:lnTo>
                  <a:pt x="74" y="31"/>
                </a:lnTo>
                <a:lnTo>
                  <a:pt x="74" y="39"/>
                </a:lnTo>
                <a:lnTo>
                  <a:pt x="70" y="44"/>
                </a:lnTo>
                <a:lnTo>
                  <a:pt x="68" y="50"/>
                </a:lnTo>
                <a:lnTo>
                  <a:pt x="63" y="53"/>
                </a:lnTo>
                <a:lnTo>
                  <a:pt x="57" y="59"/>
                </a:lnTo>
                <a:lnTo>
                  <a:pt x="52" y="61"/>
                </a:lnTo>
                <a:lnTo>
                  <a:pt x="44" y="63"/>
                </a:lnTo>
                <a:lnTo>
                  <a:pt x="37" y="65"/>
                </a:lnTo>
                <a:lnTo>
                  <a:pt x="30" y="63"/>
                </a:lnTo>
                <a:lnTo>
                  <a:pt x="22" y="61"/>
                </a:lnTo>
                <a:lnTo>
                  <a:pt x="17" y="59"/>
                </a:lnTo>
                <a:lnTo>
                  <a:pt x="11" y="53"/>
                </a:lnTo>
                <a:lnTo>
                  <a:pt x="6" y="50"/>
                </a:lnTo>
                <a:lnTo>
                  <a:pt x="2" y="44"/>
                </a:lnTo>
                <a:lnTo>
                  <a:pt x="0" y="39"/>
                </a:lnTo>
                <a:lnTo>
                  <a:pt x="0" y="31"/>
                </a:lnTo>
                <a:lnTo>
                  <a:pt x="0" y="26"/>
                </a:lnTo>
                <a:lnTo>
                  <a:pt x="2" y="20"/>
                </a:lnTo>
                <a:lnTo>
                  <a:pt x="6" y="15"/>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52" name="Freeform 223"/>
          <p:cNvSpPr>
            <a:spLocks/>
          </p:cNvSpPr>
          <p:nvPr/>
        </p:nvSpPr>
        <p:spPr bwMode="auto">
          <a:xfrm>
            <a:off x="4787900" y="5078413"/>
            <a:ext cx="117475" cy="98425"/>
          </a:xfrm>
          <a:custGeom>
            <a:avLst/>
            <a:gdLst>
              <a:gd name="T0" fmla="*/ 93246575 w 74"/>
              <a:gd name="T1" fmla="*/ 0 h 62"/>
              <a:gd name="T2" fmla="*/ 113407825 w 74"/>
              <a:gd name="T3" fmla="*/ 0 h 62"/>
              <a:gd name="T4" fmla="*/ 131048125 w 74"/>
              <a:gd name="T5" fmla="*/ 5040313 h 62"/>
              <a:gd name="T6" fmla="*/ 148690013 w 74"/>
              <a:gd name="T7" fmla="*/ 12601575 h 62"/>
              <a:gd name="T8" fmla="*/ 163810950 w 74"/>
              <a:gd name="T9" fmla="*/ 22682200 h 62"/>
              <a:gd name="T10" fmla="*/ 173891575 w 74"/>
              <a:gd name="T11" fmla="*/ 32762825 h 62"/>
              <a:gd name="T12" fmla="*/ 181451250 w 74"/>
              <a:gd name="T13" fmla="*/ 45362813 h 62"/>
              <a:gd name="T14" fmla="*/ 186491563 w 74"/>
              <a:gd name="T15" fmla="*/ 65524063 h 62"/>
              <a:gd name="T16" fmla="*/ 186491563 w 74"/>
              <a:gd name="T17" fmla="*/ 78125638 h 62"/>
              <a:gd name="T18" fmla="*/ 186491563 w 74"/>
              <a:gd name="T19" fmla="*/ 93246575 h 62"/>
              <a:gd name="T20" fmla="*/ 181451250 w 74"/>
              <a:gd name="T21" fmla="*/ 110886875 h 62"/>
              <a:gd name="T22" fmla="*/ 173891575 w 74"/>
              <a:gd name="T23" fmla="*/ 126007813 h 62"/>
              <a:gd name="T24" fmla="*/ 163810950 w 74"/>
              <a:gd name="T25" fmla="*/ 133569075 h 62"/>
              <a:gd name="T26" fmla="*/ 148690013 w 74"/>
              <a:gd name="T27" fmla="*/ 143649700 h 62"/>
              <a:gd name="T28" fmla="*/ 131048125 w 74"/>
              <a:gd name="T29" fmla="*/ 153730325 h 62"/>
              <a:gd name="T30" fmla="*/ 113407825 w 74"/>
              <a:gd name="T31" fmla="*/ 156249688 h 62"/>
              <a:gd name="T32" fmla="*/ 93246575 w 74"/>
              <a:gd name="T33" fmla="*/ 156249688 h 62"/>
              <a:gd name="T34" fmla="*/ 75604688 w 74"/>
              <a:gd name="T35" fmla="*/ 156249688 h 62"/>
              <a:gd name="T36" fmla="*/ 60483750 w 74"/>
              <a:gd name="T37" fmla="*/ 153730325 h 62"/>
              <a:gd name="T38" fmla="*/ 42843450 w 74"/>
              <a:gd name="T39" fmla="*/ 143649700 h 62"/>
              <a:gd name="T40" fmla="*/ 27722513 w 74"/>
              <a:gd name="T41" fmla="*/ 133569075 h 62"/>
              <a:gd name="T42" fmla="*/ 20161250 w 74"/>
              <a:gd name="T43" fmla="*/ 126007813 h 62"/>
              <a:gd name="T44" fmla="*/ 10080625 w 74"/>
              <a:gd name="T45" fmla="*/ 110886875 h 62"/>
              <a:gd name="T46" fmla="*/ 5040313 w 74"/>
              <a:gd name="T47" fmla="*/ 93246575 h 62"/>
              <a:gd name="T48" fmla="*/ 0 w 74"/>
              <a:gd name="T49" fmla="*/ 78125638 h 62"/>
              <a:gd name="T50" fmla="*/ 5040313 w 74"/>
              <a:gd name="T51" fmla="*/ 65524063 h 62"/>
              <a:gd name="T52" fmla="*/ 10080625 w 74"/>
              <a:gd name="T53" fmla="*/ 45362813 h 62"/>
              <a:gd name="T54" fmla="*/ 20161250 w 74"/>
              <a:gd name="T55" fmla="*/ 32762825 h 62"/>
              <a:gd name="T56" fmla="*/ 27722513 w 74"/>
              <a:gd name="T57" fmla="*/ 22682200 h 62"/>
              <a:gd name="T58" fmla="*/ 42843450 w 74"/>
              <a:gd name="T59" fmla="*/ 12601575 h 62"/>
              <a:gd name="T60" fmla="*/ 60483750 w 74"/>
              <a:gd name="T61" fmla="*/ 5040313 h 62"/>
              <a:gd name="T62" fmla="*/ 75604688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5" y="0"/>
                </a:lnTo>
                <a:lnTo>
                  <a:pt x="52" y="2"/>
                </a:lnTo>
                <a:lnTo>
                  <a:pt x="59" y="5"/>
                </a:lnTo>
                <a:lnTo>
                  <a:pt x="65" y="9"/>
                </a:lnTo>
                <a:lnTo>
                  <a:pt x="69" y="13"/>
                </a:lnTo>
                <a:lnTo>
                  <a:pt x="72" y="18"/>
                </a:lnTo>
                <a:lnTo>
                  <a:pt x="74" y="26"/>
                </a:lnTo>
                <a:lnTo>
                  <a:pt x="74" y="31"/>
                </a:lnTo>
                <a:lnTo>
                  <a:pt x="74" y="37"/>
                </a:lnTo>
                <a:lnTo>
                  <a:pt x="72" y="44"/>
                </a:lnTo>
                <a:lnTo>
                  <a:pt x="69" y="50"/>
                </a:lnTo>
                <a:lnTo>
                  <a:pt x="65" y="53"/>
                </a:lnTo>
                <a:lnTo>
                  <a:pt x="59" y="57"/>
                </a:lnTo>
                <a:lnTo>
                  <a:pt x="52" y="61"/>
                </a:lnTo>
                <a:lnTo>
                  <a:pt x="45" y="62"/>
                </a:lnTo>
                <a:lnTo>
                  <a:pt x="37" y="62"/>
                </a:lnTo>
                <a:lnTo>
                  <a:pt x="30" y="62"/>
                </a:lnTo>
                <a:lnTo>
                  <a:pt x="24" y="61"/>
                </a:lnTo>
                <a:lnTo>
                  <a:pt x="17" y="57"/>
                </a:lnTo>
                <a:lnTo>
                  <a:pt x="11" y="53"/>
                </a:lnTo>
                <a:lnTo>
                  <a:pt x="8" y="50"/>
                </a:lnTo>
                <a:lnTo>
                  <a:pt x="4" y="44"/>
                </a:lnTo>
                <a:lnTo>
                  <a:pt x="2" y="37"/>
                </a:lnTo>
                <a:lnTo>
                  <a:pt x="0" y="31"/>
                </a:lnTo>
                <a:lnTo>
                  <a:pt x="2" y="26"/>
                </a:lnTo>
                <a:lnTo>
                  <a:pt x="4" y="18"/>
                </a:lnTo>
                <a:lnTo>
                  <a:pt x="8" y="13"/>
                </a:lnTo>
                <a:lnTo>
                  <a:pt x="11" y="9"/>
                </a:lnTo>
                <a:lnTo>
                  <a:pt x="17" y="5"/>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53" name="Freeform 224"/>
          <p:cNvSpPr>
            <a:spLocks/>
          </p:cNvSpPr>
          <p:nvPr/>
        </p:nvSpPr>
        <p:spPr bwMode="auto">
          <a:xfrm>
            <a:off x="3773488" y="5948363"/>
            <a:ext cx="117475" cy="103187"/>
          </a:xfrm>
          <a:custGeom>
            <a:avLst/>
            <a:gdLst>
              <a:gd name="T0" fmla="*/ 93246575 w 74"/>
              <a:gd name="T1" fmla="*/ 0 h 65"/>
              <a:gd name="T2" fmla="*/ 110886875 w 74"/>
              <a:gd name="T3" fmla="*/ 5040288 h 65"/>
              <a:gd name="T4" fmla="*/ 131048125 w 74"/>
              <a:gd name="T5" fmla="*/ 10080576 h 65"/>
              <a:gd name="T6" fmla="*/ 143649700 w 74"/>
              <a:gd name="T7" fmla="*/ 12599926 h 65"/>
              <a:gd name="T8" fmla="*/ 158770638 w 74"/>
              <a:gd name="T9" fmla="*/ 22680503 h 65"/>
              <a:gd name="T10" fmla="*/ 171370625 w 74"/>
              <a:gd name="T11" fmla="*/ 37801367 h 65"/>
              <a:gd name="T12" fmla="*/ 176410938 w 74"/>
              <a:gd name="T13" fmla="*/ 50402881 h 65"/>
              <a:gd name="T14" fmla="*/ 186491563 w 74"/>
              <a:gd name="T15" fmla="*/ 65523745 h 65"/>
              <a:gd name="T16" fmla="*/ 186491563 w 74"/>
              <a:gd name="T17" fmla="*/ 83163960 h 65"/>
              <a:gd name="T18" fmla="*/ 186491563 w 74"/>
              <a:gd name="T19" fmla="*/ 98284824 h 65"/>
              <a:gd name="T20" fmla="*/ 176410938 w 74"/>
              <a:gd name="T21" fmla="*/ 110886338 h 65"/>
              <a:gd name="T22" fmla="*/ 171370625 w 74"/>
              <a:gd name="T23" fmla="*/ 126007202 h 65"/>
              <a:gd name="T24" fmla="*/ 158770638 w 74"/>
              <a:gd name="T25" fmla="*/ 138607128 h 65"/>
              <a:gd name="T26" fmla="*/ 143649700 w 74"/>
              <a:gd name="T27" fmla="*/ 148687705 h 65"/>
              <a:gd name="T28" fmla="*/ 131048125 w 74"/>
              <a:gd name="T29" fmla="*/ 153727993 h 65"/>
              <a:gd name="T30" fmla="*/ 110886875 w 74"/>
              <a:gd name="T31" fmla="*/ 163808569 h 65"/>
              <a:gd name="T32" fmla="*/ 93246575 w 74"/>
              <a:gd name="T33" fmla="*/ 163808569 h 65"/>
              <a:gd name="T34" fmla="*/ 75604688 w 74"/>
              <a:gd name="T35" fmla="*/ 163808569 h 65"/>
              <a:gd name="T36" fmla="*/ 55443438 w 74"/>
              <a:gd name="T37" fmla="*/ 153727993 h 65"/>
              <a:gd name="T38" fmla="*/ 42843450 w 74"/>
              <a:gd name="T39" fmla="*/ 148687705 h 65"/>
              <a:gd name="T40" fmla="*/ 27722513 w 74"/>
              <a:gd name="T41" fmla="*/ 138607128 h 65"/>
              <a:gd name="T42" fmla="*/ 15120938 w 74"/>
              <a:gd name="T43" fmla="*/ 126007202 h 65"/>
              <a:gd name="T44" fmla="*/ 5040313 w 74"/>
              <a:gd name="T45" fmla="*/ 110886338 h 65"/>
              <a:gd name="T46" fmla="*/ 0 w 74"/>
              <a:gd name="T47" fmla="*/ 98284824 h 65"/>
              <a:gd name="T48" fmla="*/ 0 w 74"/>
              <a:gd name="T49" fmla="*/ 83163960 h 65"/>
              <a:gd name="T50" fmla="*/ 0 w 74"/>
              <a:gd name="T51" fmla="*/ 65523745 h 65"/>
              <a:gd name="T52" fmla="*/ 5040313 w 74"/>
              <a:gd name="T53" fmla="*/ 50402881 h 65"/>
              <a:gd name="T54" fmla="*/ 15120938 w 74"/>
              <a:gd name="T55" fmla="*/ 37801367 h 65"/>
              <a:gd name="T56" fmla="*/ 27722513 w 74"/>
              <a:gd name="T57" fmla="*/ 22680503 h 65"/>
              <a:gd name="T58" fmla="*/ 42843450 w 74"/>
              <a:gd name="T59" fmla="*/ 12599926 h 65"/>
              <a:gd name="T60" fmla="*/ 55443438 w 74"/>
              <a:gd name="T61" fmla="*/ 10080576 h 65"/>
              <a:gd name="T62" fmla="*/ 75604688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5"/>
                </a:lnTo>
                <a:lnTo>
                  <a:pt x="63" y="9"/>
                </a:lnTo>
                <a:lnTo>
                  <a:pt x="68" y="15"/>
                </a:lnTo>
                <a:lnTo>
                  <a:pt x="70" y="20"/>
                </a:lnTo>
                <a:lnTo>
                  <a:pt x="74" y="26"/>
                </a:lnTo>
                <a:lnTo>
                  <a:pt x="74" y="33"/>
                </a:lnTo>
                <a:lnTo>
                  <a:pt x="74" y="39"/>
                </a:lnTo>
                <a:lnTo>
                  <a:pt x="70" y="44"/>
                </a:lnTo>
                <a:lnTo>
                  <a:pt x="68" y="50"/>
                </a:lnTo>
                <a:lnTo>
                  <a:pt x="63" y="55"/>
                </a:lnTo>
                <a:lnTo>
                  <a:pt x="57" y="59"/>
                </a:lnTo>
                <a:lnTo>
                  <a:pt x="52" y="61"/>
                </a:lnTo>
                <a:lnTo>
                  <a:pt x="44" y="65"/>
                </a:lnTo>
                <a:lnTo>
                  <a:pt x="37" y="65"/>
                </a:lnTo>
                <a:lnTo>
                  <a:pt x="30" y="65"/>
                </a:lnTo>
                <a:lnTo>
                  <a:pt x="22" y="61"/>
                </a:lnTo>
                <a:lnTo>
                  <a:pt x="17" y="59"/>
                </a:lnTo>
                <a:lnTo>
                  <a:pt x="11" y="55"/>
                </a:lnTo>
                <a:lnTo>
                  <a:pt x="6" y="50"/>
                </a:lnTo>
                <a:lnTo>
                  <a:pt x="2" y="44"/>
                </a:lnTo>
                <a:lnTo>
                  <a:pt x="0" y="39"/>
                </a:lnTo>
                <a:lnTo>
                  <a:pt x="0" y="33"/>
                </a:lnTo>
                <a:lnTo>
                  <a:pt x="0" y="26"/>
                </a:lnTo>
                <a:lnTo>
                  <a:pt x="2" y="20"/>
                </a:lnTo>
                <a:lnTo>
                  <a:pt x="6" y="15"/>
                </a:lnTo>
                <a:lnTo>
                  <a:pt x="11" y="9"/>
                </a:lnTo>
                <a:lnTo>
                  <a:pt x="17" y="5"/>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54" name="Freeform 225"/>
          <p:cNvSpPr>
            <a:spLocks/>
          </p:cNvSpPr>
          <p:nvPr/>
        </p:nvSpPr>
        <p:spPr bwMode="auto">
          <a:xfrm>
            <a:off x="4826000" y="5657850"/>
            <a:ext cx="120650" cy="103188"/>
          </a:xfrm>
          <a:custGeom>
            <a:avLst/>
            <a:gdLst>
              <a:gd name="T0" fmla="*/ 98286888 w 76"/>
              <a:gd name="T1" fmla="*/ 0 h 65"/>
              <a:gd name="T2" fmla="*/ 115927188 w 76"/>
              <a:gd name="T3" fmla="*/ 5040337 h 65"/>
              <a:gd name="T4" fmla="*/ 131048125 w 76"/>
              <a:gd name="T5" fmla="*/ 10080674 h 65"/>
              <a:gd name="T6" fmla="*/ 148690013 w 76"/>
              <a:gd name="T7" fmla="*/ 15121011 h 65"/>
              <a:gd name="T8" fmla="*/ 163810950 w 76"/>
              <a:gd name="T9" fmla="*/ 22682310 h 65"/>
              <a:gd name="T10" fmla="*/ 173891575 w 76"/>
              <a:gd name="T11" fmla="*/ 37803321 h 65"/>
              <a:gd name="T12" fmla="*/ 181451250 w 76"/>
              <a:gd name="T13" fmla="*/ 52924331 h 65"/>
              <a:gd name="T14" fmla="*/ 186491563 w 76"/>
              <a:gd name="T15" fmla="*/ 65524380 h 65"/>
              <a:gd name="T16" fmla="*/ 191531875 w 76"/>
              <a:gd name="T17" fmla="*/ 83166353 h 65"/>
              <a:gd name="T18" fmla="*/ 186491563 w 76"/>
              <a:gd name="T19" fmla="*/ 98287364 h 65"/>
              <a:gd name="T20" fmla="*/ 181451250 w 76"/>
              <a:gd name="T21" fmla="*/ 113408375 h 65"/>
              <a:gd name="T22" fmla="*/ 173891575 w 76"/>
              <a:gd name="T23" fmla="*/ 126008423 h 65"/>
              <a:gd name="T24" fmla="*/ 163810950 w 76"/>
              <a:gd name="T25" fmla="*/ 141129434 h 65"/>
              <a:gd name="T26" fmla="*/ 148690013 w 76"/>
              <a:gd name="T27" fmla="*/ 148690733 h 65"/>
              <a:gd name="T28" fmla="*/ 131048125 w 76"/>
              <a:gd name="T29" fmla="*/ 153731070 h 65"/>
              <a:gd name="T30" fmla="*/ 115927188 w 76"/>
              <a:gd name="T31" fmla="*/ 158771407 h 65"/>
              <a:gd name="T32" fmla="*/ 98286888 w 76"/>
              <a:gd name="T33" fmla="*/ 163811744 h 65"/>
              <a:gd name="T34" fmla="*/ 80645000 w 76"/>
              <a:gd name="T35" fmla="*/ 158771407 h 65"/>
              <a:gd name="T36" fmla="*/ 60483750 w 76"/>
              <a:gd name="T37" fmla="*/ 153731070 h 65"/>
              <a:gd name="T38" fmla="*/ 42843450 w 76"/>
              <a:gd name="T39" fmla="*/ 148690733 h 65"/>
              <a:gd name="T40" fmla="*/ 27722513 w 76"/>
              <a:gd name="T41" fmla="*/ 141129434 h 65"/>
              <a:gd name="T42" fmla="*/ 20161250 w 76"/>
              <a:gd name="T43" fmla="*/ 126008423 h 65"/>
              <a:gd name="T44" fmla="*/ 10080625 w 76"/>
              <a:gd name="T45" fmla="*/ 113408375 h 65"/>
              <a:gd name="T46" fmla="*/ 5040313 w 76"/>
              <a:gd name="T47" fmla="*/ 98287364 h 65"/>
              <a:gd name="T48" fmla="*/ 0 w 76"/>
              <a:gd name="T49" fmla="*/ 83166353 h 65"/>
              <a:gd name="T50" fmla="*/ 5040313 w 76"/>
              <a:gd name="T51" fmla="*/ 65524380 h 65"/>
              <a:gd name="T52" fmla="*/ 10080625 w 76"/>
              <a:gd name="T53" fmla="*/ 52924331 h 65"/>
              <a:gd name="T54" fmla="*/ 20161250 w 76"/>
              <a:gd name="T55" fmla="*/ 37803321 h 65"/>
              <a:gd name="T56" fmla="*/ 27722513 w 76"/>
              <a:gd name="T57" fmla="*/ 22682310 h 65"/>
              <a:gd name="T58" fmla="*/ 42843450 w 76"/>
              <a:gd name="T59" fmla="*/ 15121011 h 65"/>
              <a:gd name="T60" fmla="*/ 60483750 w 76"/>
              <a:gd name="T61" fmla="*/ 10080674 h 65"/>
              <a:gd name="T62" fmla="*/ 80645000 w 76"/>
              <a:gd name="T63" fmla="*/ 5040337 h 65"/>
              <a:gd name="T64" fmla="*/ 9828688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6" y="2"/>
                </a:lnTo>
                <a:lnTo>
                  <a:pt x="52" y="4"/>
                </a:lnTo>
                <a:lnTo>
                  <a:pt x="59" y="6"/>
                </a:lnTo>
                <a:lnTo>
                  <a:pt x="65" y="9"/>
                </a:lnTo>
                <a:lnTo>
                  <a:pt x="69" y="15"/>
                </a:lnTo>
                <a:lnTo>
                  <a:pt x="72" y="21"/>
                </a:lnTo>
                <a:lnTo>
                  <a:pt x="74" y="26"/>
                </a:lnTo>
                <a:lnTo>
                  <a:pt x="76" y="33"/>
                </a:lnTo>
                <a:lnTo>
                  <a:pt x="74" y="39"/>
                </a:lnTo>
                <a:lnTo>
                  <a:pt x="72" y="45"/>
                </a:lnTo>
                <a:lnTo>
                  <a:pt x="69" y="50"/>
                </a:lnTo>
                <a:lnTo>
                  <a:pt x="65" y="56"/>
                </a:lnTo>
                <a:lnTo>
                  <a:pt x="59" y="59"/>
                </a:lnTo>
                <a:lnTo>
                  <a:pt x="52" y="61"/>
                </a:lnTo>
                <a:lnTo>
                  <a:pt x="46" y="63"/>
                </a:lnTo>
                <a:lnTo>
                  <a:pt x="39" y="65"/>
                </a:lnTo>
                <a:lnTo>
                  <a:pt x="32" y="63"/>
                </a:lnTo>
                <a:lnTo>
                  <a:pt x="24" y="61"/>
                </a:lnTo>
                <a:lnTo>
                  <a:pt x="17" y="59"/>
                </a:lnTo>
                <a:lnTo>
                  <a:pt x="11" y="56"/>
                </a:lnTo>
                <a:lnTo>
                  <a:pt x="8" y="50"/>
                </a:lnTo>
                <a:lnTo>
                  <a:pt x="4" y="45"/>
                </a:lnTo>
                <a:lnTo>
                  <a:pt x="2" y="39"/>
                </a:lnTo>
                <a:lnTo>
                  <a:pt x="0" y="33"/>
                </a:lnTo>
                <a:lnTo>
                  <a:pt x="2" y="26"/>
                </a:lnTo>
                <a:lnTo>
                  <a:pt x="4" y="21"/>
                </a:lnTo>
                <a:lnTo>
                  <a:pt x="8" y="15"/>
                </a:lnTo>
                <a:lnTo>
                  <a:pt x="11" y="9"/>
                </a:lnTo>
                <a:lnTo>
                  <a:pt x="17" y="6"/>
                </a:lnTo>
                <a:lnTo>
                  <a:pt x="24" y="4"/>
                </a:lnTo>
                <a:lnTo>
                  <a:pt x="32" y="2"/>
                </a:lnTo>
                <a:lnTo>
                  <a:pt x="39" y="0"/>
                </a:lnTo>
              </a:path>
            </a:pathLst>
          </a:custGeom>
          <a:noFill/>
          <a:ln w="11113">
            <a:solidFill>
              <a:srgbClr val="1F1A17"/>
            </a:solidFill>
            <a:prstDash val="solid"/>
            <a:round/>
            <a:headEnd/>
            <a:tailEnd/>
          </a:ln>
        </p:spPr>
        <p:txBody>
          <a:bodyPr/>
          <a:lstStyle/>
          <a:p>
            <a:endParaRPr lang="en-US" dirty="0"/>
          </a:p>
        </p:txBody>
      </p:sp>
      <p:sp>
        <p:nvSpPr>
          <p:cNvPr id="18455" name="Freeform 226"/>
          <p:cNvSpPr>
            <a:spLocks/>
          </p:cNvSpPr>
          <p:nvPr/>
        </p:nvSpPr>
        <p:spPr bwMode="auto">
          <a:xfrm>
            <a:off x="3671888" y="5453063"/>
            <a:ext cx="115887" cy="103187"/>
          </a:xfrm>
          <a:custGeom>
            <a:avLst/>
            <a:gdLst>
              <a:gd name="T0" fmla="*/ 90725234 w 73"/>
              <a:gd name="T1" fmla="*/ 0 h 65"/>
              <a:gd name="T2" fmla="*/ 110886397 w 73"/>
              <a:gd name="T3" fmla="*/ 5040288 h 65"/>
              <a:gd name="T4" fmla="*/ 128526620 w 73"/>
              <a:gd name="T5" fmla="*/ 10080576 h 65"/>
              <a:gd name="T6" fmla="*/ 143647493 w 73"/>
              <a:gd name="T7" fmla="*/ 15120864 h 65"/>
              <a:gd name="T8" fmla="*/ 156249013 w 73"/>
              <a:gd name="T9" fmla="*/ 22680503 h 65"/>
              <a:gd name="T10" fmla="*/ 166329595 w 73"/>
              <a:gd name="T11" fmla="*/ 37801367 h 65"/>
              <a:gd name="T12" fmla="*/ 176410176 w 73"/>
              <a:gd name="T13" fmla="*/ 50402881 h 65"/>
              <a:gd name="T14" fmla="*/ 181450467 w 73"/>
              <a:gd name="T15" fmla="*/ 65523745 h 65"/>
              <a:gd name="T16" fmla="*/ 183969819 w 73"/>
              <a:gd name="T17" fmla="*/ 78123671 h 65"/>
              <a:gd name="T18" fmla="*/ 181450467 w 73"/>
              <a:gd name="T19" fmla="*/ 98284824 h 65"/>
              <a:gd name="T20" fmla="*/ 176410176 w 73"/>
              <a:gd name="T21" fmla="*/ 110886338 h 65"/>
              <a:gd name="T22" fmla="*/ 166329595 w 73"/>
              <a:gd name="T23" fmla="*/ 126007202 h 65"/>
              <a:gd name="T24" fmla="*/ 156249013 w 73"/>
              <a:gd name="T25" fmla="*/ 138607128 h 65"/>
              <a:gd name="T26" fmla="*/ 143647493 w 73"/>
              <a:gd name="T27" fmla="*/ 148687705 h 65"/>
              <a:gd name="T28" fmla="*/ 128526620 w 73"/>
              <a:gd name="T29" fmla="*/ 153727993 h 65"/>
              <a:gd name="T30" fmla="*/ 110886397 w 73"/>
              <a:gd name="T31" fmla="*/ 158768281 h 65"/>
              <a:gd name="T32" fmla="*/ 90725234 w 73"/>
              <a:gd name="T33" fmla="*/ 163808569 h 65"/>
              <a:gd name="T34" fmla="*/ 73083422 w 73"/>
              <a:gd name="T35" fmla="*/ 158768281 h 65"/>
              <a:gd name="T36" fmla="*/ 55443198 w 73"/>
              <a:gd name="T37" fmla="*/ 153727993 h 65"/>
              <a:gd name="T38" fmla="*/ 40322326 w 73"/>
              <a:gd name="T39" fmla="*/ 148687705 h 65"/>
              <a:gd name="T40" fmla="*/ 27720805 w 73"/>
              <a:gd name="T41" fmla="*/ 138607128 h 65"/>
              <a:gd name="T42" fmla="*/ 12599933 w 73"/>
              <a:gd name="T43" fmla="*/ 126007202 h 65"/>
              <a:gd name="T44" fmla="*/ 2519352 w 73"/>
              <a:gd name="T45" fmla="*/ 110886338 h 65"/>
              <a:gd name="T46" fmla="*/ 0 w 73"/>
              <a:gd name="T47" fmla="*/ 98284824 h 65"/>
              <a:gd name="T48" fmla="*/ 0 w 73"/>
              <a:gd name="T49" fmla="*/ 78123671 h 65"/>
              <a:gd name="T50" fmla="*/ 0 w 73"/>
              <a:gd name="T51" fmla="*/ 65523745 h 65"/>
              <a:gd name="T52" fmla="*/ 2519352 w 73"/>
              <a:gd name="T53" fmla="*/ 50402881 h 65"/>
              <a:gd name="T54" fmla="*/ 12599933 w 73"/>
              <a:gd name="T55" fmla="*/ 37801367 h 65"/>
              <a:gd name="T56" fmla="*/ 27720805 w 73"/>
              <a:gd name="T57" fmla="*/ 22680503 h 65"/>
              <a:gd name="T58" fmla="*/ 40322326 w 73"/>
              <a:gd name="T59" fmla="*/ 15120864 h 65"/>
              <a:gd name="T60" fmla="*/ 55443198 w 73"/>
              <a:gd name="T61" fmla="*/ 10080576 h 65"/>
              <a:gd name="T62" fmla="*/ 73083422 w 73"/>
              <a:gd name="T63" fmla="*/ 5040288 h 65"/>
              <a:gd name="T64" fmla="*/ 90725234 w 7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5">
                <a:moveTo>
                  <a:pt x="36" y="0"/>
                </a:moveTo>
                <a:lnTo>
                  <a:pt x="44" y="2"/>
                </a:lnTo>
                <a:lnTo>
                  <a:pt x="51" y="4"/>
                </a:lnTo>
                <a:lnTo>
                  <a:pt x="57" y="6"/>
                </a:lnTo>
                <a:lnTo>
                  <a:pt x="62" y="9"/>
                </a:lnTo>
                <a:lnTo>
                  <a:pt x="66" y="15"/>
                </a:lnTo>
                <a:lnTo>
                  <a:pt x="70" y="20"/>
                </a:lnTo>
                <a:lnTo>
                  <a:pt x="72" y="26"/>
                </a:lnTo>
                <a:lnTo>
                  <a:pt x="73" y="31"/>
                </a:lnTo>
                <a:lnTo>
                  <a:pt x="72" y="39"/>
                </a:lnTo>
                <a:lnTo>
                  <a:pt x="70" y="44"/>
                </a:lnTo>
                <a:lnTo>
                  <a:pt x="66" y="50"/>
                </a:lnTo>
                <a:lnTo>
                  <a:pt x="62" y="55"/>
                </a:lnTo>
                <a:lnTo>
                  <a:pt x="57" y="59"/>
                </a:lnTo>
                <a:lnTo>
                  <a:pt x="51" y="61"/>
                </a:lnTo>
                <a:lnTo>
                  <a:pt x="44" y="63"/>
                </a:lnTo>
                <a:lnTo>
                  <a:pt x="36" y="65"/>
                </a:lnTo>
                <a:lnTo>
                  <a:pt x="29" y="63"/>
                </a:lnTo>
                <a:lnTo>
                  <a:pt x="22" y="61"/>
                </a:lnTo>
                <a:lnTo>
                  <a:pt x="16" y="59"/>
                </a:lnTo>
                <a:lnTo>
                  <a:pt x="11" y="55"/>
                </a:lnTo>
                <a:lnTo>
                  <a:pt x="5" y="50"/>
                </a:lnTo>
                <a:lnTo>
                  <a:pt x="1" y="44"/>
                </a:lnTo>
                <a:lnTo>
                  <a:pt x="0" y="39"/>
                </a:lnTo>
                <a:lnTo>
                  <a:pt x="0" y="31"/>
                </a:lnTo>
                <a:lnTo>
                  <a:pt x="0" y="26"/>
                </a:lnTo>
                <a:lnTo>
                  <a:pt x="1" y="20"/>
                </a:lnTo>
                <a:lnTo>
                  <a:pt x="5" y="15"/>
                </a:lnTo>
                <a:lnTo>
                  <a:pt x="11" y="9"/>
                </a:lnTo>
                <a:lnTo>
                  <a:pt x="16" y="6"/>
                </a:lnTo>
                <a:lnTo>
                  <a:pt x="22" y="4"/>
                </a:lnTo>
                <a:lnTo>
                  <a:pt x="29" y="2"/>
                </a:lnTo>
                <a:lnTo>
                  <a:pt x="36" y="0"/>
                </a:lnTo>
                <a:close/>
              </a:path>
            </a:pathLst>
          </a:custGeom>
          <a:solidFill>
            <a:srgbClr val="FFFFFF"/>
          </a:solidFill>
          <a:ln w="9525">
            <a:noFill/>
            <a:round/>
            <a:headEnd/>
            <a:tailEnd/>
          </a:ln>
        </p:spPr>
        <p:txBody>
          <a:bodyPr/>
          <a:lstStyle/>
          <a:p>
            <a:endParaRPr lang="en-US" dirty="0"/>
          </a:p>
        </p:txBody>
      </p:sp>
      <p:sp>
        <p:nvSpPr>
          <p:cNvPr id="18456" name="Freeform 227"/>
          <p:cNvSpPr>
            <a:spLocks/>
          </p:cNvSpPr>
          <p:nvPr/>
        </p:nvSpPr>
        <p:spPr bwMode="auto">
          <a:xfrm>
            <a:off x="3671888" y="5453063"/>
            <a:ext cx="115887" cy="103187"/>
          </a:xfrm>
          <a:custGeom>
            <a:avLst/>
            <a:gdLst>
              <a:gd name="T0" fmla="*/ 90725234 w 73"/>
              <a:gd name="T1" fmla="*/ 0 h 65"/>
              <a:gd name="T2" fmla="*/ 110886397 w 73"/>
              <a:gd name="T3" fmla="*/ 5040288 h 65"/>
              <a:gd name="T4" fmla="*/ 128526620 w 73"/>
              <a:gd name="T5" fmla="*/ 10080576 h 65"/>
              <a:gd name="T6" fmla="*/ 143647493 w 73"/>
              <a:gd name="T7" fmla="*/ 15120864 h 65"/>
              <a:gd name="T8" fmla="*/ 156249013 w 73"/>
              <a:gd name="T9" fmla="*/ 22680503 h 65"/>
              <a:gd name="T10" fmla="*/ 166329595 w 73"/>
              <a:gd name="T11" fmla="*/ 37801367 h 65"/>
              <a:gd name="T12" fmla="*/ 176410176 w 73"/>
              <a:gd name="T13" fmla="*/ 50402881 h 65"/>
              <a:gd name="T14" fmla="*/ 181450467 w 73"/>
              <a:gd name="T15" fmla="*/ 65523745 h 65"/>
              <a:gd name="T16" fmla="*/ 183969819 w 73"/>
              <a:gd name="T17" fmla="*/ 78123671 h 65"/>
              <a:gd name="T18" fmla="*/ 181450467 w 73"/>
              <a:gd name="T19" fmla="*/ 98284824 h 65"/>
              <a:gd name="T20" fmla="*/ 176410176 w 73"/>
              <a:gd name="T21" fmla="*/ 110886338 h 65"/>
              <a:gd name="T22" fmla="*/ 166329595 w 73"/>
              <a:gd name="T23" fmla="*/ 126007202 h 65"/>
              <a:gd name="T24" fmla="*/ 156249013 w 73"/>
              <a:gd name="T25" fmla="*/ 138607128 h 65"/>
              <a:gd name="T26" fmla="*/ 143647493 w 73"/>
              <a:gd name="T27" fmla="*/ 148687705 h 65"/>
              <a:gd name="T28" fmla="*/ 128526620 w 73"/>
              <a:gd name="T29" fmla="*/ 153727993 h 65"/>
              <a:gd name="T30" fmla="*/ 110886397 w 73"/>
              <a:gd name="T31" fmla="*/ 158768281 h 65"/>
              <a:gd name="T32" fmla="*/ 90725234 w 73"/>
              <a:gd name="T33" fmla="*/ 163808569 h 65"/>
              <a:gd name="T34" fmla="*/ 73083422 w 73"/>
              <a:gd name="T35" fmla="*/ 158768281 h 65"/>
              <a:gd name="T36" fmla="*/ 55443198 w 73"/>
              <a:gd name="T37" fmla="*/ 153727993 h 65"/>
              <a:gd name="T38" fmla="*/ 40322326 w 73"/>
              <a:gd name="T39" fmla="*/ 148687705 h 65"/>
              <a:gd name="T40" fmla="*/ 27720805 w 73"/>
              <a:gd name="T41" fmla="*/ 138607128 h 65"/>
              <a:gd name="T42" fmla="*/ 12599933 w 73"/>
              <a:gd name="T43" fmla="*/ 126007202 h 65"/>
              <a:gd name="T44" fmla="*/ 2519352 w 73"/>
              <a:gd name="T45" fmla="*/ 110886338 h 65"/>
              <a:gd name="T46" fmla="*/ 0 w 73"/>
              <a:gd name="T47" fmla="*/ 98284824 h 65"/>
              <a:gd name="T48" fmla="*/ 0 w 73"/>
              <a:gd name="T49" fmla="*/ 78123671 h 65"/>
              <a:gd name="T50" fmla="*/ 0 w 73"/>
              <a:gd name="T51" fmla="*/ 65523745 h 65"/>
              <a:gd name="T52" fmla="*/ 2519352 w 73"/>
              <a:gd name="T53" fmla="*/ 50402881 h 65"/>
              <a:gd name="T54" fmla="*/ 12599933 w 73"/>
              <a:gd name="T55" fmla="*/ 37801367 h 65"/>
              <a:gd name="T56" fmla="*/ 27720805 w 73"/>
              <a:gd name="T57" fmla="*/ 22680503 h 65"/>
              <a:gd name="T58" fmla="*/ 40322326 w 73"/>
              <a:gd name="T59" fmla="*/ 15120864 h 65"/>
              <a:gd name="T60" fmla="*/ 55443198 w 73"/>
              <a:gd name="T61" fmla="*/ 10080576 h 65"/>
              <a:gd name="T62" fmla="*/ 73083422 w 73"/>
              <a:gd name="T63" fmla="*/ 5040288 h 65"/>
              <a:gd name="T64" fmla="*/ 90725234 w 7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5">
                <a:moveTo>
                  <a:pt x="36" y="0"/>
                </a:moveTo>
                <a:lnTo>
                  <a:pt x="44" y="2"/>
                </a:lnTo>
                <a:lnTo>
                  <a:pt x="51" y="4"/>
                </a:lnTo>
                <a:lnTo>
                  <a:pt x="57" y="6"/>
                </a:lnTo>
                <a:lnTo>
                  <a:pt x="62" y="9"/>
                </a:lnTo>
                <a:lnTo>
                  <a:pt x="66" y="15"/>
                </a:lnTo>
                <a:lnTo>
                  <a:pt x="70" y="20"/>
                </a:lnTo>
                <a:lnTo>
                  <a:pt x="72" y="26"/>
                </a:lnTo>
                <a:lnTo>
                  <a:pt x="73" y="31"/>
                </a:lnTo>
                <a:lnTo>
                  <a:pt x="72" y="39"/>
                </a:lnTo>
                <a:lnTo>
                  <a:pt x="70" y="44"/>
                </a:lnTo>
                <a:lnTo>
                  <a:pt x="66" y="50"/>
                </a:lnTo>
                <a:lnTo>
                  <a:pt x="62" y="55"/>
                </a:lnTo>
                <a:lnTo>
                  <a:pt x="57" y="59"/>
                </a:lnTo>
                <a:lnTo>
                  <a:pt x="51" y="61"/>
                </a:lnTo>
                <a:lnTo>
                  <a:pt x="44" y="63"/>
                </a:lnTo>
                <a:lnTo>
                  <a:pt x="36" y="65"/>
                </a:lnTo>
                <a:lnTo>
                  <a:pt x="29" y="63"/>
                </a:lnTo>
                <a:lnTo>
                  <a:pt x="22" y="61"/>
                </a:lnTo>
                <a:lnTo>
                  <a:pt x="16" y="59"/>
                </a:lnTo>
                <a:lnTo>
                  <a:pt x="11" y="55"/>
                </a:lnTo>
                <a:lnTo>
                  <a:pt x="5" y="50"/>
                </a:lnTo>
                <a:lnTo>
                  <a:pt x="1" y="44"/>
                </a:lnTo>
                <a:lnTo>
                  <a:pt x="0" y="39"/>
                </a:lnTo>
                <a:lnTo>
                  <a:pt x="0" y="31"/>
                </a:lnTo>
                <a:lnTo>
                  <a:pt x="0" y="26"/>
                </a:lnTo>
                <a:lnTo>
                  <a:pt x="1" y="20"/>
                </a:lnTo>
                <a:lnTo>
                  <a:pt x="5" y="15"/>
                </a:lnTo>
                <a:lnTo>
                  <a:pt x="11" y="9"/>
                </a:lnTo>
                <a:lnTo>
                  <a:pt x="16" y="6"/>
                </a:lnTo>
                <a:lnTo>
                  <a:pt x="22" y="4"/>
                </a:lnTo>
                <a:lnTo>
                  <a:pt x="29" y="2"/>
                </a:lnTo>
                <a:lnTo>
                  <a:pt x="36" y="0"/>
                </a:lnTo>
              </a:path>
            </a:pathLst>
          </a:custGeom>
          <a:noFill/>
          <a:ln w="11113">
            <a:solidFill>
              <a:srgbClr val="1F1A17"/>
            </a:solidFill>
            <a:prstDash val="solid"/>
            <a:round/>
            <a:headEnd/>
            <a:tailEnd/>
          </a:ln>
        </p:spPr>
        <p:txBody>
          <a:bodyPr/>
          <a:lstStyle/>
          <a:p>
            <a:endParaRPr lang="en-US" dirty="0"/>
          </a:p>
        </p:txBody>
      </p:sp>
      <p:sp>
        <p:nvSpPr>
          <p:cNvPr id="18457" name="Freeform 228"/>
          <p:cNvSpPr>
            <a:spLocks/>
          </p:cNvSpPr>
          <p:nvPr/>
        </p:nvSpPr>
        <p:spPr bwMode="auto">
          <a:xfrm>
            <a:off x="4752975" y="5367338"/>
            <a:ext cx="117475" cy="103187"/>
          </a:xfrm>
          <a:custGeom>
            <a:avLst/>
            <a:gdLst>
              <a:gd name="T0" fmla="*/ 93246575 w 74"/>
              <a:gd name="T1" fmla="*/ 0 h 65"/>
              <a:gd name="T2" fmla="*/ 110886875 w 74"/>
              <a:gd name="T3" fmla="*/ 5040288 h 65"/>
              <a:gd name="T4" fmla="*/ 131048125 w 74"/>
              <a:gd name="T5" fmla="*/ 10080576 h 65"/>
              <a:gd name="T6" fmla="*/ 143649700 w 74"/>
              <a:gd name="T7" fmla="*/ 15120864 h 65"/>
              <a:gd name="T8" fmla="*/ 158770638 w 74"/>
              <a:gd name="T9" fmla="*/ 25201440 h 65"/>
              <a:gd name="T10" fmla="*/ 171370625 w 74"/>
              <a:gd name="T11" fmla="*/ 37801367 h 65"/>
              <a:gd name="T12" fmla="*/ 181451250 w 74"/>
              <a:gd name="T13" fmla="*/ 52922231 h 65"/>
              <a:gd name="T14" fmla="*/ 186491563 w 74"/>
              <a:gd name="T15" fmla="*/ 65523745 h 65"/>
              <a:gd name="T16" fmla="*/ 186491563 w 74"/>
              <a:gd name="T17" fmla="*/ 85684897 h 65"/>
              <a:gd name="T18" fmla="*/ 186491563 w 74"/>
              <a:gd name="T19" fmla="*/ 98284824 h 65"/>
              <a:gd name="T20" fmla="*/ 181451250 w 74"/>
              <a:gd name="T21" fmla="*/ 113405688 h 65"/>
              <a:gd name="T22" fmla="*/ 171370625 w 74"/>
              <a:gd name="T23" fmla="*/ 126007202 h 65"/>
              <a:gd name="T24" fmla="*/ 158770638 w 74"/>
              <a:gd name="T25" fmla="*/ 141128066 h 65"/>
              <a:gd name="T26" fmla="*/ 143649700 w 74"/>
              <a:gd name="T27" fmla="*/ 151208642 h 65"/>
              <a:gd name="T28" fmla="*/ 131048125 w 74"/>
              <a:gd name="T29" fmla="*/ 153727993 h 65"/>
              <a:gd name="T30" fmla="*/ 110886875 w 74"/>
              <a:gd name="T31" fmla="*/ 158768281 h 65"/>
              <a:gd name="T32" fmla="*/ 93246575 w 74"/>
              <a:gd name="T33" fmla="*/ 163808569 h 65"/>
              <a:gd name="T34" fmla="*/ 75604688 w 74"/>
              <a:gd name="T35" fmla="*/ 158768281 h 65"/>
              <a:gd name="T36" fmla="*/ 55443438 w 74"/>
              <a:gd name="T37" fmla="*/ 153727993 h 65"/>
              <a:gd name="T38" fmla="*/ 42843450 w 74"/>
              <a:gd name="T39" fmla="*/ 151208642 h 65"/>
              <a:gd name="T40" fmla="*/ 27722513 w 74"/>
              <a:gd name="T41" fmla="*/ 141128066 h 65"/>
              <a:gd name="T42" fmla="*/ 17641888 w 74"/>
              <a:gd name="T43" fmla="*/ 126007202 h 65"/>
              <a:gd name="T44" fmla="*/ 10080625 w 74"/>
              <a:gd name="T45" fmla="*/ 113405688 h 65"/>
              <a:gd name="T46" fmla="*/ 0 w 74"/>
              <a:gd name="T47" fmla="*/ 98284824 h 65"/>
              <a:gd name="T48" fmla="*/ 0 w 74"/>
              <a:gd name="T49" fmla="*/ 85684897 h 65"/>
              <a:gd name="T50" fmla="*/ 0 w 74"/>
              <a:gd name="T51" fmla="*/ 65523745 h 65"/>
              <a:gd name="T52" fmla="*/ 10080625 w 74"/>
              <a:gd name="T53" fmla="*/ 52922231 h 65"/>
              <a:gd name="T54" fmla="*/ 17641888 w 74"/>
              <a:gd name="T55" fmla="*/ 37801367 h 65"/>
              <a:gd name="T56" fmla="*/ 27722513 w 74"/>
              <a:gd name="T57" fmla="*/ 25201440 h 65"/>
              <a:gd name="T58" fmla="*/ 42843450 w 74"/>
              <a:gd name="T59" fmla="*/ 15120864 h 65"/>
              <a:gd name="T60" fmla="*/ 55443438 w 74"/>
              <a:gd name="T61" fmla="*/ 10080576 h 65"/>
              <a:gd name="T62" fmla="*/ 75604688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10"/>
                </a:lnTo>
                <a:lnTo>
                  <a:pt x="68" y="15"/>
                </a:lnTo>
                <a:lnTo>
                  <a:pt x="72" y="21"/>
                </a:lnTo>
                <a:lnTo>
                  <a:pt x="74" y="26"/>
                </a:lnTo>
                <a:lnTo>
                  <a:pt x="74" y="34"/>
                </a:lnTo>
                <a:lnTo>
                  <a:pt x="74" y="39"/>
                </a:lnTo>
                <a:lnTo>
                  <a:pt x="72" y="45"/>
                </a:lnTo>
                <a:lnTo>
                  <a:pt x="68" y="50"/>
                </a:lnTo>
                <a:lnTo>
                  <a:pt x="63" y="56"/>
                </a:lnTo>
                <a:lnTo>
                  <a:pt x="57" y="60"/>
                </a:lnTo>
                <a:lnTo>
                  <a:pt x="52" y="61"/>
                </a:lnTo>
                <a:lnTo>
                  <a:pt x="44" y="63"/>
                </a:lnTo>
                <a:lnTo>
                  <a:pt x="37" y="65"/>
                </a:lnTo>
                <a:lnTo>
                  <a:pt x="30" y="63"/>
                </a:lnTo>
                <a:lnTo>
                  <a:pt x="22" y="61"/>
                </a:lnTo>
                <a:lnTo>
                  <a:pt x="17" y="60"/>
                </a:lnTo>
                <a:lnTo>
                  <a:pt x="11" y="56"/>
                </a:lnTo>
                <a:lnTo>
                  <a:pt x="7" y="50"/>
                </a:lnTo>
                <a:lnTo>
                  <a:pt x="4" y="45"/>
                </a:lnTo>
                <a:lnTo>
                  <a:pt x="0" y="39"/>
                </a:lnTo>
                <a:lnTo>
                  <a:pt x="0" y="34"/>
                </a:lnTo>
                <a:lnTo>
                  <a:pt x="0" y="26"/>
                </a:lnTo>
                <a:lnTo>
                  <a:pt x="4" y="21"/>
                </a:lnTo>
                <a:lnTo>
                  <a:pt x="7" y="15"/>
                </a:lnTo>
                <a:lnTo>
                  <a:pt x="11" y="10"/>
                </a:lnTo>
                <a:lnTo>
                  <a:pt x="17"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58" name="Freeform 229"/>
          <p:cNvSpPr>
            <a:spLocks/>
          </p:cNvSpPr>
          <p:nvPr/>
        </p:nvSpPr>
        <p:spPr bwMode="auto">
          <a:xfrm>
            <a:off x="3709988" y="6035675"/>
            <a:ext cx="115887" cy="100013"/>
          </a:xfrm>
          <a:custGeom>
            <a:avLst/>
            <a:gdLst>
              <a:gd name="T0" fmla="*/ 90725234 w 73"/>
              <a:gd name="T1" fmla="*/ 0 h 63"/>
              <a:gd name="T2" fmla="*/ 110886397 w 73"/>
              <a:gd name="T3" fmla="*/ 0 h 63"/>
              <a:gd name="T4" fmla="*/ 128526620 w 73"/>
              <a:gd name="T5" fmla="*/ 5040338 h 63"/>
              <a:gd name="T6" fmla="*/ 143647493 w 73"/>
              <a:gd name="T7" fmla="*/ 15121013 h 63"/>
              <a:gd name="T8" fmla="*/ 156249013 w 73"/>
              <a:gd name="T9" fmla="*/ 25201688 h 63"/>
              <a:gd name="T10" fmla="*/ 171369886 w 73"/>
              <a:gd name="T11" fmla="*/ 32762989 h 63"/>
              <a:gd name="T12" fmla="*/ 176410176 w 73"/>
              <a:gd name="T13" fmla="*/ 47884002 h 63"/>
              <a:gd name="T14" fmla="*/ 183969819 w 73"/>
              <a:gd name="T15" fmla="*/ 65524390 h 63"/>
              <a:gd name="T16" fmla="*/ 183969819 w 73"/>
              <a:gd name="T17" fmla="*/ 80645403 h 63"/>
              <a:gd name="T18" fmla="*/ 183969819 w 73"/>
              <a:gd name="T19" fmla="*/ 93247041 h 63"/>
              <a:gd name="T20" fmla="*/ 176410176 w 73"/>
              <a:gd name="T21" fmla="*/ 113408392 h 63"/>
              <a:gd name="T22" fmla="*/ 171369886 w 73"/>
              <a:gd name="T23" fmla="*/ 126008442 h 63"/>
              <a:gd name="T24" fmla="*/ 156249013 w 73"/>
              <a:gd name="T25" fmla="*/ 136089118 h 63"/>
              <a:gd name="T26" fmla="*/ 143647493 w 73"/>
              <a:gd name="T27" fmla="*/ 146169793 h 63"/>
              <a:gd name="T28" fmla="*/ 128526620 w 73"/>
              <a:gd name="T29" fmla="*/ 153731094 h 63"/>
              <a:gd name="T30" fmla="*/ 110886397 w 73"/>
              <a:gd name="T31" fmla="*/ 158771431 h 63"/>
              <a:gd name="T32" fmla="*/ 90725234 w 73"/>
              <a:gd name="T33" fmla="*/ 158771431 h 63"/>
              <a:gd name="T34" fmla="*/ 73083422 w 73"/>
              <a:gd name="T35" fmla="*/ 158771431 h 63"/>
              <a:gd name="T36" fmla="*/ 55443198 w 73"/>
              <a:gd name="T37" fmla="*/ 153731094 h 63"/>
              <a:gd name="T38" fmla="*/ 40322326 w 73"/>
              <a:gd name="T39" fmla="*/ 146169793 h 63"/>
              <a:gd name="T40" fmla="*/ 27720805 w 73"/>
              <a:gd name="T41" fmla="*/ 136089118 h 63"/>
              <a:gd name="T42" fmla="*/ 12599933 w 73"/>
              <a:gd name="T43" fmla="*/ 126008442 h 63"/>
              <a:gd name="T44" fmla="*/ 2519352 w 73"/>
              <a:gd name="T45" fmla="*/ 113408392 h 63"/>
              <a:gd name="T46" fmla="*/ 0 w 73"/>
              <a:gd name="T47" fmla="*/ 93247041 h 63"/>
              <a:gd name="T48" fmla="*/ 0 w 73"/>
              <a:gd name="T49" fmla="*/ 80645403 h 63"/>
              <a:gd name="T50" fmla="*/ 0 w 73"/>
              <a:gd name="T51" fmla="*/ 65524390 h 63"/>
              <a:gd name="T52" fmla="*/ 2519352 w 73"/>
              <a:gd name="T53" fmla="*/ 47884002 h 63"/>
              <a:gd name="T54" fmla="*/ 12599933 w 73"/>
              <a:gd name="T55" fmla="*/ 32762989 h 63"/>
              <a:gd name="T56" fmla="*/ 27720805 w 73"/>
              <a:gd name="T57" fmla="*/ 25201688 h 63"/>
              <a:gd name="T58" fmla="*/ 40322326 w 73"/>
              <a:gd name="T59" fmla="*/ 15121013 h 63"/>
              <a:gd name="T60" fmla="*/ 55443198 w 73"/>
              <a:gd name="T61" fmla="*/ 5040338 h 63"/>
              <a:gd name="T62" fmla="*/ 73083422 w 73"/>
              <a:gd name="T63" fmla="*/ 0 h 63"/>
              <a:gd name="T64" fmla="*/ 90725234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7" y="6"/>
                </a:lnTo>
                <a:lnTo>
                  <a:pt x="62" y="10"/>
                </a:lnTo>
                <a:lnTo>
                  <a:pt x="68" y="13"/>
                </a:lnTo>
                <a:lnTo>
                  <a:pt x="70" y="19"/>
                </a:lnTo>
                <a:lnTo>
                  <a:pt x="73" y="26"/>
                </a:lnTo>
                <a:lnTo>
                  <a:pt x="73" y="32"/>
                </a:lnTo>
                <a:lnTo>
                  <a:pt x="73" y="37"/>
                </a:lnTo>
                <a:lnTo>
                  <a:pt x="70" y="45"/>
                </a:lnTo>
                <a:lnTo>
                  <a:pt x="68" y="50"/>
                </a:lnTo>
                <a:lnTo>
                  <a:pt x="62" y="54"/>
                </a:lnTo>
                <a:lnTo>
                  <a:pt x="57" y="58"/>
                </a:lnTo>
                <a:lnTo>
                  <a:pt x="51" y="61"/>
                </a:lnTo>
                <a:lnTo>
                  <a:pt x="44" y="63"/>
                </a:lnTo>
                <a:lnTo>
                  <a:pt x="36" y="63"/>
                </a:lnTo>
                <a:lnTo>
                  <a:pt x="29" y="63"/>
                </a:lnTo>
                <a:lnTo>
                  <a:pt x="22" y="61"/>
                </a:lnTo>
                <a:lnTo>
                  <a:pt x="16" y="58"/>
                </a:lnTo>
                <a:lnTo>
                  <a:pt x="11" y="54"/>
                </a:lnTo>
                <a:lnTo>
                  <a:pt x="5" y="50"/>
                </a:lnTo>
                <a:lnTo>
                  <a:pt x="1" y="45"/>
                </a:lnTo>
                <a:lnTo>
                  <a:pt x="0" y="37"/>
                </a:lnTo>
                <a:lnTo>
                  <a:pt x="0" y="32"/>
                </a:lnTo>
                <a:lnTo>
                  <a:pt x="0" y="26"/>
                </a:lnTo>
                <a:lnTo>
                  <a:pt x="1" y="19"/>
                </a:lnTo>
                <a:lnTo>
                  <a:pt x="5" y="13"/>
                </a:lnTo>
                <a:lnTo>
                  <a:pt x="11" y="10"/>
                </a:lnTo>
                <a:lnTo>
                  <a:pt x="16" y="6"/>
                </a:lnTo>
                <a:lnTo>
                  <a:pt x="22"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459" name="Freeform 230"/>
          <p:cNvSpPr>
            <a:spLocks/>
          </p:cNvSpPr>
          <p:nvPr/>
        </p:nvSpPr>
        <p:spPr bwMode="auto">
          <a:xfrm>
            <a:off x="4791075" y="5951538"/>
            <a:ext cx="120650" cy="100012"/>
          </a:xfrm>
          <a:custGeom>
            <a:avLst/>
            <a:gdLst>
              <a:gd name="T0" fmla="*/ 93246575 w 76"/>
              <a:gd name="T1" fmla="*/ 0 h 63"/>
              <a:gd name="T2" fmla="*/ 110886875 w 76"/>
              <a:gd name="T3" fmla="*/ 0 h 63"/>
              <a:gd name="T4" fmla="*/ 131048125 w 76"/>
              <a:gd name="T5" fmla="*/ 5040287 h 63"/>
              <a:gd name="T6" fmla="*/ 148690013 w 76"/>
              <a:gd name="T7" fmla="*/ 12599925 h 63"/>
              <a:gd name="T8" fmla="*/ 163810950 w 76"/>
              <a:gd name="T9" fmla="*/ 22680499 h 63"/>
              <a:gd name="T10" fmla="*/ 171370625 w 76"/>
              <a:gd name="T11" fmla="*/ 37801361 h 63"/>
              <a:gd name="T12" fmla="*/ 181451250 w 76"/>
              <a:gd name="T13" fmla="*/ 45362586 h 63"/>
              <a:gd name="T14" fmla="*/ 186491563 w 76"/>
              <a:gd name="T15" fmla="*/ 65523735 h 63"/>
              <a:gd name="T16" fmla="*/ 191531875 w 76"/>
              <a:gd name="T17" fmla="*/ 78123659 h 63"/>
              <a:gd name="T18" fmla="*/ 186491563 w 76"/>
              <a:gd name="T19" fmla="*/ 98284809 h 63"/>
              <a:gd name="T20" fmla="*/ 181451250 w 76"/>
              <a:gd name="T21" fmla="*/ 110886321 h 63"/>
              <a:gd name="T22" fmla="*/ 171370625 w 76"/>
              <a:gd name="T23" fmla="*/ 126007183 h 63"/>
              <a:gd name="T24" fmla="*/ 163810950 w 76"/>
              <a:gd name="T25" fmla="*/ 133566820 h 63"/>
              <a:gd name="T26" fmla="*/ 148690013 w 76"/>
              <a:gd name="T27" fmla="*/ 143647394 h 63"/>
              <a:gd name="T28" fmla="*/ 131048125 w 76"/>
              <a:gd name="T29" fmla="*/ 153727969 h 63"/>
              <a:gd name="T30" fmla="*/ 110886875 w 76"/>
              <a:gd name="T31" fmla="*/ 158768256 h 63"/>
              <a:gd name="T32" fmla="*/ 93246575 w 76"/>
              <a:gd name="T33" fmla="*/ 158768256 h 63"/>
              <a:gd name="T34" fmla="*/ 75604688 w 76"/>
              <a:gd name="T35" fmla="*/ 158768256 h 63"/>
              <a:gd name="T36" fmla="*/ 60483750 w 76"/>
              <a:gd name="T37" fmla="*/ 153727969 h 63"/>
              <a:gd name="T38" fmla="*/ 42843450 w 76"/>
              <a:gd name="T39" fmla="*/ 143647394 h 63"/>
              <a:gd name="T40" fmla="*/ 27722513 w 76"/>
              <a:gd name="T41" fmla="*/ 133566820 h 63"/>
              <a:gd name="T42" fmla="*/ 17641888 w 76"/>
              <a:gd name="T43" fmla="*/ 126007183 h 63"/>
              <a:gd name="T44" fmla="*/ 10080625 w 76"/>
              <a:gd name="T45" fmla="*/ 110886321 h 63"/>
              <a:gd name="T46" fmla="*/ 5040313 w 76"/>
              <a:gd name="T47" fmla="*/ 98284809 h 63"/>
              <a:gd name="T48" fmla="*/ 0 w 76"/>
              <a:gd name="T49" fmla="*/ 78123659 h 63"/>
              <a:gd name="T50" fmla="*/ 5040313 w 76"/>
              <a:gd name="T51" fmla="*/ 65523735 h 63"/>
              <a:gd name="T52" fmla="*/ 10080625 w 76"/>
              <a:gd name="T53" fmla="*/ 45362586 h 63"/>
              <a:gd name="T54" fmla="*/ 17641888 w 76"/>
              <a:gd name="T55" fmla="*/ 37801361 h 63"/>
              <a:gd name="T56" fmla="*/ 27722513 w 76"/>
              <a:gd name="T57" fmla="*/ 22680499 h 63"/>
              <a:gd name="T58" fmla="*/ 42843450 w 76"/>
              <a:gd name="T59" fmla="*/ 12599925 h 63"/>
              <a:gd name="T60" fmla="*/ 60483750 w 76"/>
              <a:gd name="T61" fmla="*/ 5040287 h 63"/>
              <a:gd name="T62" fmla="*/ 75604688 w 76"/>
              <a:gd name="T63" fmla="*/ 0 h 63"/>
              <a:gd name="T64" fmla="*/ 93246575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4" y="0"/>
                </a:lnTo>
                <a:lnTo>
                  <a:pt x="52" y="2"/>
                </a:lnTo>
                <a:lnTo>
                  <a:pt x="59" y="5"/>
                </a:lnTo>
                <a:lnTo>
                  <a:pt x="65" y="9"/>
                </a:lnTo>
                <a:lnTo>
                  <a:pt x="68" y="15"/>
                </a:lnTo>
                <a:lnTo>
                  <a:pt x="72" y="18"/>
                </a:lnTo>
                <a:lnTo>
                  <a:pt x="74" y="26"/>
                </a:lnTo>
                <a:lnTo>
                  <a:pt x="76" y="31"/>
                </a:lnTo>
                <a:lnTo>
                  <a:pt x="74" y="39"/>
                </a:lnTo>
                <a:lnTo>
                  <a:pt x="72" y="44"/>
                </a:lnTo>
                <a:lnTo>
                  <a:pt x="68" y="50"/>
                </a:lnTo>
                <a:lnTo>
                  <a:pt x="65" y="53"/>
                </a:lnTo>
                <a:lnTo>
                  <a:pt x="59" y="57"/>
                </a:lnTo>
                <a:lnTo>
                  <a:pt x="52" y="61"/>
                </a:lnTo>
                <a:lnTo>
                  <a:pt x="44" y="63"/>
                </a:lnTo>
                <a:lnTo>
                  <a:pt x="37" y="63"/>
                </a:lnTo>
                <a:lnTo>
                  <a:pt x="30" y="63"/>
                </a:lnTo>
                <a:lnTo>
                  <a:pt x="24" y="61"/>
                </a:lnTo>
                <a:lnTo>
                  <a:pt x="17" y="57"/>
                </a:lnTo>
                <a:lnTo>
                  <a:pt x="11" y="53"/>
                </a:lnTo>
                <a:lnTo>
                  <a:pt x="7" y="50"/>
                </a:lnTo>
                <a:lnTo>
                  <a:pt x="4" y="44"/>
                </a:lnTo>
                <a:lnTo>
                  <a:pt x="2" y="39"/>
                </a:lnTo>
                <a:lnTo>
                  <a:pt x="0" y="31"/>
                </a:lnTo>
                <a:lnTo>
                  <a:pt x="2" y="26"/>
                </a:lnTo>
                <a:lnTo>
                  <a:pt x="4" y="18"/>
                </a:lnTo>
                <a:lnTo>
                  <a:pt x="7" y="15"/>
                </a:lnTo>
                <a:lnTo>
                  <a:pt x="11" y="9"/>
                </a:lnTo>
                <a:lnTo>
                  <a:pt x="17" y="5"/>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60" name="Freeform 231"/>
          <p:cNvSpPr>
            <a:spLocks/>
          </p:cNvSpPr>
          <p:nvPr/>
        </p:nvSpPr>
        <p:spPr bwMode="auto">
          <a:xfrm>
            <a:off x="4735513" y="5176838"/>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5201437 h 63"/>
              <a:gd name="T10" fmla="*/ 166330313 w 74"/>
              <a:gd name="T11" fmla="*/ 32761074 h 63"/>
              <a:gd name="T12" fmla="*/ 176410938 w 74"/>
              <a:gd name="T13" fmla="*/ 47881936 h 63"/>
              <a:gd name="T14" fmla="*/ 186491563 w 74"/>
              <a:gd name="T15" fmla="*/ 60483448 h 63"/>
              <a:gd name="T16" fmla="*/ 186491563 w 74"/>
              <a:gd name="T17" fmla="*/ 80644597 h 63"/>
              <a:gd name="T18" fmla="*/ 186491563 w 74"/>
              <a:gd name="T19" fmla="*/ 93244521 h 63"/>
              <a:gd name="T20" fmla="*/ 176410938 w 74"/>
              <a:gd name="T21" fmla="*/ 113405671 h 63"/>
              <a:gd name="T22" fmla="*/ 166330313 w 74"/>
              <a:gd name="T23" fmla="*/ 126007183 h 63"/>
              <a:gd name="T24" fmla="*/ 158770638 w 74"/>
              <a:gd name="T25" fmla="*/ 136087757 h 63"/>
              <a:gd name="T26" fmla="*/ 143649700 w 74"/>
              <a:gd name="T27" fmla="*/ 146168332 h 63"/>
              <a:gd name="T28" fmla="*/ 131048125 w 74"/>
              <a:gd name="T29" fmla="*/ 153727969 h 63"/>
              <a:gd name="T30" fmla="*/ 110886875 w 74"/>
              <a:gd name="T31" fmla="*/ 158768256 h 63"/>
              <a:gd name="T32" fmla="*/ 93246575 w 74"/>
              <a:gd name="T33" fmla="*/ 158768256 h 63"/>
              <a:gd name="T34" fmla="*/ 73085325 w 74"/>
              <a:gd name="T35" fmla="*/ 158768256 h 63"/>
              <a:gd name="T36" fmla="*/ 55443438 w 74"/>
              <a:gd name="T37" fmla="*/ 153727969 h 63"/>
              <a:gd name="T38" fmla="*/ 42843450 w 74"/>
              <a:gd name="T39" fmla="*/ 146168332 h 63"/>
              <a:gd name="T40" fmla="*/ 27722513 w 74"/>
              <a:gd name="T41" fmla="*/ 136087757 h 63"/>
              <a:gd name="T42" fmla="*/ 12601575 w 74"/>
              <a:gd name="T43" fmla="*/ 126007183 h 63"/>
              <a:gd name="T44" fmla="*/ 5040313 w 74"/>
              <a:gd name="T45" fmla="*/ 113405671 h 63"/>
              <a:gd name="T46" fmla="*/ 0 w 74"/>
              <a:gd name="T47" fmla="*/ 93244521 h 63"/>
              <a:gd name="T48" fmla="*/ 0 w 74"/>
              <a:gd name="T49" fmla="*/ 80644597 h 63"/>
              <a:gd name="T50" fmla="*/ 0 w 74"/>
              <a:gd name="T51" fmla="*/ 60483448 h 63"/>
              <a:gd name="T52" fmla="*/ 5040313 w 74"/>
              <a:gd name="T53" fmla="*/ 47881936 h 63"/>
              <a:gd name="T54" fmla="*/ 12601575 w 74"/>
              <a:gd name="T55" fmla="*/ 32761074 h 63"/>
              <a:gd name="T56" fmla="*/ 27722513 w 74"/>
              <a:gd name="T57" fmla="*/ 25201437 h 63"/>
              <a:gd name="T58" fmla="*/ 42843450 w 74"/>
              <a:gd name="T59" fmla="*/ 15120862 h 63"/>
              <a:gd name="T60" fmla="*/ 55443438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6" y="13"/>
                </a:lnTo>
                <a:lnTo>
                  <a:pt x="70" y="19"/>
                </a:lnTo>
                <a:lnTo>
                  <a:pt x="74" y="24"/>
                </a:lnTo>
                <a:lnTo>
                  <a:pt x="74" y="32"/>
                </a:lnTo>
                <a:lnTo>
                  <a:pt x="74" y="37"/>
                </a:lnTo>
                <a:lnTo>
                  <a:pt x="70" y="45"/>
                </a:lnTo>
                <a:lnTo>
                  <a:pt x="66" y="50"/>
                </a:lnTo>
                <a:lnTo>
                  <a:pt x="63" y="54"/>
                </a:lnTo>
                <a:lnTo>
                  <a:pt x="57" y="58"/>
                </a:lnTo>
                <a:lnTo>
                  <a:pt x="52" y="61"/>
                </a:lnTo>
                <a:lnTo>
                  <a:pt x="44" y="63"/>
                </a:lnTo>
                <a:lnTo>
                  <a:pt x="37" y="63"/>
                </a:lnTo>
                <a:lnTo>
                  <a:pt x="29" y="63"/>
                </a:lnTo>
                <a:lnTo>
                  <a:pt x="22" y="61"/>
                </a:lnTo>
                <a:lnTo>
                  <a:pt x="17" y="58"/>
                </a:lnTo>
                <a:lnTo>
                  <a:pt x="11" y="54"/>
                </a:lnTo>
                <a:lnTo>
                  <a:pt x="5" y="50"/>
                </a:lnTo>
                <a:lnTo>
                  <a:pt x="2" y="45"/>
                </a:lnTo>
                <a:lnTo>
                  <a:pt x="0" y="37"/>
                </a:lnTo>
                <a:lnTo>
                  <a:pt x="0" y="32"/>
                </a:lnTo>
                <a:lnTo>
                  <a:pt x="0" y="24"/>
                </a:lnTo>
                <a:lnTo>
                  <a:pt x="2" y="19"/>
                </a:lnTo>
                <a:lnTo>
                  <a:pt x="5" y="13"/>
                </a:lnTo>
                <a:lnTo>
                  <a:pt x="11" y="10"/>
                </a:lnTo>
                <a:lnTo>
                  <a:pt x="17"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61" name="Freeform 232"/>
          <p:cNvSpPr>
            <a:spLocks/>
          </p:cNvSpPr>
          <p:nvPr/>
        </p:nvSpPr>
        <p:spPr bwMode="auto">
          <a:xfrm>
            <a:off x="3690938" y="5842000"/>
            <a:ext cx="117475" cy="103188"/>
          </a:xfrm>
          <a:custGeom>
            <a:avLst/>
            <a:gdLst>
              <a:gd name="T0" fmla="*/ 93246575 w 74"/>
              <a:gd name="T1" fmla="*/ 0 h 65"/>
              <a:gd name="T2" fmla="*/ 113407825 w 74"/>
              <a:gd name="T3" fmla="*/ 5040337 h 65"/>
              <a:gd name="T4" fmla="*/ 126007813 w 74"/>
              <a:gd name="T5" fmla="*/ 10080674 h 65"/>
              <a:gd name="T6" fmla="*/ 146169063 w 74"/>
              <a:gd name="T7" fmla="*/ 15121011 h 65"/>
              <a:gd name="T8" fmla="*/ 158770638 w 74"/>
              <a:gd name="T9" fmla="*/ 25201685 h 65"/>
              <a:gd name="T10" fmla="*/ 168851263 w 74"/>
              <a:gd name="T11" fmla="*/ 37803321 h 65"/>
              <a:gd name="T12" fmla="*/ 178931888 w 74"/>
              <a:gd name="T13" fmla="*/ 52924331 h 65"/>
              <a:gd name="T14" fmla="*/ 181451250 w 74"/>
              <a:gd name="T15" fmla="*/ 65524380 h 65"/>
              <a:gd name="T16" fmla="*/ 186491563 w 74"/>
              <a:gd name="T17" fmla="*/ 80645391 h 65"/>
              <a:gd name="T18" fmla="*/ 181451250 w 74"/>
              <a:gd name="T19" fmla="*/ 98287364 h 65"/>
              <a:gd name="T20" fmla="*/ 178931888 w 74"/>
              <a:gd name="T21" fmla="*/ 113408375 h 65"/>
              <a:gd name="T22" fmla="*/ 168851263 w 74"/>
              <a:gd name="T23" fmla="*/ 126008423 h 65"/>
              <a:gd name="T24" fmla="*/ 158770638 w 74"/>
              <a:gd name="T25" fmla="*/ 141129434 h 65"/>
              <a:gd name="T26" fmla="*/ 146169063 w 74"/>
              <a:gd name="T27" fmla="*/ 151210108 h 65"/>
              <a:gd name="T28" fmla="*/ 126007813 w 74"/>
              <a:gd name="T29" fmla="*/ 153731070 h 65"/>
              <a:gd name="T30" fmla="*/ 113407825 w 74"/>
              <a:gd name="T31" fmla="*/ 158771407 h 65"/>
              <a:gd name="T32" fmla="*/ 93246575 w 74"/>
              <a:gd name="T33" fmla="*/ 163811744 h 65"/>
              <a:gd name="T34" fmla="*/ 75604688 w 74"/>
              <a:gd name="T35" fmla="*/ 158771407 h 65"/>
              <a:gd name="T36" fmla="*/ 57964388 w 74"/>
              <a:gd name="T37" fmla="*/ 153731070 h 65"/>
              <a:gd name="T38" fmla="*/ 37803138 w 74"/>
              <a:gd name="T39" fmla="*/ 151210108 h 65"/>
              <a:gd name="T40" fmla="*/ 25201563 w 74"/>
              <a:gd name="T41" fmla="*/ 141129434 h 65"/>
              <a:gd name="T42" fmla="*/ 15120938 w 74"/>
              <a:gd name="T43" fmla="*/ 126008423 h 65"/>
              <a:gd name="T44" fmla="*/ 5040313 w 74"/>
              <a:gd name="T45" fmla="*/ 113408375 h 65"/>
              <a:gd name="T46" fmla="*/ 0 w 74"/>
              <a:gd name="T47" fmla="*/ 98287364 h 65"/>
              <a:gd name="T48" fmla="*/ 0 w 74"/>
              <a:gd name="T49" fmla="*/ 80645391 h 65"/>
              <a:gd name="T50" fmla="*/ 0 w 74"/>
              <a:gd name="T51" fmla="*/ 65524380 h 65"/>
              <a:gd name="T52" fmla="*/ 5040313 w 74"/>
              <a:gd name="T53" fmla="*/ 52924331 h 65"/>
              <a:gd name="T54" fmla="*/ 15120938 w 74"/>
              <a:gd name="T55" fmla="*/ 37803321 h 65"/>
              <a:gd name="T56" fmla="*/ 25201563 w 74"/>
              <a:gd name="T57" fmla="*/ 25201685 h 65"/>
              <a:gd name="T58" fmla="*/ 37803138 w 74"/>
              <a:gd name="T59" fmla="*/ 15121011 h 65"/>
              <a:gd name="T60" fmla="*/ 57964388 w 74"/>
              <a:gd name="T61" fmla="*/ 10080674 h 65"/>
              <a:gd name="T62" fmla="*/ 75604688 w 74"/>
              <a:gd name="T63" fmla="*/ 5040337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0" y="4"/>
                </a:lnTo>
                <a:lnTo>
                  <a:pt x="58" y="6"/>
                </a:lnTo>
                <a:lnTo>
                  <a:pt x="63" y="10"/>
                </a:lnTo>
                <a:lnTo>
                  <a:pt x="67" y="15"/>
                </a:lnTo>
                <a:lnTo>
                  <a:pt x="71" y="21"/>
                </a:lnTo>
                <a:lnTo>
                  <a:pt x="72" y="26"/>
                </a:lnTo>
                <a:lnTo>
                  <a:pt x="74" y="32"/>
                </a:lnTo>
                <a:lnTo>
                  <a:pt x="72" y="39"/>
                </a:lnTo>
                <a:lnTo>
                  <a:pt x="71" y="45"/>
                </a:lnTo>
                <a:lnTo>
                  <a:pt x="67" y="50"/>
                </a:lnTo>
                <a:lnTo>
                  <a:pt x="63" y="56"/>
                </a:lnTo>
                <a:lnTo>
                  <a:pt x="58" y="60"/>
                </a:lnTo>
                <a:lnTo>
                  <a:pt x="50" y="61"/>
                </a:lnTo>
                <a:lnTo>
                  <a:pt x="45" y="63"/>
                </a:lnTo>
                <a:lnTo>
                  <a:pt x="37" y="65"/>
                </a:lnTo>
                <a:lnTo>
                  <a:pt x="30" y="63"/>
                </a:lnTo>
                <a:lnTo>
                  <a:pt x="23" y="61"/>
                </a:lnTo>
                <a:lnTo>
                  <a:pt x="15" y="60"/>
                </a:lnTo>
                <a:lnTo>
                  <a:pt x="10" y="56"/>
                </a:lnTo>
                <a:lnTo>
                  <a:pt x="6" y="50"/>
                </a:lnTo>
                <a:lnTo>
                  <a:pt x="2" y="45"/>
                </a:lnTo>
                <a:lnTo>
                  <a:pt x="0" y="39"/>
                </a:lnTo>
                <a:lnTo>
                  <a:pt x="0" y="32"/>
                </a:lnTo>
                <a:lnTo>
                  <a:pt x="0" y="26"/>
                </a:lnTo>
                <a:lnTo>
                  <a:pt x="2" y="21"/>
                </a:lnTo>
                <a:lnTo>
                  <a:pt x="6" y="15"/>
                </a:lnTo>
                <a:lnTo>
                  <a:pt x="10" y="10"/>
                </a:lnTo>
                <a:lnTo>
                  <a:pt x="15" y="6"/>
                </a:lnTo>
                <a:lnTo>
                  <a:pt x="23"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62" name="Freeform 233"/>
          <p:cNvSpPr>
            <a:spLocks/>
          </p:cNvSpPr>
          <p:nvPr/>
        </p:nvSpPr>
        <p:spPr bwMode="auto">
          <a:xfrm>
            <a:off x="4773613" y="5757863"/>
            <a:ext cx="117475" cy="103187"/>
          </a:xfrm>
          <a:custGeom>
            <a:avLst/>
            <a:gdLst>
              <a:gd name="T0" fmla="*/ 93246575 w 74"/>
              <a:gd name="T1" fmla="*/ 0 h 65"/>
              <a:gd name="T2" fmla="*/ 110886875 w 74"/>
              <a:gd name="T3" fmla="*/ 5040288 h 65"/>
              <a:gd name="T4" fmla="*/ 131048125 w 74"/>
              <a:gd name="T5" fmla="*/ 10080576 h 65"/>
              <a:gd name="T6" fmla="*/ 143649700 w 74"/>
              <a:gd name="T7" fmla="*/ 15120864 h 65"/>
              <a:gd name="T8" fmla="*/ 158770638 w 74"/>
              <a:gd name="T9" fmla="*/ 22680503 h 65"/>
              <a:gd name="T10" fmla="*/ 171370625 w 74"/>
              <a:gd name="T11" fmla="*/ 37801367 h 65"/>
              <a:gd name="T12" fmla="*/ 181451250 w 74"/>
              <a:gd name="T13" fmla="*/ 50402881 h 65"/>
              <a:gd name="T14" fmla="*/ 186491563 w 74"/>
              <a:gd name="T15" fmla="*/ 65523745 h 65"/>
              <a:gd name="T16" fmla="*/ 186491563 w 74"/>
              <a:gd name="T17" fmla="*/ 83163960 h 65"/>
              <a:gd name="T18" fmla="*/ 186491563 w 74"/>
              <a:gd name="T19" fmla="*/ 98284824 h 65"/>
              <a:gd name="T20" fmla="*/ 181451250 w 74"/>
              <a:gd name="T21" fmla="*/ 110886338 h 65"/>
              <a:gd name="T22" fmla="*/ 171370625 w 74"/>
              <a:gd name="T23" fmla="*/ 126007202 h 65"/>
              <a:gd name="T24" fmla="*/ 158770638 w 74"/>
              <a:gd name="T25" fmla="*/ 138607128 h 65"/>
              <a:gd name="T26" fmla="*/ 143649700 w 74"/>
              <a:gd name="T27" fmla="*/ 148687705 h 65"/>
              <a:gd name="T28" fmla="*/ 131048125 w 74"/>
              <a:gd name="T29" fmla="*/ 153727993 h 65"/>
              <a:gd name="T30" fmla="*/ 110886875 w 74"/>
              <a:gd name="T31" fmla="*/ 158768281 h 65"/>
              <a:gd name="T32" fmla="*/ 93246575 w 74"/>
              <a:gd name="T33" fmla="*/ 163808569 h 65"/>
              <a:gd name="T34" fmla="*/ 75604688 w 74"/>
              <a:gd name="T35" fmla="*/ 158768281 h 65"/>
              <a:gd name="T36" fmla="*/ 55443438 w 74"/>
              <a:gd name="T37" fmla="*/ 153727993 h 65"/>
              <a:gd name="T38" fmla="*/ 42843450 w 74"/>
              <a:gd name="T39" fmla="*/ 148687705 h 65"/>
              <a:gd name="T40" fmla="*/ 27722513 w 74"/>
              <a:gd name="T41" fmla="*/ 138607128 h 65"/>
              <a:gd name="T42" fmla="*/ 12601575 w 74"/>
              <a:gd name="T43" fmla="*/ 126007202 h 65"/>
              <a:gd name="T44" fmla="*/ 10080625 w 74"/>
              <a:gd name="T45" fmla="*/ 110886338 h 65"/>
              <a:gd name="T46" fmla="*/ 0 w 74"/>
              <a:gd name="T47" fmla="*/ 98284824 h 65"/>
              <a:gd name="T48" fmla="*/ 0 w 74"/>
              <a:gd name="T49" fmla="*/ 83163960 h 65"/>
              <a:gd name="T50" fmla="*/ 0 w 74"/>
              <a:gd name="T51" fmla="*/ 65523745 h 65"/>
              <a:gd name="T52" fmla="*/ 10080625 w 74"/>
              <a:gd name="T53" fmla="*/ 50402881 h 65"/>
              <a:gd name="T54" fmla="*/ 12601575 w 74"/>
              <a:gd name="T55" fmla="*/ 37801367 h 65"/>
              <a:gd name="T56" fmla="*/ 27722513 w 74"/>
              <a:gd name="T57" fmla="*/ 22680503 h 65"/>
              <a:gd name="T58" fmla="*/ 42843450 w 74"/>
              <a:gd name="T59" fmla="*/ 15120864 h 65"/>
              <a:gd name="T60" fmla="*/ 55443438 w 74"/>
              <a:gd name="T61" fmla="*/ 10080576 h 65"/>
              <a:gd name="T62" fmla="*/ 75604688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6"/>
                </a:lnTo>
                <a:lnTo>
                  <a:pt x="63" y="9"/>
                </a:lnTo>
                <a:lnTo>
                  <a:pt x="68" y="15"/>
                </a:lnTo>
                <a:lnTo>
                  <a:pt x="72" y="20"/>
                </a:lnTo>
                <a:lnTo>
                  <a:pt x="74" y="26"/>
                </a:lnTo>
                <a:lnTo>
                  <a:pt x="74" y="33"/>
                </a:lnTo>
                <a:lnTo>
                  <a:pt x="74" y="39"/>
                </a:lnTo>
                <a:lnTo>
                  <a:pt x="72" y="44"/>
                </a:lnTo>
                <a:lnTo>
                  <a:pt x="68" y="50"/>
                </a:lnTo>
                <a:lnTo>
                  <a:pt x="63" y="55"/>
                </a:lnTo>
                <a:lnTo>
                  <a:pt x="57" y="59"/>
                </a:lnTo>
                <a:lnTo>
                  <a:pt x="52" y="61"/>
                </a:lnTo>
                <a:lnTo>
                  <a:pt x="44" y="63"/>
                </a:lnTo>
                <a:lnTo>
                  <a:pt x="37" y="65"/>
                </a:lnTo>
                <a:lnTo>
                  <a:pt x="30" y="63"/>
                </a:lnTo>
                <a:lnTo>
                  <a:pt x="22" y="61"/>
                </a:lnTo>
                <a:lnTo>
                  <a:pt x="17" y="59"/>
                </a:lnTo>
                <a:lnTo>
                  <a:pt x="11" y="55"/>
                </a:lnTo>
                <a:lnTo>
                  <a:pt x="5" y="50"/>
                </a:lnTo>
                <a:lnTo>
                  <a:pt x="4" y="44"/>
                </a:lnTo>
                <a:lnTo>
                  <a:pt x="0" y="39"/>
                </a:lnTo>
                <a:lnTo>
                  <a:pt x="0" y="33"/>
                </a:lnTo>
                <a:lnTo>
                  <a:pt x="0" y="26"/>
                </a:lnTo>
                <a:lnTo>
                  <a:pt x="4" y="20"/>
                </a:lnTo>
                <a:lnTo>
                  <a:pt x="5" y="15"/>
                </a:lnTo>
                <a:lnTo>
                  <a:pt x="11" y="9"/>
                </a:lnTo>
                <a:lnTo>
                  <a:pt x="17"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63" name="Freeform 234"/>
          <p:cNvSpPr>
            <a:spLocks/>
          </p:cNvSpPr>
          <p:nvPr/>
        </p:nvSpPr>
        <p:spPr bwMode="auto">
          <a:xfrm>
            <a:off x="3614738" y="5553075"/>
            <a:ext cx="117475" cy="101600"/>
          </a:xfrm>
          <a:custGeom>
            <a:avLst/>
            <a:gdLst>
              <a:gd name="T0" fmla="*/ 93246575 w 74"/>
              <a:gd name="T1" fmla="*/ 0 h 64"/>
              <a:gd name="T2" fmla="*/ 113407825 w 74"/>
              <a:gd name="T3" fmla="*/ 0 h 64"/>
              <a:gd name="T4" fmla="*/ 131048125 w 74"/>
              <a:gd name="T5" fmla="*/ 5040313 h 64"/>
              <a:gd name="T6" fmla="*/ 146169063 w 74"/>
              <a:gd name="T7" fmla="*/ 12601575 h 64"/>
              <a:gd name="T8" fmla="*/ 158770638 w 74"/>
              <a:gd name="T9" fmla="*/ 22682200 h 64"/>
              <a:gd name="T10" fmla="*/ 173891575 w 74"/>
              <a:gd name="T11" fmla="*/ 37803138 h 64"/>
              <a:gd name="T12" fmla="*/ 181451250 w 74"/>
              <a:gd name="T13" fmla="*/ 50403125 h 64"/>
              <a:gd name="T14" fmla="*/ 186491563 w 74"/>
              <a:gd name="T15" fmla="*/ 65524063 h 64"/>
              <a:gd name="T16" fmla="*/ 186491563 w 74"/>
              <a:gd name="T17" fmla="*/ 78125638 h 64"/>
              <a:gd name="T18" fmla="*/ 186491563 w 74"/>
              <a:gd name="T19" fmla="*/ 98286888 h 64"/>
              <a:gd name="T20" fmla="*/ 181451250 w 74"/>
              <a:gd name="T21" fmla="*/ 110886875 h 64"/>
              <a:gd name="T22" fmla="*/ 173891575 w 74"/>
              <a:gd name="T23" fmla="*/ 126007813 h 64"/>
              <a:gd name="T24" fmla="*/ 158770638 w 74"/>
              <a:gd name="T25" fmla="*/ 133569075 h 64"/>
              <a:gd name="T26" fmla="*/ 146169063 w 74"/>
              <a:gd name="T27" fmla="*/ 148690013 h 64"/>
              <a:gd name="T28" fmla="*/ 131048125 w 74"/>
              <a:gd name="T29" fmla="*/ 153730325 h 64"/>
              <a:gd name="T30" fmla="*/ 113407825 w 74"/>
              <a:gd name="T31" fmla="*/ 158770638 h 64"/>
              <a:gd name="T32" fmla="*/ 93246575 w 74"/>
              <a:gd name="T33" fmla="*/ 161290000 h 64"/>
              <a:gd name="T34" fmla="*/ 75604688 w 74"/>
              <a:gd name="T35" fmla="*/ 158770638 h 64"/>
              <a:gd name="T36" fmla="*/ 57964388 w 74"/>
              <a:gd name="T37" fmla="*/ 153730325 h 64"/>
              <a:gd name="T38" fmla="*/ 42843450 w 74"/>
              <a:gd name="T39" fmla="*/ 148690013 h 64"/>
              <a:gd name="T40" fmla="*/ 27722513 w 74"/>
              <a:gd name="T41" fmla="*/ 133569075 h 64"/>
              <a:gd name="T42" fmla="*/ 20161250 w 74"/>
              <a:gd name="T43" fmla="*/ 126007813 h 64"/>
              <a:gd name="T44" fmla="*/ 10080625 w 74"/>
              <a:gd name="T45" fmla="*/ 110886875 h 64"/>
              <a:gd name="T46" fmla="*/ 5040313 w 74"/>
              <a:gd name="T47" fmla="*/ 98286888 h 64"/>
              <a:gd name="T48" fmla="*/ 0 w 74"/>
              <a:gd name="T49" fmla="*/ 78125638 h 64"/>
              <a:gd name="T50" fmla="*/ 5040313 w 74"/>
              <a:gd name="T51" fmla="*/ 65524063 h 64"/>
              <a:gd name="T52" fmla="*/ 10080625 w 74"/>
              <a:gd name="T53" fmla="*/ 50403125 h 64"/>
              <a:gd name="T54" fmla="*/ 20161250 w 74"/>
              <a:gd name="T55" fmla="*/ 37803138 h 64"/>
              <a:gd name="T56" fmla="*/ 27722513 w 74"/>
              <a:gd name="T57" fmla="*/ 22682200 h 64"/>
              <a:gd name="T58" fmla="*/ 42843450 w 74"/>
              <a:gd name="T59" fmla="*/ 12601575 h 64"/>
              <a:gd name="T60" fmla="*/ 57964388 w 74"/>
              <a:gd name="T61" fmla="*/ 5040313 h 64"/>
              <a:gd name="T62" fmla="*/ 75604688 w 74"/>
              <a:gd name="T63" fmla="*/ 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0"/>
                </a:lnTo>
                <a:lnTo>
                  <a:pt x="52" y="2"/>
                </a:lnTo>
                <a:lnTo>
                  <a:pt x="58" y="5"/>
                </a:lnTo>
                <a:lnTo>
                  <a:pt x="63" y="9"/>
                </a:lnTo>
                <a:lnTo>
                  <a:pt x="69" y="15"/>
                </a:lnTo>
                <a:lnTo>
                  <a:pt x="72" y="20"/>
                </a:lnTo>
                <a:lnTo>
                  <a:pt x="74" y="26"/>
                </a:lnTo>
                <a:lnTo>
                  <a:pt x="74" y="31"/>
                </a:lnTo>
                <a:lnTo>
                  <a:pt x="74" y="39"/>
                </a:lnTo>
                <a:lnTo>
                  <a:pt x="72" y="44"/>
                </a:lnTo>
                <a:lnTo>
                  <a:pt x="69" y="50"/>
                </a:lnTo>
                <a:lnTo>
                  <a:pt x="63" y="53"/>
                </a:lnTo>
                <a:lnTo>
                  <a:pt x="58" y="59"/>
                </a:lnTo>
                <a:lnTo>
                  <a:pt x="52" y="61"/>
                </a:lnTo>
                <a:lnTo>
                  <a:pt x="45" y="63"/>
                </a:lnTo>
                <a:lnTo>
                  <a:pt x="37" y="64"/>
                </a:lnTo>
                <a:lnTo>
                  <a:pt x="30" y="63"/>
                </a:lnTo>
                <a:lnTo>
                  <a:pt x="23" y="61"/>
                </a:lnTo>
                <a:lnTo>
                  <a:pt x="17" y="59"/>
                </a:lnTo>
                <a:lnTo>
                  <a:pt x="11" y="53"/>
                </a:lnTo>
                <a:lnTo>
                  <a:pt x="8" y="50"/>
                </a:lnTo>
                <a:lnTo>
                  <a:pt x="4" y="44"/>
                </a:lnTo>
                <a:lnTo>
                  <a:pt x="2" y="39"/>
                </a:lnTo>
                <a:lnTo>
                  <a:pt x="0" y="31"/>
                </a:lnTo>
                <a:lnTo>
                  <a:pt x="2" y="26"/>
                </a:lnTo>
                <a:lnTo>
                  <a:pt x="4" y="20"/>
                </a:lnTo>
                <a:lnTo>
                  <a:pt x="8" y="15"/>
                </a:lnTo>
                <a:lnTo>
                  <a:pt x="11" y="9"/>
                </a:lnTo>
                <a:lnTo>
                  <a:pt x="17" y="5"/>
                </a:lnTo>
                <a:lnTo>
                  <a:pt x="23" y="2"/>
                </a:lnTo>
                <a:lnTo>
                  <a:pt x="30" y="0"/>
                </a:lnTo>
                <a:lnTo>
                  <a:pt x="37" y="0"/>
                </a:lnTo>
                <a:close/>
              </a:path>
            </a:pathLst>
          </a:custGeom>
          <a:solidFill>
            <a:srgbClr val="FFFFFF"/>
          </a:solidFill>
          <a:ln w="9525">
            <a:noFill/>
            <a:round/>
            <a:headEnd/>
            <a:tailEnd/>
          </a:ln>
        </p:spPr>
        <p:txBody>
          <a:bodyPr/>
          <a:lstStyle/>
          <a:p>
            <a:endParaRPr lang="en-US" dirty="0"/>
          </a:p>
        </p:txBody>
      </p:sp>
      <p:sp>
        <p:nvSpPr>
          <p:cNvPr id="18464" name="Freeform 235"/>
          <p:cNvSpPr>
            <a:spLocks/>
          </p:cNvSpPr>
          <p:nvPr/>
        </p:nvSpPr>
        <p:spPr bwMode="auto">
          <a:xfrm>
            <a:off x="3614738" y="5553075"/>
            <a:ext cx="117475" cy="101600"/>
          </a:xfrm>
          <a:custGeom>
            <a:avLst/>
            <a:gdLst>
              <a:gd name="T0" fmla="*/ 93246575 w 74"/>
              <a:gd name="T1" fmla="*/ 0 h 64"/>
              <a:gd name="T2" fmla="*/ 113407825 w 74"/>
              <a:gd name="T3" fmla="*/ 0 h 64"/>
              <a:gd name="T4" fmla="*/ 131048125 w 74"/>
              <a:gd name="T5" fmla="*/ 5040313 h 64"/>
              <a:gd name="T6" fmla="*/ 146169063 w 74"/>
              <a:gd name="T7" fmla="*/ 12601575 h 64"/>
              <a:gd name="T8" fmla="*/ 158770638 w 74"/>
              <a:gd name="T9" fmla="*/ 22682200 h 64"/>
              <a:gd name="T10" fmla="*/ 173891575 w 74"/>
              <a:gd name="T11" fmla="*/ 37803138 h 64"/>
              <a:gd name="T12" fmla="*/ 181451250 w 74"/>
              <a:gd name="T13" fmla="*/ 50403125 h 64"/>
              <a:gd name="T14" fmla="*/ 186491563 w 74"/>
              <a:gd name="T15" fmla="*/ 65524063 h 64"/>
              <a:gd name="T16" fmla="*/ 186491563 w 74"/>
              <a:gd name="T17" fmla="*/ 78125638 h 64"/>
              <a:gd name="T18" fmla="*/ 186491563 w 74"/>
              <a:gd name="T19" fmla="*/ 98286888 h 64"/>
              <a:gd name="T20" fmla="*/ 181451250 w 74"/>
              <a:gd name="T21" fmla="*/ 110886875 h 64"/>
              <a:gd name="T22" fmla="*/ 173891575 w 74"/>
              <a:gd name="T23" fmla="*/ 126007813 h 64"/>
              <a:gd name="T24" fmla="*/ 158770638 w 74"/>
              <a:gd name="T25" fmla="*/ 133569075 h 64"/>
              <a:gd name="T26" fmla="*/ 146169063 w 74"/>
              <a:gd name="T27" fmla="*/ 148690013 h 64"/>
              <a:gd name="T28" fmla="*/ 131048125 w 74"/>
              <a:gd name="T29" fmla="*/ 153730325 h 64"/>
              <a:gd name="T30" fmla="*/ 113407825 w 74"/>
              <a:gd name="T31" fmla="*/ 158770638 h 64"/>
              <a:gd name="T32" fmla="*/ 93246575 w 74"/>
              <a:gd name="T33" fmla="*/ 161290000 h 64"/>
              <a:gd name="T34" fmla="*/ 75604688 w 74"/>
              <a:gd name="T35" fmla="*/ 158770638 h 64"/>
              <a:gd name="T36" fmla="*/ 57964388 w 74"/>
              <a:gd name="T37" fmla="*/ 153730325 h 64"/>
              <a:gd name="T38" fmla="*/ 42843450 w 74"/>
              <a:gd name="T39" fmla="*/ 148690013 h 64"/>
              <a:gd name="T40" fmla="*/ 27722513 w 74"/>
              <a:gd name="T41" fmla="*/ 133569075 h 64"/>
              <a:gd name="T42" fmla="*/ 20161250 w 74"/>
              <a:gd name="T43" fmla="*/ 126007813 h 64"/>
              <a:gd name="T44" fmla="*/ 10080625 w 74"/>
              <a:gd name="T45" fmla="*/ 110886875 h 64"/>
              <a:gd name="T46" fmla="*/ 5040313 w 74"/>
              <a:gd name="T47" fmla="*/ 98286888 h 64"/>
              <a:gd name="T48" fmla="*/ 0 w 74"/>
              <a:gd name="T49" fmla="*/ 78125638 h 64"/>
              <a:gd name="T50" fmla="*/ 5040313 w 74"/>
              <a:gd name="T51" fmla="*/ 65524063 h 64"/>
              <a:gd name="T52" fmla="*/ 10080625 w 74"/>
              <a:gd name="T53" fmla="*/ 50403125 h 64"/>
              <a:gd name="T54" fmla="*/ 20161250 w 74"/>
              <a:gd name="T55" fmla="*/ 37803138 h 64"/>
              <a:gd name="T56" fmla="*/ 27722513 w 74"/>
              <a:gd name="T57" fmla="*/ 22682200 h 64"/>
              <a:gd name="T58" fmla="*/ 42843450 w 74"/>
              <a:gd name="T59" fmla="*/ 12601575 h 64"/>
              <a:gd name="T60" fmla="*/ 57964388 w 74"/>
              <a:gd name="T61" fmla="*/ 5040313 h 64"/>
              <a:gd name="T62" fmla="*/ 75604688 w 74"/>
              <a:gd name="T63" fmla="*/ 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0"/>
                </a:lnTo>
                <a:lnTo>
                  <a:pt x="52" y="2"/>
                </a:lnTo>
                <a:lnTo>
                  <a:pt x="58" y="5"/>
                </a:lnTo>
                <a:lnTo>
                  <a:pt x="63" y="9"/>
                </a:lnTo>
                <a:lnTo>
                  <a:pt x="69" y="15"/>
                </a:lnTo>
                <a:lnTo>
                  <a:pt x="72" y="20"/>
                </a:lnTo>
                <a:lnTo>
                  <a:pt x="74" y="26"/>
                </a:lnTo>
                <a:lnTo>
                  <a:pt x="74" y="31"/>
                </a:lnTo>
                <a:lnTo>
                  <a:pt x="74" y="39"/>
                </a:lnTo>
                <a:lnTo>
                  <a:pt x="72" y="44"/>
                </a:lnTo>
                <a:lnTo>
                  <a:pt x="69" y="50"/>
                </a:lnTo>
                <a:lnTo>
                  <a:pt x="63" y="53"/>
                </a:lnTo>
                <a:lnTo>
                  <a:pt x="58" y="59"/>
                </a:lnTo>
                <a:lnTo>
                  <a:pt x="52" y="61"/>
                </a:lnTo>
                <a:lnTo>
                  <a:pt x="45" y="63"/>
                </a:lnTo>
                <a:lnTo>
                  <a:pt x="37" y="64"/>
                </a:lnTo>
                <a:lnTo>
                  <a:pt x="30" y="63"/>
                </a:lnTo>
                <a:lnTo>
                  <a:pt x="23" y="61"/>
                </a:lnTo>
                <a:lnTo>
                  <a:pt x="17" y="59"/>
                </a:lnTo>
                <a:lnTo>
                  <a:pt x="11" y="53"/>
                </a:lnTo>
                <a:lnTo>
                  <a:pt x="8" y="50"/>
                </a:lnTo>
                <a:lnTo>
                  <a:pt x="4" y="44"/>
                </a:lnTo>
                <a:lnTo>
                  <a:pt x="2" y="39"/>
                </a:lnTo>
                <a:lnTo>
                  <a:pt x="0" y="31"/>
                </a:lnTo>
                <a:lnTo>
                  <a:pt x="2" y="26"/>
                </a:lnTo>
                <a:lnTo>
                  <a:pt x="4" y="20"/>
                </a:lnTo>
                <a:lnTo>
                  <a:pt x="8" y="15"/>
                </a:lnTo>
                <a:lnTo>
                  <a:pt x="11" y="9"/>
                </a:lnTo>
                <a:lnTo>
                  <a:pt x="17" y="5"/>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65" name="Freeform 236"/>
          <p:cNvSpPr>
            <a:spLocks/>
          </p:cNvSpPr>
          <p:nvPr/>
        </p:nvSpPr>
        <p:spPr bwMode="auto">
          <a:xfrm>
            <a:off x="4700588" y="5467350"/>
            <a:ext cx="117475" cy="103188"/>
          </a:xfrm>
          <a:custGeom>
            <a:avLst/>
            <a:gdLst>
              <a:gd name="T0" fmla="*/ 93246575 w 74"/>
              <a:gd name="T1" fmla="*/ 0 h 65"/>
              <a:gd name="T2" fmla="*/ 110886875 w 74"/>
              <a:gd name="T3" fmla="*/ 5040337 h 65"/>
              <a:gd name="T4" fmla="*/ 126007813 w 74"/>
              <a:gd name="T5" fmla="*/ 10080674 h 65"/>
              <a:gd name="T6" fmla="*/ 143649700 w 74"/>
              <a:gd name="T7" fmla="*/ 15121011 h 65"/>
              <a:gd name="T8" fmla="*/ 158770638 w 74"/>
              <a:gd name="T9" fmla="*/ 22682310 h 65"/>
              <a:gd name="T10" fmla="*/ 166330313 w 74"/>
              <a:gd name="T11" fmla="*/ 37803321 h 65"/>
              <a:gd name="T12" fmla="*/ 176410938 w 74"/>
              <a:gd name="T13" fmla="*/ 52924331 h 65"/>
              <a:gd name="T14" fmla="*/ 181451250 w 74"/>
              <a:gd name="T15" fmla="*/ 65524380 h 65"/>
              <a:gd name="T16" fmla="*/ 186491563 w 74"/>
              <a:gd name="T17" fmla="*/ 80645391 h 65"/>
              <a:gd name="T18" fmla="*/ 181451250 w 74"/>
              <a:gd name="T19" fmla="*/ 98287364 h 65"/>
              <a:gd name="T20" fmla="*/ 176410938 w 74"/>
              <a:gd name="T21" fmla="*/ 113408375 h 65"/>
              <a:gd name="T22" fmla="*/ 166330313 w 74"/>
              <a:gd name="T23" fmla="*/ 126008423 h 65"/>
              <a:gd name="T24" fmla="*/ 158770638 w 74"/>
              <a:gd name="T25" fmla="*/ 141129434 h 65"/>
              <a:gd name="T26" fmla="*/ 143649700 w 74"/>
              <a:gd name="T27" fmla="*/ 148690733 h 65"/>
              <a:gd name="T28" fmla="*/ 126007813 w 74"/>
              <a:gd name="T29" fmla="*/ 153731070 h 65"/>
              <a:gd name="T30" fmla="*/ 110886875 w 74"/>
              <a:gd name="T31" fmla="*/ 158771407 h 65"/>
              <a:gd name="T32" fmla="*/ 93246575 w 74"/>
              <a:gd name="T33" fmla="*/ 163811744 h 65"/>
              <a:gd name="T34" fmla="*/ 73085325 w 74"/>
              <a:gd name="T35" fmla="*/ 158771407 h 65"/>
              <a:gd name="T36" fmla="*/ 55443438 w 74"/>
              <a:gd name="T37" fmla="*/ 153731070 h 65"/>
              <a:gd name="T38" fmla="*/ 37803138 w 74"/>
              <a:gd name="T39" fmla="*/ 148690733 h 65"/>
              <a:gd name="T40" fmla="*/ 22682200 w 74"/>
              <a:gd name="T41" fmla="*/ 141129434 h 65"/>
              <a:gd name="T42" fmla="*/ 12601575 w 74"/>
              <a:gd name="T43" fmla="*/ 126008423 h 65"/>
              <a:gd name="T44" fmla="*/ 5040313 w 74"/>
              <a:gd name="T45" fmla="*/ 113408375 h 65"/>
              <a:gd name="T46" fmla="*/ 0 w 74"/>
              <a:gd name="T47" fmla="*/ 98287364 h 65"/>
              <a:gd name="T48" fmla="*/ 0 w 74"/>
              <a:gd name="T49" fmla="*/ 80645391 h 65"/>
              <a:gd name="T50" fmla="*/ 0 w 74"/>
              <a:gd name="T51" fmla="*/ 65524380 h 65"/>
              <a:gd name="T52" fmla="*/ 5040313 w 74"/>
              <a:gd name="T53" fmla="*/ 52924331 h 65"/>
              <a:gd name="T54" fmla="*/ 12601575 w 74"/>
              <a:gd name="T55" fmla="*/ 37803321 h 65"/>
              <a:gd name="T56" fmla="*/ 22682200 w 74"/>
              <a:gd name="T57" fmla="*/ 22682310 h 65"/>
              <a:gd name="T58" fmla="*/ 37803138 w 74"/>
              <a:gd name="T59" fmla="*/ 15121011 h 65"/>
              <a:gd name="T60" fmla="*/ 55443438 w 74"/>
              <a:gd name="T61" fmla="*/ 10080674 h 65"/>
              <a:gd name="T62" fmla="*/ 73085325 w 74"/>
              <a:gd name="T63" fmla="*/ 5040337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0" y="4"/>
                </a:lnTo>
                <a:lnTo>
                  <a:pt x="57" y="6"/>
                </a:lnTo>
                <a:lnTo>
                  <a:pt x="63" y="9"/>
                </a:lnTo>
                <a:lnTo>
                  <a:pt x="66" y="15"/>
                </a:lnTo>
                <a:lnTo>
                  <a:pt x="70" y="21"/>
                </a:lnTo>
                <a:lnTo>
                  <a:pt x="72" y="26"/>
                </a:lnTo>
                <a:lnTo>
                  <a:pt x="74" y="32"/>
                </a:lnTo>
                <a:lnTo>
                  <a:pt x="72" y="39"/>
                </a:lnTo>
                <a:lnTo>
                  <a:pt x="70" y="45"/>
                </a:lnTo>
                <a:lnTo>
                  <a:pt x="66" y="50"/>
                </a:lnTo>
                <a:lnTo>
                  <a:pt x="63" y="56"/>
                </a:lnTo>
                <a:lnTo>
                  <a:pt x="57" y="59"/>
                </a:lnTo>
                <a:lnTo>
                  <a:pt x="50" y="61"/>
                </a:lnTo>
                <a:lnTo>
                  <a:pt x="44" y="63"/>
                </a:lnTo>
                <a:lnTo>
                  <a:pt x="37" y="65"/>
                </a:lnTo>
                <a:lnTo>
                  <a:pt x="29" y="63"/>
                </a:lnTo>
                <a:lnTo>
                  <a:pt x="22" y="61"/>
                </a:lnTo>
                <a:lnTo>
                  <a:pt x="15" y="59"/>
                </a:lnTo>
                <a:lnTo>
                  <a:pt x="9" y="56"/>
                </a:lnTo>
                <a:lnTo>
                  <a:pt x="5" y="50"/>
                </a:lnTo>
                <a:lnTo>
                  <a:pt x="2" y="45"/>
                </a:lnTo>
                <a:lnTo>
                  <a:pt x="0" y="39"/>
                </a:lnTo>
                <a:lnTo>
                  <a:pt x="0" y="32"/>
                </a:lnTo>
                <a:lnTo>
                  <a:pt x="0" y="26"/>
                </a:lnTo>
                <a:lnTo>
                  <a:pt x="2" y="21"/>
                </a:lnTo>
                <a:lnTo>
                  <a:pt x="5" y="15"/>
                </a:lnTo>
                <a:lnTo>
                  <a:pt x="9" y="9"/>
                </a:lnTo>
                <a:lnTo>
                  <a:pt x="15" y="6"/>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466" name="Freeform 237"/>
          <p:cNvSpPr>
            <a:spLocks/>
          </p:cNvSpPr>
          <p:nvPr/>
        </p:nvSpPr>
        <p:spPr bwMode="auto">
          <a:xfrm>
            <a:off x="3652838" y="6135688"/>
            <a:ext cx="120650" cy="100012"/>
          </a:xfrm>
          <a:custGeom>
            <a:avLst/>
            <a:gdLst>
              <a:gd name="T0" fmla="*/ 93246575 w 76"/>
              <a:gd name="T1" fmla="*/ 0 h 63"/>
              <a:gd name="T2" fmla="*/ 113407825 w 76"/>
              <a:gd name="T3" fmla="*/ 0 h 63"/>
              <a:gd name="T4" fmla="*/ 131048125 w 76"/>
              <a:gd name="T5" fmla="*/ 5040287 h 63"/>
              <a:gd name="T6" fmla="*/ 151209375 w 76"/>
              <a:gd name="T7" fmla="*/ 15120862 h 63"/>
              <a:gd name="T8" fmla="*/ 163810950 w 76"/>
              <a:gd name="T9" fmla="*/ 22680499 h 63"/>
              <a:gd name="T10" fmla="*/ 173891575 w 76"/>
              <a:gd name="T11" fmla="*/ 32761074 h 63"/>
              <a:gd name="T12" fmla="*/ 181451250 w 76"/>
              <a:gd name="T13" fmla="*/ 47881936 h 63"/>
              <a:gd name="T14" fmla="*/ 186491563 w 76"/>
              <a:gd name="T15" fmla="*/ 60483448 h 63"/>
              <a:gd name="T16" fmla="*/ 191531875 w 76"/>
              <a:gd name="T17" fmla="*/ 78123659 h 63"/>
              <a:gd name="T18" fmla="*/ 186491563 w 76"/>
              <a:gd name="T19" fmla="*/ 93244521 h 63"/>
              <a:gd name="T20" fmla="*/ 181451250 w 76"/>
              <a:gd name="T21" fmla="*/ 110886321 h 63"/>
              <a:gd name="T22" fmla="*/ 173891575 w 76"/>
              <a:gd name="T23" fmla="*/ 126007183 h 63"/>
              <a:gd name="T24" fmla="*/ 163810950 w 76"/>
              <a:gd name="T25" fmla="*/ 136087757 h 63"/>
              <a:gd name="T26" fmla="*/ 151209375 w 76"/>
              <a:gd name="T27" fmla="*/ 143647394 h 63"/>
              <a:gd name="T28" fmla="*/ 131048125 w 76"/>
              <a:gd name="T29" fmla="*/ 153727969 h 63"/>
              <a:gd name="T30" fmla="*/ 113407825 w 76"/>
              <a:gd name="T31" fmla="*/ 158768256 h 63"/>
              <a:gd name="T32" fmla="*/ 93246575 w 76"/>
              <a:gd name="T33" fmla="*/ 158768256 h 63"/>
              <a:gd name="T34" fmla="*/ 75604688 w 76"/>
              <a:gd name="T35" fmla="*/ 158768256 h 63"/>
              <a:gd name="T36" fmla="*/ 60483750 w 76"/>
              <a:gd name="T37" fmla="*/ 153727969 h 63"/>
              <a:gd name="T38" fmla="*/ 42843450 w 76"/>
              <a:gd name="T39" fmla="*/ 143647394 h 63"/>
              <a:gd name="T40" fmla="*/ 30241875 w 76"/>
              <a:gd name="T41" fmla="*/ 136087757 h 63"/>
              <a:gd name="T42" fmla="*/ 20161250 w 76"/>
              <a:gd name="T43" fmla="*/ 126007183 h 63"/>
              <a:gd name="T44" fmla="*/ 10080625 w 76"/>
              <a:gd name="T45" fmla="*/ 110886321 h 63"/>
              <a:gd name="T46" fmla="*/ 5040313 w 76"/>
              <a:gd name="T47" fmla="*/ 93244521 h 63"/>
              <a:gd name="T48" fmla="*/ 0 w 76"/>
              <a:gd name="T49" fmla="*/ 78123659 h 63"/>
              <a:gd name="T50" fmla="*/ 5040313 w 76"/>
              <a:gd name="T51" fmla="*/ 60483448 h 63"/>
              <a:gd name="T52" fmla="*/ 10080625 w 76"/>
              <a:gd name="T53" fmla="*/ 47881936 h 63"/>
              <a:gd name="T54" fmla="*/ 20161250 w 76"/>
              <a:gd name="T55" fmla="*/ 32761074 h 63"/>
              <a:gd name="T56" fmla="*/ 30241875 w 76"/>
              <a:gd name="T57" fmla="*/ 22680499 h 63"/>
              <a:gd name="T58" fmla="*/ 42843450 w 76"/>
              <a:gd name="T59" fmla="*/ 15120862 h 63"/>
              <a:gd name="T60" fmla="*/ 60483750 w 76"/>
              <a:gd name="T61" fmla="*/ 5040287 h 63"/>
              <a:gd name="T62" fmla="*/ 75604688 w 76"/>
              <a:gd name="T63" fmla="*/ 0 h 63"/>
              <a:gd name="T64" fmla="*/ 93246575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5" y="0"/>
                </a:lnTo>
                <a:lnTo>
                  <a:pt x="52" y="2"/>
                </a:lnTo>
                <a:lnTo>
                  <a:pt x="60" y="6"/>
                </a:lnTo>
                <a:lnTo>
                  <a:pt x="65" y="9"/>
                </a:lnTo>
                <a:lnTo>
                  <a:pt x="69" y="13"/>
                </a:lnTo>
                <a:lnTo>
                  <a:pt x="72" y="19"/>
                </a:lnTo>
                <a:lnTo>
                  <a:pt x="74" y="24"/>
                </a:lnTo>
                <a:lnTo>
                  <a:pt x="76" y="31"/>
                </a:lnTo>
                <a:lnTo>
                  <a:pt x="74" y="37"/>
                </a:lnTo>
                <a:lnTo>
                  <a:pt x="72" y="44"/>
                </a:lnTo>
                <a:lnTo>
                  <a:pt x="69" y="50"/>
                </a:lnTo>
                <a:lnTo>
                  <a:pt x="65" y="54"/>
                </a:lnTo>
                <a:lnTo>
                  <a:pt x="60" y="57"/>
                </a:lnTo>
                <a:lnTo>
                  <a:pt x="52" y="61"/>
                </a:lnTo>
                <a:lnTo>
                  <a:pt x="45" y="63"/>
                </a:lnTo>
                <a:lnTo>
                  <a:pt x="37" y="63"/>
                </a:lnTo>
                <a:lnTo>
                  <a:pt x="30" y="63"/>
                </a:lnTo>
                <a:lnTo>
                  <a:pt x="24" y="61"/>
                </a:lnTo>
                <a:lnTo>
                  <a:pt x="17" y="57"/>
                </a:lnTo>
                <a:lnTo>
                  <a:pt x="12" y="54"/>
                </a:lnTo>
                <a:lnTo>
                  <a:pt x="8" y="50"/>
                </a:lnTo>
                <a:lnTo>
                  <a:pt x="4" y="44"/>
                </a:lnTo>
                <a:lnTo>
                  <a:pt x="2" y="37"/>
                </a:lnTo>
                <a:lnTo>
                  <a:pt x="0" y="31"/>
                </a:lnTo>
                <a:lnTo>
                  <a:pt x="2" y="24"/>
                </a:lnTo>
                <a:lnTo>
                  <a:pt x="4" y="19"/>
                </a:lnTo>
                <a:lnTo>
                  <a:pt x="8" y="13"/>
                </a:lnTo>
                <a:lnTo>
                  <a:pt x="12" y="9"/>
                </a:lnTo>
                <a:lnTo>
                  <a:pt x="17" y="6"/>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67" name="Freeform 238"/>
          <p:cNvSpPr>
            <a:spLocks/>
          </p:cNvSpPr>
          <p:nvPr/>
        </p:nvSpPr>
        <p:spPr bwMode="auto">
          <a:xfrm>
            <a:off x="4738688" y="6051550"/>
            <a:ext cx="117475" cy="98425"/>
          </a:xfrm>
          <a:custGeom>
            <a:avLst/>
            <a:gdLst>
              <a:gd name="T0" fmla="*/ 93246575 w 74"/>
              <a:gd name="T1" fmla="*/ 0 h 62"/>
              <a:gd name="T2" fmla="*/ 110886875 w 74"/>
              <a:gd name="T3" fmla="*/ 0 h 62"/>
              <a:gd name="T4" fmla="*/ 131048125 w 74"/>
              <a:gd name="T5" fmla="*/ 2520950 h 62"/>
              <a:gd name="T6" fmla="*/ 143649700 w 74"/>
              <a:gd name="T7" fmla="*/ 12601575 h 62"/>
              <a:gd name="T8" fmla="*/ 158770638 w 74"/>
              <a:gd name="T9" fmla="*/ 22682200 h 62"/>
              <a:gd name="T10" fmla="*/ 171370625 w 74"/>
              <a:gd name="T11" fmla="*/ 30241875 h 62"/>
              <a:gd name="T12" fmla="*/ 176410938 w 74"/>
              <a:gd name="T13" fmla="*/ 45362813 h 62"/>
              <a:gd name="T14" fmla="*/ 186491563 w 74"/>
              <a:gd name="T15" fmla="*/ 63004700 h 62"/>
              <a:gd name="T16" fmla="*/ 186491563 w 74"/>
              <a:gd name="T17" fmla="*/ 78125638 h 62"/>
              <a:gd name="T18" fmla="*/ 186491563 w 74"/>
              <a:gd name="T19" fmla="*/ 95765938 h 62"/>
              <a:gd name="T20" fmla="*/ 176410938 w 74"/>
              <a:gd name="T21" fmla="*/ 110886875 h 62"/>
              <a:gd name="T22" fmla="*/ 171370625 w 74"/>
              <a:gd name="T23" fmla="*/ 123488450 h 62"/>
              <a:gd name="T24" fmla="*/ 158770638 w 74"/>
              <a:gd name="T25" fmla="*/ 133569075 h 62"/>
              <a:gd name="T26" fmla="*/ 143649700 w 74"/>
              <a:gd name="T27" fmla="*/ 143649700 h 62"/>
              <a:gd name="T28" fmla="*/ 131048125 w 74"/>
              <a:gd name="T29" fmla="*/ 151209375 h 62"/>
              <a:gd name="T30" fmla="*/ 110886875 w 74"/>
              <a:gd name="T31" fmla="*/ 156249688 h 62"/>
              <a:gd name="T32" fmla="*/ 93246575 w 74"/>
              <a:gd name="T33" fmla="*/ 156249688 h 62"/>
              <a:gd name="T34" fmla="*/ 73085325 w 74"/>
              <a:gd name="T35" fmla="*/ 156249688 h 62"/>
              <a:gd name="T36" fmla="*/ 55443438 w 74"/>
              <a:gd name="T37" fmla="*/ 151209375 h 62"/>
              <a:gd name="T38" fmla="*/ 40322500 w 74"/>
              <a:gd name="T39" fmla="*/ 143649700 h 62"/>
              <a:gd name="T40" fmla="*/ 27722513 w 74"/>
              <a:gd name="T41" fmla="*/ 133569075 h 62"/>
              <a:gd name="T42" fmla="*/ 12601575 w 74"/>
              <a:gd name="T43" fmla="*/ 123488450 h 62"/>
              <a:gd name="T44" fmla="*/ 5040313 w 74"/>
              <a:gd name="T45" fmla="*/ 110886875 h 62"/>
              <a:gd name="T46" fmla="*/ 0 w 74"/>
              <a:gd name="T47" fmla="*/ 95765938 h 62"/>
              <a:gd name="T48" fmla="*/ 0 w 74"/>
              <a:gd name="T49" fmla="*/ 78125638 h 62"/>
              <a:gd name="T50" fmla="*/ 0 w 74"/>
              <a:gd name="T51" fmla="*/ 63004700 h 62"/>
              <a:gd name="T52" fmla="*/ 5040313 w 74"/>
              <a:gd name="T53" fmla="*/ 45362813 h 62"/>
              <a:gd name="T54" fmla="*/ 12601575 w 74"/>
              <a:gd name="T55" fmla="*/ 30241875 h 62"/>
              <a:gd name="T56" fmla="*/ 27722513 w 74"/>
              <a:gd name="T57" fmla="*/ 22682200 h 62"/>
              <a:gd name="T58" fmla="*/ 40322500 w 74"/>
              <a:gd name="T59" fmla="*/ 12601575 h 62"/>
              <a:gd name="T60" fmla="*/ 55443438 w 74"/>
              <a:gd name="T61" fmla="*/ 2520950 h 62"/>
              <a:gd name="T62" fmla="*/ 73085325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2" y="1"/>
                </a:lnTo>
                <a:lnTo>
                  <a:pt x="57" y="5"/>
                </a:lnTo>
                <a:lnTo>
                  <a:pt x="63" y="9"/>
                </a:lnTo>
                <a:lnTo>
                  <a:pt x="68" y="12"/>
                </a:lnTo>
                <a:lnTo>
                  <a:pt x="70" y="18"/>
                </a:lnTo>
                <a:lnTo>
                  <a:pt x="74" y="25"/>
                </a:lnTo>
                <a:lnTo>
                  <a:pt x="74" y="31"/>
                </a:lnTo>
                <a:lnTo>
                  <a:pt x="74" y="38"/>
                </a:lnTo>
                <a:lnTo>
                  <a:pt x="70" y="44"/>
                </a:lnTo>
                <a:lnTo>
                  <a:pt x="68" y="49"/>
                </a:lnTo>
                <a:lnTo>
                  <a:pt x="63" y="53"/>
                </a:lnTo>
                <a:lnTo>
                  <a:pt x="57" y="57"/>
                </a:lnTo>
                <a:lnTo>
                  <a:pt x="52" y="60"/>
                </a:lnTo>
                <a:lnTo>
                  <a:pt x="44" y="62"/>
                </a:lnTo>
                <a:lnTo>
                  <a:pt x="37" y="62"/>
                </a:lnTo>
                <a:lnTo>
                  <a:pt x="29" y="62"/>
                </a:lnTo>
                <a:lnTo>
                  <a:pt x="22" y="60"/>
                </a:lnTo>
                <a:lnTo>
                  <a:pt x="16" y="57"/>
                </a:lnTo>
                <a:lnTo>
                  <a:pt x="11" y="53"/>
                </a:lnTo>
                <a:lnTo>
                  <a:pt x="5" y="49"/>
                </a:lnTo>
                <a:lnTo>
                  <a:pt x="2" y="44"/>
                </a:lnTo>
                <a:lnTo>
                  <a:pt x="0" y="38"/>
                </a:lnTo>
                <a:lnTo>
                  <a:pt x="0" y="31"/>
                </a:lnTo>
                <a:lnTo>
                  <a:pt x="0" y="25"/>
                </a:lnTo>
                <a:lnTo>
                  <a:pt x="2" y="18"/>
                </a:lnTo>
                <a:lnTo>
                  <a:pt x="5" y="12"/>
                </a:lnTo>
                <a:lnTo>
                  <a:pt x="11" y="9"/>
                </a:lnTo>
                <a:lnTo>
                  <a:pt x="16" y="5"/>
                </a:lnTo>
                <a:lnTo>
                  <a:pt x="22" y="1"/>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68" name="Freeform 239"/>
          <p:cNvSpPr>
            <a:spLocks/>
          </p:cNvSpPr>
          <p:nvPr/>
        </p:nvSpPr>
        <p:spPr bwMode="auto">
          <a:xfrm>
            <a:off x="2855913" y="5068888"/>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2680499 h 63"/>
              <a:gd name="T10" fmla="*/ 171370625 w 74"/>
              <a:gd name="T11" fmla="*/ 37801361 h 63"/>
              <a:gd name="T12" fmla="*/ 181451250 w 74"/>
              <a:gd name="T13" fmla="*/ 47881936 h 63"/>
              <a:gd name="T14" fmla="*/ 186491563 w 74"/>
              <a:gd name="T15" fmla="*/ 65523735 h 63"/>
              <a:gd name="T16" fmla="*/ 186491563 w 74"/>
              <a:gd name="T17" fmla="*/ 80644597 h 63"/>
              <a:gd name="T18" fmla="*/ 186491563 w 74"/>
              <a:gd name="T19" fmla="*/ 98284809 h 63"/>
              <a:gd name="T20" fmla="*/ 181451250 w 74"/>
              <a:gd name="T21" fmla="*/ 110886321 h 63"/>
              <a:gd name="T22" fmla="*/ 171370625 w 74"/>
              <a:gd name="T23" fmla="*/ 126007183 h 63"/>
              <a:gd name="T24" fmla="*/ 158770638 w 74"/>
              <a:gd name="T25" fmla="*/ 136087757 h 63"/>
              <a:gd name="T26" fmla="*/ 143649700 w 74"/>
              <a:gd name="T27" fmla="*/ 143647394 h 63"/>
              <a:gd name="T28" fmla="*/ 131048125 w 74"/>
              <a:gd name="T29" fmla="*/ 153727969 h 63"/>
              <a:gd name="T30" fmla="*/ 110886875 w 74"/>
              <a:gd name="T31" fmla="*/ 158768256 h 63"/>
              <a:gd name="T32" fmla="*/ 93246575 w 74"/>
              <a:gd name="T33" fmla="*/ 158768256 h 63"/>
              <a:gd name="T34" fmla="*/ 75604688 w 74"/>
              <a:gd name="T35" fmla="*/ 158768256 h 63"/>
              <a:gd name="T36" fmla="*/ 55443438 w 74"/>
              <a:gd name="T37" fmla="*/ 153727969 h 63"/>
              <a:gd name="T38" fmla="*/ 42843450 w 74"/>
              <a:gd name="T39" fmla="*/ 143647394 h 63"/>
              <a:gd name="T40" fmla="*/ 27722513 w 74"/>
              <a:gd name="T41" fmla="*/ 136087757 h 63"/>
              <a:gd name="T42" fmla="*/ 15120938 w 74"/>
              <a:gd name="T43" fmla="*/ 126007183 h 63"/>
              <a:gd name="T44" fmla="*/ 10080625 w 74"/>
              <a:gd name="T45" fmla="*/ 110886321 h 63"/>
              <a:gd name="T46" fmla="*/ 0 w 74"/>
              <a:gd name="T47" fmla="*/ 98284809 h 63"/>
              <a:gd name="T48" fmla="*/ 0 w 74"/>
              <a:gd name="T49" fmla="*/ 80644597 h 63"/>
              <a:gd name="T50" fmla="*/ 0 w 74"/>
              <a:gd name="T51" fmla="*/ 65523735 h 63"/>
              <a:gd name="T52" fmla="*/ 10080625 w 74"/>
              <a:gd name="T53" fmla="*/ 47881936 h 63"/>
              <a:gd name="T54" fmla="*/ 15120938 w 74"/>
              <a:gd name="T55" fmla="*/ 37801361 h 63"/>
              <a:gd name="T56" fmla="*/ 27722513 w 74"/>
              <a:gd name="T57" fmla="*/ 22680499 h 63"/>
              <a:gd name="T58" fmla="*/ 42843450 w 74"/>
              <a:gd name="T59" fmla="*/ 15120862 h 63"/>
              <a:gd name="T60" fmla="*/ 5544343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5"/>
                </a:lnTo>
                <a:lnTo>
                  <a:pt x="72" y="19"/>
                </a:lnTo>
                <a:lnTo>
                  <a:pt x="74" y="26"/>
                </a:lnTo>
                <a:lnTo>
                  <a:pt x="74" y="32"/>
                </a:lnTo>
                <a:lnTo>
                  <a:pt x="74" y="39"/>
                </a:lnTo>
                <a:lnTo>
                  <a:pt x="72" y="44"/>
                </a:lnTo>
                <a:lnTo>
                  <a:pt x="68" y="50"/>
                </a:lnTo>
                <a:lnTo>
                  <a:pt x="63" y="54"/>
                </a:lnTo>
                <a:lnTo>
                  <a:pt x="57" y="57"/>
                </a:lnTo>
                <a:lnTo>
                  <a:pt x="52" y="61"/>
                </a:lnTo>
                <a:lnTo>
                  <a:pt x="44" y="63"/>
                </a:lnTo>
                <a:lnTo>
                  <a:pt x="37" y="63"/>
                </a:lnTo>
                <a:lnTo>
                  <a:pt x="30" y="63"/>
                </a:lnTo>
                <a:lnTo>
                  <a:pt x="22" y="61"/>
                </a:lnTo>
                <a:lnTo>
                  <a:pt x="17" y="57"/>
                </a:lnTo>
                <a:lnTo>
                  <a:pt x="11" y="54"/>
                </a:lnTo>
                <a:lnTo>
                  <a:pt x="6" y="50"/>
                </a:lnTo>
                <a:lnTo>
                  <a:pt x="4" y="44"/>
                </a:lnTo>
                <a:lnTo>
                  <a:pt x="0" y="39"/>
                </a:lnTo>
                <a:lnTo>
                  <a:pt x="0" y="32"/>
                </a:lnTo>
                <a:lnTo>
                  <a:pt x="0" y="26"/>
                </a:lnTo>
                <a:lnTo>
                  <a:pt x="4" y="19"/>
                </a:lnTo>
                <a:lnTo>
                  <a:pt x="6" y="15"/>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69" name="Freeform 240"/>
          <p:cNvSpPr>
            <a:spLocks/>
          </p:cNvSpPr>
          <p:nvPr/>
        </p:nvSpPr>
        <p:spPr bwMode="auto">
          <a:xfrm>
            <a:off x="3900488" y="6149975"/>
            <a:ext cx="115887" cy="100013"/>
          </a:xfrm>
          <a:custGeom>
            <a:avLst/>
            <a:gdLst>
              <a:gd name="T0" fmla="*/ 93244585 w 73"/>
              <a:gd name="T1" fmla="*/ 0 h 63"/>
              <a:gd name="T2" fmla="*/ 110886397 w 73"/>
              <a:gd name="T3" fmla="*/ 0 h 63"/>
              <a:gd name="T4" fmla="*/ 128526620 w 73"/>
              <a:gd name="T5" fmla="*/ 5040338 h 63"/>
              <a:gd name="T6" fmla="*/ 143647493 w 73"/>
              <a:gd name="T7" fmla="*/ 15121013 h 63"/>
              <a:gd name="T8" fmla="*/ 156249013 w 73"/>
              <a:gd name="T9" fmla="*/ 25201688 h 63"/>
              <a:gd name="T10" fmla="*/ 166329595 w 73"/>
              <a:gd name="T11" fmla="*/ 37803326 h 63"/>
              <a:gd name="T12" fmla="*/ 176410176 w 73"/>
              <a:gd name="T13" fmla="*/ 52924340 h 63"/>
              <a:gd name="T14" fmla="*/ 183969819 w 73"/>
              <a:gd name="T15" fmla="*/ 65524390 h 63"/>
              <a:gd name="T16" fmla="*/ 183969819 w 73"/>
              <a:gd name="T17" fmla="*/ 80645403 h 63"/>
              <a:gd name="T18" fmla="*/ 183969819 w 73"/>
              <a:gd name="T19" fmla="*/ 98287379 h 63"/>
              <a:gd name="T20" fmla="*/ 176410176 w 73"/>
              <a:gd name="T21" fmla="*/ 113408392 h 63"/>
              <a:gd name="T22" fmla="*/ 166329595 w 73"/>
              <a:gd name="T23" fmla="*/ 126008442 h 63"/>
              <a:gd name="T24" fmla="*/ 156249013 w 73"/>
              <a:gd name="T25" fmla="*/ 136089118 h 63"/>
              <a:gd name="T26" fmla="*/ 143647493 w 73"/>
              <a:gd name="T27" fmla="*/ 146169793 h 63"/>
              <a:gd name="T28" fmla="*/ 128526620 w 73"/>
              <a:gd name="T29" fmla="*/ 153731094 h 63"/>
              <a:gd name="T30" fmla="*/ 110886397 w 73"/>
              <a:gd name="T31" fmla="*/ 158771431 h 63"/>
              <a:gd name="T32" fmla="*/ 93244585 w 73"/>
              <a:gd name="T33" fmla="*/ 158771431 h 63"/>
              <a:gd name="T34" fmla="*/ 73083422 w 73"/>
              <a:gd name="T35" fmla="*/ 158771431 h 63"/>
              <a:gd name="T36" fmla="*/ 55443198 w 73"/>
              <a:gd name="T37" fmla="*/ 153731094 h 63"/>
              <a:gd name="T38" fmla="*/ 40322326 w 73"/>
              <a:gd name="T39" fmla="*/ 146169793 h 63"/>
              <a:gd name="T40" fmla="*/ 27720805 w 73"/>
              <a:gd name="T41" fmla="*/ 136089118 h 63"/>
              <a:gd name="T42" fmla="*/ 12599933 w 73"/>
              <a:gd name="T43" fmla="*/ 126008442 h 63"/>
              <a:gd name="T44" fmla="*/ 2519352 w 73"/>
              <a:gd name="T45" fmla="*/ 113408392 h 63"/>
              <a:gd name="T46" fmla="*/ 0 w 73"/>
              <a:gd name="T47" fmla="*/ 98287379 h 63"/>
              <a:gd name="T48" fmla="*/ 0 w 73"/>
              <a:gd name="T49" fmla="*/ 80645403 h 63"/>
              <a:gd name="T50" fmla="*/ 0 w 73"/>
              <a:gd name="T51" fmla="*/ 65524390 h 63"/>
              <a:gd name="T52" fmla="*/ 2519352 w 73"/>
              <a:gd name="T53" fmla="*/ 52924340 h 63"/>
              <a:gd name="T54" fmla="*/ 12599933 w 73"/>
              <a:gd name="T55" fmla="*/ 37803326 h 63"/>
              <a:gd name="T56" fmla="*/ 27720805 w 73"/>
              <a:gd name="T57" fmla="*/ 25201688 h 63"/>
              <a:gd name="T58" fmla="*/ 40322326 w 73"/>
              <a:gd name="T59" fmla="*/ 15121013 h 63"/>
              <a:gd name="T60" fmla="*/ 55443198 w 73"/>
              <a:gd name="T61" fmla="*/ 5040338 h 63"/>
              <a:gd name="T62" fmla="*/ 73083422 w 73"/>
              <a:gd name="T63" fmla="*/ 0 h 63"/>
              <a:gd name="T64" fmla="*/ 93244585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7" y="0"/>
                </a:moveTo>
                <a:lnTo>
                  <a:pt x="44" y="0"/>
                </a:lnTo>
                <a:lnTo>
                  <a:pt x="51" y="2"/>
                </a:lnTo>
                <a:lnTo>
                  <a:pt x="57" y="6"/>
                </a:lnTo>
                <a:lnTo>
                  <a:pt x="62" y="10"/>
                </a:lnTo>
                <a:lnTo>
                  <a:pt x="66" y="15"/>
                </a:lnTo>
                <a:lnTo>
                  <a:pt x="70" y="21"/>
                </a:lnTo>
                <a:lnTo>
                  <a:pt x="73" y="26"/>
                </a:lnTo>
                <a:lnTo>
                  <a:pt x="73" y="32"/>
                </a:lnTo>
                <a:lnTo>
                  <a:pt x="73" y="39"/>
                </a:lnTo>
                <a:lnTo>
                  <a:pt x="70" y="45"/>
                </a:lnTo>
                <a:lnTo>
                  <a:pt x="66" y="50"/>
                </a:lnTo>
                <a:lnTo>
                  <a:pt x="62" y="54"/>
                </a:lnTo>
                <a:lnTo>
                  <a:pt x="57" y="58"/>
                </a:lnTo>
                <a:lnTo>
                  <a:pt x="51" y="61"/>
                </a:lnTo>
                <a:lnTo>
                  <a:pt x="44" y="63"/>
                </a:lnTo>
                <a:lnTo>
                  <a:pt x="37" y="63"/>
                </a:lnTo>
                <a:lnTo>
                  <a:pt x="29" y="63"/>
                </a:lnTo>
                <a:lnTo>
                  <a:pt x="22" y="61"/>
                </a:lnTo>
                <a:lnTo>
                  <a:pt x="16" y="58"/>
                </a:lnTo>
                <a:lnTo>
                  <a:pt x="11" y="54"/>
                </a:lnTo>
                <a:lnTo>
                  <a:pt x="5" y="50"/>
                </a:lnTo>
                <a:lnTo>
                  <a:pt x="1" y="45"/>
                </a:lnTo>
                <a:lnTo>
                  <a:pt x="0" y="39"/>
                </a:lnTo>
                <a:lnTo>
                  <a:pt x="0" y="32"/>
                </a:lnTo>
                <a:lnTo>
                  <a:pt x="0" y="26"/>
                </a:lnTo>
                <a:lnTo>
                  <a:pt x="1" y="21"/>
                </a:lnTo>
                <a:lnTo>
                  <a:pt x="5" y="15"/>
                </a:lnTo>
                <a:lnTo>
                  <a:pt x="11" y="10"/>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70" name="Freeform 241"/>
          <p:cNvSpPr>
            <a:spLocks/>
          </p:cNvSpPr>
          <p:nvPr/>
        </p:nvSpPr>
        <p:spPr bwMode="auto">
          <a:xfrm>
            <a:off x="2894013" y="5649913"/>
            <a:ext cx="117475" cy="101600"/>
          </a:xfrm>
          <a:custGeom>
            <a:avLst/>
            <a:gdLst>
              <a:gd name="T0" fmla="*/ 93246575 w 74"/>
              <a:gd name="T1" fmla="*/ 0 h 64"/>
              <a:gd name="T2" fmla="*/ 110886875 w 74"/>
              <a:gd name="T3" fmla="*/ 5040313 h 64"/>
              <a:gd name="T4" fmla="*/ 131048125 w 74"/>
              <a:gd name="T5" fmla="*/ 7561263 h 64"/>
              <a:gd name="T6" fmla="*/ 148690013 w 74"/>
              <a:gd name="T7" fmla="*/ 12601575 h 64"/>
              <a:gd name="T8" fmla="*/ 163810950 w 74"/>
              <a:gd name="T9" fmla="*/ 27722513 h 64"/>
              <a:gd name="T10" fmla="*/ 171370625 w 74"/>
              <a:gd name="T11" fmla="*/ 35282188 h 64"/>
              <a:gd name="T12" fmla="*/ 181451250 w 74"/>
              <a:gd name="T13" fmla="*/ 50403125 h 64"/>
              <a:gd name="T14" fmla="*/ 186491563 w 74"/>
              <a:gd name="T15" fmla="*/ 65524063 h 64"/>
              <a:gd name="T16" fmla="*/ 186491563 w 74"/>
              <a:gd name="T17" fmla="*/ 83165950 h 64"/>
              <a:gd name="T18" fmla="*/ 186491563 w 74"/>
              <a:gd name="T19" fmla="*/ 95765938 h 64"/>
              <a:gd name="T20" fmla="*/ 181451250 w 74"/>
              <a:gd name="T21" fmla="*/ 110886875 h 64"/>
              <a:gd name="T22" fmla="*/ 171370625 w 74"/>
              <a:gd name="T23" fmla="*/ 126007813 h 64"/>
              <a:gd name="T24" fmla="*/ 163810950 w 74"/>
              <a:gd name="T25" fmla="*/ 138609388 h 64"/>
              <a:gd name="T26" fmla="*/ 148690013 w 74"/>
              <a:gd name="T27" fmla="*/ 148690013 h 64"/>
              <a:gd name="T28" fmla="*/ 131048125 w 74"/>
              <a:gd name="T29" fmla="*/ 156249688 h 64"/>
              <a:gd name="T30" fmla="*/ 110886875 w 74"/>
              <a:gd name="T31" fmla="*/ 161290000 h 64"/>
              <a:gd name="T32" fmla="*/ 93246575 w 74"/>
              <a:gd name="T33" fmla="*/ 161290000 h 64"/>
              <a:gd name="T34" fmla="*/ 75604688 w 74"/>
              <a:gd name="T35" fmla="*/ 161290000 h 64"/>
              <a:gd name="T36" fmla="*/ 60483750 w 74"/>
              <a:gd name="T37" fmla="*/ 156249688 h 64"/>
              <a:gd name="T38" fmla="*/ 42843450 w 74"/>
              <a:gd name="T39" fmla="*/ 148690013 h 64"/>
              <a:gd name="T40" fmla="*/ 27722513 w 74"/>
              <a:gd name="T41" fmla="*/ 138609388 h 64"/>
              <a:gd name="T42" fmla="*/ 17641888 w 74"/>
              <a:gd name="T43" fmla="*/ 126007813 h 64"/>
              <a:gd name="T44" fmla="*/ 10080625 w 74"/>
              <a:gd name="T45" fmla="*/ 110886875 h 64"/>
              <a:gd name="T46" fmla="*/ 5040313 w 74"/>
              <a:gd name="T47" fmla="*/ 95765938 h 64"/>
              <a:gd name="T48" fmla="*/ 0 w 74"/>
              <a:gd name="T49" fmla="*/ 83165950 h 64"/>
              <a:gd name="T50" fmla="*/ 5040313 w 74"/>
              <a:gd name="T51" fmla="*/ 65524063 h 64"/>
              <a:gd name="T52" fmla="*/ 10080625 w 74"/>
              <a:gd name="T53" fmla="*/ 50403125 h 64"/>
              <a:gd name="T54" fmla="*/ 17641888 w 74"/>
              <a:gd name="T55" fmla="*/ 35282188 h 64"/>
              <a:gd name="T56" fmla="*/ 27722513 w 74"/>
              <a:gd name="T57" fmla="*/ 27722513 h 64"/>
              <a:gd name="T58" fmla="*/ 42843450 w 74"/>
              <a:gd name="T59" fmla="*/ 12601575 h 64"/>
              <a:gd name="T60" fmla="*/ 60483750 w 74"/>
              <a:gd name="T61" fmla="*/ 7561263 h 64"/>
              <a:gd name="T62" fmla="*/ 75604688 w 74"/>
              <a:gd name="T63" fmla="*/ 5040313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2" y="3"/>
                </a:lnTo>
                <a:lnTo>
                  <a:pt x="59" y="5"/>
                </a:lnTo>
                <a:lnTo>
                  <a:pt x="65" y="11"/>
                </a:lnTo>
                <a:lnTo>
                  <a:pt x="68" y="14"/>
                </a:lnTo>
                <a:lnTo>
                  <a:pt x="72" y="20"/>
                </a:lnTo>
                <a:lnTo>
                  <a:pt x="74" y="26"/>
                </a:lnTo>
                <a:lnTo>
                  <a:pt x="74" y="33"/>
                </a:lnTo>
                <a:lnTo>
                  <a:pt x="74" y="38"/>
                </a:lnTo>
                <a:lnTo>
                  <a:pt x="72" y="44"/>
                </a:lnTo>
                <a:lnTo>
                  <a:pt x="68" y="50"/>
                </a:lnTo>
                <a:lnTo>
                  <a:pt x="65" y="55"/>
                </a:lnTo>
                <a:lnTo>
                  <a:pt x="59" y="59"/>
                </a:lnTo>
                <a:lnTo>
                  <a:pt x="52" y="62"/>
                </a:lnTo>
                <a:lnTo>
                  <a:pt x="44" y="64"/>
                </a:lnTo>
                <a:lnTo>
                  <a:pt x="37" y="64"/>
                </a:lnTo>
                <a:lnTo>
                  <a:pt x="30" y="64"/>
                </a:lnTo>
                <a:lnTo>
                  <a:pt x="24" y="62"/>
                </a:lnTo>
                <a:lnTo>
                  <a:pt x="17" y="59"/>
                </a:lnTo>
                <a:lnTo>
                  <a:pt x="11" y="55"/>
                </a:lnTo>
                <a:lnTo>
                  <a:pt x="7" y="50"/>
                </a:lnTo>
                <a:lnTo>
                  <a:pt x="4" y="44"/>
                </a:lnTo>
                <a:lnTo>
                  <a:pt x="2" y="38"/>
                </a:lnTo>
                <a:lnTo>
                  <a:pt x="0" y="33"/>
                </a:lnTo>
                <a:lnTo>
                  <a:pt x="2" y="26"/>
                </a:lnTo>
                <a:lnTo>
                  <a:pt x="4" y="20"/>
                </a:lnTo>
                <a:lnTo>
                  <a:pt x="7" y="14"/>
                </a:lnTo>
                <a:lnTo>
                  <a:pt x="11" y="11"/>
                </a:lnTo>
                <a:lnTo>
                  <a:pt x="17" y="5"/>
                </a:lnTo>
                <a:lnTo>
                  <a:pt x="24" y="3"/>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71" name="Freeform 242"/>
          <p:cNvSpPr>
            <a:spLocks/>
          </p:cNvSpPr>
          <p:nvPr/>
        </p:nvSpPr>
        <p:spPr bwMode="auto">
          <a:xfrm>
            <a:off x="3976688" y="5567363"/>
            <a:ext cx="119062" cy="100012"/>
          </a:xfrm>
          <a:custGeom>
            <a:avLst/>
            <a:gdLst>
              <a:gd name="T0" fmla="*/ 95765535 w 75"/>
              <a:gd name="T1" fmla="*/ 0 h 63"/>
              <a:gd name="T2" fmla="*/ 115926701 w 75"/>
              <a:gd name="T3" fmla="*/ 0 h 63"/>
              <a:gd name="T4" fmla="*/ 128526635 w 75"/>
              <a:gd name="T5" fmla="*/ 5040287 h 63"/>
              <a:gd name="T6" fmla="*/ 148687801 w 75"/>
              <a:gd name="T7" fmla="*/ 15120862 h 63"/>
              <a:gd name="T8" fmla="*/ 161289323 w 75"/>
              <a:gd name="T9" fmla="*/ 22680499 h 63"/>
              <a:gd name="T10" fmla="*/ 171369905 w 75"/>
              <a:gd name="T11" fmla="*/ 32761074 h 63"/>
              <a:gd name="T12" fmla="*/ 181450488 w 75"/>
              <a:gd name="T13" fmla="*/ 45362586 h 63"/>
              <a:gd name="T14" fmla="*/ 183969840 w 75"/>
              <a:gd name="T15" fmla="*/ 60483448 h 63"/>
              <a:gd name="T16" fmla="*/ 189010131 w 75"/>
              <a:gd name="T17" fmla="*/ 78123659 h 63"/>
              <a:gd name="T18" fmla="*/ 183969840 w 75"/>
              <a:gd name="T19" fmla="*/ 93244521 h 63"/>
              <a:gd name="T20" fmla="*/ 181450488 w 75"/>
              <a:gd name="T21" fmla="*/ 110886321 h 63"/>
              <a:gd name="T22" fmla="*/ 171369905 w 75"/>
              <a:gd name="T23" fmla="*/ 120966895 h 63"/>
              <a:gd name="T24" fmla="*/ 161289323 w 75"/>
              <a:gd name="T25" fmla="*/ 136087757 h 63"/>
              <a:gd name="T26" fmla="*/ 148687801 w 75"/>
              <a:gd name="T27" fmla="*/ 143647394 h 63"/>
              <a:gd name="T28" fmla="*/ 128526635 w 75"/>
              <a:gd name="T29" fmla="*/ 153727969 h 63"/>
              <a:gd name="T30" fmla="*/ 115926701 w 75"/>
              <a:gd name="T31" fmla="*/ 158768256 h 63"/>
              <a:gd name="T32" fmla="*/ 95765535 w 75"/>
              <a:gd name="T33" fmla="*/ 158768256 h 63"/>
              <a:gd name="T34" fmla="*/ 73083431 w 75"/>
              <a:gd name="T35" fmla="*/ 158768256 h 63"/>
              <a:gd name="T36" fmla="*/ 60483496 w 75"/>
              <a:gd name="T37" fmla="*/ 153727969 h 63"/>
              <a:gd name="T38" fmla="*/ 40322331 w 75"/>
              <a:gd name="T39" fmla="*/ 143647394 h 63"/>
              <a:gd name="T40" fmla="*/ 27720809 w 75"/>
              <a:gd name="T41" fmla="*/ 136087757 h 63"/>
              <a:gd name="T42" fmla="*/ 17640226 w 75"/>
              <a:gd name="T43" fmla="*/ 120966895 h 63"/>
              <a:gd name="T44" fmla="*/ 7559643 w 75"/>
              <a:gd name="T45" fmla="*/ 110886321 h 63"/>
              <a:gd name="T46" fmla="*/ 2519352 w 75"/>
              <a:gd name="T47" fmla="*/ 93244521 h 63"/>
              <a:gd name="T48" fmla="*/ 0 w 75"/>
              <a:gd name="T49" fmla="*/ 78123659 h 63"/>
              <a:gd name="T50" fmla="*/ 2519352 w 75"/>
              <a:gd name="T51" fmla="*/ 60483448 h 63"/>
              <a:gd name="T52" fmla="*/ 7559643 w 75"/>
              <a:gd name="T53" fmla="*/ 45362586 h 63"/>
              <a:gd name="T54" fmla="*/ 17640226 w 75"/>
              <a:gd name="T55" fmla="*/ 32761074 h 63"/>
              <a:gd name="T56" fmla="*/ 27720809 w 75"/>
              <a:gd name="T57" fmla="*/ 22680499 h 63"/>
              <a:gd name="T58" fmla="*/ 40322331 w 75"/>
              <a:gd name="T59" fmla="*/ 15120862 h 63"/>
              <a:gd name="T60" fmla="*/ 60483496 w 75"/>
              <a:gd name="T61" fmla="*/ 5040287 h 63"/>
              <a:gd name="T62" fmla="*/ 73083431 w 75"/>
              <a:gd name="T63" fmla="*/ 0 h 63"/>
              <a:gd name="T64" fmla="*/ 95765535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8" y="0"/>
                </a:moveTo>
                <a:lnTo>
                  <a:pt x="46" y="0"/>
                </a:lnTo>
                <a:lnTo>
                  <a:pt x="51" y="2"/>
                </a:lnTo>
                <a:lnTo>
                  <a:pt x="59" y="6"/>
                </a:lnTo>
                <a:lnTo>
                  <a:pt x="64" y="9"/>
                </a:lnTo>
                <a:lnTo>
                  <a:pt x="68" y="13"/>
                </a:lnTo>
                <a:lnTo>
                  <a:pt x="72" y="18"/>
                </a:lnTo>
                <a:lnTo>
                  <a:pt x="73" y="24"/>
                </a:lnTo>
                <a:lnTo>
                  <a:pt x="75" y="31"/>
                </a:lnTo>
                <a:lnTo>
                  <a:pt x="73" y="37"/>
                </a:lnTo>
                <a:lnTo>
                  <a:pt x="72" y="44"/>
                </a:lnTo>
                <a:lnTo>
                  <a:pt x="68" y="48"/>
                </a:lnTo>
                <a:lnTo>
                  <a:pt x="64" y="54"/>
                </a:lnTo>
                <a:lnTo>
                  <a:pt x="59" y="57"/>
                </a:lnTo>
                <a:lnTo>
                  <a:pt x="51" y="61"/>
                </a:lnTo>
                <a:lnTo>
                  <a:pt x="46" y="63"/>
                </a:lnTo>
                <a:lnTo>
                  <a:pt x="38" y="63"/>
                </a:lnTo>
                <a:lnTo>
                  <a:pt x="29" y="63"/>
                </a:lnTo>
                <a:lnTo>
                  <a:pt x="24" y="61"/>
                </a:lnTo>
                <a:lnTo>
                  <a:pt x="16" y="57"/>
                </a:lnTo>
                <a:lnTo>
                  <a:pt x="11" y="54"/>
                </a:lnTo>
                <a:lnTo>
                  <a:pt x="7" y="48"/>
                </a:lnTo>
                <a:lnTo>
                  <a:pt x="3" y="44"/>
                </a:lnTo>
                <a:lnTo>
                  <a:pt x="1" y="37"/>
                </a:lnTo>
                <a:lnTo>
                  <a:pt x="0" y="31"/>
                </a:lnTo>
                <a:lnTo>
                  <a:pt x="1" y="24"/>
                </a:lnTo>
                <a:lnTo>
                  <a:pt x="3" y="18"/>
                </a:lnTo>
                <a:lnTo>
                  <a:pt x="7" y="13"/>
                </a:lnTo>
                <a:lnTo>
                  <a:pt x="11" y="9"/>
                </a:lnTo>
                <a:lnTo>
                  <a:pt x="16" y="6"/>
                </a:lnTo>
                <a:lnTo>
                  <a:pt x="24" y="2"/>
                </a:lnTo>
                <a:lnTo>
                  <a:pt x="29" y="0"/>
                </a:lnTo>
                <a:lnTo>
                  <a:pt x="38" y="0"/>
                </a:lnTo>
                <a:close/>
              </a:path>
            </a:pathLst>
          </a:custGeom>
          <a:solidFill>
            <a:srgbClr val="FFFFFF"/>
          </a:solidFill>
          <a:ln w="9525">
            <a:noFill/>
            <a:round/>
            <a:headEnd/>
            <a:tailEnd/>
          </a:ln>
        </p:spPr>
        <p:txBody>
          <a:bodyPr/>
          <a:lstStyle/>
          <a:p>
            <a:endParaRPr lang="en-US" dirty="0"/>
          </a:p>
        </p:txBody>
      </p:sp>
      <p:sp>
        <p:nvSpPr>
          <p:cNvPr id="18472" name="Freeform 243"/>
          <p:cNvSpPr>
            <a:spLocks/>
          </p:cNvSpPr>
          <p:nvPr/>
        </p:nvSpPr>
        <p:spPr bwMode="auto">
          <a:xfrm>
            <a:off x="3976688" y="5567363"/>
            <a:ext cx="119062" cy="100012"/>
          </a:xfrm>
          <a:custGeom>
            <a:avLst/>
            <a:gdLst>
              <a:gd name="T0" fmla="*/ 95765535 w 75"/>
              <a:gd name="T1" fmla="*/ 0 h 63"/>
              <a:gd name="T2" fmla="*/ 115926701 w 75"/>
              <a:gd name="T3" fmla="*/ 0 h 63"/>
              <a:gd name="T4" fmla="*/ 128526635 w 75"/>
              <a:gd name="T5" fmla="*/ 5040287 h 63"/>
              <a:gd name="T6" fmla="*/ 148687801 w 75"/>
              <a:gd name="T7" fmla="*/ 15120862 h 63"/>
              <a:gd name="T8" fmla="*/ 161289323 w 75"/>
              <a:gd name="T9" fmla="*/ 22680499 h 63"/>
              <a:gd name="T10" fmla="*/ 171369905 w 75"/>
              <a:gd name="T11" fmla="*/ 32761074 h 63"/>
              <a:gd name="T12" fmla="*/ 181450488 w 75"/>
              <a:gd name="T13" fmla="*/ 45362586 h 63"/>
              <a:gd name="T14" fmla="*/ 183969840 w 75"/>
              <a:gd name="T15" fmla="*/ 60483448 h 63"/>
              <a:gd name="T16" fmla="*/ 189010131 w 75"/>
              <a:gd name="T17" fmla="*/ 78123659 h 63"/>
              <a:gd name="T18" fmla="*/ 183969840 w 75"/>
              <a:gd name="T19" fmla="*/ 93244521 h 63"/>
              <a:gd name="T20" fmla="*/ 181450488 w 75"/>
              <a:gd name="T21" fmla="*/ 110886321 h 63"/>
              <a:gd name="T22" fmla="*/ 171369905 w 75"/>
              <a:gd name="T23" fmla="*/ 120966895 h 63"/>
              <a:gd name="T24" fmla="*/ 161289323 w 75"/>
              <a:gd name="T25" fmla="*/ 136087757 h 63"/>
              <a:gd name="T26" fmla="*/ 148687801 w 75"/>
              <a:gd name="T27" fmla="*/ 143647394 h 63"/>
              <a:gd name="T28" fmla="*/ 128526635 w 75"/>
              <a:gd name="T29" fmla="*/ 153727969 h 63"/>
              <a:gd name="T30" fmla="*/ 115926701 w 75"/>
              <a:gd name="T31" fmla="*/ 158768256 h 63"/>
              <a:gd name="T32" fmla="*/ 95765535 w 75"/>
              <a:gd name="T33" fmla="*/ 158768256 h 63"/>
              <a:gd name="T34" fmla="*/ 73083431 w 75"/>
              <a:gd name="T35" fmla="*/ 158768256 h 63"/>
              <a:gd name="T36" fmla="*/ 60483496 w 75"/>
              <a:gd name="T37" fmla="*/ 153727969 h 63"/>
              <a:gd name="T38" fmla="*/ 40322331 w 75"/>
              <a:gd name="T39" fmla="*/ 143647394 h 63"/>
              <a:gd name="T40" fmla="*/ 27720809 w 75"/>
              <a:gd name="T41" fmla="*/ 136087757 h 63"/>
              <a:gd name="T42" fmla="*/ 17640226 w 75"/>
              <a:gd name="T43" fmla="*/ 120966895 h 63"/>
              <a:gd name="T44" fmla="*/ 7559643 w 75"/>
              <a:gd name="T45" fmla="*/ 110886321 h 63"/>
              <a:gd name="T46" fmla="*/ 2519352 w 75"/>
              <a:gd name="T47" fmla="*/ 93244521 h 63"/>
              <a:gd name="T48" fmla="*/ 0 w 75"/>
              <a:gd name="T49" fmla="*/ 78123659 h 63"/>
              <a:gd name="T50" fmla="*/ 2519352 w 75"/>
              <a:gd name="T51" fmla="*/ 60483448 h 63"/>
              <a:gd name="T52" fmla="*/ 7559643 w 75"/>
              <a:gd name="T53" fmla="*/ 45362586 h 63"/>
              <a:gd name="T54" fmla="*/ 17640226 w 75"/>
              <a:gd name="T55" fmla="*/ 32761074 h 63"/>
              <a:gd name="T56" fmla="*/ 27720809 w 75"/>
              <a:gd name="T57" fmla="*/ 22680499 h 63"/>
              <a:gd name="T58" fmla="*/ 40322331 w 75"/>
              <a:gd name="T59" fmla="*/ 15120862 h 63"/>
              <a:gd name="T60" fmla="*/ 60483496 w 75"/>
              <a:gd name="T61" fmla="*/ 5040287 h 63"/>
              <a:gd name="T62" fmla="*/ 73083431 w 75"/>
              <a:gd name="T63" fmla="*/ 0 h 63"/>
              <a:gd name="T64" fmla="*/ 95765535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8" y="0"/>
                </a:moveTo>
                <a:lnTo>
                  <a:pt x="46" y="0"/>
                </a:lnTo>
                <a:lnTo>
                  <a:pt x="51" y="2"/>
                </a:lnTo>
                <a:lnTo>
                  <a:pt x="59" y="6"/>
                </a:lnTo>
                <a:lnTo>
                  <a:pt x="64" y="9"/>
                </a:lnTo>
                <a:lnTo>
                  <a:pt x="68" y="13"/>
                </a:lnTo>
                <a:lnTo>
                  <a:pt x="72" y="18"/>
                </a:lnTo>
                <a:lnTo>
                  <a:pt x="73" y="24"/>
                </a:lnTo>
                <a:lnTo>
                  <a:pt x="75" y="31"/>
                </a:lnTo>
                <a:lnTo>
                  <a:pt x="73" y="37"/>
                </a:lnTo>
                <a:lnTo>
                  <a:pt x="72" y="44"/>
                </a:lnTo>
                <a:lnTo>
                  <a:pt x="68" y="48"/>
                </a:lnTo>
                <a:lnTo>
                  <a:pt x="64" y="54"/>
                </a:lnTo>
                <a:lnTo>
                  <a:pt x="59" y="57"/>
                </a:lnTo>
                <a:lnTo>
                  <a:pt x="51" y="61"/>
                </a:lnTo>
                <a:lnTo>
                  <a:pt x="46" y="63"/>
                </a:lnTo>
                <a:lnTo>
                  <a:pt x="38" y="63"/>
                </a:lnTo>
                <a:lnTo>
                  <a:pt x="29" y="63"/>
                </a:lnTo>
                <a:lnTo>
                  <a:pt x="24" y="61"/>
                </a:lnTo>
                <a:lnTo>
                  <a:pt x="16" y="57"/>
                </a:lnTo>
                <a:lnTo>
                  <a:pt x="11" y="54"/>
                </a:lnTo>
                <a:lnTo>
                  <a:pt x="7" y="48"/>
                </a:lnTo>
                <a:lnTo>
                  <a:pt x="3" y="44"/>
                </a:lnTo>
                <a:lnTo>
                  <a:pt x="1" y="37"/>
                </a:lnTo>
                <a:lnTo>
                  <a:pt x="0" y="31"/>
                </a:lnTo>
                <a:lnTo>
                  <a:pt x="1" y="24"/>
                </a:lnTo>
                <a:lnTo>
                  <a:pt x="3" y="18"/>
                </a:lnTo>
                <a:lnTo>
                  <a:pt x="7" y="13"/>
                </a:lnTo>
                <a:lnTo>
                  <a:pt x="11" y="9"/>
                </a:lnTo>
                <a:lnTo>
                  <a:pt x="16" y="6"/>
                </a:lnTo>
                <a:lnTo>
                  <a:pt x="24" y="2"/>
                </a:lnTo>
                <a:lnTo>
                  <a:pt x="29" y="0"/>
                </a:lnTo>
                <a:lnTo>
                  <a:pt x="38" y="0"/>
                </a:lnTo>
              </a:path>
            </a:pathLst>
          </a:custGeom>
          <a:noFill/>
          <a:ln w="11113">
            <a:solidFill>
              <a:srgbClr val="1F1A17"/>
            </a:solidFill>
            <a:prstDash val="solid"/>
            <a:round/>
            <a:headEnd/>
            <a:tailEnd/>
          </a:ln>
        </p:spPr>
        <p:txBody>
          <a:bodyPr/>
          <a:lstStyle/>
          <a:p>
            <a:endParaRPr lang="en-US" dirty="0"/>
          </a:p>
        </p:txBody>
      </p:sp>
      <p:sp>
        <p:nvSpPr>
          <p:cNvPr id="18473" name="Freeform 244"/>
          <p:cNvSpPr>
            <a:spLocks/>
          </p:cNvSpPr>
          <p:nvPr/>
        </p:nvSpPr>
        <p:spPr bwMode="auto">
          <a:xfrm>
            <a:off x="2820988" y="5359400"/>
            <a:ext cx="117475" cy="103188"/>
          </a:xfrm>
          <a:custGeom>
            <a:avLst/>
            <a:gdLst>
              <a:gd name="T0" fmla="*/ 93246575 w 74"/>
              <a:gd name="T1" fmla="*/ 0 h 65"/>
              <a:gd name="T2" fmla="*/ 110886875 w 74"/>
              <a:gd name="T3" fmla="*/ 5040337 h 65"/>
              <a:gd name="T4" fmla="*/ 131048125 w 74"/>
              <a:gd name="T5" fmla="*/ 10080674 h 65"/>
              <a:gd name="T6" fmla="*/ 143649700 w 74"/>
              <a:gd name="T7" fmla="*/ 12601636 h 65"/>
              <a:gd name="T8" fmla="*/ 158770638 w 74"/>
              <a:gd name="T9" fmla="*/ 27722647 h 65"/>
              <a:gd name="T10" fmla="*/ 171370625 w 74"/>
              <a:gd name="T11" fmla="*/ 37803321 h 65"/>
              <a:gd name="T12" fmla="*/ 176410938 w 74"/>
              <a:gd name="T13" fmla="*/ 50403369 h 65"/>
              <a:gd name="T14" fmla="*/ 186491563 w 74"/>
              <a:gd name="T15" fmla="*/ 65524380 h 65"/>
              <a:gd name="T16" fmla="*/ 186491563 w 74"/>
              <a:gd name="T17" fmla="*/ 83166353 h 65"/>
              <a:gd name="T18" fmla="*/ 186491563 w 74"/>
              <a:gd name="T19" fmla="*/ 98287364 h 65"/>
              <a:gd name="T20" fmla="*/ 176410938 w 74"/>
              <a:gd name="T21" fmla="*/ 110887412 h 65"/>
              <a:gd name="T22" fmla="*/ 171370625 w 74"/>
              <a:gd name="T23" fmla="*/ 126008423 h 65"/>
              <a:gd name="T24" fmla="*/ 158770638 w 74"/>
              <a:gd name="T25" fmla="*/ 138610059 h 65"/>
              <a:gd name="T26" fmla="*/ 143649700 w 74"/>
              <a:gd name="T27" fmla="*/ 148690733 h 65"/>
              <a:gd name="T28" fmla="*/ 131048125 w 74"/>
              <a:gd name="T29" fmla="*/ 158771407 h 65"/>
              <a:gd name="T30" fmla="*/ 110886875 w 74"/>
              <a:gd name="T31" fmla="*/ 163811744 h 65"/>
              <a:gd name="T32" fmla="*/ 93246575 w 74"/>
              <a:gd name="T33" fmla="*/ 163811744 h 65"/>
              <a:gd name="T34" fmla="*/ 73085325 w 74"/>
              <a:gd name="T35" fmla="*/ 163811744 h 65"/>
              <a:gd name="T36" fmla="*/ 55443438 w 74"/>
              <a:gd name="T37" fmla="*/ 158771407 h 65"/>
              <a:gd name="T38" fmla="*/ 42843450 w 74"/>
              <a:gd name="T39" fmla="*/ 148690733 h 65"/>
              <a:gd name="T40" fmla="*/ 27722513 w 74"/>
              <a:gd name="T41" fmla="*/ 138610059 h 65"/>
              <a:gd name="T42" fmla="*/ 12601575 w 74"/>
              <a:gd name="T43" fmla="*/ 126008423 h 65"/>
              <a:gd name="T44" fmla="*/ 5040313 w 74"/>
              <a:gd name="T45" fmla="*/ 110887412 h 65"/>
              <a:gd name="T46" fmla="*/ 0 w 74"/>
              <a:gd name="T47" fmla="*/ 98287364 h 65"/>
              <a:gd name="T48" fmla="*/ 0 w 74"/>
              <a:gd name="T49" fmla="*/ 83166353 h 65"/>
              <a:gd name="T50" fmla="*/ 0 w 74"/>
              <a:gd name="T51" fmla="*/ 65524380 h 65"/>
              <a:gd name="T52" fmla="*/ 5040313 w 74"/>
              <a:gd name="T53" fmla="*/ 50403369 h 65"/>
              <a:gd name="T54" fmla="*/ 12601575 w 74"/>
              <a:gd name="T55" fmla="*/ 37803321 h 65"/>
              <a:gd name="T56" fmla="*/ 27722513 w 74"/>
              <a:gd name="T57" fmla="*/ 27722647 h 65"/>
              <a:gd name="T58" fmla="*/ 42843450 w 74"/>
              <a:gd name="T59" fmla="*/ 12601636 h 65"/>
              <a:gd name="T60" fmla="*/ 55443438 w 74"/>
              <a:gd name="T61" fmla="*/ 10080674 h 65"/>
              <a:gd name="T62" fmla="*/ 73085325 w 74"/>
              <a:gd name="T63" fmla="*/ 5040337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2" y="4"/>
                </a:lnTo>
                <a:lnTo>
                  <a:pt x="57" y="5"/>
                </a:lnTo>
                <a:lnTo>
                  <a:pt x="63" y="11"/>
                </a:lnTo>
                <a:lnTo>
                  <a:pt x="68" y="15"/>
                </a:lnTo>
                <a:lnTo>
                  <a:pt x="70" y="20"/>
                </a:lnTo>
                <a:lnTo>
                  <a:pt x="74" y="26"/>
                </a:lnTo>
                <a:lnTo>
                  <a:pt x="74" y="33"/>
                </a:lnTo>
                <a:lnTo>
                  <a:pt x="74" y="39"/>
                </a:lnTo>
                <a:lnTo>
                  <a:pt x="70" y="44"/>
                </a:lnTo>
                <a:lnTo>
                  <a:pt x="68" y="50"/>
                </a:lnTo>
                <a:lnTo>
                  <a:pt x="63" y="55"/>
                </a:lnTo>
                <a:lnTo>
                  <a:pt x="57" y="59"/>
                </a:lnTo>
                <a:lnTo>
                  <a:pt x="52" y="63"/>
                </a:lnTo>
                <a:lnTo>
                  <a:pt x="44" y="65"/>
                </a:lnTo>
                <a:lnTo>
                  <a:pt x="37" y="65"/>
                </a:lnTo>
                <a:lnTo>
                  <a:pt x="29" y="65"/>
                </a:lnTo>
                <a:lnTo>
                  <a:pt x="22" y="63"/>
                </a:lnTo>
                <a:lnTo>
                  <a:pt x="17" y="59"/>
                </a:lnTo>
                <a:lnTo>
                  <a:pt x="11" y="55"/>
                </a:lnTo>
                <a:lnTo>
                  <a:pt x="5" y="50"/>
                </a:lnTo>
                <a:lnTo>
                  <a:pt x="2" y="44"/>
                </a:lnTo>
                <a:lnTo>
                  <a:pt x="0" y="39"/>
                </a:lnTo>
                <a:lnTo>
                  <a:pt x="0" y="33"/>
                </a:lnTo>
                <a:lnTo>
                  <a:pt x="0" y="26"/>
                </a:lnTo>
                <a:lnTo>
                  <a:pt x="2" y="20"/>
                </a:lnTo>
                <a:lnTo>
                  <a:pt x="5" y="15"/>
                </a:lnTo>
                <a:lnTo>
                  <a:pt x="11" y="11"/>
                </a:lnTo>
                <a:lnTo>
                  <a:pt x="17" y="5"/>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474" name="Freeform 245"/>
          <p:cNvSpPr>
            <a:spLocks/>
          </p:cNvSpPr>
          <p:nvPr/>
        </p:nvSpPr>
        <p:spPr bwMode="auto">
          <a:xfrm>
            <a:off x="2859088" y="5942013"/>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2680499 h 63"/>
              <a:gd name="T10" fmla="*/ 171370625 w 74"/>
              <a:gd name="T11" fmla="*/ 37801361 h 63"/>
              <a:gd name="T12" fmla="*/ 181451250 w 74"/>
              <a:gd name="T13" fmla="*/ 52922223 h 63"/>
              <a:gd name="T14" fmla="*/ 186491563 w 74"/>
              <a:gd name="T15" fmla="*/ 65523735 h 63"/>
              <a:gd name="T16" fmla="*/ 186491563 w 74"/>
              <a:gd name="T17" fmla="*/ 80644597 h 63"/>
              <a:gd name="T18" fmla="*/ 186491563 w 74"/>
              <a:gd name="T19" fmla="*/ 98284809 h 63"/>
              <a:gd name="T20" fmla="*/ 181451250 w 74"/>
              <a:gd name="T21" fmla="*/ 113405671 h 63"/>
              <a:gd name="T22" fmla="*/ 171370625 w 74"/>
              <a:gd name="T23" fmla="*/ 126007183 h 63"/>
              <a:gd name="T24" fmla="*/ 158770638 w 74"/>
              <a:gd name="T25" fmla="*/ 136087757 h 63"/>
              <a:gd name="T26" fmla="*/ 143649700 w 74"/>
              <a:gd name="T27" fmla="*/ 148687682 h 63"/>
              <a:gd name="T28" fmla="*/ 131048125 w 74"/>
              <a:gd name="T29" fmla="*/ 153727969 h 63"/>
              <a:gd name="T30" fmla="*/ 110886875 w 74"/>
              <a:gd name="T31" fmla="*/ 158768256 h 63"/>
              <a:gd name="T32" fmla="*/ 93246575 w 74"/>
              <a:gd name="T33" fmla="*/ 158768256 h 63"/>
              <a:gd name="T34" fmla="*/ 73085325 w 74"/>
              <a:gd name="T35" fmla="*/ 158768256 h 63"/>
              <a:gd name="T36" fmla="*/ 55443438 w 74"/>
              <a:gd name="T37" fmla="*/ 153727969 h 63"/>
              <a:gd name="T38" fmla="*/ 42843450 w 74"/>
              <a:gd name="T39" fmla="*/ 148687682 h 63"/>
              <a:gd name="T40" fmla="*/ 27722513 w 74"/>
              <a:gd name="T41" fmla="*/ 136087757 h 63"/>
              <a:gd name="T42" fmla="*/ 17641888 w 74"/>
              <a:gd name="T43" fmla="*/ 126007183 h 63"/>
              <a:gd name="T44" fmla="*/ 10080625 w 74"/>
              <a:gd name="T45" fmla="*/ 113405671 h 63"/>
              <a:gd name="T46" fmla="*/ 0 w 74"/>
              <a:gd name="T47" fmla="*/ 98284809 h 63"/>
              <a:gd name="T48" fmla="*/ 0 w 74"/>
              <a:gd name="T49" fmla="*/ 80644597 h 63"/>
              <a:gd name="T50" fmla="*/ 0 w 74"/>
              <a:gd name="T51" fmla="*/ 65523735 h 63"/>
              <a:gd name="T52" fmla="*/ 10080625 w 74"/>
              <a:gd name="T53" fmla="*/ 52922223 h 63"/>
              <a:gd name="T54" fmla="*/ 17641888 w 74"/>
              <a:gd name="T55" fmla="*/ 37801361 h 63"/>
              <a:gd name="T56" fmla="*/ 27722513 w 74"/>
              <a:gd name="T57" fmla="*/ 22680499 h 63"/>
              <a:gd name="T58" fmla="*/ 42843450 w 74"/>
              <a:gd name="T59" fmla="*/ 15120862 h 63"/>
              <a:gd name="T60" fmla="*/ 55443438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5"/>
                </a:lnTo>
                <a:lnTo>
                  <a:pt x="72" y="21"/>
                </a:lnTo>
                <a:lnTo>
                  <a:pt x="74" y="26"/>
                </a:lnTo>
                <a:lnTo>
                  <a:pt x="74" y="32"/>
                </a:lnTo>
                <a:lnTo>
                  <a:pt x="74" y="39"/>
                </a:lnTo>
                <a:lnTo>
                  <a:pt x="72" y="45"/>
                </a:lnTo>
                <a:lnTo>
                  <a:pt x="68" y="50"/>
                </a:lnTo>
                <a:lnTo>
                  <a:pt x="63" y="54"/>
                </a:lnTo>
                <a:lnTo>
                  <a:pt x="57" y="59"/>
                </a:lnTo>
                <a:lnTo>
                  <a:pt x="52" y="61"/>
                </a:lnTo>
                <a:lnTo>
                  <a:pt x="44" y="63"/>
                </a:lnTo>
                <a:lnTo>
                  <a:pt x="37" y="63"/>
                </a:lnTo>
                <a:lnTo>
                  <a:pt x="29" y="63"/>
                </a:lnTo>
                <a:lnTo>
                  <a:pt x="22" y="61"/>
                </a:lnTo>
                <a:lnTo>
                  <a:pt x="17" y="59"/>
                </a:lnTo>
                <a:lnTo>
                  <a:pt x="11" y="54"/>
                </a:lnTo>
                <a:lnTo>
                  <a:pt x="7" y="50"/>
                </a:lnTo>
                <a:lnTo>
                  <a:pt x="4" y="45"/>
                </a:lnTo>
                <a:lnTo>
                  <a:pt x="0" y="39"/>
                </a:lnTo>
                <a:lnTo>
                  <a:pt x="0" y="32"/>
                </a:lnTo>
                <a:lnTo>
                  <a:pt x="0" y="26"/>
                </a:lnTo>
                <a:lnTo>
                  <a:pt x="4" y="21"/>
                </a:lnTo>
                <a:lnTo>
                  <a:pt x="7" y="15"/>
                </a:lnTo>
                <a:lnTo>
                  <a:pt x="11" y="9"/>
                </a:lnTo>
                <a:lnTo>
                  <a:pt x="17"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75" name="Freeform 246"/>
          <p:cNvSpPr>
            <a:spLocks/>
          </p:cNvSpPr>
          <p:nvPr/>
        </p:nvSpPr>
        <p:spPr bwMode="auto">
          <a:xfrm>
            <a:off x="3940175" y="5857875"/>
            <a:ext cx="117475" cy="101600"/>
          </a:xfrm>
          <a:custGeom>
            <a:avLst/>
            <a:gdLst>
              <a:gd name="T0" fmla="*/ 93246575 w 74"/>
              <a:gd name="T1" fmla="*/ 0 h 64"/>
              <a:gd name="T2" fmla="*/ 113407825 w 74"/>
              <a:gd name="T3" fmla="*/ 5040313 h 64"/>
              <a:gd name="T4" fmla="*/ 131048125 w 74"/>
              <a:gd name="T5" fmla="*/ 7561263 h 64"/>
              <a:gd name="T6" fmla="*/ 151209375 w 74"/>
              <a:gd name="T7" fmla="*/ 12601575 h 64"/>
              <a:gd name="T8" fmla="*/ 163810950 w 74"/>
              <a:gd name="T9" fmla="*/ 22682200 h 64"/>
              <a:gd name="T10" fmla="*/ 173891575 w 74"/>
              <a:gd name="T11" fmla="*/ 35282188 h 64"/>
              <a:gd name="T12" fmla="*/ 181451250 w 74"/>
              <a:gd name="T13" fmla="*/ 50403125 h 64"/>
              <a:gd name="T14" fmla="*/ 186491563 w 74"/>
              <a:gd name="T15" fmla="*/ 65524063 h 64"/>
              <a:gd name="T16" fmla="*/ 186491563 w 74"/>
              <a:gd name="T17" fmla="*/ 78125638 h 64"/>
              <a:gd name="T18" fmla="*/ 186491563 w 74"/>
              <a:gd name="T19" fmla="*/ 95765938 h 64"/>
              <a:gd name="T20" fmla="*/ 181451250 w 74"/>
              <a:gd name="T21" fmla="*/ 110886875 h 64"/>
              <a:gd name="T22" fmla="*/ 173891575 w 74"/>
              <a:gd name="T23" fmla="*/ 126007813 h 64"/>
              <a:gd name="T24" fmla="*/ 163810950 w 74"/>
              <a:gd name="T25" fmla="*/ 138609388 h 64"/>
              <a:gd name="T26" fmla="*/ 151209375 w 74"/>
              <a:gd name="T27" fmla="*/ 148690013 h 64"/>
              <a:gd name="T28" fmla="*/ 131048125 w 74"/>
              <a:gd name="T29" fmla="*/ 153730325 h 64"/>
              <a:gd name="T30" fmla="*/ 113407825 w 74"/>
              <a:gd name="T31" fmla="*/ 156249688 h 64"/>
              <a:gd name="T32" fmla="*/ 93246575 w 74"/>
              <a:gd name="T33" fmla="*/ 161290000 h 64"/>
              <a:gd name="T34" fmla="*/ 75604688 w 74"/>
              <a:gd name="T35" fmla="*/ 156249688 h 64"/>
              <a:gd name="T36" fmla="*/ 60483750 w 74"/>
              <a:gd name="T37" fmla="*/ 153730325 h 64"/>
              <a:gd name="T38" fmla="*/ 42843450 w 74"/>
              <a:gd name="T39" fmla="*/ 148690013 h 64"/>
              <a:gd name="T40" fmla="*/ 30241875 w 74"/>
              <a:gd name="T41" fmla="*/ 138609388 h 64"/>
              <a:gd name="T42" fmla="*/ 20161250 w 74"/>
              <a:gd name="T43" fmla="*/ 126007813 h 64"/>
              <a:gd name="T44" fmla="*/ 10080625 w 74"/>
              <a:gd name="T45" fmla="*/ 110886875 h 64"/>
              <a:gd name="T46" fmla="*/ 5040313 w 74"/>
              <a:gd name="T47" fmla="*/ 95765938 h 64"/>
              <a:gd name="T48" fmla="*/ 0 w 74"/>
              <a:gd name="T49" fmla="*/ 78125638 h 64"/>
              <a:gd name="T50" fmla="*/ 5040313 w 74"/>
              <a:gd name="T51" fmla="*/ 65524063 h 64"/>
              <a:gd name="T52" fmla="*/ 10080625 w 74"/>
              <a:gd name="T53" fmla="*/ 50403125 h 64"/>
              <a:gd name="T54" fmla="*/ 20161250 w 74"/>
              <a:gd name="T55" fmla="*/ 35282188 h 64"/>
              <a:gd name="T56" fmla="*/ 30241875 w 74"/>
              <a:gd name="T57" fmla="*/ 22682200 h 64"/>
              <a:gd name="T58" fmla="*/ 42843450 w 74"/>
              <a:gd name="T59" fmla="*/ 12601575 h 64"/>
              <a:gd name="T60" fmla="*/ 60483750 w 74"/>
              <a:gd name="T61" fmla="*/ 7561263 h 64"/>
              <a:gd name="T62" fmla="*/ 75604688 w 74"/>
              <a:gd name="T63" fmla="*/ 5040313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2"/>
                </a:lnTo>
                <a:lnTo>
                  <a:pt x="52" y="3"/>
                </a:lnTo>
                <a:lnTo>
                  <a:pt x="60" y="5"/>
                </a:lnTo>
                <a:lnTo>
                  <a:pt x="65" y="9"/>
                </a:lnTo>
                <a:lnTo>
                  <a:pt x="69" y="14"/>
                </a:lnTo>
                <a:lnTo>
                  <a:pt x="72" y="20"/>
                </a:lnTo>
                <a:lnTo>
                  <a:pt x="74" y="26"/>
                </a:lnTo>
                <a:lnTo>
                  <a:pt x="74" y="31"/>
                </a:lnTo>
                <a:lnTo>
                  <a:pt x="74" y="38"/>
                </a:lnTo>
                <a:lnTo>
                  <a:pt x="72" y="44"/>
                </a:lnTo>
                <a:lnTo>
                  <a:pt x="69" y="50"/>
                </a:lnTo>
                <a:lnTo>
                  <a:pt x="65" y="55"/>
                </a:lnTo>
                <a:lnTo>
                  <a:pt x="60" y="59"/>
                </a:lnTo>
                <a:lnTo>
                  <a:pt x="52" y="61"/>
                </a:lnTo>
                <a:lnTo>
                  <a:pt x="45" y="62"/>
                </a:lnTo>
                <a:lnTo>
                  <a:pt x="37" y="64"/>
                </a:lnTo>
                <a:lnTo>
                  <a:pt x="30" y="62"/>
                </a:lnTo>
                <a:lnTo>
                  <a:pt x="24" y="61"/>
                </a:lnTo>
                <a:lnTo>
                  <a:pt x="17" y="59"/>
                </a:lnTo>
                <a:lnTo>
                  <a:pt x="12" y="55"/>
                </a:lnTo>
                <a:lnTo>
                  <a:pt x="8" y="50"/>
                </a:lnTo>
                <a:lnTo>
                  <a:pt x="4" y="44"/>
                </a:lnTo>
                <a:lnTo>
                  <a:pt x="2" y="38"/>
                </a:lnTo>
                <a:lnTo>
                  <a:pt x="0" y="31"/>
                </a:lnTo>
                <a:lnTo>
                  <a:pt x="2" y="26"/>
                </a:lnTo>
                <a:lnTo>
                  <a:pt x="4" y="20"/>
                </a:lnTo>
                <a:lnTo>
                  <a:pt x="8" y="14"/>
                </a:lnTo>
                <a:lnTo>
                  <a:pt x="12" y="9"/>
                </a:lnTo>
                <a:lnTo>
                  <a:pt x="17" y="5"/>
                </a:lnTo>
                <a:lnTo>
                  <a:pt x="24" y="3"/>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76" name="Freeform 247"/>
          <p:cNvSpPr>
            <a:spLocks/>
          </p:cNvSpPr>
          <p:nvPr/>
        </p:nvSpPr>
        <p:spPr bwMode="auto">
          <a:xfrm>
            <a:off x="2935288" y="5168900"/>
            <a:ext cx="117475" cy="100013"/>
          </a:xfrm>
          <a:custGeom>
            <a:avLst/>
            <a:gdLst>
              <a:gd name="T0" fmla="*/ 93246575 w 74"/>
              <a:gd name="T1" fmla="*/ 0 h 63"/>
              <a:gd name="T2" fmla="*/ 110886875 w 74"/>
              <a:gd name="T3" fmla="*/ 0 h 63"/>
              <a:gd name="T4" fmla="*/ 131048125 w 74"/>
              <a:gd name="T5" fmla="*/ 5040338 h 63"/>
              <a:gd name="T6" fmla="*/ 148690013 w 74"/>
              <a:gd name="T7" fmla="*/ 10080675 h 63"/>
              <a:gd name="T8" fmla="*/ 163810950 w 74"/>
              <a:gd name="T9" fmla="*/ 22682313 h 63"/>
              <a:gd name="T10" fmla="*/ 171370625 w 74"/>
              <a:gd name="T11" fmla="*/ 32762989 h 63"/>
              <a:gd name="T12" fmla="*/ 181451250 w 74"/>
              <a:gd name="T13" fmla="*/ 45363039 h 63"/>
              <a:gd name="T14" fmla="*/ 186491563 w 74"/>
              <a:gd name="T15" fmla="*/ 60484052 h 63"/>
              <a:gd name="T16" fmla="*/ 186491563 w 74"/>
              <a:gd name="T17" fmla="*/ 78126028 h 63"/>
              <a:gd name="T18" fmla="*/ 186491563 w 74"/>
              <a:gd name="T19" fmla="*/ 93247041 h 63"/>
              <a:gd name="T20" fmla="*/ 181451250 w 74"/>
              <a:gd name="T21" fmla="*/ 105847092 h 63"/>
              <a:gd name="T22" fmla="*/ 171370625 w 74"/>
              <a:gd name="T23" fmla="*/ 120968105 h 63"/>
              <a:gd name="T24" fmla="*/ 163810950 w 74"/>
              <a:gd name="T25" fmla="*/ 133569743 h 63"/>
              <a:gd name="T26" fmla="*/ 148690013 w 74"/>
              <a:gd name="T27" fmla="*/ 143650418 h 63"/>
              <a:gd name="T28" fmla="*/ 131048125 w 74"/>
              <a:gd name="T29" fmla="*/ 153731094 h 63"/>
              <a:gd name="T30" fmla="*/ 110886875 w 74"/>
              <a:gd name="T31" fmla="*/ 158771431 h 63"/>
              <a:gd name="T32" fmla="*/ 93246575 w 74"/>
              <a:gd name="T33" fmla="*/ 158771431 h 63"/>
              <a:gd name="T34" fmla="*/ 73085325 w 74"/>
              <a:gd name="T35" fmla="*/ 158771431 h 63"/>
              <a:gd name="T36" fmla="*/ 60483750 w 74"/>
              <a:gd name="T37" fmla="*/ 153731094 h 63"/>
              <a:gd name="T38" fmla="*/ 42843450 w 74"/>
              <a:gd name="T39" fmla="*/ 143650418 h 63"/>
              <a:gd name="T40" fmla="*/ 27722513 w 74"/>
              <a:gd name="T41" fmla="*/ 133569743 h 63"/>
              <a:gd name="T42" fmla="*/ 17641888 w 74"/>
              <a:gd name="T43" fmla="*/ 120968105 h 63"/>
              <a:gd name="T44" fmla="*/ 10080625 w 74"/>
              <a:gd name="T45" fmla="*/ 105847092 h 63"/>
              <a:gd name="T46" fmla="*/ 5040313 w 74"/>
              <a:gd name="T47" fmla="*/ 93247041 h 63"/>
              <a:gd name="T48" fmla="*/ 0 w 74"/>
              <a:gd name="T49" fmla="*/ 78126028 h 63"/>
              <a:gd name="T50" fmla="*/ 5040313 w 74"/>
              <a:gd name="T51" fmla="*/ 60484052 h 63"/>
              <a:gd name="T52" fmla="*/ 10080625 w 74"/>
              <a:gd name="T53" fmla="*/ 45363039 h 63"/>
              <a:gd name="T54" fmla="*/ 17641888 w 74"/>
              <a:gd name="T55" fmla="*/ 32762989 h 63"/>
              <a:gd name="T56" fmla="*/ 27722513 w 74"/>
              <a:gd name="T57" fmla="*/ 22682313 h 63"/>
              <a:gd name="T58" fmla="*/ 42843450 w 74"/>
              <a:gd name="T59" fmla="*/ 10080675 h 63"/>
              <a:gd name="T60" fmla="*/ 60483750 w 74"/>
              <a:gd name="T61" fmla="*/ 5040338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4"/>
                </a:lnTo>
                <a:lnTo>
                  <a:pt x="65" y="9"/>
                </a:lnTo>
                <a:lnTo>
                  <a:pt x="68" y="13"/>
                </a:lnTo>
                <a:lnTo>
                  <a:pt x="72" y="18"/>
                </a:lnTo>
                <a:lnTo>
                  <a:pt x="74" y="24"/>
                </a:lnTo>
                <a:lnTo>
                  <a:pt x="74" y="31"/>
                </a:lnTo>
                <a:lnTo>
                  <a:pt x="74" y="37"/>
                </a:lnTo>
                <a:lnTo>
                  <a:pt x="72" y="42"/>
                </a:lnTo>
                <a:lnTo>
                  <a:pt x="68" y="48"/>
                </a:lnTo>
                <a:lnTo>
                  <a:pt x="65" y="53"/>
                </a:lnTo>
                <a:lnTo>
                  <a:pt x="59" y="57"/>
                </a:lnTo>
                <a:lnTo>
                  <a:pt x="52" y="61"/>
                </a:lnTo>
                <a:lnTo>
                  <a:pt x="44" y="63"/>
                </a:lnTo>
                <a:lnTo>
                  <a:pt x="37" y="63"/>
                </a:lnTo>
                <a:lnTo>
                  <a:pt x="29" y="63"/>
                </a:lnTo>
                <a:lnTo>
                  <a:pt x="24" y="61"/>
                </a:lnTo>
                <a:lnTo>
                  <a:pt x="17" y="57"/>
                </a:lnTo>
                <a:lnTo>
                  <a:pt x="11" y="53"/>
                </a:lnTo>
                <a:lnTo>
                  <a:pt x="7" y="48"/>
                </a:lnTo>
                <a:lnTo>
                  <a:pt x="4" y="42"/>
                </a:lnTo>
                <a:lnTo>
                  <a:pt x="2" y="37"/>
                </a:lnTo>
                <a:lnTo>
                  <a:pt x="0" y="31"/>
                </a:lnTo>
                <a:lnTo>
                  <a:pt x="2" y="24"/>
                </a:lnTo>
                <a:lnTo>
                  <a:pt x="4" y="18"/>
                </a:lnTo>
                <a:lnTo>
                  <a:pt x="7" y="13"/>
                </a:lnTo>
                <a:lnTo>
                  <a:pt x="11" y="9"/>
                </a:lnTo>
                <a:lnTo>
                  <a:pt x="17" y="4"/>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77" name="Freeform 248"/>
          <p:cNvSpPr>
            <a:spLocks/>
          </p:cNvSpPr>
          <p:nvPr/>
        </p:nvSpPr>
        <p:spPr bwMode="auto">
          <a:xfrm>
            <a:off x="2976563" y="5748338"/>
            <a:ext cx="117475" cy="103187"/>
          </a:xfrm>
          <a:custGeom>
            <a:avLst/>
            <a:gdLst>
              <a:gd name="T0" fmla="*/ 93246575 w 74"/>
              <a:gd name="T1" fmla="*/ 0 h 65"/>
              <a:gd name="T2" fmla="*/ 110886875 w 74"/>
              <a:gd name="T3" fmla="*/ 0 h 65"/>
              <a:gd name="T4" fmla="*/ 126007813 w 74"/>
              <a:gd name="T5" fmla="*/ 5040288 h 65"/>
              <a:gd name="T6" fmla="*/ 143649700 w 74"/>
              <a:gd name="T7" fmla="*/ 15120864 h 65"/>
              <a:gd name="T8" fmla="*/ 158770638 w 74"/>
              <a:gd name="T9" fmla="*/ 25201440 h 65"/>
              <a:gd name="T10" fmla="*/ 166330313 w 74"/>
              <a:gd name="T11" fmla="*/ 37801367 h 65"/>
              <a:gd name="T12" fmla="*/ 176410938 w 74"/>
              <a:gd name="T13" fmla="*/ 52922231 h 65"/>
              <a:gd name="T14" fmla="*/ 181451250 w 74"/>
              <a:gd name="T15" fmla="*/ 65523745 h 65"/>
              <a:gd name="T16" fmla="*/ 186491563 w 74"/>
              <a:gd name="T17" fmla="*/ 80644609 h 65"/>
              <a:gd name="T18" fmla="*/ 181451250 w 74"/>
              <a:gd name="T19" fmla="*/ 98284824 h 65"/>
              <a:gd name="T20" fmla="*/ 176410938 w 74"/>
              <a:gd name="T21" fmla="*/ 113405688 h 65"/>
              <a:gd name="T22" fmla="*/ 166330313 w 74"/>
              <a:gd name="T23" fmla="*/ 126007202 h 65"/>
              <a:gd name="T24" fmla="*/ 158770638 w 74"/>
              <a:gd name="T25" fmla="*/ 136087778 h 65"/>
              <a:gd name="T26" fmla="*/ 143649700 w 74"/>
              <a:gd name="T27" fmla="*/ 148687705 h 65"/>
              <a:gd name="T28" fmla="*/ 126007813 w 74"/>
              <a:gd name="T29" fmla="*/ 153727993 h 65"/>
              <a:gd name="T30" fmla="*/ 110886875 w 74"/>
              <a:gd name="T31" fmla="*/ 158768281 h 65"/>
              <a:gd name="T32" fmla="*/ 93246575 w 74"/>
              <a:gd name="T33" fmla="*/ 163808569 h 65"/>
              <a:gd name="T34" fmla="*/ 73085325 w 74"/>
              <a:gd name="T35" fmla="*/ 158768281 h 65"/>
              <a:gd name="T36" fmla="*/ 55443438 w 74"/>
              <a:gd name="T37" fmla="*/ 153727993 h 65"/>
              <a:gd name="T38" fmla="*/ 37803138 w 74"/>
              <a:gd name="T39" fmla="*/ 148687705 h 65"/>
              <a:gd name="T40" fmla="*/ 22682200 w 74"/>
              <a:gd name="T41" fmla="*/ 136087778 h 65"/>
              <a:gd name="T42" fmla="*/ 12601575 w 74"/>
              <a:gd name="T43" fmla="*/ 126007202 h 65"/>
              <a:gd name="T44" fmla="*/ 5040313 w 74"/>
              <a:gd name="T45" fmla="*/ 113405688 h 65"/>
              <a:gd name="T46" fmla="*/ 0 w 74"/>
              <a:gd name="T47" fmla="*/ 98284824 h 65"/>
              <a:gd name="T48" fmla="*/ 0 w 74"/>
              <a:gd name="T49" fmla="*/ 80644609 h 65"/>
              <a:gd name="T50" fmla="*/ 0 w 74"/>
              <a:gd name="T51" fmla="*/ 65523745 h 65"/>
              <a:gd name="T52" fmla="*/ 5040313 w 74"/>
              <a:gd name="T53" fmla="*/ 52922231 h 65"/>
              <a:gd name="T54" fmla="*/ 12601575 w 74"/>
              <a:gd name="T55" fmla="*/ 37801367 h 65"/>
              <a:gd name="T56" fmla="*/ 22682200 w 74"/>
              <a:gd name="T57" fmla="*/ 25201440 h 65"/>
              <a:gd name="T58" fmla="*/ 37803138 w 74"/>
              <a:gd name="T59" fmla="*/ 15120864 h 65"/>
              <a:gd name="T60" fmla="*/ 55443438 w 74"/>
              <a:gd name="T61" fmla="*/ 5040288 h 65"/>
              <a:gd name="T62" fmla="*/ 73085325 w 74"/>
              <a:gd name="T63" fmla="*/ 0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0" y="2"/>
                </a:lnTo>
                <a:lnTo>
                  <a:pt x="57" y="6"/>
                </a:lnTo>
                <a:lnTo>
                  <a:pt x="63" y="10"/>
                </a:lnTo>
                <a:lnTo>
                  <a:pt x="66" y="15"/>
                </a:lnTo>
                <a:lnTo>
                  <a:pt x="70" y="21"/>
                </a:lnTo>
                <a:lnTo>
                  <a:pt x="72" y="26"/>
                </a:lnTo>
                <a:lnTo>
                  <a:pt x="74" y="32"/>
                </a:lnTo>
                <a:lnTo>
                  <a:pt x="72" y="39"/>
                </a:lnTo>
                <a:lnTo>
                  <a:pt x="70" y="45"/>
                </a:lnTo>
                <a:lnTo>
                  <a:pt x="66" y="50"/>
                </a:lnTo>
                <a:lnTo>
                  <a:pt x="63" y="54"/>
                </a:lnTo>
                <a:lnTo>
                  <a:pt x="57" y="59"/>
                </a:lnTo>
                <a:lnTo>
                  <a:pt x="50" y="61"/>
                </a:lnTo>
                <a:lnTo>
                  <a:pt x="44" y="63"/>
                </a:lnTo>
                <a:lnTo>
                  <a:pt x="37" y="65"/>
                </a:lnTo>
                <a:lnTo>
                  <a:pt x="29" y="63"/>
                </a:lnTo>
                <a:lnTo>
                  <a:pt x="22" y="61"/>
                </a:lnTo>
                <a:lnTo>
                  <a:pt x="15" y="59"/>
                </a:lnTo>
                <a:lnTo>
                  <a:pt x="9" y="54"/>
                </a:lnTo>
                <a:lnTo>
                  <a:pt x="5" y="50"/>
                </a:lnTo>
                <a:lnTo>
                  <a:pt x="2" y="45"/>
                </a:lnTo>
                <a:lnTo>
                  <a:pt x="0" y="39"/>
                </a:lnTo>
                <a:lnTo>
                  <a:pt x="0" y="32"/>
                </a:lnTo>
                <a:lnTo>
                  <a:pt x="0" y="26"/>
                </a:lnTo>
                <a:lnTo>
                  <a:pt x="2" y="21"/>
                </a:lnTo>
                <a:lnTo>
                  <a:pt x="5" y="15"/>
                </a:lnTo>
                <a:lnTo>
                  <a:pt x="9" y="10"/>
                </a:lnTo>
                <a:lnTo>
                  <a:pt x="15"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78" name="Freeform 249"/>
          <p:cNvSpPr>
            <a:spLocks/>
          </p:cNvSpPr>
          <p:nvPr/>
        </p:nvSpPr>
        <p:spPr bwMode="auto">
          <a:xfrm>
            <a:off x="4057650" y="5664200"/>
            <a:ext cx="117475" cy="103188"/>
          </a:xfrm>
          <a:custGeom>
            <a:avLst/>
            <a:gdLst>
              <a:gd name="T0" fmla="*/ 93246575 w 74"/>
              <a:gd name="T1" fmla="*/ 0 h 65"/>
              <a:gd name="T2" fmla="*/ 113407825 w 74"/>
              <a:gd name="T3" fmla="*/ 5040337 h 65"/>
              <a:gd name="T4" fmla="*/ 131048125 w 74"/>
              <a:gd name="T5" fmla="*/ 10080674 h 65"/>
              <a:gd name="T6" fmla="*/ 146169063 w 74"/>
              <a:gd name="T7" fmla="*/ 12601636 h 65"/>
              <a:gd name="T8" fmla="*/ 158770638 w 74"/>
              <a:gd name="T9" fmla="*/ 22682310 h 65"/>
              <a:gd name="T10" fmla="*/ 168851263 w 74"/>
              <a:gd name="T11" fmla="*/ 37803321 h 65"/>
              <a:gd name="T12" fmla="*/ 176410938 w 74"/>
              <a:gd name="T13" fmla="*/ 50403369 h 65"/>
              <a:gd name="T14" fmla="*/ 181451250 w 74"/>
              <a:gd name="T15" fmla="*/ 65524380 h 65"/>
              <a:gd name="T16" fmla="*/ 186491563 w 74"/>
              <a:gd name="T17" fmla="*/ 78126016 h 65"/>
              <a:gd name="T18" fmla="*/ 181451250 w 74"/>
              <a:gd name="T19" fmla="*/ 98287364 h 65"/>
              <a:gd name="T20" fmla="*/ 176410938 w 74"/>
              <a:gd name="T21" fmla="*/ 110887412 h 65"/>
              <a:gd name="T22" fmla="*/ 168851263 w 74"/>
              <a:gd name="T23" fmla="*/ 126008423 h 65"/>
              <a:gd name="T24" fmla="*/ 158770638 w 74"/>
              <a:gd name="T25" fmla="*/ 138610059 h 65"/>
              <a:gd name="T26" fmla="*/ 146169063 w 74"/>
              <a:gd name="T27" fmla="*/ 148690733 h 65"/>
              <a:gd name="T28" fmla="*/ 131048125 w 74"/>
              <a:gd name="T29" fmla="*/ 153731070 h 65"/>
              <a:gd name="T30" fmla="*/ 11340782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8610059 h 65"/>
              <a:gd name="T42" fmla="*/ 15120938 w 74"/>
              <a:gd name="T43" fmla="*/ 126008423 h 65"/>
              <a:gd name="T44" fmla="*/ 5040313 w 74"/>
              <a:gd name="T45" fmla="*/ 110887412 h 65"/>
              <a:gd name="T46" fmla="*/ 0 w 74"/>
              <a:gd name="T47" fmla="*/ 98287364 h 65"/>
              <a:gd name="T48" fmla="*/ 0 w 74"/>
              <a:gd name="T49" fmla="*/ 78126016 h 65"/>
              <a:gd name="T50" fmla="*/ 0 w 74"/>
              <a:gd name="T51" fmla="*/ 65524380 h 65"/>
              <a:gd name="T52" fmla="*/ 5040313 w 74"/>
              <a:gd name="T53" fmla="*/ 50403369 h 65"/>
              <a:gd name="T54" fmla="*/ 15120938 w 74"/>
              <a:gd name="T55" fmla="*/ 37803321 h 65"/>
              <a:gd name="T56" fmla="*/ 27722513 w 74"/>
              <a:gd name="T57" fmla="*/ 22682310 h 65"/>
              <a:gd name="T58" fmla="*/ 42843450 w 74"/>
              <a:gd name="T59" fmla="*/ 12601636 h 65"/>
              <a:gd name="T60" fmla="*/ 55443438 w 74"/>
              <a:gd name="T61" fmla="*/ 10080674 h 65"/>
              <a:gd name="T62" fmla="*/ 75604688 w 74"/>
              <a:gd name="T63" fmla="*/ 5040337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8" y="5"/>
                </a:lnTo>
                <a:lnTo>
                  <a:pt x="63" y="9"/>
                </a:lnTo>
                <a:lnTo>
                  <a:pt x="67" y="15"/>
                </a:lnTo>
                <a:lnTo>
                  <a:pt x="70" y="20"/>
                </a:lnTo>
                <a:lnTo>
                  <a:pt x="72" y="26"/>
                </a:lnTo>
                <a:lnTo>
                  <a:pt x="74" y="31"/>
                </a:lnTo>
                <a:lnTo>
                  <a:pt x="72" y="39"/>
                </a:lnTo>
                <a:lnTo>
                  <a:pt x="70" y="44"/>
                </a:lnTo>
                <a:lnTo>
                  <a:pt x="67" y="50"/>
                </a:lnTo>
                <a:lnTo>
                  <a:pt x="63" y="55"/>
                </a:lnTo>
                <a:lnTo>
                  <a:pt x="58" y="59"/>
                </a:lnTo>
                <a:lnTo>
                  <a:pt x="52" y="61"/>
                </a:lnTo>
                <a:lnTo>
                  <a:pt x="45" y="63"/>
                </a:lnTo>
                <a:lnTo>
                  <a:pt x="37" y="65"/>
                </a:lnTo>
                <a:lnTo>
                  <a:pt x="30" y="63"/>
                </a:lnTo>
                <a:lnTo>
                  <a:pt x="22" y="61"/>
                </a:lnTo>
                <a:lnTo>
                  <a:pt x="17" y="59"/>
                </a:lnTo>
                <a:lnTo>
                  <a:pt x="11" y="55"/>
                </a:lnTo>
                <a:lnTo>
                  <a:pt x="6" y="50"/>
                </a:lnTo>
                <a:lnTo>
                  <a:pt x="2" y="44"/>
                </a:lnTo>
                <a:lnTo>
                  <a:pt x="0" y="39"/>
                </a:lnTo>
                <a:lnTo>
                  <a:pt x="0" y="31"/>
                </a:lnTo>
                <a:lnTo>
                  <a:pt x="0" y="26"/>
                </a:lnTo>
                <a:lnTo>
                  <a:pt x="2" y="20"/>
                </a:lnTo>
                <a:lnTo>
                  <a:pt x="6" y="15"/>
                </a:lnTo>
                <a:lnTo>
                  <a:pt x="11" y="9"/>
                </a:lnTo>
                <a:lnTo>
                  <a:pt x="17" y="5"/>
                </a:lnTo>
                <a:lnTo>
                  <a:pt x="22" y="4"/>
                </a:lnTo>
                <a:lnTo>
                  <a:pt x="30" y="2"/>
                </a:lnTo>
                <a:lnTo>
                  <a:pt x="37" y="0"/>
                </a:lnTo>
                <a:close/>
              </a:path>
            </a:pathLst>
          </a:custGeom>
          <a:solidFill>
            <a:srgbClr val="FFFFFF"/>
          </a:solidFill>
          <a:ln w="9525">
            <a:noFill/>
            <a:round/>
            <a:headEnd/>
            <a:tailEnd/>
          </a:ln>
        </p:spPr>
        <p:txBody>
          <a:bodyPr/>
          <a:lstStyle/>
          <a:p>
            <a:endParaRPr lang="en-US" dirty="0"/>
          </a:p>
        </p:txBody>
      </p:sp>
      <p:sp>
        <p:nvSpPr>
          <p:cNvPr id="18479" name="Freeform 250"/>
          <p:cNvSpPr>
            <a:spLocks/>
          </p:cNvSpPr>
          <p:nvPr/>
        </p:nvSpPr>
        <p:spPr bwMode="auto">
          <a:xfrm>
            <a:off x="4057650" y="5664200"/>
            <a:ext cx="117475" cy="103188"/>
          </a:xfrm>
          <a:custGeom>
            <a:avLst/>
            <a:gdLst>
              <a:gd name="T0" fmla="*/ 93246575 w 74"/>
              <a:gd name="T1" fmla="*/ 0 h 65"/>
              <a:gd name="T2" fmla="*/ 113407825 w 74"/>
              <a:gd name="T3" fmla="*/ 5040337 h 65"/>
              <a:gd name="T4" fmla="*/ 131048125 w 74"/>
              <a:gd name="T5" fmla="*/ 10080674 h 65"/>
              <a:gd name="T6" fmla="*/ 146169063 w 74"/>
              <a:gd name="T7" fmla="*/ 12601636 h 65"/>
              <a:gd name="T8" fmla="*/ 158770638 w 74"/>
              <a:gd name="T9" fmla="*/ 22682310 h 65"/>
              <a:gd name="T10" fmla="*/ 168851263 w 74"/>
              <a:gd name="T11" fmla="*/ 37803321 h 65"/>
              <a:gd name="T12" fmla="*/ 176410938 w 74"/>
              <a:gd name="T13" fmla="*/ 50403369 h 65"/>
              <a:gd name="T14" fmla="*/ 181451250 w 74"/>
              <a:gd name="T15" fmla="*/ 65524380 h 65"/>
              <a:gd name="T16" fmla="*/ 186491563 w 74"/>
              <a:gd name="T17" fmla="*/ 78126016 h 65"/>
              <a:gd name="T18" fmla="*/ 181451250 w 74"/>
              <a:gd name="T19" fmla="*/ 98287364 h 65"/>
              <a:gd name="T20" fmla="*/ 176410938 w 74"/>
              <a:gd name="T21" fmla="*/ 110887412 h 65"/>
              <a:gd name="T22" fmla="*/ 168851263 w 74"/>
              <a:gd name="T23" fmla="*/ 126008423 h 65"/>
              <a:gd name="T24" fmla="*/ 158770638 w 74"/>
              <a:gd name="T25" fmla="*/ 138610059 h 65"/>
              <a:gd name="T26" fmla="*/ 146169063 w 74"/>
              <a:gd name="T27" fmla="*/ 148690733 h 65"/>
              <a:gd name="T28" fmla="*/ 131048125 w 74"/>
              <a:gd name="T29" fmla="*/ 153731070 h 65"/>
              <a:gd name="T30" fmla="*/ 11340782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8610059 h 65"/>
              <a:gd name="T42" fmla="*/ 15120938 w 74"/>
              <a:gd name="T43" fmla="*/ 126008423 h 65"/>
              <a:gd name="T44" fmla="*/ 5040313 w 74"/>
              <a:gd name="T45" fmla="*/ 110887412 h 65"/>
              <a:gd name="T46" fmla="*/ 0 w 74"/>
              <a:gd name="T47" fmla="*/ 98287364 h 65"/>
              <a:gd name="T48" fmla="*/ 0 w 74"/>
              <a:gd name="T49" fmla="*/ 78126016 h 65"/>
              <a:gd name="T50" fmla="*/ 0 w 74"/>
              <a:gd name="T51" fmla="*/ 65524380 h 65"/>
              <a:gd name="T52" fmla="*/ 5040313 w 74"/>
              <a:gd name="T53" fmla="*/ 50403369 h 65"/>
              <a:gd name="T54" fmla="*/ 15120938 w 74"/>
              <a:gd name="T55" fmla="*/ 37803321 h 65"/>
              <a:gd name="T56" fmla="*/ 27722513 w 74"/>
              <a:gd name="T57" fmla="*/ 22682310 h 65"/>
              <a:gd name="T58" fmla="*/ 42843450 w 74"/>
              <a:gd name="T59" fmla="*/ 12601636 h 65"/>
              <a:gd name="T60" fmla="*/ 55443438 w 74"/>
              <a:gd name="T61" fmla="*/ 10080674 h 65"/>
              <a:gd name="T62" fmla="*/ 75604688 w 74"/>
              <a:gd name="T63" fmla="*/ 5040337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5" y="2"/>
                </a:lnTo>
                <a:lnTo>
                  <a:pt x="52" y="4"/>
                </a:lnTo>
                <a:lnTo>
                  <a:pt x="58" y="5"/>
                </a:lnTo>
                <a:lnTo>
                  <a:pt x="63" y="9"/>
                </a:lnTo>
                <a:lnTo>
                  <a:pt x="67" y="15"/>
                </a:lnTo>
                <a:lnTo>
                  <a:pt x="70" y="20"/>
                </a:lnTo>
                <a:lnTo>
                  <a:pt x="72" y="26"/>
                </a:lnTo>
                <a:lnTo>
                  <a:pt x="74" y="31"/>
                </a:lnTo>
                <a:lnTo>
                  <a:pt x="72" y="39"/>
                </a:lnTo>
                <a:lnTo>
                  <a:pt x="70" y="44"/>
                </a:lnTo>
                <a:lnTo>
                  <a:pt x="67" y="50"/>
                </a:lnTo>
                <a:lnTo>
                  <a:pt x="63" y="55"/>
                </a:lnTo>
                <a:lnTo>
                  <a:pt x="58" y="59"/>
                </a:lnTo>
                <a:lnTo>
                  <a:pt x="52" y="61"/>
                </a:lnTo>
                <a:lnTo>
                  <a:pt x="45" y="63"/>
                </a:lnTo>
                <a:lnTo>
                  <a:pt x="37" y="65"/>
                </a:lnTo>
                <a:lnTo>
                  <a:pt x="30" y="63"/>
                </a:lnTo>
                <a:lnTo>
                  <a:pt x="22" y="61"/>
                </a:lnTo>
                <a:lnTo>
                  <a:pt x="17" y="59"/>
                </a:lnTo>
                <a:lnTo>
                  <a:pt x="11" y="55"/>
                </a:lnTo>
                <a:lnTo>
                  <a:pt x="6" y="50"/>
                </a:lnTo>
                <a:lnTo>
                  <a:pt x="2" y="44"/>
                </a:lnTo>
                <a:lnTo>
                  <a:pt x="0" y="39"/>
                </a:lnTo>
                <a:lnTo>
                  <a:pt x="0" y="31"/>
                </a:lnTo>
                <a:lnTo>
                  <a:pt x="0" y="26"/>
                </a:lnTo>
                <a:lnTo>
                  <a:pt x="2" y="20"/>
                </a:lnTo>
                <a:lnTo>
                  <a:pt x="6" y="15"/>
                </a:lnTo>
                <a:lnTo>
                  <a:pt x="11" y="9"/>
                </a:lnTo>
                <a:lnTo>
                  <a:pt x="17" y="5"/>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80" name="Freeform 251"/>
          <p:cNvSpPr>
            <a:spLocks/>
          </p:cNvSpPr>
          <p:nvPr/>
        </p:nvSpPr>
        <p:spPr bwMode="auto">
          <a:xfrm>
            <a:off x="2900363" y="5459413"/>
            <a:ext cx="117475" cy="101600"/>
          </a:xfrm>
          <a:custGeom>
            <a:avLst/>
            <a:gdLst>
              <a:gd name="T0" fmla="*/ 93246575 w 74"/>
              <a:gd name="T1" fmla="*/ 0 h 64"/>
              <a:gd name="T2" fmla="*/ 110886875 w 74"/>
              <a:gd name="T3" fmla="*/ 0 h 64"/>
              <a:gd name="T4" fmla="*/ 128528763 w 74"/>
              <a:gd name="T5" fmla="*/ 5040313 h 64"/>
              <a:gd name="T6" fmla="*/ 143649700 w 74"/>
              <a:gd name="T7" fmla="*/ 12601575 h 64"/>
              <a:gd name="T8" fmla="*/ 158770638 w 74"/>
              <a:gd name="T9" fmla="*/ 22682200 h 64"/>
              <a:gd name="T10" fmla="*/ 171370625 w 74"/>
              <a:gd name="T11" fmla="*/ 35282188 h 64"/>
              <a:gd name="T12" fmla="*/ 181451250 w 74"/>
              <a:gd name="T13" fmla="*/ 50403125 h 64"/>
              <a:gd name="T14" fmla="*/ 186491563 w 74"/>
              <a:gd name="T15" fmla="*/ 65524063 h 64"/>
              <a:gd name="T16" fmla="*/ 186491563 w 74"/>
              <a:gd name="T17" fmla="*/ 78125638 h 64"/>
              <a:gd name="T18" fmla="*/ 186491563 w 74"/>
              <a:gd name="T19" fmla="*/ 95765938 h 64"/>
              <a:gd name="T20" fmla="*/ 181451250 w 74"/>
              <a:gd name="T21" fmla="*/ 110886875 h 64"/>
              <a:gd name="T22" fmla="*/ 171370625 w 74"/>
              <a:gd name="T23" fmla="*/ 126007813 h 64"/>
              <a:gd name="T24" fmla="*/ 158770638 w 74"/>
              <a:gd name="T25" fmla="*/ 133569075 h 64"/>
              <a:gd name="T26" fmla="*/ 143649700 w 74"/>
              <a:gd name="T27" fmla="*/ 148690013 h 64"/>
              <a:gd name="T28" fmla="*/ 128528763 w 74"/>
              <a:gd name="T29" fmla="*/ 153730325 h 64"/>
              <a:gd name="T30" fmla="*/ 110886875 w 74"/>
              <a:gd name="T31" fmla="*/ 156249688 h 64"/>
              <a:gd name="T32" fmla="*/ 93246575 w 74"/>
              <a:gd name="T33" fmla="*/ 161290000 h 64"/>
              <a:gd name="T34" fmla="*/ 73085325 w 74"/>
              <a:gd name="T35" fmla="*/ 156249688 h 64"/>
              <a:gd name="T36" fmla="*/ 55443438 w 74"/>
              <a:gd name="T37" fmla="*/ 153730325 h 64"/>
              <a:gd name="T38" fmla="*/ 40322500 w 74"/>
              <a:gd name="T39" fmla="*/ 148690013 h 64"/>
              <a:gd name="T40" fmla="*/ 27722513 w 74"/>
              <a:gd name="T41" fmla="*/ 133569075 h 64"/>
              <a:gd name="T42" fmla="*/ 17641888 w 74"/>
              <a:gd name="T43" fmla="*/ 126007813 h 64"/>
              <a:gd name="T44" fmla="*/ 7561263 w 74"/>
              <a:gd name="T45" fmla="*/ 110886875 h 64"/>
              <a:gd name="T46" fmla="*/ 5040313 w 74"/>
              <a:gd name="T47" fmla="*/ 95765938 h 64"/>
              <a:gd name="T48" fmla="*/ 0 w 74"/>
              <a:gd name="T49" fmla="*/ 78125638 h 64"/>
              <a:gd name="T50" fmla="*/ 5040313 w 74"/>
              <a:gd name="T51" fmla="*/ 65524063 h 64"/>
              <a:gd name="T52" fmla="*/ 7561263 w 74"/>
              <a:gd name="T53" fmla="*/ 50403125 h 64"/>
              <a:gd name="T54" fmla="*/ 17641888 w 74"/>
              <a:gd name="T55" fmla="*/ 35282188 h 64"/>
              <a:gd name="T56" fmla="*/ 27722513 w 74"/>
              <a:gd name="T57" fmla="*/ 22682200 h 64"/>
              <a:gd name="T58" fmla="*/ 40322500 w 74"/>
              <a:gd name="T59" fmla="*/ 12601575 h 64"/>
              <a:gd name="T60" fmla="*/ 55443438 w 74"/>
              <a:gd name="T61" fmla="*/ 5040313 h 64"/>
              <a:gd name="T62" fmla="*/ 73085325 w 74"/>
              <a:gd name="T63" fmla="*/ 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1" y="2"/>
                </a:lnTo>
                <a:lnTo>
                  <a:pt x="57" y="5"/>
                </a:lnTo>
                <a:lnTo>
                  <a:pt x="63" y="9"/>
                </a:lnTo>
                <a:lnTo>
                  <a:pt x="68" y="14"/>
                </a:lnTo>
                <a:lnTo>
                  <a:pt x="72" y="20"/>
                </a:lnTo>
                <a:lnTo>
                  <a:pt x="74" y="26"/>
                </a:lnTo>
                <a:lnTo>
                  <a:pt x="74" y="31"/>
                </a:lnTo>
                <a:lnTo>
                  <a:pt x="74" y="38"/>
                </a:lnTo>
                <a:lnTo>
                  <a:pt x="72" y="44"/>
                </a:lnTo>
                <a:lnTo>
                  <a:pt x="68" y="50"/>
                </a:lnTo>
                <a:lnTo>
                  <a:pt x="63" y="53"/>
                </a:lnTo>
                <a:lnTo>
                  <a:pt x="57" y="59"/>
                </a:lnTo>
                <a:lnTo>
                  <a:pt x="51" y="61"/>
                </a:lnTo>
                <a:lnTo>
                  <a:pt x="44" y="62"/>
                </a:lnTo>
                <a:lnTo>
                  <a:pt x="37" y="64"/>
                </a:lnTo>
                <a:lnTo>
                  <a:pt x="29" y="62"/>
                </a:lnTo>
                <a:lnTo>
                  <a:pt x="22" y="61"/>
                </a:lnTo>
                <a:lnTo>
                  <a:pt x="16" y="59"/>
                </a:lnTo>
                <a:lnTo>
                  <a:pt x="11" y="53"/>
                </a:lnTo>
                <a:lnTo>
                  <a:pt x="7" y="50"/>
                </a:lnTo>
                <a:lnTo>
                  <a:pt x="3" y="44"/>
                </a:lnTo>
                <a:lnTo>
                  <a:pt x="2" y="38"/>
                </a:lnTo>
                <a:lnTo>
                  <a:pt x="0" y="31"/>
                </a:lnTo>
                <a:lnTo>
                  <a:pt x="2" y="26"/>
                </a:lnTo>
                <a:lnTo>
                  <a:pt x="3" y="20"/>
                </a:lnTo>
                <a:lnTo>
                  <a:pt x="7" y="14"/>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81" name="Freeform 252"/>
          <p:cNvSpPr>
            <a:spLocks/>
          </p:cNvSpPr>
          <p:nvPr/>
        </p:nvSpPr>
        <p:spPr bwMode="auto">
          <a:xfrm>
            <a:off x="3981450" y="5373688"/>
            <a:ext cx="120650" cy="103187"/>
          </a:xfrm>
          <a:custGeom>
            <a:avLst/>
            <a:gdLst>
              <a:gd name="T0" fmla="*/ 93246575 w 76"/>
              <a:gd name="T1" fmla="*/ 0 h 65"/>
              <a:gd name="T2" fmla="*/ 113407825 w 76"/>
              <a:gd name="T3" fmla="*/ 5040288 h 65"/>
              <a:gd name="T4" fmla="*/ 131048125 w 76"/>
              <a:gd name="T5" fmla="*/ 10080576 h 65"/>
              <a:gd name="T6" fmla="*/ 148690013 w 76"/>
              <a:gd name="T7" fmla="*/ 15120864 h 65"/>
              <a:gd name="T8" fmla="*/ 163810950 w 76"/>
              <a:gd name="T9" fmla="*/ 22680503 h 65"/>
              <a:gd name="T10" fmla="*/ 173891575 w 76"/>
              <a:gd name="T11" fmla="*/ 37801367 h 65"/>
              <a:gd name="T12" fmla="*/ 181451250 w 76"/>
              <a:gd name="T13" fmla="*/ 50402881 h 65"/>
              <a:gd name="T14" fmla="*/ 186491563 w 76"/>
              <a:gd name="T15" fmla="*/ 65523745 h 65"/>
              <a:gd name="T16" fmla="*/ 191531875 w 76"/>
              <a:gd name="T17" fmla="*/ 80644609 h 65"/>
              <a:gd name="T18" fmla="*/ 186491563 w 76"/>
              <a:gd name="T19" fmla="*/ 98284824 h 65"/>
              <a:gd name="T20" fmla="*/ 181451250 w 76"/>
              <a:gd name="T21" fmla="*/ 110886338 h 65"/>
              <a:gd name="T22" fmla="*/ 173891575 w 76"/>
              <a:gd name="T23" fmla="*/ 126007202 h 65"/>
              <a:gd name="T24" fmla="*/ 163810950 w 76"/>
              <a:gd name="T25" fmla="*/ 141128066 h 65"/>
              <a:gd name="T26" fmla="*/ 148690013 w 76"/>
              <a:gd name="T27" fmla="*/ 148687705 h 65"/>
              <a:gd name="T28" fmla="*/ 131048125 w 76"/>
              <a:gd name="T29" fmla="*/ 153727993 h 65"/>
              <a:gd name="T30" fmla="*/ 113407825 w 76"/>
              <a:gd name="T31" fmla="*/ 158768281 h 65"/>
              <a:gd name="T32" fmla="*/ 93246575 w 76"/>
              <a:gd name="T33" fmla="*/ 163808569 h 65"/>
              <a:gd name="T34" fmla="*/ 75604688 w 76"/>
              <a:gd name="T35" fmla="*/ 158768281 h 65"/>
              <a:gd name="T36" fmla="*/ 60483750 w 76"/>
              <a:gd name="T37" fmla="*/ 153727993 h 65"/>
              <a:gd name="T38" fmla="*/ 42843450 w 76"/>
              <a:gd name="T39" fmla="*/ 148687705 h 65"/>
              <a:gd name="T40" fmla="*/ 27722513 w 76"/>
              <a:gd name="T41" fmla="*/ 141128066 h 65"/>
              <a:gd name="T42" fmla="*/ 20161250 w 76"/>
              <a:gd name="T43" fmla="*/ 126007202 h 65"/>
              <a:gd name="T44" fmla="*/ 10080625 w 76"/>
              <a:gd name="T45" fmla="*/ 110886338 h 65"/>
              <a:gd name="T46" fmla="*/ 5040313 w 76"/>
              <a:gd name="T47" fmla="*/ 98284824 h 65"/>
              <a:gd name="T48" fmla="*/ 0 w 76"/>
              <a:gd name="T49" fmla="*/ 80644609 h 65"/>
              <a:gd name="T50" fmla="*/ 5040313 w 76"/>
              <a:gd name="T51" fmla="*/ 65523745 h 65"/>
              <a:gd name="T52" fmla="*/ 10080625 w 76"/>
              <a:gd name="T53" fmla="*/ 50402881 h 65"/>
              <a:gd name="T54" fmla="*/ 20161250 w 76"/>
              <a:gd name="T55" fmla="*/ 37801367 h 65"/>
              <a:gd name="T56" fmla="*/ 27722513 w 76"/>
              <a:gd name="T57" fmla="*/ 22680503 h 65"/>
              <a:gd name="T58" fmla="*/ 42843450 w 76"/>
              <a:gd name="T59" fmla="*/ 15120864 h 65"/>
              <a:gd name="T60" fmla="*/ 60483750 w 76"/>
              <a:gd name="T61" fmla="*/ 10080576 h 65"/>
              <a:gd name="T62" fmla="*/ 75604688 w 76"/>
              <a:gd name="T63" fmla="*/ 5040288 h 65"/>
              <a:gd name="T64" fmla="*/ 93246575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5" y="2"/>
                </a:lnTo>
                <a:lnTo>
                  <a:pt x="52" y="4"/>
                </a:lnTo>
                <a:lnTo>
                  <a:pt x="59" y="6"/>
                </a:lnTo>
                <a:lnTo>
                  <a:pt x="65" y="9"/>
                </a:lnTo>
                <a:lnTo>
                  <a:pt x="69" y="15"/>
                </a:lnTo>
                <a:lnTo>
                  <a:pt x="72" y="20"/>
                </a:lnTo>
                <a:lnTo>
                  <a:pt x="74" y="26"/>
                </a:lnTo>
                <a:lnTo>
                  <a:pt x="76" y="32"/>
                </a:lnTo>
                <a:lnTo>
                  <a:pt x="74" y="39"/>
                </a:lnTo>
                <a:lnTo>
                  <a:pt x="72" y="44"/>
                </a:lnTo>
                <a:lnTo>
                  <a:pt x="69" y="50"/>
                </a:lnTo>
                <a:lnTo>
                  <a:pt x="65" y="56"/>
                </a:lnTo>
                <a:lnTo>
                  <a:pt x="59" y="59"/>
                </a:lnTo>
                <a:lnTo>
                  <a:pt x="52" y="61"/>
                </a:lnTo>
                <a:lnTo>
                  <a:pt x="45" y="63"/>
                </a:lnTo>
                <a:lnTo>
                  <a:pt x="37" y="65"/>
                </a:lnTo>
                <a:lnTo>
                  <a:pt x="30" y="63"/>
                </a:lnTo>
                <a:lnTo>
                  <a:pt x="24" y="61"/>
                </a:lnTo>
                <a:lnTo>
                  <a:pt x="17" y="59"/>
                </a:lnTo>
                <a:lnTo>
                  <a:pt x="11" y="56"/>
                </a:lnTo>
                <a:lnTo>
                  <a:pt x="8" y="50"/>
                </a:lnTo>
                <a:lnTo>
                  <a:pt x="4" y="44"/>
                </a:lnTo>
                <a:lnTo>
                  <a:pt x="2" y="39"/>
                </a:lnTo>
                <a:lnTo>
                  <a:pt x="0" y="32"/>
                </a:lnTo>
                <a:lnTo>
                  <a:pt x="2" y="26"/>
                </a:lnTo>
                <a:lnTo>
                  <a:pt x="4" y="20"/>
                </a:lnTo>
                <a:lnTo>
                  <a:pt x="8" y="15"/>
                </a:lnTo>
                <a:lnTo>
                  <a:pt x="11" y="9"/>
                </a:lnTo>
                <a:lnTo>
                  <a:pt x="17" y="6"/>
                </a:lnTo>
                <a:lnTo>
                  <a:pt x="24" y="4"/>
                </a:lnTo>
                <a:lnTo>
                  <a:pt x="30" y="2"/>
                </a:lnTo>
                <a:lnTo>
                  <a:pt x="37" y="0"/>
                </a:lnTo>
                <a:close/>
              </a:path>
            </a:pathLst>
          </a:custGeom>
          <a:solidFill>
            <a:srgbClr val="FFFFFF"/>
          </a:solidFill>
          <a:ln w="9525">
            <a:noFill/>
            <a:round/>
            <a:headEnd/>
            <a:tailEnd/>
          </a:ln>
        </p:spPr>
        <p:txBody>
          <a:bodyPr/>
          <a:lstStyle/>
          <a:p>
            <a:endParaRPr lang="en-US" dirty="0"/>
          </a:p>
        </p:txBody>
      </p:sp>
      <p:sp>
        <p:nvSpPr>
          <p:cNvPr id="18482" name="Freeform 253"/>
          <p:cNvSpPr>
            <a:spLocks/>
          </p:cNvSpPr>
          <p:nvPr/>
        </p:nvSpPr>
        <p:spPr bwMode="auto">
          <a:xfrm>
            <a:off x="3981450" y="5373688"/>
            <a:ext cx="120650" cy="103187"/>
          </a:xfrm>
          <a:custGeom>
            <a:avLst/>
            <a:gdLst>
              <a:gd name="T0" fmla="*/ 93246575 w 76"/>
              <a:gd name="T1" fmla="*/ 0 h 65"/>
              <a:gd name="T2" fmla="*/ 113407825 w 76"/>
              <a:gd name="T3" fmla="*/ 5040288 h 65"/>
              <a:gd name="T4" fmla="*/ 131048125 w 76"/>
              <a:gd name="T5" fmla="*/ 10080576 h 65"/>
              <a:gd name="T6" fmla="*/ 148690013 w 76"/>
              <a:gd name="T7" fmla="*/ 15120864 h 65"/>
              <a:gd name="T8" fmla="*/ 163810950 w 76"/>
              <a:gd name="T9" fmla="*/ 22680503 h 65"/>
              <a:gd name="T10" fmla="*/ 173891575 w 76"/>
              <a:gd name="T11" fmla="*/ 37801367 h 65"/>
              <a:gd name="T12" fmla="*/ 181451250 w 76"/>
              <a:gd name="T13" fmla="*/ 50402881 h 65"/>
              <a:gd name="T14" fmla="*/ 186491563 w 76"/>
              <a:gd name="T15" fmla="*/ 65523745 h 65"/>
              <a:gd name="T16" fmla="*/ 191531875 w 76"/>
              <a:gd name="T17" fmla="*/ 80644609 h 65"/>
              <a:gd name="T18" fmla="*/ 186491563 w 76"/>
              <a:gd name="T19" fmla="*/ 98284824 h 65"/>
              <a:gd name="T20" fmla="*/ 181451250 w 76"/>
              <a:gd name="T21" fmla="*/ 110886338 h 65"/>
              <a:gd name="T22" fmla="*/ 173891575 w 76"/>
              <a:gd name="T23" fmla="*/ 126007202 h 65"/>
              <a:gd name="T24" fmla="*/ 163810950 w 76"/>
              <a:gd name="T25" fmla="*/ 141128066 h 65"/>
              <a:gd name="T26" fmla="*/ 148690013 w 76"/>
              <a:gd name="T27" fmla="*/ 148687705 h 65"/>
              <a:gd name="T28" fmla="*/ 131048125 w 76"/>
              <a:gd name="T29" fmla="*/ 153727993 h 65"/>
              <a:gd name="T30" fmla="*/ 113407825 w 76"/>
              <a:gd name="T31" fmla="*/ 158768281 h 65"/>
              <a:gd name="T32" fmla="*/ 93246575 w 76"/>
              <a:gd name="T33" fmla="*/ 163808569 h 65"/>
              <a:gd name="T34" fmla="*/ 75604688 w 76"/>
              <a:gd name="T35" fmla="*/ 158768281 h 65"/>
              <a:gd name="T36" fmla="*/ 60483750 w 76"/>
              <a:gd name="T37" fmla="*/ 153727993 h 65"/>
              <a:gd name="T38" fmla="*/ 42843450 w 76"/>
              <a:gd name="T39" fmla="*/ 148687705 h 65"/>
              <a:gd name="T40" fmla="*/ 27722513 w 76"/>
              <a:gd name="T41" fmla="*/ 141128066 h 65"/>
              <a:gd name="T42" fmla="*/ 20161250 w 76"/>
              <a:gd name="T43" fmla="*/ 126007202 h 65"/>
              <a:gd name="T44" fmla="*/ 10080625 w 76"/>
              <a:gd name="T45" fmla="*/ 110886338 h 65"/>
              <a:gd name="T46" fmla="*/ 5040313 w 76"/>
              <a:gd name="T47" fmla="*/ 98284824 h 65"/>
              <a:gd name="T48" fmla="*/ 0 w 76"/>
              <a:gd name="T49" fmla="*/ 80644609 h 65"/>
              <a:gd name="T50" fmla="*/ 5040313 w 76"/>
              <a:gd name="T51" fmla="*/ 65523745 h 65"/>
              <a:gd name="T52" fmla="*/ 10080625 w 76"/>
              <a:gd name="T53" fmla="*/ 50402881 h 65"/>
              <a:gd name="T54" fmla="*/ 20161250 w 76"/>
              <a:gd name="T55" fmla="*/ 37801367 h 65"/>
              <a:gd name="T56" fmla="*/ 27722513 w 76"/>
              <a:gd name="T57" fmla="*/ 22680503 h 65"/>
              <a:gd name="T58" fmla="*/ 42843450 w 76"/>
              <a:gd name="T59" fmla="*/ 15120864 h 65"/>
              <a:gd name="T60" fmla="*/ 60483750 w 76"/>
              <a:gd name="T61" fmla="*/ 10080576 h 65"/>
              <a:gd name="T62" fmla="*/ 75604688 w 76"/>
              <a:gd name="T63" fmla="*/ 5040288 h 65"/>
              <a:gd name="T64" fmla="*/ 93246575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5" y="2"/>
                </a:lnTo>
                <a:lnTo>
                  <a:pt x="52" y="4"/>
                </a:lnTo>
                <a:lnTo>
                  <a:pt x="59" y="6"/>
                </a:lnTo>
                <a:lnTo>
                  <a:pt x="65" y="9"/>
                </a:lnTo>
                <a:lnTo>
                  <a:pt x="69" y="15"/>
                </a:lnTo>
                <a:lnTo>
                  <a:pt x="72" y="20"/>
                </a:lnTo>
                <a:lnTo>
                  <a:pt x="74" y="26"/>
                </a:lnTo>
                <a:lnTo>
                  <a:pt x="76" y="32"/>
                </a:lnTo>
                <a:lnTo>
                  <a:pt x="74" y="39"/>
                </a:lnTo>
                <a:lnTo>
                  <a:pt x="72" y="44"/>
                </a:lnTo>
                <a:lnTo>
                  <a:pt x="69" y="50"/>
                </a:lnTo>
                <a:lnTo>
                  <a:pt x="65" y="56"/>
                </a:lnTo>
                <a:lnTo>
                  <a:pt x="59" y="59"/>
                </a:lnTo>
                <a:lnTo>
                  <a:pt x="52" y="61"/>
                </a:lnTo>
                <a:lnTo>
                  <a:pt x="45" y="63"/>
                </a:lnTo>
                <a:lnTo>
                  <a:pt x="37" y="65"/>
                </a:lnTo>
                <a:lnTo>
                  <a:pt x="30" y="63"/>
                </a:lnTo>
                <a:lnTo>
                  <a:pt x="24" y="61"/>
                </a:lnTo>
                <a:lnTo>
                  <a:pt x="17" y="59"/>
                </a:lnTo>
                <a:lnTo>
                  <a:pt x="11" y="56"/>
                </a:lnTo>
                <a:lnTo>
                  <a:pt x="8" y="50"/>
                </a:lnTo>
                <a:lnTo>
                  <a:pt x="4" y="44"/>
                </a:lnTo>
                <a:lnTo>
                  <a:pt x="2" y="39"/>
                </a:lnTo>
                <a:lnTo>
                  <a:pt x="0" y="32"/>
                </a:lnTo>
                <a:lnTo>
                  <a:pt x="2" y="26"/>
                </a:lnTo>
                <a:lnTo>
                  <a:pt x="4" y="20"/>
                </a:lnTo>
                <a:lnTo>
                  <a:pt x="8" y="15"/>
                </a:lnTo>
                <a:lnTo>
                  <a:pt x="11" y="9"/>
                </a:lnTo>
                <a:lnTo>
                  <a:pt x="17" y="6"/>
                </a:lnTo>
                <a:lnTo>
                  <a:pt x="24"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83" name="Freeform 254"/>
          <p:cNvSpPr>
            <a:spLocks/>
          </p:cNvSpPr>
          <p:nvPr/>
        </p:nvSpPr>
        <p:spPr bwMode="auto">
          <a:xfrm>
            <a:off x="2938463" y="6042025"/>
            <a:ext cx="119062" cy="100013"/>
          </a:xfrm>
          <a:custGeom>
            <a:avLst/>
            <a:gdLst>
              <a:gd name="T0" fmla="*/ 93244596 w 75"/>
              <a:gd name="T1" fmla="*/ 0 h 63"/>
              <a:gd name="T2" fmla="*/ 110886409 w 75"/>
              <a:gd name="T3" fmla="*/ 0 h 63"/>
              <a:gd name="T4" fmla="*/ 128526635 w 75"/>
              <a:gd name="T5" fmla="*/ 5040338 h 63"/>
              <a:gd name="T6" fmla="*/ 148687801 w 75"/>
              <a:gd name="T7" fmla="*/ 15121013 h 63"/>
              <a:gd name="T8" fmla="*/ 161289323 w 75"/>
              <a:gd name="T9" fmla="*/ 22682313 h 63"/>
              <a:gd name="T10" fmla="*/ 171369905 w 75"/>
              <a:gd name="T11" fmla="*/ 32762989 h 63"/>
              <a:gd name="T12" fmla="*/ 181450488 w 75"/>
              <a:gd name="T13" fmla="*/ 45363039 h 63"/>
              <a:gd name="T14" fmla="*/ 186490779 w 75"/>
              <a:gd name="T15" fmla="*/ 60484052 h 63"/>
              <a:gd name="T16" fmla="*/ 189010131 w 75"/>
              <a:gd name="T17" fmla="*/ 78126028 h 63"/>
              <a:gd name="T18" fmla="*/ 186490779 w 75"/>
              <a:gd name="T19" fmla="*/ 93247041 h 63"/>
              <a:gd name="T20" fmla="*/ 181450488 w 75"/>
              <a:gd name="T21" fmla="*/ 110887429 h 63"/>
              <a:gd name="T22" fmla="*/ 171369905 w 75"/>
              <a:gd name="T23" fmla="*/ 120968105 h 63"/>
              <a:gd name="T24" fmla="*/ 161289323 w 75"/>
              <a:gd name="T25" fmla="*/ 136089118 h 63"/>
              <a:gd name="T26" fmla="*/ 148687801 w 75"/>
              <a:gd name="T27" fmla="*/ 143650418 h 63"/>
              <a:gd name="T28" fmla="*/ 128526635 w 75"/>
              <a:gd name="T29" fmla="*/ 153731094 h 63"/>
              <a:gd name="T30" fmla="*/ 110886409 w 75"/>
              <a:gd name="T31" fmla="*/ 158771431 h 63"/>
              <a:gd name="T32" fmla="*/ 93244596 w 75"/>
              <a:gd name="T33" fmla="*/ 158771431 h 63"/>
              <a:gd name="T34" fmla="*/ 73083431 w 75"/>
              <a:gd name="T35" fmla="*/ 158771431 h 63"/>
              <a:gd name="T36" fmla="*/ 60483496 w 75"/>
              <a:gd name="T37" fmla="*/ 153731094 h 63"/>
              <a:gd name="T38" fmla="*/ 40322331 w 75"/>
              <a:gd name="T39" fmla="*/ 143650418 h 63"/>
              <a:gd name="T40" fmla="*/ 27720809 w 75"/>
              <a:gd name="T41" fmla="*/ 136089118 h 63"/>
              <a:gd name="T42" fmla="*/ 17640226 w 75"/>
              <a:gd name="T43" fmla="*/ 120968105 h 63"/>
              <a:gd name="T44" fmla="*/ 7559643 w 75"/>
              <a:gd name="T45" fmla="*/ 110887429 h 63"/>
              <a:gd name="T46" fmla="*/ 5040291 w 75"/>
              <a:gd name="T47" fmla="*/ 93247041 h 63"/>
              <a:gd name="T48" fmla="*/ 0 w 75"/>
              <a:gd name="T49" fmla="*/ 78126028 h 63"/>
              <a:gd name="T50" fmla="*/ 5040291 w 75"/>
              <a:gd name="T51" fmla="*/ 60484052 h 63"/>
              <a:gd name="T52" fmla="*/ 7559643 w 75"/>
              <a:gd name="T53" fmla="*/ 45363039 h 63"/>
              <a:gd name="T54" fmla="*/ 17640226 w 75"/>
              <a:gd name="T55" fmla="*/ 32762989 h 63"/>
              <a:gd name="T56" fmla="*/ 27720809 w 75"/>
              <a:gd name="T57" fmla="*/ 22682313 h 63"/>
              <a:gd name="T58" fmla="*/ 40322331 w 75"/>
              <a:gd name="T59" fmla="*/ 15121013 h 63"/>
              <a:gd name="T60" fmla="*/ 60483496 w 75"/>
              <a:gd name="T61" fmla="*/ 5040338 h 63"/>
              <a:gd name="T62" fmla="*/ 73083431 w 75"/>
              <a:gd name="T63" fmla="*/ 0 h 63"/>
              <a:gd name="T64" fmla="*/ 93244596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4" y="0"/>
                </a:lnTo>
                <a:lnTo>
                  <a:pt x="51" y="2"/>
                </a:lnTo>
                <a:lnTo>
                  <a:pt x="59" y="6"/>
                </a:lnTo>
                <a:lnTo>
                  <a:pt x="64" y="9"/>
                </a:lnTo>
                <a:lnTo>
                  <a:pt x="68" y="13"/>
                </a:lnTo>
                <a:lnTo>
                  <a:pt x="72" y="18"/>
                </a:lnTo>
                <a:lnTo>
                  <a:pt x="74" y="24"/>
                </a:lnTo>
                <a:lnTo>
                  <a:pt x="75" y="31"/>
                </a:lnTo>
                <a:lnTo>
                  <a:pt x="74" y="37"/>
                </a:lnTo>
                <a:lnTo>
                  <a:pt x="72" y="44"/>
                </a:lnTo>
                <a:lnTo>
                  <a:pt x="68" y="48"/>
                </a:lnTo>
                <a:lnTo>
                  <a:pt x="64" y="54"/>
                </a:lnTo>
                <a:lnTo>
                  <a:pt x="59" y="57"/>
                </a:lnTo>
                <a:lnTo>
                  <a:pt x="51" y="61"/>
                </a:lnTo>
                <a:lnTo>
                  <a:pt x="44" y="63"/>
                </a:lnTo>
                <a:lnTo>
                  <a:pt x="37" y="63"/>
                </a:lnTo>
                <a:lnTo>
                  <a:pt x="29" y="63"/>
                </a:lnTo>
                <a:lnTo>
                  <a:pt x="24" y="61"/>
                </a:lnTo>
                <a:lnTo>
                  <a:pt x="16" y="57"/>
                </a:lnTo>
                <a:lnTo>
                  <a:pt x="11" y="54"/>
                </a:lnTo>
                <a:lnTo>
                  <a:pt x="7" y="48"/>
                </a:lnTo>
                <a:lnTo>
                  <a:pt x="3" y="44"/>
                </a:lnTo>
                <a:lnTo>
                  <a:pt x="2" y="37"/>
                </a:lnTo>
                <a:lnTo>
                  <a:pt x="0" y="31"/>
                </a:lnTo>
                <a:lnTo>
                  <a:pt x="2" y="24"/>
                </a:lnTo>
                <a:lnTo>
                  <a:pt x="3" y="18"/>
                </a:lnTo>
                <a:lnTo>
                  <a:pt x="7" y="13"/>
                </a:lnTo>
                <a:lnTo>
                  <a:pt x="11" y="9"/>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84" name="Freeform 255"/>
          <p:cNvSpPr>
            <a:spLocks/>
          </p:cNvSpPr>
          <p:nvPr/>
        </p:nvSpPr>
        <p:spPr bwMode="auto">
          <a:xfrm>
            <a:off x="4022725" y="5956300"/>
            <a:ext cx="117475" cy="100013"/>
          </a:xfrm>
          <a:custGeom>
            <a:avLst/>
            <a:gdLst>
              <a:gd name="T0" fmla="*/ 93246575 w 74"/>
              <a:gd name="T1" fmla="*/ 0 h 63"/>
              <a:gd name="T2" fmla="*/ 110886875 w 74"/>
              <a:gd name="T3" fmla="*/ 0 h 63"/>
              <a:gd name="T4" fmla="*/ 126007813 w 74"/>
              <a:gd name="T5" fmla="*/ 5040338 h 63"/>
              <a:gd name="T6" fmla="*/ 143649700 w 74"/>
              <a:gd name="T7" fmla="*/ 15121013 h 63"/>
              <a:gd name="T8" fmla="*/ 158770638 w 74"/>
              <a:gd name="T9" fmla="*/ 25201688 h 63"/>
              <a:gd name="T10" fmla="*/ 168851263 w 74"/>
              <a:gd name="T11" fmla="*/ 32762989 h 63"/>
              <a:gd name="T12" fmla="*/ 176410938 w 74"/>
              <a:gd name="T13" fmla="*/ 47884002 h 63"/>
              <a:gd name="T14" fmla="*/ 181451250 w 74"/>
              <a:gd name="T15" fmla="*/ 65524390 h 63"/>
              <a:gd name="T16" fmla="*/ 186491563 w 74"/>
              <a:gd name="T17" fmla="*/ 80645403 h 63"/>
              <a:gd name="T18" fmla="*/ 181451250 w 74"/>
              <a:gd name="T19" fmla="*/ 93247041 h 63"/>
              <a:gd name="T20" fmla="*/ 176410938 w 74"/>
              <a:gd name="T21" fmla="*/ 113408392 h 63"/>
              <a:gd name="T22" fmla="*/ 168851263 w 74"/>
              <a:gd name="T23" fmla="*/ 126008442 h 63"/>
              <a:gd name="T24" fmla="*/ 158770638 w 74"/>
              <a:gd name="T25" fmla="*/ 136089118 h 63"/>
              <a:gd name="T26" fmla="*/ 143649700 w 74"/>
              <a:gd name="T27" fmla="*/ 146169793 h 63"/>
              <a:gd name="T28" fmla="*/ 126007813 w 74"/>
              <a:gd name="T29" fmla="*/ 153731094 h 63"/>
              <a:gd name="T30" fmla="*/ 110886875 w 74"/>
              <a:gd name="T31" fmla="*/ 158771431 h 63"/>
              <a:gd name="T32" fmla="*/ 93246575 w 74"/>
              <a:gd name="T33" fmla="*/ 158771431 h 63"/>
              <a:gd name="T34" fmla="*/ 75604688 w 74"/>
              <a:gd name="T35" fmla="*/ 158771431 h 63"/>
              <a:gd name="T36" fmla="*/ 55443438 w 74"/>
              <a:gd name="T37" fmla="*/ 153731094 h 63"/>
              <a:gd name="T38" fmla="*/ 37803138 w 74"/>
              <a:gd name="T39" fmla="*/ 146169793 h 63"/>
              <a:gd name="T40" fmla="*/ 22682200 w 74"/>
              <a:gd name="T41" fmla="*/ 136089118 h 63"/>
              <a:gd name="T42" fmla="*/ 15120938 w 74"/>
              <a:gd name="T43" fmla="*/ 126008442 h 63"/>
              <a:gd name="T44" fmla="*/ 5040313 w 74"/>
              <a:gd name="T45" fmla="*/ 113408392 h 63"/>
              <a:gd name="T46" fmla="*/ 0 w 74"/>
              <a:gd name="T47" fmla="*/ 93247041 h 63"/>
              <a:gd name="T48" fmla="*/ 0 w 74"/>
              <a:gd name="T49" fmla="*/ 80645403 h 63"/>
              <a:gd name="T50" fmla="*/ 0 w 74"/>
              <a:gd name="T51" fmla="*/ 65524390 h 63"/>
              <a:gd name="T52" fmla="*/ 5040313 w 74"/>
              <a:gd name="T53" fmla="*/ 47884002 h 63"/>
              <a:gd name="T54" fmla="*/ 15120938 w 74"/>
              <a:gd name="T55" fmla="*/ 32762989 h 63"/>
              <a:gd name="T56" fmla="*/ 22682200 w 74"/>
              <a:gd name="T57" fmla="*/ 25201688 h 63"/>
              <a:gd name="T58" fmla="*/ 37803138 w 74"/>
              <a:gd name="T59" fmla="*/ 15121013 h 63"/>
              <a:gd name="T60" fmla="*/ 55443438 w 74"/>
              <a:gd name="T61" fmla="*/ 5040338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0" y="2"/>
                </a:lnTo>
                <a:lnTo>
                  <a:pt x="57" y="6"/>
                </a:lnTo>
                <a:lnTo>
                  <a:pt x="63" y="10"/>
                </a:lnTo>
                <a:lnTo>
                  <a:pt x="67" y="13"/>
                </a:lnTo>
                <a:lnTo>
                  <a:pt x="70" y="19"/>
                </a:lnTo>
                <a:lnTo>
                  <a:pt x="72" y="26"/>
                </a:lnTo>
                <a:lnTo>
                  <a:pt x="74" y="32"/>
                </a:lnTo>
                <a:lnTo>
                  <a:pt x="72" y="37"/>
                </a:lnTo>
                <a:lnTo>
                  <a:pt x="70" y="45"/>
                </a:lnTo>
                <a:lnTo>
                  <a:pt x="67" y="50"/>
                </a:lnTo>
                <a:lnTo>
                  <a:pt x="63" y="54"/>
                </a:lnTo>
                <a:lnTo>
                  <a:pt x="57" y="58"/>
                </a:lnTo>
                <a:lnTo>
                  <a:pt x="50" y="61"/>
                </a:lnTo>
                <a:lnTo>
                  <a:pt x="44" y="63"/>
                </a:lnTo>
                <a:lnTo>
                  <a:pt x="37" y="63"/>
                </a:lnTo>
                <a:lnTo>
                  <a:pt x="30" y="63"/>
                </a:lnTo>
                <a:lnTo>
                  <a:pt x="22" y="61"/>
                </a:lnTo>
                <a:lnTo>
                  <a:pt x="15" y="58"/>
                </a:lnTo>
                <a:lnTo>
                  <a:pt x="9" y="54"/>
                </a:lnTo>
                <a:lnTo>
                  <a:pt x="6" y="50"/>
                </a:lnTo>
                <a:lnTo>
                  <a:pt x="2" y="45"/>
                </a:lnTo>
                <a:lnTo>
                  <a:pt x="0" y="37"/>
                </a:lnTo>
                <a:lnTo>
                  <a:pt x="0" y="32"/>
                </a:lnTo>
                <a:lnTo>
                  <a:pt x="0" y="26"/>
                </a:lnTo>
                <a:lnTo>
                  <a:pt x="2" y="19"/>
                </a:lnTo>
                <a:lnTo>
                  <a:pt x="6" y="13"/>
                </a:lnTo>
                <a:lnTo>
                  <a:pt x="9" y="10"/>
                </a:lnTo>
                <a:lnTo>
                  <a:pt x="15"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85" name="Freeform 256"/>
          <p:cNvSpPr>
            <a:spLocks/>
          </p:cNvSpPr>
          <p:nvPr/>
        </p:nvSpPr>
        <p:spPr bwMode="auto">
          <a:xfrm>
            <a:off x="2882900" y="5265738"/>
            <a:ext cx="117475" cy="101600"/>
          </a:xfrm>
          <a:custGeom>
            <a:avLst/>
            <a:gdLst>
              <a:gd name="T0" fmla="*/ 93246575 w 74"/>
              <a:gd name="T1" fmla="*/ 0 h 64"/>
              <a:gd name="T2" fmla="*/ 110886875 w 74"/>
              <a:gd name="T3" fmla="*/ 5040313 h 64"/>
              <a:gd name="T4" fmla="*/ 128528763 w 74"/>
              <a:gd name="T5" fmla="*/ 10080625 h 64"/>
              <a:gd name="T6" fmla="*/ 143649700 w 74"/>
              <a:gd name="T7" fmla="*/ 12601575 h 64"/>
              <a:gd name="T8" fmla="*/ 156249688 w 74"/>
              <a:gd name="T9" fmla="*/ 22682200 h 64"/>
              <a:gd name="T10" fmla="*/ 171370625 w 74"/>
              <a:gd name="T11" fmla="*/ 37803138 h 64"/>
              <a:gd name="T12" fmla="*/ 176410938 w 74"/>
              <a:gd name="T13" fmla="*/ 50403125 h 64"/>
              <a:gd name="T14" fmla="*/ 186491563 w 74"/>
              <a:gd name="T15" fmla="*/ 65524063 h 64"/>
              <a:gd name="T16" fmla="*/ 186491563 w 74"/>
              <a:gd name="T17" fmla="*/ 83165950 h 64"/>
              <a:gd name="T18" fmla="*/ 186491563 w 74"/>
              <a:gd name="T19" fmla="*/ 98286888 h 64"/>
              <a:gd name="T20" fmla="*/ 176410938 w 74"/>
              <a:gd name="T21" fmla="*/ 110886875 h 64"/>
              <a:gd name="T22" fmla="*/ 171370625 w 74"/>
              <a:gd name="T23" fmla="*/ 126007813 h 64"/>
              <a:gd name="T24" fmla="*/ 156249688 w 74"/>
              <a:gd name="T25" fmla="*/ 138609388 h 64"/>
              <a:gd name="T26" fmla="*/ 143649700 w 74"/>
              <a:gd name="T27" fmla="*/ 148690013 h 64"/>
              <a:gd name="T28" fmla="*/ 128528763 w 74"/>
              <a:gd name="T29" fmla="*/ 153730325 h 64"/>
              <a:gd name="T30" fmla="*/ 110886875 w 74"/>
              <a:gd name="T31" fmla="*/ 158770638 h 64"/>
              <a:gd name="T32" fmla="*/ 93246575 w 74"/>
              <a:gd name="T33" fmla="*/ 161290000 h 64"/>
              <a:gd name="T34" fmla="*/ 73085325 w 74"/>
              <a:gd name="T35" fmla="*/ 158770638 h 64"/>
              <a:gd name="T36" fmla="*/ 55443438 w 74"/>
              <a:gd name="T37" fmla="*/ 153730325 h 64"/>
              <a:gd name="T38" fmla="*/ 40322500 w 74"/>
              <a:gd name="T39" fmla="*/ 148690013 h 64"/>
              <a:gd name="T40" fmla="*/ 27722513 w 74"/>
              <a:gd name="T41" fmla="*/ 138609388 h 64"/>
              <a:gd name="T42" fmla="*/ 12601575 w 74"/>
              <a:gd name="T43" fmla="*/ 126007813 h 64"/>
              <a:gd name="T44" fmla="*/ 5040313 w 74"/>
              <a:gd name="T45" fmla="*/ 110886875 h 64"/>
              <a:gd name="T46" fmla="*/ 0 w 74"/>
              <a:gd name="T47" fmla="*/ 98286888 h 64"/>
              <a:gd name="T48" fmla="*/ 0 w 74"/>
              <a:gd name="T49" fmla="*/ 83165950 h 64"/>
              <a:gd name="T50" fmla="*/ 0 w 74"/>
              <a:gd name="T51" fmla="*/ 65524063 h 64"/>
              <a:gd name="T52" fmla="*/ 5040313 w 74"/>
              <a:gd name="T53" fmla="*/ 50403125 h 64"/>
              <a:gd name="T54" fmla="*/ 12601575 w 74"/>
              <a:gd name="T55" fmla="*/ 37803138 h 64"/>
              <a:gd name="T56" fmla="*/ 27722513 w 74"/>
              <a:gd name="T57" fmla="*/ 22682200 h 64"/>
              <a:gd name="T58" fmla="*/ 40322500 w 74"/>
              <a:gd name="T59" fmla="*/ 12601575 h 64"/>
              <a:gd name="T60" fmla="*/ 55443438 w 74"/>
              <a:gd name="T61" fmla="*/ 10080625 h 64"/>
              <a:gd name="T62" fmla="*/ 73085325 w 74"/>
              <a:gd name="T63" fmla="*/ 5040313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1" y="4"/>
                </a:lnTo>
                <a:lnTo>
                  <a:pt x="57" y="5"/>
                </a:lnTo>
                <a:lnTo>
                  <a:pt x="62" y="9"/>
                </a:lnTo>
                <a:lnTo>
                  <a:pt x="68" y="15"/>
                </a:lnTo>
                <a:lnTo>
                  <a:pt x="70" y="20"/>
                </a:lnTo>
                <a:lnTo>
                  <a:pt x="74" y="26"/>
                </a:lnTo>
                <a:lnTo>
                  <a:pt x="74" y="33"/>
                </a:lnTo>
                <a:lnTo>
                  <a:pt x="74" y="39"/>
                </a:lnTo>
                <a:lnTo>
                  <a:pt x="70" y="44"/>
                </a:lnTo>
                <a:lnTo>
                  <a:pt x="68" y="50"/>
                </a:lnTo>
                <a:lnTo>
                  <a:pt x="62" y="55"/>
                </a:lnTo>
                <a:lnTo>
                  <a:pt x="57" y="59"/>
                </a:lnTo>
                <a:lnTo>
                  <a:pt x="51" y="61"/>
                </a:lnTo>
                <a:lnTo>
                  <a:pt x="44" y="63"/>
                </a:lnTo>
                <a:lnTo>
                  <a:pt x="37" y="64"/>
                </a:lnTo>
                <a:lnTo>
                  <a:pt x="29" y="63"/>
                </a:lnTo>
                <a:lnTo>
                  <a:pt x="22" y="61"/>
                </a:lnTo>
                <a:lnTo>
                  <a:pt x="16" y="59"/>
                </a:lnTo>
                <a:lnTo>
                  <a:pt x="11" y="55"/>
                </a:lnTo>
                <a:lnTo>
                  <a:pt x="5" y="50"/>
                </a:lnTo>
                <a:lnTo>
                  <a:pt x="2" y="44"/>
                </a:lnTo>
                <a:lnTo>
                  <a:pt x="0" y="39"/>
                </a:lnTo>
                <a:lnTo>
                  <a:pt x="0" y="33"/>
                </a:lnTo>
                <a:lnTo>
                  <a:pt x="0" y="26"/>
                </a:lnTo>
                <a:lnTo>
                  <a:pt x="2" y="20"/>
                </a:lnTo>
                <a:lnTo>
                  <a:pt x="5" y="15"/>
                </a:lnTo>
                <a:lnTo>
                  <a:pt x="11" y="9"/>
                </a:lnTo>
                <a:lnTo>
                  <a:pt x="16" y="5"/>
                </a:lnTo>
                <a:lnTo>
                  <a:pt x="22" y="4"/>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486" name="Freeform 257"/>
          <p:cNvSpPr>
            <a:spLocks/>
          </p:cNvSpPr>
          <p:nvPr/>
        </p:nvSpPr>
        <p:spPr bwMode="auto">
          <a:xfrm>
            <a:off x="2921000" y="5848350"/>
            <a:ext cx="117475" cy="100013"/>
          </a:xfrm>
          <a:custGeom>
            <a:avLst/>
            <a:gdLst>
              <a:gd name="T0" fmla="*/ 93246575 w 74"/>
              <a:gd name="T1" fmla="*/ 0 h 63"/>
              <a:gd name="T2" fmla="*/ 110886875 w 74"/>
              <a:gd name="T3" fmla="*/ 0 h 63"/>
              <a:gd name="T4" fmla="*/ 128528763 w 74"/>
              <a:gd name="T5" fmla="*/ 5040338 h 63"/>
              <a:gd name="T6" fmla="*/ 143649700 w 74"/>
              <a:gd name="T7" fmla="*/ 15121013 h 63"/>
              <a:gd name="T8" fmla="*/ 156249688 w 74"/>
              <a:gd name="T9" fmla="*/ 22682313 h 63"/>
              <a:gd name="T10" fmla="*/ 171370625 w 74"/>
              <a:gd name="T11" fmla="*/ 37803326 h 63"/>
              <a:gd name="T12" fmla="*/ 181451250 w 74"/>
              <a:gd name="T13" fmla="*/ 50403377 h 63"/>
              <a:gd name="T14" fmla="*/ 186491563 w 74"/>
              <a:gd name="T15" fmla="*/ 65524390 h 63"/>
              <a:gd name="T16" fmla="*/ 186491563 w 74"/>
              <a:gd name="T17" fmla="*/ 80645403 h 63"/>
              <a:gd name="T18" fmla="*/ 186491563 w 74"/>
              <a:gd name="T19" fmla="*/ 98287379 h 63"/>
              <a:gd name="T20" fmla="*/ 181451250 w 74"/>
              <a:gd name="T21" fmla="*/ 110887429 h 63"/>
              <a:gd name="T22" fmla="*/ 171370625 w 74"/>
              <a:gd name="T23" fmla="*/ 126008442 h 63"/>
              <a:gd name="T24" fmla="*/ 156249688 w 74"/>
              <a:gd name="T25" fmla="*/ 136089118 h 63"/>
              <a:gd name="T26" fmla="*/ 143649700 w 74"/>
              <a:gd name="T27" fmla="*/ 143650418 h 63"/>
              <a:gd name="T28" fmla="*/ 128528763 w 74"/>
              <a:gd name="T29" fmla="*/ 153731094 h 63"/>
              <a:gd name="T30" fmla="*/ 110886875 w 74"/>
              <a:gd name="T31" fmla="*/ 158771431 h 63"/>
              <a:gd name="T32" fmla="*/ 93246575 w 74"/>
              <a:gd name="T33" fmla="*/ 158771431 h 63"/>
              <a:gd name="T34" fmla="*/ 73085325 w 74"/>
              <a:gd name="T35" fmla="*/ 158771431 h 63"/>
              <a:gd name="T36" fmla="*/ 55443438 w 74"/>
              <a:gd name="T37" fmla="*/ 153731094 h 63"/>
              <a:gd name="T38" fmla="*/ 40322500 w 74"/>
              <a:gd name="T39" fmla="*/ 143650418 h 63"/>
              <a:gd name="T40" fmla="*/ 27722513 w 74"/>
              <a:gd name="T41" fmla="*/ 136089118 h 63"/>
              <a:gd name="T42" fmla="*/ 12601575 w 74"/>
              <a:gd name="T43" fmla="*/ 126008442 h 63"/>
              <a:gd name="T44" fmla="*/ 7561263 w 74"/>
              <a:gd name="T45" fmla="*/ 110887429 h 63"/>
              <a:gd name="T46" fmla="*/ 0 w 74"/>
              <a:gd name="T47" fmla="*/ 98287379 h 63"/>
              <a:gd name="T48" fmla="*/ 0 w 74"/>
              <a:gd name="T49" fmla="*/ 80645403 h 63"/>
              <a:gd name="T50" fmla="*/ 0 w 74"/>
              <a:gd name="T51" fmla="*/ 65524390 h 63"/>
              <a:gd name="T52" fmla="*/ 7561263 w 74"/>
              <a:gd name="T53" fmla="*/ 50403377 h 63"/>
              <a:gd name="T54" fmla="*/ 12601575 w 74"/>
              <a:gd name="T55" fmla="*/ 37803326 h 63"/>
              <a:gd name="T56" fmla="*/ 27722513 w 74"/>
              <a:gd name="T57" fmla="*/ 22682313 h 63"/>
              <a:gd name="T58" fmla="*/ 40322500 w 74"/>
              <a:gd name="T59" fmla="*/ 15121013 h 63"/>
              <a:gd name="T60" fmla="*/ 55443438 w 74"/>
              <a:gd name="T61" fmla="*/ 5040338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6"/>
                </a:lnTo>
                <a:lnTo>
                  <a:pt x="62" y="9"/>
                </a:lnTo>
                <a:lnTo>
                  <a:pt x="68" y="15"/>
                </a:lnTo>
                <a:lnTo>
                  <a:pt x="72" y="20"/>
                </a:lnTo>
                <a:lnTo>
                  <a:pt x="74" y="26"/>
                </a:lnTo>
                <a:lnTo>
                  <a:pt x="74" y="32"/>
                </a:lnTo>
                <a:lnTo>
                  <a:pt x="74" y="39"/>
                </a:lnTo>
                <a:lnTo>
                  <a:pt x="72" y="44"/>
                </a:lnTo>
                <a:lnTo>
                  <a:pt x="68" y="50"/>
                </a:lnTo>
                <a:lnTo>
                  <a:pt x="62" y="54"/>
                </a:lnTo>
                <a:lnTo>
                  <a:pt x="57" y="57"/>
                </a:lnTo>
                <a:lnTo>
                  <a:pt x="51" y="61"/>
                </a:lnTo>
                <a:lnTo>
                  <a:pt x="44" y="63"/>
                </a:lnTo>
                <a:lnTo>
                  <a:pt x="37" y="63"/>
                </a:lnTo>
                <a:lnTo>
                  <a:pt x="29" y="63"/>
                </a:lnTo>
                <a:lnTo>
                  <a:pt x="22" y="61"/>
                </a:lnTo>
                <a:lnTo>
                  <a:pt x="16" y="57"/>
                </a:lnTo>
                <a:lnTo>
                  <a:pt x="11" y="54"/>
                </a:lnTo>
                <a:lnTo>
                  <a:pt x="5" y="50"/>
                </a:lnTo>
                <a:lnTo>
                  <a:pt x="3" y="44"/>
                </a:lnTo>
                <a:lnTo>
                  <a:pt x="0" y="39"/>
                </a:lnTo>
                <a:lnTo>
                  <a:pt x="0" y="32"/>
                </a:lnTo>
                <a:lnTo>
                  <a:pt x="0" y="26"/>
                </a:lnTo>
                <a:lnTo>
                  <a:pt x="3" y="20"/>
                </a:lnTo>
                <a:lnTo>
                  <a:pt x="5" y="15"/>
                </a:lnTo>
                <a:lnTo>
                  <a:pt x="11" y="9"/>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87" name="Freeform 258"/>
          <p:cNvSpPr>
            <a:spLocks/>
          </p:cNvSpPr>
          <p:nvPr/>
        </p:nvSpPr>
        <p:spPr bwMode="auto">
          <a:xfrm>
            <a:off x="4002088" y="5764213"/>
            <a:ext cx="117475" cy="101600"/>
          </a:xfrm>
          <a:custGeom>
            <a:avLst/>
            <a:gdLst>
              <a:gd name="T0" fmla="*/ 93246575 w 74"/>
              <a:gd name="T1" fmla="*/ 0 h 64"/>
              <a:gd name="T2" fmla="*/ 113407825 w 74"/>
              <a:gd name="T3" fmla="*/ 5040313 h 64"/>
              <a:gd name="T4" fmla="*/ 131048125 w 74"/>
              <a:gd name="T5" fmla="*/ 7561263 h 64"/>
              <a:gd name="T6" fmla="*/ 148690013 w 74"/>
              <a:gd name="T7" fmla="*/ 12601575 h 64"/>
              <a:gd name="T8" fmla="*/ 158770638 w 74"/>
              <a:gd name="T9" fmla="*/ 22682200 h 64"/>
              <a:gd name="T10" fmla="*/ 173891575 w 74"/>
              <a:gd name="T11" fmla="*/ 35282188 h 64"/>
              <a:gd name="T12" fmla="*/ 181451250 w 74"/>
              <a:gd name="T13" fmla="*/ 50403125 h 64"/>
              <a:gd name="T14" fmla="*/ 186491563 w 74"/>
              <a:gd name="T15" fmla="*/ 63004700 h 64"/>
              <a:gd name="T16" fmla="*/ 186491563 w 74"/>
              <a:gd name="T17" fmla="*/ 78125638 h 64"/>
              <a:gd name="T18" fmla="*/ 186491563 w 74"/>
              <a:gd name="T19" fmla="*/ 95765938 h 64"/>
              <a:gd name="T20" fmla="*/ 181451250 w 74"/>
              <a:gd name="T21" fmla="*/ 110886875 h 64"/>
              <a:gd name="T22" fmla="*/ 173891575 w 74"/>
              <a:gd name="T23" fmla="*/ 123488450 h 64"/>
              <a:gd name="T24" fmla="*/ 158770638 w 74"/>
              <a:gd name="T25" fmla="*/ 138609388 h 64"/>
              <a:gd name="T26" fmla="*/ 148690013 w 74"/>
              <a:gd name="T27" fmla="*/ 148690013 h 64"/>
              <a:gd name="T28" fmla="*/ 131048125 w 74"/>
              <a:gd name="T29" fmla="*/ 153730325 h 64"/>
              <a:gd name="T30" fmla="*/ 113407825 w 74"/>
              <a:gd name="T31" fmla="*/ 156249688 h 64"/>
              <a:gd name="T32" fmla="*/ 93246575 w 74"/>
              <a:gd name="T33" fmla="*/ 161290000 h 64"/>
              <a:gd name="T34" fmla="*/ 75604688 w 74"/>
              <a:gd name="T35" fmla="*/ 156249688 h 64"/>
              <a:gd name="T36" fmla="*/ 55443438 w 74"/>
              <a:gd name="T37" fmla="*/ 153730325 h 64"/>
              <a:gd name="T38" fmla="*/ 42843450 w 74"/>
              <a:gd name="T39" fmla="*/ 148690013 h 64"/>
              <a:gd name="T40" fmla="*/ 27722513 w 74"/>
              <a:gd name="T41" fmla="*/ 138609388 h 64"/>
              <a:gd name="T42" fmla="*/ 20161250 w 74"/>
              <a:gd name="T43" fmla="*/ 123488450 h 64"/>
              <a:gd name="T44" fmla="*/ 10080625 w 74"/>
              <a:gd name="T45" fmla="*/ 110886875 h 64"/>
              <a:gd name="T46" fmla="*/ 5040313 w 74"/>
              <a:gd name="T47" fmla="*/ 95765938 h 64"/>
              <a:gd name="T48" fmla="*/ 0 w 74"/>
              <a:gd name="T49" fmla="*/ 78125638 h 64"/>
              <a:gd name="T50" fmla="*/ 5040313 w 74"/>
              <a:gd name="T51" fmla="*/ 63004700 h 64"/>
              <a:gd name="T52" fmla="*/ 10080625 w 74"/>
              <a:gd name="T53" fmla="*/ 50403125 h 64"/>
              <a:gd name="T54" fmla="*/ 20161250 w 74"/>
              <a:gd name="T55" fmla="*/ 35282188 h 64"/>
              <a:gd name="T56" fmla="*/ 27722513 w 74"/>
              <a:gd name="T57" fmla="*/ 22682200 h 64"/>
              <a:gd name="T58" fmla="*/ 42843450 w 74"/>
              <a:gd name="T59" fmla="*/ 12601575 h 64"/>
              <a:gd name="T60" fmla="*/ 55443438 w 74"/>
              <a:gd name="T61" fmla="*/ 7561263 h 64"/>
              <a:gd name="T62" fmla="*/ 75604688 w 74"/>
              <a:gd name="T63" fmla="*/ 5040313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2"/>
                </a:lnTo>
                <a:lnTo>
                  <a:pt x="52" y="3"/>
                </a:lnTo>
                <a:lnTo>
                  <a:pt x="59" y="5"/>
                </a:lnTo>
                <a:lnTo>
                  <a:pt x="63" y="9"/>
                </a:lnTo>
                <a:lnTo>
                  <a:pt x="69" y="14"/>
                </a:lnTo>
                <a:lnTo>
                  <a:pt x="72" y="20"/>
                </a:lnTo>
                <a:lnTo>
                  <a:pt x="74" y="25"/>
                </a:lnTo>
                <a:lnTo>
                  <a:pt x="74" y="31"/>
                </a:lnTo>
                <a:lnTo>
                  <a:pt x="74" y="38"/>
                </a:lnTo>
                <a:lnTo>
                  <a:pt x="72" y="44"/>
                </a:lnTo>
                <a:lnTo>
                  <a:pt x="69" y="49"/>
                </a:lnTo>
                <a:lnTo>
                  <a:pt x="63" y="55"/>
                </a:lnTo>
                <a:lnTo>
                  <a:pt x="59" y="59"/>
                </a:lnTo>
                <a:lnTo>
                  <a:pt x="52" y="61"/>
                </a:lnTo>
                <a:lnTo>
                  <a:pt x="45" y="62"/>
                </a:lnTo>
                <a:lnTo>
                  <a:pt x="37" y="64"/>
                </a:lnTo>
                <a:lnTo>
                  <a:pt x="30" y="62"/>
                </a:lnTo>
                <a:lnTo>
                  <a:pt x="22" y="61"/>
                </a:lnTo>
                <a:lnTo>
                  <a:pt x="17" y="59"/>
                </a:lnTo>
                <a:lnTo>
                  <a:pt x="11" y="55"/>
                </a:lnTo>
                <a:lnTo>
                  <a:pt x="8" y="49"/>
                </a:lnTo>
                <a:lnTo>
                  <a:pt x="4" y="44"/>
                </a:lnTo>
                <a:lnTo>
                  <a:pt x="2" y="38"/>
                </a:lnTo>
                <a:lnTo>
                  <a:pt x="0" y="31"/>
                </a:lnTo>
                <a:lnTo>
                  <a:pt x="2" y="25"/>
                </a:lnTo>
                <a:lnTo>
                  <a:pt x="4" y="20"/>
                </a:lnTo>
                <a:lnTo>
                  <a:pt x="8" y="14"/>
                </a:lnTo>
                <a:lnTo>
                  <a:pt x="11" y="9"/>
                </a:lnTo>
                <a:lnTo>
                  <a:pt x="17" y="5"/>
                </a:lnTo>
                <a:lnTo>
                  <a:pt x="22" y="3"/>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488" name="Freeform 259"/>
          <p:cNvSpPr>
            <a:spLocks/>
          </p:cNvSpPr>
          <p:nvPr/>
        </p:nvSpPr>
        <p:spPr bwMode="auto">
          <a:xfrm>
            <a:off x="2847975" y="5557838"/>
            <a:ext cx="115888" cy="100012"/>
          </a:xfrm>
          <a:custGeom>
            <a:avLst/>
            <a:gdLst>
              <a:gd name="T0" fmla="*/ 90726016 w 73"/>
              <a:gd name="T1" fmla="*/ 0 h 63"/>
              <a:gd name="T2" fmla="*/ 110887353 w 73"/>
              <a:gd name="T3" fmla="*/ 0 h 63"/>
              <a:gd name="T4" fmla="*/ 128529317 w 73"/>
              <a:gd name="T5" fmla="*/ 5040287 h 63"/>
              <a:gd name="T6" fmla="*/ 143650320 w 73"/>
              <a:gd name="T7" fmla="*/ 15120862 h 63"/>
              <a:gd name="T8" fmla="*/ 156250362 w 73"/>
              <a:gd name="T9" fmla="*/ 25201437 h 63"/>
              <a:gd name="T10" fmla="*/ 166331030 w 73"/>
              <a:gd name="T11" fmla="*/ 37801361 h 63"/>
              <a:gd name="T12" fmla="*/ 176411699 w 73"/>
              <a:gd name="T13" fmla="*/ 52922223 h 63"/>
              <a:gd name="T14" fmla="*/ 181452033 w 73"/>
              <a:gd name="T15" fmla="*/ 65523735 h 63"/>
              <a:gd name="T16" fmla="*/ 183972994 w 73"/>
              <a:gd name="T17" fmla="*/ 80644597 h 63"/>
              <a:gd name="T18" fmla="*/ 181452033 w 73"/>
              <a:gd name="T19" fmla="*/ 98284809 h 63"/>
              <a:gd name="T20" fmla="*/ 176411699 w 73"/>
              <a:gd name="T21" fmla="*/ 113405671 h 63"/>
              <a:gd name="T22" fmla="*/ 166331030 w 73"/>
              <a:gd name="T23" fmla="*/ 126007183 h 63"/>
              <a:gd name="T24" fmla="*/ 156250362 w 73"/>
              <a:gd name="T25" fmla="*/ 136087757 h 63"/>
              <a:gd name="T26" fmla="*/ 143650320 w 73"/>
              <a:gd name="T27" fmla="*/ 146168332 h 63"/>
              <a:gd name="T28" fmla="*/ 128529317 w 73"/>
              <a:gd name="T29" fmla="*/ 153727969 h 63"/>
              <a:gd name="T30" fmla="*/ 110887353 w 73"/>
              <a:gd name="T31" fmla="*/ 158768256 h 63"/>
              <a:gd name="T32" fmla="*/ 90726016 w 73"/>
              <a:gd name="T33" fmla="*/ 158768256 h 63"/>
              <a:gd name="T34" fmla="*/ 73085640 w 73"/>
              <a:gd name="T35" fmla="*/ 158768256 h 63"/>
              <a:gd name="T36" fmla="*/ 55443677 w 73"/>
              <a:gd name="T37" fmla="*/ 153727969 h 63"/>
              <a:gd name="T38" fmla="*/ 35282340 w 73"/>
              <a:gd name="T39" fmla="*/ 146168332 h 63"/>
              <a:gd name="T40" fmla="*/ 22682298 w 73"/>
              <a:gd name="T41" fmla="*/ 136087757 h 63"/>
              <a:gd name="T42" fmla="*/ 12601629 w 73"/>
              <a:gd name="T43" fmla="*/ 126007183 h 63"/>
              <a:gd name="T44" fmla="*/ 2520961 w 73"/>
              <a:gd name="T45" fmla="*/ 113405671 h 63"/>
              <a:gd name="T46" fmla="*/ 0 w 73"/>
              <a:gd name="T47" fmla="*/ 98284809 h 63"/>
              <a:gd name="T48" fmla="*/ 0 w 73"/>
              <a:gd name="T49" fmla="*/ 80644597 h 63"/>
              <a:gd name="T50" fmla="*/ 0 w 73"/>
              <a:gd name="T51" fmla="*/ 65523735 h 63"/>
              <a:gd name="T52" fmla="*/ 2520961 w 73"/>
              <a:gd name="T53" fmla="*/ 52922223 h 63"/>
              <a:gd name="T54" fmla="*/ 12601629 w 73"/>
              <a:gd name="T55" fmla="*/ 37801361 h 63"/>
              <a:gd name="T56" fmla="*/ 22682298 w 73"/>
              <a:gd name="T57" fmla="*/ 25201437 h 63"/>
              <a:gd name="T58" fmla="*/ 35282340 w 73"/>
              <a:gd name="T59" fmla="*/ 15120862 h 63"/>
              <a:gd name="T60" fmla="*/ 55443677 w 73"/>
              <a:gd name="T61" fmla="*/ 5040287 h 63"/>
              <a:gd name="T62" fmla="*/ 73085640 w 73"/>
              <a:gd name="T63" fmla="*/ 0 h 63"/>
              <a:gd name="T64" fmla="*/ 9072601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7" y="6"/>
                </a:lnTo>
                <a:lnTo>
                  <a:pt x="62" y="10"/>
                </a:lnTo>
                <a:lnTo>
                  <a:pt x="66" y="15"/>
                </a:lnTo>
                <a:lnTo>
                  <a:pt x="70" y="21"/>
                </a:lnTo>
                <a:lnTo>
                  <a:pt x="72" y="26"/>
                </a:lnTo>
                <a:lnTo>
                  <a:pt x="73" y="32"/>
                </a:lnTo>
                <a:lnTo>
                  <a:pt x="72" y="39"/>
                </a:lnTo>
                <a:lnTo>
                  <a:pt x="70" y="45"/>
                </a:lnTo>
                <a:lnTo>
                  <a:pt x="66" y="50"/>
                </a:lnTo>
                <a:lnTo>
                  <a:pt x="62" y="54"/>
                </a:lnTo>
                <a:lnTo>
                  <a:pt x="57" y="58"/>
                </a:lnTo>
                <a:lnTo>
                  <a:pt x="51" y="61"/>
                </a:lnTo>
                <a:lnTo>
                  <a:pt x="44" y="63"/>
                </a:lnTo>
                <a:lnTo>
                  <a:pt x="36" y="63"/>
                </a:lnTo>
                <a:lnTo>
                  <a:pt x="29" y="63"/>
                </a:lnTo>
                <a:lnTo>
                  <a:pt x="22" y="61"/>
                </a:lnTo>
                <a:lnTo>
                  <a:pt x="14" y="58"/>
                </a:lnTo>
                <a:lnTo>
                  <a:pt x="9" y="54"/>
                </a:lnTo>
                <a:lnTo>
                  <a:pt x="5" y="50"/>
                </a:lnTo>
                <a:lnTo>
                  <a:pt x="1" y="45"/>
                </a:lnTo>
                <a:lnTo>
                  <a:pt x="0" y="39"/>
                </a:lnTo>
                <a:lnTo>
                  <a:pt x="0" y="32"/>
                </a:lnTo>
                <a:lnTo>
                  <a:pt x="0" y="26"/>
                </a:lnTo>
                <a:lnTo>
                  <a:pt x="1" y="21"/>
                </a:lnTo>
                <a:lnTo>
                  <a:pt x="5" y="15"/>
                </a:lnTo>
                <a:lnTo>
                  <a:pt x="9" y="10"/>
                </a:lnTo>
                <a:lnTo>
                  <a:pt x="14" y="6"/>
                </a:lnTo>
                <a:lnTo>
                  <a:pt x="22"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489" name="Freeform 260"/>
          <p:cNvSpPr>
            <a:spLocks/>
          </p:cNvSpPr>
          <p:nvPr/>
        </p:nvSpPr>
        <p:spPr bwMode="auto">
          <a:xfrm>
            <a:off x="3929063" y="5473700"/>
            <a:ext cx="117475" cy="103188"/>
          </a:xfrm>
          <a:custGeom>
            <a:avLst/>
            <a:gdLst>
              <a:gd name="T0" fmla="*/ 93246575 w 74"/>
              <a:gd name="T1" fmla="*/ 0 h 65"/>
              <a:gd name="T2" fmla="*/ 110886875 w 74"/>
              <a:gd name="T3" fmla="*/ 0 h 65"/>
              <a:gd name="T4" fmla="*/ 131048125 w 74"/>
              <a:gd name="T5" fmla="*/ 5040337 h 65"/>
              <a:gd name="T6" fmla="*/ 143649700 w 74"/>
              <a:gd name="T7" fmla="*/ 12601636 h 65"/>
              <a:gd name="T8" fmla="*/ 158770638 w 74"/>
              <a:gd name="T9" fmla="*/ 22682310 h 65"/>
              <a:gd name="T10" fmla="*/ 171370625 w 74"/>
              <a:gd name="T11" fmla="*/ 37803321 h 65"/>
              <a:gd name="T12" fmla="*/ 176410938 w 74"/>
              <a:gd name="T13" fmla="*/ 50403369 h 65"/>
              <a:gd name="T14" fmla="*/ 186491563 w 74"/>
              <a:gd name="T15" fmla="*/ 65524380 h 65"/>
              <a:gd name="T16" fmla="*/ 186491563 w 74"/>
              <a:gd name="T17" fmla="*/ 78126016 h 65"/>
              <a:gd name="T18" fmla="*/ 186491563 w 74"/>
              <a:gd name="T19" fmla="*/ 98287364 h 65"/>
              <a:gd name="T20" fmla="*/ 176410938 w 74"/>
              <a:gd name="T21" fmla="*/ 110887412 h 65"/>
              <a:gd name="T22" fmla="*/ 171370625 w 74"/>
              <a:gd name="T23" fmla="*/ 126008423 h 65"/>
              <a:gd name="T24" fmla="*/ 158770638 w 74"/>
              <a:gd name="T25" fmla="*/ 133569722 h 65"/>
              <a:gd name="T26" fmla="*/ 143649700 w 74"/>
              <a:gd name="T27" fmla="*/ 148690733 h 65"/>
              <a:gd name="T28" fmla="*/ 131048125 w 74"/>
              <a:gd name="T29" fmla="*/ 153731070 h 65"/>
              <a:gd name="T30" fmla="*/ 11088687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3569722 h 65"/>
              <a:gd name="T42" fmla="*/ 15120938 w 74"/>
              <a:gd name="T43" fmla="*/ 126008423 h 65"/>
              <a:gd name="T44" fmla="*/ 5040313 w 74"/>
              <a:gd name="T45" fmla="*/ 110887412 h 65"/>
              <a:gd name="T46" fmla="*/ 0 w 74"/>
              <a:gd name="T47" fmla="*/ 98287364 h 65"/>
              <a:gd name="T48" fmla="*/ 0 w 74"/>
              <a:gd name="T49" fmla="*/ 78126016 h 65"/>
              <a:gd name="T50" fmla="*/ 0 w 74"/>
              <a:gd name="T51" fmla="*/ 65524380 h 65"/>
              <a:gd name="T52" fmla="*/ 5040313 w 74"/>
              <a:gd name="T53" fmla="*/ 50403369 h 65"/>
              <a:gd name="T54" fmla="*/ 15120938 w 74"/>
              <a:gd name="T55" fmla="*/ 37803321 h 65"/>
              <a:gd name="T56" fmla="*/ 27722513 w 74"/>
              <a:gd name="T57" fmla="*/ 22682310 h 65"/>
              <a:gd name="T58" fmla="*/ 42843450 w 74"/>
              <a:gd name="T59" fmla="*/ 12601636 h 65"/>
              <a:gd name="T60" fmla="*/ 55443438 w 74"/>
              <a:gd name="T61" fmla="*/ 5040337 h 65"/>
              <a:gd name="T62" fmla="*/ 75604688 w 74"/>
              <a:gd name="T63" fmla="*/ 0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2" y="2"/>
                </a:lnTo>
                <a:lnTo>
                  <a:pt x="57" y="5"/>
                </a:lnTo>
                <a:lnTo>
                  <a:pt x="63" y="9"/>
                </a:lnTo>
                <a:lnTo>
                  <a:pt x="68" y="15"/>
                </a:lnTo>
                <a:lnTo>
                  <a:pt x="70" y="20"/>
                </a:lnTo>
                <a:lnTo>
                  <a:pt x="74" y="26"/>
                </a:lnTo>
                <a:lnTo>
                  <a:pt x="74" y="31"/>
                </a:lnTo>
                <a:lnTo>
                  <a:pt x="74" y="39"/>
                </a:lnTo>
                <a:lnTo>
                  <a:pt x="70" y="44"/>
                </a:lnTo>
                <a:lnTo>
                  <a:pt x="68" y="50"/>
                </a:lnTo>
                <a:lnTo>
                  <a:pt x="63" y="53"/>
                </a:lnTo>
                <a:lnTo>
                  <a:pt x="57" y="59"/>
                </a:lnTo>
                <a:lnTo>
                  <a:pt x="52" y="61"/>
                </a:lnTo>
                <a:lnTo>
                  <a:pt x="44" y="63"/>
                </a:lnTo>
                <a:lnTo>
                  <a:pt x="37" y="65"/>
                </a:lnTo>
                <a:lnTo>
                  <a:pt x="30" y="63"/>
                </a:lnTo>
                <a:lnTo>
                  <a:pt x="22" y="61"/>
                </a:lnTo>
                <a:lnTo>
                  <a:pt x="17" y="59"/>
                </a:lnTo>
                <a:lnTo>
                  <a:pt x="11" y="53"/>
                </a:lnTo>
                <a:lnTo>
                  <a:pt x="6" y="50"/>
                </a:lnTo>
                <a:lnTo>
                  <a:pt x="2" y="44"/>
                </a:lnTo>
                <a:lnTo>
                  <a:pt x="0" y="39"/>
                </a:lnTo>
                <a:lnTo>
                  <a:pt x="0" y="31"/>
                </a:lnTo>
                <a:lnTo>
                  <a:pt x="0" y="26"/>
                </a:lnTo>
                <a:lnTo>
                  <a:pt x="2" y="20"/>
                </a:lnTo>
                <a:lnTo>
                  <a:pt x="6" y="15"/>
                </a:lnTo>
                <a:lnTo>
                  <a:pt x="11" y="9"/>
                </a:lnTo>
                <a:lnTo>
                  <a:pt x="17" y="5"/>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490" name="Freeform 261"/>
          <p:cNvSpPr>
            <a:spLocks/>
          </p:cNvSpPr>
          <p:nvPr/>
        </p:nvSpPr>
        <p:spPr bwMode="auto">
          <a:xfrm>
            <a:off x="3929063" y="5473700"/>
            <a:ext cx="117475" cy="103188"/>
          </a:xfrm>
          <a:custGeom>
            <a:avLst/>
            <a:gdLst>
              <a:gd name="T0" fmla="*/ 93246575 w 74"/>
              <a:gd name="T1" fmla="*/ 0 h 65"/>
              <a:gd name="T2" fmla="*/ 110886875 w 74"/>
              <a:gd name="T3" fmla="*/ 0 h 65"/>
              <a:gd name="T4" fmla="*/ 131048125 w 74"/>
              <a:gd name="T5" fmla="*/ 5040337 h 65"/>
              <a:gd name="T6" fmla="*/ 143649700 w 74"/>
              <a:gd name="T7" fmla="*/ 12601636 h 65"/>
              <a:gd name="T8" fmla="*/ 158770638 w 74"/>
              <a:gd name="T9" fmla="*/ 22682310 h 65"/>
              <a:gd name="T10" fmla="*/ 171370625 w 74"/>
              <a:gd name="T11" fmla="*/ 37803321 h 65"/>
              <a:gd name="T12" fmla="*/ 176410938 w 74"/>
              <a:gd name="T13" fmla="*/ 50403369 h 65"/>
              <a:gd name="T14" fmla="*/ 186491563 w 74"/>
              <a:gd name="T15" fmla="*/ 65524380 h 65"/>
              <a:gd name="T16" fmla="*/ 186491563 w 74"/>
              <a:gd name="T17" fmla="*/ 78126016 h 65"/>
              <a:gd name="T18" fmla="*/ 186491563 w 74"/>
              <a:gd name="T19" fmla="*/ 98287364 h 65"/>
              <a:gd name="T20" fmla="*/ 176410938 w 74"/>
              <a:gd name="T21" fmla="*/ 110887412 h 65"/>
              <a:gd name="T22" fmla="*/ 171370625 w 74"/>
              <a:gd name="T23" fmla="*/ 126008423 h 65"/>
              <a:gd name="T24" fmla="*/ 158770638 w 74"/>
              <a:gd name="T25" fmla="*/ 133569722 h 65"/>
              <a:gd name="T26" fmla="*/ 143649700 w 74"/>
              <a:gd name="T27" fmla="*/ 148690733 h 65"/>
              <a:gd name="T28" fmla="*/ 131048125 w 74"/>
              <a:gd name="T29" fmla="*/ 153731070 h 65"/>
              <a:gd name="T30" fmla="*/ 11088687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3569722 h 65"/>
              <a:gd name="T42" fmla="*/ 15120938 w 74"/>
              <a:gd name="T43" fmla="*/ 126008423 h 65"/>
              <a:gd name="T44" fmla="*/ 5040313 w 74"/>
              <a:gd name="T45" fmla="*/ 110887412 h 65"/>
              <a:gd name="T46" fmla="*/ 0 w 74"/>
              <a:gd name="T47" fmla="*/ 98287364 h 65"/>
              <a:gd name="T48" fmla="*/ 0 w 74"/>
              <a:gd name="T49" fmla="*/ 78126016 h 65"/>
              <a:gd name="T50" fmla="*/ 0 w 74"/>
              <a:gd name="T51" fmla="*/ 65524380 h 65"/>
              <a:gd name="T52" fmla="*/ 5040313 w 74"/>
              <a:gd name="T53" fmla="*/ 50403369 h 65"/>
              <a:gd name="T54" fmla="*/ 15120938 w 74"/>
              <a:gd name="T55" fmla="*/ 37803321 h 65"/>
              <a:gd name="T56" fmla="*/ 27722513 w 74"/>
              <a:gd name="T57" fmla="*/ 22682310 h 65"/>
              <a:gd name="T58" fmla="*/ 42843450 w 74"/>
              <a:gd name="T59" fmla="*/ 12601636 h 65"/>
              <a:gd name="T60" fmla="*/ 55443438 w 74"/>
              <a:gd name="T61" fmla="*/ 5040337 h 65"/>
              <a:gd name="T62" fmla="*/ 75604688 w 74"/>
              <a:gd name="T63" fmla="*/ 0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2" y="2"/>
                </a:lnTo>
                <a:lnTo>
                  <a:pt x="57" y="5"/>
                </a:lnTo>
                <a:lnTo>
                  <a:pt x="63" y="9"/>
                </a:lnTo>
                <a:lnTo>
                  <a:pt x="68" y="15"/>
                </a:lnTo>
                <a:lnTo>
                  <a:pt x="70" y="20"/>
                </a:lnTo>
                <a:lnTo>
                  <a:pt x="74" y="26"/>
                </a:lnTo>
                <a:lnTo>
                  <a:pt x="74" y="31"/>
                </a:lnTo>
                <a:lnTo>
                  <a:pt x="74" y="39"/>
                </a:lnTo>
                <a:lnTo>
                  <a:pt x="70" y="44"/>
                </a:lnTo>
                <a:lnTo>
                  <a:pt x="68" y="50"/>
                </a:lnTo>
                <a:lnTo>
                  <a:pt x="63" y="53"/>
                </a:lnTo>
                <a:lnTo>
                  <a:pt x="57" y="59"/>
                </a:lnTo>
                <a:lnTo>
                  <a:pt x="52" y="61"/>
                </a:lnTo>
                <a:lnTo>
                  <a:pt x="44" y="63"/>
                </a:lnTo>
                <a:lnTo>
                  <a:pt x="37" y="65"/>
                </a:lnTo>
                <a:lnTo>
                  <a:pt x="30" y="63"/>
                </a:lnTo>
                <a:lnTo>
                  <a:pt x="22" y="61"/>
                </a:lnTo>
                <a:lnTo>
                  <a:pt x="17" y="59"/>
                </a:lnTo>
                <a:lnTo>
                  <a:pt x="11" y="53"/>
                </a:lnTo>
                <a:lnTo>
                  <a:pt x="6" y="50"/>
                </a:lnTo>
                <a:lnTo>
                  <a:pt x="2" y="44"/>
                </a:lnTo>
                <a:lnTo>
                  <a:pt x="0" y="39"/>
                </a:lnTo>
                <a:lnTo>
                  <a:pt x="0" y="31"/>
                </a:lnTo>
                <a:lnTo>
                  <a:pt x="0" y="26"/>
                </a:lnTo>
                <a:lnTo>
                  <a:pt x="2" y="20"/>
                </a:lnTo>
                <a:lnTo>
                  <a:pt x="6" y="15"/>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91" name="Freeform 262"/>
          <p:cNvSpPr>
            <a:spLocks/>
          </p:cNvSpPr>
          <p:nvPr/>
        </p:nvSpPr>
        <p:spPr bwMode="auto">
          <a:xfrm>
            <a:off x="2886075" y="6142038"/>
            <a:ext cx="115888" cy="100012"/>
          </a:xfrm>
          <a:custGeom>
            <a:avLst/>
            <a:gdLst>
              <a:gd name="T0" fmla="*/ 90726016 w 73"/>
              <a:gd name="T1" fmla="*/ 0 h 63"/>
              <a:gd name="T2" fmla="*/ 110887353 w 73"/>
              <a:gd name="T3" fmla="*/ 0 h 63"/>
              <a:gd name="T4" fmla="*/ 128529317 w 73"/>
              <a:gd name="T5" fmla="*/ 5040287 h 63"/>
              <a:gd name="T6" fmla="*/ 143650320 w 73"/>
              <a:gd name="T7" fmla="*/ 12599925 h 63"/>
              <a:gd name="T8" fmla="*/ 156250362 w 73"/>
              <a:gd name="T9" fmla="*/ 22680499 h 63"/>
              <a:gd name="T10" fmla="*/ 171371364 w 73"/>
              <a:gd name="T11" fmla="*/ 32761074 h 63"/>
              <a:gd name="T12" fmla="*/ 176411699 w 73"/>
              <a:gd name="T13" fmla="*/ 45362586 h 63"/>
              <a:gd name="T14" fmla="*/ 183972994 w 73"/>
              <a:gd name="T15" fmla="*/ 60483448 h 63"/>
              <a:gd name="T16" fmla="*/ 183972994 w 73"/>
              <a:gd name="T17" fmla="*/ 78123659 h 63"/>
              <a:gd name="T18" fmla="*/ 183972994 w 73"/>
              <a:gd name="T19" fmla="*/ 93244521 h 63"/>
              <a:gd name="T20" fmla="*/ 176411699 w 73"/>
              <a:gd name="T21" fmla="*/ 105846033 h 63"/>
              <a:gd name="T22" fmla="*/ 171371364 w 73"/>
              <a:gd name="T23" fmla="*/ 120966895 h 63"/>
              <a:gd name="T24" fmla="*/ 156250362 w 73"/>
              <a:gd name="T25" fmla="*/ 133566820 h 63"/>
              <a:gd name="T26" fmla="*/ 143650320 w 73"/>
              <a:gd name="T27" fmla="*/ 143647394 h 63"/>
              <a:gd name="T28" fmla="*/ 128529317 w 73"/>
              <a:gd name="T29" fmla="*/ 153727969 h 63"/>
              <a:gd name="T30" fmla="*/ 110887353 w 73"/>
              <a:gd name="T31" fmla="*/ 158768256 h 63"/>
              <a:gd name="T32" fmla="*/ 90726016 w 73"/>
              <a:gd name="T33" fmla="*/ 158768256 h 63"/>
              <a:gd name="T34" fmla="*/ 73085640 w 73"/>
              <a:gd name="T35" fmla="*/ 158768256 h 63"/>
              <a:gd name="T36" fmla="*/ 55443677 w 73"/>
              <a:gd name="T37" fmla="*/ 153727969 h 63"/>
              <a:gd name="T38" fmla="*/ 40322674 w 73"/>
              <a:gd name="T39" fmla="*/ 143647394 h 63"/>
              <a:gd name="T40" fmla="*/ 27722632 w 73"/>
              <a:gd name="T41" fmla="*/ 133566820 h 63"/>
              <a:gd name="T42" fmla="*/ 12601629 w 73"/>
              <a:gd name="T43" fmla="*/ 120966895 h 63"/>
              <a:gd name="T44" fmla="*/ 2520961 w 73"/>
              <a:gd name="T45" fmla="*/ 105846033 h 63"/>
              <a:gd name="T46" fmla="*/ 0 w 73"/>
              <a:gd name="T47" fmla="*/ 93244521 h 63"/>
              <a:gd name="T48" fmla="*/ 0 w 73"/>
              <a:gd name="T49" fmla="*/ 78123659 h 63"/>
              <a:gd name="T50" fmla="*/ 0 w 73"/>
              <a:gd name="T51" fmla="*/ 60483448 h 63"/>
              <a:gd name="T52" fmla="*/ 2520961 w 73"/>
              <a:gd name="T53" fmla="*/ 45362586 h 63"/>
              <a:gd name="T54" fmla="*/ 12601629 w 73"/>
              <a:gd name="T55" fmla="*/ 32761074 h 63"/>
              <a:gd name="T56" fmla="*/ 27722632 w 73"/>
              <a:gd name="T57" fmla="*/ 22680499 h 63"/>
              <a:gd name="T58" fmla="*/ 40322674 w 73"/>
              <a:gd name="T59" fmla="*/ 12599925 h 63"/>
              <a:gd name="T60" fmla="*/ 55443677 w 73"/>
              <a:gd name="T61" fmla="*/ 5040287 h 63"/>
              <a:gd name="T62" fmla="*/ 73085640 w 73"/>
              <a:gd name="T63" fmla="*/ 0 h 63"/>
              <a:gd name="T64" fmla="*/ 90726016 w 7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3">
                <a:moveTo>
                  <a:pt x="36" y="0"/>
                </a:moveTo>
                <a:lnTo>
                  <a:pt x="44" y="0"/>
                </a:lnTo>
                <a:lnTo>
                  <a:pt x="51" y="2"/>
                </a:lnTo>
                <a:lnTo>
                  <a:pt x="57" y="5"/>
                </a:lnTo>
                <a:lnTo>
                  <a:pt x="62" y="9"/>
                </a:lnTo>
                <a:lnTo>
                  <a:pt x="68" y="13"/>
                </a:lnTo>
                <a:lnTo>
                  <a:pt x="70" y="18"/>
                </a:lnTo>
                <a:lnTo>
                  <a:pt x="73" y="24"/>
                </a:lnTo>
                <a:lnTo>
                  <a:pt x="73" y="31"/>
                </a:lnTo>
                <a:lnTo>
                  <a:pt x="73" y="37"/>
                </a:lnTo>
                <a:lnTo>
                  <a:pt x="70" y="42"/>
                </a:lnTo>
                <a:lnTo>
                  <a:pt x="68" y="48"/>
                </a:lnTo>
                <a:lnTo>
                  <a:pt x="62" y="53"/>
                </a:lnTo>
                <a:lnTo>
                  <a:pt x="57" y="57"/>
                </a:lnTo>
                <a:lnTo>
                  <a:pt x="51" y="61"/>
                </a:lnTo>
                <a:lnTo>
                  <a:pt x="44" y="63"/>
                </a:lnTo>
                <a:lnTo>
                  <a:pt x="36" y="63"/>
                </a:lnTo>
                <a:lnTo>
                  <a:pt x="29" y="63"/>
                </a:lnTo>
                <a:lnTo>
                  <a:pt x="22" y="61"/>
                </a:lnTo>
                <a:lnTo>
                  <a:pt x="16" y="57"/>
                </a:lnTo>
                <a:lnTo>
                  <a:pt x="11" y="53"/>
                </a:lnTo>
                <a:lnTo>
                  <a:pt x="5" y="48"/>
                </a:lnTo>
                <a:lnTo>
                  <a:pt x="1" y="42"/>
                </a:lnTo>
                <a:lnTo>
                  <a:pt x="0" y="37"/>
                </a:lnTo>
                <a:lnTo>
                  <a:pt x="0" y="31"/>
                </a:lnTo>
                <a:lnTo>
                  <a:pt x="0" y="24"/>
                </a:lnTo>
                <a:lnTo>
                  <a:pt x="1" y="18"/>
                </a:lnTo>
                <a:lnTo>
                  <a:pt x="5" y="13"/>
                </a:lnTo>
                <a:lnTo>
                  <a:pt x="11" y="9"/>
                </a:lnTo>
                <a:lnTo>
                  <a:pt x="16" y="5"/>
                </a:lnTo>
                <a:lnTo>
                  <a:pt x="22" y="2"/>
                </a:lnTo>
                <a:lnTo>
                  <a:pt x="29" y="0"/>
                </a:lnTo>
                <a:lnTo>
                  <a:pt x="36" y="0"/>
                </a:lnTo>
              </a:path>
            </a:pathLst>
          </a:custGeom>
          <a:noFill/>
          <a:ln w="11113">
            <a:solidFill>
              <a:srgbClr val="1F1A17"/>
            </a:solidFill>
            <a:prstDash val="solid"/>
            <a:round/>
            <a:headEnd/>
            <a:tailEnd/>
          </a:ln>
        </p:spPr>
        <p:txBody>
          <a:bodyPr/>
          <a:lstStyle/>
          <a:p>
            <a:endParaRPr lang="en-US" dirty="0"/>
          </a:p>
        </p:txBody>
      </p:sp>
      <p:sp>
        <p:nvSpPr>
          <p:cNvPr id="18492" name="Freeform 263"/>
          <p:cNvSpPr>
            <a:spLocks/>
          </p:cNvSpPr>
          <p:nvPr/>
        </p:nvSpPr>
        <p:spPr bwMode="auto">
          <a:xfrm>
            <a:off x="3967163" y="6056313"/>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2680499 h 63"/>
              <a:gd name="T10" fmla="*/ 171370625 w 74"/>
              <a:gd name="T11" fmla="*/ 32761074 h 63"/>
              <a:gd name="T12" fmla="*/ 181451250 w 74"/>
              <a:gd name="T13" fmla="*/ 47881936 h 63"/>
              <a:gd name="T14" fmla="*/ 186491563 w 74"/>
              <a:gd name="T15" fmla="*/ 60483448 h 63"/>
              <a:gd name="T16" fmla="*/ 186491563 w 74"/>
              <a:gd name="T17" fmla="*/ 80644597 h 63"/>
              <a:gd name="T18" fmla="*/ 186491563 w 74"/>
              <a:gd name="T19" fmla="*/ 93244521 h 63"/>
              <a:gd name="T20" fmla="*/ 181451250 w 74"/>
              <a:gd name="T21" fmla="*/ 113405671 h 63"/>
              <a:gd name="T22" fmla="*/ 171370625 w 74"/>
              <a:gd name="T23" fmla="*/ 126007183 h 63"/>
              <a:gd name="T24" fmla="*/ 158770638 w 74"/>
              <a:gd name="T25" fmla="*/ 136087757 h 63"/>
              <a:gd name="T26" fmla="*/ 143649700 w 74"/>
              <a:gd name="T27" fmla="*/ 143647394 h 63"/>
              <a:gd name="T28" fmla="*/ 131048125 w 74"/>
              <a:gd name="T29" fmla="*/ 153727969 h 63"/>
              <a:gd name="T30" fmla="*/ 110886875 w 74"/>
              <a:gd name="T31" fmla="*/ 158768256 h 63"/>
              <a:gd name="T32" fmla="*/ 93246575 w 74"/>
              <a:gd name="T33" fmla="*/ 158768256 h 63"/>
              <a:gd name="T34" fmla="*/ 75604688 w 74"/>
              <a:gd name="T35" fmla="*/ 158768256 h 63"/>
              <a:gd name="T36" fmla="*/ 55443438 w 74"/>
              <a:gd name="T37" fmla="*/ 153727969 h 63"/>
              <a:gd name="T38" fmla="*/ 42843450 w 74"/>
              <a:gd name="T39" fmla="*/ 143647394 h 63"/>
              <a:gd name="T40" fmla="*/ 27722513 w 74"/>
              <a:gd name="T41" fmla="*/ 136087757 h 63"/>
              <a:gd name="T42" fmla="*/ 15120938 w 74"/>
              <a:gd name="T43" fmla="*/ 126007183 h 63"/>
              <a:gd name="T44" fmla="*/ 10080625 w 74"/>
              <a:gd name="T45" fmla="*/ 113405671 h 63"/>
              <a:gd name="T46" fmla="*/ 0 w 74"/>
              <a:gd name="T47" fmla="*/ 93244521 h 63"/>
              <a:gd name="T48" fmla="*/ 0 w 74"/>
              <a:gd name="T49" fmla="*/ 80644597 h 63"/>
              <a:gd name="T50" fmla="*/ 0 w 74"/>
              <a:gd name="T51" fmla="*/ 60483448 h 63"/>
              <a:gd name="T52" fmla="*/ 10080625 w 74"/>
              <a:gd name="T53" fmla="*/ 47881936 h 63"/>
              <a:gd name="T54" fmla="*/ 15120938 w 74"/>
              <a:gd name="T55" fmla="*/ 32761074 h 63"/>
              <a:gd name="T56" fmla="*/ 27722513 w 74"/>
              <a:gd name="T57" fmla="*/ 22680499 h 63"/>
              <a:gd name="T58" fmla="*/ 42843450 w 74"/>
              <a:gd name="T59" fmla="*/ 15120862 h 63"/>
              <a:gd name="T60" fmla="*/ 5544343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9"/>
                </a:lnTo>
                <a:lnTo>
                  <a:pt x="74" y="24"/>
                </a:lnTo>
                <a:lnTo>
                  <a:pt x="74" y="32"/>
                </a:lnTo>
                <a:lnTo>
                  <a:pt x="74" y="37"/>
                </a:lnTo>
                <a:lnTo>
                  <a:pt x="72" y="45"/>
                </a:lnTo>
                <a:lnTo>
                  <a:pt x="68" y="50"/>
                </a:lnTo>
                <a:lnTo>
                  <a:pt x="63" y="54"/>
                </a:lnTo>
                <a:lnTo>
                  <a:pt x="57" y="57"/>
                </a:lnTo>
                <a:lnTo>
                  <a:pt x="52" y="61"/>
                </a:lnTo>
                <a:lnTo>
                  <a:pt x="44" y="63"/>
                </a:lnTo>
                <a:lnTo>
                  <a:pt x="37" y="63"/>
                </a:lnTo>
                <a:lnTo>
                  <a:pt x="30" y="63"/>
                </a:lnTo>
                <a:lnTo>
                  <a:pt x="22" y="61"/>
                </a:lnTo>
                <a:lnTo>
                  <a:pt x="17" y="57"/>
                </a:lnTo>
                <a:lnTo>
                  <a:pt x="11" y="54"/>
                </a:lnTo>
                <a:lnTo>
                  <a:pt x="6" y="50"/>
                </a:lnTo>
                <a:lnTo>
                  <a:pt x="4" y="45"/>
                </a:lnTo>
                <a:lnTo>
                  <a:pt x="0" y="37"/>
                </a:lnTo>
                <a:lnTo>
                  <a:pt x="0" y="32"/>
                </a:lnTo>
                <a:lnTo>
                  <a:pt x="0" y="24"/>
                </a:lnTo>
                <a:lnTo>
                  <a:pt x="4" y="19"/>
                </a:lnTo>
                <a:lnTo>
                  <a:pt x="6"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93" name="Freeform 264"/>
          <p:cNvSpPr>
            <a:spLocks/>
          </p:cNvSpPr>
          <p:nvPr/>
        </p:nvSpPr>
        <p:spPr bwMode="auto">
          <a:xfrm>
            <a:off x="3049588" y="4937125"/>
            <a:ext cx="117475" cy="100013"/>
          </a:xfrm>
          <a:custGeom>
            <a:avLst/>
            <a:gdLst>
              <a:gd name="T0" fmla="*/ 93246575 w 74"/>
              <a:gd name="T1" fmla="*/ 0 h 63"/>
              <a:gd name="T2" fmla="*/ 110886875 w 74"/>
              <a:gd name="T3" fmla="*/ 0 h 63"/>
              <a:gd name="T4" fmla="*/ 131048125 w 74"/>
              <a:gd name="T5" fmla="*/ 5040338 h 63"/>
              <a:gd name="T6" fmla="*/ 148690013 w 74"/>
              <a:gd name="T7" fmla="*/ 15121013 h 63"/>
              <a:gd name="T8" fmla="*/ 158770638 w 74"/>
              <a:gd name="T9" fmla="*/ 22682313 h 63"/>
              <a:gd name="T10" fmla="*/ 171370625 w 74"/>
              <a:gd name="T11" fmla="*/ 37803326 h 63"/>
              <a:gd name="T12" fmla="*/ 181451250 w 74"/>
              <a:gd name="T13" fmla="*/ 50403377 h 63"/>
              <a:gd name="T14" fmla="*/ 186491563 w 74"/>
              <a:gd name="T15" fmla="*/ 65524390 h 63"/>
              <a:gd name="T16" fmla="*/ 186491563 w 74"/>
              <a:gd name="T17" fmla="*/ 78126028 h 63"/>
              <a:gd name="T18" fmla="*/ 186491563 w 74"/>
              <a:gd name="T19" fmla="*/ 98287379 h 63"/>
              <a:gd name="T20" fmla="*/ 181451250 w 74"/>
              <a:gd name="T21" fmla="*/ 110887429 h 63"/>
              <a:gd name="T22" fmla="*/ 171370625 w 74"/>
              <a:gd name="T23" fmla="*/ 126008442 h 63"/>
              <a:gd name="T24" fmla="*/ 158770638 w 74"/>
              <a:gd name="T25" fmla="*/ 136089118 h 63"/>
              <a:gd name="T26" fmla="*/ 148690013 w 74"/>
              <a:gd name="T27" fmla="*/ 143650418 h 63"/>
              <a:gd name="T28" fmla="*/ 131048125 w 74"/>
              <a:gd name="T29" fmla="*/ 153731094 h 63"/>
              <a:gd name="T30" fmla="*/ 110886875 w 74"/>
              <a:gd name="T31" fmla="*/ 158771431 h 63"/>
              <a:gd name="T32" fmla="*/ 93246575 w 74"/>
              <a:gd name="T33" fmla="*/ 158771431 h 63"/>
              <a:gd name="T34" fmla="*/ 75604688 w 74"/>
              <a:gd name="T35" fmla="*/ 158771431 h 63"/>
              <a:gd name="T36" fmla="*/ 55443438 w 74"/>
              <a:gd name="T37" fmla="*/ 153731094 h 63"/>
              <a:gd name="T38" fmla="*/ 42843450 w 74"/>
              <a:gd name="T39" fmla="*/ 143650418 h 63"/>
              <a:gd name="T40" fmla="*/ 27722513 w 74"/>
              <a:gd name="T41" fmla="*/ 136089118 h 63"/>
              <a:gd name="T42" fmla="*/ 17641888 w 74"/>
              <a:gd name="T43" fmla="*/ 126008442 h 63"/>
              <a:gd name="T44" fmla="*/ 10080625 w 74"/>
              <a:gd name="T45" fmla="*/ 110887429 h 63"/>
              <a:gd name="T46" fmla="*/ 5040313 w 74"/>
              <a:gd name="T47" fmla="*/ 98287379 h 63"/>
              <a:gd name="T48" fmla="*/ 0 w 74"/>
              <a:gd name="T49" fmla="*/ 78126028 h 63"/>
              <a:gd name="T50" fmla="*/ 5040313 w 74"/>
              <a:gd name="T51" fmla="*/ 65524390 h 63"/>
              <a:gd name="T52" fmla="*/ 10080625 w 74"/>
              <a:gd name="T53" fmla="*/ 50403377 h 63"/>
              <a:gd name="T54" fmla="*/ 17641888 w 74"/>
              <a:gd name="T55" fmla="*/ 37803326 h 63"/>
              <a:gd name="T56" fmla="*/ 27722513 w 74"/>
              <a:gd name="T57" fmla="*/ 22682313 h 63"/>
              <a:gd name="T58" fmla="*/ 42843450 w 74"/>
              <a:gd name="T59" fmla="*/ 15121013 h 63"/>
              <a:gd name="T60" fmla="*/ 55443438 w 74"/>
              <a:gd name="T61" fmla="*/ 5040338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6"/>
                </a:lnTo>
                <a:lnTo>
                  <a:pt x="63" y="9"/>
                </a:lnTo>
                <a:lnTo>
                  <a:pt x="68" y="15"/>
                </a:lnTo>
                <a:lnTo>
                  <a:pt x="72" y="20"/>
                </a:lnTo>
                <a:lnTo>
                  <a:pt x="74" y="26"/>
                </a:lnTo>
                <a:lnTo>
                  <a:pt x="74" y="31"/>
                </a:lnTo>
                <a:lnTo>
                  <a:pt x="74" y="39"/>
                </a:lnTo>
                <a:lnTo>
                  <a:pt x="72" y="44"/>
                </a:lnTo>
                <a:lnTo>
                  <a:pt x="68" y="50"/>
                </a:lnTo>
                <a:lnTo>
                  <a:pt x="63" y="54"/>
                </a:lnTo>
                <a:lnTo>
                  <a:pt x="59" y="57"/>
                </a:lnTo>
                <a:lnTo>
                  <a:pt x="52" y="61"/>
                </a:lnTo>
                <a:lnTo>
                  <a:pt x="44" y="63"/>
                </a:lnTo>
                <a:lnTo>
                  <a:pt x="37" y="63"/>
                </a:lnTo>
                <a:lnTo>
                  <a:pt x="30" y="63"/>
                </a:lnTo>
                <a:lnTo>
                  <a:pt x="22" y="61"/>
                </a:lnTo>
                <a:lnTo>
                  <a:pt x="17" y="57"/>
                </a:lnTo>
                <a:lnTo>
                  <a:pt x="11" y="54"/>
                </a:lnTo>
                <a:lnTo>
                  <a:pt x="7" y="50"/>
                </a:lnTo>
                <a:lnTo>
                  <a:pt x="4" y="44"/>
                </a:lnTo>
                <a:lnTo>
                  <a:pt x="2" y="39"/>
                </a:lnTo>
                <a:lnTo>
                  <a:pt x="0" y="31"/>
                </a:lnTo>
                <a:lnTo>
                  <a:pt x="2" y="26"/>
                </a:lnTo>
                <a:lnTo>
                  <a:pt x="4" y="20"/>
                </a:lnTo>
                <a:lnTo>
                  <a:pt x="7" y="15"/>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94" name="Freeform 265"/>
          <p:cNvSpPr>
            <a:spLocks/>
          </p:cNvSpPr>
          <p:nvPr/>
        </p:nvSpPr>
        <p:spPr bwMode="auto">
          <a:xfrm>
            <a:off x="4137025" y="4799013"/>
            <a:ext cx="120650" cy="100012"/>
          </a:xfrm>
          <a:custGeom>
            <a:avLst/>
            <a:gdLst>
              <a:gd name="T0" fmla="*/ 93246575 w 76"/>
              <a:gd name="T1" fmla="*/ 0 h 63"/>
              <a:gd name="T2" fmla="*/ 115927188 w 76"/>
              <a:gd name="T3" fmla="*/ 0 h 63"/>
              <a:gd name="T4" fmla="*/ 131048125 w 76"/>
              <a:gd name="T5" fmla="*/ 5040287 h 63"/>
              <a:gd name="T6" fmla="*/ 148690013 w 76"/>
              <a:gd name="T7" fmla="*/ 15120862 h 63"/>
              <a:gd name="T8" fmla="*/ 163810950 w 76"/>
              <a:gd name="T9" fmla="*/ 25201437 h 63"/>
              <a:gd name="T10" fmla="*/ 173891575 w 76"/>
              <a:gd name="T11" fmla="*/ 37801361 h 63"/>
              <a:gd name="T12" fmla="*/ 181451250 w 76"/>
              <a:gd name="T13" fmla="*/ 52922223 h 63"/>
              <a:gd name="T14" fmla="*/ 186491563 w 76"/>
              <a:gd name="T15" fmla="*/ 65523735 h 63"/>
              <a:gd name="T16" fmla="*/ 191531875 w 76"/>
              <a:gd name="T17" fmla="*/ 80644597 h 63"/>
              <a:gd name="T18" fmla="*/ 186491563 w 76"/>
              <a:gd name="T19" fmla="*/ 98284809 h 63"/>
              <a:gd name="T20" fmla="*/ 181451250 w 76"/>
              <a:gd name="T21" fmla="*/ 113405671 h 63"/>
              <a:gd name="T22" fmla="*/ 173891575 w 76"/>
              <a:gd name="T23" fmla="*/ 126007183 h 63"/>
              <a:gd name="T24" fmla="*/ 163810950 w 76"/>
              <a:gd name="T25" fmla="*/ 136087757 h 63"/>
              <a:gd name="T26" fmla="*/ 148690013 w 76"/>
              <a:gd name="T27" fmla="*/ 148687682 h 63"/>
              <a:gd name="T28" fmla="*/ 131048125 w 76"/>
              <a:gd name="T29" fmla="*/ 153727969 h 63"/>
              <a:gd name="T30" fmla="*/ 115927188 w 76"/>
              <a:gd name="T31" fmla="*/ 158768256 h 63"/>
              <a:gd name="T32" fmla="*/ 93246575 w 76"/>
              <a:gd name="T33" fmla="*/ 158768256 h 63"/>
              <a:gd name="T34" fmla="*/ 75604688 w 76"/>
              <a:gd name="T35" fmla="*/ 158768256 h 63"/>
              <a:gd name="T36" fmla="*/ 60483750 w 76"/>
              <a:gd name="T37" fmla="*/ 153727969 h 63"/>
              <a:gd name="T38" fmla="*/ 42843450 w 76"/>
              <a:gd name="T39" fmla="*/ 148687682 h 63"/>
              <a:gd name="T40" fmla="*/ 27722513 w 76"/>
              <a:gd name="T41" fmla="*/ 136087757 h 63"/>
              <a:gd name="T42" fmla="*/ 20161250 w 76"/>
              <a:gd name="T43" fmla="*/ 126007183 h 63"/>
              <a:gd name="T44" fmla="*/ 10080625 w 76"/>
              <a:gd name="T45" fmla="*/ 113405671 h 63"/>
              <a:gd name="T46" fmla="*/ 5040313 w 76"/>
              <a:gd name="T47" fmla="*/ 98284809 h 63"/>
              <a:gd name="T48" fmla="*/ 0 w 76"/>
              <a:gd name="T49" fmla="*/ 80644597 h 63"/>
              <a:gd name="T50" fmla="*/ 5040313 w 76"/>
              <a:gd name="T51" fmla="*/ 65523735 h 63"/>
              <a:gd name="T52" fmla="*/ 10080625 w 76"/>
              <a:gd name="T53" fmla="*/ 52922223 h 63"/>
              <a:gd name="T54" fmla="*/ 20161250 w 76"/>
              <a:gd name="T55" fmla="*/ 37801361 h 63"/>
              <a:gd name="T56" fmla="*/ 27722513 w 76"/>
              <a:gd name="T57" fmla="*/ 25201437 h 63"/>
              <a:gd name="T58" fmla="*/ 42843450 w 76"/>
              <a:gd name="T59" fmla="*/ 15120862 h 63"/>
              <a:gd name="T60" fmla="*/ 60483750 w 76"/>
              <a:gd name="T61" fmla="*/ 5040287 h 63"/>
              <a:gd name="T62" fmla="*/ 75604688 w 76"/>
              <a:gd name="T63" fmla="*/ 0 h 63"/>
              <a:gd name="T64" fmla="*/ 93246575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7" y="0"/>
                </a:moveTo>
                <a:lnTo>
                  <a:pt x="46" y="0"/>
                </a:lnTo>
                <a:lnTo>
                  <a:pt x="52" y="2"/>
                </a:lnTo>
                <a:lnTo>
                  <a:pt x="59" y="6"/>
                </a:lnTo>
                <a:lnTo>
                  <a:pt x="65" y="10"/>
                </a:lnTo>
                <a:lnTo>
                  <a:pt x="69" y="15"/>
                </a:lnTo>
                <a:lnTo>
                  <a:pt x="72" y="21"/>
                </a:lnTo>
                <a:lnTo>
                  <a:pt x="74" y="26"/>
                </a:lnTo>
                <a:lnTo>
                  <a:pt x="76" y="32"/>
                </a:lnTo>
                <a:lnTo>
                  <a:pt x="74" y="39"/>
                </a:lnTo>
                <a:lnTo>
                  <a:pt x="72" y="45"/>
                </a:lnTo>
                <a:lnTo>
                  <a:pt x="69" y="50"/>
                </a:lnTo>
                <a:lnTo>
                  <a:pt x="65" y="54"/>
                </a:lnTo>
                <a:lnTo>
                  <a:pt x="59" y="59"/>
                </a:lnTo>
                <a:lnTo>
                  <a:pt x="52" y="61"/>
                </a:lnTo>
                <a:lnTo>
                  <a:pt x="46" y="63"/>
                </a:lnTo>
                <a:lnTo>
                  <a:pt x="37" y="63"/>
                </a:lnTo>
                <a:lnTo>
                  <a:pt x="30" y="63"/>
                </a:lnTo>
                <a:lnTo>
                  <a:pt x="24" y="61"/>
                </a:lnTo>
                <a:lnTo>
                  <a:pt x="17" y="59"/>
                </a:lnTo>
                <a:lnTo>
                  <a:pt x="11" y="54"/>
                </a:lnTo>
                <a:lnTo>
                  <a:pt x="8" y="50"/>
                </a:lnTo>
                <a:lnTo>
                  <a:pt x="4" y="45"/>
                </a:lnTo>
                <a:lnTo>
                  <a:pt x="2" y="39"/>
                </a:lnTo>
                <a:lnTo>
                  <a:pt x="0" y="32"/>
                </a:lnTo>
                <a:lnTo>
                  <a:pt x="2" y="26"/>
                </a:lnTo>
                <a:lnTo>
                  <a:pt x="4" y="21"/>
                </a:lnTo>
                <a:lnTo>
                  <a:pt x="8" y="15"/>
                </a:lnTo>
                <a:lnTo>
                  <a:pt x="11" y="10"/>
                </a:lnTo>
                <a:lnTo>
                  <a:pt x="17" y="6"/>
                </a:lnTo>
                <a:lnTo>
                  <a:pt x="24"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495" name="Freeform 266"/>
          <p:cNvSpPr>
            <a:spLocks/>
          </p:cNvSpPr>
          <p:nvPr/>
        </p:nvSpPr>
        <p:spPr bwMode="auto">
          <a:xfrm>
            <a:off x="3327400" y="4899025"/>
            <a:ext cx="120650" cy="103188"/>
          </a:xfrm>
          <a:custGeom>
            <a:avLst/>
            <a:gdLst>
              <a:gd name="T0" fmla="*/ 98286888 w 76"/>
              <a:gd name="T1" fmla="*/ 0 h 65"/>
              <a:gd name="T2" fmla="*/ 118448138 w 76"/>
              <a:gd name="T3" fmla="*/ 5040337 h 65"/>
              <a:gd name="T4" fmla="*/ 131048125 w 76"/>
              <a:gd name="T5" fmla="*/ 10080674 h 65"/>
              <a:gd name="T6" fmla="*/ 151209375 w 76"/>
              <a:gd name="T7" fmla="*/ 15121011 h 65"/>
              <a:gd name="T8" fmla="*/ 163810950 w 76"/>
              <a:gd name="T9" fmla="*/ 22682310 h 65"/>
              <a:gd name="T10" fmla="*/ 173891575 w 76"/>
              <a:gd name="T11" fmla="*/ 37803321 h 65"/>
              <a:gd name="T12" fmla="*/ 181451250 w 76"/>
              <a:gd name="T13" fmla="*/ 50403369 h 65"/>
              <a:gd name="T14" fmla="*/ 186491563 w 76"/>
              <a:gd name="T15" fmla="*/ 65524380 h 65"/>
              <a:gd name="T16" fmla="*/ 191531875 w 76"/>
              <a:gd name="T17" fmla="*/ 83166353 h 65"/>
              <a:gd name="T18" fmla="*/ 186491563 w 76"/>
              <a:gd name="T19" fmla="*/ 98287364 h 65"/>
              <a:gd name="T20" fmla="*/ 181451250 w 76"/>
              <a:gd name="T21" fmla="*/ 110887412 h 65"/>
              <a:gd name="T22" fmla="*/ 173891575 w 76"/>
              <a:gd name="T23" fmla="*/ 126008423 h 65"/>
              <a:gd name="T24" fmla="*/ 163810950 w 76"/>
              <a:gd name="T25" fmla="*/ 138610059 h 65"/>
              <a:gd name="T26" fmla="*/ 151209375 w 76"/>
              <a:gd name="T27" fmla="*/ 148690733 h 65"/>
              <a:gd name="T28" fmla="*/ 131048125 w 76"/>
              <a:gd name="T29" fmla="*/ 153731070 h 65"/>
              <a:gd name="T30" fmla="*/ 118448138 w 76"/>
              <a:gd name="T31" fmla="*/ 158771407 h 65"/>
              <a:gd name="T32" fmla="*/ 98286888 w 76"/>
              <a:gd name="T33" fmla="*/ 163811744 h 65"/>
              <a:gd name="T34" fmla="*/ 75604688 w 76"/>
              <a:gd name="T35" fmla="*/ 158771407 h 65"/>
              <a:gd name="T36" fmla="*/ 60483750 w 76"/>
              <a:gd name="T37" fmla="*/ 153731070 h 65"/>
              <a:gd name="T38" fmla="*/ 42843450 w 76"/>
              <a:gd name="T39" fmla="*/ 148690733 h 65"/>
              <a:gd name="T40" fmla="*/ 27722513 w 76"/>
              <a:gd name="T41" fmla="*/ 138610059 h 65"/>
              <a:gd name="T42" fmla="*/ 20161250 w 76"/>
              <a:gd name="T43" fmla="*/ 126008423 h 65"/>
              <a:gd name="T44" fmla="*/ 10080625 w 76"/>
              <a:gd name="T45" fmla="*/ 110887412 h 65"/>
              <a:gd name="T46" fmla="*/ 5040313 w 76"/>
              <a:gd name="T47" fmla="*/ 98287364 h 65"/>
              <a:gd name="T48" fmla="*/ 0 w 76"/>
              <a:gd name="T49" fmla="*/ 83166353 h 65"/>
              <a:gd name="T50" fmla="*/ 5040313 w 76"/>
              <a:gd name="T51" fmla="*/ 65524380 h 65"/>
              <a:gd name="T52" fmla="*/ 10080625 w 76"/>
              <a:gd name="T53" fmla="*/ 50403369 h 65"/>
              <a:gd name="T54" fmla="*/ 20161250 w 76"/>
              <a:gd name="T55" fmla="*/ 37803321 h 65"/>
              <a:gd name="T56" fmla="*/ 27722513 w 76"/>
              <a:gd name="T57" fmla="*/ 22682310 h 65"/>
              <a:gd name="T58" fmla="*/ 42843450 w 76"/>
              <a:gd name="T59" fmla="*/ 15121011 h 65"/>
              <a:gd name="T60" fmla="*/ 60483750 w 76"/>
              <a:gd name="T61" fmla="*/ 10080674 h 65"/>
              <a:gd name="T62" fmla="*/ 75604688 w 76"/>
              <a:gd name="T63" fmla="*/ 5040337 h 65"/>
              <a:gd name="T64" fmla="*/ 9828688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7" y="2"/>
                </a:lnTo>
                <a:lnTo>
                  <a:pt x="52" y="4"/>
                </a:lnTo>
                <a:lnTo>
                  <a:pt x="60" y="6"/>
                </a:lnTo>
                <a:lnTo>
                  <a:pt x="65" y="9"/>
                </a:lnTo>
                <a:lnTo>
                  <a:pt x="69" y="15"/>
                </a:lnTo>
                <a:lnTo>
                  <a:pt x="72" y="20"/>
                </a:lnTo>
                <a:lnTo>
                  <a:pt x="74" y="26"/>
                </a:lnTo>
                <a:lnTo>
                  <a:pt x="76" y="33"/>
                </a:lnTo>
                <a:lnTo>
                  <a:pt x="74" y="39"/>
                </a:lnTo>
                <a:lnTo>
                  <a:pt x="72" y="44"/>
                </a:lnTo>
                <a:lnTo>
                  <a:pt x="69" y="50"/>
                </a:lnTo>
                <a:lnTo>
                  <a:pt x="65" y="55"/>
                </a:lnTo>
                <a:lnTo>
                  <a:pt x="60" y="59"/>
                </a:lnTo>
                <a:lnTo>
                  <a:pt x="52" y="61"/>
                </a:lnTo>
                <a:lnTo>
                  <a:pt x="47" y="63"/>
                </a:lnTo>
                <a:lnTo>
                  <a:pt x="39" y="65"/>
                </a:lnTo>
                <a:lnTo>
                  <a:pt x="30" y="63"/>
                </a:lnTo>
                <a:lnTo>
                  <a:pt x="24" y="61"/>
                </a:lnTo>
                <a:lnTo>
                  <a:pt x="17" y="59"/>
                </a:lnTo>
                <a:lnTo>
                  <a:pt x="11" y="55"/>
                </a:lnTo>
                <a:lnTo>
                  <a:pt x="8" y="50"/>
                </a:lnTo>
                <a:lnTo>
                  <a:pt x="4" y="44"/>
                </a:lnTo>
                <a:lnTo>
                  <a:pt x="2" y="39"/>
                </a:lnTo>
                <a:lnTo>
                  <a:pt x="0" y="33"/>
                </a:lnTo>
                <a:lnTo>
                  <a:pt x="2" y="26"/>
                </a:lnTo>
                <a:lnTo>
                  <a:pt x="4" y="20"/>
                </a:lnTo>
                <a:lnTo>
                  <a:pt x="8" y="15"/>
                </a:lnTo>
                <a:lnTo>
                  <a:pt x="11" y="9"/>
                </a:lnTo>
                <a:lnTo>
                  <a:pt x="17" y="6"/>
                </a:lnTo>
                <a:lnTo>
                  <a:pt x="24" y="4"/>
                </a:lnTo>
                <a:lnTo>
                  <a:pt x="30" y="2"/>
                </a:lnTo>
                <a:lnTo>
                  <a:pt x="39" y="0"/>
                </a:lnTo>
                <a:close/>
              </a:path>
            </a:pathLst>
          </a:custGeom>
          <a:solidFill>
            <a:srgbClr val="FFFFFF"/>
          </a:solidFill>
          <a:ln w="9525">
            <a:noFill/>
            <a:round/>
            <a:headEnd/>
            <a:tailEnd/>
          </a:ln>
        </p:spPr>
        <p:txBody>
          <a:bodyPr/>
          <a:lstStyle/>
          <a:p>
            <a:endParaRPr lang="en-US" dirty="0"/>
          </a:p>
        </p:txBody>
      </p:sp>
      <p:sp>
        <p:nvSpPr>
          <p:cNvPr id="18496" name="Freeform 267"/>
          <p:cNvSpPr>
            <a:spLocks/>
          </p:cNvSpPr>
          <p:nvPr/>
        </p:nvSpPr>
        <p:spPr bwMode="auto">
          <a:xfrm>
            <a:off x="3327400" y="4899025"/>
            <a:ext cx="120650" cy="103188"/>
          </a:xfrm>
          <a:custGeom>
            <a:avLst/>
            <a:gdLst>
              <a:gd name="T0" fmla="*/ 98286888 w 76"/>
              <a:gd name="T1" fmla="*/ 0 h 65"/>
              <a:gd name="T2" fmla="*/ 118448138 w 76"/>
              <a:gd name="T3" fmla="*/ 5040337 h 65"/>
              <a:gd name="T4" fmla="*/ 131048125 w 76"/>
              <a:gd name="T5" fmla="*/ 10080674 h 65"/>
              <a:gd name="T6" fmla="*/ 151209375 w 76"/>
              <a:gd name="T7" fmla="*/ 15121011 h 65"/>
              <a:gd name="T8" fmla="*/ 163810950 w 76"/>
              <a:gd name="T9" fmla="*/ 22682310 h 65"/>
              <a:gd name="T10" fmla="*/ 173891575 w 76"/>
              <a:gd name="T11" fmla="*/ 37803321 h 65"/>
              <a:gd name="T12" fmla="*/ 181451250 w 76"/>
              <a:gd name="T13" fmla="*/ 50403369 h 65"/>
              <a:gd name="T14" fmla="*/ 186491563 w 76"/>
              <a:gd name="T15" fmla="*/ 65524380 h 65"/>
              <a:gd name="T16" fmla="*/ 191531875 w 76"/>
              <a:gd name="T17" fmla="*/ 83166353 h 65"/>
              <a:gd name="T18" fmla="*/ 186491563 w 76"/>
              <a:gd name="T19" fmla="*/ 98287364 h 65"/>
              <a:gd name="T20" fmla="*/ 181451250 w 76"/>
              <a:gd name="T21" fmla="*/ 110887412 h 65"/>
              <a:gd name="T22" fmla="*/ 173891575 w 76"/>
              <a:gd name="T23" fmla="*/ 126008423 h 65"/>
              <a:gd name="T24" fmla="*/ 163810950 w 76"/>
              <a:gd name="T25" fmla="*/ 138610059 h 65"/>
              <a:gd name="T26" fmla="*/ 151209375 w 76"/>
              <a:gd name="T27" fmla="*/ 148690733 h 65"/>
              <a:gd name="T28" fmla="*/ 131048125 w 76"/>
              <a:gd name="T29" fmla="*/ 153731070 h 65"/>
              <a:gd name="T30" fmla="*/ 118448138 w 76"/>
              <a:gd name="T31" fmla="*/ 158771407 h 65"/>
              <a:gd name="T32" fmla="*/ 98286888 w 76"/>
              <a:gd name="T33" fmla="*/ 163811744 h 65"/>
              <a:gd name="T34" fmla="*/ 75604688 w 76"/>
              <a:gd name="T35" fmla="*/ 158771407 h 65"/>
              <a:gd name="T36" fmla="*/ 60483750 w 76"/>
              <a:gd name="T37" fmla="*/ 153731070 h 65"/>
              <a:gd name="T38" fmla="*/ 42843450 w 76"/>
              <a:gd name="T39" fmla="*/ 148690733 h 65"/>
              <a:gd name="T40" fmla="*/ 27722513 w 76"/>
              <a:gd name="T41" fmla="*/ 138610059 h 65"/>
              <a:gd name="T42" fmla="*/ 20161250 w 76"/>
              <a:gd name="T43" fmla="*/ 126008423 h 65"/>
              <a:gd name="T44" fmla="*/ 10080625 w 76"/>
              <a:gd name="T45" fmla="*/ 110887412 h 65"/>
              <a:gd name="T46" fmla="*/ 5040313 w 76"/>
              <a:gd name="T47" fmla="*/ 98287364 h 65"/>
              <a:gd name="T48" fmla="*/ 0 w 76"/>
              <a:gd name="T49" fmla="*/ 83166353 h 65"/>
              <a:gd name="T50" fmla="*/ 5040313 w 76"/>
              <a:gd name="T51" fmla="*/ 65524380 h 65"/>
              <a:gd name="T52" fmla="*/ 10080625 w 76"/>
              <a:gd name="T53" fmla="*/ 50403369 h 65"/>
              <a:gd name="T54" fmla="*/ 20161250 w 76"/>
              <a:gd name="T55" fmla="*/ 37803321 h 65"/>
              <a:gd name="T56" fmla="*/ 27722513 w 76"/>
              <a:gd name="T57" fmla="*/ 22682310 h 65"/>
              <a:gd name="T58" fmla="*/ 42843450 w 76"/>
              <a:gd name="T59" fmla="*/ 15121011 h 65"/>
              <a:gd name="T60" fmla="*/ 60483750 w 76"/>
              <a:gd name="T61" fmla="*/ 10080674 h 65"/>
              <a:gd name="T62" fmla="*/ 75604688 w 76"/>
              <a:gd name="T63" fmla="*/ 5040337 h 65"/>
              <a:gd name="T64" fmla="*/ 9828688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9" y="0"/>
                </a:moveTo>
                <a:lnTo>
                  <a:pt x="47" y="2"/>
                </a:lnTo>
                <a:lnTo>
                  <a:pt x="52" y="4"/>
                </a:lnTo>
                <a:lnTo>
                  <a:pt x="60" y="6"/>
                </a:lnTo>
                <a:lnTo>
                  <a:pt x="65" y="9"/>
                </a:lnTo>
                <a:lnTo>
                  <a:pt x="69" y="15"/>
                </a:lnTo>
                <a:lnTo>
                  <a:pt x="72" y="20"/>
                </a:lnTo>
                <a:lnTo>
                  <a:pt x="74" y="26"/>
                </a:lnTo>
                <a:lnTo>
                  <a:pt x="76" y="33"/>
                </a:lnTo>
                <a:lnTo>
                  <a:pt x="74" y="39"/>
                </a:lnTo>
                <a:lnTo>
                  <a:pt x="72" y="44"/>
                </a:lnTo>
                <a:lnTo>
                  <a:pt x="69" y="50"/>
                </a:lnTo>
                <a:lnTo>
                  <a:pt x="65" y="55"/>
                </a:lnTo>
                <a:lnTo>
                  <a:pt x="60" y="59"/>
                </a:lnTo>
                <a:lnTo>
                  <a:pt x="52" y="61"/>
                </a:lnTo>
                <a:lnTo>
                  <a:pt x="47" y="63"/>
                </a:lnTo>
                <a:lnTo>
                  <a:pt x="39" y="65"/>
                </a:lnTo>
                <a:lnTo>
                  <a:pt x="30" y="63"/>
                </a:lnTo>
                <a:lnTo>
                  <a:pt x="24" y="61"/>
                </a:lnTo>
                <a:lnTo>
                  <a:pt x="17" y="59"/>
                </a:lnTo>
                <a:lnTo>
                  <a:pt x="11" y="55"/>
                </a:lnTo>
                <a:lnTo>
                  <a:pt x="8" y="50"/>
                </a:lnTo>
                <a:lnTo>
                  <a:pt x="4" y="44"/>
                </a:lnTo>
                <a:lnTo>
                  <a:pt x="2" y="39"/>
                </a:lnTo>
                <a:lnTo>
                  <a:pt x="0" y="33"/>
                </a:lnTo>
                <a:lnTo>
                  <a:pt x="2" y="26"/>
                </a:lnTo>
                <a:lnTo>
                  <a:pt x="4" y="20"/>
                </a:lnTo>
                <a:lnTo>
                  <a:pt x="8" y="15"/>
                </a:lnTo>
                <a:lnTo>
                  <a:pt x="11" y="9"/>
                </a:lnTo>
                <a:lnTo>
                  <a:pt x="17" y="6"/>
                </a:lnTo>
                <a:lnTo>
                  <a:pt x="24" y="4"/>
                </a:lnTo>
                <a:lnTo>
                  <a:pt x="30" y="2"/>
                </a:lnTo>
                <a:lnTo>
                  <a:pt x="39" y="0"/>
                </a:lnTo>
              </a:path>
            </a:pathLst>
          </a:custGeom>
          <a:noFill/>
          <a:ln w="11113">
            <a:solidFill>
              <a:srgbClr val="1F1A17"/>
            </a:solidFill>
            <a:prstDash val="solid"/>
            <a:round/>
            <a:headEnd/>
            <a:tailEnd/>
          </a:ln>
        </p:spPr>
        <p:txBody>
          <a:bodyPr/>
          <a:lstStyle/>
          <a:p>
            <a:endParaRPr lang="en-US" dirty="0"/>
          </a:p>
        </p:txBody>
      </p:sp>
      <p:sp>
        <p:nvSpPr>
          <p:cNvPr id="18497" name="Freeform 268"/>
          <p:cNvSpPr>
            <a:spLocks/>
          </p:cNvSpPr>
          <p:nvPr/>
        </p:nvSpPr>
        <p:spPr bwMode="auto">
          <a:xfrm>
            <a:off x="3190875" y="1658938"/>
            <a:ext cx="114300" cy="95250"/>
          </a:xfrm>
          <a:custGeom>
            <a:avLst/>
            <a:gdLst>
              <a:gd name="T0" fmla="*/ 93246575 w 72"/>
              <a:gd name="T1" fmla="*/ 0 h 60"/>
              <a:gd name="T2" fmla="*/ 110886875 w 72"/>
              <a:gd name="T3" fmla="*/ 0 h 60"/>
              <a:gd name="T4" fmla="*/ 123488450 w 72"/>
              <a:gd name="T5" fmla="*/ 2520950 h 60"/>
              <a:gd name="T6" fmla="*/ 143649700 w 72"/>
              <a:gd name="T7" fmla="*/ 12601575 h 60"/>
              <a:gd name="T8" fmla="*/ 156249688 w 72"/>
              <a:gd name="T9" fmla="*/ 22682200 h 60"/>
              <a:gd name="T10" fmla="*/ 166330313 w 72"/>
              <a:gd name="T11" fmla="*/ 30241875 h 60"/>
              <a:gd name="T12" fmla="*/ 176410938 w 72"/>
              <a:gd name="T13" fmla="*/ 45362813 h 60"/>
              <a:gd name="T14" fmla="*/ 181451250 w 72"/>
              <a:gd name="T15" fmla="*/ 60483750 h 60"/>
              <a:gd name="T16" fmla="*/ 181451250 w 72"/>
              <a:gd name="T17" fmla="*/ 78125638 h 60"/>
              <a:gd name="T18" fmla="*/ 181451250 w 72"/>
              <a:gd name="T19" fmla="*/ 90725625 h 60"/>
              <a:gd name="T20" fmla="*/ 176410938 w 72"/>
              <a:gd name="T21" fmla="*/ 105846563 h 60"/>
              <a:gd name="T22" fmla="*/ 166330313 w 72"/>
              <a:gd name="T23" fmla="*/ 120967500 h 60"/>
              <a:gd name="T24" fmla="*/ 156249688 w 72"/>
              <a:gd name="T25" fmla="*/ 128528763 h 60"/>
              <a:gd name="T26" fmla="*/ 143649700 w 72"/>
              <a:gd name="T27" fmla="*/ 143649700 h 60"/>
              <a:gd name="T28" fmla="*/ 123488450 w 72"/>
              <a:gd name="T29" fmla="*/ 148690013 h 60"/>
              <a:gd name="T30" fmla="*/ 110886875 w 72"/>
              <a:gd name="T31" fmla="*/ 151209375 h 60"/>
              <a:gd name="T32" fmla="*/ 93246575 w 72"/>
              <a:gd name="T33" fmla="*/ 151209375 h 60"/>
              <a:gd name="T34" fmla="*/ 73085325 w 72"/>
              <a:gd name="T35" fmla="*/ 151209375 h 60"/>
              <a:gd name="T36" fmla="*/ 55443438 w 72"/>
              <a:gd name="T37" fmla="*/ 148690013 h 60"/>
              <a:gd name="T38" fmla="*/ 40322500 w 72"/>
              <a:gd name="T39" fmla="*/ 143649700 h 60"/>
              <a:gd name="T40" fmla="*/ 27722513 w 72"/>
              <a:gd name="T41" fmla="*/ 128528763 h 60"/>
              <a:gd name="T42" fmla="*/ 12601575 w 72"/>
              <a:gd name="T43" fmla="*/ 120967500 h 60"/>
              <a:gd name="T44" fmla="*/ 7561263 w 72"/>
              <a:gd name="T45" fmla="*/ 105846563 h 60"/>
              <a:gd name="T46" fmla="*/ 0 w 72"/>
              <a:gd name="T47" fmla="*/ 90725625 h 60"/>
              <a:gd name="T48" fmla="*/ 0 w 72"/>
              <a:gd name="T49" fmla="*/ 78125638 h 60"/>
              <a:gd name="T50" fmla="*/ 0 w 72"/>
              <a:gd name="T51" fmla="*/ 60483750 h 60"/>
              <a:gd name="T52" fmla="*/ 7561263 w 72"/>
              <a:gd name="T53" fmla="*/ 45362813 h 60"/>
              <a:gd name="T54" fmla="*/ 12601575 w 72"/>
              <a:gd name="T55" fmla="*/ 30241875 h 60"/>
              <a:gd name="T56" fmla="*/ 27722513 w 72"/>
              <a:gd name="T57" fmla="*/ 22682200 h 60"/>
              <a:gd name="T58" fmla="*/ 40322500 w 72"/>
              <a:gd name="T59" fmla="*/ 12601575 h 60"/>
              <a:gd name="T60" fmla="*/ 55443438 w 72"/>
              <a:gd name="T61" fmla="*/ 2520950 h 60"/>
              <a:gd name="T62" fmla="*/ 73085325 w 72"/>
              <a:gd name="T63" fmla="*/ 0 h 60"/>
              <a:gd name="T64" fmla="*/ 93246575 w 72"/>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0">
                <a:moveTo>
                  <a:pt x="37" y="0"/>
                </a:moveTo>
                <a:lnTo>
                  <a:pt x="44" y="0"/>
                </a:lnTo>
                <a:lnTo>
                  <a:pt x="49" y="1"/>
                </a:lnTo>
                <a:lnTo>
                  <a:pt x="57" y="5"/>
                </a:lnTo>
                <a:lnTo>
                  <a:pt x="62" y="9"/>
                </a:lnTo>
                <a:lnTo>
                  <a:pt x="66" y="12"/>
                </a:lnTo>
                <a:lnTo>
                  <a:pt x="70" y="18"/>
                </a:lnTo>
                <a:lnTo>
                  <a:pt x="72" y="24"/>
                </a:lnTo>
                <a:lnTo>
                  <a:pt x="72" y="31"/>
                </a:lnTo>
                <a:lnTo>
                  <a:pt x="72" y="36"/>
                </a:lnTo>
                <a:lnTo>
                  <a:pt x="70" y="42"/>
                </a:lnTo>
                <a:lnTo>
                  <a:pt x="66" y="48"/>
                </a:lnTo>
                <a:lnTo>
                  <a:pt x="62" y="51"/>
                </a:lnTo>
                <a:lnTo>
                  <a:pt x="57" y="57"/>
                </a:lnTo>
                <a:lnTo>
                  <a:pt x="49" y="59"/>
                </a:lnTo>
                <a:lnTo>
                  <a:pt x="44" y="60"/>
                </a:lnTo>
                <a:lnTo>
                  <a:pt x="37" y="60"/>
                </a:lnTo>
                <a:lnTo>
                  <a:pt x="29" y="60"/>
                </a:lnTo>
                <a:lnTo>
                  <a:pt x="22" y="59"/>
                </a:lnTo>
                <a:lnTo>
                  <a:pt x="16" y="57"/>
                </a:lnTo>
                <a:lnTo>
                  <a:pt x="11" y="51"/>
                </a:lnTo>
                <a:lnTo>
                  <a:pt x="5" y="48"/>
                </a:lnTo>
                <a:lnTo>
                  <a:pt x="3" y="42"/>
                </a:lnTo>
                <a:lnTo>
                  <a:pt x="0" y="36"/>
                </a:lnTo>
                <a:lnTo>
                  <a:pt x="0" y="31"/>
                </a:lnTo>
                <a:lnTo>
                  <a:pt x="0" y="24"/>
                </a:lnTo>
                <a:lnTo>
                  <a:pt x="3" y="18"/>
                </a:lnTo>
                <a:lnTo>
                  <a:pt x="5" y="12"/>
                </a:lnTo>
                <a:lnTo>
                  <a:pt x="11" y="9"/>
                </a:lnTo>
                <a:lnTo>
                  <a:pt x="16" y="5"/>
                </a:lnTo>
                <a:lnTo>
                  <a:pt x="22" y="1"/>
                </a:lnTo>
                <a:lnTo>
                  <a:pt x="29" y="0"/>
                </a:lnTo>
                <a:lnTo>
                  <a:pt x="37" y="0"/>
                </a:lnTo>
                <a:close/>
              </a:path>
            </a:pathLst>
          </a:custGeom>
          <a:solidFill>
            <a:srgbClr val="1F1A17"/>
          </a:solidFill>
          <a:ln w="9525">
            <a:noFill/>
            <a:round/>
            <a:headEnd/>
            <a:tailEnd/>
          </a:ln>
        </p:spPr>
        <p:txBody>
          <a:bodyPr/>
          <a:lstStyle/>
          <a:p>
            <a:endParaRPr lang="en-US" dirty="0"/>
          </a:p>
        </p:txBody>
      </p:sp>
      <p:sp>
        <p:nvSpPr>
          <p:cNvPr id="18498" name="Freeform 269"/>
          <p:cNvSpPr>
            <a:spLocks/>
          </p:cNvSpPr>
          <p:nvPr/>
        </p:nvSpPr>
        <p:spPr bwMode="auto">
          <a:xfrm>
            <a:off x="3190875" y="1658938"/>
            <a:ext cx="114300" cy="95250"/>
          </a:xfrm>
          <a:custGeom>
            <a:avLst/>
            <a:gdLst>
              <a:gd name="T0" fmla="*/ 93246575 w 72"/>
              <a:gd name="T1" fmla="*/ 0 h 60"/>
              <a:gd name="T2" fmla="*/ 110886875 w 72"/>
              <a:gd name="T3" fmla="*/ 0 h 60"/>
              <a:gd name="T4" fmla="*/ 123488450 w 72"/>
              <a:gd name="T5" fmla="*/ 2520950 h 60"/>
              <a:gd name="T6" fmla="*/ 143649700 w 72"/>
              <a:gd name="T7" fmla="*/ 12601575 h 60"/>
              <a:gd name="T8" fmla="*/ 156249688 w 72"/>
              <a:gd name="T9" fmla="*/ 22682200 h 60"/>
              <a:gd name="T10" fmla="*/ 166330313 w 72"/>
              <a:gd name="T11" fmla="*/ 30241875 h 60"/>
              <a:gd name="T12" fmla="*/ 176410938 w 72"/>
              <a:gd name="T13" fmla="*/ 45362813 h 60"/>
              <a:gd name="T14" fmla="*/ 181451250 w 72"/>
              <a:gd name="T15" fmla="*/ 60483750 h 60"/>
              <a:gd name="T16" fmla="*/ 181451250 w 72"/>
              <a:gd name="T17" fmla="*/ 78125638 h 60"/>
              <a:gd name="T18" fmla="*/ 181451250 w 72"/>
              <a:gd name="T19" fmla="*/ 90725625 h 60"/>
              <a:gd name="T20" fmla="*/ 176410938 w 72"/>
              <a:gd name="T21" fmla="*/ 105846563 h 60"/>
              <a:gd name="T22" fmla="*/ 166330313 w 72"/>
              <a:gd name="T23" fmla="*/ 120967500 h 60"/>
              <a:gd name="T24" fmla="*/ 156249688 w 72"/>
              <a:gd name="T25" fmla="*/ 128528763 h 60"/>
              <a:gd name="T26" fmla="*/ 143649700 w 72"/>
              <a:gd name="T27" fmla="*/ 143649700 h 60"/>
              <a:gd name="T28" fmla="*/ 123488450 w 72"/>
              <a:gd name="T29" fmla="*/ 148690013 h 60"/>
              <a:gd name="T30" fmla="*/ 110886875 w 72"/>
              <a:gd name="T31" fmla="*/ 151209375 h 60"/>
              <a:gd name="T32" fmla="*/ 93246575 w 72"/>
              <a:gd name="T33" fmla="*/ 151209375 h 60"/>
              <a:gd name="T34" fmla="*/ 73085325 w 72"/>
              <a:gd name="T35" fmla="*/ 151209375 h 60"/>
              <a:gd name="T36" fmla="*/ 55443438 w 72"/>
              <a:gd name="T37" fmla="*/ 148690013 h 60"/>
              <a:gd name="T38" fmla="*/ 40322500 w 72"/>
              <a:gd name="T39" fmla="*/ 143649700 h 60"/>
              <a:gd name="T40" fmla="*/ 27722513 w 72"/>
              <a:gd name="T41" fmla="*/ 128528763 h 60"/>
              <a:gd name="T42" fmla="*/ 12601575 w 72"/>
              <a:gd name="T43" fmla="*/ 120967500 h 60"/>
              <a:gd name="T44" fmla="*/ 7561263 w 72"/>
              <a:gd name="T45" fmla="*/ 105846563 h 60"/>
              <a:gd name="T46" fmla="*/ 0 w 72"/>
              <a:gd name="T47" fmla="*/ 90725625 h 60"/>
              <a:gd name="T48" fmla="*/ 0 w 72"/>
              <a:gd name="T49" fmla="*/ 78125638 h 60"/>
              <a:gd name="T50" fmla="*/ 0 w 72"/>
              <a:gd name="T51" fmla="*/ 60483750 h 60"/>
              <a:gd name="T52" fmla="*/ 7561263 w 72"/>
              <a:gd name="T53" fmla="*/ 45362813 h 60"/>
              <a:gd name="T54" fmla="*/ 12601575 w 72"/>
              <a:gd name="T55" fmla="*/ 30241875 h 60"/>
              <a:gd name="T56" fmla="*/ 27722513 w 72"/>
              <a:gd name="T57" fmla="*/ 22682200 h 60"/>
              <a:gd name="T58" fmla="*/ 40322500 w 72"/>
              <a:gd name="T59" fmla="*/ 12601575 h 60"/>
              <a:gd name="T60" fmla="*/ 55443438 w 72"/>
              <a:gd name="T61" fmla="*/ 2520950 h 60"/>
              <a:gd name="T62" fmla="*/ 73085325 w 72"/>
              <a:gd name="T63" fmla="*/ 0 h 60"/>
              <a:gd name="T64" fmla="*/ 93246575 w 72"/>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0">
                <a:moveTo>
                  <a:pt x="37" y="0"/>
                </a:moveTo>
                <a:lnTo>
                  <a:pt x="44" y="0"/>
                </a:lnTo>
                <a:lnTo>
                  <a:pt x="49" y="1"/>
                </a:lnTo>
                <a:lnTo>
                  <a:pt x="57" y="5"/>
                </a:lnTo>
                <a:lnTo>
                  <a:pt x="62" y="9"/>
                </a:lnTo>
                <a:lnTo>
                  <a:pt x="66" y="12"/>
                </a:lnTo>
                <a:lnTo>
                  <a:pt x="70" y="18"/>
                </a:lnTo>
                <a:lnTo>
                  <a:pt x="72" y="24"/>
                </a:lnTo>
                <a:lnTo>
                  <a:pt x="72" y="31"/>
                </a:lnTo>
                <a:lnTo>
                  <a:pt x="72" y="36"/>
                </a:lnTo>
                <a:lnTo>
                  <a:pt x="70" y="42"/>
                </a:lnTo>
                <a:lnTo>
                  <a:pt x="66" y="48"/>
                </a:lnTo>
                <a:lnTo>
                  <a:pt x="62" y="51"/>
                </a:lnTo>
                <a:lnTo>
                  <a:pt x="57" y="57"/>
                </a:lnTo>
                <a:lnTo>
                  <a:pt x="49" y="59"/>
                </a:lnTo>
                <a:lnTo>
                  <a:pt x="44" y="60"/>
                </a:lnTo>
                <a:lnTo>
                  <a:pt x="37" y="60"/>
                </a:lnTo>
                <a:lnTo>
                  <a:pt x="29" y="60"/>
                </a:lnTo>
                <a:lnTo>
                  <a:pt x="22" y="59"/>
                </a:lnTo>
                <a:lnTo>
                  <a:pt x="16" y="57"/>
                </a:lnTo>
                <a:lnTo>
                  <a:pt x="11" y="51"/>
                </a:lnTo>
                <a:lnTo>
                  <a:pt x="5" y="48"/>
                </a:lnTo>
                <a:lnTo>
                  <a:pt x="3" y="42"/>
                </a:lnTo>
                <a:lnTo>
                  <a:pt x="0" y="36"/>
                </a:lnTo>
                <a:lnTo>
                  <a:pt x="0" y="31"/>
                </a:lnTo>
                <a:lnTo>
                  <a:pt x="0" y="24"/>
                </a:lnTo>
                <a:lnTo>
                  <a:pt x="3" y="18"/>
                </a:lnTo>
                <a:lnTo>
                  <a:pt x="5" y="12"/>
                </a:lnTo>
                <a:lnTo>
                  <a:pt x="11" y="9"/>
                </a:lnTo>
                <a:lnTo>
                  <a:pt x="16" y="5"/>
                </a:lnTo>
                <a:lnTo>
                  <a:pt x="22" y="1"/>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499" name="Freeform 270"/>
          <p:cNvSpPr>
            <a:spLocks/>
          </p:cNvSpPr>
          <p:nvPr/>
        </p:nvSpPr>
        <p:spPr bwMode="auto">
          <a:xfrm>
            <a:off x="4011613" y="1649413"/>
            <a:ext cx="114300" cy="100012"/>
          </a:xfrm>
          <a:custGeom>
            <a:avLst/>
            <a:gdLst>
              <a:gd name="T0" fmla="*/ 88206263 w 72"/>
              <a:gd name="T1" fmla="*/ 0 h 63"/>
              <a:gd name="T2" fmla="*/ 105846563 w 72"/>
              <a:gd name="T3" fmla="*/ 0 h 63"/>
              <a:gd name="T4" fmla="*/ 126007813 w 72"/>
              <a:gd name="T5" fmla="*/ 5040287 h 63"/>
              <a:gd name="T6" fmla="*/ 138609388 w 72"/>
              <a:gd name="T7" fmla="*/ 15120862 h 63"/>
              <a:gd name="T8" fmla="*/ 153730325 w 72"/>
              <a:gd name="T9" fmla="*/ 22680499 h 63"/>
              <a:gd name="T10" fmla="*/ 161290000 w 72"/>
              <a:gd name="T11" fmla="*/ 37801361 h 63"/>
              <a:gd name="T12" fmla="*/ 171370625 w 72"/>
              <a:gd name="T13" fmla="*/ 45362586 h 63"/>
              <a:gd name="T14" fmla="*/ 176410938 w 72"/>
              <a:gd name="T15" fmla="*/ 65523735 h 63"/>
              <a:gd name="T16" fmla="*/ 181451250 w 72"/>
              <a:gd name="T17" fmla="*/ 78123659 h 63"/>
              <a:gd name="T18" fmla="*/ 176410938 w 72"/>
              <a:gd name="T19" fmla="*/ 93244521 h 63"/>
              <a:gd name="T20" fmla="*/ 171370625 w 72"/>
              <a:gd name="T21" fmla="*/ 105846033 h 63"/>
              <a:gd name="T22" fmla="*/ 161290000 w 72"/>
              <a:gd name="T23" fmla="*/ 120966895 h 63"/>
              <a:gd name="T24" fmla="*/ 153730325 w 72"/>
              <a:gd name="T25" fmla="*/ 136087757 h 63"/>
              <a:gd name="T26" fmla="*/ 138609388 w 72"/>
              <a:gd name="T27" fmla="*/ 143647394 h 63"/>
              <a:gd name="T28" fmla="*/ 126007813 w 72"/>
              <a:gd name="T29" fmla="*/ 148687682 h 63"/>
              <a:gd name="T30" fmla="*/ 105846563 w 72"/>
              <a:gd name="T31" fmla="*/ 153727969 h 63"/>
              <a:gd name="T32" fmla="*/ 88206263 w 72"/>
              <a:gd name="T33" fmla="*/ 158768256 h 63"/>
              <a:gd name="T34" fmla="*/ 68045013 w 72"/>
              <a:gd name="T35" fmla="*/ 153727969 h 63"/>
              <a:gd name="T36" fmla="*/ 55443438 w 72"/>
              <a:gd name="T37" fmla="*/ 148687682 h 63"/>
              <a:gd name="T38" fmla="*/ 37803138 w 72"/>
              <a:gd name="T39" fmla="*/ 143647394 h 63"/>
              <a:gd name="T40" fmla="*/ 22682200 w 72"/>
              <a:gd name="T41" fmla="*/ 136087757 h 63"/>
              <a:gd name="T42" fmla="*/ 12601575 w 72"/>
              <a:gd name="T43" fmla="*/ 120966895 h 63"/>
              <a:gd name="T44" fmla="*/ 5040313 w 72"/>
              <a:gd name="T45" fmla="*/ 105846033 h 63"/>
              <a:gd name="T46" fmla="*/ 0 w 72"/>
              <a:gd name="T47" fmla="*/ 93244521 h 63"/>
              <a:gd name="T48" fmla="*/ 0 w 72"/>
              <a:gd name="T49" fmla="*/ 78123659 h 63"/>
              <a:gd name="T50" fmla="*/ 0 w 72"/>
              <a:gd name="T51" fmla="*/ 65523735 h 63"/>
              <a:gd name="T52" fmla="*/ 5040313 w 72"/>
              <a:gd name="T53" fmla="*/ 45362586 h 63"/>
              <a:gd name="T54" fmla="*/ 12601575 w 72"/>
              <a:gd name="T55" fmla="*/ 37801361 h 63"/>
              <a:gd name="T56" fmla="*/ 22682200 w 72"/>
              <a:gd name="T57" fmla="*/ 22680499 h 63"/>
              <a:gd name="T58" fmla="*/ 37803138 w 72"/>
              <a:gd name="T59" fmla="*/ 15120862 h 63"/>
              <a:gd name="T60" fmla="*/ 55443438 w 72"/>
              <a:gd name="T61" fmla="*/ 5040287 h 63"/>
              <a:gd name="T62" fmla="*/ 68045013 w 72"/>
              <a:gd name="T63" fmla="*/ 0 h 63"/>
              <a:gd name="T64" fmla="*/ 88206263 w 72"/>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3">
                <a:moveTo>
                  <a:pt x="35" y="0"/>
                </a:moveTo>
                <a:lnTo>
                  <a:pt x="42" y="0"/>
                </a:lnTo>
                <a:lnTo>
                  <a:pt x="50" y="2"/>
                </a:lnTo>
                <a:lnTo>
                  <a:pt x="55" y="6"/>
                </a:lnTo>
                <a:lnTo>
                  <a:pt x="61" y="9"/>
                </a:lnTo>
                <a:lnTo>
                  <a:pt x="64" y="15"/>
                </a:lnTo>
                <a:lnTo>
                  <a:pt x="68" y="18"/>
                </a:lnTo>
                <a:lnTo>
                  <a:pt x="70" y="26"/>
                </a:lnTo>
                <a:lnTo>
                  <a:pt x="72" y="31"/>
                </a:lnTo>
                <a:lnTo>
                  <a:pt x="70" y="37"/>
                </a:lnTo>
                <a:lnTo>
                  <a:pt x="68" y="42"/>
                </a:lnTo>
                <a:lnTo>
                  <a:pt x="64" y="48"/>
                </a:lnTo>
                <a:lnTo>
                  <a:pt x="61" y="54"/>
                </a:lnTo>
                <a:lnTo>
                  <a:pt x="55" y="57"/>
                </a:lnTo>
                <a:lnTo>
                  <a:pt x="50" y="59"/>
                </a:lnTo>
                <a:lnTo>
                  <a:pt x="42" y="61"/>
                </a:lnTo>
                <a:lnTo>
                  <a:pt x="35" y="63"/>
                </a:lnTo>
                <a:lnTo>
                  <a:pt x="27" y="61"/>
                </a:lnTo>
                <a:lnTo>
                  <a:pt x="22" y="59"/>
                </a:lnTo>
                <a:lnTo>
                  <a:pt x="15" y="57"/>
                </a:lnTo>
                <a:lnTo>
                  <a:pt x="9" y="54"/>
                </a:lnTo>
                <a:lnTo>
                  <a:pt x="5" y="48"/>
                </a:lnTo>
                <a:lnTo>
                  <a:pt x="2" y="42"/>
                </a:lnTo>
                <a:lnTo>
                  <a:pt x="0" y="37"/>
                </a:lnTo>
                <a:lnTo>
                  <a:pt x="0" y="31"/>
                </a:lnTo>
                <a:lnTo>
                  <a:pt x="0" y="26"/>
                </a:lnTo>
                <a:lnTo>
                  <a:pt x="2" y="18"/>
                </a:lnTo>
                <a:lnTo>
                  <a:pt x="5" y="15"/>
                </a:lnTo>
                <a:lnTo>
                  <a:pt x="9" y="9"/>
                </a:lnTo>
                <a:lnTo>
                  <a:pt x="15" y="6"/>
                </a:lnTo>
                <a:lnTo>
                  <a:pt x="22" y="2"/>
                </a:lnTo>
                <a:lnTo>
                  <a:pt x="27" y="0"/>
                </a:lnTo>
                <a:lnTo>
                  <a:pt x="35" y="0"/>
                </a:lnTo>
                <a:close/>
              </a:path>
            </a:pathLst>
          </a:custGeom>
          <a:solidFill>
            <a:srgbClr val="1F1A17"/>
          </a:solidFill>
          <a:ln w="9525">
            <a:noFill/>
            <a:round/>
            <a:headEnd/>
            <a:tailEnd/>
          </a:ln>
        </p:spPr>
        <p:txBody>
          <a:bodyPr/>
          <a:lstStyle/>
          <a:p>
            <a:endParaRPr lang="en-US" dirty="0"/>
          </a:p>
        </p:txBody>
      </p:sp>
      <p:sp>
        <p:nvSpPr>
          <p:cNvPr id="18500" name="Freeform 271"/>
          <p:cNvSpPr>
            <a:spLocks/>
          </p:cNvSpPr>
          <p:nvPr/>
        </p:nvSpPr>
        <p:spPr bwMode="auto">
          <a:xfrm>
            <a:off x="4011613" y="1649413"/>
            <a:ext cx="114300" cy="100012"/>
          </a:xfrm>
          <a:custGeom>
            <a:avLst/>
            <a:gdLst>
              <a:gd name="T0" fmla="*/ 88206263 w 72"/>
              <a:gd name="T1" fmla="*/ 0 h 63"/>
              <a:gd name="T2" fmla="*/ 105846563 w 72"/>
              <a:gd name="T3" fmla="*/ 0 h 63"/>
              <a:gd name="T4" fmla="*/ 126007813 w 72"/>
              <a:gd name="T5" fmla="*/ 5040287 h 63"/>
              <a:gd name="T6" fmla="*/ 138609388 w 72"/>
              <a:gd name="T7" fmla="*/ 15120862 h 63"/>
              <a:gd name="T8" fmla="*/ 153730325 w 72"/>
              <a:gd name="T9" fmla="*/ 22680499 h 63"/>
              <a:gd name="T10" fmla="*/ 161290000 w 72"/>
              <a:gd name="T11" fmla="*/ 37801361 h 63"/>
              <a:gd name="T12" fmla="*/ 171370625 w 72"/>
              <a:gd name="T13" fmla="*/ 45362586 h 63"/>
              <a:gd name="T14" fmla="*/ 176410938 w 72"/>
              <a:gd name="T15" fmla="*/ 65523735 h 63"/>
              <a:gd name="T16" fmla="*/ 181451250 w 72"/>
              <a:gd name="T17" fmla="*/ 78123659 h 63"/>
              <a:gd name="T18" fmla="*/ 176410938 w 72"/>
              <a:gd name="T19" fmla="*/ 93244521 h 63"/>
              <a:gd name="T20" fmla="*/ 171370625 w 72"/>
              <a:gd name="T21" fmla="*/ 105846033 h 63"/>
              <a:gd name="T22" fmla="*/ 161290000 w 72"/>
              <a:gd name="T23" fmla="*/ 120966895 h 63"/>
              <a:gd name="T24" fmla="*/ 153730325 w 72"/>
              <a:gd name="T25" fmla="*/ 136087757 h 63"/>
              <a:gd name="T26" fmla="*/ 138609388 w 72"/>
              <a:gd name="T27" fmla="*/ 143647394 h 63"/>
              <a:gd name="T28" fmla="*/ 126007813 w 72"/>
              <a:gd name="T29" fmla="*/ 148687682 h 63"/>
              <a:gd name="T30" fmla="*/ 105846563 w 72"/>
              <a:gd name="T31" fmla="*/ 153727969 h 63"/>
              <a:gd name="T32" fmla="*/ 88206263 w 72"/>
              <a:gd name="T33" fmla="*/ 158768256 h 63"/>
              <a:gd name="T34" fmla="*/ 68045013 w 72"/>
              <a:gd name="T35" fmla="*/ 153727969 h 63"/>
              <a:gd name="T36" fmla="*/ 55443438 w 72"/>
              <a:gd name="T37" fmla="*/ 148687682 h 63"/>
              <a:gd name="T38" fmla="*/ 37803138 w 72"/>
              <a:gd name="T39" fmla="*/ 143647394 h 63"/>
              <a:gd name="T40" fmla="*/ 22682200 w 72"/>
              <a:gd name="T41" fmla="*/ 136087757 h 63"/>
              <a:gd name="T42" fmla="*/ 12601575 w 72"/>
              <a:gd name="T43" fmla="*/ 120966895 h 63"/>
              <a:gd name="T44" fmla="*/ 5040313 w 72"/>
              <a:gd name="T45" fmla="*/ 105846033 h 63"/>
              <a:gd name="T46" fmla="*/ 0 w 72"/>
              <a:gd name="T47" fmla="*/ 93244521 h 63"/>
              <a:gd name="T48" fmla="*/ 0 w 72"/>
              <a:gd name="T49" fmla="*/ 78123659 h 63"/>
              <a:gd name="T50" fmla="*/ 0 w 72"/>
              <a:gd name="T51" fmla="*/ 65523735 h 63"/>
              <a:gd name="T52" fmla="*/ 5040313 w 72"/>
              <a:gd name="T53" fmla="*/ 45362586 h 63"/>
              <a:gd name="T54" fmla="*/ 12601575 w 72"/>
              <a:gd name="T55" fmla="*/ 37801361 h 63"/>
              <a:gd name="T56" fmla="*/ 22682200 w 72"/>
              <a:gd name="T57" fmla="*/ 22680499 h 63"/>
              <a:gd name="T58" fmla="*/ 37803138 w 72"/>
              <a:gd name="T59" fmla="*/ 15120862 h 63"/>
              <a:gd name="T60" fmla="*/ 55443438 w 72"/>
              <a:gd name="T61" fmla="*/ 5040287 h 63"/>
              <a:gd name="T62" fmla="*/ 68045013 w 72"/>
              <a:gd name="T63" fmla="*/ 0 h 63"/>
              <a:gd name="T64" fmla="*/ 88206263 w 72"/>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3">
                <a:moveTo>
                  <a:pt x="35" y="0"/>
                </a:moveTo>
                <a:lnTo>
                  <a:pt x="42" y="0"/>
                </a:lnTo>
                <a:lnTo>
                  <a:pt x="50" y="2"/>
                </a:lnTo>
                <a:lnTo>
                  <a:pt x="55" y="6"/>
                </a:lnTo>
                <a:lnTo>
                  <a:pt x="61" y="9"/>
                </a:lnTo>
                <a:lnTo>
                  <a:pt x="64" y="15"/>
                </a:lnTo>
                <a:lnTo>
                  <a:pt x="68" y="18"/>
                </a:lnTo>
                <a:lnTo>
                  <a:pt x="70" y="26"/>
                </a:lnTo>
                <a:lnTo>
                  <a:pt x="72" y="31"/>
                </a:lnTo>
                <a:lnTo>
                  <a:pt x="70" y="37"/>
                </a:lnTo>
                <a:lnTo>
                  <a:pt x="68" y="42"/>
                </a:lnTo>
                <a:lnTo>
                  <a:pt x="64" y="48"/>
                </a:lnTo>
                <a:lnTo>
                  <a:pt x="61" y="54"/>
                </a:lnTo>
                <a:lnTo>
                  <a:pt x="55" y="57"/>
                </a:lnTo>
                <a:lnTo>
                  <a:pt x="50" y="59"/>
                </a:lnTo>
                <a:lnTo>
                  <a:pt x="42" y="61"/>
                </a:lnTo>
                <a:lnTo>
                  <a:pt x="35" y="63"/>
                </a:lnTo>
                <a:lnTo>
                  <a:pt x="27" y="61"/>
                </a:lnTo>
                <a:lnTo>
                  <a:pt x="22" y="59"/>
                </a:lnTo>
                <a:lnTo>
                  <a:pt x="15" y="57"/>
                </a:lnTo>
                <a:lnTo>
                  <a:pt x="9" y="54"/>
                </a:lnTo>
                <a:lnTo>
                  <a:pt x="5" y="48"/>
                </a:lnTo>
                <a:lnTo>
                  <a:pt x="2" y="42"/>
                </a:lnTo>
                <a:lnTo>
                  <a:pt x="0" y="37"/>
                </a:lnTo>
                <a:lnTo>
                  <a:pt x="0" y="31"/>
                </a:lnTo>
                <a:lnTo>
                  <a:pt x="0" y="26"/>
                </a:lnTo>
                <a:lnTo>
                  <a:pt x="2" y="18"/>
                </a:lnTo>
                <a:lnTo>
                  <a:pt x="5" y="15"/>
                </a:lnTo>
                <a:lnTo>
                  <a:pt x="9" y="9"/>
                </a:lnTo>
                <a:lnTo>
                  <a:pt x="15" y="6"/>
                </a:lnTo>
                <a:lnTo>
                  <a:pt x="22" y="2"/>
                </a:lnTo>
                <a:lnTo>
                  <a:pt x="27" y="0"/>
                </a:lnTo>
                <a:lnTo>
                  <a:pt x="35" y="0"/>
                </a:lnTo>
              </a:path>
            </a:pathLst>
          </a:custGeom>
          <a:noFill/>
          <a:ln w="11113">
            <a:solidFill>
              <a:srgbClr val="1F1A17"/>
            </a:solidFill>
            <a:prstDash val="solid"/>
            <a:round/>
            <a:headEnd/>
            <a:tailEnd/>
          </a:ln>
        </p:spPr>
        <p:txBody>
          <a:bodyPr/>
          <a:lstStyle/>
          <a:p>
            <a:endParaRPr lang="en-US" dirty="0"/>
          </a:p>
        </p:txBody>
      </p:sp>
      <p:sp>
        <p:nvSpPr>
          <p:cNvPr id="18501" name="Freeform 272"/>
          <p:cNvSpPr>
            <a:spLocks/>
          </p:cNvSpPr>
          <p:nvPr/>
        </p:nvSpPr>
        <p:spPr bwMode="auto">
          <a:xfrm>
            <a:off x="3457575" y="4948238"/>
            <a:ext cx="114300" cy="96837"/>
          </a:xfrm>
          <a:custGeom>
            <a:avLst/>
            <a:gdLst>
              <a:gd name="T0" fmla="*/ 88206263 w 72"/>
              <a:gd name="T1" fmla="*/ 0 h 61"/>
              <a:gd name="T2" fmla="*/ 105846563 w 72"/>
              <a:gd name="T3" fmla="*/ 0 h 61"/>
              <a:gd name="T4" fmla="*/ 126007813 w 72"/>
              <a:gd name="T5" fmla="*/ 5040286 h 61"/>
              <a:gd name="T6" fmla="*/ 138609388 w 72"/>
              <a:gd name="T7" fmla="*/ 10080573 h 61"/>
              <a:gd name="T8" fmla="*/ 153730325 w 72"/>
              <a:gd name="T9" fmla="*/ 20161146 h 61"/>
              <a:gd name="T10" fmla="*/ 161290000 w 72"/>
              <a:gd name="T11" fmla="*/ 32761068 h 61"/>
              <a:gd name="T12" fmla="*/ 171370625 w 72"/>
              <a:gd name="T13" fmla="*/ 47881928 h 61"/>
              <a:gd name="T14" fmla="*/ 176410938 w 72"/>
              <a:gd name="T15" fmla="*/ 60483438 h 61"/>
              <a:gd name="T16" fmla="*/ 181451250 w 72"/>
              <a:gd name="T17" fmla="*/ 75604297 h 61"/>
              <a:gd name="T18" fmla="*/ 176410938 w 72"/>
              <a:gd name="T19" fmla="*/ 93244506 h 61"/>
              <a:gd name="T20" fmla="*/ 171370625 w 72"/>
              <a:gd name="T21" fmla="*/ 108365365 h 61"/>
              <a:gd name="T22" fmla="*/ 161290000 w 72"/>
              <a:gd name="T23" fmla="*/ 120966875 h 61"/>
              <a:gd name="T24" fmla="*/ 153730325 w 72"/>
              <a:gd name="T25" fmla="*/ 131047448 h 61"/>
              <a:gd name="T26" fmla="*/ 138609388 w 72"/>
              <a:gd name="T27" fmla="*/ 141128021 h 61"/>
              <a:gd name="T28" fmla="*/ 126007813 w 72"/>
              <a:gd name="T29" fmla="*/ 151208594 h 61"/>
              <a:gd name="T30" fmla="*/ 105846563 w 72"/>
              <a:gd name="T31" fmla="*/ 153727944 h 61"/>
              <a:gd name="T32" fmla="*/ 88206263 w 72"/>
              <a:gd name="T33" fmla="*/ 153727944 h 61"/>
              <a:gd name="T34" fmla="*/ 68045013 w 72"/>
              <a:gd name="T35" fmla="*/ 153727944 h 61"/>
              <a:gd name="T36" fmla="*/ 55443438 w 72"/>
              <a:gd name="T37" fmla="*/ 151208594 h 61"/>
              <a:gd name="T38" fmla="*/ 35282188 w 72"/>
              <a:gd name="T39" fmla="*/ 141128021 h 61"/>
              <a:gd name="T40" fmla="*/ 22682200 w 72"/>
              <a:gd name="T41" fmla="*/ 131047448 h 61"/>
              <a:gd name="T42" fmla="*/ 12601575 w 72"/>
              <a:gd name="T43" fmla="*/ 120966875 h 61"/>
              <a:gd name="T44" fmla="*/ 5040313 w 72"/>
              <a:gd name="T45" fmla="*/ 108365365 h 61"/>
              <a:gd name="T46" fmla="*/ 0 w 72"/>
              <a:gd name="T47" fmla="*/ 93244506 h 61"/>
              <a:gd name="T48" fmla="*/ 0 w 72"/>
              <a:gd name="T49" fmla="*/ 75604297 h 61"/>
              <a:gd name="T50" fmla="*/ 0 w 72"/>
              <a:gd name="T51" fmla="*/ 60483438 h 61"/>
              <a:gd name="T52" fmla="*/ 5040313 w 72"/>
              <a:gd name="T53" fmla="*/ 47881928 h 61"/>
              <a:gd name="T54" fmla="*/ 12601575 w 72"/>
              <a:gd name="T55" fmla="*/ 32761068 h 61"/>
              <a:gd name="T56" fmla="*/ 22682200 w 72"/>
              <a:gd name="T57" fmla="*/ 20161146 h 61"/>
              <a:gd name="T58" fmla="*/ 35282188 w 72"/>
              <a:gd name="T59" fmla="*/ 10080573 h 61"/>
              <a:gd name="T60" fmla="*/ 55443438 w 72"/>
              <a:gd name="T61" fmla="*/ 5040286 h 61"/>
              <a:gd name="T62" fmla="*/ 68045013 w 72"/>
              <a:gd name="T63" fmla="*/ 0 h 61"/>
              <a:gd name="T64" fmla="*/ 88206263 w 72"/>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1">
                <a:moveTo>
                  <a:pt x="35" y="0"/>
                </a:moveTo>
                <a:lnTo>
                  <a:pt x="42" y="0"/>
                </a:lnTo>
                <a:lnTo>
                  <a:pt x="50" y="2"/>
                </a:lnTo>
                <a:lnTo>
                  <a:pt x="55" y="4"/>
                </a:lnTo>
                <a:lnTo>
                  <a:pt x="61" y="8"/>
                </a:lnTo>
                <a:lnTo>
                  <a:pt x="64" y="13"/>
                </a:lnTo>
                <a:lnTo>
                  <a:pt x="68" y="19"/>
                </a:lnTo>
                <a:lnTo>
                  <a:pt x="70" y="24"/>
                </a:lnTo>
                <a:lnTo>
                  <a:pt x="72" y="30"/>
                </a:lnTo>
                <a:lnTo>
                  <a:pt x="70" y="37"/>
                </a:lnTo>
                <a:lnTo>
                  <a:pt x="68" y="43"/>
                </a:lnTo>
                <a:lnTo>
                  <a:pt x="64" y="48"/>
                </a:lnTo>
                <a:lnTo>
                  <a:pt x="61" y="52"/>
                </a:lnTo>
                <a:lnTo>
                  <a:pt x="55" y="56"/>
                </a:lnTo>
                <a:lnTo>
                  <a:pt x="50" y="60"/>
                </a:lnTo>
                <a:lnTo>
                  <a:pt x="42" y="61"/>
                </a:lnTo>
                <a:lnTo>
                  <a:pt x="35" y="61"/>
                </a:lnTo>
                <a:lnTo>
                  <a:pt x="27" y="61"/>
                </a:lnTo>
                <a:lnTo>
                  <a:pt x="22" y="60"/>
                </a:lnTo>
                <a:lnTo>
                  <a:pt x="14" y="56"/>
                </a:lnTo>
                <a:lnTo>
                  <a:pt x="9" y="52"/>
                </a:lnTo>
                <a:lnTo>
                  <a:pt x="5" y="48"/>
                </a:lnTo>
                <a:lnTo>
                  <a:pt x="2" y="43"/>
                </a:lnTo>
                <a:lnTo>
                  <a:pt x="0" y="37"/>
                </a:lnTo>
                <a:lnTo>
                  <a:pt x="0" y="30"/>
                </a:lnTo>
                <a:lnTo>
                  <a:pt x="0" y="24"/>
                </a:lnTo>
                <a:lnTo>
                  <a:pt x="2" y="19"/>
                </a:lnTo>
                <a:lnTo>
                  <a:pt x="5" y="13"/>
                </a:lnTo>
                <a:lnTo>
                  <a:pt x="9" y="8"/>
                </a:lnTo>
                <a:lnTo>
                  <a:pt x="14" y="4"/>
                </a:lnTo>
                <a:lnTo>
                  <a:pt x="22" y="2"/>
                </a:lnTo>
                <a:lnTo>
                  <a:pt x="27" y="0"/>
                </a:lnTo>
                <a:lnTo>
                  <a:pt x="35" y="0"/>
                </a:lnTo>
                <a:close/>
              </a:path>
            </a:pathLst>
          </a:custGeom>
          <a:solidFill>
            <a:srgbClr val="FFFFFF"/>
          </a:solidFill>
          <a:ln w="9525">
            <a:noFill/>
            <a:round/>
            <a:headEnd/>
            <a:tailEnd/>
          </a:ln>
        </p:spPr>
        <p:txBody>
          <a:bodyPr/>
          <a:lstStyle/>
          <a:p>
            <a:endParaRPr lang="en-US" dirty="0"/>
          </a:p>
        </p:txBody>
      </p:sp>
      <p:sp>
        <p:nvSpPr>
          <p:cNvPr id="18502" name="Freeform 273"/>
          <p:cNvSpPr>
            <a:spLocks/>
          </p:cNvSpPr>
          <p:nvPr/>
        </p:nvSpPr>
        <p:spPr bwMode="auto">
          <a:xfrm>
            <a:off x="3457575" y="4948238"/>
            <a:ext cx="114300" cy="96837"/>
          </a:xfrm>
          <a:custGeom>
            <a:avLst/>
            <a:gdLst>
              <a:gd name="T0" fmla="*/ 88206263 w 72"/>
              <a:gd name="T1" fmla="*/ 0 h 61"/>
              <a:gd name="T2" fmla="*/ 105846563 w 72"/>
              <a:gd name="T3" fmla="*/ 0 h 61"/>
              <a:gd name="T4" fmla="*/ 126007813 w 72"/>
              <a:gd name="T5" fmla="*/ 5040286 h 61"/>
              <a:gd name="T6" fmla="*/ 138609388 w 72"/>
              <a:gd name="T7" fmla="*/ 10080573 h 61"/>
              <a:gd name="T8" fmla="*/ 153730325 w 72"/>
              <a:gd name="T9" fmla="*/ 20161146 h 61"/>
              <a:gd name="T10" fmla="*/ 161290000 w 72"/>
              <a:gd name="T11" fmla="*/ 32761068 h 61"/>
              <a:gd name="T12" fmla="*/ 171370625 w 72"/>
              <a:gd name="T13" fmla="*/ 47881928 h 61"/>
              <a:gd name="T14" fmla="*/ 176410938 w 72"/>
              <a:gd name="T15" fmla="*/ 60483438 h 61"/>
              <a:gd name="T16" fmla="*/ 181451250 w 72"/>
              <a:gd name="T17" fmla="*/ 75604297 h 61"/>
              <a:gd name="T18" fmla="*/ 176410938 w 72"/>
              <a:gd name="T19" fmla="*/ 93244506 h 61"/>
              <a:gd name="T20" fmla="*/ 171370625 w 72"/>
              <a:gd name="T21" fmla="*/ 108365365 h 61"/>
              <a:gd name="T22" fmla="*/ 161290000 w 72"/>
              <a:gd name="T23" fmla="*/ 120966875 h 61"/>
              <a:gd name="T24" fmla="*/ 153730325 w 72"/>
              <a:gd name="T25" fmla="*/ 131047448 h 61"/>
              <a:gd name="T26" fmla="*/ 138609388 w 72"/>
              <a:gd name="T27" fmla="*/ 141128021 h 61"/>
              <a:gd name="T28" fmla="*/ 126007813 w 72"/>
              <a:gd name="T29" fmla="*/ 151208594 h 61"/>
              <a:gd name="T30" fmla="*/ 105846563 w 72"/>
              <a:gd name="T31" fmla="*/ 153727944 h 61"/>
              <a:gd name="T32" fmla="*/ 88206263 w 72"/>
              <a:gd name="T33" fmla="*/ 153727944 h 61"/>
              <a:gd name="T34" fmla="*/ 68045013 w 72"/>
              <a:gd name="T35" fmla="*/ 153727944 h 61"/>
              <a:gd name="T36" fmla="*/ 55443438 w 72"/>
              <a:gd name="T37" fmla="*/ 151208594 h 61"/>
              <a:gd name="T38" fmla="*/ 35282188 w 72"/>
              <a:gd name="T39" fmla="*/ 141128021 h 61"/>
              <a:gd name="T40" fmla="*/ 22682200 w 72"/>
              <a:gd name="T41" fmla="*/ 131047448 h 61"/>
              <a:gd name="T42" fmla="*/ 12601575 w 72"/>
              <a:gd name="T43" fmla="*/ 120966875 h 61"/>
              <a:gd name="T44" fmla="*/ 5040313 w 72"/>
              <a:gd name="T45" fmla="*/ 108365365 h 61"/>
              <a:gd name="T46" fmla="*/ 0 w 72"/>
              <a:gd name="T47" fmla="*/ 93244506 h 61"/>
              <a:gd name="T48" fmla="*/ 0 w 72"/>
              <a:gd name="T49" fmla="*/ 75604297 h 61"/>
              <a:gd name="T50" fmla="*/ 0 w 72"/>
              <a:gd name="T51" fmla="*/ 60483438 h 61"/>
              <a:gd name="T52" fmla="*/ 5040313 w 72"/>
              <a:gd name="T53" fmla="*/ 47881928 h 61"/>
              <a:gd name="T54" fmla="*/ 12601575 w 72"/>
              <a:gd name="T55" fmla="*/ 32761068 h 61"/>
              <a:gd name="T56" fmla="*/ 22682200 w 72"/>
              <a:gd name="T57" fmla="*/ 20161146 h 61"/>
              <a:gd name="T58" fmla="*/ 35282188 w 72"/>
              <a:gd name="T59" fmla="*/ 10080573 h 61"/>
              <a:gd name="T60" fmla="*/ 55443438 w 72"/>
              <a:gd name="T61" fmla="*/ 5040286 h 61"/>
              <a:gd name="T62" fmla="*/ 68045013 w 72"/>
              <a:gd name="T63" fmla="*/ 0 h 61"/>
              <a:gd name="T64" fmla="*/ 88206263 w 72"/>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1">
                <a:moveTo>
                  <a:pt x="35" y="0"/>
                </a:moveTo>
                <a:lnTo>
                  <a:pt x="42" y="0"/>
                </a:lnTo>
                <a:lnTo>
                  <a:pt x="50" y="2"/>
                </a:lnTo>
                <a:lnTo>
                  <a:pt x="55" y="4"/>
                </a:lnTo>
                <a:lnTo>
                  <a:pt x="61" y="8"/>
                </a:lnTo>
                <a:lnTo>
                  <a:pt x="64" y="13"/>
                </a:lnTo>
                <a:lnTo>
                  <a:pt x="68" y="19"/>
                </a:lnTo>
                <a:lnTo>
                  <a:pt x="70" y="24"/>
                </a:lnTo>
                <a:lnTo>
                  <a:pt x="72" y="30"/>
                </a:lnTo>
                <a:lnTo>
                  <a:pt x="70" y="37"/>
                </a:lnTo>
                <a:lnTo>
                  <a:pt x="68" y="43"/>
                </a:lnTo>
                <a:lnTo>
                  <a:pt x="64" y="48"/>
                </a:lnTo>
                <a:lnTo>
                  <a:pt x="61" y="52"/>
                </a:lnTo>
                <a:lnTo>
                  <a:pt x="55" y="56"/>
                </a:lnTo>
                <a:lnTo>
                  <a:pt x="50" y="60"/>
                </a:lnTo>
                <a:lnTo>
                  <a:pt x="42" y="61"/>
                </a:lnTo>
                <a:lnTo>
                  <a:pt x="35" y="61"/>
                </a:lnTo>
                <a:lnTo>
                  <a:pt x="27" y="61"/>
                </a:lnTo>
                <a:lnTo>
                  <a:pt x="22" y="60"/>
                </a:lnTo>
                <a:lnTo>
                  <a:pt x="14" y="56"/>
                </a:lnTo>
                <a:lnTo>
                  <a:pt x="9" y="52"/>
                </a:lnTo>
                <a:lnTo>
                  <a:pt x="5" y="48"/>
                </a:lnTo>
                <a:lnTo>
                  <a:pt x="2" y="43"/>
                </a:lnTo>
                <a:lnTo>
                  <a:pt x="0" y="37"/>
                </a:lnTo>
                <a:lnTo>
                  <a:pt x="0" y="30"/>
                </a:lnTo>
                <a:lnTo>
                  <a:pt x="0" y="24"/>
                </a:lnTo>
                <a:lnTo>
                  <a:pt x="2" y="19"/>
                </a:lnTo>
                <a:lnTo>
                  <a:pt x="5" y="13"/>
                </a:lnTo>
                <a:lnTo>
                  <a:pt x="9" y="8"/>
                </a:lnTo>
                <a:lnTo>
                  <a:pt x="14" y="4"/>
                </a:lnTo>
                <a:lnTo>
                  <a:pt x="22" y="2"/>
                </a:lnTo>
                <a:lnTo>
                  <a:pt x="27" y="0"/>
                </a:lnTo>
                <a:lnTo>
                  <a:pt x="35" y="0"/>
                </a:lnTo>
              </a:path>
            </a:pathLst>
          </a:custGeom>
          <a:noFill/>
          <a:ln w="11113">
            <a:solidFill>
              <a:srgbClr val="1F1A17"/>
            </a:solidFill>
            <a:prstDash val="solid"/>
            <a:round/>
            <a:headEnd/>
            <a:tailEnd/>
          </a:ln>
        </p:spPr>
        <p:txBody>
          <a:bodyPr/>
          <a:lstStyle/>
          <a:p>
            <a:endParaRPr lang="en-US" dirty="0"/>
          </a:p>
        </p:txBody>
      </p:sp>
      <p:sp>
        <p:nvSpPr>
          <p:cNvPr id="18503" name="Freeform 274"/>
          <p:cNvSpPr>
            <a:spLocks/>
          </p:cNvSpPr>
          <p:nvPr/>
        </p:nvSpPr>
        <p:spPr bwMode="auto">
          <a:xfrm>
            <a:off x="3627438" y="4826000"/>
            <a:ext cx="120650" cy="100013"/>
          </a:xfrm>
          <a:custGeom>
            <a:avLst/>
            <a:gdLst>
              <a:gd name="T0" fmla="*/ 98286888 w 76"/>
              <a:gd name="T1" fmla="*/ 0 h 63"/>
              <a:gd name="T2" fmla="*/ 115927188 w 76"/>
              <a:gd name="T3" fmla="*/ 0 h 63"/>
              <a:gd name="T4" fmla="*/ 131048125 w 76"/>
              <a:gd name="T5" fmla="*/ 5040338 h 63"/>
              <a:gd name="T6" fmla="*/ 148690013 w 76"/>
              <a:gd name="T7" fmla="*/ 12601638 h 63"/>
              <a:gd name="T8" fmla="*/ 161290000 w 76"/>
              <a:gd name="T9" fmla="*/ 22682313 h 63"/>
              <a:gd name="T10" fmla="*/ 171370625 w 76"/>
              <a:gd name="T11" fmla="*/ 32762989 h 63"/>
              <a:gd name="T12" fmla="*/ 181451250 w 76"/>
              <a:gd name="T13" fmla="*/ 45363039 h 63"/>
              <a:gd name="T14" fmla="*/ 186491563 w 76"/>
              <a:gd name="T15" fmla="*/ 60484052 h 63"/>
              <a:gd name="T16" fmla="*/ 191531875 w 76"/>
              <a:gd name="T17" fmla="*/ 78126028 h 63"/>
              <a:gd name="T18" fmla="*/ 186491563 w 76"/>
              <a:gd name="T19" fmla="*/ 93247041 h 63"/>
              <a:gd name="T20" fmla="*/ 181451250 w 76"/>
              <a:gd name="T21" fmla="*/ 110887429 h 63"/>
              <a:gd name="T22" fmla="*/ 171370625 w 76"/>
              <a:gd name="T23" fmla="*/ 120968105 h 63"/>
              <a:gd name="T24" fmla="*/ 161290000 w 76"/>
              <a:gd name="T25" fmla="*/ 133569743 h 63"/>
              <a:gd name="T26" fmla="*/ 148690013 w 76"/>
              <a:gd name="T27" fmla="*/ 143650418 h 63"/>
              <a:gd name="T28" fmla="*/ 131048125 w 76"/>
              <a:gd name="T29" fmla="*/ 153731094 h 63"/>
              <a:gd name="T30" fmla="*/ 115927188 w 76"/>
              <a:gd name="T31" fmla="*/ 158771431 h 63"/>
              <a:gd name="T32" fmla="*/ 98286888 w 76"/>
              <a:gd name="T33" fmla="*/ 158771431 h 63"/>
              <a:gd name="T34" fmla="*/ 78125638 w 76"/>
              <a:gd name="T35" fmla="*/ 158771431 h 63"/>
              <a:gd name="T36" fmla="*/ 60483750 w 76"/>
              <a:gd name="T37" fmla="*/ 153731094 h 63"/>
              <a:gd name="T38" fmla="*/ 40322500 w 76"/>
              <a:gd name="T39" fmla="*/ 143650418 h 63"/>
              <a:gd name="T40" fmla="*/ 27722513 w 76"/>
              <a:gd name="T41" fmla="*/ 133569743 h 63"/>
              <a:gd name="T42" fmla="*/ 17641888 w 76"/>
              <a:gd name="T43" fmla="*/ 120968105 h 63"/>
              <a:gd name="T44" fmla="*/ 7561263 w 76"/>
              <a:gd name="T45" fmla="*/ 110887429 h 63"/>
              <a:gd name="T46" fmla="*/ 5040313 w 76"/>
              <a:gd name="T47" fmla="*/ 93247041 h 63"/>
              <a:gd name="T48" fmla="*/ 0 w 76"/>
              <a:gd name="T49" fmla="*/ 78126028 h 63"/>
              <a:gd name="T50" fmla="*/ 5040313 w 76"/>
              <a:gd name="T51" fmla="*/ 60484052 h 63"/>
              <a:gd name="T52" fmla="*/ 7561263 w 76"/>
              <a:gd name="T53" fmla="*/ 45363039 h 63"/>
              <a:gd name="T54" fmla="*/ 17641888 w 76"/>
              <a:gd name="T55" fmla="*/ 32762989 h 63"/>
              <a:gd name="T56" fmla="*/ 27722513 w 76"/>
              <a:gd name="T57" fmla="*/ 22682313 h 63"/>
              <a:gd name="T58" fmla="*/ 40322500 w 76"/>
              <a:gd name="T59" fmla="*/ 12601638 h 63"/>
              <a:gd name="T60" fmla="*/ 60483750 w 76"/>
              <a:gd name="T61" fmla="*/ 5040338 h 63"/>
              <a:gd name="T62" fmla="*/ 78125638 w 76"/>
              <a:gd name="T63" fmla="*/ 0 h 63"/>
              <a:gd name="T64" fmla="*/ 98286888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6" y="0"/>
                </a:lnTo>
                <a:lnTo>
                  <a:pt x="52" y="2"/>
                </a:lnTo>
                <a:lnTo>
                  <a:pt x="59" y="5"/>
                </a:lnTo>
                <a:lnTo>
                  <a:pt x="64" y="9"/>
                </a:lnTo>
                <a:lnTo>
                  <a:pt x="68" y="13"/>
                </a:lnTo>
                <a:lnTo>
                  <a:pt x="72" y="18"/>
                </a:lnTo>
                <a:lnTo>
                  <a:pt x="74" y="24"/>
                </a:lnTo>
                <a:lnTo>
                  <a:pt x="76" y="31"/>
                </a:lnTo>
                <a:lnTo>
                  <a:pt x="74" y="37"/>
                </a:lnTo>
                <a:lnTo>
                  <a:pt x="72" y="44"/>
                </a:lnTo>
                <a:lnTo>
                  <a:pt x="68" y="48"/>
                </a:lnTo>
                <a:lnTo>
                  <a:pt x="64" y="53"/>
                </a:lnTo>
                <a:lnTo>
                  <a:pt x="59" y="57"/>
                </a:lnTo>
                <a:lnTo>
                  <a:pt x="52" y="61"/>
                </a:lnTo>
                <a:lnTo>
                  <a:pt x="46" y="63"/>
                </a:lnTo>
                <a:lnTo>
                  <a:pt x="39" y="63"/>
                </a:lnTo>
                <a:lnTo>
                  <a:pt x="31" y="63"/>
                </a:lnTo>
                <a:lnTo>
                  <a:pt x="24" y="61"/>
                </a:lnTo>
                <a:lnTo>
                  <a:pt x="16" y="57"/>
                </a:lnTo>
                <a:lnTo>
                  <a:pt x="11" y="53"/>
                </a:lnTo>
                <a:lnTo>
                  <a:pt x="7" y="48"/>
                </a:lnTo>
                <a:lnTo>
                  <a:pt x="3" y="44"/>
                </a:lnTo>
                <a:lnTo>
                  <a:pt x="2" y="37"/>
                </a:lnTo>
                <a:lnTo>
                  <a:pt x="0" y="31"/>
                </a:lnTo>
                <a:lnTo>
                  <a:pt x="2" y="24"/>
                </a:lnTo>
                <a:lnTo>
                  <a:pt x="3" y="18"/>
                </a:lnTo>
                <a:lnTo>
                  <a:pt x="7" y="13"/>
                </a:lnTo>
                <a:lnTo>
                  <a:pt x="11" y="9"/>
                </a:lnTo>
                <a:lnTo>
                  <a:pt x="16" y="5"/>
                </a:lnTo>
                <a:lnTo>
                  <a:pt x="24" y="2"/>
                </a:lnTo>
                <a:lnTo>
                  <a:pt x="31" y="0"/>
                </a:lnTo>
                <a:lnTo>
                  <a:pt x="39" y="0"/>
                </a:lnTo>
              </a:path>
            </a:pathLst>
          </a:custGeom>
          <a:noFill/>
          <a:ln w="11113">
            <a:solidFill>
              <a:srgbClr val="1F1A17"/>
            </a:solidFill>
            <a:prstDash val="solid"/>
            <a:round/>
            <a:headEnd/>
            <a:tailEnd/>
          </a:ln>
        </p:spPr>
        <p:txBody>
          <a:bodyPr/>
          <a:lstStyle/>
          <a:p>
            <a:endParaRPr lang="en-US" dirty="0"/>
          </a:p>
        </p:txBody>
      </p:sp>
      <p:sp>
        <p:nvSpPr>
          <p:cNvPr id="18504" name="Freeform 275"/>
          <p:cNvSpPr>
            <a:spLocks/>
          </p:cNvSpPr>
          <p:nvPr/>
        </p:nvSpPr>
        <p:spPr bwMode="auto">
          <a:xfrm>
            <a:off x="4410075" y="6145213"/>
            <a:ext cx="120650" cy="101600"/>
          </a:xfrm>
          <a:custGeom>
            <a:avLst/>
            <a:gdLst>
              <a:gd name="T0" fmla="*/ 93246575 w 76"/>
              <a:gd name="T1" fmla="*/ 0 h 64"/>
              <a:gd name="T2" fmla="*/ 115927188 w 76"/>
              <a:gd name="T3" fmla="*/ 2520950 h 64"/>
              <a:gd name="T4" fmla="*/ 131048125 w 76"/>
              <a:gd name="T5" fmla="*/ 7561263 h 64"/>
              <a:gd name="T6" fmla="*/ 148690013 w 76"/>
              <a:gd name="T7" fmla="*/ 12601575 h 64"/>
              <a:gd name="T8" fmla="*/ 163810950 w 76"/>
              <a:gd name="T9" fmla="*/ 22682200 h 64"/>
              <a:gd name="T10" fmla="*/ 171370625 w 76"/>
              <a:gd name="T11" fmla="*/ 35282188 h 64"/>
              <a:gd name="T12" fmla="*/ 181451250 w 76"/>
              <a:gd name="T13" fmla="*/ 50403125 h 64"/>
              <a:gd name="T14" fmla="*/ 186491563 w 76"/>
              <a:gd name="T15" fmla="*/ 63004700 h 64"/>
              <a:gd name="T16" fmla="*/ 191531875 w 76"/>
              <a:gd name="T17" fmla="*/ 83165950 h 64"/>
              <a:gd name="T18" fmla="*/ 186491563 w 76"/>
              <a:gd name="T19" fmla="*/ 95765938 h 64"/>
              <a:gd name="T20" fmla="*/ 181451250 w 76"/>
              <a:gd name="T21" fmla="*/ 110886875 h 64"/>
              <a:gd name="T22" fmla="*/ 171370625 w 76"/>
              <a:gd name="T23" fmla="*/ 123488450 h 64"/>
              <a:gd name="T24" fmla="*/ 163810950 w 76"/>
              <a:gd name="T25" fmla="*/ 138609388 h 64"/>
              <a:gd name="T26" fmla="*/ 148690013 w 76"/>
              <a:gd name="T27" fmla="*/ 148690013 h 64"/>
              <a:gd name="T28" fmla="*/ 131048125 w 76"/>
              <a:gd name="T29" fmla="*/ 153730325 h 64"/>
              <a:gd name="T30" fmla="*/ 115927188 w 76"/>
              <a:gd name="T31" fmla="*/ 156249688 h 64"/>
              <a:gd name="T32" fmla="*/ 93246575 w 76"/>
              <a:gd name="T33" fmla="*/ 161290000 h 64"/>
              <a:gd name="T34" fmla="*/ 73085325 w 76"/>
              <a:gd name="T35" fmla="*/ 156249688 h 64"/>
              <a:gd name="T36" fmla="*/ 60483750 w 76"/>
              <a:gd name="T37" fmla="*/ 153730325 h 64"/>
              <a:gd name="T38" fmla="*/ 42843450 w 76"/>
              <a:gd name="T39" fmla="*/ 148690013 h 64"/>
              <a:gd name="T40" fmla="*/ 27722513 w 76"/>
              <a:gd name="T41" fmla="*/ 138609388 h 64"/>
              <a:gd name="T42" fmla="*/ 17641888 w 76"/>
              <a:gd name="T43" fmla="*/ 123488450 h 64"/>
              <a:gd name="T44" fmla="*/ 10080625 w 76"/>
              <a:gd name="T45" fmla="*/ 110886875 h 64"/>
              <a:gd name="T46" fmla="*/ 5040313 w 76"/>
              <a:gd name="T47" fmla="*/ 95765938 h 64"/>
              <a:gd name="T48" fmla="*/ 0 w 76"/>
              <a:gd name="T49" fmla="*/ 83165950 h 64"/>
              <a:gd name="T50" fmla="*/ 5040313 w 76"/>
              <a:gd name="T51" fmla="*/ 63004700 h 64"/>
              <a:gd name="T52" fmla="*/ 10080625 w 76"/>
              <a:gd name="T53" fmla="*/ 50403125 h 64"/>
              <a:gd name="T54" fmla="*/ 17641888 w 76"/>
              <a:gd name="T55" fmla="*/ 35282188 h 64"/>
              <a:gd name="T56" fmla="*/ 27722513 w 76"/>
              <a:gd name="T57" fmla="*/ 22682200 h 64"/>
              <a:gd name="T58" fmla="*/ 42843450 w 76"/>
              <a:gd name="T59" fmla="*/ 12601575 h 64"/>
              <a:gd name="T60" fmla="*/ 60483750 w 76"/>
              <a:gd name="T61" fmla="*/ 7561263 h 64"/>
              <a:gd name="T62" fmla="*/ 73085325 w 76"/>
              <a:gd name="T63" fmla="*/ 2520950 h 64"/>
              <a:gd name="T64" fmla="*/ 93246575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7" y="0"/>
                </a:moveTo>
                <a:lnTo>
                  <a:pt x="46" y="1"/>
                </a:lnTo>
                <a:lnTo>
                  <a:pt x="52" y="3"/>
                </a:lnTo>
                <a:lnTo>
                  <a:pt x="59" y="5"/>
                </a:lnTo>
                <a:lnTo>
                  <a:pt x="65" y="9"/>
                </a:lnTo>
                <a:lnTo>
                  <a:pt x="68" y="14"/>
                </a:lnTo>
                <a:lnTo>
                  <a:pt x="72" y="20"/>
                </a:lnTo>
                <a:lnTo>
                  <a:pt x="74" y="25"/>
                </a:lnTo>
                <a:lnTo>
                  <a:pt x="76" y="33"/>
                </a:lnTo>
                <a:lnTo>
                  <a:pt x="74" y="38"/>
                </a:lnTo>
                <a:lnTo>
                  <a:pt x="72" y="44"/>
                </a:lnTo>
                <a:lnTo>
                  <a:pt x="68" y="49"/>
                </a:lnTo>
                <a:lnTo>
                  <a:pt x="65" y="55"/>
                </a:lnTo>
                <a:lnTo>
                  <a:pt x="59" y="59"/>
                </a:lnTo>
                <a:lnTo>
                  <a:pt x="52" y="61"/>
                </a:lnTo>
                <a:lnTo>
                  <a:pt x="46" y="62"/>
                </a:lnTo>
                <a:lnTo>
                  <a:pt x="37" y="64"/>
                </a:lnTo>
                <a:lnTo>
                  <a:pt x="29" y="62"/>
                </a:lnTo>
                <a:lnTo>
                  <a:pt x="24" y="61"/>
                </a:lnTo>
                <a:lnTo>
                  <a:pt x="17" y="59"/>
                </a:lnTo>
                <a:lnTo>
                  <a:pt x="11" y="55"/>
                </a:lnTo>
                <a:lnTo>
                  <a:pt x="7" y="49"/>
                </a:lnTo>
                <a:lnTo>
                  <a:pt x="4" y="44"/>
                </a:lnTo>
                <a:lnTo>
                  <a:pt x="2" y="38"/>
                </a:lnTo>
                <a:lnTo>
                  <a:pt x="0" y="33"/>
                </a:lnTo>
                <a:lnTo>
                  <a:pt x="2" y="25"/>
                </a:lnTo>
                <a:lnTo>
                  <a:pt x="4" y="20"/>
                </a:lnTo>
                <a:lnTo>
                  <a:pt x="7" y="14"/>
                </a:lnTo>
                <a:lnTo>
                  <a:pt x="11" y="9"/>
                </a:lnTo>
                <a:lnTo>
                  <a:pt x="17" y="5"/>
                </a:lnTo>
                <a:lnTo>
                  <a:pt x="24" y="3"/>
                </a:lnTo>
                <a:lnTo>
                  <a:pt x="29" y="1"/>
                </a:lnTo>
                <a:lnTo>
                  <a:pt x="37" y="0"/>
                </a:lnTo>
              </a:path>
            </a:pathLst>
          </a:custGeom>
          <a:noFill/>
          <a:ln w="11113">
            <a:solidFill>
              <a:srgbClr val="1F1A17"/>
            </a:solidFill>
            <a:prstDash val="solid"/>
            <a:round/>
            <a:headEnd/>
            <a:tailEnd/>
          </a:ln>
        </p:spPr>
        <p:txBody>
          <a:bodyPr/>
          <a:lstStyle/>
          <a:p>
            <a:endParaRPr lang="en-US" dirty="0"/>
          </a:p>
        </p:txBody>
      </p:sp>
      <p:sp>
        <p:nvSpPr>
          <p:cNvPr id="18505" name="Freeform 276"/>
          <p:cNvSpPr>
            <a:spLocks/>
          </p:cNvSpPr>
          <p:nvPr/>
        </p:nvSpPr>
        <p:spPr bwMode="auto">
          <a:xfrm>
            <a:off x="3406775" y="5646738"/>
            <a:ext cx="117475" cy="100012"/>
          </a:xfrm>
          <a:custGeom>
            <a:avLst/>
            <a:gdLst>
              <a:gd name="T0" fmla="*/ 93246575 w 74"/>
              <a:gd name="T1" fmla="*/ 0 h 63"/>
              <a:gd name="T2" fmla="*/ 113407825 w 74"/>
              <a:gd name="T3" fmla="*/ 0 h 63"/>
              <a:gd name="T4" fmla="*/ 131048125 w 74"/>
              <a:gd name="T5" fmla="*/ 5040287 h 63"/>
              <a:gd name="T6" fmla="*/ 146169063 w 74"/>
              <a:gd name="T7" fmla="*/ 12599925 h 63"/>
              <a:gd name="T8" fmla="*/ 158770638 w 74"/>
              <a:gd name="T9" fmla="*/ 22680499 h 63"/>
              <a:gd name="T10" fmla="*/ 168851263 w 74"/>
              <a:gd name="T11" fmla="*/ 37801361 h 63"/>
              <a:gd name="T12" fmla="*/ 176410938 w 74"/>
              <a:gd name="T13" fmla="*/ 45362586 h 63"/>
              <a:gd name="T14" fmla="*/ 181451250 w 74"/>
              <a:gd name="T15" fmla="*/ 65523735 h 63"/>
              <a:gd name="T16" fmla="*/ 186491563 w 74"/>
              <a:gd name="T17" fmla="*/ 78123659 h 63"/>
              <a:gd name="T18" fmla="*/ 181451250 w 74"/>
              <a:gd name="T19" fmla="*/ 98284809 h 63"/>
              <a:gd name="T20" fmla="*/ 176410938 w 74"/>
              <a:gd name="T21" fmla="*/ 110886321 h 63"/>
              <a:gd name="T22" fmla="*/ 168851263 w 74"/>
              <a:gd name="T23" fmla="*/ 126007183 h 63"/>
              <a:gd name="T24" fmla="*/ 158770638 w 74"/>
              <a:gd name="T25" fmla="*/ 133566820 h 63"/>
              <a:gd name="T26" fmla="*/ 146169063 w 74"/>
              <a:gd name="T27" fmla="*/ 143647394 h 63"/>
              <a:gd name="T28" fmla="*/ 131048125 w 74"/>
              <a:gd name="T29" fmla="*/ 153727969 h 63"/>
              <a:gd name="T30" fmla="*/ 113407825 w 74"/>
              <a:gd name="T31" fmla="*/ 158768256 h 63"/>
              <a:gd name="T32" fmla="*/ 93246575 w 74"/>
              <a:gd name="T33" fmla="*/ 158768256 h 63"/>
              <a:gd name="T34" fmla="*/ 75604688 w 74"/>
              <a:gd name="T35" fmla="*/ 158768256 h 63"/>
              <a:gd name="T36" fmla="*/ 55443438 w 74"/>
              <a:gd name="T37" fmla="*/ 153727969 h 63"/>
              <a:gd name="T38" fmla="*/ 42843450 w 74"/>
              <a:gd name="T39" fmla="*/ 143647394 h 63"/>
              <a:gd name="T40" fmla="*/ 27722513 w 74"/>
              <a:gd name="T41" fmla="*/ 133566820 h 63"/>
              <a:gd name="T42" fmla="*/ 15120938 w 74"/>
              <a:gd name="T43" fmla="*/ 126007183 h 63"/>
              <a:gd name="T44" fmla="*/ 5040313 w 74"/>
              <a:gd name="T45" fmla="*/ 110886321 h 63"/>
              <a:gd name="T46" fmla="*/ 0 w 74"/>
              <a:gd name="T47" fmla="*/ 98284809 h 63"/>
              <a:gd name="T48" fmla="*/ 0 w 74"/>
              <a:gd name="T49" fmla="*/ 78123659 h 63"/>
              <a:gd name="T50" fmla="*/ 0 w 74"/>
              <a:gd name="T51" fmla="*/ 65523735 h 63"/>
              <a:gd name="T52" fmla="*/ 5040313 w 74"/>
              <a:gd name="T53" fmla="*/ 45362586 h 63"/>
              <a:gd name="T54" fmla="*/ 15120938 w 74"/>
              <a:gd name="T55" fmla="*/ 37801361 h 63"/>
              <a:gd name="T56" fmla="*/ 27722513 w 74"/>
              <a:gd name="T57" fmla="*/ 22680499 h 63"/>
              <a:gd name="T58" fmla="*/ 42843450 w 74"/>
              <a:gd name="T59" fmla="*/ 12599925 h 63"/>
              <a:gd name="T60" fmla="*/ 5544343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7" y="15"/>
                </a:lnTo>
                <a:lnTo>
                  <a:pt x="70" y="18"/>
                </a:lnTo>
                <a:lnTo>
                  <a:pt x="72" y="26"/>
                </a:lnTo>
                <a:lnTo>
                  <a:pt x="74" y="31"/>
                </a:lnTo>
                <a:lnTo>
                  <a:pt x="72" y="39"/>
                </a:lnTo>
                <a:lnTo>
                  <a:pt x="70" y="44"/>
                </a:lnTo>
                <a:lnTo>
                  <a:pt x="67" y="50"/>
                </a:lnTo>
                <a:lnTo>
                  <a:pt x="63" y="53"/>
                </a:lnTo>
                <a:lnTo>
                  <a:pt x="58" y="57"/>
                </a:lnTo>
                <a:lnTo>
                  <a:pt x="52" y="61"/>
                </a:lnTo>
                <a:lnTo>
                  <a:pt x="45" y="63"/>
                </a:lnTo>
                <a:lnTo>
                  <a:pt x="37" y="63"/>
                </a:lnTo>
                <a:lnTo>
                  <a:pt x="30" y="63"/>
                </a:lnTo>
                <a:lnTo>
                  <a:pt x="22" y="61"/>
                </a:lnTo>
                <a:lnTo>
                  <a:pt x="17" y="57"/>
                </a:lnTo>
                <a:lnTo>
                  <a:pt x="11" y="53"/>
                </a:lnTo>
                <a:lnTo>
                  <a:pt x="6" y="50"/>
                </a:lnTo>
                <a:lnTo>
                  <a:pt x="2" y="44"/>
                </a:lnTo>
                <a:lnTo>
                  <a:pt x="0" y="39"/>
                </a:lnTo>
                <a:lnTo>
                  <a:pt x="0" y="31"/>
                </a:lnTo>
                <a:lnTo>
                  <a:pt x="0" y="26"/>
                </a:lnTo>
                <a:lnTo>
                  <a:pt x="2" y="18"/>
                </a:lnTo>
                <a:lnTo>
                  <a:pt x="6" y="15"/>
                </a:lnTo>
                <a:lnTo>
                  <a:pt x="11" y="9"/>
                </a:lnTo>
                <a:lnTo>
                  <a:pt x="17" y="5"/>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506" name="Freeform 277"/>
          <p:cNvSpPr>
            <a:spLocks/>
          </p:cNvSpPr>
          <p:nvPr/>
        </p:nvSpPr>
        <p:spPr bwMode="auto">
          <a:xfrm>
            <a:off x="3406775" y="5646738"/>
            <a:ext cx="117475" cy="100012"/>
          </a:xfrm>
          <a:custGeom>
            <a:avLst/>
            <a:gdLst>
              <a:gd name="T0" fmla="*/ 93246575 w 74"/>
              <a:gd name="T1" fmla="*/ 0 h 63"/>
              <a:gd name="T2" fmla="*/ 113407825 w 74"/>
              <a:gd name="T3" fmla="*/ 0 h 63"/>
              <a:gd name="T4" fmla="*/ 131048125 w 74"/>
              <a:gd name="T5" fmla="*/ 5040287 h 63"/>
              <a:gd name="T6" fmla="*/ 146169063 w 74"/>
              <a:gd name="T7" fmla="*/ 12599925 h 63"/>
              <a:gd name="T8" fmla="*/ 158770638 w 74"/>
              <a:gd name="T9" fmla="*/ 22680499 h 63"/>
              <a:gd name="T10" fmla="*/ 168851263 w 74"/>
              <a:gd name="T11" fmla="*/ 37801361 h 63"/>
              <a:gd name="T12" fmla="*/ 176410938 w 74"/>
              <a:gd name="T13" fmla="*/ 45362586 h 63"/>
              <a:gd name="T14" fmla="*/ 181451250 w 74"/>
              <a:gd name="T15" fmla="*/ 65523735 h 63"/>
              <a:gd name="T16" fmla="*/ 186491563 w 74"/>
              <a:gd name="T17" fmla="*/ 78123659 h 63"/>
              <a:gd name="T18" fmla="*/ 181451250 w 74"/>
              <a:gd name="T19" fmla="*/ 98284809 h 63"/>
              <a:gd name="T20" fmla="*/ 176410938 w 74"/>
              <a:gd name="T21" fmla="*/ 110886321 h 63"/>
              <a:gd name="T22" fmla="*/ 168851263 w 74"/>
              <a:gd name="T23" fmla="*/ 126007183 h 63"/>
              <a:gd name="T24" fmla="*/ 158770638 w 74"/>
              <a:gd name="T25" fmla="*/ 133566820 h 63"/>
              <a:gd name="T26" fmla="*/ 146169063 w 74"/>
              <a:gd name="T27" fmla="*/ 143647394 h 63"/>
              <a:gd name="T28" fmla="*/ 131048125 w 74"/>
              <a:gd name="T29" fmla="*/ 153727969 h 63"/>
              <a:gd name="T30" fmla="*/ 113407825 w 74"/>
              <a:gd name="T31" fmla="*/ 158768256 h 63"/>
              <a:gd name="T32" fmla="*/ 93246575 w 74"/>
              <a:gd name="T33" fmla="*/ 158768256 h 63"/>
              <a:gd name="T34" fmla="*/ 75604688 w 74"/>
              <a:gd name="T35" fmla="*/ 158768256 h 63"/>
              <a:gd name="T36" fmla="*/ 55443438 w 74"/>
              <a:gd name="T37" fmla="*/ 153727969 h 63"/>
              <a:gd name="T38" fmla="*/ 42843450 w 74"/>
              <a:gd name="T39" fmla="*/ 143647394 h 63"/>
              <a:gd name="T40" fmla="*/ 27722513 w 74"/>
              <a:gd name="T41" fmla="*/ 133566820 h 63"/>
              <a:gd name="T42" fmla="*/ 15120938 w 74"/>
              <a:gd name="T43" fmla="*/ 126007183 h 63"/>
              <a:gd name="T44" fmla="*/ 5040313 w 74"/>
              <a:gd name="T45" fmla="*/ 110886321 h 63"/>
              <a:gd name="T46" fmla="*/ 0 w 74"/>
              <a:gd name="T47" fmla="*/ 98284809 h 63"/>
              <a:gd name="T48" fmla="*/ 0 w 74"/>
              <a:gd name="T49" fmla="*/ 78123659 h 63"/>
              <a:gd name="T50" fmla="*/ 0 w 74"/>
              <a:gd name="T51" fmla="*/ 65523735 h 63"/>
              <a:gd name="T52" fmla="*/ 5040313 w 74"/>
              <a:gd name="T53" fmla="*/ 45362586 h 63"/>
              <a:gd name="T54" fmla="*/ 15120938 w 74"/>
              <a:gd name="T55" fmla="*/ 37801361 h 63"/>
              <a:gd name="T56" fmla="*/ 27722513 w 74"/>
              <a:gd name="T57" fmla="*/ 22680499 h 63"/>
              <a:gd name="T58" fmla="*/ 42843450 w 74"/>
              <a:gd name="T59" fmla="*/ 12599925 h 63"/>
              <a:gd name="T60" fmla="*/ 5544343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7" y="15"/>
                </a:lnTo>
                <a:lnTo>
                  <a:pt x="70" y="18"/>
                </a:lnTo>
                <a:lnTo>
                  <a:pt x="72" y="26"/>
                </a:lnTo>
                <a:lnTo>
                  <a:pt x="74" y="31"/>
                </a:lnTo>
                <a:lnTo>
                  <a:pt x="72" y="39"/>
                </a:lnTo>
                <a:lnTo>
                  <a:pt x="70" y="44"/>
                </a:lnTo>
                <a:lnTo>
                  <a:pt x="67" y="50"/>
                </a:lnTo>
                <a:lnTo>
                  <a:pt x="63" y="53"/>
                </a:lnTo>
                <a:lnTo>
                  <a:pt x="58" y="57"/>
                </a:lnTo>
                <a:lnTo>
                  <a:pt x="52" y="61"/>
                </a:lnTo>
                <a:lnTo>
                  <a:pt x="45" y="63"/>
                </a:lnTo>
                <a:lnTo>
                  <a:pt x="37" y="63"/>
                </a:lnTo>
                <a:lnTo>
                  <a:pt x="30" y="63"/>
                </a:lnTo>
                <a:lnTo>
                  <a:pt x="22" y="61"/>
                </a:lnTo>
                <a:lnTo>
                  <a:pt x="17" y="57"/>
                </a:lnTo>
                <a:lnTo>
                  <a:pt x="11" y="53"/>
                </a:lnTo>
                <a:lnTo>
                  <a:pt x="6" y="50"/>
                </a:lnTo>
                <a:lnTo>
                  <a:pt x="2" y="44"/>
                </a:lnTo>
                <a:lnTo>
                  <a:pt x="0" y="39"/>
                </a:lnTo>
                <a:lnTo>
                  <a:pt x="0" y="31"/>
                </a:lnTo>
                <a:lnTo>
                  <a:pt x="0" y="26"/>
                </a:lnTo>
                <a:lnTo>
                  <a:pt x="2" y="18"/>
                </a:lnTo>
                <a:lnTo>
                  <a:pt x="6" y="15"/>
                </a:lnTo>
                <a:lnTo>
                  <a:pt x="11" y="9"/>
                </a:lnTo>
                <a:lnTo>
                  <a:pt x="17"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07" name="Freeform 278"/>
          <p:cNvSpPr>
            <a:spLocks/>
          </p:cNvSpPr>
          <p:nvPr/>
        </p:nvSpPr>
        <p:spPr bwMode="auto">
          <a:xfrm>
            <a:off x="4489450" y="5561013"/>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5201437 h 63"/>
              <a:gd name="T10" fmla="*/ 171370625 w 74"/>
              <a:gd name="T11" fmla="*/ 37801361 h 63"/>
              <a:gd name="T12" fmla="*/ 181451250 w 74"/>
              <a:gd name="T13" fmla="*/ 52922223 h 63"/>
              <a:gd name="T14" fmla="*/ 186491563 w 74"/>
              <a:gd name="T15" fmla="*/ 65523735 h 63"/>
              <a:gd name="T16" fmla="*/ 186491563 w 74"/>
              <a:gd name="T17" fmla="*/ 80644597 h 63"/>
              <a:gd name="T18" fmla="*/ 186491563 w 74"/>
              <a:gd name="T19" fmla="*/ 98284809 h 63"/>
              <a:gd name="T20" fmla="*/ 181451250 w 74"/>
              <a:gd name="T21" fmla="*/ 113405671 h 63"/>
              <a:gd name="T22" fmla="*/ 171370625 w 74"/>
              <a:gd name="T23" fmla="*/ 126007183 h 63"/>
              <a:gd name="T24" fmla="*/ 158770638 w 74"/>
              <a:gd name="T25" fmla="*/ 136087757 h 63"/>
              <a:gd name="T26" fmla="*/ 143649700 w 74"/>
              <a:gd name="T27" fmla="*/ 148687682 h 63"/>
              <a:gd name="T28" fmla="*/ 131048125 w 74"/>
              <a:gd name="T29" fmla="*/ 153727969 h 63"/>
              <a:gd name="T30" fmla="*/ 110886875 w 74"/>
              <a:gd name="T31" fmla="*/ 158768256 h 63"/>
              <a:gd name="T32" fmla="*/ 93246575 w 74"/>
              <a:gd name="T33" fmla="*/ 158768256 h 63"/>
              <a:gd name="T34" fmla="*/ 73085325 w 74"/>
              <a:gd name="T35" fmla="*/ 158768256 h 63"/>
              <a:gd name="T36" fmla="*/ 55443438 w 74"/>
              <a:gd name="T37" fmla="*/ 153727969 h 63"/>
              <a:gd name="T38" fmla="*/ 40322500 w 74"/>
              <a:gd name="T39" fmla="*/ 148687682 h 63"/>
              <a:gd name="T40" fmla="*/ 27722513 w 74"/>
              <a:gd name="T41" fmla="*/ 136087757 h 63"/>
              <a:gd name="T42" fmla="*/ 17641888 w 74"/>
              <a:gd name="T43" fmla="*/ 126007183 h 63"/>
              <a:gd name="T44" fmla="*/ 7561263 w 74"/>
              <a:gd name="T45" fmla="*/ 113405671 h 63"/>
              <a:gd name="T46" fmla="*/ 5040313 w 74"/>
              <a:gd name="T47" fmla="*/ 98284809 h 63"/>
              <a:gd name="T48" fmla="*/ 0 w 74"/>
              <a:gd name="T49" fmla="*/ 80644597 h 63"/>
              <a:gd name="T50" fmla="*/ 5040313 w 74"/>
              <a:gd name="T51" fmla="*/ 65523735 h 63"/>
              <a:gd name="T52" fmla="*/ 7561263 w 74"/>
              <a:gd name="T53" fmla="*/ 52922223 h 63"/>
              <a:gd name="T54" fmla="*/ 17641888 w 74"/>
              <a:gd name="T55" fmla="*/ 37801361 h 63"/>
              <a:gd name="T56" fmla="*/ 27722513 w 74"/>
              <a:gd name="T57" fmla="*/ 25201437 h 63"/>
              <a:gd name="T58" fmla="*/ 40322500 w 74"/>
              <a:gd name="T59" fmla="*/ 15120862 h 63"/>
              <a:gd name="T60" fmla="*/ 55443438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8" y="15"/>
                </a:lnTo>
                <a:lnTo>
                  <a:pt x="72" y="21"/>
                </a:lnTo>
                <a:lnTo>
                  <a:pt x="74" y="26"/>
                </a:lnTo>
                <a:lnTo>
                  <a:pt x="74" y="32"/>
                </a:lnTo>
                <a:lnTo>
                  <a:pt x="74" y="39"/>
                </a:lnTo>
                <a:lnTo>
                  <a:pt x="72" y="45"/>
                </a:lnTo>
                <a:lnTo>
                  <a:pt x="68" y="50"/>
                </a:lnTo>
                <a:lnTo>
                  <a:pt x="63" y="54"/>
                </a:lnTo>
                <a:lnTo>
                  <a:pt x="57" y="59"/>
                </a:lnTo>
                <a:lnTo>
                  <a:pt x="52" y="61"/>
                </a:lnTo>
                <a:lnTo>
                  <a:pt x="44" y="63"/>
                </a:lnTo>
                <a:lnTo>
                  <a:pt x="37" y="63"/>
                </a:lnTo>
                <a:lnTo>
                  <a:pt x="29" y="63"/>
                </a:lnTo>
                <a:lnTo>
                  <a:pt x="22" y="61"/>
                </a:lnTo>
                <a:lnTo>
                  <a:pt x="16" y="59"/>
                </a:lnTo>
                <a:lnTo>
                  <a:pt x="11" y="54"/>
                </a:lnTo>
                <a:lnTo>
                  <a:pt x="7" y="50"/>
                </a:lnTo>
                <a:lnTo>
                  <a:pt x="3" y="45"/>
                </a:lnTo>
                <a:lnTo>
                  <a:pt x="2" y="39"/>
                </a:lnTo>
                <a:lnTo>
                  <a:pt x="0" y="32"/>
                </a:lnTo>
                <a:lnTo>
                  <a:pt x="2" y="26"/>
                </a:lnTo>
                <a:lnTo>
                  <a:pt x="3" y="21"/>
                </a:lnTo>
                <a:lnTo>
                  <a:pt x="7" y="15"/>
                </a:lnTo>
                <a:lnTo>
                  <a:pt x="11" y="10"/>
                </a:lnTo>
                <a:lnTo>
                  <a:pt x="16" y="6"/>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508" name="Freeform 279"/>
          <p:cNvSpPr>
            <a:spLocks/>
          </p:cNvSpPr>
          <p:nvPr/>
        </p:nvSpPr>
        <p:spPr bwMode="auto">
          <a:xfrm>
            <a:off x="4489450" y="5561013"/>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5201437 h 63"/>
              <a:gd name="T10" fmla="*/ 171370625 w 74"/>
              <a:gd name="T11" fmla="*/ 37801361 h 63"/>
              <a:gd name="T12" fmla="*/ 181451250 w 74"/>
              <a:gd name="T13" fmla="*/ 52922223 h 63"/>
              <a:gd name="T14" fmla="*/ 186491563 w 74"/>
              <a:gd name="T15" fmla="*/ 65523735 h 63"/>
              <a:gd name="T16" fmla="*/ 186491563 w 74"/>
              <a:gd name="T17" fmla="*/ 80644597 h 63"/>
              <a:gd name="T18" fmla="*/ 186491563 w 74"/>
              <a:gd name="T19" fmla="*/ 98284809 h 63"/>
              <a:gd name="T20" fmla="*/ 181451250 w 74"/>
              <a:gd name="T21" fmla="*/ 113405671 h 63"/>
              <a:gd name="T22" fmla="*/ 171370625 w 74"/>
              <a:gd name="T23" fmla="*/ 126007183 h 63"/>
              <a:gd name="T24" fmla="*/ 158770638 w 74"/>
              <a:gd name="T25" fmla="*/ 136087757 h 63"/>
              <a:gd name="T26" fmla="*/ 143649700 w 74"/>
              <a:gd name="T27" fmla="*/ 148687682 h 63"/>
              <a:gd name="T28" fmla="*/ 131048125 w 74"/>
              <a:gd name="T29" fmla="*/ 153727969 h 63"/>
              <a:gd name="T30" fmla="*/ 110886875 w 74"/>
              <a:gd name="T31" fmla="*/ 158768256 h 63"/>
              <a:gd name="T32" fmla="*/ 93246575 w 74"/>
              <a:gd name="T33" fmla="*/ 158768256 h 63"/>
              <a:gd name="T34" fmla="*/ 73085325 w 74"/>
              <a:gd name="T35" fmla="*/ 158768256 h 63"/>
              <a:gd name="T36" fmla="*/ 55443438 w 74"/>
              <a:gd name="T37" fmla="*/ 153727969 h 63"/>
              <a:gd name="T38" fmla="*/ 40322500 w 74"/>
              <a:gd name="T39" fmla="*/ 148687682 h 63"/>
              <a:gd name="T40" fmla="*/ 27722513 w 74"/>
              <a:gd name="T41" fmla="*/ 136087757 h 63"/>
              <a:gd name="T42" fmla="*/ 17641888 w 74"/>
              <a:gd name="T43" fmla="*/ 126007183 h 63"/>
              <a:gd name="T44" fmla="*/ 7561263 w 74"/>
              <a:gd name="T45" fmla="*/ 113405671 h 63"/>
              <a:gd name="T46" fmla="*/ 5040313 w 74"/>
              <a:gd name="T47" fmla="*/ 98284809 h 63"/>
              <a:gd name="T48" fmla="*/ 0 w 74"/>
              <a:gd name="T49" fmla="*/ 80644597 h 63"/>
              <a:gd name="T50" fmla="*/ 5040313 w 74"/>
              <a:gd name="T51" fmla="*/ 65523735 h 63"/>
              <a:gd name="T52" fmla="*/ 7561263 w 74"/>
              <a:gd name="T53" fmla="*/ 52922223 h 63"/>
              <a:gd name="T54" fmla="*/ 17641888 w 74"/>
              <a:gd name="T55" fmla="*/ 37801361 h 63"/>
              <a:gd name="T56" fmla="*/ 27722513 w 74"/>
              <a:gd name="T57" fmla="*/ 25201437 h 63"/>
              <a:gd name="T58" fmla="*/ 40322500 w 74"/>
              <a:gd name="T59" fmla="*/ 15120862 h 63"/>
              <a:gd name="T60" fmla="*/ 55443438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10"/>
                </a:lnTo>
                <a:lnTo>
                  <a:pt x="68" y="15"/>
                </a:lnTo>
                <a:lnTo>
                  <a:pt x="72" y="21"/>
                </a:lnTo>
                <a:lnTo>
                  <a:pt x="74" y="26"/>
                </a:lnTo>
                <a:lnTo>
                  <a:pt x="74" y="32"/>
                </a:lnTo>
                <a:lnTo>
                  <a:pt x="74" y="39"/>
                </a:lnTo>
                <a:lnTo>
                  <a:pt x="72" y="45"/>
                </a:lnTo>
                <a:lnTo>
                  <a:pt x="68" y="50"/>
                </a:lnTo>
                <a:lnTo>
                  <a:pt x="63" y="54"/>
                </a:lnTo>
                <a:lnTo>
                  <a:pt x="57" y="59"/>
                </a:lnTo>
                <a:lnTo>
                  <a:pt x="52" y="61"/>
                </a:lnTo>
                <a:lnTo>
                  <a:pt x="44" y="63"/>
                </a:lnTo>
                <a:lnTo>
                  <a:pt x="37" y="63"/>
                </a:lnTo>
                <a:lnTo>
                  <a:pt x="29" y="63"/>
                </a:lnTo>
                <a:lnTo>
                  <a:pt x="22" y="61"/>
                </a:lnTo>
                <a:lnTo>
                  <a:pt x="16" y="59"/>
                </a:lnTo>
                <a:lnTo>
                  <a:pt x="11" y="54"/>
                </a:lnTo>
                <a:lnTo>
                  <a:pt x="7" y="50"/>
                </a:lnTo>
                <a:lnTo>
                  <a:pt x="3" y="45"/>
                </a:lnTo>
                <a:lnTo>
                  <a:pt x="2" y="39"/>
                </a:lnTo>
                <a:lnTo>
                  <a:pt x="0" y="32"/>
                </a:lnTo>
                <a:lnTo>
                  <a:pt x="2" y="26"/>
                </a:lnTo>
                <a:lnTo>
                  <a:pt x="3" y="21"/>
                </a:lnTo>
                <a:lnTo>
                  <a:pt x="7" y="15"/>
                </a:lnTo>
                <a:lnTo>
                  <a:pt x="11" y="10"/>
                </a:lnTo>
                <a:lnTo>
                  <a:pt x="16" y="6"/>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09" name="Freeform 280"/>
          <p:cNvSpPr>
            <a:spLocks/>
          </p:cNvSpPr>
          <p:nvPr/>
        </p:nvSpPr>
        <p:spPr bwMode="auto">
          <a:xfrm>
            <a:off x="3333750" y="5356225"/>
            <a:ext cx="117475" cy="100013"/>
          </a:xfrm>
          <a:custGeom>
            <a:avLst/>
            <a:gdLst>
              <a:gd name="T0" fmla="*/ 93246575 w 74"/>
              <a:gd name="T1" fmla="*/ 0 h 63"/>
              <a:gd name="T2" fmla="*/ 110886875 w 74"/>
              <a:gd name="T3" fmla="*/ 0 h 63"/>
              <a:gd name="T4" fmla="*/ 126007813 w 74"/>
              <a:gd name="T5" fmla="*/ 5040338 h 63"/>
              <a:gd name="T6" fmla="*/ 143649700 w 74"/>
              <a:gd name="T7" fmla="*/ 15121013 h 63"/>
              <a:gd name="T8" fmla="*/ 158770638 w 74"/>
              <a:gd name="T9" fmla="*/ 22682313 h 63"/>
              <a:gd name="T10" fmla="*/ 168851263 w 74"/>
              <a:gd name="T11" fmla="*/ 32762989 h 63"/>
              <a:gd name="T12" fmla="*/ 176410938 w 74"/>
              <a:gd name="T13" fmla="*/ 47884002 h 63"/>
              <a:gd name="T14" fmla="*/ 181451250 w 74"/>
              <a:gd name="T15" fmla="*/ 65524390 h 63"/>
              <a:gd name="T16" fmla="*/ 186491563 w 74"/>
              <a:gd name="T17" fmla="*/ 78126028 h 63"/>
              <a:gd name="T18" fmla="*/ 181451250 w 74"/>
              <a:gd name="T19" fmla="*/ 98287379 h 63"/>
              <a:gd name="T20" fmla="*/ 176410938 w 74"/>
              <a:gd name="T21" fmla="*/ 110887429 h 63"/>
              <a:gd name="T22" fmla="*/ 168851263 w 74"/>
              <a:gd name="T23" fmla="*/ 126008442 h 63"/>
              <a:gd name="T24" fmla="*/ 158770638 w 74"/>
              <a:gd name="T25" fmla="*/ 136089118 h 63"/>
              <a:gd name="T26" fmla="*/ 143649700 w 74"/>
              <a:gd name="T27" fmla="*/ 143650418 h 63"/>
              <a:gd name="T28" fmla="*/ 126007813 w 74"/>
              <a:gd name="T29" fmla="*/ 153731094 h 63"/>
              <a:gd name="T30" fmla="*/ 110886875 w 74"/>
              <a:gd name="T31" fmla="*/ 158771431 h 63"/>
              <a:gd name="T32" fmla="*/ 93246575 w 74"/>
              <a:gd name="T33" fmla="*/ 158771431 h 63"/>
              <a:gd name="T34" fmla="*/ 75604688 w 74"/>
              <a:gd name="T35" fmla="*/ 158771431 h 63"/>
              <a:gd name="T36" fmla="*/ 55443438 w 74"/>
              <a:gd name="T37" fmla="*/ 153731094 h 63"/>
              <a:gd name="T38" fmla="*/ 37803138 w 74"/>
              <a:gd name="T39" fmla="*/ 143650418 h 63"/>
              <a:gd name="T40" fmla="*/ 22682200 w 74"/>
              <a:gd name="T41" fmla="*/ 136089118 h 63"/>
              <a:gd name="T42" fmla="*/ 15120938 w 74"/>
              <a:gd name="T43" fmla="*/ 126008442 h 63"/>
              <a:gd name="T44" fmla="*/ 5040313 w 74"/>
              <a:gd name="T45" fmla="*/ 110887429 h 63"/>
              <a:gd name="T46" fmla="*/ 0 w 74"/>
              <a:gd name="T47" fmla="*/ 98287379 h 63"/>
              <a:gd name="T48" fmla="*/ 0 w 74"/>
              <a:gd name="T49" fmla="*/ 78126028 h 63"/>
              <a:gd name="T50" fmla="*/ 0 w 74"/>
              <a:gd name="T51" fmla="*/ 65524390 h 63"/>
              <a:gd name="T52" fmla="*/ 5040313 w 74"/>
              <a:gd name="T53" fmla="*/ 47884002 h 63"/>
              <a:gd name="T54" fmla="*/ 15120938 w 74"/>
              <a:gd name="T55" fmla="*/ 32762989 h 63"/>
              <a:gd name="T56" fmla="*/ 22682200 w 74"/>
              <a:gd name="T57" fmla="*/ 22682313 h 63"/>
              <a:gd name="T58" fmla="*/ 37803138 w 74"/>
              <a:gd name="T59" fmla="*/ 15121013 h 63"/>
              <a:gd name="T60" fmla="*/ 55443438 w 74"/>
              <a:gd name="T61" fmla="*/ 5040338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0" y="2"/>
                </a:lnTo>
                <a:lnTo>
                  <a:pt x="57" y="6"/>
                </a:lnTo>
                <a:lnTo>
                  <a:pt x="63" y="9"/>
                </a:lnTo>
                <a:lnTo>
                  <a:pt x="67" y="13"/>
                </a:lnTo>
                <a:lnTo>
                  <a:pt x="70" y="19"/>
                </a:lnTo>
                <a:lnTo>
                  <a:pt x="72" y="26"/>
                </a:lnTo>
                <a:lnTo>
                  <a:pt x="74" y="31"/>
                </a:lnTo>
                <a:lnTo>
                  <a:pt x="72" y="39"/>
                </a:lnTo>
                <a:lnTo>
                  <a:pt x="70" y="44"/>
                </a:lnTo>
                <a:lnTo>
                  <a:pt x="67" y="50"/>
                </a:lnTo>
                <a:lnTo>
                  <a:pt x="63" y="54"/>
                </a:lnTo>
                <a:lnTo>
                  <a:pt x="57" y="57"/>
                </a:lnTo>
                <a:lnTo>
                  <a:pt x="50" y="61"/>
                </a:lnTo>
                <a:lnTo>
                  <a:pt x="44" y="63"/>
                </a:lnTo>
                <a:lnTo>
                  <a:pt x="37" y="63"/>
                </a:lnTo>
                <a:lnTo>
                  <a:pt x="30" y="63"/>
                </a:lnTo>
                <a:lnTo>
                  <a:pt x="22" y="61"/>
                </a:lnTo>
                <a:lnTo>
                  <a:pt x="15" y="57"/>
                </a:lnTo>
                <a:lnTo>
                  <a:pt x="9" y="54"/>
                </a:lnTo>
                <a:lnTo>
                  <a:pt x="6" y="50"/>
                </a:lnTo>
                <a:lnTo>
                  <a:pt x="2" y="44"/>
                </a:lnTo>
                <a:lnTo>
                  <a:pt x="0" y="39"/>
                </a:lnTo>
                <a:lnTo>
                  <a:pt x="0" y="31"/>
                </a:lnTo>
                <a:lnTo>
                  <a:pt x="0" y="26"/>
                </a:lnTo>
                <a:lnTo>
                  <a:pt x="2" y="19"/>
                </a:lnTo>
                <a:lnTo>
                  <a:pt x="6" y="13"/>
                </a:lnTo>
                <a:lnTo>
                  <a:pt x="9" y="9"/>
                </a:lnTo>
                <a:lnTo>
                  <a:pt x="15" y="6"/>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510" name="Freeform 281"/>
          <p:cNvSpPr>
            <a:spLocks/>
          </p:cNvSpPr>
          <p:nvPr/>
        </p:nvSpPr>
        <p:spPr bwMode="auto">
          <a:xfrm>
            <a:off x="3333750" y="5356225"/>
            <a:ext cx="117475" cy="100013"/>
          </a:xfrm>
          <a:custGeom>
            <a:avLst/>
            <a:gdLst>
              <a:gd name="T0" fmla="*/ 93246575 w 74"/>
              <a:gd name="T1" fmla="*/ 0 h 63"/>
              <a:gd name="T2" fmla="*/ 110886875 w 74"/>
              <a:gd name="T3" fmla="*/ 0 h 63"/>
              <a:gd name="T4" fmla="*/ 126007813 w 74"/>
              <a:gd name="T5" fmla="*/ 5040338 h 63"/>
              <a:gd name="T6" fmla="*/ 143649700 w 74"/>
              <a:gd name="T7" fmla="*/ 15121013 h 63"/>
              <a:gd name="T8" fmla="*/ 158770638 w 74"/>
              <a:gd name="T9" fmla="*/ 22682313 h 63"/>
              <a:gd name="T10" fmla="*/ 168851263 w 74"/>
              <a:gd name="T11" fmla="*/ 32762989 h 63"/>
              <a:gd name="T12" fmla="*/ 176410938 w 74"/>
              <a:gd name="T13" fmla="*/ 47884002 h 63"/>
              <a:gd name="T14" fmla="*/ 181451250 w 74"/>
              <a:gd name="T15" fmla="*/ 65524390 h 63"/>
              <a:gd name="T16" fmla="*/ 186491563 w 74"/>
              <a:gd name="T17" fmla="*/ 78126028 h 63"/>
              <a:gd name="T18" fmla="*/ 181451250 w 74"/>
              <a:gd name="T19" fmla="*/ 98287379 h 63"/>
              <a:gd name="T20" fmla="*/ 176410938 w 74"/>
              <a:gd name="T21" fmla="*/ 110887429 h 63"/>
              <a:gd name="T22" fmla="*/ 168851263 w 74"/>
              <a:gd name="T23" fmla="*/ 126008442 h 63"/>
              <a:gd name="T24" fmla="*/ 158770638 w 74"/>
              <a:gd name="T25" fmla="*/ 136089118 h 63"/>
              <a:gd name="T26" fmla="*/ 143649700 w 74"/>
              <a:gd name="T27" fmla="*/ 143650418 h 63"/>
              <a:gd name="T28" fmla="*/ 126007813 w 74"/>
              <a:gd name="T29" fmla="*/ 153731094 h 63"/>
              <a:gd name="T30" fmla="*/ 110886875 w 74"/>
              <a:gd name="T31" fmla="*/ 158771431 h 63"/>
              <a:gd name="T32" fmla="*/ 93246575 w 74"/>
              <a:gd name="T33" fmla="*/ 158771431 h 63"/>
              <a:gd name="T34" fmla="*/ 75604688 w 74"/>
              <a:gd name="T35" fmla="*/ 158771431 h 63"/>
              <a:gd name="T36" fmla="*/ 55443438 w 74"/>
              <a:gd name="T37" fmla="*/ 153731094 h 63"/>
              <a:gd name="T38" fmla="*/ 37803138 w 74"/>
              <a:gd name="T39" fmla="*/ 143650418 h 63"/>
              <a:gd name="T40" fmla="*/ 22682200 w 74"/>
              <a:gd name="T41" fmla="*/ 136089118 h 63"/>
              <a:gd name="T42" fmla="*/ 15120938 w 74"/>
              <a:gd name="T43" fmla="*/ 126008442 h 63"/>
              <a:gd name="T44" fmla="*/ 5040313 w 74"/>
              <a:gd name="T45" fmla="*/ 110887429 h 63"/>
              <a:gd name="T46" fmla="*/ 0 w 74"/>
              <a:gd name="T47" fmla="*/ 98287379 h 63"/>
              <a:gd name="T48" fmla="*/ 0 w 74"/>
              <a:gd name="T49" fmla="*/ 78126028 h 63"/>
              <a:gd name="T50" fmla="*/ 0 w 74"/>
              <a:gd name="T51" fmla="*/ 65524390 h 63"/>
              <a:gd name="T52" fmla="*/ 5040313 w 74"/>
              <a:gd name="T53" fmla="*/ 47884002 h 63"/>
              <a:gd name="T54" fmla="*/ 15120938 w 74"/>
              <a:gd name="T55" fmla="*/ 32762989 h 63"/>
              <a:gd name="T56" fmla="*/ 22682200 w 74"/>
              <a:gd name="T57" fmla="*/ 22682313 h 63"/>
              <a:gd name="T58" fmla="*/ 37803138 w 74"/>
              <a:gd name="T59" fmla="*/ 15121013 h 63"/>
              <a:gd name="T60" fmla="*/ 55443438 w 74"/>
              <a:gd name="T61" fmla="*/ 5040338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0" y="2"/>
                </a:lnTo>
                <a:lnTo>
                  <a:pt x="57" y="6"/>
                </a:lnTo>
                <a:lnTo>
                  <a:pt x="63" y="9"/>
                </a:lnTo>
                <a:lnTo>
                  <a:pt x="67" y="13"/>
                </a:lnTo>
                <a:lnTo>
                  <a:pt x="70" y="19"/>
                </a:lnTo>
                <a:lnTo>
                  <a:pt x="72" y="26"/>
                </a:lnTo>
                <a:lnTo>
                  <a:pt x="74" y="31"/>
                </a:lnTo>
                <a:lnTo>
                  <a:pt x="72" y="39"/>
                </a:lnTo>
                <a:lnTo>
                  <a:pt x="70" y="44"/>
                </a:lnTo>
                <a:lnTo>
                  <a:pt x="67" y="50"/>
                </a:lnTo>
                <a:lnTo>
                  <a:pt x="63" y="54"/>
                </a:lnTo>
                <a:lnTo>
                  <a:pt x="57" y="57"/>
                </a:lnTo>
                <a:lnTo>
                  <a:pt x="50" y="61"/>
                </a:lnTo>
                <a:lnTo>
                  <a:pt x="44" y="63"/>
                </a:lnTo>
                <a:lnTo>
                  <a:pt x="37" y="63"/>
                </a:lnTo>
                <a:lnTo>
                  <a:pt x="30" y="63"/>
                </a:lnTo>
                <a:lnTo>
                  <a:pt x="22" y="61"/>
                </a:lnTo>
                <a:lnTo>
                  <a:pt x="15" y="57"/>
                </a:lnTo>
                <a:lnTo>
                  <a:pt x="9" y="54"/>
                </a:lnTo>
                <a:lnTo>
                  <a:pt x="6" y="50"/>
                </a:lnTo>
                <a:lnTo>
                  <a:pt x="2" y="44"/>
                </a:lnTo>
                <a:lnTo>
                  <a:pt x="0" y="39"/>
                </a:lnTo>
                <a:lnTo>
                  <a:pt x="0" y="31"/>
                </a:lnTo>
                <a:lnTo>
                  <a:pt x="0" y="26"/>
                </a:lnTo>
                <a:lnTo>
                  <a:pt x="2" y="19"/>
                </a:lnTo>
                <a:lnTo>
                  <a:pt x="6" y="13"/>
                </a:lnTo>
                <a:lnTo>
                  <a:pt x="9" y="9"/>
                </a:lnTo>
                <a:lnTo>
                  <a:pt x="15"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11" name="Freeform 282"/>
          <p:cNvSpPr>
            <a:spLocks/>
          </p:cNvSpPr>
          <p:nvPr/>
        </p:nvSpPr>
        <p:spPr bwMode="auto">
          <a:xfrm>
            <a:off x="4416425" y="5272088"/>
            <a:ext cx="117475" cy="98425"/>
          </a:xfrm>
          <a:custGeom>
            <a:avLst/>
            <a:gdLst>
              <a:gd name="T0" fmla="*/ 93246575 w 74"/>
              <a:gd name="T1" fmla="*/ 0 h 62"/>
              <a:gd name="T2" fmla="*/ 110886875 w 74"/>
              <a:gd name="T3" fmla="*/ 0 h 62"/>
              <a:gd name="T4" fmla="*/ 128528763 w 74"/>
              <a:gd name="T5" fmla="*/ 2520950 h 62"/>
              <a:gd name="T6" fmla="*/ 143649700 w 74"/>
              <a:gd name="T7" fmla="*/ 12601575 h 62"/>
              <a:gd name="T8" fmla="*/ 156249688 w 74"/>
              <a:gd name="T9" fmla="*/ 22682200 h 62"/>
              <a:gd name="T10" fmla="*/ 166330313 w 74"/>
              <a:gd name="T11" fmla="*/ 35282188 h 62"/>
              <a:gd name="T12" fmla="*/ 176410938 w 74"/>
              <a:gd name="T13" fmla="*/ 50403125 h 62"/>
              <a:gd name="T14" fmla="*/ 181451250 w 74"/>
              <a:gd name="T15" fmla="*/ 63004700 h 62"/>
              <a:gd name="T16" fmla="*/ 186491563 w 74"/>
              <a:gd name="T17" fmla="*/ 78125638 h 62"/>
              <a:gd name="T18" fmla="*/ 181451250 w 74"/>
              <a:gd name="T19" fmla="*/ 95765938 h 62"/>
              <a:gd name="T20" fmla="*/ 176410938 w 74"/>
              <a:gd name="T21" fmla="*/ 110886875 h 62"/>
              <a:gd name="T22" fmla="*/ 166330313 w 74"/>
              <a:gd name="T23" fmla="*/ 123488450 h 62"/>
              <a:gd name="T24" fmla="*/ 156249688 w 74"/>
              <a:gd name="T25" fmla="*/ 133569075 h 62"/>
              <a:gd name="T26" fmla="*/ 143649700 w 74"/>
              <a:gd name="T27" fmla="*/ 143649700 h 62"/>
              <a:gd name="T28" fmla="*/ 128528763 w 74"/>
              <a:gd name="T29" fmla="*/ 151209375 h 62"/>
              <a:gd name="T30" fmla="*/ 110886875 w 74"/>
              <a:gd name="T31" fmla="*/ 156249688 h 62"/>
              <a:gd name="T32" fmla="*/ 93246575 w 74"/>
              <a:gd name="T33" fmla="*/ 156249688 h 62"/>
              <a:gd name="T34" fmla="*/ 73085325 w 74"/>
              <a:gd name="T35" fmla="*/ 156249688 h 62"/>
              <a:gd name="T36" fmla="*/ 55443438 w 74"/>
              <a:gd name="T37" fmla="*/ 151209375 h 62"/>
              <a:gd name="T38" fmla="*/ 40322500 w 74"/>
              <a:gd name="T39" fmla="*/ 143649700 h 62"/>
              <a:gd name="T40" fmla="*/ 27722513 w 74"/>
              <a:gd name="T41" fmla="*/ 133569075 h 62"/>
              <a:gd name="T42" fmla="*/ 12601575 w 74"/>
              <a:gd name="T43" fmla="*/ 123488450 h 62"/>
              <a:gd name="T44" fmla="*/ 2520950 w 74"/>
              <a:gd name="T45" fmla="*/ 110886875 h 62"/>
              <a:gd name="T46" fmla="*/ 0 w 74"/>
              <a:gd name="T47" fmla="*/ 95765938 h 62"/>
              <a:gd name="T48" fmla="*/ 0 w 74"/>
              <a:gd name="T49" fmla="*/ 78125638 h 62"/>
              <a:gd name="T50" fmla="*/ 0 w 74"/>
              <a:gd name="T51" fmla="*/ 63004700 h 62"/>
              <a:gd name="T52" fmla="*/ 2520950 w 74"/>
              <a:gd name="T53" fmla="*/ 50403125 h 62"/>
              <a:gd name="T54" fmla="*/ 12601575 w 74"/>
              <a:gd name="T55" fmla="*/ 35282188 h 62"/>
              <a:gd name="T56" fmla="*/ 27722513 w 74"/>
              <a:gd name="T57" fmla="*/ 22682200 h 62"/>
              <a:gd name="T58" fmla="*/ 40322500 w 74"/>
              <a:gd name="T59" fmla="*/ 12601575 h 62"/>
              <a:gd name="T60" fmla="*/ 55443438 w 74"/>
              <a:gd name="T61" fmla="*/ 2520950 h 62"/>
              <a:gd name="T62" fmla="*/ 73085325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1" y="1"/>
                </a:lnTo>
                <a:lnTo>
                  <a:pt x="57" y="5"/>
                </a:lnTo>
                <a:lnTo>
                  <a:pt x="62" y="9"/>
                </a:lnTo>
                <a:lnTo>
                  <a:pt x="66" y="14"/>
                </a:lnTo>
                <a:lnTo>
                  <a:pt x="70" y="20"/>
                </a:lnTo>
                <a:lnTo>
                  <a:pt x="72" y="25"/>
                </a:lnTo>
                <a:lnTo>
                  <a:pt x="74" y="31"/>
                </a:lnTo>
                <a:lnTo>
                  <a:pt x="72" y="38"/>
                </a:lnTo>
                <a:lnTo>
                  <a:pt x="70" y="44"/>
                </a:lnTo>
                <a:lnTo>
                  <a:pt x="66" y="49"/>
                </a:lnTo>
                <a:lnTo>
                  <a:pt x="62" y="53"/>
                </a:lnTo>
                <a:lnTo>
                  <a:pt x="57" y="57"/>
                </a:lnTo>
                <a:lnTo>
                  <a:pt x="51" y="60"/>
                </a:lnTo>
                <a:lnTo>
                  <a:pt x="44" y="62"/>
                </a:lnTo>
                <a:lnTo>
                  <a:pt x="37" y="62"/>
                </a:lnTo>
                <a:lnTo>
                  <a:pt x="29" y="62"/>
                </a:lnTo>
                <a:lnTo>
                  <a:pt x="22" y="60"/>
                </a:lnTo>
                <a:lnTo>
                  <a:pt x="16" y="57"/>
                </a:lnTo>
                <a:lnTo>
                  <a:pt x="11" y="53"/>
                </a:lnTo>
                <a:lnTo>
                  <a:pt x="5" y="49"/>
                </a:lnTo>
                <a:lnTo>
                  <a:pt x="1" y="44"/>
                </a:lnTo>
                <a:lnTo>
                  <a:pt x="0" y="38"/>
                </a:lnTo>
                <a:lnTo>
                  <a:pt x="0" y="31"/>
                </a:lnTo>
                <a:lnTo>
                  <a:pt x="0" y="25"/>
                </a:lnTo>
                <a:lnTo>
                  <a:pt x="1" y="20"/>
                </a:lnTo>
                <a:lnTo>
                  <a:pt x="5" y="14"/>
                </a:lnTo>
                <a:lnTo>
                  <a:pt x="11" y="9"/>
                </a:lnTo>
                <a:lnTo>
                  <a:pt x="16" y="5"/>
                </a:lnTo>
                <a:lnTo>
                  <a:pt x="22" y="1"/>
                </a:lnTo>
                <a:lnTo>
                  <a:pt x="29" y="0"/>
                </a:lnTo>
                <a:lnTo>
                  <a:pt x="37" y="0"/>
                </a:lnTo>
                <a:close/>
              </a:path>
            </a:pathLst>
          </a:custGeom>
          <a:solidFill>
            <a:srgbClr val="FFFFFF"/>
          </a:solidFill>
          <a:ln w="9525">
            <a:noFill/>
            <a:round/>
            <a:headEnd/>
            <a:tailEnd/>
          </a:ln>
        </p:spPr>
        <p:txBody>
          <a:bodyPr/>
          <a:lstStyle/>
          <a:p>
            <a:endParaRPr lang="en-US" dirty="0"/>
          </a:p>
        </p:txBody>
      </p:sp>
      <p:sp>
        <p:nvSpPr>
          <p:cNvPr id="18512" name="Freeform 283"/>
          <p:cNvSpPr>
            <a:spLocks/>
          </p:cNvSpPr>
          <p:nvPr/>
        </p:nvSpPr>
        <p:spPr bwMode="auto">
          <a:xfrm>
            <a:off x="4416425" y="5272088"/>
            <a:ext cx="117475" cy="98425"/>
          </a:xfrm>
          <a:custGeom>
            <a:avLst/>
            <a:gdLst>
              <a:gd name="T0" fmla="*/ 93246575 w 74"/>
              <a:gd name="T1" fmla="*/ 0 h 62"/>
              <a:gd name="T2" fmla="*/ 110886875 w 74"/>
              <a:gd name="T3" fmla="*/ 0 h 62"/>
              <a:gd name="T4" fmla="*/ 128528763 w 74"/>
              <a:gd name="T5" fmla="*/ 2520950 h 62"/>
              <a:gd name="T6" fmla="*/ 143649700 w 74"/>
              <a:gd name="T7" fmla="*/ 12601575 h 62"/>
              <a:gd name="T8" fmla="*/ 156249688 w 74"/>
              <a:gd name="T9" fmla="*/ 22682200 h 62"/>
              <a:gd name="T10" fmla="*/ 166330313 w 74"/>
              <a:gd name="T11" fmla="*/ 35282188 h 62"/>
              <a:gd name="T12" fmla="*/ 176410938 w 74"/>
              <a:gd name="T13" fmla="*/ 50403125 h 62"/>
              <a:gd name="T14" fmla="*/ 181451250 w 74"/>
              <a:gd name="T15" fmla="*/ 63004700 h 62"/>
              <a:gd name="T16" fmla="*/ 186491563 w 74"/>
              <a:gd name="T17" fmla="*/ 78125638 h 62"/>
              <a:gd name="T18" fmla="*/ 181451250 w 74"/>
              <a:gd name="T19" fmla="*/ 95765938 h 62"/>
              <a:gd name="T20" fmla="*/ 176410938 w 74"/>
              <a:gd name="T21" fmla="*/ 110886875 h 62"/>
              <a:gd name="T22" fmla="*/ 166330313 w 74"/>
              <a:gd name="T23" fmla="*/ 123488450 h 62"/>
              <a:gd name="T24" fmla="*/ 156249688 w 74"/>
              <a:gd name="T25" fmla="*/ 133569075 h 62"/>
              <a:gd name="T26" fmla="*/ 143649700 w 74"/>
              <a:gd name="T27" fmla="*/ 143649700 h 62"/>
              <a:gd name="T28" fmla="*/ 128528763 w 74"/>
              <a:gd name="T29" fmla="*/ 151209375 h 62"/>
              <a:gd name="T30" fmla="*/ 110886875 w 74"/>
              <a:gd name="T31" fmla="*/ 156249688 h 62"/>
              <a:gd name="T32" fmla="*/ 93246575 w 74"/>
              <a:gd name="T33" fmla="*/ 156249688 h 62"/>
              <a:gd name="T34" fmla="*/ 73085325 w 74"/>
              <a:gd name="T35" fmla="*/ 156249688 h 62"/>
              <a:gd name="T36" fmla="*/ 55443438 w 74"/>
              <a:gd name="T37" fmla="*/ 151209375 h 62"/>
              <a:gd name="T38" fmla="*/ 40322500 w 74"/>
              <a:gd name="T39" fmla="*/ 143649700 h 62"/>
              <a:gd name="T40" fmla="*/ 27722513 w 74"/>
              <a:gd name="T41" fmla="*/ 133569075 h 62"/>
              <a:gd name="T42" fmla="*/ 12601575 w 74"/>
              <a:gd name="T43" fmla="*/ 123488450 h 62"/>
              <a:gd name="T44" fmla="*/ 2520950 w 74"/>
              <a:gd name="T45" fmla="*/ 110886875 h 62"/>
              <a:gd name="T46" fmla="*/ 0 w 74"/>
              <a:gd name="T47" fmla="*/ 95765938 h 62"/>
              <a:gd name="T48" fmla="*/ 0 w 74"/>
              <a:gd name="T49" fmla="*/ 78125638 h 62"/>
              <a:gd name="T50" fmla="*/ 0 w 74"/>
              <a:gd name="T51" fmla="*/ 63004700 h 62"/>
              <a:gd name="T52" fmla="*/ 2520950 w 74"/>
              <a:gd name="T53" fmla="*/ 50403125 h 62"/>
              <a:gd name="T54" fmla="*/ 12601575 w 74"/>
              <a:gd name="T55" fmla="*/ 35282188 h 62"/>
              <a:gd name="T56" fmla="*/ 27722513 w 74"/>
              <a:gd name="T57" fmla="*/ 22682200 h 62"/>
              <a:gd name="T58" fmla="*/ 40322500 w 74"/>
              <a:gd name="T59" fmla="*/ 12601575 h 62"/>
              <a:gd name="T60" fmla="*/ 55443438 w 74"/>
              <a:gd name="T61" fmla="*/ 2520950 h 62"/>
              <a:gd name="T62" fmla="*/ 73085325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1" y="1"/>
                </a:lnTo>
                <a:lnTo>
                  <a:pt x="57" y="5"/>
                </a:lnTo>
                <a:lnTo>
                  <a:pt x="62" y="9"/>
                </a:lnTo>
                <a:lnTo>
                  <a:pt x="66" y="14"/>
                </a:lnTo>
                <a:lnTo>
                  <a:pt x="70" y="20"/>
                </a:lnTo>
                <a:lnTo>
                  <a:pt x="72" y="25"/>
                </a:lnTo>
                <a:lnTo>
                  <a:pt x="74" y="31"/>
                </a:lnTo>
                <a:lnTo>
                  <a:pt x="72" y="38"/>
                </a:lnTo>
                <a:lnTo>
                  <a:pt x="70" y="44"/>
                </a:lnTo>
                <a:lnTo>
                  <a:pt x="66" y="49"/>
                </a:lnTo>
                <a:lnTo>
                  <a:pt x="62" y="53"/>
                </a:lnTo>
                <a:lnTo>
                  <a:pt x="57" y="57"/>
                </a:lnTo>
                <a:lnTo>
                  <a:pt x="51" y="60"/>
                </a:lnTo>
                <a:lnTo>
                  <a:pt x="44" y="62"/>
                </a:lnTo>
                <a:lnTo>
                  <a:pt x="37" y="62"/>
                </a:lnTo>
                <a:lnTo>
                  <a:pt x="29" y="62"/>
                </a:lnTo>
                <a:lnTo>
                  <a:pt x="22" y="60"/>
                </a:lnTo>
                <a:lnTo>
                  <a:pt x="16" y="57"/>
                </a:lnTo>
                <a:lnTo>
                  <a:pt x="11" y="53"/>
                </a:lnTo>
                <a:lnTo>
                  <a:pt x="5" y="49"/>
                </a:lnTo>
                <a:lnTo>
                  <a:pt x="1" y="44"/>
                </a:lnTo>
                <a:lnTo>
                  <a:pt x="0" y="38"/>
                </a:lnTo>
                <a:lnTo>
                  <a:pt x="0" y="31"/>
                </a:lnTo>
                <a:lnTo>
                  <a:pt x="0" y="25"/>
                </a:lnTo>
                <a:lnTo>
                  <a:pt x="1" y="20"/>
                </a:lnTo>
                <a:lnTo>
                  <a:pt x="5" y="14"/>
                </a:lnTo>
                <a:lnTo>
                  <a:pt x="11" y="9"/>
                </a:lnTo>
                <a:lnTo>
                  <a:pt x="16" y="5"/>
                </a:lnTo>
                <a:lnTo>
                  <a:pt x="22" y="1"/>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13" name="Freeform 284"/>
          <p:cNvSpPr>
            <a:spLocks/>
          </p:cNvSpPr>
          <p:nvPr/>
        </p:nvSpPr>
        <p:spPr bwMode="auto">
          <a:xfrm>
            <a:off x="3368675" y="5937250"/>
            <a:ext cx="120650" cy="101600"/>
          </a:xfrm>
          <a:custGeom>
            <a:avLst/>
            <a:gdLst>
              <a:gd name="T0" fmla="*/ 98286888 w 76"/>
              <a:gd name="T1" fmla="*/ 0 h 64"/>
              <a:gd name="T2" fmla="*/ 115927188 w 76"/>
              <a:gd name="T3" fmla="*/ 2520950 h 64"/>
              <a:gd name="T4" fmla="*/ 131048125 w 76"/>
              <a:gd name="T5" fmla="*/ 7561263 h 64"/>
              <a:gd name="T6" fmla="*/ 148690013 w 76"/>
              <a:gd name="T7" fmla="*/ 12601575 h 64"/>
              <a:gd name="T8" fmla="*/ 163810950 w 76"/>
              <a:gd name="T9" fmla="*/ 27722513 h 64"/>
              <a:gd name="T10" fmla="*/ 173891575 w 76"/>
              <a:gd name="T11" fmla="*/ 35282188 h 64"/>
              <a:gd name="T12" fmla="*/ 181451250 w 76"/>
              <a:gd name="T13" fmla="*/ 50403125 h 64"/>
              <a:gd name="T14" fmla="*/ 186491563 w 76"/>
              <a:gd name="T15" fmla="*/ 63004700 h 64"/>
              <a:gd name="T16" fmla="*/ 191531875 w 76"/>
              <a:gd name="T17" fmla="*/ 83165950 h 64"/>
              <a:gd name="T18" fmla="*/ 186491563 w 76"/>
              <a:gd name="T19" fmla="*/ 95765938 h 64"/>
              <a:gd name="T20" fmla="*/ 181451250 w 76"/>
              <a:gd name="T21" fmla="*/ 110886875 h 64"/>
              <a:gd name="T22" fmla="*/ 173891575 w 76"/>
              <a:gd name="T23" fmla="*/ 123488450 h 64"/>
              <a:gd name="T24" fmla="*/ 163810950 w 76"/>
              <a:gd name="T25" fmla="*/ 138609388 h 64"/>
              <a:gd name="T26" fmla="*/ 148690013 w 76"/>
              <a:gd name="T27" fmla="*/ 148690013 h 64"/>
              <a:gd name="T28" fmla="*/ 131048125 w 76"/>
              <a:gd name="T29" fmla="*/ 156249688 h 64"/>
              <a:gd name="T30" fmla="*/ 115927188 w 76"/>
              <a:gd name="T31" fmla="*/ 161290000 h 64"/>
              <a:gd name="T32" fmla="*/ 98286888 w 76"/>
              <a:gd name="T33" fmla="*/ 161290000 h 64"/>
              <a:gd name="T34" fmla="*/ 80645000 w 76"/>
              <a:gd name="T35" fmla="*/ 161290000 h 64"/>
              <a:gd name="T36" fmla="*/ 60483750 w 76"/>
              <a:gd name="T37" fmla="*/ 156249688 h 64"/>
              <a:gd name="T38" fmla="*/ 42843450 w 76"/>
              <a:gd name="T39" fmla="*/ 148690013 h 64"/>
              <a:gd name="T40" fmla="*/ 27722513 w 76"/>
              <a:gd name="T41" fmla="*/ 138609388 h 64"/>
              <a:gd name="T42" fmla="*/ 20161250 w 76"/>
              <a:gd name="T43" fmla="*/ 123488450 h 64"/>
              <a:gd name="T44" fmla="*/ 10080625 w 76"/>
              <a:gd name="T45" fmla="*/ 110886875 h 64"/>
              <a:gd name="T46" fmla="*/ 5040313 w 76"/>
              <a:gd name="T47" fmla="*/ 95765938 h 64"/>
              <a:gd name="T48" fmla="*/ 0 w 76"/>
              <a:gd name="T49" fmla="*/ 83165950 h 64"/>
              <a:gd name="T50" fmla="*/ 5040313 w 76"/>
              <a:gd name="T51" fmla="*/ 63004700 h 64"/>
              <a:gd name="T52" fmla="*/ 10080625 w 76"/>
              <a:gd name="T53" fmla="*/ 50403125 h 64"/>
              <a:gd name="T54" fmla="*/ 20161250 w 76"/>
              <a:gd name="T55" fmla="*/ 35282188 h 64"/>
              <a:gd name="T56" fmla="*/ 27722513 w 76"/>
              <a:gd name="T57" fmla="*/ 27722513 h 64"/>
              <a:gd name="T58" fmla="*/ 42843450 w 76"/>
              <a:gd name="T59" fmla="*/ 12601575 h 64"/>
              <a:gd name="T60" fmla="*/ 60483750 w 76"/>
              <a:gd name="T61" fmla="*/ 7561263 h 64"/>
              <a:gd name="T62" fmla="*/ 80645000 w 76"/>
              <a:gd name="T63" fmla="*/ 2520950 h 64"/>
              <a:gd name="T64" fmla="*/ 98286888 w 7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4">
                <a:moveTo>
                  <a:pt x="39" y="0"/>
                </a:moveTo>
                <a:lnTo>
                  <a:pt x="46" y="1"/>
                </a:lnTo>
                <a:lnTo>
                  <a:pt x="52" y="3"/>
                </a:lnTo>
                <a:lnTo>
                  <a:pt x="59" y="5"/>
                </a:lnTo>
                <a:lnTo>
                  <a:pt x="65" y="11"/>
                </a:lnTo>
                <a:lnTo>
                  <a:pt x="69" y="14"/>
                </a:lnTo>
                <a:lnTo>
                  <a:pt x="72" y="20"/>
                </a:lnTo>
                <a:lnTo>
                  <a:pt x="74" y="25"/>
                </a:lnTo>
                <a:lnTo>
                  <a:pt x="76" y="33"/>
                </a:lnTo>
                <a:lnTo>
                  <a:pt x="74" y="38"/>
                </a:lnTo>
                <a:lnTo>
                  <a:pt x="72" y="44"/>
                </a:lnTo>
                <a:lnTo>
                  <a:pt x="69" y="49"/>
                </a:lnTo>
                <a:lnTo>
                  <a:pt x="65" y="55"/>
                </a:lnTo>
                <a:lnTo>
                  <a:pt x="59" y="59"/>
                </a:lnTo>
                <a:lnTo>
                  <a:pt x="52" y="62"/>
                </a:lnTo>
                <a:lnTo>
                  <a:pt x="46" y="64"/>
                </a:lnTo>
                <a:lnTo>
                  <a:pt x="39" y="64"/>
                </a:lnTo>
                <a:lnTo>
                  <a:pt x="32" y="64"/>
                </a:lnTo>
                <a:lnTo>
                  <a:pt x="24" y="62"/>
                </a:lnTo>
                <a:lnTo>
                  <a:pt x="17" y="59"/>
                </a:lnTo>
                <a:lnTo>
                  <a:pt x="11" y="55"/>
                </a:lnTo>
                <a:lnTo>
                  <a:pt x="8" y="49"/>
                </a:lnTo>
                <a:lnTo>
                  <a:pt x="4" y="44"/>
                </a:lnTo>
                <a:lnTo>
                  <a:pt x="2" y="38"/>
                </a:lnTo>
                <a:lnTo>
                  <a:pt x="0" y="33"/>
                </a:lnTo>
                <a:lnTo>
                  <a:pt x="2" y="25"/>
                </a:lnTo>
                <a:lnTo>
                  <a:pt x="4" y="20"/>
                </a:lnTo>
                <a:lnTo>
                  <a:pt x="8" y="14"/>
                </a:lnTo>
                <a:lnTo>
                  <a:pt x="11" y="11"/>
                </a:lnTo>
                <a:lnTo>
                  <a:pt x="17" y="5"/>
                </a:lnTo>
                <a:lnTo>
                  <a:pt x="24" y="3"/>
                </a:lnTo>
                <a:lnTo>
                  <a:pt x="32" y="1"/>
                </a:lnTo>
                <a:lnTo>
                  <a:pt x="39" y="0"/>
                </a:lnTo>
              </a:path>
            </a:pathLst>
          </a:custGeom>
          <a:noFill/>
          <a:ln w="11113">
            <a:solidFill>
              <a:srgbClr val="1F1A17"/>
            </a:solidFill>
            <a:prstDash val="solid"/>
            <a:round/>
            <a:headEnd/>
            <a:tailEnd/>
          </a:ln>
        </p:spPr>
        <p:txBody>
          <a:bodyPr/>
          <a:lstStyle/>
          <a:p>
            <a:endParaRPr lang="en-US" dirty="0"/>
          </a:p>
        </p:txBody>
      </p:sp>
      <p:sp>
        <p:nvSpPr>
          <p:cNvPr id="18514" name="Freeform 285"/>
          <p:cNvSpPr>
            <a:spLocks/>
          </p:cNvSpPr>
          <p:nvPr/>
        </p:nvSpPr>
        <p:spPr bwMode="auto">
          <a:xfrm>
            <a:off x="4454525" y="5854700"/>
            <a:ext cx="117475" cy="100013"/>
          </a:xfrm>
          <a:custGeom>
            <a:avLst/>
            <a:gdLst>
              <a:gd name="T0" fmla="*/ 93246575 w 74"/>
              <a:gd name="T1" fmla="*/ 0 h 63"/>
              <a:gd name="T2" fmla="*/ 110886875 w 74"/>
              <a:gd name="T3" fmla="*/ 0 h 63"/>
              <a:gd name="T4" fmla="*/ 128528763 w 74"/>
              <a:gd name="T5" fmla="*/ 5040338 h 63"/>
              <a:gd name="T6" fmla="*/ 143649700 w 74"/>
              <a:gd name="T7" fmla="*/ 12601638 h 63"/>
              <a:gd name="T8" fmla="*/ 156249688 w 74"/>
              <a:gd name="T9" fmla="*/ 22682313 h 63"/>
              <a:gd name="T10" fmla="*/ 171370625 w 74"/>
              <a:gd name="T11" fmla="*/ 32762989 h 63"/>
              <a:gd name="T12" fmla="*/ 181451250 w 74"/>
              <a:gd name="T13" fmla="*/ 45363039 h 63"/>
              <a:gd name="T14" fmla="*/ 186491563 w 74"/>
              <a:gd name="T15" fmla="*/ 60484052 h 63"/>
              <a:gd name="T16" fmla="*/ 186491563 w 74"/>
              <a:gd name="T17" fmla="*/ 78126028 h 63"/>
              <a:gd name="T18" fmla="*/ 186491563 w 74"/>
              <a:gd name="T19" fmla="*/ 93247041 h 63"/>
              <a:gd name="T20" fmla="*/ 181451250 w 74"/>
              <a:gd name="T21" fmla="*/ 105847092 h 63"/>
              <a:gd name="T22" fmla="*/ 171370625 w 74"/>
              <a:gd name="T23" fmla="*/ 120968105 h 63"/>
              <a:gd name="T24" fmla="*/ 156249688 w 74"/>
              <a:gd name="T25" fmla="*/ 133569743 h 63"/>
              <a:gd name="T26" fmla="*/ 143649700 w 74"/>
              <a:gd name="T27" fmla="*/ 143650418 h 63"/>
              <a:gd name="T28" fmla="*/ 128528763 w 74"/>
              <a:gd name="T29" fmla="*/ 153731094 h 63"/>
              <a:gd name="T30" fmla="*/ 110886875 w 74"/>
              <a:gd name="T31" fmla="*/ 158771431 h 63"/>
              <a:gd name="T32" fmla="*/ 93246575 w 74"/>
              <a:gd name="T33" fmla="*/ 158771431 h 63"/>
              <a:gd name="T34" fmla="*/ 73085325 w 74"/>
              <a:gd name="T35" fmla="*/ 158771431 h 63"/>
              <a:gd name="T36" fmla="*/ 55443438 w 74"/>
              <a:gd name="T37" fmla="*/ 153731094 h 63"/>
              <a:gd name="T38" fmla="*/ 40322500 w 74"/>
              <a:gd name="T39" fmla="*/ 143650418 h 63"/>
              <a:gd name="T40" fmla="*/ 27722513 w 74"/>
              <a:gd name="T41" fmla="*/ 133569743 h 63"/>
              <a:gd name="T42" fmla="*/ 12601575 w 74"/>
              <a:gd name="T43" fmla="*/ 120968105 h 63"/>
              <a:gd name="T44" fmla="*/ 7561263 w 74"/>
              <a:gd name="T45" fmla="*/ 105847092 h 63"/>
              <a:gd name="T46" fmla="*/ 0 w 74"/>
              <a:gd name="T47" fmla="*/ 93247041 h 63"/>
              <a:gd name="T48" fmla="*/ 0 w 74"/>
              <a:gd name="T49" fmla="*/ 78126028 h 63"/>
              <a:gd name="T50" fmla="*/ 0 w 74"/>
              <a:gd name="T51" fmla="*/ 60484052 h 63"/>
              <a:gd name="T52" fmla="*/ 7561263 w 74"/>
              <a:gd name="T53" fmla="*/ 45363039 h 63"/>
              <a:gd name="T54" fmla="*/ 12601575 w 74"/>
              <a:gd name="T55" fmla="*/ 32762989 h 63"/>
              <a:gd name="T56" fmla="*/ 27722513 w 74"/>
              <a:gd name="T57" fmla="*/ 22682313 h 63"/>
              <a:gd name="T58" fmla="*/ 40322500 w 74"/>
              <a:gd name="T59" fmla="*/ 12601638 h 63"/>
              <a:gd name="T60" fmla="*/ 55443438 w 74"/>
              <a:gd name="T61" fmla="*/ 5040338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5"/>
                </a:lnTo>
                <a:lnTo>
                  <a:pt x="62" y="9"/>
                </a:lnTo>
                <a:lnTo>
                  <a:pt x="68" y="13"/>
                </a:lnTo>
                <a:lnTo>
                  <a:pt x="72" y="18"/>
                </a:lnTo>
                <a:lnTo>
                  <a:pt x="74" y="24"/>
                </a:lnTo>
                <a:lnTo>
                  <a:pt x="74" y="31"/>
                </a:lnTo>
                <a:lnTo>
                  <a:pt x="74" y="37"/>
                </a:lnTo>
                <a:lnTo>
                  <a:pt x="72" y="42"/>
                </a:lnTo>
                <a:lnTo>
                  <a:pt x="68" y="48"/>
                </a:lnTo>
                <a:lnTo>
                  <a:pt x="62" y="53"/>
                </a:lnTo>
                <a:lnTo>
                  <a:pt x="57" y="57"/>
                </a:lnTo>
                <a:lnTo>
                  <a:pt x="51" y="61"/>
                </a:lnTo>
                <a:lnTo>
                  <a:pt x="44" y="63"/>
                </a:lnTo>
                <a:lnTo>
                  <a:pt x="37" y="63"/>
                </a:lnTo>
                <a:lnTo>
                  <a:pt x="29" y="63"/>
                </a:lnTo>
                <a:lnTo>
                  <a:pt x="22" y="61"/>
                </a:lnTo>
                <a:lnTo>
                  <a:pt x="16" y="57"/>
                </a:lnTo>
                <a:lnTo>
                  <a:pt x="11" y="53"/>
                </a:lnTo>
                <a:lnTo>
                  <a:pt x="5" y="48"/>
                </a:lnTo>
                <a:lnTo>
                  <a:pt x="3" y="42"/>
                </a:lnTo>
                <a:lnTo>
                  <a:pt x="0" y="37"/>
                </a:lnTo>
                <a:lnTo>
                  <a:pt x="0" y="31"/>
                </a:lnTo>
                <a:lnTo>
                  <a:pt x="0" y="24"/>
                </a:lnTo>
                <a:lnTo>
                  <a:pt x="3" y="18"/>
                </a:lnTo>
                <a:lnTo>
                  <a:pt x="5" y="13"/>
                </a:lnTo>
                <a:lnTo>
                  <a:pt x="11" y="9"/>
                </a:lnTo>
                <a:lnTo>
                  <a:pt x="16" y="5"/>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515" name="Freeform 286"/>
          <p:cNvSpPr>
            <a:spLocks/>
          </p:cNvSpPr>
          <p:nvPr/>
        </p:nvSpPr>
        <p:spPr bwMode="auto">
          <a:xfrm>
            <a:off x="4454525" y="5854700"/>
            <a:ext cx="117475" cy="100013"/>
          </a:xfrm>
          <a:custGeom>
            <a:avLst/>
            <a:gdLst>
              <a:gd name="T0" fmla="*/ 93246575 w 74"/>
              <a:gd name="T1" fmla="*/ 0 h 63"/>
              <a:gd name="T2" fmla="*/ 110886875 w 74"/>
              <a:gd name="T3" fmla="*/ 0 h 63"/>
              <a:gd name="T4" fmla="*/ 128528763 w 74"/>
              <a:gd name="T5" fmla="*/ 5040338 h 63"/>
              <a:gd name="T6" fmla="*/ 143649700 w 74"/>
              <a:gd name="T7" fmla="*/ 12601638 h 63"/>
              <a:gd name="T8" fmla="*/ 156249688 w 74"/>
              <a:gd name="T9" fmla="*/ 22682313 h 63"/>
              <a:gd name="T10" fmla="*/ 171370625 w 74"/>
              <a:gd name="T11" fmla="*/ 32762989 h 63"/>
              <a:gd name="T12" fmla="*/ 181451250 w 74"/>
              <a:gd name="T13" fmla="*/ 45363039 h 63"/>
              <a:gd name="T14" fmla="*/ 186491563 w 74"/>
              <a:gd name="T15" fmla="*/ 60484052 h 63"/>
              <a:gd name="T16" fmla="*/ 186491563 w 74"/>
              <a:gd name="T17" fmla="*/ 78126028 h 63"/>
              <a:gd name="T18" fmla="*/ 186491563 w 74"/>
              <a:gd name="T19" fmla="*/ 93247041 h 63"/>
              <a:gd name="T20" fmla="*/ 181451250 w 74"/>
              <a:gd name="T21" fmla="*/ 105847092 h 63"/>
              <a:gd name="T22" fmla="*/ 171370625 w 74"/>
              <a:gd name="T23" fmla="*/ 120968105 h 63"/>
              <a:gd name="T24" fmla="*/ 156249688 w 74"/>
              <a:gd name="T25" fmla="*/ 133569743 h 63"/>
              <a:gd name="T26" fmla="*/ 143649700 w 74"/>
              <a:gd name="T27" fmla="*/ 143650418 h 63"/>
              <a:gd name="T28" fmla="*/ 128528763 w 74"/>
              <a:gd name="T29" fmla="*/ 153731094 h 63"/>
              <a:gd name="T30" fmla="*/ 110886875 w 74"/>
              <a:gd name="T31" fmla="*/ 158771431 h 63"/>
              <a:gd name="T32" fmla="*/ 93246575 w 74"/>
              <a:gd name="T33" fmla="*/ 158771431 h 63"/>
              <a:gd name="T34" fmla="*/ 73085325 w 74"/>
              <a:gd name="T35" fmla="*/ 158771431 h 63"/>
              <a:gd name="T36" fmla="*/ 55443438 w 74"/>
              <a:gd name="T37" fmla="*/ 153731094 h 63"/>
              <a:gd name="T38" fmla="*/ 40322500 w 74"/>
              <a:gd name="T39" fmla="*/ 143650418 h 63"/>
              <a:gd name="T40" fmla="*/ 27722513 w 74"/>
              <a:gd name="T41" fmla="*/ 133569743 h 63"/>
              <a:gd name="T42" fmla="*/ 12601575 w 74"/>
              <a:gd name="T43" fmla="*/ 120968105 h 63"/>
              <a:gd name="T44" fmla="*/ 7561263 w 74"/>
              <a:gd name="T45" fmla="*/ 105847092 h 63"/>
              <a:gd name="T46" fmla="*/ 0 w 74"/>
              <a:gd name="T47" fmla="*/ 93247041 h 63"/>
              <a:gd name="T48" fmla="*/ 0 w 74"/>
              <a:gd name="T49" fmla="*/ 78126028 h 63"/>
              <a:gd name="T50" fmla="*/ 0 w 74"/>
              <a:gd name="T51" fmla="*/ 60484052 h 63"/>
              <a:gd name="T52" fmla="*/ 7561263 w 74"/>
              <a:gd name="T53" fmla="*/ 45363039 h 63"/>
              <a:gd name="T54" fmla="*/ 12601575 w 74"/>
              <a:gd name="T55" fmla="*/ 32762989 h 63"/>
              <a:gd name="T56" fmla="*/ 27722513 w 74"/>
              <a:gd name="T57" fmla="*/ 22682313 h 63"/>
              <a:gd name="T58" fmla="*/ 40322500 w 74"/>
              <a:gd name="T59" fmla="*/ 12601638 h 63"/>
              <a:gd name="T60" fmla="*/ 55443438 w 74"/>
              <a:gd name="T61" fmla="*/ 5040338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1" y="2"/>
                </a:lnTo>
                <a:lnTo>
                  <a:pt x="57" y="5"/>
                </a:lnTo>
                <a:lnTo>
                  <a:pt x="62" y="9"/>
                </a:lnTo>
                <a:lnTo>
                  <a:pt x="68" y="13"/>
                </a:lnTo>
                <a:lnTo>
                  <a:pt x="72" y="18"/>
                </a:lnTo>
                <a:lnTo>
                  <a:pt x="74" y="24"/>
                </a:lnTo>
                <a:lnTo>
                  <a:pt x="74" y="31"/>
                </a:lnTo>
                <a:lnTo>
                  <a:pt x="74" y="37"/>
                </a:lnTo>
                <a:lnTo>
                  <a:pt x="72" y="42"/>
                </a:lnTo>
                <a:lnTo>
                  <a:pt x="68" y="48"/>
                </a:lnTo>
                <a:lnTo>
                  <a:pt x="62" y="53"/>
                </a:lnTo>
                <a:lnTo>
                  <a:pt x="57" y="57"/>
                </a:lnTo>
                <a:lnTo>
                  <a:pt x="51" y="61"/>
                </a:lnTo>
                <a:lnTo>
                  <a:pt x="44" y="63"/>
                </a:lnTo>
                <a:lnTo>
                  <a:pt x="37" y="63"/>
                </a:lnTo>
                <a:lnTo>
                  <a:pt x="29" y="63"/>
                </a:lnTo>
                <a:lnTo>
                  <a:pt x="22" y="61"/>
                </a:lnTo>
                <a:lnTo>
                  <a:pt x="16" y="57"/>
                </a:lnTo>
                <a:lnTo>
                  <a:pt x="11" y="53"/>
                </a:lnTo>
                <a:lnTo>
                  <a:pt x="5" y="48"/>
                </a:lnTo>
                <a:lnTo>
                  <a:pt x="3" y="42"/>
                </a:lnTo>
                <a:lnTo>
                  <a:pt x="0" y="37"/>
                </a:lnTo>
                <a:lnTo>
                  <a:pt x="0" y="31"/>
                </a:lnTo>
                <a:lnTo>
                  <a:pt x="0" y="24"/>
                </a:lnTo>
                <a:lnTo>
                  <a:pt x="3" y="18"/>
                </a:lnTo>
                <a:lnTo>
                  <a:pt x="5" y="13"/>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16" name="Freeform 287"/>
          <p:cNvSpPr>
            <a:spLocks/>
          </p:cNvSpPr>
          <p:nvPr/>
        </p:nvSpPr>
        <p:spPr bwMode="auto">
          <a:xfrm>
            <a:off x="3582988" y="5307013"/>
            <a:ext cx="117475" cy="98425"/>
          </a:xfrm>
          <a:custGeom>
            <a:avLst/>
            <a:gdLst>
              <a:gd name="T0" fmla="*/ 93246575 w 74"/>
              <a:gd name="T1" fmla="*/ 0 h 62"/>
              <a:gd name="T2" fmla="*/ 110886875 w 74"/>
              <a:gd name="T3" fmla="*/ 0 h 62"/>
              <a:gd name="T4" fmla="*/ 131048125 w 74"/>
              <a:gd name="T5" fmla="*/ 5040313 h 62"/>
              <a:gd name="T6" fmla="*/ 143649700 w 74"/>
              <a:gd name="T7" fmla="*/ 12601575 h 62"/>
              <a:gd name="T8" fmla="*/ 158770638 w 74"/>
              <a:gd name="T9" fmla="*/ 22682200 h 62"/>
              <a:gd name="T10" fmla="*/ 168851263 w 74"/>
              <a:gd name="T11" fmla="*/ 35282188 h 62"/>
              <a:gd name="T12" fmla="*/ 176410938 w 74"/>
              <a:gd name="T13" fmla="*/ 50403125 h 62"/>
              <a:gd name="T14" fmla="*/ 181451250 w 74"/>
              <a:gd name="T15" fmla="*/ 65524063 h 62"/>
              <a:gd name="T16" fmla="*/ 186491563 w 74"/>
              <a:gd name="T17" fmla="*/ 78125638 h 62"/>
              <a:gd name="T18" fmla="*/ 181451250 w 74"/>
              <a:gd name="T19" fmla="*/ 95765938 h 62"/>
              <a:gd name="T20" fmla="*/ 176410938 w 74"/>
              <a:gd name="T21" fmla="*/ 110886875 h 62"/>
              <a:gd name="T22" fmla="*/ 168851263 w 74"/>
              <a:gd name="T23" fmla="*/ 126007813 h 62"/>
              <a:gd name="T24" fmla="*/ 158770638 w 74"/>
              <a:gd name="T25" fmla="*/ 133569075 h 62"/>
              <a:gd name="T26" fmla="*/ 143649700 w 74"/>
              <a:gd name="T27" fmla="*/ 148690013 h 62"/>
              <a:gd name="T28" fmla="*/ 131048125 w 74"/>
              <a:gd name="T29" fmla="*/ 153730325 h 62"/>
              <a:gd name="T30" fmla="*/ 110886875 w 74"/>
              <a:gd name="T31" fmla="*/ 156249688 h 62"/>
              <a:gd name="T32" fmla="*/ 93246575 w 74"/>
              <a:gd name="T33" fmla="*/ 156249688 h 62"/>
              <a:gd name="T34" fmla="*/ 75604688 w 74"/>
              <a:gd name="T35" fmla="*/ 156249688 h 62"/>
              <a:gd name="T36" fmla="*/ 55443438 w 74"/>
              <a:gd name="T37" fmla="*/ 153730325 h 62"/>
              <a:gd name="T38" fmla="*/ 37803138 w 74"/>
              <a:gd name="T39" fmla="*/ 148690013 h 62"/>
              <a:gd name="T40" fmla="*/ 27722513 w 74"/>
              <a:gd name="T41" fmla="*/ 133569075 h 62"/>
              <a:gd name="T42" fmla="*/ 15120938 w 74"/>
              <a:gd name="T43" fmla="*/ 126007813 h 62"/>
              <a:gd name="T44" fmla="*/ 5040313 w 74"/>
              <a:gd name="T45" fmla="*/ 110886875 h 62"/>
              <a:gd name="T46" fmla="*/ 0 w 74"/>
              <a:gd name="T47" fmla="*/ 95765938 h 62"/>
              <a:gd name="T48" fmla="*/ 0 w 74"/>
              <a:gd name="T49" fmla="*/ 78125638 h 62"/>
              <a:gd name="T50" fmla="*/ 0 w 74"/>
              <a:gd name="T51" fmla="*/ 65524063 h 62"/>
              <a:gd name="T52" fmla="*/ 5040313 w 74"/>
              <a:gd name="T53" fmla="*/ 50403125 h 62"/>
              <a:gd name="T54" fmla="*/ 15120938 w 74"/>
              <a:gd name="T55" fmla="*/ 35282188 h 62"/>
              <a:gd name="T56" fmla="*/ 27722513 w 74"/>
              <a:gd name="T57" fmla="*/ 22682200 h 62"/>
              <a:gd name="T58" fmla="*/ 37803138 w 74"/>
              <a:gd name="T59" fmla="*/ 12601575 h 62"/>
              <a:gd name="T60" fmla="*/ 55443438 w 74"/>
              <a:gd name="T61" fmla="*/ 5040313 h 62"/>
              <a:gd name="T62" fmla="*/ 75604688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2" y="2"/>
                </a:lnTo>
                <a:lnTo>
                  <a:pt x="57" y="5"/>
                </a:lnTo>
                <a:lnTo>
                  <a:pt x="63" y="9"/>
                </a:lnTo>
                <a:lnTo>
                  <a:pt x="67" y="14"/>
                </a:lnTo>
                <a:lnTo>
                  <a:pt x="70" y="20"/>
                </a:lnTo>
                <a:lnTo>
                  <a:pt x="72" y="26"/>
                </a:lnTo>
                <a:lnTo>
                  <a:pt x="74" y="31"/>
                </a:lnTo>
                <a:lnTo>
                  <a:pt x="72" y="38"/>
                </a:lnTo>
                <a:lnTo>
                  <a:pt x="70" y="44"/>
                </a:lnTo>
                <a:lnTo>
                  <a:pt x="67" y="50"/>
                </a:lnTo>
                <a:lnTo>
                  <a:pt x="63" y="53"/>
                </a:lnTo>
                <a:lnTo>
                  <a:pt x="57" y="59"/>
                </a:lnTo>
                <a:lnTo>
                  <a:pt x="52" y="61"/>
                </a:lnTo>
                <a:lnTo>
                  <a:pt x="44" y="62"/>
                </a:lnTo>
                <a:lnTo>
                  <a:pt x="37" y="62"/>
                </a:lnTo>
                <a:lnTo>
                  <a:pt x="30" y="62"/>
                </a:lnTo>
                <a:lnTo>
                  <a:pt x="22" y="61"/>
                </a:lnTo>
                <a:lnTo>
                  <a:pt x="15" y="59"/>
                </a:lnTo>
                <a:lnTo>
                  <a:pt x="11" y="53"/>
                </a:lnTo>
                <a:lnTo>
                  <a:pt x="6" y="50"/>
                </a:lnTo>
                <a:lnTo>
                  <a:pt x="2" y="44"/>
                </a:lnTo>
                <a:lnTo>
                  <a:pt x="0" y="38"/>
                </a:lnTo>
                <a:lnTo>
                  <a:pt x="0" y="31"/>
                </a:lnTo>
                <a:lnTo>
                  <a:pt x="0" y="26"/>
                </a:lnTo>
                <a:lnTo>
                  <a:pt x="2" y="20"/>
                </a:lnTo>
                <a:lnTo>
                  <a:pt x="6" y="14"/>
                </a:lnTo>
                <a:lnTo>
                  <a:pt x="11" y="9"/>
                </a:lnTo>
                <a:lnTo>
                  <a:pt x="15" y="5"/>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517" name="Freeform 288"/>
          <p:cNvSpPr>
            <a:spLocks/>
          </p:cNvSpPr>
          <p:nvPr/>
        </p:nvSpPr>
        <p:spPr bwMode="auto">
          <a:xfrm>
            <a:off x="3582988" y="5307013"/>
            <a:ext cx="117475" cy="98425"/>
          </a:xfrm>
          <a:custGeom>
            <a:avLst/>
            <a:gdLst>
              <a:gd name="T0" fmla="*/ 93246575 w 74"/>
              <a:gd name="T1" fmla="*/ 0 h 62"/>
              <a:gd name="T2" fmla="*/ 110886875 w 74"/>
              <a:gd name="T3" fmla="*/ 0 h 62"/>
              <a:gd name="T4" fmla="*/ 131048125 w 74"/>
              <a:gd name="T5" fmla="*/ 5040313 h 62"/>
              <a:gd name="T6" fmla="*/ 143649700 w 74"/>
              <a:gd name="T7" fmla="*/ 12601575 h 62"/>
              <a:gd name="T8" fmla="*/ 158770638 w 74"/>
              <a:gd name="T9" fmla="*/ 22682200 h 62"/>
              <a:gd name="T10" fmla="*/ 168851263 w 74"/>
              <a:gd name="T11" fmla="*/ 35282188 h 62"/>
              <a:gd name="T12" fmla="*/ 176410938 w 74"/>
              <a:gd name="T13" fmla="*/ 50403125 h 62"/>
              <a:gd name="T14" fmla="*/ 181451250 w 74"/>
              <a:gd name="T15" fmla="*/ 65524063 h 62"/>
              <a:gd name="T16" fmla="*/ 186491563 w 74"/>
              <a:gd name="T17" fmla="*/ 78125638 h 62"/>
              <a:gd name="T18" fmla="*/ 181451250 w 74"/>
              <a:gd name="T19" fmla="*/ 95765938 h 62"/>
              <a:gd name="T20" fmla="*/ 176410938 w 74"/>
              <a:gd name="T21" fmla="*/ 110886875 h 62"/>
              <a:gd name="T22" fmla="*/ 168851263 w 74"/>
              <a:gd name="T23" fmla="*/ 126007813 h 62"/>
              <a:gd name="T24" fmla="*/ 158770638 w 74"/>
              <a:gd name="T25" fmla="*/ 133569075 h 62"/>
              <a:gd name="T26" fmla="*/ 143649700 w 74"/>
              <a:gd name="T27" fmla="*/ 148690013 h 62"/>
              <a:gd name="T28" fmla="*/ 131048125 w 74"/>
              <a:gd name="T29" fmla="*/ 153730325 h 62"/>
              <a:gd name="T30" fmla="*/ 110886875 w 74"/>
              <a:gd name="T31" fmla="*/ 156249688 h 62"/>
              <a:gd name="T32" fmla="*/ 93246575 w 74"/>
              <a:gd name="T33" fmla="*/ 156249688 h 62"/>
              <a:gd name="T34" fmla="*/ 75604688 w 74"/>
              <a:gd name="T35" fmla="*/ 156249688 h 62"/>
              <a:gd name="T36" fmla="*/ 55443438 w 74"/>
              <a:gd name="T37" fmla="*/ 153730325 h 62"/>
              <a:gd name="T38" fmla="*/ 37803138 w 74"/>
              <a:gd name="T39" fmla="*/ 148690013 h 62"/>
              <a:gd name="T40" fmla="*/ 27722513 w 74"/>
              <a:gd name="T41" fmla="*/ 133569075 h 62"/>
              <a:gd name="T42" fmla="*/ 15120938 w 74"/>
              <a:gd name="T43" fmla="*/ 126007813 h 62"/>
              <a:gd name="T44" fmla="*/ 5040313 w 74"/>
              <a:gd name="T45" fmla="*/ 110886875 h 62"/>
              <a:gd name="T46" fmla="*/ 0 w 74"/>
              <a:gd name="T47" fmla="*/ 95765938 h 62"/>
              <a:gd name="T48" fmla="*/ 0 w 74"/>
              <a:gd name="T49" fmla="*/ 78125638 h 62"/>
              <a:gd name="T50" fmla="*/ 0 w 74"/>
              <a:gd name="T51" fmla="*/ 65524063 h 62"/>
              <a:gd name="T52" fmla="*/ 5040313 w 74"/>
              <a:gd name="T53" fmla="*/ 50403125 h 62"/>
              <a:gd name="T54" fmla="*/ 15120938 w 74"/>
              <a:gd name="T55" fmla="*/ 35282188 h 62"/>
              <a:gd name="T56" fmla="*/ 27722513 w 74"/>
              <a:gd name="T57" fmla="*/ 22682200 h 62"/>
              <a:gd name="T58" fmla="*/ 37803138 w 74"/>
              <a:gd name="T59" fmla="*/ 12601575 h 62"/>
              <a:gd name="T60" fmla="*/ 55443438 w 74"/>
              <a:gd name="T61" fmla="*/ 5040313 h 62"/>
              <a:gd name="T62" fmla="*/ 75604688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2" y="2"/>
                </a:lnTo>
                <a:lnTo>
                  <a:pt x="57" y="5"/>
                </a:lnTo>
                <a:lnTo>
                  <a:pt x="63" y="9"/>
                </a:lnTo>
                <a:lnTo>
                  <a:pt x="67" y="14"/>
                </a:lnTo>
                <a:lnTo>
                  <a:pt x="70" y="20"/>
                </a:lnTo>
                <a:lnTo>
                  <a:pt x="72" y="26"/>
                </a:lnTo>
                <a:lnTo>
                  <a:pt x="74" y="31"/>
                </a:lnTo>
                <a:lnTo>
                  <a:pt x="72" y="38"/>
                </a:lnTo>
                <a:lnTo>
                  <a:pt x="70" y="44"/>
                </a:lnTo>
                <a:lnTo>
                  <a:pt x="67" y="50"/>
                </a:lnTo>
                <a:lnTo>
                  <a:pt x="63" y="53"/>
                </a:lnTo>
                <a:lnTo>
                  <a:pt x="57" y="59"/>
                </a:lnTo>
                <a:lnTo>
                  <a:pt x="52" y="61"/>
                </a:lnTo>
                <a:lnTo>
                  <a:pt x="44" y="62"/>
                </a:lnTo>
                <a:lnTo>
                  <a:pt x="37" y="62"/>
                </a:lnTo>
                <a:lnTo>
                  <a:pt x="30" y="62"/>
                </a:lnTo>
                <a:lnTo>
                  <a:pt x="22" y="61"/>
                </a:lnTo>
                <a:lnTo>
                  <a:pt x="15" y="59"/>
                </a:lnTo>
                <a:lnTo>
                  <a:pt x="11" y="53"/>
                </a:lnTo>
                <a:lnTo>
                  <a:pt x="6" y="50"/>
                </a:lnTo>
                <a:lnTo>
                  <a:pt x="2" y="44"/>
                </a:lnTo>
                <a:lnTo>
                  <a:pt x="0" y="38"/>
                </a:lnTo>
                <a:lnTo>
                  <a:pt x="0" y="31"/>
                </a:lnTo>
                <a:lnTo>
                  <a:pt x="0" y="26"/>
                </a:lnTo>
                <a:lnTo>
                  <a:pt x="2" y="20"/>
                </a:lnTo>
                <a:lnTo>
                  <a:pt x="6" y="14"/>
                </a:lnTo>
                <a:lnTo>
                  <a:pt x="11" y="9"/>
                </a:lnTo>
                <a:lnTo>
                  <a:pt x="15" y="5"/>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18" name="Freeform 289"/>
          <p:cNvSpPr>
            <a:spLocks/>
          </p:cNvSpPr>
          <p:nvPr/>
        </p:nvSpPr>
        <p:spPr bwMode="auto">
          <a:xfrm>
            <a:off x="4530725" y="5078413"/>
            <a:ext cx="117475" cy="101600"/>
          </a:xfrm>
          <a:custGeom>
            <a:avLst/>
            <a:gdLst>
              <a:gd name="T0" fmla="*/ 93246575 w 74"/>
              <a:gd name="T1" fmla="*/ 0 h 64"/>
              <a:gd name="T2" fmla="*/ 110886875 w 74"/>
              <a:gd name="T3" fmla="*/ 0 h 64"/>
              <a:gd name="T4" fmla="*/ 128528763 w 74"/>
              <a:gd name="T5" fmla="*/ 5040313 h 64"/>
              <a:gd name="T6" fmla="*/ 143649700 w 74"/>
              <a:gd name="T7" fmla="*/ 12601575 h 64"/>
              <a:gd name="T8" fmla="*/ 156249688 w 74"/>
              <a:gd name="T9" fmla="*/ 22682200 h 64"/>
              <a:gd name="T10" fmla="*/ 171370625 w 74"/>
              <a:gd name="T11" fmla="*/ 35282188 h 64"/>
              <a:gd name="T12" fmla="*/ 181451250 w 74"/>
              <a:gd name="T13" fmla="*/ 50403125 h 64"/>
              <a:gd name="T14" fmla="*/ 186491563 w 74"/>
              <a:gd name="T15" fmla="*/ 65524063 h 64"/>
              <a:gd name="T16" fmla="*/ 186491563 w 74"/>
              <a:gd name="T17" fmla="*/ 78125638 h 64"/>
              <a:gd name="T18" fmla="*/ 186491563 w 74"/>
              <a:gd name="T19" fmla="*/ 95765938 h 64"/>
              <a:gd name="T20" fmla="*/ 181451250 w 74"/>
              <a:gd name="T21" fmla="*/ 110886875 h 64"/>
              <a:gd name="T22" fmla="*/ 171370625 w 74"/>
              <a:gd name="T23" fmla="*/ 126007813 h 64"/>
              <a:gd name="T24" fmla="*/ 156249688 w 74"/>
              <a:gd name="T25" fmla="*/ 133569075 h 64"/>
              <a:gd name="T26" fmla="*/ 143649700 w 74"/>
              <a:gd name="T27" fmla="*/ 148690013 h 64"/>
              <a:gd name="T28" fmla="*/ 128528763 w 74"/>
              <a:gd name="T29" fmla="*/ 153730325 h 64"/>
              <a:gd name="T30" fmla="*/ 110886875 w 74"/>
              <a:gd name="T31" fmla="*/ 156249688 h 64"/>
              <a:gd name="T32" fmla="*/ 93246575 w 74"/>
              <a:gd name="T33" fmla="*/ 161290000 h 64"/>
              <a:gd name="T34" fmla="*/ 73085325 w 74"/>
              <a:gd name="T35" fmla="*/ 156249688 h 64"/>
              <a:gd name="T36" fmla="*/ 55443438 w 74"/>
              <a:gd name="T37" fmla="*/ 153730325 h 64"/>
              <a:gd name="T38" fmla="*/ 40322500 w 74"/>
              <a:gd name="T39" fmla="*/ 148690013 h 64"/>
              <a:gd name="T40" fmla="*/ 27722513 w 74"/>
              <a:gd name="T41" fmla="*/ 133569075 h 64"/>
              <a:gd name="T42" fmla="*/ 17641888 w 74"/>
              <a:gd name="T43" fmla="*/ 126007813 h 64"/>
              <a:gd name="T44" fmla="*/ 7561263 w 74"/>
              <a:gd name="T45" fmla="*/ 110886875 h 64"/>
              <a:gd name="T46" fmla="*/ 5040313 w 74"/>
              <a:gd name="T47" fmla="*/ 95765938 h 64"/>
              <a:gd name="T48" fmla="*/ 0 w 74"/>
              <a:gd name="T49" fmla="*/ 78125638 h 64"/>
              <a:gd name="T50" fmla="*/ 5040313 w 74"/>
              <a:gd name="T51" fmla="*/ 65524063 h 64"/>
              <a:gd name="T52" fmla="*/ 7561263 w 74"/>
              <a:gd name="T53" fmla="*/ 50403125 h 64"/>
              <a:gd name="T54" fmla="*/ 17641888 w 74"/>
              <a:gd name="T55" fmla="*/ 35282188 h 64"/>
              <a:gd name="T56" fmla="*/ 27722513 w 74"/>
              <a:gd name="T57" fmla="*/ 22682200 h 64"/>
              <a:gd name="T58" fmla="*/ 40322500 w 74"/>
              <a:gd name="T59" fmla="*/ 12601575 h 64"/>
              <a:gd name="T60" fmla="*/ 55443438 w 74"/>
              <a:gd name="T61" fmla="*/ 5040313 h 64"/>
              <a:gd name="T62" fmla="*/ 73085325 w 74"/>
              <a:gd name="T63" fmla="*/ 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1" y="2"/>
                </a:lnTo>
                <a:lnTo>
                  <a:pt x="57" y="5"/>
                </a:lnTo>
                <a:lnTo>
                  <a:pt x="62" y="9"/>
                </a:lnTo>
                <a:lnTo>
                  <a:pt x="68" y="14"/>
                </a:lnTo>
                <a:lnTo>
                  <a:pt x="72" y="20"/>
                </a:lnTo>
                <a:lnTo>
                  <a:pt x="74" y="26"/>
                </a:lnTo>
                <a:lnTo>
                  <a:pt x="74" y="31"/>
                </a:lnTo>
                <a:lnTo>
                  <a:pt x="74" y="38"/>
                </a:lnTo>
                <a:lnTo>
                  <a:pt x="72" y="44"/>
                </a:lnTo>
                <a:lnTo>
                  <a:pt x="68" y="50"/>
                </a:lnTo>
                <a:lnTo>
                  <a:pt x="62" y="53"/>
                </a:lnTo>
                <a:lnTo>
                  <a:pt x="57" y="59"/>
                </a:lnTo>
                <a:lnTo>
                  <a:pt x="51" y="61"/>
                </a:lnTo>
                <a:lnTo>
                  <a:pt x="44" y="62"/>
                </a:lnTo>
                <a:lnTo>
                  <a:pt x="37" y="64"/>
                </a:lnTo>
                <a:lnTo>
                  <a:pt x="29" y="62"/>
                </a:lnTo>
                <a:lnTo>
                  <a:pt x="22" y="61"/>
                </a:lnTo>
                <a:lnTo>
                  <a:pt x="16" y="59"/>
                </a:lnTo>
                <a:lnTo>
                  <a:pt x="11" y="53"/>
                </a:lnTo>
                <a:lnTo>
                  <a:pt x="7" y="50"/>
                </a:lnTo>
                <a:lnTo>
                  <a:pt x="3" y="44"/>
                </a:lnTo>
                <a:lnTo>
                  <a:pt x="2" y="38"/>
                </a:lnTo>
                <a:lnTo>
                  <a:pt x="0" y="31"/>
                </a:lnTo>
                <a:lnTo>
                  <a:pt x="2" y="26"/>
                </a:lnTo>
                <a:lnTo>
                  <a:pt x="3" y="20"/>
                </a:lnTo>
                <a:lnTo>
                  <a:pt x="7" y="14"/>
                </a:lnTo>
                <a:lnTo>
                  <a:pt x="11" y="9"/>
                </a:lnTo>
                <a:lnTo>
                  <a:pt x="16" y="5"/>
                </a:lnTo>
                <a:lnTo>
                  <a:pt x="22" y="2"/>
                </a:lnTo>
                <a:lnTo>
                  <a:pt x="29" y="0"/>
                </a:lnTo>
                <a:lnTo>
                  <a:pt x="37" y="0"/>
                </a:lnTo>
                <a:close/>
              </a:path>
            </a:pathLst>
          </a:custGeom>
          <a:solidFill>
            <a:srgbClr val="FFFFFF"/>
          </a:solidFill>
          <a:ln w="9525">
            <a:noFill/>
            <a:round/>
            <a:headEnd/>
            <a:tailEnd/>
          </a:ln>
        </p:spPr>
        <p:txBody>
          <a:bodyPr/>
          <a:lstStyle/>
          <a:p>
            <a:endParaRPr lang="en-US" dirty="0"/>
          </a:p>
        </p:txBody>
      </p:sp>
      <p:sp>
        <p:nvSpPr>
          <p:cNvPr id="18519" name="Freeform 290"/>
          <p:cNvSpPr>
            <a:spLocks/>
          </p:cNvSpPr>
          <p:nvPr/>
        </p:nvSpPr>
        <p:spPr bwMode="auto">
          <a:xfrm>
            <a:off x="4530725" y="5078413"/>
            <a:ext cx="117475" cy="101600"/>
          </a:xfrm>
          <a:custGeom>
            <a:avLst/>
            <a:gdLst>
              <a:gd name="T0" fmla="*/ 93246575 w 74"/>
              <a:gd name="T1" fmla="*/ 0 h 64"/>
              <a:gd name="T2" fmla="*/ 110886875 w 74"/>
              <a:gd name="T3" fmla="*/ 0 h 64"/>
              <a:gd name="T4" fmla="*/ 128528763 w 74"/>
              <a:gd name="T5" fmla="*/ 5040313 h 64"/>
              <a:gd name="T6" fmla="*/ 143649700 w 74"/>
              <a:gd name="T7" fmla="*/ 12601575 h 64"/>
              <a:gd name="T8" fmla="*/ 156249688 w 74"/>
              <a:gd name="T9" fmla="*/ 22682200 h 64"/>
              <a:gd name="T10" fmla="*/ 171370625 w 74"/>
              <a:gd name="T11" fmla="*/ 35282188 h 64"/>
              <a:gd name="T12" fmla="*/ 181451250 w 74"/>
              <a:gd name="T13" fmla="*/ 50403125 h 64"/>
              <a:gd name="T14" fmla="*/ 186491563 w 74"/>
              <a:gd name="T15" fmla="*/ 65524063 h 64"/>
              <a:gd name="T16" fmla="*/ 186491563 w 74"/>
              <a:gd name="T17" fmla="*/ 78125638 h 64"/>
              <a:gd name="T18" fmla="*/ 186491563 w 74"/>
              <a:gd name="T19" fmla="*/ 95765938 h 64"/>
              <a:gd name="T20" fmla="*/ 181451250 w 74"/>
              <a:gd name="T21" fmla="*/ 110886875 h 64"/>
              <a:gd name="T22" fmla="*/ 171370625 w 74"/>
              <a:gd name="T23" fmla="*/ 126007813 h 64"/>
              <a:gd name="T24" fmla="*/ 156249688 w 74"/>
              <a:gd name="T25" fmla="*/ 133569075 h 64"/>
              <a:gd name="T26" fmla="*/ 143649700 w 74"/>
              <a:gd name="T27" fmla="*/ 148690013 h 64"/>
              <a:gd name="T28" fmla="*/ 128528763 w 74"/>
              <a:gd name="T29" fmla="*/ 153730325 h 64"/>
              <a:gd name="T30" fmla="*/ 110886875 w 74"/>
              <a:gd name="T31" fmla="*/ 156249688 h 64"/>
              <a:gd name="T32" fmla="*/ 93246575 w 74"/>
              <a:gd name="T33" fmla="*/ 161290000 h 64"/>
              <a:gd name="T34" fmla="*/ 73085325 w 74"/>
              <a:gd name="T35" fmla="*/ 156249688 h 64"/>
              <a:gd name="T36" fmla="*/ 55443438 w 74"/>
              <a:gd name="T37" fmla="*/ 153730325 h 64"/>
              <a:gd name="T38" fmla="*/ 40322500 w 74"/>
              <a:gd name="T39" fmla="*/ 148690013 h 64"/>
              <a:gd name="T40" fmla="*/ 27722513 w 74"/>
              <a:gd name="T41" fmla="*/ 133569075 h 64"/>
              <a:gd name="T42" fmla="*/ 17641888 w 74"/>
              <a:gd name="T43" fmla="*/ 126007813 h 64"/>
              <a:gd name="T44" fmla="*/ 7561263 w 74"/>
              <a:gd name="T45" fmla="*/ 110886875 h 64"/>
              <a:gd name="T46" fmla="*/ 5040313 w 74"/>
              <a:gd name="T47" fmla="*/ 95765938 h 64"/>
              <a:gd name="T48" fmla="*/ 0 w 74"/>
              <a:gd name="T49" fmla="*/ 78125638 h 64"/>
              <a:gd name="T50" fmla="*/ 5040313 w 74"/>
              <a:gd name="T51" fmla="*/ 65524063 h 64"/>
              <a:gd name="T52" fmla="*/ 7561263 w 74"/>
              <a:gd name="T53" fmla="*/ 50403125 h 64"/>
              <a:gd name="T54" fmla="*/ 17641888 w 74"/>
              <a:gd name="T55" fmla="*/ 35282188 h 64"/>
              <a:gd name="T56" fmla="*/ 27722513 w 74"/>
              <a:gd name="T57" fmla="*/ 22682200 h 64"/>
              <a:gd name="T58" fmla="*/ 40322500 w 74"/>
              <a:gd name="T59" fmla="*/ 12601575 h 64"/>
              <a:gd name="T60" fmla="*/ 55443438 w 74"/>
              <a:gd name="T61" fmla="*/ 5040313 h 64"/>
              <a:gd name="T62" fmla="*/ 73085325 w 74"/>
              <a:gd name="T63" fmla="*/ 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0"/>
                </a:lnTo>
                <a:lnTo>
                  <a:pt x="51" y="2"/>
                </a:lnTo>
                <a:lnTo>
                  <a:pt x="57" y="5"/>
                </a:lnTo>
                <a:lnTo>
                  <a:pt x="62" y="9"/>
                </a:lnTo>
                <a:lnTo>
                  <a:pt x="68" y="14"/>
                </a:lnTo>
                <a:lnTo>
                  <a:pt x="72" y="20"/>
                </a:lnTo>
                <a:lnTo>
                  <a:pt x="74" y="26"/>
                </a:lnTo>
                <a:lnTo>
                  <a:pt x="74" y="31"/>
                </a:lnTo>
                <a:lnTo>
                  <a:pt x="74" y="38"/>
                </a:lnTo>
                <a:lnTo>
                  <a:pt x="72" y="44"/>
                </a:lnTo>
                <a:lnTo>
                  <a:pt x="68" y="50"/>
                </a:lnTo>
                <a:lnTo>
                  <a:pt x="62" y="53"/>
                </a:lnTo>
                <a:lnTo>
                  <a:pt x="57" y="59"/>
                </a:lnTo>
                <a:lnTo>
                  <a:pt x="51" y="61"/>
                </a:lnTo>
                <a:lnTo>
                  <a:pt x="44" y="62"/>
                </a:lnTo>
                <a:lnTo>
                  <a:pt x="37" y="64"/>
                </a:lnTo>
                <a:lnTo>
                  <a:pt x="29" y="62"/>
                </a:lnTo>
                <a:lnTo>
                  <a:pt x="22" y="61"/>
                </a:lnTo>
                <a:lnTo>
                  <a:pt x="16" y="59"/>
                </a:lnTo>
                <a:lnTo>
                  <a:pt x="11" y="53"/>
                </a:lnTo>
                <a:lnTo>
                  <a:pt x="7" y="50"/>
                </a:lnTo>
                <a:lnTo>
                  <a:pt x="3" y="44"/>
                </a:lnTo>
                <a:lnTo>
                  <a:pt x="2" y="38"/>
                </a:lnTo>
                <a:lnTo>
                  <a:pt x="0" y="31"/>
                </a:lnTo>
                <a:lnTo>
                  <a:pt x="2" y="26"/>
                </a:lnTo>
                <a:lnTo>
                  <a:pt x="3" y="20"/>
                </a:lnTo>
                <a:lnTo>
                  <a:pt x="7" y="14"/>
                </a:lnTo>
                <a:lnTo>
                  <a:pt x="11" y="9"/>
                </a:lnTo>
                <a:lnTo>
                  <a:pt x="16" y="5"/>
                </a:lnTo>
                <a:lnTo>
                  <a:pt x="22"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20" name="Freeform 291"/>
          <p:cNvSpPr>
            <a:spLocks/>
          </p:cNvSpPr>
          <p:nvPr/>
        </p:nvSpPr>
        <p:spPr bwMode="auto">
          <a:xfrm>
            <a:off x="3486150" y="5746750"/>
            <a:ext cx="117475" cy="98425"/>
          </a:xfrm>
          <a:custGeom>
            <a:avLst/>
            <a:gdLst>
              <a:gd name="T0" fmla="*/ 93246575 w 74"/>
              <a:gd name="T1" fmla="*/ 0 h 62"/>
              <a:gd name="T2" fmla="*/ 110886875 w 74"/>
              <a:gd name="T3" fmla="*/ 0 h 62"/>
              <a:gd name="T4" fmla="*/ 131048125 w 74"/>
              <a:gd name="T5" fmla="*/ 2520950 h 62"/>
              <a:gd name="T6" fmla="*/ 143649700 w 74"/>
              <a:gd name="T7" fmla="*/ 7561263 h 62"/>
              <a:gd name="T8" fmla="*/ 158770638 w 74"/>
              <a:gd name="T9" fmla="*/ 22682200 h 62"/>
              <a:gd name="T10" fmla="*/ 171370625 w 74"/>
              <a:gd name="T11" fmla="*/ 32762825 h 62"/>
              <a:gd name="T12" fmla="*/ 181451250 w 74"/>
              <a:gd name="T13" fmla="*/ 45362813 h 62"/>
              <a:gd name="T14" fmla="*/ 186491563 w 74"/>
              <a:gd name="T15" fmla="*/ 60483750 h 62"/>
              <a:gd name="T16" fmla="*/ 186491563 w 74"/>
              <a:gd name="T17" fmla="*/ 78125638 h 62"/>
              <a:gd name="T18" fmla="*/ 186491563 w 74"/>
              <a:gd name="T19" fmla="*/ 90725625 h 62"/>
              <a:gd name="T20" fmla="*/ 181451250 w 74"/>
              <a:gd name="T21" fmla="*/ 105846563 h 62"/>
              <a:gd name="T22" fmla="*/ 171370625 w 74"/>
              <a:gd name="T23" fmla="*/ 120967500 h 62"/>
              <a:gd name="T24" fmla="*/ 158770638 w 74"/>
              <a:gd name="T25" fmla="*/ 133569075 h 62"/>
              <a:gd name="T26" fmla="*/ 143649700 w 74"/>
              <a:gd name="T27" fmla="*/ 143649700 h 62"/>
              <a:gd name="T28" fmla="*/ 131048125 w 74"/>
              <a:gd name="T29" fmla="*/ 151209375 h 62"/>
              <a:gd name="T30" fmla="*/ 110886875 w 74"/>
              <a:gd name="T31" fmla="*/ 156249688 h 62"/>
              <a:gd name="T32" fmla="*/ 93246575 w 74"/>
              <a:gd name="T33" fmla="*/ 156249688 h 62"/>
              <a:gd name="T34" fmla="*/ 75604688 w 74"/>
              <a:gd name="T35" fmla="*/ 156249688 h 62"/>
              <a:gd name="T36" fmla="*/ 55443438 w 74"/>
              <a:gd name="T37" fmla="*/ 151209375 h 62"/>
              <a:gd name="T38" fmla="*/ 42843450 w 74"/>
              <a:gd name="T39" fmla="*/ 143649700 h 62"/>
              <a:gd name="T40" fmla="*/ 27722513 w 74"/>
              <a:gd name="T41" fmla="*/ 133569075 h 62"/>
              <a:gd name="T42" fmla="*/ 15120938 w 74"/>
              <a:gd name="T43" fmla="*/ 120967500 h 62"/>
              <a:gd name="T44" fmla="*/ 5040313 w 74"/>
              <a:gd name="T45" fmla="*/ 105846563 h 62"/>
              <a:gd name="T46" fmla="*/ 0 w 74"/>
              <a:gd name="T47" fmla="*/ 90725625 h 62"/>
              <a:gd name="T48" fmla="*/ 0 w 74"/>
              <a:gd name="T49" fmla="*/ 78125638 h 62"/>
              <a:gd name="T50" fmla="*/ 0 w 74"/>
              <a:gd name="T51" fmla="*/ 60483750 h 62"/>
              <a:gd name="T52" fmla="*/ 5040313 w 74"/>
              <a:gd name="T53" fmla="*/ 45362813 h 62"/>
              <a:gd name="T54" fmla="*/ 15120938 w 74"/>
              <a:gd name="T55" fmla="*/ 32762825 h 62"/>
              <a:gd name="T56" fmla="*/ 27722513 w 74"/>
              <a:gd name="T57" fmla="*/ 22682200 h 62"/>
              <a:gd name="T58" fmla="*/ 42843450 w 74"/>
              <a:gd name="T59" fmla="*/ 7561263 h 62"/>
              <a:gd name="T60" fmla="*/ 55443438 w 74"/>
              <a:gd name="T61" fmla="*/ 2520950 h 62"/>
              <a:gd name="T62" fmla="*/ 75604688 w 74"/>
              <a:gd name="T63" fmla="*/ 0 h 62"/>
              <a:gd name="T64" fmla="*/ 93246575 w 74"/>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2">
                <a:moveTo>
                  <a:pt x="37" y="0"/>
                </a:moveTo>
                <a:lnTo>
                  <a:pt x="44" y="0"/>
                </a:lnTo>
                <a:lnTo>
                  <a:pt x="52" y="1"/>
                </a:lnTo>
                <a:lnTo>
                  <a:pt x="57" y="3"/>
                </a:lnTo>
                <a:lnTo>
                  <a:pt x="63" y="9"/>
                </a:lnTo>
                <a:lnTo>
                  <a:pt x="68" y="13"/>
                </a:lnTo>
                <a:lnTo>
                  <a:pt x="72" y="18"/>
                </a:lnTo>
                <a:lnTo>
                  <a:pt x="74" y="24"/>
                </a:lnTo>
                <a:lnTo>
                  <a:pt x="74" y="31"/>
                </a:lnTo>
                <a:lnTo>
                  <a:pt x="74" y="36"/>
                </a:lnTo>
                <a:lnTo>
                  <a:pt x="72" y="42"/>
                </a:lnTo>
                <a:lnTo>
                  <a:pt x="68" y="48"/>
                </a:lnTo>
                <a:lnTo>
                  <a:pt x="63" y="53"/>
                </a:lnTo>
                <a:lnTo>
                  <a:pt x="57" y="57"/>
                </a:lnTo>
                <a:lnTo>
                  <a:pt x="52" y="60"/>
                </a:lnTo>
                <a:lnTo>
                  <a:pt x="44" y="62"/>
                </a:lnTo>
                <a:lnTo>
                  <a:pt x="37" y="62"/>
                </a:lnTo>
                <a:lnTo>
                  <a:pt x="30" y="62"/>
                </a:lnTo>
                <a:lnTo>
                  <a:pt x="22" y="60"/>
                </a:lnTo>
                <a:lnTo>
                  <a:pt x="17" y="57"/>
                </a:lnTo>
                <a:lnTo>
                  <a:pt x="11" y="53"/>
                </a:lnTo>
                <a:lnTo>
                  <a:pt x="6" y="48"/>
                </a:lnTo>
                <a:lnTo>
                  <a:pt x="2" y="42"/>
                </a:lnTo>
                <a:lnTo>
                  <a:pt x="0" y="36"/>
                </a:lnTo>
                <a:lnTo>
                  <a:pt x="0" y="31"/>
                </a:lnTo>
                <a:lnTo>
                  <a:pt x="0" y="24"/>
                </a:lnTo>
                <a:lnTo>
                  <a:pt x="2" y="18"/>
                </a:lnTo>
                <a:lnTo>
                  <a:pt x="6" y="13"/>
                </a:lnTo>
                <a:lnTo>
                  <a:pt x="11" y="9"/>
                </a:lnTo>
                <a:lnTo>
                  <a:pt x="17" y="3"/>
                </a:lnTo>
                <a:lnTo>
                  <a:pt x="22"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21" name="Freeform 292"/>
          <p:cNvSpPr>
            <a:spLocks/>
          </p:cNvSpPr>
          <p:nvPr/>
        </p:nvSpPr>
        <p:spPr bwMode="auto">
          <a:xfrm>
            <a:off x="4568825" y="5661025"/>
            <a:ext cx="119063" cy="100013"/>
          </a:xfrm>
          <a:custGeom>
            <a:avLst/>
            <a:gdLst>
              <a:gd name="T0" fmla="*/ 93246967 w 75"/>
              <a:gd name="T1" fmla="*/ 0 h 63"/>
              <a:gd name="T2" fmla="*/ 115927674 w 75"/>
              <a:gd name="T3" fmla="*/ 0 h 63"/>
              <a:gd name="T4" fmla="*/ 128529302 w 75"/>
              <a:gd name="T5" fmla="*/ 5040338 h 63"/>
              <a:gd name="T6" fmla="*/ 148690637 w 75"/>
              <a:gd name="T7" fmla="*/ 15121013 h 63"/>
              <a:gd name="T8" fmla="*/ 161290677 w 75"/>
              <a:gd name="T9" fmla="*/ 22682313 h 63"/>
              <a:gd name="T10" fmla="*/ 171371345 w 75"/>
              <a:gd name="T11" fmla="*/ 32762989 h 63"/>
              <a:gd name="T12" fmla="*/ 181452012 w 75"/>
              <a:gd name="T13" fmla="*/ 47884002 h 63"/>
              <a:gd name="T14" fmla="*/ 186492346 w 75"/>
              <a:gd name="T15" fmla="*/ 60484052 h 63"/>
              <a:gd name="T16" fmla="*/ 189013306 w 75"/>
              <a:gd name="T17" fmla="*/ 78126028 h 63"/>
              <a:gd name="T18" fmla="*/ 186492346 w 75"/>
              <a:gd name="T19" fmla="*/ 93247041 h 63"/>
              <a:gd name="T20" fmla="*/ 181452012 w 75"/>
              <a:gd name="T21" fmla="*/ 110887429 h 63"/>
              <a:gd name="T22" fmla="*/ 171371345 w 75"/>
              <a:gd name="T23" fmla="*/ 120968105 h 63"/>
              <a:gd name="T24" fmla="*/ 161290677 w 75"/>
              <a:gd name="T25" fmla="*/ 136089118 h 63"/>
              <a:gd name="T26" fmla="*/ 148690637 w 75"/>
              <a:gd name="T27" fmla="*/ 143650418 h 63"/>
              <a:gd name="T28" fmla="*/ 128529302 w 75"/>
              <a:gd name="T29" fmla="*/ 153731094 h 63"/>
              <a:gd name="T30" fmla="*/ 115927674 w 75"/>
              <a:gd name="T31" fmla="*/ 158771431 h 63"/>
              <a:gd name="T32" fmla="*/ 93246967 w 75"/>
              <a:gd name="T33" fmla="*/ 158771431 h 63"/>
              <a:gd name="T34" fmla="*/ 73085632 w 75"/>
              <a:gd name="T35" fmla="*/ 158771431 h 63"/>
              <a:gd name="T36" fmla="*/ 60484004 w 75"/>
              <a:gd name="T37" fmla="*/ 153731094 h 63"/>
              <a:gd name="T38" fmla="*/ 40322669 w 75"/>
              <a:gd name="T39" fmla="*/ 143650418 h 63"/>
              <a:gd name="T40" fmla="*/ 27722629 w 75"/>
              <a:gd name="T41" fmla="*/ 136089118 h 63"/>
              <a:gd name="T42" fmla="*/ 17641962 w 75"/>
              <a:gd name="T43" fmla="*/ 120968105 h 63"/>
              <a:gd name="T44" fmla="*/ 7561294 w 75"/>
              <a:gd name="T45" fmla="*/ 110887429 h 63"/>
              <a:gd name="T46" fmla="*/ 5040334 w 75"/>
              <a:gd name="T47" fmla="*/ 93247041 h 63"/>
              <a:gd name="T48" fmla="*/ 0 w 75"/>
              <a:gd name="T49" fmla="*/ 78126028 h 63"/>
              <a:gd name="T50" fmla="*/ 5040334 w 75"/>
              <a:gd name="T51" fmla="*/ 60484052 h 63"/>
              <a:gd name="T52" fmla="*/ 7561294 w 75"/>
              <a:gd name="T53" fmla="*/ 47884002 h 63"/>
              <a:gd name="T54" fmla="*/ 17641962 w 75"/>
              <a:gd name="T55" fmla="*/ 32762989 h 63"/>
              <a:gd name="T56" fmla="*/ 27722629 w 75"/>
              <a:gd name="T57" fmla="*/ 22682313 h 63"/>
              <a:gd name="T58" fmla="*/ 40322669 w 75"/>
              <a:gd name="T59" fmla="*/ 15121013 h 63"/>
              <a:gd name="T60" fmla="*/ 60484004 w 75"/>
              <a:gd name="T61" fmla="*/ 5040338 h 63"/>
              <a:gd name="T62" fmla="*/ 73085632 w 75"/>
              <a:gd name="T63" fmla="*/ 0 h 63"/>
              <a:gd name="T64" fmla="*/ 9324696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6" y="0"/>
                </a:lnTo>
                <a:lnTo>
                  <a:pt x="51" y="2"/>
                </a:lnTo>
                <a:lnTo>
                  <a:pt x="59" y="6"/>
                </a:lnTo>
                <a:lnTo>
                  <a:pt x="64" y="9"/>
                </a:lnTo>
                <a:lnTo>
                  <a:pt x="68" y="13"/>
                </a:lnTo>
                <a:lnTo>
                  <a:pt x="72" y="19"/>
                </a:lnTo>
                <a:lnTo>
                  <a:pt x="74" y="24"/>
                </a:lnTo>
                <a:lnTo>
                  <a:pt x="75" y="31"/>
                </a:lnTo>
                <a:lnTo>
                  <a:pt x="74" y="37"/>
                </a:lnTo>
                <a:lnTo>
                  <a:pt x="72" y="44"/>
                </a:lnTo>
                <a:lnTo>
                  <a:pt x="68" y="48"/>
                </a:lnTo>
                <a:lnTo>
                  <a:pt x="64" y="54"/>
                </a:lnTo>
                <a:lnTo>
                  <a:pt x="59" y="57"/>
                </a:lnTo>
                <a:lnTo>
                  <a:pt x="51" y="61"/>
                </a:lnTo>
                <a:lnTo>
                  <a:pt x="46" y="63"/>
                </a:lnTo>
                <a:lnTo>
                  <a:pt x="37" y="63"/>
                </a:lnTo>
                <a:lnTo>
                  <a:pt x="29" y="63"/>
                </a:lnTo>
                <a:lnTo>
                  <a:pt x="24" y="61"/>
                </a:lnTo>
                <a:lnTo>
                  <a:pt x="16" y="57"/>
                </a:lnTo>
                <a:lnTo>
                  <a:pt x="11" y="54"/>
                </a:lnTo>
                <a:lnTo>
                  <a:pt x="7" y="48"/>
                </a:lnTo>
                <a:lnTo>
                  <a:pt x="3" y="44"/>
                </a:lnTo>
                <a:lnTo>
                  <a:pt x="2" y="37"/>
                </a:lnTo>
                <a:lnTo>
                  <a:pt x="0" y="31"/>
                </a:lnTo>
                <a:lnTo>
                  <a:pt x="2" y="24"/>
                </a:lnTo>
                <a:lnTo>
                  <a:pt x="3" y="19"/>
                </a:lnTo>
                <a:lnTo>
                  <a:pt x="7" y="13"/>
                </a:lnTo>
                <a:lnTo>
                  <a:pt x="11" y="9"/>
                </a:lnTo>
                <a:lnTo>
                  <a:pt x="16" y="6"/>
                </a:lnTo>
                <a:lnTo>
                  <a:pt x="24" y="2"/>
                </a:lnTo>
                <a:lnTo>
                  <a:pt x="29" y="0"/>
                </a:lnTo>
                <a:lnTo>
                  <a:pt x="37" y="0"/>
                </a:lnTo>
                <a:close/>
              </a:path>
            </a:pathLst>
          </a:custGeom>
          <a:solidFill>
            <a:srgbClr val="FFFFFF"/>
          </a:solidFill>
          <a:ln w="9525">
            <a:noFill/>
            <a:round/>
            <a:headEnd/>
            <a:tailEnd/>
          </a:ln>
        </p:spPr>
        <p:txBody>
          <a:bodyPr/>
          <a:lstStyle/>
          <a:p>
            <a:endParaRPr lang="en-US" dirty="0"/>
          </a:p>
        </p:txBody>
      </p:sp>
      <p:sp>
        <p:nvSpPr>
          <p:cNvPr id="18522" name="Freeform 293"/>
          <p:cNvSpPr>
            <a:spLocks/>
          </p:cNvSpPr>
          <p:nvPr/>
        </p:nvSpPr>
        <p:spPr bwMode="auto">
          <a:xfrm>
            <a:off x="4568825" y="5661025"/>
            <a:ext cx="119063" cy="100013"/>
          </a:xfrm>
          <a:custGeom>
            <a:avLst/>
            <a:gdLst>
              <a:gd name="T0" fmla="*/ 93246967 w 75"/>
              <a:gd name="T1" fmla="*/ 0 h 63"/>
              <a:gd name="T2" fmla="*/ 115927674 w 75"/>
              <a:gd name="T3" fmla="*/ 0 h 63"/>
              <a:gd name="T4" fmla="*/ 128529302 w 75"/>
              <a:gd name="T5" fmla="*/ 5040338 h 63"/>
              <a:gd name="T6" fmla="*/ 148690637 w 75"/>
              <a:gd name="T7" fmla="*/ 15121013 h 63"/>
              <a:gd name="T8" fmla="*/ 161290677 w 75"/>
              <a:gd name="T9" fmla="*/ 22682313 h 63"/>
              <a:gd name="T10" fmla="*/ 171371345 w 75"/>
              <a:gd name="T11" fmla="*/ 32762989 h 63"/>
              <a:gd name="T12" fmla="*/ 181452012 w 75"/>
              <a:gd name="T13" fmla="*/ 47884002 h 63"/>
              <a:gd name="T14" fmla="*/ 186492346 w 75"/>
              <a:gd name="T15" fmla="*/ 60484052 h 63"/>
              <a:gd name="T16" fmla="*/ 189013306 w 75"/>
              <a:gd name="T17" fmla="*/ 78126028 h 63"/>
              <a:gd name="T18" fmla="*/ 186492346 w 75"/>
              <a:gd name="T19" fmla="*/ 93247041 h 63"/>
              <a:gd name="T20" fmla="*/ 181452012 w 75"/>
              <a:gd name="T21" fmla="*/ 110887429 h 63"/>
              <a:gd name="T22" fmla="*/ 171371345 w 75"/>
              <a:gd name="T23" fmla="*/ 120968105 h 63"/>
              <a:gd name="T24" fmla="*/ 161290677 w 75"/>
              <a:gd name="T25" fmla="*/ 136089118 h 63"/>
              <a:gd name="T26" fmla="*/ 148690637 w 75"/>
              <a:gd name="T27" fmla="*/ 143650418 h 63"/>
              <a:gd name="T28" fmla="*/ 128529302 w 75"/>
              <a:gd name="T29" fmla="*/ 153731094 h 63"/>
              <a:gd name="T30" fmla="*/ 115927674 w 75"/>
              <a:gd name="T31" fmla="*/ 158771431 h 63"/>
              <a:gd name="T32" fmla="*/ 93246967 w 75"/>
              <a:gd name="T33" fmla="*/ 158771431 h 63"/>
              <a:gd name="T34" fmla="*/ 73085632 w 75"/>
              <a:gd name="T35" fmla="*/ 158771431 h 63"/>
              <a:gd name="T36" fmla="*/ 60484004 w 75"/>
              <a:gd name="T37" fmla="*/ 153731094 h 63"/>
              <a:gd name="T38" fmla="*/ 40322669 w 75"/>
              <a:gd name="T39" fmla="*/ 143650418 h 63"/>
              <a:gd name="T40" fmla="*/ 27722629 w 75"/>
              <a:gd name="T41" fmla="*/ 136089118 h 63"/>
              <a:gd name="T42" fmla="*/ 17641962 w 75"/>
              <a:gd name="T43" fmla="*/ 120968105 h 63"/>
              <a:gd name="T44" fmla="*/ 7561294 w 75"/>
              <a:gd name="T45" fmla="*/ 110887429 h 63"/>
              <a:gd name="T46" fmla="*/ 5040334 w 75"/>
              <a:gd name="T47" fmla="*/ 93247041 h 63"/>
              <a:gd name="T48" fmla="*/ 0 w 75"/>
              <a:gd name="T49" fmla="*/ 78126028 h 63"/>
              <a:gd name="T50" fmla="*/ 5040334 w 75"/>
              <a:gd name="T51" fmla="*/ 60484052 h 63"/>
              <a:gd name="T52" fmla="*/ 7561294 w 75"/>
              <a:gd name="T53" fmla="*/ 47884002 h 63"/>
              <a:gd name="T54" fmla="*/ 17641962 w 75"/>
              <a:gd name="T55" fmla="*/ 32762989 h 63"/>
              <a:gd name="T56" fmla="*/ 27722629 w 75"/>
              <a:gd name="T57" fmla="*/ 22682313 h 63"/>
              <a:gd name="T58" fmla="*/ 40322669 w 75"/>
              <a:gd name="T59" fmla="*/ 15121013 h 63"/>
              <a:gd name="T60" fmla="*/ 60484004 w 75"/>
              <a:gd name="T61" fmla="*/ 5040338 h 63"/>
              <a:gd name="T62" fmla="*/ 73085632 w 75"/>
              <a:gd name="T63" fmla="*/ 0 h 63"/>
              <a:gd name="T64" fmla="*/ 9324696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6" y="0"/>
                </a:lnTo>
                <a:lnTo>
                  <a:pt x="51" y="2"/>
                </a:lnTo>
                <a:lnTo>
                  <a:pt x="59" y="6"/>
                </a:lnTo>
                <a:lnTo>
                  <a:pt x="64" y="9"/>
                </a:lnTo>
                <a:lnTo>
                  <a:pt x="68" y="13"/>
                </a:lnTo>
                <a:lnTo>
                  <a:pt x="72" y="19"/>
                </a:lnTo>
                <a:lnTo>
                  <a:pt x="74" y="24"/>
                </a:lnTo>
                <a:lnTo>
                  <a:pt x="75" y="31"/>
                </a:lnTo>
                <a:lnTo>
                  <a:pt x="74" y="37"/>
                </a:lnTo>
                <a:lnTo>
                  <a:pt x="72" y="44"/>
                </a:lnTo>
                <a:lnTo>
                  <a:pt x="68" y="48"/>
                </a:lnTo>
                <a:lnTo>
                  <a:pt x="64" y="54"/>
                </a:lnTo>
                <a:lnTo>
                  <a:pt x="59" y="57"/>
                </a:lnTo>
                <a:lnTo>
                  <a:pt x="51" y="61"/>
                </a:lnTo>
                <a:lnTo>
                  <a:pt x="46" y="63"/>
                </a:lnTo>
                <a:lnTo>
                  <a:pt x="37" y="63"/>
                </a:lnTo>
                <a:lnTo>
                  <a:pt x="29" y="63"/>
                </a:lnTo>
                <a:lnTo>
                  <a:pt x="24" y="61"/>
                </a:lnTo>
                <a:lnTo>
                  <a:pt x="16" y="57"/>
                </a:lnTo>
                <a:lnTo>
                  <a:pt x="11" y="54"/>
                </a:lnTo>
                <a:lnTo>
                  <a:pt x="7" y="48"/>
                </a:lnTo>
                <a:lnTo>
                  <a:pt x="3" y="44"/>
                </a:lnTo>
                <a:lnTo>
                  <a:pt x="2" y="37"/>
                </a:lnTo>
                <a:lnTo>
                  <a:pt x="0" y="31"/>
                </a:lnTo>
                <a:lnTo>
                  <a:pt x="2" y="24"/>
                </a:lnTo>
                <a:lnTo>
                  <a:pt x="3" y="19"/>
                </a:lnTo>
                <a:lnTo>
                  <a:pt x="7" y="13"/>
                </a:lnTo>
                <a:lnTo>
                  <a:pt x="11" y="9"/>
                </a:lnTo>
                <a:lnTo>
                  <a:pt x="16"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23" name="Freeform 294"/>
          <p:cNvSpPr>
            <a:spLocks/>
          </p:cNvSpPr>
          <p:nvPr/>
        </p:nvSpPr>
        <p:spPr bwMode="auto">
          <a:xfrm>
            <a:off x="3413125" y="5453063"/>
            <a:ext cx="117475" cy="103187"/>
          </a:xfrm>
          <a:custGeom>
            <a:avLst/>
            <a:gdLst>
              <a:gd name="T0" fmla="*/ 93246575 w 74"/>
              <a:gd name="T1" fmla="*/ 0 h 65"/>
              <a:gd name="T2" fmla="*/ 110886875 w 74"/>
              <a:gd name="T3" fmla="*/ 5040288 h 65"/>
              <a:gd name="T4" fmla="*/ 126007813 w 74"/>
              <a:gd name="T5" fmla="*/ 10080576 h 65"/>
              <a:gd name="T6" fmla="*/ 143649700 w 74"/>
              <a:gd name="T7" fmla="*/ 15120864 h 65"/>
              <a:gd name="T8" fmla="*/ 158770638 w 74"/>
              <a:gd name="T9" fmla="*/ 27720791 h 65"/>
              <a:gd name="T10" fmla="*/ 166330313 w 74"/>
              <a:gd name="T11" fmla="*/ 37801367 h 65"/>
              <a:gd name="T12" fmla="*/ 176410938 w 74"/>
              <a:gd name="T13" fmla="*/ 50402881 h 65"/>
              <a:gd name="T14" fmla="*/ 181451250 w 74"/>
              <a:gd name="T15" fmla="*/ 65523745 h 65"/>
              <a:gd name="T16" fmla="*/ 186491563 w 74"/>
              <a:gd name="T17" fmla="*/ 83163960 h 65"/>
              <a:gd name="T18" fmla="*/ 181451250 w 74"/>
              <a:gd name="T19" fmla="*/ 98284824 h 65"/>
              <a:gd name="T20" fmla="*/ 176410938 w 74"/>
              <a:gd name="T21" fmla="*/ 110886338 h 65"/>
              <a:gd name="T22" fmla="*/ 166330313 w 74"/>
              <a:gd name="T23" fmla="*/ 126007202 h 65"/>
              <a:gd name="T24" fmla="*/ 158770638 w 74"/>
              <a:gd name="T25" fmla="*/ 138607128 h 65"/>
              <a:gd name="T26" fmla="*/ 143649700 w 74"/>
              <a:gd name="T27" fmla="*/ 148687705 h 65"/>
              <a:gd name="T28" fmla="*/ 126007813 w 74"/>
              <a:gd name="T29" fmla="*/ 158768281 h 65"/>
              <a:gd name="T30" fmla="*/ 110886875 w 74"/>
              <a:gd name="T31" fmla="*/ 163808569 h 65"/>
              <a:gd name="T32" fmla="*/ 93246575 w 74"/>
              <a:gd name="T33" fmla="*/ 163808569 h 65"/>
              <a:gd name="T34" fmla="*/ 75604688 w 74"/>
              <a:gd name="T35" fmla="*/ 163808569 h 65"/>
              <a:gd name="T36" fmla="*/ 55443438 w 74"/>
              <a:gd name="T37" fmla="*/ 158768281 h 65"/>
              <a:gd name="T38" fmla="*/ 37803138 w 74"/>
              <a:gd name="T39" fmla="*/ 148687705 h 65"/>
              <a:gd name="T40" fmla="*/ 22682200 w 74"/>
              <a:gd name="T41" fmla="*/ 138607128 h 65"/>
              <a:gd name="T42" fmla="*/ 15120938 w 74"/>
              <a:gd name="T43" fmla="*/ 126007202 h 65"/>
              <a:gd name="T44" fmla="*/ 5040313 w 74"/>
              <a:gd name="T45" fmla="*/ 110886338 h 65"/>
              <a:gd name="T46" fmla="*/ 0 w 74"/>
              <a:gd name="T47" fmla="*/ 98284824 h 65"/>
              <a:gd name="T48" fmla="*/ 0 w 74"/>
              <a:gd name="T49" fmla="*/ 83163960 h 65"/>
              <a:gd name="T50" fmla="*/ 0 w 74"/>
              <a:gd name="T51" fmla="*/ 65523745 h 65"/>
              <a:gd name="T52" fmla="*/ 5040313 w 74"/>
              <a:gd name="T53" fmla="*/ 50402881 h 65"/>
              <a:gd name="T54" fmla="*/ 15120938 w 74"/>
              <a:gd name="T55" fmla="*/ 37801367 h 65"/>
              <a:gd name="T56" fmla="*/ 22682200 w 74"/>
              <a:gd name="T57" fmla="*/ 27720791 h 65"/>
              <a:gd name="T58" fmla="*/ 37803138 w 74"/>
              <a:gd name="T59" fmla="*/ 15120864 h 65"/>
              <a:gd name="T60" fmla="*/ 55443438 w 74"/>
              <a:gd name="T61" fmla="*/ 10080576 h 65"/>
              <a:gd name="T62" fmla="*/ 75604688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0" y="4"/>
                </a:lnTo>
                <a:lnTo>
                  <a:pt x="57" y="6"/>
                </a:lnTo>
                <a:lnTo>
                  <a:pt x="63" y="11"/>
                </a:lnTo>
                <a:lnTo>
                  <a:pt x="66" y="15"/>
                </a:lnTo>
                <a:lnTo>
                  <a:pt x="70" y="20"/>
                </a:lnTo>
                <a:lnTo>
                  <a:pt x="72" y="26"/>
                </a:lnTo>
                <a:lnTo>
                  <a:pt x="74" y="33"/>
                </a:lnTo>
                <a:lnTo>
                  <a:pt x="72" y="39"/>
                </a:lnTo>
                <a:lnTo>
                  <a:pt x="70" y="44"/>
                </a:lnTo>
                <a:lnTo>
                  <a:pt x="66" y="50"/>
                </a:lnTo>
                <a:lnTo>
                  <a:pt x="63" y="55"/>
                </a:lnTo>
                <a:lnTo>
                  <a:pt x="57" y="59"/>
                </a:lnTo>
                <a:lnTo>
                  <a:pt x="50" y="63"/>
                </a:lnTo>
                <a:lnTo>
                  <a:pt x="44" y="65"/>
                </a:lnTo>
                <a:lnTo>
                  <a:pt x="37" y="65"/>
                </a:lnTo>
                <a:lnTo>
                  <a:pt x="30" y="65"/>
                </a:lnTo>
                <a:lnTo>
                  <a:pt x="22" y="63"/>
                </a:lnTo>
                <a:lnTo>
                  <a:pt x="15" y="59"/>
                </a:lnTo>
                <a:lnTo>
                  <a:pt x="9" y="55"/>
                </a:lnTo>
                <a:lnTo>
                  <a:pt x="6" y="50"/>
                </a:lnTo>
                <a:lnTo>
                  <a:pt x="2" y="44"/>
                </a:lnTo>
                <a:lnTo>
                  <a:pt x="0" y="39"/>
                </a:lnTo>
                <a:lnTo>
                  <a:pt x="0" y="33"/>
                </a:lnTo>
                <a:lnTo>
                  <a:pt x="0" y="26"/>
                </a:lnTo>
                <a:lnTo>
                  <a:pt x="2" y="20"/>
                </a:lnTo>
                <a:lnTo>
                  <a:pt x="6" y="15"/>
                </a:lnTo>
                <a:lnTo>
                  <a:pt x="9" y="11"/>
                </a:lnTo>
                <a:lnTo>
                  <a:pt x="15" y="6"/>
                </a:lnTo>
                <a:lnTo>
                  <a:pt x="22" y="4"/>
                </a:lnTo>
                <a:lnTo>
                  <a:pt x="30" y="2"/>
                </a:lnTo>
                <a:lnTo>
                  <a:pt x="37" y="0"/>
                </a:lnTo>
                <a:close/>
              </a:path>
            </a:pathLst>
          </a:custGeom>
          <a:solidFill>
            <a:srgbClr val="FFFFFF"/>
          </a:solidFill>
          <a:ln w="9525">
            <a:noFill/>
            <a:round/>
            <a:headEnd/>
            <a:tailEnd/>
          </a:ln>
        </p:spPr>
        <p:txBody>
          <a:bodyPr/>
          <a:lstStyle/>
          <a:p>
            <a:endParaRPr lang="en-US" dirty="0"/>
          </a:p>
        </p:txBody>
      </p:sp>
      <p:sp>
        <p:nvSpPr>
          <p:cNvPr id="18524" name="Freeform 295"/>
          <p:cNvSpPr>
            <a:spLocks/>
          </p:cNvSpPr>
          <p:nvPr/>
        </p:nvSpPr>
        <p:spPr bwMode="auto">
          <a:xfrm>
            <a:off x="3413125" y="5453063"/>
            <a:ext cx="117475" cy="103187"/>
          </a:xfrm>
          <a:custGeom>
            <a:avLst/>
            <a:gdLst>
              <a:gd name="T0" fmla="*/ 93246575 w 74"/>
              <a:gd name="T1" fmla="*/ 0 h 65"/>
              <a:gd name="T2" fmla="*/ 110886875 w 74"/>
              <a:gd name="T3" fmla="*/ 5040288 h 65"/>
              <a:gd name="T4" fmla="*/ 126007813 w 74"/>
              <a:gd name="T5" fmla="*/ 10080576 h 65"/>
              <a:gd name="T6" fmla="*/ 143649700 w 74"/>
              <a:gd name="T7" fmla="*/ 15120864 h 65"/>
              <a:gd name="T8" fmla="*/ 158770638 w 74"/>
              <a:gd name="T9" fmla="*/ 27720791 h 65"/>
              <a:gd name="T10" fmla="*/ 166330313 w 74"/>
              <a:gd name="T11" fmla="*/ 37801367 h 65"/>
              <a:gd name="T12" fmla="*/ 176410938 w 74"/>
              <a:gd name="T13" fmla="*/ 50402881 h 65"/>
              <a:gd name="T14" fmla="*/ 181451250 w 74"/>
              <a:gd name="T15" fmla="*/ 65523745 h 65"/>
              <a:gd name="T16" fmla="*/ 186491563 w 74"/>
              <a:gd name="T17" fmla="*/ 83163960 h 65"/>
              <a:gd name="T18" fmla="*/ 181451250 w 74"/>
              <a:gd name="T19" fmla="*/ 98284824 h 65"/>
              <a:gd name="T20" fmla="*/ 176410938 w 74"/>
              <a:gd name="T21" fmla="*/ 110886338 h 65"/>
              <a:gd name="T22" fmla="*/ 166330313 w 74"/>
              <a:gd name="T23" fmla="*/ 126007202 h 65"/>
              <a:gd name="T24" fmla="*/ 158770638 w 74"/>
              <a:gd name="T25" fmla="*/ 138607128 h 65"/>
              <a:gd name="T26" fmla="*/ 143649700 w 74"/>
              <a:gd name="T27" fmla="*/ 148687705 h 65"/>
              <a:gd name="T28" fmla="*/ 126007813 w 74"/>
              <a:gd name="T29" fmla="*/ 158768281 h 65"/>
              <a:gd name="T30" fmla="*/ 110886875 w 74"/>
              <a:gd name="T31" fmla="*/ 163808569 h 65"/>
              <a:gd name="T32" fmla="*/ 93246575 w 74"/>
              <a:gd name="T33" fmla="*/ 163808569 h 65"/>
              <a:gd name="T34" fmla="*/ 75604688 w 74"/>
              <a:gd name="T35" fmla="*/ 163808569 h 65"/>
              <a:gd name="T36" fmla="*/ 55443438 w 74"/>
              <a:gd name="T37" fmla="*/ 158768281 h 65"/>
              <a:gd name="T38" fmla="*/ 37803138 w 74"/>
              <a:gd name="T39" fmla="*/ 148687705 h 65"/>
              <a:gd name="T40" fmla="*/ 22682200 w 74"/>
              <a:gd name="T41" fmla="*/ 138607128 h 65"/>
              <a:gd name="T42" fmla="*/ 15120938 w 74"/>
              <a:gd name="T43" fmla="*/ 126007202 h 65"/>
              <a:gd name="T44" fmla="*/ 5040313 w 74"/>
              <a:gd name="T45" fmla="*/ 110886338 h 65"/>
              <a:gd name="T46" fmla="*/ 0 w 74"/>
              <a:gd name="T47" fmla="*/ 98284824 h 65"/>
              <a:gd name="T48" fmla="*/ 0 w 74"/>
              <a:gd name="T49" fmla="*/ 83163960 h 65"/>
              <a:gd name="T50" fmla="*/ 0 w 74"/>
              <a:gd name="T51" fmla="*/ 65523745 h 65"/>
              <a:gd name="T52" fmla="*/ 5040313 w 74"/>
              <a:gd name="T53" fmla="*/ 50402881 h 65"/>
              <a:gd name="T54" fmla="*/ 15120938 w 74"/>
              <a:gd name="T55" fmla="*/ 37801367 h 65"/>
              <a:gd name="T56" fmla="*/ 22682200 w 74"/>
              <a:gd name="T57" fmla="*/ 27720791 h 65"/>
              <a:gd name="T58" fmla="*/ 37803138 w 74"/>
              <a:gd name="T59" fmla="*/ 15120864 h 65"/>
              <a:gd name="T60" fmla="*/ 55443438 w 74"/>
              <a:gd name="T61" fmla="*/ 10080576 h 65"/>
              <a:gd name="T62" fmla="*/ 75604688 w 74"/>
              <a:gd name="T63" fmla="*/ 5040288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2"/>
                </a:lnTo>
                <a:lnTo>
                  <a:pt x="50" y="4"/>
                </a:lnTo>
                <a:lnTo>
                  <a:pt x="57" y="6"/>
                </a:lnTo>
                <a:lnTo>
                  <a:pt x="63" y="11"/>
                </a:lnTo>
                <a:lnTo>
                  <a:pt x="66" y="15"/>
                </a:lnTo>
                <a:lnTo>
                  <a:pt x="70" y="20"/>
                </a:lnTo>
                <a:lnTo>
                  <a:pt x="72" y="26"/>
                </a:lnTo>
                <a:lnTo>
                  <a:pt x="74" y="33"/>
                </a:lnTo>
                <a:lnTo>
                  <a:pt x="72" y="39"/>
                </a:lnTo>
                <a:lnTo>
                  <a:pt x="70" y="44"/>
                </a:lnTo>
                <a:lnTo>
                  <a:pt x="66" y="50"/>
                </a:lnTo>
                <a:lnTo>
                  <a:pt x="63" y="55"/>
                </a:lnTo>
                <a:lnTo>
                  <a:pt x="57" y="59"/>
                </a:lnTo>
                <a:lnTo>
                  <a:pt x="50" y="63"/>
                </a:lnTo>
                <a:lnTo>
                  <a:pt x="44" y="65"/>
                </a:lnTo>
                <a:lnTo>
                  <a:pt x="37" y="65"/>
                </a:lnTo>
                <a:lnTo>
                  <a:pt x="30" y="65"/>
                </a:lnTo>
                <a:lnTo>
                  <a:pt x="22" y="63"/>
                </a:lnTo>
                <a:lnTo>
                  <a:pt x="15" y="59"/>
                </a:lnTo>
                <a:lnTo>
                  <a:pt x="9" y="55"/>
                </a:lnTo>
                <a:lnTo>
                  <a:pt x="6" y="50"/>
                </a:lnTo>
                <a:lnTo>
                  <a:pt x="2" y="44"/>
                </a:lnTo>
                <a:lnTo>
                  <a:pt x="0" y="39"/>
                </a:lnTo>
                <a:lnTo>
                  <a:pt x="0" y="33"/>
                </a:lnTo>
                <a:lnTo>
                  <a:pt x="0" y="26"/>
                </a:lnTo>
                <a:lnTo>
                  <a:pt x="2" y="20"/>
                </a:lnTo>
                <a:lnTo>
                  <a:pt x="6" y="15"/>
                </a:lnTo>
                <a:lnTo>
                  <a:pt x="9" y="11"/>
                </a:lnTo>
                <a:lnTo>
                  <a:pt x="15" y="6"/>
                </a:lnTo>
                <a:lnTo>
                  <a:pt x="22"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525" name="Freeform 296"/>
          <p:cNvSpPr>
            <a:spLocks/>
          </p:cNvSpPr>
          <p:nvPr/>
        </p:nvSpPr>
        <p:spPr bwMode="auto">
          <a:xfrm>
            <a:off x="4494213" y="5370513"/>
            <a:ext cx="117475" cy="100012"/>
          </a:xfrm>
          <a:custGeom>
            <a:avLst/>
            <a:gdLst>
              <a:gd name="T0" fmla="*/ 93246575 w 74"/>
              <a:gd name="T1" fmla="*/ 0 h 63"/>
              <a:gd name="T2" fmla="*/ 113407825 w 74"/>
              <a:gd name="T3" fmla="*/ 0 h 63"/>
              <a:gd name="T4" fmla="*/ 131048125 w 74"/>
              <a:gd name="T5" fmla="*/ 5040287 h 63"/>
              <a:gd name="T6" fmla="*/ 146169063 w 74"/>
              <a:gd name="T7" fmla="*/ 15120862 h 63"/>
              <a:gd name="T8" fmla="*/ 158770638 w 74"/>
              <a:gd name="T9" fmla="*/ 25201437 h 63"/>
              <a:gd name="T10" fmla="*/ 173891575 w 74"/>
              <a:gd name="T11" fmla="*/ 32761074 h 63"/>
              <a:gd name="T12" fmla="*/ 183972200 w 74"/>
              <a:gd name="T13" fmla="*/ 47881936 h 63"/>
              <a:gd name="T14" fmla="*/ 186491563 w 74"/>
              <a:gd name="T15" fmla="*/ 60483448 h 63"/>
              <a:gd name="T16" fmla="*/ 186491563 w 74"/>
              <a:gd name="T17" fmla="*/ 80644597 h 63"/>
              <a:gd name="T18" fmla="*/ 186491563 w 74"/>
              <a:gd name="T19" fmla="*/ 93244521 h 63"/>
              <a:gd name="T20" fmla="*/ 183972200 w 74"/>
              <a:gd name="T21" fmla="*/ 113405671 h 63"/>
              <a:gd name="T22" fmla="*/ 173891575 w 74"/>
              <a:gd name="T23" fmla="*/ 120966895 h 63"/>
              <a:gd name="T24" fmla="*/ 158770638 w 74"/>
              <a:gd name="T25" fmla="*/ 136087757 h 63"/>
              <a:gd name="T26" fmla="*/ 146169063 w 74"/>
              <a:gd name="T27" fmla="*/ 146168332 h 63"/>
              <a:gd name="T28" fmla="*/ 131048125 w 74"/>
              <a:gd name="T29" fmla="*/ 153727969 h 63"/>
              <a:gd name="T30" fmla="*/ 113407825 w 74"/>
              <a:gd name="T31" fmla="*/ 158768256 h 63"/>
              <a:gd name="T32" fmla="*/ 93246575 w 74"/>
              <a:gd name="T33" fmla="*/ 158768256 h 63"/>
              <a:gd name="T34" fmla="*/ 75604688 w 74"/>
              <a:gd name="T35" fmla="*/ 158768256 h 63"/>
              <a:gd name="T36" fmla="*/ 57964388 w 74"/>
              <a:gd name="T37" fmla="*/ 153727969 h 63"/>
              <a:gd name="T38" fmla="*/ 42843450 w 74"/>
              <a:gd name="T39" fmla="*/ 146168332 h 63"/>
              <a:gd name="T40" fmla="*/ 30241875 w 74"/>
              <a:gd name="T41" fmla="*/ 136087757 h 63"/>
              <a:gd name="T42" fmla="*/ 15120938 w 74"/>
              <a:gd name="T43" fmla="*/ 120966895 h 63"/>
              <a:gd name="T44" fmla="*/ 10080625 w 74"/>
              <a:gd name="T45" fmla="*/ 113405671 h 63"/>
              <a:gd name="T46" fmla="*/ 0 w 74"/>
              <a:gd name="T47" fmla="*/ 93244521 h 63"/>
              <a:gd name="T48" fmla="*/ 0 w 74"/>
              <a:gd name="T49" fmla="*/ 80644597 h 63"/>
              <a:gd name="T50" fmla="*/ 0 w 74"/>
              <a:gd name="T51" fmla="*/ 60483448 h 63"/>
              <a:gd name="T52" fmla="*/ 10080625 w 74"/>
              <a:gd name="T53" fmla="*/ 47881936 h 63"/>
              <a:gd name="T54" fmla="*/ 15120938 w 74"/>
              <a:gd name="T55" fmla="*/ 32761074 h 63"/>
              <a:gd name="T56" fmla="*/ 30241875 w 74"/>
              <a:gd name="T57" fmla="*/ 25201437 h 63"/>
              <a:gd name="T58" fmla="*/ 42843450 w 74"/>
              <a:gd name="T59" fmla="*/ 15120862 h 63"/>
              <a:gd name="T60" fmla="*/ 5796438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9" y="13"/>
                </a:lnTo>
                <a:lnTo>
                  <a:pt x="73" y="19"/>
                </a:lnTo>
                <a:lnTo>
                  <a:pt x="74" y="24"/>
                </a:lnTo>
                <a:lnTo>
                  <a:pt x="74" y="32"/>
                </a:lnTo>
                <a:lnTo>
                  <a:pt x="74" y="37"/>
                </a:lnTo>
                <a:lnTo>
                  <a:pt x="73" y="45"/>
                </a:lnTo>
                <a:lnTo>
                  <a:pt x="69" y="48"/>
                </a:lnTo>
                <a:lnTo>
                  <a:pt x="63" y="54"/>
                </a:lnTo>
                <a:lnTo>
                  <a:pt x="58" y="58"/>
                </a:lnTo>
                <a:lnTo>
                  <a:pt x="52" y="61"/>
                </a:lnTo>
                <a:lnTo>
                  <a:pt x="45" y="63"/>
                </a:lnTo>
                <a:lnTo>
                  <a:pt x="37" y="63"/>
                </a:lnTo>
                <a:lnTo>
                  <a:pt x="30" y="63"/>
                </a:lnTo>
                <a:lnTo>
                  <a:pt x="23" y="61"/>
                </a:lnTo>
                <a:lnTo>
                  <a:pt x="17" y="58"/>
                </a:lnTo>
                <a:lnTo>
                  <a:pt x="12" y="54"/>
                </a:lnTo>
                <a:lnTo>
                  <a:pt x="6" y="48"/>
                </a:lnTo>
                <a:lnTo>
                  <a:pt x="4" y="45"/>
                </a:lnTo>
                <a:lnTo>
                  <a:pt x="0" y="37"/>
                </a:lnTo>
                <a:lnTo>
                  <a:pt x="0" y="32"/>
                </a:lnTo>
                <a:lnTo>
                  <a:pt x="0" y="24"/>
                </a:lnTo>
                <a:lnTo>
                  <a:pt x="4" y="19"/>
                </a:lnTo>
                <a:lnTo>
                  <a:pt x="6" y="13"/>
                </a:lnTo>
                <a:lnTo>
                  <a:pt x="12" y="10"/>
                </a:lnTo>
                <a:lnTo>
                  <a:pt x="17" y="6"/>
                </a:lnTo>
                <a:lnTo>
                  <a:pt x="23" y="2"/>
                </a:lnTo>
                <a:lnTo>
                  <a:pt x="30" y="0"/>
                </a:lnTo>
                <a:lnTo>
                  <a:pt x="37" y="0"/>
                </a:lnTo>
                <a:close/>
              </a:path>
            </a:pathLst>
          </a:custGeom>
          <a:solidFill>
            <a:srgbClr val="FFFFFF"/>
          </a:solidFill>
          <a:ln w="9525">
            <a:noFill/>
            <a:round/>
            <a:headEnd/>
            <a:tailEnd/>
          </a:ln>
        </p:spPr>
        <p:txBody>
          <a:bodyPr/>
          <a:lstStyle/>
          <a:p>
            <a:endParaRPr lang="en-US" dirty="0"/>
          </a:p>
        </p:txBody>
      </p:sp>
      <p:sp>
        <p:nvSpPr>
          <p:cNvPr id="18526" name="Freeform 297"/>
          <p:cNvSpPr>
            <a:spLocks/>
          </p:cNvSpPr>
          <p:nvPr/>
        </p:nvSpPr>
        <p:spPr bwMode="auto">
          <a:xfrm>
            <a:off x="4494213" y="5370513"/>
            <a:ext cx="117475" cy="100012"/>
          </a:xfrm>
          <a:custGeom>
            <a:avLst/>
            <a:gdLst>
              <a:gd name="T0" fmla="*/ 93246575 w 74"/>
              <a:gd name="T1" fmla="*/ 0 h 63"/>
              <a:gd name="T2" fmla="*/ 113407825 w 74"/>
              <a:gd name="T3" fmla="*/ 0 h 63"/>
              <a:gd name="T4" fmla="*/ 131048125 w 74"/>
              <a:gd name="T5" fmla="*/ 5040287 h 63"/>
              <a:gd name="T6" fmla="*/ 146169063 w 74"/>
              <a:gd name="T7" fmla="*/ 15120862 h 63"/>
              <a:gd name="T8" fmla="*/ 158770638 w 74"/>
              <a:gd name="T9" fmla="*/ 25201437 h 63"/>
              <a:gd name="T10" fmla="*/ 173891575 w 74"/>
              <a:gd name="T11" fmla="*/ 32761074 h 63"/>
              <a:gd name="T12" fmla="*/ 183972200 w 74"/>
              <a:gd name="T13" fmla="*/ 47881936 h 63"/>
              <a:gd name="T14" fmla="*/ 186491563 w 74"/>
              <a:gd name="T15" fmla="*/ 60483448 h 63"/>
              <a:gd name="T16" fmla="*/ 186491563 w 74"/>
              <a:gd name="T17" fmla="*/ 80644597 h 63"/>
              <a:gd name="T18" fmla="*/ 186491563 w 74"/>
              <a:gd name="T19" fmla="*/ 93244521 h 63"/>
              <a:gd name="T20" fmla="*/ 183972200 w 74"/>
              <a:gd name="T21" fmla="*/ 113405671 h 63"/>
              <a:gd name="T22" fmla="*/ 173891575 w 74"/>
              <a:gd name="T23" fmla="*/ 120966895 h 63"/>
              <a:gd name="T24" fmla="*/ 158770638 w 74"/>
              <a:gd name="T25" fmla="*/ 136087757 h 63"/>
              <a:gd name="T26" fmla="*/ 146169063 w 74"/>
              <a:gd name="T27" fmla="*/ 146168332 h 63"/>
              <a:gd name="T28" fmla="*/ 131048125 w 74"/>
              <a:gd name="T29" fmla="*/ 153727969 h 63"/>
              <a:gd name="T30" fmla="*/ 113407825 w 74"/>
              <a:gd name="T31" fmla="*/ 158768256 h 63"/>
              <a:gd name="T32" fmla="*/ 93246575 w 74"/>
              <a:gd name="T33" fmla="*/ 158768256 h 63"/>
              <a:gd name="T34" fmla="*/ 75604688 w 74"/>
              <a:gd name="T35" fmla="*/ 158768256 h 63"/>
              <a:gd name="T36" fmla="*/ 57964388 w 74"/>
              <a:gd name="T37" fmla="*/ 153727969 h 63"/>
              <a:gd name="T38" fmla="*/ 42843450 w 74"/>
              <a:gd name="T39" fmla="*/ 146168332 h 63"/>
              <a:gd name="T40" fmla="*/ 30241875 w 74"/>
              <a:gd name="T41" fmla="*/ 136087757 h 63"/>
              <a:gd name="T42" fmla="*/ 15120938 w 74"/>
              <a:gd name="T43" fmla="*/ 120966895 h 63"/>
              <a:gd name="T44" fmla="*/ 10080625 w 74"/>
              <a:gd name="T45" fmla="*/ 113405671 h 63"/>
              <a:gd name="T46" fmla="*/ 0 w 74"/>
              <a:gd name="T47" fmla="*/ 93244521 h 63"/>
              <a:gd name="T48" fmla="*/ 0 w 74"/>
              <a:gd name="T49" fmla="*/ 80644597 h 63"/>
              <a:gd name="T50" fmla="*/ 0 w 74"/>
              <a:gd name="T51" fmla="*/ 60483448 h 63"/>
              <a:gd name="T52" fmla="*/ 10080625 w 74"/>
              <a:gd name="T53" fmla="*/ 47881936 h 63"/>
              <a:gd name="T54" fmla="*/ 15120938 w 74"/>
              <a:gd name="T55" fmla="*/ 32761074 h 63"/>
              <a:gd name="T56" fmla="*/ 30241875 w 74"/>
              <a:gd name="T57" fmla="*/ 25201437 h 63"/>
              <a:gd name="T58" fmla="*/ 42843450 w 74"/>
              <a:gd name="T59" fmla="*/ 15120862 h 63"/>
              <a:gd name="T60" fmla="*/ 5796438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9" y="13"/>
                </a:lnTo>
                <a:lnTo>
                  <a:pt x="73" y="19"/>
                </a:lnTo>
                <a:lnTo>
                  <a:pt x="74" y="24"/>
                </a:lnTo>
                <a:lnTo>
                  <a:pt x="74" y="32"/>
                </a:lnTo>
                <a:lnTo>
                  <a:pt x="74" y="37"/>
                </a:lnTo>
                <a:lnTo>
                  <a:pt x="73" y="45"/>
                </a:lnTo>
                <a:lnTo>
                  <a:pt x="69" y="48"/>
                </a:lnTo>
                <a:lnTo>
                  <a:pt x="63" y="54"/>
                </a:lnTo>
                <a:lnTo>
                  <a:pt x="58" y="58"/>
                </a:lnTo>
                <a:lnTo>
                  <a:pt x="52" y="61"/>
                </a:lnTo>
                <a:lnTo>
                  <a:pt x="45" y="63"/>
                </a:lnTo>
                <a:lnTo>
                  <a:pt x="37" y="63"/>
                </a:lnTo>
                <a:lnTo>
                  <a:pt x="30" y="63"/>
                </a:lnTo>
                <a:lnTo>
                  <a:pt x="23" y="61"/>
                </a:lnTo>
                <a:lnTo>
                  <a:pt x="17" y="58"/>
                </a:lnTo>
                <a:lnTo>
                  <a:pt x="12" y="54"/>
                </a:lnTo>
                <a:lnTo>
                  <a:pt x="6" y="48"/>
                </a:lnTo>
                <a:lnTo>
                  <a:pt x="4" y="45"/>
                </a:lnTo>
                <a:lnTo>
                  <a:pt x="0" y="37"/>
                </a:lnTo>
                <a:lnTo>
                  <a:pt x="0" y="32"/>
                </a:lnTo>
                <a:lnTo>
                  <a:pt x="0" y="24"/>
                </a:lnTo>
                <a:lnTo>
                  <a:pt x="4" y="19"/>
                </a:lnTo>
                <a:lnTo>
                  <a:pt x="6" y="13"/>
                </a:lnTo>
                <a:lnTo>
                  <a:pt x="12" y="10"/>
                </a:lnTo>
                <a:lnTo>
                  <a:pt x="17"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27" name="Freeform 298"/>
          <p:cNvSpPr>
            <a:spLocks/>
          </p:cNvSpPr>
          <p:nvPr/>
        </p:nvSpPr>
        <p:spPr bwMode="auto">
          <a:xfrm>
            <a:off x="3451225" y="6035675"/>
            <a:ext cx="117475" cy="103188"/>
          </a:xfrm>
          <a:custGeom>
            <a:avLst/>
            <a:gdLst>
              <a:gd name="T0" fmla="*/ 93246575 w 74"/>
              <a:gd name="T1" fmla="*/ 0 h 65"/>
              <a:gd name="T2" fmla="*/ 110886875 w 74"/>
              <a:gd name="T3" fmla="*/ 0 h 65"/>
              <a:gd name="T4" fmla="*/ 131048125 w 74"/>
              <a:gd name="T5" fmla="*/ 5040337 h 65"/>
              <a:gd name="T6" fmla="*/ 143649700 w 74"/>
              <a:gd name="T7" fmla="*/ 15121011 h 65"/>
              <a:gd name="T8" fmla="*/ 158770638 w 74"/>
              <a:gd name="T9" fmla="*/ 25201685 h 65"/>
              <a:gd name="T10" fmla="*/ 171370625 w 74"/>
              <a:gd name="T11" fmla="*/ 37803321 h 65"/>
              <a:gd name="T12" fmla="*/ 176410938 w 74"/>
              <a:gd name="T13" fmla="*/ 52924331 h 65"/>
              <a:gd name="T14" fmla="*/ 186491563 w 74"/>
              <a:gd name="T15" fmla="*/ 65524380 h 65"/>
              <a:gd name="T16" fmla="*/ 186491563 w 74"/>
              <a:gd name="T17" fmla="*/ 80645391 h 65"/>
              <a:gd name="T18" fmla="*/ 186491563 w 74"/>
              <a:gd name="T19" fmla="*/ 98287364 h 65"/>
              <a:gd name="T20" fmla="*/ 176410938 w 74"/>
              <a:gd name="T21" fmla="*/ 113408375 h 65"/>
              <a:gd name="T22" fmla="*/ 171370625 w 74"/>
              <a:gd name="T23" fmla="*/ 126008423 h 65"/>
              <a:gd name="T24" fmla="*/ 158770638 w 74"/>
              <a:gd name="T25" fmla="*/ 136089097 h 65"/>
              <a:gd name="T26" fmla="*/ 143649700 w 74"/>
              <a:gd name="T27" fmla="*/ 148690733 h 65"/>
              <a:gd name="T28" fmla="*/ 131048125 w 74"/>
              <a:gd name="T29" fmla="*/ 153731070 h 65"/>
              <a:gd name="T30" fmla="*/ 110886875 w 74"/>
              <a:gd name="T31" fmla="*/ 158771407 h 65"/>
              <a:gd name="T32" fmla="*/ 93246575 w 74"/>
              <a:gd name="T33" fmla="*/ 163811744 h 65"/>
              <a:gd name="T34" fmla="*/ 75604688 w 74"/>
              <a:gd name="T35" fmla="*/ 158771407 h 65"/>
              <a:gd name="T36" fmla="*/ 55443438 w 74"/>
              <a:gd name="T37" fmla="*/ 153731070 h 65"/>
              <a:gd name="T38" fmla="*/ 42843450 w 74"/>
              <a:gd name="T39" fmla="*/ 148690733 h 65"/>
              <a:gd name="T40" fmla="*/ 27722513 w 74"/>
              <a:gd name="T41" fmla="*/ 136089097 h 65"/>
              <a:gd name="T42" fmla="*/ 15120938 w 74"/>
              <a:gd name="T43" fmla="*/ 126008423 h 65"/>
              <a:gd name="T44" fmla="*/ 5040313 w 74"/>
              <a:gd name="T45" fmla="*/ 113408375 h 65"/>
              <a:gd name="T46" fmla="*/ 0 w 74"/>
              <a:gd name="T47" fmla="*/ 98287364 h 65"/>
              <a:gd name="T48" fmla="*/ 0 w 74"/>
              <a:gd name="T49" fmla="*/ 80645391 h 65"/>
              <a:gd name="T50" fmla="*/ 0 w 74"/>
              <a:gd name="T51" fmla="*/ 65524380 h 65"/>
              <a:gd name="T52" fmla="*/ 5040313 w 74"/>
              <a:gd name="T53" fmla="*/ 52924331 h 65"/>
              <a:gd name="T54" fmla="*/ 15120938 w 74"/>
              <a:gd name="T55" fmla="*/ 37803321 h 65"/>
              <a:gd name="T56" fmla="*/ 27722513 w 74"/>
              <a:gd name="T57" fmla="*/ 25201685 h 65"/>
              <a:gd name="T58" fmla="*/ 42843450 w 74"/>
              <a:gd name="T59" fmla="*/ 15121011 h 65"/>
              <a:gd name="T60" fmla="*/ 55443438 w 74"/>
              <a:gd name="T61" fmla="*/ 5040337 h 65"/>
              <a:gd name="T62" fmla="*/ 75604688 w 74"/>
              <a:gd name="T63" fmla="*/ 0 h 65"/>
              <a:gd name="T64" fmla="*/ 93246575 w 7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5">
                <a:moveTo>
                  <a:pt x="37" y="0"/>
                </a:moveTo>
                <a:lnTo>
                  <a:pt x="44" y="0"/>
                </a:lnTo>
                <a:lnTo>
                  <a:pt x="52" y="2"/>
                </a:lnTo>
                <a:lnTo>
                  <a:pt x="57" y="6"/>
                </a:lnTo>
                <a:lnTo>
                  <a:pt x="63" y="10"/>
                </a:lnTo>
                <a:lnTo>
                  <a:pt x="68" y="15"/>
                </a:lnTo>
                <a:lnTo>
                  <a:pt x="70" y="21"/>
                </a:lnTo>
                <a:lnTo>
                  <a:pt x="74" y="26"/>
                </a:lnTo>
                <a:lnTo>
                  <a:pt x="74" y="32"/>
                </a:lnTo>
                <a:lnTo>
                  <a:pt x="74" y="39"/>
                </a:lnTo>
                <a:lnTo>
                  <a:pt x="70" y="45"/>
                </a:lnTo>
                <a:lnTo>
                  <a:pt x="68" y="50"/>
                </a:lnTo>
                <a:lnTo>
                  <a:pt x="63" y="54"/>
                </a:lnTo>
                <a:lnTo>
                  <a:pt x="57" y="59"/>
                </a:lnTo>
                <a:lnTo>
                  <a:pt x="52" y="61"/>
                </a:lnTo>
                <a:lnTo>
                  <a:pt x="44" y="63"/>
                </a:lnTo>
                <a:lnTo>
                  <a:pt x="37" y="65"/>
                </a:lnTo>
                <a:lnTo>
                  <a:pt x="30" y="63"/>
                </a:lnTo>
                <a:lnTo>
                  <a:pt x="22" y="61"/>
                </a:lnTo>
                <a:lnTo>
                  <a:pt x="17" y="59"/>
                </a:lnTo>
                <a:lnTo>
                  <a:pt x="11" y="54"/>
                </a:lnTo>
                <a:lnTo>
                  <a:pt x="6" y="50"/>
                </a:lnTo>
                <a:lnTo>
                  <a:pt x="2" y="45"/>
                </a:lnTo>
                <a:lnTo>
                  <a:pt x="0" y="39"/>
                </a:lnTo>
                <a:lnTo>
                  <a:pt x="0" y="32"/>
                </a:lnTo>
                <a:lnTo>
                  <a:pt x="0" y="26"/>
                </a:lnTo>
                <a:lnTo>
                  <a:pt x="2" y="21"/>
                </a:lnTo>
                <a:lnTo>
                  <a:pt x="6" y="15"/>
                </a:lnTo>
                <a:lnTo>
                  <a:pt x="11" y="10"/>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28" name="Freeform 299"/>
          <p:cNvSpPr>
            <a:spLocks/>
          </p:cNvSpPr>
          <p:nvPr/>
        </p:nvSpPr>
        <p:spPr bwMode="auto">
          <a:xfrm>
            <a:off x="4533900" y="5951538"/>
            <a:ext cx="115888" cy="101600"/>
          </a:xfrm>
          <a:custGeom>
            <a:avLst/>
            <a:gdLst>
              <a:gd name="T0" fmla="*/ 90726016 w 73"/>
              <a:gd name="T1" fmla="*/ 0 h 64"/>
              <a:gd name="T2" fmla="*/ 110887353 w 73"/>
              <a:gd name="T3" fmla="*/ 5040313 h 64"/>
              <a:gd name="T4" fmla="*/ 128529317 w 73"/>
              <a:gd name="T5" fmla="*/ 7561263 h 64"/>
              <a:gd name="T6" fmla="*/ 148690654 w 73"/>
              <a:gd name="T7" fmla="*/ 12601575 h 64"/>
              <a:gd name="T8" fmla="*/ 156250362 w 73"/>
              <a:gd name="T9" fmla="*/ 22682200 h 64"/>
              <a:gd name="T10" fmla="*/ 171371364 w 73"/>
              <a:gd name="T11" fmla="*/ 37803138 h 64"/>
              <a:gd name="T12" fmla="*/ 181452033 w 73"/>
              <a:gd name="T13" fmla="*/ 50403125 h 64"/>
              <a:gd name="T14" fmla="*/ 183972994 w 73"/>
              <a:gd name="T15" fmla="*/ 65524063 h 64"/>
              <a:gd name="T16" fmla="*/ 183972994 w 73"/>
              <a:gd name="T17" fmla="*/ 78125638 h 64"/>
              <a:gd name="T18" fmla="*/ 183972994 w 73"/>
              <a:gd name="T19" fmla="*/ 98286888 h 64"/>
              <a:gd name="T20" fmla="*/ 181452033 w 73"/>
              <a:gd name="T21" fmla="*/ 110886875 h 64"/>
              <a:gd name="T22" fmla="*/ 171371364 w 73"/>
              <a:gd name="T23" fmla="*/ 126007813 h 64"/>
              <a:gd name="T24" fmla="*/ 156250362 w 73"/>
              <a:gd name="T25" fmla="*/ 138609388 h 64"/>
              <a:gd name="T26" fmla="*/ 148690654 w 73"/>
              <a:gd name="T27" fmla="*/ 148690013 h 64"/>
              <a:gd name="T28" fmla="*/ 128529317 w 73"/>
              <a:gd name="T29" fmla="*/ 153730325 h 64"/>
              <a:gd name="T30" fmla="*/ 110887353 w 73"/>
              <a:gd name="T31" fmla="*/ 158770638 h 64"/>
              <a:gd name="T32" fmla="*/ 90726016 w 73"/>
              <a:gd name="T33" fmla="*/ 161290000 h 64"/>
              <a:gd name="T34" fmla="*/ 73085640 w 73"/>
              <a:gd name="T35" fmla="*/ 158770638 h 64"/>
              <a:gd name="T36" fmla="*/ 55443677 w 73"/>
              <a:gd name="T37" fmla="*/ 153730325 h 64"/>
              <a:gd name="T38" fmla="*/ 40322674 w 73"/>
              <a:gd name="T39" fmla="*/ 148690013 h 64"/>
              <a:gd name="T40" fmla="*/ 27722632 w 73"/>
              <a:gd name="T41" fmla="*/ 138609388 h 64"/>
              <a:gd name="T42" fmla="*/ 17641964 w 73"/>
              <a:gd name="T43" fmla="*/ 126007813 h 64"/>
              <a:gd name="T44" fmla="*/ 7561295 w 73"/>
              <a:gd name="T45" fmla="*/ 110886875 h 64"/>
              <a:gd name="T46" fmla="*/ 2520961 w 73"/>
              <a:gd name="T47" fmla="*/ 98286888 h 64"/>
              <a:gd name="T48" fmla="*/ 0 w 73"/>
              <a:gd name="T49" fmla="*/ 78125638 h 64"/>
              <a:gd name="T50" fmla="*/ 2520961 w 73"/>
              <a:gd name="T51" fmla="*/ 65524063 h 64"/>
              <a:gd name="T52" fmla="*/ 7561295 w 73"/>
              <a:gd name="T53" fmla="*/ 50403125 h 64"/>
              <a:gd name="T54" fmla="*/ 17641964 w 73"/>
              <a:gd name="T55" fmla="*/ 37803138 h 64"/>
              <a:gd name="T56" fmla="*/ 27722632 w 73"/>
              <a:gd name="T57" fmla="*/ 22682200 h 64"/>
              <a:gd name="T58" fmla="*/ 40322674 w 73"/>
              <a:gd name="T59" fmla="*/ 12601575 h 64"/>
              <a:gd name="T60" fmla="*/ 55443677 w 73"/>
              <a:gd name="T61" fmla="*/ 7561263 h 64"/>
              <a:gd name="T62" fmla="*/ 73085640 w 73"/>
              <a:gd name="T63" fmla="*/ 5040313 h 64"/>
              <a:gd name="T64" fmla="*/ 90726016 w 73"/>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4">
                <a:moveTo>
                  <a:pt x="36" y="0"/>
                </a:moveTo>
                <a:lnTo>
                  <a:pt x="44" y="2"/>
                </a:lnTo>
                <a:lnTo>
                  <a:pt x="51" y="3"/>
                </a:lnTo>
                <a:lnTo>
                  <a:pt x="59" y="5"/>
                </a:lnTo>
                <a:lnTo>
                  <a:pt x="62" y="9"/>
                </a:lnTo>
                <a:lnTo>
                  <a:pt x="68" y="15"/>
                </a:lnTo>
                <a:lnTo>
                  <a:pt x="72" y="20"/>
                </a:lnTo>
                <a:lnTo>
                  <a:pt x="73" y="26"/>
                </a:lnTo>
                <a:lnTo>
                  <a:pt x="73" y="31"/>
                </a:lnTo>
                <a:lnTo>
                  <a:pt x="73" y="39"/>
                </a:lnTo>
                <a:lnTo>
                  <a:pt x="72" y="44"/>
                </a:lnTo>
                <a:lnTo>
                  <a:pt x="68" y="50"/>
                </a:lnTo>
                <a:lnTo>
                  <a:pt x="62" y="55"/>
                </a:lnTo>
                <a:lnTo>
                  <a:pt x="59" y="59"/>
                </a:lnTo>
                <a:lnTo>
                  <a:pt x="51" y="61"/>
                </a:lnTo>
                <a:lnTo>
                  <a:pt x="44" y="63"/>
                </a:lnTo>
                <a:lnTo>
                  <a:pt x="36" y="64"/>
                </a:lnTo>
                <a:lnTo>
                  <a:pt x="29" y="63"/>
                </a:lnTo>
                <a:lnTo>
                  <a:pt x="22" y="61"/>
                </a:lnTo>
                <a:lnTo>
                  <a:pt x="16" y="59"/>
                </a:lnTo>
                <a:lnTo>
                  <a:pt x="11" y="55"/>
                </a:lnTo>
                <a:lnTo>
                  <a:pt x="7" y="50"/>
                </a:lnTo>
                <a:lnTo>
                  <a:pt x="3" y="44"/>
                </a:lnTo>
                <a:lnTo>
                  <a:pt x="1" y="39"/>
                </a:lnTo>
                <a:lnTo>
                  <a:pt x="0" y="31"/>
                </a:lnTo>
                <a:lnTo>
                  <a:pt x="1" y="26"/>
                </a:lnTo>
                <a:lnTo>
                  <a:pt x="3" y="20"/>
                </a:lnTo>
                <a:lnTo>
                  <a:pt x="7" y="15"/>
                </a:lnTo>
                <a:lnTo>
                  <a:pt x="11" y="9"/>
                </a:lnTo>
                <a:lnTo>
                  <a:pt x="16" y="5"/>
                </a:lnTo>
                <a:lnTo>
                  <a:pt x="22" y="3"/>
                </a:lnTo>
                <a:lnTo>
                  <a:pt x="29" y="2"/>
                </a:lnTo>
                <a:lnTo>
                  <a:pt x="36" y="0"/>
                </a:lnTo>
              </a:path>
            </a:pathLst>
          </a:custGeom>
          <a:noFill/>
          <a:ln w="11113">
            <a:solidFill>
              <a:srgbClr val="1F1A17"/>
            </a:solidFill>
            <a:prstDash val="solid"/>
            <a:round/>
            <a:headEnd/>
            <a:tailEnd/>
          </a:ln>
        </p:spPr>
        <p:txBody>
          <a:bodyPr/>
          <a:lstStyle/>
          <a:p>
            <a:endParaRPr lang="en-US" dirty="0"/>
          </a:p>
        </p:txBody>
      </p:sp>
      <p:sp>
        <p:nvSpPr>
          <p:cNvPr id="18529" name="Freeform 300"/>
          <p:cNvSpPr>
            <a:spLocks/>
          </p:cNvSpPr>
          <p:nvPr/>
        </p:nvSpPr>
        <p:spPr bwMode="auto">
          <a:xfrm>
            <a:off x="3392488" y="5262563"/>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2680499 h 63"/>
              <a:gd name="T10" fmla="*/ 171370625 w 74"/>
              <a:gd name="T11" fmla="*/ 32761074 h 63"/>
              <a:gd name="T12" fmla="*/ 181451250 w 74"/>
              <a:gd name="T13" fmla="*/ 45362586 h 63"/>
              <a:gd name="T14" fmla="*/ 186491563 w 74"/>
              <a:gd name="T15" fmla="*/ 65523735 h 63"/>
              <a:gd name="T16" fmla="*/ 186491563 w 74"/>
              <a:gd name="T17" fmla="*/ 78123659 h 63"/>
              <a:gd name="T18" fmla="*/ 186491563 w 74"/>
              <a:gd name="T19" fmla="*/ 98284809 h 63"/>
              <a:gd name="T20" fmla="*/ 181451250 w 74"/>
              <a:gd name="T21" fmla="*/ 110886321 h 63"/>
              <a:gd name="T22" fmla="*/ 171370625 w 74"/>
              <a:gd name="T23" fmla="*/ 126007183 h 63"/>
              <a:gd name="T24" fmla="*/ 158770638 w 74"/>
              <a:gd name="T25" fmla="*/ 136087757 h 63"/>
              <a:gd name="T26" fmla="*/ 143649700 w 74"/>
              <a:gd name="T27" fmla="*/ 143647394 h 63"/>
              <a:gd name="T28" fmla="*/ 131048125 w 74"/>
              <a:gd name="T29" fmla="*/ 153727969 h 63"/>
              <a:gd name="T30" fmla="*/ 110886875 w 74"/>
              <a:gd name="T31" fmla="*/ 158768256 h 63"/>
              <a:gd name="T32" fmla="*/ 93246575 w 74"/>
              <a:gd name="T33" fmla="*/ 158768256 h 63"/>
              <a:gd name="T34" fmla="*/ 75604688 w 74"/>
              <a:gd name="T35" fmla="*/ 158768256 h 63"/>
              <a:gd name="T36" fmla="*/ 55443438 w 74"/>
              <a:gd name="T37" fmla="*/ 153727969 h 63"/>
              <a:gd name="T38" fmla="*/ 42843450 w 74"/>
              <a:gd name="T39" fmla="*/ 143647394 h 63"/>
              <a:gd name="T40" fmla="*/ 27722513 w 74"/>
              <a:gd name="T41" fmla="*/ 136087757 h 63"/>
              <a:gd name="T42" fmla="*/ 17641888 w 74"/>
              <a:gd name="T43" fmla="*/ 126007183 h 63"/>
              <a:gd name="T44" fmla="*/ 10080625 w 74"/>
              <a:gd name="T45" fmla="*/ 110886321 h 63"/>
              <a:gd name="T46" fmla="*/ 5040313 w 74"/>
              <a:gd name="T47" fmla="*/ 98284809 h 63"/>
              <a:gd name="T48" fmla="*/ 0 w 74"/>
              <a:gd name="T49" fmla="*/ 78123659 h 63"/>
              <a:gd name="T50" fmla="*/ 5040313 w 74"/>
              <a:gd name="T51" fmla="*/ 65523735 h 63"/>
              <a:gd name="T52" fmla="*/ 10080625 w 74"/>
              <a:gd name="T53" fmla="*/ 45362586 h 63"/>
              <a:gd name="T54" fmla="*/ 17641888 w 74"/>
              <a:gd name="T55" fmla="*/ 32761074 h 63"/>
              <a:gd name="T56" fmla="*/ 27722513 w 74"/>
              <a:gd name="T57" fmla="*/ 22680499 h 63"/>
              <a:gd name="T58" fmla="*/ 42843450 w 74"/>
              <a:gd name="T59" fmla="*/ 15120862 h 63"/>
              <a:gd name="T60" fmla="*/ 5544343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8"/>
                </a:lnTo>
                <a:lnTo>
                  <a:pt x="74" y="26"/>
                </a:lnTo>
                <a:lnTo>
                  <a:pt x="74" y="31"/>
                </a:lnTo>
                <a:lnTo>
                  <a:pt x="74" y="39"/>
                </a:lnTo>
                <a:lnTo>
                  <a:pt x="72" y="44"/>
                </a:lnTo>
                <a:lnTo>
                  <a:pt x="68" y="50"/>
                </a:lnTo>
                <a:lnTo>
                  <a:pt x="63" y="54"/>
                </a:lnTo>
                <a:lnTo>
                  <a:pt x="57" y="57"/>
                </a:lnTo>
                <a:lnTo>
                  <a:pt x="52" y="61"/>
                </a:lnTo>
                <a:lnTo>
                  <a:pt x="44" y="63"/>
                </a:lnTo>
                <a:lnTo>
                  <a:pt x="37" y="63"/>
                </a:lnTo>
                <a:lnTo>
                  <a:pt x="30" y="63"/>
                </a:lnTo>
                <a:lnTo>
                  <a:pt x="22" y="61"/>
                </a:lnTo>
                <a:lnTo>
                  <a:pt x="17" y="57"/>
                </a:lnTo>
                <a:lnTo>
                  <a:pt x="11" y="54"/>
                </a:lnTo>
                <a:lnTo>
                  <a:pt x="7" y="50"/>
                </a:lnTo>
                <a:lnTo>
                  <a:pt x="4" y="44"/>
                </a:lnTo>
                <a:lnTo>
                  <a:pt x="2" y="39"/>
                </a:lnTo>
                <a:lnTo>
                  <a:pt x="0" y="31"/>
                </a:lnTo>
                <a:lnTo>
                  <a:pt x="2" y="26"/>
                </a:lnTo>
                <a:lnTo>
                  <a:pt x="4" y="18"/>
                </a:lnTo>
                <a:lnTo>
                  <a:pt x="7" y="13"/>
                </a:lnTo>
                <a:lnTo>
                  <a:pt x="11" y="9"/>
                </a:lnTo>
                <a:lnTo>
                  <a:pt x="17" y="6"/>
                </a:lnTo>
                <a:lnTo>
                  <a:pt x="22" y="2"/>
                </a:lnTo>
                <a:lnTo>
                  <a:pt x="30" y="0"/>
                </a:lnTo>
                <a:lnTo>
                  <a:pt x="37" y="0"/>
                </a:lnTo>
                <a:close/>
              </a:path>
            </a:pathLst>
          </a:custGeom>
          <a:solidFill>
            <a:srgbClr val="FFFFFF"/>
          </a:solidFill>
          <a:ln w="9525">
            <a:noFill/>
            <a:round/>
            <a:headEnd/>
            <a:tailEnd/>
          </a:ln>
        </p:spPr>
        <p:txBody>
          <a:bodyPr/>
          <a:lstStyle/>
          <a:p>
            <a:endParaRPr lang="en-US" dirty="0"/>
          </a:p>
        </p:txBody>
      </p:sp>
      <p:sp>
        <p:nvSpPr>
          <p:cNvPr id="18530" name="Freeform 301"/>
          <p:cNvSpPr>
            <a:spLocks/>
          </p:cNvSpPr>
          <p:nvPr/>
        </p:nvSpPr>
        <p:spPr bwMode="auto">
          <a:xfrm>
            <a:off x="3392488" y="5262563"/>
            <a:ext cx="117475" cy="100012"/>
          </a:xfrm>
          <a:custGeom>
            <a:avLst/>
            <a:gdLst>
              <a:gd name="T0" fmla="*/ 93246575 w 74"/>
              <a:gd name="T1" fmla="*/ 0 h 63"/>
              <a:gd name="T2" fmla="*/ 110886875 w 74"/>
              <a:gd name="T3" fmla="*/ 0 h 63"/>
              <a:gd name="T4" fmla="*/ 131048125 w 74"/>
              <a:gd name="T5" fmla="*/ 5040287 h 63"/>
              <a:gd name="T6" fmla="*/ 143649700 w 74"/>
              <a:gd name="T7" fmla="*/ 15120862 h 63"/>
              <a:gd name="T8" fmla="*/ 158770638 w 74"/>
              <a:gd name="T9" fmla="*/ 22680499 h 63"/>
              <a:gd name="T10" fmla="*/ 171370625 w 74"/>
              <a:gd name="T11" fmla="*/ 32761074 h 63"/>
              <a:gd name="T12" fmla="*/ 181451250 w 74"/>
              <a:gd name="T13" fmla="*/ 45362586 h 63"/>
              <a:gd name="T14" fmla="*/ 186491563 w 74"/>
              <a:gd name="T15" fmla="*/ 65523735 h 63"/>
              <a:gd name="T16" fmla="*/ 186491563 w 74"/>
              <a:gd name="T17" fmla="*/ 78123659 h 63"/>
              <a:gd name="T18" fmla="*/ 186491563 w 74"/>
              <a:gd name="T19" fmla="*/ 98284809 h 63"/>
              <a:gd name="T20" fmla="*/ 181451250 w 74"/>
              <a:gd name="T21" fmla="*/ 110886321 h 63"/>
              <a:gd name="T22" fmla="*/ 171370625 w 74"/>
              <a:gd name="T23" fmla="*/ 126007183 h 63"/>
              <a:gd name="T24" fmla="*/ 158770638 w 74"/>
              <a:gd name="T25" fmla="*/ 136087757 h 63"/>
              <a:gd name="T26" fmla="*/ 143649700 w 74"/>
              <a:gd name="T27" fmla="*/ 143647394 h 63"/>
              <a:gd name="T28" fmla="*/ 131048125 w 74"/>
              <a:gd name="T29" fmla="*/ 153727969 h 63"/>
              <a:gd name="T30" fmla="*/ 110886875 w 74"/>
              <a:gd name="T31" fmla="*/ 158768256 h 63"/>
              <a:gd name="T32" fmla="*/ 93246575 w 74"/>
              <a:gd name="T33" fmla="*/ 158768256 h 63"/>
              <a:gd name="T34" fmla="*/ 75604688 w 74"/>
              <a:gd name="T35" fmla="*/ 158768256 h 63"/>
              <a:gd name="T36" fmla="*/ 55443438 w 74"/>
              <a:gd name="T37" fmla="*/ 153727969 h 63"/>
              <a:gd name="T38" fmla="*/ 42843450 w 74"/>
              <a:gd name="T39" fmla="*/ 143647394 h 63"/>
              <a:gd name="T40" fmla="*/ 27722513 w 74"/>
              <a:gd name="T41" fmla="*/ 136087757 h 63"/>
              <a:gd name="T42" fmla="*/ 17641888 w 74"/>
              <a:gd name="T43" fmla="*/ 126007183 h 63"/>
              <a:gd name="T44" fmla="*/ 10080625 w 74"/>
              <a:gd name="T45" fmla="*/ 110886321 h 63"/>
              <a:gd name="T46" fmla="*/ 5040313 w 74"/>
              <a:gd name="T47" fmla="*/ 98284809 h 63"/>
              <a:gd name="T48" fmla="*/ 0 w 74"/>
              <a:gd name="T49" fmla="*/ 78123659 h 63"/>
              <a:gd name="T50" fmla="*/ 5040313 w 74"/>
              <a:gd name="T51" fmla="*/ 65523735 h 63"/>
              <a:gd name="T52" fmla="*/ 10080625 w 74"/>
              <a:gd name="T53" fmla="*/ 45362586 h 63"/>
              <a:gd name="T54" fmla="*/ 17641888 w 74"/>
              <a:gd name="T55" fmla="*/ 32761074 h 63"/>
              <a:gd name="T56" fmla="*/ 27722513 w 74"/>
              <a:gd name="T57" fmla="*/ 22680499 h 63"/>
              <a:gd name="T58" fmla="*/ 42843450 w 74"/>
              <a:gd name="T59" fmla="*/ 15120862 h 63"/>
              <a:gd name="T60" fmla="*/ 5544343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7" y="6"/>
                </a:lnTo>
                <a:lnTo>
                  <a:pt x="63" y="9"/>
                </a:lnTo>
                <a:lnTo>
                  <a:pt x="68" y="13"/>
                </a:lnTo>
                <a:lnTo>
                  <a:pt x="72" y="18"/>
                </a:lnTo>
                <a:lnTo>
                  <a:pt x="74" y="26"/>
                </a:lnTo>
                <a:lnTo>
                  <a:pt x="74" y="31"/>
                </a:lnTo>
                <a:lnTo>
                  <a:pt x="74" y="39"/>
                </a:lnTo>
                <a:lnTo>
                  <a:pt x="72" y="44"/>
                </a:lnTo>
                <a:lnTo>
                  <a:pt x="68" y="50"/>
                </a:lnTo>
                <a:lnTo>
                  <a:pt x="63" y="54"/>
                </a:lnTo>
                <a:lnTo>
                  <a:pt x="57" y="57"/>
                </a:lnTo>
                <a:lnTo>
                  <a:pt x="52" y="61"/>
                </a:lnTo>
                <a:lnTo>
                  <a:pt x="44" y="63"/>
                </a:lnTo>
                <a:lnTo>
                  <a:pt x="37" y="63"/>
                </a:lnTo>
                <a:lnTo>
                  <a:pt x="30" y="63"/>
                </a:lnTo>
                <a:lnTo>
                  <a:pt x="22" y="61"/>
                </a:lnTo>
                <a:lnTo>
                  <a:pt x="17" y="57"/>
                </a:lnTo>
                <a:lnTo>
                  <a:pt x="11" y="54"/>
                </a:lnTo>
                <a:lnTo>
                  <a:pt x="7" y="50"/>
                </a:lnTo>
                <a:lnTo>
                  <a:pt x="4" y="44"/>
                </a:lnTo>
                <a:lnTo>
                  <a:pt x="2" y="39"/>
                </a:lnTo>
                <a:lnTo>
                  <a:pt x="0" y="31"/>
                </a:lnTo>
                <a:lnTo>
                  <a:pt x="2" y="26"/>
                </a:lnTo>
                <a:lnTo>
                  <a:pt x="4" y="18"/>
                </a:lnTo>
                <a:lnTo>
                  <a:pt x="7" y="13"/>
                </a:lnTo>
                <a:lnTo>
                  <a:pt x="11" y="9"/>
                </a:lnTo>
                <a:lnTo>
                  <a:pt x="17" y="6"/>
                </a:lnTo>
                <a:lnTo>
                  <a:pt x="22"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31" name="Freeform 302"/>
          <p:cNvSpPr>
            <a:spLocks/>
          </p:cNvSpPr>
          <p:nvPr/>
        </p:nvSpPr>
        <p:spPr bwMode="auto">
          <a:xfrm>
            <a:off x="4476750" y="5176838"/>
            <a:ext cx="117475" cy="100012"/>
          </a:xfrm>
          <a:custGeom>
            <a:avLst/>
            <a:gdLst>
              <a:gd name="T0" fmla="*/ 93246575 w 74"/>
              <a:gd name="T1" fmla="*/ 0 h 63"/>
              <a:gd name="T2" fmla="*/ 113407825 w 74"/>
              <a:gd name="T3" fmla="*/ 0 h 63"/>
              <a:gd name="T4" fmla="*/ 131048125 w 74"/>
              <a:gd name="T5" fmla="*/ 5040287 h 63"/>
              <a:gd name="T6" fmla="*/ 146169063 w 74"/>
              <a:gd name="T7" fmla="*/ 15120862 h 63"/>
              <a:gd name="T8" fmla="*/ 158770638 w 74"/>
              <a:gd name="T9" fmla="*/ 25201437 h 63"/>
              <a:gd name="T10" fmla="*/ 168851263 w 74"/>
              <a:gd name="T11" fmla="*/ 37801361 h 63"/>
              <a:gd name="T12" fmla="*/ 178931888 w 74"/>
              <a:gd name="T13" fmla="*/ 47881936 h 63"/>
              <a:gd name="T14" fmla="*/ 181451250 w 74"/>
              <a:gd name="T15" fmla="*/ 65523735 h 63"/>
              <a:gd name="T16" fmla="*/ 186491563 w 74"/>
              <a:gd name="T17" fmla="*/ 80644597 h 63"/>
              <a:gd name="T18" fmla="*/ 181451250 w 74"/>
              <a:gd name="T19" fmla="*/ 98284809 h 63"/>
              <a:gd name="T20" fmla="*/ 178931888 w 74"/>
              <a:gd name="T21" fmla="*/ 113405671 h 63"/>
              <a:gd name="T22" fmla="*/ 168851263 w 74"/>
              <a:gd name="T23" fmla="*/ 126007183 h 63"/>
              <a:gd name="T24" fmla="*/ 158770638 w 74"/>
              <a:gd name="T25" fmla="*/ 136087757 h 63"/>
              <a:gd name="T26" fmla="*/ 146169063 w 74"/>
              <a:gd name="T27" fmla="*/ 146168332 h 63"/>
              <a:gd name="T28" fmla="*/ 131048125 w 74"/>
              <a:gd name="T29" fmla="*/ 153727969 h 63"/>
              <a:gd name="T30" fmla="*/ 113407825 w 74"/>
              <a:gd name="T31" fmla="*/ 158768256 h 63"/>
              <a:gd name="T32" fmla="*/ 93246575 w 74"/>
              <a:gd name="T33" fmla="*/ 158768256 h 63"/>
              <a:gd name="T34" fmla="*/ 75604688 w 74"/>
              <a:gd name="T35" fmla="*/ 158768256 h 63"/>
              <a:gd name="T36" fmla="*/ 57964388 w 74"/>
              <a:gd name="T37" fmla="*/ 153727969 h 63"/>
              <a:gd name="T38" fmla="*/ 37803138 w 74"/>
              <a:gd name="T39" fmla="*/ 146168332 h 63"/>
              <a:gd name="T40" fmla="*/ 25201563 w 74"/>
              <a:gd name="T41" fmla="*/ 136087757 h 63"/>
              <a:gd name="T42" fmla="*/ 15120938 w 74"/>
              <a:gd name="T43" fmla="*/ 126007183 h 63"/>
              <a:gd name="T44" fmla="*/ 5040313 w 74"/>
              <a:gd name="T45" fmla="*/ 113405671 h 63"/>
              <a:gd name="T46" fmla="*/ 0 w 74"/>
              <a:gd name="T47" fmla="*/ 98284809 h 63"/>
              <a:gd name="T48" fmla="*/ 0 w 74"/>
              <a:gd name="T49" fmla="*/ 80644597 h 63"/>
              <a:gd name="T50" fmla="*/ 0 w 74"/>
              <a:gd name="T51" fmla="*/ 65523735 h 63"/>
              <a:gd name="T52" fmla="*/ 5040313 w 74"/>
              <a:gd name="T53" fmla="*/ 47881936 h 63"/>
              <a:gd name="T54" fmla="*/ 15120938 w 74"/>
              <a:gd name="T55" fmla="*/ 37801361 h 63"/>
              <a:gd name="T56" fmla="*/ 25201563 w 74"/>
              <a:gd name="T57" fmla="*/ 25201437 h 63"/>
              <a:gd name="T58" fmla="*/ 37803138 w 74"/>
              <a:gd name="T59" fmla="*/ 15120862 h 63"/>
              <a:gd name="T60" fmla="*/ 5796438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7" y="15"/>
                </a:lnTo>
                <a:lnTo>
                  <a:pt x="71" y="19"/>
                </a:lnTo>
                <a:lnTo>
                  <a:pt x="72" y="26"/>
                </a:lnTo>
                <a:lnTo>
                  <a:pt x="74" y="32"/>
                </a:lnTo>
                <a:lnTo>
                  <a:pt x="72" y="39"/>
                </a:lnTo>
                <a:lnTo>
                  <a:pt x="71" y="45"/>
                </a:lnTo>
                <a:lnTo>
                  <a:pt x="67" y="50"/>
                </a:lnTo>
                <a:lnTo>
                  <a:pt x="63" y="54"/>
                </a:lnTo>
                <a:lnTo>
                  <a:pt x="58" y="58"/>
                </a:lnTo>
                <a:lnTo>
                  <a:pt x="52" y="61"/>
                </a:lnTo>
                <a:lnTo>
                  <a:pt x="45" y="63"/>
                </a:lnTo>
                <a:lnTo>
                  <a:pt x="37" y="63"/>
                </a:lnTo>
                <a:lnTo>
                  <a:pt x="30" y="63"/>
                </a:lnTo>
                <a:lnTo>
                  <a:pt x="23" y="61"/>
                </a:lnTo>
                <a:lnTo>
                  <a:pt x="15" y="58"/>
                </a:lnTo>
                <a:lnTo>
                  <a:pt x="10" y="54"/>
                </a:lnTo>
                <a:lnTo>
                  <a:pt x="6" y="50"/>
                </a:lnTo>
                <a:lnTo>
                  <a:pt x="2" y="45"/>
                </a:lnTo>
                <a:lnTo>
                  <a:pt x="0" y="39"/>
                </a:lnTo>
                <a:lnTo>
                  <a:pt x="0" y="32"/>
                </a:lnTo>
                <a:lnTo>
                  <a:pt x="0" y="26"/>
                </a:lnTo>
                <a:lnTo>
                  <a:pt x="2" y="19"/>
                </a:lnTo>
                <a:lnTo>
                  <a:pt x="6" y="15"/>
                </a:lnTo>
                <a:lnTo>
                  <a:pt x="10" y="10"/>
                </a:lnTo>
                <a:lnTo>
                  <a:pt x="15" y="6"/>
                </a:lnTo>
                <a:lnTo>
                  <a:pt x="23" y="2"/>
                </a:lnTo>
                <a:lnTo>
                  <a:pt x="30" y="0"/>
                </a:lnTo>
                <a:lnTo>
                  <a:pt x="37" y="0"/>
                </a:lnTo>
                <a:close/>
              </a:path>
            </a:pathLst>
          </a:custGeom>
          <a:solidFill>
            <a:srgbClr val="FFFFFF"/>
          </a:solidFill>
          <a:ln w="9525">
            <a:noFill/>
            <a:round/>
            <a:headEnd/>
            <a:tailEnd/>
          </a:ln>
        </p:spPr>
        <p:txBody>
          <a:bodyPr/>
          <a:lstStyle/>
          <a:p>
            <a:endParaRPr lang="en-US" dirty="0"/>
          </a:p>
        </p:txBody>
      </p:sp>
      <p:sp>
        <p:nvSpPr>
          <p:cNvPr id="18532" name="Freeform 303"/>
          <p:cNvSpPr>
            <a:spLocks/>
          </p:cNvSpPr>
          <p:nvPr/>
        </p:nvSpPr>
        <p:spPr bwMode="auto">
          <a:xfrm>
            <a:off x="4476750" y="5176838"/>
            <a:ext cx="117475" cy="100012"/>
          </a:xfrm>
          <a:custGeom>
            <a:avLst/>
            <a:gdLst>
              <a:gd name="T0" fmla="*/ 93246575 w 74"/>
              <a:gd name="T1" fmla="*/ 0 h 63"/>
              <a:gd name="T2" fmla="*/ 113407825 w 74"/>
              <a:gd name="T3" fmla="*/ 0 h 63"/>
              <a:gd name="T4" fmla="*/ 131048125 w 74"/>
              <a:gd name="T5" fmla="*/ 5040287 h 63"/>
              <a:gd name="T6" fmla="*/ 146169063 w 74"/>
              <a:gd name="T7" fmla="*/ 15120862 h 63"/>
              <a:gd name="T8" fmla="*/ 158770638 w 74"/>
              <a:gd name="T9" fmla="*/ 25201437 h 63"/>
              <a:gd name="T10" fmla="*/ 168851263 w 74"/>
              <a:gd name="T11" fmla="*/ 37801361 h 63"/>
              <a:gd name="T12" fmla="*/ 178931888 w 74"/>
              <a:gd name="T13" fmla="*/ 47881936 h 63"/>
              <a:gd name="T14" fmla="*/ 181451250 w 74"/>
              <a:gd name="T15" fmla="*/ 65523735 h 63"/>
              <a:gd name="T16" fmla="*/ 186491563 w 74"/>
              <a:gd name="T17" fmla="*/ 80644597 h 63"/>
              <a:gd name="T18" fmla="*/ 181451250 w 74"/>
              <a:gd name="T19" fmla="*/ 98284809 h 63"/>
              <a:gd name="T20" fmla="*/ 178931888 w 74"/>
              <a:gd name="T21" fmla="*/ 113405671 h 63"/>
              <a:gd name="T22" fmla="*/ 168851263 w 74"/>
              <a:gd name="T23" fmla="*/ 126007183 h 63"/>
              <a:gd name="T24" fmla="*/ 158770638 w 74"/>
              <a:gd name="T25" fmla="*/ 136087757 h 63"/>
              <a:gd name="T26" fmla="*/ 146169063 w 74"/>
              <a:gd name="T27" fmla="*/ 146168332 h 63"/>
              <a:gd name="T28" fmla="*/ 131048125 w 74"/>
              <a:gd name="T29" fmla="*/ 153727969 h 63"/>
              <a:gd name="T30" fmla="*/ 113407825 w 74"/>
              <a:gd name="T31" fmla="*/ 158768256 h 63"/>
              <a:gd name="T32" fmla="*/ 93246575 w 74"/>
              <a:gd name="T33" fmla="*/ 158768256 h 63"/>
              <a:gd name="T34" fmla="*/ 75604688 w 74"/>
              <a:gd name="T35" fmla="*/ 158768256 h 63"/>
              <a:gd name="T36" fmla="*/ 57964388 w 74"/>
              <a:gd name="T37" fmla="*/ 153727969 h 63"/>
              <a:gd name="T38" fmla="*/ 37803138 w 74"/>
              <a:gd name="T39" fmla="*/ 146168332 h 63"/>
              <a:gd name="T40" fmla="*/ 25201563 w 74"/>
              <a:gd name="T41" fmla="*/ 136087757 h 63"/>
              <a:gd name="T42" fmla="*/ 15120938 w 74"/>
              <a:gd name="T43" fmla="*/ 126007183 h 63"/>
              <a:gd name="T44" fmla="*/ 5040313 w 74"/>
              <a:gd name="T45" fmla="*/ 113405671 h 63"/>
              <a:gd name="T46" fmla="*/ 0 w 74"/>
              <a:gd name="T47" fmla="*/ 98284809 h 63"/>
              <a:gd name="T48" fmla="*/ 0 w 74"/>
              <a:gd name="T49" fmla="*/ 80644597 h 63"/>
              <a:gd name="T50" fmla="*/ 0 w 74"/>
              <a:gd name="T51" fmla="*/ 65523735 h 63"/>
              <a:gd name="T52" fmla="*/ 5040313 w 74"/>
              <a:gd name="T53" fmla="*/ 47881936 h 63"/>
              <a:gd name="T54" fmla="*/ 15120938 w 74"/>
              <a:gd name="T55" fmla="*/ 37801361 h 63"/>
              <a:gd name="T56" fmla="*/ 25201563 w 74"/>
              <a:gd name="T57" fmla="*/ 25201437 h 63"/>
              <a:gd name="T58" fmla="*/ 37803138 w 74"/>
              <a:gd name="T59" fmla="*/ 15120862 h 63"/>
              <a:gd name="T60" fmla="*/ 5796438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6"/>
                </a:lnTo>
                <a:lnTo>
                  <a:pt x="63" y="10"/>
                </a:lnTo>
                <a:lnTo>
                  <a:pt x="67" y="15"/>
                </a:lnTo>
                <a:lnTo>
                  <a:pt x="71" y="19"/>
                </a:lnTo>
                <a:lnTo>
                  <a:pt x="72" y="26"/>
                </a:lnTo>
                <a:lnTo>
                  <a:pt x="74" y="32"/>
                </a:lnTo>
                <a:lnTo>
                  <a:pt x="72" y="39"/>
                </a:lnTo>
                <a:lnTo>
                  <a:pt x="71" y="45"/>
                </a:lnTo>
                <a:lnTo>
                  <a:pt x="67" y="50"/>
                </a:lnTo>
                <a:lnTo>
                  <a:pt x="63" y="54"/>
                </a:lnTo>
                <a:lnTo>
                  <a:pt x="58" y="58"/>
                </a:lnTo>
                <a:lnTo>
                  <a:pt x="52" y="61"/>
                </a:lnTo>
                <a:lnTo>
                  <a:pt x="45" y="63"/>
                </a:lnTo>
                <a:lnTo>
                  <a:pt x="37" y="63"/>
                </a:lnTo>
                <a:lnTo>
                  <a:pt x="30" y="63"/>
                </a:lnTo>
                <a:lnTo>
                  <a:pt x="23" y="61"/>
                </a:lnTo>
                <a:lnTo>
                  <a:pt x="15" y="58"/>
                </a:lnTo>
                <a:lnTo>
                  <a:pt x="10" y="54"/>
                </a:lnTo>
                <a:lnTo>
                  <a:pt x="6" y="50"/>
                </a:lnTo>
                <a:lnTo>
                  <a:pt x="2" y="45"/>
                </a:lnTo>
                <a:lnTo>
                  <a:pt x="0" y="39"/>
                </a:lnTo>
                <a:lnTo>
                  <a:pt x="0" y="32"/>
                </a:lnTo>
                <a:lnTo>
                  <a:pt x="0" y="26"/>
                </a:lnTo>
                <a:lnTo>
                  <a:pt x="2" y="19"/>
                </a:lnTo>
                <a:lnTo>
                  <a:pt x="6" y="15"/>
                </a:lnTo>
                <a:lnTo>
                  <a:pt x="10" y="10"/>
                </a:lnTo>
                <a:lnTo>
                  <a:pt x="15" y="6"/>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33" name="Freeform 304"/>
          <p:cNvSpPr>
            <a:spLocks/>
          </p:cNvSpPr>
          <p:nvPr/>
        </p:nvSpPr>
        <p:spPr bwMode="auto">
          <a:xfrm>
            <a:off x="3430588" y="5842000"/>
            <a:ext cx="120650" cy="103188"/>
          </a:xfrm>
          <a:custGeom>
            <a:avLst/>
            <a:gdLst>
              <a:gd name="T0" fmla="*/ 93246575 w 76"/>
              <a:gd name="T1" fmla="*/ 0 h 65"/>
              <a:gd name="T2" fmla="*/ 115927188 w 76"/>
              <a:gd name="T3" fmla="*/ 5040337 h 65"/>
              <a:gd name="T4" fmla="*/ 131048125 w 76"/>
              <a:gd name="T5" fmla="*/ 10080674 h 65"/>
              <a:gd name="T6" fmla="*/ 148690013 w 76"/>
              <a:gd name="T7" fmla="*/ 15121011 h 65"/>
              <a:gd name="T8" fmla="*/ 163810950 w 76"/>
              <a:gd name="T9" fmla="*/ 25201685 h 65"/>
              <a:gd name="T10" fmla="*/ 171370625 w 76"/>
              <a:gd name="T11" fmla="*/ 37803321 h 65"/>
              <a:gd name="T12" fmla="*/ 181451250 w 76"/>
              <a:gd name="T13" fmla="*/ 52924331 h 65"/>
              <a:gd name="T14" fmla="*/ 186491563 w 76"/>
              <a:gd name="T15" fmla="*/ 65524380 h 65"/>
              <a:gd name="T16" fmla="*/ 191531875 w 76"/>
              <a:gd name="T17" fmla="*/ 85685728 h 65"/>
              <a:gd name="T18" fmla="*/ 186491563 w 76"/>
              <a:gd name="T19" fmla="*/ 98287364 h 65"/>
              <a:gd name="T20" fmla="*/ 181451250 w 76"/>
              <a:gd name="T21" fmla="*/ 113408375 h 65"/>
              <a:gd name="T22" fmla="*/ 171370625 w 76"/>
              <a:gd name="T23" fmla="*/ 126008423 h 65"/>
              <a:gd name="T24" fmla="*/ 163810950 w 76"/>
              <a:gd name="T25" fmla="*/ 141129434 h 65"/>
              <a:gd name="T26" fmla="*/ 148690013 w 76"/>
              <a:gd name="T27" fmla="*/ 151210108 h 65"/>
              <a:gd name="T28" fmla="*/ 131048125 w 76"/>
              <a:gd name="T29" fmla="*/ 153731070 h 65"/>
              <a:gd name="T30" fmla="*/ 115927188 w 76"/>
              <a:gd name="T31" fmla="*/ 158771407 h 65"/>
              <a:gd name="T32" fmla="*/ 93246575 w 76"/>
              <a:gd name="T33" fmla="*/ 163811744 h 65"/>
              <a:gd name="T34" fmla="*/ 75604688 w 76"/>
              <a:gd name="T35" fmla="*/ 158771407 h 65"/>
              <a:gd name="T36" fmla="*/ 60483750 w 76"/>
              <a:gd name="T37" fmla="*/ 153731070 h 65"/>
              <a:gd name="T38" fmla="*/ 42843450 w 76"/>
              <a:gd name="T39" fmla="*/ 151210108 h 65"/>
              <a:gd name="T40" fmla="*/ 27722513 w 76"/>
              <a:gd name="T41" fmla="*/ 141129434 h 65"/>
              <a:gd name="T42" fmla="*/ 17641888 w 76"/>
              <a:gd name="T43" fmla="*/ 126008423 h 65"/>
              <a:gd name="T44" fmla="*/ 10080625 w 76"/>
              <a:gd name="T45" fmla="*/ 113408375 h 65"/>
              <a:gd name="T46" fmla="*/ 5040313 w 76"/>
              <a:gd name="T47" fmla="*/ 98287364 h 65"/>
              <a:gd name="T48" fmla="*/ 0 w 76"/>
              <a:gd name="T49" fmla="*/ 85685728 h 65"/>
              <a:gd name="T50" fmla="*/ 5040313 w 76"/>
              <a:gd name="T51" fmla="*/ 65524380 h 65"/>
              <a:gd name="T52" fmla="*/ 10080625 w 76"/>
              <a:gd name="T53" fmla="*/ 52924331 h 65"/>
              <a:gd name="T54" fmla="*/ 17641888 w 76"/>
              <a:gd name="T55" fmla="*/ 37803321 h 65"/>
              <a:gd name="T56" fmla="*/ 27722513 w 76"/>
              <a:gd name="T57" fmla="*/ 25201685 h 65"/>
              <a:gd name="T58" fmla="*/ 42843450 w 76"/>
              <a:gd name="T59" fmla="*/ 15121011 h 65"/>
              <a:gd name="T60" fmla="*/ 60483750 w 76"/>
              <a:gd name="T61" fmla="*/ 10080674 h 65"/>
              <a:gd name="T62" fmla="*/ 75604688 w 76"/>
              <a:gd name="T63" fmla="*/ 5040337 h 65"/>
              <a:gd name="T64" fmla="*/ 93246575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7" y="0"/>
                </a:moveTo>
                <a:lnTo>
                  <a:pt x="46" y="2"/>
                </a:lnTo>
                <a:lnTo>
                  <a:pt x="52" y="4"/>
                </a:lnTo>
                <a:lnTo>
                  <a:pt x="59" y="6"/>
                </a:lnTo>
                <a:lnTo>
                  <a:pt x="65" y="10"/>
                </a:lnTo>
                <a:lnTo>
                  <a:pt x="68" y="15"/>
                </a:lnTo>
                <a:lnTo>
                  <a:pt x="72" y="21"/>
                </a:lnTo>
                <a:lnTo>
                  <a:pt x="74" y="26"/>
                </a:lnTo>
                <a:lnTo>
                  <a:pt x="76" y="34"/>
                </a:lnTo>
                <a:lnTo>
                  <a:pt x="74" y="39"/>
                </a:lnTo>
                <a:lnTo>
                  <a:pt x="72" y="45"/>
                </a:lnTo>
                <a:lnTo>
                  <a:pt x="68" y="50"/>
                </a:lnTo>
                <a:lnTo>
                  <a:pt x="65" y="56"/>
                </a:lnTo>
                <a:lnTo>
                  <a:pt x="59" y="60"/>
                </a:lnTo>
                <a:lnTo>
                  <a:pt x="52" y="61"/>
                </a:lnTo>
                <a:lnTo>
                  <a:pt x="46" y="63"/>
                </a:lnTo>
                <a:lnTo>
                  <a:pt x="37" y="65"/>
                </a:lnTo>
                <a:lnTo>
                  <a:pt x="30" y="63"/>
                </a:lnTo>
                <a:lnTo>
                  <a:pt x="24" y="61"/>
                </a:lnTo>
                <a:lnTo>
                  <a:pt x="17" y="60"/>
                </a:lnTo>
                <a:lnTo>
                  <a:pt x="11" y="56"/>
                </a:lnTo>
                <a:lnTo>
                  <a:pt x="7" y="50"/>
                </a:lnTo>
                <a:lnTo>
                  <a:pt x="4" y="45"/>
                </a:lnTo>
                <a:lnTo>
                  <a:pt x="2" y="39"/>
                </a:lnTo>
                <a:lnTo>
                  <a:pt x="0" y="34"/>
                </a:lnTo>
                <a:lnTo>
                  <a:pt x="2" y="26"/>
                </a:lnTo>
                <a:lnTo>
                  <a:pt x="4" y="21"/>
                </a:lnTo>
                <a:lnTo>
                  <a:pt x="7" y="15"/>
                </a:lnTo>
                <a:lnTo>
                  <a:pt x="11" y="10"/>
                </a:lnTo>
                <a:lnTo>
                  <a:pt x="17" y="6"/>
                </a:lnTo>
                <a:lnTo>
                  <a:pt x="24" y="4"/>
                </a:lnTo>
                <a:lnTo>
                  <a:pt x="30" y="2"/>
                </a:lnTo>
                <a:lnTo>
                  <a:pt x="37" y="0"/>
                </a:lnTo>
              </a:path>
            </a:pathLst>
          </a:custGeom>
          <a:noFill/>
          <a:ln w="11113">
            <a:solidFill>
              <a:srgbClr val="1F1A17"/>
            </a:solidFill>
            <a:prstDash val="solid"/>
            <a:round/>
            <a:headEnd/>
            <a:tailEnd/>
          </a:ln>
        </p:spPr>
        <p:txBody>
          <a:bodyPr/>
          <a:lstStyle/>
          <a:p>
            <a:endParaRPr lang="en-US" dirty="0"/>
          </a:p>
        </p:txBody>
      </p:sp>
      <p:sp>
        <p:nvSpPr>
          <p:cNvPr id="18534" name="Freeform 305"/>
          <p:cNvSpPr>
            <a:spLocks/>
          </p:cNvSpPr>
          <p:nvPr/>
        </p:nvSpPr>
        <p:spPr bwMode="auto">
          <a:xfrm>
            <a:off x="4514850" y="5761038"/>
            <a:ext cx="117475" cy="100012"/>
          </a:xfrm>
          <a:custGeom>
            <a:avLst/>
            <a:gdLst>
              <a:gd name="T0" fmla="*/ 93246575 w 74"/>
              <a:gd name="T1" fmla="*/ 0 h 63"/>
              <a:gd name="T2" fmla="*/ 113407825 w 74"/>
              <a:gd name="T3" fmla="*/ 0 h 63"/>
              <a:gd name="T4" fmla="*/ 131048125 w 74"/>
              <a:gd name="T5" fmla="*/ 5040287 h 63"/>
              <a:gd name="T6" fmla="*/ 146169063 w 74"/>
              <a:gd name="T7" fmla="*/ 12599925 h 63"/>
              <a:gd name="T8" fmla="*/ 158770638 w 74"/>
              <a:gd name="T9" fmla="*/ 22680499 h 63"/>
              <a:gd name="T10" fmla="*/ 173891575 w 74"/>
              <a:gd name="T11" fmla="*/ 32761074 h 63"/>
              <a:gd name="T12" fmla="*/ 178931888 w 74"/>
              <a:gd name="T13" fmla="*/ 45362586 h 63"/>
              <a:gd name="T14" fmla="*/ 186491563 w 74"/>
              <a:gd name="T15" fmla="*/ 60483448 h 63"/>
              <a:gd name="T16" fmla="*/ 186491563 w 74"/>
              <a:gd name="T17" fmla="*/ 78123659 h 63"/>
              <a:gd name="T18" fmla="*/ 186491563 w 74"/>
              <a:gd name="T19" fmla="*/ 93244521 h 63"/>
              <a:gd name="T20" fmla="*/ 178931888 w 74"/>
              <a:gd name="T21" fmla="*/ 105846033 h 63"/>
              <a:gd name="T22" fmla="*/ 173891575 w 74"/>
              <a:gd name="T23" fmla="*/ 120966895 h 63"/>
              <a:gd name="T24" fmla="*/ 158770638 w 74"/>
              <a:gd name="T25" fmla="*/ 133566820 h 63"/>
              <a:gd name="T26" fmla="*/ 146169063 w 74"/>
              <a:gd name="T27" fmla="*/ 143647394 h 63"/>
              <a:gd name="T28" fmla="*/ 131048125 w 74"/>
              <a:gd name="T29" fmla="*/ 153727969 h 63"/>
              <a:gd name="T30" fmla="*/ 113407825 w 74"/>
              <a:gd name="T31" fmla="*/ 158768256 h 63"/>
              <a:gd name="T32" fmla="*/ 93246575 w 74"/>
              <a:gd name="T33" fmla="*/ 158768256 h 63"/>
              <a:gd name="T34" fmla="*/ 75604688 w 74"/>
              <a:gd name="T35" fmla="*/ 158768256 h 63"/>
              <a:gd name="T36" fmla="*/ 57964388 w 74"/>
              <a:gd name="T37" fmla="*/ 153727969 h 63"/>
              <a:gd name="T38" fmla="*/ 42843450 w 74"/>
              <a:gd name="T39" fmla="*/ 143647394 h 63"/>
              <a:gd name="T40" fmla="*/ 30241875 w 74"/>
              <a:gd name="T41" fmla="*/ 133566820 h 63"/>
              <a:gd name="T42" fmla="*/ 15120938 w 74"/>
              <a:gd name="T43" fmla="*/ 120966895 h 63"/>
              <a:gd name="T44" fmla="*/ 5040313 w 74"/>
              <a:gd name="T45" fmla="*/ 105846033 h 63"/>
              <a:gd name="T46" fmla="*/ 0 w 74"/>
              <a:gd name="T47" fmla="*/ 93244521 h 63"/>
              <a:gd name="T48" fmla="*/ 0 w 74"/>
              <a:gd name="T49" fmla="*/ 78123659 h 63"/>
              <a:gd name="T50" fmla="*/ 0 w 74"/>
              <a:gd name="T51" fmla="*/ 60483448 h 63"/>
              <a:gd name="T52" fmla="*/ 5040313 w 74"/>
              <a:gd name="T53" fmla="*/ 45362586 h 63"/>
              <a:gd name="T54" fmla="*/ 15120938 w 74"/>
              <a:gd name="T55" fmla="*/ 32761074 h 63"/>
              <a:gd name="T56" fmla="*/ 30241875 w 74"/>
              <a:gd name="T57" fmla="*/ 22680499 h 63"/>
              <a:gd name="T58" fmla="*/ 42843450 w 74"/>
              <a:gd name="T59" fmla="*/ 12599925 h 63"/>
              <a:gd name="T60" fmla="*/ 5796438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9" y="13"/>
                </a:lnTo>
                <a:lnTo>
                  <a:pt x="71" y="18"/>
                </a:lnTo>
                <a:lnTo>
                  <a:pt x="74" y="24"/>
                </a:lnTo>
                <a:lnTo>
                  <a:pt x="74" y="31"/>
                </a:lnTo>
                <a:lnTo>
                  <a:pt x="74" y="37"/>
                </a:lnTo>
                <a:lnTo>
                  <a:pt x="71" y="42"/>
                </a:lnTo>
                <a:lnTo>
                  <a:pt x="69" y="48"/>
                </a:lnTo>
                <a:lnTo>
                  <a:pt x="63" y="53"/>
                </a:lnTo>
                <a:lnTo>
                  <a:pt x="58" y="57"/>
                </a:lnTo>
                <a:lnTo>
                  <a:pt x="52" y="61"/>
                </a:lnTo>
                <a:lnTo>
                  <a:pt x="45" y="63"/>
                </a:lnTo>
                <a:lnTo>
                  <a:pt x="37" y="63"/>
                </a:lnTo>
                <a:lnTo>
                  <a:pt x="30" y="63"/>
                </a:lnTo>
                <a:lnTo>
                  <a:pt x="23" y="61"/>
                </a:lnTo>
                <a:lnTo>
                  <a:pt x="17" y="57"/>
                </a:lnTo>
                <a:lnTo>
                  <a:pt x="12" y="53"/>
                </a:lnTo>
                <a:lnTo>
                  <a:pt x="6" y="48"/>
                </a:lnTo>
                <a:lnTo>
                  <a:pt x="2" y="42"/>
                </a:lnTo>
                <a:lnTo>
                  <a:pt x="0" y="37"/>
                </a:lnTo>
                <a:lnTo>
                  <a:pt x="0" y="31"/>
                </a:lnTo>
                <a:lnTo>
                  <a:pt x="0" y="24"/>
                </a:lnTo>
                <a:lnTo>
                  <a:pt x="2" y="18"/>
                </a:lnTo>
                <a:lnTo>
                  <a:pt x="6" y="13"/>
                </a:lnTo>
                <a:lnTo>
                  <a:pt x="12" y="9"/>
                </a:lnTo>
                <a:lnTo>
                  <a:pt x="17" y="5"/>
                </a:lnTo>
                <a:lnTo>
                  <a:pt x="23" y="2"/>
                </a:lnTo>
                <a:lnTo>
                  <a:pt x="30" y="0"/>
                </a:lnTo>
                <a:lnTo>
                  <a:pt x="37" y="0"/>
                </a:lnTo>
                <a:close/>
              </a:path>
            </a:pathLst>
          </a:custGeom>
          <a:solidFill>
            <a:srgbClr val="FFFFFF"/>
          </a:solidFill>
          <a:ln w="9525">
            <a:noFill/>
            <a:round/>
            <a:headEnd/>
            <a:tailEnd/>
          </a:ln>
        </p:spPr>
        <p:txBody>
          <a:bodyPr/>
          <a:lstStyle/>
          <a:p>
            <a:endParaRPr lang="en-US" dirty="0"/>
          </a:p>
        </p:txBody>
      </p:sp>
      <p:sp>
        <p:nvSpPr>
          <p:cNvPr id="18535" name="Freeform 306"/>
          <p:cNvSpPr>
            <a:spLocks/>
          </p:cNvSpPr>
          <p:nvPr/>
        </p:nvSpPr>
        <p:spPr bwMode="auto">
          <a:xfrm>
            <a:off x="4514850" y="5761038"/>
            <a:ext cx="117475" cy="100012"/>
          </a:xfrm>
          <a:custGeom>
            <a:avLst/>
            <a:gdLst>
              <a:gd name="T0" fmla="*/ 93246575 w 74"/>
              <a:gd name="T1" fmla="*/ 0 h 63"/>
              <a:gd name="T2" fmla="*/ 113407825 w 74"/>
              <a:gd name="T3" fmla="*/ 0 h 63"/>
              <a:gd name="T4" fmla="*/ 131048125 w 74"/>
              <a:gd name="T5" fmla="*/ 5040287 h 63"/>
              <a:gd name="T6" fmla="*/ 146169063 w 74"/>
              <a:gd name="T7" fmla="*/ 12599925 h 63"/>
              <a:gd name="T8" fmla="*/ 158770638 w 74"/>
              <a:gd name="T9" fmla="*/ 22680499 h 63"/>
              <a:gd name="T10" fmla="*/ 173891575 w 74"/>
              <a:gd name="T11" fmla="*/ 32761074 h 63"/>
              <a:gd name="T12" fmla="*/ 178931888 w 74"/>
              <a:gd name="T13" fmla="*/ 45362586 h 63"/>
              <a:gd name="T14" fmla="*/ 186491563 w 74"/>
              <a:gd name="T15" fmla="*/ 60483448 h 63"/>
              <a:gd name="T16" fmla="*/ 186491563 w 74"/>
              <a:gd name="T17" fmla="*/ 78123659 h 63"/>
              <a:gd name="T18" fmla="*/ 186491563 w 74"/>
              <a:gd name="T19" fmla="*/ 93244521 h 63"/>
              <a:gd name="T20" fmla="*/ 178931888 w 74"/>
              <a:gd name="T21" fmla="*/ 105846033 h 63"/>
              <a:gd name="T22" fmla="*/ 173891575 w 74"/>
              <a:gd name="T23" fmla="*/ 120966895 h 63"/>
              <a:gd name="T24" fmla="*/ 158770638 w 74"/>
              <a:gd name="T25" fmla="*/ 133566820 h 63"/>
              <a:gd name="T26" fmla="*/ 146169063 w 74"/>
              <a:gd name="T27" fmla="*/ 143647394 h 63"/>
              <a:gd name="T28" fmla="*/ 131048125 w 74"/>
              <a:gd name="T29" fmla="*/ 153727969 h 63"/>
              <a:gd name="T30" fmla="*/ 113407825 w 74"/>
              <a:gd name="T31" fmla="*/ 158768256 h 63"/>
              <a:gd name="T32" fmla="*/ 93246575 w 74"/>
              <a:gd name="T33" fmla="*/ 158768256 h 63"/>
              <a:gd name="T34" fmla="*/ 75604688 w 74"/>
              <a:gd name="T35" fmla="*/ 158768256 h 63"/>
              <a:gd name="T36" fmla="*/ 57964388 w 74"/>
              <a:gd name="T37" fmla="*/ 153727969 h 63"/>
              <a:gd name="T38" fmla="*/ 42843450 w 74"/>
              <a:gd name="T39" fmla="*/ 143647394 h 63"/>
              <a:gd name="T40" fmla="*/ 30241875 w 74"/>
              <a:gd name="T41" fmla="*/ 133566820 h 63"/>
              <a:gd name="T42" fmla="*/ 15120938 w 74"/>
              <a:gd name="T43" fmla="*/ 120966895 h 63"/>
              <a:gd name="T44" fmla="*/ 5040313 w 74"/>
              <a:gd name="T45" fmla="*/ 105846033 h 63"/>
              <a:gd name="T46" fmla="*/ 0 w 74"/>
              <a:gd name="T47" fmla="*/ 93244521 h 63"/>
              <a:gd name="T48" fmla="*/ 0 w 74"/>
              <a:gd name="T49" fmla="*/ 78123659 h 63"/>
              <a:gd name="T50" fmla="*/ 0 w 74"/>
              <a:gd name="T51" fmla="*/ 60483448 h 63"/>
              <a:gd name="T52" fmla="*/ 5040313 w 74"/>
              <a:gd name="T53" fmla="*/ 45362586 h 63"/>
              <a:gd name="T54" fmla="*/ 15120938 w 74"/>
              <a:gd name="T55" fmla="*/ 32761074 h 63"/>
              <a:gd name="T56" fmla="*/ 30241875 w 74"/>
              <a:gd name="T57" fmla="*/ 22680499 h 63"/>
              <a:gd name="T58" fmla="*/ 42843450 w 74"/>
              <a:gd name="T59" fmla="*/ 12599925 h 63"/>
              <a:gd name="T60" fmla="*/ 57964388 w 74"/>
              <a:gd name="T61" fmla="*/ 5040287 h 63"/>
              <a:gd name="T62" fmla="*/ 75604688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5" y="0"/>
                </a:lnTo>
                <a:lnTo>
                  <a:pt x="52" y="2"/>
                </a:lnTo>
                <a:lnTo>
                  <a:pt x="58" y="5"/>
                </a:lnTo>
                <a:lnTo>
                  <a:pt x="63" y="9"/>
                </a:lnTo>
                <a:lnTo>
                  <a:pt x="69" y="13"/>
                </a:lnTo>
                <a:lnTo>
                  <a:pt x="71" y="18"/>
                </a:lnTo>
                <a:lnTo>
                  <a:pt x="74" y="24"/>
                </a:lnTo>
                <a:lnTo>
                  <a:pt x="74" y="31"/>
                </a:lnTo>
                <a:lnTo>
                  <a:pt x="74" y="37"/>
                </a:lnTo>
                <a:lnTo>
                  <a:pt x="71" y="42"/>
                </a:lnTo>
                <a:lnTo>
                  <a:pt x="69" y="48"/>
                </a:lnTo>
                <a:lnTo>
                  <a:pt x="63" y="53"/>
                </a:lnTo>
                <a:lnTo>
                  <a:pt x="58" y="57"/>
                </a:lnTo>
                <a:lnTo>
                  <a:pt x="52" y="61"/>
                </a:lnTo>
                <a:lnTo>
                  <a:pt x="45" y="63"/>
                </a:lnTo>
                <a:lnTo>
                  <a:pt x="37" y="63"/>
                </a:lnTo>
                <a:lnTo>
                  <a:pt x="30" y="63"/>
                </a:lnTo>
                <a:lnTo>
                  <a:pt x="23" y="61"/>
                </a:lnTo>
                <a:lnTo>
                  <a:pt x="17" y="57"/>
                </a:lnTo>
                <a:lnTo>
                  <a:pt x="12" y="53"/>
                </a:lnTo>
                <a:lnTo>
                  <a:pt x="6" y="48"/>
                </a:lnTo>
                <a:lnTo>
                  <a:pt x="2" y="42"/>
                </a:lnTo>
                <a:lnTo>
                  <a:pt x="0" y="37"/>
                </a:lnTo>
                <a:lnTo>
                  <a:pt x="0" y="31"/>
                </a:lnTo>
                <a:lnTo>
                  <a:pt x="0" y="24"/>
                </a:lnTo>
                <a:lnTo>
                  <a:pt x="2" y="18"/>
                </a:lnTo>
                <a:lnTo>
                  <a:pt x="6" y="13"/>
                </a:lnTo>
                <a:lnTo>
                  <a:pt x="12" y="9"/>
                </a:lnTo>
                <a:lnTo>
                  <a:pt x="17" y="5"/>
                </a:lnTo>
                <a:lnTo>
                  <a:pt x="23" y="2"/>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36" name="Freeform 307"/>
          <p:cNvSpPr>
            <a:spLocks/>
          </p:cNvSpPr>
          <p:nvPr/>
        </p:nvSpPr>
        <p:spPr bwMode="auto">
          <a:xfrm>
            <a:off x="3357563" y="5553075"/>
            <a:ext cx="117475" cy="101600"/>
          </a:xfrm>
          <a:custGeom>
            <a:avLst/>
            <a:gdLst>
              <a:gd name="T0" fmla="*/ 93246575 w 74"/>
              <a:gd name="T1" fmla="*/ 0 h 64"/>
              <a:gd name="T2" fmla="*/ 110886875 w 74"/>
              <a:gd name="T3" fmla="*/ 5040313 h 64"/>
              <a:gd name="T4" fmla="*/ 131048125 w 74"/>
              <a:gd name="T5" fmla="*/ 7561263 h 64"/>
              <a:gd name="T6" fmla="*/ 143649700 w 74"/>
              <a:gd name="T7" fmla="*/ 12601575 h 64"/>
              <a:gd name="T8" fmla="*/ 158770638 w 74"/>
              <a:gd name="T9" fmla="*/ 22682200 h 64"/>
              <a:gd name="T10" fmla="*/ 171370625 w 74"/>
              <a:gd name="T11" fmla="*/ 37803138 h 64"/>
              <a:gd name="T12" fmla="*/ 181451250 w 74"/>
              <a:gd name="T13" fmla="*/ 50403125 h 64"/>
              <a:gd name="T14" fmla="*/ 186491563 w 74"/>
              <a:gd name="T15" fmla="*/ 65524063 h 64"/>
              <a:gd name="T16" fmla="*/ 186491563 w 74"/>
              <a:gd name="T17" fmla="*/ 83165950 h 64"/>
              <a:gd name="T18" fmla="*/ 186491563 w 74"/>
              <a:gd name="T19" fmla="*/ 98286888 h 64"/>
              <a:gd name="T20" fmla="*/ 181451250 w 74"/>
              <a:gd name="T21" fmla="*/ 110886875 h 64"/>
              <a:gd name="T22" fmla="*/ 171370625 w 74"/>
              <a:gd name="T23" fmla="*/ 126007813 h 64"/>
              <a:gd name="T24" fmla="*/ 158770638 w 74"/>
              <a:gd name="T25" fmla="*/ 138609388 h 64"/>
              <a:gd name="T26" fmla="*/ 143649700 w 74"/>
              <a:gd name="T27" fmla="*/ 148690013 h 64"/>
              <a:gd name="T28" fmla="*/ 131048125 w 74"/>
              <a:gd name="T29" fmla="*/ 153730325 h 64"/>
              <a:gd name="T30" fmla="*/ 110886875 w 74"/>
              <a:gd name="T31" fmla="*/ 158770638 h 64"/>
              <a:gd name="T32" fmla="*/ 93246575 w 74"/>
              <a:gd name="T33" fmla="*/ 161290000 h 64"/>
              <a:gd name="T34" fmla="*/ 73085325 w 74"/>
              <a:gd name="T35" fmla="*/ 158770638 h 64"/>
              <a:gd name="T36" fmla="*/ 55443438 w 74"/>
              <a:gd name="T37" fmla="*/ 153730325 h 64"/>
              <a:gd name="T38" fmla="*/ 42843450 w 74"/>
              <a:gd name="T39" fmla="*/ 148690013 h 64"/>
              <a:gd name="T40" fmla="*/ 27722513 w 74"/>
              <a:gd name="T41" fmla="*/ 138609388 h 64"/>
              <a:gd name="T42" fmla="*/ 12601575 w 74"/>
              <a:gd name="T43" fmla="*/ 126007813 h 64"/>
              <a:gd name="T44" fmla="*/ 10080625 w 74"/>
              <a:gd name="T45" fmla="*/ 110886875 h 64"/>
              <a:gd name="T46" fmla="*/ 0 w 74"/>
              <a:gd name="T47" fmla="*/ 98286888 h 64"/>
              <a:gd name="T48" fmla="*/ 0 w 74"/>
              <a:gd name="T49" fmla="*/ 83165950 h 64"/>
              <a:gd name="T50" fmla="*/ 0 w 74"/>
              <a:gd name="T51" fmla="*/ 65524063 h 64"/>
              <a:gd name="T52" fmla="*/ 10080625 w 74"/>
              <a:gd name="T53" fmla="*/ 50403125 h 64"/>
              <a:gd name="T54" fmla="*/ 12601575 w 74"/>
              <a:gd name="T55" fmla="*/ 37803138 h 64"/>
              <a:gd name="T56" fmla="*/ 27722513 w 74"/>
              <a:gd name="T57" fmla="*/ 22682200 h 64"/>
              <a:gd name="T58" fmla="*/ 42843450 w 74"/>
              <a:gd name="T59" fmla="*/ 12601575 h 64"/>
              <a:gd name="T60" fmla="*/ 55443438 w 74"/>
              <a:gd name="T61" fmla="*/ 7561263 h 64"/>
              <a:gd name="T62" fmla="*/ 73085325 w 74"/>
              <a:gd name="T63" fmla="*/ 5040313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2" y="3"/>
                </a:lnTo>
                <a:lnTo>
                  <a:pt x="57" y="5"/>
                </a:lnTo>
                <a:lnTo>
                  <a:pt x="63" y="9"/>
                </a:lnTo>
                <a:lnTo>
                  <a:pt x="68" y="15"/>
                </a:lnTo>
                <a:lnTo>
                  <a:pt x="72" y="20"/>
                </a:lnTo>
                <a:lnTo>
                  <a:pt x="74" y="26"/>
                </a:lnTo>
                <a:lnTo>
                  <a:pt x="74" y="33"/>
                </a:lnTo>
                <a:lnTo>
                  <a:pt x="74" y="39"/>
                </a:lnTo>
                <a:lnTo>
                  <a:pt x="72" y="44"/>
                </a:lnTo>
                <a:lnTo>
                  <a:pt x="68" y="50"/>
                </a:lnTo>
                <a:lnTo>
                  <a:pt x="63" y="55"/>
                </a:lnTo>
                <a:lnTo>
                  <a:pt x="57" y="59"/>
                </a:lnTo>
                <a:lnTo>
                  <a:pt x="52" y="61"/>
                </a:lnTo>
                <a:lnTo>
                  <a:pt x="44" y="63"/>
                </a:lnTo>
                <a:lnTo>
                  <a:pt x="37" y="64"/>
                </a:lnTo>
                <a:lnTo>
                  <a:pt x="29" y="63"/>
                </a:lnTo>
                <a:lnTo>
                  <a:pt x="22" y="61"/>
                </a:lnTo>
                <a:lnTo>
                  <a:pt x="17" y="59"/>
                </a:lnTo>
                <a:lnTo>
                  <a:pt x="11" y="55"/>
                </a:lnTo>
                <a:lnTo>
                  <a:pt x="5" y="50"/>
                </a:lnTo>
                <a:lnTo>
                  <a:pt x="4" y="44"/>
                </a:lnTo>
                <a:lnTo>
                  <a:pt x="0" y="39"/>
                </a:lnTo>
                <a:lnTo>
                  <a:pt x="0" y="33"/>
                </a:lnTo>
                <a:lnTo>
                  <a:pt x="0" y="26"/>
                </a:lnTo>
                <a:lnTo>
                  <a:pt x="4" y="20"/>
                </a:lnTo>
                <a:lnTo>
                  <a:pt x="5" y="15"/>
                </a:lnTo>
                <a:lnTo>
                  <a:pt x="11" y="9"/>
                </a:lnTo>
                <a:lnTo>
                  <a:pt x="17" y="5"/>
                </a:lnTo>
                <a:lnTo>
                  <a:pt x="22" y="3"/>
                </a:lnTo>
                <a:lnTo>
                  <a:pt x="29" y="2"/>
                </a:lnTo>
                <a:lnTo>
                  <a:pt x="37" y="0"/>
                </a:lnTo>
                <a:close/>
              </a:path>
            </a:pathLst>
          </a:custGeom>
          <a:solidFill>
            <a:srgbClr val="FFFFFF"/>
          </a:solidFill>
          <a:ln w="9525">
            <a:noFill/>
            <a:round/>
            <a:headEnd/>
            <a:tailEnd/>
          </a:ln>
        </p:spPr>
        <p:txBody>
          <a:bodyPr/>
          <a:lstStyle/>
          <a:p>
            <a:endParaRPr lang="en-US" dirty="0"/>
          </a:p>
        </p:txBody>
      </p:sp>
      <p:sp>
        <p:nvSpPr>
          <p:cNvPr id="18537" name="Freeform 308"/>
          <p:cNvSpPr>
            <a:spLocks/>
          </p:cNvSpPr>
          <p:nvPr/>
        </p:nvSpPr>
        <p:spPr bwMode="auto">
          <a:xfrm>
            <a:off x="3357563" y="5553075"/>
            <a:ext cx="117475" cy="101600"/>
          </a:xfrm>
          <a:custGeom>
            <a:avLst/>
            <a:gdLst>
              <a:gd name="T0" fmla="*/ 93246575 w 74"/>
              <a:gd name="T1" fmla="*/ 0 h 64"/>
              <a:gd name="T2" fmla="*/ 110886875 w 74"/>
              <a:gd name="T3" fmla="*/ 5040313 h 64"/>
              <a:gd name="T4" fmla="*/ 131048125 w 74"/>
              <a:gd name="T5" fmla="*/ 7561263 h 64"/>
              <a:gd name="T6" fmla="*/ 143649700 w 74"/>
              <a:gd name="T7" fmla="*/ 12601575 h 64"/>
              <a:gd name="T8" fmla="*/ 158770638 w 74"/>
              <a:gd name="T9" fmla="*/ 22682200 h 64"/>
              <a:gd name="T10" fmla="*/ 171370625 w 74"/>
              <a:gd name="T11" fmla="*/ 37803138 h 64"/>
              <a:gd name="T12" fmla="*/ 181451250 w 74"/>
              <a:gd name="T13" fmla="*/ 50403125 h 64"/>
              <a:gd name="T14" fmla="*/ 186491563 w 74"/>
              <a:gd name="T15" fmla="*/ 65524063 h 64"/>
              <a:gd name="T16" fmla="*/ 186491563 w 74"/>
              <a:gd name="T17" fmla="*/ 83165950 h 64"/>
              <a:gd name="T18" fmla="*/ 186491563 w 74"/>
              <a:gd name="T19" fmla="*/ 98286888 h 64"/>
              <a:gd name="T20" fmla="*/ 181451250 w 74"/>
              <a:gd name="T21" fmla="*/ 110886875 h 64"/>
              <a:gd name="T22" fmla="*/ 171370625 w 74"/>
              <a:gd name="T23" fmla="*/ 126007813 h 64"/>
              <a:gd name="T24" fmla="*/ 158770638 w 74"/>
              <a:gd name="T25" fmla="*/ 138609388 h 64"/>
              <a:gd name="T26" fmla="*/ 143649700 w 74"/>
              <a:gd name="T27" fmla="*/ 148690013 h 64"/>
              <a:gd name="T28" fmla="*/ 131048125 w 74"/>
              <a:gd name="T29" fmla="*/ 153730325 h 64"/>
              <a:gd name="T30" fmla="*/ 110886875 w 74"/>
              <a:gd name="T31" fmla="*/ 158770638 h 64"/>
              <a:gd name="T32" fmla="*/ 93246575 w 74"/>
              <a:gd name="T33" fmla="*/ 161290000 h 64"/>
              <a:gd name="T34" fmla="*/ 73085325 w 74"/>
              <a:gd name="T35" fmla="*/ 158770638 h 64"/>
              <a:gd name="T36" fmla="*/ 55443438 w 74"/>
              <a:gd name="T37" fmla="*/ 153730325 h 64"/>
              <a:gd name="T38" fmla="*/ 42843450 w 74"/>
              <a:gd name="T39" fmla="*/ 148690013 h 64"/>
              <a:gd name="T40" fmla="*/ 27722513 w 74"/>
              <a:gd name="T41" fmla="*/ 138609388 h 64"/>
              <a:gd name="T42" fmla="*/ 12601575 w 74"/>
              <a:gd name="T43" fmla="*/ 126007813 h 64"/>
              <a:gd name="T44" fmla="*/ 10080625 w 74"/>
              <a:gd name="T45" fmla="*/ 110886875 h 64"/>
              <a:gd name="T46" fmla="*/ 0 w 74"/>
              <a:gd name="T47" fmla="*/ 98286888 h 64"/>
              <a:gd name="T48" fmla="*/ 0 w 74"/>
              <a:gd name="T49" fmla="*/ 83165950 h 64"/>
              <a:gd name="T50" fmla="*/ 0 w 74"/>
              <a:gd name="T51" fmla="*/ 65524063 h 64"/>
              <a:gd name="T52" fmla="*/ 10080625 w 74"/>
              <a:gd name="T53" fmla="*/ 50403125 h 64"/>
              <a:gd name="T54" fmla="*/ 12601575 w 74"/>
              <a:gd name="T55" fmla="*/ 37803138 h 64"/>
              <a:gd name="T56" fmla="*/ 27722513 w 74"/>
              <a:gd name="T57" fmla="*/ 22682200 h 64"/>
              <a:gd name="T58" fmla="*/ 42843450 w 74"/>
              <a:gd name="T59" fmla="*/ 12601575 h 64"/>
              <a:gd name="T60" fmla="*/ 55443438 w 74"/>
              <a:gd name="T61" fmla="*/ 7561263 h 64"/>
              <a:gd name="T62" fmla="*/ 73085325 w 74"/>
              <a:gd name="T63" fmla="*/ 5040313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4" y="2"/>
                </a:lnTo>
                <a:lnTo>
                  <a:pt x="52" y="3"/>
                </a:lnTo>
                <a:lnTo>
                  <a:pt x="57" y="5"/>
                </a:lnTo>
                <a:lnTo>
                  <a:pt x="63" y="9"/>
                </a:lnTo>
                <a:lnTo>
                  <a:pt x="68" y="15"/>
                </a:lnTo>
                <a:lnTo>
                  <a:pt x="72" y="20"/>
                </a:lnTo>
                <a:lnTo>
                  <a:pt x="74" y="26"/>
                </a:lnTo>
                <a:lnTo>
                  <a:pt x="74" y="33"/>
                </a:lnTo>
                <a:lnTo>
                  <a:pt x="74" y="39"/>
                </a:lnTo>
                <a:lnTo>
                  <a:pt x="72" y="44"/>
                </a:lnTo>
                <a:lnTo>
                  <a:pt x="68" y="50"/>
                </a:lnTo>
                <a:lnTo>
                  <a:pt x="63" y="55"/>
                </a:lnTo>
                <a:lnTo>
                  <a:pt x="57" y="59"/>
                </a:lnTo>
                <a:lnTo>
                  <a:pt x="52" y="61"/>
                </a:lnTo>
                <a:lnTo>
                  <a:pt x="44" y="63"/>
                </a:lnTo>
                <a:lnTo>
                  <a:pt x="37" y="64"/>
                </a:lnTo>
                <a:lnTo>
                  <a:pt x="29" y="63"/>
                </a:lnTo>
                <a:lnTo>
                  <a:pt x="22" y="61"/>
                </a:lnTo>
                <a:lnTo>
                  <a:pt x="17" y="59"/>
                </a:lnTo>
                <a:lnTo>
                  <a:pt x="11" y="55"/>
                </a:lnTo>
                <a:lnTo>
                  <a:pt x="5" y="50"/>
                </a:lnTo>
                <a:lnTo>
                  <a:pt x="4" y="44"/>
                </a:lnTo>
                <a:lnTo>
                  <a:pt x="0" y="39"/>
                </a:lnTo>
                <a:lnTo>
                  <a:pt x="0" y="33"/>
                </a:lnTo>
                <a:lnTo>
                  <a:pt x="0" y="26"/>
                </a:lnTo>
                <a:lnTo>
                  <a:pt x="4" y="20"/>
                </a:lnTo>
                <a:lnTo>
                  <a:pt x="5" y="15"/>
                </a:lnTo>
                <a:lnTo>
                  <a:pt x="11" y="9"/>
                </a:lnTo>
                <a:lnTo>
                  <a:pt x="17" y="5"/>
                </a:lnTo>
                <a:lnTo>
                  <a:pt x="22" y="3"/>
                </a:lnTo>
                <a:lnTo>
                  <a:pt x="29" y="2"/>
                </a:lnTo>
                <a:lnTo>
                  <a:pt x="37" y="0"/>
                </a:lnTo>
              </a:path>
            </a:pathLst>
          </a:custGeom>
          <a:noFill/>
          <a:ln w="11113">
            <a:solidFill>
              <a:srgbClr val="1F1A17"/>
            </a:solidFill>
            <a:prstDash val="solid"/>
            <a:round/>
            <a:headEnd/>
            <a:tailEnd/>
          </a:ln>
        </p:spPr>
        <p:txBody>
          <a:bodyPr/>
          <a:lstStyle/>
          <a:p>
            <a:endParaRPr lang="en-US" dirty="0"/>
          </a:p>
        </p:txBody>
      </p:sp>
      <p:sp>
        <p:nvSpPr>
          <p:cNvPr id="18538" name="Freeform 309"/>
          <p:cNvSpPr>
            <a:spLocks/>
          </p:cNvSpPr>
          <p:nvPr/>
        </p:nvSpPr>
        <p:spPr bwMode="auto">
          <a:xfrm>
            <a:off x="4438650" y="5470525"/>
            <a:ext cx="120650" cy="100013"/>
          </a:xfrm>
          <a:custGeom>
            <a:avLst/>
            <a:gdLst>
              <a:gd name="T0" fmla="*/ 98286888 w 76"/>
              <a:gd name="T1" fmla="*/ 0 h 63"/>
              <a:gd name="T2" fmla="*/ 118448138 w 76"/>
              <a:gd name="T3" fmla="*/ 0 h 63"/>
              <a:gd name="T4" fmla="*/ 131048125 w 76"/>
              <a:gd name="T5" fmla="*/ 5040338 h 63"/>
              <a:gd name="T6" fmla="*/ 151209375 w 76"/>
              <a:gd name="T7" fmla="*/ 10080675 h 63"/>
              <a:gd name="T8" fmla="*/ 163810950 w 76"/>
              <a:gd name="T9" fmla="*/ 22682313 h 63"/>
              <a:gd name="T10" fmla="*/ 173891575 w 76"/>
              <a:gd name="T11" fmla="*/ 32762989 h 63"/>
              <a:gd name="T12" fmla="*/ 181451250 w 76"/>
              <a:gd name="T13" fmla="*/ 47884002 h 63"/>
              <a:gd name="T14" fmla="*/ 186491563 w 76"/>
              <a:gd name="T15" fmla="*/ 60484052 h 63"/>
              <a:gd name="T16" fmla="*/ 191531875 w 76"/>
              <a:gd name="T17" fmla="*/ 78126028 h 63"/>
              <a:gd name="T18" fmla="*/ 186491563 w 76"/>
              <a:gd name="T19" fmla="*/ 93247041 h 63"/>
              <a:gd name="T20" fmla="*/ 181451250 w 76"/>
              <a:gd name="T21" fmla="*/ 108368054 h 63"/>
              <a:gd name="T22" fmla="*/ 173891575 w 76"/>
              <a:gd name="T23" fmla="*/ 120968105 h 63"/>
              <a:gd name="T24" fmla="*/ 163810950 w 76"/>
              <a:gd name="T25" fmla="*/ 136089118 h 63"/>
              <a:gd name="T26" fmla="*/ 151209375 w 76"/>
              <a:gd name="T27" fmla="*/ 143650418 h 63"/>
              <a:gd name="T28" fmla="*/ 131048125 w 76"/>
              <a:gd name="T29" fmla="*/ 153731094 h 63"/>
              <a:gd name="T30" fmla="*/ 118448138 w 76"/>
              <a:gd name="T31" fmla="*/ 158771431 h 63"/>
              <a:gd name="T32" fmla="*/ 98286888 w 76"/>
              <a:gd name="T33" fmla="*/ 158771431 h 63"/>
              <a:gd name="T34" fmla="*/ 75604688 w 76"/>
              <a:gd name="T35" fmla="*/ 158771431 h 63"/>
              <a:gd name="T36" fmla="*/ 60483750 w 76"/>
              <a:gd name="T37" fmla="*/ 153731094 h 63"/>
              <a:gd name="T38" fmla="*/ 42843450 w 76"/>
              <a:gd name="T39" fmla="*/ 143650418 h 63"/>
              <a:gd name="T40" fmla="*/ 27722513 w 76"/>
              <a:gd name="T41" fmla="*/ 136089118 h 63"/>
              <a:gd name="T42" fmla="*/ 20161250 w 76"/>
              <a:gd name="T43" fmla="*/ 120968105 h 63"/>
              <a:gd name="T44" fmla="*/ 10080625 w 76"/>
              <a:gd name="T45" fmla="*/ 108368054 h 63"/>
              <a:gd name="T46" fmla="*/ 5040313 w 76"/>
              <a:gd name="T47" fmla="*/ 93247041 h 63"/>
              <a:gd name="T48" fmla="*/ 0 w 76"/>
              <a:gd name="T49" fmla="*/ 78126028 h 63"/>
              <a:gd name="T50" fmla="*/ 5040313 w 76"/>
              <a:gd name="T51" fmla="*/ 60484052 h 63"/>
              <a:gd name="T52" fmla="*/ 10080625 w 76"/>
              <a:gd name="T53" fmla="*/ 47884002 h 63"/>
              <a:gd name="T54" fmla="*/ 20161250 w 76"/>
              <a:gd name="T55" fmla="*/ 32762989 h 63"/>
              <a:gd name="T56" fmla="*/ 27722513 w 76"/>
              <a:gd name="T57" fmla="*/ 22682313 h 63"/>
              <a:gd name="T58" fmla="*/ 42843450 w 76"/>
              <a:gd name="T59" fmla="*/ 10080675 h 63"/>
              <a:gd name="T60" fmla="*/ 60483750 w 76"/>
              <a:gd name="T61" fmla="*/ 5040338 h 63"/>
              <a:gd name="T62" fmla="*/ 75604688 w 76"/>
              <a:gd name="T63" fmla="*/ 0 h 63"/>
              <a:gd name="T64" fmla="*/ 98286888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7" y="0"/>
                </a:lnTo>
                <a:lnTo>
                  <a:pt x="52" y="2"/>
                </a:lnTo>
                <a:lnTo>
                  <a:pt x="60" y="4"/>
                </a:lnTo>
                <a:lnTo>
                  <a:pt x="65" y="9"/>
                </a:lnTo>
                <a:lnTo>
                  <a:pt x="69" y="13"/>
                </a:lnTo>
                <a:lnTo>
                  <a:pt x="72" y="19"/>
                </a:lnTo>
                <a:lnTo>
                  <a:pt x="74" y="24"/>
                </a:lnTo>
                <a:lnTo>
                  <a:pt x="76" y="31"/>
                </a:lnTo>
                <a:lnTo>
                  <a:pt x="74" y="37"/>
                </a:lnTo>
                <a:lnTo>
                  <a:pt x="72" y="43"/>
                </a:lnTo>
                <a:lnTo>
                  <a:pt x="69" y="48"/>
                </a:lnTo>
                <a:lnTo>
                  <a:pt x="65" y="54"/>
                </a:lnTo>
                <a:lnTo>
                  <a:pt x="60" y="57"/>
                </a:lnTo>
                <a:lnTo>
                  <a:pt x="52" y="61"/>
                </a:lnTo>
                <a:lnTo>
                  <a:pt x="47" y="63"/>
                </a:lnTo>
                <a:lnTo>
                  <a:pt x="39" y="63"/>
                </a:lnTo>
                <a:lnTo>
                  <a:pt x="30" y="63"/>
                </a:lnTo>
                <a:lnTo>
                  <a:pt x="24" y="61"/>
                </a:lnTo>
                <a:lnTo>
                  <a:pt x="17" y="57"/>
                </a:lnTo>
                <a:lnTo>
                  <a:pt x="11" y="54"/>
                </a:lnTo>
                <a:lnTo>
                  <a:pt x="8" y="48"/>
                </a:lnTo>
                <a:lnTo>
                  <a:pt x="4" y="43"/>
                </a:lnTo>
                <a:lnTo>
                  <a:pt x="2" y="37"/>
                </a:lnTo>
                <a:lnTo>
                  <a:pt x="0" y="31"/>
                </a:lnTo>
                <a:lnTo>
                  <a:pt x="2" y="24"/>
                </a:lnTo>
                <a:lnTo>
                  <a:pt x="4" y="19"/>
                </a:lnTo>
                <a:lnTo>
                  <a:pt x="8" y="13"/>
                </a:lnTo>
                <a:lnTo>
                  <a:pt x="11" y="9"/>
                </a:lnTo>
                <a:lnTo>
                  <a:pt x="17" y="4"/>
                </a:lnTo>
                <a:lnTo>
                  <a:pt x="24" y="2"/>
                </a:lnTo>
                <a:lnTo>
                  <a:pt x="30" y="0"/>
                </a:lnTo>
                <a:lnTo>
                  <a:pt x="39" y="0"/>
                </a:lnTo>
                <a:close/>
              </a:path>
            </a:pathLst>
          </a:custGeom>
          <a:solidFill>
            <a:srgbClr val="FFFFFF"/>
          </a:solidFill>
          <a:ln w="9525">
            <a:noFill/>
            <a:round/>
            <a:headEnd/>
            <a:tailEnd/>
          </a:ln>
        </p:spPr>
        <p:txBody>
          <a:bodyPr/>
          <a:lstStyle/>
          <a:p>
            <a:endParaRPr lang="en-US" dirty="0"/>
          </a:p>
        </p:txBody>
      </p:sp>
      <p:sp>
        <p:nvSpPr>
          <p:cNvPr id="18539" name="Freeform 310"/>
          <p:cNvSpPr>
            <a:spLocks/>
          </p:cNvSpPr>
          <p:nvPr/>
        </p:nvSpPr>
        <p:spPr bwMode="auto">
          <a:xfrm>
            <a:off x="4438650" y="5470525"/>
            <a:ext cx="120650" cy="100013"/>
          </a:xfrm>
          <a:custGeom>
            <a:avLst/>
            <a:gdLst>
              <a:gd name="T0" fmla="*/ 98286888 w 76"/>
              <a:gd name="T1" fmla="*/ 0 h 63"/>
              <a:gd name="T2" fmla="*/ 118448138 w 76"/>
              <a:gd name="T3" fmla="*/ 0 h 63"/>
              <a:gd name="T4" fmla="*/ 131048125 w 76"/>
              <a:gd name="T5" fmla="*/ 5040338 h 63"/>
              <a:gd name="T6" fmla="*/ 151209375 w 76"/>
              <a:gd name="T7" fmla="*/ 10080675 h 63"/>
              <a:gd name="T8" fmla="*/ 163810950 w 76"/>
              <a:gd name="T9" fmla="*/ 22682313 h 63"/>
              <a:gd name="T10" fmla="*/ 173891575 w 76"/>
              <a:gd name="T11" fmla="*/ 32762989 h 63"/>
              <a:gd name="T12" fmla="*/ 181451250 w 76"/>
              <a:gd name="T13" fmla="*/ 47884002 h 63"/>
              <a:gd name="T14" fmla="*/ 186491563 w 76"/>
              <a:gd name="T15" fmla="*/ 60484052 h 63"/>
              <a:gd name="T16" fmla="*/ 191531875 w 76"/>
              <a:gd name="T17" fmla="*/ 78126028 h 63"/>
              <a:gd name="T18" fmla="*/ 186491563 w 76"/>
              <a:gd name="T19" fmla="*/ 93247041 h 63"/>
              <a:gd name="T20" fmla="*/ 181451250 w 76"/>
              <a:gd name="T21" fmla="*/ 108368054 h 63"/>
              <a:gd name="T22" fmla="*/ 173891575 w 76"/>
              <a:gd name="T23" fmla="*/ 120968105 h 63"/>
              <a:gd name="T24" fmla="*/ 163810950 w 76"/>
              <a:gd name="T25" fmla="*/ 136089118 h 63"/>
              <a:gd name="T26" fmla="*/ 151209375 w 76"/>
              <a:gd name="T27" fmla="*/ 143650418 h 63"/>
              <a:gd name="T28" fmla="*/ 131048125 w 76"/>
              <a:gd name="T29" fmla="*/ 153731094 h 63"/>
              <a:gd name="T30" fmla="*/ 118448138 w 76"/>
              <a:gd name="T31" fmla="*/ 158771431 h 63"/>
              <a:gd name="T32" fmla="*/ 98286888 w 76"/>
              <a:gd name="T33" fmla="*/ 158771431 h 63"/>
              <a:gd name="T34" fmla="*/ 75604688 w 76"/>
              <a:gd name="T35" fmla="*/ 158771431 h 63"/>
              <a:gd name="T36" fmla="*/ 60483750 w 76"/>
              <a:gd name="T37" fmla="*/ 153731094 h 63"/>
              <a:gd name="T38" fmla="*/ 42843450 w 76"/>
              <a:gd name="T39" fmla="*/ 143650418 h 63"/>
              <a:gd name="T40" fmla="*/ 27722513 w 76"/>
              <a:gd name="T41" fmla="*/ 136089118 h 63"/>
              <a:gd name="T42" fmla="*/ 20161250 w 76"/>
              <a:gd name="T43" fmla="*/ 120968105 h 63"/>
              <a:gd name="T44" fmla="*/ 10080625 w 76"/>
              <a:gd name="T45" fmla="*/ 108368054 h 63"/>
              <a:gd name="T46" fmla="*/ 5040313 w 76"/>
              <a:gd name="T47" fmla="*/ 93247041 h 63"/>
              <a:gd name="T48" fmla="*/ 0 w 76"/>
              <a:gd name="T49" fmla="*/ 78126028 h 63"/>
              <a:gd name="T50" fmla="*/ 5040313 w 76"/>
              <a:gd name="T51" fmla="*/ 60484052 h 63"/>
              <a:gd name="T52" fmla="*/ 10080625 w 76"/>
              <a:gd name="T53" fmla="*/ 47884002 h 63"/>
              <a:gd name="T54" fmla="*/ 20161250 w 76"/>
              <a:gd name="T55" fmla="*/ 32762989 h 63"/>
              <a:gd name="T56" fmla="*/ 27722513 w 76"/>
              <a:gd name="T57" fmla="*/ 22682313 h 63"/>
              <a:gd name="T58" fmla="*/ 42843450 w 76"/>
              <a:gd name="T59" fmla="*/ 10080675 h 63"/>
              <a:gd name="T60" fmla="*/ 60483750 w 76"/>
              <a:gd name="T61" fmla="*/ 5040338 h 63"/>
              <a:gd name="T62" fmla="*/ 75604688 w 76"/>
              <a:gd name="T63" fmla="*/ 0 h 63"/>
              <a:gd name="T64" fmla="*/ 98286888 w 76"/>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39" y="0"/>
                </a:moveTo>
                <a:lnTo>
                  <a:pt x="47" y="0"/>
                </a:lnTo>
                <a:lnTo>
                  <a:pt x="52" y="2"/>
                </a:lnTo>
                <a:lnTo>
                  <a:pt x="60" y="4"/>
                </a:lnTo>
                <a:lnTo>
                  <a:pt x="65" y="9"/>
                </a:lnTo>
                <a:lnTo>
                  <a:pt x="69" y="13"/>
                </a:lnTo>
                <a:lnTo>
                  <a:pt x="72" y="19"/>
                </a:lnTo>
                <a:lnTo>
                  <a:pt x="74" y="24"/>
                </a:lnTo>
                <a:lnTo>
                  <a:pt x="76" y="31"/>
                </a:lnTo>
                <a:lnTo>
                  <a:pt x="74" y="37"/>
                </a:lnTo>
                <a:lnTo>
                  <a:pt x="72" y="43"/>
                </a:lnTo>
                <a:lnTo>
                  <a:pt x="69" y="48"/>
                </a:lnTo>
                <a:lnTo>
                  <a:pt x="65" y="54"/>
                </a:lnTo>
                <a:lnTo>
                  <a:pt x="60" y="57"/>
                </a:lnTo>
                <a:lnTo>
                  <a:pt x="52" y="61"/>
                </a:lnTo>
                <a:lnTo>
                  <a:pt x="47" y="63"/>
                </a:lnTo>
                <a:lnTo>
                  <a:pt x="39" y="63"/>
                </a:lnTo>
                <a:lnTo>
                  <a:pt x="30" y="63"/>
                </a:lnTo>
                <a:lnTo>
                  <a:pt x="24" y="61"/>
                </a:lnTo>
                <a:lnTo>
                  <a:pt x="17" y="57"/>
                </a:lnTo>
                <a:lnTo>
                  <a:pt x="11" y="54"/>
                </a:lnTo>
                <a:lnTo>
                  <a:pt x="8" y="48"/>
                </a:lnTo>
                <a:lnTo>
                  <a:pt x="4" y="43"/>
                </a:lnTo>
                <a:lnTo>
                  <a:pt x="2" y="37"/>
                </a:lnTo>
                <a:lnTo>
                  <a:pt x="0" y="31"/>
                </a:lnTo>
                <a:lnTo>
                  <a:pt x="2" y="24"/>
                </a:lnTo>
                <a:lnTo>
                  <a:pt x="4" y="19"/>
                </a:lnTo>
                <a:lnTo>
                  <a:pt x="8" y="13"/>
                </a:lnTo>
                <a:lnTo>
                  <a:pt x="11" y="9"/>
                </a:lnTo>
                <a:lnTo>
                  <a:pt x="17" y="4"/>
                </a:lnTo>
                <a:lnTo>
                  <a:pt x="24" y="2"/>
                </a:lnTo>
                <a:lnTo>
                  <a:pt x="30" y="0"/>
                </a:lnTo>
                <a:lnTo>
                  <a:pt x="39" y="0"/>
                </a:lnTo>
              </a:path>
            </a:pathLst>
          </a:custGeom>
          <a:noFill/>
          <a:ln w="11113">
            <a:solidFill>
              <a:srgbClr val="1F1A17"/>
            </a:solidFill>
            <a:prstDash val="solid"/>
            <a:round/>
            <a:headEnd/>
            <a:tailEnd/>
          </a:ln>
        </p:spPr>
        <p:txBody>
          <a:bodyPr/>
          <a:lstStyle/>
          <a:p>
            <a:endParaRPr lang="en-US" dirty="0"/>
          </a:p>
        </p:txBody>
      </p:sp>
      <p:sp>
        <p:nvSpPr>
          <p:cNvPr id="18540" name="Freeform 311"/>
          <p:cNvSpPr>
            <a:spLocks/>
          </p:cNvSpPr>
          <p:nvPr/>
        </p:nvSpPr>
        <p:spPr bwMode="auto">
          <a:xfrm>
            <a:off x="3395663" y="6135688"/>
            <a:ext cx="117475" cy="100012"/>
          </a:xfrm>
          <a:custGeom>
            <a:avLst/>
            <a:gdLst>
              <a:gd name="T0" fmla="*/ 93246575 w 74"/>
              <a:gd name="T1" fmla="*/ 0 h 63"/>
              <a:gd name="T2" fmla="*/ 110886875 w 74"/>
              <a:gd name="T3" fmla="*/ 0 h 63"/>
              <a:gd name="T4" fmla="*/ 131048125 w 74"/>
              <a:gd name="T5" fmla="*/ 5040287 h 63"/>
              <a:gd name="T6" fmla="*/ 148690013 w 74"/>
              <a:gd name="T7" fmla="*/ 15120862 h 63"/>
              <a:gd name="T8" fmla="*/ 163810950 w 74"/>
              <a:gd name="T9" fmla="*/ 22680499 h 63"/>
              <a:gd name="T10" fmla="*/ 171370625 w 74"/>
              <a:gd name="T11" fmla="*/ 37801361 h 63"/>
              <a:gd name="T12" fmla="*/ 181451250 w 74"/>
              <a:gd name="T13" fmla="*/ 50402873 h 63"/>
              <a:gd name="T14" fmla="*/ 186491563 w 74"/>
              <a:gd name="T15" fmla="*/ 65523735 h 63"/>
              <a:gd name="T16" fmla="*/ 186491563 w 74"/>
              <a:gd name="T17" fmla="*/ 78123659 h 63"/>
              <a:gd name="T18" fmla="*/ 186491563 w 74"/>
              <a:gd name="T19" fmla="*/ 98284809 h 63"/>
              <a:gd name="T20" fmla="*/ 181451250 w 74"/>
              <a:gd name="T21" fmla="*/ 110886321 h 63"/>
              <a:gd name="T22" fmla="*/ 171370625 w 74"/>
              <a:gd name="T23" fmla="*/ 126007183 h 63"/>
              <a:gd name="T24" fmla="*/ 163810950 w 74"/>
              <a:gd name="T25" fmla="*/ 136087757 h 63"/>
              <a:gd name="T26" fmla="*/ 148690013 w 74"/>
              <a:gd name="T27" fmla="*/ 143647394 h 63"/>
              <a:gd name="T28" fmla="*/ 131048125 w 74"/>
              <a:gd name="T29" fmla="*/ 153727969 h 63"/>
              <a:gd name="T30" fmla="*/ 110886875 w 74"/>
              <a:gd name="T31" fmla="*/ 158768256 h 63"/>
              <a:gd name="T32" fmla="*/ 93246575 w 74"/>
              <a:gd name="T33" fmla="*/ 158768256 h 63"/>
              <a:gd name="T34" fmla="*/ 73085325 w 74"/>
              <a:gd name="T35" fmla="*/ 158768256 h 63"/>
              <a:gd name="T36" fmla="*/ 60483750 w 74"/>
              <a:gd name="T37" fmla="*/ 153727969 h 63"/>
              <a:gd name="T38" fmla="*/ 42843450 w 74"/>
              <a:gd name="T39" fmla="*/ 143647394 h 63"/>
              <a:gd name="T40" fmla="*/ 27722513 w 74"/>
              <a:gd name="T41" fmla="*/ 136087757 h 63"/>
              <a:gd name="T42" fmla="*/ 17641888 w 74"/>
              <a:gd name="T43" fmla="*/ 126007183 h 63"/>
              <a:gd name="T44" fmla="*/ 10080625 w 74"/>
              <a:gd name="T45" fmla="*/ 110886321 h 63"/>
              <a:gd name="T46" fmla="*/ 5040313 w 74"/>
              <a:gd name="T47" fmla="*/ 98284809 h 63"/>
              <a:gd name="T48" fmla="*/ 0 w 74"/>
              <a:gd name="T49" fmla="*/ 78123659 h 63"/>
              <a:gd name="T50" fmla="*/ 5040313 w 74"/>
              <a:gd name="T51" fmla="*/ 65523735 h 63"/>
              <a:gd name="T52" fmla="*/ 10080625 w 74"/>
              <a:gd name="T53" fmla="*/ 50402873 h 63"/>
              <a:gd name="T54" fmla="*/ 17641888 w 74"/>
              <a:gd name="T55" fmla="*/ 37801361 h 63"/>
              <a:gd name="T56" fmla="*/ 27722513 w 74"/>
              <a:gd name="T57" fmla="*/ 22680499 h 63"/>
              <a:gd name="T58" fmla="*/ 42843450 w 74"/>
              <a:gd name="T59" fmla="*/ 15120862 h 63"/>
              <a:gd name="T60" fmla="*/ 60483750 w 74"/>
              <a:gd name="T61" fmla="*/ 5040287 h 63"/>
              <a:gd name="T62" fmla="*/ 73085325 w 74"/>
              <a:gd name="T63" fmla="*/ 0 h 63"/>
              <a:gd name="T64" fmla="*/ 93246575 w 74"/>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3">
                <a:moveTo>
                  <a:pt x="37" y="0"/>
                </a:moveTo>
                <a:lnTo>
                  <a:pt x="44" y="0"/>
                </a:lnTo>
                <a:lnTo>
                  <a:pt x="52" y="2"/>
                </a:lnTo>
                <a:lnTo>
                  <a:pt x="59" y="6"/>
                </a:lnTo>
                <a:lnTo>
                  <a:pt x="65" y="9"/>
                </a:lnTo>
                <a:lnTo>
                  <a:pt x="68" y="15"/>
                </a:lnTo>
                <a:lnTo>
                  <a:pt x="72" y="20"/>
                </a:lnTo>
                <a:lnTo>
                  <a:pt x="74" y="26"/>
                </a:lnTo>
                <a:lnTo>
                  <a:pt x="74" y="31"/>
                </a:lnTo>
                <a:lnTo>
                  <a:pt x="74" y="39"/>
                </a:lnTo>
                <a:lnTo>
                  <a:pt x="72" y="44"/>
                </a:lnTo>
                <a:lnTo>
                  <a:pt x="68" y="50"/>
                </a:lnTo>
                <a:lnTo>
                  <a:pt x="65" y="54"/>
                </a:lnTo>
                <a:lnTo>
                  <a:pt x="59" y="57"/>
                </a:lnTo>
                <a:lnTo>
                  <a:pt x="52" y="61"/>
                </a:lnTo>
                <a:lnTo>
                  <a:pt x="44" y="63"/>
                </a:lnTo>
                <a:lnTo>
                  <a:pt x="37" y="63"/>
                </a:lnTo>
                <a:lnTo>
                  <a:pt x="29" y="63"/>
                </a:lnTo>
                <a:lnTo>
                  <a:pt x="24" y="61"/>
                </a:lnTo>
                <a:lnTo>
                  <a:pt x="17" y="57"/>
                </a:lnTo>
                <a:lnTo>
                  <a:pt x="11" y="54"/>
                </a:lnTo>
                <a:lnTo>
                  <a:pt x="7" y="50"/>
                </a:lnTo>
                <a:lnTo>
                  <a:pt x="4" y="44"/>
                </a:lnTo>
                <a:lnTo>
                  <a:pt x="2" y="39"/>
                </a:lnTo>
                <a:lnTo>
                  <a:pt x="0" y="31"/>
                </a:lnTo>
                <a:lnTo>
                  <a:pt x="2" y="26"/>
                </a:lnTo>
                <a:lnTo>
                  <a:pt x="4" y="20"/>
                </a:lnTo>
                <a:lnTo>
                  <a:pt x="7" y="15"/>
                </a:lnTo>
                <a:lnTo>
                  <a:pt x="11" y="9"/>
                </a:lnTo>
                <a:lnTo>
                  <a:pt x="17" y="6"/>
                </a:lnTo>
                <a:lnTo>
                  <a:pt x="24" y="2"/>
                </a:lnTo>
                <a:lnTo>
                  <a:pt x="29" y="0"/>
                </a:lnTo>
                <a:lnTo>
                  <a:pt x="37" y="0"/>
                </a:lnTo>
              </a:path>
            </a:pathLst>
          </a:custGeom>
          <a:noFill/>
          <a:ln w="11113">
            <a:solidFill>
              <a:srgbClr val="1F1A17"/>
            </a:solidFill>
            <a:prstDash val="solid"/>
            <a:round/>
            <a:headEnd/>
            <a:tailEnd/>
          </a:ln>
        </p:spPr>
        <p:txBody>
          <a:bodyPr/>
          <a:lstStyle/>
          <a:p>
            <a:endParaRPr lang="en-US" dirty="0"/>
          </a:p>
        </p:txBody>
      </p:sp>
      <p:sp>
        <p:nvSpPr>
          <p:cNvPr id="18541" name="Freeform 312"/>
          <p:cNvSpPr>
            <a:spLocks/>
          </p:cNvSpPr>
          <p:nvPr/>
        </p:nvSpPr>
        <p:spPr bwMode="auto">
          <a:xfrm>
            <a:off x="4479925" y="6051550"/>
            <a:ext cx="117475" cy="101600"/>
          </a:xfrm>
          <a:custGeom>
            <a:avLst/>
            <a:gdLst>
              <a:gd name="T0" fmla="*/ 93246575 w 74"/>
              <a:gd name="T1" fmla="*/ 0 h 64"/>
              <a:gd name="T2" fmla="*/ 113407825 w 74"/>
              <a:gd name="T3" fmla="*/ 0 h 64"/>
              <a:gd name="T4" fmla="*/ 131048125 w 74"/>
              <a:gd name="T5" fmla="*/ 2520950 h 64"/>
              <a:gd name="T6" fmla="*/ 146169063 w 74"/>
              <a:gd name="T7" fmla="*/ 12601575 h 64"/>
              <a:gd name="T8" fmla="*/ 158770638 w 74"/>
              <a:gd name="T9" fmla="*/ 22682200 h 64"/>
              <a:gd name="T10" fmla="*/ 168851263 w 74"/>
              <a:gd name="T11" fmla="*/ 35282188 h 64"/>
              <a:gd name="T12" fmla="*/ 176410938 w 74"/>
              <a:gd name="T13" fmla="*/ 50403125 h 64"/>
              <a:gd name="T14" fmla="*/ 181451250 w 74"/>
              <a:gd name="T15" fmla="*/ 63004700 h 64"/>
              <a:gd name="T16" fmla="*/ 186491563 w 74"/>
              <a:gd name="T17" fmla="*/ 78125638 h 64"/>
              <a:gd name="T18" fmla="*/ 181451250 w 74"/>
              <a:gd name="T19" fmla="*/ 95765938 h 64"/>
              <a:gd name="T20" fmla="*/ 176410938 w 74"/>
              <a:gd name="T21" fmla="*/ 110886875 h 64"/>
              <a:gd name="T22" fmla="*/ 168851263 w 74"/>
              <a:gd name="T23" fmla="*/ 123488450 h 64"/>
              <a:gd name="T24" fmla="*/ 158770638 w 74"/>
              <a:gd name="T25" fmla="*/ 133569075 h 64"/>
              <a:gd name="T26" fmla="*/ 146169063 w 74"/>
              <a:gd name="T27" fmla="*/ 148690013 h 64"/>
              <a:gd name="T28" fmla="*/ 131048125 w 74"/>
              <a:gd name="T29" fmla="*/ 151209375 h 64"/>
              <a:gd name="T30" fmla="*/ 113407825 w 74"/>
              <a:gd name="T31" fmla="*/ 156249688 h 64"/>
              <a:gd name="T32" fmla="*/ 93246575 w 74"/>
              <a:gd name="T33" fmla="*/ 161290000 h 64"/>
              <a:gd name="T34" fmla="*/ 75604688 w 74"/>
              <a:gd name="T35" fmla="*/ 156249688 h 64"/>
              <a:gd name="T36" fmla="*/ 55443438 w 74"/>
              <a:gd name="T37" fmla="*/ 151209375 h 64"/>
              <a:gd name="T38" fmla="*/ 42843450 w 74"/>
              <a:gd name="T39" fmla="*/ 148690013 h 64"/>
              <a:gd name="T40" fmla="*/ 27722513 w 74"/>
              <a:gd name="T41" fmla="*/ 133569075 h 64"/>
              <a:gd name="T42" fmla="*/ 15120938 w 74"/>
              <a:gd name="T43" fmla="*/ 123488450 h 64"/>
              <a:gd name="T44" fmla="*/ 5040313 w 74"/>
              <a:gd name="T45" fmla="*/ 110886875 h 64"/>
              <a:gd name="T46" fmla="*/ 0 w 74"/>
              <a:gd name="T47" fmla="*/ 95765938 h 64"/>
              <a:gd name="T48" fmla="*/ 0 w 74"/>
              <a:gd name="T49" fmla="*/ 78125638 h 64"/>
              <a:gd name="T50" fmla="*/ 0 w 74"/>
              <a:gd name="T51" fmla="*/ 63004700 h 64"/>
              <a:gd name="T52" fmla="*/ 5040313 w 74"/>
              <a:gd name="T53" fmla="*/ 50403125 h 64"/>
              <a:gd name="T54" fmla="*/ 15120938 w 74"/>
              <a:gd name="T55" fmla="*/ 35282188 h 64"/>
              <a:gd name="T56" fmla="*/ 27722513 w 74"/>
              <a:gd name="T57" fmla="*/ 22682200 h 64"/>
              <a:gd name="T58" fmla="*/ 42843450 w 74"/>
              <a:gd name="T59" fmla="*/ 12601575 h 64"/>
              <a:gd name="T60" fmla="*/ 55443438 w 74"/>
              <a:gd name="T61" fmla="*/ 2520950 h 64"/>
              <a:gd name="T62" fmla="*/ 75604688 w 74"/>
              <a:gd name="T63" fmla="*/ 0 h 64"/>
              <a:gd name="T64" fmla="*/ 93246575 w 7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4">
                <a:moveTo>
                  <a:pt x="37" y="0"/>
                </a:moveTo>
                <a:lnTo>
                  <a:pt x="45" y="0"/>
                </a:lnTo>
                <a:lnTo>
                  <a:pt x="52" y="1"/>
                </a:lnTo>
                <a:lnTo>
                  <a:pt x="58" y="5"/>
                </a:lnTo>
                <a:lnTo>
                  <a:pt x="63" y="9"/>
                </a:lnTo>
                <a:lnTo>
                  <a:pt x="67" y="14"/>
                </a:lnTo>
                <a:lnTo>
                  <a:pt x="70" y="20"/>
                </a:lnTo>
                <a:lnTo>
                  <a:pt x="72" y="25"/>
                </a:lnTo>
                <a:lnTo>
                  <a:pt x="74" y="31"/>
                </a:lnTo>
                <a:lnTo>
                  <a:pt x="72" y="38"/>
                </a:lnTo>
                <a:lnTo>
                  <a:pt x="70" y="44"/>
                </a:lnTo>
                <a:lnTo>
                  <a:pt x="67" y="49"/>
                </a:lnTo>
                <a:lnTo>
                  <a:pt x="63" y="53"/>
                </a:lnTo>
                <a:lnTo>
                  <a:pt x="58" y="59"/>
                </a:lnTo>
                <a:lnTo>
                  <a:pt x="52" y="60"/>
                </a:lnTo>
                <a:lnTo>
                  <a:pt x="45" y="62"/>
                </a:lnTo>
                <a:lnTo>
                  <a:pt x="37" y="64"/>
                </a:lnTo>
                <a:lnTo>
                  <a:pt x="30" y="62"/>
                </a:lnTo>
                <a:lnTo>
                  <a:pt x="22" y="60"/>
                </a:lnTo>
                <a:lnTo>
                  <a:pt x="17" y="59"/>
                </a:lnTo>
                <a:lnTo>
                  <a:pt x="11" y="53"/>
                </a:lnTo>
                <a:lnTo>
                  <a:pt x="6" y="49"/>
                </a:lnTo>
                <a:lnTo>
                  <a:pt x="2" y="44"/>
                </a:lnTo>
                <a:lnTo>
                  <a:pt x="0" y="38"/>
                </a:lnTo>
                <a:lnTo>
                  <a:pt x="0" y="31"/>
                </a:lnTo>
                <a:lnTo>
                  <a:pt x="0" y="25"/>
                </a:lnTo>
                <a:lnTo>
                  <a:pt x="2" y="20"/>
                </a:lnTo>
                <a:lnTo>
                  <a:pt x="6" y="14"/>
                </a:lnTo>
                <a:lnTo>
                  <a:pt x="11" y="9"/>
                </a:lnTo>
                <a:lnTo>
                  <a:pt x="17" y="5"/>
                </a:lnTo>
                <a:lnTo>
                  <a:pt x="22" y="1"/>
                </a:lnTo>
                <a:lnTo>
                  <a:pt x="30" y="0"/>
                </a:lnTo>
                <a:lnTo>
                  <a:pt x="37" y="0"/>
                </a:lnTo>
              </a:path>
            </a:pathLst>
          </a:custGeom>
          <a:noFill/>
          <a:ln w="11113">
            <a:solidFill>
              <a:srgbClr val="1F1A17"/>
            </a:solidFill>
            <a:prstDash val="solid"/>
            <a:round/>
            <a:headEnd/>
            <a:tailEnd/>
          </a:ln>
        </p:spPr>
        <p:txBody>
          <a:bodyPr/>
          <a:lstStyle/>
          <a:p>
            <a:endParaRPr lang="en-US" dirty="0"/>
          </a:p>
        </p:txBody>
      </p:sp>
      <p:sp>
        <p:nvSpPr>
          <p:cNvPr id="18542" name="Freeform 313"/>
          <p:cNvSpPr>
            <a:spLocks/>
          </p:cNvSpPr>
          <p:nvPr/>
        </p:nvSpPr>
        <p:spPr bwMode="auto">
          <a:xfrm>
            <a:off x="3287713" y="5595938"/>
            <a:ext cx="257175" cy="200025"/>
          </a:xfrm>
          <a:custGeom>
            <a:avLst/>
            <a:gdLst>
              <a:gd name="T0" fmla="*/ 204133450 w 162"/>
              <a:gd name="T1" fmla="*/ 0 h 126"/>
              <a:gd name="T2" fmla="*/ 244455950 w 162"/>
              <a:gd name="T3" fmla="*/ 5040313 h 126"/>
              <a:gd name="T4" fmla="*/ 282257500 w 162"/>
              <a:gd name="T5" fmla="*/ 15120938 h 126"/>
              <a:gd name="T6" fmla="*/ 320060638 w 162"/>
              <a:gd name="T7" fmla="*/ 30241875 h 126"/>
              <a:gd name="T8" fmla="*/ 347781563 w 162"/>
              <a:gd name="T9" fmla="*/ 47883763 h 126"/>
              <a:gd name="T10" fmla="*/ 370463763 w 162"/>
              <a:gd name="T11" fmla="*/ 70564375 h 126"/>
              <a:gd name="T12" fmla="*/ 395665325 w 162"/>
              <a:gd name="T13" fmla="*/ 98286888 h 126"/>
              <a:gd name="T14" fmla="*/ 403225000 w 162"/>
              <a:gd name="T15" fmla="*/ 126007813 h 126"/>
              <a:gd name="T16" fmla="*/ 408265313 w 162"/>
              <a:gd name="T17" fmla="*/ 158770638 h 126"/>
              <a:gd name="T18" fmla="*/ 403225000 w 162"/>
              <a:gd name="T19" fmla="*/ 191531875 h 126"/>
              <a:gd name="T20" fmla="*/ 395665325 w 162"/>
              <a:gd name="T21" fmla="*/ 219254388 h 126"/>
              <a:gd name="T22" fmla="*/ 370463763 w 162"/>
              <a:gd name="T23" fmla="*/ 246975313 h 126"/>
              <a:gd name="T24" fmla="*/ 347781563 w 162"/>
              <a:gd name="T25" fmla="*/ 272176875 h 126"/>
              <a:gd name="T26" fmla="*/ 320060638 w 162"/>
              <a:gd name="T27" fmla="*/ 289818763 h 126"/>
              <a:gd name="T28" fmla="*/ 282257500 w 162"/>
              <a:gd name="T29" fmla="*/ 302418750 h 126"/>
              <a:gd name="T30" fmla="*/ 244455950 w 162"/>
              <a:gd name="T31" fmla="*/ 312499375 h 126"/>
              <a:gd name="T32" fmla="*/ 204133450 w 162"/>
              <a:gd name="T33" fmla="*/ 317539688 h 126"/>
              <a:gd name="T34" fmla="*/ 161290000 w 162"/>
              <a:gd name="T35" fmla="*/ 312499375 h 126"/>
              <a:gd name="T36" fmla="*/ 123488450 w 162"/>
              <a:gd name="T37" fmla="*/ 302418750 h 126"/>
              <a:gd name="T38" fmla="*/ 88206263 w 162"/>
              <a:gd name="T39" fmla="*/ 289818763 h 126"/>
              <a:gd name="T40" fmla="*/ 60483750 w 162"/>
              <a:gd name="T41" fmla="*/ 272176875 h 126"/>
              <a:gd name="T42" fmla="*/ 30241875 w 162"/>
              <a:gd name="T43" fmla="*/ 246975313 h 126"/>
              <a:gd name="T44" fmla="*/ 12601575 w 162"/>
              <a:gd name="T45" fmla="*/ 219254388 h 126"/>
              <a:gd name="T46" fmla="*/ 2520950 w 162"/>
              <a:gd name="T47" fmla="*/ 191531875 h 126"/>
              <a:gd name="T48" fmla="*/ 0 w 162"/>
              <a:gd name="T49" fmla="*/ 158770638 h 126"/>
              <a:gd name="T50" fmla="*/ 2520950 w 162"/>
              <a:gd name="T51" fmla="*/ 126007813 h 126"/>
              <a:gd name="T52" fmla="*/ 12601575 w 162"/>
              <a:gd name="T53" fmla="*/ 98286888 h 126"/>
              <a:gd name="T54" fmla="*/ 30241875 w 162"/>
              <a:gd name="T55" fmla="*/ 70564375 h 126"/>
              <a:gd name="T56" fmla="*/ 60483750 w 162"/>
              <a:gd name="T57" fmla="*/ 47883763 h 126"/>
              <a:gd name="T58" fmla="*/ 88206263 w 162"/>
              <a:gd name="T59" fmla="*/ 30241875 h 126"/>
              <a:gd name="T60" fmla="*/ 123488450 w 162"/>
              <a:gd name="T61" fmla="*/ 15120938 h 126"/>
              <a:gd name="T62" fmla="*/ 161290000 w 162"/>
              <a:gd name="T63" fmla="*/ 5040313 h 126"/>
              <a:gd name="T64" fmla="*/ 204133450 w 162"/>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6">
                <a:moveTo>
                  <a:pt x="81" y="0"/>
                </a:moveTo>
                <a:lnTo>
                  <a:pt x="97" y="2"/>
                </a:lnTo>
                <a:lnTo>
                  <a:pt x="112" y="6"/>
                </a:lnTo>
                <a:lnTo>
                  <a:pt x="127" y="12"/>
                </a:lnTo>
                <a:lnTo>
                  <a:pt x="138" y="19"/>
                </a:lnTo>
                <a:lnTo>
                  <a:pt x="147" y="28"/>
                </a:lnTo>
                <a:lnTo>
                  <a:pt x="157" y="39"/>
                </a:lnTo>
                <a:lnTo>
                  <a:pt x="160" y="50"/>
                </a:lnTo>
                <a:lnTo>
                  <a:pt x="162" y="63"/>
                </a:lnTo>
                <a:lnTo>
                  <a:pt x="160" y="76"/>
                </a:lnTo>
                <a:lnTo>
                  <a:pt x="157" y="87"/>
                </a:lnTo>
                <a:lnTo>
                  <a:pt x="147" y="98"/>
                </a:lnTo>
                <a:lnTo>
                  <a:pt x="138" y="108"/>
                </a:lnTo>
                <a:lnTo>
                  <a:pt x="127" y="115"/>
                </a:lnTo>
                <a:lnTo>
                  <a:pt x="112" y="120"/>
                </a:lnTo>
                <a:lnTo>
                  <a:pt x="97" y="124"/>
                </a:lnTo>
                <a:lnTo>
                  <a:pt x="81" y="126"/>
                </a:lnTo>
                <a:lnTo>
                  <a:pt x="64" y="124"/>
                </a:lnTo>
                <a:lnTo>
                  <a:pt x="49" y="120"/>
                </a:lnTo>
                <a:lnTo>
                  <a:pt x="35" y="115"/>
                </a:lnTo>
                <a:lnTo>
                  <a:pt x="24" y="108"/>
                </a:lnTo>
                <a:lnTo>
                  <a:pt x="12" y="98"/>
                </a:lnTo>
                <a:lnTo>
                  <a:pt x="5" y="87"/>
                </a:lnTo>
                <a:lnTo>
                  <a:pt x="1" y="76"/>
                </a:lnTo>
                <a:lnTo>
                  <a:pt x="0" y="63"/>
                </a:lnTo>
                <a:lnTo>
                  <a:pt x="1" y="50"/>
                </a:lnTo>
                <a:lnTo>
                  <a:pt x="5" y="39"/>
                </a:lnTo>
                <a:lnTo>
                  <a:pt x="12" y="28"/>
                </a:lnTo>
                <a:lnTo>
                  <a:pt x="24" y="19"/>
                </a:lnTo>
                <a:lnTo>
                  <a:pt x="35" y="12"/>
                </a:lnTo>
                <a:lnTo>
                  <a:pt x="49" y="6"/>
                </a:lnTo>
                <a:lnTo>
                  <a:pt x="64" y="2"/>
                </a:lnTo>
                <a:lnTo>
                  <a:pt x="81" y="0"/>
                </a:lnTo>
                <a:close/>
              </a:path>
            </a:pathLst>
          </a:custGeom>
          <a:solidFill>
            <a:srgbClr val="E77919"/>
          </a:solidFill>
          <a:ln w="9525">
            <a:noFill/>
            <a:round/>
            <a:headEnd/>
            <a:tailEnd/>
          </a:ln>
        </p:spPr>
        <p:txBody>
          <a:bodyPr/>
          <a:lstStyle/>
          <a:p>
            <a:endParaRPr lang="en-US" dirty="0"/>
          </a:p>
        </p:txBody>
      </p:sp>
      <p:sp>
        <p:nvSpPr>
          <p:cNvPr id="18543" name="Freeform 314"/>
          <p:cNvSpPr>
            <a:spLocks/>
          </p:cNvSpPr>
          <p:nvPr/>
        </p:nvSpPr>
        <p:spPr bwMode="auto">
          <a:xfrm>
            <a:off x="3287713" y="5595938"/>
            <a:ext cx="257175" cy="200025"/>
          </a:xfrm>
          <a:custGeom>
            <a:avLst/>
            <a:gdLst>
              <a:gd name="T0" fmla="*/ 204133450 w 162"/>
              <a:gd name="T1" fmla="*/ 0 h 126"/>
              <a:gd name="T2" fmla="*/ 244455950 w 162"/>
              <a:gd name="T3" fmla="*/ 5040313 h 126"/>
              <a:gd name="T4" fmla="*/ 282257500 w 162"/>
              <a:gd name="T5" fmla="*/ 15120938 h 126"/>
              <a:gd name="T6" fmla="*/ 320060638 w 162"/>
              <a:gd name="T7" fmla="*/ 30241875 h 126"/>
              <a:gd name="T8" fmla="*/ 347781563 w 162"/>
              <a:gd name="T9" fmla="*/ 47883763 h 126"/>
              <a:gd name="T10" fmla="*/ 370463763 w 162"/>
              <a:gd name="T11" fmla="*/ 70564375 h 126"/>
              <a:gd name="T12" fmla="*/ 395665325 w 162"/>
              <a:gd name="T13" fmla="*/ 98286888 h 126"/>
              <a:gd name="T14" fmla="*/ 403225000 w 162"/>
              <a:gd name="T15" fmla="*/ 126007813 h 126"/>
              <a:gd name="T16" fmla="*/ 408265313 w 162"/>
              <a:gd name="T17" fmla="*/ 158770638 h 126"/>
              <a:gd name="T18" fmla="*/ 403225000 w 162"/>
              <a:gd name="T19" fmla="*/ 191531875 h 126"/>
              <a:gd name="T20" fmla="*/ 395665325 w 162"/>
              <a:gd name="T21" fmla="*/ 219254388 h 126"/>
              <a:gd name="T22" fmla="*/ 370463763 w 162"/>
              <a:gd name="T23" fmla="*/ 246975313 h 126"/>
              <a:gd name="T24" fmla="*/ 347781563 w 162"/>
              <a:gd name="T25" fmla="*/ 272176875 h 126"/>
              <a:gd name="T26" fmla="*/ 320060638 w 162"/>
              <a:gd name="T27" fmla="*/ 289818763 h 126"/>
              <a:gd name="T28" fmla="*/ 282257500 w 162"/>
              <a:gd name="T29" fmla="*/ 302418750 h 126"/>
              <a:gd name="T30" fmla="*/ 244455950 w 162"/>
              <a:gd name="T31" fmla="*/ 312499375 h 126"/>
              <a:gd name="T32" fmla="*/ 204133450 w 162"/>
              <a:gd name="T33" fmla="*/ 317539688 h 126"/>
              <a:gd name="T34" fmla="*/ 161290000 w 162"/>
              <a:gd name="T35" fmla="*/ 312499375 h 126"/>
              <a:gd name="T36" fmla="*/ 123488450 w 162"/>
              <a:gd name="T37" fmla="*/ 302418750 h 126"/>
              <a:gd name="T38" fmla="*/ 88206263 w 162"/>
              <a:gd name="T39" fmla="*/ 289818763 h 126"/>
              <a:gd name="T40" fmla="*/ 60483750 w 162"/>
              <a:gd name="T41" fmla="*/ 272176875 h 126"/>
              <a:gd name="T42" fmla="*/ 30241875 w 162"/>
              <a:gd name="T43" fmla="*/ 246975313 h 126"/>
              <a:gd name="T44" fmla="*/ 12601575 w 162"/>
              <a:gd name="T45" fmla="*/ 219254388 h 126"/>
              <a:gd name="T46" fmla="*/ 2520950 w 162"/>
              <a:gd name="T47" fmla="*/ 191531875 h 126"/>
              <a:gd name="T48" fmla="*/ 0 w 162"/>
              <a:gd name="T49" fmla="*/ 158770638 h 126"/>
              <a:gd name="T50" fmla="*/ 2520950 w 162"/>
              <a:gd name="T51" fmla="*/ 126007813 h 126"/>
              <a:gd name="T52" fmla="*/ 12601575 w 162"/>
              <a:gd name="T53" fmla="*/ 98286888 h 126"/>
              <a:gd name="T54" fmla="*/ 30241875 w 162"/>
              <a:gd name="T55" fmla="*/ 70564375 h 126"/>
              <a:gd name="T56" fmla="*/ 60483750 w 162"/>
              <a:gd name="T57" fmla="*/ 47883763 h 126"/>
              <a:gd name="T58" fmla="*/ 88206263 w 162"/>
              <a:gd name="T59" fmla="*/ 30241875 h 126"/>
              <a:gd name="T60" fmla="*/ 123488450 w 162"/>
              <a:gd name="T61" fmla="*/ 15120938 h 126"/>
              <a:gd name="T62" fmla="*/ 161290000 w 162"/>
              <a:gd name="T63" fmla="*/ 5040313 h 126"/>
              <a:gd name="T64" fmla="*/ 204133450 w 162"/>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6">
                <a:moveTo>
                  <a:pt x="81" y="0"/>
                </a:moveTo>
                <a:lnTo>
                  <a:pt x="97" y="2"/>
                </a:lnTo>
                <a:lnTo>
                  <a:pt x="112" y="6"/>
                </a:lnTo>
                <a:lnTo>
                  <a:pt x="127" y="12"/>
                </a:lnTo>
                <a:lnTo>
                  <a:pt x="138" y="19"/>
                </a:lnTo>
                <a:lnTo>
                  <a:pt x="147" y="28"/>
                </a:lnTo>
                <a:lnTo>
                  <a:pt x="157" y="39"/>
                </a:lnTo>
                <a:lnTo>
                  <a:pt x="160" y="50"/>
                </a:lnTo>
                <a:lnTo>
                  <a:pt x="162" y="63"/>
                </a:lnTo>
                <a:lnTo>
                  <a:pt x="160" y="76"/>
                </a:lnTo>
                <a:lnTo>
                  <a:pt x="157" y="87"/>
                </a:lnTo>
                <a:lnTo>
                  <a:pt x="147" y="98"/>
                </a:lnTo>
                <a:lnTo>
                  <a:pt x="138" y="108"/>
                </a:lnTo>
                <a:lnTo>
                  <a:pt x="127" y="115"/>
                </a:lnTo>
                <a:lnTo>
                  <a:pt x="112" y="120"/>
                </a:lnTo>
                <a:lnTo>
                  <a:pt x="97" y="124"/>
                </a:lnTo>
                <a:lnTo>
                  <a:pt x="81" y="126"/>
                </a:lnTo>
                <a:lnTo>
                  <a:pt x="64" y="124"/>
                </a:lnTo>
                <a:lnTo>
                  <a:pt x="49" y="120"/>
                </a:lnTo>
                <a:lnTo>
                  <a:pt x="35" y="115"/>
                </a:lnTo>
                <a:lnTo>
                  <a:pt x="24" y="108"/>
                </a:lnTo>
                <a:lnTo>
                  <a:pt x="12" y="98"/>
                </a:lnTo>
                <a:lnTo>
                  <a:pt x="5" y="87"/>
                </a:lnTo>
                <a:lnTo>
                  <a:pt x="1" y="76"/>
                </a:lnTo>
                <a:lnTo>
                  <a:pt x="0" y="63"/>
                </a:lnTo>
                <a:lnTo>
                  <a:pt x="1" y="50"/>
                </a:lnTo>
                <a:lnTo>
                  <a:pt x="5" y="39"/>
                </a:lnTo>
                <a:lnTo>
                  <a:pt x="12" y="28"/>
                </a:lnTo>
                <a:lnTo>
                  <a:pt x="24" y="19"/>
                </a:lnTo>
                <a:lnTo>
                  <a:pt x="35" y="12"/>
                </a:lnTo>
                <a:lnTo>
                  <a:pt x="49" y="6"/>
                </a:lnTo>
                <a:lnTo>
                  <a:pt x="64" y="2"/>
                </a:lnTo>
                <a:lnTo>
                  <a:pt x="81" y="0"/>
                </a:lnTo>
              </a:path>
            </a:pathLst>
          </a:custGeom>
          <a:noFill/>
          <a:ln w="9525">
            <a:solidFill>
              <a:srgbClr val="1F1A17"/>
            </a:solidFill>
            <a:prstDash val="solid"/>
            <a:round/>
            <a:headEnd/>
            <a:tailEnd/>
          </a:ln>
        </p:spPr>
        <p:txBody>
          <a:bodyPr/>
          <a:lstStyle/>
          <a:p>
            <a:endParaRPr lang="en-US" dirty="0"/>
          </a:p>
        </p:txBody>
      </p:sp>
      <p:sp>
        <p:nvSpPr>
          <p:cNvPr id="18544" name="Freeform 315"/>
          <p:cNvSpPr>
            <a:spLocks/>
          </p:cNvSpPr>
          <p:nvPr/>
        </p:nvSpPr>
        <p:spPr bwMode="auto">
          <a:xfrm>
            <a:off x="3959225" y="5772150"/>
            <a:ext cx="260350" cy="200025"/>
          </a:xfrm>
          <a:custGeom>
            <a:avLst/>
            <a:gdLst>
              <a:gd name="T0" fmla="*/ 209173763 w 164"/>
              <a:gd name="T1" fmla="*/ 0 h 126"/>
              <a:gd name="T2" fmla="*/ 244455950 w 164"/>
              <a:gd name="T3" fmla="*/ 5040313 h 126"/>
              <a:gd name="T4" fmla="*/ 287297813 w 164"/>
              <a:gd name="T5" fmla="*/ 15120938 h 126"/>
              <a:gd name="T6" fmla="*/ 320060638 w 164"/>
              <a:gd name="T7" fmla="*/ 27722513 h 126"/>
              <a:gd name="T8" fmla="*/ 352821875 w 164"/>
              <a:gd name="T9" fmla="*/ 47883763 h 126"/>
              <a:gd name="T10" fmla="*/ 375504075 w 164"/>
              <a:gd name="T11" fmla="*/ 70564375 h 126"/>
              <a:gd name="T12" fmla="*/ 393144375 w 164"/>
              <a:gd name="T13" fmla="*/ 98286888 h 126"/>
              <a:gd name="T14" fmla="*/ 408265313 w 164"/>
              <a:gd name="T15" fmla="*/ 126007813 h 126"/>
              <a:gd name="T16" fmla="*/ 413305625 w 164"/>
              <a:gd name="T17" fmla="*/ 158770638 h 126"/>
              <a:gd name="T18" fmla="*/ 408265313 w 164"/>
              <a:gd name="T19" fmla="*/ 191531875 h 126"/>
              <a:gd name="T20" fmla="*/ 393144375 w 164"/>
              <a:gd name="T21" fmla="*/ 219254388 h 126"/>
              <a:gd name="T22" fmla="*/ 375504075 w 164"/>
              <a:gd name="T23" fmla="*/ 246975313 h 126"/>
              <a:gd name="T24" fmla="*/ 352821875 w 164"/>
              <a:gd name="T25" fmla="*/ 269657513 h 126"/>
              <a:gd name="T26" fmla="*/ 320060638 w 164"/>
              <a:gd name="T27" fmla="*/ 289818763 h 126"/>
              <a:gd name="T28" fmla="*/ 287297813 w 164"/>
              <a:gd name="T29" fmla="*/ 302418750 h 126"/>
              <a:gd name="T30" fmla="*/ 244455950 w 164"/>
              <a:gd name="T31" fmla="*/ 312499375 h 126"/>
              <a:gd name="T32" fmla="*/ 209173763 w 164"/>
              <a:gd name="T33" fmla="*/ 317539688 h 126"/>
              <a:gd name="T34" fmla="*/ 166330313 w 164"/>
              <a:gd name="T35" fmla="*/ 312499375 h 126"/>
              <a:gd name="T36" fmla="*/ 123488450 w 164"/>
              <a:gd name="T37" fmla="*/ 302418750 h 126"/>
              <a:gd name="T38" fmla="*/ 90725625 w 164"/>
              <a:gd name="T39" fmla="*/ 289818763 h 126"/>
              <a:gd name="T40" fmla="*/ 60483750 w 164"/>
              <a:gd name="T41" fmla="*/ 269657513 h 126"/>
              <a:gd name="T42" fmla="*/ 35282188 w 164"/>
              <a:gd name="T43" fmla="*/ 246975313 h 126"/>
              <a:gd name="T44" fmla="*/ 17641888 w 164"/>
              <a:gd name="T45" fmla="*/ 219254388 h 126"/>
              <a:gd name="T46" fmla="*/ 2520950 w 164"/>
              <a:gd name="T47" fmla="*/ 191531875 h 126"/>
              <a:gd name="T48" fmla="*/ 0 w 164"/>
              <a:gd name="T49" fmla="*/ 158770638 h 126"/>
              <a:gd name="T50" fmla="*/ 2520950 w 164"/>
              <a:gd name="T51" fmla="*/ 126007813 h 126"/>
              <a:gd name="T52" fmla="*/ 17641888 w 164"/>
              <a:gd name="T53" fmla="*/ 98286888 h 126"/>
              <a:gd name="T54" fmla="*/ 35282188 w 164"/>
              <a:gd name="T55" fmla="*/ 70564375 h 126"/>
              <a:gd name="T56" fmla="*/ 60483750 w 164"/>
              <a:gd name="T57" fmla="*/ 47883763 h 126"/>
              <a:gd name="T58" fmla="*/ 90725625 w 164"/>
              <a:gd name="T59" fmla="*/ 27722513 h 126"/>
              <a:gd name="T60" fmla="*/ 123488450 w 164"/>
              <a:gd name="T61" fmla="*/ 15120938 h 126"/>
              <a:gd name="T62" fmla="*/ 166330313 w 164"/>
              <a:gd name="T63" fmla="*/ 5040313 h 126"/>
              <a:gd name="T64" fmla="*/ 209173763 w 164"/>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26">
                <a:moveTo>
                  <a:pt x="83" y="0"/>
                </a:moveTo>
                <a:lnTo>
                  <a:pt x="97" y="2"/>
                </a:lnTo>
                <a:lnTo>
                  <a:pt x="114" y="6"/>
                </a:lnTo>
                <a:lnTo>
                  <a:pt x="127" y="11"/>
                </a:lnTo>
                <a:lnTo>
                  <a:pt x="140" y="19"/>
                </a:lnTo>
                <a:lnTo>
                  <a:pt x="149" y="28"/>
                </a:lnTo>
                <a:lnTo>
                  <a:pt x="156" y="39"/>
                </a:lnTo>
                <a:lnTo>
                  <a:pt x="162" y="50"/>
                </a:lnTo>
                <a:lnTo>
                  <a:pt x="164" y="63"/>
                </a:lnTo>
                <a:lnTo>
                  <a:pt x="162" y="76"/>
                </a:lnTo>
                <a:lnTo>
                  <a:pt x="156" y="87"/>
                </a:lnTo>
                <a:lnTo>
                  <a:pt x="149" y="98"/>
                </a:lnTo>
                <a:lnTo>
                  <a:pt x="140" y="107"/>
                </a:lnTo>
                <a:lnTo>
                  <a:pt x="127" y="115"/>
                </a:lnTo>
                <a:lnTo>
                  <a:pt x="114" y="120"/>
                </a:lnTo>
                <a:lnTo>
                  <a:pt x="97" y="124"/>
                </a:lnTo>
                <a:lnTo>
                  <a:pt x="83" y="126"/>
                </a:lnTo>
                <a:lnTo>
                  <a:pt x="66" y="124"/>
                </a:lnTo>
                <a:lnTo>
                  <a:pt x="49" y="120"/>
                </a:lnTo>
                <a:lnTo>
                  <a:pt x="36" y="115"/>
                </a:lnTo>
                <a:lnTo>
                  <a:pt x="24" y="107"/>
                </a:lnTo>
                <a:lnTo>
                  <a:pt x="14" y="98"/>
                </a:lnTo>
                <a:lnTo>
                  <a:pt x="7" y="87"/>
                </a:lnTo>
                <a:lnTo>
                  <a:pt x="1" y="76"/>
                </a:lnTo>
                <a:lnTo>
                  <a:pt x="0" y="63"/>
                </a:lnTo>
                <a:lnTo>
                  <a:pt x="1" y="50"/>
                </a:lnTo>
                <a:lnTo>
                  <a:pt x="7" y="39"/>
                </a:lnTo>
                <a:lnTo>
                  <a:pt x="14" y="28"/>
                </a:lnTo>
                <a:lnTo>
                  <a:pt x="24" y="19"/>
                </a:lnTo>
                <a:lnTo>
                  <a:pt x="36" y="11"/>
                </a:lnTo>
                <a:lnTo>
                  <a:pt x="49" y="6"/>
                </a:lnTo>
                <a:lnTo>
                  <a:pt x="66" y="2"/>
                </a:lnTo>
                <a:lnTo>
                  <a:pt x="83" y="0"/>
                </a:lnTo>
                <a:close/>
              </a:path>
            </a:pathLst>
          </a:custGeom>
          <a:solidFill>
            <a:srgbClr val="009240"/>
          </a:solidFill>
          <a:ln w="9525">
            <a:noFill/>
            <a:round/>
            <a:headEnd/>
            <a:tailEnd/>
          </a:ln>
        </p:spPr>
        <p:txBody>
          <a:bodyPr/>
          <a:lstStyle/>
          <a:p>
            <a:endParaRPr lang="en-US" dirty="0"/>
          </a:p>
        </p:txBody>
      </p:sp>
      <p:sp>
        <p:nvSpPr>
          <p:cNvPr id="18545" name="Freeform 316"/>
          <p:cNvSpPr>
            <a:spLocks/>
          </p:cNvSpPr>
          <p:nvPr/>
        </p:nvSpPr>
        <p:spPr bwMode="auto">
          <a:xfrm>
            <a:off x="3959225" y="5772150"/>
            <a:ext cx="260350" cy="200025"/>
          </a:xfrm>
          <a:custGeom>
            <a:avLst/>
            <a:gdLst>
              <a:gd name="T0" fmla="*/ 209173763 w 164"/>
              <a:gd name="T1" fmla="*/ 0 h 126"/>
              <a:gd name="T2" fmla="*/ 244455950 w 164"/>
              <a:gd name="T3" fmla="*/ 5040313 h 126"/>
              <a:gd name="T4" fmla="*/ 287297813 w 164"/>
              <a:gd name="T5" fmla="*/ 15120938 h 126"/>
              <a:gd name="T6" fmla="*/ 320060638 w 164"/>
              <a:gd name="T7" fmla="*/ 27722513 h 126"/>
              <a:gd name="T8" fmla="*/ 352821875 w 164"/>
              <a:gd name="T9" fmla="*/ 47883763 h 126"/>
              <a:gd name="T10" fmla="*/ 375504075 w 164"/>
              <a:gd name="T11" fmla="*/ 70564375 h 126"/>
              <a:gd name="T12" fmla="*/ 393144375 w 164"/>
              <a:gd name="T13" fmla="*/ 98286888 h 126"/>
              <a:gd name="T14" fmla="*/ 408265313 w 164"/>
              <a:gd name="T15" fmla="*/ 126007813 h 126"/>
              <a:gd name="T16" fmla="*/ 413305625 w 164"/>
              <a:gd name="T17" fmla="*/ 158770638 h 126"/>
              <a:gd name="T18" fmla="*/ 408265313 w 164"/>
              <a:gd name="T19" fmla="*/ 191531875 h 126"/>
              <a:gd name="T20" fmla="*/ 393144375 w 164"/>
              <a:gd name="T21" fmla="*/ 219254388 h 126"/>
              <a:gd name="T22" fmla="*/ 375504075 w 164"/>
              <a:gd name="T23" fmla="*/ 246975313 h 126"/>
              <a:gd name="T24" fmla="*/ 352821875 w 164"/>
              <a:gd name="T25" fmla="*/ 269657513 h 126"/>
              <a:gd name="T26" fmla="*/ 320060638 w 164"/>
              <a:gd name="T27" fmla="*/ 289818763 h 126"/>
              <a:gd name="T28" fmla="*/ 287297813 w 164"/>
              <a:gd name="T29" fmla="*/ 302418750 h 126"/>
              <a:gd name="T30" fmla="*/ 244455950 w 164"/>
              <a:gd name="T31" fmla="*/ 312499375 h 126"/>
              <a:gd name="T32" fmla="*/ 209173763 w 164"/>
              <a:gd name="T33" fmla="*/ 317539688 h 126"/>
              <a:gd name="T34" fmla="*/ 166330313 w 164"/>
              <a:gd name="T35" fmla="*/ 312499375 h 126"/>
              <a:gd name="T36" fmla="*/ 123488450 w 164"/>
              <a:gd name="T37" fmla="*/ 302418750 h 126"/>
              <a:gd name="T38" fmla="*/ 90725625 w 164"/>
              <a:gd name="T39" fmla="*/ 289818763 h 126"/>
              <a:gd name="T40" fmla="*/ 60483750 w 164"/>
              <a:gd name="T41" fmla="*/ 269657513 h 126"/>
              <a:gd name="T42" fmla="*/ 35282188 w 164"/>
              <a:gd name="T43" fmla="*/ 246975313 h 126"/>
              <a:gd name="T44" fmla="*/ 17641888 w 164"/>
              <a:gd name="T45" fmla="*/ 219254388 h 126"/>
              <a:gd name="T46" fmla="*/ 2520950 w 164"/>
              <a:gd name="T47" fmla="*/ 191531875 h 126"/>
              <a:gd name="T48" fmla="*/ 0 w 164"/>
              <a:gd name="T49" fmla="*/ 158770638 h 126"/>
              <a:gd name="T50" fmla="*/ 2520950 w 164"/>
              <a:gd name="T51" fmla="*/ 126007813 h 126"/>
              <a:gd name="T52" fmla="*/ 17641888 w 164"/>
              <a:gd name="T53" fmla="*/ 98286888 h 126"/>
              <a:gd name="T54" fmla="*/ 35282188 w 164"/>
              <a:gd name="T55" fmla="*/ 70564375 h 126"/>
              <a:gd name="T56" fmla="*/ 60483750 w 164"/>
              <a:gd name="T57" fmla="*/ 47883763 h 126"/>
              <a:gd name="T58" fmla="*/ 90725625 w 164"/>
              <a:gd name="T59" fmla="*/ 27722513 h 126"/>
              <a:gd name="T60" fmla="*/ 123488450 w 164"/>
              <a:gd name="T61" fmla="*/ 15120938 h 126"/>
              <a:gd name="T62" fmla="*/ 166330313 w 164"/>
              <a:gd name="T63" fmla="*/ 5040313 h 126"/>
              <a:gd name="T64" fmla="*/ 209173763 w 164"/>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26">
                <a:moveTo>
                  <a:pt x="83" y="0"/>
                </a:moveTo>
                <a:lnTo>
                  <a:pt x="97" y="2"/>
                </a:lnTo>
                <a:lnTo>
                  <a:pt x="114" y="6"/>
                </a:lnTo>
                <a:lnTo>
                  <a:pt x="127" y="11"/>
                </a:lnTo>
                <a:lnTo>
                  <a:pt x="140" y="19"/>
                </a:lnTo>
                <a:lnTo>
                  <a:pt x="149" y="28"/>
                </a:lnTo>
                <a:lnTo>
                  <a:pt x="156" y="39"/>
                </a:lnTo>
                <a:lnTo>
                  <a:pt x="162" y="50"/>
                </a:lnTo>
                <a:lnTo>
                  <a:pt x="164" y="63"/>
                </a:lnTo>
                <a:lnTo>
                  <a:pt x="162" y="76"/>
                </a:lnTo>
                <a:lnTo>
                  <a:pt x="156" y="87"/>
                </a:lnTo>
                <a:lnTo>
                  <a:pt x="149" y="98"/>
                </a:lnTo>
                <a:lnTo>
                  <a:pt x="140" y="107"/>
                </a:lnTo>
                <a:lnTo>
                  <a:pt x="127" y="115"/>
                </a:lnTo>
                <a:lnTo>
                  <a:pt x="114" y="120"/>
                </a:lnTo>
                <a:lnTo>
                  <a:pt x="97" y="124"/>
                </a:lnTo>
                <a:lnTo>
                  <a:pt x="83" y="126"/>
                </a:lnTo>
                <a:lnTo>
                  <a:pt x="66" y="124"/>
                </a:lnTo>
                <a:lnTo>
                  <a:pt x="49" y="120"/>
                </a:lnTo>
                <a:lnTo>
                  <a:pt x="36" y="115"/>
                </a:lnTo>
                <a:lnTo>
                  <a:pt x="24" y="107"/>
                </a:lnTo>
                <a:lnTo>
                  <a:pt x="14" y="98"/>
                </a:lnTo>
                <a:lnTo>
                  <a:pt x="7" y="87"/>
                </a:lnTo>
                <a:lnTo>
                  <a:pt x="1" y="76"/>
                </a:lnTo>
                <a:lnTo>
                  <a:pt x="0" y="63"/>
                </a:lnTo>
                <a:lnTo>
                  <a:pt x="1" y="50"/>
                </a:lnTo>
                <a:lnTo>
                  <a:pt x="7" y="39"/>
                </a:lnTo>
                <a:lnTo>
                  <a:pt x="14" y="28"/>
                </a:lnTo>
                <a:lnTo>
                  <a:pt x="24" y="19"/>
                </a:lnTo>
                <a:lnTo>
                  <a:pt x="36" y="11"/>
                </a:lnTo>
                <a:lnTo>
                  <a:pt x="49" y="6"/>
                </a:lnTo>
                <a:lnTo>
                  <a:pt x="66" y="2"/>
                </a:lnTo>
                <a:lnTo>
                  <a:pt x="83" y="0"/>
                </a:lnTo>
              </a:path>
            </a:pathLst>
          </a:custGeom>
          <a:noFill/>
          <a:ln w="9525">
            <a:solidFill>
              <a:srgbClr val="1F1A17"/>
            </a:solidFill>
            <a:prstDash val="solid"/>
            <a:round/>
            <a:headEnd/>
            <a:tailEnd/>
          </a:ln>
        </p:spPr>
        <p:txBody>
          <a:bodyPr/>
          <a:lstStyle/>
          <a:p>
            <a:endParaRPr lang="en-US" dirty="0"/>
          </a:p>
        </p:txBody>
      </p:sp>
      <p:sp>
        <p:nvSpPr>
          <p:cNvPr id="18546" name="Freeform 317"/>
          <p:cNvSpPr>
            <a:spLocks/>
          </p:cNvSpPr>
          <p:nvPr/>
        </p:nvSpPr>
        <p:spPr bwMode="auto">
          <a:xfrm>
            <a:off x="4098925" y="5387975"/>
            <a:ext cx="258763" cy="200025"/>
          </a:xfrm>
          <a:custGeom>
            <a:avLst/>
            <a:gdLst>
              <a:gd name="T0" fmla="*/ 204133844 w 163"/>
              <a:gd name="T1" fmla="*/ 0 h 126"/>
              <a:gd name="T2" fmla="*/ 246975790 w 163"/>
              <a:gd name="T3" fmla="*/ 5040313 h 126"/>
              <a:gd name="T4" fmla="*/ 284779000 w 163"/>
              <a:gd name="T5" fmla="*/ 15120938 h 126"/>
              <a:gd name="T6" fmla="*/ 322580623 w 163"/>
              <a:gd name="T7" fmla="*/ 27722513 h 126"/>
              <a:gd name="T8" fmla="*/ 350303189 w 163"/>
              <a:gd name="T9" fmla="*/ 47883763 h 126"/>
              <a:gd name="T10" fmla="*/ 378024168 w 163"/>
              <a:gd name="T11" fmla="*/ 70564375 h 126"/>
              <a:gd name="T12" fmla="*/ 395666090 w 163"/>
              <a:gd name="T13" fmla="*/ 98286888 h 126"/>
              <a:gd name="T14" fmla="*/ 405746734 w 163"/>
              <a:gd name="T15" fmla="*/ 126007813 h 126"/>
              <a:gd name="T16" fmla="*/ 410787056 w 163"/>
              <a:gd name="T17" fmla="*/ 158770638 h 126"/>
              <a:gd name="T18" fmla="*/ 405746734 w 163"/>
              <a:gd name="T19" fmla="*/ 191531875 h 126"/>
              <a:gd name="T20" fmla="*/ 395666090 w 163"/>
              <a:gd name="T21" fmla="*/ 219254388 h 126"/>
              <a:gd name="T22" fmla="*/ 378024168 w 163"/>
              <a:gd name="T23" fmla="*/ 246975313 h 126"/>
              <a:gd name="T24" fmla="*/ 350303189 w 163"/>
              <a:gd name="T25" fmla="*/ 269657513 h 126"/>
              <a:gd name="T26" fmla="*/ 322580623 w 163"/>
              <a:gd name="T27" fmla="*/ 289818763 h 126"/>
              <a:gd name="T28" fmla="*/ 284779000 w 163"/>
              <a:gd name="T29" fmla="*/ 302418750 h 126"/>
              <a:gd name="T30" fmla="*/ 246975790 w 163"/>
              <a:gd name="T31" fmla="*/ 312499375 h 126"/>
              <a:gd name="T32" fmla="*/ 204133844 w 163"/>
              <a:gd name="T33" fmla="*/ 317539688 h 126"/>
              <a:gd name="T34" fmla="*/ 163811267 w 163"/>
              <a:gd name="T35" fmla="*/ 312499375 h 126"/>
              <a:gd name="T36" fmla="*/ 126008056 w 163"/>
              <a:gd name="T37" fmla="*/ 302418750 h 126"/>
              <a:gd name="T38" fmla="*/ 88206433 w 163"/>
              <a:gd name="T39" fmla="*/ 289818763 h 126"/>
              <a:gd name="T40" fmla="*/ 60483867 w 163"/>
              <a:gd name="T41" fmla="*/ 269657513 h 126"/>
              <a:gd name="T42" fmla="*/ 37803211 w 163"/>
              <a:gd name="T43" fmla="*/ 246975313 h 126"/>
              <a:gd name="T44" fmla="*/ 15120967 w 163"/>
              <a:gd name="T45" fmla="*/ 219254388 h 126"/>
              <a:gd name="T46" fmla="*/ 5040322 w 163"/>
              <a:gd name="T47" fmla="*/ 191531875 h 126"/>
              <a:gd name="T48" fmla="*/ 0 w 163"/>
              <a:gd name="T49" fmla="*/ 158770638 h 126"/>
              <a:gd name="T50" fmla="*/ 5040322 w 163"/>
              <a:gd name="T51" fmla="*/ 126007813 h 126"/>
              <a:gd name="T52" fmla="*/ 15120967 w 163"/>
              <a:gd name="T53" fmla="*/ 98286888 h 126"/>
              <a:gd name="T54" fmla="*/ 37803211 w 163"/>
              <a:gd name="T55" fmla="*/ 70564375 h 126"/>
              <a:gd name="T56" fmla="*/ 60483867 w 163"/>
              <a:gd name="T57" fmla="*/ 47883763 h 126"/>
              <a:gd name="T58" fmla="*/ 88206433 w 163"/>
              <a:gd name="T59" fmla="*/ 27722513 h 126"/>
              <a:gd name="T60" fmla="*/ 126008056 w 163"/>
              <a:gd name="T61" fmla="*/ 15120938 h 126"/>
              <a:gd name="T62" fmla="*/ 163811267 w 163"/>
              <a:gd name="T63" fmla="*/ 5040313 h 126"/>
              <a:gd name="T64" fmla="*/ 204133844 w 163"/>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3" h="126">
                <a:moveTo>
                  <a:pt x="81" y="0"/>
                </a:moveTo>
                <a:lnTo>
                  <a:pt x="98" y="2"/>
                </a:lnTo>
                <a:lnTo>
                  <a:pt x="113" y="6"/>
                </a:lnTo>
                <a:lnTo>
                  <a:pt x="128" y="11"/>
                </a:lnTo>
                <a:lnTo>
                  <a:pt x="139" y="19"/>
                </a:lnTo>
                <a:lnTo>
                  <a:pt x="150" y="28"/>
                </a:lnTo>
                <a:lnTo>
                  <a:pt x="157" y="39"/>
                </a:lnTo>
                <a:lnTo>
                  <a:pt x="161" y="50"/>
                </a:lnTo>
                <a:lnTo>
                  <a:pt x="163" y="63"/>
                </a:lnTo>
                <a:lnTo>
                  <a:pt x="161" y="76"/>
                </a:lnTo>
                <a:lnTo>
                  <a:pt x="157" y="87"/>
                </a:lnTo>
                <a:lnTo>
                  <a:pt x="150" y="98"/>
                </a:lnTo>
                <a:lnTo>
                  <a:pt x="139" y="107"/>
                </a:lnTo>
                <a:lnTo>
                  <a:pt x="128" y="115"/>
                </a:lnTo>
                <a:lnTo>
                  <a:pt x="113" y="120"/>
                </a:lnTo>
                <a:lnTo>
                  <a:pt x="98" y="124"/>
                </a:lnTo>
                <a:lnTo>
                  <a:pt x="81" y="126"/>
                </a:lnTo>
                <a:lnTo>
                  <a:pt x="65" y="124"/>
                </a:lnTo>
                <a:lnTo>
                  <a:pt x="50" y="120"/>
                </a:lnTo>
                <a:lnTo>
                  <a:pt x="35" y="115"/>
                </a:lnTo>
                <a:lnTo>
                  <a:pt x="24" y="107"/>
                </a:lnTo>
                <a:lnTo>
                  <a:pt x="15" y="98"/>
                </a:lnTo>
                <a:lnTo>
                  <a:pt x="6" y="87"/>
                </a:lnTo>
                <a:lnTo>
                  <a:pt x="2" y="76"/>
                </a:lnTo>
                <a:lnTo>
                  <a:pt x="0" y="63"/>
                </a:lnTo>
                <a:lnTo>
                  <a:pt x="2" y="50"/>
                </a:lnTo>
                <a:lnTo>
                  <a:pt x="6" y="39"/>
                </a:lnTo>
                <a:lnTo>
                  <a:pt x="15" y="28"/>
                </a:lnTo>
                <a:lnTo>
                  <a:pt x="24" y="19"/>
                </a:lnTo>
                <a:lnTo>
                  <a:pt x="35" y="11"/>
                </a:lnTo>
                <a:lnTo>
                  <a:pt x="50" y="6"/>
                </a:lnTo>
                <a:lnTo>
                  <a:pt x="65" y="2"/>
                </a:lnTo>
                <a:lnTo>
                  <a:pt x="81" y="0"/>
                </a:lnTo>
                <a:close/>
              </a:path>
            </a:pathLst>
          </a:custGeom>
          <a:solidFill>
            <a:srgbClr val="009240"/>
          </a:solidFill>
          <a:ln w="9525">
            <a:noFill/>
            <a:round/>
            <a:headEnd/>
            <a:tailEnd/>
          </a:ln>
        </p:spPr>
        <p:txBody>
          <a:bodyPr/>
          <a:lstStyle/>
          <a:p>
            <a:endParaRPr lang="en-US" dirty="0"/>
          </a:p>
        </p:txBody>
      </p:sp>
      <p:sp>
        <p:nvSpPr>
          <p:cNvPr id="18547" name="Freeform 318"/>
          <p:cNvSpPr>
            <a:spLocks/>
          </p:cNvSpPr>
          <p:nvPr/>
        </p:nvSpPr>
        <p:spPr bwMode="auto">
          <a:xfrm>
            <a:off x="4098925" y="5387975"/>
            <a:ext cx="258763" cy="200025"/>
          </a:xfrm>
          <a:custGeom>
            <a:avLst/>
            <a:gdLst>
              <a:gd name="T0" fmla="*/ 204133844 w 163"/>
              <a:gd name="T1" fmla="*/ 0 h 126"/>
              <a:gd name="T2" fmla="*/ 246975790 w 163"/>
              <a:gd name="T3" fmla="*/ 5040313 h 126"/>
              <a:gd name="T4" fmla="*/ 284779000 w 163"/>
              <a:gd name="T5" fmla="*/ 15120938 h 126"/>
              <a:gd name="T6" fmla="*/ 322580623 w 163"/>
              <a:gd name="T7" fmla="*/ 27722513 h 126"/>
              <a:gd name="T8" fmla="*/ 350303189 w 163"/>
              <a:gd name="T9" fmla="*/ 47883763 h 126"/>
              <a:gd name="T10" fmla="*/ 378024168 w 163"/>
              <a:gd name="T11" fmla="*/ 70564375 h 126"/>
              <a:gd name="T12" fmla="*/ 395666090 w 163"/>
              <a:gd name="T13" fmla="*/ 98286888 h 126"/>
              <a:gd name="T14" fmla="*/ 405746734 w 163"/>
              <a:gd name="T15" fmla="*/ 126007813 h 126"/>
              <a:gd name="T16" fmla="*/ 410787056 w 163"/>
              <a:gd name="T17" fmla="*/ 158770638 h 126"/>
              <a:gd name="T18" fmla="*/ 405746734 w 163"/>
              <a:gd name="T19" fmla="*/ 191531875 h 126"/>
              <a:gd name="T20" fmla="*/ 395666090 w 163"/>
              <a:gd name="T21" fmla="*/ 219254388 h 126"/>
              <a:gd name="T22" fmla="*/ 378024168 w 163"/>
              <a:gd name="T23" fmla="*/ 246975313 h 126"/>
              <a:gd name="T24" fmla="*/ 350303189 w 163"/>
              <a:gd name="T25" fmla="*/ 269657513 h 126"/>
              <a:gd name="T26" fmla="*/ 322580623 w 163"/>
              <a:gd name="T27" fmla="*/ 289818763 h 126"/>
              <a:gd name="T28" fmla="*/ 284779000 w 163"/>
              <a:gd name="T29" fmla="*/ 302418750 h 126"/>
              <a:gd name="T30" fmla="*/ 246975790 w 163"/>
              <a:gd name="T31" fmla="*/ 312499375 h 126"/>
              <a:gd name="T32" fmla="*/ 204133844 w 163"/>
              <a:gd name="T33" fmla="*/ 317539688 h 126"/>
              <a:gd name="T34" fmla="*/ 163811267 w 163"/>
              <a:gd name="T35" fmla="*/ 312499375 h 126"/>
              <a:gd name="T36" fmla="*/ 126008056 w 163"/>
              <a:gd name="T37" fmla="*/ 302418750 h 126"/>
              <a:gd name="T38" fmla="*/ 88206433 w 163"/>
              <a:gd name="T39" fmla="*/ 289818763 h 126"/>
              <a:gd name="T40" fmla="*/ 60483867 w 163"/>
              <a:gd name="T41" fmla="*/ 269657513 h 126"/>
              <a:gd name="T42" fmla="*/ 37803211 w 163"/>
              <a:gd name="T43" fmla="*/ 246975313 h 126"/>
              <a:gd name="T44" fmla="*/ 15120967 w 163"/>
              <a:gd name="T45" fmla="*/ 219254388 h 126"/>
              <a:gd name="T46" fmla="*/ 5040322 w 163"/>
              <a:gd name="T47" fmla="*/ 191531875 h 126"/>
              <a:gd name="T48" fmla="*/ 0 w 163"/>
              <a:gd name="T49" fmla="*/ 158770638 h 126"/>
              <a:gd name="T50" fmla="*/ 5040322 w 163"/>
              <a:gd name="T51" fmla="*/ 126007813 h 126"/>
              <a:gd name="T52" fmla="*/ 15120967 w 163"/>
              <a:gd name="T53" fmla="*/ 98286888 h 126"/>
              <a:gd name="T54" fmla="*/ 37803211 w 163"/>
              <a:gd name="T55" fmla="*/ 70564375 h 126"/>
              <a:gd name="T56" fmla="*/ 60483867 w 163"/>
              <a:gd name="T57" fmla="*/ 47883763 h 126"/>
              <a:gd name="T58" fmla="*/ 88206433 w 163"/>
              <a:gd name="T59" fmla="*/ 27722513 h 126"/>
              <a:gd name="T60" fmla="*/ 126008056 w 163"/>
              <a:gd name="T61" fmla="*/ 15120938 h 126"/>
              <a:gd name="T62" fmla="*/ 163811267 w 163"/>
              <a:gd name="T63" fmla="*/ 5040313 h 126"/>
              <a:gd name="T64" fmla="*/ 204133844 w 163"/>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3" h="126">
                <a:moveTo>
                  <a:pt x="81" y="0"/>
                </a:moveTo>
                <a:lnTo>
                  <a:pt x="98" y="2"/>
                </a:lnTo>
                <a:lnTo>
                  <a:pt x="113" y="6"/>
                </a:lnTo>
                <a:lnTo>
                  <a:pt x="128" y="11"/>
                </a:lnTo>
                <a:lnTo>
                  <a:pt x="139" y="19"/>
                </a:lnTo>
                <a:lnTo>
                  <a:pt x="150" y="28"/>
                </a:lnTo>
                <a:lnTo>
                  <a:pt x="157" y="39"/>
                </a:lnTo>
                <a:lnTo>
                  <a:pt x="161" y="50"/>
                </a:lnTo>
                <a:lnTo>
                  <a:pt x="163" y="63"/>
                </a:lnTo>
                <a:lnTo>
                  <a:pt x="161" y="76"/>
                </a:lnTo>
                <a:lnTo>
                  <a:pt x="157" y="87"/>
                </a:lnTo>
                <a:lnTo>
                  <a:pt x="150" y="98"/>
                </a:lnTo>
                <a:lnTo>
                  <a:pt x="139" y="107"/>
                </a:lnTo>
                <a:lnTo>
                  <a:pt x="128" y="115"/>
                </a:lnTo>
                <a:lnTo>
                  <a:pt x="113" y="120"/>
                </a:lnTo>
                <a:lnTo>
                  <a:pt x="98" y="124"/>
                </a:lnTo>
                <a:lnTo>
                  <a:pt x="81" y="126"/>
                </a:lnTo>
                <a:lnTo>
                  <a:pt x="65" y="124"/>
                </a:lnTo>
                <a:lnTo>
                  <a:pt x="50" y="120"/>
                </a:lnTo>
                <a:lnTo>
                  <a:pt x="35" y="115"/>
                </a:lnTo>
                <a:lnTo>
                  <a:pt x="24" y="107"/>
                </a:lnTo>
                <a:lnTo>
                  <a:pt x="15" y="98"/>
                </a:lnTo>
                <a:lnTo>
                  <a:pt x="6" y="87"/>
                </a:lnTo>
                <a:lnTo>
                  <a:pt x="2" y="76"/>
                </a:lnTo>
                <a:lnTo>
                  <a:pt x="0" y="63"/>
                </a:lnTo>
                <a:lnTo>
                  <a:pt x="2" y="50"/>
                </a:lnTo>
                <a:lnTo>
                  <a:pt x="6" y="39"/>
                </a:lnTo>
                <a:lnTo>
                  <a:pt x="15" y="28"/>
                </a:lnTo>
                <a:lnTo>
                  <a:pt x="24" y="19"/>
                </a:lnTo>
                <a:lnTo>
                  <a:pt x="35" y="11"/>
                </a:lnTo>
                <a:lnTo>
                  <a:pt x="50" y="6"/>
                </a:lnTo>
                <a:lnTo>
                  <a:pt x="65" y="2"/>
                </a:lnTo>
                <a:lnTo>
                  <a:pt x="81" y="0"/>
                </a:lnTo>
              </a:path>
            </a:pathLst>
          </a:custGeom>
          <a:noFill/>
          <a:ln w="9525">
            <a:solidFill>
              <a:srgbClr val="1F1A17"/>
            </a:solidFill>
            <a:prstDash val="solid"/>
            <a:round/>
            <a:headEnd/>
            <a:tailEnd/>
          </a:ln>
        </p:spPr>
        <p:txBody>
          <a:bodyPr/>
          <a:lstStyle/>
          <a:p>
            <a:endParaRPr lang="en-US" dirty="0"/>
          </a:p>
        </p:txBody>
      </p:sp>
      <p:sp>
        <p:nvSpPr>
          <p:cNvPr id="18548" name="Freeform 319"/>
          <p:cNvSpPr>
            <a:spLocks/>
          </p:cNvSpPr>
          <p:nvPr/>
        </p:nvSpPr>
        <p:spPr bwMode="auto">
          <a:xfrm>
            <a:off x="3946525" y="4705350"/>
            <a:ext cx="114300" cy="100013"/>
          </a:xfrm>
          <a:custGeom>
            <a:avLst/>
            <a:gdLst>
              <a:gd name="T0" fmla="*/ 88206263 w 72"/>
              <a:gd name="T1" fmla="*/ 0 h 63"/>
              <a:gd name="T2" fmla="*/ 108367513 w 72"/>
              <a:gd name="T3" fmla="*/ 5040338 h 63"/>
              <a:gd name="T4" fmla="*/ 126007813 w 72"/>
              <a:gd name="T5" fmla="*/ 10080675 h 63"/>
              <a:gd name="T6" fmla="*/ 141128750 w 72"/>
              <a:gd name="T7" fmla="*/ 15121013 h 63"/>
              <a:gd name="T8" fmla="*/ 153730325 w 72"/>
              <a:gd name="T9" fmla="*/ 25201688 h 63"/>
              <a:gd name="T10" fmla="*/ 163810950 w 72"/>
              <a:gd name="T11" fmla="*/ 37803326 h 63"/>
              <a:gd name="T12" fmla="*/ 171370625 w 72"/>
              <a:gd name="T13" fmla="*/ 52924340 h 63"/>
              <a:gd name="T14" fmla="*/ 176410938 w 72"/>
              <a:gd name="T15" fmla="*/ 65524390 h 63"/>
              <a:gd name="T16" fmla="*/ 181451250 w 72"/>
              <a:gd name="T17" fmla="*/ 80645403 h 63"/>
              <a:gd name="T18" fmla="*/ 176410938 w 72"/>
              <a:gd name="T19" fmla="*/ 98287379 h 63"/>
              <a:gd name="T20" fmla="*/ 171370625 w 72"/>
              <a:gd name="T21" fmla="*/ 113408392 h 63"/>
              <a:gd name="T22" fmla="*/ 163810950 w 72"/>
              <a:gd name="T23" fmla="*/ 126008442 h 63"/>
              <a:gd name="T24" fmla="*/ 153730325 w 72"/>
              <a:gd name="T25" fmla="*/ 136089118 h 63"/>
              <a:gd name="T26" fmla="*/ 141128750 w 72"/>
              <a:gd name="T27" fmla="*/ 143650418 h 63"/>
              <a:gd name="T28" fmla="*/ 126007813 w 72"/>
              <a:gd name="T29" fmla="*/ 153731094 h 63"/>
              <a:gd name="T30" fmla="*/ 108367513 w 72"/>
              <a:gd name="T31" fmla="*/ 158771431 h 63"/>
              <a:gd name="T32" fmla="*/ 88206263 w 72"/>
              <a:gd name="T33" fmla="*/ 158771431 h 63"/>
              <a:gd name="T34" fmla="*/ 70564375 w 72"/>
              <a:gd name="T35" fmla="*/ 158771431 h 63"/>
              <a:gd name="T36" fmla="*/ 50403125 w 72"/>
              <a:gd name="T37" fmla="*/ 153731094 h 63"/>
              <a:gd name="T38" fmla="*/ 37803138 w 72"/>
              <a:gd name="T39" fmla="*/ 143650418 h 63"/>
              <a:gd name="T40" fmla="*/ 22682200 w 72"/>
              <a:gd name="T41" fmla="*/ 136089118 h 63"/>
              <a:gd name="T42" fmla="*/ 15120938 w 72"/>
              <a:gd name="T43" fmla="*/ 126008442 h 63"/>
              <a:gd name="T44" fmla="*/ 5040313 w 72"/>
              <a:gd name="T45" fmla="*/ 113408392 h 63"/>
              <a:gd name="T46" fmla="*/ 0 w 72"/>
              <a:gd name="T47" fmla="*/ 98287379 h 63"/>
              <a:gd name="T48" fmla="*/ 0 w 72"/>
              <a:gd name="T49" fmla="*/ 80645403 h 63"/>
              <a:gd name="T50" fmla="*/ 0 w 72"/>
              <a:gd name="T51" fmla="*/ 65524390 h 63"/>
              <a:gd name="T52" fmla="*/ 5040313 w 72"/>
              <a:gd name="T53" fmla="*/ 52924340 h 63"/>
              <a:gd name="T54" fmla="*/ 15120938 w 72"/>
              <a:gd name="T55" fmla="*/ 37803326 h 63"/>
              <a:gd name="T56" fmla="*/ 22682200 w 72"/>
              <a:gd name="T57" fmla="*/ 25201688 h 63"/>
              <a:gd name="T58" fmla="*/ 37803138 w 72"/>
              <a:gd name="T59" fmla="*/ 15121013 h 63"/>
              <a:gd name="T60" fmla="*/ 50403125 w 72"/>
              <a:gd name="T61" fmla="*/ 10080675 h 63"/>
              <a:gd name="T62" fmla="*/ 70564375 w 72"/>
              <a:gd name="T63" fmla="*/ 5040338 h 63"/>
              <a:gd name="T64" fmla="*/ 88206263 w 72"/>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3">
                <a:moveTo>
                  <a:pt x="35" y="0"/>
                </a:moveTo>
                <a:lnTo>
                  <a:pt x="43" y="2"/>
                </a:lnTo>
                <a:lnTo>
                  <a:pt x="50" y="4"/>
                </a:lnTo>
                <a:lnTo>
                  <a:pt x="56" y="6"/>
                </a:lnTo>
                <a:lnTo>
                  <a:pt x="61" y="10"/>
                </a:lnTo>
                <a:lnTo>
                  <a:pt x="65" y="15"/>
                </a:lnTo>
                <a:lnTo>
                  <a:pt x="68" y="21"/>
                </a:lnTo>
                <a:lnTo>
                  <a:pt x="70" y="26"/>
                </a:lnTo>
                <a:lnTo>
                  <a:pt x="72" y="32"/>
                </a:lnTo>
                <a:lnTo>
                  <a:pt x="70" y="39"/>
                </a:lnTo>
                <a:lnTo>
                  <a:pt x="68" y="45"/>
                </a:lnTo>
                <a:lnTo>
                  <a:pt x="65" y="50"/>
                </a:lnTo>
                <a:lnTo>
                  <a:pt x="61" y="54"/>
                </a:lnTo>
                <a:lnTo>
                  <a:pt x="56" y="57"/>
                </a:lnTo>
                <a:lnTo>
                  <a:pt x="50" y="61"/>
                </a:lnTo>
                <a:lnTo>
                  <a:pt x="43" y="63"/>
                </a:lnTo>
                <a:lnTo>
                  <a:pt x="35" y="63"/>
                </a:lnTo>
                <a:lnTo>
                  <a:pt x="28" y="63"/>
                </a:lnTo>
                <a:lnTo>
                  <a:pt x="20" y="61"/>
                </a:lnTo>
                <a:lnTo>
                  <a:pt x="15" y="57"/>
                </a:lnTo>
                <a:lnTo>
                  <a:pt x="9" y="54"/>
                </a:lnTo>
                <a:lnTo>
                  <a:pt x="6" y="50"/>
                </a:lnTo>
                <a:lnTo>
                  <a:pt x="2" y="45"/>
                </a:lnTo>
                <a:lnTo>
                  <a:pt x="0" y="39"/>
                </a:lnTo>
                <a:lnTo>
                  <a:pt x="0" y="32"/>
                </a:lnTo>
                <a:lnTo>
                  <a:pt x="0" y="26"/>
                </a:lnTo>
                <a:lnTo>
                  <a:pt x="2" y="21"/>
                </a:lnTo>
                <a:lnTo>
                  <a:pt x="6" y="15"/>
                </a:lnTo>
                <a:lnTo>
                  <a:pt x="9" y="10"/>
                </a:lnTo>
                <a:lnTo>
                  <a:pt x="15" y="6"/>
                </a:lnTo>
                <a:lnTo>
                  <a:pt x="20" y="4"/>
                </a:lnTo>
                <a:lnTo>
                  <a:pt x="28" y="2"/>
                </a:lnTo>
                <a:lnTo>
                  <a:pt x="35" y="0"/>
                </a:lnTo>
                <a:close/>
              </a:path>
            </a:pathLst>
          </a:custGeom>
          <a:solidFill>
            <a:srgbClr val="FFFFFF"/>
          </a:solidFill>
          <a:ln w="9525">
            <a:noFill/>
            <a:round/>
            <a:headEnd/>
            <a:tailEnd/>
          </a:ln>
        </p:spPr>
        <p:txBody>
          <a:bodyPr/>
          <a:lstStyle/>
          <a:p>
            <a:endParaRPr lang="en-US" dirty="0"/>
          </a:p>
        </p:txBody>
      </p:sp>
      <p:sp>
        <p:nvSpPr>
          <p:cNvPr id="18549" name="Freeform 320"/>
          <p:cNvSpPr>
            <a:spLocks/>
          </p:cNvSpPr>
          <p:nvPr/>
        </p:nvSpPr>
        <p:spPr bwMode="auto">
          <a:xfrm>
            <a:off x="3946525" y="4705350"/>
            <a:ext cx="114300" cy="100013"/>
          </a:xfrm>
          <a:custGeom>
            <a:avLst/>
            <a:gdLst>
              <a:gd name="T0" fmla="*/ 88206263 w 72"/>
              <a:gd name="T1" fmla="*/ 0 h 63"/>
              <a:gd name="T2" fmla="*/ 108367513 w 72"/>
              <a:gd name="T3" fmla="*/ 5040338 h 63"/>
              <a:gd name="T4" fmla="*/ 126007813 w 72"/>
              <a:gd name="T5" fmla="*/ 10080675 h 63"/>
              <a:gd name="T6" fmla="*/ 141128750 w 72"/>
              <a:gd name="T7" fmla="*/ 15121013 h 63"/>
              <a:gd name="T8" fmla="*/ 153730325 w 72"/>
              <a:gd name="T9" fmla="*/ 25201688 h 63"/>
              <a:gd name="T10" fmla="*/ 163810950 w 72"/>
              <a:gd name="T11" fmla="*/ 37803326 h 63"/>
              <a:gd name="T12" fmla="*/ 171370625 w 72"/>
              <a:gd name="T13" fmla="*/ 52924340 h 63"/>
              <a:gd name="T14" fmla="*/ 176410938 w 72"/>
              <a:gd name="T15" fmla="*/ 65524390 h 63"/>
              <a:gd name="T16" fmla="*/ 181451250 w 72"/>
              <a:gd name="T17" fmla="*/ 80645403 h 63"/>
              <a:gd name="T18" fmla="*/ 176410938 w 72"/>
              <a:gd name="T19" fmla="*/ 98287379 h 63"/>
              <a:gd name="T20" fmla="*/ 171370625 w 72"/>
              <a:gd name="T21" fmla="*/ 113408392 h 63"/>
              <a:gd name="T22" fmla="*/ 163810950 w 72"/>
              <a:gd name="T23" fmla="*/ 126008442 h 63"/>
              <a:gd name="T24" fmla="*/ 153730325 w 72"/>
              <a:gd name="T25" fmla="*/ 136089118 h 63"/>
              <a:gd name="T26" fmla="*/ 141128750 w 72"/>
              <a:gd name="T27" fmla="*/ 143650418 h 63"/>
              <a:gd name="T28" fmla="*/ 126007813 w 72"/>
              <a:gd name="T29" fmla="*/ 153731094 h 63"/>
              <a:gd name="T30" fmla="*/ 108367513 w 72"/>
              <a:gd name="T31" fmla="*/ 158771431 h 63"/>
              <a:gd name="T32" fmla="*/ 88206263 w 72"/>
              <a:gd name="T33" fmla="*/ 158771431 h 63"/>
              <a:gd name="T34" fmla="*/ 70564375 w 72"/>
              <a:gd name="T35" fmla="*/ 158771431 h 63"/>
              <a:gd name="T36" fmla="*/ 50403125 w 72"/>
              <a:gd name="T37" fmla="*/ 153731094 h 63"/>
              <a:gd name="T38" fmla="*/ 37803138 w 72"/>
              <a:gd name="T39" fmla="*/ 143650418 h 63"/>
              <a:gd name="T40" fmla="*/ 22682200 w 72"/>
              <a:gd name="T41" fmla="*/ 136089118 h 63"/>
              <a:gd name="T42" fmla="*/ 15120938 w 72"/>
              <a:gd name="T43" fmla="*/ 126008442 h 63"/>
              <a:gd name="T44" fmla="*/ 5040313 w 72"/>
              <a:gd name="T45" fmla="*/ 113408392 h 63"/>
              <a:gd name="T46" fmla="*/ 0 w 72"/>
              <a:gd name="T47" fmla="*/ 98287379 h 63"/>
              <a:gd name="T48" fmla="*/ 0 w 72"/>
              <a:gd name="T49" fmla="*/ 80645403 h 63"/>
              <a:gd name="T50" fmla="*/ 0 w 72"/>
              <a:gd name="T51" fmla="*/ 65524390 h 63"/>
              <a:gd name="T52" fmla="*/ 5040313 w 72"/>
              <a:gd name="T53" fmla="*/ 52924340 h 63"/>
              <a:gd name="T54" fmla="*/ 15120938 w 72"/>
              <a:gd name="T55" fmla="*/ 37803326 h 63"/>
              <a:gd name="T56" fmla="*/ 22682200 w 72"/>
              <a:gd name="T57" fmla="*/ 25201688 h 63"/>
              <a:gd name="T58" fmla="*/ 37803138 w 72"/>
              <a:gd name="T59" fmla="*/ 15121013 h 63"/>
              <a:gd name="T60" fmla="*/ 50403125 w 72"/>
              <a:gd name="T61" fmla="*/ 10080675 h 63"/>
              <a:gd name="T62" fmla="*/ 70564375 w 72"/>
              <a:gd name="T63" fmla="*/ 5040338 h 63"/>
              <a:gd name="T64" fmla="*/ 88206263 w 72"/>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63">
                <a:moveTo>
                  <a:pt x="35" y="0"/>
                </a:moveTo>
                <a:lnTo>
                  <a:pt x="43" y="2"/>
                </a:lnTo>
                <a:lnTo>
                  <a:pt x="50" y="4"/>
                </a:lnTo>
                <a:lnTo>
                  <a:pt x="56" y="6"/>
                </a:lnTo>
                <a:lnTo>
                  <a:pt x="61" y="10"/>
                </a:lnTo>
                <a:lnTo>
                  <a:pt x="65" y="15"/>
                </a:lnTo>
                <a:lnTo>
                  <a:pt x="68" y="21"/>
                </a:lnTo>
                <a:lnTo>
                  <a:pt x="70" y="26"/>
                </a:lnTo>
                <a:lnTo>
                  <a:pt x="72" y="32"/>
                </a:lnTo>
                <a:lnTo>
                  <a:pt x="70" y="39"/>
                </a:lnTo>
                <a:lnTo>
                  <a:pt x="68" y="45"/>
                </a:lnTo>
                <a:lnTo>
                  <a:pt x="65" y="50"/>
                </a:lnTo>
                <a:lnTo>
                  <a:pt x="61" y="54"/>
                </a:lnTo>
                <a:lnTo>
                  <a:pt x="56" y="57"/>
                </a:lnTo>
                <a:lnTo>
                  <a:pt x="50" y="61"/>
                </a:lnTo>
                <a:lnTo>
                  <a:pt x="43" y="63"/>
                </a:lnTo>
                <a:lnTo>
                  <a:pt x="35" y="63"/>
                </a:lnTo>
                <a:lnTo>
                  <a:pt x="28" y="63"/>
                </a:lnTo>
                <a:lnTo>
                  <a:pt x="20" y="61"/>
                </a:lnTo>
                <a:lnTo>
                  <a:pt x="15" y="57"/>
                </a:lnTo>
                <a:lnTo>
                  <a:pt x="9" y="54"/>
                </a:lnTo>
                <a:lnTo>
                  <a:pt x="6" y="50"/>
                </a:lnTo>
                <a:lnTo>
                  <a:pt x="2" y="45"/>
                </a:lnTo>
                <a:lnTo>
                  <a:pt x="0" y="39"/>
                </a:lnTo>
                <a:lnTo>
                  <a:pt x="0" y="32"/>
                </a:lnTo>
                <a:lnTo>
                  <a:pt x="0" y="26"/>
                </a:lnTo>
                <a:lnTo>
                  <a:pt x="2" y="21"/>
                </a:lnTo>
                <a:lnTo>
                  <a:pt x="6" y="15"/>
                </a:lnTo>
                <a:lnTo>
                  <a:pt x="9" y="10"/>
                </a:lnTo>
                <a:lnTo>
                  <a:pt x="15" y="6"/>
                </a:lnTo>
                <a:lnTo>
                  <a:pt x="20" y="4"/>
                </a:lnTo>
                <a:lnTo>
                  <a:pt x="28" y="2"/>
                </a:lnTo>
                <a:lnTo>
                  <a:pt x="35" y="0"/>
                </a:lnTo>
              </a:path>
            </a:pathLst>
          </a:custGeom>
          <a:noFill/>
          <a:ln w="11113">
            <a:solidFill>
              <a:srgbClr val="1F1A17"/>
            </a:solidFill>
            <a:prstDash val="solid"/>
            <a:round/>
            <a:headEnd/>
            <a:tailEnd/>
          </a:ln>
        </p:spPr>
        <p:txBody>
          <a:bodyPr/>
          <a:lstStyle/>
          <a:p>
            <a:endParaRPr lang="en-US" dirty="0"/>
          </a:p>
        </p:txBody>
      </p:sp>
      <p:sp>
        <p:nvSpPr>
          <p:cNvPr id="18550" name="Freeform 321"/>
          <p:cNvSpPr>
            <a:spLocks/>
          </p:cNvSpPr>
          <p:nvPr/>
        </p:nvSpPr>
        <p:spPr bwMode="auto">
          <a:xfrm>
            <a:off x="3668713" y="5500688"/>
            <a:ext cx="257175" cy="195262"/>
          </a:xfrm>
          <a:custGeom>
            <a:avLst/>
            <a:gdLst>
              <a:gd name="T0" fmla="*/ 204133450 w 162"/>
              <a:gd name="T1" fmla="*/ 0 h 123"/>
              <a:gd name="T2" fmla="*/ 246975313 w 162"/>
              <a:gd name="T3" fmla="*/ 2519356 h 123"/>
              <a:gd name="T4" fmla="*/ 282257500 w 162"/>
              <a:gd name="T5" fmla="*/ 12599955 h 123"/>
              <a:gd name="T6" fmla="*/ 320060638 w 162"/>
              <a:gd name="T7" fmla="*/ 27720854 h 123"/>
              <a:gd name="T8" fmla="*/ 347781563 w 162"/>
              <a:gd name="T9" fmla="*/ 45362696 h 123"/>
              <a:gd name="T10" fmla="*/ 375504075 w 162"/>
              <a:gd name="T11" fmla="*/ 68043251 h 123"/>
              <a:gd name="T12" fmla="*/ 395665325 w 162"/>
              <a:gd name="T13" fmla="*/ 95765692 h 123"/>
              <a:gd name="T14" fmla="*/ 408265313 w 162"/>
              <a:gd name="T15" fmla="*/ 123486546 h 123"/>
              <a:gd name="T16" fmla="*/ 408265313 w 162"/>
              <a:gd name="T17" fmla="*/ 156249287 h 123"/>
              <a:gd name="T18" fmla="*/ 408265313 w 162"/>
              <a:gd name="T19" fmla="*/ 183970141 h 123"/>
              <a:gd name="T20" fmla="*/ 395665325 w 162"/>
              <a:gd name="T21" fmla="*/ 216732883 h 123"/>
              <a:gd name="T22" fmla="*/ 375504075 w 162"/>
              <a:gd name="T23" fmla="*/ 241934380 h 123"/>
              <a:gd name="T24" fmla="*/ 347781563 w 162"/>
              <a:gd name="T25" fmla="*/ 264614935 h 123"/>
              <a:gd name="T26" fmla="*/ 320060638 w 162"/>
              <a:gd name="T27" fmla="*/ 287297077 h 123"/>
              <a:gd name="T28" fmla="*/ 282257500 w 162"/>
              <a:gd name="T29" fmla="*/ 302417976 h 123"/>
              <a:gd name="T30" fmla="*/ 246975313 w 162"/>
              <a:gd name="T31" fmla="*/ 309977631 h 123"/>
              <a:gd name="T32" fmla="*/ 204133450 w 162"/>
              <a:gd name="T33" fmla="*/ 309977631 h 123"/>
              <a:gd name="T34" fmla="*/ 161290000 w 162"/>
              <a:gd name="T35" fmla="*/ 309977631 h 123"/>
              <a:gd name="T36" fmla="*/ 126007813 w 162"/>
              <a:gd name="T37" fmla="*/ 302417976 h 123"/>
              <a:gd name="T38" fmla="*/ 93246575 w 162"/>
              <a:gd name="T39" fmla="*/ 287297077 h 123"/>
              <a:gd name="T40" fmla="*/ 60483750 w 162"/>
              <a:gd name="T41" fmla="*/ 264614935 h 123"/>
              <a:gd name="T42" fmla="*/ 35282188 w 162"/>
              <a:gd name="T43" fmla="*/ 241934380 h 123"/>
              <a:gd name="T44" fmla="*/ 17641888 w 162"/>
              <a:gd name="T45" fmla="*/ 216732883 h 123"/>
              <a:gd name="T46" fmla="*/ 5040313 w 162"/>
              <a:gd name="T47" fmla="*/ 183970141 h 123"/>
              <a:gd name="T48" fmla="*/ 0 w 162"/>
              <a:gd name="T49" fmla="*/ 156249287 h 123"/>
              <a:gd name="T50" fmla="*/ 5040313 w 162"/>
              <a:gd name="T51" fmla="*/ 123486546 h 123"/>
              <a:gd name="T52" fmla="*/ 17641888 w 162"/>
              <a:gd name="T53" fmla="*/ 95765692 h 123"/>
              <a:gd name="T54" fmla="*/ 35282188 w 162"/>
              <a:gd name="T55" fmla="*/ 68043251 h 123"/>
              <a:gd name="T56" fmla="*/ 60483750 w 162"/>
              <a:gd name="T57" fmla="*/ 45362696 h 123"/>
              <a:gd name="T58" fmla="*/ 93246575 w 162"/>
              <a:gd name="T59" fmla="*/ 27720854 h 123"/>
              <a:gd name="T60" fmla="*/ 126007813 w 162"/>
              <a:gd name="T61" fmla="*/ 12599955 h 123"/>
              <a:gd name="T62" fmla="*/ 161290000 w 162"/>
              <a:gd name="T63" fmla="*/ 2519356 h 123"/>
              <a:gd name="T64" fmla="*/ 204133450 w 162"/>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3">
                <a:moveTo>
                  <a:pt x="81" y="0"/>
                </a:moveTo>
                <a:lnTo>
                  <a:pt x="98" y="1"/>
                </a:lnTo>
                <a:lnTo>
                  <a:pt x="112" y="5"/>
                </a:lnTo>
                <a:lnTo>
                  <a:pt x="127" y="11"/>
                </a:lnTo>
                <a:lnTo>
                  <a:pt x="138" y="18"/>
                </a:lnTo>
                <a:lnTo>
                  <a:pt x="149" y="27"/>
                </a:lnTo>
                <a:lnTo>
                  <a:pt x="157" y="38"/>
                </a:lnTo>
                <a:lnTo>
                  <a:pt x="162" y="49"/>
                </a:lnTo>
                <a:lnTo>
                  <a:pt x="162" y="62"/>
                </a:lnTo>
                <a:lnTo>
                  <a:pt x="162" y="73"/>
                </a:lnTo>
                <a:lnTo>
                  <a:pt x="157" y="86"/>
                </a:lnTo>
                <a:lnTo>
                  <a:pt x="149" y="96"/>
                </a:lnTo>
                <a:lnTo>
                  <a:pt x="138" y="105"/>
                </a:lnTo>
                <a:lnTo>
                  <a:pt x="127" y="114"/>
                </a:lnTo>
                <a:lnTo>
                  <a:pt x="112" y="120"/>
                </a:lnTo>
                <a:lnTo>
                  <a:pt x="98" y="123"/>
                </a:lnTo>
                <a:lnTo>
                  <a:pt x="81" y="123"/>
                </a:lnTo>
                <a:lnTo>
                  <a:pt x="64" y="123"/>
                </a:lnTo>
                <a:lnTo>
                  <a:pt x="50" y="120"/>
                </a:lnTo>
                <a:lnTo>
                  <a:pt x="37" y="114"/>
                </a:lnTo>
                <a:lnTo>
                  <a:pt x="24" y="105"/>
                </a:lnTo>
                <a:lnTo>
                  <a:pt x="14" y="96"/>
                </a:lnTo>
                <a:lnTo>
                  <a:pt x="7" y="86"/>
                </a:lnTo>
                <a:lnTo>
                  <a:pt x="2" y="73"/>
                </a:lnTo>
                <a:lnTo>
                  <a:pt x="0" y="62"/>
                </a:lnTo>
                <a:lnTo>
                  <a:pt x="2" y="49"/>
                </a:lnTo>
                <a:lnTo>
                  <a:pt x="7" y="38"/>
                </a:lnTo>
                <a:lnTo>
                  <a:pt x="14" y="27"/>
                </a:lnTo>
                <a:lnTo>
                  <a:pt x="24" y="18"/>
                </a:lnTo>
                <a:lnTo>
                  <a:pt x="37" y="11"/>
                </a:lnTo>
                <a:lnTo>
                  <a:pt x="50" y="5"/>
                </a:lnTo>
                <a:lnTo>
                  <a:pt x="64" y="1"/>
                </a:lnTo>
                <a:lnTo>
                  <a:pt x="81" y="0"/>
                </a:lnTo>
                <a:close/>
              </a:path>
            </a:pathLst>
          </a:custGeom>
          <a:solidFill>
            <a:srgbClr val="009240"/>
          </a:solidFill>
          <a:ln w="9525">
            <a:noFill/>
            <a:round/>
            <a:headEnd/>
            <a:tailEnd/>
          </a:ln>
        </p:spPr>
        <p:txBody>
          <a:bodyPr/>
          <a:lstStyle/>
          <a:p>
            <a:endParaRPr lang="en-US" dirty="0"/>
          </a:p>
        </p:txBody>
      </p:sp>
      <p:sp>
        <p:nvSpPr>
          <p:cNvPr id="18551" name="Freeform 322"/>
          <p:cNvSpPr>
            <a:spLocks/>
          </p:cNvSpPr>
          <p:nvPr/>
        </p:nvSpPr>
        <p:spPr bwMode="auto">
          <a:xfrm>
            <a:off x="3668713" y="5500688"/>
            <a:ext cx="257175" cy="195262"/>
          </a:xfrm>
          <a:custGeom>
            <a:avLst/>
            <a:gdLst>
              <a:gd name="T0" fmla="*/ 204133450 w 162"/>
              <a:gd name="T1" fmla="*/ 0 h 123"/>
              <a:gd name="T2" fmla="*/ 246975313 w 162"/>
              <a:gd name="T3" fmla="*/ 2519356 h 123"/>
              <a:gd name="T4" fmla="*/ 282257500 w 162"/>
              <a:gd name="T5" fmla="*/ 12599955 h 123"/>
              <a:gd name="T6" fmla="*/ 320060638 w 162"/>
              <a:gd name="T7" fmla="*/ 27720854 h 123"/>
              <a:gd name="T8" fmla="*/ 347781563 w 162"/>
              <a:gd name="T9" fmla="*/ 45362696 h 123"/>
              <a:gd name="T10" fmla="*/ 375504075 w 162"/>
              <a:gd name="T11" fmla="*/ 68043251 h 123"/>
              <a:gd name="T12" fmla="*/ 395665325 w 162"/>
              <a:gd name="T13" fmla="*/ 95765692 h 123"/>
              <a:gd name="T14" fmla="*/ 408265313 w 162"/>
              <a:gd name="T15" fmla="*/ 123486546 h 123"/>
              <a:gd name="T16" fmla="*/ 408265313 w 162"/>
              <a:gd name="T17" fmla="*/ 156249287 h 123"/>
              <a:gd name="T18" fmla="*/ 408265313 w 162"/>
              <a:gd name="T19" fmla="*/ 183970141 h 123"/>
              <a:gd name="T20" fmla="*/ 395665325 w 162"/>
              <a:gd name="T21" fmla="*/ 216732883 h 123"/>
              <a:gd name="T22" fmla="*/ 375504075 w 162"/>
              <a:gd name="T23" fmla="*/ 241934380 h 123"/>
              <a:gd name="T24" fmla="*/ 347781563 w 162"/>
              <a:gd name="T25" fmla="*/ 264614935 h 123"/>
              <a:gd name="T26" fmla="*/ 320060638 w 162"/>
              <a:gd name="T27" fmla="*/ 287297077 h 123"/>
              <a:gd name="T28" fmla="*/ 282257500 w 162"/>
              <a:gd name="T29" fmla="*/ 302417976 h 123"/>
              <a:gd name="T30" fmla="*/ 246975313 w 162"/>
              <a:gd name="T31" fmla="*/ 309977631 h 123"/>
              <a:gd name="T32" fmla="*/ 204133450 w 162"/>
              <a:gd name="T33" fmla="*/ 309977631 h 123"/>
              <a:gd name="T34" fmla="*/ 161290000 w 162"/>
              <a:gd name="T35" fmla="*/ 309977631 h 123"/>
              <a:gd name="T36" fmla="*/ 126007813 w 162"/>
              <a:gd name="T37" fmla="*/ 302417976 h 123"/>
              <a:gd name="T38" fmla="*/ 93246575 w 162"/>
              <a:gd name="T39" fmla="*/ 287297077 h 123"/>
              <a:gd name="T40" fmla="*/ 60483750 w 162"/>
              <a:gd name="T41" fmla="*/ 264614935 h 123"/>
              <a:gd name="T42" fmla="*/ 35282188 w 162"/>
              <a:gd name="T43" fmla="*/ 241934380 h 123"/>
              <a:gd name="T44" fmla="*/ 17641888 w 162"/>
              <a:gd name="T45" fmla="*/ 216732883 h 123"/>
              <a:gd name="T46" fmla="*/ 5040313 w 162"/>
              <a:gd name="T47" fmla="*/ 183970141 h 123"/>
              <a:gd name="T48" fmla="*/ 0 w 162"/>
              <a:gd name="T49" fmla="*/ 156249287 h 123"/>
              <a:gd name="T50" fmla="*/ 5040313 w 162"/>
              <a:gd name="T51" fmla="*/ 123486546 h 123"/>
              <a:gd name="T52" fmla="*/ 17641888 w 162"/>
              <a:gd name="T53" fmla="*/ 95765692 h 123"/>
              <a:gd name="T54" fmla="*/ 35282188 w 162"/>
              <a:gd name="T55" fmla="*/ 68043251 h 123"/>
              <a:gd name="T56" fmla="*/ 60483750 w 162"/>
              <a:gd name="T57" fmla="*/ 45362696 h 123"/>
              <a:gd name="T58" fmla="*/ 93246575 w 162"/>
              <a:gd name="T59" fmla="*/ 27720854 h 123"/>
              <a:gd name="T60" fmla="*/ 126007813 w 162"/>
              <a:gd name="T61" fmla="*/ 12599955 h 123"/>
              <a:gd name="T62" fmla="*/ 161290000 w 162"/>
              <a:gd name="T63" fmla="*/ 2519356 h 123"/>
              <a:gd name="T64" fmla="*/ 204133450 w 162"/>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3">
                <a:moveTo>
                  <a:pt x="81" y="0"/>
                </a:moveTo>
                <a:lnTo>
                  <a:pt x="98" y="1"/>
                </a:lnTo>
                <a:lnTo>
                  <a:pt x="112" y="5"/>
                </a:lnTo>
                <a:lnTo>
                  <a:pt x="127" y="11"/>
                </a:lnTo>
                <a:lnTo>
                  <a:pt x="138" y="18"/>
                </a:lnTo>
                <a:lnTo>
                  <a:pt x="149" y="27"/>
                </a:lnTo>
                <a:lnTo>
                  <a:pt x="157" y="38"/>
                </a:lnTo>
                <a:lnTo>
                  <a:pt x="162" y="49"/>
                </a:lnTo>
                <a:lnTo>
                  <a:pt x="162" y="62"/>
                </a:lnTo>
                <a:lnTo>
                  <a:pt x="162" y="73"/>
                </a:lnTo>
                <a:lnTo>
                  <a:pt x="157" y="86"/>
                </a:lnTo>
                <a:lnTo>
                  <a:pt x="149" y="96"/>
                </a:lnTo>
                <a:lnTo>
                  <a:pt x="138" y="105"/>
                </a:lnTo>
                <a:lnTo>
                  <a:pt x="127" y="114"/>
                </a:lnTo>
                <a:lnTo>
                  <a:pt x="112" y="120"/>
                </a:lnTo>
                <a:lnTo>
                  <a:pt x="98" y="123"/>
                </a:lnTo>
                <a:lnTo>
                  <a:pt x="81" y="123"/>
                </a:lnTo>
                <a:lnTo>
                  <a:pt x="64" y="123"/>
                </a:lnTo>
                <a:lnTo>
                  <a:pt x="50" y="120"/>
                </a:lnTo>
                <a:lnTo>
                  <a:pt x="37" y="114"/>
                </a:lnTo>
                <a:lnTo>
                  <a:pt x="24" y="105"/>
                </a:lnTo>
                <a:lnTo>
                  <a:pt x="14" y="96"/>
                </a:lnTo>
                <a:lnTo>
                  <a:pt x="7" y="86"/>
                </a:lnTo>
                <a:lnTo>
                  <a:pt x="2" y="73"/>
                </a:lnTo>
                <a:lnTo>
                  <a:pt x="0" y="62"/>
                </a:lnTo>
                <a:lnTo>
                  <a:pt x="2" y="49"/>
                </a:lnTo>
                <a:lnTo>
                  <a:pt x="7" y="38"/>
                </a:lnTo>
                <a:lnTo>
                  <a:pt x="14" y="27"/>
                </a:lnTo>
                <a:lnTo>
                  <a:pt x="24" y="18"/>
                </a:lnTo>
                <a:lnTo>
                  <a:pt x="37" y="11"/>
                </a:lnTo>
                <a:lnTo>
                  <a:pt x="50" y="5"/>
                </a:lnTo>
                <a:lnTo>
                  <a:pt x="64" y="1"/>
                </a:lnTo>
                <a:lnTo>
                  <a:pt x="81" y="0"/>
                </a:lnTo>
              </a:path>
            </a:pathLst>
          </a:custGeom>
          <a:noFill/>
          <a:ln w="9525">
            <a:solidFill>
              <a:srgbClr val="1F1A17"/>
            </a:solidFill>
            <a:prstDash val="solid"/>
            <a:round/>
            <a:headEnd/>
            <a:tailEnd/>
          </a:ln>
        </p:spPr>
        <p:txBody>
          <a:bodyPr/>
          <a:lstStyle/>
          <a:p>
            <a:endParaRPr lang="en-US" dirty="0"/>
          </a:p>
        </p:txBody>
      </p:sp>
      <p:sp>
        <p:nvSpPr>
          <p:cNvPr id="18552" name="Freeform 323"/>
          <p:cNvSpPr>
            <a:spLocks/>
          </p:cNvSpPr>
          <p:nvPr/>
        </p:nvSpPr>
        <p:spPr bwMode="auto">
          <a:xfrm>
            <a:off x="3824288" y="2457450"/>
            <a:ext cx="257175" cy="196850"/>
          </a:xfrm>
          <a:custGeom>
            <a:avLst/>
            <a:gdLst>
              <a:gd name="T0" fmla="*/ 204133450 w 162"/>
              <a:gd name="T1" fmla="*/ 0 h 124"/>
              <a:gd name="T2" fmla="*/ 244455950 w 162"/>
              <a:gd name="T3" fmla="*/ 0 h 124"/>
              <a:gd name="T4" fmla="*/ 282257500 w 162"/>
              <a:gd name="T5" fmla="*/ 10080625 h 124"/>
              <a:gd name="T6" fmla="*/ 315020325 w 162"/>
              <a:gd name="T7" fmla="*/ 25201563 h 124"/>
              <a:gd name="T8" fmla="*/ 347781563 w 162"/>
              <a:gd name="T9" fmla="*/ 42843450 h 124"/>
              <a:gd name="T10" fmla="*/ 370463763 w 162"/>
              <a:gd name="T11" fmla="*/ 65524063 h 124"/>
              <a:gd name="T12" fmla="*/ 390625013 w 162"/>
              <a:gd name="T13" fmla="*/ 93246575 h 124"/>
              <a:gd name="T14" fmla="*/ 403225000 w 162"/>
              <a:gd name="T15" fmla="*/ 126007813 h 124"/>
              <a:gd name="T16" fmla="*/ 408265313 w 162"/>
              <a:gd name="T17" fmla="*/ 153730325 h 124"/>
              <a:gd name="T18" fmla="*/ 403225000 w 162"/>
              <a:gd name="T19" fmla="*/ 186491563 h 124"/>
              <a:gd name="T20" fmla="*/ 390625013 w 162"/>
              <a:gd name="T21" fmla="*/ 214214075 h 124"/>
              <a:gd name="T22" fmla="*/ 370463763 w 162"/>
              <a:gd name="T23" fmla="*/ 241935000 h 124"/>
              <a:gd name="T24" fmla="*/ 347781563 w 162"/>
              <a:gd name="T25" fmla="*/ 267136563 h 124"/>
              <a:gd name="T26" fmla="*/ 315020325 w 162"/>
              <a:gd name="T27" fmla="*/ 284778450 h 124"/>
              <a:gd name="T28" fmla="*/ 282257500 w 162"/>
              <a:gd name="T29" fmla="*/ 299899388 h 124"/>
              <a:gd name="T30" fmla="*/ 244455950 w 162"/>
              <a:gd name="T31" fmla="*/ 307459063 h 124"/>
              <a:gd name="T32" fmla="*/ 204133450 w 162"/>
              <a:gd name="T33" fmla="*/ 312499375 h 124"/>
              <a:gd name="T34" fmla="*/ 161290000 w 162"/>
              <a:gd name="T35" fmla="*/ 307459063 h 124"/>
              <a:gd name="T36" fmla="*/ 123488450 w 162"/>
              <a:gd name="T37" fmla="*/ 299899388 h 124"/>
              <a:gd name="T38" fmla="*/ 88206263 w 162"/>
              <a:gd name="T39" fmla="*/ 284778450 h 124"/>
              <a:gd name="T40" fmla="*/ 55443438 w 162"/>
              <a:gd name="T41" fmla="*/ 267136563 h 124"/>
              <a:gd name="T42" fmla="*/ 30241875 w 162"/>
              <a:gd name="T43" fmla="*/ 241935000 h 124"/>
              <a:gd name="T44" fmla="*/ 12601575 w 162"/>
              <a:gd name="T45" fmla="*/ 214214075 h 124"/>
              <a:gd name="T46" fmla="*/ 0 w 162"/>
              <a:gd name="T47" fmla="*/ 186491563 h 124"/>
              <a:gd name="T48" fmla="*/ 0 w 162"/>
              <a:gd name="T49" fmla="*/ 153730325 h 124"/>
              <a:gd name="T50" fmla="*/ 0 w 162"/>
              <a:gd name="T51" fmla="*/ 126007813 h 124"/>
              <a:gd name="T52" fmla="*/ 12601575 w 162"/>
              <a:gd name="T53" fmla="*/ 93246575 h 124"/>
              <a:gd name="T54" fmla="*/ 30241875 w 162"/>
              <a:gd name="T55" fmla="*/ 65524063 h 124"/>
              <a:gd name="T56" fmla="*/ 55443438 w 162"/>
              <a:gd name="T57" fmla="*/ 42843450 h 124"/>
              <a:gd name="T58" fmla="*/ 88206263 w 162"/>
              <a:gd name="T59" fmla="*/ 25201563 h 124"/>
              <a:gd name="T60" fmla="*/ 123488450 w 162"/>
              <a:gd name="T61" fmla="*/ 10080625 h 124"/>
              <a:gd name="T62" fmla="*/ 161290000 w 162"/>
              <a:gd name="T63" fmla="*/ 0 h 124"/>
              <a:gd name="T64" fmla="*/ 204133450 w 162"/>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4">
                <a:moveTo>
                  <a:pt x="81" y="0"/>
                </a:moveTo>
                <a:lnTo>
                  <a:pt x="97" y="0"/>
                </a:lnTo>
                <a:lnTo>
                  <a:pt x="112" y="4"/>
                </a:lnTo>
                <a:lnTo>
                  <a:pt x="125" y="10"/>
                </a:lnTo>
                <a:lnTo>
                  <a:pt x="138" y="17"/>
                </a:lnTo>
                <a:lnTo>
                  <a:pt x="147" y="26"/>
                </a:lnTo>
                <a:lnTo>
                  <a:pt x="155" y="37"/>
                </a:lnTo>
                <a:lnTo>
                  <a:pt x="160" y="50"/>
                </a:lnTo>
                <a:lnTo>
                  <a:pt x="162" y="61"/>
                </a:lnTo>
                <a:lnTo>
                  <a:pt x="160" y="74"/>
                </a:lnTo>
                <a:lnTo>
                  <a:pt x="155" y="85"/>
                </a:lnTo>
                <a:lnTo>
                  <a:pt x="147" y="96"/>
                </a:lnTo>
                <a:lnTo>
                  <a:pt x="138" y="106"/>
                </a:lnTo>
                <a:lnTo>
                  <a:pt x="125" y="113"/>
                </a:lnTo>
                <a:lnTo>
                  <a:pt x="112" y="119"/>
                </a:lnTo>
                <a:lnTo>
                  <a:pt x="97" y="122"/>
                </a:lnTo>
                <a:lnTo>
                  <a:pt x="81" y="124"/>
                </a:lnTo>
                <a:lnTo>
                  <a:pt x="64" y="122"/>
                </a:lnTo>
                <a:lnTo>
                  <a:pt x="49" y="119"/>
                </a:lnTo>
                <a:lnTo>
                  <a:pt x="35" y="113"/>
                </a:lnTo>
                <a:lnTo>
                  <a:pt x="22" y="106"/>
                </a:lnTo>
                <a:lnTo>
                  <a:pt x="12" y="96"/>
                </a:lnTo>
                <a:lnTo>
                  <a:pt x="5" y="85"/>
                </a:lnTo>
                <a:lnTo>
                  <a:pt x="0" y="74"/>
                </a:lnTo>
                <a:lnTo>
                  <a:pt x="0" y="61"/>
                </a:lnTo>
                <a:lnTo>
                  <a:pt x="0" y="50"/>
                </a:lnTo>
                <a:lnTo>
                  <a:pt x="5" y="37"/>
                </a:lnTo>
                <a:lnTo>
                  <a:pt x="12" y="26"/>
                </a:lnTo>
                <a:lnTo>
                  <a:pt x="22" y="17"/>
                </a:lnTo>
                <a:lnTo>
                  <a:pt x="35" y="10"/>
                </a:lnTo>
                <a:lnTo>
                  <a:pt x="49" y="4"/>
                </a:lnTo>
                <a:lnTo>
                  <a:pt x="64" y="0"/>
                </a:lnTo>
                <a:lnTo>
                  <a:pt x="81" y="0"/>
                </a:lnTo>
                <a:close/>
              </a:path>
            </a:pathLst>
          </a:custGeom>
          <a:solidFill>
            <a:srgbClr val="009240"/>
          </a:solidFill>
          <a:ln w="9525">
            <a:noFill/>
            <a:round/>
            <a:headEnd/>
            <a:tailEnd/>
          </a:ln>
        </p:spPr>
        <p:txBody>
          <a:bodyPr/>
          <a:lstStyle/>
          <a:p>
            <a:endParaRPr lang="en-US" dirty="0"/>
          </a:p>
        </p:txBody>
      </p:sp>
      <p:sp>
        <p:nvSpPr>
          <p:cNvPr id="18553" name="Freeform 324"/>
          <p:cNvSpPr>
            <a:spLocks/>
          </p:cNvSpPr>
          <p:nvPr/>
        </p:nvSpPr>
        <p:spPr bwMode="auto">
          <a:xfrm>
            <a:off x="3824288" y="2457450"/>
            <a:ext cx="257175" cy="196850"/>
          </a:xfrm>
          <a:custGeom>
            <a:avLst/>
            <a:gdLst>
              <a:gd name="T0" fmla="*/ 204133450 w 162"/>
              <a:gd name="T1" fmla="*/ 0 h 124"/>
              <a:gd name="T2" fmla="*/ 244455950 w 162"/>
              <a:gd name="T3" fmla="*/ 0 h 124"/>
              <a:gd name="T4" fmla="*/ 282257500 w 162"/>
              <a:gd name="T5" fmla="*/ 10080625 h 124"/>
              <a:gd name="T6" fmla="*/ 315020325 w 162"/>
              <a:gd name="T7" fmla="*/ 25201563 h 124"/>
              <a:gd name="T8" fmla="*/ 347781563 w 162"/>
              <a:gd name="T9" fmla="*/ 42843450 h 124"/>
              <a:gd name="T10" fmla="*/ 370463763 w 162"/>
              <a:gd name="T11" fmla="*/ 65524063 h 124"/>
              <a:gd name="T12" fmla="*/ 390625013 w 162"/>
              <a:gd name="T13" fmla="*/ 93246575 h 124"/>
              <a:gd name="T14" fmla="*/ 403225000 w 162"/>
              <a:gd name="T15" fmla="*/ 126007813 h 124"/>
              <a:gd name="T16" fmla="*/ 408265313 w 162"/>
              <a:gd name="T17" fmla="*/ 153730325 h 124"/>
              <a:gd name="T18" fmla="*/ 403225000 w 162"/>
              <a:gd name="T19" fmla="*/ 186491563 h 124"/>
              <a:gd name="T20" fmla="*/ 390625013 w 162"/>
              <a:gd name="T21" fmla="*/ 214214075 h 124"/>
              <a:gd name="T22" fmla="*/ 370463763 w 162"/>
              <a:gd name="T23" fmla="*/ 241935000 h 124"/>
              <a:gd name="T24" fmla="*/ 347781563 w 162"/>
              <a:gd name="T25" fmla="*/ 267136563 h 124"/>
              <a:gd name="T26" fmla="*/ 315020325 w 162"/>
              <a:gd name="T27" fmla="*/ 284778450 h 124"/>
              <a:gd name="T28" fmla="*/ 282257500 w 162"/>
              <a:gd name="T29" fmla="*/ 299899388 h 124"/>
              <a:gd name="T30" fmla="*/ 244455950 w 162"/>
              <a:gd name="T31" fmla="*/ 307459063 h 124"/>
              <a:gd name="T32" fmla="*/ 204133450 w 162"/>
              <a:gd name="T33" fmla="*/ 312499375 h 124"/>
              <a:gd name="T34" fmla="*/ 161290000 w 162"/>
              <a:gd name="T35" fmla="*/ 307459063 h 124"/>
              <a:gd name="T36" fmla="*/ 123488450 w 162"/>
              <a:gd name="T37" fmla="*/ 299899388 h 124"/>
              <a:gd name="T38" fmla="*/ 88206263 w 162"/>
              <a:gd name="T39" fmla="*/ 284778450 h 124"/>
              <a:gd name="T40" fmla="*/ 55443438 w 162"/>
              <a:gd name="T41" fmla="*/ 267136563 h 124"/>
              <a:gd name="T42" fmla="*/ 30241875 w 162"/>
              <a:gd name="T43" fmla="*/ 241935000 h 124"/>
              <a:gd name="T44" fmla="*/ 12601575 w 162"/>
              <a:gd name="T45" fmla="*/ 214214075 h 124"/>
              <a:gd name="T46" fmla="*/ 0 w 162"/>
              <a:gd name="T47" fmla="*/ 186491563 h 124"/>
              <a:gd name="T48" fmla="*/ 0 w 162"/>
              <a:gd name="T49" fmla="*/ 153730325 h 124"/>
              <a:gd name="T50" fmla="*/ 0 w 162"/>
              <a:gd name="T51" fmla="*/ 126007813 h 124"/>
              <a:gd name="T52" fmla="*/ 12601575 w 162"/>
              <a:gd name="T53" fmla="*/ 93246575 h 124"/>
              <a:gd name="T54" fmla="*/ 30241875 w 162"/>
              <a:gd name="T55" fmla="*/ 65524063 h 124"/>
              <a:gd name="T56" fmla="*/ 55443438 w 162"/>
              <a:gd name="T57" fmla="*/ 42843450 h 124"/>
              <a:gd name="T58" fmla="*/ 88206263 w 162"/>
              <a:gd name="T59" fmla="*/ 25201563 h 124"/>
              <a:gd name="T60" fmla="*/ 123488450 w 162"/>
              <a:gd name="T61" fmla="*/ 10080625 h 124"/>
              <a:gd name="T62" fmla="*/ 161290000 w 162"/>
              <a:gd name="T63" fmla="*/ 0 h 124"/>
              <a:gd name="T64" fmla="*/ 204133450 w 162"/>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4">
                <a:moveTo>
                  <a:pt x="81" y="0"/>
                </a:moveTo>
                <a:lnTo>
                  <a:pt x="97" y="0"/>
                </a:lnTo>
                <a:lnTo>
                  <a:pt x="112" y="4"/>
                </a:lnTo>
                <a:lnTo>
                  <a:pt x="125" y="10"/>
                </a:lnTo>
                <a:lnTo>
                  <a:pt x="138" y="17"/>
                </a:lnTo>
                <a:lnTo>
                  <a:pt x="147" y="26"/>
                </a:lnTo>
                <a:lnTo>
                  <a:pt x="155" y="37"/>
                </a:lnTo>
                <a:lnTo>
                  <a:pt x="160" y="50"/>
                </a:lnTo>
                <a:lnTo>
                  <a:pt x="162" y="61"/>
                </a:lnTo>
                <a:lnTo>
                  <a:pt x="160" y="74"/>
                </a:lnTo>
                <a:lnTo>
                  <a:pt x="155" y="85"/>
                </a:lnTo>
                <a:lnTo>
                  <a:pt x="147" y="96"/>
                </a:lnTo>
                <a:lnTo>
                  <a:pt x="138" y="106"/>
                </a:lnTo>
                <a:lnTo>
                  <a:pt x="125" y="113"/>
                </a:lnTo>
                <a:lnTo>
                  <a:pt x="112" y="119"/>
                </a:lnTo>
                <a:lnTo>
                  <a:pt x="97" y="122"/>
                </a:lnTo>
                <a:lnTo>
                  <a:pt x="81" y="124"/>
                </a:lnTo>
                <a:lnTo>
                  <a:pt x="64" y="122"/>
                </a:lnTo>
                <a:lnTo>
                  <a:pt x="49" y="119"/>
                </a:lnTo>
                <a:lnTo>
                  <a:pt x="35" y="113"/>
                </a:lnTo>
                <a:lnTo>
                  <a:pt x="22" y="106"/>
                </a:lnTo>
                <a:lnTo>
                  <a:pt x="12" y="96"/>
                </a:lnTo>
                <a:lnTo>
                  <a:pt x="5" y="85"/>
                </a:lnTo>
                <a:lnTo>
                  <a:pt x="0" y="74"/>
                </a:lnTo>
                <a:lnTo>
                  <a:pt x="0" y="61"/>
                </a:lnTo>
                <a:lnTo>
                  <a:pt x="0" y="50"/>
                </a:lnTo>
                <a:lnTo>
                  <a:pt x="5" y="37"/>
                </a:lnTo>
                <a:lnTo>
                  <a:pt x="12" y="26"/>
                </a:lnTo>
                <a:lnTo>
                  <a:pt x="22" y="17"/>
                </a:lnTo>
                <a:lnTo>
                  <a:pt x="35" y="10"/>
                </a:lnTo>
                <a:lnTo>
                  <a:pt x="49" y="4"/>
                </a:lnTo>
                <a:lnTo>
                  <a:pt x="64" y="0"/>
                </a:lnTo>
                <a:lnTo>
                  <a:pt x="81" y="0"/>
                </a:lnTo>
              </a:path>
            </a:pathLst>
          </a:custGeom>
          <a:noFill/>
          <a:ln w="9525">
            <a:solidFill>
              <a:srgbClr val="1F1A17"/>
            </a:solidFill>
            <a:prstDash val="solid"/>
            <a:round/>
            <a:headEnd/>
            <a:tailEnd/>
          </a:ln>
        </p:spPr>
        <p:txBody>
          <a:bodyPr/>
          <a:lstStyle/>
          <a:p>
            <a:endParaRPr lang="en-US" dirty="0"/>
          </a:p>
        </p:txBody>
      </p:sp>
      <p:sp>
        <p:nvSpPr>
          <p:cNvPr id="18554" name="Rectangle 325"/>
          <p:cNvSpPr>
            <a:spLocks noChangeArrowheads="1"/>
          </p:cNvSpPr>
          <p:nvPr/>
        </p:nvSpPr>
        <p:spPr bwMode="auto">
          <a:xfrm>
            <a:off x="3897313" y="2435225"/>
            <a:ext cx="225425" cy="304800"/>
          </a:xfrm>
          <a:prstGeom prst="rect">
            <a:avLst/>
          </a:prstGeom>
          <a:noFill/>
          <a:ln w="9525">
            <a:noFill/>
            <a:miter lim="800000"/>
            <a:headEnd/>
            <a:tailEnd/>
          </a:ln>
        </p:spPr>
        <p:txBody>
          <a:bodyPr wrap="none" lIns="0" tIns="0" rIns="0" bIns="0">
            <a:spAutoFit/>
          </a:bodyPr>
          <a:lstStyle/>
          <a:p>
            <a:r>
              <a:rPr lang="en-US" sz="1700" dirty="0">
                <a:solidFill>
                  <a:srgbClr val="1F1A17"/>
                </a:solidFill>
                <a:latin typeface="Arial" pitchFamily="34" charset="0"/>
              </a:rPr>
              <a:t>+</a:t>
            </a:r>
            <a:endParaRPr lang="en-US" dirty="0"/>
          </a:p>
        </p:txBody>
      </p:sp>
      <p:sp>
        <p:nvSpPr>
          <p:cNvPr id="18555" name="Freeform 326"/>
          <p:cNvSpPr>
            <a:spLocks/>
          </p:cNvSpPr>
          <p:nvPr/>
        </p:nvSpPr>
        <p:spPr bwMode="auto">
          <a:xfrm>
            <a:off x="3440113" y="3527425"/>
            <a:ext cx="257175" cy="196850"/>
          </a:xfrm>
          <a:custGeom>
            <a:avLst/>
            <a:gdLst>
              <a:gd name="T0" fmla="*/ 204133450 w 162"/>
              <a:gd name="T1" fmla="*/ 0 h 124"/>
              <a:gd name="T2" fmla="*/ 244455950 w 162"/>
              <a:gd name="T3" fmla="*/ 5040313 h 124"/>
              <a:gd name="T4" fmla="*/ 282257500 w 162"/>
              <a:gd name="T5" fmla="*/ 15120938 h 124"/>
              <a:gd name="T6" fmla="*/ 320060638 w 162"/>
              <a:gd name="T7" fmla="*/ 27722513 h 124"/>
              <a:gd name="T8" fmla="*/ 347781563 w 162"/>
              <a:gd name="T9" fmla="*/ 47883763 h 124"/>
              <a:gd name="T10" fmla="*/ 375504075 w 162"/>
              <a:gd name="T11" fmla="*/ 70564375 h 124"/>
              <a:gd name="T12" fmla="*/ 395665325 w 162"/>
              <a:gd name="T13" fmla="*/ 98286888 h 124"/>
              <a:gd name="T14" fmla="*/ 403225000 w 162"/>
              <a:gd name="T15" fmla="*/ 126007813 h 124"/>
              <a:gd name="T16" fmla="*/ 408265313 w 162"/>
              <a:gd name="T17" fmla="*/ 158770638 h 124"/>
              <a:gd name="T18" fmla="*/ 403225000 w 162"/>
              <a:gd name="T19" fmla="*/ 186491563 h 124"/>
              <a:gd name="T20" fmla="*/ 395665325 w 162"/>
              <a:gd name="T21" fmla="*/ 219254388 h 124"/>
              <a:gd name="T22" fmla="*/ 375504075 w 162"/>
              <a:gd name="T23" fmla="*/ 241935000 h 124"/>
              <a:gd name="T24" fmla="*/ 347781563 w 162"/>
              <a:gd name="T25" fmla="*/ 264617200 h 124"/>
              <a:gd name="T26" fmla="*/ 320060638 w 162"/>
              <a:gd name="T27" fmla="*/ 289818763 h 124"/>
              <a:gd name="T28" fmla="*/ 282257500 w 162"/>
              <a:gd name="T29" fmla="*/ 302418750 h 124"/>
              <a:gd name="T30" fmla="*/ 244455950 w 162"/>
              <a:gd name="T31" fmla="*/ 312499375 h 124"/>
              <a:gd name="T32" fmla="*/ 204133450 w 162"/>
              <a:gd name="T33" fmla="*/ 312499375 h 124"/>
              <a:gd name="T34" fmla="*/ 161290000 w 162"/>
              <a:gd name="T35" fmla="*/ 312499375 h 124"/>
              <a:gd name="T36" fmla="*/ 123488450 w 162"/>
              <a:gd name="T37" fmla="*/ 302418750 h 124"/>
              <a:gd name="T38" fmla="*/ 88206263 w 162"/>
              <a:gd name="T39" fmla="*/ 289818763 h 124"/>
              <a:gd name="T40" fmla="*/ 60483750 w 162"/>
              <a:gd name="T41" fmla="*/ 264617200 h 124"/>
              <a:gd name="T42" fmla="*/ 32762825 w 162"/>
              <a:gd name="T43" fmla="*/ 241935000 h 124"/>
              <a:gd name="T44" fmla="*/ 12601575 w 162"/>
              <a:gd name="T45" fmla="*/ 219254388 h 124"/>
              <a:gd name="T46" fmla="*/ 2520950 w 162"/>
              <a:gd name="T47" fmla="*/ 186491563 h 124"/>
              <a:gd name="T48" fmla="*/ 0 w 162"/>
              <a:gd name="T49" fmla="*/ 158770638 h 124"/>
              <a:gd name="T50" fmla="*/ 2520950 w 162"/>
              <a:gd name="T51" fmla="*/ 126007813 h 124"/>
              <a:gd name="T52" fmla="*/ 12601575 w 162"/>
              <a:gd name="T53" fmla="*/ 98286888 h 124"/>
              <a:gd name="T54" fmla="*/ 32762825 w 162"/>
              <a:gd name="T55" fmla="*/ 70564375 h 124"/>
              <a:gd name="T56" fmla="*/ 60483750 w 162"/>
              <a:gd name="T57" fmla="*/ 47883763 h 124"/>
              <a:gd name="T58" fmla="*/ 88206263 w 162"/>
              <a:gd name="T59" fmla="*/ 27722513 h 124"/>
              <a:gd name="T60" fmla="*/ 123488450 w 162"/>
              <a:gd name="T61" fmla="*/ 15120938 h 124"/>
              <a:gd name="T62" fmla="*/ 161290000 w 162"/>
              <a:gd name="T63" fmla="*/ 5040313 h 124"/>
              <a:gd name="T64" fmla="*/ 204133450 w 162"/>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4">
                <a:moveTo>
                  <a:pt x="81" y="0"/>
                </a:moveTo>
                <a:lnTo>
                  <a:pt x="97" y="2"/>
                </a:lnTo>
                <a:lnTo>
                  <a:pt x="112" y="6"/>
                </a:lnTo>
                <a:lnTo>
                  <a:pt x="127" y="11"/>
                </a:lnTo>
                <a:lnTo>
                  <a:pt x="138" y="19"/>
                </a:lnTo>
                <a:lnTo>
                  <a:pt x="149" y="28"/>
                </a:lnTo>
                <a:lnTo>
                  <a:pt x="157" y="39"/>
                </a:lnTo>
                <a:lnTo>
                  <a:pt x="160" y="50"/>
                </a:lnTo>
                <a:lnTo>
                  <a:pt x="162" y="63"/>
                </a:lnTo>
                <a:lnTo>
                  <a:pt x="160" y="74"/>
                </a:lnTo>
                <a:lnTo>
                  <a:pt x="157" y="87"/>
                </a:lnTo>
                <a:lnTo>
                  <a:pt x="149" y="96"/>
                </a:lnTo>
                <a:lnTo>
                  <a:pt x="138" y="105"/>
                </a:lnTo>
                <a:lnTo>
                  <a:pt x="127" y="115"/>
                </a:lnTo>
                <a:lnTo>
                  <a:pt x="112" y="120"/>
                </a:lnTo>
                <a:lnTo>
                  <a:pt x="97" y="124"/>
                </a:lnTo>
                <a:lnTo>
                  <a:pt x="81" y="124"/>
                </a:lnTo>
                <a:lnTo>
                  <a:pt x="64" y="124"/>
                </a:lnTo>
                <a:lnTo>
                  <a:pt x="49" y="120"/>
                </a:lnTo>
                <a:lnTo>
                  <a:pt x="35" y="115"/>
                </a:lnTo>
                <a:lnTo>
                  <a:pt x="24" y="105"/>
                </a:lnTo>
                <a:lnTo>
                  <a:pt x="13" y="96"/>
                </a:lnTo>
                <a:lnTo>
                  <a:pt x="5" y="87"/>
                </a:lnTo>
                <a:lnTo>
                  <a:pt x="1" y="74"/>
                </a:lnTo>
                <a:lnTo>
                  <a:pt x="0" y="63"/>
                </a:lnTo>
                <a:lnTo>
                  <a:pt x="1" y="50"/>
                </a:lnTo>
                <a:lnTo>
                  <a:pt x="5" y="39"/>
                </a:lnTo>
                <a:lnTo>
                  <a:pt x="13" y="28"/>
                </a:lnTo>
                <a:lnTo>
                  <a:pt x="24" y="19"/>
                </a:lnTo>
                <a:lnTo>
                  <a:pt x="35" y="11"/>
                </a:lnTo>
                <a:lnTo>
                  <a:pt x="49" y="6"/>
                </a:lnTo>
                <a:lnTo>
                  <a:pt x="64" y="2"/>
                </a:lnTo>
                <a:lnTo>
                  <a:pt x="81" y="0"/>
                </a:lnTo>
                <a:close/>
              </a:path>
            </a:pathLst>
          </a:custGeom>
          <a:solidFill>
            <a:srgbClr val="E77919"/>
          </a:solidFill>
          <a:ln w="9525">
            <a:noFill/>
            <a:round/>
            <a:headEnd/>
            <a:tailEnd/>
          </a:ln>
        </p:spPr>
        <p:txBody>
          <a:bodyPr/>
          <a:lstStyle/>
          <a:p>
            <a:endParaRPr lang="en-US" dirty="0"/>
          </a:p>
        </p:txBody>
      </p:sp>
      <p:sp>
        <p:nvSpPr>
          <p:cNvPr id="18556" name="Freeform 327"/>
          <p:cNvSpPr>
            <a:spLocks/>
          </p:cNvSpPr>
          <p:nvPr/>
        </p:nvSpPr>
        <p:spPr bwMode="auto">
          <a:xfrm>
            <a:off x="3440113" y="3527425"/>
            <a:ext cx="257175" cy="196850"/>
          </a:xfrm>
          <a:custGeom>
            <a:avLst/>
            <a:gdLst>
              <a:gd name="T0" fmla="*/ 204133450 w 162"/>
              <a:gd name="T1" fmla="*/ 0 h 124"/>
              <a:gd name="T2" fmla="*/ 244455950 w 162"/>
              <a:gd name="T3" fmla="*/ 5040313 h 124"/>
              <a:gd name="T4" fmla="*/ 282257500 w 162"/>
              <a:gd name="T5" fmla="*/ 15120938 h 124"/>
              <a:gd name="T6" fmla="*/ 320060638 w 162"/>
              <a:gd name="T7" fmla="*/ 27722513 h 124"/>
              <a:gd name="T8" fmla="*/ 347781563 w 162"/>
              <a:gd name="T9" fmla="*/ 47883763 h 124"/>
              <a:gd name="T10" fmla="*/ 375504075 w 162"/>
              <a:gd name="T11" fmla="*/ 70564375 h 124"/>
              <a:gd name="T12" fmla="*/ 395665325 w 162"/>
              <a:gd name="T13" fmla="*/ 98286888 h 124"/>
              <a:gd name="T14" fmla="*/ 403225000 w 162"/>
              <a:gd name="T15" fmla="*/ 126007813 h 124"/>
              <a:gd name="T16" fmla="*/ 408265313 w 162"/>
              <a:gd name="T17" fmla="*/ 158770638 h 124"/>
              <a:gd name="T18" fmla="*/ 403225000 w 162"/>
              <a:gd name="T19" fmla="*/ 186491563 h 124"/>
              <a:gd name="T20" fmla="*/ 395665325 w 162"/>
              <a:gd name="T21" fmla="*/ 219254388 h 124"/>
              <a:gd name="T22" fmla="*/ 375504075 w 162"/>
              <a:gd name="T23" fmla="*/ 241935000 h 124"/>
              <a:gd name="T24" fmla="*/ 347781563 w 162"/>
              <a:gd name="T25" fmla="*/ 264617200 h 124"/>
              <a:gd name="T26" fmla="*/ 320060638 w 162"/>
              <a:gd name="T27" fmla="*/ 289818763 h 124"/>
              <a:gd name="T28" fmla="*/ 282257500 w 162"/>
              <a:gd name="T29" fmla="*/ 302418750 h 124"/>
              <a:gd name="T30" fmla="*/ 244455950 w 162"/>
              <a:gd name="T31" fmla="*/ 312499375 h 124"/>
              <a:gd name="T32" fmla="*/ 204133450 w 162"/>
              <a:gd name="T33" fmla="*/ 312499375 h 124"/>
              <a:gd name="T34" fmla="*/ 161290000 w 162"/>
              <a:gd name="T35" fmla="*/ 312499375 h 124"/>
              <a:gd name="T36" fmla="*/ 123488450 w 162"/>
              <a:gd name="T37" fmla="*/ 302418750 h 124"/>
              <a:gd name="T38" fmla="*/ 88206263 w 162"/>
              <a:gd name="T39" fmla="*/ 289818763 h 124"/>
              <a:gd name="T40" fmla="*/ 60483750 w 162"/>
              <a:gd name="T41" fmla="*/ 264617200 h 124"/>
              <a:gd name="T42" fmla="*/ 32762825 w 162"/>
              <a:gd name="T43" fmla="*/ 241935000 h 124"/>
              <a:gd name="T44" fmla="*/ 12601575 w 162"/>
              <a:gd name="T45" fmla="*/ 219254388 h 124"/>
              <a:gd name="T46" fmla="*/ 2520950 w 162"/>
              <a:gd name="T47" fmla="*/ 186491563 h 124"/>
              <a:gd name="T48" fmla="*/ 0 w 162"/>
              <a:gd name="T49" fmla="*/ 158770638 h 124"/>
              <a:gd name="T50" fmla="*/ 2520950 w 162"/>
              <a:gd name="T51" fmla="*/ 126007813 h 124"/>
              <a:gd name="T52" fmla="*/ 12601575 w 162"/>
              <a:gd name="T53" fmla="*/ 98286888 h 124"/>
              <a:gd name="T54" fmla="*/ 32762825 w 162"/>
              <a:gd name="T55" fmla="*/ 70564375 h 124"/>
              <a:gd name="T56" fmla="*/ 60483750 w 162"/>
              <a:gd name="T57" fmla="*/ 47883763 h 124"/>
              <a:gd name="T58" fmla="*/ 88206263 w 162"/>
              <a:gd name="T59" fmla="*/ 27722513 h 124"/>
              <a:gd name="T60" fmla="*/ 123488450 w 162"/>
              <a:gd name="T61" fmla="*/ 15120938 h 124"/>
              <a:gd name="T62" fmla="*/ 161290000 w 162"/>
              <a:gd name="T63" fmla="*/ 5040313 h 124"/>
              <a:gd name="T64" fmla="*/ 204133450 w 162"/>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4">
                <a:moveTo>
                  <a:pt x="81" y="0"/>
                </a:moveTo>
                <a:lnTo>
                  <a:pt x="97" y="2"/>
                </a:lnTo>
                <a:lnTo>
                  <a:pt x="112" y="6"/>
                </a:lnTo>
                <a:lnTo>
                  <a:pt x="127" y="11"/>
                </a:lnTo>
                <a:lnTo>
                  <a:pt x="138" y="19"/>
                </a:lnTo>
                <a:lnTo>
                  <a:pt x="149" y="28"/>
                </a:lnTo>
                <a:lnTo>
                  <a:pt x="157" y="39"/>
                </a:lnTo>
                <a:lnTo>
                  <a:pt x="160" y="50"/>
                </a:lnTo>
                <a:lnTo>
                  <a:pt x="162" y="63"/>
                </a:lnTo>
                <a:lnTo>
                  <a:pt x="160" y="74"/>
                </a:lnTo>
                <a:lnTo>
                  <a:pt x="157" y="87"/>
                </a:lnTo>
                <a:lnTo>
                  <a:pt x="149" y="96"/>
                </a:lnTo>
                <a:lnTo>
                  <a:pt x="138" y="105"/>
                </a:lnTo>
                <a:lnTo>
                  <a:pt x="127" y="115"/>
                </a:lnTo>
                <a:lnTo>
                  <a:pt x="112" y="120"/>
                </a:lnTo>
                <a:lnTo>
                  <a:pt x="97" y="124"/>
                </a:lnTo>
                <a:lnTo>
                  <a:pt x="81" y="124"/>
                </a:lnTo>
                <a:lnTo>
                  <a:pt x="64" y="124"/>
                </a:lnTo>
                <a:lnTo>
                  <a:pt x="49" y="120"/>
                </a:lnTo>
                <a:lnTo>
                  <a:pt x="35" y="115"/>
                </a:lnTo>
                <a:lnTo>
                  <a:pt x="24" y="105"/>
                </a:lnTo>
                <a:lnTo>
                  <a:pt x="13" y="96"/>
                </a:lnTo>
                <a:lnTo>
                  <a:pt x="5" y="87"/>
                </a:lnTo>
                <a:lnTo>
                  <a:pt x="1" y="74"/>
                </a:lnTo>
                <a:lnTo>
                  <a:pt x="0" y="63"/>
                </a:lnTo>
                <a:lnTo>
                  <a:pt x="1" y="50"/>
                </a:lnTo>
                <a:lnTo>
                  <a:pt x="5" y="39"/>
                </a:lnTo>
                <a:lnTo>
                  <a:pt x="13" y="28"/>
                </a:lnTo>
                <a:lnTo>
                  <a:pt x="24" y="19"/>
                </a:lnTo>
                <a:lnTo>
                  <a:pt x="35" y="11"/>
                </a:lnTo>
                <a:lnTo>
                  <a:pt x="49" y="6"/>
                </a:lnTo>
                <a:lnTo>
                  <a:pt x="64" y="2"/>
                </a:lnTo>
                <a:lnTo>
                  <a:pt x="81" y="0"/>
                </a:lnTo>
              </a:path>
            </a:pathLst>
          </a:custGeom>
          <a:noFill/>
          <a:ln w="9525">
            <a:solidFill>
              <a:srgbClr val="1F1A17"/>
            </a:solidFill>
            <a:prstDash val="solid"/>
            <a:round/>
            <a:headEnd/>
            <a:tailEnd/>
          </a:ln>
        </p:spPr>
        <p:txBody>
          <a:bodyPr/>
          <a:lstStyle/>
          <a:p>
            <a:endParaRPr lang="en-US" dirty="0"/>
          </a:p>
        </p:txBody>
      </p:sp>
      <p:sp>
        <p:nvSpPr>
          <p:cNvPr id="18557" name="Rectangle 328"/>
          <p:cNvSpPr>
            <a:spLocks noChangeArrowheads="1"/>
          </p:cNvSpPr>
          <p:nvPr/>
        </p:nvSpPr>
        <p:spPr bwMode="auto">
          <a:xfrm>
            <a:off x="3506788" y="3513138"/>
            <a:ext cx="225425" cy="304800"/>
          </a:xfrm>
          <a:prstGeom prst="rect">
            <a:avLst/>
          </a:prstGeom>
          <a:noFill/>
          <a:ln w="9525">
            <a:noFill/>
            <a:miter lim="800000"/>
            <a:headEnd/>
            <a:tailEnd/>
          </a:ln>
        </p:spPr>
        <p:txBody>
          <a:bodyPr wrap="none" lIns="0" tIns="0" rIns="0" bIns="0">
            <a:spAutoFit/>
          </a:bodyPr>
          <a:lstStyle/>
          <a:p>
            <a:r>
              <a:rPr lang="en-US" sz="1700" dirty="0">
                <a:solidFill>
                  <a:srgbClr val="1F1A17"/>
                </a:solidFill>
                <a:latin typeface="Arial" pitchFamily="34" charset="0"/>
              </a:rPr>
              <a:t>+</a:t>
            </a:r>
            <a:endParaRPr lang="en-US" dirty="0"/>
          </a:p>
        </p:txBody>
      </p:sp>
      <p:sp>
        <p:nvSpPr>
          <p:cNvPr id="18558" name="Freeform 329"/>
          <p:cNvSpPr>
            <a:spLocks/>
          </p:cNvSpPr>
          <p:nvPr/>
        </p:nvSpPr>
        <p:spPr bwMode="auto">
          <a:xfrm>
            <a:off x="3251200" y="2463800"/>
            <a:ext cx="261938" cy="196850"/>
          </a:xfrm>
          <a:custGeom>
            <a:avLst/>
            <a:gdLst>
              <a:gd name="T0" fmla="*/ 206653207 w 165"/>
              <a:gd name="T1" fmla="*/ 0 h 124"/>
              <a:gd name="T2" fmla="*/ 246975784 w 165"/>
              <a:gd name="T3" fmla="*/ 0 h 124"/>
              <a:gd name="T4" fmla="*/ 289819316 w 165"/>
              <a:gd name="T5" fmla="*/ 10080625 h 124"/>
              <a:gd name="T6" fmla="*/ 322580616 w 165"/>
              <a:gd name="T7" fmla="*/ 27722513 h 124"/>
              <a:gd name="T8" fmla="*/ 355343503 w 165"/>
              <a:gd name="T9" fmla="*/ 47883763 h 124"/>
              <a:gd name="T10" fmla="*/ 378024159 w 165"/>
              <a:gd name="T11" fmla="*/ 70564375 h 124"/>
              <a:gd name="T12" fmla="*/ 395666080 w 165"/>
              <a:gd name="T13" fmla="*/ 93246575 h 124"/>
              <a:gd name="T14" fmla="*/ 410787047 w 165"/>
              <a:gd name="T15" fmla="*/ 126007813 h 124"/>
              <a:gd name="T16" fmla="*/ 415827369 w 165"/>
              <a:gd name="T17" fmla="*/ 153730325 h 124"/>
              <a:gd name="T18" fmla="*/ 410787047 w 165"/>
              <a:gd name="T19" fmla="*/ 186491563 h 124"/>
              <a:gd name="T20" fmla="*/ 395666080 w 165"/>
              <a:gd name="T21" fmla="*/ 219254388 h 124"/>
              <a:gd name="T22" fmla="*/ 378024159 w 165"/>
              <a:gd name="T23" fmla="*/ 241935000 h 124"/>
              <a:gd name="T24" fmla="*/ 355343503 w 165"/>
              <a:gd name="T25" fmla="*/ 264617200 h 124"/>
              <a:gd name="T26" fmla="*/ 322580616 w 165"/>
              <a:gd name="T27" fmla="*/ 284778450 h 124"/>
              <a:gd name="T28" fmla="*/ 289819316 w 165"/>
              <a:gd name="T29" fmla="*/ 302418750 h 124"/>
              <a:gd name="T30" fmla="*/ 246975784 w 165"/>
              <a:gd name="T31" fmla="*/ 312499375 h 124"/>
              <a:gd name="T32" fmla="*/ 206653207 w 165"/>
              <a:gd name="T33" fmla="*/ 312499375 h 124"/>
              <a:gd name="T34" fmla="*/ 163811263 w 165"/>
              <a:gd name="T35" fmla="*/ 312499375 h 124"/>
              <a:gd name="T36" fmla="*/ 126008053 w 165"/>
              <a:gd name="T37" fmla="*/ 302418750 h 124"/>
              <a:gd name="T38" fmla="*/ 93246753 w 165"/>
              <a:gd name="T39" fmla="*/ 284778450 h 124"/>
              <a:gd name="T40" fmla="*/ 60483865 w 165"/>
              <a:gd name="T41" fmla="*/ 264617200 h 124"/>
              <a:gd name="T42" fmla="*/ 37803210 w 165"/>
              <a:gd name="T43" fmla="*/ 241935000 h 124"/>
              <a:gd name="T44" fmla="*/ 20161288 w 165"/>
              <a:gd name="T45" fmla="*/ 219254388 h 124"/>
              <a:gd name="T46" fmla="*/ 5040322 w 165"/>
              <a:gd name="T47" fmla="*/ 186491563 h 124"/>
              <a:gd name="T48" fmla="*/ 0 w 165"/>
              <a:gd name="T49" fmla="*/ 153730325 h 124"/>
              <a:gd name="T50" fmla="*/ 5040322 w 165"/>
              <a:gd name="T51" fmla="*/ 126007813 h 124"/>
              <a:gd name="T52" fmla="*/ 20161288 w 165"/>
              <a:gd name="T53" fmla="*/ 93246575 h 124"/>
              <a:gd name="T54" fmla="*/ 37803210 w 165"/>
              <a:gd name="T55" fmla="*/ 70564375 h 124"/>
              <a:gd name="T56" fmla="*/ 60483865 w 165"/>
              <a:gd name="T57" fmla="*/ 47883763 h 124"/>
              <a:gd name="T58" fmla="*/ 93246753 w 165"/>
              <a:gd name="T59" fmla="*/ 27722513 h 124"/>
              <a:gd name="T60" fmla="*/ 126008053 w 165"/>
              <a:gd name="T61" fmla="*/ 10080625 h 124"/>
              <a:gd name="T62" fmla="*/ 163811263 w 165"/>
              <a:gd name="T63" fmla="*/ 0 h 124"/>
              <a:gd name="T64" fmla="*/ 206653207 w 165"/>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5" h="124">
                <a:moveTo>
                  <a:pt x="82" y="0"/>
                </a:moveTo>
                <a:lnTo>
                  <a:pt x="98" y="0"/>
                </a:lnTo>
                <a:lnTo>
                  <a:pt x="115" y="4"/>
                </a:lnTo>
                <a:lnTo>
                  <a:pt x="128" y="11"/>
                </a:lnTo>
                <a:lnTo>
                  <a:pt x="141" y="19"/>
                </a:lnTo>
                <a:lnTo>
                  <a:pt x="150" y="28"/>
                </a:lnTo>
                <a:lnTo>
                  <a:pt x="157" y="37"/>
                </a:lnTo>
                <a:lnTo>
                  <a:pt x="163" y="50"/>
                </a:lnTo>
                <a:lnTo>
                  <a:pt x="165" y="61"/>
                </a:lnTo>
                <a:lnTo>
                  <a:pt x="163" y="74"/>
                </a:lnTo>
                <a:lnTo>
                  <a:pt x="157" y="87"/>
                </a:lnTo>
                <a:lnTo>
                  <a:pt x="150" y="96"/>
                </a:lnTo>
                <a:lnTo>
                  <a:pt x="141" y="105"/>
                </a:lnTo>
                <a:lnTo>
                  <a:pt x="128" y="113"/>
                </a:lnTo>
                <a:lnTo>
                  <a:pt x="115" y="120"/>
                </a:lnTo>
                <a:lnTo>
                  <a:pt x="98" y="124"/>
                </a:lnTo>
                <a:lnTo>
                  <a:pt x="82" y="124"/>
                </a:lnTo>
                <a:lnTo>
                  <a:pt x="65" y="124"/>
                </a:lnTo>
                <a:lnTo>
                  <a:pt x="50" y="120"/>
                </a:lnTo>
                <a:lnTo>
                  <a:pt x="37" y="113"/>
                </a:lnTo>
                <a:lnTo>
                  <a:pt x="24" y="105"/>
                </a:lnTo>
                <a:lnTo>
                  <a:pt x="15" y="96"/>
                </a:lnTo>
                <a:lnTo>
                  <a:pt x="8" y="87"/>
                </a:lnTo>
                <a:lnTo>
                  <a:pt x="2" y="74"/>
                </a:lnTo>
                <a:lnTo>
                  <a:pt x="0" y="61"/>
                </a:lnTo>
                <a:lnTo>
                  <a:pt x="2" y="50"/>
                </a:lnTo>
                <a:lnTo>
                  <a:pt x="8" y="37"/>
                </a:lnTo>
                <a:lnTo>
                  <a:pt x="15" y="28"/>
                </a:lnTo>
                <a:lnTo>
                  <a:pt x="24" y="19"/>
                </a:lnTo>
                <a:lnTo>
                  <a:pt x="37" y="11"/>
                </a:lnTo>
                <a:lnTo>
                  <a:pt x="50" y="4"/>
                </a:lnTo>
                <a:lnTo>
                  <a:pt x="65" y="0"/>
                </a:lnTo>
                <a:lnTo>
                  <a:pt x="82" y="0"/>
                </a:lnTo>
                <a:close/>
              </a:path>
            </a:pathLst>
          </a:custGeom>
          <a:solidFill>
            <a:srgbClr val="009240"/>
          </a:solidFill>
          <a:ln w="9525">
            <a:noFill/>
            <a:round/>
            <a:headEnd/>
            <a:tailEnd/>
          </a:ln>
        </p:spPr>
        <p:txBody>
          <a:bodyPr/>
          <a:lstStyle/>
          <a:p>
            <a:endParaRPr lang="en-US" dirty="0"/>
          </a:p>
        </p:txBody>
      </p:sp>
      <p:sp>
        <p:nvSpPr>
          <p:cNvPr id="18559" name="Freeform 330"/>
          <p:cNvSpPr>
            <a:spLocks/>
          </p:cNvSpPr>
          <p:nvPr/>
        </p:nvSpPr>
        <p:spPr bwMode="auto">
          <a:xfrm>
            <a:off x="3251200" y="2463800"/>
            <a:ext cx="261938" cy="196850"/>
          </a:xfrm>
          <a:custGeom>
            <a:avLst/>
            <a:gdLst>
              <a:gd name="T0" fmla="*/ 206653207 w 165"/>
              <a:gd name="T1" fmla="*/ 0 h 124"/>
              <a:gd name="T2" fmla="*/ 246975784 w 165"/>
              <a:gd name="T3" fmla="*/ 0 h 124"/>
              <a:gd name="T4" fmla="*/ 289819316 w 165"/>
              <a:gd name="T5" fmla="*/ 10080625 h 124"/>
              <a:gd name="T6" fmla="*/ 322580616 w 165"/>
              <a:gd name="T7" fmla="*/ 27722513 h 124"/>
              <a:gd name="T8" fmla="*/ 355343503 w 165"/>
              <a:gd name="T9" fmla="*/ 47883763 h 124"/>
              <a:gd name="T10" fmla="*/ 378024159 w 165"/>
              <a:gd name="T11" fmla="*/ 70564375 h 124"/>
              <a:gd name="T12" fmla="*/ 395666080 w 165"/>
              <a:gd name="T13" fmla="*/ 93246575 h 124"/>
              <a:gd name="T14" fmla="*/ 410787047 w 165"/>
              <a:gd name="T15" fmla="*/ 126007813 h 124"/>
              <a:gd name="T16" fmla="*/ 415827369 w 165"/>
              <a:gd name="T17" fmla="*/ 153730325 h 124"/>
              <a:gd name="T18" fmla="*/ 410787047 w 165"/>
              <a:gd name="T19" fmla="*/ 186491563 h 124"/>
              <a:gd name="T20" fmla="*/ 395666080 w 165"/>
              <a:gd name="T21" fmla="*/ 219254388 h 124"/>
              <a:gd name="T22" fmla="*/ 378024159 w 165"/>
              <a:gd name="T23" fmla="*/ 241935000 h 124"/>
              <a:gd name="T24" fmla="*/ 355343503 w 165"/>
              <a:gd name="T25" fmla="*/ 264617200 h 124"/>
              <a:gd name="T26" fmla="*/ 322580616 w 165"/>
              <a:gd name="T27" fmla="*/ 284778450 h 124"/>
              <a:gd name="T28" fmla="*/ 289819316 w 165"/>
              <a:gd name="T29" fmla="*/ 302418750 h 124"/>
              <a:gd name="T30" fmla="*/ 246975784 w 165"/>
              <a:gd name="T31" fmla="*/ 312499375 h 124"/>
              <a:gd name="T32" fmla="*/ 206653207 w 165"/>
              <a:gd name="T33" fmla="*/ 312499375 h 124"/>
              <a:gd name="T34" fmla="*/ 163811263 w 165"/>
              <a:gd name="T35" fmla="*/ 312499375 h 124"/>
              <a:gd name="T36" fmla="*/ 126008053 w 165"/>
              <a:gd name="T37" fmla="*/ 302418750 h 124"/>
              <a:gd name="T38" fmla="*/ 93246753 w 165"/>
              <a:gd name="T39" fmla="*/ 284778450 h 124"/>
              <a:gd name="T40" fmla="*/ 60483865 w 165"/>
              <a:gd name="T41" fmla="*/ 264617200 h 124"/>
              <a:gd name="T42" fmla="*/ 37803210 w 165"/>
              <a:gd name="T43" fmla="*/ 241935000 h 124"/>
              <a:gd name="T44" fmla="*/ 20161288 w 165"/>
              <a:gd name="T45" fmla="*/ 219254388 h 124"/>
              <a:gd name="T46" fmla="*/ 5040322 w 165"/>
              <a:gd name="T47" fmla="*/ 186491563 h 124"/>
              <a:gd name="T48" fmla="*/ 0 w 165"/>
              <a:gd name="T49" fmla="*/ 153730325 h 124"/>
              <a:gd name="T50" fmla="*/ 5040322 w 165"/>
              <a:gd name="T51" fmla="*/ 126007813 h 124"/>
              <a:gd name="T52" fmla="*/ 20161288 w 165"/>
              <a:gd name="T53" fmla="*/ 93246575 h 124"/>
              <a:gd name="T54" fmla="*/ 37803210 w 165"/>
              <a:gd name="T55" fmla="*/ 70564375 h 124"/>
              <a:gd name="T56" fmla="*/ 60483865 w 165"/>
              <a:gd name="T57" fmla="*/ 47883763 h 124"/>
              <a:gd name="T58" fmla="*/ 93246753 w 165"/>
              <a:gd name="T59" fmla="*/ 27722513 h 124"/>
              <a:gd name="T60" fmla="*/ 126008053 w 165"/>
              <a:gd name="T61" fmla="*/ 10080625 h 124"/>
              <a:gd name="T62" fmla="*/ 163811263 w 165"/>
              <a:gd name="T63" fmla="*/ 0 h 124"/>
              <a:gd name="T64" fmla="*/ 206653207 w 165"/>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5" h="124">
                <a:moveTo>
                  <a:pt x="82" y="0"/>
                </a:moveTo>
                <a:lnTo>
                  <a:pt x="98" y="0"/>
                </a:lnTo>
                <a:lnTo>
                  <a:pt x="115" y="4"/>
                </a:lnTo>
                <a:lnTo>
                  <a:pt x="128" y="11"/>
                </a:lnTo>
                <a:lnTo>
                  <a:pt x="141" y="19"/>
                </a:lnTo>
                <a:lnTo>
                  <a:pt x="150" y="28"/>
                </a:lnTo>
                <a:lnTo>
                  <a:pt x="157" y="37"/>
                </a:lnTo>
                <a:lnTo>
                  <a:pt x="163" y="50"/>
                </a:lnTo>
                <a:lnTo>
                  <a:pt x="165" y="61"/>
                </a:lnTo>
                <a:lnTo>
                  <a:pt x="163" y="74"/>
                </a:lnTo>
                <a:lnTo>
                  <a:pt x="157" y="87"/>
                </a:lnTo>
                <a:lnTo>
                  <a:pt x="150" y="96"/>
                </a:lnTo>
                <a:lnTo>
                  <a:pt x="141" y="105"/>
                </a:lnTo>
                <a:lnTo>
                  <a:pt x="128" y="113"/>
                </a:lnTo>
                <a:lnTo>
                  <a:pt x="115" y="120"/>
                </a:lnTo>
                <a:lnTo>
                  <a:pt x="98" y="124"/>
                </a:lnTo>
                <a:lnTo>
                  <a:pt x="82" y="124"/>
                </a:lnTo>
                <a:lnTo>
                  <a:pt x="65" y="124"/>
                </a:lnTo>
                <a:lnTo>
                  <a:pt x="50" y="120"/>
                </a:lnTo>
                <a:lnTo>
                  <a:pt x="37" y="113"/>
                </a:lnTo>
                <a:lnTo>
                  <a:pt x="24" y="105"/>
                </a:lnTo>
                <a:lnTo>
                  <a:pt x="15" y="96"/>
                </a:lnTo>
                <a:lnTo>
                  <a:pt x="8" y="87"/>
                </a:lnTo>
                <a:lnTo>
                  <a:pt x="2" y="74"/>
                </a:lnTo>
                <a:lnTo>
                  <a:pt x="0" y="61"/>
                </a:lnTo>
                <a:lnTo>
                  <a:pt x="2" y="50"/>
                </a:lnTo>
                <a:lnTo>
                  <a:pt x="8" y="37"/>
                </a:lnTo>
                <a:lnTo>
                  <a:pt x="15" y="28"/>
                </a:lnTo>
                <a:lnTo>
                  <a:pt x="24" y="19"/>
                </a:lnTo>
                <a:lnTo>
                  <a:pt x="37" y="11"/>
                </a:lnTo>
                <a:lnTo>
                  <a:pt x="50" y="4"/>
                </a:lnTo>
                <a:lnTo>
                  <a:pt x="65" y="0"/>
                </a:lnTo>
                <a:lnTo>
                  <a:pt x="82" y="0"/>
                </a:lnTo>
              </a:path>
            </a:pathLst>
          </a:custGeom>
          <a:noFill/>
          <a:ln w="9525">
            <a:solidFill>
              <a:srgbClr val="1F1A17"/>
            </a:solidFill>
            <a:prstDash val="solid"/>
            <a:round/>
            <a:headEnd/>
            <a:tailEnd/>
          </a:ln>
        </p:spPr>
        <p:txBody>
          <a:bodyPr/>
          <a:lstStyle/>
          <a:p>
            <a:endParaRPr lang="en-US" dirty="0"/>
          </a:p>
        </p:txBody>
      </p:sp>
      <p:sp>
        <p:nvSpPr>
          <p:cNvPr id="18560" name="Rectangle 331"/>
          <p:cNvSpPr>
            <a:spLocks noChangeArrowheads="1"/>
          </p:cNvSpPr>
          <p:nvPr/>
        </p:nvSpPr>
        <p:spPr bwMode="auto">
          <a:xfrm>
            <a:off x="3319463" y="2446338"/>
            <a:ext cx="225425" cy="304800"/>
          </a:xfrm>
          <a:prstGeom prst="rect">
            <a:avLst/>
          </a:prstGeom>
          <a:noFill/>
          <a:ln w="9525">
            <a:noFill/>
            <a:miter lim="800000"/>
            <a:headEnd/>
            <a:tailEnd/>
          </a:ln>
        </p:spPr>
        <p:txBody>
          <a:bodyPr wrap="none" lIns="0" tIns="0" rIns="0" bIns="0">
            <a:spAutoFit/>
          </a:bodyPr>
          <a:lstStyle/>
          <a:p>
            <a:r>
              <a:rPr lang="en-US" sz="1700" dirty="0">
                <a:solidFill>
                  <a:srgbClr val="1F1A17"/>
                </a:solidFill>
                <a:latin typeface="Arial" pitchFamily="34" charset="0"/>
              </a:rPr>
              <a:t>+</a:t>
            </a:r>
            <a:endParaRPr lang="en-US" dirty="0"/>
          </a:p>
        </p:txBody>
      </p:sp>
      <p:sp>
        <p:nvSpPr>
          <p:cNvPr id="18561" name="Freeform 332"/>
          <p:cNvSpPr>
            <a:spLocks/>
          </p:cNvSpPr>
          <p:nvPr/>
        </p:nvSpPr>
        <p:spPr bwMode="auto">
          <a:xfrm>
            <a:off x="3970338" y="3503613"/>
            <a:ext cx="257175" cy="200025"/>
          </a:xfrm>
          <a:custGeom>
            <a:avLst/>
            <a:gdLst>
              <a:gd name="T0" fmla="*/ 204133450 w 162"/>
              <a:gd name="T1" fmla="*/ 0 h 126"/>
              <a:gd name="T2" fmla="*/ 246975313 w 162"/>
              <a:gd name="T3" fmla="*/ 5040313 h 126"/>
              <a:gd name="T4" fmla="*/ 284778450 w 162"/>
              <a:gd name="T5" fmla="*/ 15120938 h 126"/>
              <a:gd name="T6" fmla="*/ 315020325 w 162"/>
              <a:gd name="T7" fmla="*/ 30241875 h 126"/>
              <a:gd name="T8" fmla="*/ 347781563 w 162"/>
              <a:gd name="T9" fmla="*/ 47883763 h 126"/>
              <a:gd name="T10" fmla="*/ 372983125 w 162"/>
              <a:gd name="T11" fmla="*/ 70564375 h 126"/>
              <a:gd name="T12" fmla="*/ 390625013 w 162"/>
              <a:gd name="T13" fmla="*/ 98286888 h 126"/>
              <a:gd name="T14" fmla="*/ 405745950 w 162"/>
              <a:gd name="T15" fmla="*/ 126007813 h 126"/>
              <a:gd name="T16" fmla="*/ 408265313 w 162"/>
              <a:gd name="T17" fmla="*/ 158770638 h 126"/>
              <a:gd name="T18" fmla="*/ 405745950 w 162"/>
              <a:gd name="T19" fmla="*/ 191531875 h 126"/>
              <a:gd name="T20" fmla="*/ 390625013 w 162"/>
              <a:gd name="T21" fmla="*/ 219254388 h 126"/>
              <a:gd name="T22" fmla="*/ 372983125 w 162"/>
              <a:gd name="T23" fmla="*/ 246975313 h 126"/>
              <a:gd name="T24" fmla="*/ 347781563 w 162"/>
              <a:gd name="T25" fmla="*/ 272176875 h 126"/>
              <a:gd name="T26" fmla="*/ 315020325 w 162"/>
              <a:gd name="T27" fmla="*/ 289818763 h 126"/>
              <a:gd name="T28" fmla="*/ 284778450 w 162"/>
              <a:gd name="T29" fmla="*/ 302418750 h 126"/>
              <a:gd name="T30" fmla="*/ 246975313 w 162"/>
              <a:gd name="T31" fmla="*/ 312499375 h 126"/>
              <a:gd name="T32" fmla="*/ 204133450 w 162"/>
              <a:gd name="T33" fmla="*/ 317539688 h 126"/>
              <a:gd name="T34" fmla="*/ 163810950 w 162"/>
              <a:gd name="T35" fmla="*/ 312499375 h 126"/>
              <a:gd name="T36" fmla="*/ 126007813 w 162"/>
              <a:gd name="T37" fmla="*/ 302418750 h 126"/>
              <a:gd name="T38" fmla="*/ 88206263 w 162"/>
              <a:gd name="T39" fmla="*/ 289818763 h 126"/>
              <a:gd name="T40" fmla="*/ 55443438 w 162"/>
              <a:gd name="T41" fmla="*/ 272176875 h 126"/>
              <a:gd name="T42" fmla="*/ 32762825 w 162"/>
              <a:gd name="T43" fmla="*/ 246975313 h 126"/>
              <a:gd name="T44" fmla="*/ 12601575 w 162"/>
              <a:gd name="T45" fmla="*/ 219254388 h 126"/>
              <a:gd name="T46" fmla="*/ 0 w 162"/>
              <a:gd name="T47" fmla="*/ 191531875 h 126"/>
              <a:gd name="T48" fmla="*/ 0 w 162"/>
              <a:gd name="T49" fmla="*/ 158770638 h 126"/>
              <a:gd name="T50" fmla="*/ 0 w 162"/>
              <a:gd name="T51" fmla="*/ 126007813 h 126"/>
              <a:gd name="T52" fmla="*/ 12601575 w 162"/>
              <a:gd name="T53" fmla="*/ 98286888 h 126"/>
              <a:gd name="T54" fmla="*/ 32762825 w 162"/>
              <a:gd name="T55" fmla="*/ 70564375 h 126"/>
              <a:gd name="T56" fmla="*/ 55443438 w 162"/>
              <a:gd name="T57" fmla="*/ 47883763 h 126"/>
              <a:gd name="T58" fmla="*/ 88206263 w 162"/>
              <a:gd name="T59" fmla="*/ 30241875 h 126"/>
              <a:gd name="T60" fmla="*/ 126007813 w 162"/>
              <a:gd name="T61" fmla="*/ 15120938 h 126"/>
              <a:gd name="T62" fmla="*/ 163810950 w 162"/>
              <a:gd name="T63" fmla="*/ 5040313 h 126"/>
              <a:gd name="T64" fmla="*/ 204133450 w 162"/>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6">
                <a:moveTo>
                  <a:pt x="81" y="0"/>
                </a:moveTo>
                <a:lnTo>
                  <a:pt x="98" y="2"/>
                </a:lnTo>
                <a:lnTo>
                  <a:pt x="113" y="6"/>
                </a:lnTo>
                <a:lnTo>
                  <a:pt x="125" y="12"/>
                </a:lnTo>
                <a:lnTo>
                  <a:pt x="138" y="19"/>
                </a:lnTo>
                <a:lnTo>
                  <a:pt x="148" y="28"/>
                </a:lnTo>
                <a:lnTo>
                  <a:pt x="155" y="39"/>
                </a:lnTo>
                <a:lnTo>
                  <a:pt x="161" y="50"/>
                </a:lnTo>
                <a:lnTo>
                  <a:pt x="162" y="63"/>
                </a:lnTo>
                <a:lnTo>
                  <a:pt x="161" y="76"/>
                </a:lnTo>
                <a:lnTo>
                  <a:pt x="155" y="87"/>
                </a:lnTo>
                <a:lnTo>
                  <a:pt x="148" y="98"/>
                </a:lnTo>
                <a:lnTo>
                  <a:pt x="138" y="108"/>
                </a:lnTo>
                <a:lnTo>
                  <a:pt x="125" y="115"/>
                </a:lnTo>
                <a:lnTo>
                  <a:pt x="113" y="120"/>
                </a:lnTo>
                <a:lnTo>
                  <a:pt x="98" y="124"/>
                </a:lnTo>
                <a:lnTo>
                  <a:pt x="81" y="126"/>
                </a:lnTo>
                <a:lnTo>
                  <a:pt x="65" y="124"/>
                </a:lnTo>
                <a:lnTo>
                  <a:pt x="50" y="120"/>
                </a:lnTo>
                <a:lnTo>
                  <a:pt x="35" y="115"/>
                </a:lnTo>
                <a:lnTo>
                  <a:pt x="22" y="108"/>
                </a:lnTo>
                <a:lnTo>
                  <a:pt x="13" y="98"/>
                </a:lnTo>
                <a:lnTo>
                  <a:pt x="5" y="87"/>
                </a:lnTo>
                <a:lnTo>
                  <a:pt x="0" y="76"/>
                </a:lnTo>
                <a:lnTo>
                  <a:pt x="0" y="63"/>
                </a:lnTo>
                <a:lnTo>
                  <a:pt x="0" y="50"/>
                </a:lnTo>
                <a:lnTo>
                  <a:pt x="5" y="39"/>
                </a:lnTo>
                <a:lnTo>
                  <a:pt x="13" y="28"/>
                </a:lnTo>
                <a:lnTo>
                  <a:pt x="22" y="19"/>
                </a:lnTo>
                <a:lnTo>
                  <a:pt x="35" y="12"/>
                </a:lnTo>
                <a:lnTo>
                  <a:pt x="50" y="6"/>
                </a:lnTo>
                <a:lnTo>
                  <a:pt x="65" y="2"/>
                </a:lnTo>
                <a:lnTo>
                  <a:pt x="81" y="0"/>
                </a:lnTo>
                <a:close/>
              </a:path>
            </a:pathLst>
          </a:custGeom>
          <a:solidFill>
            <a:srgbClr val="E77919"/>
          </a:solidFill>
          <a:ln w="9525">
            <a:noFill/>
            <a:round/>
            <a:headEnd/>
            <a:tailEnd/>
          </a:ln>
        </p:spPr>
        <p:txBody>
          <a:bodyPr/>
          <a:lstStyle/>
          <a:p>
            <a:endParaRPr lang="en-US" dirty="0"/>
          </a:p>
        </p:txBody>
      </p:sp>
      <p:sp>
        <p:nvSpPr>
          <p:cNvPr id="18562" name="Freeform 333"/>
          <p:cNvSpPr>
            <a:spLocks/>
          </p:cNvSpPr>
          <p:nvPr/>
        </p:nvSpPr>
        <p:spPr bwMode="auto">
          <a:xfrm>
            <a:off x="3970338" y="3503613"/>
            <a:ext cx="257175" cy="200025"/>
          </a:xfrm>
          <a:custGeom>
            <a:avLst/>
            <a:gdLst>
              <a:gd name="T0" fmla="*/ 204133450 w 162"/>
              <a:gd name="T1" fmla="*/ 0 h 126"/>
              <a:gd name="T2" fmla="*/ 246975313 w 162"/>
              <a:gd name="T3" fmla="*/ 5040313 h 126"/>
              <a:gd name="T4" fmla="*/ 284778450 w 162"/>
              <a:gd name="T5" fmla="*/ 15120938 h 126"/>
              <a:gd name="T6" fmla="*/ 315020325 w 162"/>
              <a:gd name="T7" fmla="*/ 30241875 h 126"/>
              <a:gd name="T8" fmla="*/ 347781563 w 162"/>
              <a:gd name="T9" fmla="*/ 47883763 h 126"/>
              <a:gd name="T10" fmla="*/ 372983125 w 162"/>
              <a:gd name="T11" fmla="*/ 70564375 h 126"/>
              <a:gd name="T12" fmla="*/ 390625013 w 162"/>
              <a:gd name="T13" fmla="*/ 98286888 h 126"/>
              <a:gd name="T14" fmla="*/ 405745950 w 162"/>
              <a:gd name="T15" fmla="*/ 126007813 h 126"/>
              <a:gd name="T16" fmla="*/ 408265313 w 162"/>
              <a:gd name="T17" fmla="*/ 158770638 h 126"/>
              <a:gd name="T18" fmla="*/ 405745950 w 162"/>
              <a:gd name="T19" fmla="*/ 191531875 h 126"/>
              <a:gd name="T20" fmla="*/ 390625013 w 162"/>
              <a:gd name="T21" fmla="*/ 219254388 h 126"/>
              <a:gd name="T22" fmla="*/ 372983125 w 162"/>
              <a:gd name="T23" fmla="*/ 246975313 h 126"/>
              <a:gd name="T24" fmla="*/ 347781563 w 162"/>
              <a:gd name="T25" fmla="*/ 272176875 h 126"/>
              <a:gd name="T26" fmla="*/ 315020325 w 162"/>
              <a:gd name="T27" fmla="*/ 289818763 h 126"/>
              <a:gd name="T28" fmla="*/ 284778450 w 162"/>
              <a:gd name="T29" fmla="*/ 302418750 h 126"/>
              <a:gd name="T30" fmla="*/ 246975313 w 162"/>
              <a:gd name="T31" fmla="*/ 312499375 h 126"/>
              <a:gd name="T32" fmla="*/ 204133450 w 162"/>
              <a:gd name="T33" fmla="*/ 317539688 h 126"/>
              <a:gd name="T34" fmla="*/ 163810950 w 162"/>
              <a:gd name="T35" fmla="*/ 312499375 h 126"/>
              <a:gd name="T36" fmla="*/ 126007813 w 162"/>
              <a:gd name="T37" fmla="*/ 302418750 h 126"/>
              <a:gd name="T38" fmla="*/ 88206263 w 162"/>
              <a:gd name="T39" fmla="*/ 289818763 h 126"/>
              <a:gd name="T40" fmla="*/ 55443438 w 162"/>
              <a:gd name="T41" fmla="*/ 272176875 h 126"/>
              <a:gd name="T42" fmla="*/ 32762825 w 162"/>
              <a:gd name="T43" fmla="*/ 246975313 h 126"/>
              <a:gd name="T44" fmla="*/ 12601575 w 162"/>
              <a:gd name="T45" fmla="*/ 219254388 h 126"/>
              <a:gd name="T46" fmla="*/ 0 w 162"/>
              <a:gd name="T47" fmla="*/ 191531875 h 126"/>
              <a:gd name="T48" fmla="*/ 0 w 162"/>
              <a:gd name="T49" fmla="*/ 158770638 h 126"/>
              <a:gd name="T50" fmla="*/ 0 w 162"/>
              <a:gd name="T51" fmla="*/ 126007813 h 126"/>
              <a:gd name="T52" fmla="*/ 12601575 w 162"/>
              <a:gd name="T53" fmla="*/ 98286888 h 126"/>
              <a:gd name="T54" fmla="*/ 32762825 w 162"/>
              <a:gd name="T55" fmla="*/ 70564375 h 126"/>
              <a:gd name="T56" fmla="*/ 55443438 w 162"/>
              <a:gd name="T57" fmla="*/ 47883763 h 126"/>
              <a:gd name="T58" fmla="*/ 88206263 w 162"/>
              <a:gd name="T59" fmla="*/ 30241875 h 126"/>
              <a:gd name="T60" fmla="*/ 126007813 w 162"/>
              <a:gd name="T61" fmla="*/ 15120938 h 126"/>
              <a:gd name="T62" fmla="*/ 163810950 w 162"/>
              <a:gd name="T63" fmla="*/ 5040313 h 126"/>
              <a:gd name="T64" fmla="*/ 204133450 w 162"/>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26">
                <a:moveTo>
                  <a:pt x="81" y="0"/>
                </a:moveTo>
                <a:lnTo>
                  <a:pt x="98" y="2"/>
                </a:lnTo>
                <a:lnTo>
                  <a:pt x="113" y="6"/>
                </a:lnTo>
                <a:lnTo>
                  <a:pt x="125" y="12"/>
                </a:lnTo>
                <a:lnTo>
                  <a:pt x="138" y="19"/>
                </a:lnTo>
                <a:lnTo>
                  <a:pt x="148" y="28"/>
                </a:lnTo>
                <a:lnTo>
                  <a:pt x="155" y="39"/>
                </a:lnTo>
                <a:lnTo>
                  <a:pt x="161" y="50"/>
                </a:lnTo>
                <a:lnTo>
                  <a:pt x="162" y="63"/>
                </a:lnTo>
                <a:lnTo>
                  <a:pt x="161" y="76"/>
                </a:lnTo>
                <a:lnTo>
                  <a:pt x="155" y="87"/>
                </a:lnTo>
                <a:lnTo>
                  <a:pt x="148" y="98"/>
                </a:lnTo>
                <a:lnTo>
                  <a:pt x="138" y="108"/>
                </a:lnTo>
                <a:lnTo>
                  <a:pt x="125" y="115"/>
                </a:lnTo>
                <a:lnTo>
                  <a:pt x="113" y="120"/>
                </a:lnTo>
                <a:lnTo>
                  <a:pt x="98" y="124"/>
                </a:lnTo>
                <a:lnTo>
                  <a:pt x="81" y="126"/>
                </a:lnTo>
                <a:lnTo>
                  <a:pt x="65" y="124"/>
                </a:lnTo>
                <a:lnTo>
                  <a:pt x="50" y="120"/>
                </a:lnTo>
                <a:lnTo>
                  <a:pt x="35" y="115"/>
                </a:lnTo>
                <a:lnTo>
                  <a:pt x="22" y="108"/>
                </a:lnTo>
                <a:lnTo>
                  <a:pt x="13" y="98"/>
                </a:lnTo>
                <a:lnTo>
                  <a:pt x="5" y="87"/>
                </a:lnTo>
                <a:lnTo>
                  <a:pt x="0" y="76"/>
                </a:lnTo>
                <a:lnTo>
                  <a:pt x="0" y="63"/>
                </a:lnTo>
                <a:lnTo>
                  <a:pt x="0" y="50"/>
                </a:lnTo>
                <a:lnTo>
                  <a:pt x="5" y="39"/>
                </a:lnTo>
                <a:lnTo>
                  <a:pt x="13" y="28"/>
                </a:lnTo>
                <a:lnTo>
                  <a:pt x="22" y="19"/>
                </a:lnTo>
                <a:lnTo>
                  <a:pt x="35" y="12"/>
                </a:lnTo>
                <a:lnTo>
                  <a:pt x="50" y="6"/>
                </a:lnTo>
                <a:lnTo>
                  <a:pt x="65" y="2"/>
                </a:lnTo>
                <a:lnTo>
                  <a:pt x="81" y="0"/>
                </a:lnTo>
              </a:path>
            </a:pathLst>
          </a:custGeom>
          <a:noFill/>
          <a:ln w="9525">
            <a:solidFill>
              <a:srgbClr val="1F1A17"/>
            </a:solidFill>
            <a:prstDash val="solid"/>
            <a:round/>
            <a:headEnd/>
            <a:tailEnd/>
          </a:ln>
        </p:spPr>
        <p:txBody>
          <a:bodyPr/>
          <a:lstStyle/>
          <a:p>
            <a:endParaRPr lang="en-US" dirty="0"/>
          </a:p>
        </p:txBody>
      </p:sp>
      <p:sp>
        <p:nvSpPr>
          <p:cNvPr id="18563" name="Rectangle 334"/>
          <p:cNvSpPr>
            <a:spLocks noChangeArrowheads="1"/>
          </p:cNvSpPr>
          <p:nvPr/>
        </p:nvSpPr>
        <p:spPr bwMode="auto">
          <a:xfrm>
            <a:off x="4037013" y="3486150"/>
            <a:ext cx="225425" cy="304800"/>
          </a:xfrm>
          <a:prstGeom prst="rect">
            <a:avLst/>
          </a:prstGeom>
          <a:noFill/>
          <a:ln w="9525">
            <a:noFill/>
            <a:miter lim="800000"/>
            <a:headEnd/>
            <a:tailEnd/>
          </a:ln>
        </p:spPr>
        <p:txBody>
          <a:bodyPr wrap="none" lIns="0" tIns="0" rIns="0" bIns="0">
            <a:spAutoFit/>
          </a:bodyPr>
          <a:lstStyle/>
          <a:p>
            <a:r>
              <a:rPr lang="en-US" sz="1700" dirty="0">
                <a:solidFill>
                  <a:srgbClr val="1F1A17"/>
                </a:solidFill>
                <a:latin typeface="Arial" pitchFamily="34" charset="0"/>
              </a:rPr>
              <a:t>+</a:t>
            </a:r>
            <a:endParaRPr lang="en-US" dirty="0"/>
          </a:p>
        </p:txBody>
      </p:sp>
      <p:sp>
        <p:nvSpPr>
          <p:cNvPr id="18564" name="Text Box 6"/>
          <p:cNvSpPr txBox="1">
            <a:spLocks noChangeArrowheads="1"/>
          </p:cNvSpPr>
          <p:nvPr/>
        </p:nvSpPr>
        <p:spPr bwMode="auto">
          <a:xfrm>
            <a:off x="5334000" y="1584325"/>
            <a:ext cx="3124200" cy="1920875"/>
          </a:xfrm>
          <a:prstGeom prst="rect">
            <a:avLst/>
          </a:prstGeom>
          <a:noFill/>
          <a:ln w="9525">
            <a:noFill/>
            <a:miter lim="800000"/>
            <a:headEnd/>
            <a:tailEnd/>
          </a:ln>
        </p:spPr>
        <p:txBody>
          <a:bodyPr>
            <a:spAutoFit/>
          </a:bodyPr>
          <a:lstStyle/>
          <a:p>
            <a:r>
              <a:rPr lang="de-DE" sz="2000" dirty="0">
                <a:effectLst>
                  <a:outerShdw blurRad="38100" dist="38100" dir="2700000" algn="tl">
                    <a:srgbClr val="000000">
                      <a:alpha val="43137"/>
                    </a:srgbClr>
                  </a:outerShdw>
                </a:effectLst>
                <a:latin typeface="Arial" pitchFamily="34" charset="0"/>
              </a:rPr>
              <a:t>separation of ions in a field free drift range of a fixed length by velocity</a:t>
            </a:r>
          </a:p>
          <a:p>
            <a:r>
              <a:rPr lang="de-DE" sz="2000" dirty="0">
                <a:effectLst>
                  <a:outerShdw blurRad="38100" dist="38100" dir="2700000" algn="tl">
                    <a:srgbClr val="000000">
                      <a:alpha val="43137"/>
                    </a:srgbClr>
                  </a:outerShdw>
                </a:effectLst>
                <a:latin typeface="Arial" pitchFamily="34" charset="0"/>
              </a:rPr>
              <a:t>(</a:t>
            </a:r>
            <a:r>
              <a:rPr lang="de-DE" sz="2000" b="1" dirty="0">
                <a:effectLst>
                  <a:outerShdw blurRad="38100" dist="38100" dir="2700000" algn="tl">
                    <a:srgbClr val="000000">
                      <a:alpha val="43137"/>
                    </a:srgbClr>
                  </a:outerShdw>
                </a:effectLst>
                <a:latin typeface="Arial" pitchFamily="34" charset="0"/>
              </a:rPr>
              <a:t>T</a:t>
            </a:r>
            <a:r>
              <a:rPr lang="de-DE" sz="2000" dirty="0">
                <a:effectLst>
                  <a:outerShdw blurRad="38100" dist="38100" dir="2700000" algn="tl">
                    <a:srgbClr val="000000">
                      <a:alpha val="43137"/>
                    </a:srgbClr>
                  </a:outerShdw>
                </a:effectLst>
                <a:latin typeface="Arial" pitchFamily="34" charset="0"/>
              </a:rPr>
              <a:t>ime </a:t>
            </a:r>
            <a:r>
              <a:rPr lang="de-DE" sz="2000" b="1" dirty="0">
                <a:effectLst>
                  <a:outerShdw blurRad="38100" dist="38100" dir="2700000" algn="tl">
                    <a:srgbClr val="000000">
                      <a:alpha val="43137"/>
                    </a:srgbClr>
                  </a:outerShdw>
                </a:effectLst>
                <a:latin typeface="Arial" pitchFamily="34" charset="0"/>
              </a:rPr>
              <a:t>O</a:t>
            </a:r>
            <a:r>
              <a:rPr lang="de-DE" sz="2000" dirty="0">
                <a:effectLst>
                  <a:outerShdw blurRad="38100" dist="38100" dir="2700000" algn="tl">
                    <a:srgbClr val="000000">
                      <a:alpha val="43137"/>
                    </a:srgbClr>
                  </a:outerShdw>
                </a:effectLst>
                <a:latin typeface="Arial" pitchFamily="34" charset="0"/>
              </a:rPr>
              <a:t>f </a:t>
            </a:r>
            <a:r>
              <a:rPr lang="de-DE" sz="2000" b="1" dirty="0">
                <a:effectLst>
                  <a:outerShdw blurRad="38100" dist="38100" dir="2700000" algn="tl">
                    <a:srgbClr val="000000">
                      <a:alpha val="43137"/>
                    </a:srgbClr>
                  </a:outerShdw>
                </a:effectLst>
                <a:latin typeface="Arial" pitchFamily="34" charset="0"/>
              </a:rPr>
              <a:t>F</a:t>
            </a:r>
            <a:r>
              <a:rPr lang="de-DE" sz="2000" dirty="0">
                <a:effectLst>
                  <a:outerShdw blurRad="38100" dist="38100" dir="2700000" algn="tl">
                    <a:srgbClr val="000000">
                      <a:alpha val="43137"/>
                    </a:srgbClr>
                  </a:outerShdw>
                </a:effectLst>
                <a:latin typeface="Arial" pitchFamily="34" charset="0"/>
              </a:rPr>
              <a:t>light)</a:t>
            </a:r>
          </a:p>
          <a:p>
            <a:r>
              <a:rPr lang="de-DE" sz="2000" dirty="0">
                <a:effectLst>
                  <a:outerShdw blurRad="38100" dist="38100" dir="2700000" algn="tl">
                    <a:srgbClr val="000000">
                      <a:alpha val="43137"/>
                    </a:srgbClr>
                  </a:outerShdw>
                </a:effectLst>
                <a:latin typeface="Arial" pitchFamily="34" charset="0"/>
              </a:rPr>
              <a:t>L </a:t>
            </a:r>
            <a:r>
              <a:rPr lang="de-DE" sz="2000" dirty="0">
                <a:effectLst>
                  <a:outerShdw blurRad="38100" dist="38100" dir="2700000" algn="tl">
                    <a:srgbClr val="000000">
                      <a:alpha val="43137"/>
                    </a:srgbClr>
                  </a:outerShdw>
                </a:effectLst>
                <a:latin typeface="Symbol" pitchFamily="18" charset="2"/>
              </a:rPr>
              <a:t>» </a:t>
            </a:r>
            <a:r>
              <a:rPr lang="de-DE" sz="2000" dirty="0">
                <a:effectLst>
                  <a:outerShdw blurRad="38100" dist="38100" dir="2700000" algn="tl">
                    <a:srgbClr val="000000">
                      <a:alpha val="43137"/>
                    </a:srgbClr>
                  </a:outerShdw>
                </a:effectLst>
                <a:latin typeface="Arial" pitchFamily="34" charset="0"/>
              </a:rPr>
              <a:t>1 m</a:t>
            </a:r>
          </a:p>
          <a:p>
            <a:endParaRPr lang="de-DE" sz="2000" b="1" dirty="0">
              <a:solidFill>
                <a:srgbClr val="F00000"/>
              </a:solidFill>
              <a:effectLst>
                <a:outerShdw blurRad="38100" dist="38100" dir="2700000" algn="tl">
                  <a:srgbClr val="000000">
                    <a:alpha val="43137"/>
                  </a:srgbClr>
                </a:outerShdw>
              </a:effectLst>
              <a:latin typeface="Arial" pitchFamily="34" charset="0"/>
            </a:endParaRPr>
          </a:p>
        </p:txBody>
      </p:sp>
      <p:sp>
        <p:nvSpPr>
          <p:cNvPr id="18565" name="Text Box 5"/>
          <p:cNvSpPr txBox="1">
            <a:spLocks noChangeArrowheads="1"/>
          </p:cNvSpPr>
          <p:nvPr/>
        </p:nvSpPr>
        <p:spPr bwMode="auto">
          <a:xfrm>
            <a:off x="1376036" y="304800"/>
            <a:ext cx="6436377" cy="646331"/>
          </a:xfrm>
          <a:prstGeom prst="rect">
            <a:avLst/>
          </a:prstGeom>
          <a:noFill/>
          <a:ln w="9525">
            <a:noFill/>
            <a:miter lim="800000"/>
            <a:headEnd/>
            <a:tailEnd/>
          </a:ln>
        </p:spPr>
        <p:txBody>
          <a:bodyPr wrap="none">
            <a:spAutoFit/>
          </a:bodyPr>
          <a:lstStyle/>
          <a:p>
            <a:r>
              <a:rPr lang="de-DE"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 MS: Basic Principles</a:t>
            </a:r>
          </a:p>
        </p:txBody>
      </p:sp>
      <p:sp>
        <p:nvSpPr>
          <p:cNvPr id="18566" name="Text Box 337"/>
          <p:cNvSpPr txBox="1">
            <a:spLocks noChangeArrowheads="1"/>
          </p:cNvSpPr>
          <p:nvPr/>
        </p:nvSpPr>
        <p:spPr bwMode="auto">
          <a:xfrm rot="-5400000">
            <a:off x="2043906" y="2501107"/>
            <a:ext cx="1519237" cy="336550"/>
          </a:xfrm>
          <a:prstGeom prst="rect">
            <a:avLst/>
          </a:prstGeom>
          <a:noFill/>
          <a:ln w="9525">
            <a:noFill/>
            <a:miter lim="800000"/>
            <a:headEnd/>
            <a:tailEnd/>
          </a:ln>
          <a:effectLst/>
        </p:spPr>
        <p:txBody>
          <a:bodyPr wrap="none">
            <a:spAutoFit/>
          </a:bodyPr>
          <a:lstStyle/>
          <a:p>
            <a:r>
              <a:rPr lang="en-US" sz="1600" b="1" dirty="0">
                <a:effectLst>
                  <a:outerShdw blurRad="38100" dist="38100" dir="2700000" algn="tl">
                    <a:srgbClr val="000000">
                      <a:alpha val="43137"/>
                    </a:srgbClr>
                  </a:outerShdw>
                </a:effectLst>
                <a:latin typeface="Arial" pitchFamily="34" charset="0"/>
              </a:rPr>
              <a:t>Time of Flight</a:t>
            </a:r>
          </a:p>
        </p:txBody>
      </p:sp>
      <p:sp>
        <p:nvSpPr>
          <p:cNvPr id="3" name="TextBox 2"/>
          <p:cNvSpPr txBox="1"/>
          <p:nvPr/>
        </p:nvSpPr>
        <p:spPr>
          <a:xfrm>
            <a:off x="904864" y="1651001"/>
            <a:ext cx="1609736" cy="523220"/>
          </a:xfrm>
          <a:prstGeom prst="rect">
            <a:avLst/>
          </a:prstGeom>
          <a:noFill/>
        </p:spPr>
        <p:txBody>
          <a:bodyPr wrap="none" rtlCol="0">
            <a:spAutoFit/>
          </a:bodyPr>
          <a:lstStyle/>
          <a:p>
            <a:pPr algn="just"/>
            <a:r>
              <a:rPr lang="en-US" sz="1400" dirty="0" smtClean="0">
                <a:effectLst>
                  <a:outerShdw blurRad="38100" dist="38100" dir="2700000" algn="tl">
                    <a:srgbClr val="000000">
                      <a:alpha val="43137"/>
                    </a:srgbClr>
                  </a:outerShdw>
                </a:effectLst>
              </a:rPr>
              <a:t>Small highly</a:t>
            </a:r>
          </a:p>
          <a:p>
            <a:pPr algn="just"/>
            <a:r>
              <a:rPr lang="en-US" sz="1400" dirty="0" smtClean="0">
                <a:effectLst>
                  <a:outerShdw blurRad="38100" dist="38100" dir="2700000" algn="tl">
                    <a:srgbClr val="000000">
                      <a:alpha val="43137"/>
                    </a:srgbClr>
                  </a:outerShdw>
                </a:effectLst>
              </a:rPr>
              <a:t>charged molecules</a:t>
            </a:r>
            <a:endParaRPr lang="en-US" sz="1400" dirty="0">
              <a:effectLst>
                <a:outerShdw blurRad="38100" dist="38100" dir="2700000" algn="tl">
                  <a:srgbClr val="000000">
                    <a:alpha val="43137"/>
                  </a:srgbClr>
                </a:outerShdw>
              </a:effectLst>
            </a:endParaRPr>
          </a:p>
        </p:txBody>
      </p:sp>
      <p:sp>
        <p:nvSpPr>
          <p:cNvPr id="336" name="TextBox 335"/>
          <p:cNvSpPr txBox="1"/>
          <p:nvPr/>
        </p:nvSpPr>
        <p:spPr>
          <a:xfrm>
            <a:off x="904864" y="3439180"/>
            <a:ext cx="1609736" cy="523220"/>
          </a:xfrm>
          <a:prstGeom prst="rect">
            <a:avLst/>
          </a:prstGeom>
          <a:noFill/>
        </p:spPr>
        <p:txBody>
          <a:bodyPr wrap="none" rtlCol="0">
            <a:spAutoFit/>
          </a:bodyPr>
          <a:lstStyle/>
          <a:p>
            <a:pPr algn="just"/>
            <a:r>
              <a:rPr lang="en-US" sz="1400" dirty="0" smtClean="0">
                <a:effectLst>
                  <a:outerShdw blurRad="38100" dist="38100" dir="2700000" algn="tl">
                    <a:srgbClr val="000000">
                      <a:alpha val="43137"/>
                    </a:srgbClr>
                  </a:outerShdw>
                </a:effectLst>
              </a:rPr>
              <a:t>Larger less</a:t>
            </a:r>
          </a:p>
          <a:p>
            <a:pPr algn="just"/>
            <a:r>
              <a:rPr lang="en-US" sz="1400" dirty="0" smtClean="0">
                <a:effectLst>
                  <a:outerShdw blurRad="38100" dist="38100" dir="2700000" algn="tl">
                    <a:srgbClr val="000000">
                      <a:alpha val="43137"/>
                    </a:srgbClr>
                  </a:outerShdw>
                </a:effectLst>
              </a:rPr>
              <a:t>charged molecules</a:t>
            </a:r>
            <a:endParaRPr lang="en-US" sz="1400" dirty="0">
              <a:effectLst>
                <a:outerShdw blurRad="38100" dist="38100" dir="2700000" algn="tl">
                  <a:srgbClr val="000000">
                    <a:alpha val="43137"/>
                  </a:srgbClr>
                </a:outerShdw>
              </a:effectLst>
            </a:endParaRPr>
          </a:p>
        </p:txBody>
      </p:sp>
      <p:sp>
        <p:nvSpPr>
          <p:cNvPr id="337" name="Up Arrow 336"/>
          <p:cNvSpPr/>
          <p:nvPr/>
        </p:nvSpPr>
        <p:spPr>
          <a:xfrm>
            <a:off x="295264" y="1600200"/>
            <a:ext cx="609600" cy="2357437"/>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TextBox 337"/>
          <p:cNvSpPr txBox="1"/>
          <p:nvPr/>
        </p:nvSpPr>
        <p:spPr>
          <a:xfrm>
            <a:off x="3894814" y="2829580"/>
            <a:ext cx="829586" cy="523220"/>
          </a:xfrm>
          <a:prstGeom prst="rect">
            <a:avLst/>
          </a:prstGeom>
          <a:noFill/>
        </p:spPr>
        <p:txBody>
          <a:bodyPr wrap="none" rtlCol="0">
            <a:spAutoFit/>
          </a:bodyPr>
          <a:lstStyle/>
          <a:p>
            <a:pPr algn="ctr"/>
            <a:r>
              <a:rPr lang="en-US" sz="1400" b="1" dirty="0" smtClean="0"/>
              <a:t>Vacuum </a:t>
            </a:r>
          </a:p>
          <a:p>
            <a:pPr algn="ctr"/>
            <a:r>
              <a:rPr lang="en-US" sz="1400" b="1" dirty="0" smtClean="0"/>
              <a:t>tube</a:t>
            </a:r>
            <a:endParaRPr lang="en-US" sz="1400" b="1" dirty="0"/>
          </a:p>
        </p:txBody>
      </p:sp>
      <p:sp>
        <p:nvSpPr>
          <p:cNvPr id="339" name="TextBox 338"/>
          <p:cNvSpPr txBox="1"/>
          <p:nvPr/>
        </p:nvSpPr>
        <p:spPr>
          <a:xfrm>
            <a:off x="5181600" y="4191000"/>
            <a:ext cx="4112023" cy="800219"/>
          </a:xfrm>
          <a:prstGeom prst="rect">
            <a:avLst/>
          </a:prstGeom>
          <a:noFill/>
        </p:spPr>
        <p:txBody>
          <a:bodyPr wrap="none" rtlCol="0">
            <a:spAutoFit/>
          </a:bodyPr>
          <a:lstStyle/>
          <a:p>
            <a:r>
              <a:rPr lang="en-US" sz="1600" dirty="0" smtClean="0">
                <a:solidFill>
                  <a:srgbClr val="FF0000"/>
                </a:solidFill>
              </a:rPr>
              <a:t>M</a:t>
            </a:r>
            <a:r>
              <a:rPr lang="en-US" sz="1400" dirty="0" smtClean="0"/>
              <a:t>atrix </a:t>
            </a:r>
            <a:r>
              <a:rPr lang="en-US" sz="1600" dirty="0" smtClean="0">
                <a:solidFill>
                  <a:srgbClr val="FF0000"/>
                </a:solidFill>
              </a:rPr>
              <a:t>A</a:t>
            </a:r>
            <a:r>
              <a:rPr lang="en-US" sz="1400" dirty="0" smtClean="0"/>
              <a:t>ssisted </a:t>
            </a:r>
            <a:r>
              <a:rPr lang="en-US" sz="1600" dirty="0" smtClean="0">
                <a:solidFill>
                  <a:srgbClr val="FF0000"/>
                </a:solidFill>
              </a:rPr>
              <a:t>L</a:t>
            </a:r>
            <a:r>
              <a:rPr lang="en-US" sz="1400" dirty="0" smtClean="0"/>
              <a:t>aser </a:t>
            </a:r>
            <a:r>
              <a:rPr lang="en-US" sz="1600" dirty="0" smtClean="0">
                <a:solidFill>
                  <a:srgbClr val="FF0000"/>
                </a:solidFill>
              </a:rPr>
              <a:t>D</a:t>
            </a:r>
            <a:r>
              <a:rPr lang="en-US" sz="1400" dirty="0" smtClean="0"/>
              <a:t>esorption</a:t>
            </a:r>
          </a:p>
          <a:p>
            <a:endParaRPr lang="en-US" sz="1400" dirty="0" smtClean="0"/>
          </a:p>
          <a:p>
            <a:r>
              <a:rPr lang="en-US" sz="1400" dirty="0" smtClean="0"/>
              <a:t> </a:t>
            </a:r>
            <a:r>
              <a:rPr lang="en-US" sz="1600" dirty="0" smtClean="0">
                <a:solidFill>
                  <a:srgbClr val="FF0000"/>
                </a:solidFill>
              </a:rPr>
              <a:t>I</a:t>
            </a:r>
            <a:r>
              <a:rPr lang="en-US" sz="1400" dirty="0" smtClean="0"/>
              <a:t>onization</a:t>
            </a:r>
            <a:r>
              <a:rPr lang="en-US" sz="1400" b="1" dirty="0" smtClean="0"/>
              <a:t>– </a:t>
            </a:r>
            <a:r>
              <a:rPr lang="en-US" sz="1600" b="1" dirty="0" smtClean="0">
                <a:solidFill>
                  <a:srgbClr val="FF0000"/>
                </a:solidFill>
              </a:rPr>
              <a:t>T</a:t>
            </a:r>
            <a:r>
              <a:rPr lang="en-US" sz="1400" b="1" dirty="0" smtClean="0"/>
              <a:t>ime </a:t>
            </a:r>
            <a:r>
              <a:rPr lang="en-US" sz="1600" b="1" dirty="0" smtClean="0">
                <a:solidFill>
                  <a:srgbClr val="FF0000"/>
                </a:solidFill>
              </a:rPr>
              <a:t>o</a:t>
            </a:r>
            <a:r>
              <a:rPr lang="en-US" sz="1400" b="1" dirty="0" smtClean="0"/>
              <a:t>f </a:t>
            </a:r>
            <a:r>
              <a:rPr lang="en-US" sz="1600" b="1" dirty="0" smtClean="0">
                <a:solidFill>
                  <a:srgbClr val="FF0000"/>
                </a:solidFill>
              </a:rPr>
              <a:t>F</a:t>
            </a:r>
            <a:r>
              <a:rPr lang="en-US" sz="1400" b="1" dirty="0" smtClean="0"/>
              <a:t>light/</a:t>
            </a:r>
            <a:r>
              <a:rPr lang="en-US" sz="1600" b="1" dirty="0" smtClean="0">
                <a:solidFill>
                  <a:srgbClr val="FF0000"/>
                </a:solidFill>
              </a:rPr>
              <a:t>M</a:t>
            </a:r>
            <a:r>
              <a:rPr lang="en-US" sz="1400" b="1" dirty="0" smtClean="0"/>
              <a:t>ass </a:t>
            </a:r>
            <a:r>
              <a:rPr lang="en-US" sz="1600" b="1" dirty="0" smtClean="0">
                <a:solidFill>
                  <a:srgbClr val="FF0000"/>
                </a:solidFill>
              </a:rPr>
              <a:t>S</a:t>
            </a:r>
            <a:r>
              <a:rPr lang="en-US" sz="1400" b="1" dirty="0" smtClean="0"/>
              <a:t>pectrometry </a:t>
            </a:r>
            <a:endParaRPr lang="en-US" sz="1400" b="1" dirty="0"/>
          </a:p>
        </p:txBody>
      </p:sp>
      <p:sp>
        <p:nvSpPr>
          <p:cNvPr id="340" name="Rounded Rectangle 339"/>
          <p:cNvSpPr/>
          <p:nvPr/>
        </p:nvSpPr>
        <p:spPr>
          <a:xfrm>
            <a:off x="6212258" y="4641809"/>
            <a:ext cx="2931741" cy="3048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1" name="TextBox 340"/>
          <p:cNvSpPr txBox="1"/>
          <p:nvPr/>
        </p:nvSpPr>
        <p:spPr>
          <a:xfrm>
            <a:off x="7239000" y="6541785"/>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4" name="Slide Number Placeholder 3"/>
          <p:cNvSpPr>
            <a:spLocks noGrp="1"/>
          </p:cNvSpPr>
          <p:nvPr>
            <p:ph type="sldNum" sz="quarter" idx="11"/>
          </p:nvPr>
        </p:nvSpPr>
        <p:spPr/>
        <p:txBody>
          <a:bodyPr/>
          <a:lstStyle/>
          <a:p>
            <a:fld id="{1ED6D128-09CC-4217-91BB-A3EA108A7F60}" type="slidenum">
              <a:rPr lang="en-US" smtClean="0"/>
              <a:t>12</a:t>
            </a:fld>
            <a:endParaRPr lang="en-US" dirty="0"/>
          </a:p>
        </p:txBody>
      </p:sp>
    </p:spTree>
    <p:extLst>
      <p:ext uri="{BB962C8B-B14F-4D97-AF65-F5344CB8AC3E}">
        <p14:creationId xmlns:p14="http://schemas.microsoft.com/office/powerpoint/2010/main" val="206247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blinds(horizontal)">
                                      <p:cBhvr>
                                        <p:cTn id="7" dur="5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blinds(horizontal)">
                                      <p:cBhvr>
                                        <p:cTn id="12"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059113" y="1628775"/>
            <a:ext cx="1657350" cy="223202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endParaRPr lang="en-US" sz="1800" dirty="0">
              <a:solidFill>
                <a:srgbClr val="FFFFFF"/>
              </a:solidFill>
              <a:latin typeface="Arial" pitchFamily="34" charset="0"/>
            </a:endParaRPr>
          </a:p>
        </p:txBody>
      </p:sp>
      <p:grpSp>
        <p:nvGrpSpPr>
          <p:cNvPr id="2" name="Group 206"/>
          <p:cNvGrpSpPr>
            <a:grpSpLocks/>
          </p:cNvGrpSpPr>
          <p:nvPr/>
        </p:nvGrpSpPr>
        <p:grpSpPr bwMode="auto">
          <a:xfrm>
            <a:off x="2693988" y="1328738"/>
            <a:ext cx="2333625" cy="5164137"/>
            <a:chOff x="1697" y="837"/>
            <a:chExt cx="1470" cy="3253"/>
          </a:xfrm>
        </p:grpSpPr>
        <p:sp>
          <p:nvSpPr>
            <p:cNvPr id="19587" name="Freeform 6"/>
            <p:cNvSpPr>
              <a:spLocks/>
            </p:cNvSpPr>
            <p:nvPr/>
          </p:nvSpPr>
          <p:spPr bwMode="auto">
            <a:xfrm>
              <a:off x="1791" y="837"/>
              <a:ext cx="1363" cy="153"/>
            </a:xfrm>
            <a:custGeom>
              <a:avLst/>
              <a:gdLst>
                <a:gd name="T0" fmla="*/ 28 w 1363"/>
                <a:gd name="T1" fmla="*/ 0 h 153"/>
                <a:gd name="T2" fmla="*/ 1332 w 1363"/>
                <a:gd name="T3" fmla="*/ 0 h 153"/>
                <a:gd name="T4" fmla="*/ 1338 w 1363"/>
                <a:gd name="T5" fmla="*/ 0 h 153"/>
                <a:gd name="T6" fmla="*/ 1343 w 1363"/>
                <a:gd name="T7" fmla="*/ 2 h 153"/>
                <a:gd name="T8" fmla="*/ 1349 w 1363"/>
                <a:gd name="T9" fmla="*/ 5 h 153"/>
                <a:gd name="T10" fmla="*/ 1353 w 1363"/>
                <a:gd name="T11" fmla="*/ 9 h 153"/>
                <a:gd name="T12" fmla="*/ 1357 w 1363"/>
                <a:gd name="T13" fmla="*/ 15 h 153"/>
                <a:gd name="T14" fmla="*/ 1361 w 1363"/>
                <a:gd name="T15" fmla="*/ 21 h 153"/>
                <a:gd name="T16" fmla="*/ 1361 w 1363"/>
                <a:gd name="T17" fmla="*/ 28 h 153"/>
                <a:gd name="T18" fmla="*/ 1363 w 1363"/>
                <a:gd name="T19" fmla="*/ 36 h 153"/>
                <a:gd name="T20" fmla="*/ 1363 w 1363"/>
                <a:gd name="T21" fmla="*/ 115 h 153"/>
                <a:gd name="T22" fmla="*/ 1361 w 1363"/>
                <a:gd name="T23" fmla="*/ 122 h 153"/>
                <a:gd name="T24" fmla="*/ 1361 w 1363"/>
                <a:gd name="T25" fmla="*/ 130 h 153"/>
                <a:gd name="T26" fmla="*/ 1357 w 1363"/>
                <a:gd name="T27" fmla="*/ 136 h 153"/>
                <a:gd name="T28" fmla="*/ 1353 w 1363"/>
                <a:gd name="T29" fmla="*/ 142 h 153"/>
                <a:gd name="T30" fmla="*/ 1349 w 1363"/>
                <a:gd name="T31" fmla="*/ 145 h 153"/>
                <a:gd name="T32" fmla="*/ 1343 w 1363"/>
                <a:gd name="T33" fmla="*/ 149 h 153"/>
                <a:gd name="T34" fmla="*/ 1338 w 1363"/>
                <a:gd name="T35" fmla="*/ 151 h 153"/>
                <a:gd name="T36" fmla="*/ 1332 w 1363"/>
                <a:gd name="T37" fmla="*/ 153 h 153"/>
                <a:gd name="T38" fmla="*/ 28 w 1363"/>
                <a:gd name="T39" fmla="*/ 153 h 153"/>
                <a:gd name="T40" fmla="*/ 23 w 1363"/>
                <a:gd name="T41" fmla="*/ 151 h 153"/>
                <a:gd name="T42" fmla="*/ 17 w 1363"/>
                <a:gd name="T43" fmla="*/ 149 h 153"/>
                <a:gd name="T44" fmla="*/ 11 w 1363"/>
                <a:gd name="T45" fmla="*/ 145 h 153"/>
                <a:gd name="T46" fmla="*/ 7 w 1363"/>
                <a:gd name="T47" fmla="*/ 142 h 153"/>
                <a:gd name="T48" fmla="*/ 3 w 1363"/>
                <a:gd name="T49" fmla="*/ 136 h 153"/>
                <a:gd name="T50" fmla="*/ 2 w 1363"/>
                <a:gd name="T51" fmla="*/ 130 h 153"/>
                <a:gd name="T52" fmla="*/ 0 w 1363"/>
                <a:gd name="T53" fmla="*/ 122 h 153"/>
                <a:gd name="T54" fmla="*/ 0 w 1363"/>
                <a:gd name="T55" fmla="*/ 115 h 153"/>
                <a:gd name="T56" fmla="*/ 0 w 1363"/>
                <a:gd name="T57" fmla="*/ 36 h 153"/>
                <a:gd name="T58" fmla="*/ 0 w 1363"/>
                <a:gd name="T59" fmla="*/ 28 h 153"/>
                <a:gd name="T60" fmla="*/ 2 w 1363"/>
                <a:gd name="T61" fmla="*/ 21 h 153"/>
                <a:gd name="T62" fmla="*/ 3 w 1363"/>
                <a:gd name="T63" fmla="*/ 15 h 153"/>
                <a:gd name="T64" fmla="*/ 7 w 1363"/>
                <a:gd name="T65" fmla="*/ 9 h 153"/>
                <a:gd name="T66" fmla="*/ 11 w 1363"/>
                <a:gd name="T67" fmla="*/ 5 h 153"/>
                <a:gd name="T68" fmla="*/ 17 w 1363"/>
                <a:gd name="T69" fmla="*/ 2 h 153"/>
                <a:gd name="T70" fmla="*/ 23 w 1363"/>
                <a:gd name="T71" fmla="*/ 0 h 153"/>
                <a:gd name="T72" fmla="*/ 28 w 1363"/>
                <a:gd name="T73" fmla="*/ 0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3" h="153">
                  <a:moveTo>
                    <a:pt x="28" y="0"/>
                  </a:moveTo>
                  <a:lnTo>
                    <a:pt x="1332" y="0"/>
                  </a:lnTo>
                  <a:lnTo>
                    <a:pt x="1338" y="0"/>
                  </a:lnTo>
                  <a:lnTo>
                    <a:pt x="1343" y="2"/>
                  </a:lnTo>
                  <a:lnTo>
                    <a:pt x="1349" y="5"/>
                  </a:lnTo>
                  <a:lnTo>
                    <a:pt x="1353" y="9"/>
                  </a:lnTo>
                  <a:lnTo>
                    <a:pt x="1357" y="15"/>
                  </a:lnTo>
                  <a:lnTo>
                    <a:pt x="1361" y="21"/>
                  </a:lnTo>
                  <a:lnTo>
                    <a:pt x="1361" y="28"/>
                  </a:lnTo>
                  <a:lnTo>
                    <a:pt x="1363" y="36"/>
                  </a:lnTo>
                  <a:lnTo>
                    <a:pt x="1363" y="115"/>
                  </a:lnTo>
                  <a:lnTo>
                    <a:pt x="1361" y="122"/>
                  </a:lnTo>
                  <a:lnTo>
                    <a:pt x="1361" y="130"/>
                  </a:lnTo>
                  <a:lnTo>
                    <a:pt x="1357" y="136"/>
                  </a:lnTo>
                  <a:lnTo>
                    <a:pt x="1353" y="142"/>
                  </a:lnTo>
                  <a:lnTo>
                    <a:pt x="1349" y="145"/>
                  </a:lnTo>
                  <a:lnTo>
                    <a:pt x="1343" y="149"/>
                  </a:lnTo>
                  <a:lnTo>
                    <a:pt x="1338" y="151"/>
                  </a:lnTo>
                  <a:lnTo>
                    <a:pt x="1332" y="153"/>
                  </a:lnTo>
                  <a:lnTo>
                    <a:pt x="28" y="153"/>
                  </a:lnTo>
                  <a:lnTo>
                    <a:pt x="23" y="151"/>
                  </a:lnTo>
                  <a:lnTo>
                    <a:pt x="17" y="149"/>
                  </a:lnTo>
                  <a:lnTo>
                    <a:pt x="11" y="145"/>
                  </a:lnTo>
                  <a:lnTo>
                    <a:pt x="7" y="142"/>
                  </a:lnTo>
                  <a:lnTo>
                    <a:pt x="3" y="136"/>
                  </a:lnTo>
                  <a:lnTo>
                    <a:pt x="2" y="130"/>
                  </a:lnTo>
                  <a:lnTo>
                    <a:pt x="0" y="122"/>
                  </a:lnTo>
                  <a:lnTo>
                    <a:pt x="0" y="115"/>
                  </a:lnTo>
                  <a:lnTo>
                    <a:pt x="0" y="36"/>
                  </a:lnTo>
                  <a:lnTo>
                    <a:pt x="0" y="28"/>
                  </a:lnTo>
                  <a:lnTo>
                    <a:pt x="2" y="21"/>
                  </a:lnTo>
                  <a:lnTo>
                    <a:pt x="3" y="15"/>
                  </a:lnTo>
                  <a:lnTo>
                    <a:pt x="7" y="9"/>
                  </a:lnTo>
                  <a:lnTo>
                    <a:pt x="11" y="5"/>
                  </a:lnTo>
                  <a:lnTo>
                    <a:pt x="17" y="2"/>
                  </a:lnTo>
                  <a:lnTo>
                    <a:pt x="23" y="0"/>
                  </a:lnTo>
                  <a:lnTo>
                    <a:pt x="28" y="0"/>
                  </a:lnTo>
                  <a:close/>
                </a:path>
              </a:pathLst>
            </a:custGeom>
            <a:solidFill>
              <a:srgbClr val="DA251D"/>
            </a:solidFill>
            <a:ln w="9525">
              <a:noFill/>
              <a:round/>
              <a:headEnd/>
              <a:tailEnd/>
            </a:ln>
          </p:spPr>
          <p:txBody>
            <a:bodyPr/>
            <a:lstStyle/>
            <a:p>
              <a:endParaRPr lang="en-US" dirty="0"/>
            </a:p>
          </p:txBody>
        </p:sp>
        <p:sp>
          <p:nvSpPr>
            <p:cNvPr id="19588" name="Rectangle 7"/>
            <p:cNvSpPr>
              <a:spLocks noChangeArrowheads="1"/>
            </p:cNvSpPr>
            <p:nvPr/>
          </p:nvSpPr>
          <p:spPr bwMode="auto">
            <a:xfrm>
              <a:off x="2163" y="837"/>
              <a:ext cx="720" cy="173"/>
            </a:xfrm>
            <a:prstGeom prst="rect">
              <a:avLst/>
            </a:prstGeom>
            <a:noFill/>
            <a:ln w="9525">
              <a:noFill/>
              <a:miter lim="800000"/>
              <a:headEnd/>
              <a:tailEnd/>
            </a:ln>
          </p:spPr>
          <p:txBody>
            <a:bodyPr wrap="none" lIns="0" tIns="0" rIns="0" bIns="0">
              <a:spAutoFit/>
            </a:bodyPr>
            <a:lstStyle/>
            <a:p>
              <a:r>
                <a:rPr lang="en-US" sz="1600" dirty="0">
                  <a:solidFill>
                    <a:srgbClr val="FFFFFF"/>
                  </a:solidFill>
                  <a:latin typeface="Arial" pitchFamily="34" charset="0"/>
                </a:rPr>
                <a:t>ion detector</a:t>
              </a:r>
              <a:endParaRPr lang="en-US" dirty="0"/>
            </a:p>
          </p:txBody>
        </p:sp>
        <p:sp>
          <p:nvSpPr>
            <p:cNvPr id="19589" name="Rectangle 8"/>
            <p:cNvSpPr>
              <a:spLocks noChangeArrowheads="1"/>
            </p:cNvSpPr>
            <p:nvPr/>
          </p:nvSpPr>
          <p:spPr bwMode="auto">
            <a:xfrm>
              <a:off x="1754" y="2496"/>
              <a:ext cx="1413" cy="108"/>
            </a:xfrm>
            <a:prstGeom prst="rect">
              <a:avLst/>
            </a:prstGeom>
            <a:solidFill>
              <a:srgbClr val="DA251D"/>
            </a:solidFill>
            <a:ln w="9525">
              <a:noFill/>
              <a:miter lim="800000"/>
              <a:headEnd/>
              <a:tailEnd/>
            </a:ln>
          </p:spPr>
          <p:txBody>
            <a:bodyPr/>
            <a:lstStyle/>
            <a:p>
              <a:endParaRPr lang="en-US" dirty="0"/>
            </a:p>
          </p:txBody>
        </p:sp>
        <p:sp>
          <p:nvSpPr>
            <p:cNvPr id="19590" name="Rectangle 9"/>
            <p:cNvSpPr>
              <a:spLocks noChangeArrowheads="1"/>
            </p:cNvSpPr>
            <p:nvPr/>
          </p:nvSpPr>
          <p:spPr bwMode="auto">
            <a:xfrm>
              <a:off x="1923" y="2496"/>
              <a:ext cx="23" cy="119"/>
            </a:xfrm>
            <a:prstGeom prst="rect">
              <a:avLst/>
            </a:prstGeom>
            <a:solidFill>
              <a:srgbClr val="FFFFFF"/>
            </a:solidFill>
            <a:ln w="9525">
              <a:noFill/>
              <a:miter lim="800000"/>
              <a:headEnd/>
              <a:tailEnd/>
            </a:ln>
          </p:spPr>
          <p:txBody>
            <a:bodyPr/>
            <a:lstStyle/>
            <a:p>
              <a:endParaRPr lang="en-US" dirty="0"/>
            </a:p>
          </p:txBody>
        </p:sp>
        <p:sp>
          <p:nvSpPr>
            <p:cNvPr id="19591" name="Rectangle 10"/>
            <p:cNvSpPr>
              <a:spLocks noChangeArrowheads="1"/>
            </p:cNvSpPr>
            <p:nvPr/>
          </p:nvSpPr>
          <p:spPr bwMode="auto">
            <a:xfrm>
              <a:off x="1862" y="2496"/>
              <a:ext cx="25" cy="119"/>
            </a:xfrm>
            <a:prstGeom prst="rect">
              <a:avLst/>
            </a:prstGeom>
            <a:solidFill>
              <a:srgbClr val="FFFFFF"/>
            </a:solidFill>
            <a:ln w="9525">
              <a:noFill/>
              <a:miter lim="800000"/>
              <a:headEnd/>
              <a:tailEnd/>
            </a:ln>
          </p:spPr>
          <p:txBody>
            <a:bodyPr/>
            <a:lstStyle/>
            <a:p>
              <a:endParaRPr lang="en-US" dirty="0"/>
            </a:p>
          </p:txBody>
        </p:sp>
        <p:sp>
          <p:nvSpPr>
            <p:cNvPr id="19592" name="Rectangle 11"/>
            <p:cNvSpPr>
              <a:spLocks noChangeArrowheads="1"/>
            </p:cNvSpPr>
            <p:nvPr/>
          </p:nvSpPr>
          <p:spPr bwMode="auto">
            <a:xfrm>
              <a:off x="1984" y="2496"/>
              <a:ext cx="24" cy="119"/>
            </a:xfrm>
            <a:prstGeom prst="rect">
              <a:avLst/>
            </a:prstGeom>
            <a:solidFill>
              <a:srgbClr val="FFFFFF"/>
            </a:solidFill>
            <a:ln w="9525">
              <a:noFill/>
              <a:miter lim="800000"/>
              <a:headEnd/>
              <a:tailEnd/>
            </a:ln>
          </p:spPr>
          <p:txBody>
            <a:bodyPr/>
            <a:lstStyle/>
            <a:p>
              <a:endParaRPr lang="en-US" dirty="0"/>
            </a:p>
          </p:txBody>
        </p:sp>
        <p:sp>
          <p:nvSpPr>
            <p:cNvPr id="19593" name="Rectangle 12"/>
            <p:cNvSpPr>
              <a:spLocks noChangeArrowheads="1"/>
            </p:cNvSpPr>
            <p:nvPr/>
          </p:nvSpPr>
          <p:spPr bwMode="auto">
            <a:xfrm>
              <a:off x="2046" y="2496"/>
              <a:ext cx="23" cy="119"/>
            </a:xfrm>
            <a:prstGeom prst="rect">
              <a:avLst/>
            </a:prstGeom>
            <a:solidFill>
              <a:srgbClr val="FFFFFF"/>
            </a:solidFill>
            <a:ln w="9525">
              <a:noFill/>
              <a:miter lim="800000"/>
              <a:headEnd/>
              <a:tailEnd/>
            </a:ln>
          </p:spPr>
          <p:txBody>
            <a:bodyPr/>
            <a:lstStyle/>
            <a:p>
              <a:endParaRPr lang="en-US" dirty="0"/>
            </a:p>
          </p:txBody>
        </p:sp>
        <p:sp>
          <p:nvSpPr>
            <p:cNvPr id="19594" name="Rectangle 13"/>
            <p:cNvSpPr>
              <a:spLocks noChangeArrowheads="1"/>
            </p:cNvSpPr>
            <p:nvPr/>
          </p:nvSpPr>
          <p:spPr bwMode="auto">
            <a:xfrm>
              <a:off x="2107" y="2496"/>
              <a:ext cx="23" cy="119"/>
            </a:xfrm>
            <a:prstGeom prst="rect">
              <a:avLst/>
            </a:prstGeom>
            <a:solidFill>
              <a:srgbClr val="FFFFFF"/>
            </a:solidFill>
            <a:ln w="9525">
              <a:noFill/>
              <a:miter lim="800000"/>
              <a:headEnd/>
              <a:tailEnd/>
            </a:ln>
          </p:spPr>
          <p:txBody>
            <a:bodyPr/>
            <a:lstStyle/>
            <a:p>
              <a:endParaRPr lang="en-US" dirty="0"/>
            </a:p>
          </p:txBody>
        </p:sp>
        <p:sp>
          <p:nvSpPr>
            <p:cNvPr id="19595" name="Rectangle 14"/>
            <p:cNvSpPr>
              <a:spLocks noChangeArrowheads="1"/>
            </p:cNvSpPr>
            <p:nvPr/>
          </p:nvSpPr>
          <p:spPr bwMode="auto">
            <a:xfrm>
              <a:off x="2169" y="2496"/>
              <a:ext cx="23" cy="119"/>
            </a:xfrm>
            <a:prstGeom prst="rect">
              <a:avLst/>
            </a:prstGeom>
            <a:solidFill>
              <a:srgbClr val="FFFFFF"/>
            </a:solidFill>
            <a:ln w="9525">
              <a:noFill/>
              <a:miter lim="800000"/>
              <a:headEnd/>
              <a:tailEnd/>
            </a:ln>
          </p:spPr>
          <p:txBody>
            <a:bodyPr/>
            <a:lstStyle/>
            <a:p>
              <a:endParaRPr lang="en-US" dirty="0"/>
            </a:p>
          </p:txBody>
        </p:sp>
        <p:sp>
          <p:nvSpPr>
            <p:cNvPr id="19596" name="Rectangle 15"/>
            <p:cNvSpPr>
              <a:spLocks noChangeArrowheads="1"/>
            </p:cNvSpPr>
            <p:nvPr/>
          </p:nvSpPr>
          <p:spPr bwMode="auto">
            <a:xfrm>
              <a:off x="2230" y="2496"/>
              <a:ext cx="23" cy="119"/>
            </a:xfrm>
            <a:prstGeom prst="rect">
              <a:avLst/>
            </a:prstGeom>
            <a:solidFill>
              <a:srgbClr val="FFFFFF"/>
            </a:solidFill>
            <a:ln w="9525">
              <a:noFill/>
              <a:miter lim="800000"/>
              <a:headEnd/>
              <a:tailEnd/>
            </a:ln>
          </p:spPr>
          <p:txBody>
            <a:bodyPr/>
            <a:lstStyle/>
            <a:p>
              <a:endParaRPr lang="en-US" dirty="0"/>
            </a:p>
          </p:txBody>
        </p:sp>
        <p:sp>
          <p:nvSpPr>
            <p:cNvPr id="19597" name="Rectangle 16"/>
            <p:cNvSpPr>
              <a:spLocks noChangeArrowheads="1"/>
            </p:cNvSpPr>
            <p:nvPr/>
          </p:nvSpPr>
          <p:spPr bwMode="auto">
            <a:xfrm>
              <a:off x="2292" y="2496"/>
              <a:ext cx="23" cy="119"/>
            </a:xfrm>
            <a:prstGeom prst="rect">
              <a:avLst/>
            </a:prstGeom>
            <a:solidFill>
              <a:srgbClr val="FFFFFF"/>
            </a:solidFill>
            <a:ln w="9525">
              <a:noFill/>
              <a:miter lim="800000"/>
              <a:headEnd/>
              <a:tailEnd/>
            </a:ln>
          </p:spPr>
          <p:txBody>
            <a:bodyPr/>
            <a:lstStyle/>
            <a:p>
              <a:endParaRPr lang="en-US" dirty="0"/>
            </a:p>
          </p:txBody>
        </p:sp>
        <p:sp>
          <p:nvSpPr>
            <p:cNvPr id="19598" name="Rectangle 17"/>
            <p:cNvSpPr>
              <a:spLocks noChangeArrowheads="1"/>
            </p:cNvSpPr>
            <p:nvPr/>
          </p:nvSpPr>
          <p:spPr bwMode="auto">
            <a:xfrm>
              <a:off x="2353" y="2496"/>
              <a:ext cx="23" cy="119"/>
            </a:xfrm>
            <a:prstGeom prst="rect">
              <a:avLst/>
            </a:prstGeom>
            <a:solidFill>
              <a:srgbClr val="FFFFFF"/>
            </a:solidFill>
            <a:ln w="9525">
              <a:noFill/>
              <a:miter lim="800000"/>
              <a:headEnd/>
              <a:tailEnd/>
            </a:ln>
          </p:spPr>
          <p:txBody>
            <a:bodyPr/>
            <a:lstStyle/>
            <a:p>
              <a:endParaRPr lang="en-US" dirty="0"/>
            </a:p>
          </p:txBody>
        </p:sp>
        <p:sp>
          <p:nvSpPr>
            <p:cNvPr id="19599" name="Rectangle 18"/>
            <p:cNvSpPr>
              <a:spLocks noChangeArrowheads="1"/>
            </p:cNvSpPr>
            <p:nvPr/>
          </p:nvSpPr>
          <p:spPr bwMode="auto">
            <a:xfrm>
              <a:off x="2414" y="2496"/>
              <a:ext cx="24" cy="119"/>
            </a:xfrm>
            <a:prstGeom prst="rect">
              <a:avLst/>
            </a:prstGeom>
            <a:solidFill>
              <a:srgbClr val="FFFFFF"/>
            </a:solidFill>
            <a:ln w="9525">
              <a:noFill/>
              <a:miter lim="800000"/>
              <a:headEnd/>
              <a:tailEnd/>
            </a:ln>
          </p:spPr>
          <p:txBody>
            <a:bodyPr/>
            <a:lstStyle/>
            <a:p>
              <a:endParaRPr lang="en-US" dirty="0"/>
            </a:p>
          </p:txBody>
        </p:sp>
        <p:sp>
          <p:nvSpPr>
            <p:cNvPr id="19600" name="Rectangle 19"/>
            <p:cNvSpPr>
              <a:spLocks noChangeArrowheads="1"/>
            </p:cNvSpPr>
            <p:nvPr/>
          </p:nvSpPr>
          <p:spPr bwMode="auto">
            <a:xfrm>
              <a:off x="2474" y="2496"/>
              <a:ext cx="23" cy="119"/>
            </a:xfrm>
            <a:prstGeom prst="rect">
              <a:avLst/>
            </a:prstGeom>
            <a:solidFill>
              <a:srgbClr val="FFFFFF"/>
            </a:solidFill>
            <a:ln w="9525">
              <a:noFill/>
              <a:miter lim="800000"/>
              <a:headEnd/>
              <a:tailEnd/>
            </a:ln>
          </p:spPr>
          <p:txBody>
            <a:bodyPr/>
            <a:lstStyle/>
            <a:p>
              <a:endParaRPr lang="en-US" dirty="0"/>
            </a:p>
          </p:txBody>
        </p:sp>
        <p:sp>
          <p:nvSpPr>
            <p:cNvPr id="19601" name="Rectangle 20"/>
            <p:cNvSpPr>
              <a:spLocks noChangeArrowheads="1"/>
            </p:cNvSpPr>
            <p:nvPr/>
          </p:nvSpPr>
          <p:spPr bwMode="auto">
            <a:xfrm>
              <a:off x="2535" y="2496"/>
              <a:ext cx="23" cy="119"/>
            </a:xfrm>
            <a:prstGeom prst="rect">
              <a:avLst/>
            </a:prstGeom>
            <a:solidFill>
              <a:srgbClr val="FFFFFF"/>
            </a:solidFill>
            <a:ln w="9525">
              <a:noFill/>
              <a:miter lim="800000"/>
              <a:headEnd/>
              <a:tailEnd/>
            </a:ln>
          </p:spPr>
          <p:txBody>
            <a:bodyPr/>
            <a:lstStyle/>
            <a:p>
              <a:endParaRPr lang="en-US" dirty="0"/>
            </a:p>
          </p:txBody>
        </p:sp>
        <p:sp>
          <p:nvSpPr>
            <p:cNvPr id="19602" name="Rectangle 21"/>
            <p:cNvSpPr>
              <a:spLocks noChangeArrowheads="1"/>
            </p:cNvSpPr>
            <p:nvPr/>
          </p:nvSpPr>
          <p:spPr bwMode="auto">
            <a:xfrm>
              <a:off x="2597" y="2496"/>
              <a:ext cx="23" cy="119"/>
            </a:xfrm>
            <a:prstGeom prst="rect">
              <a:avLst/>
            </a:prstGeom>
            <a:solidFill>
              <a:srgbClr val="FFFFFF"/>
            </a:solidFill>
            <a:ln w="9525">
              <a:noFill/>
              <a:miter lim="800000"/>
              <a:headEnd/>
              <a:tailEnd/>
            </a:ln>
          </p:spPr>
          <p:txBody>
            <a:bodyPr/>
            <a:lstStyle/>
            <a:p>
              <a:endParaRPr lang="en-US" dirty="0"/>
            </a:p>
          </p:txBody>
        </p:sp>
        <p:sp>
          <p:nvSpPr>
            <p:cNvPr id="19603" name="Rectangle 22"/>
            <p:cNvSpPr>
              <a:spLocks noChangeArrowheads="1"/>
            </p:cNvSpPr>
            <p:nvPr/>
          </p:nvSpPr>
          <p:spPr bwMode="auto">
            <a:xfrm>
              <a:off x="2658" y="2496"/>
              <a:ext cx="23" cy="119"/>
            </a:xfrm>
            <a:prstGeom prst="rect">
              <a:avLst/>
            </a:prstGeom>
            <a:solidFill>
              <a:srgbClr val="FFFFFF"/>
            </a:solidFill>
            <a:ln w="9525">
              <a:noFill/>
              <a:miter lim="800000"/>
              <a:headEnd/>
              <a:tailEnd/>
            </a:ln>
          </p:spPr>
          <p:txBody>
            <a:bodyPr/>
            <a:lstStyle/>
            <a:p>
              <a:endParaRPr lang="en-US" dirty="0"/>
            </a:p>
          </p:txBody>
        </p:sp>
        <p:sp>
          <p:nvSpPr>
            <p:cNvPr id="19604" name="Rectangle 23"/>
            <p:cNvSpPr>
              <a:spLocks noChangeArrowheads="1"/>
            </p:cNvSpPr>
            <p:nvPr/>
          </p:nvSpPr>
          <p:spPr bwMode="auto">
            <a:xfrm>
              <a:off x="2720" y="2496"/>
              <a:ext cx="23" cy="119"/>
            </a:xfrm>
            <a:prstGeom prst="rect">
              <a:avLst/>
            </a:prstGeom>
            <a:solidFill>
              <a:srgbClr val="FFFFFF"/>
            </a:solidFill>
            <a:ln w="9525">
              <a:noFill/>
              <a:miter lim="800000"/>
              <a:headEnd/>
              <a:tailEnd/>
            </a:ln>
          </p:spPr>
          <p:txBody>
            <a:bodyPr/>
            <a:lstStyle/>
            <a:p>
              <a:endParaRPr lang="en-US" dirty="0"/>
            </a:p>
          </p:txBody>
        </p:sp>
        <p:sp>
          <p:nvSpPr>
            <p:cNvPr id="19605" name="Rectangle 24"/>
            <p:cNvSpPr>
              <a:spLocks noChangeArrowheads="1"/>
            </p:cNvSpPr>
            <p:nvPr/>
          </p:nvSpPr>
          <p:spPr bwMode="auto">
            <a:xfrm>
              <a:off x="2781" y="2496"/>
              <a:ext cx="23" cy="119"/>
            </a:xfrm>
            <a:prstGeom prst="rect">
              <a:avLst/>
            </a:prstGeom>
            <a:solidFill>
              <a:srgbClr val="FFFFFF"/>
            </a:solidFill>
            <a:ln w="9525">
              <a:noFill/>
              <a:miter lim="800000"/>
              <a:headEnd/>
              <a:tailEnd/>
            </a:ln>
          </p:spPr>
          <p:txBody>
            <a:bodyPr/>
            <a:lstStyle/>
            <a:p>
              <a:endParaRPr lang="en-US" dirty="0"/>
            </a:p>
          </p:txBody>
        </p:sp>
        <p:sp>
          <p:nvSpPr>
            <p:cNvPr id="19606" name="Rectangle 25"/>
            <p:cNvSpPr>
              <a:spLocks noChangeArrowheads="1"/>
            </p:cNvSpPr>
            <p:nvPr/>
          </p:nvSpPr>
          <p:spPr bwMode="auto">
            <a:xfrm>
              <a:off x="2843" y="2496"/>
              <a:ext cx="23" cy="119"/>
            </a:xfrm>
            <a:prstGeom prst="rect">
              <a:avLst/>
            </a:prstGeom>
            <a:solidFill>
              <a:srgbClr val="FFFFFF"/>
            </a:solidFill>
            <a:ln w="9525">
              <a:noFill/>
              <a:miter lim="800000"/>
              <a:headEnd/>
              <a:tailEnd/>
            </a:ln>
          </p:spPr>
          <p:txBody>
            <a:bodyPr/>
            <a:lstStyle/>
            <a:p>
              <a:endParaRPr lang="en-US" dirty="0"/>
            </a:p>
          </p:txBody>
        </p:sp>
        <p:sp>
          <p:nvSpPr>
            <p:cNvPr id="19607" name="Rectangle 26"/>
            <p:cNvSpPr>
              <a:spLocks noChangeArrowheads="1"/>
            </p:cNvSpPr>
            <p:nvPr/>
          </p:nvSpPr>
          <p:spPr bwMode="auto">
            <a:xfrm>
              <a:off x="2904" y="2496"/>
              <a:ext cx="23" cy="119"/>
            </a:xfrm>
            <a:prstGeom prst="rect">
              <a:avLst/>
            </a:prstGeom>
            <a:solidFill>
              <a:srgbClr val="FFFFFF"/>
            </a:solidFill>
            <a:ln w="9525">
              <a:noFill/>
              <a:miter lim="800000"/>
              <a:headEnd/>
              <a:tailEnd/>
            </a:ln>
          </p:spPr>
          <p:txBody>
            <a:bodyPr/>
            <a:lstStyle/>
            <a:p>
              <a:endParaRPr lang="en-US" dirty="0"/>
            </a:p>
          </p:txBody>
        </p:sp>
        <p:sp>
          <p:nvSpPr>
            <p:cNvPr id="19608" name="Rectangle 27"/>
            <p:cNvSpPr>
              <a:spLocks noChangeArrowheads="1"/>
            </p:cNvSpPr>
            <p:nvPr/>
          </p:nvSpPr>
          <p:spPr bwMode="auto">
            <a:xfrm>
              <a:off x="2965" y="2496"/>
              <a:ext cx="23" cy="119"/>
            </a:xfrm>
            <a:prstGeom prst="rect">
              <a:avLst/>
            </a:prstGeom>
            <a:solidFill>
              <a:srgbClr val="FFFFFF"/>
            </a:solidFill>
            <a:ln w="9525">
              <a:noFill/>
              <a:miter lim="800000"/>
              <a:headEnd/>
              <a:tailEnd/>
            </a:ln>
          </p:spPr>
          <p:txBody>
            <a:bodyPr/>
            <a:lstStyle/>
            <a:p>
              <a:endParaRPr lang="en-US" dirty="0"/>
            </a:p>
          </p:txBody>
        </p:sp>
        <p:sp>
          <p:nvSpPr>
            <p:cNvPr id="19609" name="Rectangle 28"/>
            <p:cNvSpPr>
              <a:spLocks noChangeArrowheads="1"/>
            </p:cNvSpPr>
            <p:nvPr/>
          </p:nvSpPr>
          <p:spPr bwMode="auto">
            <a:xfrm>
              <a:off x="3027" y="2496"/>
              <a:ext cx="23" cy="119"/>
            </a:xfrm>
            <a:prstGeom prst="rect">
              <a:avLst/>
            </a:prstGeom>
            <a:solidFill>
              <a:srgbClr val="FFFFFF"/>
            </a:solidFill>
            <a:ln w="9525">
              <a:noFill/>
              <a:miter lim="800000"/>
              <a:headEnd/>
              <a:tailEnd/>
            </a:ln>
          </p:spPr>
          <p:txBody>
            <a:bodyPr/>
            <a:lstStyle/>
            <a:p>
              <a:endParaRPr lang="en-US" dirty="0"/>
            </a:p>
          </p:txBody>
        </p:sp>
        <p:sp>
          <p:nvSpPr>
            <p:cNvPr id="19610" name="Freeform 29"/>
            <p:cNvSpPr>
              <a:spLocks/>
            </p:cNvSpPr>
            <p:nvPr/>
          </p:nvSpPr>
          <p:spPr bwMode="auto">
            <a:xfrm>
              <a:off x="1750" y="3312"/>
              <a:ext cx="77" cy="65"/>
            </a:xfrm>
            <a:custGeom>
              <a:avLst/>
              <a:gdLst>
                <a:gd name="T0" fmla="*/ 39 w 77"/>
                <a:gd name="T1" fmla="*/ 0 h 65"/>
                <a:gd name="T2" fmla="*/ 46 w 77"/>
                <a:gd name="T3" fmla="*/ 0 h 65"/>
                <a:gd name="T4" fmla="*/ 52 w 77"/>
                <a:gd name="T5" fmla="*/ 1 h 65"/>
                <a:gd name="T6" fmla="*/ 60 w 77"/>
                <a:gd name="T7" fmla="*/ 3 h 65"/>
                <a:gd name="T8" fmla="*/ 66 w 77"/>
                <a:gd name="T9" fmla="*/ 9 h 65"/>
                <a:gd name="T10" fmla="*/ 69 w 77"/>
                <a:gd name="T11" fmla="*/ 13 h 65"/>
                <a:gd name="T12" fmla="*/ 73 w 77"/>
                <a:gd name="T13" fmla="*/ 19 h 65"/>
                <a:gd name="T14" fmla="*/ 75 w 77"/>
                <a:gd name="T15" fmla="*/ 24 h 65"/>
                <a:gd name="T16" fmla="*/ 77 w 77"/>
                <a:gd name="T17" fmla="*/ 32 h 65"/>
                <a:gd name="T18" fmla="*/ 75 w 77"/>
                <a:gd name="T19" fmla="*/ 38 h 65"/>
                <a:gd name="T20" fmla="*/ 73 w 77"/>
                <a:gd name="T21" fmla="*/ 44 h 65"/>
                <a:gd name="T22" fmla="*/ 69 w 77"/>
                <a:gd name="T23" fmla="*/ 49 h 65"/>
                <a:gd name="T24" fmla="*/ 66 w 77"/>
                <a:gd name="T25" fmla="*/ 55 h 65"/>
                <a:gd name="T26" fmla="*/ 60 w 77"/>
                <a:gd name="T27" fmla="*/ 59 h 65"/>
                <a:gd name="T28" fmla="*/ 52 w 77"/>
                <a:gd name="T29" fmla="*/ 63 h 65"/>
                <a:gd name="T30" fmla="*/ 46 w 77"/>
                <a:gd name="T31" fmla="*/ 65 h 65"/>
                <a:gd name="T32" fmla="*/ 39 w 77"/>
                <a:gd name="T33" fmla="*/ 65 h 65"/>
                <a:gd name="T34" fmla="*/ 31 w 77"/>
                <a:gd name="T35" fmla="*/ 65 h 65"/>
                <a:gd name="T36" fmla="*/ 23 w 77"/>
                <a:gd name="T37" fmla="*/ 63 h 65"/>
                <a:gd name="T38" fmla="*/ 16 w 77"/>
                <a:gd name="T39" fmla="*/ 59 h 65"/>
                <a:gd name="T40" fmla="*/ 10 w 77"/>
                <a:gd name="T41" fmla="*/ 55 h 65"/>
                <a:gd name="T42" fmla="*/ 6 w 77"/>
                <a:gd name="T43" fmla="*/ 49 h 65"/>
                <a:gd name="T44" fmla="*/ 2 w 77"/>
                <a:gd name="T45" fmla="*/ 44 h 65"/>
                <a:gd name="T46" fmla="*/ 0 w 77"/>
                <a:gd name="T47" fmla="*/ 38 h 65"/>
                <a:gd name="T48" fmla="*/ 0 w 77"/>
                <a:gd name="T49" fmla="*/ 32 h 65"/>
                <a:gd name="T50" fmla="*/ 0 w 77"/>
                <a:gd name="T51" fmla="*/ 24 h 65"/>
                <a:gd name="T52" fmla="*/ 2 w 77"/>
                <a:gd name="T53" fmla="*/ 19 h 65"/>
                <a:gd name="T54" fmla="*/ 6 w 77"/>
                <a:gd name="T55" fmla="*/ 13 h 65"/>
                <a:gd name="T56" fmla="*/ 10 w 77"/>
                <a:gd name="T57" fmla="*/ 9 h 65"/>
                <a:gd name="T58" fmla="*/ 16 w 77"/>
                <a:gd name="T59" fmla="*/ 3 h 65"/>
                <a:gd name="T60" fmla="*/ 23 w 77"/>
                <a:gd name="T61" fmla="*/ 1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2" y="1"/>
                  </a:lnTo>
                  <a:lnTo>
                    <a:pt x="60" y="3"/>
                  </a:lnTo>
                  <a:lnTo>
                    <a:pt x="66" y="9"/>
                  </a:lnTo>
                  <a:lnTo>
                    <a:pt x="69" y="13"/>
                  </a:lnTo>
                  <a:lnTo>
                    <a:pt x="73" y="19"/>
                  </a:lnTo>
                  <a:lnTo>
                    <a:pt x="75" y="24"/>
                  </a:lnTo>
                  <a:lnTo>
                    <a:pt x="77" y="32"/>
                  </a:lnTo>
                  <a:lnTo>
                    <a:pt x="75" y="38"/>
                  </a:lnTo>
                  <a:lnTo>
                    <a:pt x="73" y="44"/>
                  </a:lnTo>
                  <a:lnTo>
                    <a:pt x="69" y="49"/>
                  </a:lnTo>
                  <a:lnTo>
                    <a:pt x="66" y="55"/>
                  </a:lnTo>
                  <a:lnTo>
                    <a:pt x="60" y="59"/>
                  </a:lnTo>
                  <a:lnTo>
                    <a:pt x="52" y="63"/>
                  </a:lnTo>
                  <a:lnTo>
                    <a:pt x="46" y="65"/>
                  </a:lnTo>
                  <a:lnTo>
                    <a:pt x="39" y="65"/>
                  </a:lnTo>
                  <a:lnTo>
                    <a:pt x="31" y="65"/>
                  </a:lnTo>
                  <a:lnTo>
                    <a:pt x="23" y="63"/>
                  </a:lnTo>
                  <a:lnTo>
                    <a:pt x="16" y="59"/>
                  </a:lnTo>
                  <a:lnTo>
                    <a:pt x="10" y="55"/>
                  </a:lnTo>
                  <a:lnTo>
                    <a:pt x="6" y="49"/>
                  </a:lnTo>
                  <a:lnTo>
                    <a:pt x="2" y="44"/>
                  </a:lnTo>
                  <a:lnTo>
                    <a:pt x="0" y="38"/>
                  </a:lnTo>
                  <a:lnTo>
                    <a:pt x="0" y="32"/>
                  </a:lnTo>
                  <a:lnTo>
                    <a:pt x="0" y="24"/>
                  </a:lnTo>
                  <a:lnTo>
                    <a:pt x="2" y="19"/>
                  </a:lnTo>
                  <a:lnTo>
                    <a:pt x="6" y="13"/>
                  </a:lnTo>
                  <a:lnTo>
                    <a:pt x="10" y="9"/>
                  </a:lnTo>
                  <a:lnTo>
                    <a:pt x="16" y="3"/>
                  </a:lnTo>
                  <a:lnTo>
                    <a:pt x="23" y="1"/>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11" name="Freeform 30"/>
            <p:cNvSpPr>
              <a:spLocks/>
            </p:cNvSpPr>
            <p:nvPr/>
          </p:nvSpPr>
          <p:spPr bwMode="auto">
            <a:xfrm>
              <a:off x="2432" y="4020"/>
              <a:ext cx="77" cy="65"/>
            </a:xfrm>
            <a:custGeom>
              <a:avLst/>
              <a:gdLst>
                <a:gd name="T0" fmla="*/ 38 w 77"/>
                <a:gd name="T1" fmla="*/ 0 h 65"/>
                <a:gd name="T2" fmla="*/ 46 w 77"/>
                <a:gd name="T3" fmla="*/ 0 h 65"/>
                <a:gd name="T4" fmla="*/ 54 w 77"/>
                <a:gd name="T5" fmla="*/ 1 h 65"/>
                <a:gd name="T6" fmla="*/ 61 w 77"/>
                <a:gd name="T7" fmla="*/ 5 h 65"/>
                <a:gd name="T8" fmla="*/ 67 w 77"/>
                <a:gd name="T9" fmla="*/ 9 h 65"/>
                <a:gd name="T10" fmla="*/ 71 w 77"/>
                <a:gd name="T11" fmla="*/ 13 h 65"/>
                <a:gd name="T12" fmla="*/ 75 w 77"/>
                <a:gd name="T13" fmla="*/ 19 h 65"/>
                <a:gd name="T14" fmla="*/ 77 w 77"/>
                <a:gd name="T15" fmla="*/ 24 h 65"/>
                <a:gd name="T16" fmla="*/ 77 w 77"/>
                <a:gd name="T17" fmla="*/ 32 h 65"/>
                <a:gd name="T18" fmla="*/ 77 w 77"/>
                <a:gd name="T19" fmla="*/ 38 h 65"/>
                <a:gd name="T20" fmla="*/ 75 w 77"/>
                <a:gd name="T21" fmla="*/ 46 h 65"/>
                <a:gd name="T22" fmla="*/ 71 w 77"/>
                <a:gd name="T23" fmla="*/ 49 h 65"/>
                <a:gd name="T24" fmla="*/ 67 w 77"/>
                <a:gd name="T25" fmla="*/ 55 h 65"/>
                <a:gd name="T26" fmla="*/ 61 w 77"/>
                <a:gd name="T27" fmla="*/ 59 h 65"/>
                <a:gd name="T28" fmla="*/ 54 w 77"/>
                <a:gd name="T29" fmla="*/ 63 h 65"/>
                <a:gd name="T30" fmla="*/ 46 w 77"/>
                <a:gd name="T31" fmla="*/ 65 h 65"/>
                <a:gd name="T32" fmla="*/ 38 w 77"/>
                <a:gd name="T33" fmla="*/ 65 h 65"/>
                <a:gd name="T34" fmla="*/ 30 w 77"/>
                <a:gd name="T35" fmla="*/ 65 h 65"/>
                <a:gd name="T36" fmla="*/ 25 w 77"/>
                <a:gd name="T37" fmla="*/ 63 h 65"/>
                <a:gd name="T38" fmla="*/ 17 w 77"/>
                <a:gd name="T39" fmla="*/ 59 h 65"/>
                <a:gd name="T40" fmla="*/ 11 w 77"/>
                <a:gd name="T41" fmla="*/ 55 h 65"/>
                <a:gd name="T42" fmla="*/ 7 w 77"/>
                <a:gd name="T43" fmla="*/ 49 h 65"/>
                <a:gd name="T44" fmla="*/ 4 w 77"/>
                <a:gd name="T45" fmla="*/ 46 h 65"/>
                <a:gd name="T46" fmla="*/ 2 w 77"/>
                <a:gd name="T47" fmla="*/ 38 h 65"/>
                <a:gd name="T48" fmla="*/ 0 w 77"/>
                <a:gd name="T49" fmla="*/ 32 h 65"/>
                <a:gd name="T50" fmla="*/ 2 w 77"/>
                <a:gd name="T51" fmla="*/ 24 h 65"/>
                <a:gd name="T52" fmla="*/ 4 w 77"/>
                <a:gd name="T53" fmla="*/ 19 h 65"/>
                <a:gd name="T54" fmla="*/ 7 w 77"/>
                <a:gd name="T55" fmla="*/ 13 h 65"/>
                <a:gd name="T56" fmla="*/ 11 w 77"/>
                <a:gd name="T57" fmla="*/ 9 h 65"/>
                <a:gd name="T58" fmla="*/ 17 w 77"/>
                <a:gd name="T59" fmla="*/ 5 h 65"/>
                <a:gd name="T60" fmla="*/ 25 w 77"/>
                <a:gd name="T61" fmla="*/ 1 h 65"/>
                <a:gd name="T62" fmla="*/ 30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1"/>
                  </a:lnTo>
                  <a:lnTo>
                    <a:pt x="61" y="5"/>
                  </a:lnTo>
                  <a:lnTo>
                    <a:pt x="67" y="9"/>
                  </a:lnTo>
                  <a:lnTo>
                    <a:pt x="71" y="13"/>
                  </a:lnTo>
                  <a:lnTo>
                    <a:pt x="75" y="19"/>
                  </a:lnTo>
                  <a:lnTo>
                    <a:pt x="77" y="24"/>
                  </a:lnTo>
                  <a:lnTo>
                    <a:pt x="77" y="32"/>
                  </a:lnTo>
                  <a:lnTo>
                    <a:pt x="77" y="38"/>
                  </a:lnTo>
                  <a:lnTo>
                    <a:pt x="75" y="46"/>
                  </a:lnTo>
                  <a:lnTo>
                    <a:pt x="71" y="49"/>
                  </a:lnTo>
                  <a:lnTo>
                    <a:pt x="67" y="55"/>
                  </a:lnTo>
                  <a:lnTo>
                    <a:pt x="61" y="59"/>
                  </a:lnTo>
                  <a:lnTo>
                    <a:pt x="54" y="63"/>
                  </a:lnTo>
                  <a:lnTo>
                    <a:pt x="46" y="65"/>
                  </a:lnTo>
                  <a:lnTo>
                    <a:pt x="38" y="65"/>
                  </a:lnTo>
                  <a:lnTo>
                    <a:pt x="30" y="65"/>
                  </a:lnTo>
                  <a:lnTo>
                    <a:pt x="25" y="63"/>
                  </a:lnTo>
                  <a:lnTo>
                    <a:pt x="17" y="59"/>
                  </a:lnTo>
                  <a:lnTo>
                    <a:pt x="11" y="55"/>
                  </a:lnTo>
                  <a:lnTo>
                    <a:pt x="7" y="49"/>
                  </a:lnTo>
                  <a:lnTo>
                    <a:pt x="4" y="46"/>
                  </a:lnTo>
                  <a:lnTo>
                    <a:pt x="2" y="38"/>
                  </a:lnTo>
                  <a:lnTo>
                    <a:pt x="0" y="32"/>
                  </a:lnTo>
                  <a:lnTo>
                    <a:pt x="2" y="24"/>
                  </a:lnTo>
                  <a:lnTo>
                    <a:pt x="4" y="19"/>
                  </a:lnTo>
                  <a:lnTo>
                    <a:pt x="7" y="13"/>
                  </a:lnTo>
                  <a:lnTo>
                    <a:pt x="11" y="9"/>
                  </a:lnTo>
                  <a:lnTo>
                    <a:pt x="17" y="5"/>
                  </a:lnTo>
                  <a:lnTo>
                    <a:pt x="25" y="1"/>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12" name="Freeform 31"/>
            <p:cNvSpPr>
              <a:spLocks/>
            </p:cNvSpPr>
            <p:nvPr/>
          </p:nvSpPr>
          <p:spPr bwMode="auto">
            <a:xfrm>
              <a:off x="1775" y="3691"/>
              <a:ext cx="77" cy="68"/>
            </a:xfrm>
            <a:custGeom>
              <a:avLst/>
              <a:gdLst>
                <a:gd name="T0" fmla="*/ 39 w 77"/>
                <a:gd name="T1" fmla="*/ 0 h 68"/>
                <a:gd name="T2" fmla="*/ 46 w 77"/>
                <a:gd name="T3" fmla="*/ 0 h 68"/>
                <a:gd name="T4" fmla="*/ 54 w 77"/>
                <a:gd name="T5" fmla="*/ 2 h 68"/>
                <a:gd name="T6" fmla="*/ 60 w 77"/>
                <a:gd name="T7" fmla="*/ 6 h 68"/>
                <a:gd name="T8" fmla="*/ 65 w 77"/>
                <a:gd name="T9" fmla="*/ 10 h 68"/>
                <a:gd name="T10" fmla="*/ 71 w 77"/>
                <a:gd name="T11" fmla="*/ 16 h 68"/>
                <a:gd name="T12" fmla="*/ 73 w 77"/>
                <a:gd name="T13" fmla="*/ 22 h 68"/>
                <a:gd name="T14" fmla="*/ 77 w 77"/>
                <a:gd name="T15" fmla="*/ 27 h 68"/>
                <a:gd name="T16" fmla="*/ 77 w 77"/>
                <a:gd name="T17" fmla="*/ 33 h 68"/>
                <a:gd name="T18" fmla="*/ 77 w 77"/>
                <a:gd name="T19" fmla="*/ 41 h 68"/>
                <a:gd name="T20" fmla="*/ 73 w 77"/>
                <a:gd name="T21" fmla="*/ 46 h 68"/>
                <a:gd name="T22" fmla="*/ 71 w 77"/>
                <a:gd name="T23" fmla="*/ 52 h 68"/>
                <a:gd name="T24" fmla="*/ 65 w 77"/>
                <a:gd name="T25" fmla="*/ 56 h 68"/>
                <a:gd name="T26" fmla="*/ 60 w 77"/>
                <a:gd name="T27" fmla="*/ 62 h 68"/>
                <a:gd name="T28" fmla="*/ 54 w 77"/>
                <a:gd name="T29" fmla="*/ 64 h 68"/>
                <a:gd name="T30" fmla="*/ 46 w 77"/>
                <a:gd name="T31" fmla="*/ 66 h 68"/>
                <a:gd name="T32" fmla="*/ 39 w 77"/>
                <a:gd name="T33" fmla="*/ 68 h 68"/>
                <a:gd name="T34" fmla="*/ 31 w 77"/>
                <a:gd name="T35" fmla="*/ 66 h 68"/>
                <a:gd name="T36" fmla="*/ 23 w 77"/>
                <a:gd name="T37" fmla="*/ 64 h 68"/>
                <a:gd name="T38" fmla="*/ 18 w 77"/>
                <a:gd name="T39" fmla="*/ 62 h 68"/>
                <a:gd name="T40" fmla="*/ 12 w 77"/>
                <a:gd name="T41" fmla="*/ 56 h 68"/>
                <a:gd name="T42" fmla="*/ 6 w 77"/>
                <a:gd name="T43" fmla="*/ 52 h 68"/>
                <a:gd name="T44" fmla="*/ 2 w 77"/>
                <a:gd name="T45" fmla="*/ 46 h 68"/>
                <a:gd name="T46" fmla="*/ 0 w 77"/>
                <a:gd name="T47" fmla="*/ 41 h 68"/>
                <a:gd name="T48" fmla="*/ 0 w 77"/>
                <a:gd name="T49" fmla="*/ 33 h 68"/>
                <a:gd name="T50" fmla="*/ 0 w 77"/>
                <a:gd name="T51" fmla="*/ 27 h 68"/>
                <a:gd name="T52" fmla="*/ 2 w 77"/>
                <a:gd name="T53" fmla="*/ 22 h 68"/>
                <a:gd name="T54" fmla="*/ 6 w 77"/>
                <a:gd name="T55" fmla="*/ 16 h 68"/>
                <a:gd name="T56" fmla="*/ 12 w 77"/>
                <a:gd name="T57" fmla="*/ 10 h 68"/>
                <a:gd name="T58" fmla="*/ 18 w 77"/>
                <a:gd name="T59" fmla="*/ 6 h 68"/>
                <a:gd name="T60" fmla="*/ 23 w 77"/>
                <a:gd name="T61" fmla="*/ 2 h 68"/>
                <a:gd name="T62" fmla="*/ 31 w 77"/>
                <a:gd name="T63" fmla="*/ 0 h 68"/>
                <a:gd name="T64" fmla="*/ 39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9" y="0"/>
                  </a:moveTo>
                  <a:lnTo>
                    <a:pt x="46" y="0"/>
                  </a:lnTo>
                  <a:lnTo>
                    <a:pt x="54" y="2"/>
                  </a:lnTo>
                  <a:lnTo>
                    <a:pt x="60" y="6"/>
                  </a:lnTo>
                  <a:lnTo>
                    <a:pt x="65" y="10"/>
                  </a:lnTo>
                  <a:lnTo>
                    <a:pt x="71" y="16"/>
                  </a:lnTo>
                  <a:lnTo>
                    <a:pt x="73" y="22"/>
                  </a:lnTo>
                  <a:lnTo>
                    <a:pt x="77" y="27"/>
                  </a:lnTo>
                  <a:lnTo>
                    <a:pt x="77" y="33"/>
                  </a:lnTo>
                  <a:lnTo>
                    <a:pt x="77" y="41"/>
                  </a:lnTo>
                  <a:lnTo>
                    <a:pt x="73" y="46"/>
                  </a:lnTo>
                  <a:lnTo>
                    <a:pt x="71" y="52"/>
                  </a:lnTo>
                  <a:lnTo>
                    <a:pt x="65" y="56"/>
                  </a:lnTo>
                  <a:lnTo>
                    <a:pt x="60" y="62"/>
                  </a:lnTo>
                  <a:lnTo>
                    <a:pt x="54" y="64"/>
                  </a:lnTo>
                  <a:lnTo>
                    <a:pt x="46" y="66"/>
                  </a:lnTo>
                  <a:lnTo>
                    <a:pt x="39" y="68"/>
                  </a:lnTo>
                  <a:lnTo>
                    <a:pt x="31" y="66"/>
                  </a:lnTo>
                  <a:lnTo>
                    <a:pt x="23" y="64"/>
                  </a:lnTo>
                  <a:lnTo>
                    <a:pt x="18" y="62"/>
                  </a:lnTo>
                  <a:lnTo>
                    <a:pt x="12" y="56"/>
                  </a:lnTo>
                  <a:lnTo>
                    <a:pt x="6" y="52"/>
                  </a:lnTo>
                  <a:lnTo>
                    <a:pt x="2" y="46"/>
                  </a:lnTo>
                  <a:lnTo>
                    <a:pt x="0" y="41"/>
                  </a:lnTo>
                  <a:lnTo>
                    <a:pt x="0" y="33"/>
                  </a:lnTo>
                  <a:lnTo>
                    <a:pt x="0" y="27"/>
                  </a:lnTo>
                  <a:lnTo>
                    <a:pt x="2" y="22"/>
                  </a:lnTo>
                  <a:lnTo>
                    <a:pt x="6" y="16"/>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13" name="Freeform 32"/>
            <p:cNvSpPr>
              <a:spLocks/>
            </p:cNvSpPr>
            <p:nvPr/>
          </p:nvSpPr>
          <p:spPr bwMode="auto">
            <a:xfrm>
              <a:off x="2484" y="3636"/>
              <a:ext cx="76" cy="67"/>
            </a:xfrm>
            <a:custGeom>
              <a:avLst/>
              <a:gdLst>
                <a:gd name="T0" fmla="*/ 38 w 76"/>
                <a:gd name="T1" fmla="*/ 0 h 67"/>
                <a:gd name="T2" fmla="*/ 46 w 76"/>
                <a:gd name="T3" fmla="*/ 2 h 67"/>
                <a:gd name="T4" fmla="*/ 53 w 76"/>
                <a:gd name="T5" fmla="*/ 4 h 67"/>
                <a:gd name="T6" fmla="*/ 59 w 76"/>
                <a:gd name="T7" fmla="*/ 6 h 67"/>
                <a:gd name="T8" fmla="*/ 65 w 76"/>
                <a:gd name="T9" fmla="*/ 9 h 67"/>
                <a:gd name="T10" fmla="*/ 71 w 76"/>
                <a:gd name="T11" fmla="*/ 15 h 67"/>
                <a:gd name="T12" fmla="*/ 74 w 76"/>
                <a:gd name="T13" fmla="*/ 21 h 67"/>
                <a:gd name="T14" fmla="*/ 76 w 76"/>
                <a:gd name="T15" fmla="*/ 27 h 67"/>
                <a:gd name="T16" fmla="*/ 76 w 76"/>
                <a:gd name="T17" fmla="*/ 32 h 67"/>
                <a:gd name="T18" fmla="*/ 76 w 76"/>
                <a:gd name="T19" fmla="*/ 40 h 67"/>
                <a:gd name="T20" fmla="*/ 74 w 76"/>
                <a:gd name="T21" fmla="*/ 46 h 67"/>
                <a:gd name="T22" fmla="*/ 71 w 76"/>
                <a:gd name="T23" fmla="*/ 52 h 67"/>
                <a:gd name="T24" fmla="*/ 65 w 76"/>
                <a:gd name="T25" fmla="*/ 57 h 67"/>
                <a:gd name="T26" fmla="*/ 59 w 76"/>
                <a:gd name="T27" fmla="*/ 61 h 67"/>
                <a:gd name="T28" fmla="*/ 53 w 76"/>
                <a:gd name="T29" fmla="*/ 63 h 67"/>
                <a:gd name="T30" fmla="*/ 46 w 76"/>
                <a:gd name="T31" fmla="*/ 65 h 67"/>
                <a:gd name="T32" fmla="*/ 38 w 76"/>
                <a:gd name="T33" fmla="*/ 67 h 67"/>
                <a:gd name="T34" fmla="*/ 30 w 76"/>
                <a:gd name="T35" fmla="*/ 65 h 67"/>
                <a:gd name="T36" fmla="*/ 23 w 76"/>
                <a:gd name="T37" fmla="*/ 63 h 67"/>
                <a:gd name="T38" fmla="*/ 17 w 76"/>
                <a:gd name="T39" fmla="*/ 61 h 67"/>
                <a:gd name="T40" fmla="*/ 11 w 76"/>
                <a:gd name="T41" fmla="*/ 57 h 67"/>
                <a:gd name="T42" fmla="*/ 5 w 76"/>
                <a:gd name="T43" fmla="*/ 52 h 67"/>
                <a:gd name="T44" fmla="*/ 3 w 76"/>
                <a:gd name="T45" fmla="*/ 46 h 67"/>
                <a:gd name="T46" fmla="*/ 0 w 76"/>
                <a:gd name="T47" fmla="*/ 40 h 67"/>
                <a:gd name="T48" fmla="*/ 0 w 76"/>
                <a:gd name="T49" fmla="*/ 32 h 67"/>
                <a:gd name="T50" fmla="*/ 0 w 76"/>
                <a:gd name="T51" fmla="*/ 27 h 67"/>
                <a:gd name="T52" fmla="*/ 3 w 76"/>
                <a:gd name="T53" fmla="*/ 21 h 67"/>
                <a:gd name="T54" fmla="*/ 5 w 76"/>
                <a:gd name="T55" fmla="*/ 15 h 67"/>
                <a:gd name="T56" fmla="*/ 11 w 76"/>
                <a:gd name="T57" fmla="*/ 9 h 67"/>
                <a:gd name="T58" fmla="*/ 17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9"/>
                  </a:lnTo>
                  <a:lnTo>
                    <a:pt x="71" y="15"/>
                  </a:lnTo>
                  <a:lnTo>
                    <a:pt x="74" y="21"/>
                  </a:lnTo>
                  <a:lnTo>
                    <a:pt x="76" y="27"/>
                  </a:lnTo>
                  <a:lnTo>
                    <a:pt x="76" y="32"/>
                  </a:lnTo>
                  <a:lnTo>
                    <a:pt x="76" y="40"/>
                  </a:lnTo>
                  <a:lnTo>
                    <a:pt x="74" y="46"/>
                  </a:lnTo>
                  <a:lnTo>
                    <a:pt x="71" y="52"/>
                  </a:lnTo>
                  <a:lnTo>
                    <a:pt x="65" y="57"/>
                  </a:lnTo>
                  <a:lnTo>
                    <a:pt x="59" y="61"/>
                  </a:lnTo>
                  <a:lnTo>
                    <a:pt x="53" y="63"/>
                  </a:lnTo>
                  <a:lnTo>
                    <a:pt x="46" y="65"/>
                  </a:lnTo>
                  <a:lnTo>
                    <a:pt x="38" y="67"/>
                  </a:lnTo>
                  <a:lnTo>
                    <a:pt x="30" y="65"/>
                  </a:lnTo>
                  <a:lnTo>
                    <a:pt x="23" y="63"/>
                  </a:lnTo>
                  <a:lnTo>
                    <a:pt x="17" y="61"/>
                  </a:lnTo>
                  <a:lnTo>
                    <a:pt x="11" y="57"/>
                  </a:lnTo>
                  <a:lnTo>
                    <a:pt x="5" y="52"/>
                  </a:lnTo>
                  <a:lnTo>
                    <a:pt x="3" y="46"/>
                  </a:lnTo>
                  <a:lnTo>
                    <a:pt x="0" y="40"/>
                  </a:lnTo>
                  <a:lnTo>
                    <a:pt x="0" y="32"/>
                  </a:lnTo>
                  <a:lnTo>
                    <a:pt x="0" y="27"/>
                  </a:lnTo>
                  <a:lnTo>
                    <a:pt x="3" y="21"/>
                  </a:lnTo>
                  <a:lnTo>
                    <a:pt x="5" y="15"/>
                  </a:lnTo>
                  <a:lnTo>
                    <a:pt x="11" y="9"/>
                  </a:lnTo>
                  <a:lnTo>
                    <a:pt x="17" y="6"/>
                  </a:lnTo>
                  <a:lnTo>
                    <a:pt x="23" y="4"/>
                  </a:lnTo>
                  <a:lnTo>
                    <a:pt x="30" y="2"/>
                  </a:lnTo>
                  <a:lnTo>
                    <a:pt x="38" y="0"/>
                  </a:lnTo>
                  <a:close/>
                </a:path>
              </a:pathLst>
            </a:custGeom>
            <a:solidFill>
              <a:srgbClr val="FFFFFF"/>
            </a:solidFill>
            <a:ln w="9525">
              <a:noFill/>
              <a:round/>
              <a:headEnd/>
              <a:tailEnd/>
            </a:ln>
          </p:spPr>
          <p:txBody>
            <a:bodyPr/>
            <a:lstStyle/>
            <a:p>
              <a:endParaRPr lang="en-US" dirty="0"/>
            </a:p>
          </p:txBody>
        </p:sp>
        <p:sp>
          <p:nvSpPr>
            <p:cNvPr id="19614" name="Freeform 33"/>
            <p:cNvSpPr>
              <a:spLocks/>
            </p:cNvSpPr>
            <p:nvPr/>
          </p:nvSpPr>
          <p:spPr bwMode="auto">
            <a:xfrm>
              <a:off x="2484" y="3636"/>
              <a:ext cx="76" cy="67"/>
            </a:xfrm>
            <a:custGeom>
              <a:avLst/>
              <a:gdLst>
                <a:gd name="T0" fmla="*/ 38 w 76"/>
                <a:gd name="T1" fmla="*/ 0 h 67"/>
                <a:gd name="T2" fmla="*/ 46 w 76"/>
                <a:gd name="T3" fmla="*/ 2 h 67"/>
                <a:gd name="T4" fmla="*/ 53 w 76"/>
                <a:gd name="T5" fmla="*/ 4 h 67"/>
                <a:gd name="T6" fmla="*/ 59 w 76"/>
                <a:gd name="T7" fmla="*/ 6 h 67"/>
                <a:gd name="T8" fmla="*/ 65 w 76"/>
                <a:gd name="T9" fmla="*/ 9 h 67"/>
                <a:gd name="T10" fmla="*/ 71 w 76"/>
                <a:gd name="T11" fmla="*/ 15 h 67"/>
                <a:gd name="T12" fmla="*/ 74 w 76"/>
                <a:gd name="T13" fmla="*/ 21 h 67"/>
                <a:gd name="T14" fmla="*/ 76 w 76"/>
                <a:gd name="T15" fmla="*/ 27 h 67"/>
                <a:gd name="T16" fmla="*/ 76 w 76"/>
                <a:gd name="T17" fmla="*/ 32 h 67"/>
                <a:gd name="T18" fmla="*/ 76 w 76"/>
                <a:gd name="T19" fmla="*/ 40 h 67"/>
                <a:gd name="T20" fmla="*/ 74 w 76"/>
                <a:gd name="T21" fmla="*/ 46 h 67"/>
                <a:gd name="T22" fmla="*/ 71 w 76"/>
                <a:gd name="T23" fmla="*/ 52 h 67"/>
                <a:gd name="T24" fmla="*/ 65 w 76"/>
                <a:gd name="T25" fmla="*/ 57 h 67"/>
                <a:gd name="T26" fmla="*/ 59 w 76"/>
                <a:gd name="T27" fmla="*/ 61 h 67"/>
                <a:gd name="T28" fmla="*/ 53 w 76"/>
                <a:gd name="T29" fmla="*/ 63 h 67"/>
                <a:gd name="T30" fmla="*/ 46 w 76"/>
                <a:gd name="T31" fmla="*/ 65 h 67"/>
                <a:gd name="T32" fmla="*/ 38 w 76"/>
                <a:gd name="T33" fmla="*/ 67 h 67"/>
                <a:gd name="T34" fmla="*/ 30 w 76"/>
                <a:gd name="T35" fmla="*/ 65 h 67"/>
                <a:gd name="T36" fmla="*/ 23 w 76"/>
                <a:gd name="T37" fmla="*/ 63 h 67"/>
                <a:gd name="T38" fmla="*/ 17 w 76"/>
                <a:gd name="T39" fmla="*/ 61 h 67"/>
                <a:gd name="T40" fmla="*/ 11 w 76"/>
                <a:gd name="T41" fmla="*/ 57 h 67"/>
                <a:gd name="T42" fmla="*/ 5 w 76"/>
                <a:gd name="T43" fmla="*/ 52 h 67"/>
                <a:gd name="T44" fmla="*/ 3 w 76"/>
                <a:gd name="T45" fmla="*/ 46 h 67"/>
                <a:gd name="T46" fmla="*/ 0 w 76"/>
                <a:gd name="T47" fmla="*/ 40 h 67"/>
                <a:gd name="T48" fmla="*/ 0 w 76"/>
                <a:gd name="T49" fmla="*/ 32 h 67"/>
                <a:gd name="T50" fmla="*/ 0 w 76"/>
                <a:gd name="T51" fmla="*/ 27 h 67"/>
                <a:gd name="T52" fmla="*/ 3 w 76"/>
                <a:gd name="T53" fmla="*/ 21 h 67"/>
                <a:gd name="T54" fmla="*/ 5 w 76"/>
                <a:gd name="T55" fmla="*/ 15 h 67"/>
                <a:gd name="T56" fmla="*/ 11 w 76"/>
                <a:gd name="T57" fmla="*/ 9 h 67"/>
                <a:gd name="T58" fmla="*/ 17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9"/>
                  </a:lnTo>
                  <a:lnTo>
                    <a:pt x="71" y="15"/>
                  </a:lnTo>
                  <a:lnTo>
                    <a:pt x="74" y="21"/>
                  </a:lnTo>
                  <a:lnTo>
                    <a:pt x="76" y="27"/>
                  </a:lnTo>
                  <a:lnTo>
                    <a:pt x="76" y="32"/>
                  </a:lnTo>
                  <a:lnTo>
                    <a:pt x="76" y="40"/>
                  </a:lnTo>
                  <a:lnTo>
                    <a:pt x="74" y="46"/>
                  </a:lnTo>
                  <a:lnTo>
                    <a:pt x="71" y="52"/>
                  </a:lnTo>
                  <a:lnTo>
                    <a:pt x="65" y="57"/>
                  </a:lnTo>
                  <a:lnTo>
                    <a:pt x="59" y="61"/>
                  </a:lnTo>
                  <a:lnTo>
                    <a:pt x="53" y="63"/>
                  </a:lnTo>
                  <a:lnTo>
                    <a:pt x="46" y="65"/>
                  </a:lnTo>
                  <a:lnTo>
                    <a:pt x="38" y="67"/>
                  </a:lnTo>
                  <a:lnTo>
                    <a:pt x="30" y="65"/>
                  </a:lnTo>
                  <a:lnTo>
                    <a:pt x="23" y="63"/>
                  </a:lnTo>
                  <a:lnTo>
                    <a:pt x="17" y="61"/>
                  </a:lnTo>
                  <a:lnTo>
                    <a:pt x="11" y="57"/>
                  </a:lnTo>
                  <a:lnTo>
                    <a:pt x="5" y="52"/>
                  </a:lnTo>
                  <a:lnTo>
                    <a:pt x="3" y="46"/>
                  </a:lnTo>
                  <a:lnTo>
                    <a:pt x="0" y="40"/>
                  </a:lnTo>
                  <a:lnTo>
                    <a:pt x="0" y="32"/>
                  </a:lnTo>
                  <a:lnTo>
                    <a:pt x="0" y="27"/>
                  </a:lnTo>
                  <a:lnTo>
                    <a:pt x="3" y="21"/>
                  </a:lnTo>
                  <a:lnTo>
                    <a:pt x="5" y="15"/>
                  </a:lnTo>
                  <a:lnTo>
                    <a:pt x="11" y="9"/>
                  </a:lnTo>
                  <a:lnTo>
                    <a:pt x="17"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615" name="Freeform 34"/>
            <p:cNvSpPr>
              <a:spLocks/>
            </p:cNvSpPr>
            <p:nvPr/>
          </p:nvSpPr>
          <p:spPr bwMode="auto">
            <a:xfrm>
              <a:off x="1725" y="3501"/>
              <a:ext cx="79" cy="66"/>
            </a:xfrm>
            <a:custGeom>
              <a:avLst/>
              <a:gdLst>
                <a:gd name="T0" fmla="*/ 39 w 79"/>
                <a:gd name="T1" fmla="*/ 0 h 66"/>
                <a:gd name="T2" fmla="*/ 48 w 79"/>
                <a:gd name="T3" fmla="*/ 0 h 66"/>
                <a:gd name="T4" fmla="*/ 54 w 79"/>
                <a:gd name="T5" fmla="*/ 2 h 66"/>
                <a:gd name="T6" fmla="*/ 62 w 79"/>
                <a:gd name="T7" fmla="*/ 6 h 66"/>
                <a:gd name="T8" fmla="*/ 68 w 79"/>
                <a:gd name="T9" fmla="*/ 10 h 66"/>
                <a:gd name="T10" fmla="*/ 71 w 79"/>
                <a:gd name="T11" fmla="*/ 16 h 66"/>
                <a:gd name="T12" fmla="*/ 75 w 79"/>
                <a:gd name="T13" fmla="*/ 22 h 66"/>
                <a:gd name="T14" fmla="*/ 77 w 79"/>
                <a:gd name="T15" fmla="*/ 27 h 66"/>
                <a:gd name="T16" fmla="*/ 79 w 79"/>
                <a:gd name="T17" fmla="*/ 33 h 66"/>
                <a:gd name="T18" fmla="*/ 77 w 79"/>
                <a:gd name="T19" fmla="*/ 41 h 66"/>
                <a:gd name="T20" fmla="*/ 75 w 79"/>
                <a:gd name="T21" fmla="*/ 47 h 66"/>
                <a:gd name="T22" fmla="*/ 71 w 79"/>
                <a:gd name="T23" fmla="*/ 52 h 66"/>
                <a:gd name="T24" fmla="*/ 68 w 79"/>
                <a:gd name="T25" fmla="*/ 56 h 66"/>
                <a:gd name="T26" fmla="*/ 62 w 79"/>
                <a:gd name="T27" fmla="*/ 62 h 66"/>
                <a:gd name="T28" fmla="*/ 54 w 79"/>
                <a:gd name="T29" fmla="*/ 64 h 66"/>
                <a:gd name="T30" fmla="*/ 48 w 79"/>
                <a:gd name="T31" fmla="*/ 66 h 66"/>
                <a:gd name="T32" fmla="*/ 39 w 79"/>
                <a:gd name="T33" fmla="*/ 66 h 66"/>
                <a:gd name="T34" fmla="*/ 31 w 79"/>
                <a:gd name="T35" fmla="*/ 66 h 66"/>
                <a:gd name="T36" fmla="*/ 25 w 79"/>
                <a:gd name="T37" fmla="*/ 64 h 66"/>
                <a:gd name="T38" fmla="*/ 18 w 79"/>
                <a:gd name="T39" fmla="*/ 62 h 66"/>
                <a:gd name="T40" fmla="*/ 12 w 79"/>
                <a:gd name="T41" fmla="*/ 56 h 66"/>
                <a:gd name="T42" fmla="*/ 8 w 79"/>
                <a:gd name="T43" fmla="*/ 52 h 66"/>
                <a:gd name="T44" fmla="*/ 4 w 79"/>
                <a:gd name="T45" fmla="*/ 47 h 66"/>
                <a:gd name="T46" fmla="*/ 2 w 79"/>
                <a:gd name="T47" fmla="*/ 41 h 66"/>
                <a:gd name="T48" fmla="*/ 0 w 79"/>
                <a:gd name="T49" fmla="*/ 33 h 66"/>
                <a:gd name="T50" fmla="*/ 2 w 79"/>
                <a:gd name="T51" fmla="*/ 27 h 66"/>
                <a:gd name="T52" fmla="*/ 4 w 79"/>
                <a:gd name="T53" fmla="*/ 22 h 66"/>
                <a:gd name="T54" fmla="*/ 8 w 79"/>
                <a:gd name="T55" fmla="*/ 16 h 66"/>
                <a:gd name="T56" fmla="*/ 12 w 79"/>
                <a:gd name="T57" fmla="*/ 10 h 66"/>
                <a:gd name="T58" fmla="*/ 18 w 79"/>
                <a:gd name="T59" fmla="*/ 6 h 66"/>
                <a:gd name="T60" fmla="*/ 25 w 79"/>
                <a:gd name="T61" fmla="*/ 2 h 66"/>
                <a:gd name="T62" fmla="*/ 31 w 79"/>
                <a:gd name="T63" fmla="*/ 0 h 66"/>
                <a:gd name="T64" fmla="*/ 39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9" y="0"/>
                  </a:moveTo>
                  <a:lnTo>
                    <a:pt x="48" y="0"/>
                  </a:lnTo>
                  <a:lnTo>
                    <a:pt x="54" y="2"/>
                  </a:lnTo>
                  <a:lnTo>
                    <a:pt x="62" y="6"/>
                  </a:lnTo>
                  <a:lnTo>
                    <a:pt x="68" y="10"/>
                  </a:lnTo>
                  <a:lnTo>
                    <a:pt x="71" y="16"/>
                  </a:lnTo>
                  <a:lnTo>
                    <a:pt x="75" y="22"/>
                  </a:lnTo>
                  <a:lnTo>
                    <a:pt x="77" y="27"/>
                  </a:lnTo>
                  <a:lnTo>
                    <a:pt x="79" y="33"/>
                  </a:lnTo>
                  <a:lnTo>
                    <a:pt x="77" y="41"/>
                  </a:lnTo>
                  <a:lnTo>
                    <a:pt x="75" y="47"/>
                  </a:lnTo>
                  <a:lnTo>
                    <a:pt x="71" y="52"/>
                  </a:lnTo>
                  <a:lnTo>
                    <a:pt x="68" y="56"/>
                  </a:lnTo>
                  <a:lnTo>
                    <a:pt x="62" y="62"/>
                  </a:lnTo>
                  <a:lnTo>
                    <a:pt x="54" y="64"/>
                  </a:lnTo>
                  <a:lnTo>
                    <a:pt x="48" y="66"/>
                  </a:lnTo>
                  <a:lnTo>
                    <a:pt x="39" y="66"/>
                  </a:lnTo>
                  <a:lnTo>
                    <a:pt x="31" y="66"/>
                  </a:lnTo>
                  <a:lnTo>
                    <a:pt x="25" y="64"/>
                  </a:lnTo>
                  <a:lnTo>
                    <a:pt x="18" y="62"/>
                  </a:lnTo>
                  <a:lnTo>
                    <a:pt x="12" y="56"/>
                  </a:lnTo>
                  <a:lnTo>
                    <a:pt x="8" y="52"/>
                  </a:lnTo>
                  <a:lnTo>
                    <a:pt x="4" y="47"/>
                  </a:lnTo>
                  <a:lnTo>
                    <a:pt x="2" y="41"/>
                  </a:lnTo>
                  <a:lnTo>
                    <a:pt x="0" y="33"/>
                  </a:lnTo>
                  <a:lnTo>
                    <a:pt x="2" y="27"/>
                  </a:lnTo>
                  <a:lnTo>
                    <a:pt x="4" y="22"/>
                  </a:lnTo>
                  <a:lnTo>
                    <a:pt x="8" y="16"/>
                  </a:lnTo>
                  <a:lnTo>
                    <a:pt x="12" y="10"/>
                  </a:lnTo>
                  <a:lnTo>
                    <a:pt x="18" y="6"/>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16" name="Freeform 35"/>
            <p:cNvSpPr>
              <a:spLocks/>
            </p:cNvSpPr>
            <p:nvPr/>
          </p:nvSpPr>
          <p:spPr bwMode="auto">
            <a:xfrm>
              <a:off x="1723" y="3377"/>
              <a:ext cx="77" cy="67"/>
            </a:xfrm>
            <a:custGeom>
              <a:avLst/>
              <a:gdLst>
                <a:gd name="T0" fmla="*/ 39 w 77"/>
                <a:gd name="T1" fmla="*/ 0 h 67"/>
                <a:gd name="T2" fmla="*/ 46 w 77"/>
                <a:gd name="T3" fmla="*/ 2 h 67"/>
                <a:gd name="T4" fmla="*/ 54 w 77"/>
                <a:gd name="T5" fmla="*/ 4 h 67"/>
                <a:gd name="T6" fmla="*/ 60 w 77"/>
                <a:gd name="T7" fmla="*/ 6 h 67"/>
                <a:gd name="T8" fmla="*/ 66 w 77"/>
                <a:gd name="T9" fmla="*/ 9 h 67"/>
                <a:gd name="T10" fmla="*/ 71 w 77"/>
                <a:gd name="T11" fmla="*/ 15 h 67"/>
                <a:gd name="T12" fmla="*/ 73 w 77"/>
                <a:gd name="T13" fmla="*/ 21 h 67"/>
                <a:gd name="T14" fmla="*/ 77 w 77"/>
                <a:gd name="T15" fmla="*/ 27 h 67"/>
                <a:gd name="T16" fmla="*/ 77 w 77"/>
                <a:gd name="T17" fmla="*/ 32 h 67"/>
                <a:gd name="T18" fmla="*/ 77 w 77"/>
                <a:gd name="T19" fmla="*/ 40 h 67"/>
                <a:gd name="T20" fmla="*/ 73 w 77"/>
                <a:gd name="T21" fmla="*/ 46 h 67"/>
                <a:gd name="T22" fmla="*/ 71 w 77"/>
                <a:gd name="T23" fmla="*/ 52 h 67"/>
                <a:gd name="T24" fmla="*/ 66 w 77"/>
                <a:gd name="T25" fmla="*/ 57 h 67"/>
                <a:gd name="T26" fmla="*/ 60 w 77"/>
                <a:gd name="T27" fmla="*/ 61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1 h 67"/>
                <a:gd name="T40" fmla="*/ 12 w 77"/>
                <a:gd name="T41" fmla="*/ 57 h 67"/>
                <a:gd name="T42" fmla="*/ 6 w 77"/>
                <a:gd name="T43" fmla="*/ 52 h 67"/>
                <a:gd name="T44" fmla="*/ 2 w 77"/>
                <a:gd name="T45" fmla="*/ 46 h 67"/>
                <a:gd name="T46" fmla="*/ 0 w 77"/>
                <a:gd name="T47" fmla="*/ 40 h 67"/>
                <a:gd name="T48" fmla="*/ 0 w 77"/>
                <a:gd name="T49" fmla="*/ 32 h 67"/>
                <a:gd name="T50" fmla="*/ 0 w 77"/>
                <a:gd name="T51" fmla="*/ 27 h 67"/>
                <a:gd name="T52" fmla="*/ 2 w 77"/>
                <a:gd name="T53" fmla="*/ 21 h 67"/>
                <a:gd name="T54" fmla="*/ 6 w 77"/>
                <a:gd name="T55" fmla="*/ 15 h 67"/>
                <a:gd name="T56" fmla="*/ 12 w 77"/>
                <a:gd name="T57" fmla="*/ 9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9"/>
                  </a:lnTo>
                  <a:lnTo>
                    <a:pt x="71" y="15"/>
                  </a:lnTo>
                  <a:lnTo>
                    <a:pt x="73" y="21"/>
                  </a:lnTo>
                  <a:lnTo>
                    <a:pt x="77" y="27"/>
                  </a:lnTo>
                  <a:lnTo>
                    <a:pt x="77" y="32"/>
                  </a:lnTo>
                  <a:lnTo>
                    <a:pt x="77" y="40"/>
                  </a:lnTo>
                  <a:lnTo>
                    <a:pt x="73" y="46"/>
                  </a:lnTo>
                  <a:lnTo>
                    <a:pt x="71" y="52"/>
                  </a:lnTo>
                  <a:lnTo>
                    <a:pt x="66" y="57"/>
                  </a:lnTo>
                  <a:lnTo>
                    <a:pt x="60" y="61"/>
                  </a:lnTo>
                  <a:lnTo>
                    <a:pt x="54" y="63"/>
                  </a:lnTo>
                  <a:lnTo>
                    <a:pt x="46" y="65"/>
                  </a:lnTo>
                  <a:lnTo>
                    <a:pt x="39" y="67"/>
                  </a:lnTo>
                  <a:lnTo>
                    <a:pt x="31" y="65"/>
                  </a:lnTo>
                  <a:lnTo>
                    <a:pt x="23" y="63"/>
                  </a:lnTo>
                  <a:lnTo>
                    <a:pt x="18" y="61"/>
                  </a:lnTo>
                  <a:lnTo>
                    <a:pt x="12" y="57"/>
                  </a:lnTo>
                  <a:lnTo>
                    <a:pt x="6" y="52"/>
                  </a:lnTo>
                  <a:lnTo>
                    <a:pt x="2" y="46"/>
                  </a:lnTo>
                  <a:lnTo>
                    <a:pt x="0" y="40"/>
                  </a:lnTo>
                  <a:lnTo>
                    <a:pt x="0" y="32"/>
                  </a:lnTo>
                  <a:lnTo>
                    <a:pt x="0" y="27"/>
                  </a:lnTo>
                  <a:lnTo>
                    <a:pt x="2" y="21"/>
                  </a:lnTo>
                  <a:lnTo>
                    <a:pt x="6" y="15"/>
                  </a:lnTo>
                  <a:lnTo>
                    <a:pt x="12" y="9"/>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17" name="Freeform 36"/>
            <p:cNvSpPr>
              <a:spLocks/>
            </p:cNvSpPr>
            <p:nvPr/>
          </p:nvSpPr>
          <p:spPr bwMode="auto">
            <a:xfrm>
              <a:off x="2451" y="3246"/>
              <a:ext cx="79" cy="67"/>
            </a:xfrm>
            <a:custGeom>
              <a:avLst/>
              <a:gdLst>
                <a:gd name="T0" fmla="*/ 38 w 79"/>
                <a:gd name="T1" fmla="*/ 0 h 67"/>
                <a:gd name="T2" fmla="*/ 46 w 79"/>
                <a:gd name="T3" fmla="*/ 2 h 67"/>
                <a:gd name="T4" fmla="*/ 54 w 79"/>
                <a:gd name="T5" fmla="*/ 4 h 67"/>
                <a:gd name="T6" fmla="*/ 61 w 79"/>
                <a:gd name="T7" fmla="*/ 6 h 67"/>
                <a:gd name="T8" fmla="*/ 67 w 79"/>
                <a:gd name="T9" fmla="*/ 10 h 67"/>
                <a:gd name="T10" fmla="*/ 71 w 79"/>
                <a:gd name="T11" fmla="*/ 16 h 67"/>
                <a:gd name="T12" fmla="*/ 75 w 79"/>
                <a:gd name="T13" fmla="*/ 21 h 67"/>
                <a:gd name="T14" fmla="*/ 77 w 79"/>
                <a:gd name="T15" fmla="*/ 27 h 67"/>
                <a:gd name="T16" fmla="*/ 79 w 79"/>
                <a:gd name="T17" fmla="*/ 35 h 67"/>
                <a:gd name="T18" fmla="*/ 77 w 79"/>
                <a:gd name="T19" fmla="*/ 41 h 67"/>
                <a:gd name="T20" fmla="*/ 75 w 79"/>
                <a:gd name="T21" fmla="*/ 46 h 67"/>
                <a:gd name="T22" fmla="*/ 71 w 79"/>
                <a:gd name="T23" fmla="*/ 52 h 67"/>
                <a:gd name="T24" fmla="*/ 67 w 79"/>
                <a:gd name="T25" fmla="*/ 58 h 67"/>
                <a:gd name="T26" fmla="*/ 61 w 79"/>
                <a:gd name="T27" fmla="*/ 62 h 67"/>
                <a:gd name="T28" fmla="*/ 54 w 79"/>
                <a:gd name="T29" fmla="*/ 64 h 67"/>
                <a:gd name="T30" fmla="*/ 46 w 79"/>
                <a:gd name="T31" fmla="*/ 66 h 67"/>
                <a:gd name="T32" fmla="*/ 38 w 79"/>
                <a:gd name="T33" fmla="*/ 67 h 67"/>
                <a:gd name="T34" fmla="*/ 31 w 79"/>
                <a:gd name="T35" fmla="*/ 66 h 67"/>
                <a:gd name="T36" fmla="*/ 25 w 79"/>
                <a:gd name="T37" fmla="*/ 64 h 67"/>
                <a:gd name="T38" fmla="*/ 17 w 79"/>
                <a:gd name="T39" fmla="*/ 62 h 67"/>
                <a:gd name="T40" fmla="*/ 11 w 79"/>
                <a:gd name="T41" fmla="*/ 58 h 67"/>
                <a:gd name="T42" fmla="*/ 8 w 79"/>
                <a:gd name="T43" fmla="*/ 52 h 67"/>
                <a:gd name="T44" fmla="*/ 4 w 79"/>
                <a:gd name="T45" fmla="*/ 46 h 67"/>
                <a:gd name="T46" fmla="*/ 2 w 79"/>
                <a:gd name="T47" fmla="*/ 41 h 67"/>
                <a:gd name="T48" fmla="*/ 0 w 79"/>
                <a:gd name="T49" fmla="*/ 35 h 67"/>
                <a:gd name="T50" fmla="*/ 2 w 79"/>
                <a:gd name="T51" fmla="*/ 27 h 67"/>
                <a:gd name="T52" fmla="*/ 4 w 79"/>
                <a:gd name="T53" fmla="*/ 21 h 67"/>
                <a:gd name="T54" fmla="*/ 8 w 79"/>
                <a:gd name="T55" fmla="*/ 16 h 67"/>
                <a:gd name="T56" fmla="*/ 11 w 79"/>
                <a:gd name="T57" fmla="*/ 10 h 67"/>
                <a:gd name="T58" fmla="*/ 17 w 79"/>
                <a:gd name="T59" fmla="*/ 6 h 67"/>
                <a:gd name="T60" fmla="*/ 25 w 79"/>
                <a:gd name="T61" fmla="*/ 4 h 67"/>
                <a:gd name="T62" fmla="*/ 31 w 79"/>
                <a:gd name="T63" fmla="*/ 2 h 67"/>
                <a:gd name="T64" fmla="*/ 38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2"/>
                  </a:lnTo>
                  <a:lnTo>
                    <a:pt x="54" y="4"/>
                  </a:lnTo>
                  <a:lnTo>
                    <a:pt x="61" y="6"/>
                  </a:lnTo>
                  <a:lnTo>
                    <a:pt x="67" y="10"/>
                  </a:lnTo>
                  <a:lnTo>
                    <a:pt x="71" y="16"/>
                  </a:lnTo>
                  <a:lnTo>
                    <a:pt x="75" y="21"/>
                  </a:lnTo>
                  <a:lnTo>
                    <a:pt x="77" y="27"/>
                  </a:lnTo>
                  <a:lnTo>
                    <a:pt x="79" y="35"/>
                  </a:lnTo>
                  <a:lnTo>
                    <a:pt x="77" y="41"/>
                  </a:lnTo>
                  <a:lnTo>
                    <a:pt x="75" y="46"/>
                  </a:lnTo>
                  <a:lnTo>
                    <a:pt x="71" y="52"/>
                  </a:lnTo>
                  <a:lnTo>
                    <a:pt x="67" y="58"/>
                  </a:lnTo>
                  <a:lnTo>
                    <a:pt x="61" y="62"/>
                  </a:lnTo>
                  <a:lnTo>
                    <a:pt x="54" y="64"/>
                  </a:lnTo>
                  <a:lnTo>
                    <a:pt x="46" y="66"/>
                  </a:lnTo>
                  <a:lnTo>
                    <a:pt x="38" y="67"/>
                  </a:lnTo>
                  <a:lnTo>
                    <a:pt x="31" y="66"/>
                  </a:lnTo>
                  <a:lnTo>
                    <a:pt x="25" y="64"/>
                  </a:lnTo>
                  <a:lnTo>
                    <a:pt x="17" y="62"/>
                  </a:lnTo>
                  <a:lnTo>
                    <a:pt x="11" y="58"/>
                  </a:lnTo>
                  <a:lnTo>
                    <a:pt x="8" y="52"/>
                  </a:lnTo>
                  <a:lnTo>
                    <a:pt x="4" y="46"/>
                  </a:lnTo>
                  <a:lnTo>
                    <a:pt x="2" y="41"/>
                  </a:lnTo>
                  <a:lnTo>
                    <a:pt x="0" y="35"/>
                  </a:lnTo>
                  <a:lnTo>
                    <a:pt x="2" y="27"/>
                  </a:lnTo>
                  <a:lnTo>
                    <a:pt x="4" y="21"/>
                  </a:lnTo>
                  <a:lnTo>
                    <a:pt x="8" y="16"/>
                  </a:lnTo>
                  <a:lnTo>
                    <a:pt x="11" y="10"/>
                  </a:lnTo>
                  <a:lnTo>
                    <a:pt x="17" y="6"/>
                  </a:lnTo>
                  <a:lnTo>
                    <a:pt x="25" y="4"/>
                  </a:lnTo>
                  <a:lnTo>
                    <a:pt x="31" y="2"/>
                  </a:lnTo>
                  <a:lnTo>
                    <a:pt x="38" y="0"/>
                  </a:lnTo>
                  <a:close/>
                </a:path>
              </a:pathLst>
            </a:custGeom>
            <a:solidFill>
              <a:srgbClr val="FFFFFF"/>
            </a:solidFill>
            <a:ln w="9525">
              <a:noFill/>
              <a:round/>
              <a:headEnd/>
              <a:tailEnd/>
            </a:ln>
          </p:spPr>
          <p:txBody>
            <a:bodyPr/>
            <a:lstStyle/>
            <a:p>
              <a:endParaRPr lang="en-US" dirty="0"/>
            </a:p>
          </p:txBody>
        </p:sp>
        <p:sp>
          <p:nvSpPr>
            <p:cNvPr id="19618" name="Freeform 37"/>
            <p:cNvSpPr>
              <a:spLocks/>
            </p:cNvSpPr>
            <p:nvPr/>
          </p:nvSpPr>
          <p:spPr bwMode="auto">
            <a:xfrm>
              <a:off x="2451" y="3246"/>
              <a:ext cx="79" cy="67"/>
            </a:xfrm>
            <a:custGeom>
              <a:avLst/>
              <a:gdLst>
                <a:gd name="T0" fmla="*/ 38 w 79"/>
                <a:gd name="T1" fmla="*/ 0 h 67"/>
                <a:gd name="T2" fmla="*/ 46 w 79"/>
                <a:gd name="T3" fmla="*/ 2 h 67"/>
                <a:gd name="T4" fmla="*/ 54 w 79"/>
                <a:gd name="T5" fmla="*/ 4 h 67"/>
                <a:gd name="T6" fmla="*/ 61 w 79"/>
                <a:gd name="T7" fmla="*/ 6 h 67"/>
                <a:gd name="T8" fmla="*/ 67 w 79"/>
                <a:gd name="T9" fmla="*/ 10 h 67"/>
                <a:gd name="T10" fmla="*/ 71 w 79"/>
                <a:gd name="T11" fmla="*/ 16 h 67"/>
                <a:gd name="T12" fmla="*/ 75 w 79"/>
                <a:gd name="T13" fmla="*/ 21 h 67"/>
                <a:gd name="T14" fmla="*/ 77 w 79"/>
                <a:gd name="T15" fmla="*/ 27 h 67"/>
                <a:gd name="T16" fmla="*/ 79 w 79"/>
                <a:gd name="T17" fmla="*/ 35 h 67"/>
                <a:gd name="T18" fmla="*/ 77 w 79"/>
                <a:gd name="T19" fmla="*/ 41 h 67"/>
                <a:gd name="T20" fmla="*/ 75 w 79"/>
                <a:gd name="T21" fmla="*/ 46 h 67"/>
                <a:gd name="T22" fmla="*/ 71 w 79"/>
                <a:gd name="T23" fmla="*/ 52 h 67"/>
                <a:gd name="T24" fmla="*/ 67 w 79"/>
                <a:gd name="T25" fmla="*/ 58 h 67"/>
                <a:gd name="T26" fmla="*/ 61 w 79"/>
                <a:gd name="T27" fmla="*/ 62 h 67"/>
                <a:gd name="T28" fmla="*/ 54 w 79"/>
                <a:gd name="T29" fmla="*/ 64 h 67"/>
                <a:gd name="T30" fmla="*/ 46 w 79"/>
                <a:gd name="T31" fmla="*/ 66 h 67"/>
                <a:gd name="T32" fmla="*/ 38 w 79"/>
                <a:gd name="T33" fmla="*/ 67 h 67"/>
                <a:gd name="T34" fmla="*/ 31 w 79"/>
                <a:gd name="T35" fmla="*/ 66 h 67"/>
                <a:gd name="T36" fmla="*/ 25 w 79"/>
                <a:gd name="T37" fmla="*/ 64 h 67"/>
                <a:gd name="T38" fmla="*/ 17 w 79"/>
                <a:gd name="T39" fmla="*/ 62 h 67"/>
                <a:gd name="T40" fmla="*/ 11 w 79"/>
                <a:gd name="T41" fmla="*/ 58 h 67"/>
                <a:gd name="T42" fmla="*/ 8 w 79"/>
                <a:gd name="T43" fmla="*/ 52 h 67"/>
                <a:gd name="T44" fmla="*/ 4 w 79"/>
                <a:gd name="T45" fmla="*/ 46 h 67"/>
                <a:gd name="T46" fmla="*/ 2 w 79"/>
                <a:gd name="T47" fmla="*/ 41 h 67"/>
                <a:gd name="T48" fmla="*/ 0 w 79"/>
                <a:gd name="T49" fmla="*/ 35 h 67"/>
                <a:gd name="T50" fmla="*/ 2 w 79"/>
                <a:gd name="T51" fmla="*/ 27 h 67"/>
                <a:gd name="T52" fmla="*/ 4 w 79"/>
                <a:gd name="T53" fmla="*/ 21 h 67"/>
                <a:gd name="T54" fmla="*/ 8 w 79"/>
                <a:gd name="T55" fmla="*/ 16 h 67"/>
                <a:gd name="T56" fmla="*/ 11 w 79"/>
                <a:gd name="T57" fmla="*/ 10 h 67"/>
                <a:gd name="T58" fmla="*/ 17 w 79"/>
                <a:gd name="T59" fmla="*/ 6 h 67"/>
                <a:gd name="T60" fmla="*/ 25 w 79"/>
                <a:gd name="T61" fmla="*/ 4 h 67"/>
                <a:gd name="T62" fmla="*/ 31 w 79"/>
                <a:gd name="T63" fmla="*/ 2 h 67"/>
                <a:gd name="T64" fmla="*/ 38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2"/>
                  </a:lnTo>
                  <a:lnTo>
                    <a:pt x="54" y="4"/>
                  </a:lnTo>
                  <a:lnTo>
                    <a:pt x="61" y="6"/>
                  </a:lnTo>
                  <a:lnTo>
                    <a:pt x="67" y="10"/>
                  </a:lnTo>
                  <a:lnTo>
                    <a:pt x="71" y="16"/>
                  </a:lnTo>
                  <a:lnTo>
                    <a:pt x="75" y="21"/>
                  </a:lnTo>
                  <a:lnTo>
                    <a:pt x="77" y="27"/>
                  </a:lnTo>
                  <a:lnTo>
                    <a:pt x="79" y="35"/>
                  </a:lnTo>
                  <a:lnTo>
                    <a:pt x="77" y="41"/>
                  </a:lnTo>
                  <a:lnTo>
                    <a:pt x="75" y="46"/>
                  </a:lnTo>
                  <a:lnTo>
                    <a:pt x="71" y="52"/>
                  </a:lnTo>
                  <a:lnTo>
                    <a:pt x="67" y="58"/>
                  </a:lnTo>
                  <a:lnTo>
                    <a:pt x="61" y="62"/>
                  </a:lnTo>
                  <a:lnTo>
                    <a:pt x="54" y="64"/>
                  </a:lnTo>
                  <a:lnTo>
                    <a:pt x="46" y="66"/>
                  </a:lnTo>
                  <a:lnTo>
                    <a:pt x="38" y="67"/>
                  </a:lnTo>
                  <a:lnTo>
                    <a:pt x="31" y="66"/>
                  </a:lnTo>
                  <a:lnTo>
                    <a:pt x="25" y="64"/>
                  </a:lnTo>
                  <a:lnTo>
                    <a:pt x="17" y="62"/>
                  </a:lnTo>
                  <a:lnTo>
                    <a:pt x="11" y="58"/>
                  </a:lnTo>
                  <a:lnTo>
                    <a:pt x="8" y="52"/>
                  </a:lnTo>
                  <a:lnTo>
                    <a:pt x="4" y="46"/>
                  </a:lnTo>
                  <a:lnTo>
                    <a:pt x="2" y="41"/>
                  </a:lnTo>
                  <a:lnTo>
                    <a:pt x="0" y="35"/>
                  </a:lnTo>
                  <a:lnTo>
                    <a:pt x="2" y="27"/>
                  </a:lnTo>
                  <a:lnTo>
                    <a:pt x="4" y="21"/>
                  </a:lnTo>
                  <a:lnTo>
                    <a:pt x="8" y="16"/>
                  </a:lnTo>
                  <a:lnTo>
                    <a:pt x="11" y="10"/>
                  </a:lnTo>
                  <a:lnTo>
                    <a:pt x="17" y="6"/>
                  </a:lnTo>
                  <a:lnTo>
                    <a:pt x="25"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619" name="Freeform 38"/>
            <p:cNvSpPr>
              <a:spLocks/>
            </p:cNvSpPr>
            <p:nvPr/>
          </p:nvSpPr>
          <p:spPr bwMode="auto">
            <a:xfrm>
              <a:off x="2343" y="3254"/>
              <a:ext cx="77" cy="65"/>
            </a:xfrm>
            <a:custGeom>
              <a:avLst/>
              <a:gdLst>
                <a:gd name="T0" fmla="*/ 39 w 77"/>
                <a:gd name="T1" fmla="*/ 0 h 65"/>
                <a:gd name="T2" fmla="*/ 47 w 77"/>
                <a:gd name="T3" fmla="*/ 0 h 65"/>
                <a:gd name="T4" fmla="*/ 54 w 77"/>
                <a:gd name="T5" fmla="*/ 2 h 65"/>
                <a:gd name="T6" fmla="*/ 60 w 77"/>
                <a:gd name="T7" fmla="*/ 6 h 65"/>
                <a:gd name="T8" fmla="*/ 66 w 77"/>
                <a:gd name="T9" fmla="*/ 10 h 65"/>
                <a:gd name="T10" fmla="*/ 71 w 77"/>
                <a:gd name="T11" fmla="*/ 15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6 w 77"/>
                <a:gd name="T25" fmla="*/ 56 h 65"/>
                <a:gd name="T26" fmla="*/ 60 w 77"/>
                <a:gd name="T27" fmla="*/ 59 h 65"/>
                <a:gd name="T28" fmla="*/ 54 w 77"/>
                <a:gd name="T29" fmla="*/ 63 h 65"/>
                <a:gd name="T30" fmla="*/ 47 w 77"/>
                <a:gd name="T31" fmla="*/ 65 h 65"/>
                <a:gd name="T32" fmla="*/ 39 w 77"/>
                <a:gd name="T33" fmla="*/ 65 h 65"/>
                <a:gd name="T34" fmla="*/ 31 w 77"/>
                <a:gd name="T35" fmla="*/ 65 h 65"/>
                <a:gd name="T36" fmla="*/ 23 w 77"/>
                <a:gd name="T37" fmla="*/ 63 h 65"/>
                <a:gd name="T38" fmla="*/ 18 w 77"/>
                <a:gd name="T39" fmla="*/ 59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5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2"/>
                  </a:lnTo>
                  <a:lnTo>
                    <a:pt x="60" y="6"/>
                  </a:lnTo>
                  <a:lnTo>
                    <a:pt x="66" y="10"/>
                  </a:lnTo>
                  <a:lnTo>
                    <a:pt x="71" y="15"/>
                  </a:lnTo>
                  <a:lnTo>
                    <a:pt x="75" y="19"/>
                  </a:lnTo>
                  <a:lnTo>
                    <a:pt x="77" y="27"/>
                  </a:lnTo>
                  <a:lnTo>
                    <a:pt x="77" y="33"/>
                  </a:lnTo>
                  <a:lnTo>
                    <a:pt x="77" y="40"/>
                  </a:lnTo>
                  <a:lnTo>
                    <a:pt x="75" y="46"/>
                  </a:lnTo>
                  <a:lnTo>
                    <a:pt x="71" y="52"/>
                  </a:lnTo>
                  <a:lnTo>
                    <a:pt x="66" y="56"/>
                  </a:lnTo>
                  <a:lnTo>
                    <a:pt x="60" y="59"/>
                  </a:lnTo>
                  <a:lnTo>
                    <a:pt x="54" y="63"/>
                  </a:lnTo>
                  <a:lnTo>
                    <a:pt x="47" y="65"/>
                  </a:lnTo>
                  <a:lnTo>
                    <a:pt x="39" y="65"/>
                  </a:lnTo>
                  <a:lnTo>
                    <a:pt x="31" y="65"/>
                  </a:lnTo>
                  <a:lnTo>
                    <a:pt x="23" y="63"/>
                  </a:lnTo>
                  <a:lnTo>
                    <a:pt x="18" y="59"/>
                  </a:lnTo>
                  <a:lnTo>
                    <a:pt x="12" y="56"/>
                  </a:lnTo>
                  <a:lnTo>
                    <a:pt x="6" y="52"/>
                  </a:lnTo>
                  <a:lnTo>
                    <a:pt x="2" y="46"/>
                  </a:lnTo>
                  <a:lnTo>
                    <a:pt x="0" y="40"/>
                  </a:lnTo>
                  <a:lnTo>
                    <a:pt x="0" y="33"/>
                  </a:lnTo>
                  <a:lnTo>
                    <a:pt x="0" y="27"/>
                  </a:lnTo>
                  <a:lnTo>
                    <a:pt x="2" y="19"/>
                  </a:lnTo>
                  <a:lnTo>
                    <a:pt x="6" y="15"/>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20" name="Freeform 39"/>
            <p:cNvSpPr>
              <a:spLocks/>
            </p:cNvSpPr>
            <p:nvPr/>
          </p:nvSpPr>
          <p:spPr bwMode="auto">
            <a:xfrm>
              <a:off x="1743" y="3762"/>
              <a:ext cx="78" cy="68"/>
            </a:xfrm>
            <a:custGeom>
              <a:avLst/>
              <a:gdLst>
                <a:gd name="T0" fmla="*/ 38 w 78"/>
                <a:gd name="T1" fmla="*/ 0 h 68"/>
                <a:gd name="T2" fmla="*/ 48 w 78"/>
                <a:gd name="T3" fmla="*/ 2 h 68"/>
                <a:gd name="T4" fmla="*/ 53 w 78"/>
                <a:gd name="T5" fmla="*/ 4 h 68"/>
                <a:gd name="T6" fmla="*/ 61 w 78"/>
                <a:gd name="T7" fmla="*/ 6 h 68"/>
                <a:gd name="T8" fmla="*/ 67 w 78"/>
                <a:gd name="T9" fmla="*/ 10 h 68"/>
                <a:gd name="T10" fmla="*/ 71 w 78"/>
                <a:gd name="T11" fmla="*/ 16 h 68"/>
                <a:gd name="T12" fmla="*/ 74 w 78"/>
                <a:gd name="T13" fmla="*/ 22 h 68"/>
                <a:gd name="T14" fmla="*/ 76 w 78"/>
                <a:gd name="T15" fmla="*/ 27 h 68"/>
                <a:gd name="T16" fmla="*/ 78 w 78"/>
                <a:gd name="T17" fmla="*/ 33 h 68"/>
                <a:gd name="T18" fmla="*/ 76 w 78"/>
                <a:gd name="T19" fmla="*/ 41 h 68"/>
                <a:gd name="T20" fmla="*/ 74 w 78"/>
                <a:gd name="T21" fmla="*/ 46 h 68"/>
                <a:gd name="T22" fmla="*/ 71 w 78"/>
                <a:gd name="T23" fmla="*/ 52 h 68"/>
                <a:gd name="T24" fmla="*/ 67 w 78"/>
                <a:gd name="T25" fmla="*/ 58 h 68"/>
                <a:gd name="T26" fmla="*/ 61 w 78"/>
                <a:gd name="T27" fmla="*/ 62 h 68"/>
                <a:gd name="T28" fmla="*/ 53 w 78"/>
                <a:gd name="T29" fmla="*/ 64 h 68"/>
                <a:gd name="T30" fmla="*/ 48 w 78"/>
                <a:gd name="T31" fmla="*/ 66 h 68"/>
                <a:gd name="T32" fmla="*/ 38 w 78"/>
                <a:gd name="T33" fmla="*/ 68 h 68"/>
                <a:gd name="T34" fmla="*/ 30 w 78"/>
                <a:gd name="T35" fmla="*/ 66 h 68"/>
                <a:gd name="T36" fmla="*/ 25 w 78"/>
                <a:gd name="T37" fmla="*/ 64 h 68"/>
                <a:gd name="T38" fmla="*/ 17 w 78"/>
                <a:gd name="T39" fmla="*/ 62 h 68"/>
                <a:gd name="T40" fmla="*/ 11 w 78"/>
                <a:gd name="T41" fmla="*/ 58 h 68"/>
                <a:gd name="T42" fmla="*/ 7 w 78"/>
                <a:gd name="T43" fmla="*/ 52 h 68"/>
                <a:gd name="T44" fmla="*/ 3 w 78"/>
                <a:gd name="T45" fmla="*/ 46 h 68"/>
                <a:gd name="T46" fmla="*/ 2 w 78"/>
                <a:gd name="T47" fmla="*/ 41 h 68"/>
                <a:gd name="T48" fmla="*/ 0 w 78"/>
                <a:gd name="T49" fmla="*/ 33 h 68"/>
                <a:gd name="T50" fmla="*/ 2 w 78"/>
                <a:gd name="T51" fmla="*/ 27 h 68"/>
                <a:gd name="T52" fmla="*/ 3 w 78"/>
                <a:gd name="T53" fmla="*/ 22 h 68"/>
                <a:gd name="T54" fmla="*/ 7 w 78"/>
                <a:gd name="T55" fmla="*/ 16 h 68"/>
                <a:gd name="T56" fmla="*/ 11 w 78"/>
                <a:gd name="T57" fmla="*/ 10 h 68"/>
                <a:gd name="T58" fmla="*/ 17 w 78"/>
                <a:gd name="T59" fmla="*/ 6 h 68"/>
                <a:gd name="T60" fmla="*/ 25 w 78"/>
                <a:gd name="T61" fmla="*/ 4 h 68"/>
                <a:gd name="T62" fmla="*/ 30 w 78"/>
                <a:gd name="T63" fmla="*/ 2 h 68"/>
                <a:gd name="T64" fmla="*/ 38 w 78"/>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8">
                  <a:moveTo>
                    <a:pt x="38" y="0"/>
                  </a:moveTo>
                  <a:lnTo>
                    <a:pt x="48" y="2"/>
                  </a:lnTo>
                  <a:lnTo>
                    <a:pt x="53" y="4"/>
                  </a:lnTo>
                  <a:lnTo>
                    <a:pt x="61" y="6"/>
                  </a:lnTo>
                  <a:lnTo>
                    <a:pt x="67" y="10"/>
                  </a:lnTo>
                  <a:lnTo>
                    <a:pt x="71" y="16"/>
                  </a:lnTo>
                  <a:lnTo>
                    <a:pt x="74" y="22"/>
                  </a:lnTo>
                  <a:lnTo>
                    <a:pt x="76" y="27"/>
                  </a:lnTo>
                  <a:lnTo>
                    <a:pt x="78" y="33"/>
                  </a:lnTo>
                  <a:lnTo>
                    <a:pt x="76" y="41"/>
                  </a:lnTo>
                  <a:lnTo>
                    <a:pt x="74" y="46"/>
                  </a:lnTo>
                  <a:lnTo>
                    <a:pt x="71" y="52"/>
                  </a:lnTo>
                  <a:lnTo>
                    <a:pt x="67" y="58"/>
                  </a:lnTo>
                  <a:lnTo>
                    <a:pt x="61" y="62"/>
                  </a:lnTo>
                  <a:lnTo>
                    <a:pt x="53" y="64"/>
                  </a:lnTo>
                  <a:lnTo>
                    <a:pt x="48" y="66"/>
                  </a:lnTo>
                  <a:lnTo>
                    <a:pt x="38" y="68"/>
                  </a:lnTo>
                  <a:lnTo>
                    <a:pt x="30" y="66"/>
                  </a:lnTo>
                  <a:lnTo>
                    <a:pt x="25" y="64"/>
                  </a:lnTo>
                  <a:lnTo>
                    <a:pt x="17" y="62"/>
                  </a:lnTo>
                  <a:lnTo>
                    <a:pt x="11" y="58"/>
                  </a:lnTo>
                  <a:lnTo>
                    <a:pt x="7" y="52"/>
                  </a:lnTo>
                  <a:lnTo>
                    <a:pt x="3" y="46"/>
                  </a:lnTo>
                  <a:lnTo>
                    <a:pt x="2" y="41"/>
                  </a:lnTo>
                  <a:lnTo>
                    <a:pt x="0" y="33"/>
                  </a:lnTo>
                  <a:lnTo>
                    <a:pt x="2" y="27"/>
                  </a:lnTo>
                  <a:lnTo>
                    <a:pt x="3" y="22"/>
                  </a:lnTo>
                  <a:lnTo>
                    <a:pt x="7" y="16"/>
                  </a:lnTo>
                  <a:lnTo>
                    <a:pt x="11" y="10"/>
                  </a:lnTo>
                  <a:lnTo>
                    <a:pt x="17" y="6"/>
                  </a:lnTo>
                  <a:lnTo>
                    <a:pt x="25"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621" name="Freeform 40"/>
            <p:cNvSpPr>
              <a:spLocks/>
            </p:cNvSpPr>
            <p:nvPr/>
          </p:nvSpPr>
          <p:spPr bwMode="auto">
            <a:xfrm>
              <a:off x="2453" y="3707"/>
              <a:ext cx="77" cy="67"/>
            </a:xfrm>
            <a:custGeom>
              <a:avLst/>
              <a:gdLst>
                <a:gd name="T0" fmla="*/ 38 w 77"/>
                <a:gd name="T1" fmla="*/ 0 h 67"/>
                <a:gd name="T2" fmla="*/ 46 w 77"/>
                <a:gd name="T3" fmla="*/ 2 h 67"/>
                <a:gd name="T4" fmla="*/ 52 w 77"/>
                <a:gd name="T5" fmla="*/ 4 h 67"/>
                <a:gd name="T6" fmla="*/ 59 w 77"/>
                <a:gd name="T7" fmla="*/ 6 h 67"/>
                <a:gd name="T8" fmla="*/ 65 w 77"/>
                <a:gd name="T9" fmla="*/ 9 h 67"/>
                <a:gd name="T10" fmla="*/ 69 w 77"/>
                <a:gd name="T11" fmla="*/ 15 h 67"/>
                <a:gd name="T12" fmla="*/ 73 w 77"/>
                <a:gd name="T13" fmla="*/ 21 h 67"/>
                <a:gd name="T14" fmla="*/ 75 w 77"/>
                <a:gd name="T15" fmla="*/ 27 h 67"/>
                <a:gd name="T16" fmla="*/ 77 w 77"/>
                <a:gd name="T17" fmla="*/ 34 h 67"/>
                <a:gd name="T18" fmla="*/ 75 w 77"/>
                <a:gd name="T19" fmla="*/ 40 h 67"/>
                <a:gd name="T20" fmla="*/ 73 w 77"/>
                <a:gd name="T21" fmla="*/ 46 h 67"/>
                <a:gd name="T22" fmla="*/ 69 w 77"/>
                <a:gd name="T23" fmla="*/ 52 h 67"/>
                <a:gd name="T24" fmla="*/ 65 w 77"/>
                <a:gd name="T25" fmla="*/ 57 h 67"/>
                <a:gd name="T26" fmla="*/ 59 w 77"/>
                <a:gd name="T27" fmla="*/ 61 h 67"/>
                <a:gd name="T28" fmla="*/ 52 w 77"/>
                <a:gd name="T29" fmla="*/ 63 h 67"/>
                <a:gd name="T30" fmla="*/ 46 w 77"/>
                <a:gd name="T31" fmla="*/ 65 h 67"/>
                <a:gd name="T32" fmla="*/ 38 w 77"/>
                <a:gd name="T33" fmla="*/ 67 h 67"/>
                <a:gd name="T34" fmla="*/ 31 w 77"/>
                <a:gd name="T35" fmla="*/ 65 h 67"/>
                <a:gd name="T36" fmla="*/ 23 w 77"/>
                <a:gd name="T37" fmla="*/ 63 h 67"/>
                <a:gd name="T38" fmla="*/ 15 w 77"/>
                <a:gd name="T39" fmla="*/ 61 h 67"/>
                <a:gd name="T40" fmla="*/ 9 w 77"/>
                <a:gd name="T41" fmla="*/ 57 h 67"/>
                <a:gd name="T42" fmla="*/ 6 w 77"/>
                <a:gd name="T43" fmla="*/ 52 h 67"/>
                <a:gd name="T44" fmla="*/ 2 w 77"/>
                <a:gd name="T45" fmla="*/ 46 h 67"/>
                <a:gd name="T46" fmla="*/ 0 w 77"/>
                <a:gd name="T47" fmla="*/ 40 h 67"/>
                <a:gd name="T48" fmla="*/ 0 w 77"/>
                <a:gd name="T49" fmla="*/ 34 h 67"/>
                <a:gd name="T50" fmla="*/ 0 w 77"/>
                <a:gd name="T51" fmla="*/ 27 h 67"/>
                <a:gd name="T52" fmla="*/ 2 w 77"/>
                <a:gd name="T53" fmla="*/ 21 h 67"/>
                <a:gd name="T54" fmla="*/ 6 w 77"/>
                <a:gd name="T55" fmla="*/ 15 h 67"/>
                <a:gd name="T56" fmla="*/ 9 w 77"/>
                <a:gd name="T57" fmla="*/ 9 h 67"/>
                <a:gd name="T58" fmla="*/ 15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2" y="4"/>
                  </a:lnTo>
                  <a:lnTo>
                    <a:pt x="59" y="6"/>
                  </a:lnTo>
                  <a:lnTo>
                    <a:pt x="65" y="9"/>
                  </a:lnTo>
                  <a:lnTo>
                    <a:pt x="69" y="15"/>
                  </a:lnTo>
                  <a:lnTo>
                    <a:pt x="73" y="21"/>
                  </a:lnTo>
                  <a:lnTo>
                    <a:pt x="75" y="27"/>
                  </a:lnTo>
                  <a:lnTo>
                    <a:pt x="77" y="34"/>
                  </a:lnTo>
                  <a:lnTo>
                    <a:pt x="75" y="40"/>
                  </a:lnTo>
                  <a:lnTo>
                    <a:pt x="73" y="46"/>
                  </a:lnTo>
                  <a:lnTo>
                    <a:pt x="69" y="52"/>
                  </a:lnTo>
                  <a:lnTo>
                    <a:pt x="65" y="57"/>
                  </a:lnTo>
                  <a:lnTo>
                    <a:pt x="59" y="61"/>
                  </a:lnTo>
                  <a:lnTo>
                    <a:pt x="52" y="63"/>
                  </a:lnTo>
                  <a:lnTo>
                    <a:pt x="46" y="65"/>
                  </a:lnTo>
                  <a:lnTo>
                    <a:pt x="38" y="67"/>
                  </a:lnTo>
                  <a:lnTo>
                    <a:pt x="31" y="65"/>
                  </a:lnTo>
                  <a:lnTo>
                    <a:pt x="23" y="63"/>
                  </a:lnTo>
                  <a:lnTo>
                    <a:pt x="15" y="61"/>
                  </a:lnTo>
                  <a:lnTo>
                    <a:pt x="9" y="57"/>
                  </a:lnTo>
                  <a:lnTo>
                    <a:pt x="6" y="52"/>
                  </a:lnTo>
                  <a:lnTo>
                    <a:pt x="2" y="46"/>
                  </a:lnTo>
                  <a:lnTo>
                    <a:pt x="0" y="40"/>
                  </a:lnTo>
                  <a:lnTo>
                    <a:pt x="0" y="34"/>
                  </a:lnTo>
                  <a:lnTo>
                    <a:pt x="0" y="27"/>
                  </a:lnTo>
                  <a:lnTo>
                    <a:pt x="2" y="21"/>
                  </a:lnTo>
                  <a:lnTo>
                    <a:pt x="6" y="15"/>
                  </a:lnTo>
                  <a:lnTo>
                    <a:pt x="9" y="9"/>
                  </a:lnTo>
                  <a:lnTo>
                    <a:pt x="15" y="6"/>
                  </a:lnTo>
                  <a:lnTo>
                    <a:pt x="23" y="4"/>
                  </a:lnTo>
                  <a:lnTo>
                    <a:pt x="31" y="2"/>
                  </a:lnTo>
                  <a:lnTo>
                    <a:pt x="38" y="0"/>
                  </a:lnTo>
                  <a:close/>
                </a:path>
              </a:pathLst>
            </a:custGeom>
            <a:solidFill>
              <a:srgbClr val="FFFFFF"/>
            </a:solidFill>
            <a:ln w="9525">
              <a:noFill/>
              <a:round/>
              <a:headEnd/>
              <a:tailEnd/>
            </a:ln>
          </p:spPr>
          <p:txBody>
            <a:bodyPr/>
            <a:lstStyle/>
            <a:p>
              <a:endParaRPr lang="en-US" dirty="0"/>
            </a:p>
          </p:txBody>
        </p:sp>
        <p:sp>
          <p:nvSpPr>
            <p:cNvPr id="19622" name="Freeform 41"/>
            <p:cNvSpPr>
              <a:spLocks/>
            </p:cNvSpPr>
            <p:nvPr/>
          </p:nvSpPr>
          <p:spPr bwMode="auto">
            <a:xfrm>
              <a:off x="2453" y="3707"/>
              <a:ext cx="77" cy="67"/>
            </a:xfrm>
            <a:custGeom>
              <a:avLst/>
              <a:gdLst>
                <a:gd name="T0" fmla="*/ 38 w 77"/>
                <a:gd name="T1" fmla="*/ 0 h 67"/>
                <a:gd name="T2" fmla="*/ 46 w 77"/>
                <a:gd name="T3" fmla="*/ 2 h 67"/>
                <a:gd name="T4" fmla="*/ 52 w 77"/>
                <a:gd name="T5" fmla="*/ 4 h 67"/>
                <a:gd name="T6" fmla="*/ 59 w 77"/>
                <a:gd name="T7" fmla="*/ 6 h 67"/>
                <a:gd name="T8" fmla="*/ 65 w 77"/>
                <a:gd name="T9" fmla="*/ 9 h 67"/>
                <a:gd name="T10" fmla="*/ 69 w 77"/>
                <a:gd name="T11" fmla="*/ 15 h 67"/>
                <a:gd name="T12" fmla="*/ 73 w 77"/>
                <a:gd name="T13" fmla="*/ 21 h 67"/>
                <a:gd name="T14" fmla="*/ 75 w 77"/>
                <a:gd name="T15" fmla="*/ 27 h 67"/>
                <a:gd name="T16" fmla="*/ 77 w 77"/>
                <a:gd name="T17" fmla="*/ 34 h 67"/>
                <a:gd name="T18" fmla="*/ 75 w 77"/>
                <a:gd name="T19" fmla="*/ 40 h 67"/>
                <a:gd name="T20" fmla="*/ 73 w 77"/>
                <a:gd name="T21" fmla="*/ 46 h 67"/>
                <a:gd name="T22" fmla="*/ 69 w 77"/>
                <a:gd name="T23" fmla="*/ 52 h 67"/>
                <a:gd name="T24" fmla="*/ 65 w 77"/>
                <a:gd name="T25" fmla="*/ 57 h 67"/>
                <a:gd name="T26" fmla="*/ 59 w 77"/>
                <a:gd name="T27" fmla="*/ 61 h 67"/>
                <a:gd name="T28" fmla="*/ 52 w 77"/>
                <a:gd name="T29" fmla="*/ 63 h 67"/>
                <a:gd name="T30" fmla="*/ 46 w 77"/>
                <a:gd name="T31" fmla="*/ 65 h 67"/>
                <a:gd name="T32" fmla="*/ 38 w 77"/>
                <a:gd name="T33" fmla="*/ 67 h 67"/>
                <a:gd name="T34" fmla="*/ 31 w 77"/>
                <a:gd name="T35" fmla="*/ 65 h 67"/>
                <a:gd name="T36" fmla="*/ 23 w 77"/>
                <a:gd name="T37" fmla="*/ 63 h 67"/>
                <a:gd name="T38" fmla="*/ 15 w 77"/>
                <a:gd name="T39" fmla="*/ 61 h 67"/>
                <a:gd name="T40" fmla="*/ 9 w 77"/>
                <a:gd name="T41" fmla="*/ 57 h 67"/>
                <a:gd name="T42" fmla="*/ 6 w 77"/>
                <a:gd name="T43" fmla="*/ 52 h 67"/>
                <a:gd name="T44" fmla="*/ 2 w 77"/>
                <a:gd name="T45" fmla="*/ 46 h 67"/>
                <a:gd name="T46" fmla="*/ 0 w 77"/>
                <a:gd name="T47" fmla="*/ 40 h 67"/>
                <a:gd name="T48" fmla="*/ 0 w 77"/>
                <a:gd name="T49" fmla="*/ 34 h 67"/>
                <a:gd name="T50" fmla="*/ 0 w 77"/>
                <a:gd name="T51" fmla="*/ 27 h 67"/>
                <a:gd name="T52" fmla="*/ 2 w 77"/>
                <a:gd name="T53" fmla="*/ 21 h 67"/>
                <a:gd name="T54" fmla="*/ 6 w 77"/>
                <a:gd name="T55" fmla="*/ 15 h 67"/>
                <a:gd name="T56" fmla="*/ 9 w 77"/>
                <a:gd name="T57" fmla="*/ 9 h 67"/>
                <a:gd name="T58" fmla="*/ 15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2" y="4"/>
                  </a:lnTo>
                  <a:lnTo>
                    <a:pt x="59" y="6"/>
                  </a:lnTo>
                  <a:lnTo>
                    <a:pt x="65" y="9"/>
                  </a:lnTo>
                  <a:lnTo>
                    <a:pt x="69" y="15"/>
                  </a:lnTo>
                  <a:lnTo>
                    <a:pt x="73" y="21"/>
                  </a:lnTo>
                  <a:lnTo>
                    <a:pt x="75" y="27"/>
                  </a:lnTo>
                  <a:lnTo>
                    <a:pt x="77" y="34"/>
                  </a:lnTo>
                  <a:lnTo>
                    <a:pt x="75" y="40"/>
                  </a:lnTo>
                  <a:lnTo>
                    <a:pt x="73" y="46"/>
                  </a:lnTo>
                  <a:lnTo>
                    <a:pt x="69" y="52"/>
                  </a:lnTo>
                  <a:lnTo>
                    <a:pt x="65" y="57"/>
                  </a:lnTo>
                  <a:lnTo>
                    <a:pt x="59" y="61"/>
                  </a:lnTo>
                  <a:lnTo>
                    <a:pt x="52" y="63"/>
                  </a:lnTo>
                  <a:lnTo>
                    <a:pt x="46" y="65"/>
                  </a:lnTo>
                  <a:lnTo>
                    <a:pt x="38" y="67"/>
                  </a:lnTo>
                  <a:lnTo>
                    <a:pt x="31" y="65"/>
                  </a:lnTo>
                  <a:lnTo>
                    <a:pt x="23" y="63"/>
                  </a:lnTo>
                  <a:lnTo>
                    <a:pt x="15" y="61"/>
                  </a:lnTo>
                  <a:lnTo>
                    <a:pt x="9" y="57"/>
                  </a:lnTo>
                  <a:lnTo>
                    <a:pt x="6" y="52"/>
                  </a:lnTo>
                  <a:lnTo>
                    <a:pt x="2" y="46"/>
                  </a:lnTo>
                  <a:lnTo>
                    <a:pt x="0" y="40"/>
                  </a:lnTo>
                  <a:lnTo>
                    <a:pt x="0" y="34"/>
                  </a:lnTo>
                  <a:lnTo>
                    <a:pt x="0" y="27"/>
                  </a:lnTo>
                  <a:lnTo>
                    <a:pt x="2" y="21"/>
                  </a:lnTo>
                  <a:lnTo>
                    <a:pt x="6" y="15"/>
                  </a:lnTo>
                  <a:lnTo>
                    <a:pt x="9" y="9"/>
                  </a:lnTo>
                  <a:lnTo>
                    <a:pt x="15"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623" name="Freeform 42"/>
            <p:cNvSpPr>
              <a:spLocks/>
            </p:cNvSpPr>
            <p:nvPr/>
          </p:nvSpPr>
          <p:spPr bwMode="auto">
            <a:xfrm>
              <a:off x="1698" y="3828"/>
              <a:ext cx="79" cy="65"/>
            </a:xfrm>
            <a:custGeom>
              <a:avLst/>
              <a:gdLst>
                <a:gd name="T0" fmla="*/ 39 w 79"/>
                <a:gd name="T1" fmla="*/ 0 h 65"/>
                <a:gd name="T2" fmla="*/ 48 w 79"/>
                <a:gd name="T3" fmla="*/ 0 h 65"/>
                <a:gd name="T4" fmla="*/ 54 w 79"/>
                <a:gd name="T5" fmla="*/ 2 h 65"/>
                <a:gd name="T6" fmla="*/ 62 w 79"/>
                <a:gd name="T7" fmla="*/ 5 h 65"/>
                <a:gd name="T8" fmla="*/ 68 w 79"/>
                <a:gd name="T9" fmla="*/ 9 h 65"/>
                <a:gd name="T10" fmla="*/ 71 w 79"/>
                <a:gd name="T11" fmla="*/ 15 h 65"/>
                <a:gd name="T12" fmla="*/ 75 w 79"/>
                <a:gd name="T13" fmla="*/ 21 h 65"/>
                <a:gd name="T14" fmla="*/ 77 w 79"/>
                <a:gd name="T15" fmla="*/ 27 h 65"/>
                <a:gd name="T16" fmla="*/ 79 w 79"/>
                <a:gd name="T17" fmla="*/ 32 h 65"/>
                <a:gd name="T18" fmla="*/ 77 w 79"/>
                <a:gd name="T19" fmla="*/ 40 h 65"/>
                <a:gd name="T20" fmla="*/ 75 w 79"/>
                <a:gd name="T21" fmla="*/ 46 h 65"/>
                <a:gd name="T22" fmla="*/ 71 w 79"/>
                <a:gd name="T23" fmla="*/ 51 h 65"/>
                <a:gd name="T24" fmla="*/ 68 w 79"/>
                <a:gd name="T25" fmla="*/ 55 h 65"/>
                <a:gd name="T26" fmla="*/ 62 w 79"/>
                <a:gd name="T27" fmla="*/ 61 h 65"/>
                <a:gd name="T28" fmla="*/ 54 w 79"/>
                <a:gd name="T29" fmla="*/ 63 h 65"/>
                <a:gd name="T30" fmla="*/ 48 w 79"/>
                <a:gd name="T31" fmla="*/ 65 h 65"/>
                <a:gd name="T32" fmla="*/ 39 w 79"/>
                <a:gd name="T33" fmla="*/ 65 h 65"/>
                <a:gd name="T34" fmla="*/ 31 w 79"/>
                <a:gd name="T35" fmla="*/ 65 h 65"/>
                <a:gd name="T36" fmla="*/ 25 w 79"/>
                <a:gd name="T37" fmla="*/ 63 h 65"/>
                <a:gd name="T38" fmla="*/ 18 w 79"/>
                <a:gd name="T39" fmla="*/ 61 h 65"/>
                <a:gd name="T40" fmla="*/ 12 w 79"/>
                <a:gd name="T41" fmla="*/ 55 h 65"/>
                <a:gd name="T42" fmla="*/ 8 w 79"/>
                <a:gd name="T43" fmla="*/ 51 h 65"/>
                <a:gd name="T44" fmla="*/ 4 w 79"/>
                <a:gd name="T45" fmla="*/ 46 h 65"/>
                <a:gd name="T46" fmla="*/ 2 w 79"/>
                <a:gd name="T47" fmla="*/ 40 h 65"/>
                <a:gd name="T48" fmla="*/ 0 w 79"/>
                <a:gd name="T49" fmla="*/ 32 h 65"/>
                <a:gd name="T50" fmla="*/ 2 w 79"/>
                <a:gd name="T51" fmla="*/ 27 h 65"/>
                <a:gd name="T52" fmla="*/ 4 w 79"/>
                <a:gd name="T53" fmla="*/ 21 h 65"/>
                <a:gd name="T54" fmla="*/ 8 w 79"/>
                <a:gd name="T55" fmla="*/ 15 h 65"/>
                <a:gd name="T56" fmla="*/ 12 w 79"/>
                <a:gd name="T57" fmla="*/ 9 h 65"/>
                <a:gd name="T58" fmla="*/ 18 w 79"/>
                <a:gd name="T59" fmla="*/ 5 h 65"/>
                <a:gd name="T60" fmla="*/ 25 w 79"/>
                <a:gd name="T61" fmla="*/ 2 h 65"/>
                <a:gd name="T62" fmla="*/ 31 w 79"/>
                <a:gd name="T63" fmla="*/ 0 h 65"/>
                <a:gd name="T64" fmla="*/ 39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9" y="0"/>
                  </a:moveTo>
                  <a:lnTo>
                    <a:pt x="48" y="0"/>
                  </a:lnTo>
                  <a:lnTo>
                    <a:pt x="54" y="2"/>
                  </a:lnTo>
                  <a:lnTo>
                    <a:pt x="62" y="5"/>
                  </a:lnTo>
                  <a:lnTo>
                    <a:pt x="68" y="9"/>
                  </a:lnTo>
                  <a:lnTo>
                    <a:pt x="71" y="15"/>
                  </a:lnTo>
                  <a:lnTo>
                    <a:pt x="75" y="21"/>
                  </a:lnTo>
                  <a:lnTo>
                    <a:pt x="77" y="27"/>
                  </a:lnTo>
                  <a:lnTo>
                    <a:pt x="79" y="32"/>
                  </a:lnTo>
                  <a:lnTo>
                    <a:pt x="77" y="40"/>
                  </a:lnTo>
                  <a:lnTo>
                    <a:pt x="75" y="46"/>
                  </a:lnTo>
                  <a:lnTo>
                    <a:pt x="71" y="51"/>
                  </a:lnTo>
                  <a:lnTo>
                    <a:pt x="68" y="55"/>
                  </a:lnTo>
                  <a:lnTo>
                    <a:pt x="62" y="61"/>
                  </a:lnTo>
                  <a:lnTo>
                    <a:pt x="54" y="63"/>
                  </a:lnTo>
                  <a:lnTo>
                    <a:pt x="48" y="65"/>
                  </a:lnTo>
                  <a:lnTo>
                    <a:pt x="39" y="65"/>
                  </a:lnTo>
                  <a:lnTo>
                    <a:pt x="31" y="65"/>
                  </a:lnTo>
                  <a:lnTo>
                    <a:pt x="25" y="63"/>
                  </a:lnTo>
                  <a:lnTo>
                    <a:pt x="18" y="61"/>
                  </a:lnTo>
                  <a:lnTo>
                    <a:pt x="12" y="55"/>
                  </a:lnTo>
                  <a:lnTo>
                    <a:pt x="8" y="51"/>
                  </a:lnTo>
                  <a:lnTo>
                    <a:pt x="4" y="46"/>
                  </a:lnTo>
                  <a:lnTo>
                    <a:pt x="2" y="40"/>
                  </a:lnTo>
                  <a:lnTo>
                    <a:pt x="0" y="32"/>
                  </a:lnTo>
                  <a:lnTo>
                    <a:pt x="2" y="27"/>
                  </a:lnTo>
                  <a:lnTo>
                    <a:pt x="4" y="21"/>
                  </a:lnTo>
                  <a:lnTo>
                    <a:pt x="8" y="15"/>
                  </a:lnTo>
                  <a:lnTo>
                    <a:pt x="12" y="9"/>
                  </a:lnTo>
                  <a:lnTo>
                    <a:pt x="18" y="5"/>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24" name="Freeform 43"/>
            <p:cNvSpPr>
              <a:spLocks/>
            </p:cNvSpPr>
            <p:nvPr/>
          </p:nvSpPr>
          <p:spPr bwMode="auto">
            <a:xfrm>
              <a:off x="2411" y="3762"/>
              <a:ext cx="76" cy="66"/>
            </a:xfrm>
            <a:custGeom>
              <a:avLst/>
              <a:gdLst>
                <a:gd name="T0" fmla="*/ 38 w 76"/>
                <a:gd name="T1" fmla="*/ 0 h 66"/>
                <a:gd name="T2" fmla="*/ 46 w 76"/>
                <a:gd name="T3" fmla="*/ 0 h 66"/>
                <a:gd name="T4" fmla="*/ 53 w 76"/>
                <a:gd name="T5" fmla="*/ 2 h 66"/>
                <a:gd name="T6" fmla="*/ 59 w 76"/>
                <a:gd name="T7" fmla="*/ 6 h 66"/>
                <a:gd name="T8" fmla="*/ 65 w 76"/>
                <a:gd name="T9" fmla="*/ 10 h 66"/>
                <a:gd name="T10" fmla="*/ 71 w 76"/>
                <a:gd name="T11" fmla="*/ 16 h 66"/>
                <a:gd name="T12" fmla="*/ 75 w 76"/>
                <a:gd name="T13" fmla="*/ 20 h 66"/>
                <a:gd name="T14" fmla="*/ 76 w 76"/>
                <a:gd name="T15" fmla="*/ 27 h 66"/>
                <a:gd name="T16" fmla="*/ 76 w 76"/>
                <a:gd name="T17" fmla="*/ 33 h 66"/>
                <a:gd name="T18" fmla="*/ 76 w 76"/>
                <a:gd name="T19" fmla="*/ 41 h 66"/>
                <a:gd name="T20" fmla="*/ 75 w 76"/>
                <a:gd name="T21" fmla="*/ 46 h 66"/>
                <a:gd name="T22" fmla="*/ 71 w 76"/>
                <a:gd name="T23" fmla="*/ 52 h 66"/>
                <a:gd name="T24" fmla="*/ 65 w 76"/>
                <a:gd name="T25" fmla="*/ 56 h 66"/>
                <a:gd name="T26" fmla="*/ 59 w 76"/>
                <a:gd name="T27" fmla="*/ 60 h 66"/>
                <a:gd name="T28" fmla="*/ 53 w 76"/>
                <a:gd name="T29" fmla="*/ 64 h 66"/>
                <a:gd name="T30" fmla="*/ 46 w 76"/>
                <a:gd name="T31" fmla="*/ 66 h 66"/>
                <a:gd name="T32" fmla="*/ 38 w 76"/>
                <a:gd name="T33" fmla="*/ 66 h 66"/>
                <a:gd name="T34" fmla="*/ 30 w 76"/>
                <a:gd name="T35" fmla="*/ 66 h 66"/>
                <a:gd name="T36" fmla="*/ 23 w 76"/>
                <a:gd name="T37" fmla="*/ 64 h 66"/>
                <a:gd name="T38" fmla="*/ 17 w 76"/>
                <a:gd name="T39" fmla="*/ 60 h 66"/>
                <a:gd name="T40" fmla="*/ 11 w 76"/>
                <a:gd name="T41" fmla="*/ 56 h 66"/>
                <a:gd name="T42" fmla="*/ 7 w 76"/>
                <a:gd name="T43" fmla="*/ 52 h 66"/>
                <a:gd name="T44" fmla="*/ 3 w 76"/>
                <a:gd name="T45" fmla="*/ 46 h 66"/>
                <a:gd name="T46" fmla="*/ 2 w 76"/>
                <a:gd name="T47" fmla="*/ 41 h 66"/>
                <a:gd name="T48" fmla="*/ 0 w 76"/>
                <a:gd name="T49" fmla="*/ 33 h 66"/>
                <a:gd name="T50" fmla="*/ 2 w 76"/>
                <a:gd name="T51" fmla="*/ 27 h 66"/>
                <a:gd name="T52" fmla="*/ 3 w 76"/>
                <a:gd name="T53" fmla="*/ 20 h 66"/>
                <a:gd name="T54" fmla="*/ 7 w 76"/>
                <a:gd name="T55" fmla="*/ 16 h 66"/>
                <a:gd name="T56" fmla="*/ 11 w 76"/>
                <a:gd name="T57" fmla="*/ 10 h 66"/>
                <a:gd name="T58" fmla="*/ 17 w 76"/>
                <a:gd name="T59" fmla="*/ 6 h 66"/>
                <a:gd name="T60" fmla="*/ 23 w 76"/>
                <a:gd name="T61" fmla="*/ 2 h 66"/>
                <a:gd name="T62" fmla="*/ 30 w 76"/>
                <a:gd name="T63" fmla="*/ 0 h 66"/>
                <a:gd name="T64" fmla="*/ 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59" y="6"/>
                  </a:lnTo>
                  <a:lnTo>
                    <a:pt x="65" y="10"/>
                  </a:lnTo>
                  <a:lnTo>
                    <a:pt x="71" y="16"/>
                  </a:lnTo>
                  <a:lnTo>
                    <a:pt x="75" y="20"/>
                  </a:lnTo>
                  <a:lnTo>
                    <a:pt x="76" y="27"/>
                  </a:lnTo>
                  <a:lnTo>
                    <a:pt x="76" y="33"/>
                  </a:lnTo>
                  <a:lnTo>
                    <a:pt x="76" y="41"/>
                  </a:lnTo>
                  <a:lnTo>
                    <a:pt x="75" y="46"/>
                  </a:lnTo>
                  <a:lnTo>
                    <a:pt x="71" y="52"/>
                  </a:lnTo>
                  <a:lnTo>
                    <a:pt x="65" y="56"/>
                  </a:lnTo>
                  <a:lnTo>
                    <a:pt x="59" y="60"/>
                  </a:lnTo>
                  <a:lnTo>
                    <a:pt x="53" y="64"/>
                  </a:lnTo>
                  <a:lnTo>
                    <a:pt x="46" y="66"/>
                  </a:lnTo>
                  <a:lnTo>
                    <a:pt x="38" y="66"/>
                  </a:lnTo>
                  <a:lnTo>
                    <a:pt x="30" y="66"/>
                  </a:lnTo>
                  <a:lnTo>
                    <a:pt x="23" y="64"/>
                  </a:lnTo>
                  <a:lnTo>
                    <a:pt x="17" y="60"/>
                  </a:lnTo>
                  <a:lnTo>
                    <a:pt x="11" y="56"/>
                  </a:lnTo>
                  <a:lnTo>
                    <a:pt x="7" y="52"/>
                  </a:lnTo>
                  <a:lnTo>
                    <a:pt x="3" y="46"/>
                  </a:lnTo>
                  <a:lnTo>
                    <a:pt x="2" y="41"/>
                  </a:lnTo>
                  <a:lnTo>
                    <a:pt x="0" y="33"/>
                  </a:lnTo>
                  <a:lnTo>
                    <a:pt x="2" y="27"/>
                  </a:lnTo>
                  <a:lnTo>
                    <a:pt x="3" y="20"/>
                  </a:lnTo>
                  <a:lnTo>
                    <a:pt x="7" y="16"/>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25" name="Freeform 44"/>
            <p:cNvSpPr>
              <a:spLocks/>
            </p:cNvSpPr>
            <p:nvPr/>
          </p:nvSpPr>
          <p:spPr bwMode="auto">
            <a:xfrm>
              <a:off x="1697" y="3697"/>
              <a:ext cx="78" cy="65"/>
            </a:xfrm>
            <a:custGeom>
              <a:avLst/>
              <a:gdLst>
                <a:gd name="T0" fmla="*/ 38 w 78"/>
                <a:gd name="T1" fmla="*/ 0 h 65"/>
                <a:gd name="T2" fmla="*/ 46 w 78"/>
                <a:gd name="T3" fmla="*/ 0 h 65"/>
                <a:gd name="T4" fmla="*/ 53 w 78"/>
                <a:gd name="T5" fmla="*/ 2 h 65"/>
                <a:gd name="T6" fmla="*/ 61 w 78"/>
                <a:gd name="T7" fmla="*/ 6 h 65"/>
                <a:gd name="T8" fmla="*/ 67 w 78"/>
                <a:gd name="T9" fmla="*/ 10 h 65"/>
                <a:gd name="T10" fmla="*/ 71 w 78"/>
                <a:gd name="T11" fmla="*/ 16 h 65"/>
                <a:gd name="T12" fmla="*/ 74 w 78"/>
                <a:gd name="T13" fmla="*/ 21 h 65"/>
                <a:gd name="T14" fmla="*/ 76 w 78"/>
                <a:gd name="T15" fmla="*/ 27 h 65"/>
                <a:gd name="T16" fmla="*/ 78 w 78"/>
                <a:gd name="T17" fmla="*/ 33 h 65"/>
                <a:gd name="T18" fmla="*/ 76 w 78"/>
                <a:gd name="T19" fmla="*/ 40 h 65"/>
                <a:gd name="T20" fmla="*/ 74 w 78"/>
                <a:gd name="T21" fmla="*/ 46 h 65"/>
                <a:gd name="T22" fmla="*/ 71 w 78"/>
                <a:gd name="T23" fmla="*/ 52 h 65"/>
                <a:gd name="T24" fmla="*/ 67 w 78"/>
                <a:gd name="T25" fmla="*/ 56 h 65"/>
                <a:gd name="T26" fmla="*/ 61 w 78"/>
                <a:gd name="T27" fmla="*/ 60 h 65"/>
                <a:gd name="T28" fmla="*/ 53 w 78"/>
                <a:gd name="T29" fmla="*/ 63 h 65"/>
                <a:gd name="T30" fmla="*/ 46 w 78"/>
                <a:gd name="T31" fmla="*/ 65 h 65"/>
                <a:gd name="T32" fmla="*/ 38 w 78"/>
                <a:gd name="T33" fmla="*/ 65 h 65"/>
                <a:gd name="T34" fmla="*/ 30 w 78"/>
                <a:gd name="T35" fmla="*/ 65 h 65"/>
                <a:gd name="T36" fmla="*/ 24 w 78"/>
                <a:gd name="T37" fmla="*/ 63 h 65"/>
                <a:gd name="T38" fmla="*/ 17 w 78"/>
                <a:gd name="T39" fmla="*/ 60 h 65"/>
                <a:gd name="T40" fmla="*/ 11 w 78"/>
                <a:gd name="T41" fmla="*/ 56 h 65"/>
                <a:gd name="T42" fmla="*/ 7 w 78"/>
                <a:gd name="T43" fmla="*/ 52 h 65"/>
                <a:gd name="T44" fmla="*/ 3 w 78"/>
                <a:gd name="T45" fmla="*/ 46 h 65"/>
                <a:gd name="T46" fmla="*/ 1 w 78"/>
                <a:gd name="T47" fmla="*/ 40 h 65"/>
                <a:gd name="T48" fmla="*/ 0 w 78"/>
                <a:gd name="T49" fmla="*/ 33 h 65"/>
                <a:gd name="T50" fmla="*/ 1 w 78"/>
                <a:gd name="T51" fmla="*/ 27 h 65"/>
                <a:gd name="T52" fmla="*/ 3 w 78"/>
                <a:gd name="T53" fmla="*/ 21 h 65"/>
                <a:gd name="T54" fmla="*/ 7 w 78"/>
                <a:gd name="T55" fmla="*/ 16 h 65"/>
                <a:gd name="T56" fmla="*/ 11 w 78"/>
                <a:gd name="T57" fmla="*/ 10 h 65"/>
                <a:gd name="T58" fmla="*/ 17 w 78"/>
                <a:gd name="T59" fmla="*/ 6 h 65"/>
                <a:gd name="T60" fmla="*/ 24 w 78"/>
                <a:gd name="T61" fmla="*/ 2 h 65"/>
                <a:gd name="T62" fmla="*/ 30 w 78"/>
                <a:gd name="T63" fmla="*/ 0 h 65"/>
                <a:gd name="T64" fmla="*/ 38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38" y="0"/>
                  </a:moveTo>
                  <a:lnTo>
                    <a:pt x="46" y="0"/>
                  </a:lnTo>
                  <a:lnTo>
                    <a:pt x="53" y="2"/>
                  </a:lnTo>
                  <a:lnTo>
                    <a:pt x="61" y="6"/>
                  </a:lnTo>
                  <a:lnTo>
                    <a:pt x="67" y="10"/>
                  </a:lnTo>
                  <a:lnTo>
                    <a:pt x="71" y="16"/>
                  </a:lnTo>
                  <a:lnTo>
                    <a:pt x="74" y="21"/>
                  </a:lnTo>
                  <a:lnTo>
                    <a:pt x="76" y="27"/>
                  </a:lnTo>
                  <a:lnTo>
                    <a:pt x="78" y="33"/>
                  </a:lnTo>
                  <a:lnTo>
                    <a:pt x="76" y="40"/>
                  </a:lnTo>
                  <a:lnTo>
                    <a:pt x="74" y="46"/>
                  </a:lnTo>
                  <a:lnTo>
                    <a:pt x="71" y="52"/>
                  </a:lnTo>
                  <a:lnTo>
                    <a:pt x="67" y="56"/>
                  </a:lnTo>
                  <a:lnTo>
                    <a:pt x="61" y="60"/>
                  </a:lnTo>
                  <a:lnTo>
                    <a:pt x="53" y="63"/>
                  </a:lnTo>
                  <a:lnTo>
                    <a:pt x="46" y="65"/>
                  </a:lnTo>
                  <a:lnTo>
                    <a:pt x="38" y="65"/>
                  </a:lnTo>
                  <a:lnTo>
                    <a:pt x="30" y="65"/>
                  </a:lnTo>
                  <a:lnTo>
                    <a:pt x="24" y="63"/>
                  </a:lnTo>
                  <a:lnTo>
                    <a:pt x="17" y="60"/>
                  </a:lnTo>
                  <a:lnTo>
                    <a:pt x="11" y="56"/>
                  </a:lnTo>
                  <a:lnTo>
                    <a:pt x="7" y="52"/>
                  </a:lnTo>
                  <a:lnTo>
                    <a:pt x="3" y="46"/>
                  </a:lnTo>
                  <a:lnTo>
                    <a:pt x="1" y="40"/>
                  </a:lnTo>
                  <a:lnTo>
                    <a:pt x="0" y="33"/>
                  </a:lnTo>
                  <a:lnTo>
                    <a:pt x="1" y="27"/>
                  </a:lnTo>
                  <a:lnTo>
                    <a:pt x="3" y="21"/>
                  </a:lnTo>
                  <a:lnTo>
                    <a:pt x="7" y="16"/>
                  </a:lnTo>
                  <a:lnTo>
                    <a:pt x="11" y="10"/>
                  </a:lnTo>
                  <a:lnTo>
                    <a:pt x="17" y="6"/>
                  </a:lnTo>
                  <a:lnTo>
                    <a:pt x="24"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26" name="Freeform 45"/>
            <p:cNvSpPr>
              <a:spLocks/>
            </p:cNvSpPr>
            <p:nvPr/>
          </p:nvSpPr>
          <p:spPr bwMode="auto">
            <a:xfrm>
              <a:off x="2405" y="3642"/>
              <a:ext cx="79" cy="67"/>
            </a:xfrm>
            <a:custGeom>
              <a:avLst/>
              <a:gdLst>
                <a:gd name="T0" fmla="*/ 40 w 79"/>
                <a:gd name="T1" fmla="*/ 0 h 67"/>
                <a:gd name="T2" fmla="*/ 48 w 79"/>
                <a:gd name="T3" fmla="*/ 1 h 67"/>
                <a:gd name="T4" fmla="*/ 54 w 79"/>
                <a:gd name="T5" fmla="*/ 3 h 67"/>
                <a:gd name="T6" fmla="*/ 61 w 79"/>
                <a:gd name="T7" fmla="*/ 5 h 67"/>
                <a:gd name="T8" fmla="*/ 67 w 79"/>
                <a:gd name="T9" fmla="*/ 9 h 67"/>
                <a:gd name="T10" fmla="*/ 71 w 79"/>
                <a:gd name="T11" fmla="*/ 15 h 67"/>
                <a:gd name="T12" fmla="*/ 75 w 79"/>
                <a:gd name="T13" fmla="*/ 21 h 67"/>
                <a:gd name="T14" fmla="*/ 77 w 79"/>
                <a:gd name="T15" fmla="*/ 26 h 67"/>
                <a:gd name="T16" fmla="*/ 79 w 79"/>
                <a:gd name="T17" fmla="*/ 32 h 67"/>
                <a:gd name="T18" fmla="*/ 77 w 79"/>
                <a:gd name="T19" fmla="*/ 40 h 67"/>
                <a:gd name="T20" fmla="*/ 75 w 79"/>
                <a:gd name="T21" fmla="*/ 46 h 67"/>
                <a:gd name="T22" fmla="*/ 71 w 79"/>
                <a:gd name="T23" fmla="*/ 51 h 67"/>
                <a:gd name="T24" fmla="*/ 67 w 79"/>
                <a:gd name="T25" fmla="*/ 57 h 67"/>
                <a:gd name="T26" fmla="*/ 61 w 79"/>
                <a:gd name="T27" fmla="*/ 61 h 67"/>
                <a:gd name="T28" fmla="*/ 54 w 79"/>
                <a:gd name="T29" fmla="*/ 63 h 67"/>
                <a:gd name="T30" fmla="*/ 48 w 79"/>
                <a:gd name="T31" fmla="*/ 65 h 67"/>
                <a:gd name="T32" fmla="*/ 40 w 79"/>
                <a:gd name="T33" fmla="*/ 67 h 67"/>
                <a:gd name="T34" fmla="*/ 33 w 79"/>
                <a:gd name="T35" fmla="*/ 65 h 67"/>
                <a:gd name="T36" fmla="*/ 25 w 79"/>
                <a:gd name="T37" fmla="*/ 63 h 67"/>
                <a:gd name="T38" fmla="*/ 17 w 79"/>
                <a:gd name="T39" fmla="*/ 61 h 67"/>
                <a:gd name="T40" fmla="*/ 11 w 79"/>
                <a:gd name="T41" fmla="*/ 57 h 67"/>
                <a:gd name="T42" fmla="*/ 8 w 79"/>
                <a:gd name="T43" fmla="*/ 51 h 67"/>
                <a:gd name="T44" fmla="*/ 4 w 79"/>
                <a:gd name="T45" fmla="*/ 46 h 67"/>
                <a:gd name="T46" fmla="*/ 2 w 79"/>
                <a:gd name="T47" fmla="*/ 40 h 67"/>
                <a:gd name="T48" fmla="*/ 0 w 79"/>
                <a:gd name="T49" fmla="*/ 32 h 67"/>
                <a:gd name="T50" fmla="*/ 2 w 79"/>
                <a:gd name="T51" fmla="*/ 26 h 67"/>
                <a:gd name="T52" fmla="*/ 4 w 79"/>
                <a:gd name="T53" fmla="*/ 21 h 67"/>
                <a:gd name="T54" fmla="*/ 8 w 79"/>
                <a:gd name="T55" fmla="*/ 15 h 67"/>
                <a:gd name="T56" fmla="*/ 11 w 79"/>
                <a:gd name="T57" fmla="*/ 9 h 67"/>
                <a:gd name="T58" fmla="*/ 17 w 79"/>
                <a:gd name="T59" fmla="*/ 5 h 67"/>
                <a:gd name="T60" fmla="*/ 25 w 79"/>
                <a:gd name="T61" fmla="*/ 3 h 67"/>
                <a:gd name="T62" fmla="*/ 33 w 79"/>
                <a:gd name="T63" fmla="*/ 1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1"/>
                  </a:lnTo>
                  <a:lnTo>
                    <a:pt x="54" y="3"/>
                  </a:lnTo>
                  <a:lnTo>
                    <a:pt x="61" y="5"/>
                  </a:lnTo>
                  <a:lnTo>
                    <a:pt x="67" y="9"/>
                  </a:lnTo>
                  <a:lnTo>
                    <a:pt x="71" y="15"/>
                  </a:lnTo>
                  <a:lnTo>
                    <a:pt x="75" y="21"/>
                  </a:lnTo>
                  <a:lnTo>
                    <a:pt x="77" y="26"/>
                  </a:lnTo>
                  <a:lnTo>
                    <a:pt x="79" y="32"/>
                  </a:lnTo>
                  <a:lnTo>
                    <a:pt x="77" y="40"/>
                  </a:lnTo>
                  <a:lnTo>
                    <a:pt x="75" y="46"/>
                  </a:lnTo>
                  <a:lnTo>
                    <a:pt x="71" y="51"/>
                  </a:lnTo>
                  <a:lnTo>
                    <a:pt x="67" y="57"/>
                  </a:lnTo>
                  <a:lnTo>
                    <a:pt x="61" y="61"/>
                  </a:lnTo>
                  <a:lnTo>
                    <a:pt x="54" y="63"/>
                  </a:lnTo>
                  <a:lnTo>
                    <a:pt x="48" y="65"/>
                  </a:lnTo>
                  <a:lnTo>
                    <a:pt x="40" y="67"/>
                  </a:lnTo>
                  <a:lnTo>
                    <a:pt x="33" y="65"/>
                  </a:lnTo>
                  <a:lnTo>
                    <a:pt x="25" y="63"/>
                  </a:lnTo>
                  <a:lnTo>
                    <a:pt x="17" y="61"/>
                  </a:lnTo>
                  <a:lnTo>
                    <a:pt x="11" y="57"/>
                  </a:lnTo>
                  <a:lnTo>
                    <a:pt x="8" y="51"/>
                  </a:lnTo>
                  <a:lnTo>
                    <a:pt x="4" y="46"/>
                  </a:lnTo>
                  <a:lnTo>
                    <a:pt x="2" y="40"/>
                  </a:lnTo>
                  <a:lnTo>
                    <a:pt x="0" y="32"/>
                  </a:lnTo>
                  <a:lnTo>
                    <a:pt x="2" y="26"/>
                  </a:lnTo>
                  <a:lnTo>
                    <a:pt x="4" y="21"/>
                  </a:lnTo>
                  <a:lnTo>
                    <a:pt x="8" y="15"/>
                  </a:lnTo>
                  <a:lnTo>
                    <a:pt x="11" y="9"/>
                  </a:lnTo>
                  <a:lnTo>
                    <a:pt x="17" y="5"/>
                  </a:lnTo>
                  <a:lnTo>
                    <a:pt x="25" y="3"/>
                  </a:lnTo>
                  <a:lnTo>
                    <a:pt x="33" y="1"/>
                  </a:lnTo>
                  <a:lnTo>
                    <a:pt x="40" y="0"/>
                  </a:lnTo>
                  <a:close/>
                </a:path>
              </a:pathLst>
            </a:custGeom>
            <a:solidFill>
              <a:srgbClr val="FFFFFF"/>
            </a:solidFill>
            <a:ln w="9525">
              <a:noFill/>
              <a:round/>
              <a:headEnd/>
              <a:tailEnd/>
            </a:ln>
          </p:spPr>
          <p:txBody>
            <a:bodyPr/>
            <a:lstStyle/>
            <a:p>
              <a:endParaRPr lang="en-US" dirty="0"/>
            </a:p>
          </p:txBody>
        </p:sp>
        <p:sp>
          <p:nvSpPr>
            <p:cNvPr id="19627" name="Freeform 46"/>
            <p:cNvSpPr>
              <a:spLocks/>
            </p:cNvSpPr>
            <p:nvPr/>
          </p:nvSpPr>
          <p:spPr bwMode="auto">
            <a:xfrm>
              <a:off x="2405" y="3642"/>
              <a:ext cx="79" cy="67"/>
            </a:xfrm>
            <a:custGeom>
              <a:avLst/>
              <a:gdLst>
                <a:gd name="T0" fmla="*/ 40 w 79"/>
                <a:gd name="T1" fmla="*/ 0 h 67"/>
                <a:gd name="T2" fmla="*/ 48 w 79"/>
                <a:gd name="T3" fmla="*/ 1 h 67"/>
                <a:gd name="T4" fmla="*/ 54 w 79"/>
                <a:gd name="T5" fmla="*/ 3 h 67"/>
                <a:gd name="T6" fmla="*/ 61 w 79"/>
                <a:gd name="T7" fmla="*/ 5 h 67"/>
                <a:gd name="T8" fmla="*/ 67 w 79"/>
                <a:gd name="T9" fmla="*/ 9 h 67"/>
                <a:gd name="T10" fmla="*/ 71 w 79"/>
                <a:gd name="T11" fmla="*/ 15 h 67"/>
                <a:gd name="T12" fmla="*/ 75 w 79"/>
                <a:gd name="T13" fmla="*/ 21 h 67"/>
                <a:gd name="T14" fmla="*/ 77 w 79"/>
                <a:gd name="T15" fmla="*/ 26 h 67"/>
                <a:gd name="T16" fmla="*/ 79 w 79"/>
                <a:gd name="T17" fmla="*/ 32 h 67"/>
                <a:gd name="T18" fmla="*/ 77 w 79"/>
                <a:gd name="T19" fmla="*/ 40 h 67"/>
                <a:gd name="T20" fmla="*/ 75 w 79"/>
                <a:gd name="T21" fmla="*/ 46 h 67"/>
                <a:gd name="T22" fmla="*/ 71 w 79"/>
                <a:gd name="T23" fmla="*/ 51 h 67"/>
                <a:gd name="T24" fmla="*/ 67 w 79"/>
                <a:gd name="T25" fmla="*/ 57 h 67"/>
                <a:gd name="T26" fmla="*/ 61 w 79"/>
                <a:gd name="T27" fmla="*/ 61 h 67"/>
                <a:gd name="T28" fmla="*/ 54 w 79"/>
                <a:gd name="T29" fmla="*/ 63 h 67"/>
                <a:gd name="T30" fmla="*/ 48 w 79"/>
                <a:gd name="T31" fmla="*/ 65 h 67"/>
                <a:gd name="T32" fmla="*/ 40 w 79"/>
                <a:gd name="T33" fmla="*/ 67 h 67"/>
                <a:gd name="T34" fmla="*/ 33 w 79"/>
                <a:gd name="T35" fmla="*/ 65 h 67"/>
                <a:gd name="T36" fmla="*/ 25 w 79"/>
                <a:gd name="T37" fmla="*/ 63 h 67"/>
                <a:gd name="T38" fmla="*/ 17 w 79"/>
                <a:gd name="T39" fmla="*/ 61 h 67"/>
                <a:gd name="T40" fmla="*/ 11 w 79"/>
                <a:gd name="T41" fmla="*/ 57 h 67"/>
                <a:gd name="T42" fmla="*/ 8 w 79"/>
                <a:gd name="T43" fmla="*/ 51 h 67"/>
                <a:gd name="T44" fmla="*/ 4 w 79"/>
                <a:gd name="T45" fmla="*/ 46 h 67"/>
                <a:gd name="T46" fmla="*/ 2 w 79"/>
                <a:gd name="T47" fmla="*/ 40 h 67"/>
                <a:gd name="T48" fmla="*/ 0 w 79"/>
                <a:gd name="T49" fmla="*/ 32 h 67"/>
                <a:gd name="T50" fmla="*/ 2 w 79"/>
                <a:gd name="T51" fmla="*/ 26 h 67"/>
                <a:gd name="T52" fmla="*/ 4 w 79"/>
                <a:gd name="T53" fmla="*/ 21 h 67"/>
                <a:gd name="T54" fmla="*/ 8 w 79"/>
                <a:gd name="T55" fmla="*/ 15 h 67"/>
                <a:gd name="T56" fmla="*/ 11 w 79"/>
                <a:gd name="T57" fmla="*/ 9 h 67"/>
                <a:gd name="T58" fmla="*/ 17 w 79"/>
                <a:gd name="T59" fmla="*/ 5 h 67"/>
                <a:gd name="T60" fmla="*/ 25 w 79"/>
                <a:gd name="T61" fmla="*/ 3 h 67"/>
                <a:gd name="T62" fmla="*/ 33 w 79"/>
                <a:gd name="T63" fmla="*/ 1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1"/>
                  </a:lnTo>
                  <a:lnTo>
                    <a:pt x="54" y="3"/>
                  </a:lnTo>
                  <a:lnTo>
                    <a:pt x="61" y="5"/>
                  </a:lnTo>
                  <a:lnTo>
                    <a:pt x="67" y="9"/>
                  </a:lnTo>
                  <a:lnTo>
                    <a:pt x="71" y="15"/>
                  </a:lnTo>
                  <a:lnTo>
                    <a:pt x="75" y="21"/>
                  </a:lnTo>
                  <a:lnTo>
                    <a:pt x="77" y="26"/>
                  </a:lnTo>
                  <a:lnTo>
                    <a:pt x="79" y="32"/>
                  </a:lnTo>
                  <a:lnTo>
                    <a:pt x="77" y="40"/>
                  </a:lnTo>
                  <a:lnTo>
                    <a:pt x="75" y="46"/>
                  </a:lnTo>
                  <a:lnTo>
                    <a:pt x="71" y="51"/>
                  </a:lnTo>
                  <a:lnTo>
                    <a:pt x="67" y="57"/>
                  </a:lnTo>
                  <a:lnTo>
                    <a:pt x="61" y="61"/>
                  </a:lnTo>
                  <a:lnTo>
                    <a:pt x="54" y="63"/>
                  </a:lnTo>
                  <a:lnTo>
                    <a:pt x="48" y="65"/>
                  </a:lnTo>
                  <a:lnTo>
                    <a:pt x="40" y="67"/>
                  </a:lnTo>
                  <a:lnTo>
                    <a:pt x="33" y="65"/>
                  </a:lnTo>
                  <a:lnTo>
                    <a:pt x="25" y="63"/>
                  </a:lnTo>
                  <a:lnTo>
                    <a:pt x="17" y="61"/>
                  </a:lnTo>
                  <a:lnTo>
                    <a:pt x="11" y="57"/>
                  </a:lnTo>
                  <a:lnTo>
                    <a:pt x="8" y="51"/>
                  </a:lnTo>
                  <a:lnTo>
                    <a:pt x="4" y="46"/>
                  </a:lnTo>
                  <a:lnTo>
                    <a:pt x="2" y="40"/>
                  </a:lnTo>
                  <a:lnTo>
                    <a:pt x="0" y="32"/>
                  </a:lnTo>
                  <a:lnTo>
                    <a:pt x="2" y="26"/>
                  </a:lnTo>
                  <a:lnTo>
                    <a:pt x="4" y="21"/>
                  </a:lnTo>
                  <a:lnTo>
                    <a:pt x="8" y="15"/>
                  </a:lnTo>
                  <a:lnTo>
                    <a:pt x="11" y="9"/>
                  </a:lnTo>
                  <a:lnTo>
                    <a:pt x="17" y="5"/>
                  </a:lnTo>
                  <a:lnTo>
                    <a:pt x="25" y="3"/>
                  </a:lnTo>
                  <a:lnTo>
                    <a:pt x="33" y="1"/>
                  </a:lnTo>
                  <a:lnTo>
                    <a:pt x="40" y="0"/>
                  </a:lnTo>
                  <a:close/>
                </a:path>
              </a:pathLst>
            </a:custGeom>
            <a:noFill/>
            <a:ln w="12700">
              <a:solidFill>
                <a:srgbClr val="1F1A17"/>
              </a:solidFill>
              <a:prstDash val="solid"/>
              <a:round/>
              <a:headEnd/>
              <a:tailEnd/>
            </a:ln>
          </p:spPr>
          <p:txBody>
            <a:bodyPr/>
            <a:lstStyle/>
            <a:p>
              <a:endParaRPr lang="en-US" dirty="0"/>
            </a:p>
          </p:txBody>
        </p:sp>
        <p:sp>
          <p:nvSpPr>
            <p:cNvPr id="19628" name="Freeform 47"/>
            <p:cNvSpPr>
              <a:spLocks/>
            </p:cNvSpPr>
            <p:nvPr/>
          </p:nvSpPr>
          <p:spPr bwMode="auto">
            <a:xfrm>
              <a:off x="1700" y="3565"/>
              <a:ext cx="77" cy="67"/>
            </a:xfrm>
            <a:custGeom>
              <a:avLst/>
              <a:gdLst>
                <a:gd name="T0" fmla="*/ 39 w 77"/>
                <a:gd name="T1" fmla="*/ 0 h 67"/>
                <a:gd name="T2" fmla="*/ 46 w 77"/>
                <a:gd name="T3" fmla="*/ 2 h 67"/>
                <a:gd name="T4" fmla="*/ 54 w 77"/>
                <a:gd name="T5" fmla="*/ 4 h 67"/>
                <a:gd name="T6" fmla="*/ 60 w 77"/>
                <a:gd name="T7" fmla="*/ 6 h 67"/>
                <a:gd name="T8" fmla="*/ 66 w 77"/>
                <a:gd name="T9" fmla="*/ 9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2 h 67"/>
                <a:gd name="T24" fmla="*/ 66 w 77"/>
                <a:gd name="T25" fmla="*/ 57 h 67"/>
                <a:gd name="T26" fmla="*/ 60 w 77"/>
                <a:gd name="T27" fmla="*/ 61 h 67"/>
                <a:gd name="T28" fmla="*/ 54 w 77"/>
                <a:gd name="T29" fmla="*/ 65 h 67"/>
                <a:gd name="T30" fmla="*/ 46 w 77"/>
                <a:gd name="T31" fmla="*/ 67 h 67"/>
                <a:gd name="T32" fmla="*/ 39 w 77"/>
                <a:gd name="T33" fmla="*/ 67 h 67"/>
                <a:gd name="T34" fmla="*/ 31 w 77"/>
                <a:gd name="T35" fmla="*/ 67 h 67"/>
                <a:gd name="T36" fmla="*/ 23 w 77"/>
                <a:gd name="T37" fmla="*/ 65 h 67"/>
                <a:gd name="T38" fmla="*/ 18 w 77"/>
                <a:gd name="T39" fmla="*/ 61 h 67"/>
                <a:gd name="T40" fmla="*/ 12 w 77"/>
                <a:gd name="T41" fmla="*/ 57 h 67"/>
                <a:gd name="T42" fmla="*/ 6 w 77"/>
                <a:gd name="T43" fmla="*/ 52 h 67"/>
                <a:gd name="T44" fmla="*/ 2 w 77"/>
                <a:gd name="T45" fmla="*/ 46 h 67"/>
                <a:gd name="T46" fmla="*/ 0 w 77"/>
                <a:gd name="T47" fmla="*/ 40 h 67"/>
                <a:gd name="T48" fmla="*/ 0 w 77"/>
                <a:gd name="T49" fmla="*/ 34 h 67"/>
                <a:gd name="T50" fmla="*/ 0 w 77"/>
                <a:gd name="T51" fmla="*/ 27 h 67"/>
                <a:gd name="T52" fmla="*/ 2 w 77"/>
                <a:gd name="T53" fmla="*/ 21 h 67"/>
                <a:gd name="T54" fmla="*/ 6 w 77"/>
                <a:gd name="T55" fmla="*/ 15 h 67"/>
                <a:gd name="T56" fmla="*/ 12 w 77"/>
                <a:gd name="T57" fmla="*/ 9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9"/>
                  </a:lnTo>
                  <a:lnTo>
                    <a:pt x="71" y="15"/>
                  </a:lnTo>
                  <a:lnTo>
                    <a:pt x="75" y="21"/>
                  </a:lnTo>
                  <a:lnTo>
                    <a:pt x="77" y="27"/>
                  </a:lnTo>
                  <a:lnTo>
                    <a:pt x="77" y="34"/>
                  </a:lnTo>
                  <a:lnTo>
                    <a:pt x="77" y="40"/>
                  </a:lnTo>
                  <a:lnTo>
                    <a:pt x="75" y="46"/>
                  </a:lnTo>
                  <a:lnTo>
                    <a:pt x="71" y="52"/>
                  </a:lnTo>
                  <a:lnTo>
                    <a:pt x="66" y="57"/>
                  </a:lnTo>
                  <a:lnTo>
                    <a:pt x="60" y="61"/>
                  </a:lnTo>
                  <a:lnTo>
                    <a:pt x="54" y="65"/>
                  </a:lnTo>
                  <a:lnTo>
                    <a:pt x="46" y="67"/>
                  </a:lnTo>
                  <a:lnTo>
                    <a:pt x="39" y="67"/>
                  </a:lnTo>
                  <a:lnTo>
                    <a:pt x="31" y="67"/>
                  </a:lnTo>
                  <a:lnTo>
                    <a:pt x="23" y="65"/>
                  </a:lnTo>
                  <a:lnTo>
                    <a:pt x="18" y="61"/>
                  </a:lnTo>
                  <a:lnTo>
                    <a:pt x="12" y="57"/>
                  </a:lnTo>
                  <a:lnTo>
                    <a:pt x="6" y="52"/>
                  </a:lnTo>
                  <a:lnTo>
                    <a:pt x="2" y="46"/>
                  </a:lnTo>
                  <a:lnTo>
                    <a:pt x="0" y="40"/>
                  </a:lnTo>
                  <a:lnTo>
                    <a:pt x="0" y="34"/>
                  </a:lnTo>
                  <a:lnTo>
                    <a:pt x="0" y="27"/>
                  </a:lnTo>
                  <a:lnTo>
                    <a:pt x="2" y="21"/>
                  </a:lnTo>
                  <a:lnTo>
                    <a:pt x="6" y="15"/>
                  </a:lnTo>
                  <a:lnTo>
                    <a:pt x="12" y="9"/>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29" name="Freeform 48"/>
            <p:cNvSpPr>
              <a:spLocks/>
            </p:cNvSpPr>
            <p:nvPr/>
          </p:nvSpPr>
          <p:spPr bwMode="auto">
            <a:xfrm>
              <a:off x="2409" y="3511"/>
              <a:ext cx="77" cy="65"/>
            </a:xfrm>
            <a:custGeom>
              <a:avLst/>
              <a:gdLst>
                <a:gd name="T0" fmla="*/ 38 w 77"/>
                <a:gd name="T1" fmla="*/ 0 h 65"/>
                <a:gd name="T2" fmla="*/ 46 w 77"/>
                <a:gd name="T3" fmla="*/ 0 h 65"/>
                <a:gd name="T4" fmla="*/ 53 w 77"/>
                <a:gd name="T5" fmla="*/ 2 h 65"/>
                <a:gd name="T6" fmla="*/ 59 w 77"/>
                <a:gd name="T7" fmla="*/ 6 h 65"/>
                <a:gd name="T8" fmla="*/ 65 w 77"/>
                <a:gd name="T9" fmla="*/ 10 h 65"/>
                <a:gd name="T10" fmla="*/ 71 w 77"/>
                <a:gd name="T11" fmla="*/ 14 h 65"/>
                <a:gd name="T12" fmla="*/ 75 w 77"/>
                <a:gd name="T13" fmla="*/ 19 h 65"/>
                <a:gd name="T14" fmla="*/ 77 w 77"/>
                <a:gd name="T15" fmla="*/ 25 h 65"/>
                <a:gd name="T16" fmla="*/ 77 w 77"/>
                <a:gd name="T17" fmla="*/ 33 h 65"/>
                <a:gd name="T18" fmla="*/ 77 w 77"/>
                <a:gd name="T19" fmla="*/ 38 h 65"/>
                <a:gd name="T20" fmla="*/ 75 w 77"/>
                <a:gd name="T21" fmla="*/ 44 h 65"/>
                <a:gd name="T22" fmla="*/ 71 w 77"/>
                <a:gd name="T23" fmla="*/ 50 h 65"/>
                <a:gd name="T24" fmla="*/ 65 w 77"/>
                <a:gd name="T25" fmla="*/ 56 h 65"/>
                <a:gd name="T26" fmla="*/ 59 w 77"/>
                <a:gd name="T27" fmla="*/ 60 h 65"/>
                <a:gd name="T28" fmla="*/ 53 w 77"/>
                <a:gd name="T29" fmla="*/ 63 h 65"/>
                <a:gd name="T30" fmla="*/ 46 w 77"/>
                <a:gd name="T31" fmla="*/ 65 h 65"/>
                <a:gd name="T32" fmla="*/ 38 w 77"/>
                <a:gd name="T33" fmla="*/ 65 h 65"/>
                <a:gd name="T34" fmla="*/ 30 w 77"/>
                <a:gd name="T35" fmla="*/ 65 h 65"/>
                <a:gd name="T36" fmla="*/ 23 w 77"/>
                <a:gd name="T37" fmla="*/ 63 h 65"/>
                <a:gd name="T38" fmla="*/ 17 w 77"/>
                <a:gd name="T39" fmla="*/ 60 h 65"/>
                <a:gd name="T40" fmla="*/ 11 w 77"/>
                <a:gd name="T41" fmla="*/ 56 h 65"/>
                <a:gd name="T42" fmla="*/ 7 w 77"/>
                <a:gd name="T43" fmla="*/ 50 h 65"/>
                <a:gd name="T44" fmla="*/ 4 w 77"/>
                <a:gd name="T45" fmla="*/ 44 h 65"/>
                <a:gd name="T46" fmla="*/ 0 w 77"/>
                <a:gd name="T47" fmla="*/ 38 h 65"/>
                <a:gd name="T48" fmla="*/ 0 w 77"/>
                <a:gd name="T49" fmla="*/ 33 h 65"/>
                <a:gd name="T50" fmla="*/ 0 w 77"/>
                <a:gd name="T51" fmla="*/ 25 h 65"/>
                <a:gd name="T52" fmla="*/ 4 w 77"/>
                <a:gd name="T53" fmla="*/ 19 h 65"/>
                <a:gd name="T54" fmla="*/ 7 w 77"/>
                <a:gd name="T55" fmla="*/ 14 h 65"/>
                <a:gd name="T56" fmla="*/ 11 w 77"/>
                <a:gd name="T57" fmla="*/ 10 h 65"/>
                <a:gd name="T58" fmla="*/ 17 w 77"/>
                <a:gd name="T59" fmla="*/ 6 h 65"/>
                <a:gd name="T60" fmla="*/ 23 w 77"/>
                <a:gd name="T61" fmla="*/ 2 h 65"/>
                <a:gd name="T62" fmla="*/ 30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3" y="2"/>
                  </a:lnTo>
                  <a:lnTo>
                    <a:pt x="59" y="6"/>
                  </a:lnTo>
                  <a:lnTo>
                    <a:pt x="65" y="10"/>
                  </a:lnTo>
                  <a:lnTo>
                    <a:pt x="71" y="14"/>
                  </a:lnTo>
                  <a:lnTo>
                    <a:pt x="75" y="19"/>
                  </a:lnTo>
                  <a:lnTo>
                    <a:pt x="77" y="25"/>
                  </a:lnTo>
                  <a:lnTo>
                    <a:pt x="77" y="33"/>
                  </a:lnTo>
                  <a:lnTo>
                    <a:pt x="77" y="38"/>
                  </a:lnTo>
                  <a:lnTo>
                    <a:pt x="75" y="44"/>
                  </a:lnTo>
                  <a:lnTo>
                    <a:pt x="71" y="50"/>
                  </a:lnTo>
                  <a:lnTo>
                    <a:pt x="65" y="56"/>
                  </a:lnTo>
                  <a:lnTo>
                    <a:pt x="59" y="60"/>
                  </a:lnTo>
                  <a:lnTo>
                    <a:pt x="53" y="63"/>
                  </a:lnTo>
                  <a:lnTo>
                    <a:pt x="46" y="65"/>
                  </a:lnTo>
                  <a:lnTo>
                    <a:pt x="38" y="65"/>
                  </a:lnTo>
                  <a:lnTo>
                    <a:pt x="30" y="65"/>
                  </a:lnTo>
                  <a:lnTo>
                    <a:pt x="23" y="63"/>
                  </a:lnTo>
                  <a:lnTo>
                    <a:pt x="17" y="60"/>
                  </a:lnTo>
                  <a:lnTo>
                    <a:pt x="11" y="56"/>
                  </a:lnTo>
                  <a:lnTo>
                    <a:pt x="7" y="50"/>
                  </a:lnTo>
                  <a:lnTo>
                    <a:pt x="4" y="44"/>
                  </a:lnTo>
                  <a:lnTo>
                    <a:pt x="0" y="38"/>
                  </a:lnTo>
                  <a:lnTo>
                    <a:pt x="0" y="33"/>
                  </a:lnTo>
                  <a:lnTo>
                    <a:pt x="0" y="25"/>
                  </a:lnTo>
                  <a:lnTo>
                    <a:pt x="4" y="19"/>
                  </a:lnTo>
                  <a:lnTo>
                    <a:pt x="7" y="14"/>
                  </a:lnTo>
                  <a:lnTo>
                    <a:pt x="11" y="10"/>
                  </a:lnTo>
                  <a:lnTo>
                    <a:pt x="17"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630" name="Freeform 49"/>
            <p:cNvSpPr>
              <a:spLocks/>
            </p:cNvSpPr>
            <p:nvPr/>
          </p:nvSpPr>
          <p:spPr bwMode="auto">
            <a:xfrm>
              <a:off x="2409" y="3511"/>
              <a:ext cx="77" cy="65"/>
            </a:xfrm>
            <a:custGeom>
              <a:avLst/>
              <a:gdLst>
                <a:gd name="T0" fmla="*/ 38 w 77"/>
                <a:gd name="T1" fmla="*/ 0 h 65"/>
                <a:gd name="T2" fmla="*/ 46 w 77"/>
                <a:gd name="T3" fmla="*/ 0 h 65"/>
                <a:gd name="T4" fmla="*/ 53 w 77"/>
                <a:gd name="T5" fmla="*/ 2 h 65"/>
                <a:gd name="T6" fmla="*/ 59 w 77"/>
                <a:gd name="T7" fmla="*/ 6 h 65"/>
                <a:gd name="T8" fmla="*/ 65 w 77"/>
                <a:gd name="T9" fmla="*/ 10 h 65"/>
                <a:gd name="T10" fmla="*/ 71 w 77"/>
                <a:gd name="T11" fmla="*/ 14 h 65"/>
                <a:gd name="T12" fmla="*/ 75 w 77"/>
                <a:gd name="T13" fmla="*/ 19 h 65"/>
                <a:gd name="T14" fmla="*/ 77 w 77"/>
                <a:gd name="T15" fmla="*/ 25 h 65"/>
                <a:gd name="T16" fmla="*/ 77 w 77"/>
                <a:gd name="T17" fmla="*/ 33 h 65"/>
                <a:gd name="T18" fmla="*/ 77 w 77"/>
                <a:gd name="T19" fmla="*/ 38 h 65"/>
                <a:gd name="T20" fmla="*/ 75 w 77"/>
                <a:gd name="T21" fmla="*/ 44 h 65"/>
                <a:gd name="T22" fmla="*/ 71 w 77"/>
                <a:gd name="T23" fmla="*/ 50 h 65"/>
                <a:gd name="T24" fmla="*/ 65 w 77"/>
                <a:gd name="T25" fmla="*/ 56 h 65"/>
                <a:gd name="T26" fmla="*/ 59 w 77"/>
                <a:gd name="T27" fmla="*/ 60 h 65"/>
                <a:gd name="T28" fmla="*/ 53 w 77"/>
                <a:gd name="T29" fmla="*/ 63 h 65"/>
                <a:gd name="T30" fmla="*/ 46 w 77"/>
                <a:gd name="T31" fmla="*/ 65 h 65"/>
                <a:gd name="T32" fmla="*/ 38 w 77"/>
                <a:gd name="T33" fmla="*/ 65 h 65"/>
                <a:gd name="T34" fmla="*/ 30 w 77"/>
                <a:gd name="T35" fmla="*/ 65 h 65"/>
                <a:gd name="T36" fmla="*/ 23 w 77"/>
                <a:gd name="T37" fmla="*/ 63 h 65"/>
                <a:gd name="T38" fmla="*/ 17 w 77"/>
                <a:gd name="T39" fmla="*/ 60 h 65"/>
                <a:gd name="T40" fmla="*/ 11 w 77"/>
                <a:gd name="T41" fmla="*/ 56 h 65"/>
                <a:gd name="T42" fmla="*/ 7 w 77"/>
                <a:gd name="T43" fmla="*/ 50 h 65"/>
                <a:gd name="T44" fmla="*/ 4 w 77"/>
                <a:gd name="T45" fmla="*/ 44 h 65"/>
                <a:gd name="T46" fmla="*/ 0 w 77"/>
                <a:gd name="T47" fmla="*/ 38 h 65"/>
                <a:gd name="T48" fmla="*/ 0 w 77"/>
                <a:gd name="T49" fmla="*/ 33 h 65"/>
                <a:gd name="T50" fmla="*/ 0 w 77"/>
                <a:gd name="T51" fmla="*/ 25 h 65"/>
                <a:gd name="T52" fmla="*/ 4 w 77"/>
                <a:gd name="T53" fmla="*/ 19 h 65"/>
                <a:gd name="T54" fmla="*/ 7 w 77"/>
                <a:gd name="T55" fmla="*/ 14 h 65"/>
                <a:gd name="T56" fmla="*/ 11 w 77"/>
                <a:gd name="T57" fmla="*/ 10 h 65"/>
                <a:gd name="T58" fmla="*/ 17 w 77"/>
                <a:gd name="T59" fmla="*/ 6 h 65"/>
                <a:gd name="T60" fmla="*/ 23 w 77"/>
                <a:gd name="T61" fmla="*/ 2 h 65"/>
                <a:gd name="T62" fmla="*/ 30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3" y="2"/>
                  </a:lnTo>
                  <a:lnTo>
                    <a:pt x="59" y="6"/>
                  </a:lnTo>
                  <a:lnTo>
                    <a:pt x="65" y="10"/>
                  </a:lnTo>
                  <a:lnTo>
                    <a:pt x="71" y="14"/>
                  </a:lnTo>
                  <a:lnTo>
                    <a:pt x="75" y="19"/>
                  </a:lnTo>
                  <a:lnTo>
                    <a:pt x="77" y="25"/>
                  </a:lnTo>
                  <a:lnTo>
                    <a:pt x="77" y="33"/>
                  </a:lnTo>
                  <a:lnTo>
                    <a:pt x="77" y="38"/>
                  </a:lnTo>
                  <a:lnTo>
                    <a:pt x="75" y="44"/>
                  </a:lnTo>
                  <a:lnTo>
                    <a:pt x="71" y="50"/>
                  </a:lnTo>
                  <a:lnTo>
                    <a:pt x="65" y="56"/>
                  </a:lnTo>
                  <a:lnTo>
                    <a:pt x="59" y="60"/>
                  </a:lnTo>
                  <a:lnTo>
                    <a:pt x="53" y="63"/>
                  </a:lnTo>
                  <a:lnTo>
                    <a:pt x="46" y="65"/>
                  </a:lnTo>
                  <a:lnTo>
                    <a:pt x="38" y="65"/>
                  </a:lnTo>
                  <a:lnTo>
                    <a:pt x="30" y="65"/>
                  </a:lnTo>
                  <a:lnTo>
                    <a:pt x="23" y="63"/>
                  </a:lnTo>
                  <a:lnTo>
                    <a:pt x="17" y="60"/>
                  </a:lnTo>
                  <a:lnTo>
                    <a:pt x="11" y="56"/>
                  </a:lnTo>
                  <a:lnTo>
                    <a:pt x="7" y="50"/>
                  </a:lnTo>
                  <a:lnTo>
                    <a:pt x="4" y="44"/>
                  </a:lnTo>
                  <a:lnTo>
                    <a:pt x="0" y="38"/>
                  </a:lnTo>
                  <a:lnTo>
                    <a:pt x="0" y="33"/>
                  </a:lnTo>
                  <a:lnTo>
                    <a:pt x="0" y="25"/>
                  </a:lnTo>
                  <a:lnTo>
                    <a:pt x="4" y="19"/>
                  </a:lnTo>
                  <a:lnTo>
                    <a:pt x="7" y="14"/>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31" name="Freeform 50"/>
            <p:cNvSpPr>
              <a:spLocks/>
            </p:cNvSpPr>
            <p:nvPr/>
          </p:nvSpPr>
          <p:spPr bwMode="auto">
            <a:xfrm>
              <a:off x="1752" y="3883"/>
              <a:ext cx="77" cy="66"/>
            </a:xfrm>
            <a:custGeom>
              <a:avLst/>
              <a:gdLst>
                <a:gd name="T0" fmla="*/ 39 w 77"/>
                <a:gd name="T1" fmla="*/ 0 h 66"/>
                <a:gd name="T2" fmla="*/ 46 w 77"/>
                <a:gd name="T3" fmla="*/ 0 h 66"/>
                <a:gd name="T4" fmla="*/ 54 w 77"/>
                <a:gd name="T5" fmla="*/ 2 h 66"/>
                <a:gd name="T6" fmla="*/ 60 w 77"/>
                <a:gd name="T7" fmla="*/ 6 h 66"/>
                <a:gd name="T8" fmla="*/ 65 w 77"/>
                <a:gd name="T9" fmla="*/ 10 h 66"/>
                <a:gd name="T10" fmla="*/ 69 w 77"/>
                <a:gd name="T11" fmla="*/ 14 h 66"/>
                <a:gd name="T12" fmla="*/ 73 w 77"/>
                <a:gd name="T13" fmla="*/ 19 h 66"/>
                <a:gd name="T14" fmla="*/ 75 w 77"/>
                <a:gd name="T15" fmla="*/ 25 h 66"/>
                <a:gd name="T16" fmla="*/ 77 w 77"/>
                <a:gd name="T17" fmla="*/ 33 h 66"/>
                <a:gd name="T18" fmla="*/ 75 w 77"/>
                <a:gd name="T19" fmla="*/ 39 h 66"/>
                <a:gd name="T20" fmla="*/ 73 w 77"/>
                <a:gd name="T21" fmla="*/ 46 h 66"/>
                <a:gd name="T22" fmla="*/ 69 w 77"/>
                <a:gd name="T23" fmla="*/ 50 h 66"/>
                <a:gd name="T24" fmla="*/ 65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6 w 77"/>
                <a:gd name="T39" fmla="*/ 60 h 66"/>
                <a:gd name="T40" fmla="*/ 12 w 77"/>
                <a:gd name="T41" fmla="*/ 56 h 66"/>
                <a:gd name="T42" fmla="*/ 6 w 77"/>
                <a:gd name="T43" fmla="*/ 50 h 66"/>
                <a:gd name="T44" fmla="*/ 2 w 77"/>
                <a:gd name="T45" fmla="*/ 46 h 66"/>
                <a:gd name="T46" fmla="*/ 0 w 77"/>
                <a:gd name="T47" fmla="*/ 39 h 66"/>
                <a:gd name="T48" fmla="*/ 0 w 77"/>
                <a:gd name="T49" fmla="*/ 33 h 66"/>
                <a:gd name="T50" fmla="*/ 0 w 77"/>
                <a:gd name="T51" fmla="*/ 25 h 66"/>
                <a:gd name="T52" fmla="*/ 2 w 77"/>
                <a:gd name="T53" fmla="*/ 19 h 66"/>
                <a:gd name="T54" fmla="*/ 6 w 77"/>
                <a:gd name="T55" fmla="*/ 14 h 66"/>
                <a:gd name="T56" fmla="*/ 12 w 77"/>
                <a:gd name="T57" fmla="*/ 10 h 66"/>
                <a:gd name="T58" fmla="*/ 16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5" y="10"/>
                  </a:lnTo>
                  <a:lnTo>
                    <a:pt x="69" y="14"/>
                  </a:lnTo>
                  <a:lnTo>
                    <a:pt x="73" y="19"/>
                  </a:lnTo>
                  <a:lnTo>
                    <a:pt x="75" y="25"/>
                  </a:lnTo>
                  <a:lnTo>
                    <a:pt x="77" y="33"/>
                  </a:lnTo>
                  <a:lnTo>
                    <a:pt x="75" y="39"/>
                  </a:lnTo>
                  <a:lnTo>
                    <a:pt x="73" y="46"/>
                  </a:lnTo>
                  <a:lnTo>
                    <a:pt x="69" y="50"/>
                  </a:lnTo>
                  <a:lnTo>
                    <a:pt x="65" y="56"/>
                  </a:lnTo>
                  <a:lnTo>
                    <a:pt x="60" y="60"/>
                  </a:lnTo>
                  <a:lnTo>
                    <a:pt x="54" y="64"/>
                  </a:lnTo>
                  <a:lnTo>
                    <a:pt x="46" y="66"/>
                  </a:lnTo>
                  <a:lnTo>
                    <a:pt x="39" y="66"/>
                  </a:lnTo>
                  <a:lnTo>
                    <a:pt x="31" y="66"/>
                  </a:lnTo>
                  <a:lnTo>
                    <a:pt x="23" y="64"/>
                  </a:lnTo>
                  <a:lnTo>
                    <a:pt x="16" y="60"/>
                  </a:lnTo>
                  <a:lnTo>
                    <a:pt x="12" y="56"/>
                  </a:lnTo>
                  <a:lnTo>
                    <a:pt x="6" y="50"/>
                  </a:lnTo>
                  <a:lnTo>
                    <a:pt x="2" y="46"/>
                  </a:lnTo>
                  <a:lnTo>
                    <a:pt x="0" y="39"/>
                  </a:lnTo>
                  <a:lnTo>
                    <a:pt x="0" y="33"/>
                  </a:lnTo>
                  <a:lnTo>
                    <a:pt x="0" y="25"/>
                  </a:lnTo>
                  <a:lnTo>
                    <a:pt x="2" y="19"/>
                  </a:lnTo>
                  <a:lnTo>
                    <a:pt x="6" y="14"/>
                  </a:lnTo>
                  <a:lnTo>
                    <a:pt x="12" y="10"/>
                  </a:lnTo>
                  <a:lnTo>
                    <a:pt x="16"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32" name="Freeform 51"/>
            <p:cNvSpPr>
              <a:spLocks/>
            </p:cNvSpPr>
            <p:nvPr/>
          </p:nvSpPr>
          <p:spPr bwMode="auto">
            <a:xfrm>
              <a:off x="2461" y="3828"/>
              <a:ext cx="76" cy="65"/>
            </a:xfrm>
            <a:custGeom>
              <a:avLst/>
              <a:gdLst>
                <a:gd name="T0" fmla="*/ 38 w 76"/>
                <a:gd name="T1" fmla="*/ 0 h 65"/>
                <a:gd name="T2" fmla="*/ 46 w 76"/>
                <a:gd name="T3" fmla="*/ 0 h 65"/>
                <a:gd name="T4" fmla="*/ 53 w 76"/>
                <a:gd name="T5" fmla="*/ 2 h 65"/>
                <a:gd name="T6" fmla="*/ 59 w 76"/>
                <a:gd name="T7" fmla="*/ 5 h 65"/>
                <a:gd name="T8" fmla="*/ 65 w 76"/>
                <a:gd name="T9" fmla="*/ 9 h 65"/>
                <a:gd name="T10" fmla="*/ 71 w 76"/>
                <a:gd name="T11" fmla="*/ 13 h 65"/>
                <a:gd name="T12" fmla="*/ 73 w 76"/>
                <a:gd name="T13" fmla="*/ 19 h 65"/>
                <a:gd name="T14" fmla="*/ 76 w 76"/>
                <a:gd name="T15" fmla="*/ 27 h 65"/>
                <a:gd name="T16" fmla="*/ 76 w 76"/>
                <a:gd name="T17" fmla="*/ 32 h 65"/>
                <a:gd name="T18" fmla="*/ 76 w 76"/>
                <a:gd name="T19" fmla="*/ 38 h 65"/>
                <a:gd name="T20" fmla="*/ 73 w 76"/>
                <a:gd name="T21" fmla="*/ 46 h 65"/>
                <a:gd name="T22" fmla="*/ 71 w 76"/>
                <a:gd name="T23" fmla="*/ 51 h 65"/>
                <a:gd name="T24" fmla="*/ 65 w 76"/>
                <a:gd name="T25" fmla="*/ 55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5 h 65"/>
                <a:gd name="T42" fmla="*/ 5 w 76"/>
                <a:gd name="T43" fmla="*/ 51 h 65"/>
                <a:gd name="T44" fmla="*/ 1 w 76"/>
                <a:gd name="T45" fmla="*/ 46 h 65"/>
                <a:gd name="T46" fmla="*/ 0 w 76"/>
                <a:gd name="T47" fmla="*/ 38 h 65"/>
                <a:gd name="T48" fmla="*/ 0 w 76"/>
                <a:gd name="T49" fmla="*/ 32 h 65"/>
                <a:gd name="T50" fmla="*/ 0 w 76"/>
                <a:gd name="T51" fmla="*/ 27 h 65"/>
                <a:gd name="T52" fmla="*/ 1 w 76"/>
                <a:gd name="T53" fmla="*/ 19 h 65"/>
                <a:gd name="T54" fmla="*/ 5 w 76"/>
                <a:gd name="T55" fmla="*/ 13 h 65"/>
                <a:gd name="T56" fmla="*/ 11 w 76"/>
                <a:gd name="T57" fmla="*/ 9 h 65"/>
                <a:gd name="T58" fmla="*/ 17 w 76"/>
                <a:gd name="T59" fmla="*/ 5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5"/>
                  </a:lnTo>
                  <a:lnTo>
                    <a:pt x="65" y="9"/>
                  </a:lnTo>
                  <a:lnTo>
                    <a:pt x="71" y="13"/>
                  </a:lnTo>
                  <a:lnTo>
                    <a:pt x="73" y="19"/>
                  </a:lnTo>
                  <a:lnTo>
                    <a:pt x="76" y="27"/>
                  </a:lnTo>
                  <a:lnTo>
                    <a:pt x="76" y="32"/>
                  </a:lnTo>
                  <a:lnTo>
                    <a:pt x="76" y="38"/>
                  </a:lnTo>
                  <a:lnTo>
                    <a:pt x="73" y="46"/>
                  </a:lnTo>
                  <a:lnTo>
                    <a:pt x="71" y="51"/>
                  </a:lnTo>
                  <a:lnTo>
                    <a:pt x="65" y="55"/>
                  </a:lnTo>
                  <a:lnTo>
                    <a:pt x="59" y="59"/>
                  </a:lnTo>
                  <a:lnTo>
                    <a:pt x="53" y="63"/>
                  </a:lnTo>
                  <a:lnTo>
                    <a:pt x="46" y="65"/>
                  </a:lnTo>
                  <a:lnTo>
                    <a:pt x="38" y="65"/>
                  </a:lnTo>
                  <a:lnTo>
                    <a:pt x="30" y="65"/>
                  </a:lnTo>
                  <a:lnTo>
                    <a:pt x="23" y="63"/>
                  </a:lnTo>
                  <a:lnTo>
                    <a:pt x="17" y="59"/>
                  </a:lnTo>
                  <a:lnTo>
                    <a:pt x="11" y="55"/>
                  </a:lnTo>
                  <a:lnTo>
                    <a:pt x="5" y="51"/>
                  </a:lnTo>
                  <a:lnTo>
                    <a:pt x="1" y="46"/>
                  </a:lnTo>
                  <a:lnTo>
                    <a:pt x="0" y="38"/>
                  </a:lnTo>
                  <a:lnTo>
                    <a:pt x="0" y="32"/>
                  </a:lnTo>
                  <a:lnTo>
                    <a:pt x="0" y="27"/>
                  </a:lnTo>
                  <a:lnTo>
                    <a:pt x="1" y="19"/>
                  </a:lnTo>
                  <a:lnTo>
                    <a:pt x="5" y="13"/>
                  </a:lnTo>
                  <a:lnTo>
                    <a:pt x="11" y="9"/>
                  </a:lnTo>
                  <a:lnTo>
                    <a:pt x="17" y="5"/>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33" name="Freeform 52"/>
            <p:cNvSpPr>
              <a:spLocks/>
            </p:cNvSpPr>
            <p:nvPr/>
          </p:nvSpPr>
          <p:spPr bwMode="auto">
            <a:xfrm>
              <a:off x="1802" y="3375"/>
              <a:ext cx="77" cy="67"/>
            </a:xfrm>
            <a:custGeom>
              <a:avLst/>
              <a:gdLst>
                <a:gd name="T0" fmla="*/ 38 w 77"/>
                <a:gd name="T1" fmla="*/ 0 h 67"/>
                <a:gd name="T2" fmla="*/ 46 w 77"/>
                <a:gd name="T3" fmla="*/ 0 h 67"/>
                <a:gd name="T4" fmla="*/ 54 w 77"/>
                <a:gd name="T5" fmla="*/ 4 h 67"/>
                <a:gd name="T6" fmla="*/ 60 w 77"/>
                <a:gd name="T7" fmla="*/ 6 h 67"/>
                <a:gd name="T8" fmla="*/ 65 w 77"/>
                <a:gd name="T9" fmla="*/ 9 h 67"/>
                <a:gd name="T10" fmla="*/ 71 w 77"/>
                <a:gd name="T11" fmla="*/ 15 h 67"/>
                <a:gd name="T12" fmla="*/ 73 w 77"/>
                <a:gd name="T13" fmla="*/ 21 h 67"/>
                <a:gd name="T14" fmla="*/ 77 w 77"/>
                <a:gd name="T15" fmla="*/ 27 h 67"/>
                <a:gd name="T16" fmla="*/ 77 w 77"/>
                <a:gd name="T17" fmla="*/ 32 h 67"/>
                <a:gd name="T18" fmla="*/ 77 w 77"/>
                <a:gd name="T19" fmla="*/ 40 h 67"/>
                <a:gd name="T20" fmla="*/ 73 w 77"/>
                <a:gd name="T21" fmla="*/ 46 h 67"/>
                <a:gd name="T22" fmla="*/ 71 w 77"/>
                <a:gd name="T23" fmla="*/ 52 h 67"/>
                <a:gd name="T24" fmla="*/ 65 w 77"/>
                <a:gd name="T25" fmla="*/ 57 h 67"/>
                <a:gd name="T26" fmla="*/ 60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2 w 77"/>
                <a:gd name="T41" fmla="*/ 57 h 67"/>
                <a:gd name="T42" fmla="*/ 6 w 77"/>
                <a:gd name="T43" fmla="*/ 52 h 67"/>
                <a:gd name="T44" fmla="*/ 2 w 77"/>
                <a:gd name="T45" fmla="*/ 46 h 67"/>
                <a:gd name="T46" fmla="*/ 0 w 77"/>
                <a:gd name="T47" fmla="*/ 40 h 67"/>
                <a:gd name="T48" fmla="*/ 0 w 77"/>
                <a:gd name="T49" fmla="*/ 32 h 67"/>
                <a:gd name="T50" fmla="*/ 0 w 77"/>
                <a:gd name="T51" fmla="*/ 27 h 67"/>
                <a:gd name="T52" fmla="*/ 2 w 77"/>
                <a:gd name="T53" fmla="*/ 21 h 67"/>
                <a:gd name="T54" fmla="*/ 6 w 77"/>
                <a:gd name="T55" fmla="*/ 15 h 67"/>
                <a:gd name="T56" fmla="*/ 12 w 77"/>
                <a:gd name="T57" fmla="*/ 9 h 67"/>
                <a:gd name="T58" fmla="*/ 17 w 77"/>
                <a:gd name="T59" fmla="*/ 6 h 67"/>
                <a:gd name="T60" fmla="*/ 23 w 77"/>
                <a:gd name="T61" fmla="*/ 4 h 67"/>
                <a:gd name="T62" fmla="*/ 31 w 77"/>
                <a:gd name="T63" fmla="*/ 0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0"/>
                  </a:lnTo>
                  <a:lnTo>
                    <a:pt x="54" y="4"/>
                  </a:lnTo>
                  <a:lnTo>
                    <a:pt x="60" y="6"/>
                  </a:lnTo>
                  <a:lnTo>
                    <a:pt x="65" y="9"/>
                  </a:lnTo>
                  <a:lnTo>
                    <a:pt x="71" y="15"/>
                  </a:lnTo>
                  <a:lnTo>
                    <a:pt x="73" y="21"/>
                  </a:lnTo>
                  <a:lnTo>
                    <a:pt x="77" y="27"/>
                  </a:lnTo>
                  <a:lnTo>
                    <a:pt x="77" y="32"/>
                  </a:lnTo>
                  <a:lnTo>
                    <a:pt x="77" y="40"/>
                  </a:lnTo>
                  <a:lnTo>
                    <a:pt x="73" y="46"/>
                  </a:lnTo>
                  <a:lnTo>
                    <a:pt x="71" y="52"/>
                  </a:lnTo>
                  <a:lnTo>
                    <a:pt x="65" y="57"/>
                  </a:lnTo>
                  <a:lnTo>
                    <a:pt x="60" y="61"/>
                  </a:lnTo>
                  <a:lnTo>
                    <a:pt x="54" y="63"/>
                  </a:lnTo>
                  <a:lnTo>
                    <a:pt x="46" y="65"/>
                  </a:lnTo>
                  <a:lnTo>
                    <a:pt x="38" y="67"/>
                  </a:lnTo>
                  <a:lnTo>
                    <a:pt x="31" y="65"/>
                  </a:lnTo>
                  <a:lnTo>
                    <a:pt x="23" y="63"/>
                  </a:lnTo>
                  <a:lnTo>
                    <a:pt x="17" y="61"/>
                  </a:lnTo>
                  <a:lnTo>
                    <a:pt x="12" y="57"/>
                  </a:lnTo>
                  <a:lnTo>
                    <a:pt x="6" y="52"/>
                  </a:lnTo>
                  <a:lnTo>
                    <a:pt x="2" y="46"/>
                  </a:lnTo>
                  <a:lnTo>
                    <a:pt x="0" y="40"/>
                  </a:lnTo>
                  <a:lnTo>
                    <a:pt x="0" y="32"/>
                  </a:lnTo>
                  <a:lnTo>
                    <a:pt x="0" y="27"/>
                  </a:lnTo>
                  <a:lnTo>
                    <a:pt x="2" y="21"/>
                  </a:lnTo>
                  <a:lnTo>
                    <a:pt x="6" y="15"/>
                  </a:lnTo>
                  <a:lnTo>
                    <a:pt x="12" y="9"/>
                  </a:lnTo>
                  <a:lnTo>
                    <a:pt x="17" y="6"/>
                  </a:lnTo>
                  <a:lnTo>
                    <a:pt x="23" y="4"/>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34" name="Freeform 53"/>
            <p:cNvSpPr>
              <a:spLocks/>
            </p:cNvSpPr>
            <p:nvPr/>
          </p:nvSpPr>
          <p:spPr bwMode="auto">
            <a:xfrm>
              <a:off x="2516" y="3346"/>
              <a:ext cx="77" cy="65"/>
            </a:xfrm>
            <a:custGeom>
              <a:avLst/>
              <a:gdLst>
                <a:gd name="T0" fmla="*/ 39 w 77"/>
                <a:gd name="T1" fmla="*/ 0 h 65"/>
                <a:gd name="T2" fmla="*/ 46 w 77"/>
                <a:gd name="T3" fmla="*/ 0 h 65"/>
                <a:gd name="T4" fmla="*/ 54 w 77"/>
                <a:gd name="T5" fmla="*/ 2 h 65"/>
                <a:gd name="T6" fmla="*/ 60 w 77"/>
                <a:gd name="T7" fmla="*/ 6 h 65"/>
                <a:gd name="T8" fmla="*/ 65 w 77"/>
                <a:gd name="T9" fmla="*/ 10 h 65"/>
                <a:gd name="T10" fmla="*/ 71 w 77"/>
                <a:gd name="T11" fmla="*/ 14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5 w 77"/>
                <a:gd name="T25" fmla="*/ 56 h 65"/>
                <a:gd name="T26" fmla="*/ 60 w 77"/>
                <a:gd name="T27" fmla="*/ 60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60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4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5" y="10"/>
                  </a:lnTo>
                  <a:lnTo>
                    <a:pt x="71" y="14"/>
                  </a:lnTo>
                  <a:lnTo>
                    <a:pt x="75" y="19"/>
                  </a:lnTo>
                  <a:lnTo>
                    <a:pt x="77" y="27"/>
                  </a:lnTo>
                  <a:lnTo>
                    <a:pt x="77" y="33"/>
                  </a:lnTo>
                  <a:lnTo>
                    <a:pt x="77" y="40"/>
                  </a:lnTo>
                  <a:lnTo>
                    <a:pt x="75" y="46"/>
                  </a:lnTo>
                  <a:lnTo>
                    <a:pt x="71" y="52"/>
                  </a:lnTo>
                  <a:lnTo>
                    <a:pt x="65" y="56"/>
                  </a:lnTo>
                  <a:lnTo>
                    <a:pt x="60" y="60"/>
                  </a:lnTo>
                  <a:lnTo>
                    <a:pt x="54" y="63"/>
                  </a:lnTo>
                  <a:lnTo>
                    <a:pt x="46" y="65"/>
                  </a:lnTo>
                  <a:lnTo>
                    <a:pt x="39" y="65"/>
                  </a:lnTo>
                  <a:lnTo>
                    <a:pt x="31" y="65"/>
                  </a:lnTo>
                  <a:lnTo>
                    <a:pt x="23" y="63"/>
                  </a:lnTo>
                  <a:lnTo>
                    <a:pt x="18" y="60"/>
                  </a:lnTo>
                  <a:lnTo>
                    <a:pt x="12" y="56"/>
                  </a:lnTo>
                  <a:lnTo>
                    <a:pt x="6" y="52"/>
                  </a:lnTo>
                  <a:lnTo>
                    <a:pt x="2" y="46"/>
                  </a:lnTo>
                  <a:lnTo>
                    <a:pt x="0" y="40"/>
                  </a:lnTo>
                  <a:lnTo>
                    <a:pt x="0" y="33"/>
                  </a:lnTo>
                  <a:lnTo>
                    <a:pt x="0" y="27"/>
                  </a:lnTo>
                  <a:lnTo>
                    <a:pt x="2" y="19"/>
                  </a:lnTo>
                  <a:lnTo>
                    <a:pt x="6" y="14"/>
                  </a:lnTo>
                  <a:lnTo>
                    <a:pt x="12" y="10"/>
                  </a:lnTo>
                  <a:lnTo>
                    <a:pt x="18"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635" name="Freeform 54"/>
            <p:cNvSpPr>
              <a:spLocks/>
            </p:cNvSpPr>
            <p:nvPr/>
          </p:nvSpPr>
          <p:spPr bwMode="auto">
            <a:xfrm>
              <a:off x="2516" y="3346"/>
              <a:ext cx="77" cy="65"/>
            </a:xfrm>
            <a:custGeom>
              <a:avLst/>
              <a:gdLst>
                <a:gd name="T0" fmla="*/ 39 w 77"/>
                <a:gd name="T1" fmla="*/ 0 h 65"/>
                <a:gd name="T2" fmla="*/ 46 w 77"/>
                <a:gd name="T3" fmla="*/ 0 h 65"/>
                <a:gd name="T4" fmla="*/ 54 w 77"/>
                <a:gd name="T5" fmla="*/ 2 h 65"/>
                <a:gd name="T6" fmla="*/ 60 w 77"/>
                <a:gd name="T7" fmla="*/ 6 h 65"/>
                <a:gd name="T8" fmla="*/ 65 w 77"/>
                <a:gd name="T9" fmla="*/ 10 h 65"/>
                <a:gd name="T10" fmla="*/ 71 w 77"/>
                <a:gd name="T11" fmla="*/ 14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5 w 77"/>
                <a:gd name="T25" fmla="*/ 56 h 65"/>
                <a:gd name="T26" fmla="*/ 60 w 77"/>
                <a:gd name="T27" fmla="*/ 60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60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4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5" y="10"/>
                  </a:lnTo>
                  <a:lnTo>
                    <a:pt x="71" y="14"/>
                  </a:lnTo>
                  <a:lnTo>
                    <a:pt x="75" y="19"/>
                  </a:lnTo>
                  <a:lnTo>
                    <a:pt x="77" y="27"/>
                  </a:lnTo>
                  <a:lnTo>
                    <a:pt x="77" y="33"/>
                  </a:lnTo>
                  <a:lnTo>
                    <a:pt x="77" y="40"/>
                  </a:lnTo>
                  <a:lnTo>
                    <a:pt x="75" y="46"/>
                  </a:lnTo>
                  <a:lnTo>
                    <a:pt x="71" y="52"/>
                  </a:lnTo>
                  <a:lnTo>
                    <a:pt x="65" y="56"/>
                  </a:lnTo>
                  <a:lnTo>
                    <a:pt x="60" y="60"/>
                  </a:lnTo>
                  <a:lnTo>
                    <a:pt x="54" y="63"/>
                  </a:lnTo>
                  <a:lnTo>
                    <a:pt x="46" y="65"/>
                  </a:lnTo>
                  <a:lnTo>
                    <a:pt x="39" y="65"/>
                  </a:lnTo>
                  <a:lnTo>
                    <a:pt x="31" y="65"/>
                  </a:lnTo>
                  <a:lnTo>
                    <a:pt x="23" y="63"/>
                  </a:lnTo>
                  <a:lnTo>
                    <a:pt x="18" y="60"/>
                  </a:lnTo>
                  <a:lnTo>
                    <a:pt x="12" y="56"/>
                  </a:lnTo>
                  <a:lnTo>
                    <a:pt x="6" y="52"/>
                  </a:lnTo>
                  <a:lnTo>
                    <a:pt x="2" y="46"/>
                  </a:lnTo>
                  <a:lnTo>
                    <a:pt x="0" y="40"/>
                  </a:lnTo>
                  <a:lnTo>
                    <a:pt x="0" y="33"/>
                  </a:lnTo>
                  <a:lnTo>
                    <a:pt x="0" y="27"/>
                  </a:lnTo>
                  <a:lnTo>
                    <a:pt x="2" y="19"/>
                  </a:lnTo>
                  <a:lnTo>
                    <a:pt x="6" y="14"/>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36" name="Freeform 55"/>
            <p:cNvSpPr>
              <a:spLocks/>
            </p:cNvSpPr>
            <p:nvPr/>
          </p:nvSpPr>
          <p:spPr bwMode="auto">
            <a:xfrm>
              <a:off x="2534" y="3434"/>
              <a:ext cx="76" cy="66"/>
            </a:xfrm>
            <a:custGeom>
              <a:avLst/>
              <a:gdLst>
                <a:gd name="T0" fmla="*/ 38 w 76"/>
                <a:gd name="T1" fmla="*/ 0 h 66"/>
                <a:gd name="T2" fmla="*/ 46 w 76"/>
                <a:gd name="T3" fmla="*/ 0 h 66"/>
                <a:gd name="T4" fmla="*/ 53 w 76"/>
                <a:gd name="T5" fmla="*/ 2 h 66"/>
                <a:gd name="T6" fmla="*/ 61 w 76"/>
                <a:gd name="T7" fmla="*/ 6 h 66"/>
                <a:gd name="T8" fmla="*/ 67 w 76"/>
                <a:gd name="T9" fmla="*/ 10 h 66"/>
                <a:gd name="T10" fmla="*/ 71 w 76"/>
                <a:gd name="T11" fmla="*/ 14 h 66"/>
                <a:gd name="T12" fmla="*/ 74 w 76"/>
                <a:gd name="T13" fmla="*/ 20 h 66"/>
                <a:gd name="T14" fmla="*/ 76 w 76"/>
                <a:gd name="T15" fmla="*/ 25 h 66"/>
                <a:gd name="T16" fmla="*/ 76 w 76"/>
                <a:gd name="T17" fmla="*/ 33 h 66"/>
                <a:gd name="T18" fmla="*/ 76 w 76"/>
                <a:gd name="T19" fmla="*/ 39 h 66"/>
                <a:gd name="T20" fmla="*/ 74 w 76"/>
                <a:gd name="T21" fmla="*/ 46 h 66"/>
                <a:gd name="T22" fmla="*/ 71 w 76"/>
                <a:gd name="T23" fmla="*/ 50 h 66"/>
                <a:gd name="T24" fmla="*/ 67 w 76"/>
                <a:gd name="T25" fmla="*/ 56 h 66"/>
                <a:gd name="T26" fmla="*/ 61 w 76"/>
                <a:gd name="T27" fmla="*/ 60 h 66"/>
                <a:gd name="T28" fmla="*/ 53 w 76"/>
                <a:gd name="T29" fmla="*/ 64 h 66"/>
                <a:gd name="T30" fmla="*/ 46 w 76"/>
                <a:gd name="T31" fmla="*/ 66 h 66"/>
                <a:gd name="T32" fmla="*/ 38 w 76"/>
                <a:gd name="T33" fmla="*/ 66 h 66"/>
                <a:gd name="T34" fmla="*/ 30 w 76"/>
                <a:gd name="T35" fmla="*/ 66 h 66"/>
                <a:gd name="T36" fmla="*/ 24 w 76"/>
                <a:gd name="T37" fmla="*/ 64 h 66"/>
                <a:gd name="T38" fmla="*/ 17 w 76"/>
                <a:gd name="T39" fmla="*/ 60 h 66"/>
                <a:gd name="T40" fmla="*/ 11 w 76"/>
                <a:gd name="T41" fmla="*/ 56 h 66"/>
                <a:gd name="T42" fmla="*/ 7 w 76"/>
                <a:gd name="T43" fmla="*/ 50 h 66"/>
                <a:gd name="T44" fmla="*/ 3 w 76"/>
                <a:gd name="T45" fmla="*/ 46 h 66"/>
                <a:gd name="T46" fmla="*/ 1 w 76"/>
                <a:gd name="T47" fmla="*/ 39 h 66"/>
                <a:gd name="T48" fmla="*/ 0 w 76"/>
                <a:gd name="T49" fmla="*/ 33 h 66"/>
                <a:gd name="T50" fmla="*/ 1 w 76"/>
                <a:gd name="T51" fmla="*/ 25 h 66"/>
                <a:gd name="T52" fmla="*/ 3 w 76"/>
                <a:gd name="T53" fmla="*/ 20 h 66"/>
                <a:gd name="T54" fmla="*/ 7 w 76"/>
                <a:gd name="T55" fmla="*/ 14 h 66"/>
                <a:gd name="T56" fmla="*/ 11 w 76"/>
                <a:gd name="T57" fmla="*/ 10 h 66"/>
                <a:gd name="T58" fmla="*/ 17 w 76"/>
                <a:gd name="T59" fmla="*/ 6 h 66"/>
                <a:gd name="T60" fmla="*/ 24 w 76"/>
                <a:gd name="T61" fmla="*/ 2 h 66"/>
                <a:gd name="T62" fmla="*/ 30 w 76"/>
                <a:gd name="T63" fmla="*/ 0 h 66"/>
                <a:gd name="T64" fmla="*/ 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61" y="6"/>
                  </a:lnTo>
                  <a:lnTo>
                    <a:pt x="67" y="10"/>
                  </a:lnTo>
                  <a:lnTo>
                    <a:pt x="71" y="14"/>
                  </a:lnTo>
                  <a:lnTo>
                    <a:pt x="74" y="20"/>
                  </a:lnTo>
                  <a:lnTo>
                    <a:pt x="76" y="25"/>
                  </a:lnTo>
                  <a:lnTo>
                    <a:pt x="76" y="33"/>
                  </a:lnTo>
                  <a:lnTo>
                    <a:pt x="76" y="39"/>
                  </a:lnTo>
                  <a:lnTo>
                    <a:pt x="74" y="46"/>
                  </a:lnTo>
                  <a:lnTo>
                    <a:pt x="71" y="50"/>
                  </a:lnTo>
                  <a:lnTo>
                    <a:pt x="67" y="56"/>
                  </a:lnTo>
                  <a:lnTo>
                    <a:pt x="61" y="60"/>
                  </a:lnTo>
                  <a:lnTo>
                    <a:pt x="53" y="64"/>
                  </a:lnTo>
                  <a:lnTo>
                    <a:pt x="46" y="66"/>
                  </a:lnTo>
                  <a:lnTo>
                    <a:pt x="38" y="66"/>
                  </a:lnTo>
                  <a:lnTo>
                    <a:pt x="30" y="66"/>
                  </a:lnTo>
                  <a:lnTo>
                    <a:pt x="24" y="64"/>
                  </a:lnTo>
                  <a:lnTo>
                    <a:pt x="17" y="60"/>
                  </a:lnTo>
                  <a:lnTo>
                    <a:pt x="11" y="56"/>
                  </a:lnTo>
                  <a:lnTo>
                    <a:pt x="7" y="50"/>
                  </a:lnTo>
                  <a:lnTo>
                    <a:pt x="3" y="46"/>
                  </a:lnTo>
                  <a:lnTo>
                    <a:pt x="1" y="39"/>
                  </a:lnTo>
                  <a:lnTo>
                    <a:pt x="0" y="33"/>
                  </a:lnTo>
                  <a:lnTo>
                    <a:pt x="1" y="25"/>
                  </a:lnTo>
                  <a:lnTo>
                    <a:pt x="3" y="20"/>
                  </a:lnTo>
                  <a:lnTo>
                    <a:pt x="7" y="14"/>
                  </a:lnTo>
                  <a:lnTo>
                    <a:pt x="11" y="10"/>
                  </a:lnTo>
                  <a:lnTo>
                    <a:pt x="17" y="6"/>
                  </a:lnTo>
                  <a:lnTo>
                    <a:pt x="24" y="2"/>
                  </a:lnTo>
                  <a:lnTo>
                    <a:pt x="30" y="0"/>
                  </a:lnTo>
                  <a:lnTo>
                    <a:pt x="38" y="0"/>
                  </a:lnTo>
                  <a:close/>
                </a:path>
              </a:pathLst>
            </a:custGeom>
            <a:solidFill>
              <a:srgbClr val="FFFFFF"/>
            </a:solidFill>
            <a:ln w="9525">
              <a:noFill/>
              <a:round/>
              <a:headEnd/>
              <a:tailEnd/>
            </a:ln>
          </p:spPr>
          <p:txBody>
            <a:bodyPr/>
            <a:lstStyle/>
            <a:p>
              <a:endParaRPr lang="en-US" dirty="0"/>
            </a:p>
          </p:txBody>
        </p:sp>
        <p:sp>
          <p:nvSpPr>
            <p:cNvPr id="19637" name="Freeform 56"/>
            <p:cNvSpPr>
              <a:spLocks/>
            </p:cNvSpPr>
            <p:nvPr/>
          </p:nvSpPr>
          <p:spPr bwMode="auto">
            <a:xfrm>
              <a:off x="2534" y="3434"/>
              <a:ext cx="76" cy="66"/>
            </a:xfrm>
            <a:custGeom>
              <a:avLst/>
              <a:gdLst>
                <a:gd name="T0" fmla="*/ 38 w 76"/>
                <a:gd name="T1" fmla="*/ 0 h 66"/>
                <a:gd name="T2" fmla="*/ 46 w 76"/>
                <a:gd name="T3" fmla="*/ 0 h 66"/>
                <a:gd name="T4" fmla="*/ 53 w 76"/>
                <a:gd name="T5" fmla="*/ 2 h 66"/>
                <a:gd name="T6" fmla="*/ 61 w 76"/>
                <a:gd name="T7" fmla="*/ 6 h 66"/>
                <a:gd name="T8" fmla="*/ 67 w 76"/>
                <a:gd name="T9" fmla="*/ 10 h 66"/>
                <a:gd name="T10" fmla="*/ 71 w 76"/>
                <a:gd name="T11" fmla="*/ 14 h 66"/>
                <a:gd name="T12" fmla="*/ 74 w 76"/>
                <a:gd name="T13" fmla="*/ 20 h 66"/>
                <a:gd name="T14" fmla="*/ 76 w 76"/>
                <a:gd name="T15" fmla="*/ 25 h 66"/>
                <a:gd name="T16" fmla="*/ 76 w 76"/>
                <a:gd name="T17" fmla="*/ 33 h 66"/>
                <a:gd name="T18" fmla="*/ 76 w 76"/>
                <a:gd name="T19" fmla="*/ 39 h 66"/>
                <a:gd name="T20" fmla="*/ 74 w 76"/>
                <a:gd name="T21" fmla="*/ 46 h 66"/>
                <a:gd name="T22" fmla="*/ 71 w 76"/>
                <a:gd name="T23" fmla="*/ 50 h 66"/>
                <a:gd name="T24" fmla="*/ 67 w 76"/>
                <a:gd name="T25" fmla="*/ 56 h 66"/>
                <a:gd name="T26" fmla="*/ 61 w 76"/>
                <a:gd name="T27" fmla="*/ 60 h 66"/>
                <a:gd name="T28" fmla="*/ 53 w 76"/>
                <a:gd name="T29" fmla="*/ 64 h 66"/>
                <a:gd name="T30" fmla="*/ 46 w 76"/>
                <a:gd name="T31" fmla="*/ 66 h 66"/>
                <a:gd name="T32" fmla="*/ 38 w 76"/>
                <a:gd name="T33" fmla="*/ 66 h 66"/>
                <a:gd name="T34" fmla="*/ 30 w 76"/>
                <a:gd name="T35" fmla="*/ 66 h 66"/>
                <a:gd name="T36" fmla="*/ 24 w 76"/>
                <a:gd name="T37" fmla="*/ 64 h 66"/>
                <a:gd name="T38" fmla="*/ 17 w 76"/>
                <a:gd name="T39" fmla="*/ 60 h 66"/>
                <a:gd name="T40" fmla="*/ 11 w 76"/>
                <a:gd name="T41" fmla="*/ 56 h 66"/>
                <a:gd name="T42" fmla="*/ 7 w 76"/>
                <a:gd name="T43" fmla="*/ 50 h 66"/>
                <a:gd name="T44" fmla="*/ 3 w 76"/>
                <a:gd name="T45" fmla="*/ 46 h 66"/>
                <a:gd name="T46" fmla="*/ 1 w 76"/>
                <a:gd name="T47" fmla="*/ 39 h 66"/>
                <a:gd name="T48" fmla="*/ 0 w 76"/>
                <a:gd name="T49" fmla="*/ 33 h 66"/>
                <a:gd name="T50" fmla="*/ 1 w 76"/>
                <a:gd name="T51" fmla="*/ 25 h 66"/>
                <a:gd name="T52" fmla="*/ 3 w 76"/>
                <a:gd name="T53" fmla="*/ 20 h 66"/>
                <a:gd name="T54" fmla="*/ 7 w 76"/>
                <a:gd name="T55" fmla="*/ 14 h 66"/>
                <a:gd name="T56" fmla="*/ 11 w 76"/>
                <a:gd name="T57" fmla="*/ 10 h 66"/>
                <a:gd name="T58" fmla="*/ 17 w 76"/>
                <a:gd name="T59" fmla="*/ 6 h 66"/>
                <a:gd name="T60" fmla="*/ 24 w 76"/>
                <a:gd name="T61" fmla="*/ 2 h 66"/>
                <a:gd name="T62" fmla="*/ 30 w 76"/>
                <a:gd name="T63" fmla="*/ 0 h 66"/>
                <a:gd name="T64" fmla="*/ 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61" y="6"/>
                  </a:lnTo>
                  <a:lnTo>
                    <a:pt x="67" y="10"/>
                  </a:lnTo>
                  <a:lnTo>
                    <a:pt x="71" y="14"/>
                  </a:lnTo>
                  <a:lnTo>
                    <a:pt x="74" y="20"/>
                  </a:lnTo>
                  <a:lnTo>
                    <a:pt x="76" y="25"/>
                  </a:lnTo>
                  <a:lnTo>
                    <a:pt x="76" y="33"/>
                  </a:lnTo>
                  <a:lnTo>
                    <a:pt x="76" y="39"/>
                  </a:lnTo>
                  <a:lnTo>
                    <a:pt x="74" y="46"/>
                  </a:lnTo>
                  <a:lnTo>
                    <a:pt x="71" y="50"/>
                  </a:lnTo>
                  <a:lnTo>
                    <a:pt x="67" y="56"/>
                  </a:lnTo>
                  <a:lnTo>
                    <a:pt x="61" y="60"/>
                  </a:lnTo>
                  <a:lnTo>
                    <a:pt x="53" y="64"/>
                  </a:lnTo>
                  <a:lnTo>
                    <a:pt x="46" y="66"/>
                  </a:lnTo>
                  <a:lnTo>
                    <a:pt x="38" y="66"/>
                  </a:lnTo>
                  <a:lnTo>
                    <a:pt x="30" y="66"/>
                  </a:lnTo>
                  <a:lnTo>
                    <a:pt x="24" y="64"/>
                  </a:lnTo>
                  <a:lnTo>
                    <a:pt x="17" y="60"/>
                  </a:lnTo>
                  <a:lnTo>
                    <a:pt x="11" y="56"/>
                  </a:lnTo>
                  <a:lnTo>
                    <a:pt x="7" y="50"/>
                  </a:lnTo>
                  <a:lnTo>
                    <a:pt x="3" y="46"/>
                  </a:lnTo>
                  <a:lnTo>
                    <a:pt x="1" y="39"/>
                  </a:lnTo>
                  <a:lnTo>
                    <a:pt x="0" y="33"/>
                  </a:lnTo>
                  <a:lnTo>
                    <a:pt x="1" y="25"/>
                  </a:lnTo>
                  <a:lnTo>
                    <a:pt x="3" y="20"/>
                  </a:lnTo>
                  <a:lnTo>
                    <a:pt x="7" y="14"/>
                  </a:lnTo>
                  <a:lnTo>
                    <a:pt x="11" y="10"/>
                  </a:lnTo>
                  <a:lnTo>
                    <a:pt x="17" y="6"/>
                  </a:lnTo>
                  <a:lnTo>
                    <a:pt x="24"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38" name="Freeform 57"/>
            <p:cNvSpPr>
              <a:spLocks/>
            </p:cNvSpPr>
            <p:nvPr/>
          </p:nvSpPr>
          <p:spPr bwMode="auto">
            <a:xfrm>
              <a:off x="1827" y="3757"/>
              <a:ext cx="77" cy="65"/>
            </a:xfrm>
            <a:custGeom>
              <a:avLst/>
              <a:gdLst>
                <a:gd name="T0" fmla="*/ 38 w 77"/>
                <a:gd name="T1" fmla="*/ 0 h 65"/>
                <a:gd name="T2" fmla="*/ 46 w 77"/>
                <a:gd name="T3" fmla="*/ 0 h 65"/>
                <a:gd name="T4" fmla="*/ 54 w 77"/>
                <a:gd name="T5" fmla="*/ 2 h 65"/>
                <a:gd name="T6" fmla="*/ 60 w 77"/>
                <a:gd name="T7" fmla="*/ 5 h 65"/>
                <a:gd name="T8" fmla="*/ 65 w 77"/>
                <a:gd name="T9" fmla="*/ 9 h 65"/>
                <a:gd name="T10" fmla="*/ 71 w 77"/>
                <a:gd name="T11" fmla="*/ 13 h 65"/>
                <a:gd name="T12" fmla="*/ 75 w 77"/>
                <a:gd name="T13" fmla="*/ 19 h 65"/>
                <a:gd name="T14" fmla="*/ 77 w 77"/>
                <a:gd name="T15" fmla="*/ 25 h 65"/>
                <a:gd name="T16" fmla="*/ 77 w 77"/>
                <a:gd name="T17" fmla="*/ 32 h 65"/>
                <a:gd name="T18" fmla="*/ 77 w 77"/>
                <a:gd name="T19" fmla="*/ 38 h 65"/>
                <a:gd name="T20" fmla="*/ 75 w 77"/>
                <a:gd name="T21" fmla="*/ 46 h 65"/>
                <a:gd name="T22" fmla="*/ 71 w 77"/>
                <a:gd name="T23" fmla="*/ 51 h 65"/>
                <a:gd name="T24" fmla="*/ 65 w 77"/>
                <a:gd name="T25" fmla="*/ 55 h 65"/>
                <a:gd name="T26" fmla="*/ 60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2 w 77"/>
                <a:gd name="T41" fmla="*/ 55 h 65"/>
                <a:gd name="T42" fmla="*/ 6 w 77"/>
                <a:gd name="T43" fmla="*/ 51 h 65"/>
                <a:gd name="T44" fmla="*/ 4 w 77"/>
                <a:gd name="T45" fmla="*/ 46 h 65"/>
                <a:gd name="T46" fmla="*/ 0 w 77"/>
                <a:gd name="T47" fmla="*/ 38 h 65"/>
                <a:gd name="T48" fmla="*/ 0 w 77"/>
                <a:gd name="T49" fmla="*/ 32 h 65"/>
                <a:gd name="T50" fmla="*/ 0 w 77"/>
                <a:gd name="T51" fmla="*/ 25 h 65"/>
                <a:gd name="T52" fmla="*/ 4 w 77"/>
                <a:gd name="T53" fmla="*/ 19 h 65"/>
                <a:gd name="T54" fmla="*/ 6 w 77"/>
                <a:gd name="T55" fmla="*/ 13 h 65"/>
                <a:gd name="T56" fmla="*/ 12 w 77"/>
                <a:gd name="T57" fmla="*/ 9 h 65"/>
                <a:gd name="T58" fmla="*/ 17 w 77"/>
                <a:gd name="T59" fmla="*/ 5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5"/>
                  </a:lnTo>
                  <a:lnTo>
                    <a:pt x="65" y="9"/>
                  </a:lnTo>
                  <a:lnTo>
                    <a:pt x="71" y="13"/>
                  </a:lnTo>
                  <a:lnTo>
                    <a:pt x="75" y="19"/>
                  </a:lnTo>
                  <a:lnTo>
                    <a:pt x="77" y="25"/>
                  </a:lnTo>
                  <a:lnTo>
                    <a:pt x="77" y="32"/>
                  </a:lnTo>
                  <a:lnTo>
                    <a:pt x="77" y="38"/>
                  </a:lnTo>
                  <a:lnTo>
                    <a:pt x="75" y="46"/>
                  </a:lnTo>
                  <a:lnTo>
                    <a:pt x="71" y="51"/>
                  </a:lnTo>
                  <a:lnTo>
                    <a:pt x="65" y="55"/>
                  </a:lnTo>
                  <a:lnTo>
                    <a:pt x="60" y="59"/>
                  </a:lnTo>
                  <a:lnTo>
                    <a:pt x="54" y="63"/>
                  </a:lnTo>
                  <a:lnTo>
                    <a:pt x="46" y="65"/>
                  </a:lnTo>
                  <a:lnTo>
                    <a:pt x="38" y="65"/>
                  </a:lnTo>
                  <a:lnTo>
                    <a:pt x="31" y="65"/>
                  </a:lnTo>
                  <a:lnTo>
                    <a:pt x="23" y="63"/>
                  </a:lnTo>
                  <a:lnTo>
                    <a:pt x="17" y="59"/>
                  </a:lnTo>
                  <a:lnTo>
                    <a:pt x="12" y="55"/>
                  </a:lnTo>
                  <a:lnTo>
                    <a:pt x="6" y="51"/>
                  </a:lnTo>
                  <a:lnTo>
                    <a:pt x="4" y="46"/>
                  </a:lnTo>
                  <a:lnTo>
                    <a:pt x="0" y="38"/>
                  </a:lnTo>
                  <a:lnTo>
                    <a:pt x="0" y="32"/>
                  </a:lnTo>
                  <a:lnTo>
                    <a:pt x="0" y="25"/>
                  </a:lnTo>
                  <a:lnTo>
                    <a:pt x="4" y="19"/>
                  </a:lnTo>
                  <a:lnTo>
                    <a:pt x="6" y="13"/>
                  </a:lnTo>
                  <a:lnTo>
                    <a:pt x="12" y="9"/>
                  </a:lnTo>
                  <a:lnTo>
                    <a:pt x="17"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39" name="Freeform 58"/>
            <p:cNvSpPr>
              <a:spLocks/>
            </p:cNvSpPr>
            <p:nvPr/>
          </p:nvSpPr>
          <p:spPr bwMode="auto">
            <a:xfrm>
              <a:off x="2535" y="3701"/>
              <a:ext cx="77" cy="65"/>
            </a:xfrm>
            <a:custGeom>
              <a:avLst/>
              <a:gdLst>
                <a:gd name="T0" fmla="*/ 39 w 77"/>
                <a:gd name="T1" fmla="*/ 0 h 65"/>
                <a:gd name="T2" fmla="*/ 46 w 77"/>
                <a:gd name="T3" fmla="*/ 0 h 65"/>
                <a:gd name="T4" fmla="*/ 54 w 77"/>
                <a:gd name="T5" fmla="*/ 2 h 65"/>
                <a:gd name="T6" fmla="*/ 62 w 77"/>
                <a:gd name="T7" fmla="*/ 6 h 65"/>
                <a:gd name="T8" fmla="*/ 68 w 77"/>
                <a:gd name="T9" fmla="*/ 10 h 65"/>
                <a:gd name="T10" fmla="*/ 71 w 77"/>
                <a:gd name="T11" fmla="*/ 13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8 w 77"/>
                <a:gd name="T25" fmla="*/ 56 h 65"/>
                <a:gd name="T26" fmla="*/ 62 w 77"/>
                <a:gd name="T27" fmla="*/ 59 h 65"/>
                <a:gd name="T28" fmla="*/ 54 w 77"/>
                <a:gd name="T29" fmla="*/ 63 h 65"/>
                <a:gd name="T30" fmla="*/ 46 w 77"/>
                <a:gd name="T31" fmla="*/ 65 h 65"/>
                <a:gd name="T32" fmla="*/ 39 w 77"/>
                <a:gd name="T33" fmla="*/ 65 h 65"/>
                <a:gd name="T34" fmla="*/ 31 w 77"/>
                <a:gd name="T35" fmla="*/ 65 h 65"/>
                <a:gd name="T36" fmla="*/ 25 w 77"/>
                <a:gd name="T37" fmla="*/ 63 h 65"/>
                <a:gd name="T38" fmla="*/ 18 w 77"/>
                <a:gd name="T39" fmla="*/ 59 h 65"/>
                <a:gd name="T40" fmla="*/ 12 w 77"/>
                <a:gd name="T41" fmla="*/ 56 h 65"/>
                <a:gd name="T42" fmla="*/ 8 w 77"/>
                <a:gd name="T43" fmla="*/ 52 h 65"/>
                <a:gd name="T44" fmla="*/ 4 w 77"/>
                <a:gd name="T45" fmla="*/ 46 h 65"/>
                <a:gd name="T46" fmla="*/ 2 w 77"/>
                <a:gd name="T47" fmla="*/ 40 h 65"/>
                <a:gd name="T48" fmla="*/ 0 w 77"/>
                <a:gd name="T49" fmla="*/ 33 h 65"/>
                <a:gd name="T50" fmla="*/ 2 w 77"/>
                <a:gd name="T51" fmla="*/ 27 h 65"/>
                <a:gd name="T52" fmla="*/ 4 w 77"/>
                <a:gd name="T53" fmla="*/ 19 h 65"/>
                <a:gd name="T54" fmla="*/ 8 w 77"/>
                <a:gd name="T55" fmla="*/ 13 h 65"/>
                <a:gd name="T56" fmla="*/ 12 w 77"/>
                <a:gd name="T57" fmla="*/ 10 h 65"/>
                <a:gd name="T58" fmla="*/ 18 w 77"/>
                <a:gd name="T59" fmla="*/ 6 h 65"/>
                <a:gd name="T60" fmla="*/ 25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2" y="6"/>
                  </a:lnTo>
                  <a:lnTo>
                    <a:pt x="68" y="10"/>
                  </a:lnTo>
                  <a:lnTo>
                    <a:pt x="71" y="13"/>
                  </a:lnTo>
                  <a:lnTo>
                    <a:pt x="75" y="19"/>
                  </a:lnTo>
                  <a:lnTo>
                    <a:pt x="77" y="27"/>
                  </a:lnTo>
                  <a:lnTo>
                    <a:pt x="77" y="33"/>
                  </a:lnTo>
                  <a:lnTo>
                    <a:pt x="77" y="40"/>
                  </a:lnTo>
                  <a:lnTo>
                    <a:pt x="75" y="46"/>
                  </a:lnTo>
                  <a:lnTo>
                    <a:pt x="71" y="52"/>
                  </a:lnTo>
                  <a:lnTo>
                    <a:pt x="68" y="56"/>
                  </a:lnTo>
                  <a:lnTo>
                    <a:pt x="62" y="59"/>
                  </a:lnTo>
                  <a:lnTo>
                    <a:pt x="54" y="63"/>
                  </a:lnTo>
                  <a:lnTo>
                    <a:pt x="46" y="65"/>
                  </a:lnTo>
                  <a:lnTo>
                    <a:pt x="39" y="65"/>
                  </a:lnTo>
                  <a:lnTo>
                    <a:pt x="31" y="65"/>
                  </a:lnTo>
                  <a:lnTo>
                    <a:pt x="25" y="63"/>
                  </a:lnTo>
                  <a:lnTo>
                    <a:pt x="18" y="59"/>
                  </a:lnTo>
                  <a:lnTo>
                    <a:pt x="12" y="56"/>
                  </a:lnTo>
                  <a:lnTo>
                    <a:pt x="8" y="52"/>
                  </a:lnTo>
                  <a:lnTo>
                    <a:pt x="4" y="46"/>
                  </a:lnTo>
                  <a:lnTo>
                    <a:pt x="2" y="40"/>
                  </a:lnTo>
                  <a:lnTo>
                    <a:pt x="0" y="33"/>
                  </a:lnTo>
                  <a:lnTo>
                    <a:pt x="2" y="27"/>
                  </a:lnTo>
                  <a:lnTo>
                    <a:pt x="4" y="19"/>
                  </a:lnTo>
                  <a:lnTo>
                    <a:pt x="8" y="13"/>
                  </a:lnTo>
                  <a:lnTo>
                    <a:pt x="12" y="10"/>
                  </a:lnTo>
                  <a:lnTo>
                    <a:pt x="18" y="6"/>
                  </a:lnTo>
                  <a:lnTo>
                    <a:pt x="25" y="2"/>
                  </a:lnTo>
                  <a:lnTo>
                    <a:pt x="31" y="0"/>
                  </a:lnTo>
                  <a:lnTo>
                    <a:pt x="39" y="0"/>
                  </a:lnTo>
                  <a:close/>
                </a:path>
              </a:pathLst>
            </a:custGeom>
            <a:solidFill>
              <a:srgbClr val="FFFFFF"/>
            </a:solidFill>
            <a:ln w="9525">
              <a:noFill/>
              <a:round/>
              <a:headEnd/>
              <a:tailEnd/>
            </a:ln>
          </p:spPr>
          <p:txBody>
            <a:bodyPr/>
            <a:lstStyle/>
            <a:p>
              <a:endParaRPr lang="en-US" dirty="0"/>
            </a:p>
          </p:txBody>
        </p:sp>
        <p:sp>
          <p:nvSpPr>
            <p:cNvPr id="19640" name="Freeform 59"/>
            <p:cNvSpPr>
              <a:spLocks/>
            </p:cNvSpPr>
            <p:nvPr/>
          </p:nvSpPr>
          <p:spPr bwMode="auto">
            <a:xfrm>
              <a:off x="2535" y="3701"/>
              <a:ext cx="77" cy="65"/>
            </a:xfrm>
            <a:custGeom>
              <a:avLst/>
              <a:gdLst>
                <a:gd name="T0" fmla="*/ 39 w 77"/>
                <a:gd name="T1" fmla="*/ 0 h 65"/>
                <a:gd name="T2" fmla="*/ 46 w 77"/>
                <a:gd name="T3" fmla="*/ 0 h 65"/>
                <a:gd name="T4" fmla="*/ 54 w 77"/>
                <a:gd name="T5" fmla="*/ 2 h 65"/>
                <a:gd name="T6" fmla="*/ 62 w 77"/>
                <a:gd name="T7" fmla="*/ 6 h 65"/>
                <a:gd name="T8" fmla="*/ 68 w 77"/>
                <a:gd name="T9" fmla="*/ 10 h 65"/>
                <a:gd name="T10" fmla="*/ 71 w 77"/>
                <a:gd name="T11" fmla="*/ 13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8 w 77"/>
                <a:gd name="T25" fmla="*/ 56 h 65"/>
                <a:gd name="T26" fmla="*/ 62 w 77"/>
                <a:gd name="T27" fmla="*/ 59 h 65"/>
                <a:gd name="T28" fmla="*/ 54 w 77"/>
                <a:gd name="T29" fmla="*/ 63 h 65"/>
                <a:gd name="T30" fmla="*/ 46 w 77"/>
                <a:gd name="T31" fmla="*/ 65 h 65"/>
                <a:gd name="T32" fmla="*/ 39 w 77"/>
                <a:gd name="T33" fmla="*/ 65 h 65"/>
                <a:gd name="T34" fmla="*/ 31 w 77"/>
                <a:gd name="T35" fmla="*/ 65 h 65"/>
                <a:gd name="T36" fmla="*/ 25 w 77"/>
                <a:gd name="T37" fmla="*/ 63 h 65"/>
                <a:gd name="T38" fmla="*/ 18 w 77"/>
                <a:gd name="T39" fmla="*/ 59 h 65"/>
                <a:gd name="T40" fmla="*/ 12 w 77"/>
                <a:gd name="T41" fmla="*/ 56 h 65"/>
                <a:gd name="T42" fmla="*/ 8 w 77"/>
                <a:gd name="T43" fmla="*/ 52 h 65"/>
                <a:gd name="T44" fmla="*/ 4 w 77"/>
                <a:gd name="T45" fmla="*/ 46 h 65"/>
                <a:gd name="T46" fmla="*/ 2 w 77"/>
                <a:gd name="T47" fmla="*/ 40 h 65"/>
                <a:gd name="T48" fmla="*/ 0 w 77"/>
                <a:gd name="T49" fmla="*/ 33 h 65"/>
                <a:gd name="T50" fmla="*/ 2 w 77"/>
                <a:gd name="T51" fmla="*/ 27 h 65"/>
                <a:gd name="T52" fmla="*/ 4 w 77"/>
                <a:gd name="T53" fmla="*/ 19 h 65"/>
                <a:gd name="T54" fmla="*/ 8 w 77"/>
                <a:gd name="T55" fmla="*/ 13 h 65"/>
                <a:gd name="T56" fmla="*/ 12 w 77"/>
                <a:gd name="T57" fmla="*/ 10 h 65"/>
                <a:gd name="T58" fmla="*/ 18 w 77"/>
                <a:gd name="T59" fmla="*/ 6 h 65"/>
                <a:gd name="T60" fmla="*/ 25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2" y="6"/>
                  </a:lnTo>
                  <a:lnTo>
                    <a:pt x="68" y="10"/>
                  </a:lnTo>
                  <a:lnTo>
                    <a:pt x="71" y="13"/>
                  </a:lnTo>
                  <a:lnTo>
                    <a:pt x="75" y="19"/>
                  </a:lnTo>
                  <a:lnTo>
                    <a:pt x="77" y="27"/>
                  </a:lnTo>
                  <a:lnTo>
                    <a:pt x="77" y="33"/>
                  </a:lnTo>
                  <a:lnTo>
                    <a:pt x="77" y="40"/>
                  </a:lnTo>
                  <a:lnTo>
                    <a:pt x="75" y="46"/>
                  </a:lnTo>
                  <a:lnTo>
                    <a:pt x="71" y="52"/>
                  </a:lnTo>
                  <a:lnTo>
                    <a:pt x="68" y="56"/>
                  </a:lnTo>
                  <a:lnTo>
                    <a:pt x="62" y="59"/>
                  </a:lnTo>
                  <a:lnTo>
                    <a:pt x="54" y="63"/>
                  </a:lnTo>
                  <a:lnTo>
                    <a:pt x="46" y="65"/>
                  </a:lnTo>
                  <a:lnTo>
                    <a:pt x="39" y="65"/>
                  </a:lnTo>
                  <a:lnTo>
                    <a:pt x="31" y="65"/>
                  </a:lnTo>
                  <a:lnTo>
                    <a:pt x="25" y="63"/>
                  </a:lnTo>
                  <a:lnTo>
                    <a:pt x="18" y="59"/>
                  </a:lnTo>
                  <a:lnTo>
                    <a:pt x="12" y="56"/>
                  </a:lnTo>
                  <a:lnTo>
                    <a:pt x="8" y="52"/>
                  </a:lnTo>
                  <a:lnTo>
                    <a:pt x="4" y="46"/>
                  </a:lnTo>
                  <a:lnTo>
                    <a:pt x="2" y="40"/>
                  </a:lnTo>
                  <a:lnTo>
                    <a:pt x="0" y="33"/>
                  </a:lnTo>
                  <a:lnTo>
                    <a:pt x="2" y="27"/>
                  </a:lnTo>
                  <a:lnTo>
                    <a:pt x="4" y="19"/>
                  </a:lnTo>
                  <a:lnTo>
                    <a:pt x="8" y="13"/>
                  </a:lnTo>
                  <a:lnTo>
                    <a:pt x="12" y="10"/>
                  </a:lnTo>
                  <a:lnTo>
                    <a:pt x="18" y="6"/>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41" name="Freeform 60"/>
            <p:cNvSpPr>
              <a:spLocks/>
            </p:cNvSpPr>
            <p:nvPr/>
          </p:nvSpPr>
          <p:spPr bwMode="auto">
            <a:xfrm>
              <a:off x="1779" y="3567"/>
              <a:ext cx="77" cy="65"/>
            </a:xfrm>
            <a:custGeom>
              <a:avLst/>
              <a:gdLst>
                <a:gd name="T0" fmla="*/ 38 w 77"/>
                <a:gd name="T1" fmla="*/ 0 h 65"/>
                <a:gd name="T2" fmla="*/ 46 w 77"/>
                <a:gd name="T3" fmla="*/ 0 h 65"/>
                <a:gd name="T4" fmla="*/ 54 w 77"/>
                <a:gd name="T5" fmla="*/ 2 h 65"/>
                <a:gd name="T6" fmla="*/ 60 w 77"/>
                <a:gd name="T7" fmla="*/ 5 h 65"/>
                <a:gd name="T8" fmla="*/ 65 w 77"/>
                <a:gd name="T9" fmla="*/ 9 h 65"/>
                <a:gd name="T10" fmla="*/ 69 w 77"/>
                <a:gd name="T11" fmla="*/ 13 h 65"/>
                <a:gd name="T12" fmla="*/ 73 w 77"/>
                <a:gd name="T13" fmla="*/ 19 h 65"/>
                <a:gd name="T14" fmla="*/ 75 w 77"/>
                <a:gd name="T15" fmla="*/ 25 h 65"/>
                <a:gd name="T16" fmla="*/ 77 w 77"/>
                <a:gd name="T17" fmla="*/ 32 h 65"/>
                <a:gd name="T18" fmla="*/ 75 w 77"/>
                <a:gd name="T19" fmla="*/ 38 h 65"/>
                <a:gd name="T20" fmla="*/ 73 w 77"/>
                <a:gd name="T21" fmla="*/ 46 h 65"/>
                <a:gd name="T22" fmla="*/ 69 w 77"/>
                <a:gd name="T23" fmla="*/ 52 h 65"/>
                <a:gd name="T24" fmla="*/ 65 w 77"/>
                <a:gd name="T25" fmla="*/ 55 h 65"/>
                <a:gd name="T26" fmla="*/ 60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2 w 77"/>
                <a:gd name="T41" fmla="*/ 55 h 65"/>
                <a:gd name="T42" fmla="*/ 6 w 77"/>
                <a:gd name="T43" fmla="*/ 52 h 65"/>
                <a:gd name="T44" fmla="*/ 2 w 77"/>
                <a:gd name="T45" fmla="*/ 46 h 65"/>
                <a:gd name="T46" fmla="*/ 0 w 77"/>
                <a:gd name="T47" fmla="*/ 38 h 65"/>
                <a:gd name="T48" fmla="*/ 0 w 77"/>
                <a:gd name="T49" fmla="*/ 32 h 65"/>
                <a:gd name="T50" fmla="*/ 0 w 77"/>
                <a:gd name="T51" fmla="*/ 25 h 65"/>
                <a:gd name="T52" fmla="*/ 2 w 77"/>
                <a:gd name="T53" fmla="*/ 19 h 65"/>
                <a:gd name="T54" fmla="*/ 6 w 77"/>
                <a:gd name="T55" fmla="*/ 13 h 65"/>
                <a:gd name="T56" fmla="*/ 12 w 77"/>
                <a:gd name="T57" fmla="*/ 9 h 65"/>
                <a:gd name="T58" fmla="*/ 17 w 77"/>
                <a:gd name="T59" fmla="*/ 5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5"/>
                  </a:lnTo>
                  <a:lnTo>
                    <a:pt x="65" y="9"/>
                  </a:lnTo>
                  <a:lnTo>
                    <a:pt x="69" y="13"/>
                  </a:lnTo>
                  <a:lnTo>
                    <a:pt x="73" y="19"/>
                  </a:lnTo>
                  <a:lnTo>
                    <a:pt x="75" y="25"/>
                  </a:lnTo>
                  <a:lnTo>
                    <a:pt x="77" y="32"/>
                  </a:lnTo>
                  <a:lnTo>
                    <a:pt x="75" y="38"/>
                  </a:lnTo>
                  <a:lnTo>
                    <a:pt x="73" y="46"/>
                  </a:lnTo>
                  <a:lnTo>
                    <a:pt x="69" y="52"/>
                  </a:lnTo>
                  <a:lnTo>
                    <a:pt x="65" y="55"/>
                  </a:lnTo>
                  <a:lnTo>
                    <a:pt x="60" y="59"/>
                  </a:lnTo>
                  <a:lnTo>
                    <a:pt x="54" y="63"/>
                  </a:lnTo>
                  <a:lnTo>
                    <a:pt x="46" y="65"/>
                  </a:lnTo>
                  <a:lnTo>
                    <a:pt x="38" y="65"/>
                  </a:lnTo>
                  <a:lnTo>
                    <a:pt x="31" y="65"/>
                  </a:lnTo>
                  <a:lnTo>
                    <a:pt x="23" y="63"/>
                  </a:lnTo>
                  <a:lnTo>
                    <a:pt x="17" y="59"/>
                  </a:lnTo>
                  <a:lnTo>
                    <a:pt x="12" y="55"/>
                  </a:lnTo>
                  <a:lnTo>
                    <a:pt x="6" y="52"/>
                  </a:lnTo>
                  <a:lnTo>
                    <a:pt x="2" y="46"/>
                  </a:lnTo>
                  <a:lnTo>
                    <a:pt x="0" y="38"/>
                  </a:lnTo>
                  <a:lnTo>
                    <a:pt x="0" y="32"/>
                  </a:lnTo>
                  <a:lnTo>
                    <a:pt x="0" y="25"/>
                  </a:lnTo>
                  <a:lnTo>
                    <a:pt x="2" y="19"/>
                  </a:lnTo>
                  <a:lnTo>
                    <a:pt x="6" y="13"/>
                  </a:lnTo>
                  <a:lnTo>
                    <a:pt x="12" y="9"/>
                  </a:lnTo>
                  <a:lnTo>
                    <a:pt x="17"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42" name="Freeform 61"/>
            <p:cNvSpPr>
              <a:spLocks/>
            </p:cNvSpPr>
            <p:nvPr/>
          </p:nvSpPr>
          <p:spPr bwMode="auto">
            <a:xfrm>
              <a:off x="1804" y="3947"/>
              <a:ext cx="77" cy="67"/>
            </a:xfrm>
            <a:custGeom>
              <a:avLst/>
              <a:gdLst>
                <a:gd name="T0" fmla="*/ 38 w 77"/>
                <a:gd name="T1" fmla="*/ 0 h 67"/>
                <a:gd name="T2" fmla="*/ 46 w 77"/>
                <a:gd name="T3" fmla="*/ 2 h 67"/>
                <a:gd name="T4" fmla="*/ 54 w 77"/>
                <a:gd name="T5" fmla="*/ 3 h 67"/>
                <a:gd name="T6" fmla="*/ 60 w 77"/>
                <a:gd name="T7" fmla="*/ 5 h 67"/>
                <a:gd name="T8" fmla="*/ 65 w 77"/>
                <a:gd name="T9" fmla="*/ 9 h 67"/>
                <a:gd name="T10" fmla="*/ 71 w 77"/>
                <a:gd name="T11" fmla="*/ 15 h 67"/>
                <a:gd name="T12" fmla="*/ 75 w 77"/>
                <a:gd name="T13" fmla="*/ 21 h 67"/>
                <a:gd name="T14" fmla="*/ 77 w 77"/>
                <a:gd name="T15" fmla="*/ 26 h 67"/>
                <a:gd name="T16" fmla="*/ 77 w 77"/>
                <a:gd name="T17" fmla="*/ 34 h 67"/>
                <a:gd name="T18" fmla="*/ 77 w 77"/>
                <a:gd name="T19" fmla="*/ 40 h 67"/>
                <a:gd name="T20" fmla="*/ 75 w 77"/>
                <a:gd name="T21" fmla="*/ 46 h 67"/>
                <a:gd name="T22" fmla="*/ 71 w 77"/>
                <a:gd name="T23" fmla="*/ 51 h 67"/>
                <a:gd name="T24" fmla="*/ 65 w 77"/>
                <a:gd name="T25" fmla="*/ 57 h 67"/>
                <a:gd name="T26" fmla="*/ 60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2 w 77"/>
                <a:gd name="T41" fmla="*/ 57 h 67"/>
                <a:gd name="T42" fmla="*/ 6 w 77"/>
                <a:gd name="T43" fmla="*/ 51 h 67"/>
                <a:gd name="T44" fmla="*/ 2 w 77"/>
                <a:gd name="T45" fmla="*/ 46 h 67"/>
                <a:gd name="T46" fmla="*/ 0 w 77"/>
                <a:gd name="T47" fmla="*/ 40 h 67"/>
                <a:gd name="T48" fmla="*/ 0 w 77"/>
                <a:gd name="T49" fmla="*/ 34 h 67"/>
                <a:gd name="T50" fmla="*/ 0 w 77"/>
                <a:gd name="T51" fmla="*/ 26 h 67"/>
                <a:gd name="T52" fmla="*/ 2 w 77"/>
                <a:gd name="T53" fmla="*/ 21 h 67"/>
                <a:gd name="T54" fmla="*/ 6 w 77"/>
                <a:gd name="T55" fmla="*/ 15 h 67"/>
                <a:gd name="T56" fmla="*/ 12 w 77"/>
                <a:gd name="T57" fmla="*/ 9 h 67"/>
                <a:gd name="T58" fmla="*/ 17 w 77"/>
                <a:gd name="T59" fmla="*/ 5 h 67"/>
                <a:gd name="T60" fmla="*/ 23 w 77"/>
                <a:gd name="T61" fmla="*/ 3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3"/>
                  </a:lnTo>
                  <a:lnTo>
                    <a:pt x="60" y="5"/>
                  </a:lnTo>
                  <a:lnTo>
                    <a:pt x="65" y="9"/>
                  </a:lnTo>
                  <a:lnTo>
                    <a:pt x="71" y="15"/>
                  </a:lnTo>
                  <a:lnTo>
                    <a:pt x="75" y="21"/>
                  </a:lnTo>
                  <a:lnTo>
                    <a:pt x="77" y="26"/>
                  </a:lnTo>
                  <a:lnTo>
                    <a:pt x="77" y="34"/>
                  </a:lnTo>
                  <a:lnTo>
                    <a:pt x="77" y="40"/>
                  </a:lnTo>
                  <a:lnTo>
                    <a:pt x="75" y="46"/>
                  </a:lnTo>
                  <a:lnTo>
                    <a:pt x="71" y="51"/>
                  </a:lnTo>
                  <a:lnTo>
                    <a:pt x="65" y="57"/>
                  </a:lnTo>
                  <a:lnTo>
                    <a:pt x="60" y="61"/>
                  </a:lnTo>
                  <a:lnTo>
                    <a:pt x="54" y="63"/>
                  </a:lnTo>
                  <a:lnTo>
                    <a:pt x="46" y="65"/>
                  </a:lnTo>
                  <a:lnTo>
                    <a:pt x="38" y="67"/>
                  </a:lnTo>
                  <a:lnTo>
                    <a:pt x="31" y="65"/>
                  </a:lnTo>
                  <a:lnTo>
                    <a:pt x="23" y="63"/>
                  </a:lnTo>
                  <a:lnTo>
                    <a:pt x="17" y="61"/>
                  </a:lnTo>
                  <a:lnTo>
                    <a:pt x="12" y="57"/>
                  </a:lnTo>
                  <a:lnTo>
                    <a:pt x="6" y="51"/>
                  </a:lnTo>
                  <a:lnTo>
                    <a:pt x="2" y="46"/>
                  </a:lnTo>
                  <a:lnTo>
                    <a:pt x="0" y="40"/>
                  </a:lnTo>
                  <a:lnTo>
                    <a:pt x="0" y="34"/>
                  </a:lnTo>
                  <a:lnTo>
                    <a:pt x="0" y="26"/>
                  </a:lnTo>
                  <a:lnTo>
                    <a:pt x="2" y="21"/>
                  </a:lnTo>
                  <a:lnTo>
                    <a:pt x="6" y="15"/>
                  </a:lnTo>
                  <a:lnTo>
                    <a:pt x="12" y="9"/>
                  </a:lnTo>
                  <a:lnTo>
                    <a:pt x="17" y="5"/>
                  </a:lnTo>
                  <a:lnTo>
                    <a:pt x="23" y="3"/>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643" name="Freeform 62"/>
            <p:cNvSpPr>
              <a:spLocks/>
            </p:cNvSpPr>
            <p:nvPr/>
          </p:nvSpPr>
          <p:spPr bwMode="auto">
            <a:xfrm>
              <a:off x="2512" y="3891"/>
              <a:ext cx="77" cy="67"/>
            </a:xfrm>
            <a:custGeom>
              <a:avLst/>
              <a:gdLst>
                <a:gd name="T0" fmla="*/ 39 w 77"/>
                <a:gd name="T1" fmla="*/ 0 h 67"/>
                <a:gd name="T2" fmla="*/ 46 w 77"/>
                <a:gd name="T3" fmla="*/ 2 h 67"/>
                <a:gd name="T4" fmla="*/ 54 w 77"/>
                <a:gd name="T5" fmla="*/ 4 h 67"/>
                <a:gd name="T6" fmla="*/ 60 w 77"/>
                <a:gd name="T7" fmla="*/ 6 h 67"/>
                <a:gd name="T8" fmla="*/ 66 w 77"/>
                <a:gd name="T9" fmla="*/ 10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2 h 67"/>
                <a:gd name="T24" fmla="*/ 66 w 77"/>
                <a:gd name="T25" fmla="*/ 58 h 67"/>
                <a:gd name="T26" fmla="*/ 60 w 77"/>
                <a:gd name="T27" fmla="*/ 61 h 67"/>
                <a:gd name="T28" fmla="*/ 54 w 77"/>
                <a:gd name="T29" fmla="*/ 63 h 67"/>
                <a:gd name="T30" fmla="*/ 46 w 77"/>
                <a:gd name="T31" fmla="*/ 67 h 67"/>
                <a:gd name="T32" fmla="*/ 39 w 77"/>
                <a:gd name="T33" fmla="*/ 67 h 67"/>
                <a:gd name="T34" fmla="*/ 31 w 77"/>
                <a:gd name="T35" fmla="*/ 67 h 67"/>
                <a:gd name="T36" fmla="*/ 23 w 77"/>
                <a:gd name="T37" fmla="*/ 63 h 67"/>
                <a:gd name="T38" fmla="*/ 18 w 77"/>
                <a:gd name="T39" fmla="*/ 61 h 67"/>
                <a:gd name="T40" fmla="*/ 12 w 77"/>
                <a:gd name="T41" fmla="*/ 58 h 67"/>
                <a:gd name="T42" fmla="*/ 6 w 77"/>
                <a:gd name="T43" fmla="*/ 52 h 67"/>
                <a:gd name="T44" fmla="*/ 4 w 77"/>
                <a:gd name="T45" fmla="*/ 46 h 67"/>
                <a:gd name="T46" fmla="*/ 0 w 77"/>
                <a:gd name="T47" fmla="*/ 40 h 67"/>
                <a:gd name="T48" fmla="*/ 0 w 77"/>
                <a:gd name="T49" fmla="*/ 34 h 67"/>
                <a:gd name="T50" fmla="*/ 0 w 77"/>
                <a:gd name="T51" fmla="*/ 27 h 67"/>
                <a:gd name="T52" fmla="*/ 4 w 77"/>
                <a:gd name="T53" fmla="*/ 21 h 67"/>
                <a:gd name="T54" fmla="*/ 6 w 77"/>
                <a:gd name="T55" fmla="*/ 15 h 67"/>
                <a:gd name="T56" fmla="*/ 12 w 77"/>
                <a:gd name="T57" fmla="*/ 10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10"/>
                  </a:lnTo>
                  <a:lnTo>
                    <a:pt x="71" y="15"/>
                  </a:lnTo>
                  <a:lnTo>
                    <a:pt x="75" y="21"/>
                  </a:lnTo>
                  <a:lnTo>
                    <a:pt x="77" y="27"/>
                  </a:lnTo>
                  <a:lnTo>
                    <a:pt x="77" y="34"/>
                  </a:lnTo>
                  <a:lnTo>
                    <a:pt x="77" y="40"/>
                  </a:lnTo>
                  <a:lnTo>
                    <a:pt x="75" y="46"/>
                  </a:lnTo>
                  <a:lnTo>
                    <a:pt x="71" y="52"/>
                  </a:lnTo>
                  <a:lnTo>
                    <a:pt x="66" y="58"/>
                  </a:lnTo>
                  <a:lnTo>
                    <a:pt x="60" y="61"/>
                  </a:lnTo>
                  <a:lnTo>
                    <a:pt x="54" y="63"/>
                  </a:lnTo>
                  <a:lnTo>
                    <a:pt x="46" y="67"/>
                  </a:lnTo>
                  <a:lnTo>
                    <a:pt x="39" y="67"/>
                  </a:lnTo>
                  <a:lnTo>
                    <a:pt x="31" y="67"/>
                  </a:lnTo>
                  <a:lnTo>
                    <a:pt x="23" y="63"/>
                  </a:lnTo>
                  <a:lnTo>
                    <a:pt x="18" y="61"/>
                  </a:lnTo>
                  <a:lnTo>
                    <a:pt x="12" y="58"/>
                  </a:lnTo>
                  <a:lnTo>
                    <a:pt x="6" y="52"/>
                  </a:lnTo>
                  <a:lnTo>
                    <a:pt x="4" y="46"/>
                  </a:lnTo>
                  <a:lnTo>
                    <a:pt x="0" y="40"/>
                  </a:lnTo>
                  <a:lnTo>
                    <a:pt x="0" y="34"/>
                  </a:lnTo>
                  <a:lnTo>
                    <a:pt x="0" y="27"/>
                  </a:lnTo>
                  <a:lnTo>
                    <a:pt x="4" y="21"/>
                  </a:lnTo>
                  <a:lnTo>
                    <a:pt x="6" y="15"/>
                  </a:lnTo>
                  <a:lnTo>
                    <a:pt x="12" y="10"/>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44" name="Freeform 63"/>
            <p:cNvSpPr>
              <a:spLocks/>
            </p:cNvSpPr>
            <p:nvPr/>
          </p:nvSpPr>
          <p:spPr bwMode="auto">
            <a:xfrm>
              <a:off x="1766" y="3440"/>
              <a:ext cx="78" cy="65"/>
            </a:xfrm>
            <a:custGeom>
              <a:avLst/>
              <a:gdLst>
                <a:gd name="T0" fmla="*/ 38 w 78"/>
                <a:gd name="T1" fmla="*/ 0 h 65"/>
                <a:gd name="T2" fmla="*/ 46 w 78"/>
                <a:gd name="T3" fmla="*/ 0 h 65"/>
                <a:gd name="T4" fmla="*/ 53 w 78"/>
                <a:gd name="T5" fmla="*/ 2 h 65"/>
                <a:gd name="T6" fmla="*/ 61 w 78"/>
                <a:gd name="T7" fmla="*/ 6 h 65"/>
                <a:gd name="T8" fmla="*/ 67 w 78"/>
                <a:gd name="T9" fmla="*/ 10 h 65"/>
                <a:gd name="T10" fmla="*/ 71 w 78"/>
                <a:gd name="T11" fmla="*/ 15 h 65"/>
                <a:gd name="T12" fmla="*/ 74 w 78"/>
                <a:gd name="T13" fmla="*/ 21 h 65"/>
                <a:gd name="T14" fmla="*/ 76 w 78"/>
                <a:gd name="T15" fmla="*/ 27 h 65"/>
                <a:gd name="T16" fmla="*/ 78 w 78"/>
                <a:gd name="T17" fmla="*/ 33 h 65"/>
                <a:gd name="T18" fmla="*/ 76 w 78"/>
                <a:gd name="T19" fmla="*/ 40 h 65"/>
                <a:gd name="T20" fmla="*/ 74 w 78"/>
                <a:gd name="T21" fmla="*/ 46 h 65"/>
                <a:gd name="T22" fmla="*/ 71 w 78"/>
                <a:gd name="T23" fmla="*/ 52 h 65"/>
                <a:gd name="T24" fmla="*/ 67 w 78"/>
                <a:gd name="T25" fmla="*/ 56 h 65"/>
                <a:gd name="T26" fmla="*/ 61 w 78"/>
                <a:gd name="T27" fmla="*/ 61 h 65"/>
                <a:gd name="T28" fmla="*/ 53 w 78"/>
                <a:gd name="T29" fmla="*/ 63 h 65"/>
                <a:gd name="T30" fmla="*/ 46 w 78"/>
                <a:gd name="T31" fmla="*/ 65 h 65"/>
                <a:gd name="T32" fmla="*/ 38 w 78"/>
                <a:gd name="T33" fmla="*/ 65 h 65"/>
                <a:gd name="T34" fmla="*/ 30 w 78"/>
                <a:gd name="T35" fmla="*/ 65 h 65"/>
                <a:gd name="T36" fmla="*/ 25 w 78"/>
                <a:gd name="T37" fmla="*/ 63 h 65"/>
                <a:gd name="T38" fmla="*/ 17 w 78"/>
                <a:gd name="T39" fmla="*/ 61 h 65"/>
                <a:gd name="T40" fmla="*/ 11 w 78"/>
                <a:gd name="T41" fmla="*/ 56 h 65"/>
                <a:gd name="T42" fmla="*/ 7 w 78"/>
                <a:gd name="T43" fmla="*/ 52 h 65"/>
                <a:gd name="T44" fmla="*/ 3 w 78"/>
                <a:gd name="T45" fmla="*/ 46 h 65"/>
                <a:gd name="T46" fmla="*/ 2 w 78"/>
                <a:gd name="T47" fmla="*/ 40 h 65"/>
                <a:gd name="T48" fmla="*/ 0 w 78"/>
                <a:gd name="T49" fmla="*/ 33 h 65"/>
                <a:gd name="T50" fmla="*/ 2 w 78"/>
                <a:gd name="T51" fmla="*/ 27 h 65"/>
                <a:gd name="T52" fmla="*/ 3 w 78"/>
                <a:gd name="T53" fmla="*/ 21 h 65"/>
                <a:gd name="T54" fmla="*/ 7 w 78"/>
                <a:gd name="T55" fmla="*/ 15 h 65"/>
                <a:gd name="T56" fmla="*/ 11 w 78"/>
                <a:gd name="T57" fmla="*/ 10 h 65"/>
                <a:gd name="T58" fmla="*/ 17 w 78"/>
                <a:gd name="T59" fmla="*/ 6 h 65"/>
                <a:gd name="T60" fmla="*/ 25 w 78"/>
                <a:gd name="T61" fmla="*/ 2 h 65"/>
                <a:gd name="T62" fmla="*/ 30 w 78"/>
                <a:gd name="T63" fmla="*/ 0 h 65"/>
                <a:gd name="T64" fmla="*/ 38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38" y="0"/>
                  </a:moveTo>
                  <a:lnTo>
                    <a:pt x="46" y="0"/>
                  </a:lnTo>
                  <a:lnTo>
                    <a:pt x="53" y="2"/>
                  </a:lnTo>
                  <a:lnTo>
                    <a:pt x="61" y="6"/>
                  </a:lnTo>
                  <a:lnTo>
                    <a:pt x="67" y="10"/>
                  </a:lnTo>
                  <a:lnTo>
                    <a:pt x="71" y="15"/>
                  </a:lnTo>
                  <a:lnTo>
                    <a:pt x="74" y="21"/>
                  </a:lnTo>
                  <a:lnTo>
                    <a:pt x="76" y="27"/>
                  </a:lnTo>
                  <a:lnTo>
                    <a:pt x="78" y="33"/>
                  </a:lnTo>
                  <a:lnTo>
                    <a:pt x="76" y="40"/>
                  </a:lnTo>
                  <a:lnTo>
                    <a:pt x="74" y="46"/>
                  </a:lnTo>
                  <a:lnTo>
                    <a:pt x="71" y="52"/>
                  </a:lnTo>
                  <a:lnTo>
                    <a:pt x="67" y="56"/>
                  </a:lnTo>
                  <a:lnTo>
                    <a:pt x="61" y="61"/>
                  </a:lnTo>
                  <a:lnTo>
                    <a:pt x="53" y="63"/>
                  </a:lnTo>
                  <a:lnTo>
                    <a:pt x="46" y="65"/>
                  </a:lnTo>
                  <a:lnTo>
                    <a:pt x="38" y="65"/>
                  </a:lnTo>
                  <a:lnTo>
                    <a:pt x="30" y="65"/>
                  </a:lnTo>
                  <a:lnTo>
                    <a:pt x="25" y="63"/>
                  </a:lnTo>
                  <a:lnTo>
                    <a:pt x="17" y="61"/>
                  </a:lnTo>
                  <a:lnTo>
                    <a:pt x="11" y="56"/>
                  </a:lnTo>
                  <a:lnTo>
                    <a:pt x="7" y="52"/>
                  </a:lnTo>
                  <a:lnTo>
                    <a:pt x="3" y="46"/>
                  </a:lnTo>
                  <a:lnTo>
                    <a:pt x="2" y="40"/>
                  </a:lnTo>
                  <a:lnTo>
                    <a:pt x="0" y="33"/>
                  </a:lnTo>
                  <a:lnTo>
                    <a:pt x="2" y="27"/>
                  </a:lnTo>
                  <a:lnTo>
                    <a:pt x="3" y="21"/>
                  </a:lnTo>
                  <a:lnTo>
                    <a:pt x="7" y="15"/>
                  </a:lnTo>
                  <a:lnTo>
                    <a:pt x="11" y="10"/>
                  </a:lnTo>
                  <a:lnTo>
                    <a:pt x="17" y="6"/>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45" name="Freeform 64"/>
            <p:cNvSpPr>
              <a:spLocks/>
            </p:cNvSpPr>
            <p:nvPr/>
          </p:nvSpPr>
          <p:spPr bwMode="auto">
            <a:xfrm>
              <a:off x="1793" y="3822"/>
              <a:ext cx="76" cy="65"/>
            </a:xfrm>
            <a:custGeom>
              <a:avLst/>
              <a:gdLst>
                <a:gd name="T0" fmla="*/ 38 w 76"/>
                <a:gd name="T1" fmla="*/ 0 h 65"/>
                <a:gd name="T2" fmla="*/ 46 w 76"/>
                <a:gd name="T3" fmla="*/ 0 h 65"/>
                <a:gd name="T4" fmla="*/ 51 w 76"/>
                <a:gd name="T5" fmla="*/ 2 h 65"/>
                <a:gd name="T6" fmla="*/ 59 w 76"/>
                <a:gd name="T7" fmla="*/ 6 h 65"/>
                <a:gd name="T8" fmla="*/ 65 w 76"/>
                <a:gd name="T9" fmla="*/ 9 h 65"/>
                <a:gd name="T10" fmla="*/ 69 w 76"/>
                <a:gd name="T11" fmla="*/ 13 h 65"/>
                <a:gd name="T12" fmla="*/ 72 w 76"/>
                <a:gd name="T13" fmla="*/ 19 h 65"/>
                <a:gd name="T14" fmla="*/ 74 w 76"/>
                <a:gd name="T15" fmla="*/ 25 h 65"/>
                <a:gd name="T16" fmla="*/ 76 w 76"/>
                <a:gd name="T17" fmla="*/ 33 h 65"/>
                <a:gd name="T18" fmla="*/ 74 w 76"/>
                <a:gd name="T19" fmla="*/ 38 h 65"/>
                <a:gd name="T20" fmla="*/ 72 w 76"/>
                <a:gd name="T21" fmla="*/ 46 h 65"/>
                <a:gd name="T22" fmla="*/ 69 w 76"/>
                <a:gd name="T23" fmla="*/ 50 h 65"/>
                <a:gd name="T24" fmla="*/ 65 w 76"/>
                <a:gd name="T25" fmla="*/ 56 h 65"/>
                <a:gd name="T26" fmla="*/ 59 w 76"/>
                <a:gd name="T27" fmla="*/ 59 h 65"/>
                <a:gd name="T28" fmla="*/ 51 w 76"/>
                <a:gd name="T29" fmla="*/ 63 h 65"/>
                <a:gd name="T30" fmla="*/ 46 w 76"/>
                <a:gd name="T31" fmla="*/ 65 h 65"/>
                <a:gd name="T32" fmla="*/ 38 w 76"/>
                <a:gd name="T33" fmla="*/ 65 h 65"/>
                <a:gd name="T34" fmla="*/ 30 w 76"/>
                <a:gd name="T35" fmla="*/ 65 h 65"/>
                <a:gd name="T36" fmla="*/ 23 w 76"/>
                <a:gd name="T37" fmla="*/ 63 h 65"/>
                <a:gd name="T38" fmla="*/ 15 w 76"/>
                <a:gd name="T39" fmla="*/ 59 h 65"/>
                <a:gd name="T40" fmla="*/ 9 w 76"/>
                <a:gd name="T41" fmla="*/ 56 h 65"/>
                <a:gd name="T42" fmla="*/ 5 w 76"/>
                <a:gd name="T43" fmla="*/ 50 h 65"/>
                <a:gd name="T44" fmla="*/ 1 w 76"/>
                <a:gd name="T45" fmla="*/ 46 h 65"/>
                <a:gd name="T46" fmla="*/ 0 w 76"/>
                <a:gd name="T47" fmla="*/ 38 h 65"/>
                <a:gd name="T48" fmla="*/ 0 w 76"/>
                <a:gd name="T49" fmla="*/ 33 h 65"/>
                <a:gd name="T50" fmla="*/ 0 w 76"/>
                <a:gd name="T51" fmla="*/ 25 h 65"/>
                <a:gd name="T52" fmla="*/ 1 w 76"/>
                <a:gd name="T53" fmla="*/ 19 h 65"/>
                <a:gd name="T54" fmla="*/ 5 w 76"/>
                <a:gd name="T55" fmla="*/ 13 h 65"/>
                <a:gd name="T56" fmla="*/ 9 w 76"/>
                <a:gd name="T57" fmla="*/ 9 h 65"/>
                <a:gd name="T58" fmla="*/ 15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1" y="2"/>
                  </a:lnTo>
                  <a:lnTo>
                    <a:pt x="59" y="6"/>
                  </a:lnTo>
                  <a:lnTo>
                    <a:pt x="65" y="9"/>
                  </a:lnTo>
                  <a:lnTo>
                    <a:pt x="69" y="13"/>
                  </a:lnTo>
                  <a:lnTo>
                    <a:pt x="72" y="19"/>
                  </a:lnTo>
                  <a:lnTo>
                    <a:pt x="74" y="25"/>
                  </a:lnTo>
                  <a:lnTo>
                    <a:pt x="76" y="33"/>
                  </a:lnTo>
                  <a:lnTo>
                    <a:pt x="74" y="38"/>
                  </a:lnTo>
                  <a:lnTo>
                    <a:pt x="72" y="46"/>
                  </a:lnTo>
                  <a:lnTo>
                    <a:pt x="69" y="50"/>
                  </a:lnTo>
                  <a:lnTo>
                    <a:pt x="65" y="56"/>
                  </a:lnTo>
                  <a:lnTo>
                    <a:pt x="59" y="59"/>
                  </a:lnTo>
                  <a:lnTo>
                    <a:pt x="51" y="63"/>
                  </a:lnTo>
                  <a:lnTo>
                    <a:pt x="46" y="65"/>
                  </a:lnTo>
                  <a:lnTo>
                    <a:pt x="38" y="65"/>
                  </a:lnTo>
                  <a:lnTo>
                    <a:pt x="30" y="65"/>
                  </a:lnTo>
                  <a:lnTo>
                    <a:pt x="23" y="63"/>
                  </a:lnTo>
                  <a:lnTo>
                    <a:pt x="15" y="59"/>
                  </a:lnTo>
                  <a:lnTo>
                    <a:pt x="9" y="56"/>
                  </a:lnTo>
                  <a:lnTo>
                    <a:pt x="5" y="50"/>
                  </a:lnTo>
                  <a:lnTo>
                    <a:pt x="1" y="46"/>
                  </a:lnTo>
                  <a:lnTo>
                    <a:pt x="0" y="38"/>
                  </a:lnTo>
                  <a:lnTo>
                    <a:pt x="0" y="33"/>
                  </a:lnTo>
                  <a:lnTo>
                    <a:pt x="0" y="25"/>
                  </a:lnTo>
                  <a:lnTo>
                    <a:pt x="1" y="19"/>
                  </a:lnTo>
                  <a:lnTo>
                    <a:pt x="5" y="13"/>
                  </a:lnTo>
                  <a:lnTo>
                    <a:pt x="9" y="9"/>
                  </a:lnTo>
                  <a:lnTo>
                    <a:pt x="15"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46" name="Freeform 65"/>
            <p:cNvSpPr>
              <a:spLocks/>
            </p:cNvSpPr>
            <p:nvPr/>
          </p:nvSpPr>
          <p:spPr bwMode="auto">
            <a:xfrm>
              <a:off x="2501" y="3766"/>
              <a:ext cx="77" cy="65"/>
            </a:xfrm>
            <a:custGeom>
              <a:avLst/>
              <a:gdLst>
                <a:gd name="T0" fmla="*/ 38 w 77"/>
                <a:gd name="T1" fmla="*/ 0 h 65"/>
                <a:gd name="T2" fmla="*/ 46 w 77"/>
                <a:gd name="T3" fmla="*/ 0 h 65"/>
                <a:gd name="T4" fmla="*/ 54 w 77"/>
                <a:gd name="T5" fmla="*/ 2 h 65"/>
                <a:gd name="T6" fmla="*/ 59 w 77"/>
                <a:gd name="T7" fmla="*/ 6 h 65"/>
                <a:gd name="T8" fmla="*/ 65 w 77"/>
                <a:gd name="T9" fmla="*/ 10 h 65"/>
                <a:gd name="T10" fmla="*/ 69 w 77"/>
                <a:gd name="T11" fmla="*/ 14 h 65"/>
                <a:gd name="T12" fmla="*/ 73 w 77"/>
                <a:gd name="T13" fmla="*/ 19 h 65"/>
                <a:gd name="T14" fmla="*/ 77 w 77"/>
                <a:gd name="T15" fmla="*/ 27 h 65"/>
                <a:gd name="T16" fmla="*/ 77 w 77"/>
                <a:gd name="T17" fmla="*/ 33 h 65"/>
                <a:gd name="T18" fmla="*/ 77 w 77"/>
                <a:gd name="T19" fmla="*/ 39 h 65"/>
                <a:gd name="T20" fmla="*/ 73 w 77"/>
                <a:gd name="T21" fmla="*/ 46 h 65"/>
                <a:gd name="T22" fmla="*/ 69 w 77"/>
                <a:gd name="T23" fmla="*/ 52 h 65"/>
                <a:gd name="T24" fmla="*/ 65 w 77"/>
                <a:gd name="T25" fmla="*/ 56 h 65"/>
                <a:gd name="T26" fmla="*/ 59 w 77"/>
                <a:gd name="T27" fmla="*/ 60 h 65"/>
                <a:gd name="T28" fmla="*/ 54 w 77"/>
                <a:gd name="T29" fmla="*/ 64 h 65"/>
                <a:gd name="T30" fmla="*/ 46 w 77"/>
                <a:gd name="T31" fmla="*/ 65 h 65"/>
                <a:gd name="T32" fmla="*/ 38 w 77"/>
                <a:gd name="T33" fmla="*/ 65 h 65"/>
                <a:gd name="T34" fmla="*/ 31 w 77"/>
                <a:gd name="T35" fmla="*/ 65 h 65"/>
                <a:gd name="T36" fmla="*/ 23 w 77"/>
                <a:gd name="T37" fmla="*/ 64 h 65"/>
                <a:gd name="T38" fmla="*/ 17 w 77"/>
                <a:gd name="T39" fmla="*/ 60 h 65"/>
                <a:gd name="T40" fmla="*/ 11 w 77"/>
                <a:gd name="T41" fmla="*/ 56 h 65"/>
                <a:gd name="T42" fmla="*/ 6 w 77"/>
                <a:gd name="T43" fmla="*/ 52 h 65"/>
                <a:gd name="T44" fmla="*/ 2 w 77"/>
                <a:gd name="T45" fmla="*/ 46 h 65"/>
                <a:gd name="T46" fmla="*/ 0 w 77"/>
                <a:gd name="T47" fmla="*/ 39 h 65"/>
                <a:gd name="T48" fmla="*/ 0 w 77"/>
                <a:gd name="T49" fmla="*/ 33 h 65"/>
                <a:gd name="T50" fmla="*/ 0 w 77"/>
                <a:gd name="T51" fmla="*/ 27 h 65"/>
                <a:gd name="T52" fmla="*/ 2 w 77"/>
                <a:gd name="T53" fmla="*/ 19 h 65"/>
                <a:gd name="T54" fmla="*/ 6 w 77"/>
                <a:gd name="T55" fmla="*/ 14 h 65"/>
                <a:gd name="T56" fmla="*/ 11 w 77"/>
                <a:gd name="T57" fmla="*/ 10 h 65"/>
                <a:gd name="T58" fmla="*/ 17 w 77"/>
                <a:gd name="T59" fmla="*/ 6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10"/>
                  </a:lnTo>
                  <a:lnTo>
                    <a:pt x="69" y="14"/>
                  </a:lnTo>
                  <a:lnTo>
                    <a:pt x="73" y="19"/>
                  </a:lnTo>
                  <a:lnTo>
                    <a:pt x="77" y="27"/>
                  </a:lnTo>
                  <a:lnTo>
                    <a:pt x="77" y="33"/>
                  </a:lnTo>
                  <a:lnTo>
                    <a:pt x="77" y="39"/>
                  </a:lnTo>
                  <a:lnTo>
                    <a:pt x="73" y="46"/>
                  </a:lnTo>
                  <a:lnTo>
                    <a:pt x="69" y="52"/>
                  </a:lnTo>
                  <a:lnTo>
                    <a:pt x="65" y="56"/>
                  </a:lnTo>
                  <a:lnTo>
                    <a:pt x="59" y="60"/>
                  </a:lnTo>
                  <a:lnTo>
                    <a:pt x="54" y="64"/>
                  </a:lnTo>
                  <a:lnTo>
                    <a:pt x="46" y="65"/>
                  </a:lnTo>
                  <a:lnTo>
                    <a:pt x="38" y="65"/>
                  </a:lnTo>
                  <a:lnTo>
                    <a:pt x="31" y="65"/>
                  </a:lnTo>
                  <a:lnTo>
                    <a:pt x="23" y="64"/>
                  </a:lnTo>
                  <a:lnTo>
                    <a:pt x="17" y="60"/>
                  </a:lnTo>
                  <a:lnTo>
                    <a:pt x="11" y="56"/>
                  </a:lnTo>
                  <a:lnTo>
                    <a:pt x="6" y="52"/>
                  </a:lnTo>
                  <a:lnTo>
                    <a:pt x="2" y="46"/>
                  </a:lnTo>
                  <a:lnTo>
                    <a:pt x="0" y="39"/>
                  </a:lnTo>
                  <a:lnTo>
                    <a:pt x="0" y="33"/>
                  </a:lnTo>
                  <a:lnTo>
                    <a:pt x="0" y="27"/>
                  </a:lnTo>
                  <a:lnTo>
                    <a:pt x="2" y="19"/>
                  </a:lnTo>
                  <a:lnTo>
                    <a:pt x="6" y="14"/>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47" name="Freeform 66"/>
            <p:cNvSpPr>
              <a:spLocks/>
            </p:cNvSpPr>
            <p:nvPr/>
          </p:nvSpPr>
          <p:spPr bwMode="auto">
            <a:xfrm>
              <a:off x="1743" y="3632"/>
              <a:ext cx="76" cy="65"/>
            </a:xfrm>
            <a:custGeom>
              <a:avLst/>
              <a:gdLst>
                <a:gd name="T0" fmla="*/ 38 w 76"/>
                <a:gd name="T1" fmla="*/ 0 h 65"/>
                <a:gd name="T2" fmla="*/ 46 w 76"/>
                <a:gd name="T3" fmla="*/ 0 h 65"/>
                <a:gd name="T4" fmla="*/ 53 w 76"/>
                <a:gd name="T5" fmla="*/ 2 h 65"/>
                <a:gd name="T6" fmla="*/ 59 w 76"/>
                <a:gd name="T7" fmla="*/ 6 h 65"/>
                <a:gd name="T8" fmla="*/ 65 w 76"/>
                <a:gd name="T9" fmla="*/ 10 h 65"/>
                <a:gd name="T10" fmla="*/ 71 w 76"/>
                <a:gd name="T11" fmla="*/ 13 h 65"/>
                <a:gd name="T12" fmla="*/ 74 w 76"/>
                <a:gd name="T13" fmla="*/ 19 h 65"/>
                <a:gd name="T14" fmla="*/ 76 w 76"/>
                <a:gd name="T15" fmla="*/ 25 h 65"/>
                <a:gd name="T16" fmla="*/ 76 w 76"/>
                <a:gd name="T17" fmla="*/ 33 h 65"/>
                <a:gd name="T18" fmla="*/ 76 w 76"/>
                <a:gd name="T19" fmla="*/ 38 h 65"/>
                <a:gd name="T20" fmla="*/ 74 w 76"/>
                <a:gd name="T21" fmla="*/ 44 h 65"/>
                <a:gd name="T22" fmla="*/ 71 w 76"/>
                <a:gd name="T23" fmla="*/ 50 h 65"/>
                <a:gd name="T24" fmla="*/ 65 w 76"/>
                <a:gd name="T25" fmla="*/ 56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6 h 65"/>
                <a:gd name="T42" fmla="*/ 7 w 76"/>
                <a:gd name="T43" fmla="*/ 50 h 65"/>
                <a:gd name="T44" fmla="*/ 3 w 76"/>
                <a:gd name="T45" fmla="*/ 44 h 65"/>
                <a:gd name="T46" fmla="*/ 2 w 76"/>
                <a:gd name="T47" fmla="*/ 38 h 65"/>
                <a:gd name="T48" fmla="*/ 0 w 76"/>
                <a:gd name="T49" fmla="*/ 33 h 65"/>
                <a:gd name="T50" fmla="*/ 2 w 76"/>
                <a:gd name="T51" fmla="*/ 25 h 65"/>
                <a:gd name="T52" fmla="*/ 3 w 76"/>
                <a:gd name="T53" fmla="*/ 19 h 65"/>
                <a:gd name="T54" fmla="*/ 7 w 76"/>
                <a:gd name="T55" fmla="*/ 13 h 65"/>
                <a:gd name="T56" fmla="*/ 11 w 76"/>
                <a:gd name="T57" fmla="*/ 10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6"/>
                  </a:lnTo>
                  <a:lnTo>
                    <a:pt x="65" y="10"/>
                  </a:lnTo>
                  <a:lnTo>
                    <a:pt x="71" y="13"/>
                  </a:lnTo>
                  <a:lnTo>
                    <a:pt x="74" y="19"/>
                  </a:lnTo>
                  <a:lnTo>
                    <a:pt x="76" y="25"/>
                  </a:lnTo>
                  <a:lnTo>
                    <a:pt x="76" y="33"/>
                  </a:lnTo>
                  <a:lnTo>
                    <a:pt x="76" y="38"/>
                  </a:lnTo>
                  <a:lnTo>
                    <a:pt x="74" y="44"/>
                  </a:lnTo>
                  <a:lnTo>
                    <a:pt x="71" y="50"/>
                  </a:lnTo>
                  <a:lnTo>
                    <a:pt x="65" y="56"/>
                  </a:lnTo>
                  <a:lnTo>
                    <a:pt x="59" y="59"/>
                  </a:lnTo>
                  <a:lnTo>
                    <a:pt x="53" y="63"/>
                  </a:lnTo>
                  <a:lnTo>
                    <a:pt x="46" y="65"/>
                  </a:lnTo>
                  <a:lnTo>
                    <a:pt x="38" y="65"/>
                  </a:lnTo>
                  <a:lnTo>
                    <a:pt x="30" y="65"/>
                  </a:lnTo>
                  <a:lnTo>
                    <a:pt x="23" y="63"/>
                  </a:lnTo>
                  <a:lnTo>
                    <a:pt x="17" y="59"/>
                  </a:lnTo>
                  <a:lnTo>
                    <a:pt x="11" y="56"/>
                  </a:lnTo>
                  <a:lnTo>
                    <a:pt x="7" y="50"/>
                  </a:lnTo>
                  <a:lnTo>
                    <a:pt x="3" y="44"/>
                  </a:lnTo>
                  <a:lnTo>
                    <a:pt x="2" y="38"/>
                  </a:lnTo>
                  <a:lnTo>
                    <a:pt x="0" y="33"/>
                  </a:lnTo>
                  <a:lnTo>
                    <a:pt x="2" y="25"/>
                  </a:lnTo>
                  <a:lnTo>
                    <a:pt x="3" y="19"/>
                  </a:lnTo>
                  <a:lnTo>
                    <a:pt x="7" y="13"/>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48" name="Freeform 67"/>
            <p:cNvSpPr>
              <a:spLocks/>
            </p:cNvSpPr>
            <p:nvPr/>
          </p:nvSpPr>
          <p:spPr bwMode="auto">
            <a:xfrm>
              <a:off x="2451" y="3576"/>
              <a:ext cx="79" cy="66"/>
            </a:xfrm>
            <a:custGeom>
              <a:avLst/>
              <a:gdLst>
                <a:gd name="T0" fmla="*/ 38 w 79"/>
                <a:gd name="T1" fmla="*/ 0 h 66"/>
                <a:gd name="T2" fmla="*/ 46 w 79"/>
                <a:gd name="T3" fmla="*/ 0 h 66"/>
                <a:gd name="T4" fmla="*/ 54 w 79"/>
                <a:gd name="T5" fmla="*/ 2 h 66"/>
                <a:gd name="T6" fmla="*/ 61 w 79"/>
                <a:gd name="T7" fmla="*/ 6 h 66"/>
                <a:gd name="T8" fmla="*/ 67 w 79"/>
                <a:gd name="T9" fmla="*/ 10 h 66"/>
                <a:gd name="T10" fmla="*/ 71 w 79"/>
                <a:gd name="T11" fmla="*/ 14 h 66"/>
                <a:gd name="T12" fmla="*/ 75 w 79"/>
                <a:gd name="T13" fmla="*/ 19 h 66"/>
                <a:gd name="T14" fmla="*/ 77 w 79"/>
                <a:gd name="T15" fmla="*/ 25 h 66"/>
                <a:gd name="T16" fmla="*/ 79 w 79"/>
                <a:gd name="T17" fmla="*/ 33 h 66"/>
                <a:gd name="T18" fmla="*/ 77 w 79"/>
                <a:gd name="T19" fmla="*/ 39 h 66"/>
                <a:gd name="T20" fmla="*/ 75 w 79"/>
                <a:gd name="T21" fmla="*/ 46 h 66"/>
                <a:gd name="T22" fmla="*/ 71 w 79"/>
                <a:gd name="T23" fmla="*/ 52 h 66"/>
                <a:gd name="T24" fmla="*/ 67 w 79"/>
                <a:gd name="T25" fmla="*/ 56 h 66"/>
                <a:gd name="T26" fmla="*/ 61 w 79"/>
                <a:gd name="T27" fmla="*/ 60 h 66"/>
                <a:gd name="T28" fmla="*/ 54 w 79"/>
                <a:gd name="T29" fmla="*/ 64 h 66"/>
                <a:gd name="T30" fmla="*/ 46 w 79"/>
                <a:gd name="T31" fmla="*/ 66 h 66"/>
                <a:gd name="T32" fmla="*/ 38 w 79"/>
                <a:gd name="T33" fmla="*/ 66 h 66"/>
                <a:gd name="T34" fmla="*/ 31 w 79"/>
                <a:gd name="T35" fmla="*/ 66 h 66"/>
                <a:gd name="T36" fmla="*/ 25 w 79"/>
                <a:gd name="T37" fmla="*/ 64 h 66"/>
                <a:gd name="T38" fmla="*/ 17 w 79"/>
                <a:gd name="T39" fmla="*/ 60 h 66"/>
                <a:gd name="T40" fmla="*/ 11 w 79"/>
                <a:gd name="T41" fmla="*/ 56 h 66"/>
                <a:gd name="T42" fmla="*/ 8 w 79"/>
                <a:gd name="T43" fmla="*/ 52 h 66"/>
                <a:gd name="T44" fmla="*/ 4 w 79"/>
                <a:gd name="T45" fmla="*/ 46 h 66"/>
                <a:gd name="T46" fmla="*/ 2 w 79"/>
                <a:gd name="T47" fmla="*/ 39 h 66"/>
                <a:gd name="T48" fmla="*/ 0 w 79"/>
                <a:gd name="T49" fmla="*/ 33 h 66"/>
                <a:gd name="T50" fmla="*/ 2 w 79"/>
                <a:gd name="T51" fmla="*/ 25 h 66"/>
                <a:gd name="T52" fmla="*/ 4 w 79"/>
                <a:gd name="T53" fmla="*/ 19 h 66"/>
                <a:gd name="T54" fmla="*/ 8 w 79"/>
                <a:gd name="T55" fmla="*/ 14 h 66"/>
                <a:gd name="T56" fmla="*/ 11 w 79"/>
                <a:gd name="T57" fmla="*/ 10 h 66"/>
                <a:gd name="T58" fmla="*/ 17 w 79"/>
                <a:gd name="T59" fmla="*/ 6 h 66"/>
                <a:gd name="T60" fmla="*/ 25 w 79"/>
                <a:gd name="T61" fmla="*/ 2 h 66"/>
                <a:gd name="T62" fmla="*/ 31 w 79"/>
                <a:gd name="T63" fmla="*/ 0 h 66"/>
                <a:gd name="T64" fmla="*/ 38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8" y="0"/>
                  </a:moveTo>
                  <a:lnTo>
                    <a:pt x="46" y="0"/>
                  </a:lnTo>
                  <a:lnTo>
                    <a:pt x="54" y="2"/>
                  </a:lnTo>
                  <a:lnTo>
                    <a:pt x="61" y="6"/>
                  </a:lnTo>
                  <a:lnTo>
                    <a:pt x="67" y="10"/>
                  </a:lnTo>
                  <a:lnTo>
                    <a:pt x="71" y="14"/>
                  </a:lnTo>
                  <a:lnTo>
                    <a:pt x="75" y="19"/>
                  </a:lnTo>
                  <a:lnTo>
                    <a:pt x="77" y="25"/>
                  </a:lnTo>
                  <a:lnTo>
                    <a:pt x="79" y="33"/>
                  </a:lnTo>
                  <a:lnTo>
                    <a:pt x="77" y="39"/>
                  </a:lnTo>
                  <a:lnTo>
                    <a:pt x="75" y="46"/>
                  </a:lnTo>
                  <a:lnTo>
                    <a:pt x="71" y="52"/>
                  </a:lnTo>
                  <a:lnTo>
                    <a:pt x="67" y="56"/>
                  </a:lnTo>
                  <a:lnTo>
                    <a:pt x="61" y="60"/>
                  </a:lnTo>
                  <a:lnTo>
                    <a:pt x="54" y="64"/>
                  </a:lnTo>
                  <a:lnTo>
                    <a:pt x="46" y="66"/>
                  </a:lnTo>
                  <a:lnTo>
                    <a:pt x="38" y="66"/>
                  </a:lnTo>
                  <a:lnTo>
                    <a:pt x="31" y="66"/>
                  </a:lnTo>
                  <a:lnTo>
                    <a:pt x="25" y="64"/>
                  </a:lnTo>
                  <a:lnTo>
                    <a:pt x="17" y="60"/>
                  </a:lnTo>
                  <a:lnTo>
                    <a:pt x="11" y="56"/>
                  </a:lnTo>
                  <a:lnTo>
                    <a:pt x="8" y="52"/>
                  </a:lnTo>
                  <a:lnTo>
                    <a:pt x="4" y="46"/>
                  </a:lnTo>
                  <a:lnTo>
                    <a:pt x="2" y="39"/>
                  </a:lnTo>
                  <a:lnTo>
                    <a:pt x="0" y="33"/>
                  </a:lnTo>
                  <a:lnTo>
                    <a:pt x="2" y="25"/>
                  </a:lnTo>
                  <a:lnTo>
                    <a:pt x="4" y="19"/>
                  </a:lnTo>
                  <a:lnTo>
                    <a:pt x="8" y="14"/>
                  </a:lnTo>
                  <a:lnTo>
                    <a:pt x="11" y="10"/>
                  </a:lnTo>
                  <a:lnTo>
                    <a:pt x="17" y="6"/>
                  </a:lnTo>
                  <a:lnTo>
                    <a:pt x="25" y="2"/>
                  </a:lnTo>
                  <a:lnTo>
                    <a:pt x="31" y="0"/>
                  </a:lnTo>
                  <a:lnTo>
                    <a:pt x="38" y="0"/>
                  </a:lnTo>
                  <a:close/>
                </a:path>
              </a:pathLst>
            </a:custGeom>
            <a:solidFill>
              <a:srgbClr val="FFFFFF"/>
            </a:solidFill>
            <a:ln w="9525">
              <a:noFill/>
              <a:round/>
              <a:headEnd/>
              <a:tailEnd/>
            </a:ln>
          </p:spPr>
          <p:txBody>
            <a:bodyPr/>
            <a:lstStyle/>
            <a:p>
              <a:endParaRPr lang="en-US" dirty="0"/>
            </a:p>
          </p:txBody>
        </p:sp>
        <p:sp>
          <p:nvSpPr>
            <p:cNvPr id="19649" name="Freeform 68"/>
            <p:cNvSpPr>
              <a:spLocks/>
            </p:cNvSpPr>
            <p:nvPr/>
          </p:nvSpPr>
          <p:spPr bwMode="auto">
            <a:xfrm>
              <a:off x="2451" y="3576"/>
              <a:ext cx="79" cy="66"/>
            </a:xfrm>
            <a:custGeom>
              <a:avLst/>
              <a:gdLst>
                <a:gd name="T0" fmla="*/ 38 w 79"/>
                <a:gd name="T1" fmla="*/ 0 h 66"/>
                <a:gd name="T2" fmla="*/ 46 w 79"/>
                <a:gd name="T3" fmla="*/ 0 h 66"/>
                <a:gd name="T4" fmla="*/ 54 w 79"/>
                <a:gd name="T5" fmla="*/ 2 h 66"/>
                <a:gd name="T6" fmla="*/ 61 w 79"/>
                <a:gd name="T7" fmla="*/ 6 h 66"/>
                <a:gd name="T8" fmla="*/ 67 w 79"/>
                <a:gd name="T9" fmla="*/ 10 h 66"/>
                <a:gd name="T10" fmla="*/ 71 w 79"/>
                <a:gd name="T11" fmla="*/ 14 h 66"/>
                <a:gd name="T12" fmla="*/ 75 w 79"/>
                <a:gd name="T13" fmla="*/ 19 h 66"/>
                <a:gd name="T14" fmla="*/ 77 w 79"/>
                <a:gd name="T15" fmla="*/ 25 h 66"/>
                <a:gd name="T16" fmla="*/ 79 w 79"/>
                <a:gd name="T17" fmla="*/ 33 h 66"/>
                <a:gd name="T18" fmla="*/ 77 w 79"/>
                <a:gd name="T19" fmla="*/ 39 h 66"/>
                <a:gd name="T20" fmla="*/ 75 w 79"/>
                <a:gd name="T21" fmla="*/ 46 h 66"/>
                <a:gd name="T22" fmla="*/ 71 w 79"/>
                <a:gd name="T23" fmla="*/ 52 h 66"/>
                <a:gd name="T24" fmla="*/ 67 w 79"/>
                <a:gd name="T25" fmla="*/ 56 h 66"/>
                <a:gd name="T26" fmla="*/ 61 w 79"/>
                <a:gd name="T27" fmla="*/ 60 h 66"/>
                <a:gd name="T28" fmla="*/ 54 w 79"/>
                <a:gd name="T29" fmla="*/ 64 h 66"/>
                <a:gd name="T30" fmla="*/ 46 w 79"/>
                <a:gd name="T31" fmla="*/ 66 h 66"/>
                <a:gd name="T32" fmla="*/ 38 w 79"/>
                <a:gd name="T33" fmla="*/ 66 h 66"/>
                <a:gd name="T34" fmla="*/ 31 w 79"/>
                <a:gd name="T35" fmla="*/ 66 h 66"/>
                <a:gd name="T36" fmla="*/ 25 w 79"/>
                <a:gd name="T37" fmla="*/ 64 h 66"/>
                <a:gd name="T38" fmla="*/ 17 w 79"/>
                <a:gd name="T39" fmla="*/ 60 h 66"/>
                <a:gd name="T40" fmla="*/ 11 w 79"/>
                <a:gd name="T41" fmla="*/ 56 h 66"/>
                <a:gd name="T42" fmla="*/ 8 w 79"/>
                <a:gd name="T43" fmla="*/ 52 h 66"/>
                <a:gd name="T44" fmla="*/ 4 w 79"/>
                <a:gd name="T45" fmla="*/ 46 h 66"/>
                <a:gd name="T46" fmla="*/ 2 w 79"/>
                <a:gd name="T47" fmla="*/ 39 h 66"/>
                <a:gd name="T48" fmla="*/ 0 w 79"/>
                <a:gd name="T49" fmla="*/ 33 h 66"/>
                <a:gd name="T50" fmla="*/ 2 w 79"/>
                <a:gd name="T51" fmla="*/ 25 h 66"/>
                <a:gd name="T52" fmla="*/ 4 w 79"/>
                <a:gd name="T53" fmla="*/ 19 h 66"/>
                <a:gd name="T54" fmla="*/ 8 w 79"/>
                <a:gd name="T55" fmla="*/ 14 h 66"/>
                <a:gd name="T56" fmla="*/ 11 w 79"/>
                <a:gd name="T57" fmla="*/ 10 h 66"/>
                <a:gd name="T58" fmla="*/ 17 w 79"/>
                <a:gd name="T59" fmla="*/ 6 h 66"/>
                <a:gd name="T60" fmla="*/ 25 w 79"/>
                <a:gd name="T61" fmla="*/ 2 h 66"/>
                <a:gd name="T62" fmla="*/ 31 w 79"/>
                <a:gd name="T63" fmla="*/ 0 h 66"/>
                <a:gd name="T64" fmla="*/ 38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8" y="0"/>
                  </a:moveTo>
                  <a:lnTo>
                    <a:pt x="46" y="0"/>
                  </a:lnTo>
                  <a:lnTo>
                    <a:pt x="54" y="2"/>
                  </a:lnTo>
                  <a:lnTo>
                    <a:pt x="61" y="6"/>
                  </a:lnTo>
                  <a:lnTo>
                    <a:pt x="67" y="10"/>
                  </a:lnTo>
                  <a:lnTo>
                    <a:pt x="71" y="14"/>
                  </a:lnTo>
                  <a:lnTo>
                    <a:pt x="75" y="19"/>
                  </a:lnTo>
                  <a:lnTo>
                    <a:pt x="77" y="25"/>
                  </a:lnTo>
                  <a:lnTo>
                    <a:pt x="79" y="33"/>
                  </a:lnTo>
                  <a:lnTo>
                    <a:pt x="77" y="39"/>
                  </a:lnTo>
                  <a:lnTo>
                    <a:pt x="75" y="46"/>
                  </a:lnTo>
                  <a:lnTo>
                    <a:pt x="71" y="52"/>
                  </a:lnTo>
                  <a:lnTo>
                    <a:pt x="67" y="56"/>
                  </a:lnTo>
                  <a:lnTo>
                    <a:pt x="61" y="60"/>
                  </a:lnTo>
                  <a:lnTo>
                    <a:pt x="54" y="64"/>
                  </a:lnTo>
                  <a:lnTo>
                    <a:pt x="46" y="66"/>
                  </a:lnTo>
                  <a:lnTo>
                    <a:pt x="38" y="66"/>
                  </a:lnTo>
                  <a:lnTo>
                    <a:pt x="31" y="66"/>
                  </a:lnTo>
                  <a:lnTo>
                    <a:pt x="25" y="64"/>
                  </a:lnTo>
                  <a:lnTo>
                    <a:pt x="17" y="60"/>
                  </a:lnTo>
                  <a:lnTo>
                    <a:pt x="11" y="56"/>
                  </a:lnTo>
                  <a:lnTo>
                    <a:pt x="8" y="52"/>
                  </a:lnTo>
                  <a:lnTo>
                    <a:pt x="4" y="46"/>
                  </a:lnTo>
                  <a:lnTo>
                    <a:pt x="2" y="39"/>
                  </a:lnTo>
                  <a:lnTo>
                    <a:pt x="0" y="33"/>
                  </a:lnTo>
                  <a:lnTo>
                    <a:pt x="2" y="25"/>
                  </a:lnTo>
                  <a:lnTo>
                    <a:pt x="4" y="19"/>
                  </a:lnTo>
                  <a:lnTo>
                    <a:pt x="8" y="14"/>
                  </a:lnTo>
                  <a:lnTo>
                    <a:pt x="11" y="10"/>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50" name="Freeform 69"/>
            <p:cNvSpPr>
              <a:spLocks/>
            </p:cNvSpPr>
            <p:nvPr/>
          </p:nvSpPr>
          <p:spPr bwMode="auto">
            <a:xfrm>
              <a:off x="1768" y="4012"/>
              <a:ext cx="78" cy="67"/>
            </a:xfrm>
            <a:custGeom>
              <a:avLst/>
              <a:gdLst>
                <a:gd name="T0" fmla="*/ 38 w 78"/>
                <a:gd name="T1" fmla="*/ 0 h 67"/>
                <a:gd name="T2" fmla="*/ 48 w 78"/>
                <a:gd name="T3" fmla="*/ 2 h 67"/>
                <a:gd name="T4" fmla="*/ 53 w 78"/>
                <a:gd name="T5" fmla="*/ 4 h 67"/>
                <a:gd name="T6" fmla="*/ 61 w 78"/>
                <a:gd name="T7" fmla="*/ 6 h 67"/>
                <a:gd name="T8" fmla="*/ 67 w 78"/>
                <a:gd name="T9" fmla="*/ 9 h 67"/>
                <a:gd name="T10" fmla="*/ 71 w 78"/>
                <a:gd name="T11" fmla="*/ 15 h 67"/>
                <a:gd name="T12" fmla="*/ 74 w 78"/>
                <a:gd name="T13" fmla="*/ 21 h 67"/>
                <a:gd name="T14" fmla="*/ 76 w 78"/>
                <a:gd name="T15" fmla="*/ 27 h 67"/>
                <a:gd name="T16" fmla="*/ 78 w 78"/>
                <a:gd name="T17" fmla="*/ 32 h 67"/>
                <a:gd name="T18" fmla="*/ 76 w 78"/>
                <a:gd name="T19" fmla="*/ 40 h 67"/>
                <a:gd name="T20" fmla="*/ 74 w 78"/>
                <a:gd name="T21" fmla="*/ 46 h 67"/>
                <a:gd name="T22" fmla="*/ 71 w 78"/>
                <a:gd name="T23" fmla="*/ 52 h 67"/>
                <a:gd name="T24" fmla="*/ 67 w 78"/>
                <a:gd name="T25" fmla="*/ 57 h 67"/>
                <a:gd name="T26" fmla="*/ 61 w 78"/>
                <a:gd name="T27" fmla="*/ 61 h 67"/>
                <a:gd name="T28" fmla="*/ 53 w 78"/>
                <a:gd name="T29" fmla="*/ 63 h 67"/>
                <a:gd name="T30" fmla="*/ 48 w 78"/>
                <a:gd name="T31" fmla="*/ 65 h 67"/>
                <a:gd name="T32" fmla="*/ 38 w 78"/>
                <a:gd name="T33" fmla="*/ 67 h 67"/>
                <a:gd name="T34" fmla="*/ 30 w 78"/>
                <a:gd name="T35" fmla="*/ 65 h 67"/>
                <a:gd name="T36" fmla="*/ 25 w 78"/>
                <a:gd name="T37" fmla="*/ 63 h 67"/>
                <a:gd name="T38" fmla="*/ 17 w 78"/>
                <a:gd name="T39" fmla="*/ 61 h 67"/>
                <a:gd name="T40" fmla="*/ 11 w 78"/>
                <a:gd name="T41" fmla="*/ 57 h 67"/>
                <a:gd name="T42" fmla="*/ 7 w 78"/>
                <a:gd name="T43" fmla="*/ 52 h 67"/>
                <a:gd name="T44" fmla="*/ 3 w 78"/>
                <a:gd name="T45" fmla="*/ 46 h 67"/>
                <a:gd name="T46" fmla="*/ 1 w 78"/>
                <a:gd name="T47" fmla="*/ 40 h 67"/>
                <a:gd name="T48" fmla="*/ 0 w 78"/>
                <a:gd name="T49" fmla="*/ 32 h 67"/>
                <a:gd name="T50" fmla="*/ 1 w 78"/>
                <a:gd name="T51" fmla="*/ 27 h 67"/>
                <a:gd name="T52" fmla="*/ 3 w 78"/>
                <a:gd name="T53" fmla="*/ 21 h 67"/>
                <a:gd name="T54" fmla="*/ 7 w 78"/>
                <a:gd name="T55" fmla="*/ 15 h 67"/>
                <a:gd name="T56" fmla="*/ 11 w 78"/>
                <a:gd name="T57" fmla="*/ 9 h 67"/>
                <a:gd name="T58" fmla="*/ 17 w 78"/>
                <a:gd name="T59" fmla="*/ 6 h 67"/>
                <a:gd name="T60" fmla="*/ 25 w 78"/>
                <a:gd name="T61" fmla="*/ 4 h 67"/>
                <a:gd name="T62" fmla="*/ 30 w 78"/>
                <a:gd name="T63" fmla="*/ 2 h 67"/>
                <a:gd name="T64" fmla="*/ 38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38" y="0"/>
                  </a:moveTo>
                  <a:lnTo>
                    <a:pt x="48" y="2"/>
                  </a:lnTo>
                  <a:lnTo>
                    <a:pt x="53" y="4"/>
                  </a:lnTo>
                  <a:lnTo>
                    <a:pt x="61" y="6"/>
                  </a:lnTo>
                  <a:lnTo>
                    <a:pt x="67" y="9"/>
                  </a:lnTo>
                  <a:lnTo>
                    <a:pt x="71" y="15"/>
                  </a:lnTo>
                  <a:lnTo>
                    <a:pt x="74" y="21"/>
                  </a:lnTo>
                  <a:lnTo>
                    <a:pt x="76" y="27"/>
                  </a:lnTo>
                  <a:lnTo>
                    <a:pt x="78" y="32"/>
                  </a:lnTo>
                  <a:lnTo>
                    <a:pt x="76" y="40"/>
                  </a:lnTo>
                  <a:lnTo>
                    <a:pt x="74" y="46"/>
                  </a:lnTo>
                  <a:lnTo>
                    <a:pt x="71" y="52"/>
                  </a:lnTo>
                  <a:lnTo>
                    <a:pt x="67" y="57"/>
                  </a:lnTo>
                  <a:lnTo>
                    <a:pt x="61" y="61"/>
                  </a:lnTo>
                  <a:lnTo>
                    <a:pt x="53" y="63"/>
                  </a:lnTo>
                  <a:lnTo>
                    <a:pt x="48" y="65"/>
                  </a:lnTo>
                  <a:lnTo>
                    <a:pt x="38" y="67"/>
                  </a:lnTo>
                  <a:lnTo>
                    <a:pt x="30" y="65"/>
                  </a:lnTo>
                  <a:lnTo>
                    <a:pt x="25" y="63"/>
                  </a:lnTo>
                  <a:lnTo>
                    <a:pt x="17" y="61"/>
                  </a:lnTo>
                  <a:lnTo>
                    <a:pt x="11" y="57"/>
                  </a:lnTo>
                  <a:lnTo>
                    <a:pt x="7" y="52"/>
                  </a:lnTo>
                  <a:lnTo>
                    <a:pt x="3" y="46"/>
                  </a:lnTo>
                  <a:lnTo>
                    <a:pt x="1" y="40"/>
                  </a:lnTo>
                  <a:lnTo>
                    <a:pt x="0" y="32"/>
                  </a:lnTo>
                  <a:lnTo>
                    <a:pt x="1" y="27"/>
                  </a:lnTo>
                  <a:lnTo>
                    <a:pt x="3" y="21"/>
                  </a:lnTo>
                  <a:lnTo>
                    <a:pt x="7" y="15"/>
                  </a:lnTo>
                  <a:lnTo>
                    <a:pt x="11" y="9"/>
                  </a:lnTo>
                  <a:lnTo>
                    <a:pt x="17" y="6"/>
                  </a:lnTo>
                  <a:lnTo>
                    <a:pt x="25"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651" name="Freeform 70"/>
            <p:cNvSpPr>
              <a:spLocks/>
            </p:cNvSpPr>
            <p:nvPr/>
          </p:nvSpPr>
          <p:spPr bwMode="auto">
            <a:xfrm>
              <a:off x="2478" y="3956"/>
              <a:ext cx="77" cy="67"/>
            </a:xfrm>
            <a:custGeom>
              <a:avLst/>
              <a:gdLst>
                <a:gd name="T0" fmla="*/ 38 w 77"/>
                <a:gd name="T1" fmla="*/ 0 h 67"/>
                <a:gd name="T2" fmla="*/ 46 w 77"/>
                <a:gd name="T3" fmla="*/ 2 h 67"/>
                <a:gd name="T4" fmla="*/ 52 w 77"/>
                <a:gd name="T5" fmla="*/ 4 h 67"/>
                <a:gd name="T6" fmla="*/ 59 w 77"/>
                <a:gd name="T7" fmla="*/ 6 h 67"/>
                <a:gd name="T8" fmla="*/ 65 w 77"/>
                <a:gd name="T9" fmla="*/ 10 h 67"/>
                <a:gd name="T10" fmla="*/ 69 w 77"/>
                <a:gd name="T11" fmla="*/ 16 h 67"/>
                <a:gd name="T12" fmla="*/ 73 w 77"/>
                <a:gd name="T13" fmla="*/ 21 h 67"/>
                <a:gd name="T14" fmla="*/ 75 w 77"/>
                <a:gd name="T15" fmla="*/ 27 h 67"/>
                <a:gd name="T16" fmla="*/ 77 w 77"/>
                <a:gd name="T17" fmla="*/ 35 h 67"/>
                <a:gd name="T18" fmla="*/ 75 w 77"/>
                <a:gd name="T19" fmla="*/ 40 h 67"/>
                <a:gd name="T20" fmla="*/ 73 w 77"/>
                <a:gd name="T21" fmla="*/ 46 h 67"/>
                <a:gd name="T22" fmla="*/ 69 w 77"/>
                <a:gd name="T23" fmla="*/ 52 h 67"/>
                <a:gd name="T24" fmla="*/ 65 w 77"/>
                <a:gd name="T25" fmla="*/ 58 h 67"/>
                <a:gd name="T26" fmla="*/ 59 w 77"/>
                <a:gd name="T27" fmla="*/ 62 h 67"/>
                <a:gd name="T28" fmla="*/ 52 w 77"/>
                <a:gd name="T29" fmla="*/ 64 h 67"/>
                <a:gd name="T30" fmla="*/ 46 w 77"/>
                <a:gd name="T31" fmla="*/ 65 h 67"/>
                <a:gd name="T32" fmla="*/ 38 w 77"/>
                <a:gd name="T33" fmla="*/ 67 h 67"/>
                <a:gd name="T34" fmla="*/ 31 w 77"/>
                <a:gd name="T35" fmla="*/ 65 h 67"/>
                <a:gd name="T36" fmla="*/ 23 w 77"/>
                <a:gd name="T37" fmla="*/ 64 h 67"/>
                <a:gd name="T38" fmla="*/ 15 w 77"/>
                <a:gd name="T39" fmla="*/ 62 h 67"/>
                <a:gd name="T40" fmla="*/ 9 w 77"/>
                <a:gd name="T41" fmla="*/ 58 h 67"/>
                <a:gd name="T42" fmla="*/ 6 w 77"/>
                <a:gd name="T43" fmla="*/ 52 h 67"/>
                <a:gd name="T44" fmla="*/ 2 w 77"/>
                <a:gd name="T45" fmla="*/ 46 h 67"/>
                <a:gd name="T46" fmla="*/ 0 w 77"/>
                <a:gd name="T47" fmla="*/ 40 h 67"/>
                <a:gd name="T48" fmla="*/ 0 w 77"/>
                <a:gd name="T49" fmla="*/ 35 h 67"/>
                <a:gd name="T50" fmla="*/ 0 w 77"/>
                <a:gd name="T51" fmla="*/ 27 h 67"/>
                <a:gd name="T52" fmla="*/ 2 w 77"/>
                <a:gd name="T53" fmla="*/ 21 h 67"/>
                <a:gd name="T54" fmla="*/ 6 w 77"/>
                <a:gd name="T55" fmla="*/ 16 h 67"/>
                <a:gd name="T56" fmla="*/ 9 w 77"/>
                <a:gd name="T57" fmla="*/ 10 h 67"/>
                <a:gd name="T58" fmla="*/ 15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2" y="4"/>
                  </a:lnTo>
                  <a:lnTo>
                    <a:pt x="59" y="6"/>
                  </a:lnTo>
                  <a:lnTo>
                    <a:pt x="65" y="10"/>
                  </a:lnTo>
                  <a:lnTo>
                    <a:pt x="69" y="16"/>
                  </a:lnTo>
                  <a:lnTo>
                    <a:pt x="73" y="21"/>
                  </a:lnTo>
                  <a:lnTo>
                    <a:pt x="75" y="27"/>
                  </a:lnTo>
                  <a:lnTo>
                    <a:pt x="77" y="35"/>
                  </a:lnTo>
                  <a:lnTo>
                    <a:pt x="75" y="40"/>
                  </a:lnTo>
                  <a:lnTo>
                    <a:pt x="73" y="46"/>
                  </a:lnTo>
                  <a:lnTo>
                    <a:pt x="69" y="52"/>
                  </a:lnTo>
                  <a:lnTo>
                    <a:pt x="65" y="58"/>
                  </a:lnTo>
                  <a:lnTo>
                    <a:pt x="59" y="62"/>
                  </a:lnTo>
                  <a:lnTo>
                    <a:pt x="52" y="64"/>
                  </a:lnTo>
                  <a:lnTo>
                    <a:pt x="46" y="65"/>
                  </a:lnTo>
                  <a:lnTo>
                    <a:pt x="38" y="67"/>
                  </a:lnTo>
                  <a:lnTo>
                    <a:pt x="31" y="65"/>
                  </a:lnTo>
                  <a:lnTo>
                    <a:pt x="23" y="64"/>
                  </a:lnTo>
                  <a:lnTo>
                    <a:pt x="15" y="62"/>
                  </a:lnTo>
                  <a:lnTo>
                    <a:pt x="9" y="58"/>
                  </a:lnTo>
                  <a:lnTo>
                    <a:pt x="6" y="52"/>
                  </a:lnTo>
                  <a:lnTo>
                    <a:pt x="2" y="46"/>
                  </a:lnTo>
                  <a:lnTo>
                    <a:pt x="0" y="40"/>
                  </a:lnTo>
                  <a:lnTo>
                    <a:pt x="0" y="35"/>
                  </a:lnTo>
                  <a:lnTo>
                    <a:pt x="0" y="27"/>
                  </a:lnTo>
                  <a:lnTo>
                    <a:pt x="2" y="21"/>
                  </a:lnTo>
                  <a:lnTo>
                    <a:pt x="6" y="16"/>
                  </a:lnTo>
                  <a:lnTo>
                    <a:pt x="9" y="10"/>
                  </a:lnTo>
                  <a:lnTo>
                    <a:pt x="15"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652" name="Freeform 71"/>
            <p:cNvSpPr>
              <a:spLocks/>
            </p:cNvSpPr>
            <p:nvPr/>
          </p:nvSpPr>
          <p:spPr bwMode="auto">
            <a:xfrm>
              <a:off x="1986" y="3091"/>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71 w 77"/>
                <a:gd name="T11" fmla="*/ 13 h 65"/>
                <a:gd name="T12" fmla="*/ 73 w 77"/>
                <a:gd name="T13" fmla="*/ 19 h 65"/>
                <a:gd name="T14" fmla="*/ 77 w 77"/>
                <a:gd name="T15" fmla="*/ 27 h 65"/>
                <a:gd name="T16" fmla="*/ 77 w 77"/>
                <a:gd name="T17" fmla="*/ 33 h 65"/>
                <a:gd name="T18" fmla="*/ 77 w 77"/>
                <a:gd name="T19" fmla="*/ 40 h 65"/>
                <a:gd name="T20" fmla="*/ 73 w 77"/>
                <a:gd name="T21" fmla="*/ 46 h 65"/>
                <a:gd name="T22" fmla="*/ 71 w 77"/>
                <a:gd name="T23" fmla="*/ 52 h 65"/>
                <a:gd name="T24" fmla="*/ 66 w 77"/>
                <a:gd name="T25" fmla="*/ 56 h 65"/>
                <a:gd name="T26" fmla="*/ 60 w 77"/>
                <a:gd name="T27" fmla="*/ 59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59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3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3"/>
                  </a:lnTo>
                  <a:lnTo>
                    <a:pt x="73" y="19"/>
                  </a:lnTo>
                  <a:lnTo>
                    <a:pt x="77" y="27"/>
                  </a:lnTo>
                  <a:lnTo>
                    <a:pt x="77" y="33"/>
                  </a:lnTo>
                  <a:lnTo>
                    <a:pt x="77" y="40"/>
                  </a:lnTo>
                  <a:lnTo>
                    <a:pt x="73" y="46"/>
                  </a:lnTo>
                  <a:lnTo>
                    <a:pt x="71" y="52"/>
                  </a:lnTo>
                  <a:lnTo>
                    <a:pt x="66" y="56"/>
                  </a:lnTo>
                  <a:lnTo>
                    <a:pt x="60" y="59"/>
                  </a:lnTo>
                  <a:lnTo>
                    <a:pt x="54" y="63"/>
                  </a:lnTo>
                  <a:lnTo>
                    <a:pt x="46" y="65"/>
                  </a:lnTo>
                  <a:lnTo>
                    <a:pt x="39" y="65"/>
                  </a:lnTo>
                  <a:lnTo>
                    <a:pt x="31" y="65"/>
                  </a:lnTo>
                  <a:lnTo>
                    <a:pt x="23" y="63"/>
                  </a:lnTo>
                  <a:lnTo>
                    <a:pt x="18" y="59"/>
                  </a:lnTo>
                  <a:lnTo>
                    <a:pt x="12" y="56"/>
                  </a:lnTo>
                  <a:lnTo>
                    <a:pt x="6" y="52"/>
                  </a:lnTo>
                  <a:lnTo>
                    <a:pt x="2" y="46"/>
                  </a:lnTo>
                  <a:lnTo>
                    <a:pt x="0" y="40"/>
                  </a:lnTo>
                  <a:lnTo>
                    <a:pt x="0" y="33"/>
                  </a:lnTo>
                  <a:lnTo>
                    <a:pt x="0" y="27"/>
                  </a:lnTo>
                  <a:lnTo>
                    <a:pt x="2" y="19"/>
                  </a:lnTo>
                  <a:lnTo>
                    <a:pt x="6" y="13"/>
                  </a:lnTo>
                  <a:lnTo>
                    <a:pt x="12" y="10"/>
                  </a:lnTo>
                  <a:lnTo>
                    <a:pt x="18"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653" name="Freeform 72"/>
            <p:cNvSpPr>
              <a:spLocks/>
            </p:cNvSpPr>
            <p:nvPr/>
          </p:nvSpPr>
          <p:spPr bwMode="auto">
            <a:xfrm>
              <a:off x="1986" y="3091"/>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71 w 77"/>
                <a:gd name="T11" fmla="*/ 13 h 65"/>
                <a:gd name="T12" fmla="*/ 73 w 77"/>
                <a:gd name="T13" fmla="*/ 19 h 65"/>
                <a:gd name="T14" fmla="*/ 77 w 77"/>
                <a:gd name="T15" fmla="*/ 27 h 65"/>
                <a:gd name="T16" fmla="*/ 77 w 77"/>
                <a:gd name="T17" fmla="*/ 33 h 65"/>
                <a:gd name="T18" fmla="*/ 77 w 77"/>
                <a:gd name="T19" fmla="*/ 40 h 65"/>
                <a:gd name="T20" fmla="*/ 73 w 77"/>
                <a:gd name="T21" fmla="*/ 46 h 65"/>
                <a:gd name="T22" fmla="*/ 71 w 77"/>
                <a:gd name="T23" fmla="*/ 52 h 65"/>
                <a:gd name="T24" fmla="*/ 66 w 77"/>
                <a:gd name="T25" fmla="*/ 56 h 65"/>
                <a:gd name="T26" fmla="*/ 60 w 77"/>
                <a:gd name="T27" fmla="*/ 59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59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3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3"/>
                  </a:lnTo>
                  <a:lnTo>
                    <a:pt x="73" y="19"/>
                  </a:lnTo>
                  <a:lnTo>
                    <a:pt x="77" y="27"/>
                  </a:lnTo>
                  <a:lnTo>
                    <a:pt x="77" y="33"/>
                  </a:lnTo>
                  <a:lnTo>
                    <a:pt x="77" y="40"/>
                  </a:lnTo>
                  <a:lnTo>
                    <a:pt x="73" y="46"/>
                  </a:lnTo>
                  <a:lnTo>
                    <a:pt x="71" y="52"/>
                  </a:lnTo>
                  <a:lnTo>
                    <a:pt x="66" y="56"/>
                  </a:lnTo>
                  <a:lnTo>
                    <a:pt x="60" y="59"/>
                  </a:lnTo>
                  <a:lnTo>
                    <a:pt x="54" y="63"/>
                  </a:lnTo>
                  <a:lnTo>
                    <a:pt x="46" y="65"/>
                  </a:lnTo>
                  <a:lnTo>
                    <a:pt x="39" y="65"/>
                  </a:lnTo>
                  <a:lnTo>
                    <a:pt x="31" y="65"/>
                  </a:lnTo>
                  <a:lnTo>
                    <a:pt x="23" y="63"/>
                  </a:lnTo>
                  <a:lnTo>
                    <a:pt x="18" y="59"/>
                  </a:lnTo>
                  <a:lnTo>
                    <a:pt x="12" y="56"/>
                  </a:lnTo>
                  <a:lnTo>
                    <a:pt x="6" y="52"/>
                  </a:lnTo>
                  <a:lnTo>
                    <a:pt x="2" y="46"/>
                  </a:lnTo>
                  <a:lnTo>
                    <a:pt x="0" y="40"/>
                  </a:lnTo>
                  <a:lnTo>
                    <a:pt x="0" y="33"/>
                  </a:lnTo>
                  <a:lnTo>
                    <a:pt x="0" y="27"/>
                  </a:lnTo>
                  <a:lnTo>
                    <a:pt x="2" y="19"/>
                  </a:lnTo>
                  <a:lnTo>
                    <a:pt x="6" y="13"/>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54" name="Freeform 73"/>
            <p:cNvSpPr>
              <a:spLocks/>
            </p:cNvSpPr>
            <p:nvPr/>
          </p:nvSpPr>
          <p:spPr bwMode="auto">
            <a:xfrm>
              <a:off x="1929" y="3150"/>
              <a:ext cx="77" cy="66"/>
            </a:xfrm>
            <a:custGeom>
              <a:avLst/>
              <a:gdLst>
                <a:gd name="T0" fmla="*/ 38 w 77"/>
                <a:gd name="T1" fmla="*/ 0 h 66"/>
                <a:gd name="T2" fmla="*/ 46 w 77"/>
                <a:gd name="T3" fmla="*/ 0 h 66"/>
                <a:gd name="T4" fmla="*/ 52 w 77"/>
                <a:gd name="T5" fmla="*/ 2 h 66"/>
                <a:gd name="T6" fmla="*/ 59 w 77"/>
                <a:gd name="T7" fmla="*/ 6 h 66"/>
                <a:gd name="T8" fmla="*/ 65 w 77"/>
                <a:gd name="T9" fmla="*/ 10 h 66"/>
                <a:gd name="T10" fmla="*/ 69 w 77"/>
                <a:gd name="T11" fmla="*/ 16 h 66"/>
                <a:gd name="T12" fmla="*/ 73 w 77"/>
                <a:gd name="T13" fmla="*/ 20 h 66"/>
                <a:gd name="T14" fmla="*/ 75 w 77"/>
                <a:gd name="T15" fmla="*/ 27 h 66"/>
                <a:gd name="T16" fmla="*/ 77 w 77"/>
                <a:gd name="T17" fmla="*/ 33 h 66"/>
                <a:gd name="T18" fmla="*/ 75 w 77"/>
                <a:gd name="T19" fmla="*/ 41 h 66"/>
                <a:gd name="T20" fmla="*/ 73 w 77"/>
                <a:gd name="T21" fmla="*/ 46 h 66"/>
                <a:gd name="T22" fmla="*/ 69 w 77"/>
                <a:gd name="T23" fmla="*/ 52 h 66"/>
                <a:gd name="T24" fmla="*/ 65 w 77"/>
                <a:gd name="T25" fmla="*/ 56 h 66"/>
                <a:gd name="T26" fmla="*/ 59 w 77"/>
                <a:gd name="T27" fmla="*/ 60 h 66"/>
                <a:gd name="T28" fmla="*/ 52 w 77"/>
                <a:gd name="T29" fmla="*/ 64 h 66"/>
                <a:gd name="T30" fmla="*/ 46 w 77"/>
                <a:gd name="T31" fmla="*/ 66 h 66"/>
                <a:gd name="T32" fmla="*/ 38 w 77"/>
                <a:gd name="T33" fmla="*/ 66 h 66"/>
                <a:gd name="T34" fmla="*/ 31 w 77"/>
                <a:gd name="T35" fmla="*/ 66 h 66"/>
                <a:gd name="T36" fmla="*/ 23 w 77"/>
                <a:gd name="T37" fmla="*/ 64 h 66"/>
                <a:gd name="T38" fmla="*/ 15 w 77"/>
                <a:gd name="T39" fmla="*/ 60 h 66"/>
                <a:gd name="T40" fmla="*/ 9 w 77"/>
                <a:gd name="T41" fmla="*/ 56 h 66"/>
                <a:gd name="T42" fmla="*/ 6 w 77"/>
                <a:gd name="T43" fmla="*/ 52 h 66"/>
                <a:gd name="T44" fmla="*/ 2 w 77"/>
                <a:gd name="T45" fmla="*/ 46 h 66"/>
                <a:gd name="T46" fmla="*/ 0 w 77"/>
                <a:gd name="T47" fmla="*/ 41 h 66"/>
                <a:gd name="T48" fmla="*/ 0 w 77"/>
                <a:gd name="T49" fmla="*/ 33 h 66"/>
                <a:gd name="T50" fmla="*/ 0 w 77"/>
                <a:gd name="T51" fmla="*/ 27 h 66"/>
                <a:gd name="T52" fmla="*/ 2 w 77"/>
                <a:gd name="T53" fmla="*/ 20 h 66"/>
                <a:gd name="T54" fmla="*/ 6 w 77"/>
                <a:gd name="T55" fmla="*/ 16 h 66"/>
                <a:gd name="T56" fmla="*/ 9 w 77"/>
                <a:gd name="T57" fmla="*/ 10 h 66"/>
                <a:gd name="T58" fmla="*/ 15 w 77"/>
                <a:gd name="T59" fmla="*/ 6 h 66"/>
                <a:gd name="T60" fmla="*/ 23 w 77"/>
                <a:gd name="T61" fmla="*/ 2 h 66"/>
                <a:gd name="T62" fmla="*/ 31 w 77"/>
                <a:gd name="T63" fmla="*/ 0 h 66"/>
                <a:gd name="T64" fmla="*/ 3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2" y="2"/>
                  </a:lnTo>
                  <a:lnTo>
                    <a:pt x="59" y="6"/>
                  </a:lnTo>
                  <a:lnTo>
                    <a:pt x="65" y="10"/>
                  </a:lnTo>
                  <a:lnTo>
                    <a:pt x="69" y="16"/>
                  </a:lnTo>
                  <a:lnTo>
                    <a:pt x="73" y="20"/>
                  </a:lnTo>
                  <a:lnTo>
                    <a:pt x="75" y="27"/>
                  </a:lnTo>
                  <a:lnTo>
                    <a:pt x="77" y="33"/>
                  </a:lnTo>
                  <a:lnTo>
                    <a:pt x="75" y="41"/>
                  </a:lnTo>
                  <a:lnTo>
                    <a:pt x="73" y="46"/>
                  </a:lnTo>
                  <a:lnTo>
                    <a:pt x="69" y="52"/>
                  </a:lnTo>
                  <a:lnTo>
                    <a:pt x="65" y="56"/>
                  </a:lnTo>
                  <a:lnTo>
                    <a:pt x="59" y="60"/>
                  </a:lnTo>
                  <a:lnTo>
                    <a:pt x="52" y="64"/>
                  </a:lnTo>
                  <a:lnTo>
                    <a:pt x="46" y="66"/>
                  </a:lnTo>
                  <a:lnTo>
                    <a:pt x="38" y="66"/>
                  </a:lnTo>
                  <a:lnTo>
                    <a:pt x="31" y="66"/>
                  </a:lnTo>
                  <a:lnTo>
                    <a:pt x="23" y="64"/>
                  </a:lnTo>
                  <a:lnTo>
                    <a:pt x="15" y="60"/>
                  </a:lnTo>
                  <a:lnTo>
                    <a:pt x="9" y="56"/>
                  </a:lnTo>
                  <a:lnTo>
                    <a:pt x="6" y="52"/>
                  </a:lnTo>
                  <a:lnTo>
                    <a:pt x="2" y="46"/>
                  </a:lnTo>
                  <a:lnTo>
                    <a:pt x="0" y="41"/>
                  </a:lnTo>
                  <a:lnTo>
                    <a:pt x="0" y="33"/>
                  </a:lnTo>
                  <a:lnTo>
                    <a:pt x="0" y="27"/>
                  </a:lnTo>
                  <a:lnTo>
                    <a:pt x="2" y="20"/>
                  </a:lnTo>
                  <a:lnTo>
                    <a:pt x="6" y="16"/>
                  </a:lnTo>
                  <a:lnTo>
                    <a:pt x="9" y="10"/>
                  </a:lnTo>
                  <a:lnTo>
                    <a:pt x="15"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655" name="Freeform 74"/>
            <p:cNvSpPr>
              <a:spLocks/>
            </p:cNvSpPr>
            <p:nvPr/>
          </p:nvSpPr>
          <p:spPr bwMode="auto">
            <a:xfrm>
              <a:off x="1929" y="3150"/>
              <a:ext cx="77" cy="66"/>
            </a:xfrm>
            <a:custGeom>
              <a:avLst/>
              <a:gdLst>
                <a:gd name="T0" fmla="*/ 38 w 77"/>
                <a:gd name="T1" fmla="*/ 0 h 66"/>
                <a:gd name="T2" fmla="*/ 46 w 77"/>
                <a:gd name="T3" fmla="*/ 0 h 66"/>
                <a:gd name="T4" fmla="*/ 52 w 77"/>
                <a:gd name="T5" fmla="*/ 2 h 66"/>
                <a:gd name="T6" fmla="*/ 59 w 77"/>
                <a:gd name="T7" fmla="*/ 6 h 66"/>
                <a:gd name="T8" fmla="*/ 65 w 77"/>
                <a:gd name="T9" fmla="*/ 10 h 66"/>
                <a:gd name="T10" fmla="*/ 69 w 77"/>
                <a:gd name="T11" fmla="*/ 16 h 66"/>
                <a:gd name="T12" fmla="*/ 73 w 77"/>
                <a:gd name="T13" fmla="*/ 20 h 66"/>
                <a:gd name="T14" fmla="*/ 75 w 77"/>
                <a:gd name="T15" fmla="*/ 27 h 66"/>
                <a:gd name="T16" fmla="*/ 77 w 77"/>
                <a:gd name="T17" fmla="*/ 33 h 66"/>
                <a:gd name="T18" fmla="*/ 75 w 77"/>
                <a:gd name="T19" fmla="*/ 41 h 66"/>
                <a:gd name="T20" fmla="*/ 73 w 77"/>
                <a:gd name="T21" fmla="*/ 46 h 66"/>
                <a:gd name="T22" fmla="*/ 69 w 77"/>
                <a:gd name="T23" fmla="*/ 52 h 66"/>
                <a:gd name="T24" fmla="*/ 65 w 77"/>
                <a:gd name="T25" fmla="*/ 56 h 66"/>
                <a:gd name="T26" fmla="*/ 59 w 77"/>
                <a:gd name="T27" fmla="*/ 60 h 66"/>
                <a:gd name="T28" fmla="*/ 52 w 77"/>
                <a:gd name="T29" fmla="*/ 64 h 66"/>
                <a:gd name="T30" fmla="*/ 46 w 77"/>
                <a:gd name="T31" fmla="*/ 66 h 66"/>
                <a:gd name="T32" fmla="*/ 38 w 77"/>
                <a:gd name="T33" fmla="*/ 66 h 66"/>
                <a:gd name="T34" fmla="*/ 31 w 77"/>
                <a:gd name="T35" fmla="*/ 66 h 66"/>
                <a:gd name="T36" fmla="*/ 23 w 77"/>
                <a:gd name="T37" fmla="*/ 64 h 66"/>
                <a:gd name="T38" fmla="*/ 15 w 77"/>
                <a:gd name="T39" fmla="*/ 60 h 66"/>
                <a:gd name="T40" fmla="*/ 9 w 77"/>
                <a:gd name="T41" fmla="*/ 56 h 66"/>
                <a:gd name="T42" fmla="*/ 6 w 77"/>
                <a:gd name="T43" fmla="*/ 52 h 66"/>
                <a:gd name="T44" fmla="*/ 2 w 77"/>
                <a:gd name="T45" fmla="*/ 46 h 66"/>
                <a:gd name="T46" fmla="*/ 0 w 77"/>
                <a:gd name="T47" fmla="*/ 41 h 66"/>
                <a:gd name="T48" fmla="*/ 0 w 77"/>
                <a:gd name="T49" fmla="*/ 33 h 66"/>
                <a:gd name="T50" fmla="*/ 0 w 77"/>
                <a:gd name="T51" fmla="*/ 27 h 66"/>
                <a:gd name="T52" fmla="*/ 2 w 77"/>
                <a:gd name="T53" fmla="*/ 20 h 66"/>
                <a:gd name="T54" fmla="*/ 6 w 77"/>
                <a:gd name="T55" fmla="*/ 16 h 66"/>
                <a:gd name="T56" fmla="*/ 9 w 77"/>
                <a:gd name="T57" fmla="*/ 10 h 66"/>
                <a:gd name="T58" fmla="*/ 15 w 77"/>
                <a:gd name="T59" fmla="*/ 6 h 66"/>
                <a:gd name="T60" fmla="*/ 23 w 77"/>
                <a:gd name="T61" fmla="*/ 2 h 66"/>
                <a:gd name="T62" fmla="*/ 31 w 77"/>
                <a:gd name="T63" fmla="*/ 0 h 66"/>
                <a:gd name="T64" fmla="*/ 3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2" y="2"/>
                  </a:lnTo>
                  <a:lnTo>
                    <a:pt x="59" y="6"/>
                  </a:lnTo>
                  <a:lnTo>
                    <a:pt x="65" y="10"/>
                  </a:lnTo>
                  <a:lnTo>
                    <a:pt x="69" y="16"/>
                  </a:lnTo>
                  <a:lnTo>
                    <a:pt x="73" y="20"/>
                  </a:lnTo>
                  <a:lnTo>
                    <a:pt x="75" y="27"/>
                  </a:lnTo>
                  <a:lnTo>
                    <a:pt x="77" y="33"/>
                  </a:lnTo>
                  <a:lnTo>
                    <a:pt x="75" y="41"/>
                  </a:lnTo>
                  <a:lnTo>
                    <a:pt x="73" y="46"/>
                  </a:lnTo>
                  <a:lnTo>
                    <a:pt x="69" y="52"/>
                  </a:lnTo>
                  <a:lnTo>
                    <a:pt x="65" y="56"/>
                  </a:lnTo>
                  <a:lnTo>
                    <a:pt x="59" y="60"/>
                  </a:lnTo>
                  <a:lnTo>
                    <a:pt x="52" y="64"/>
                  </a:lnTo>
                  <a:lnTo>
                    <a:pt x="46" y="66"/>
                  </a:lnTo>
                  <a:lnTo>
                    <a:pt x="38" y="66"/>
                  </a:lnTo>
                  <a:lnTo>
                    <a:pt x="31" y="66"/>
                  </a:lnTo>
                  <a:lnTo>
                    <a:pt x="23" y="64"/>
                  </a:lnTo>
                  <a:lnTo>
                    <a:pt x="15" y="60"/>
                  </a:lnTo>
                  <a:lnTo>
                    <a:pt x="9" y="56"/>
                  </a:lnTo>
                  <a:lnTo>
                    <a:pt x="6" y="52"/>
                  </a:lnTo>
                  <a:lnTo>
                    <a:pt x="2" y="46"/>
                  </a:lnTo>
                  <a:lnTo>
                    <a:pt x="0" y="41"/>
                  </a:lnTo>
                  <a:lnTo>
                    <a:pt x="0" y="33"/>
                  </a:lnTo>
                  <a:lnTo>
                    <a:pt x="0" y="27"/>
                  </a:lnTo>
                  <a:lnTo>
                    <a:pt x="2" y="20"/>
                  </a:lnTo>
                  <a:lnTo>
                    <a:pt x="6" y="16"/>
                  </a:lnTo>
                  <a:lnTo>
                    <a:pt x="9" y="10"/>
                  </a:lnTo>
                  <a:lnTo>
                    <a:pt x="15"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56" name="Freeform 75"/>
            <p:cNvSpPr>
              <a:spLocks/>
            </p:cNvSpPr>
            <p:nvPr/>
          </p:nvSpPr>
          <p:spPr bwMode="auto">
            <a:xfrm>
              <a:off x="2113" y="3304"/>
              <a:ext cx="79" cy="65"/>
            </a:xfrm>
            <a:custGeom>
              <a:avLst/>
              <a:gdLst>
                <a:gd name="T0" fmla="*/ 38 w 79"/>
                <a:gd name="T1" fmla="*/ 0 h 65"/>
                <a:gd name="T2" fmla="*/ 46 w 79"/>
                <a:gd name="T3" fmla="*/ 0 h 65"/>
                <a:gd name="T4" fmla="*/ 54 w 79"/>
                <a:gd name="T5" fmla="*/ 2 h 65"/>
                <a:gd name="T6" fmla="*/ 62 w 79"/>
                <a:gd name="T7" fmla="*/ 6 h 65"/>
                <a:gd name="T8" fmla="*/ 67 w 79"/>
                <a:gd name="T9" fmla="*/ 9 h 65"/>
                <a:gd name="T10" fmla="*/ 71 w 79"/>
                <a:gd name="T11" fmla="*/ 13 h 65"/>
                <a:gd name="T12" fmla="*/ 75 w 79"/>
                <a:gd name="T13" fmla="*/ 19 h 65"/>
                <a:gd name="T14" fmla="*/ 77 w 79"/>
                <a:gd name="T15" fmla="*/ 25 h 65"/>
                <a:gd name="T16" fmla="*/ 79 w 79"/>
                <a:gd name="T17" fmla="*/ 32 h 65"/>
                <a:gd name="T18" fmla="*/ 77 w 79"/>
                <a:gd name="T19" fmla="*/ 38 h 65"/>
                <a:gd name="T20" fmla="*/ 75 w 79"/>
                <a:gd name="T21" fmla="*/ 46 h 65"/>
                <a:gd name="T22" fmla="*/ 71 w 79"/>
                <a:gd name="T23" fmla="*/ 52 h 65"/>
                <a:gd name="T24" fmla="*/ 67 w 79"/>
                <a:gd name="T25" fmla="*/ 56 h 65"/>
                <a:gd name="T26" fmla="*/ 62 w 79"/>
                <a:gd name="T27" fmla="*/ 59 h 65"/>
                <a:gd name="T28" fmla="*/ 54 w 79"/>
                <a:gd name="T29" fmla="*/ 63 h 65"/>
                <a:gd name="T30" fmla="*/ 46 w 79"/>
                <a:gd name="T31" fmla="*/ 65 h 65"/>
                <a:gd name="T32" fmla="*/ 38 w 79"/>
                <a:gd name="T33" fmla="*/ 65 h 65"/>
                <a:gd name="T34" fmla="*/ 31 w 79"/>
                <a:gd name="T35" fmla="*/ 65 h 65"/>
                <a:gd name="T36" fmla="*/ 25 w 79"/>
                <a:gd name="T37" fmla="*/ 63 h 65"/>
                <a:gd name="T38" fmla="*/ 17 w 79"/>
                <a:gd name="T39" fmla="*/ 59 h 65"/>
                <a:gd name="T40" fmla="*/ 12 w 79"/>
                <a:gd name="T41" fmla="*/ 56 h 65"/>
                <a:gd name="T42" fmla="*/ 8 w 79"/>
                <a:gd name="T43" fmla="*/ 52 h 65"/>
                <a:gd name="T44" fmla="*/ 4 w 79"/>
                <a:gd name="T45" fmla="*/ 46 h 65"/>
                <a:gd name="T46" fmla="*/ 2 w 79"/>
                <a:gd name="T47" fmla="*/ 38 h 65"/>
                <a:gd name="T48" fmla="*/ 0 w 79"/>
                <a:gd name="T49" fmla="*/ 32 h 65"/>
                <a:gd name="T50" fmla="*/ 2 w 79"/>
                <a:gd name="T51" fmla="*/ 25 h 65"/>
                <a:gd name="T52" fmla="*/ 4 w 79"/>
                <a:gd name="T53" fmla="*/ 19 h 65"/>
                <a:gd name="T54" fmla="*/ 8 w 79"/>
                <a:gd name="T55" fmla="*/ 13 h 65"/>
                <a:gd name="T56" fmla="*/ 12 w 79"/>
                <a:gd name="T57" fmla="*/ 9 h 65"/>
                <a:gd name="T58" fmla="*/ 17 w 79"/>
                <a:gd name="T59" fmla="*/ 6 h 65"/>
                <a:gd name="T60" fmla="*/ 25 w 79"/>
                <a:gd name="T61" fmla="*/ 2 h 65"/>
                <a:gd name="T62" fmla="*/ 31 w 79"/>
                <a:gd name="T63" fmla="*/ 0 h 65"/>
                <a:gd name="T64" fmla="*/ 38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8" y="0"/>
                  </a:moveTo>
                  <a:lnTo>
                    <a:pt x="46" y="0"/>
                  </a:lnTo>
                  <a:lnTo>
                    <a:pt x="54" y="2"/>
                  </a:lnTo>
                  <a:lnTo>
                    <a:pt x="62" y="6"/>
                  </a:lnTo>
                  <a:lnTo>
                    <a:pt x="67" y="9"/>
                  </a:lnTo>
                  <a:lnTo>
                    <a:pt x="71" y="13"/>
                  </a:lnTo>
                  <a:lnTo>
                    <a:pt x="75" y="19"/>
                  </a:lnTo>
                  <a:lnTo>
                    <a:pt x="77" y="25"/>
                  </a:lnTo>
                  <a:lnTo>
                    <a:pt x="79" y="32"/>
                  </a:lnTo>
                  <a:lnTo>
                    <a:pt x="77" y="38"/>
                  </a:lnTo>
                  <a:lnTo>
                    <a:pt x="75" y="46"/>
                  </a:lnTo>
                  <a:lnTo>
                    <a:pt x="71" y="52"/>
                  </a:lnTo>
                  <a:lnTo>
                    <a:pt x="67" y="56"/>
                  </a:lnTo>
                  <a:lnTo>
                    <a:pt x="62" y="59"/>
                  </a:lnTo>
                  <a:lnTo>
                    <a:pt x="54" y="63"/>
                  </a:lnTo>
                  <a:lnTo>
                    <a:pt x="46" y="65"/>
                  </a:lnTo>
                  <a:lnTo>
                    <a:pt x="38" y="65"/>
                  </a:lnTo>
                  <a:lnTo>
                    <a:pt x="31" y="65"/>
                  </a:lnTo>
                  <a:lnTo>
                    <a:pt x="25" y="63"/>
                  </a:lnTo>
                  <a:lnTo>
                    <a:pt x="17" y="59"/>
                  </a:lnTo>
                  <a:lnTo>
                    <a:pt x="12" y="56"/>
                  </a:lnTo>
                  <a:lnTo>
                    <a:pt x="8" y="52"/>
                  </a:lnTo>
                  <a:lnTo>
                    <a:pt x="4" y="46"/>
                  </a:lnTo>
                  <a:lnTo>
                    <a:pt x="2" y="38"/>
                  </a:lnTo>
                  <a:lnTo>
                    <a:pt x="0" y="32"/>
                  </a:lnTo>
                  <a:lnTo>
                    <a:pt x="2" y="25"/>
                  </a:lnTo>
                  <a:lnTo>
                    <a:pt x="4" y="19"/>
                  </a:lnTo>
                  <a:lnTo>
                    <a:pt x="8" y="13"/>
                  </a:lnTo>
                  <a:lnTo>
                    <a:pt x="12" y="9"/>
                  </a:lnTo>
                  <a:lnTo>
                    <a:pt x="17" y="6"/>
                  </a:lnTo>
                  <a:lnTo>
                    <a:pt x="25" y="2"/>
                  </a:lnTo>
                  <a:lnTo>
                    <a:pt x="31" y="0"/>
                  </a:lnTo>
                  <a:lnTo>
                    <a:pt x="38" y="0"/>
                  </a:lnTo>
                  <a:close/>
                </a:path>
              </a:pathLst>
            </a:custGeom>
            <a:solidFill>
              <a:srgbClr val="FFFFFF"/>
            </a:solidFill>
            <a:ln w="9525">
              <a:noFill/>
              <a:round/>
              <a:headEnd/>
              <a:tailEnd/>
            </a:ln>
          </p:spPr>
          <p:txBody>
            <a:bodyPr/>
            <a:lstStyle/>
            <a:p>
              <a:endParaRPr lang="en-US" dirty="0"/>
            </a:p>
          </p:txBody>
        </p:sp>
        <p:sp>
          <p:nvSpPr>
            <p:cNvPr id="19657" name="Freeform 76"/>
            <p:cNvSpPr>
              <a:spLocks/>
            </p:cNvSpPr>
            <p:nvPr/>
          </p:nvSpPr>
          <p:spPr bwMode="auto">
            <a:xfrm>
              <a:off x="2113" y="3304"/>
              <a:ext cx="79" cy="65"/>
            </a:xfrm>
            <a:custGeom>
              <a:avLst/>
              <a:gdLst>
                <a:gd name="T0" fmla="*/ 38 w 79"/>
                <a:gd name="T1" fmla="*/ 0 h 65"/>
                <a:gd name="T2" fmla="*/ 46 w 79"/>
                <a:gd name="T3" fmla="*/ 0 h 65"/>
                <a:gd name="T4" fmla="*/ 54 w 79"/>
                <a:gd name="T5" fmla="*/ 2 h 65"/>
                <a:gd name="T6" fmla="*/ 62 w 79"/>
                <a:gd name="T7" fmla="*/ 6 h 65"/>
                <a:gd name="T8" fmla="*/ 67 w 79"/>
                <a:gd name="T9" fmla="*/ 9 h 65"/>
                <a:gd name="T10" fmla="*/ 71 w 79"/>
                <a:gd name="T11" fmla="*/ 13 h 65"/>
                <a:gd name="T12" fmla="*/ 75 w 79"/>
                <a:gd name="T13" fmla="*/ 19 h 65"/>
                <a:gd name="T14" fmla="*/ 77 w 79"/>
                <a:gd name="T15" fmla="*/ 25 h 65"/>
                <a:gd name="T16" fmla="*/ 79 w 79"/>
                <a:gd name="T17" fmla="*/ 32 h 65"/>
                <a:gd name="T18" fmla="*/ 77 w 79"/>
                <a:gd name="T19" fmla="*/ 38 h 65"/>
                <a:gd name="T20" fmla="*/ 75 w 79"/>
                <a:gd name="T21" fmla="*/ 46 h 65"/>
                <a:gd name="T22" fmla="*/ 71 w 79"/>
                <a:gd name="T23" fmla="*/ 52 h 65"/>
                <a:gd name="T24" fmla="*/ 67 w 79"/>
                <a:gd name="T25" fmla="*/ 56 h 65"/>
                <a:gd name="T26" fmla="*/ 62 w 79"/>
                <a:gd name="T27" fmla="*/ 59 h 65"/>
                <a:gd name="T28" fmla="*/ 54 w 79"/>
                <a:gd name="T29" fmla="*/ 63 h 65"/>
                <a:gd name="T30" fmla="*/ 46 w 79"/>
                <a:gd name="T31" fmla="*/ 65 h 65"/>
                <a:gd name="T32" fmla="*/ 38 w 79"/>
                <a:gd name="T33" fmla="*/ 65 h 65"/>
                <a:gd name="T34" fmla="*/ 31 w 79"/>
                <a:gd name="T35" fmla="*/ 65 h 65"/>
                <a:gd name="T36" fmla="*/ 25 w 79"/>
                <a:gd name="T37" fmla="*/ 63 h 65"/>
                <a:gd name="T38" fmla="*/ 17 w 79"/>
                <a:gd name="T39" fmla="*/ 59 h 65"/>
                <a:gd name="T40" fmla="*/ 12 w 79"/>
                <a:gd name="T41" fmla="*/ 56 h 65"/>
                <a:gd name="T42" fmla="*/ 8 w 79"/>
                <a:gd name="T43" fmla="*/ 52 h 65"/>
                <a:gd name="T44" fmla="*/ 4 w 79"/>
                <a:gd name="T45" fmla="*/ 46 h 65"/>
                <a:gd name="T46" fmla="*/ 2 w 79"/>
                <a:gd name="T47" fmla="*/ 38 h 65"/>
                <a:gd name="T48" fmla="*/ 0 w 79"/>
                <a:gd name="T49" fmla="*/ 32 h 65"/>
                <a:gd name="T50" fmla="*/ 2 w 79"/>
                <a:gd name="T51" fmla="*/ 25 h 65"/>
                <a:gd name="T52" fmla="*/ 4 w 79"/>
                <a:gd name="T53" fmla="*/ 19 h 65"/>
                <a:gd name="T54" fmla="*/ 8 w 79"/>
                <a:gd name="T55" fmla="*/ 13 h 65"/>
                <a:gd name="T56" fmla="*/ 12 w 79"/>
                <a:gd name="T57" fmla="*/ 9 h 65"/>
                <a:gd name="T58" fmla="*/ 17 w 79"/>
                <a:gd name="T59" fmla="*/ 6 h 65"/>
                <a:gd name="T60" fmla="*/ 25 w 79"/>
                <a:gd name="T61" fmla="*/ 2 h 65"/>
                <a:gd name="T62" fmla="*/ 31 w 79"/>
                <a:gd name="T63" fmla="*/ 0 h 65"/>
                <a:gd name="T64" fmla="*/ 38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8" y="0"/>
                  </a:moveTo>
                  <a:lnTo>
                    <a:pt x="46" y="0"/>
                  </a:lnTo>
                  <a:lnTo>
                    <a:pt x="54" y="2"/>
                  </a:lnTo>
                  <a:lnTo>
                    <a:pt x="62" y="6"/>
                  </a:lnTo>
                  <a:lnTo>
                    <a:pt x="67" y="9"/>
                  </a:lnTo>
                  <a:lnTo>
                    <a:pt x="71" y="13"/>
                  </a:lnTo>
                  <a:lnTo>
                    <a:pt x="75" y="19"/>
                  </a:lnTo>
                  <a:lnTo>
                    <a:pt x="77" y="25"/>
                  </a:lnTo>
                  <a:lnTo>
                    <a:pt x="79" y="32"/>
                  </a:lnTo>
                  <a:lnTo>
                    <a:pt x="77" y="38"/>
                  </a:lnTo>
                  <a:lnTo>
                    <a:pt x="75" y="46"/>
                  </a:lnTo>
                  <a:lnTo>
                    <a:pt x="71" y="52"/>
                  </a:lnTo>
                  <a:lnTo>
                    <a:pt x="67" y="56"/>
                  </a:lnTo>
                  <a:lnTo>
                    <a:pt x="62" y="59"/>
                  </a:lnTo>
                  <a:lnTo>
                    <a:pt x="54" y="63"/>
                  </a:lnTo>
                  <a:lnTo>
                    <a:pt x="46" y="65"/>
                  </a:lnTo>
                  <a:lnTo>
                    <a:pt x="38" y="65"/>
                  </a:lnTo>
                  <a:lnTo>
                    <a:pt x="31" y="65"/>
                  </a:lnTo>
                  <a:lnTo>
                    <a:pt x="25" y="63"/>
                  </a:lnTo>
                  <a:lnTo>
                    <a:pt x="17" y="59"/>
                  </a:lnTo>
                  <a:lnTo>
                    <a:pt x="12" y="56"/>
                  </a:lnTo>
                  <a:lnTo>
                    <a:pt x="8" y="52"/>
                  </a:lnTo>
                  <a:lnTo>
                    <a:pt x="4" y="46"/>
                  </a:lnTo>
                  <a:lnTo>
                    <a:pt x="2" y="38"/>
                  </a:lnTo>
                  <a:lnTo>
                    <a:pt x="0" y="32"/>
                  </a:lnTo>
                  <a:lnTo>
                    <a:pt x="2" y="25"/>
                  </a:lnTo>
                  <a:lnTo>
                    <a:pt x="4" y="19"/>
                  </a:lnTo>
                  <a:lnTo>
                    <a:pt x="8" y="13"/>
                  </a:lnTo>
                  <a:lnTo>
                    <a:pt x="12" y="9"/>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58" name="Freeform 77"/>
            <p:cNvSpPr>
              <a:spLocks/>
            </p:cNvSpPr>
            <p:nvPr/>
          </p:nvSpPr>
          <p:spPr bwMode="auto">
            <a:xfrm>
              <a:off x="2773" y="4023"/>
              <a:ext cx="77" cy="67"/>
            </a:xfrm>
            <a:custGeom>
              <a:avLst/>
              <a:gdLst>
                <a:gd name="T0" fmla="*/ 39 w 77"/>
                <a:gd name="T1" fmla="*/ 0 h 67"/>
                <a:gd name="T2" fmla="*/ 47 w 77"/>
                <a:gd name="T3" fmla="*/ 2 h 67"/>
                <a:gd name="T4" fmla="*/ 52 w 77"/>
                <a:gd name="T5" fmla="*/ 4 h 67"/>
                <a:gd name="T6" fmla="*/ 60 w 77"/>
                <a:gd name="T7" fmla="*/ 6 h 67"/>
                <a:gd name="T8" fmla="*/ 66 w 77"/>
                <a:gd name="T9" fmla="*/ 10 h 67"/>
                <a:gd name="T10" fmla="*/ 70 w 77"/>
                <a:gd name="T11" fmla="*/ 16 h 67"/>
                <a:gd name="T12" fmla="*/ 73 w 77"/>
                <a:gd name="T13" fmla="*/ 21 h 67"/>
                <a:gd name="T14" fmla="*/ 75 w 77"/>
                <a:gd name="T15" fmla="*/ 27 h 67"/>
                <a:gd name="T16" fmla="*/ 77 w 77"/>
                <a:gd name="T17" fmla="*/ 33 h 67"/>
                <a:gd name="T18" fmla="*/ 75 w 77"/>
                <a:gd name="T19" fmla="*/ 41 h 67"/>
                <a:gd name="T20" fmla="*/ 73 w 77"/>
                <a:gd name="T21" fmla="*/ 46 h 67"/>
                <a:gd name="T22" fmla="*/ 70 w 77"/>
                <a:gd name="T23" fmla="*/ 52 h 67"/>
                <a:gd name="T24" fmla="*/ 66 w 77"/>
                <a:gd name="T25" fmla="*/ 58 h 67"/>
                <a:gd name="T26" fmla="*/ 60 w 77"/>
                <a:gd name="T27" fmla="*/ 62 h 67"/>
                <a:gd name="T28" fmla="*/ 52 w 77"/>
                <a:gd name="T29" fmla="*/ 64 h 67"/>
                <a:gd name="T30" fmla="*/ 47 w 77"/>
                <a:gd name="T31" fmla="*/ 66 h 67"/>
                <a:gd name="T32" fmla="*/ 39 w 77"/>
                <a:gd name="T33" fmla="*/ 67 h 67"/>
                <a:gd name="T34" fmla="*/ 31 w 77"/>
                <a:gd name="T35" fmla="*/ 66 h 67"/>
                <a:gd name="T36" fmla="*/ 24 w 77"/>
                <a:gd name="T37" fmla="*/ 64 h 67"/>
                <a:gd name="T38" fmla="*/ 16 w 77"/>
                <a:gd name="T39" fmla="*/ 62 h 67"/>
                <a:gd name="T40" fmla="*/ 10 w 77"/>
                <a:gd name="T41" fmla="*/ 58 h 67"/>
                <a:gd name="T42" fmla="*/ 6 w 77"/>
                <a:gd name="T43" fmla="*/ 52 h 67"/>
                <a:gd name="T44" fmla="*/ 2 w 77"/>
                <a:gd name="T45" fmla="*/ 46 h 67"/>
                <a:gd name="T46" fmla="*/ 0 w 77"/>
                <a:gd name="T47" fmla="*/ 41 h 67"/>
                <a:gd name="T48" fmla="*/ 0 w 77"/>
                <a:gd name="T49" fmla="*/ 33 h 67"/>
                <a:gd name="T50" fmla="*/ 0 w 77"/>
                <a:gd name="T51" fmla="*/ 27 h 67"/>
                <a:gd name="T52" fmla="*/ 2 w 77"/>
                <a:gd name="T53" fmla="*/ 21 h 67"/>
                <a:gd name="T54" fmla="*/ 6 w 77"/>
                <a:gd name="T55" fmla="*/ 16 h 67"/>
                <a:gd name="T56" fmla="*/ 10 w 77"/>
                <a:gd name="T57" fmla="*/ 10 h 67"/>
                <a:gd name="T58" fmla="*/ 16 w 77"/>
                <a:gd name="T59" fmla="*/ 6 h 67"/>
                <a:gd name="T60" fmla="*/ 24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2"/>
                  </a:lnTo>
                  <a:lnTo>
                    <a:pt x="52" y="4"/>
                  </a:lnTo>
                  <a:lnTo>
                    <a:pt x="60" y="6"/>
                  </a:lnTo>
                  <a:lnTo>
                    <a:pt x="66" y="10"/>
                  </a:lnTo>
                  <a:lnTo>
                    <a:pt x="70" y="16"/>
                  </a:lnTo>
                  <a:lnTo>
                    <a:pt x="73" y="21"/>
                  </a:lnTo>
                  <a:lnTo>
                    <a:pt x="75" y="27"/>
                  </a:lnTo>
                  <a:lnTo>
                    <a:pt x="77" y="33"/>
                  </a:lnTo>
                  <a:lnTo>
                    <a:pt x="75" y="41"/>
                  </a:lnTo>
                  <a:lnTo>
                    <a:pt x="73" y="46"/>
                  </a:lnTo>
                  <a:lnTo>
                    <a:pt x="70" y="52"/>
                  </a:lnTo>
                  <a:lnTo>
                    <a:pt x="66" y="58"/>
                  </a:lnTo>
                  <a:lnTo>
                    <a:pt x="60" y="62"/>
                  </a:lnTo>
                  <a:lnTo>
                    <a:pt x="52" y="64"/>
                  </a:lnTo>
                  <a:lnTo>
                    <a:pt x="47" y="66"/>
                  </a:lnTo>
                  <a:lnTo>
                    <a:pt x="39" y="67"/>
                  </a:lnTo>
                  <a:lnTo>
                    <a:pt x="31" y="66"/>
                  </a:lnTo>
                  <a:lnTo>
                    <a:pt x="24" y="64"/>
                  </a:lnTo>
                  <a:lnTo>
                    <a:pt x="16" y="62"/>
                  </a:lnTo>
                  <a:lnTo>
                    <a:pt x="10" y="58"/>
                  </a:lnTo>
                  <a:lnTo>
                    <a:pt x="6" y="52"/>
                  </a:lnTo>
                  <a:lnTo>
                    <a:pt x="2" y="46"/>
                  </a:lnTo>
                  <a:lnTo>
                    <a:pt x="0" y="41"/>
                  </a:lnTo>
                  <a:lnTo>
                    <a:pt x="0" y="33"/>
                  </a:lnTo>
                  <a:lnTo>
                    <a:pt x="0" y="27"/>
                  </a:lnTo>
                  <a:lnTo>
                    <a:pt x="2" y="21"/>
                  </a:lnTo>
                  <a:lnTo>
                    <a:pt x="6" y="16"/>
                  </a:lnTo>
                  <a:lnTo>
                    <a:pt x="10" y="10"/>
                  </a:lnTo>
                  <a:lnTo>
                    <a:pt x="16" y="6"/>
                  </a:lnTo>
                  <a:lnTo>
                    <a:pt x="24"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59" name="Freeform 78"/>
            <p:cNvSpPr>
              <a:spLocks/>
            </p:cNvSpPr>
            <p:nvPr/>
          </p:nvSpPr>
          <p:spPr bwMode="auto">
            <a:xfrm>
              <a:off x="2109" y="3690"/>
              <a:ext cx="79" cy="65"/>
            </a:xfrm>
            <a:custGeom>
              <a:avLst/>
              <a:gdLst>
                <a:gd name="T0" fmla="*/ 41 w 79"/>
                <a:gd name="T1" fmla="*/ 0 h 65"/>
                <a:gd name="T2" fmla="*/ 48 w 79"/>
                <a:gd name="T3" fmla="*/ 0 h 65"/>
                <a:gd name="T4" fmla="*/ 54 w 79"/>
                <a:gd name="T5" fmla="*/ 1 h 65"/>
                <a:gd name="T6" fmla="*/ 62 w 79"/>
                <a:gd name="T7" fmla="*/ 3 h 65"/>
                <a:gd name="T8" fmla="*/ 67 w 79"/>
                <a:gd name="T9" fmla="*/ 9 h 65"/>
                <a:gd name="T10" fmla="*/ 71 w 79"/>
                <a:gd name="T11" fmla="*/ 13 h 65"/>
                <a:gd name="T12" fmla="*/ 75 w 79"/>
                <a:gd name="T13" fmla="*/ 19 h 65"/>
                <a:gd name="T14" fmla="*/ 77 w 79"/>
                <a:gd name="T15" fmla="*/ 24 h 65"/>
                <a:gd name="T16" fmla="*/ 79 w 79"/>
                <a:gd name="T17" fmla="*/ 32 h 65"/>
                <a:gd name="T18" fmla="*/ 77 w 79"/>
                <a:gd name="T19" fmla="*/ 38 h 65"/>
                <a:gd name="T20" fmla="*/ 75 w 79"/>
                <a:gd name="T21" fmla="*/ 44 h 65"/>
                <a:gd name="T22" fmla="*/ 71 w 79"/>
                <a:gd name="T23" fmla="*/ 49 h 65"/>
                <a:gd name="T24" fmla="*/ 67 w 79"/>
                <a:gd name="T25" fmla="*/ 55 h 65"/>
                <a:gd name="T26" fmla="*/ 62 w 79"/>
                <a:gd name="T27" fmla="*/ 59 h 65"/>
                <a:gd name="T28" fmla="*/ 54 w 79"/>
                <a:gd name="T29" fmla="*/ 63 h 65"/>
                <a:gd name="T30" fmla="*/ 48 w 79"/>
                <a:gd name="T31" fmla="*/ 65 h 65"/>
                <a:gd name="T32" fmla="*/ 41 w 79"/>
                <a:gd name="T33" fmla="*/ 65 h 65"/>
                <a:gd name="T34" fmla="*/ 33 w 79"/>
                <a:gd name="T35" fmla="*/ 65 h 65"/>
                <a:gd name="T36" fmla="*/ 25 w 79"/>
                <a:gd name="T37" fmla="*/ 63 h 65"/>
                <a:gd name="T38" fmla="*/ 18 w 79"/>
                <a:gd name="T39" fmla="*/ 59 h 65"/>
                <a:gd name="T40" fmla="*/ 12 w 79"/>
                <a:gd name="T41" fmla="*/ 55 h 65"/>
                <a:gd name="T42" fmla="*/ 8 w 79"/>
                <a:gd name="T43" fmla="*/ 49 h 65"/>
                <a:gd name="T44" fmla="*/ 4 w 79"/>
                <a:gd name="T45" fmla="*/ 44 h 65"/>
                <a:gd name="T46" fmla="*/ 2 w 79"/>
                <a:gd name="T47" fmla="*/ 38 h 65"/>
                <a:gd name="T48" fmla="*/ 0 w 79"/>
                <a:gd name="T49" fmla="*/ 32 h 65"/>
                <a:gd name="T50" fmla="*/ 2 w 79"/>
                <a:gd name="T51" fmla="*/ 24 h 65"/>
                <a:gd name="T52" fmla="*/ 4 w 79"/>
                <a:gd name="T53" fmla="*/ 19 h 65"/>
                <a:gd name="T54" fmla="*/ 8 w 79"/>
                <a:gd name="T55" fmla="*/ 13 h 65"/>
                <a:gd name="T56" fmla="*/ 12 w 79"/>
                <a:gd name="T57" fmla="*/ 9 h 65"/>
                <a:gd name="T58" fmla="*/ 18 w 79"/>
                <a:gd name="T59" fmla="*/ 3 h 65"/>
                <a:gd name="T60" fmla="*/ 25 w 79"/>
                <a:gd name="T61" fmla="*/ 1 h 65"/>
                <a:gd name="T62" fmla="*/ 33 w 79"/>
                <a:gd name="T63" fmla="*/ 0 h 65"/>
                <a:gd name="T64" fmla="*/ 41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1" y="0"/>
                  </a:moveTo>
                  <a:lnTo>
                    <a:pt x="48" y="0"/>
                  </a:lnTo>
                  <a:lnTo>
                    <a:pt x="54" y="1"/>
                  </a:lnTo>
                  <a:lnTo>
                    <a:pt x="62" y="3"/>
                  </a:lnTo>
                  <a:lnTo>
                    <a:pt x="67" y="9"/>
                  </a:lnTo>
                  <a:lnTo>
                    <a:pt x="71" y="13"/>
                  </a:lnTo>
                  <a:lnTo>
                    <a:pt x="75" y="19"/>
                  </a:lnTo>
                  <a:lnTo>
                    <a:pt x="77" y="24"/>
                  </a:lnTo>
                  <a:lnTo>
                    <a:pt x="79" y="32"/>
                  </a:lnTo>
                  <a:lnTo>
                    <a:pt x="77" y="38"/>
                  </a:lnTo>
                  <a:lnTo>
                    <a:pt x="75" y="44"/>
                  </a:lnTo>
                  <a:lnTo>
                    <a:pt x="71" y="49"/>
                  </a:lnTo>
                  <a:lnTo>
                    <a:pt x="67" y="55"/>
                  </a:lnTo>
                  <a:lnTo>
                    <a:pt x="62" y="59"/>
                  </a:lnTo>
                  <a:lnTo>
                    <a:pt x="54" y="63"/>
                  </a:lnTo>
                  <a:lnTo>
                    <a:pt x="48" y="65"/>
                  </a:lnTo>
                  <a:lnTo>
                    <a:pt x="41" y="65"/>
                  </a:lnTo>
                  <a:lnTo>
                    <a:pt x="33" y="65"/>
                  </a:lnTo>
                  <a:lnTo>
                    <a:pt x="25" y="63"/>
                  </a:lnTo>
                  <a:lnTo>
                    <a:pt x="18" y="59"/>
                  </a:lnTo>
                  <a:lnTo>
                    <a:pt x="12" y="55"/>
                  </a:lnTo>
                  <a:lnTo>
                    <a:pt x="8" y="49"/>
                  </a:lnTo>
                  <a:lnTo>
                    <a:pt x="4" y="44"/>
                  </a:lnTo>
                  <a:lnTo>
                    <a:pt x="2" y="38"/>
                  </a:lnTo>
                  <a:lnTo>
                    <a:pt x="0" y="32"/>
                  </a:lnTo>
                  <a:lnTo>
                    <a:pt x="2" y="24"/>
                  </a:lnTo>
                  <a:lnTo>
                    <a:pt x="4" y="19"/>
                  </a:lnTo>
                  <a:lnTo>
                    <a:pt x="8" y="13"/>
                  </a:lnTo>
                  <a:lnTo>
                    <a:pt x="12" y="9"/>
                  </a:lnTo>
                  <a:lnTo>
                    <a:pt x="18" y="3"/>
                  </a:lnTo>
                  <a:lnTo>
                    <a:pt x="25" y="1"/>
                  </a:lnTo>
                  <a:lnTo>
                    <a:pt x="33" y="0"/>
                  </a:lnTo>
                  <a:lnTo>
                    <a:pt x="41" y="0"/>
                  </a:lnTo>
                  <a:close/>
                </a:path>
              </a:pathLst>
            </a:custGeom>
            <a:solidFill>
              <a:srgbClr val="FFFFFF"/>
            </a:solidFill>
            <a:ln w="9525">
              <a:noFill/>
              <a:round/>
              <a:headEnd/>
              <a:tailEnd/>
            </a:ln>
          </p:spPr>
          <p:txBody>
            <a:bodyPr/>
            <a:lstStyle/>
            <a:p>
              <a:endParaRPr lang="en-US" dirty="0"/>
            </a:p>
          </p:txBody>
        </p:sp>
        <p:sp>
          <p:nvSpPr>
            <p:cNvPr id="19660" name="Freeform 79"/>
            <p:cNvSpPr>
              <a:spLocks/>
            </p:cNvSpPr>
            <p:nvPr/>
          </p:nvSpPr>
          <p:spPr bwMode="auto">
            <a:xfrm>
              <a:off x="2109" y="3690"/>
              <a:ext cx="79" cy="65"/>
            </a:xfrm>
            <a:custGeom>
              <a:avLst/>
              <a:gdLst>
                <a:gd name="T0" fmla="*/ 41 w 79"/>
                <a:gd name="T1" fmla="*/ 0 h 65"/>
                <a:gd name="T2" fmla="*/ 48 w 79"/>
                <a:gd name="T3" fmla="*/ 0 h 65"/>
                <a:gd name="T4" fmla="*/ 54 w 79"/>
                <a:gd name="T5" fmla="*/ 1 h 65"/>
                <a:gd name="T6" fmla="*/ 62 w 79"/>
                <a:gd name="T7" fmla="*/ 3 h 65"/>
                <a:gd name="T8" fmla="*/ 67 w 79"/>
                <a:gd name="T9" fmla="*/ 9 h 65"/>
                <a:gd name="T10" fmla="*/ 71 w 79"/>
                <a:gd name="T11" fmla="*/ 13 h 65"/>
                <a:gd name="T12" fmla="*/ 75 w 79"/>
                <a:gd name="T13" fmla="*/ 19 h 65"/>
                <a:gd name="T14" fmla="*/ 77 w 79"/>
                <a:gd name="T15" fmla="*/ 24 h 65"/>
                <a:gd name="T16" fmla="*/ 79 w 79"/>
                <a:gd name="T17" fmla="*/ 32 h 65"/>
                <a:gd name="T18" fmla="*/ 77 w 79"/>
                <a:gd name="T19" fmla="*/ 38 h 65"/>
                <a:gd name="T20" fmla="*/ 75 w 79"/>
                <a:gd name="T21" fmla="*/ 44 h 65"/>
                <a:gd name="T22" fmla="*/ 71 w 79"/>
                <a:gd name="T23" fmla="*/ 49 h 65"/>
                <a:gd name="T24" fmla="*/ 67 w 79"/>
                <a:gd name="T25" fmla="*/ 55 h 65"/>
                <a:gd name="T26" fmla="*/ 62 w 79"/>
                <a:gd name="T27" fmla="*/ 59 h 65"/>
                <a:gd name="T28" fmla="*/ 54 w 79"/>
                <a:gd name="T29" fmla="*/ 63 h 65"/>
                <a:gd name="T30" fmla="*/ 48 w 79"/>
                <a:gd name="T31" fmla="*/ 65 h 65"/>
                <a:gd name="T32" fmla="*/ 41 w 79"/>
                <a:gd name="T33" fmla="*/ 65 h 65"/>
                <a:gd name="T34" fmla="*/ 33 w 79"/>
                <a:gd name="T35" fmla="*/ 65 h 65"/>
                <a:gd name="T36" fmla="*/ 25 w 79"/>
                <a:gd name="T37" fmla="*/ 63 h 65"/>
                <a:gd name="T38" fmla="*/ 18 w 79"/>
                <a:gd name="T39" fmla="*/ 59 h 65"/>
                <a:gd name="T40" fmla="*/ 12 w 79"/>
                <a:gd name="T41" fmla="*/ 55 h 65"/>
                <a:gd name="T42" fmla="*/ 8 w 79"/>
                <a:gd name="T43" fmla="*/ 49 h 65"/>
                <a:gd name="T44" fmla="*/ 4 w 79"/>
                <a:gd name="T45" fmla="*/ 44 h 65"/>
                <a:gd name="T46" fmla="*/ 2 w 79"/>
                <a:gd name="T47" fmla="*/ 38 h 65"/>
                <a:gd name="T48" fmla="*/ 0 w 79"/>
                <a:gd name="T49" fmla="*/ 32 h 65"/>
                <a:gd name="T50" fmla="*/ 2 w 79"/>
                <a:gd name="T51" fmla="*/ 24 h 65"/>
                <a:gd name="T52" fmla="*/ 4 w 79"/>
                <a:gd name="T53" fmla="*/ 19 h 65"/>
                <a:gd name="T54" fmla="*/ 8 w 79"/>
                <a:gd name="T55" fmla="*/ 13 h 65"/>
                <a:gd name="T56" fmla="*/ 12 w 79"/>
                <a:gd name="T57" fmla="*/ 9 h 65"/>
                <a:gd name="T58" fmla="*/ 18 w 79"/>
                <a:gd name="T59" fmla="*/ 3 h 65"/>
                <a:gd name="T60" fmla="*/ 25 w 79"/>
                <a:gd name="T61" fmla="*/ 1 h 65"/>
                <a:gd name="T62" fmla="*/ 33 w 79"/>
                <a:gd name="T63" fmla="*/ 0 h 65"/>
                <a:gd name="T64" fmla="*/ 41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1" y="0"/>
                  </a:moveTo>
                  <a:lnTo>
                    <a:pt x="48" y="0"/>
                  </a:lnTo>
                  <a:lnTo>
                    <a:pt x="54" y="1"/>
                  </a:lnTo>
                  <a:lnTo>
                    <a:pt x="62" y="3"/>
                  </a:lnTo>
                  <a:lnTo>
                    <a:pt x="67" y="9"/>
                  </a:lnTo>
                  <a:lnTo>
                    <a:pt x="71" y="13"/>
                  </a:lnTo>
                  <a:lnTo>
                    <a:pt x="75" y="19"/>
                  </a:lnTo>
                  <a:lnTo>
                    <a:pt x="77" y="24"/>
                  </a:lnTo>
                  <a:lnTo>
                    <a:pt x="79" y="32"/>
                  </a:lnTo>
                  <a:lnTo>
                    <a:pt x="77" y="38"/>
                  </a:lnTo>
                  <a:lnTo>
                    <a:pt x="75" y="44"/>
                  </a:lnTo>
                  <a:lnTo>
                    <a:pt x="71" y="49"/>
                  </a:lnTo>
                  <a:lnTo>
                    <a:pt x="67" y="55"/>
                  </a:lnTo>
                  <a:lnTo>
                    <a:pt x="62" y="59"/>
                  </a:lnTo>
                  <a:lnTo>
                    <a:pt x="54" y="63"/>
                  </a:lnTo>
                  <a:lnTo>
                    <a:pt x="48" y="65"/>
                  </a:lnTo>
                  <a:lnTo>
                    <a:pt x="41" y="65"/>
                  </a:lnTo>
                  <a:lnTo>
                    <a:pt x="33" y="65"/>
                  </a:lnTo>
                  <a:lnTo>
                    <a:pt x="25" y="63"/>
                  </a:lnTo>
                  <a:lnTo>
                    <a:pt x="18" y="59"/>
                  </a:lnTo>
                  <a:lnTo>
                    <a:pt x="12" y="55"/>
                  </a:lnTo>
                  <a:lnTo>
                    <a:pt x="8" y="49"/>
                  </a:lnTo>
                  <a:lnTo>
                    <a:pt x="4" y="44"/>
                  </a:lnTo>
                  <a:lnTo>
                    <a:pt x="2" y="38"/>
                  </a:lnTo>
                  <a:lnTo>
                    <a:pt x="0" y="32"/>
                  </a:lnTo>
                  <a:lnTo>
                    <a:pt x="2" y="24"/>
                  </a:lnTo>
                  <a:lnTo>
                    <a:pt x="4" y="19"/>
                  </a:lnTo>
                  <a:lnTo>
                    <a:pt x="8" y="13"/>
                  </a:lnTo>
                  <a:lnTo>
                    <a:pt x="12" y="9"/>
                  </a:lnTo>
                  <a:lnTo>
                    <a:pt x="18" y="3"/>
                  </a:lnTo>
                  <a:lnTo>
                    <a:pt x="25" y="1"/>
                  </a:lnTo>
                  <a:lnTo>
                    <a:pt x="33" y="0"/>
                  </a:lnTo>
                  <a:lnTo>
                    <a:pt x="41" y="0"/>
                  </a:lnTo>
                  <a:close/>
                </a:path>
              </a:pathLst>
            </a:custGeom>
            <a:noFill/>
            <a:ln w="12700">
              <a:solidFill>
                <a:srgbClr val="1F1A17"/>
              </a:solidFill>
              <a:prstDash val="solid"/>
              <a:round/>
              <a:headEnd/>
              <a:tailEnd/>
            </a:ln>
          </p:spPr>
          <p:txBody>
            <a:bodyPr/>
            <a:lstStyle/>
            <a:p>
              <a:endParaRPr lang="en-US" dirty="0"/>
            </a:p>
          </p:txBody>
        </p:sp>
        <p:sp>
          <p:nvSpPr>
            <p:cNvPr id="19661" name="Freeform 80"/>
            <p:cNvSpPr>
              <a:spLocks/>
            </p:cNvSpPr>
            <p:nvPr/>
          </p:nvSpPr>
          <p:spPr bwMode="auto">
            <a:xfrm>
              <a:off x="2820" y="3634"/>
              <a:ext cx="76" cy="65"/>
            </a:xfrm>
            <a:custGeom>
              <a:avLst/>
              <a:gdLst>
                <a:gd name="T0" fmla="*/ 38 w 76"/>
                <a:gd name="T1" fmla="*/ 0 h 65"/>
                <a:gd name="T2" fmla="*/ 46 w 76"/>
                <a:gd name="T3" fmla="*/ 0 h 65"/>
                <a:gd name="T4" fmla="*/ 53 w 76"/>
                <a:gd name="T5" fmla="*/ 2 h 65"/>
                <a:gd name="T6" fmla="*/ 59 w 76"/>
                <a:gd name="T7" fmla="*/ 6 h 65"/>
                <a:gd name="T8" fmla="*/ 65 w 76"/>
                <a:gd name="T9" fmla="*/ 9 h 65"/>
                <a:gd name="T10" fmla="*/ 69 w 76"/>
                <a:gd name="T11" fmla="*/ 13 h 65"/>
                <a:gd name="T12" fmla="*/ 72 w 76"/>
                <a:gd name="T13" fmla="*/ 19 h 65"/>
                <a:gd name="T14" fmla="*/ 74 w 76"/>
                <a:gd name="T15" fmla="*/ 25 h 65"/>
                <a:gd name="T16" fmla="*/ 76 w 76"/>
                <a:gd name="T17" fmla="*/ 32 h 65"/>
                <a:gd name="T18" fmla="*/ 74 w 76"/>
                <a:gd name="T19" fmla="*/ 38 h 65"/>
                <a:gd name="T20" fmla="*/ 72 w 76"/>
                <a:gd name="T21" fmla="*/ 46 h 65"/>
                <a:gd name="T22" fmla="*/ 69 w 76"/>
                <a:gd name="T23" fmla="*/ 50 h 65"/>
                <a:gd name="T24" fmla="*/ 65 w 76"/>
                <a:gd name="T25" fmla="*/ 56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6 h 65"/>
                <a:gd name="T42" fmla="*/ 5 w 76"/>
                <a:gd name="T43" fmla="*/ 50 h 65"/>
                <a:gd name="T44" fmla="*/ 1 w 76"/>
                <a:gd name="T45" fmla="*/ 46 h 65"/>
                <a:gd name="T46" fmla="*/ 0 w 76"/>
                <a:gd name="T47" fmla="*/ 38 h 65"/>
                <a:gd name="T48" fmla="*/ 0 w 76"/>
                <a:gd name="T49" fmla="*/ 32 h 65"/>
                <a:gd name="T50" fmla="*/ 0 w 76"/>
                <a:gd name="T51" fmla="*/ 25 h 65"/>
                <a:gd name="T52" fmla="*/ 1 w 76"/>
                <a:gd name="T53" fmla="*/ 19 h 65"/>
                <a:gd name="T54" fmla="*/ 5 w 76"/>
                <a:gd name="T55" fmla="*/ 13 h 65"/>
                <a:gd name="T56" fmla="*/ 11 w 76"/>
                <a:gd name="T57" fmla="*/ 9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6"/>
                  </a:lnTo>
                  <a:lnTo>
                    <a:pt x="65" y="9"/>
                  </a:lnTo>
                  <a:lnTo>
                    <a:pt x="69" y="13"/>
                  </a:lnTo>
                  <a:lnTo>
                    <a:pt x="72" y="19"/>
                  </a:lnTo>
                  <a:lnTo>
                    <a:pt x="74" y="25"/>
                  </a:lnTo>
                  <a:lnTo>
                    <a:pt x="76" y="32"/>
                  </a:lnTo>
                  <a:lnTo>
                    <a:pt x="74" y="38"/>
                  </a:lnTo>
                  <a:lnTo>
                    <a:pt x="72" y="46"/>
                  </a:lnTo>
                  <a:lnTo>
                    <a:pt x="69" y="50"/>
                  </a:lnTo>
                  <a:lnTo>
                    <a:pt x="65" y="56"/>
                  </a:lnTo>
                  <a:lnTo>
                    <a:pt x="59" y="59"/>
                  </a:lnTo>
                  <a:lnTo>
                    <a:pt x="53" y="63"/>
                  </a:lnTo>
                  <a:lnTo>
                    <a:pt x="46" y="65"/>
                  </a:lnTo>
                  <a:lnTo>
                    <a:pt x="38" y="65"/>
                  </a:lnTo>
                  <a:lnTo>
                    <a:pt x="30" y="65"/>
                  </a:lnTo>
                  <a:lnTo>
                    <a:pt x="23" y="63"/>
                  </a:lnTo>
                  <a:lnTo>
                    <a:pt x="17" y="59"/>
                  </a:lnTo>
                  <a:lnTo>
                    <a:pt x="11" y="56"/>
                  </a:lnTo>
                  <a:lnTo>
                    <a:pt x="5" y="50"/>
                  </a:lnTo>
                  <a:lnTo>
                    <a:pt x="1" y="46"/>
                  </a:lnTo>
                  <a:lnTo>
                    <a:pt x="0" y="38"/>
                  </a:lnTo>
                  <a:lnTo>
                    <a:pt x="0" y="32"/>
                  </a:lnTo>
                  <a:lnTo>
                    <a:pt x="0" y="25"/>
                  </a:lnTo>
                  <a:lnTo>
                    <a:pt x="1" y="19"/>
                  </a:lnTo>
                  <a:lnTo>
                    <a:pt x="5" y="13"/>
                  </a:lnTo>
                  <a:lnTo>
                    <a:pt x="11" y="9"/>
                  </a:lnTo>
                  <a:lnTo>
                    <a:pt x="17"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662" name="Freeform 81"/>
            <p:cNvSpPr>
              <a:spLocks/>
            </p:cNvSpPr>
            <p:nvPr/>
          </p:nvSpPr>
          <p:spPr bwMode="auto">
            <a:xfrm>
              <a:off x="2820" y="3634"/>
              <a:ext cx="76" cy="65"/>
            </a:xfrm>
            <a:custGeom>
              <a:avLst/>
              <a:gdLst>
                <a:gd name="T0" fmla="*/ 38 w 76"/>
                <a:gd name="T1" fmla="*/ 0 h 65"/>
                <a:gd name="T2" fmla="*/ 46 w 76"/>
                <a:gd name="T3" fmla="*/ 0 h 65"/>
                <a:gd name="T4" fmla="*/ 53 w 76"/>
                <a:gd name="T5" fmla="*/ 2 h 65"/>
                <a:gd name="T6" fmla="*/ 59 w 76"/>
                <a:gd name="T7" fmla="*/ 6 h 65"/>
                <a:gd name="T8" fmla="*/ 65 w 76"/>
                <a:gd name="T9" fmla="*/ 9 h 65"/>
                <a:gd name="T10" fmla="*/ 69 w 76"/>
                <a:gd name="T11" fmla="*/ 13 h 65"/>
                <a:gd name="T12" fmla="*/ 72 w 76"/>
                <a:gd name="T13" fmla="*/ 19 h 65"/>
                <a:gd name="T14" fmla="*/ 74 w 76"/>
                <a:gd name="T15" fmla="*/ 25 h 65"/>
                <a:gd name="T16" fmla="*/ 76 w 76"/>
                <a:gd name="T17" fmla="*/ 32 h 65"/>
                <a:gd name="T18" fmla="*/ 74 w 76"/>
                <a:gd name="T19" fmla="*/ 38 h 65"/>
                <a:gd name="T20" fmla="*/ 72 w 76"/>
                <a:gd name="T21" fmla="*/ 46 h 65"/>
                <a:gd name="T22" fmla="*/ 69 w 76"/>
                <a:gd name="T23" fmla="*/ 50 h 65"/>
                <a:gd name="T24" fmla="*/ 65 w 76"/>
                <a:gd name="T25" fmla="*/ 56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6 h 65"/>
                <a:gd name="T42" fmla="*/ 5 w 76"/>
                <a:gd name="T43" fmla="*/ 50 h 65"/>
                <a:gd name="T44" fmla="*/ 1 w 76"/>
                <a:gd name="T45" fmla="*/ 46 h 65"/>
                <a:gd name="T46" fmla="*/ 0 w 76"/>
                <a:gd name="T47" fmla="*/ 38 h 65"/>
                <a:gd name="T48" fmla="*/ 0 w 76"/>
                <a:gd name="T49" fmla="*/ 32 h 65"/>
                <a:gd name="T50" fmla="*/ 0 w 76"/>
                <a:gd name="T51" fmla="*/ 25 h 65"/>
                <a:gd name="T52" fmla="*/ 1 w 76"/>
                <a:gd name="T53" fmla="*/ 19 h 65"/>
                <a:gd name="T54" fmla="*/ 5 w 76"/>
                <a:gd name="T55" fmla="*/ 13 h 65"/>
                <a:gd name="T56" fmla="*/ 11 w 76"/>
                <a:gd name="T57" fmla="*/ 9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6"/>
                  </a:lnTo>
                  <a:lnTo>
                    <a:pt x="65" y="9"/>
                  </a:lnTo>
                  <a:lnTo>
                    <a:pt x="69" y="13"/>
                  </a:lnTo>
                  <a:lnTo>
                    <a:pt x="72" y="19"/>
                  </a:lnTo>
                  <a:lnTo>
                    <a:pt x="74" y="25"/>
                  </a:lnTo>
                  <a:lnTo>
                    <a:pt x="76" y="32"/>
                  </a:lnTo>
                  <a:lnTo>
                    <a:pt x="74" y="38"/>
                  </a:lnTo>
                  <a:lnTo>
                    <a:pt x="72" y="46"/>
                  </a:lnTo>
                  <a:lnTo>
                    <a:pt x="69" y="50"/>
                  </a:lnTo>
                  <a:lnTo>
                    <a:pt x="65" y="56"/>
                  </a:lnTo>
                  <a:lnTo>
                    <a:pt x="59" y="59"/>
                  </a:lnTo>
                  <a:lnTo>
                    <a:pt x="53" y="63"/>
                  </a:lnTo>
                  <a:lnTo>
                    <a:pt x="46" y="65"/>
                  </a:lnTo>
                  <a:lnTo>
                    <a:pt x="38" y="65"/>
                  </a:lnTo>
                  <a:lnTo>
                    <a:pt x="30" y="65"/>
                  </a:lnTo>
                  <a:lnTo>
                    <a:pt x="23" y="63"/>
                  </a:lnTo>
                  <a:lnTo>
                    <a:pt x="17" y="59"/>
                  </a:lnTo>
                  <a:lnTo>
                    <a:pt x="11" y="56"/>
                  </a:lnTo>
                  <a:lnTo>
                    <a:pt x="5" y="50"/>
                  </a:lnTo>
                  <a:lnTo>
                    <a:pt x="1" y="46"/>
                  </a:lnTo>
                  <a:lnTo>
                    <a:pt x="0" y="38"/>
                  </a:lnTo>
                  <a:lnTo>
                    <a:pt x="0" y="32"/>
                  </a:lnTo>
                  <a:lnTo>
                    <a:pt x="0" y="25"/>
                  </a:lnTo>
                  <a:lnTo>
                    <a:pt x="1" y="19"/>
                  </a:lnTo>
                  <a:lnTo>
                    <a:pt x="5" y="13"/>
                  </a:lnTo>
                  <a:lnTo>
                    <a:pt x="11" y="9"/>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63" name="Freeform 82"/>
            <p:cNvSpPr>
              <a:spLocks/>
            </p:cNvSpPr>
            <p:nvPr/>
          </p:nvSpPr>
          <p:spPr bwMode="auto">
            <a:xfrm>
              <a:off x="2061" y="3498"/>
              <a:ext cx="77" cy="67"/>
            </a:xfrm>
            <a:custGeom>
              <a:avLst/>
              <a:gdLst>
                <a:gd name="T0" fmla="*/ 39 w 77"/>
                <a:gd name="T1" fmla="*/ 0 h 67"/>
                <a:gd name="T2" fmla="*/ 46 w 77"/>
                <a:gd name="T3" fmla="*/ 2 h 67"/>
                <a:gd name="T4" fmla="*/ 54 w 77"/>
                <a:gd name="T5" fmla="*/ 3 h 67"/>
                <a:gd name="T6" fmla="*/ 60 w 77"/>
                <a:gd name="T7" fmla="*/ 5 h 67"/>
                <a:gd name="T8" fmla="*/ 66 w 77"/>
                <a:gd name="T9" fmla="*/ 11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1 h 67"/>
                <a:gd name="T24" fmla="*/ 66 w 77"/>
                <a:gd name="T25" fmla="*/ 57 h 67"/>
                <a:gd name="T26" fmla="*/ 60 w 77"/>
                <a:gd name="T27" fmla="*/ 61 h 67"/>
                <a:gd name="T28" fmla="*/ 54 w 77"/>
                <a:gd name="T29" fmla="*/ 65 h 67"/>
                <a:gd name="T30" fmla="*/ 46 w 77"/>
                <a:gd name="T31" fmla="*/ 67 h 67"/>
                <a:gd name="T32" fmla="*/ 39 w 77"/>
                <a:gd name="T33" fmla="*/ 67 h 67"/>
                <a:gd name="T34" fmla="*/ 31 w 77"/>
                <a:gd name="T35" fmla="*/ 67 h 67"/>
                <a:gd name="T36" fmla="*/ 23 w 77"/>
                <a:gd name="T37" fmla="*/ 65 h 67"/>
                <a:gd name="T38" fmla="*/ 18 w 77"/>
                <a:gd name="T39" fmla="*/ 61 h 67"/>
                <a:gd name="T40" fmla="*/ 12 w 77"/>
                <a:gd name="T41" fmla="*/ 57 h 67"/>
                <a:gd name="T42" fmla="*/ 6 w 77"/>
                <a:gd name="T43" fmla="*/ 51 h 67"/>
                <a:gd name="T44" fmla="*/ 4 w 77"/>
                <a:gd name="T45" fmla="*/ 46 h 67"/>
                <a:gd name="T46" fmla="*/ 0 w 77"/>
                <a:gd name="T47" fmla="*/ 40 h 67"/>
                <a:gd name="T48" fmla="*/ 0 w 77"/>
                <a:gd name="T49" fmla="*/ 34 h 67"/>
                <a:gd name="T50" fmla="*/ 0 w 77"/>
                <a:gd name="T51" fmla="*/ 27 h 67"/>
                <a:gd name="T52" fmla="*/ 4 w 77"/>
                <a:gd name="T53" fmla="*/ 21 h 67"/>
                <a:gd name="T54" fmla="*/ 6 w 77"/>
                <a:gd name="T55" fmla="*/ 15 h 67"/>
                <a:gd name="T56" fmla="*/ 12 w 77"/>
                <a:gd name="T57" fmla="*/ 11 h 67"/>
                <a:gd name="T58" fmla="*/ 18 w 77"/>
                <a:gd name="T59" fmla="*/ 5 h 67"/>
                <a:gd name="T60" fmla="*/ 23 w 77"/>
                <a:gd name="T61" fmla="*/ 3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3"/>
                  </a:lnTo>
                  <a:lnTo>
                    <a:pt x="60" y="5"/>
                  </a:lnTo>
                  <a:lnTo>
                    <a:pt x="66" y="11"/>
                  </a:lnTo>
                  <a:lnTo>
                    <a:pt x="71" y="15"/>
                  </a:lnTo>
                  <a:lnTo>
                    <a:pt x="75" y="21"/>
                  </a:lnTo>
                  <a:lnTo>
                    <a:pt x="77" y="27"/>
                  </a:lnTo>
                  <a:lnTo>
                    <a:pt x="77" y="34"/>
                  </a:lnTo>
                  <a:lnTo>
                    <a:pt x="77" y="40"/>
                  </a:lnTo>
                  <a:lnTo>
                    <a:pt x="75" y="46"/>
                  </a:lnTo>
                  <a:lnTo>
                    <a:pt x="71" y="51"/>
                  </a:lnTo>
                  <a:lnTo>
                    <a:pt x="66" y="57"/>
                  </a:lnTo>
                  <a:lnTo>
                    <a:pt x="60" y="61"/>
                  </a:lnTo>
                  <a:lnTo>
                    <a:pt x="54" y="65"/>
                  </a:lnTo>
                  <a:lnTo>
                    <a:pt x="46" y="67"/>
                  </a:lnTo>
                  <a:lnTo>
                    <a:pt x="39" y="67"/>
                  </a:lnTo>
                  <a:lnTo>
                    <a:pt x="31" y="67"/>
                  </a:lnTo>
                  <a:lnTo>
                    <a:pt x="23" y="65"/>
                  </a:lnTo>
                  <a:lnTo>
                    <a:pt x="18" y="61"/>
                  </a:lnTo>
                  <a:lnTo>
                    <a:pt x="12" y="57"/>
                  </a:lnTo>
                  <a:lnTo>
                    <a:pt x="6" y="51"/>
                  </a:lnTo>
                  <a:lnTo>
                    <a:pt x="4" y="46"/>
                  </a:lnTo>
                  <a:lnTo>
                    <a:pt x="0" y="40"/>
                  </a:lnTo>
                  <a:lnTo>
                    <a:pt x="0" y="34"/>
                  </a:lnTo>
                  <a:lnTo>
                    <a:pt x="0" y="27"/>
                  </a:lnTo>
                  <a:lnTo>
                    <a:pt x="4" y="21"/>
                  </a:lnTo>
                  <a:lnTo>
                    <a:pt x="6" y="15"/>
                  </a:lnTo>
                  <a:lnTo>
                    <a:pt x="12" y="11"/>
                  </a:lnTo>
                  <a:lnTo>
                    <a:pt x="18" y="5"/>
                  </a:lnTo>
                  <a:lnTo>
                    <a:pt x="23" y="3"/>
                  </a:lnTo>
                  <a:lnTo>
                    <a:pt x="31" y="2"/>
                  </a:lnTo>
                  <a:lnTo>
                    <a:pt x="39" y="0"/>
                  </a:lnTo>
                  <a:close/>
                </a:path>
              </a:pathLst>
            </a:custGeom>
            <a:solidFill>
              <a:srgbClr val="FFFFFF"/>
            </a:solidFill>
            <a:ln w="9525">
              <a:noFill/>
              <a:round/>
              <a:headEnd/>
              <a:tailEnd/>
            </a:ln>
          </p:spPr>
          <p:txBody>
            <a:bodyPr/>
            <a:lstStyle/>
            <a:p>
              <a:endParaRPr lang="en-US" dirty="0"/>
            </a:p>
          </p:txBody>
        </p:sp>
        <p:sp>
          <p:nvSpPr>
            <p:cNvPr id="19664" name="Freeform 83"/>
            <p:cNvSpPr>
              <a:spLocks/>
            </p:cNvSpPr>
            <p:nvPr/>
          </p:nvSpPr>
          <p:spPr bwMode="auto">
            <a:xfrm>
              <a:off x="2061" y="3498"/>
              <a:ext cx="77" cy="67"/>
            </a:xfrm>
            <a:custGeom>
              <a:avLst/>
              <a:gdLst>
                <a:gd name="T0" fmla="*/ 39 w 77"/>
                <a:gd name="T1" fmla="*/ 0 h 67"/>
                <a:gd name="T2" fmla="*/ 46 w 77"/>
                <a:gd name="T3" fmla="*/ 2 h 67"/>
                <a:gd name="T4" fmla="*/ 54 w 77"/>
                <a:gd name="T5" fmla="*/ 3 h 67"/>
                <a:gd name="T6" fmla="*/ 60 w 77"/>
                <a:gd name="T7" fmla="*/ 5 h 67"/>
                <a:gd name="T8" fmla="*/ 66 w 77"/>
                <a:gd name="T9" fmla="*/ 11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1 h 67"/>
                <a:gd name="T24" fmla="*/ 66 w 77"/>
                <a:gd name="T25" fmla="*/ 57 h 67"/>
                <a:gd name="T26" fmla="*/ 60 w 77"/>
                <a:gd name="T27" fmla="*/ 61 h 67"/>
                <a:gd name="T28" fmla="*/ 54 w 77"/>
                <a:gd name="T29" fmla="*/ 65 h 67"/>
                <a:gd name="T30" fmla="*/ 46 w 77"/>
                <a:gd name="T31" fmla="*/ 67 h 67"/>
                <a:gd name="T32" fmla="*/ 39 w 77"/>
                <a:gd name="T33" fmla="*/ 67 h 67"/>
                <a:gd name="T34" fmla="*/ 31 w 77"/>
                <a:gd name="T35" fmla="*/ 67 h 67"/>
                <a:gd name="T36" fmla="*/ 23 w 77"/>
                <a:gd name="T37" fmla="*/ 65 h 67"/>
                <a:gd name="T38" fmla="*/ 18 w 77"/>
                <a:gd name="T39" fmla="*/ 61 h 67"/>
                <a:gd name="T40" fmla="*/ 12 w 77"/>
                <a:gd name="T41" fmla="*/ 57 h 67"/>
                <a:gd name="T42" fmla="*/ 6 w 77"/>
                <a:gd name="T43" fmla="*/ 51 h 67"/>
                <a:gd name="T44" fmla="*/ 4 w 77"/>
                <a:gd name="T45" fmla="*/ 46 h 67"/>
                <a:gd name="T46" fmla="*/ 0 w 77"/>
                <a:gd name="T47" fmla="*/ 40 h 67"/>
                <a:gd name="T48" fmla="*/ 0 w 77"/>
                <a:gd name="T49" fmla="*/ 34 h 67"/>
                <a:gd name="T50" fmla="*/ 0 w 77"/>
                <a:gd name="T51" fmla="*/ 27 h 67"/>
                <a:gd name="T52" fmla="*/ 4 w 77"/>
                <a:gd name="T53" fmla="*/ 21 h 67"/>
                <a:gd name="T54" fmla="*/ 6 w 77"/>
                <a:gd name="T55" fmla="*/ 15 h 67"/>
                <a:gd name="T56" fmla="*/ 12 w 77"/>
                <a:gd name="T57" fmla="*/ 11 h 67"/>
                <a:gd name="T58" fmla="*/ 18 w 77"/>
                <a:gd name="T59" fmla="*/ 5 h 67"/>
                <a:gd name="T60" fmla="*/ 23 w 77"/>
                <a:gd name="T61" fmla="*/ 3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3"/>
                  </a:lnTo>
                  <a:lnTo>
                    <a:pt x="60" y="5"/>
                  </a:lnTo>
                  <a:lnTo>
                    <a:pt x="66" y="11"/>
                  </a:lnTo>
                  <a:lnTo>
                    <a:pt x="71" y="15"/>
                  </a:lnTo>
                  <a:lnTo>
                    <a:pt x="75" y="21"/>
                  </a:lnTo>
                  <a:lnTo>
                    <a:pt x="77" y="27"/>
                  </a:lnTo>
                  <a:lnTo>
                    <a:pt x="77" y="34"/>
                  </a:lnTo>
                  <a:lnTo>
                    <a:pt x="77" y="40"/>
                  </a:lnTo>
                  <a:lnTo>
                    <a:pt x="75" y="46"/>
                  </a:lnTo>
                  <a:lnTo>
                    <a:pt x="71" y="51"/>
                  </a:lnTo>
                  <a:lnTo>
                    <a:pt x="66" y="57"/>
                  </a:lnTo>
                  <a:lnTo>
                    <a:pt x="60" y="61"/>
                  </a:lnTo>
                  <a:lnTo>
                    <a:pt x="54" y="65"/>
                  </a:lnTo>
                  <a:lnTo>
                    <a:pt x="46" y="67"/>
                  </a:lnTo>
                  <a:lnTo>
                    <a:pt x="39" y="67"/>
                  </a:lnTo>
                  <a:lnTo>
                    <a:pt x="31" y="67"/>
                  </a:lnTo>
                  <a:lnTo>
                    <a:pt x="23" y="65"/>
                  </a:lnTo>
                  <a:lnTo>
                    <a:pt x="18" y="61"/>
                  </a:lnTo>
                  <a:lnTo>
                    <a:pt x="12" y="57"/>
                  </a:lnTo>
                  <a:lnTo>
                    <a:pt x="6" y="51"/>
                  </a:lnTo>
                  <a:lnTo>
                    <a:pt x="4" y="46"/>
                  </a:lnTo>
                  <a:lnTo>
                    <a:pt x="0" y="40"/>
                  </a:lnTo>
                  <a:lnTo>
                    <a:pt x="0" y="34"/>
                  </a:lnTo>
                  <a:lnTo>
                    <a:pt x="0" y="27"/>
                  </a:lnTo>
                  <a:lnTo>
                    <a:pt x="4" y="21"/>
                  </a:lnTo>
                  <a:lnTo>
                    <a:pt x="6" y="15"/>
                  </a:lnTo>
                  <a:lnTo>
                    <a:pt x="12" y="11"/>
                  </a:lnTo>
                  <a:lnTo>
                    <a:pt x="18" y="5"/>
                  </a:lnTo>
                  <a:lnTo>
                    <a:pt x="23" y="3"/>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65" name="Freeform 84"/>
            <p:cNvSpPr>
              <a:spLocks/>
            </p:cNvSpPr>
            <p:nvPr/>
          </p:nvSpPr>
          <p:spPr bwMode="auto">
            <a:xfrm>
              <a:off x="2770" y="3444"/>
              <a:ext cx="76" cy="65"/>
            </a:xfrm>
            <a:custGeom>
              <a:avLst/>
              <a:gdLst>
                <a:gd name="T0" fmla="*/ 38 w 76"/>
                <a:gd name="T1" fmla="*/ 0 h 65"/>
                <a:gd name="T2" fmla="*/ 46 w 76"/>
                <a:gd name="T3" fmla="*/ 0 h 65"/>
                <a:gd name="T4" fmla="*/ 53 w 76"/>
                <a:gd name="T5" fmla="*/ 2 h 65"/>
                <a:gd name="T6" fmla="*/ 61 w 76"/>
                <a:gd name="T7" fmla="*/ 6 h 65"/>
                <a:gd name="T8" fmla="*/ 67 w 76"/>
                <a:gd name="T9" fmla="*/ 10 h 65"/>
                <a:gd name="T10" fmla="*/ 71 w 76"/>
                <a:gd name="T11" fmla="*/ 13 h 65"/>
                <a:gd name="T12" fmla="*/ 74 w 76"/>
                <a:gd name="T13" fmla="*/ 19 h 65"/>
                <a:gd name="T14" fmla="*/ 76 w 76"/>
                <a:gd name="T15" fmla="*/ 25 h 65"/>
                <a:gd name="T16" fmla="*/ 76 w 76"/>
                <a:gd name="T17" fmla="*/ 33 h 65"/>
                <a:gd name="T18" fmla="*/ 76 w 76"/>
                <a:gd name="T19" fmla="*/ 38 h 65"/>
                <a:gd name="T20" fmla="*/ 74 w 76"/>
                <a:gd name="T21" fmla="*/ 46 h 65"/>
                <a:gd name="T22" fmla="*/ 71 w 76"/>
                <a:gd name="T23" fmla="*/ 50 h 65"/>
                <a:gd name="T24" fmla="*/ 67 w 76"/>
                <a:gd name="T25" fmla="*/ 56 h 65"/>
                <a:gd name="T26" fmla="*/ 61 w 76"/>
                <a:gd name="T27" fmla="*/ 59 h 65"/>
                <a:gd name="T28" fmla="*/ 53 w 76"/>
                <a:gd name="T29" fmla="*/ 63 h 65"/>
                <a:gd name="T30" fmla="*/ 46 w 76"/>
                <a:gd name="T31" fmla="*/ 65 h 65"/>
                <a:gd name="T32" fmla="*/ 38 w 76"/>
                <a:gd name="T33" fmla="*/ 65 h 65"/>
                <a:gd name="T34" fmla="*/ 30 w 76"/>
                <a:gd name="T35" fmla="*/ 65 h 65"/>
                <a:gd name="T36" fmla="*/ 25 w 76"/>
                <a:gd name="T37" fmla="*/ 63 h 65"/>
                <a:gd name="T38" fmla="*/ 17 w 76"/>
                <a:gd name="T39" fmla="*/ 59 h 65"/>
                <a:gd name="T40" fmla="*/ 11 w 76"/>
                <a:gd name="T41" fmla="*/ 56 h 65"/>
                <a:gd name="T42" fmla="*/ 7 w 76"/>
                <a:gd name="T43" fmla="*/ 50 h 65"/>
                <a:gd name="T44" fmla="*/ 3 w 76"/>
                <a:gd name="T45" fmla="*/ 46 h 65"/>
                <a:gd name="T46" fmla="*/ 2 w 76"/>
                <a:gd name="T47" fmla="*/ 38 h 65"/>
                <a:gd name="T48" fmla="*/ 0 w 76"/>
                <a:gd name="T49" fmla="*/ 33 h 65"/>
                <a:gd name="T50" fmla="*/ 2 w 76"/>
                <a:gd name="T51" fmla="*/ 25 h 65"/>
                <a:gd name="T52" fmla="*/ 3 w 76"/>
                <a:gd name="T53" fmla="*/ 19 h 65"/>
                <a:gd name="T54" fmla="*/ 7 w 76"/>
                <a:gd name="T55" fmla="*/ 13 h 65"/>
                <a:gd name="T56" fmla="*/ 11 w 76"/>
                <a:gd name="T57" fmla="*/ 10 h 65"/>
                <a:gd name="T58" fmla="*/ 17 w 76"/>
                <a:gd name="T59" fmla="*/ 6 h 65"/>
                <a:gd name="T60" fmla="*/ 25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61" y="6"/>
                  </a:lnTo>
                  <a:lnTo>
                    <a:pt x="67" y="10"/>
                  </a:lnTo>
                  <a:lnTo>
                    <a:pt x="71" y="13"/>
                  </a:lnTo>
                  <a:lnTo>
                    <a:pt x="74" y="19"/>
                  </a:lnTo>
                  <a:lnTo>
                    <a:pt x="76" y="25"/>
                  </a:lnTo>
                  <a:lnTo>
                    <a:pt x="76" y="33"/>
                  </a:lnTo>
                  <a:lnTo>
                    <a:pt x="76" y="38"/>
                  </a:lnTo>
                  <a:lnTo>
                    <a:pt x="74" y="46"/>
                  </a:lnTo>
                  <a:lnTo>
                    <a:pt x="71" y="50"/>
                  </a:lnTo>
                  <a:lnTo>
                    <a:pt x="67" y="56"/>
                  </a:lnTo>
                  <a:lnTo>
                    <a:pt x="61" y="59"/>
                  </a:lnTo>
                  <a:lnTo>
                    <a:pt x="53" y="63"/>
                  </a:lnTo>
                  <a:lnTo>
                    <a:pt x="46" y="65"/>
                  </a:lnTo>
                  <a:lnTo>
                    <a:pt x="38" y="65"/>
                  </a:lnTo>
                  <a:lnTo>
                    <a:pt x="30" y="65"/>
                  </a:lnTo>
                  <a:lnTo>
                    <a:pt x="25" y="63"/>
                  </a:lnTo>
                  <a:lnTo>
                    <a:pt x="17" y="59"/>
                  </a:lnTo>
                  <a:lnTo>
                    <a:pt x="11" y="56"/>
                  </a:lnTo>
                  <a:lnTo>
                    <a:pt x="7" y="50"/>
                  </a:lnTo>
                  <a:lnTo>
                    <a:pt x="3" y="46"/>
                  </a:lnTo>
                  <a:lnTo>
                    <a:pt x="2" y="38"/>
                  </a:lnTo>
                  <a:lnTo>
                    <a:pt x="0" y="33"/>
                  </a:lnTo>
                  <a:lnTo>
                    <a:pt x="2" y="25"/>
                  </a:lnTo>
                  <a:lnTo>
                    <a:pt x="3" y="19"/>
                  </a:lnTo>
                  <a:lnTo>
                    <a:pt x="7" y="13"/>
                  </a:lnTo>
                  <a:lnTo>
                    <a:pt x="11" y="10"/>
                  </a:lnTo>
                  <a:lnTo>
                    <a:pt x="17" y="6"/>
                  </a:lnTo>
                  <a:lnTo>
                    <a:pt x="25" y="2"/>
                  </a:lnTo>
                  <a:lnTo>
                    <a:pt x="30" y="0"/>
                  </a:lnTo>
                  <a:lnTo>
                    <a:pt x="38" y="0"/>
                  </a:lnTo>
                  <a:close/>
                </a:path>
              </a:pathLst>
            </a:custGeom>
            <a:solidFill>
              <a:srgbClr val="FFFFFF"/>
            </a:solidFill>
            <a:ln w="9525">
              <a:noFill/>
              <a:round/>
              <a:headEnd/>
              <a:tailEnd/>
            </a:ln>
          </p:spPr>
          <p:txBody>
            <a:bodyPr/>
            <a:lstStyle/>
            <a:p>
              <a:endParaRPr lang="en-US" dirty="0"/>
            </a:p>
          </p:txBody>
        </p:sp>
        <p:sp>
          <p:nvSpPr>
            <p:cNvPr id="19666" name="Freeform 85"/>
            <p:cNvSpPr>
              <a:spLocks/>
            </p:cNvSpPr>
            <p:nvPr/>
          </p:nvSpPr>
          <p:spPr bwMode="auto">
            <a:xfrm>
              <a:off x="2770" y="3444"/>
              <a:ext cx="76" cy="65"/>
            </a:xfrm>
            <a:custGeom>
              <a:avLst/>
              <a:gdLst>
                <a:gd name="T0" fmla="*/ 38 w 76"/>
                <a:gd name="T1" fmla="*/ 0 h 65"/>
                <a:gd name="T2" fmla="*/ 46 w 76"/>
                <a:gd name="T3" fmla="*/ 0 h 65"/>
                <a:gd name="T4" fmla="*/ 53 w 76"/>
                <a:gd name="T5" fmla="*/ 2 h 65"/>
                <a:gd name="T6" fmla="*/ 61 w 76"/>
                <a:gd name="T7" fmla="*/ 6 h 65"/>
                <a:gd name="T8" fmla="*/ 67 w 76"/>
                <a:gd name="T9" fmla="*/ 10 h 65"/>
                <a:gd name="T10" fmla="*/ 71 w 76"/>
                <a:gd name="T11" fmla="*/ 13 h 65"/>
                <a:gd name="T12" fmla="*/ 74 w 76"/>
                <a:gd name="T13" fmla="*/ 19 h 65"/>
                <a:gd name="T14" fmla="*/ 76 w 76"/>
                <a:gd name="T15" fmla="*/ 25 h 65"/>
                <a:gd name="T16" fmla="*/ 76 w 76"/>
                <a:gd name="T17" fmla="*/ 33 h 65"/>
                <a:gd name="T18" fmla="*/ 76 w 76"/>
                <a:gd name="T19" fmla="*/ 38 h 65"/>
                <a:gd name="T20" fmla="*/ 74 w 76"/>
                <a:gd name="T21" fmla="*/ 46 h 65"/>
                <a:gd name="T22" fmla="*/ 71 w 76"/>
                <a:gd name="T23" fmla="*/ 50 h 65"/>
                <a:gd name="T24" fmla="*/ 67 w 76"/>
                <a:gd name="T25" fmla="*/ 56 h 65"/>
                <a:gd name="T26" fmla="*/ 61 w 76"/>
                <a:gd name="T27" fmla="*/ 59 h 65"/>
                <a:gd name="T28" fmla="*/ 53 w 76"/>
                <a:gd name="T29" fmla="*/ 63 h 65"/>
                <a:gd name="T30" fmla="*/ 46 w 76"/>
                <a:gd name="T31" fmla="*/ 65 h 65"/>
                <a:gd name="T32" fmla="*/ 38 w 76"/>
                <a:gd name="T33" fmla="*/ 65 h 65"/>
                <a:gd name="T34" fmla="*/ 30 w 76"/>
                <a:gd name="T35" fmla="*/ 65 h 65"/>
                <a:gd name="T36" fmla="*/ 25 w 76"/>
                <a:gd name="T37" fmla="*/ 63 h 65"/>
                <a:gd name="T38" fmla="*/ 17 w 76"/>
                <a:gd name="T39" fmla="*/ 59 h 65"/>
                <a:gd name="T40" fmla="*/ 11 w 76"/>
                <a:gd name="T41" fmla="*/ 56 h 65"/>
                <a:gd name="T42" fmla="*/ 7 w 76"/>
                <a:gd name="T43" fmla="*/ 50 h 65"/>
                <a:gd name="T44" fmla="*/ 3 w 76"/>
                <a:gd name="T45" fmla="*/ 46 h 65"/>
                <a:gd name="T46" fmla="*/ 2 w 76"/>
                <a:gd name="T47" fmla="*/ 38 h 65"/>
                <a:gd name="T48" fmla="*/ 0 w 76"/>
                <a:gd name="T49" fmla="*/ 33 h 65"/>
                <a:gd name="T50" fmla="*/ 2 w 76"/>
                <a:gd name="T51" fmla="*/ 25 h 65"/>
                <a:gd name="T52" fmla="*/ 3 w 76"/>
                <a:gd name="T53" fmla="*/ 19 h 65"/>
                <a:gd name="T54" fmla="*/ 7 w 76"/>
                <a:gd name="T55" fmla="*/ 13 h 65"/>
                <a:gd name="T56" fmla="*/ 11 w 76"/>
                <a:gd name="T57" fmla="*/ 10 h 65"/>
                <a:gd name="T58" fmla="*/ 17 w 76"/>
                <a:gd name="T59" fmla="*/ 6 h 65"/>
                <a:gd name="T60" fmla="*/ 25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61" y="6"/>
                  </a:lnTo>
                  <a:lnTo>
                    <a:pt x="67" y="10"/>
                  </a:lnTo>
                  <a:lnTo>
                    <a:pt x="71" y="13"/>
                  </a:lnTo>
                  <a:lnTo>
                    <a:pt x="74" y="19"/>
                  </a:lnTo>
                  <a:lnTo>
                    <a:pt x="76" y="25"/>
                  </a:lnTo>
                  <a:lnTo>
                    <a:pt x="76" y="33"/>
                  </a:lnTo>
                  <a:lnTo>
                    <a:pt x="76" y="38"/>
                  </a:lnTo>
                  <a:lnTo>
                    <a:pt x="74" y="46"/>
                  </a:lnTo>
                  <a:lnTo>
                    <a:pt x="71" y="50"/>
                  </a:lnTo>
                  <a:lnTo>
                    <a:pt x="67" y="56"/>
                  </a:lnTo>
                  <a:lnTo>
                    <a:pt x="61" y="59"/>
                  </a:lnTo>
                  <a:lnTo>
                    <a:pt x="53" y="63"/>
                  </a:lnTo>
                  <a:lnTo>
                    <a:pt x="46" y="65"/>
                  </a:lnTo>
                  <a:lnTo>
                    <a:pt x="38" y="65"/>
                  </a:lnTo>
                  <a:lnTo>
                    <a:pt x="30" y="65"/>
                  </a:lnTo>
                  <a:lnTo>
                    <a:pt x="25" y="63"/>
                  </a:lnTo>
                  <a:lnTo>
                    <a:pt x="17" y="59"/>
                  </a:lnTo>
                  <a:lnTo>
                    <a:pt x="11" y="56"/>
                  </a:lnTo>
                  <a:lnTo>
                    <a:pt x="7" y="50"/>
                  </a:lnTo>
                  <a:lnTo>
                    <a:pt x="3" y="46"/>
                  </a:lnTo>
                  <a:lnTo>
                    <a:pt x="2" y="38"/>
                  </a:lnTo>
                  <a:lnTo>
                    <a:pt x="0" y="33"/>
                  </a:lnTo>
                  <a:lnTo>
                    <a:pt x="2" y="25"/>
                  </a:lnTo>
                  <a:lnTo>
                    <a:pt x="3" y="19"/>
                  </a:lnTo>
                  <a:lnTo>
                    <a:pt x="7" y="13"/>
                  </a:lnTo>
                  <a:lnTo>
                    <a:pt x="11" y="10"/>
                  </a:lnTo>
                  <a:lnTo>
                    <a:pt x="17" y="6"/>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67" name="Freeform 86"/>
            <p:cNvSpPr>
              <a:spLocks/>
            </p:cNvSpPr>
            <p:nvPr/>
          </p:nvSpPr>
          <p:spPr bwMode="auto">
            <a:xfrm>
              <a:off x="2086" y="3879"/>
              <a:ext cx="79" cy="66"/>
            </a:xfrm>
            <a:custGeom>
              <a:avLst/>
              <a:gdLst>
                <a:gd name="T0" fmla="*/ 39 w 79"/>
                <a:gd name="T1" fmla="*/ 0 h 66"/>
                <a:gd name="T2" fmla="*/ 46 w 79"/>
                <a:gd name="T3" fmla="*/ 0 h 66"/>
                <a:gd name="T4" fmla="*/ 54 w 79"/>
                <a:gd name="T5" fmla="*/ 2 h 66"/>
                <a:gd name="T6" fmla="*/ 62 w 79"/>
                <a:gd name="T7" fmla="*/ 6 h 66"/>
                <a:gd name="T8" fmla="*/ 67 w 79"/>
                <a:gd name="T9" fmla="*/ 10 h 66"/>
                <a:gd name="T10" fmla="*/ 71 w 79"/>
                <a:gd name="T11" fmla="*/ 16 h 66"/>
                <a:gd name="T12" fmla="*/ 75 w 79"/>
                <a:gd name="T13" fmla="*/ 22 h 66"/>
                <a:gd name="T14" fmla="*/ 77 w 79"/>
                <a:gd name="T15" fmla="*/ 27 h 66"/>
                <a:gd name="T16" fmla="*/ 79 w 79"/>
                <a:gd name="T17" fmla="*/ 33 h 66"/>
                <a:gd name="T18" fmla="*/ 77 w 79"/>
                <a:gd name="T19" fmla="*/ 41 h 66"/>
                <a:gd name="T20" fmla="*/ 75 w 79"/>
                <a:gd name="T21" fmla="*/ 46 h 66"/>
                <a:gd name="T22" fmla="*/ 71 w 79"/>
                <a:gd name="T23" fmla="*/ 52 h 66"/>
                <a:gd name="T24" fmla="*/ 67 w 79"/>
                <a:gd name="T25" fmla="*/ 56 h 66"/>
                <a:gd name="T26" fmla="*/ 62 w 79"/>
                <a:gd name="T27" fmla="*/ 62 h 66"/>
                <a:gd name="T28" fmla="*/ 54 w 79"/>
                <a:gd name="T29" fmla="*/ 64 h 66"/>
                <a:gd name="T30" fmla="*/ 46 w 79"/>
                <a:gd name="T31" fmla="*/ 66 h 66"/>
                <a:gd name="T32" fmla="*/ 39 w 79"/>
                <a:gd name="T33" fmla="*/ 66 h 66"/>
                <a:gd name="T34" fmla="*/ 31 w 79"/>
                <a:gd name="T35" fmla="*/ 66 h 66"/>
                <a:gd name="T36" fmla="*/ 25 w 79"/>
                <a:gd name="T37" fmla="*/ 64 h 66"/>
                <a:gd name="T38" fmla="*/ 17 w 79"/>
                <a:gd name="T39" fmla="*/ 62 h 66"/>
                <a:gd name="T40" fmla="*/ 12 w 79"/>
                <a:gd name="T41" fmla="*/ 56 h 66"/>
                <a:gd name="T42" fmla="*/ 8 w 79"/>
                <a:gd name="T43" fmla="*/ 52 h 66"/>
                <a:gd name="T44" fmla="*/ 4 w 79"/>
                <a:gd name="T45" fmla="*/ 46 h 66"/>
                <a:gd name="T46" fmla="*/ 2 w 79"/>
                <a:gd name="T47" fmla="*/ 41 h 66"/>
                <a:gd name="T48" fmla="*/ 0 w 79"/>
                <a:gd name="T49" fmla="*/ 33 h 66"/>
                <a:gd name="T50" fmla="*/ 2 w 79"/>
                <a:gd name="T51" fmla="*/ 27 h 66"/>
                <a:gd name="T52" fmla="*/ 4 w 79"/>
                <a:gd name="T53" fmla="*/ 22 h 66"/>
                <a:gd name="T54" fmla="*/ 8 w 79"/>
                <a:gd name="T55" fmla="*/ 16 h 66"/>
                <a:gd name="T56" fmla="*/ 12 w 79"/>
                <a:gd name="T57" fmla="*/ 10 h 66"/>
                <a:gd name="T58" fmla="*/ 17 w 79"/>
                <a:gd name="T59" fmla="*/ 6 h 66"/>
                <a:gd name="T60" fmla="*/ 25 w 79"/>
                <a:gd name="T61" fmla="*/ 2 h 66"/>
                <a:gd name="T62" fmla="*/ 31 w 79"/>
                <a:gd name="T63" fmla="*/ 0 h 66"/>
                <a:gd name="T64" fmla="*/ 39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9" y="0"/>
                  </a:moveTo>
                  <a:lnTo>
                    <a:pt x="46" y="0"/>
                  </a:lnTo>
                  <a:lnTo>
                    <a:pt x="54" y="2"/>
                  </a:lnTo>
                  <a:lnTo>
                    <a:pt x="62" y="6"/>
                  </a:lnTo>
                  <a:lnTo>
                    <a:pt x="67" y="10"/>
                  </a:lnTo>
                  <a:lnTo>
                    <a:pt x="71" y="16"/>
                  </a:lnTo>
                  <a:lnTo>
                    <a:pt x="75" y="22"/>
                  </a:lnTo>
                  <a:lnTo>
                    <a:pt x="77" y="27"/>
                  </a:lnTo>
                  <a:lnTo>
                    <a:pt x="79" y="33"/>
                  </a:lnTo>
                  <a:lnTo>
                    <a:pt x="77" y="41"/>
                  </a:lnTo>
                  <a:lnTo>
                    <a:pt x="75" y="46"/>
                  </a:lnTo>
                  <a:lnTo>
                    <a:pt x="71" y="52"/>
                  </a:lnTo>
                  <a:lnTo>
                    <a:pt x="67" y="56"/>
                  </a:lnTo>
                  <a:lnTo>
                    <a:pt x="62" y="62"/>
                  </a:lnTo>
                  <a:lnTo>
                    <a:pt x="54" y="64"/>
                  </a:lnTo>
                  <a:lnTo>
                    <a:pt x="46" y="66"/>
                  </a:lnTo>
                  <a:lnTo>
                    <a:pt x="39" y="66"/>
                  </a:lnTo>
                  <a:lnTo>
                    <a:pt x="31" y="66"/>
                  </a:lnTo>
                  <a:lnTo>
                    <a:pt x="25" y="64"/>
                  </a:lnTo>
                  <a:lnTo>
                    <a:pt x="17" y="62"/>
                  </a:lnTo>
                  <a:lnTo>
                    <a:pt x="12" y="56"/>
                  </a:lnTo>
                  <a:lnTo>
                    <a:pt x="8" y="52"/>
                  </a:lnTo>
                  <a:lnTo>
                    <a:pt x="4" y="46"/>
                  </a:lnTo>
                  <a:lnTo>
                    <a:pt x="2" y="41"/>
                  </a:lnTo>
                  <a:lnTo>
                    <a:pt x="0" y="33"/>
                  </a:lnTo>
                  <a:lnTo>
                    <a:pt x="2" y="27"/>
                  </a:lnTo>
                  <a:lnTo>
                    <a:pt x="4" y="22"/>
                  </a:lnTo>
                  <a:lnTo>
                    <a:pt x="8" y="16"/>
                  </a:lnTo>
                  <a:lnTo>
                    <a:pt x="12" y="10"/>
                  </a:lnTo>
                  <a:lnTo>
                    <a:pt x="17" y="6"/>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68" name="Freeform 87"/>
            <p:cNvSpPr>
              <a:spLocks/>
            </p:cNvSpPr>
            <p:nvPr/>
          </p:nvSpPr>
          <p:spPr bwMode="auto">
            <a:xfrm>
              <a:off x="2795" y="3824"/>
              <a:ext cx="78" cy="67"/>
            </a:xfrm>
            <a:custGeom>
              <a:avLst/>
              <a:gdLst>
                <a:gd name="T0" fmla="*/ 40 w 78"/>
                <a:gd name="T1" fmla="*/ 0 h 67"/>
                <a:gd name="T2" fmla="*/ 48 w 78"/>
                <a:gd name="T3" fmla="*/ 2 h 67"/>
                <a:gd name="T4" fmla="*/ 53 w 78"/>
                <a:gd name="T5" fmla="*/ 4 h 67"/>
                <a:gd name="T6" fmla="*/ 61 w 78"/>
                <a:gd name="T7" fmla="*/ 6 h 67"/>
                <a:gd name="T8" fmla="*/ 67 w 78"/>
                <a:gd name="T9" fmla="*/ 9 h 67"/>
                <a:gd name="T10" fmla="*/ 71 w 78"/>
                <a:gd name="T11" fmla="*/ 15 h 67"/>
                <a:gd name="T12" fmla="*/ 74 w 78"/>
                <a:gd name="T13" fmla="*/ 21 h 67"/>
                <a:gd name="T14" fmla="*/ 76 w 78"/>
                <a:gd name="T15" fmla="*/ 27 h 67"/>
                <a:gd name="T16" fmla="*/ 78 w 78"/>
                <a:gd name="T17" fmla="*/ 32 h 67"/>
                <a:gd name="T18" fmla="*/ 76 w 78"/>
                <a:gd name="T19" fmla="*/ 40 h 67"/>
                <a:gd name="T20" fmla="*/ 74 w 78"/>
                <a:gd name="T21" fmla="*/ 46 h 67"/>
                <a:gd name="T22" fmla="*/ 71 w 78"/>
                <a:gd name="T23" fmla="*/ 52 h 67"/>
                <a:gd name="T24" fmla="*/ 67 w 78"/>
                <a:gd name="T25" fmla="*/ 57 h 67"/>
                <a:gd name="T26" fmla="*/ 61 w 78"/>
                <a:gd name="T27" fmla="*/ 61 h 67"/>
                <a:gd name="T28" fmla="*/ 53 w 78"/>
                <a:gd name="T29" fmla="*/ 63 h 67"/>
                <a:gd name="T30" fmla="*/ 48 w 78"/>
                <a:gd name="T31" fmla="*/ 65 h 67"/>
                <a:gd name="T32" fmla="*/ 40 w 78"/>
                <a:gd name="T33" fmla="*/ 67 h 67"/>
                <a:gd name="T34" fmla="*/ 32 w 78"/>
                <a:gd name="T35" fmla="*/ 65 h 67"/>
                <a:gd name="T36" fmla="*/ 25 w 78"/>
                <a:gd name="T37" fmla="*/ 63 h 67"/>
                <a:gd name="T38" fmla="*/ 17 w 78"/>
                <a:gd name="T39" fmla="*/ 61 h 67"/>
                <a:gd name="T40" fmla="*/ 11 w 78"/>
                <a:gd name="T41" fmla="*/ 57 h 67"/>
                <a:gd name="T42" fmla="*/ 7 w 78"/>
                <a:gd name="T43" fmla="*/ 52 h 67"/>
                <a:gd name="T44" fmla="*/ 3 w 78"/>
                <a:gd name="T45" fmla="*/ 46 h 67"/>
                <a:gd name="T46" fmla="*/ 2 w 78"/>
                <a:gd name="T47" fmla="*/ 40 h 67"/>
                <a:gd name="T48" fmla="*/ 0 w 78"/>
                <a:gd name="T49" fmla="*/ 32 h 67"/>
                <a:gd name="T50" fmla="*/ 2 w 78"/>
                <a:gd name="T51" fmla="*/ 27 h 67"/>
                <a:gd name="T52" fmla="*/ 3 w 78"/>
                <a:gd name="T53" fmla="*/ 21 h 67"/>
                <a:gd name="T54" fmla="*/ 7 w 78"/>
                <a:gd name="T55" fmla="*/ 15 h 67"/>
                <a:gd name="T56" fmla="*/ 11 w 78"/>
                <a:gd name="T57" fmla="*/ 9 h 67"/>
                <a:gd name="T58" fmla="*/ 17 w 78"/>
                <a:gd name="T59" fmla="*/ 6 h 67"/>
                <a:gd name="T60" fmla="*/ 25 w 78"/>
                <a:gd name="T61" fmla="*/ 4 h 67"/>
                <a:gd name="T62" fmla="*/ 32 w 78"/>
                <a:gd name="T63" fmla="*/ 2 h 67"/>
                <a:gd name="T64" fmla="*/ 40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40" y="0"/>
                  </a:moveTo>
                  <a:lnTo>
                    <a:pt x="48" y="2"/>
                  </a:lnTo>
                  <a:lnTo>
                    <a:pt x="53" y="4"/>
                  </a:lnTo>
                  <a:lnTo>
                    <a:pt x="61" y="6"/>
                  </a:lnTo>
                  <a:lnTo>
                    <a:pt x="67" y="9"/>
                  </a:lnTo>
                  <a:lnTo>
                    <a:pt x="71" y="15"/>
                  </a:lnTo>
                  <a:lnTo>
                    <a:pt x="74" y="21"/>
                  </a:lnTo>
                  <a:lnTo>
                    <a:pt x="76" y="27"/>
                  </a:lnTo>
                  <a:lnTo>
                    <a:pt x="78" y="32"/>
                  </a:lnTo>
                  <a:lnTo>
                    <a:pt x="76" y="40"/>
                  </a:lnTo>
                  <a:lnTo>
                    <a:pt x="74" y="46"/>
                  </a:lnTo>
                  <a:lnTo>
                    <a:pt x="71" y="52"/>
                  </a:lnTo>
                  <a:lnTo>
                    <a:pt x="67" y="57"/>
                  </a:lnTo>
                  <a:lnTo>
                    <a:pt x="61" y="61"/>
                  </a:lnTo>
                  <a:lnTo>
                    <a:pt x="53" y="63"/>
                  </a:lnTo>
                  <a:lnTo>
                    <a:pt x="48" y="65"/>
                  </a:lnTo>
                  <a:lnTo>
                    <a:pt x="40" y="67"/>
                  </a:lnTo>
                  <a:lnTo>
                    <a:pt x="32" y="65"/>
                  </a:lnTo>
                  <a:lnTo>
                    <a:pt x="25" y="63"/>
                  </a:lnTo>
                  <a:lnTo>
                    <a:pt x="17" y="61"/>
                  </a:lnTo>
                  <a:lnTo>
                    <a:pt x="11" y="57"/>
                  </a:lnTo>
                  <a:lnTo>
                    <a:pt x="7" y="52"/>
                  </a:lnTo>
                  <a:lnTo>
                    <a:pt x="3" y="46"/>
                  </a:lnTo>
                  <a:lnTo>
                    <a:pt x="2" y="40"/>
                  </a:lnTo>
                  <a:lnTo>
                    <a:pt x="0" y="32"/>
                  </a:lnTo>
                  <a:lnTo>
                    <a:pt x="2" y="27"/>
                  </a:lnTo>
                  <a:lnTo>
                    <a:pt x="3" y="21"/>
                  </a:lnTo>
                  <a:lnTo>
                    <a:pt x="7" y="15"/>
                  </a:lnTo>
                  <a:lnTo>
                    <a:pt x="11" y="9"/>
                  </a:lnTo>
                  <a:lnTo>
                    <a:pt x="17" y="6"/>
                  </a:lnTo>
                  <a:lnTo>
                    <a:pt x="25" y="4"/>
                  </a:lnTo>
                  <a:lnTo>
                    <a:pt x="32" y="2"/>
                  </a:lnTo>
                  <a:lnTo>
                    <a:pt x="40" y="0"/>
                  </a:lnTo>
                  <a:close/>
                </a:path>
              </a:pathLst>
            </a:custGeom>
            <a:solidFill>
              <a:srgbClr val="FFFFFF"/>
            </a:solidFill>
            <a:ln w="9525">
              <a:noFill/>
              <a:round/>
              <a:headEnd/>
              <a:tailEnd/>
            </a:ln>
          </p:spPr>
          <p:txBody>
            <a:bodyPr/>
            <a:lstStyle/>
            <a:p>
              <a:endParaRPr lang="en-US" dirty="0"/>
            </a:p>
          </p:txBody>
        </p:sp>
        <p:sp>
          <p:nvSpPr>
            <p:cNvPr id="19669" name="Freeform 88"/>
            <p:cNvSpPr>
              <a:spLocks/>
            </p:cNvSpPr>
            <p:nvPr/>
          </p:nvSpPr>
          <p:spPr bwMode="auto">
            <a:xfrm>
              <a:off x="2795" y="3824"/>
              <a:ext cx="78" cy="67"/>
            </a:xfrm>
            <a:custGeom>
              <a:avLst/>
              <a:gdLst>
                <a:gd name="T0" fmla="*/ 40 w 78"/>
                <a:gd name="T1" fmla="*/ 0 h 67"/>
                <a:gd name="T2" fmla="*/ 48 w 78"/>
                <a:gd name="T3" fmla="*/ 2 h 67"/>
                <a:gd name="T4" fmla="*/ 53 w 78"/>
                <a:gd name="T5" fmla="*/ 4 h 67"/>
                <a:gd name="T6" fmla="*/ 61 w 78"/>
                <a:gd name="T7" fmla="*/ 6 h 67"/>
                <a:gd name="T8" fmla="*/ 67 w 78"/>
                <a:gd name="T9" fmla="*/ 9 h 67"/>
                <a:gd name="T10" fmla="*/ 71 w 78"/>
                <a:gd name="T11" fmla="*/ 15 h 67"/>
                <a:gd name="T12" fmla="*/ 74 w 78"/>
                <a:gd name="T13" fmla="*/ 21 h 67"/>
                <a:gd name="T14" fmla="*/ 76 w 78"/>
                <a:gd name="T15" fmla="*/ 27 h 67"/>
                <a:gd name="T16" fmla="*/ 78 w 78"/>
                <a:gd name="T17" fmla="*/ 32 h 67"/>
                <a:gd name="T18" fmla="*/ 76 w 78"/>
                <a:gd name="T19" fmla="*/ 40 h 67"/>
                <a:gd name="T20" fmla="*/ 74 w 78"/>
                <a:gd name="T21" fmla="*/ 46 h 67"/>
                <a:gd name="T22" fmla="*/ 71 w 78"/>
                <a:gd name="T23" fmla="*/ 52 h 67"/>
                <a:gd name="T24" fmla="*/ 67 w 78"/>
                <a:gd name="T25" fmla="*/ 57 h 67"/>
                <a:gd name="T26" fmla="*/ 61 w 78"/>
                <a:gd name="T27" fmla="*/ 61 h 67"/>
                <a:gd name="T28" fmla="*/ 53 w 78"/>
                <a:gd name="T29" fmla="*/ 63 h 67"/>
                <a:gd name="T30" fmla="*/ 48 w 78"/>
                <a:gd name="T31" fmla="*/ 65 h 67"/>
                <a:gd name="T32" fmla="*/ 40 w 78"/>
                <a:gd name="T33" fmla="*/ 67 h 67"/>
                <a:gd name="T34" fmla="*/ 32 w 78"/>
                <a:gd name="T35" fmla="*/ 65 h 67"/>
                <a:gd name="T36" fmla="*/ 25 w 78"/>
                <a:gd name="T37" fmla="*/ 63 h 67"/>
                <a:gd name="T38" fmla="*/ 17 w 78"/>
                <a:gd name="T39" fmla="*/ 61 h 67"/>
                <a:gd name="T40" fmla="*/ 11 w 78"/>
                <a:gd name="T41" fmla="*/ 57 h 67"/>
                <a:gd name="T42" fmla="*/ 7 w 78"/>
                <a:gd name="T43" fmla="*/ 52 h 67"/>
                <a:gd name="T44" fmla="*/ 3 w 78"/>
                <a:gd name="T45" fmla="*/ 46 h 67"/>
                <a:gd name="T46" fmla="*/ 2 w 78"/>
                <a:gd name="T47" fmla="*/ 40 h 67"/>
                <a:gd name="T48" fmla="*/ 0 w 78"/>
                <a:gd name="T49" fmla="*/ 32 h 67"/>
                <a:gd name="T50" fmla="*/ 2 w 78"/>
                <a:gd name="T51" fmla="*/ 27 h 67"/>
                <a:gd name="T52" fmla="*/ 3 w 78"/>
                <a:gd name="T53" fmla="*/ 21 h 67"/>
                <a:gd name="T54" fmla="*/ 7 w 78"/>
                <a:gd name="T55" fmla="*/ 15 h 67"/>
                <a:gd name="T56" fmla="*/ 11 w 78"/>
                <a:gd name="T57" fmla="*/ 9 h 67"/>
                <a:gd name="T58" fmla="*/ 17 w 78"/>
                <a:gd name="T59" fmla="*/ 6 h 67"/>
                <a:gd name="T60" fmla="*/ 25 w 78"/>
                <a:gd name="T61" fmla="*/ 4 h 67"/>
                <a:gd name="T62" fmla="*/ 32 w 78"/>
                <a:gd name="T63" fmla="*/ 2 h 67"/>
                <a:gd name="T64" fmla="*/ 40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40" y="0"/>
                  </a:moveTo>
                  <a:lnTo>
                    <a:pt x="48" y="2"/>
                  </a:lnTo>
                  <a:lnTo>
                    <a:pt x="53" y="4"/>
                  </a:lnTo>
                  <a:lnTo>
                    <a:pt x="61" y="6"/>
                  </a:lnTo>
                  <a:lnTo>
                    <a:pt x="67" y="9"/>
                  </a:lnTo>
                  <a:lnTo>
                    <a:pt x="71" y="15"/>
                  </a:lnTo>
                  <a:lnTo>
                    <a:pt x="74" y="21"/>
                  </a:lnTo>
                  <a:lnTo>
                    <a:pt x="76" y="27"/>
                  </a:lnTo>
                  <a:lnTo>
                    <a:pt x="78" y="32"/>
                  </a:lnTo>
                  <a:lnTo>
                    <a:pt x="76" y="40"/>
                  </a:lnTo>
                  <a:lnTo>
                    <a:pt x="74" y="46"/>
                  </a:lnTo>
                  <a:lnTo>
                    <a:pt x="71" y="52"/>
                  </a:lnTo>
                  <a:lnTo>
                    <a:pt x="67" y="57"/>
                  </a:lnTo>
                  <a:lnTo>
                    <a:pt x="61" y="61"/>
                  </a:lnTo>
                  <a:lnTo>
                    <a:pt x="53" y="63"/>
                  </a:lnTo>
                  <a:lnTo>
                    <a:pt x="48" y="65"/>
                  </a:lnTo>
                  <a:lnTo>
                    <a:pt x="40" y="67"/>
                  </a:lnTo>
                  <a:lnTo>
                    <a:pt x="32" y="65"/>
                  </a:lnTo>
                  <a:lnTo>
                    <a:pt x="25" y="63"/>
                  </a:lnTo>
                  <a:lnTo>
                    <a:pt x="17" y="61"/>
                  </a:lnTo>
                  <a:lnTo>
                    <a:pt x="11" y="57"/>
                  </a:lnTo>
                  <a:lnTo>
                    <a:pt x="7" y="52"/>
                  </a:lnTo>
                  <a:lnTo>
                    <a:pt x="3" y="46"/>
                  </a:lnTo>
                  <a:lnTo>
                    <a:pt x="2" y="40"/>
                  </a:lnTo>
                  <a:lnTo>
                    <a:pt x="0" y="32"/>
                  </a:lnTo>
                  <a:lnTo>
                    <a:pt x="2" y="27"/>
                  </a:lnTo>
                  <a:lnTo>
                    <a:pt x="3" y="21"/>
                  </a:lnTo>
                  <a:lnTo>
                    <a:pt x="7" y="15"/>
                  </a:lnTo>
                  <a:lnTo>
                    <a:pt x="11" y="9"/>
                  </a:lnTo>
                  <a:lnTo>
                    <a:pt x="17" y="6"/>
                  </a:lnTo>
                  <a:lnTo>
                    <a:pt x="25" y="4"/>
                  </a:lnTo>
                  <a:lnTo>
                    <a:pt x="32" y="2"/>
                  </a:lnTo>
                  <a:lnTo>
                    <a:pt x="40" y="0"/>
                  </a:lnTo>
                  <a:close/>
                </a:path>
              </a:pathLst>
            </a:custGeom>
            <a:noFill/>
            <a:ln w="12700">
              <a:solidFill>
                <a:srgbClr val="1F1A17"/>
              </a:solidFill>
              <a:prstDash val="solid"/>
              <a:round/>
              <a:headEnd/>
              <a:tailEnd/>
            </a:ln>
          </p:spPr>
          <p:txBody>
            <a:bodyPr/>
            <a:lstStyle/>
            <a:p>
              <a:endParaRPr lang="en-US" dirty="0"/>
            </a:p>
          </p:txBody>
        </p:sp>
        <p:sp>
          <p:nvSpPr>
            <p:cNvPr id="19670" name="Freeform 89"/>
            <p:cNvSpPr>
              <a:spLocks/>
            </p:cNvSpPr>
            <p:nvPr/>
          </p:nvSpPr>
          <p:spPr bwMode="auto">
            <a:xfrm>
              <a:off x="2136" y="3373"/>
              <a:ext cx="79" cy="65"/>
            </a:xfrm>
            <a:custGeom>
              <a:avLst/>
              <a:gdLst>
                <a:gd name="T0" fmla="*/ 40 w 79"/>
                <a:gd name="T1" fmla="*/ 0 h 65"/>
                <a:gd name="T2" fmla="*/ 48 w 79"/>
                <a:gd name="T3" fmla="*/ 0 h 65"/>
                <a:gd name="T4" fmla="*/ 54 w 79"/>
                <a:gd name="T5" fmla="*/ 2 h 65"/>
                <a:gd name="T6" fmla="*/ 62 w 79"/>
                <a:gd name="T7" fmla="*/ 6 h 65"/>
                <a:gd name="T8" fmla="*/ 67 w 79"/>
                <a:gd name="T9" fmla="*/ 10 h 65"/>
                <a:gd name="T10" fmla="*/ 71 w 79"/>
                <a:gd name="T11" fmla="*/ 13 h 65"/>
                <a:gd name="T12" fmla="*/ 75 w 79"/>
                <a:gd name="T13" fmla="*/ 19 h 65"/>
                <a:gd name="T14" fmla="*/ 77 w 79"/>
                <a:gd name="T15" fmla="*/ 25 h 65"/>
                <a:gd name="T16" fmla="*/ 79 w 79"/>
                <a:gd name="T17" fmla="*/ 33 h 65"/>
                <a:gd name="T18" fmla="*/ 77 w 79"/>
                <a:gd name="T19" fmla="*/ 38 h 65"/>
                <a:gd name="T20" fmla="*/ 75 w 79"/>
                <a:gd name="T21" fmla="*/ 44 h 65"/>
                <a:gd name="T22" fmla="*/ 71 w 79"/>
                <a:gd name="T23" fmla="*/ 50 h 65"/>
                <a:gd name="T24" fmla="*/ 67 w 79"/>
                <a:gd name="T25" fmla="*/ 56 h 65"/>
                <a:gd name="T26" fmla="*/ 62 w 79"/>
                <a:gd name="T27" fmla="*/ 59 h 65"/>
                <a:gd name="T28" fmla="*/ 54 w 79"/>
                <a:gd name="T29" fmla="*/ 63 h 65"/>
                <a:gd name="T30" fmla="*/ 48 w 79"/>
                <a:gd name="T31" fmla="*/ 65 h 65"/>
                <a:gd name="T32" fmla="*/ 40 w 79"/>
                <a:gd name="T33" fmla="*/ 65 h 65"/>
                <a:gd name="T34" fmla="*/ 33 w 79"/>
                <a:gd name="T35" fmla="*/ 65 h 65"/>
                <a:gd name="T36" fmla="*/ 25 w 79"/>
                <a:gd name="T37" fmla="*/ 63 h 65"/>
                <a:gd name="T38" fmla="*/ 17 w 79"/>
                <a:gd name="T39" fmla="*/ 59 h 65"/>
                <a:gd name="T40" fmla="*/ 12 w 79"/>
                <a:gd name="T41" fmla="*/ 56 h 65"/>
                <a:gd name="T42" fmla="*/ 8 w 79"/>
                <a:gd name="T43" fmla="*/ 50 h 65"/>
                <a:gd name="T44" fmla="*/ 4 w 79"/>
                <a:gd name="T45" fmla="*/ 44 h 65"/>
                <a:gd name="T46" fmla="*/ 2 w 79"/>
                <a:gd name="T47" fmla="*/ 38 h 65"/>
                <a:gd name="T48" fmla="*/ 0 w 79"/>
                <a:gd name="T49" fmla="*/ 33 h 65"/>
                <a:gd name="T50" fmla="*/ 2 w 79"/>
                <a:gd name="T51" fmla="*/ 25 h 65"/>
                <a:gd name="T52" fmla="*/ 4 w 79"/>
                <a:gd name="T53" fmla="*/ 19 h 65"/>
                <a:gd name="T54" fmla="*/ 8 w 79"/>
                <a:gd name="T55" fmla="*/ 13 h 65"/>
                <a:gd name="T56" fmla="*/ 12 w 79"/>
                <a:gd name="T57" fmla="*/ 10 h 65"/>
                <a:gd name="T58" fmla="*/ 17 w 79"/>
                <a:gd name="T59" fmla="*/ 6 h 65"/>
                <a:gd name="T60" fmla="*/ 25 w 79"/>
                <a:gd name="T61" fmla="*/ 2 h 65"/>
                <a:gd name="T62" fmla="*/ 33 w 79"/>
                <a:gd name="T63" fmla="*/ 0 h 65"/>
                <a:gd name="T64" fmla="*/ 40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2"/>
                  </a:lnTo>
                  <a:lnTo>
                    <a:pt x="62" y="6"/>
                  </a:lnTo>
                  <a:lnTo>
                    <a:pt x="67" y="10"/>
                  </a:lnTo>
                  <a:lnTo>
                    <a:pt x="71" y="13"/>
                  </a:lnTo>
                  <a:lnTo>
                    <a:pt x="75" y="19"/>
                  </a:lnTo>
                  <a:lnTo>
                    <a:pt x="77" y="25"/>
                  </a:lnTo>
                  <a:lnTo>
                    <a:pt x="79" y="33"/>
                  </a:lnTo>
                  <a:lnTo>
                    <a:pt x="77" y="38"/>
                  </a:lnTo>
                  <a:lnTo>
                    <a:pt x="75" y="44"/>
                  </a:lnTo>
                  <a:lnTo>
                    <a:pt x="71" y="50"/>
                  </a:lnTo>
                  <a:lnTo>
                    <a:pt x="67" y="56"/>
                  </a:lnTo>
                  <a:lnTo>
                    <a:pt x="62" y="59"/>
                  </a:lnTo>
                  <a:lnTo>
                    <a:pt x="54" y="63"/>
                  </a:lnTo>
                  <a:lnTo>
                    <a:pt x="48" y="65"/>
                  </a:lnTo>
                  <a:lnTo>
                    <a:pt x="40" y="65"/>
                  </a:lnTo>
                  <a:lnTo>
                    <a:pt x="33" y="65"/>
                  </a:lnTo>
                  <a:lnTo>
                    <a:pt x="25" y="63"/>
                  </a:lnTo>
                  <a:lnTo>
                    <a:pt x="17" y="59"/>
                  </a:lnTo>
                  <a:lnTo>
                    <a:pt x="12" y="56"/>
                  </a:lnTo>
                  <a:lnTo>
                    <a:pt x="8" y="50"/>
                  </a:lnTo>
                  <a:lnTo>
                    <a:pt x="4" y="44"/>
                  </a:lnTo>
                  <a:lnTo>
                    <a:pt x="2" y="38"/>
                  </a:lnTo>
                  <a:lnTo>
                    <a:pt x="0" y="33"/>
                  </a:lnTo>
                  <a:lnTo>
                    <a:pt x="2" y="25"/>
                  </a:lnTo>
                  <a:lnTo>
                    <a:pt x="4" y="19"/>
                  </a:lnTo>
                  <a:lnTo>
                    <a:pt x="8" y="13"/>
                  </a:lnTo>
                  <a:lnTo>
                    <a:pt x="12" y="10"/>
                  </a:lnTo>
                  <a:lnTo>
                    <a:pt x="17" y="6"/>
                  </a:lnTo>
                  <a:lnTo>
                    <a:pt x="25" y="2"/>
                  </a:lnTo>
                  <a:lnTo>
                    <a:pt x="33" y="0"/>
                  </a:lnTo>
                  <a:lnTo>
                    <a:pt x="40" y="0"/>
                  </a:lnTo>
                  <a:close/>
                </a:path>
              </a:pathLst>
            </a:custGeom>
            <a:solidFill>
              <a:srgbClr val="FFFFFF"/>
            </a:solidFill>
            <a:ln w="9525">
              <a:noFill/>
              <a:round/>
              <a:headEnd/>
              <a:tailEnd/>
            </a:ln>
          </p:spPr>
          <p:txBody>
            <a:bodyPr/>
            <a:lstStyle/>
            <a:p>
              <a:endParaRPr lang="en-US" dirty="0"/>
            </a:p>
          </p:txBody>
        </p:sp>
        <p:sp>
          <p:nvSpPr>
            <p:cNvPr id="19671" name="Freeform 90"/>
            <p:cNvSpPr>
              <a:spLocks/>
            </p:cNvSpPr>
            <p:nvPr/>
          </p:nvSpPr>
          <p:spPr bwMode="auto">
            <a:xfrm>
              <a:off x="2136" y="3373"/>
              <a:ext cx="79" cy="65"/>
            </a:xfrm>
            <a:custGeom>
              <a:avLst/>
              <a:gdLst>
                <a:gd name="T0" fmla="*/ 40 w 79"/>
                <a:gd name="T1" fmla="*/ 0 h 65"/>
                <a:gd name="T2" fmla="*/ 48 w 79"/>
                <a:gd name="T3" fmla="*/ 0 h 65"/>
                <a:gd name="T4" fmla="*/ 54 w 79"/>
                <a:gd name="T5" fmla="*/ 2 h 65"/>
                <a:gd name="T6" fmla="*/ 62 w 79"/>
                <a:gd name="T7" fmla="*/ 6 h 65"/>
                <a:gd name="T8" fmla="*/ 67 w 79"/>
                <a:gd name="T9" fmla="*/ 10 h 65"/>
                <a:gd name="T10" fmla="*/ 71 w 79"/>
                <a:gd name="T11" fmla="*/ 13 h 65"/>
                <a:gd name="T12" fmla="*/ 75 w 79"/>
                <a:gd name="T13" fmla="*/ 19 h 65"/>
                <a:gd name="T14" fmla="*/ 77 w 79"/>
                <a:gd name="T15" fmla="*/ 25 h 65"/>
                <a:gd name="T16" fmla="*/ 79 w 79"/>
                <a:gd name="T17" fmla="*/ 33 h 65"/>
                <a:gd name="T18" fmla="*/ 77 w 79"/>
                <a:gd name="T19" fmla="*/ 38 h 65"/>
                <a:gd name="T20" fmla="*/ 75 w 79"/>
                <a:gd name="T21" fmla="*/ 44 h 65"/>
                <a:gd name="T22" fmla="*/ 71 w 79"/>
                <a:gd name="T23" fmla="*/ 50 h 65"/>
                <a:gd name="T24" fmla="*/ 67 w 79"/>
                <a:gd name="T25" fmla="*/ 56 h 65"/>
                <a:gd name="T26" fmla="*/ 62 w 79"/>
                <a:gd name="T27" fmla="*/ 59 h 65"/>
                <a:gd name="T28" fmla="*/ 54 w 79"/>
                <a:gd name="T29" fmla="*/ 63 h 65"/>
                <a:gd name="T30" fmla="*/ 48 w 79"/>
                <a:gd name="T31" fmla="*/ 65 h 65"/>
                <a:gd name="T32" fmla="*/ 40 w 79"/>
                <a:gd name="T33" fmla="*/ 65 h 65"/>
                <a:gd name="T34" fmla="*/ 33 w 79"/>
                <a:gd name="T35" fmla="*/ 65 h 65"/>
                <a:gd name="T36" fmla="*/ 25 w 79"/>
                <a:gd name="T37" fmla="*/ 63 h 65"/>
                <a:gd name="T38" fmla="*/ 17 w 79"/>
                <a:gd name="T39" fmla="*/ 59 h 65"/>
                <a:gd name="T40" fmla="*/ 12 w 79"/>
                <a:gd name="T41" fmla="*/ 56 h 65"/>
                <a:gd name="T42" fmla="*/ 8 w 79"/>
                <a:gd name="T43" fmla="*/ 50 h 65"/>
                <a:gd name="T44" fmla="*/ 4 w 79"/>
                <a:gd name="T45" fmla="*/ 44 h 65"/>
                <a:gd name="T46" fmla="*/ 2 w 79"/>
                <a:gd name="T47" fmla="*/ 38 h 65"/>
                <a:gd name="T48" fmla="*/ 0 w 79"/>
                <a:gd name="T49" fmla="*/ 33 h 65"/>
                <a:gd name="T50" fmla="*/ 2 w 79"/>
                <a:gd name="T51" fmla="*/ 25 h 65"/>
                <a:gd name="T52" fmla="*/ 4 w 79"/>
                <a:gd name="T53" fmla="*/ 19 h 65"/>
                <a:gd name="T54" fmla="*/ 8 w 79"/>
                <a:gd name="T55" fmla="*/ 13 h 65"/>
                <a:gd name="T56" fmla="*/ 12 w 79"/>
                <a:gd name="T57" fmla="*/ 10 h 65"/>
                <a:gd name="T58" fmla="*/ 17 w 79"/>
                <a:gd name="T59" fmla="*/ 6 h 65"/>
                <a:gd name="T60" fmla="*/ 25 w 79"/>
                <a:gd name="T61" fmla="*/ 2 h 65"/>
                <a:gd name="T62" fmla="*/ 33 w 79"/>
                <a:gd name="T63" fmla="*/ 0 h 65"/>
                <a:gd name="T64" fmla="*/ 40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2"/>
                  </a:lnTo>
                  <a:lnTo>
                    <a:pt x="62" y="6"/>
                  </a:lnTo>
                  <a:lnTo>
                    <a:pt x="67" y="10"/>
                  </a:lnTo>
                  <a:lnTo>
                    <a:pt x="71" y="13"/>
                  </a:lnTo>
                  <a:lnTo>
                    <a:pt x="75" y="19"/>
                  </a:lnTo>
                  <a:lnTo>
                    <a:pt x="77" y="25"/>
                  </a:lnTo>
                  <a:lnTo>
                    <a:pt x="79" y="33"/>
                  </a:lnTo>
                  <a:lnTo>
                    <a:pt x="77" y="38"/>
                  </a:lnTo>
                  <a:lnTo>
                    <a:pt x="75" y="44"/>
                  </a:lnTo>
                  <a:lnTo>
                    <a:pt x="71" y="50"/>
                  </a:lnTo>
                  <a:lnTo>
                    <a:pt x="67" y="56"/>
                  </a:lnTo>
                  <a:lnTo>
                    <a:pt x="62" y="59"/>
                  </a:lnTo>
                  <a:lnTo>
                    <a:pt x="54" y="63"/>
                  </a:lnTo>
                  <a:lnTo>
                    <a:pt x="48" y="65"/>
                  </a:lnTo>
                  <a:lnTo>
                    <a:pt x="40" y="65"/>
                  </a:lnTo>
                  <a:lnTo>
                    <a:pt x="33" y="65"/>
                  </a:lnTo>
                  <a:lnTo>
                    <a:pt x="25" y="63"/>
                  </a:lnTo>
                  <a:lnTo>
                    <a:pt x="17" y="59"/>
                  </a:lnTo>
                  <a:lnTo>
                    <a:pt x="12" y="56"/>
                  </a:lnTo>
                  <a:lnTo>
                    <a:pt x="8" y="50"/>
                  </a:lnTo>
                  <a:lnTo>
                    <a:pt x="4" y="44"/>
                  </a:lnTo>
                  <a:lnTo>
                    <a:pt x="2" y="38"/>
                  </a:lnTo>
                  <a:lnTo>
                    <a:pt x="0" y="33"/>
                  </a:lnTo>
                  <a:lnTo>
                    <a:pt x="2" y="25"/>
                  </a:lnTo>
                  <a:lnTo>
                    <a:pt x="4" y="19"/>
                  </a:lnTo>
                  <a:lnTo>
                    <a:pt x="8" y="13"/>
                  </a:lnTo>
                  <a:lnTo>
                    <a:pt x="12" y="10"/>
                  </a:lnTo>
                  <a:lnTo>
                    <a:pt x="17" y="6"/>
                  </a:lnTo>
                  <a:lnTo>
                    <a:pt x="25" y="2"/>
                  </a:lnTo>
                  <a:lnTo>
                    <a:pt x="33" y="0"/>
                  </a:lnTo>
                  <a:lnTo>
                    <a:pt x="40" y="0"/>
                  </a:lnTo>
                  <a:close/>
                </a:path>
              </a:pathLst>
            </a:custGeom>
            <a:noFill/>
            <a:ln w="12700">
              <a:solidFill>
                <a:srgbClr val="1F1A17"/>
              </a:solidFill>
              <a:prstDash val="solid"/>
              <a:round/>
              <a:headEnd/>
              <a:tailEnd/>
            </a:ln>
          </p:spPr>
          <p:txBody>
            <a:bodyPr/>
            <a:lstStyle/>
            <a:p>
              <a:endParaRPr lang="en-US" dirty="0"/>
            </a:p>
          </p:txBody>
        </p:sp>
        <p:sp>
          <p:nvSpPr>
            <p:cNvPr id="19672" name="Freeform 91"/>
            <p:cNvSpPr>
              <a:spLocks/>
            </p:cNvSpPr>
            <p:nvPr/>
          </p:nvSpPr>
          <p:spPr bwMode="auto">
            <a:xfrm>
              <a:off x="2846" y="3317"/>
              <a:ext cx="77" cy="66"/>
            </a:xfrm>
            <a:custGeom>
              <a:avLst/>
              <a:gdLst>
                <a:gd name="T0" fmla="*/ 39 w 77"/>
                <a:gd name="T1" fmla="*/ 0 h 66"/>
                <a:gd name="T2" fmla="*/ 46 w 77"/>
                <a:gd name="T3" fmla="*/ 0 h 66"/>
                <a:gd name="T4" fmla="*/ 54 w 77"/>
                <a:gd name="T5" fmla="*/ 2 h 66"/>
                <a:gd name="T6" fmla="*/ 60 w 77"/>
                <a:gd name="T7" fmla="*/ 6 h 66"/>
                <a:gd name="T8" fmla="*/ 66 w 77"/>
                <a:gd name="T9" fmla="*/ 10 h 66"/>
                <a:gd name="T10" fmla="*/ 70 w 77"/>
                <a:gd name="T11" fmla="*/ 14 h 66"/>
                <a:gd name="T12" fmla="*/ 73 w 77"/>
                <a:gd name="T13" fmla="*/ 19 h 66"/>
                <a:gd name="T14" fmla="*/ 75 w 77"/>
                <a:gd name="T15" fmla="*/ 25 h 66"/>
                <a:gd name="T16" fmla="*/ 77 w 77"/>
                <a:gd name="T17" fmla="*/ 33 h 66"/>
                <a:gd name="T18" fmla="*/ 75 w 77"/>
                <a:gd name="T19" fmla="*/ 39 h 66"/>
                <a:gd name="T20" fmla="*/ 73 w 77"/>
                <a:gd name="T21" fmla="*/ 46 h 66"/>
                <a:gd name="T22" fmla="*/ 70 w 77"/>
                <a:gd name="T23" fmla="*/ 52 h 66"/>
                <a:gd name="T24" fmla="*/ 66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8 w 77"/>
                <a:gd name="T39" fmla="*/ 60 h 66"/>
                <a:gd name="T40" fmla="*/ 12 w 77"/>
                <a:gd name="T41" fmla="*/ 56 h 66"/>
                <a:gd name="T42" fmla="*/ 6 w 77"/>
                <a:gd name="T43" fmla="*/ 52 h 66"/>
                <a:gd name="T44" fmla="*/ 2 w 77"/>
                <a:gd name="T45" fmla="*/ 46 h 66"/>
                <a:gd name="T46" fmla="*/ 0 w 77"/>
                <a:gd name="T47" fmla="*/ 39 h 66"/>
                <a:gd name="T48" fmla="*/ 0 w 77"/>
                <a:gd name="T49" fmla="*/ 33 h 66"/>
                <a:gd name="T50" fmla="*/ 0 w 77"/>
                <a:gd name="T51" fmla="*/ 25 h 66"/>
                <a:gd name="T52" fmla="*/ 2 w 77"/>
                <a:gd name="T53" fmla="*/ 19 h 66"/>
                <a:gd name="T54" fmla="*/ 6 w 77"/>
                <a:gd name="T55" fmla="*/ 14 h 66"/>
                <a:gd name="T56" fmla="*/ 12 w 77"/>
                <a:gd name="T57" fmla="*/ 10 h 66"/>
                <a:gd name="T58" fmla="*/ 18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6" y="10"/>
                  </a:lnTo>
                  <a:lnTo>
                    <a:pt x="70" y="14"/>
                  </a:lnTo>
                  <a:lnTo>
                    <a:pt x="73" y="19"/>
                  </a:lnTo>
                  <a:lnTo>
                    <a:pt x="75" y="25"/>
                  </a:lnTo>
                  <a:lnTo>
                    <a:pt x="77" y="33"/>
                  </a:lnTo>
                  <a:lnTo>
                    <a:pt x="75" y="39"/>
                  </a:lnTo>
                  <a:lnTo>
                    <a:pt x="73" y="46"/>
                  </a:lnTo>
                  <a:lnTo>
                    <a:pt x="70" y="52"/>
                  </a:lnTo>
                  <a:lnTo>
                    <a:pt x="66" y="56"/>
                  </a:lnTo>
                  <a:lnTo>
                    <a:pt x="60" y="60"/>
                  </a:lnTo>
                  <a:lnTo>
                    <a:pt x="54" y="64"/>
                  </a:lnTo>
                  <a:lnTo>
                    <a:pt x="46" y="66"/>
                  </a:lnTo>
                  <a:lnTo>
                    <a:pt x="39" y="66"/>
                  </a:lnTo>
                  <a:lnTo>
                    <a:pt x="31" y="66"/>
                  </a:lnTo>
                  <a:lnTo>
                    <a:pt x="23" y="64"/>
                  </a:lnTo>
                  <a:lnTo>
                    <a:pt x="18" y="60"/>
                  </a:lnTo>
                  <a:lnTo>
                    <a:pt x="12" y="56"/>
                  </a:lnTo>
                  <a:lnTo>
                    <a:pt x="6" y="52"/>
                  </a:lnTo>
                  <a:lnTo>
                    <a:pt x="2" y="46"/>
                  </a:lnTo>
                  <a:lnTo>
                    <a:pt x="0" y="39"/>
                  </a:lnTo>
                  <a:lnTo>
                    <a:pt x="0" y="33"/>
                  </a:lnTo>
                  <a:lnTo>
                    <a:pt x="0" y="25"/>
                  </a:lnTo>
                  <a:lnTo>
                    <a:pt x="2" y="19"/>
                  </a:lnTo>
                  <a:lnTo>
                    <a:pt x="6" y="14"/>
                  </a:lnTo>
                  <a:lnTo>
                    <a:pt x="12" y="10"/>
                  </a:lnTo>
                  <a:lnTo>
                    <a:pt x="18"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673" name="Freeform 92"/>
            <p:cNvSpPr>
              <a:spLocks/>
            </p:cNvSpPr>
            <p:nvPr/>
          </p:nvSpPr>
          <p:spPr bwMode="auto">
            <a:xfrm>
              <a:off x="2846" y="3317"/>
              <a:ext cx="77" cy="66"/>
            </a:xfrm>
            <a:custGeom>
              <a:avLst/>
              <a:gdLst>
                <a:gd name="T0" fmla="*/ 39 w 77"/>
                <a:gd name="T1" fmla="*/ 0 h 66"/>
                <a:gd name="T2" fmla="*/ 46 w 77"/>
                <a:gd name="T3" fmla="*/ 0 h 66"/>
                <a:gd name="T4" fmla="*/ 54 w 77"/>
                <a:gd name="T5" fmla="*/ 2 h 66"/>
                <a:gd name="T6" fmla="*/ 60 w 77"/>
                <a:gd name="T7" fmla="*/ 6 h 66"/>
                <a:gd name="T8" fmla="*/ 66 w 77"/>
                <a:gd name="T9" fmla="*/ 10 h 66"/>
                <a:gd name="T10" fmla="*/ 70 w 77"/>
                <a:gd name="T11" fmla="*/ 14 h 66"/>
                <a:gd name="T12" fmla="*/ 73 w 77"/>
                <a:gd name="T13" fmla="*/ 19 h 66"/>
                <a:gd name="T14" fmla="*/ 75 w 77"/>
                <a:gd name="T15" fmla="*/ 25 h 66"/>
                <a:gd name="T16" fmla="*/ 77 w 77"/>
                <a:gd name="T17" fmla="*/ 33 h 66"/>
                <a:gd name="T18" fmla="*/ 75 w 77"/>
                <a:gd name="T19" fmla="*/ 39 h 66"/>
                <a:gd name="T20" fmla="*/ 73 w 77"/>
                <a:gd name="T21" fmla="*/ 46 h 66"/>
                <a:gd name="T22" fmla="*/ 70 w 77"/>
                <a:gd name="T23" fmla="*/ 52 h 66"/>
                <a:gd name="T24" fmla="*/ 66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8 w 77"/>
                <a:gd name="T39" fmla="*/ 60 h 66"/>
                <a:gd name="T40" fmla="*/ 12 w 77"/>
                <a:gd name="T41" fmla="*/ 56 h 66"/>
                <a:gd name="T42" fmla="*/ 6 w 77"/>
                <a:gd name="T43" fmla="*/ 52 h 66"/>
                <a:gd name="T44" fmla="*/ 2 w 77"/>
                <a:gd name="T45" fmla="*/ 46 h 66"/>
                <a:gd name="T46" fmla="*/ 0 w 77"/>
                <a:gd name="T47" fmla="*/ 39 h 66"/>
                <a:gd name="T48" fmla="*/ 0 w 77"/>
                <a:gd name="T49" fmla="*/ 33 h 66"/>
                <a:gd name="T50" fmla="*/ 0 w 77"/>
                <a:gd name="T51" fmla="*/ 25 h 66"/>
                <a:gd name="T52" fmla="*/ 2 w 77"/>
                <a:gd name="T53" fmla="*/ 19 h 66"/>
                <a:gd name="T54" fmla="*/ 6 w 77"/>
                <a:gd name="T55" fmla="*/ 14 h 66"/>
                <a:gd name="T56" fmla="*/ 12 w 77"/>
                <a:gd name="T57" fmla="*/ 10 h 66"/>
                <a:gd name="T58" fmla="*/ 18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6" y="10"/>
                  </a:lnTo>
                  <a:lnTo>
                    <a:pt x="70" y="14"/>
                  </a:lnTo>
                  <a:lnTo>
                    <a:pt x="73" y="19"/>
                  </a:lnTo>
                  <a:lnTo>
                    <a:pt x="75" y="25"/>
                  </a:lnTo>
                  <a:lnTo>
                    <a:pt x="77" y="33"/>
                  </a:lnTo>
                  <a:lnTo>
                    <a:pt x="75" y="39"/>
                  </a:lnTo>
                  <a:lnTo>
                    <a:pt x="73" y="46"/>
                  </a:lnTo>
                  <a:lnTo>
                    <a:pt x="70" y="52"/>
                  </a:lnTo>
                  <a:lnTo>
                    <a:pt x="66" y="56"/>
                  </a:lnTo>
                  <a:lnTo>
                    <a:pt x="60" y="60"/>
                  </a:lnTo>
                  <a:lnTo>
                    <a:pt x="54" y="64"/>
                  </a:lnTo>
                  <a:lnTo>
                    <a:pt x="46" y="66"/>
                  </a:lnTo>
                  <a:lnTo>
                    <a:pt x="39" y="66"/>
                  </a:lnTo>
                  <a:lnTo>
                    <a:pt x="31" y="66"/>
                  </a:lnTo>
                  <a:lnTo>
                    <a:pt x="23" y="64"/>
                  </a:lnTo>
                  <a:lnTo>
                    <a:pt x="18" y="60"/>
                  </a:lnTo>
                  <a:lnTo>
                    <a:pt x="12" y="56"/>
                  </a:lnTo>
                  <a:lnTo>
                    <a:pt x="6" y="52"/>
                  </a:lnTo>
                  <a:lnTo>
                    <a:pt x="2" y="46"/>
                  </a:lnTo>
                  <a:lnTo>
                    <a:pt x="0" y="39"/>
                  </a:lnTo>
                  <a:lnTo>
                    <a:pt x="0" y="33"/>
                  </a:lnTo>
                  <a:lnTo>
                    <a:pt x="0" y="25"/>
                  </a:lnTo>
                  <a:lnTo>
                    <a:pt x="2" y="19"/>
                  </a:lnTo>
                  <a:lnTo>
                    <a:pt x="6" y="14"/>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74" name="Freeform 93"/>
            <p:cNvSpPr>
              <a:spLocks/>
            </p:cNvSpPr>
            <p:nvPr/>
          </p:nvSpPr>
          <p:spPr bwMode="auto">
            <a:xfrm>
              <a:off x="2161" y="3753"/>
              <a:ext cx="79" cy="67"/>
            </a:xfrm>
            <a:custGeom>
              <a:avLst/>
              <a:gdLst>
                <a:gd name="T0" fmla="*/ 40 w 79"/>
                <a:gd name="T1" fmla="*/ 0 h 67"/>
                <a:gd name="T2" fmla="*/ 48 w 79"/>
                <a:gd name="T3" fmla="*/ 0 h 67"/>
                <a:gd name="T4" fmla="*/ 54 w 79"/>
                <a:gd name="T5" fmla="*/ 4 h 67"/>
                <a:gd name="T6" fmla="*/ 62 w 79"/>
                <a:gd name="T7" fmla="*/ 6 h 67"/>
                <a:gd name="T8" fmla="*/ 67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2 h 67"/>
                <a:gd name="T24" fmla="*/ 67 w 79"/>
                <a:gd name="T25" fmla="*/ 57 h 67"/>
                <a:gd name="T26" fmla="*/ 62 w 79"/>
                <a:gd name="T27" fmla="*/ 61 h 67"/>
                <a:gd name="T28" fmla="*/ 54 w 79"/>
                <a:gd name="T29" fmla="*/ 63 h 67"/>
                <a:gd name="T30" fmla="*/ 48 w 79"/>
                <a:gd name="T31" fmla="*/ 65 h 67"/>
                <a:gd name="T32" fmla="*/ 40 w 79"/>
                <a:gd name="T33" fmla="*/ 67 h 67"/>
                <a:gd name="T34" fmla="*/ 33 w 79"/>
                <a:gd name="T35" fmla="*/ 65 h 67"/>
                <a:gd name="T36" fmla="*/ 25 w 79"/>
                <a:gd name="T37" fmla="*/ 63 h 67"/>
                <a:gd name="T38" fmla="*/ 17 w 79"/>
                <a:gd name="T39" fmla="*/ 61 h 67"/>
                <a:gd name="T40" fmla="*/ 12 w 79"/>
                <a:gd name="T41" fmla="*/ 57 h 67"/>
                <a:gd name="T42" fmla="*/ 8 w 79"/>
                <a:gd name="T43" fmla="*/ 52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2 w 79"/>
                <a:gd name="T57" fmla="*/ 9 h 67"/>
                <a:gd name="T58" fmla="*/ 17 w 79"/>
                <a:gd name="T59" fmla="*/ 6 h 67"/>
                <a:gd name="T60" fmla="*/ 25 w 79"/>
                <a:gd name="T61" fmla="*/ 4 h 67"/>
                <a:gd name="T62" fmla="*/ 33 w 79"/>
                <a:gd name="T63" fmla="*/ 0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0"/>
                  </a:lnTo>
                  <a:lnTo>
                    <a:pt x="54" y="4"/>
                  </a:lnTo>
                  <a:lnTo>
                    <a:pt x="62" y="6"/>
                  </a:lnTo>
                  <a:lnTo>
                    <a:pt x="67" y="9"/>
                  </a:lnTo>
                  <a:lnTo>
                    <a:pt x="71" y="15"/>
                  </a:lnTo>
                  <a:lnTo>
                    <a:pt x="75" y="21"/>
                  </a:lnTo>
                  <a:lnTo>
                    <a:pt x="77" y="27"/>
                  </a:lnTo>
                  <a:lnTo>
                    <a:pt x="79" y="32"/>
                  </a:lnTo>
                  <a:lnTo>
                    <a:pt x="77" y="40"/>
                  </a:lnTo>
                  <a:lnTo>
                    <a:pt x="75" y="46"/>
                  </a:lnTo>
                  <a:lnTo>
                    <a:pt x="71" y="52"/>
                  </a:lnTo>
                  <a:lnTo>
                    <a:pt x="67" y="57"/>
                  </a:lnTo>
                  <a:lnTo>
                    <a:pt x="62" y="61"/>
                  </a:lnTo>
                  <a:lnTo>
                    <a:pt x="54" y="63"/>
                  </a:lnTo>
                  <a:lnTo>
                    <a:pt x="48" y="65"/>
                  </a:lnTo>
                  <a:lnTo>
                    <a:pt x="40" y="67"/>
                  </a:lnTo>
                  <a:lnTo>
                    <a:pt x="33" y="65"/>
                  </a:lnTo>
                  <a:lnTo>
                    <a:pt x="25" y="63"/>
                  </a:lnTo>
                  <a:lnTo>
                    <a:pt x="17" y="61"/>
                  </a:lnTo>
                  <a:lnTo>
                    <a:pt x="12" y="57"/>
                  </a:lnTo>
                  <a:lnTo>
                    <a:pt x="8" y="52"/>
                  </a:lnTo>
                  <a:lnTo>
                    <a:pt x="4" y="46"/>
                  </a:lnTo>
                  <a:lnTo>
                    <a:pt x="2" y="40"/>
                  </a:lnTo>
                  <a:lnTo>
                    <a:pt x="0" y="32"/>
                  </a:lnTo>
                  <a:lnTo>
                    <a:pt x="2" y="27"/>
                  </a:lnTo>
                  <a:lnTo>
                    <a:pt x="4" y="21"/>
                  </a:lnTo>
                  <a:lnTo>
                    <a:pt x="8" y="15"/>
                  </a:lnTo>
                  <a:lnTo>
                    <a:pt x="12" y="9"/>
                  </a:lnTo>
                  <a:lnTo>
                    <a:pt x="17" y="6"/>
                  </a:lnTo>
                  <a:lnTo>
                    <a:pt x="25" y="4"/>
                  </a:lnTo>
                  <a:lnTo>
                    <a:pt x="33" y="0"/>
                  </a:lnTo>
                  <a:lnTo>
                    <a:pt x="40" y="0"/>
                  </a:lnTo>
                  <a:close/>
                </a:path>
              </a:pathLst>
            </a:custGeom>
            <a:noFill/>
            <a:ln w="12700">
              <a:solidFill>
                <a:srgbClr val="1F1A17"/>
              </a:solidFill>
              <a:prstDash val="solid"/>
              <a:round/>
              <a:headEnd/>
              <a:tailEnd/>
            </a:ln>
          </p:spPr>
          <p:txBody>
            <a:bodyPr/>
            <a:lstStyle/>
            <a:p>
              <a:endParaRPr lang="en-US" dirty="0"/>
            </a:p>
          </p:txBody>
        </p:sp>
        <p:sp>
          <p:nvSpPr>
            <p:cNvPr id="19675" name="Freeform 94"/>
            <p:cNvSpPr>
              <a:spLocks/>
            </p:cNvSpPr>
            <p:nvPr/>
          </p:nvSpPr>
          <p:spPr bwMode="auto">
            <a:xfrm>
              <a:off x="2871" y="3697"/>
              <a:ext cx="77" cy="67"/>
            </a:xfrm>
            <a:custGeom>
              <a:avLst/>
              <a:gdLst>
                <a:gd name="T0" fmla="*/ 39 w 77"/>
                <a:gd name="T1" fmla="*/ 0 h 67"/>
                <a:gd name="T2" fmla="*/ 46 w 77"/>
                <a:gd name="T3" fmla="*/ 2 h 67"/>
                <a:gd name="T4" fmla="*/ 54 w 77"/>
                <a:gd name="T5" fmla="*/ 4 h 67"/>
                <a:gd name="T6" fmla="*/ 60 w 77"/>
                <a:gd name="T7" fmla="*/ 6 h 67"/>
                <a:gd name="T8" fmla="*/ 66 w 77"/>
                <a:gd name="T9" fmla="*/ 10 h 67"/>
                <a:gd name="T10" fmla="*/ 71 w 77"/>
                <a:gd name="T11" fmla="*/ 16 h 67"/>
                <a:gd name="T12" fmla="*/ 75 w 77"/>
                <a:gd name="T13" fmla="*/ 21 h 67"/>
                <a:gd name="T14" fmla="*/ 77 w 77"/>
                <a:gd name="T15" fmla="*/ 27 h 67"/>
                <a:gd name="T16" fmla="*/ 77 w 77"/>
                <a:gd name="T17" fmla="*/ 33 h 67"/>
                <a:gd name="T18" fmla="*/ 77 w 77"/>
                <a:gd name="T19" fmla="*/ 40 h 67"/>
                <a:gd name="T20" fmla="*/ 75 w 77"/>
                <a:gd name="T21" fmla="*/ 46 h 67"/>
                <a:gd name="T22" fmla="*/ 71 w 77"/>
                <a:gd name="T23" fmla="*/ 52 h 67"/>
                <a:gd name="T24" fmla="*/ 66 w 77"/>
                <a:gd name="T25" fmla="*/ 58 h 67"/>
                <a:gd name="T26" fmla="*/ 60 w 77"/>
                <a:gd name="T27" fmla="*/ 62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2 h 67"/>
                <a:gd name="T40" fmla="*/ 12 w 77"/>
                <a:gd name="T41" fmla="*/ 58 h 67"/>
                <a:gd name="T42" fmla="*/ 6 w 77"/>
                <a:gd name="T43" fmla="*/ 52 h 67"/>
                <a:gd name="T44" fmla="*/ 2 w 77"/>
                <a:gd name="T45" fmla="*/ 46 h 67"/>
                <a:gd name="T46" fmla="*/ 0 w 77"/>
                <a:gd name="T47" fmla="*/ 40 h 67"/>
                <a:gd name="T48" fmla="*/ 0 w 77"/>
                <a:gd name="T49" fmla="*/ 33 h 67"/>
                <a:gd name="T50" fmla="*/ 0 w 77"/>
                <a:gd name="T51" fmla="*/ 27 h 67"/>
                <a:gd name="T52" fmla="*/ 2 w 77"/>
                <a:gd name="T53" fmla="*/ 21 h 67"/>
                <a:gd name="T54" fmla="*/ 6 w 77"/>
                <a:gd name="T55" fmla="*/ 16 h 67"/>
                <a:gd name="T56" fmla="*/ 12 w 77"/>
                <a:gd name="T57" fmla="*/ 10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10"/>
                  </a:lnTo>
                  <a:lnTo>
                    <a:pt x="71" y="16"/>
                  </a:lnTo>
                  <a:lnTo>
                    <a:pt x="75" y="21"/>
                  </a:lnTo>
                  <a:lnTo>
                    <a:pt x="77" y="27"/>
                  </a:lnTo>
                  <a:lnTo>
                    <a:pt x="77" y="33"/>
                  </a:lnTo>
                  <a:lnTo>
                    <a:pt x="77" y="40"/>
                  </a:lnTo>
                  <a:lnTo>
                    <a:pt x="75" y="46"/>
                  </a:lnTo>
                  <a:lnTo>
                    <a:pt x="71" y="52"/>
                  </a:lnTo>
                  <a:lnTo>
                    <a:pt x="66" y="58"/>
                  </a:lnTo>
                  <a:lnTo>
                    <a:pt x="60" y="62"/>
                  </a:lnTo>
                  <a:lnTo>
                    <a:pt x="54" y="63"/>
                  </a:lnTo>
                  <a:lnTo>
                    <a:pt x="46" y="65"/>
                  </a:lnTo>
                  <a:lnTo>
                    <a:pt x="39" y="67"/>
                  </a:lnTo>
                  <a:lnTo>
                    <a:pt x="31" y="65"/>
                  </a:lnTo>
                  <a:lnTo>
                    <a:pt x="23" y="63"/>
                  </a:lnTo>
                  <a:lnTo>
                    <a:pt x="18" y="62"/>
                  </a:lnTo>
                  <a:lnTo>
                    <a:pt x="12" y="58"/>
                  </a:lnTo>
                  <a:lnTo>
                    <a:pt x="6" y="52"/>
                  </a:lnTo>
                  <a:lnTo>
                    <a:pt x="2" y="46"/>
                  </a:lnTo>
                  <a:lnTo>
                    <a:pt x="0" y="40"/>
                  </a:lnTo>
                  <a:lnTo>
                    <a:pt x="0" y="33"/>
                  </a:lnTo>
                  <a:lnTo>
                    <a:pt x="0" y="27"/>
                  </a:lnTo>
                  <a:lnTo>
                    <a:pt x="2" y="21"/>
                  </a:lnTo>
                  <a:lnTo>
                    <a:pt x="6" y="16"/>
                  </a:lnTo>
                  <a:lnTo>
                    <a:pt x="12" y="10"/>
                  </a:lnTo>
                  <a:lnTo>
                    <a:pt x="18" y="6"/>
                  </a:lnTo>
                  <a:lnTo>
                    <a:pt x="23" y="4"/>
                  </a:lnTo>
                  <a:lnTo>
                    <a:pt x="31" y="2"/>
                  </a:lnTo>
                  <a:lnTo>
                    <a:pt x="39" y="0"/>
                  </a:lnTo>
                  <a:close/>
                </a:path>
              </a:pathLst>
            </a:custGeom>
            <a:solidFill>
              <a:srgbClr val="FFFFFF"/>
            </a:solidFill>
            <a:ln w="9525">
              <a:noFill/>
              <a:round/>
              <a:headEnd/>
              <a:tailEnd/>
            </a:ln>
          </p:spPr>
          <p:txBody>
            <a:bodyPr/>
            <a:lstStyle/>
            <a:p>
              <a:endParaRPr lang="en-US" dirty="0"/>
            </a:p>
          </p:txBody>
        </p:sp>
        <p:sp>
          <p:nvSpPr>
            <p:cNvPr id="19676" name="Freeform 95"/>
            <p:cNvSpPr>
              <a:spLocks/>
            </p:cNvSpPr>
            <p:nvPr/>
          </p:nvSpPr>
          <p:spPr bwMode="auto">
            <a:xfrm>
              <a:off x="2871" y="3697"/>
              <a:ext cx="77" cy="67"/>
            </a:xfrm>
            <a:custGeom>
              <a:avLst/>
              <a:gdLst>
                <a:gd name="T0" fmla="*/ 39 w 77"/>
                <a:gd name="T1" fmla="*/ 0 h 67"/>
                <a:gd name="T2" fmla="*/ 46 w 77"/>
                <a:gd name="T3" fmla="*/ 2 h 67"/>
                <a:gd name="T4" fmla="*/ 54 w 77"/>
                <a:gd name="T5" fmla="*/ 4 h 67"/>
                <a:gd name="T6" fmla="*/ 60 w 77"/>
                <a:gd name="T7" fmla="*/ 6 h 67"/>
                <a:gd name="T8" fmla="*/ 66 w 77"/>
                <a:gd name="T9" fmla="*/ 10 h 67"/>
                <a:gd name="T10" fmla="*/ 71 w 77"/>
                <a:gd name="T11" fmla="*/ 16 h 67"/>
                <a:gd name="T12" fmla="*/ 75 w 77"/>
                <a:gd name="T13" fmla="*/ 21 h 67"/>
                <a:gd name="T14" fmla="*/ 77 w 77"/>
                <a:gd name="T15" fmla="*/ 27 h 67"/>
                <a:gd name="T16" fmla="*/ 77 w 77"/>
                <a:gd name="T17" fmla="*/ 33 h 67"/>
                <a:gd name="T18" fmla="*/ 77 w 77"/>
                <a:gd name="T19" fmla="*/ 40 h 67"/>
                <a:gd name="T20" fmla="*/ 75 w 77"/>
                <a:gd name="T21" fmla="*/ 46 h 67"/>
                <a:gd name="T22" fmla="*/ 71 w 77"/>
                <a:gd name="T23" fmla="*/ 52 h 67"/>
                <a:gd name="T24" fmla="*/ 66 w 77"/>
                <a:gd name="T25" fmla="*/ 58 h 67"/>
                <a:gd name="T26" fmla="*/ 60 w 77"/>
                <a:gd name="T27" fmla="*/ 62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2 h 67"/>
                <a:gd name="T40" fmla="*/ 12 w 77"/>
                <a:gd name="T41" fmla="*/ 58 h 67"/>
                <a:gd name="T42" fmla="*/ 6 w 77"/>
                <a:gd name="T43" fmla="*/ 52 h 67"/>
                <a:gd name="T44" fmla="*/ 2 w 77"/>
                <a:gd name="T45" fmla="*/ 46 h 67"/>
                <a:gd name="T46" fmla="*/ 0 w 77"/>
                <a:gd name="T47" fmla="*/ 40 h 67"/>
                <a:gd name="T48" fmla="*/ 0 w 77"/>
                <a:gd name="T49" fmla="*/ 33 h 67"/>
                <a:gd name="T50" fmla="*/ 0 w 77"/>
                <a:gd name="T51" fmla="*/ 27 h 67"/>
                <a:gd name="T52" fmla="*/ 2 w 77"/>
                <a:gd name="T53" fmla="*/ 21 h 67"/>
                <a:gd name="T54" fmla="*/ 6 w 77"/>
                <a:gd name="T55" fmla="*/ 16 h 67"/>
                <a:gd name="T56" fmla="*/ 12 w 77"/>
                <a:gd name="T57" fmla="*/ 10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10"/>
                  </a:lnTo>
                  <a:lnTo>
                    <a:pt x="71" y="16"/>
                  </a:lnTo>
                  <a:lnTo>
                    <a:pt x="75" y="21"/>
                  </a:lnTo>
                  <a:lnTo>
                    <a:pt x="77" y="27"/>
                  </a:lnTo>
                  <a:lnTo>
                    <a:pt x="77" y="33"/>
                  </a:lnTo>
                  <a:lnTo>
                    <a:pt x="77" y="40"/>
                  </a:lnTo>
                  <a:lnTo>
                    <a:pt x="75" y="46"/>
                  </a:lnTo>
                  <a:lnTo>
                    <a:pt x="71" y="52"/>
                  </a:lnTo>
                  <a:lnTo>
                    <a:pt x="66" y="58"/>
                  </a:lnTo>
                  <a:lnTo>
                    <a:pt x="60" y="62"/>
                  </a:lnTo>
                  <a:lnTo>
                    <a:pt x="54" y="63"/>
                  </a:lnTo>
                  <a:lnTo>
                    <a:pt x="46" y="65"/>
                  </a:lnTo>
                  <a:lnTo>
                    <a:pt x="39" y="67"/>
                  </a:lnTo>
                  <a:lnTo>
                    <a:pt x="31" y="65"/>
                  </a:lnTo>
                  <a:lnTo>
                    <a:pt x="23" y="63"/>
                  </a:lnTo>
                  <a:lnTo>
                    <a:pt x="18" y="62"/>
                  </a:lnTo>
                  <a:lnTo>
                    <a:pt x="12" y="58"/>
                  </a:lnTo>
                  <a:lnTo>
                    <a:pt x="6" y="52"/>
                  </a:lnTo>
                  <a:lnTo>
                    <a:pt x="2" y="46"/>
                  </a:lnTo>
                  <a:lnTo>
                    <a:pt x="0" y="40"/>
                  </a:lnTo>
                  <a:lnTo>
                    <a:pt x="0" y="33"/>
                  </a:lnTo>
                  <a:lnTo>
                    <a:pt x="0" y="27"/>
                  </a:lnTo>
                  <a:lnTo>
                    <a:pt x="2" y="21"/>
                  </a:lnTo>
                  <a:lnTo>
                    <a:pt x="6" y="16"/>
                  </a:lnTo>
                  <a:lnTo>
                    <a:pt x="12" y="10"/>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77" name="Freeform 96"/>
            <p:cNvSpPr>
              <a:spLocks/>
            </p:cNvSpPr>
            <p:nvPr/>
          </p:nvSpPr>
          <p:spPr bwMode="auto">
            <a:xfrm>
              <a:off x="2113" y="3563"/>
              <a:ext cx="79" cy="67"/>
            </a:xfrm>
            <a:custGeom>
              <a:avLst/>
              <a:gdLst>
                <a:gd name="T0" fmla="*/ 38 w 79"/>
                <a:gd name="T1" fmla="*/ 0 h 67"/>
                <a:gd name="T2" fmla="*/ 46 w 79"/>
                <a:gd name="T3" fmla="*/ 0 h 67"/>
                <a:gd name="T4" fmla="*/ 54 w 79"/>
                <a:gd name="T5" fmla="*/ 2 h 67"/>
                <a:gd name="T6" fmla="*/ 62 w 79"/>
                <a:gd name="T7" fmla="*/ 6 h 67"/>
                <a:gd name="T8" fmla="*/ 67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2 h 67"/>
                <a:gd name="T24" fmla="*/ 67 w 79"/>
                <a:gd name="T25" fmla="*/ 56 h 67"/>
                <a:gd name="T26" fmla="*/ 62 w 79"/>
                <a:gd name="T27" fmla="*/ 61 h 67"/>
                <a:gd name="T28" fmla="*/ 54 w 79"/>
                <a:gd name="T29" fmla="*/ 63 h 67"/>
                <a:gd name="T30" fmla="*/ 46 w 79"/>
                <a:gd name="T31" fmla="*/ 65 h 67"/>
                <a:gd name="T32" fmla="*/ 38 w 79"/>
                <a:gd name="T33" fmla="*/ 67 h 67"/>
                <a:gd name="T34" fmla="*/ 31 w 79"/>
                <a:gd name="T35" fmla="*/ 65 h 67"/>
                <a:gd name="T36" fmla="*/ 25 w 79"/>
                <a:gd name="T37" fmla="*/ 63 h 67"/>
                <a:gd name="T38" fmla="*/ 17 w 79"/>
                <a:gd name="T39" fmla="*/ 61 h 67"/>
                <a:gd name="T40" fmla="*/ 12 w 79"/>
                <a:gd name="T41" fmla="*/ 56 h 67"/>
                <a:gd name="T42" fmla="*/ 8 w 79"/>
                <a:gd name="T43" fmla="*/ 52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2 w 79"/>
                <a:gd name="T57" fmla="*/ 9 h 67"/>
                <a:gd name="T58" fmla="*/ 17 w 79"/>
                <a:gd name="T59" fmla="*/ 6 h 67"/>
                <a:gd name="T60" fmla="*/ 25 w 79"/>
                <a:gd name="T61" fmla="*/ 2 h 67"/>
                <a:gd name="T62" fmla="*/ 31 w 79"/>
                <a:gd name="T63" fmla="*/ 0 h 67"/>
                <a:gd name="T64" fmla="*/ 38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0"/>
                  </a:lnTo>
                  <a:lnTo>
                    <a:pt x="54" y="2"/>
                  </a:lnTo>
                  <a:lnTo>
                    <a:pt x="62" y="6"/>
                  </a:lnTo>
                  <a:lnTo>
                    <a:pt x="67" y="9"/>
                  </a:lnTo>
                  <a:lnTo>
                    <a:pt x="71" y="15"/>
                  </a:lnTo>
                  <a:lnTo>
                    <a:pt x="75" y="21"/>
                  </a:lnTo>
                  <a:lnTo>
                    <a:pt x="77" y="27"/>
                  </a:lnTo>
                  <a:lnTo>
                    <a:pt x="79" y="32"/>
                  </a:lnTo>
                  <a:lnTo>
                    <a:pt x="77" y="40"/>
                  </a:lnTo>
                  <a:lnTo>
                    <a:pt x="75" y="46"/>
                  </a:lnTo>
                  <a:lnTo>
                    <a:pt x="71" y="52"/>
                  </a:lnTo>
                  <a:lnTo>
                    <a:pt x="67" y="56"/>
                  </a:lnTo>
                  <a:lnTo>
                    <a:pt x="62" y="61"/>
                  </a:lnTo>
                  <a:lnTo>
                    <a:pt x="54" y="63"/>
                  </a:lnTo>
                  <a:lnTo>
                    <a:pt x="46" y="65"/>
                  </a:lnTo>
                  <a:lnTo>
                    <a:pt x="38" y="67"/>
                  </a:lnTo>
                  <a:lnTo>
                    <a:pt x="31" y="65"/>
                  </a:lnTo>
                  <a:lnTo>
                    <a:pt x="25" y="63"/>
                  </a:lnTo>
                  <a:lnTo>
                    <a:pt x="17" y="61"/>
                  </a:lnTo>
                  <a:lnTo>
                    <a:pt x="12" y="56"/>
                  </a:lnTo>
                  <a:lnTo>
                    <a:pt x="8" y="52"/>
                  </a:lnTo>
                  <a:lnTo>
                    <a:pt x="4" y="46"/>
                  </a:lnTo>
                  <a:lnTo>
                    <a:pt x="2" y="40"/>
                  </a:lnTo>
                  <a:lnTo>
                    <a:pt x="0" y="32"/>
                  </a:lnTo>
                  <a:lnTo>
                    <a:pt x="2" y="27"/>
                  </a:lnTo>
                  <a:lnTo>
                    <a:pt x="4" y="21"/>
                  </a:lnTo>
                  <a:lnTo>
                    <a:pt x="8" y="15"/>
                  </a:lnTo>
                  <a:lnTo>
                    <a:pt x="12" y="9"/>
                  </a:lnTo>
                  <a:lnTo>
                    <a:pt x="17" y="6"/>
                  </a:lnTo>
                  <a:lnTo>
                    <a:pt x="25" y="2"/>
                  </a:lnTo>
                  <a:lnTo>
                    <a:pt x="31" y="0"/>
                  </a:lnTo>
                  <a:lnTo>
                    <a:pt x="38" y="0"/>
                  </a:lnTo>
                  <a:close/>
                </a:path>
              </a:pathLst>
            </a:custGeom>
            <a:solidFill>
              <a:srgbClr val="FFFFFF"/>
            </a:solidFill>
            <a:ln w="9525">
              <a:noFill/>
              <a:round/>
              <a:headEnd/>
              <a:tailEnd/>
            </a:ln>
          </p:spPr>
          <p:txBody>
            <a:bodyPr/>
            <a:lstStyle/>
            <a:p>
              <a:endParaRPr lang="en-US" dirty="0"/>
            </a:p>
          </p:txBody>
        </p:sp>
        <p:sp>
          <p:nvSpPr>
            <p:cNvPr id="19678" name="Freeform 97"/>
            <p:cNvSpPr>
              <a:spLocks/>
            </p:cNvSpPr>
            <p:nvPr/>
          </p:nvSpPr>
          <p:spPr bwMode="auto">
            <a:xfrm>
              <a:off x="2113" y="3563"/>
              <a:ext cx="79" cy="67"/>
            </a:xfrm>
            <a:custGeom>
              <a:avLst/>
              <a:gdLst>
                <a:gd name="T0" fmla="*/ 38 w 79"/>
                <a:gd name="T1" fmla="*/ 0 h 67"/>
                <a:gd name="T2" fmla="*/ 46 w 79"/>
                <a:gd name="T3" fmla="*/ 0 h 67"/>
                <a:gd name="T4" fmla="*/ 54 w 79"/>
                <a:gd name="T5" fmla="*/ 2 h 67"/>
                <a:gd name="T6" fmla="*/ 62 w 79"/>
                <a:gd name="T7" fmla="*/ 6 h 67"/>
                <a:gd name="T8" fmla="*/ 67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2 h 67"/>
                <a:gd name="T24" fmla="*/ 67 w 79"/>
                <a:gd name="T25" fmla="*/ 56 h 67"/>
                <a:gd name="T26" fmla="*/ 62 w 79"/>
                <a:gd name="T27" fmla="*/ 61 h 67"/>
                <a:gd name="T28" fmla="*/ 54 w 79"/>
                <a:gd name="T29" fmla="*/ 63 h 67"/>
                <a:gd name="T30" fmla="*/ 46 w 79"/>
                <a:gd name="T31" fmla="*/ 65 h 67"/>
                <a:gd name="T32" fmla="*/ 38 w 79"/>
                <a:gd name="T33" fmla="*/ 67 h 67"/>
                <a:gd name="T34" fmla="*/ 31 w 79"/>
                <a:gd name="T35" fmla="*/ 65 h 67"/>
                <a:gd name="T36" fmla="*/ 25 w 79"/>
                <a:gd name="T37" fmla="*/ 63 h 67"/>
                <a:gd name="T38" fmla="*/ 17 w 79"/>
                <a:gd name="T39" fmla="*/ 61 h 67"/>
                <a:gd name="T40" fmla="*/ 12 w 79"/>
                <a:gd name="T41" fmla="*/ 56 h 67"/>
                <a:gd name="T42" fmla="*/ 8 w 79"/>
                <a:gd name="T43" fmla="*/ 52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2 w 79"/>
                <a:gd name="T57" fmla="*/ 9 h 67"/>
                <a:gd name="T58" fmla="*/ 17 w 79"/>
                <a:gd name="T59" fmla="*/ 6 h 67"/>
                <a:gd name="T60" fmla="*/ 25 w 79"/>
                <a:gd name="T61" fmla="*/ 2 h 67"/>
                <a:gd name="T62" fmla="*/ 31 w 79"/>
                <a:gd name="T63" fmla="*/ 0 h 67"/>
                <a:gd name="T64" fmla="*/ 38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0"/>
                  </a:lnTo>
                  <a:lnTo>
                    <a:pt x="54" y="2"/>
                  </a:lnTo>
                  <a:lnTo>
                    <a:pt x="62" y="6"/>
                  </a:lnTo>
                  <a:lnTo>
                    <a:pt x="67" y="9"/>
                  </a:lnTo>
                  <a:lnTo>
                    <a:pt x="71" y="15"/>
                  </a:lnTo>
                  <a:lnTo>
                    <a:pt x="75" y="21"/>
                  </a:lnTo>
                  <a:lnTo>
                    <a:pt x="77" y="27"/>
                  </a:lnTo>
                  <a:lnTo>
                    <a:pt x="79" y="32"/>
                  </a:lnTo>
                  <a:lnTo>
                    <a:pt x="77" y="40"/>
                  </a:lnTo>
                  <a:lnTo>
                    <a:pt x="75" y="46"/>
                  </a:lnTo>
                  <a:lnTo>
                    <a:pt x="71" y="52"/>
                  </a:lnTo>
                  <a:lnTo>
                    <a:pt x="67" y="56"/>
                  </a:lnTo>
                  <a:lnTo>
                    <a:pt x="62" y="61"/>
                  </a:lnTo>
                  <a:lnTo>
                    <a:pt x="54" y="63"/>
                  </a:lnTo>
                  <a:lnTo>
                    <a:pt x="46" y="65"/>
                  </a:lnTo>
                  <a:lnTo>
                    <a:pt x="38" y="67"/>
                  </a:lnTo>
                  <a:lnTo>
                    <a:pt x="31" y="65"/>
                  </a:lnTo>
                  <a:lnTo>
                    <a:pt x="25" y="63"/>
                  </a:lnTo>
                  <a:lnTo>
                    <a:pt x="17" y="61"/>
                  </a:lnTo>
                  <a:lnTo>
                    <a:pt x="12" y="56"/>
                  </a:lnTo>
                  <a:lnTo>
                    <a:pt x="8" y="52"/>
                  </a:lnTo>
                  <a:lnTo>
                    <a:pt x="4" y="46"/>
                  </a:lnTo>
                  <a:lnTo>
                    <a:pt x="2" y="40"/>
                  </a:lnTo>
                  <a:lnTo>
                    <a:pt x="0" y="32"/>
                  </a:lnTo>
                  <a:lnTo>
                    <a:pt x="2" y="27"/>
                  </a:lnTo>
                  <a:lnTo>
                    <a:pt x="4" y="21"/>
                  </a:lnTo>
                  <a:lnTo>
                    <a:pt x="8" y="15"/>
                  </a:lnTo>
                  <a:lnTo>
                    <a:pt x="12" y="9"/>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79" name="Freeform 98"/>
            <p:cNvSpPr>
              <a:spLocks/>
            </p:cNvSpPr>
            <p:nvPr/>
          </p:nvSpPr>
          <p:spPr bwMode="auto">
            <a:xfrm>
              <a:off x="2821" y="3507"/>
              <a:ext cx="79" cy="67"/>
            </a:xfrm>
            <a:custGeom>
              <a:avLst/>
              <a:gdLst>
                <a:gd name="T0" fmla="*/ 41 w 79"/>
                <a:gd name="T1" fmla="*/ 0 h 67"/>
                <a:gd name="T2" fmla="*/ 48 w 79"/>
                <a:gd name="T3" fmla="*/ 2 h 67"/>
                <a:gd name="T4" fmla="*/ 54 w 79"/>
                <a:gd name="T5" fmla="*/ 4 h 67"/>
                <a:gd name="T6" fmla="*/ 62 w 79"/>
                <a:gd name="T7" fmla="*/ 6 h 67"/>
                <a:gd name="T8" fmla="*/ 68 w 79"/>
                <a:gd name="T9" fmla="*/ 10 h 67"/>
                <a:gd name="T10" fmla="*/ 71 w 79"/>
                <a:gd name="T11" fmla="*/ 16 h 67"/>
                <a:gd name="T12" fmla="*/ 75 w 79"/>
                <a:gd name="T13" fmla="*/ 21 h 67"/>
                <a:gd name="T14" fmla="*/ 77 w 79"/>
                <a:gd name="T15" fmla="*/ 27 h 67"/>
                <a:gd name="T16" fmla="*/ 79 w 79"/>
                <a:gd name="T17" fmla="*/ 33 h 67"/>
                <a:gd name="T18" fmla="*/ 77 w 79"/>
                <a:gd name="T19" fmla="*/ 41 h 67"/>
                <a:gd name="T20" fmla="*/ 75 w 79"/>
                <a:gd name="T21" fmla="*/ 46 h 67"/>
                <a:gd name="T22" fmla="*/ 71 w 79"/>
                <a:gd name="T23" fmla="*/ 52 h 67"/>
                <a:gd name="T24" fmla="*/ 68 w 79"/>
                <a:gd name="T25" fmla="*/ 58 h 67"/>
                <a:gd name="T26" fmla="*/ 62 w 79"/>
                <a:gd name="T27" fmla="*/ 62 h 67"/>
                <a:gd name="T28" fmla="*/ 54 w 79"/>
                <a:gd name="T29" fmla="*/ 64 h 67"/>
                <a:gd name="T30" fmla="*/ 48 w 79"/>
                <a:gd name="T31" fmla="*/ 65 h 67"/>
                <a:gd name="T32" fmla="*/ 41 w 79"/>
                <a:gd name="T33" fmla="*/ 67 h 67"/>
                <a:gd name="T34" fmla="*/ 33 w 79"/>
                <a:gd name="T35" fmla="*/ 65 h 67"/>
                <a:gd name="T36" fmla="*/ 25 w 79"/>
                <a:gd name="T37" fmla="*/ 64 h 67"/>
                <a:gd name="T38" fmla="*/ 18 w 79"/>
                <a:gd name="T39" fmla="*/ 62 h 67"/>
                <a:gd name="T40" fmla="*/ 12 w 79"/>
                <a:gd name="T41" fmla="*/ 58 h 67"/>
                <a:gd name="T42" fmla="*/ 8 w 79"/>
                <a:gd name="T43" fmla="*/ 52 h 67"/>
                <a:gd name="T44" fmla="*/ 4 w 79"/>
                <a:gd name="T45" fmla="*/ 46 h 67"/>
                <a:gd name="T46" fmla="*/ 2 w 79"/>
                <a:gd name="T47" fmla="*/ 41 h 67"/>
                <a:gd name="T48" fmla="*/ 0 w 79"/>
                <a:gd name="T49" fmla="*/ 33 h 67"/>
                <a:gd name="T50" fmla="*/ 2 w 79"/>
                <a:gd name="T51" fmla="*/ 27 h 67"/>
                <a:gd name="T52" fmla="*/ 4 w 79"/>
                <a:gd name="T53" fmla="*/ 21 h 67"/>
                <a:gd name="T54" fmla="*/ 8 w 79"/>
                <a:gd name="T55" fmla="*/ 16 h 67"/>
                <a:gd name="T56" fmla="*/ 12 w 79"/>
                <a:gd name="T57" fmla="*/ 10 h 67"/>
                <a:gd name="T58" fmla="*/ 18 w 79"/>
                <a:gd name="T59" fmla="*/ 6 h 67"/>
                <a:gd name="T60" fmla="*/ 25 w 79"/>
                <a:gd name="T61" fmla="*/ 4 h 67"/>
                <a:gd name="T62" fmla="*/ 33 w 79"/>
                <a:gd name="T63" fmla="*/ 2 h 67"/>
                <a:gd name="T64" fmla="*/ 41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1" y="0"/>
                  </a:moveTo>
                  <a:lnTo>
                    <a:pt x="48" y="2"/>
                  </a:lnTo>
                  <a:lnTo>
                    <a:pt x="54" y="4"/>
                  </a:lnTo>
                  <a:lnTo>
                    <a:pt x="62" y="6"/>
                  </a:lnTo>
                  <a:lnTo>
                    <a:pt x="68" y="10"/>
                  </a:lnTo>
                  <a:lnTo>
                    <a:pt x="71" y="16"/>
                  </a:lnTo>
                  <a:lnTo>
                    <a:pt x="75" y="21"/>
                  </a:lnTo>
                  <a:lnTo>
                    <a:pt x="77" y="27"/>
                  </a:lnTo>
                  <a:lnTo>
                    <a:pt x="79" y="33"/>
                  </a:lnTo>
                  <a:lnTo>
                    <a:pt x="77" y="41"/>
                  </a:lnTo>
                  <a:lnTo>
                    <a:pt x="75" y="46"/>
                  </a:lnTo>
                  <a:lnTo>
                    <a:pt x="71" y="52"/>
                  </a:lnTo>
                  <a:lnTo>
                    <a:pt x="68" y="58"/>
                  </a:lnTo>
                  <a:lnTo>
                    <a:pt x="62" y="62"/>
                  </a:lnTo>
                  <a:lnTo>
                    <a:pt x="54" y="64"/>
                  </a:lnTo>
                  <a:lnTo>
                    <a:pt x="48" y="65"/>
                  </a:lnTo>
                  <a:lnTo>
                    <a:pt x="41" y="67"/>
                  </a:lnTo>
                  <a:lnTo>
                    <a:pt x="33" y="65"/>
                  </a:lnTo>
                  <a:lnTo>
                    <a:pt x="25" y="64"/>
                  </a:lnTo>
                  <a:lnTo>
                    <a:pt x="18" y="62"/>
                  </a:lnTo>
                  <a:lnTo>
                    <a:pt x="12" y="58"/>
                  </a:lnTo>
                  <a:lnTo>
                    <a:pt x="8" y="52"/>
                  </a:lnTo>
                  <a:lnTo>
                    <a:pt x="4" y="46"/>
                  </a:lnTo>
                  <a:lnTo>
                    <a:pt x="2" y="41"/>
                  </a:lnTo>
                  <a:lnTo>
                    <a:pt x="0" y="33"/>
                  </a:lnTo>
                  <a:lnTo>
                    <a:pt x="2" y="27"/>
                  </a:lnTo>
                  <a:lnTo>
                    <a:pt x="4" y="21"/>
                  </a:lnTo>
                  <a:lnTo>
                    <a:pt x="8" y="16"/>
                  </a:lnTo>
                  <a:lnTo>
                    <a:pt x="12" y="10"/>
                  </a:lnTo>
                  <a:lnTo>
                    <a:pt x="18" y="6"/>
                  </a:lnTo>
                  <a:lnTo>
                    <a:pt x="25" y="4"/>
                  </a:lnTo>
                  <a:lnTo>
                    <a:pt x="33" y="2"/>
                  </a:lnTo>
                  <a:lnTo>
                    <a:pt x="41" y="0"/>
                  </a:lnTo>
                  <a:close/>
                </a:path>
              </a:pathLst>
            </a:custGeom>
            <a:solidFill>
              <a:srgbClr val="FFFFFF"/>
            </a:solidFill>
            <a:ln w="9525">
              <a:noFill/>
              <a:round/>
              <a:headEnd/>
              <a:tailEnd/>
            </a:ln>
          </p:spPr>
          <p:txBody>
            <a:bodyPr/>
            <a:lstStyle/>
            <a:p>
              <a:endParaRPr lang="en-US" dirty="0"/>
            </a:p>
          </p:txBody>
        </p:sp>
        <p:sp>
          <p:nvSpPr>
            <p:cNvPr id="19680" name="Freeform 99"/>
            <p:cNvSpPr>
              <a:spLocks/>
            </p:cNvSpPr>
            <p:nvPr/>
          </p:nvSpPr>
          <p:spPr bwMode="auto">
            <a:xfrm>
              <a:off x="2821" y="3507"/>
              <a:ext cx="79" cy="67"/>
            </a:xfrm>
            <a:custGeom>
              <a:avLst/>
              <a:gdLst>
                <a:gd name="T0" fmla="*/ 41 w 79"/>
                <a:gd name="T1" fmla="*/ 0 h 67"/>
                <a:gd name="T2" fmla="*/ 48 w 79"/>
                <a:gd name="T3" fmla="*/ 2 h 67"/>
                <a:gd name="T4" fmla="*/ 54 w 79"/>
                <a:gd name="T5" fmla="*/ 4 h 67"/>
                <a:gd name="T6" fmla="*/ 62 w 79"/>
                <a:gd name="T7" fmla="*/ 6 h 67"/>
                <a:gd name="T8" fmla="*/ 68 w 79"/>
                <a:gd name="T9" fmla="*/ 10 h 67"/>
                <a:gd name="T10" fmla="*/ 71 w 79"/>
                <a:gd name="T11" fmla="*/ 16 h 67"/>
                <a:gd name="T12" fmla="*/ 75 w 79"/>
                <a:gd name="T13" fmla="*/ 21 h 67"/>
                <a:gd name="T14" fmla="*/ 77 w 79"/>
                <a:gd name="T15" fmla="*/ 27 h 67"/>
                <a:gd name="T16" fmla="*/ 79 w 79"/>
                <a:gd name="T17" fmla="*/ 33 h 67"/>
                <a:gd name="T18" fmla="*/ 77 w 79"/>
                <a:gd name="T19" fmla="*/ 41 h 67"/>
                <a:gd name="T20" fmla="*/ 75 w 79"/>
                <a:gd name="T21" fmla="*/ 46 h 67"/>
                <a:gd name="T22" fmla="*/ 71 w 79"/>
                <a:gd name="T23" fmla="*/ 52 h 67"/>
                <a:gd name="T24" fmla="*/ 68 w 79"/>
                <a:gd name="T25" fmla="*/ 58 h 67"/>
                <a:gd name="T26" fmla="*/ 62 w 79"/>
                <a:gd name="T27" fmla="*/ 62 h 67"/>
                <a:gd name="T28" fmla="*/ 54 w 79"/>
                <a:gd name="T29" fmla="*/ 64 h 67"/>
                <a:gd name="T30" fmla="*/ 48 w 79"/>
                <a:gd name="T31" fmla="*/ 65 h 67"/>
                <a:gd name="T32" fmla="*/ 41 w 79"/>
                <a:gd name="T33" fmla="*/ 67 h 67"/>
                <a:gd name="T34" fmla="*/ 33 w 79"/>
                <a:gd name="T35" fmla="*/ 65 h 67"/>
                <a:gd name="T36" fmla="*/ 25 w 79"/>
                <a:gd name="T37" fmla="*/ 64 h 67"/>
                <a:gd name="T38" fmla="*/ 18 w 79"/>
                <a:gd name="T39" fmla="*/ 62 h 67"/>
                <a:gd name="T40" fmla="*/ 12 w 79"/>
                <a:gd name="T41" fmla="*/ 58 h 67"/>
                <a:gd name="T42" fmla="*/ 8 w 79"/>
                <a:gd name="T43" fmla="*/ 52 h 67"/>
                <a:gd name="T44" fmla="*/ 4 w 79"/>
                <a:gd name="T45" fmla="*/ 46 h 67"/>
                <a:gd name="T46" fmla="*/ 2 w 79"/>
                <a:gd name="T47" fmla="*/ 41 h 67"/>
                <a:gd name="T48" fmla="*/ 0 w 79"/>
                <a:gd name="T49" fmla="*/ 33 h 67"/>
                <a:gd name="T50" fmla="*/ 2 w 79"/>
                <a:gd name="T51" fmla="*/ 27 h 67"/>
                <a:gd name="T52" fmla="*/ 4 w 79"/>
                <a:gd name="T53" fmla="*/ 21 h 67"/>
                <a:gd name="T54" fmla="*/ 8 w 79"/>
                <a:gd name="T55" fmla="*/ 16 h 67"/>
                <a:gd name="T56" fmla="*/ 12 w 79"/>
                <a:gd name="T57" fmla="*/ 10 h 67"/>
                <a:gd name="T58" fmla="*/ 18 w 79"/>
                <a:gd name="T59" fmla="*/ 6 h 67"/>
                <a:gd name="T60" fmla="*/ 25 w 79"/>
                <a:gd name="T61" fmla="*/ 4 h 67"/>
                <a:gd name="T62" fmla="*/ 33 w 79"/>
                <a:gd name="T63" fmla="*/ 2 h 67"/>
                <a:gd name="T64" fmla="*/ 41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1" y="0"/>
                  </a:moveTo>
                  <a:lnTo>
                    <a:pt x="48" y="2"/>
                  </a:lnTo>
                  <a:lnTo>
                    <a:pt x="54" y="4"/>
                  </a:lnTo>
                  <a:lnTo>
                    <a:pt x="62" y="6"/>
                  </a:lnTo>
                  <a:lnTo>
                    <a:pt x="68" y="10"/>
                  </a:lnTo>
                  <a:lnTo>
                    <a:pt x="71" y="16"/>
                  </a:lnTo>
                  <a:lnTo>
                    <a:pt x="75" y="21"/>
                  </a:lnTo>
                  <a:lnTo>
                    <a:pt x="77" y="27"/>
                  </a:lnTo>
                  <a:lnTo>
                    <a:pt x="79" y="33"/>
                  </a:lnTo>
                  <a:lnTo>
                    <a:pt x="77" y="41"/>
                  </a:lnTo>
                  <a:lnTo>
                    <a:pt x="75" y="46"/>
                  </a:lnTo>
                  <a:lnTo>
                    <a:pt x="71" y="52"/>
                  </a:lnTo>
                  <a:lnTo>
                    <a:pt x="68" y="58"/>
                  </a:lnTo>
                  <a:lnTo>
                    <a:pt x="62" y="62"/>
                  </a:lnTo>
                  <a:lnTo>
                    <a:pt x="54" y="64"/>
                  </a:lnTo>
                  <a:lnTo>
                    <a:pt x="48" y="65"/>
                  </a:lnTo>
                  <a:lnTo>
                    <a:pt x="41" y="67"/>
                  </a:lnTo>
                  <a:lnTo>
                    <a:pt x="33" y="65"/>
                  </a:lnTo>
                  <a:lnTo>
                    <a:pt x="25" y="64"/>
                  </a:lnTo>
                  <a:lnTo>
                    <a:pt x="18" y="62"/>
                  </a:lnTo>
                  <a:lnTo>
                    <a:pt x="12" y="58"/>
                  </a:lnTo>
                  <a:lnTo>
                    <a:pt x="8" y="52"/>
                  </a:lnTo>
                  <a:lnTo>
                    <a:pt x="4" y="46"/>
                  </a:lnTo>
                  <a:lnTo>
                    <a:pt x="2" y="41"/>
                  </a:lnTo>
                  <a:lnTo>
                    <a:pt x="0" y="33"/>
                  </a:lnTo>
                  <a:lnTo>
                    <a:pt x="2" y="27"/>
                  </a:lnTo>
                  <a:lnTo>
                    <a:pt x="4" y="21"/>
                  </a:lnTo>
                  <a:lnTo>
                    <a:pt x="8" y="16"/>
                  </a:lnTo>
                  <a:lnTo>
                    <a:pt x="12" y="10"/>
                  </a:lnTo>
                  <a:lnTo>
                    <a:pt x="18" y="6"/>
                  </a:lnTo>
                  <a:lnTo>
                    <a:pt x="25" y="4"/>
                  </a:lnTo>
                  <a:lnTo>
                    <a:pt x="33" y="2"/>
                  </a:lnTo>
                  <a:lnTo>
                    <a:pt x="41" y="0"/>
                  </a:lnTo>
                  <a:close/>
                </a:path>
              </a:pathLst>
            </a:custGeom>
            <a:noFill/>
            <a:ln w="12700">
              <a:solidFill>
                <a:srgbClr val="1F1A17"/>
              </a:solidFill>
              <a:prstDash val="solid"/>
              <a:round/>
              <a:headEnd/>
              <a:tailEnd/>
            </a:ln>
          </p:spPr>
          <p:txBody>
            <a:bodyPr/>
            <a:lstStyle/>
            <a:p>
              <a:endParaRPr lang="en-US" dirty="0"/>
            </a:p>
          </p:txBody>
        </p:sp>
        <p:sp>
          <p:nvSpPr>
            <p:cNvPr id="19681" name="Freeform 100"/>
            <p:cNvSpPr>
              <a:spLocks/>
            </p:cNvSpPr>
            <p:nvPr/>
          </p:nvSpPr>
          <p:spPr bwMode="auto">
            <a:xfrm>
              <a:off x="2140" y="3945"/>
              <a:ext cx="77" cy="65"/>
            </a:xfrm>
            <a:custGeom>
              <a:avLst/>
              <a:gdLst>
                <a:gd name="T0" fmla="*/ 38 w 77"/>
                <a:gd name="T1" fmla="*/ 0 h 65"/>
                <a:gd name="T2" fmla="*/ 46 w 77"/>
                <a:gd name="T3" fmla="*/ 0 h 65"/>
                <a:gd name="T4" fmla="*/ 52 w 77"/>
                <a:gd name="T5" fmla="*/ 2 h 65"/>
                <a:gd name="T6" fmla="*/ 59 w 77"/>
                <a:gd name="T7" fmla="*/ 5 h 65"/>
                <a:gd name="T8" fmla="*/ 65 w 77"/>
                <a:gd name="T9" fmla="*/ 9 h 65"/>
                <a:gd name="T10" fmla="*/ 69 w 77"/>
                <a:gd name="T11" fmla="*/ 13 h 65"/>
                <a:gd name="T12" fmla="*/ 73 w 77"/>
                <a:gd name="T13" fmla="*/ 19 h 65"/>
                <a:gd name="T14" fmla="*/ 75 w 77"/>
                <a:gd name="T15" fmla="*/ 25 h 65"/>
                <a:gd name="T16" fmla="*/ 77 w 77"/>
                <a:gd name="T17" fmla="*/ 32 h 65"/>
                <a:gd name="T18" fmla="*/ 75 w 77"/>
                <a:gd name="T19" fmla="*/ 38 h 65"/>
                <a:gd name="T20" fmla="*/ 73 w 77"/>
                <a:gd name="T21" fmla="*/ 46 h 65"/>
                <a:gd name="T22" fmla="*/ 69 w 77"/>
                <a:gd name="T23" fmla="*/ 51 h 65"/>
                <a:gd name="T24" fmla="*/ 65 w 77"/>
                <a:gd name="T25" fmla="*/ 55 h 65"/>
                <a:gd name="T26" fmla="*/ 59 w 77"/>
                <a:gd name="T27" fmla="*/ 59 h 65"/>
                <a:gd name="T28" fmla="*/ 52 w 77"/>
                <a:gd name="T29" fmla="*/ 63 h 65"/>
                <a:gd name="T30" fmla="*/ 46 w 77"/>
                <a:gd name="T31" fmla="*/ 65 h 65"/>
                <a:gd name="T32" fmla="*/ 38 w 77"/>
                <a:gd name="T33" fmla="*/ 65 h 65"/>
                <a:gd name="T34" fmla="*/ 31 w 77"/>
                <a:gd name="T35" fmla="*/ 65 h 65"/>
                <a:gd name="T36" fmla="*/ 23 w 77"/>
                <a:gd name="T37" fmla="*/ 63 h 65"/>
                <a:gd name="T38" fmla="*/ 15 w 77"/>
                <a:gd name="T39" fmla="*/ 59 h 65"/>
                <a:gd name="T40" fmla="*/ 10 w 77"/>
                <a:gd name="T41" fmla="*/ 55 h 65"/>
                <a:gd name="T42" fmla="*/ 6 w 77"/>
                <a:gd name="T43" fmla="*/ 51 h 65"/>
                <a:gd name="T44" fmla="*/ 2 w 77"/>
                <a:gd name="T45" fmla="*/ 46 h 65"/>
                <a:gd name="T46" fmla="*/ 0 w 77"/>
                <a:gd name="T47" fmla="*/ 38 h 65"/>
                <a:gd name="T48" fmla="*/ 0 w 77"/>
                <a:gd name="T49" fmla="*/ 32 h 65"/>
                <a:gd name="T50" fmla="*/ 0 w 77"/>
                <a:gd name="T51" fmla="*/ 25 h 65"/>
                <a:gd name="T52" fmla="*/ 2 w 77"/>
                <a:gd name="T53" fmla="*/ 19 h 65"/>
                <a:gd name="T54" fmla="*/ 6 w 77"/>
                <a:gd name="T55" fmla="*/ 13 h 65"/>
                <a:gd name="T56" fmla="*/ 10 w 77"/>
                <a:gd name="T57" fmla="*/ 9 h 65"/>
                <a:gd name="T58" fmla="*/ 15 w 77"/>
                <a:gd name="T59" fmla="*/ 5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2" y="2"/>
                  </a:lnTo>
                  <a:lnTo>
                    <a:pt x="59" y="5"/>
                  </a:lnTo>
                  <a:lnTo>
                    <a:pt x="65" y="9"/>
                  </a:lnTo>
                  <a:lnTo>
                    <a:pt x="69" y="13"/>
                  </a:lnTo>
                  <a:lnTo>
                    <a:pt x="73" y="19"/>
                  </a:lnTo>
                  <a:lnTo>
                    <a:pt x="75" y="25"/>
                  </a:lnTo>
                  <a:lnTo>
                    <a:pt x="77" y="32"/>
                  </a:lnTo>
                  <a:lnTo>
                    <a:pt x="75" y="38"/>
                  </a:lnTo>
                  <a:lnTo>
                    <a:pt x="73" y="46"/>
                  </a:lnTo>
                  <a:lnTo>
                    <a:pt x="69" y="51"/>
                  </a:lnTo>
                  <a:lnTo>
                    <a:pt x="65" y="55"/>
                  </a:lnTo>
                  <a:lnTo>
                    <a:pt x="59" y="59"/>
                  </a:lnTo>
                  <a:lnTo>
                    <a:pt x="52" y="63"/>
                  </a:lnTo>
                  <a:lnTo>
                    <a:pt x="46" y="65"/>
                  </a:lnTo>
                  <a:lnTo>
                    <a:pt x="38" y="65"/>
                  </a:lnTo>
                  <a:lnTo>
                    <a:pt x="31" y="65"/>
                  </a:lnTo>
                  <a:lnTo>
                    <a:pt x="23" y="63"/>
                  </a:lnTo>
                  <a:lnTo>
                    <a:pt x="15" y="59"/>
                  </a:lnTo>
                  <a:lnTo>
                    <a:pt x="10" y="55"/>
                  </a:lnTo>
                  <a:lnTo>
                    <a:pt x="6" y="51"/>
                  </a:lnTo>
                  <a:lnTo>
                    <a:pt x="2" y="46"/>
                  </a:lnTo>
                  <a:lnTo>
                    <a:pt x="0" y="38"/>
                  </a:lnTo>
                  <a:lnTo>
                    <a:pt x="0" y="32"/>
                  </a:lnTo>
                  <a:lnTo>
                    <a:pt x="0" y="25"/>
                  </a:lnTo>
                  <a:lnTo>
                    <a:pt x="2" y="19"/>
                  </a:lnTo>
                  <a:lnTo>
                    <a:pt x="6" y="13"/>
                  </a:lnTo>
                  <a:lnTo>
                    <a:pt x="10" y="9"/>
                  </a:lnTo>
                  <a:lnTo>
                    <a:pt x="15"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82" name="Freeform 101"/>
            <p:cNvSpPr>
              <a:spLocks/>
            </p:cNvSpPr>
            <p:nvPr/>
          </p:nvSpPr>
          <p:spPr bwMode="auto">
            <a:xfrm>
              <a:off x="2848" y="3889"/>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69 w 77"/>
                <a:gd name="T11" fmla="*/ 13 h 65"/>
                <a:gd name="T12" fmla="*/ 73 w 77"/>
                <a:gd name="T13" fmla="*/ 19 h 65"/>
                <a:gd name="T14" fmla="*/ 77 w 77"/>
                <a:gd name="T15" fmla="*/ 27 h 65"/>
                <a:gd name="T16" fmla="*/ 77 w 77"/>
                <a:gd name="T17" fmla="*/ 33 h 65"/>
                <a:gd name="T18" fmla="*/ 77 w 77"/>
                <a:gd name="T19" fmla="*/ 40 h 65"/>
                <a:gd name="T20" fmla="*/ 73 w 77"/>
                <a:gd name="T21" fmla="*/ 46 h 65"/>
                <a:gd name="T22" fmla="*/ 69 w 77"/>
                <a:gd name="T23" fmla="*/ 52 h 65"/>
                <a:gd name="T24" fmla="*/ 66 w 77"/>
                <a:gd name="T25" fmla="*/ 56 h 65"/>
                <a:gd name="T26" fmla="*/ 60 w 77"/>
                <a:gd name="T27" fmla="*/ 60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60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3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69" y="13"/>
                  </a:lnTo>
                  <a:lnTo>
                    <a:pt x="73" y="19"/>
                  </a:lnTo>
                  <a:lnTo>
                    <a:pt x="77" y="27"/>
                  </a:lnTo>
                  <a:lnTo>
                    <a:pt x="77" y="33"/>
                  </a:lnTo>
                  <a:lnTo>
                    <a:pt x="77" y="40"/>
                  </a:lnTo>
                  <a:lnTo>
                    <a:pt x="73" y="46"/>
                  </a:lnTo>
                  <a:lnTo>
                    <a:pt x="69" y="52"/>
                  </a:lnTo>
                  <a:lnTo>
                    <a:pt x="66" y="56"/>
                  </a:lnTo>
                  <a:lnTo>
                    <a:pt x="60" y="60"/>
                  </a:lnTo>
                  <a:lnTo>
                    <a:pt x="54" y="63"/>
                  </a:lnTo>
                  <a:lnTo>
                    <a:pt x="46" y="65"/>
                  </a:lnTo>
                  <a:lnTo>
                    <a:pt x="39" y="65"/>
                  </a:lnTo>
                  <a:lnTo>
                    <a:pt x="31" y="65"/>
                  </a:lnTo>
                  <a:lnTo>
                    <a:pt x="23" y="63"/>
                  </a:lnTo>
                  <a:lnTo>
                    <a:pt x="18" y="60"/>
                  </a:lnTo>
                  <a:lnTo>
                    <a:pt x="12" y="56"/>
                  </a:lnTo>
                  <a:lnTo>
                    <a:pt x="6" y="52"/>
                  </a:lnTo>
                  <a:lnTo>
                    <a:pt x="2" y="46"/>
                  </a:lnTo>
                  <a:lnTo>
                    <a:pt x="0" y="40"/>
                  </a:lnTo>
                  <a:lnTo>
                    <a:pt x="0" y="33"/>
                  </a:lnTo>
                  <a:lnTo>
                    <a:pt x="0" y="27"/>
                  </a:lnTo>
                  <a:lnTo>
                    <a:pt x="2" y="19"/>
                  </a:lnTo>
                  <a:lnTo>
                    <a:pt x="6" y="13"/>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83" name="Freeform 102"/>
            <p:cNvSpPr>
              <a:spLocks/>
            </p:cNvSpPr>
            <p:nvPr/>
          </p:nvSpPr>
          <p:spPr bwMode="auto">
            <a:xfrm>
              <a:off x="2102" y="3436"/>
              <a:ext cx="76" cy="67"/>
            </a:xfrm>
            <a:custGeom>
              <a:avLst/>
              <a:gdLst>
                <a:gd name="T0" fmla="*/ 38 w 76"/>
                <a:gd name="T1" fmla="*/ 0 h 67"/>
                <a:gd name="T2" fmla="*/ 46 w 76"/>
                <a:gd name="T3" fmla="*/ 2 h 67"/>
                <a:gd name="T4" fmla="*/ 53 w 76"/>
                <a:gd name="T5" fmla="*/ 4 h 67"/>
                <a:gd name="T6" fmla="*/ 59 w 76"/>
                <a:gd name="T7" fmla="*/ 6 h 67"/>
                <a:gd name="T8" fmla="*/ 65 w 76"/>
                <a:gd name="T9" fmla="*/ 12 h 67"/>
                <a:gd name="T10" fmla="*/ 71 w 76"/>
                <a:gd name="T11" fmla="*/ 16 h 67"/>
                <a:gd name="T12" fmla="*/ 74 w 76"/>
                <a:gd name="T13" fmla="*/ 21 h 67"/>
                <a:gd name="T14" fmla="*/ 76 w 76"/>
                <a:gd name="T15" fmla="*/ 27 h 67"/>
                <a:gd name="T16" fmla="*/ 76 w 76"/>
                <a:gd name="T17" fmla="*/ 35 h 67"/>
                <a:gd name="T18" fmla="*/ 76 w 76"/>
                <a:gd name="T19" fmla="*/ 41 h 67"/>
                <a:gd name="T20" fmla="*/ 74 w 76"/>
                <a:gd name="T21" fmla="*/ 46 h 67"/>
                <a:gd name="T22" fmla="*/ 71 w 76"/>
                <a:gd name="T23" fmla="*/ 52 h 67"/>
                <a:gd name="T24" fmla="*/ 65 w 76"/>
                <a:gd name="T25" fmla="*/ 58 h 67"/>
                <a:gd name="T26" fmla="*/ 59 w 76"/>
                <a:gd name="T27" fmla="*/ 62 h 67"/>
                <a:gd name="T28" fmla="*/ 53 w 76"/>
                <a:gd name="T29" fmla="*/ 65 h 67"/>
                <a:gd name="T30" fmla="*/ 46 w 76"/>
                <a:gd name="T31" fmla="*/ 67 h 67"/>
                <a:gd name="T32" fmla="*/ 38 w 76"/>
                <a:gd name="T33" fmla="*/ 67 h 67"/>
                <a:gd name="T34" fmla="*/ 30 w 76"/>
                <a:gd name="T35" fmla="*/ 67 h 67"/>
                <a:gd name="T36" fmla="*/ 23 w 76"/>
                <a:gd name="T37" fmla="*/ 65 h 67"/>
                <a:gd name="T38" fmla="*/ 17 w 76"/>
                <a:gd name="T39" fmla="*/ 62 h 67"/>
                <a:gd name="T40" fmla="*/ 11 w 76"/>
                <a:gd name="T41" fmla="*/ 58 h 67"/>
                <a:gd name="T42" fmla="*/ 5 w 76"/>
                <a:gd name="T43" fmla="*/ 52 h 67"/>
                <a:gd name="T44" fmla="*/ 3 w 76"/>
                <a:gd name="T45" fmla="*/ 46 h 67"/>
                <a:gd name="T46" fmla="*/ 0 w 76"/>
                <a:gd name="T47" fmla="*/ 41 h 67"/>
                <a:gd name="T48" fmla="*/ 0 w 76"/>
                <a:gd name="T49" fmla="*/ 35 h 67"/>
                <a:gd name="T50" fmla="*/ 0 w 76"/>
                <a:gd name="T51" fmla="*/ 27 h 67"/>
                <a:gd name="T52" fmla="*/ 3 w 76"/>
                <a:gd name="T53" fmla="*/ 21 h 67"/>
                <a:gd name="T54" fmla="*/ 5 w 76"/>
                <a:gd name="T55" fmla="*/ 16 h 67"/>
                <a:gd name="T56" fmla="*/ 11 w 76"/>
                <a:gd name="T57" fmla="*/ 12 h 67"/>
                <a:gd name="T58" fmla="*/ 17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2"/>
                  </a:lnTo>
                  <a:lnTo>
                    <a:pt x="71" y="16"/>
                  </a:lnTo>
                  <a:lnTo>
                    <a:pt x="74" y="21"/>
                  </a:lnTo>
                  <a:lnTo>
                    <a:pt x="76" y="27"/>
                  </a:lnTo>
                  <a:lnTo>
                    <a:pt x="76" y="35"/>
                  </a:lnTo>
                  <a:lnTo>
                    <a:pt x="76" y="41"/>
                  </a:lnTo>
                  <a:lnTo>
                    <a:pt x="74" y="46"/>
                  </a:lnTo>
                  <a:lnTo>
                    <a:pt x="71" y="52"/>
                  </a:lnTo>
                  <a:lnTo>
                    <a:pt x="65" y="58"/>
                  </a:lnTo>
                  <a:lnTo>
                    <a:pt x="59" y="62"/>
                  </a:lnTo>
                  <a:lnTo>
                    <a:pt x="53" y="65"/>
                  </a:lnTo>
                  <a:lnTo>
                    <a:pt x="46" y="67"/>
                  </a:lnTo>
                  <a:lnTo>
                    <a:pt x="38" y="67"/>
                  </a:lnTo>
                  <a:lnTo>
                    <a:pt x="30" y="67"/>
                  </a:lnTo>
                  <a:lnTo>
                    <a:pt x="23" y="65"/>
                  </a:lnTo>
                  <a:lnTo>
                    <a:pt x="17" y="62"/>
                  </a:lnTo>
                  <a:lnTo>
                    <a:pt x="11" y="58"/>
                  </a:lnTo>
                  <a:lnTo>
                    <a:pt x="5" y="52"/>
                  </a:lnTo>
                  <a:lnTo>
                    <a:pt x="3" y="46"/>
                  </a:lnTo>
                  <a:lnTo>
                    <a:pt x="0" y="41"/>
                  </a:lnTo>
                  <a:lnTo>
                    <a:pt x="0" y="35"/>
                  </a:lnTo>
                  <a:lnTo>
                    <a:pt x="0" y="27"/>
                  </a:lnTo>
                  <a:lnTo>
                    <a:pt x="3" y="21"/>
                  </a:lnTo>
                  <a:lnTo>
                    <a:pt x="5" y="16"/>
                  </a:lnTo>
                  <a:lnTo>
                    <a:pt x="11" y="12"/>
                  </a:lnTo>
                  <a:lnTo>
                    <a:pt x="17" y="6"/>
                  </a:lnTo>
                  <a:lnTo>
                    <a:pt x="23" y="4"/>
                  </a:lnTo>
                  <a:lnTo>
                    <a:pt x="30" y="2"/>
                  </a:lnTo>
                  <a:lnTo>
                    <a:pt x="38" y="0"/>
                  </a:lnTo>
                  <a:close/>
                </a:path>
              </a:pathLst>
            </a:custGeom>
            <a:solidFill>
              <a:srgbClr val="FFFFFF"/>
            </a:solidFill>
            <a:ln w="9525">
              <a:noFill/>
              <a:round/>
              <a:headEnd/>
              <a:tailEnd/>
            </a:ln>
          </p:spPr>
          <p:txBody>
            <a:bodyPr/>
            <a:lstStyle/>
            <a:p>
              <a:endParaRPr lang="en-US" dirty="0"/>
            </a:p>
          </p:txBody>
        </p:sp>
        <p:sp>
          <p:nvSpPr>
            <p:cNvPr id="19684" name="Freeform 103"/>
            <p:cNvSpPr>
              <a:spLocks/>
            </p:cNvSpPr>
            <p:nvPr/>
          </p:nvSpPr>
          <p:spPr bwMode="auto">
            <a:xfrm>
              <a:off x="2102" y="3436"/>
              <a:ext cx="76" cy="67"/>
            </a:xfrm>
            <a:custGeom>
              <a:avLst/>
              <a:gdLst>
                <a:gd name="T0" fmla="*/ 38 w 76"/>
                <a:gd name="T1" fmla="*/ 0 h 67"/>
                <a:gd name="T2" fmla="*/ 46 w 76"/>
                <a:gd name="T3" fmla="*/ 2 h 67"/>
                <a:gd name="T4" fmla="*/ 53 w 76"/>
                <a:gd name="T5" fmla="*/ 4 h 67"/>
                <a:gd name="T6" fmla="*/ 59 w 76"/>
                <a:gd name="T7" fmla="*/ 6 h 67"/>
                <a:gd name="T8" fmla="*/ 65 w 76"/>
                <a:gd name="T9" fmla="*/ 12 h 67"/>
                <a:gd name="T10" fmla="*/ 71 w 76"/>
                <a:gd name="T11" fmla="*/ 16 h 67"/>
                <a:gd name="T12" fmla="*/ 74 w 76"/>
                <a:gd name="T13" fmla="*/ 21 h 67"/>
                <a:gd name="T14" fmla="*/ 76 w 76"/>
                <a:gd name="T15" fmla="*/ 27 h 67"/>
                <a:gd name="T16" fmla="*/ 76 w 76"/>
                <a:gd name="T17" fmla="*/ 35 h 67"/>
                <a:gd name="T18" fmla="*/ 76 w 76"/>
                <a:gd name="T19" fmla="*/ 41 h 67"/>
                <a:gd name="T20" fmla="*/ 74 w 76"/>
                <a:gd name="T21" fmla="*/ 46 h 67"/>
                <a:gd name="T22" fmla="*/ 71 w 76"/>
                <a:gd name="T23" fmla="*/ 52 h 67"/>
                <a:gd name="T24" fmla="*/ 65 w 76"/>
                <a:gd name="T25" fmla="*/ 58 h 67"/>
                <a:gd name="T26" fmla="*/ 59 w 76"/>
                <a:gd name="T27" fmla="*/ 62 h 67"/>
                <a:gd name="T28" fmla="*/ 53 w 76"/>
                <a:gd name="T29" fmla="*/ 65 h 67"/>
                <a:gd name="T30" fmla="*/ 46 w 76"/>
                <a:gd name="T31" fmla="*/ 67 h 67"/>
                <a:gd name="T32" fmla="*/ 38 w 76"/>
                <a:gd name="T33" fmla="*/ 67 h 67"/>
                <a:gd name="T34" fmla="*/ 30 w 76"/>
                <a:gd name="T35" fmla="*/ 67 h 67"/>
                <a:gd name="T36" fmla="*/ 23 w 76"/>
                <a:gd name="T37" fmla="*/ 65 h 67"/>
                <a:gd name="T38" fmla="*/ 17 w 76"/>
                <a:gd name="T39" fmla="*/ 62 h 67"/>
                <a:gd name="T40" fmla="*/ 11 w 76"/>
                <a:gd name="T41" fmla="*/ 58 h 67"/>
                <a:gd name="T42" fmla="*/ 5 w 76"/>
                <a:gd name="T43" fmla="*/ 52 h 67"/>
                <a:gd name="T44" fmla="*/ 3 w 76"/>
                <a:gd name="T45" fmla="*/ 46 h 67"/>
                <a:gd name="T46" fmla="*/ 0 w 76"/>
                <a:gd name="T47" fmla="*/ 41 h 67"/>
                <a:gd name="T48" fmla="*/ 0 w 76"/>
                <a:gd name="T49" fmla="*/ 35 h 67"/>
                <a:gd name="T50" fmla="*/ 0 w 76"/>
                <a:gd name="T51" fmla="*/ 27 h 67"/>
                <a:gd name="T52" fmla="*/ 3 w 76"/>
                <a:gd name="T53" fmla="*/ 21 h 67"/>
                <a:gd name="T54" fmla="*/ 5 w 76"/>
                <a:gd name="T55" fmla="*/ 16 h 67"/>
                <a:gd name="T56" fmla="*/ 11 w 76"/>
                <a:gd name="T57" fmla="*/ 12 h 67"/>
                <a:gd name="T58" fmla="*/ 17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2"/>
                  </a:lnTo>
                  <a:lnTo>
                    <a:pt x="71" y="16"/>
                  </a:lnTo>
                  <a:lnTo>
                    <a:pt x="74" y="21"/>
                  </a:lnTo>
                  <a:lnTo>
                    <a:pt x="76" y="27"/>
                  </a:lnTo>
                  <a:lnTo>
                    <a:pt x="76" y="35"/>
                  </a:lnTo>
                  <a:lnTo>
                    <a:pt x="76" y="41"/>
                  </a:lnTo>
                  <a:lnTo>
                    <a:pt x="74" y="46"/>
                  </a:lnTo>
                  <a:lnTo>
                    <a:pt x="71" y="52"/>
                  </a:lnTo>
                  <a:lnTo>
                    <a:pt x="65" y="58"/>
                  </a:lnTo>
                  <a:lnTo>
                    <a:pt x="59" y="62"/>
                  </a:lnTo>
                  <a:lnTo>
                    <a:pt x="53" y="65"/>
                  </a:lnTo>
                  <a:lnTo>
                    <a:pt x="46" y="67"/>
                  </a:lnTo>
                  <a:lnTo>
                    <a:pt x="38" y="67"/>
                  </a:lnTo>
                  <a:lnTo>
                    <a:pt x="30" y="67"/>
                  </a:lnTo>
                  <a:lnTo>
                    <a:pt x="23" y="65"/>
                  </a:lnTo>
                  <a:lnTo>
                    <a:pt x="17" y="62"/>
                  </a:lnTo>
                  <a:lnTo>
                    <a:pt x="11" y="58"/>
                  </a:lnTo>
                  <a:lnTo>
                    <a:pt x="5" y="52"/>
                  </a:lnTo>
                  <a:lnTo>
                    <a:pt x="3" y="46"/>
                  </a:lnTo>
                  <a:lnTo>
                    <a:pt x="0" y="41"/>
                  </a:lnTo>
                  <a:lnTo>
                    <a:pt x="0" y="35"/>
                  </a:lnTo>
                  <a:lnTo>
                    <a:pt x="0" y="27"/>
                  </a:lnTo>
                  <a:lnTo>
                    <a:pt x="3" y="21"/>
                  </a:lnTo>
                  <a:lnTo>
                    <a:pt x="5" y="16"/>
                  </a:lnTo>
                  <a:lnTo>
                    <a:pt x="11" y="12"/>
                  </a:lnTo>
                  <a:lnTo>
                    <a:pt x="17"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685" name="Freeform 104"/>
            <p:cNvSpPr>
              <a:spLocks/>
            </p:cNvSpPr>
            <p:nvPr/>
          </p:nvSpPr>
          <p:spPr bwMode="auto">
            <a:xfrm>
              <a:off x="2810" y="3383"/>
              <a:ext cx="77" cy="65"/>
            </a:xfrm>
            <a:custGeom>
              <a:avLst/>
              <a:gdLst>
                <a:gd name="T0" fmla="*/ 38 w 77"/>
                <a:gd name="T1" fmla="*/ 0 h 65"/>
                <a:gd name="T2" fmla="*/ 46 w 77"/>
                <a:gd name="T3" fmla="*/ 0 h 65"/>
                <a:gd name="T4" fmla="*/ 54 w 77"/>
                <a:gd name="T5" fmla="*/ 1 h 65"/>
                <a:gd name="T6" fmla="*/ 59 w 77"/>
                <a:gd name="T7" fmla="*/ 5 h 65"/>
                <a:gd name="T8" fmla="*/ 65 w 77"/>
                <a:gd name="T9" fmla="*/ 9 h 65"/>
                <a:gd name="T10" fmla="*/ 71 w 77"/>
                <a:gd name="T11" fmla="*/ 13 h 65"/>
                <a:gd name="T12" fmla="*/ 75 w 77"/>
                <a:gd name="T13" fmla="*/ 19 h 65"/>
                <a:gd name="T14" fmla="*/ 77 w 77"/>
                <a:gd name="T15" fmla="*/ 24 h 65"/>
                <a:gd name="T16" fmla="*/ 77 w 77"/>
                <a:gd name="T17" fmla="*/ 32 h 65"/>
                <a:gd name="T18" fmla="*/ 77 w 77"/>
                <a:gd name="T19" fmla="*/ 38 h 65"/>
                <a:gd name="T20" fmla="*/ 75 w 77"/>
                <a:gd name="T21" fmla="*/ 44 h 65"/>
                <a:gd name="T22" fmla="*/ 71 w 77"/>
                <a:gd name="T23" fmla="*/ 49 h 65"/>
                <a:gd name="T24" fmla="*/ 65 w 77"/>
                <a:gd name="T25" fmla="*/ 55 h 65"/>
                <a:gd name="T26" fmla="*/ 59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1 w 77"/>
                <a:gd name="T41" fmla="*/ 55 h 65"/>
                <a:gd name="T42" fmla="*/ 8 w 77"/>
                <a:gd name="T43" fmla="*/ 49 h 65"/>
                <a:gd name="T44" fmla="*/ 4 w 77"/>
                <a:gd name="T45" fmla="*/ 44 h 65"/>
                <a:gd name="T46" fmla="*/ 2 w 77"/>
                <a:gd name="T47" fmla="*/ 38 h 65"/>
                <a:gd name="T48" fmla="*/ 0 w 77"/>
                <a:gd name="T49" fmla="*/ 32 h 65"/>
                <a:gd name="T50" fmla="*/ 2 w 77"/>
                <a:gd name="T51" fmla="*/ 24 h 65"/>
                <a:gd name="T52" fmla="*/ 4 w 77"/>
                <a:gd name="T53" fmla="*/ 19 h 65"/>
                <a:gd name="T54" fmla="*/ 8 w 77"/>
                <a:gd name="T55" fmla="*/ 13 h 65"/>
                <a:gd name="T56" fmla="*/ 11 w 77"/>
                <a:gd name="T57" fmla="*/ 9 h 65"/>
                <a:gd name="T58" fmla="*/ 17 w 77"/>
                <a:gd name="T59" fmla="*/ 5 h 65"/>
                <a:gd name="T60" fmla="*/ 23 w 77"/>
                <a:gd name="T61" fmla="*/ 1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1"/>
                  </a:lnTo>
                  <a:lnTo>
                    <a:pt x="59" y="5"/>
                  </a:lnTo>
                  <a:lnTo>
                    <a:pt x="65" y="9"/>
                  </a:lnTo>
                  <a:lnTo>
                    <a:pt x="71" y="13"/>
                  </a:lnTo>
                  <a:lnTo>
                    <a:pt x="75" y="19"/>
                  </a:lnTo>
                  <a:lnTo>
                    <a:pt x="77" y="24"/>
                  </a:lnTo>
                  <a:lnTo>
                    <a:pt x="77" y="32"/>
                  </a:lnTo>
                  <a:lnTo>
                    <a:pt x="77" y="38"/>
                  </a:lnTo>
                  <a:lnTo>
                    <a:pt x="75" y="44"/>
                  </a:lnTo>
                  <a:lnTo>
                    <a:pt x="71" y="49"/>
                  </a:lnTo>
                  <a:lnTo>
                    <a:pt x="65" y="55"/>
                  </a:lnTo>
                  <a:lnTo>
                    <a:pt x="59" y="59"/>
                  </a:lnTo>
                  <a:lnTo>
                    <a:pt x="54" y="63"/>
                  </a:lnTo>
                  <a:lnTo>
                    <a:pt x="46" y="65"/>
                  </a:lnTo>
                  <a:lnTo>
                    <a:pt x="38" y="65"/>
                  </a:lnTo>
                  <a:lnTo>
                    <a:pt x="31" y="65"/>
                  </a:lnTo>
                  <a:lnTo>
                    <a:pt x="23" y="63"/>
                  </a:lnTo>
                  <a:lnTo>
                    <a:pt x="17" y="59"/>
                  </a:lnTo>
                  <a:lnTo>
                    <a:pt x="11" y="55"/>
                  </a:lnTo>
                  <a:lnTo>
                    <a:pt x="8" y="49"/>
                  </a:lnTo>
                  <a:lnTo>
                    <a:pt x="4" y="44"/>
                  </a:lnTo>
                  <a:lnTo>
                    <a:pt x="2" y="38"/>
                  </a:lnTo>
                  <a:lnTo>
                    <a:pt x="0" y="32"/>
                  </a:lnTo>
                  <a:lnTo>
                    <a:pt x="2" y="24"/>
                  </a:lnTo>
                  <a:lnTo>
                    <a:pt x="4" y="19"/>
                  </a:lnTo>
                  <a:lnTo>
                    <a:pt x="8" y="13"/>
                  </a:lnTo>
                  <a:lnTo>
                    <a:pt x="11" y="9"/>
                  </a:lnTo>
                  <a:lnTo>
                    <a:pt x="17" y="5"/>
                  </a:lnTo>
                  <a:lnTo>
                    <a:pt x="23" y="1"/>
                  </a:lnTo>
                  <a:lnTo>
                    <a:pt x="31" y="0"/>
                  </a:lnTo>
                  <a:lnTo>
                    <a:pt x="38" y="0"/>
                  </a:lnTo>
                  <a:close/>
                </a:path>
              </a:pathLst>
            </a:custGeom>
            <a:solidFill>
              <a:srgbClr val="FFFFFF"/>
            </a:solidFill>
            <a:ln w="9525">
              <a:noFill/>
              <a:round/>
              <a:headEnd/>
              <a:tailEnd/>
            </a:ln>
          </p:spPr>
          <p:txBody>
            <a:bodyPr/>
            <a:lstStyle/>
            <a:p>
              <a:endParaRPr lang="en-US" dirty="0"/>
            </a:p>
          </p:txBody>
        </p:sp>
        <p:sp>
          <p:nvSpPr>
            <p:cNvPr id="19686" name="Freeform 105"/>
            <p:cNvSpPr>
              <a:spLocks/>
            </p:cNvSpPr>
            <p:nvPr/>
          </p:nvSpPr>
          <p:spPr bwMode="auto">
            <a:xfrm>
              <a:off x="2810" y="3383"/>
              <a:ext cx="77" cy="65"/>
            </a:xfrm>
            <a:custGeom>
              <a:avLst/>
              <a:gdLst>
                <a:gd name="T0" fmla="*/ 38 w 77"/>
                <a:gd name="T1" fmla="*/ 0 h 65"/>
                <a:gd name="T2" fmla="*/ 46 w 77"/>
                <a:gd name="T3" fmla="*/ 0 h 65"/>
                <a:gd name="T4" fmla="*/ 54 w 77"/>
                <a:gd name="T5" fmla="*/ 1 h 65"/>
                <a:gd name="T6" fmla="*/ 59 w 77"/>
                <a:gd name="T7" fmla="*/ 5 h 65"/>
                <a:gd name="T8" fmla="*/ 65 w 77"/>
                <a:gd name="T9" fmla="*/ 9 h 65"/>
                <a:gd name="T10" fmla="*/ 71 w 77"/>
                <a:gd name="T11" fmla="*/ 13 h 65"/>
                <a:gd name="T12" fmla="*/ 75 w 77"/>
                <a:gd name="T13" fmla="*/ 19 h 65"/>
                <a:gd name="T14" fmla="*/ 77 w 77"/>
                <a:gd name="T15" fmla="*/ 24 h 65"/>
                <a:gd name="T16" fmla="*/ 77 w 77"/>
                <a:gd name="T17" fmla="*/ 32 h 65"/>
                <a:gd name="T18" fmla="*/ 77 w 77"/>
                <a:gd name="T19" fmla="*/ 38 h 65"/>
                <a:gd name="T20" fmla="*/ 75 w 77"/>
                <a:gd name="T21" fmla="*/ 44 h 65"/>
                <a:gd name="T22" fmla="*/ 71 w 77"/>
                <a:gd name="T23" fmla="*/ 49 h 65"/>
                <a:gd name="T24" fmla="*/ 65 w 77"/>
                <a:gd name="T25" fmla="*/ 55 h 65"/>
                <a:gd name="T26" fmla="*/ 59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1 w 77"/>
                <a:gd name="T41" fmla="*/ 55 h 65"/>
                <a:gd name="T42" fmla="*/ 8 w 77"/>
                <a:gd name="T43" fmla="*/ 49 h 65"/>
                <a:gd name="T44" fmla="*/ 4 w 77"/>
                <a:gd name="T45" fmla="*/ 44 h 65"/>
                <a:gd name="T46" fmla="*/ 2 w 77"/>
                <a:gd name="T47" fmla="*/ 38 h 65"/>
                <a:gd name="T48" fmla="*/ 0 w 77"/>
                <a:gd name="T49" fmla="*/ 32 h 65"/>
                <a:gd name="T50" fmla="*/ 2 w 77"/>
                <a:gd name="T51" fmla="*/ 24 h 65"/>
                <a:gd name="T52" fmla="*/ 4 w 77"/>
                <a:gd name="T53" fmla="*/ 19 h 65"/>
                <a:gd name="T54" fmla="*/ 8 w 77"/>
                <a:gd name="T55" fmla="*/ 13 h 65"/>
                <a:gd name="T56" fmla="*/ 11 w 77"/>
                <a:gd name="T57" fmla="*/ 9 h 65"/>
                <a:gd name="T58" fmla="*/ 17 w 77"/>
                <a:gd name="T59" fmla="*/ 5 h 65"/>
                <a:gd name="T60" fmla="*/ 23 w 77"/>
                <a:gd name="T61" fmla="*/ 1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1"/>
                  </a:lnTo>
                  <a:lnTo>
                    <a:pt x="59" y="5"/>
                  </a:lnTo>
                  <a:lnTo>
                    <a:pt x="65" y="9"/>
                  </a:lnTo>
                  <a:lnTo>
                    <a:pt x="71" y="13"/>
                  </a:lnTo>
                  <a:lnTo>
                    <a:pt x="75" y="19"/>
                  </a:lnTo>
                  <a:lnTo>
                    <a:pt x="77" y="24"/>
                  </a:lnTo>
                  <a:lnTo>
                    <a:pt x="77" y="32"/>
                  </a:lnTo>
                  <a:lnTo>
                    <a:pt x="77" y="38"/>
                  </a:lnTo>
                  <a:lnTo>
                    <a:pt x="75" y="44"/>
                  </a:lnTo>
                  <a:lnTo>
                    <a:pt x="71" y="49"/>
                  </a:lnTo>
                  <a:lnTo>
                    <a:pt x="65" y="55"/>
                  </a:lnTo>
                  <a:lnTo>
                    <a:pt x="59" y="59"/>
                  </a:lnTo>
                  <a:lnTo>
                    <a:pt x="54" y="63"/>
                  </a:lnTo>
                  <a:lnTo>
                    <a:pt x="46" y="65"/>
                  </a:lnTo>
                  <a:lnTo>
                    <a:pt x="38" y="65"/>
                  </a:lnTo>
                  <a:lnTo>
                    <a:pt x="31" y="65"/>
                  </a:lnTo>
                  <a:lnTo>
                    <a:pt x="23" y="63"/>
                  </a:lnTo>
                  <a:lnTo>
                    <a:pt x="17" y="59"/>
                  </a:lnTo>
                  <a:lnTo>
                    <a:pt x="11" y="55"/>
                  </a:lnTo>
                  <a:lnTo>
                    <a:pt x="8" y="49"/>
                  </a:lnTo>
                  <a:lnTo>
                    <a:pt x="4" y="44"/>
                  </a:lnTo>
                  <a:lnTo>
                    <a:pt x="2" y="38"/>
                  </a:lnTo>
                  <a:lnTo>
                    <a:pt x="0" y="32"/>
                  </a:lnTo>
                  <a:lnTo>
                    <a:pt x="2" y="24"/>
                  </a:lnTo>
                  <a:lnTo>
                    <a:pt x="4" y="19"/>
                  </a:lnTo>
                  <a:lnTo>
                    <a:pt x="8" y="13"/>
                  </a:lnTo>
                  <a:lnTo>
                    <a:pt x="11" y="9"/>
                  </a:lnTo>
                  <a:lnTo>
                    <a:pt x="17" y="5"/>
                  </a:lnTo>
                  <a:lnTo>
                    <a:pt x="23" y="1"/>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87" name="Freeform 106"/>
            <p:cNvSpPr>
              <a:spLocks/>
            </p:cNvSpPr>
            <p:nvPr/>
          </p:nvSpPr>
          <p:spPr bwMode="auto">
            <a:xfrm>
              <a:off x="2127" y="3818"/>
              <a:ext cx="76" cy="65"/>
            </a:xfrm>
            <a:custGeom>
              <a:avLst/>
              <a:gdLst>
                <a:gd name="T0" fmla="*/ 38 w 76"/>
                <a:gd name="T1" fmla="*/ 0 h 65"/>
                <a:gd name="T2" fmla="*/ 46 w 76"/>
                <a:gd name="T3" fmla="*/ 0 h 65"/>
                <a:gd name="T4" fmla="*/ 53 w 76"/>
                <a:gd name="T5" fmla="*/ 2 h 65"/>
                <a:gd name="T6" fmla="*/ 61 w 76"/>
                <a:gd name="T7" fmla="*/ 6 h 65"/>
                <a:gd name="T8" fmla="*/ 67 w 76"/>
                <a:gd name="T9" fmla="*/ 10 h 65"/>
                <a:gd name="T10" fmla="*/ 71 w 76"/>
                <a:gd name="T11" fmla="*/ 15 h 65"/>
                <a:gd name="T12" fmla="*/ 74 w 76"/>
                <a:gd name="T13" fmla="*/ 21 h 65"/>
                <a:gd name="T14" fmla="*/ 76 w 76"/>
                <a:gd name="T15" fmla="*/ 27 h 65"/>
                <a:gd name="T16" fmla="*/ 76 w 76"/>
                <a:gd name="T17" fmla="*/ 33 h 65"/>
                <a:gd name="T18" fmla="*/ 76 w 76"/>
                <a:gd name="T19" fmla="*/ 40 h 65"/>
                <a:gd name="T20" fmla="*/ 74 w 76"/>
                <a:gd name="T21" fmla="*/ 46 h 65"/>
                <a:gd name="T22" fmla="*/ 71 w 76"/>
                <a:gd name="T23" fmla="*/ 52 h 65"/>
                <a:gd name="T24" fmla="*/ 67 w 76"/>
                <a:gd name="T25" fmla="*/ 56 h 65"/>
                <a:gd name="T26" fmla="*/ 61 w 76"/>
                <a:gd name="T27" fmla="*/ 61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61 h 65"/>
                <a:gd name="T40" fmla="*/ 11 w 76"/>
                <a:gd name="T41" fmla="*/ 56 h 65"/>
                <a:gd name="T42" fmla="*/ 7 w 76"/>
                <a:gd name="T43" fmla="*/ 52 h 65"/>
                <a:gd name="T44" fmla="*/ 3 w 76"/>
                <a:gd name="T45" fmla="*/ 46 h 65"/>
                <a:gd name="T46" fmla="*/ 1 w 76"/>
                <a:gd name="T47" fmla="*/ 40 h 65"/>
                <a:gd name="T48" fmla="*/ 0 w 76"/>
                <a:gd name="T49" fmla="*/ 33 h 65"/>
                <a:gd name="T50" fmla="*/ 1 w 76"/>
                <a:gd name="T51" fmla="*/ 27 h 65"/>
                <a:gd name="T52" fmla="*/ 3 w 76"/>
                <a:gd name="T53" fmla="*/ 21 h 65"/>
                <a:gd name="T54" fmla="*/ 7 w 76"/>
                <a:gd name="T55" fmla="*/ 15 h 65"/>
                <a:gd name="T56" fmla="*/ 11 w 76"/>
                <a:gd name="T57" fmla="*/ 10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61" y="6"/>
                  </a:lnTo>
                  <a:lnTo>
                    <a:pt x="67" y="10"/>
                  </a:lnTo>
                  <a:lnTo>
                    <a:pt x="71" y="15"/>
                  </a:lnTo>
                  <a:lnTo>
                    <a:pt x="74" y="21"/>
                  </a:lnTo>
                  <a:lnTo>
                    <a:pt x="76" y="27"/>
                  </a:lnTo>
                  <a:lnTo>
                    <a:pt x="76" y="33"/>
                  </a:lnTo>
                  <a:lnTo>
                    <a:pt x="76" y="40"/>
                  </a:lnTo>
                  <a:lnTo>
                    <a:pt x="74" y="46"/>
                  </a:lnTo>
                  <a:lnTo>
                    <a:pt x="71" y="52"/>
                  </a:lnTo>
                  <a:lnTo>
                    <a:pt x="67" y="56"/>
                  </a:lnTo>
                  <a:lnTo>
                    <a:pt x="61" y="61"/>
                  </a:lnTo>
                  <a:lnTo>
                    <a:pt x="53" y="63"/>
                  </a:lnTo>
                  <a:lnTo>
                    <a:pt x="46" y="65"/>
                  </a:lnTo>
                  <a:lnTo>
                    <a:pt x="38" y="65"/>
                  </a:lnTo>
                  <a:lnTo>
                    <a:pt x="30" y="65"/>
                  </a:lnTo>
                  <a:lnTo>
                    <a:pt x="23" y="63"/>
                  </a:lnTo>
                  <a:lnTo>
                    <a:pt x="17" y="61"/>
                  </a:lnTo>
                  <a:lnTo>
                    <a:pt x="11" y="56"/>
                  </a:lnTo>
                  <a:lnTo>
                    <a:pt x="7" y="52"/>
                  </a:lnTo>
                  <a:lnTo>
                    <a:pt x="3" y="46"/>
                  </a:lnTo>
                  <a:lnTo>
                    <a:pt x="1" y="40"/>
                  </a:lnTo>
                  <a:lnTo>
                    <a:pt x="0" y="33"/>
                  </a:lnTo>
                  <a:lnTo>
                    <a:pt x="1" y="27"/>
                  </a:lnTo>
                  <a:lnTo>
                    <a:pt x="3" y="21"/>
                  </a:lnTo>
                  <a:lnTo>
                    <a:pt x="7" y="15"/>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88" name="Freeform 107"/>
            <p:cNvSpPr>
              <a:spLocks/>
            </p:cNvSpPr>
            <p:nvPr/>
          </p:nvSpPr>
          <p:spPr bwMode="auto">
            <a:xfrm>
              <a:off x="2835" y="3762"/>
              <a:ext cx="79" cy="68"/>
            </a:xfrm>
            <a:custGeom>
              <a:avLst/>
              <a:gdLst>
                <a:gd name="T0" fmla="*/ 38 w 79"/>
                <a:gd name="T1" fmla="*/ 0 h 68"/>
                <a:gd name="T2" fmla="*/ 48 w 79"/>
                <a:gd name="T3" fmla="*/ 2 h 68"/>
                <a:gd name="T4" fmla="*/ 54 w 79"/>
                <a:gd name="T5" fmla="*/ 4 h 68"/>
                <a:gd name="T6" fmla="*/ 61 w 79"/>
                <a:gd name="T7" fmla="*/ 6 h 68"/>
                <a:gd name="T8" fmla="*/ 67 w 79"/>
                <a:gd name="T9" fmla="*/ 10 h 68"/>
                <a:gd name="T10" fmla="*/ 71 w 79"/>
                <a:gd name="T11" fmla="*/ 16 h 68"/>
                <a:gd name="T12" fmla="*/ 75 w 79"/>
                <a:gd name="T13" fmla="*/ 22 h 68"/>
                <a:gd name="T14" fmla="*/ 77 w 79"/>
                <a:gd name="T15" fmla="*/ 27 h 68"/>
                <a:gd name="T16" fmla="*/ 79 w 79"/>
                <a:gd name="T17" fmla="*/ 33 h 68"/>
                <a:gd name="T18" fmla="*/ 77 w 79"/>
                <a:gd name="T19" fmla="*/ 41 h 68"/>
                <a:gd name="T20" fmla="*/ 75 w 79"/>
                <a:gd name="T21" fmla="*/ 46 h 68"/>
                <a:gd name="T22" fmla="*/ 71 w 79"/>
                <a:gd name="T23" fmla="*/ 52 h 68"/>
                <a:gd name="T24" fmla="*/ 67 w 79"/>
                <a:gd name="T25" fmla="*/ 58 h 68"/>
                <a:gd name="T26" fmla="*/ 61 w 79"/>
                <a:gd name="T27" fmla="*/ 62 h 68"/>
                <a:gd name="T28" fmla="*/ 54 w 79"/>
                <a:gd name="T29" fmla="*/ 64 h 68"/>
                <a:gd name="T30" fmla="*/ 48 w 79"/>
                <a:gd name="T31" fmla="*/ 66 h 68"/>
                <a:gd name="T32" fmla="*/ 38 w 79"/>
                <a:gd name="T33" fmla="*/ 68 h 68"/>
                <a:gd name="T34" fmla="*/ 31 w 79"/>
                <a:gd name="T35" fmla="*/ 66 h 68"/>
                <a:gd name="T36" fmla="*/ 25 w 79"/>
                <a:gd name="T37" fmla="*/ 64 h 68"/>
                <a:gd name="T38" fmla="*/ 17 w 79"/>
                <a:gd name="T39" fmla="*/ 62 h 68"/>
                <a:gd name="T40" fmla="*/ 11 w 79"/>
                <a:gd name="T41" fmla="*/ 58 h 68"/>
                <a:gd name="T42" fmla="*/ 8 w 79"/>
                <a:gd name="T43" fmla="*/ 52 h 68"/>
                <a:gd name="T44" fmla="*/ 4 w 79"/>
                <a:gd name="T45" fmla="*/ 46 h 68"/>
                <a:gd name="T46" fmla="*/ 2 w 79"/>
                <a:gd name="T47" fmla="*/ 41 h 68"/>
                <a:gd name="T48" fmla="*/ 0 w 79"/>
                <a:gd name="T49" fmla="*/ 33 h 68"/>
                <a:gd name="T50" fmla="*/ 2 w 79"/>
                <a:gd name="T51" fmla="*/ 27 h 68"/>
                <a:gd name="T52" fmla="*/ 4 w 79"/>
                <a:gd name="T53" fmla="*/ 22 h 68"/>
                <a:gd name="T54" fmla="*/ 8 w 79"/>
                <a:gd name="T55" fmla="*/ 16 h 68"/>
                <a:gd name="T56" fmla="*/ 11 w 79"/>
                <a:gd name="T57" fmla="*/ 10 h 68"/>
                <a:gd name="T58" fmla="*/ 17 w 79"/>
                <a:gd name="T59" fmla="*/ 6 h 68"/>
                <a:gd name="T60" fmla="*/ 25 w 79"/>
                <a:gd name="T61" fmla="*/ 4 h 68"/>
                <a:gd name="T62" fmla="*/ 31 w 79"/>
                <a:gd name="T63" fmla="*/ 2 h 68"/>
                <a:gd name="T64" fmla="*/ 38 w 7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8">
                  <a:moveTo>
                    <a:pt x="38" y="0"/>
                  </a:moveTo>
                  <a:lnTo>
                    <a:pt x="48" y="2"/>
                  </a:lnTo>
                  <a:lnTo>
                    <a:pt x="54" y="4"/>
                  </a:lnTo>
                  <a:lnTo>
                    <a:pt x="61" y="6"/>
                  </a:lnTo>
                  <a:lnTo>
                    <a:pt x="67" y="10"/>
                  </a:lnTo>
                  <a:lnTo>
                    <a:pt x="71" y="16"/>
                  </a:lnTo>
                  <a:lnTo>
                    <a:pt x="75" y="22"/>
                  </a:lnTo>
                  <a:lnTo>
                    <a:pt x="77" y="27"/>
                  </a:lnTo>
                  <a:lnTo>
                    <a:pt x="79" y="33"/>
                  </a:lnTo>
                  <a:lnTo>
                    <a:pt x="77" y="41"/>
                  </a:lnTo>
                  <a:lnTo>
                    <a:pt x="75" y="46"/>
                  </a:lnTo>
                  <a:lnTo>
                    <a:pt x="71" y="52"/>
                  </a:lnTo>
                  <a:lnTo>
                    <a:pt x="67" y="58"/>
                  </a:lnTo>
                  <a:lnTo>
                    <a:pt x="61" y="62"/>
                  </a:lnTo>
                  <a:lnTo>
                    <a:pt x="54" y="64"/>
                  </a:lnTo>
                  <a:lnTo>
                    <a:pt x="48" y="66"/>
                  </a:lnTo>
                  <a:lnTo>
                    <a:pt x="38" y="68"/>
                  </a:lnTo>
                  <a:lnTo>
                    <a:pt x="31" y="66"/>
                  </a:lnTo>
                  <a:lnTo>
                    <a:pt x="25" y="64"/>
                  </a:lnTo>
                  <a:lnTo>
                    <a:pt x="17" y="62"/>
                  </a:lnTo>
                  <a:lnTo>
                    <a:pt x="11" y="58"/>
                  </a:lnTo>
                  <a:lnTo>
                    <a:pt x="8" y="52"/>
                  </a:lnTo>
                  <a:lnTo>
                    <a:pt x="4" y="46"/>
                  </a:lnTo>
                  <a:lnTo>
                    <a:pt x="2" y="41"/>
                  </a:lnTo>
                  <a:lnTo>
                    <a:pt x="0" y="33"/>
                  </a:lnTo>
                  <a:lnTo>
                    <a:pt x="2" y="27"/>
                  </a:lnTo>
                  <a:lnTo>
                    <a:pt x="4" y="22"/>
                  </a:lnTo>
                  <a:lnTo>
                    <a:pt x="8" y="16"/>
                  </a:lnTo>
                  <a:lnTo>
                    <a:pt x="11" y="10"/>
                  </a:lnTo>
                  <a:lnTo>
                    <a:pt x="17" y="6"/>
                  </a:lnTo>
                  <a:lnTo>
                    <a:pt x="25" y="4"/>
                  </a:lnTo>
                  <a:lnTo>
                    <a:pt x="31" y="2"/>
                  </a:lnTo>
                  <a:lnTo>
                    <a:pt x="38" y="0"/>
                  </a:lnTo>
                  <a:close/>
                </a:path>
              </a:pathLst>
            </a:custGeom>
            <a:solidFill>
              <a:srgbClr val="FFFFFF"/>
            </a:solidFill>
            <a:ln w="9525">
              <a:noFill/>
              <a:round/>
              <a:headEnd/>
              <a:tailEnd/>
            </a:ln>
          </p:spPr>
          <p:txBody>
            <a:bodyPr/>
            <a:lstStyle/>
            <a:p>
              <a:endParaRPr lang="en-US" dirty="0"/>
            </a:p>
          </p:txBody>
        </p:sp>
        <p:sp>
          <p:nvSpPr>
            <p:cNvPr id="19689" name="Freeform 108"/>
            <p:cNvSpPr>
              <a:spLocks/>
            </p:cNvSpPr>
            <p:nvPr/>
          </p:nvSpPr>
          <p:spPr bwMode="auto">
            <a:xfrm>
              <a:off x="2835" y="3762"/>
              <a:ext cx="79" cy="68"/>
            </a:xfrm>
            <a:custGeom>
              <a:avLst/>
              <a:gdLst>
                <a:gd name="T0" fmla="*/ 38 w 79"/>
                <a:gd name="T1" fmla="*/ 0 h 68"/>
                <a:gd name="T2" fmla="*/ 48 w 79"/>
                <a:gd name="T3" fmla="*/ 2 h 68"/>
                <a:gd name="T4" fmla="*/ 54 w 79"/>
                <a:gd name="T5" fmla="*/ 4 h 68"/>
                <a:gd name="T6" fmla="*/ 61 w 79"/>
                <a:gd name="T7" fmla="*/ 6 h 68"/>
                <a:gd name="T8" fmla="*/ 67 w 79"/>
                <a:gd name="T9" fmla="*/ 10 h 68"/>
                <a:gd name="T10" fmla="*/ 71 w 79"/>
                <a:gd name="T11" fmla="*/ 16 h 68"/>
                <a:gd name="T12" fmla="*/ 75 w 79"/>
                <a:gd name="T13" fmla="*/ 22 h 68"/>
                <a:gd name="T14" fmla="*/ 77 w 79"/>
                <a:gd name="T15" fmla="*/ 27 h 68"/>
                <a:gd name="T16" fmla="*/ 79 w 79"/>
                <a:gd name="T17" fmla="*/ 33 h 68"/>
                <a:gd name="T18" fmla="*/ 77 w 79"/>
                <a:gd name="T19" fmla="*/ 41 h 68"/>
                <a:gd name="T20" fmla="*/ 75 w 79"/>
                <a:gd name="T21" fmla="*/ 46 h 68"/>
                <a:gd name="T22" fmla="*/ 71 w 79"/>
                <a:gd name="T23" fmla="*/ 52 h 68"/>
                <a:gd name="T24" fmla="*/ 67 w 79"/>
                <a:gd name="T25" fmla="*/ 58 h 68"/>
                <a:gd name="T26" fmla="*/ 61 w 79"/>
                <a:gd name="T27" fmla="*/ 62 h 68"/>
                <a:gd name="T28" fmla="*/ 54 w 79"/>
                <a:gd name="T29" fmla="*/ 64 h 68"/>
                <a:gd name="T30" fmla="*/ 48 w 79"/>
                <a:gd name="T31" fmla="*/ 66 h 68"/>
                <a:gd name="T32" fmla="*/ 38 w 79"/>
                <a:gd name="T33" fmla="*/ 68 h 68"/>
                <a:gd name="T34" fmla="*/ 31 w 79"/>
                <a:gd name="T35" fmla="*/ 66 h 68"/>
                <a:gd name="T36" fmla="*/ 25 w 79"/>
                <a:gd name="T37" fmla="*/ 64 h 68"/>
                <a:gd name="T38" fmla="*/ 17 w 79"/>
                <a:gd name="T39" fmla="*/ 62 h 68"/>
                <a:gd name="T40" fmla="*/ 11 w 79"/>
                <a:gd name="T41" fmla="*/ 58 h 68"/>
                <a:gd name="T42" fmla="*/ 8 w 79"/>
                <a:gd name="T43" fmla="*/ 52 h 68"/>
                <a:gd name="T44" fmla="*/ 4 w 79"/>
                <a:gd name="T45" fmla="*/ 46 h 68"/>
                <a:gd name="T46" fmla="*/ 2 w 79"/>
                <a:gd name="T47" fmla="*/ 41 h 68"/>
                <a:gd name="T48" fmla="*/ 0 w 79"/>
                <a:gd name="T49" fmla="*/ 33 h 68"/>
                <a:gd name="T50" fmla="*/ 2 w 79"/>
                <a:gd name="T51" fmla="*/ 27 h 68"/>
                <a:gd name="T52" fmla="*/ 4 w 79"/>
                <a:gd name="T53" fmla="*/ 22 h 68"/>
                <a:gd name="T54" fmla="*/ 8 w 79"/>
                <a:gd name="T55" fmla="*/ 16 h 68"/>
                <a:gd name="T56" fmla="*/ 11 w 79"/>
                <a:gd name="T57" fmla="*/ 10 h 68"/>
                <a:gd name="T58" fmla="*/ 17 w 79"/>
                <a:gd name="T59" fmla="*/ 6 h 68"/>
                <a:gd name="T60" fmla="*/ 25 w 79"/>
                <a:gd name="T61" fmla="*/ 4 h 68"/>
                <a:gd name="T62" fmla="*/ 31 w 79"/>
                <a:gd name="T63" fmla="*/ 2 h 68"/>
                <a:gd name="T64" fmla="*/ 38 w 7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8">
                  <a:moveTo>
                    <a:pt x="38" y="0"/>
                  </a:moveTo>
                  <a:lnTo>
                    <a:pt x="48" y="2"/>
                  </a:lnTo>
                  <a:lnTo>
                    <a:pt x="54" y="4"/>
                  </a:lnTo>
                  <a:lnTo>
                    <a:pt x="61" y="6"/>
                  </a:lnTo>
                  <a:lnTo>
                    <a:pt x="67" y="10"/>
                  </a:lnTo>
                  <a:lnTo>
                    <a:pt x="71" y="16"/>
                  </a:lnTo>
                  <a:lnTo>
                    <a:pt x="75" y="22"/>
                  </a:lnTo>
                  <a:lnTo>
                    <a:pt x="77" y="27"/>
                  </a:lnTo>
                  <a:lnTo>
                    <a:pt x="79" y="33"/>
                  </a:lnTo>
                  <a:lnTo>
                    <a:pt x="77" y="41"/>
                  </a:lnTo>
                  <a:lnTo>
                    <a:pt x="75" y="46"/>
                  </a:lnTo>
                  <a:lnTo>
                    <a:pt x="71" y="52"/>
                  </a:lnTo>
                  <a:lnTo>
                    <a:pt x="67" y="58"/>
                  </a:lnTo>
                  <a:lnTo>
                    <a:pt x="61" y="62"/>
                  </a:lnTo>
                  <a:lnTo>
                    <a:pt x="54" y="64"/>
                  </a:lnTo>
                  <a:lnTo>
                    <a:pt x="48" y="66"/>
                  </a:lnTo>
                  <a:lnTo>
                    <a:pt x="38" y="68"/>
                  </a:lnTo>
                  <a:lnTo>
                    <a:pt x="31" y="66"/>
                  </a:lnTo>
                  <a:lnTo>
                    <a:pt x="25" y="64"/>
                  </a:lnTo>
                  <a:lnTo>
                    <a:pt x="17" y="62"/>
                  </a:lnTo>
                  <a:lnTo>
                    <a:pt x="11" y="58"/>
                  </a:lnTo>
                  <a:lnTo>
                    <a:pt x="8" y="52"/>
                  </a:lnTo>
                  <a:lnTo>
                    <a:pt x="4" y="46"/>
                  </a:lnTo>
                  <a:lnTo>
                    <a:pt x="2" y="41"/>
                  </a:lnTo>
                  <a:lnTo>
                    <a:pt x="0" y="33"/>
                  </a:lnTo>
                  <a:lnTo>
                    <a:pt x="2" y="27"/>
                  </a:lnTo>
                  <a:lnTo>
                    <a:pt x="4" y="22"/>
                  </a:lnTo>
                  <a:lnTo>
                    <a:pt x="8" y="16"/>
                  </a:lnTo>
                  <a:lnTo>
                    <a:pt x="11" y="10"/>
                  </a:lnTo>
                  <a:lnTo>
                    <a:pt x="17" y="6"/>
                  </a:lnTo>
                  <a:lnTo>
                    <a:pt x="25"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690" name="Freeform 109"/>
            <p:cNvSpPr>
              <a:spLocks/>
            </p:cNvSpPr>
            <p:nvPr/>
          </p:nvSpPr>
          <p:spPr bwMode="auto">
            <a:xfrm>
              <a:off x="2079" y="3628"/>
              <a:ext cx="76" cy="65"/>
            </a:xfrm>
            <a:custGeom>
              <a:avLst/>
              <a:gdLst>
                <a:gd name="T0" fmla="*/ 38 w 76"/>
                <a:gd name="T1" fmla="*/ 0 h 65"/>
                <a:gd name="T2" fmla="*/ 46 w 76"/>
                <a:gd name="T3" fmla="*/ 0 h 65"/>
                <a:gd name="T4" fmla="*/ 53 w 76"/>
                <a:gd name="T5" fmla="*/ 2 h 65"/>
                <a:gd name="T6" fmla="*/ 59 w 76"/>
                <a:gd name="T7" fmla="*/ 6 h 65"/>
                <a:gd name="T8" fmla="*/ 65 w 76"/>
                <a:gd name="T9" fmla="*/ 10 h 65"/>
                <a:gd name="T10" fmla="*/ 71 w 76"/>
                <a:gd name="T11" fmla="*/ 15 h 65"/>
                <a:gd name="T12" fmla="*/ 72 w 76"/>
                <a:gd name="T13" fmla="*/ 21 h 65"/>
                <a:gd name="T14" fmla="*/ 76 w 76"/>
                <a:gd name="T15" fmla="*/ 27 h 65"/>
                <a:gd name="T16" fmla="*/ 76 w 76"/>
                <a:gd name="T17" fmla="*/ 33 h 65"/>
                <a:gd name="T18" fmla="*/ 76 w 76"/>
                <a:gd name="T19" fmla="*/ 40 h 65"/>
                <a:gd name="T20" fmla="*/ 72 w 76"/>
                <a:gd name="T21" fmla="*/ 46 h 65"/>
                <a:gd name="T22" fmla="*/ 71 w 76"/>
                <a:gd name="T23" fmla="*/ 52 h 65"/>
                <a:gd name="T24" fmla="*/ 65 w 76"/>
                <a:gd name="T25" fmla="*/ 56 h 65"/>
                <a:gd name="T26" fmla="*/ 59 w 76"/>
                <a:gd name="T27" fmla="*/ 60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60 h 65"/>
                <a:gd name="T40" fmla="*/ 11 w 76"/>
                <a:gd name="T41" fmla="*/ 56 h 65"/>
                <a:gd name="T42" fmla="*/ 5 w 76"/>
                <a:gd name="T43" fmla="*/ 52 h 65"/>
                <a:gd name="T44" fmla="*/ 1 w 76"/>
                <a:gd name="T45" fmla="*/ 46 h 65"/>
                <a:gd name="T46" fmla="*/ 0 w 76"/>
                <a:gd name="T47" fmla="*/ 40 h 65"/>
                <a:gd name="T48" fmla="*/ 0 w 76"/>
                <a:gd name="T49" fmla="*/ 33 h 65"/>
                <a:gd name="T50" fmla="*/ 0 w 76"/>
                <a:gd name="T51" fmla="*/ 27 h 65"/>
                <a:gd name="T52" fmla="*/ 1 w 76"/>
                <a:gd name="T53" fmla="*/ 21 h 65"/>
                <a:gd name="T54" fmla="*/ 5 w 76"/>
                <a:gd name="T55" fmla="*/ 15 h 65"/>
                <a:gd name="T56" fmla="*/ 11 w 76"/>
                <a:gd name="T57" fmla="*/ 10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6"/>
                  </a:lnTo>
                  <a:lnTo>
                    <a:pt x="65" y="10"/>
                  </a:lnTo>
                  <a:lnTo>
                    <a:pt x="71" y="15"/>
                  </a:lnTo>
                  <a:lnTo>
                    <a:pt x="72" y="21"/>
                  </a:lnTo>
                  <a:lnTo>
                    <a:pt x="76" y="27"/>
                  </a:lnTo>
                  <a:lnTo>
                    <a:pt x="76" y="33"/>
                  </a:lnTo>
                  <a:lnTo>
                    <a:pt x="76" y="40"/>
                  </a:lnTo>
                  <a:lnTo>
                    <a:pt x="72" y="46"/>
                  </a:lnTo>
                  <a:lnTo>
                    <a:pt x="71" y="52"/>
                  </a:lnTo>
                  <a:lnTo>
                    <a:pt x="65" y="56"/>
                  </a:lnTo>
                  <a:lnTo>
                    <a:pt x="59" y="60"/>
                  </a:lnTo>
                  <a:lnTo>
                    <a:pt x="53" y="63"/>
                  </a:lnTo>
                  <a:lnTo>
                    <a:pt x="46" y="65"/>
                  </a:lnTo>
                  <a:lnTo>
                    <a:pt x="38" y="65"/>
                  </a:lnTo>
                  <a:lnTo>
                    <a:pt x="30" y="65"/>
                  </a:lnTo>
                  <a:lnTo>
                    <a:pt x="23" y="63"/>
                  </a:lnTo>
                  <a:lnTo>
                    <a:pt x="17" y="60"/>
                  </a:lnTo>
                  <a:lnTo>
                    <a:pt x="11" y="56"/>
                  </a:lnTo>
                  <a:lnTo>
                    <a:pt x="5" y="52"/>
                  </a:lnTo>
                  <a:lnTo>
                    <a:pt x="1" y="46"/>
                  </a:lnTo>
                  <a:lnTo>
                    <a:pt x="0" y="40"/>
                  </a:lnTo>
                  <a:lnTo>
                    <a:pt x="0" y="33"/>
                  </a:lnTo>
                  <a:lnTo>
                    <a:pt x="0" y="27"/>
                  </a:lnTo>
                  <a:lnTo>
                    <a:pt x="1" y="21"/>
                  </a:lnTo>
                  <a:lnTo>
                    <a:pt x="5" y="15"/>
                  </a:lnTo>
                  <a:lnTo>
                    <a:pt x="11" y="10"/>
                  </a:lnTo>
                  <a:lnTo>
                    <a:pt x="17"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691" name="Freeform 110"/>
            <p:cNvSpPr>
              <a:spLocks/>
            </p:cNvSpPr>
            <p:nvPr/>
          </p:nvSpPr>
          <p:spPr bwMode="auto">
            <a:xfrm>
              <a:off x="2079" y="3628"/>
              <a:ext cx="76" cy="65"/>
            </a:xfrm>
            <a:custGeom>
              <a:avLst/>
              <a:gdLst>
                <a:gd name="T0" fmla="*/ 38 w 76"/>
                <a:gd name="T1" fmla="*/ 0 h 65"/>
                <a:gd name="T2" fmla="*/ 46 w 76"/>
                <a:gd name="T3" fmla="*/ 0 h 65"/>
                <a:gd name="T4" fmla="*/ 53 w 76"/>
                <a:gd name="T5" fmla="*/ 2 h 65"/>
                <a:gd name="T6" fmla="*/ 59 w 76"/>
                <a:gd name="T7" fmla="*/ 6 h 65"/>
                <a:gd name="T8" fmla="*/ 65 w 76"/>
                <a:gd name="T9" fmla="*/ 10 h 65"/>
                <a:gd name="T10" fmla="*/ 71 w 76"/>
                <a:gd name="T11" fmla="*/ 15 h 65"/>
                <a:gd name="T12" fmla="*/ 72 w 76"/>
                <a:gd name="T13" fmla="*/ 21 h 65"/>
                <a:gd name="T14" fmla="*/ 76 w 76"/>
                <a:gd name="T15" fmla="*/ 27 h 65"/>
                <a:gd name="T16" fmla="*/ 76 w 76"/>
                <a:gd name="T17" fmla="*/ 33 h 65"/>
                <a:gd name="T18" fmla="*/ 76 w 76"/>
                <a:gd name="T19" fmla="*/ 40 h 65"/>
                <a:gd name="T20" fmla="*/ 72 w 76"/>
                <a:gd name="T21" fmla="*/ 46 h 65"/>
                <a:gd name="T22" fmla="*/ 71 w 76"/>
                <a:gd name="T23" fmla="*/ 52 h 65"/>
                <a:gd name="T24" fmla="*/ 65 w 76"/>
                <a:gd name="T25" fmla="*/ 56 h 65"/>
                <a:gd name="T26" fmla="*/ 59 w 76"/>
                <a:gd name="T27" fmla="*/ 60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60 h 65"/>
                <a:gd name="T40" fmla="*/ 11 w 76"/>
                <a:gd name="T41" fmla="*/ 56 h 65"/>
                <a:gd name="T42" fmla="*/ 5 w 76"/>
                <a:gd name="T43" fmla="*/ 52 h 65"/>
                <a:gd name="T44" fmla="*/ 1 w 76"/>
                <a:gd name="T45" fmla="*/ 46 h 65"/>
                <a:gd name="T46" fmla="*/ 0 w 76"/>
                <a:gd name="T47" fmla="*/ 40 h 65"/>
                <a:gd name="T48" fmla="*/ 0 w 76"/>
                <a:gd name="T49" fmla="*/ 33 h 65"/>
                <a:gd name="T50" fmla="*/ 0 w 76"/>
                <a:gd name="T51" fmla="*/ 27 h 65"/>
                <a:gd name="T52" fmla="*/ 1 w 76"/>
                <a:gd name="T53" fmla="*/ 21 h 65"/>
                <a:gd name="T54" fmla="*/ 5 w 76"/>
                <a:gd name="T55" fmla="*/ 15 h 65"/>
                <a:gd name="T56" fmla="*/ 11 w 76"/>
                <a:gd name="T57" fmla="*/ 10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6"/>
                  </a:lnTo>
                  <a:lnTo>
                    <a:pt x="65" y="10"/>
                  </a:lnTo>
                  <a:lnTo>
                    <a:pt x="71" y="15"/>
                  </a:lnTo>
                  <a:lnTo>
                    <a:pt x="72" y="21"/>
                  </a:lnTo>
                  <a:lnTo>
                    <a:pt x="76" y="27"/>
                  </a:lnTo>
                  <a:lnTo>
                    <a:pt x="76" y="33"/>
                  </a:lnTo>
                  <a:lnTo>
                    <a:pt x="76" y="40"/>
                  </a:lnTo>
                  <a:lnTo>
                    <a:pt x="72" y="46"/>
                  </a:lnTo>
                  <a:lnTo>
                    <a:pt x="71" y="52"/>
                  </a:lnTo>
                  <a:lnTo>
                    <a:pt x="65" y="56"/>
                  </a:lnTo>
                  <a:lnTo>
                    <a:pt x="59" y="60"/>
                  </a:lnTo>
                  <a:lnTo>
                    <a:pt x="53" y="63"/>
                  </a:lnTo>
                  <a:lnTo>
                    <a:pt x="46" y="65"/>
                  </a:lnTo>
                  <a:lnTo>
                    <a:pt x="38" y="65"/>
                  </a:lnTo>
                  <a:lnTo>
                    <a:pt x="30" y="65"/>
                  </a:lnTo>
                  <a:lnTo>
                    <a:pt x="23" y="63"/>
                  </a:lnTo>
                  <a:lnTo>
                    <a:pt x="17" y="60"/>
                  </a:lnTo>
                  <a:lnTo>
                    <a:pt x="11" y="56"/>
                  </a:lnTo>
                  <a:lnTo>
                    <a:pt x="5" y="52"/>
                  </a:lnTo>
                  <a:lnTo>
                    <a:pt x="1" y="46"/>
                  </a:lnTo>
                  <a:lnTo>
                    <a:pt x="0" y="40"/>
                  </a:lnTo>
                  <a:lnTo>
                    <a:pt x="0" y="33"/>
                  </a:lnTo>
                  <a:lnTo>
                    <a:pt x="0" y="27"/>
                  </a:lnTo>
                  <a:lnTo>
                    <a:pt x="1" y="21"/>
                  </a:lnTo>
                  <a:lnTo>
                    <a:pt x="5" y="15"/>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92" name="Freeform 111"/>
            <p:cNvSpPr>
              <a:spLocks/>
            </p:cNvSpPr>
            <p:nvPr/>
          </p:nvSpPr>
          <p:spPr bwMode="auto">
            <a:xfrm>
              <a:off x="2787" y="3572"/>
              <a:ext cx="77" cy="68"/>
            </a:xfrm>
            <a:custGeom>
              <a:avLst/>
              <a:gdLst>
                <a:gd name="T0" fmla="*/ 38 w 77"/>
                <a:gd name="T1" fmla="*/ 0 h 68"/>
                <a:gd name="T2" fmla="*/ 46 w 77"/>
                <a:gd name="T3" fmla="*/ 0 h 68"/>
                <a:gd name="T4" fmla="*/ 54 w 77"/>
                <a:gd name="T5" fmla="*/ 4 h 68"/>
                <a:gd name="T6" fmla="*/ 59 w 77"/>
                <a:gd name="T7" fmla="*/ 6 h 68"/>
                <a:gd name="T8" fmla="*/ 65 w 77"/>
                <a:gd name="T9" fmla="*/ 10 h 68"/>
                <a:gd name="T10" fmla="*/ 71 w 77"/>
                <a:gd name="T11" fmla="*/ 16 h 68"/>
                <a:gd name="T12" fmla="*/ 75 w 77"/>
                <a:gd name="T13" fmla="*/ 22 h 68"/>
                <a:gd name="T14" fmla="*/ 77 w 77"/>
                <a:gd name="T15" fmla="*/ 27 h 68"/>
                <a:gd name="T16" fmla="*/ 77 w 77"/>
                <a:gd name="T17" fmla="*/ 33 h 68"/>
                <a:gd name="T18" fmla="*/ 77 w 77"/>
                <a:gd name="T19" fmla="*/ 41 h 68"/>
                <a:gd name="T20" fmla="*/ 75 w 77"/>
                <a:gd name="T21" fmla="*/ 47 h 68"/>
                <a:gd name="T22" fmla="*/ 71 w 77"/>
                <a:gd name="T23" fmla="*/ 52 h 68"/>
                <a:gd name="T24" fmla="*/ 65 w 77"/>
                <a:gd name="T25" fmla="*/ 58 h 68"/>
                <a:gd name="T26" fmla="*/ 59 w 77"/>
                <a:gd name="T27" fmla="*/ 62 h 68"/>
                <a:gd name="T28" fmla="*/ 54 w 77"/>
                <a:gd name="T29" fmla="*/ 64 h 68"/>
                <a:gd name="T30" fmla="*/ 46 w 77"/>
                <a:gd name="T31" fmla="*/ 66 h 68"/>
                <a:gd name="T32" fmla="*/ 38 w 77"/>
                <a:gd name="T33" fmla="*/ 68 h 68"/>
                <a:gd name="T34" fmla="*/ 31 w 77"/>
                <a:gd name="T35" fmla="*/ 66 h 68"/>
                <a:gd name="T36" fmla="*/ 23 w 77"/>
                <a:gd name="T37" fmla="*/ 64 h 68"/>
                <a:gd name="T38" fmla="*/ 17 w 77"/>
                <a:gd name="T39" fmla="*/ 62 h 68"/>
                <a:gd name="T40" fmla="*/ 11 w 77"/>
                <a:gd name="T41" fmla="*/ 58 h 68"/>
                <a:gd name="T42" fmla="*/ 6 w 77"/>
                <a:gd name="T43" fmla="*/ 52 h 68"/>
                <a:gd name="T44" fmla="*/ 4 w 77"/>
                <a:gd name="T45" fmla="*/ 47 h 68"/>
                <a:gd name="T46" fmla="*/ 0 w 77"/>
                <a:gd name="T47" fmla="*/ 41 h 68"/>
                <a:gd name="T48" fmla="*/ 0 w 77"/>
                <a:gd name="T49" fmla="*/ 33 h 68"/>
                <a:gd name="T50" fmla="*/ 0 w 77"/>
                <a:gd name="T51" fmla="*/ 27 h 68"/>
                <a:gd name="T52" fmla="*/ 4 w 77"/>
                <a:gd name="T53" fmla="*/ 22 h 68"/>
                <a:gd name="T54" fmla="*/ 6 w 77"/>
                <a:gd name="T55" fmla="*/ 16 h 68"/>
                <a:gd name="T56" fmla="*/ 11 w 77"/>
                <a:gd name="T57" fmla="*/ 10 h 68"/>
                <a:gd name="T58" fmla="*/ 17 w 77"/>
                <a:gd name="T59" fmla="*/ 6 h 68"/>
                <a:gd name="T60" fmla="*/ 23 w 77"/>
                <a:gd name="T61" fmla="*/ 4 h 68"/>
                <a:gd name="T62" fmla="*/ 31 w 77"/>
                <a:gd name="T63" fmla="*/ 0 h 68"/>
                <a:gd name="T64" fmla="*/ 38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8" y="0"/>
                  </a:moveTo>
                  <a:lnTo>
                    <a:pt x="46" y="0"/>
                  </a:lnTo>
                  <a:lnTo>
                    <a:pt x="54" y="4"/>
                  </a:lnTo>
                  <a:lnTo>
                    <a:pt x="59" y="6"/>
                  </a:lnTo>
                  <a:lnTo>
                    <a:pt x="65" y="10"/>
                  </a:lnTo>
                  <a:lnTo>
                    <a:pt x="71" y="16"/>
                  </a:lnTo>
                  <a:lnTo>
                    <a:pt x="75" y="22"/>
                  </a:lnTo>
                  <a:lnTo>
                    <a:pt x="77" y="27"/>
                  </a:lnTo>
                  <a:lnTo>
                    <a:pt x="77" y="33"/>
                  </a:lnTo>
                  <a:lnTo>
                    <a:pt x="77" y="41"/>
                  </a:lnTo>
                  <a:lnTo>
                    <a:pt x="75" y="47"/>
                  </a:lnTo>
                  <a:lnTo>
                    <a:pt x="71" y="52"/>
                  </a:lnTo>
                  <a:lnTo>
                    <a:pt x="65" y="58"/>
                  </a:lnTo>
                  <a:lnTo>
                    <a:pt x="59" y="62"/>
                  </a:lnTo>
                  <a:lnTo>
                    <a:pt x="54" y="64"/>
                  </a:lnTo>
                  <a:lnTo>
                    <a:pt x="46" y="66"/>
                  </a:lnTo>
                  <a:lnTo>
                    <a:pt x="38" y="68"/>
                  </a:lnTo>
                  <a:lnTo>
                    <a:pt x="31" y="66"/>
                  </a:lnTo>
                  <a:lnTo>
                    <a:pt x="23" y="64"/>
                  </a:lnTo>
                  <a:lnTo>
                    <a:pt x="17" y="62"/>
                  </a:lnTo>
                  <a:lnTo>
                    <a:pt x="11" y="58"/>
                  </a:lnTo>
                  <a:lnTo>
                    <a:pt x="6" y="52"/>
                  </a:lnTo>
                  <a:lnTo>
                    <a:pt x="4" y="47"/>
                  </a:lnTo>
                  <a:lnTo>
                    <a:pt x="0" y="41"/>
                  </a:lnTo>
                  <a:lnTo>
                    <a:pt x="0" y="33"/>
                  </a:lnTo>
                  <a:lnTo>
                    <a:pt x="0" y="27"/>
                  </a:lnTo>
                  <a:lnTo>
                    <a:pt x="4" y="22"/>
                  </a:lnTo>
                  <a:lnTo>
                    <a:pt x="6" y="16"/>
                  </a:lnTo>
                  <a:lnTo>
                    <a:pt x="11" y="10"/>
                  </a:lnTo>
                  <a:lnTo>
                    <a:pt x="17" y="6"/>
                  </a:lnTo>
                  <a:lnTo>
                    <a:pt x="23" y="4"/>
                  </a:lnTo>
                  <a:lnTo>
                    <a:pt x="31" y="0"/>
                  </a:lnTo>
                  <a:lnTo>
                    <a:pt x="38" y="0"/>
                  </a:lnTo>
                  <a:close/>
                </a:path>
              </a:pathLst>
            </a:custGeom>
            <a:solidFill>
              <a:srgbClr val="FFFFFF"/>
            </a:solidFill>
            <a:ln w="9525">
              <a:noFill/>
              <a:round/>
              <a:headEnd/>
              <a:tailEnd/>
            </a:ln>
          </p:spPr>
          <p:txBody>
            <a:bodyPr/>
            <a:lstStyle/>
            <a:p>
              <a:endParaRPr lang="en-US" dirty="0"/>
            </a:p>
          </p:txBody>
        </p:sp>
        <p:sp>
          <p:nvSpPr>
            <p:cNvPr id="19693" name="Freeform 112"/>
            <p:cNvSpPr>
              <a:spLocks/>
            </p:cNvSpPr>
            <p:nvPr/>
          </p:nvSpPr>
          <p:spPr bwMode="auto">
            <a:xfrm>
              <a:off x="2787" y="3572"/>
              <a:ext cx="77" cy="68"/>
            </a:xfrm>
            <a:custGeom>
              <a:avLst/>
              <a:gdLst>
                <a:gd name="T0" fmla="*/ 38 w 77"/>
                <a:gd name="T1" fmla="*/ 0 h 68"/>
                <a:gd name="T2" fmla="*/ 46 w 77"/>
                <a:gd name="T3" fmla="*/ 0 h 68"/>
                <a:gd name="T4" fmla="*/ 54 w 77"/>
                <a:gd name="T5" fmla="*/ 4 h 68"/>
                <a:gd name="T6" fmla="*/ 59 w 77"/>
                <a:gd name="T7" fmla="*/ 6 h 68"/>
                <a:gd name="T8" fmla="*/ 65 w 77"/>
                <a:gd name="T9" fmla="*/ 10 h 68"/>
                <a:gd name="T10" fmla="*/ 71 w 77"/>
                <a:gd name="T11" fmla="*/ 16 h 68"/>
                <a:gd name="T12" fmla="*/ 75 w 77"/>
                <a:gd name="T13" fmla="*/ 22 h 68"/>
                <a:gd name="T14" fmla="*/ 77 w 77"/>
                <a:gd name="T15" fmla="*/ 27 h 68"/>
                <a:gd name="T16" fmla="*/ 77 w 77"/>
                <a:gd name="T17" fmla="*/ 33 h 68"/>
                <a:gd name="T18" fmla="*/ 77 w 77"/>
                <a:gd name="T19" fmla="*/ 41 h 68"/>
                <a:gd name="T20" fmla="*/ 75 w 77"/>
                <a:gd name="T21" fmla="*/ 47 h 68"/>
                <a:gd name="T22" fmla="*/ 71 w 77"/>
                <a:gd name="T23" fmla="*/ 52 h 68"/>
                <a:gd name="T24" fmla="*/ 65 w 77"/>
                <a:gd name="T25" fmla="*/ 58 h 68"/>
                <a:gd name="T26" fmla="*/ 59 w 77"/>
                <a:gd name="T27" fmla="*/ 62 h 68"/>
                <a:gd name="T28" fmla="*/ 54 w 77"/>
                <a:gd name="T29" fmla="*/ 64 h 68"/>
                <a:gd name="T30" fmla="*/ 46 w 77"/>
                <a:gd name="T31" fmla="*/ 66 h 68"/>
                <a:gd name="T32" fmla="*/ 38 w 77"/>
                <a:gd name="T33" fmla="*/ 68 h 68"/>
                <a:gd name="T34" fmla="*/ 31 w 77"/>
                <a:gd name="T35" fmla="*/ 66 h 68"/>
                <a:gd name="T36" fmla="*/ 23 w 77"/>
                <a:gd name="T37" fmla="*/ 64 h 68"/>
                <a:gd name="T38" fmla="*/ 17 w 77"/>
                <a:gd name="T39" fmla="*/ 62 h 68"/>
                <a:gd name="T40" fmla="*/ 11 w 77"/>
                <a:gd name="T41" fmla="*/ 58 h 68"/>
                <a:gd name="T42" fmla="*/ 6 w 77"/>
                <a:gd name="T43" fmla="*/ 52 h 68"/>
                <a:gd name="T44" fmla="*/ 4 w 77"/>
                <a:gd name="T45" fmla="*/ 47 h 68"/>
                <a:gd name="T46" fmla="*/ 0 w 77"/>
                <a:gd name="T47" fmla="*/ 41 h 68"/>
                <a:gd name="T48" fmla="*/ 0 w 77"/>
                <a:gd name="T49" fmla="*/ 33 h 68"/>
                <a:gd name="T50" fmla="*/ 0 w 77"/>
                <a:gd name="T51" fmla="*/ 27 h 68"/>
                <a:gd name="T52" fmla="*/ 4 w 77"/>
                <a:gd name="T53" fmla="*/ 22 h 68"/>
                <a:gd name="T54" fmla="*/ 6 w 77"/>
                <a:gd name="T55" fmla="*/ 16 h 68"/>
                <a:gd name="T56" fmla="*/ 11 w 77"/>
                <a:gd name="T57" fmla="*/ 10 h 68"/>
                <a:gd name="T58" fmla="*/ 17 w 77"/>
                <a:gd name="T59" fmla="*/ 6 h 68"/>
                <a:gd name="T60" fmla="*/ 23 w 77"/>
                <a:gd name="T61" fmla="*/ 4 h 68"/>
                <a:gd name="T62" fmla="*/ 31 w 77"/>
                <a:gd name="T63" fmla="*/ 0 h 68"/>
                <a:gd name="T64" fmla="*/ 38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8" y="0"/>
                  </a:moveTo>
                  <a:lnTo>
                    <a:pt x="46" y="0"/>
                  </a:lnTo>
                  <a:lnTo>
                    <a:pt x="54" y="4"/>
                  </a:lnTo>
                  <a:lnTo>
                    <a:pt x="59" y="6"/>
                  </a:lnTo>
                  <a:lnTo>
                    <a:pt x="65" y="10"/>
                  </a:lnTo>
                  <a:lnTo>
                    <a:pt x="71" y="16"/>
                  </a:lnTo>
                  <a:lnTo>
                    <a:pt x="75" y="22"/>
                  </a:lnTo>
                  <a:lnTo>
                    <a:pt x="77" y="27"/>
                  </a:lnTo>
                  <a:lnTo>
                    <a:pt x="77" y="33"/>
                  </a:lnTo>
                  <a:lnTo>
                    <a:pt x="77" y="41"/>
                  </a:lnTo>
                  <a:lnTo>
                    <a:pt x="75" y="47"/>
                  </a:lnTo>
                  <a:lnTo>
                    <a:pt x="71" y="52"/>
                  </a:lnTo>
                  <a:lnTo>
                    <a:pt x="65" y="58"/>
                  </a:lnTo>
                  <a:lnTo>
                    <a:pt x="59" y="62"/>
                  </a:lnTo>
                  <a:lnTo>
                    <a:pt x="54" y="64"/>
                  </a:lnTo>
                  <a:lnTo>
                    <a:pt x="46" y="66"/>
                  </a:lnTo>
                  <a:lnTo>
                    <a:pt x="38" y="68"/>
                  </a:lnTo>
                  <a:lnTo>
                    <a:pt x="31" y="66"/>
                  </a:lnTo>
                  <a:lnTo>
                    <a:pt x="23" y="64"/>
                  </a:lnTo>
                  <a:lnTo>
                    <a:pt x="17" y="62"/>
                  </a:lnTo>
                  <a:lnTo>
                    <a:pt x="11" y="58"/>
                  </a:lnTo>
                  <a:lnTo>
                    <a:pt x="6" y="52"/>
                  </a:lnTo>
                  <a:lnTo>
                    <a:pt x="4" y="47"/>
                  </a:lnTo>
                  <a:lnTo>
                    <a:pt x="0" y="41"/>
                  </a:lnTo>
                  <a:lnTo>
                    <a:pt x="0" y="33"/>
                  </a:lnTo>
                  <a:lnTo>
                    <a:pt x="0" y="27"/>
                  </a:lnTo>
                  <a:lnTo>
                    <a:pt x="4" y="22"/>
                  </a:lnTo>
                  <a:lnTo>
                    <a:pt x="6" y="16"/>
                  </a:lnTo>
                  <a:lnTo>
                    <a:pt x="11" y="10"/>
                  </a:lnTo>
                  <a:lnTo>
                    <a:pt x="17" y="6"/>
                  </a:lnTo>
                  <a:lnTo>
                    <a:pt x="23" y="4"/>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94" name="Freeform 113"/>
            <p:cNvSpPr>
              <a:spLocks/>
            </p:cNvSpPr>
            <p:nvPr/>
          </p:nvSpPr>
          <p:spPr bwMode="auto">
            <a:xfrm>
              <a:off x="2103" y="4010"/>
              <a:ext cx="77" cy="65"/>
            </a:xfrm>
            <a:custGeom>
              <a:avLst/>
              <a:gdLst>
                <a:gd name="T0" fmla="*/ 39 w 77"/>
                <a:gd name="T1" fmla="*/ 0 h 65"/>
                <a:gd name="T2" fmla="*/ 47 w 77"/>
                <a:gd name="T3" fmla="*/ 0 h 65"/>
                <a:gd name="T4" fmla="*/ 54 w 77"/>
                <a:gd name="T5" fmla="*/ 2 h 65"/>
                <a:gd name="T6" fmla="*/ 60 w 77"/>
                <a:gd name="T7" fmla="*/ 6 h 65"/>
                <a:gd name="T8" fmla="*/ 66 w 77"/>
                <a:gd name="T9" fmla="*/ 10 h 65"/>
                <a:gd name="T10" fmla="*/ 72 w 77"/>
                <a:gd name="T11" fmla="*/ 13 h 65"/>
                <a:gd name="T12" fmla="*/ 75 w 77"/>
                <a:gd name="T13" fmla="*/ 19 h 65"/>
                <a:gd name="T14" fmla="*/ 77 w 77"/>
                <a:gd name="T15" fmla="*/ 25 h 65"/>
                <a:gd name="T16" fmla="*/ 77 w 77"/>
                <a:gd name="T17" fmla="*/ 33 h 65"/>
                <a:gd name="T18" fmla="*/ 77 w 77"/>
                <a:gd name="T19" fmla="*/ 38 h 65"/>
                <a:gd name="T20" fmla="*/ 75 w 77"/>
                <a:gd name="T21" fmla="*/ 44 h 65"/>
                <a:gd name="T22" fmla="*/ 72 w 77"/>
                <a:gd name="T23" fmla="*/ 50 h 65"/>
                <a:gd name="T24" fmla="*/ 66 w 77"/>
                <a:gd name="T25" fmla="*/ 56 h 65"/>
                <a:gd name="T26" fmla="*/ 60 w 77"/>
                <a:gd name="T27" fmla="*/ 59 h 65"/>
                <a:gd name="T28" fmla="*/ 54 w 77"/>
                <a:gd name="T29" fmla="*/ 63 h 65"/>
                <a:gd name="T30" fmla="*/ 47 w 77"/>
                <a:gd name="T31" fmla="*/ 65 h 65"/>
                <a:gd name="T32" fmla="*/ 39 w 77"/>
                <a:gd name="T33" fmla="*/ 65 h 65"/>
                <a:gd name="T34" fmla="*/ 31 w 77"/>
                <a:gd name="T35" fmla="*/ 65 h 65"/>
                <a:gd name="T36" fmla="*/ 24 w 77"/>
                <a:gd name="T37" fmla="*/ 63 h 65"/>
                <a:gd name="T38" fmla="*/ 18 w 77"/>
                <a:gd name="T39" fmla="*/ 59 h 65"/>
                <a:gd name="T40" fmla="*/ 12 w 77"/>
                <a:gd name="T41" fmla="*/ 56 h 65"/>
                <a:gd name="T42" fmla="*/ 6 w 77"/>
                <a:gd name="T43" fmla="*/ 50 h 65"/>
                <a:gd name="T44" fmla="*/ 4 w 77"/>
                <a:gd name="T45" fmla="*/ 44 h 65"/>
                <a:gd name="T46" fmla="*/ 0 w 77"/>
                <a:gd name="T47" fmla="*/ 38 h 65"/>
                <a:gd name="T48" fmla="*/ 0 w 77"/>
                <a:gd name="T49" fmla="*/ 33 h 65"/>
                <a:gd name="T50" fmla="*/ 0 w 77"/>
                <a:gd name="T51" fmla="*/ 25 h 65"/>
                <a:gd name="T52" fmla="*/ 4 w 77"/>
                <a:gd name="T53" fmla="*/ 19 h 65"/>
                <a:gd name="T54" fmla="*/ 6 w 77"/>
                <a:gd name="T55" fmla="*/ 13 h 65"/>
                <a:gd name="T56" fmla="*/ 12 w 77"/>
                <a:gd name="T57" fmla="*/ 10 h 65"/>
                <a:gd name="T58" fmla="*/ 18 w 77"/>
                <a:gd name="T59" fmla="*/ 6 h 65"/>
                <a:gd name="T60" fmla="*/ 24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2"/>
                  </a:lnTo>
                  <a:lnTo>
                    <a:pt x="60" y="6"/>
                  </a:lnTo>
                  <a:lnTo>
                    <a:pt x="66" y="10"/>
                  </a:lnTo>
                  <a:lnTo>
                    <a:pt x="72" y="13"/>
                  </a:lnTo>
                  <a:lnTo>
                    <a:pt x="75" y="19"/>
                  </a:lnTo>
                  <a:lnTo>
                    <a:pt x="77" y="25"/>
                  </a:lnTo>
                  <a:lnTo>
                    <a:pt x="77" y="33"/>
                  </a:lnTo>
                  <a:lnTo>
                    <a:pt x="77" y="38"/>
                  </a:lnTo>
                  <a:lnTo>
                    <a:pt x="75" y="44"/>
                  </a:lnTo>
                  <a:lnTo>
                    <a:pt x="72" y="50"/>
                  </a:lnTo>
                  <a:lnTo>
                    <a:pt x="66" y="56"/>
                  </a:lnTo>
                  <a:lnTo>
                    <a:pt x="60" y="59"/>
                  </a:lnTo>
                  <a:lnTo>
                    <a:pt x="54" y="63"/>
                  </a:lnTo>
                  <a:lnTo>
                    <a:pt x="47" y="65"/>
                  </a:lnTo>
                  <a:lnTo>
                    <a:pt x="39" y="65"/>
                  </a:lnTo>
                  <a:lnTo>
                    <a:pt x="31" y="65"/>
                  </a:lnTo>
                  <a:lnTo>
                    <a:pt x="24" y="63"/>
                  </a:lnTo>
                  <a:lnTo>
                    <a:pt x="18" y="59"/>
                  </a:lnTo>
                  <a:lnTo>
                    <a:pt x="12" y="56"/>
                  </a:lnTo>
                  <a:lnTo>
                    <a:pt x="6" y="50"/>
                  </a:lnTo>
                  <a:lnTo>
                    <a:pt x="4" y="44"/>
                  </a:lnTo>
                  <a:lnTo>
                    <a:pt x="0" y="38"/>
                  </a:lnTo>
                  <a:lnTo>
                    <a:pt x="0" y="33"/>
                  </a:lnTo>
                  <a:lnTo>
                    <a:pt x="0" y="25"/>
                  </a:lnTo>
                  <a:lnTo>
                    <a:pt x="4" y="19"/>
                  </a:lnTo>
                  <a:lnTo>
                    <a:pt x="6" y="13"/>
                  </a:lnTo>
                  <a:lnTo>
                    <a:pt x="12" y="10"/>
                  </a:lnTo>
                  <a:lnTo>
                    <a:pt x="18" y="6"/>
                  </a:lnTo>
                  <a:lnTo>
                    <a:pt x="24"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95" name="Freeform 114"/>
            <p:cNvSpPr>
              <a:spLocks/>
            </p:cNvSpPr>
            <p:nvPr/>
          </p:nvSpPr>
          <p:spPr bwMode="auto">
            <a:xfrm>
              <a:off x="2812" y="3954"/>
              <a:ext cx="77" cy="66"/>
            </a:xfrm>
            <a:custGeom>
              <a:avLst/>
              <a:gdLst>
                <a:gd name="T0" fmla="*/ 38 w 77"/>
                <a:gd name="T1" fmla="*/ 0 h 66"/>
                <a:gd name="T2" fmla="*/ 46 w 77"/>
                <a:gd name="T3" fmla="*/ 0 h 66"/>
                <a:gd name="T4" fmla="*/ 54 w 77"/>
                <a:gd name="T5" fmla="*/ 2 h 66"/>
                <a:gd name="T6" fmla="*/ 61 w 77"/>
                <a:gd name="T7" fmla="*/ 6 h 66"/>
                <a:gd name="T8" fmla="*/ 67 w 77"/>
                <a:gd name="T9" fmla="*/ 10 h 66"/>
                <a:gd name="T10" fmla="*/ 71 w 77"/>
                <a:gd name="T11" fmla="*/ 14 h 66"/>
                <a:gd name="T12" fmla="*/ 75 w 77"/>
                <a:gd name="T13" fmla="*/ 19 h 66"/>
                <a:gd name="T14" fmla="*/ 77 w 77"/>
                <a:gd name="T15" fmla="*/ 25 h 66"/>
                <a:gd name="T16" fmla="*/ 77 w 77"/>
                <a:gd name="T17" fmla="*/ 33 h 66"/>
                <a:gd name="T18" fmla="*/ 77 w 77"/>
                <a:gd name="T19" fmla="*/ 39 h 66"/>
                <a:gd name="T20" fmla="*/ 75 w 77"/>
                <a:gd name="T21" fmla="*/ 46 h 66"/>
                <a:gd name="T22" fmla="*/ 71 w 77"/>
                <a:gd name="T23" fmla="*/ 52 h 66"/>
                <a:gd name="T24" fmla="*/ 67 w 77"/>
                <a:gd name="T25" fmla="*/ 56 h 66"/>
                <a:gd name="T26" fmla="*/ 61 w 77"/>
                <a:gd name="T27" fmla="*/ 60 h 66"/>
                <a:gd name="T28" fmla="*/ 54 w 77"/>
                <a:gd name="T29" fmla="*/ 64 h 66"/>
                <a:gd name="T30" fmla="*/ 46 w 77"/>
                <a:gd name="T31" fmla="*/ 66 h 66"/>
                <a:gd name="T32" fmla="*/ 38 w 77"/>
                <a:gd name="T33" fmla="*/ 66 h 66"/>
                <a:gd name="T34" fmla="*/ 31 w 77"/>
                <a:gd name="T35" fmla="*/ 66 h 66"/>
                <a:gd name="T36" fmla="*/ 23 w 77"/>
                <a:gd name="T37" fmla="*/ 64 h 66"/>
                <a:gd name="T38" fmla="*/ 17 w 77"/>
                <a:gd name="T39" fmla="*/ 60 h 66"/>
                <a:gd name="T40" fmla="*/ 11 w 77"/>
                <a:gd name="T41" fmla="*/ 56 h 66"/>
                <a:gd name="T42" fmla="*/ 8 w 77"/>
                <a:gd name="T43" fmla="*/ 52 h 66"/>
                <a:gd name="T44" fmla="*/ 4 w 77"/>
                <a:gd name="T45" fmla="*/ 46 h 66"/>
                <a:gd name="T46" fmla="*/ 2 w 77"/>
                <a:gd name="T47" fmla="*/ 39 h 66"/>
                <a:gd name="T48" fmla="*/ 0 w 77"/>
                <a:gd name="T49" fmla="*/ 33 h 66"/>
                <a:gd name="T50" fmla="*/ 2 w 77"/>
                <a:gd name="T51" fmla="*/ 25 h 66"/>
                <a:gd name="T52" fmla="*/ 4 w 77"/>
                <a:gd name="T53" fmla="*/ 19 h 66"/>
                <a:gd name="T54" fmla="*/ 8 w 77"/>
                <a:gd name="T55" fmla="*/ 14 h 66"/>
                <a:gd name="T56" fmla="*/ 11 w 77"/>
                <a:gd name="T57" fmla="*/ 10 h 66"/>
                <a:gd name="T58" fmla="*/ 17 w 77"/>
                <a:gd name="T59" fmla="*/ 6 h 66"/>
                <a:gd name="T60" fmla="*/ 23 w 77"/>
                <a:gd name="T61" fmla="*/ 2 h 66"/>
                <a:gd name="T62" fmla="*/ 31 w 77"/>
                <a:gd name="T63" fmla="*/ 0 h 66"/>
                <a:gd name="T64" fmla="*/ 3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4" y="2"/>
                  </a:lnTo>
                  <a:lnTo>
                    <a:pt x="61" y="6"/>
                  </a:lnTo>
                  <a:lnTo>
                    <a:pt x="67" y="10"/>
                  </a:lnTo>
                  <a:lnTo>
                    <a:pt x="71" y="14"/>
                  </a:lnTo>
                  <a:lnTo>
                    <a:pt x="75" y="19"/>
                  </a:lnTo>
                  <a:lnTo>
                    <a:pt x="77" y="25"/>
                  </a:lnTo>
                  <a:lnTo>
                    <a:pt x="77" y="33"/>
                  </a:lnTo>
                  <a:lnTo>
                    <a:pt x="77" y="39"/>
                  </a:lnTo>
                  <a:lnTo>
                    <a:pt x="75" y="46"/>
                  </a:lnTo>
                  <a:lnTo>
                    <a:pt x="71" y="52"/>
                  </a:lnTo>
                  <a:lnTo>
                    <a:pt x="67" y="56"/>
                  </a:lnTo>
                  <a:lnTo>
                    <a:pt x="61" y="60"/>
                  </a:lnTo>
                  <a:lnTo>
                    <a:pt x="54" y="64"/>
                  </a:lnTo>
                  <a:lnTo>
                    <a:pt x="46" y="66"/>
                  </a:lnTo>
                  <a:lnTo>
                    <a:pt x="38" y="66"/>
                  </a:lnTo>
                  <a:lnTo>
                    <a:pt x="31" y="66"/>
                  </a:lnTo>
                  <a:lnTo>
                    <a:pt x="23" y="64"/>
                  </a:lnTo>
                  <a:lnTo>
                    <a:pt x="17" y="60"/>
                  </a:lnTo>
                  <a:lnTo>
                    <a:pt x="11" y="56"/>
                  </a:lnTo>
                  <a:lnTo>
                    <a:pt x="8" y="52"/>
                  </a:lnTo>
                  <a:lnTo>
                    <a:pt x="4" y="46"/>
                  </a:lnTo>
                  <a:lnTo>
                    <a:pt x="2" y="39"/>
                  </a:lnTo>
                  <a:lnTo>
                    <a:pt x="0" y="33"/>
                  </a:lnTo>
                  <a:lnTo>
                    <a:pt x="2" y="25"/>
                  </a:lnTo>
                  <a:lnTo>
                    <a:pt x="4" y="19"/>
                  </a:lnTo>
                  <a:lnTo>
                    <a:pt x="8" y="14"/>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696" name="Freeform 115"/>
            <p:cNvSpPr>
              <a:spLocks/>
            </p:cNvSpPr>
            <p:nvPr/>
          </p:nvSpPr>
          <p:spPr bwMode="auto">
            <a:xfrm>
              <a:off x="1919" y="3315"/>
              <a:ext cx="77" cy="66"/>
            </a:xfrm>
            <a:custGeom>
              <a:avLst/>
              <a:gdLst>
                <a:gd name="T0" fmla="*/ 39 w 77"/>
                <a:gd name="T1" fmla="*/ 0 h 66"/>
                <a:gd name="T2" fmla="*/ 46 w 77"/>
                <a:gd name="T3" fmla="*/ 0 h 66"/>
                <a:gd name="T4" fmla="*/ 54 w 77"/>
                <a:gd name="T5" fmla="*/ 2 h 66"/>
                <a:gd name="T6" fmla="*/ 60 w 77"/>
                <a:gd name="T7" fmla="*/ 6 h 66"/>
                <a:gd name="T8" fmla="*/ 65 w 77"/>
                <a:gd name="T9" fmla="*/ 10 h 66"/>
                <a:gd name="T10" fmla="*/ 69 w 77"/>
                <a:gd name="T11" fmla="*/ 16 h 66"/>
                <a:gd name="T12" fmla="*/ 73 w 77"/>
                <a:gd name="T13" fmla="*/ 20 h 66"/>
                <a:gd name="T14" fmla="*/ 75 w 77"/>
                <a:gd name="T15" fmla="*/ 27 h 66"/>
                <a:gd name="T16" fmla="*/ 77 w 77"/>
                <a:gd name="T17" fmla="*/ 33 h 66"/>
                <a:gd name="T18" fmla="*/ 75 w 77"/>
                <a:gd name="T19" fmla="*/ 41 h 66"/>
                <a:gd name="T20" fmla="*/ 73 w 77"/>
                <a:gd name="T21" fmla="*/ 46 h 66"/>
                <a:gd name="T22" fmla="*/ 69 w 77"/>
                <a:gd name="T23" fmla="*/ 52 h 66"/>
                <a:gd name="T24" fmla="*/ 65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7 w 77"/>
                <a:gd name="T39" fmla="*/ 60 h 66"/>
                <a:gd name="T40" fmla="*/ 12 w 77"/>
                <a:gd name="T41" fmla="*/ 56 h 66"/>
                <a:gd name="T42" fmla="*/ 6 w 77"/>
                <a:gd name="T43" fmla="*/ 52 h 66"/>
                <a:gd name="T44" fmla="*/ 2 w 77"/>
                <a:gd name="T45" fmla="*/ 46 h 66"/>
                <a:gd name="T46" fmla="*/ 0 w 77"/>
                <a:gd name="T47" fmla="*/ 41 h 66"/>
                <a:gd name="T48" fmla="*/ 0 w 77"/>
                <a:gd name="T49" fmla="*/ 33 h 66"/>
                <a:gd name="T50" fmla="*/ 0 w 77"/>
                <a:gd name="T51" fmla="*/ 27 h 66"/>
                <a:gd name="T52" fmla="*/ 2 w 77"/>
                <a:gd name="T53" fmla="*/ 20 h 66"/>
                <a:gd name="T54" fmla="*/ 6 w 77"/>
                <a:gd name="T55" fmla="*/ 16 h 66"/>
                <a:gd name="T56" fmla="*/ 12 w 77"/>
                <a:gd name="T57" fmla="*/ 10 h 66"/>
                <a:gd name="T58" fmla="*/ 17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5" y="10"/>
                  </a:lnTo>
                  <a:lnTo>
                    <a:pt x="69" y="16"/>
                  </a:lnTo>
                  <a:lnTo>
                    <a:pt x="73" y="20"/>
                  </a:lnTo>
                  <a:lnTo>
                    <a:pt x="75" y="27"/>
                  </a:lnTo>
                  <a:lnTo>
                    <a:pt x="77" y="33"/>
                  </a:lnTo>
                  <a:lnTo>
                    <a:pt x="75" y="41"/>
                  </a:lnTo>
                  <a:lnTo>
                    <a:pt x="73" y="46"/>
                  </a:lnTo>
                  <a:lnTo>
                    <a:pt x="69" y="52"/>
                  </a:lnTo>
                  <a:lnTo>
                    <a:pt x="65" y="56"/>
                  </a:lnTo>
                  <a:lnTo>
                    <a:pt x="60" y="60"/>
                  </a:lnTo>
                  <a:lnTo>
                    <a:pt x="54" y="64"/>
                  </a:lnTo>
                  <a:lnTo>
                    <a:pt x="46" y="66"/>
                  </a:lnTo>
                  <a:lnTo>
                    <a:pt x="39" y="66"/>
                  </a:lnTo>
                  <a:lnTo>
                    <a:pt x="31" y="66"/>
                  </a:lnTo>
                  <a:lnTo>
                    <a:pt x="23" y="64"/>
                  </a:lnTo>
                  <a:lnTo>
                    <a:pt x="17" y="60"/>
                  </a:lnTo>
                  <a:lnTo>
                    <a:pt x="12" y="56"/>
                  </a:lnTo>
                  <a:lnTo>
                    <a:pt x="6" y="52"/>
                  </a:lnTo>
                  <a:lnTo>
                    <a:pt x="2" y="46"/>
                  </a:lnTo>
                  <a:lnTo>
                    <a:pt x="0" y="41"/>
                  </a:lnTo>
                  <a:lnTo>
                    <a:pt x="0" y="33"/>
                  </a:lnTo>
                  <a:lnTo>
                    <a:pt x="0" y="27"/>
                  </a:lnTo>
                  <a:lnTo>
                    <a:pt x="2" y="20"/>
                  </a:lnTo>
                  <a:lnTo>
                    <a:pt x="6" y="16"/>
                  </a:lnTo>
                  <a:lnTo>
                    <a:pt x="12" y="10"/>
                  </a:lnTo>
                  <a:lnTo>
                    <a:pt x="17"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697" name="Freeform 116"/>
            <p:cNvSpPr>
              <a:spLocks/>
            </p:cNvSpPr>
            <p:nvPr/>
          </p:nvSpPr>
          <p:spPr bwMode="auto">
            <a:xfrm>
              <a:off x="2601" y="4023"/>
              <a:ext cx="78" cy="66"/>
            </a:xfrm>
            <a:custGeom>
              <a:avLst/>
              <a:gdLst>
                <a:gd name="T0" fmla="*/ 38 w 78"/>
                <a:gd name="T1" fmla="*/ 0 h 66"/>
                <a:gd name="T2" fmla="*/ 48 w 78"/>
                <a:gd name="T3" fmla="*/ 0 h 66"/>
                <a:gd name="T4" fmla="*/ 53 w 78"/>
                <a:gd name="T5" fmla="*/ 2 h 66"/>
                <a:gd name="T6" fmla="*/ 61 w 78"/>
                <a:gd name="T7" fmla="*/ 6 h 66"/>
                <a:gd name="T8" fmla="*/ 67 w 78"/>
                <a:gd name="T9" fmla="*/ 10 h 66"/>
                <a:gd name="T10" fmla="*/ 71 w 78"/>
                <a:gd name="T11" fmla="*/ 16 h 66"/>
                <a:gd name="T12" fmla="*/ 75 w 78"/>
                <a:gd name="T13" fmla="*/ 21 h 66"/>
                <a:gd name="T14" fmla="*/ 76 w 78"/>
                <a:gd name="T15" fmla="*/ 27 h 66"/>
                <a:gd name="T16" fmla="*/ 78 w 78"/>
                <a:gd name="T17" fmla="*/ 33 h 66"/>
                <a:gd name="T18" fmla="*/ 76 w 78"/>
                <a:gd name="T19" fmla="*/ 41 h 66"/>
                <a:gd name="T20" fmla="*/ 75 w 78"/>
                <a:gd name="T21" fmla="*/ 46 h 66"/>
                <a:gd name="T22" fmla="*/ 71 w 78"/>
                <a:gd name="T23" fmla="*/ 52 h 66"/>
                <a:gd name="T24" fmla="*/ 67 w 78"/>
                <a:gd name="T25" fmla="*/ 56 h 66"/>
                <a:gd name="T26" fmla="*/ 61 w 78"/>
                <a:gd name="T27" fmla="*/ 60 h 66"/>
                <a:gd name="T28" fmla="*/ 53 w 78"/>
                <a:gd name="T29" fmla="*/ 64 h 66"/>
                <a:gd name="T30" fmla="*/ 48 w 78"/>
                <a:gd name="T31" fmla="*/ 66 h 66"/>
                <a:gd name="T32" fmla="*/ 38 w 78"/>
                <a:gd name="T33" fmla="*/ 66 h 66"/>
                <a:gd name="T34" fmla="*/ 30 w 78"/>
                <a:gd name="T35" fmla="*/ 66 h 66"/>
                <a:gd name="T36" fmla="*/ 25 w 78"/>
                <a:gd name="T37" fmla="*/ 64 h 66"/>
                <a:gd name="T38" fmla="*/ 17 w 78"/>
                <a:gd name="T39" fmla="*/ 60 h 66"/>
                <a:gd name="T40" fmla="*/ 11 w 78"/>
                <a:gd name="T41" fmla="*/ 56 h 66"/>
                <a:gd name="T42" fmla="*/ 7 w 78"/>
                <a:gd name="T43" fmla="*/ 52 h 66"/>
                <a:gd name="T44" fmla="*/ 4 w 78"/>
                <a:gd name="T45" fmla="*/ 46 h 66"/>
                <a:gd name="T46" fmla="*/ 2 w 78"/>
                <a:gd name="T47" fmla="*/ 41 h 66"/>
                <a:gd name="T48" fmla="*/ 0 w 78"/>
                <a:gd name="T49" fmla="*/ 33 h 66"/>
                <a:gd name="T50" fmla="*/ 2 w 78"/>
                <a:gd name="T51" fmla="*/ 27 h 66"/>
                <a:gd name="T52" fmla="*/ 4 w 78"/>
                <a:gd name="T53" fmla="*/ 21 h 66"/>
                <a:gd name="T54" fmla="*/ 7 w 78"/>
                <a:gd name="T55" fmla="*/ 16 h 66"/>
                <a:gd name="T56" fmla="*/ 11 w 78"/>
                <a:gd name="T57" fmla="*/ 10 h 66"/>
                <a:gd name="T58" fmla="*/ 17 w 78"/>
                <a:gd name="T59" fmla="*/ 6 h 66"/>
                <a:gd name="T60" fmla="*/ 25 w 78"/>
                <a:gd name="T61" fmla="*/ 2 h 66"/>
                <a:gd name="T62" fmla="*/ 30 w 78"/>
                <a:gd name="T63" fmla="*/ 0 h 66"/>
                <a:gd name="T64" fmla="*/ 38 w 78"/>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6">
                  <a:moveTo>
                    <a:pt x="38" y="0"/>
                  </a:moveTo>
                  <a:lnTo>
                    <a:pt x="48" y="0"/>
                  </a:lnTo>
                  <a:lnTo>
                    <a:pt x="53" y="2"/>
                  </a:lnTo>
                  <a:lnTo>
                    <a:pt x="61" y="6"/>
                  </a:lnTo>
                  <a:lnTo>
                    <a:pt x="67" y="10"/>
                  </a:lnTo>
                  <a:lnTo>
                    <a:pt x="71" y="16"/>
                  </a:lnTo>
                  <a:lnTo>
                    <a:pt x="75" y="21"/>
                  </a:lnTo>
                  <a:lnTo>
                    <a:pt x="76" y="27"/>
                  </a:lnTo>
                  <a:lnTo>
                    <a:pt x="78" y="33"/>
                  </a:lnTo>
                  <a:lnTo>
                    <a:pt x="76" y="41"/>
                  </a:lnTo>
                  <a:lnTo>
                    <a:pt x="75" y="46"/>
                  </a:lnTo>
                  <a:lnTo>
                    <a:pt x="71" y="52"/>
                  </a:lnTo>
                  <a:lnTo>
                    <a:pt x="67" y="56"/>
                  </a:lnTo>
                  <a:lnTo>
                    <a:pt x="61" y="60"/>
                  </a:lnTo>
                  <a:lnTo>
                    <a:pt x="53" y="64"/>
                  </a:lnTo>
                  <a:lnTo>
                    <a:pt x="48" y="66"/>
                  </a:lnTo>
                  <a:lnTo>
                    <a:pt x="38" y="66"/>
                  </a:lnTo>
                  <a:lnTo>
                    <a:pt x="30" y="66"/>
                  </a:lnTo>
                  <a:lnTo>
                    <a:pt x="25" y="64"/>
                  </a:lnTo>
                  <a:lnTo>
                    <a:pt x="17" y="60"/>
                  </a:lnTo>
                  <a:lnTo>
                    <a:pt x="11" y="56"/>
                  </a:lnTo>
                  <a:lnTo>
                    <a:pt x="7" y="52"/>
                  </a:lnTo>
                  <a:lnTo>
                    <a:pt x="4" y="46"/>
                  </a:lnTo>
                  <a:lnTo>
                    <a:pt x="2" y="41"/>
                  </a:lnTo>
                  <a:lnTo>
                    <a:pt x="0" y="33"/>
                  </a:lnTo>
                  <a:lnTo>
                    <a:pt x="2" y="27"/>
                  </a:lnTo>
                  <a:lnTo>
                    <a:pt x="4" y="21"/>
                  </a:lnTo>
                  <a:lnTo>
                    <a:pt x="7" y="16"/>
                  </a:lnTo>
                  <a:lnTo>
                    <a:pt x="11" y="10"/>
                  </a:lnTo>
                  <a:lnTo>
                    <a:pt x="17" y="6"/>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698" name="Freeform 117"/>
            <p:cNvSpPr>
              <a:spLocks/>
            </p:cNvSpPr>
            <p:nvPr/>
          </p:nvSpPr>
          <p:spPr bwMode="auto">
            <a:xfrm>
              <a:off x="1944" y="3695"/>
              <a:ext cx="77" cy="67"/>
            </a:xfrm>
            <a:custGeom>
              <a:avLst/>
              <a:gdLst>
                <a:gd name="T0" fmla="*/ 39 w 77"/>
                <a:gd name="T1" fmla="*/ 0 h 67"/>
                <a:gd name="T2" fmla="*/ 46 w 77"/>
                <a:gd name="T3" fmla="*/ 2 h 67"/>
                <a:gd name="T4" fmla="*/ 54 w 77"/>
                <a:gd name="T5" fmla="*/ 4 h 67"/>
                <a:gd name="T6" fmla="*/ 60 w 77"/>
                <a:gd name="T7" fmla="*/ 6 h 67"/>
                <a:gd name="T8" fmla="*/ 65 w 77"/>
                <a:gd name="T9" fmla="*/ 12 h 67"/>
                <a:gd name="T10" fmla="*/ 71 w 77"/>
                <a:gd name="T11" fmla="*/ 16 h 67"/>
                <a:gd name="T12" fmla="*/ 75 w 77"/>
                <a:gd name="T13" fmla="*/ 21 h 67"/>
                <a:gd name="T14" fmla="*/ 77 w 77"/>
                <a:gd name="T15" fmla="*/ 27 h 67"/>
                <a:gd name="T16" fmla="*/ 77 w 77"/>
                <a:gd name="T17" fmla="*/ 35 h 67"/>
                <a:gd name="T18" fmla="*/ 77 w 77"/>
                <a:gd name="T19" fmla="*/ 41 h 67"/>
                <a:gd name="T20" fmla="*/ 75 w 77"/>
                <a:gd name="T21" fmla="*/ 46 h 67"/>
                <a:gd name="T22" fmla="*/ 71 w 77"/>
                <a:gd name="T23" fmla="*/ 52 h 67"/>
                <a:gd name="T24" fmla="*/ 65 w 77"/>
                <a:gd name="T25" fmla="*/ 58 h 67"/>
                <a:gd name="T26" fmla="*/ 60 w 77"/>
                <a:gd name="T27" fmla="*/ 62 h 67"/>
                <a:gd name="T28" fmla="*/ 54 w 77"/>
                <a:gd name="T29" fmla="*/ 65 h 67"/>
                <a:gd name="T30" fmla="*/ 46 w 77"/>
                <a:gd name="T31" fmla="*/ 67 h 67"/>
                <a:gd name="T32" fmla="*/ 39 w 77"/>
                <a:gd name="T33" fmla="*/ 67 h 67"/>
                <a:gd name="T34" fmla="*/ 31 w 77"/>
                <a:gd name="T35" fmla="*/ 67 h 67"/>
                <a:gd name="T36" fmla="*/ 23 w 77"/>
                <a:gd name="T37" fmla="*/ 65 h 67"/>
                <a:gd name="T38" fmla="*/ 17 w 77"/>
                <a:gd name="T39" fmla="*/ 62 h 67"/>
                <a:gd name="T40" fmla="*/ 12 w 77"/>
                <a:gd name="T41" fmla="*/ 58 h 67"/>
                <a:gd name="T42" fmla="*/ 6 w 77"/>
                <a:gd name="T43" fmla="*/ 52 h 67"/>
                <a:gd name="T44" fmla="*/ 4 w 77"/>
                <a:gd name="T45" fmla="*/ 46 h 67"/>
                <a:gd name="T46" fmla="*/ 0 w 77"/>
                <a:gd name="T47" fmla="*/ 41 h 67"/>
                <a:gd name="T48" fmla="*/ 0 w 77"/>
                <a:gd name="T49" fmla="*/ 35 h 67"/>
                <a:gd name="T50" fmla="*/ 0 w 77"/>
                <a:gd name="T51" fmla="*/ 27 h 67"/>
                <a:gd name="T52" fmla="*/ 4 w 77"/>
                <a:gd name="T53" fmla="*/ 21 h 67"/>
                <a:gd name="T54" fmla="*/ 6 w 77"/>
                <a:gd name="T55" fmla="*/ 16 h 67"/>
                <a:gd name="T56" fmla="*/ 12 w 77"/>
                <a:gd name="T57" fmla="*/ 12 h 67"/>
                <a:gd name="T58" fmla="*/ 17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5" y="12"/>
                  </a:lnTo>
                  <a:lnTo>
                    <a:pt x="71" y="16"/>
                  </a:lnTo>
                  <a:lnTo>
                    <a:pt x="75" y="21"/>
                  </a:lnTo>
                  <a:lnTo>
                    <a:pt x="77" y="27"/>
                  </a:lnTo>
                  <a:lnTo>
                    <a:pt x="77" y="35"/>
                  </a:lnTo>
                  <a:lnTo>
                    <a:pt x="77" y="41"/>
                  </a:lnTo>
                  <a:lnTo>
                    <a:pt x="75" y="46"/>
                  </a:lnTo>
                  <a:lnTo>
                    <a:pt x="71" y="52"/>
                  </a:lnTo>
                  <a:lnTo>
                    <a:pt x="65" y="58"/>
                  </a:lnTo>
                  <a:lnTo>
                    <a:pt x="60" y="62"/>
                  </a:lnTo>
                  <a:lnTo>
                    <a:pt x="54" y="65"/>
                  </a:lnTo>
                  <a:lnTo>
                    <a:pt x="46" y="67"/>
                  </a:lnTo>
                  <a:lnTo>
                    <a:pt x="39" y="67"/>
                  </a:lnTo>
                  <a:lnTo>
                    <a:pt x="31" y="67"/>
                  </a:lnTo>
                  <a:lnTo>
                    <a:pt x="23" y="65"/>
                  </a:lnTo>
                  <a:lnTo>
                    <a:pt x="17" y="62"/>
                  </a:lnTo>
                  <a:lnTo>
                    <a:pt x="12" y="58"/>
                  </a:lnTo>
                  <a:lnTo>
                    <a:pt x="6" y="52"/>
                  </a:lnTo>
                  <a:lnTo>
                    <a:pt x="4" y="46"/>
                  </a:lnTo>
                  <a:lnTo>
                    <a:pt x="0" y="41"/>
                  </a:lnTo>
                  <a:lnTo>
                    <a:pt x="0" y="35"/>
                  </a:lnTo>
                  <a:lnTo>
                    <a:pt x="0" y="27"/>
                  </a:lnTo>
                  <a:lnTo>
                    <a:pt x="4" y="21"/>
                  </a:lnTo>
                  <a:lnTo>
                    <a:pt x="6" y="16"/>
                  </a:lnTo>
                  <a:lnTo>
                    <a:pt x="12" y="12"/>
                  </a:lnTo>
                  <a:lnTo>
                    <a:pt x="17"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699" name="Freeform 118"/>
            <p:cNvSpPr>
              <a:spLocks/>
            </p:cNvSpPr>
            <p:nvPr/>
          </p:nvSpPr>
          <p:spPr bwMode="auto">
            <a:xfrm>
              <a:off x="2653" y="3642"/>
              <a:ext cx="76" cy="65"/>
            </a:xfrm>
            <a:custGeom>
              <a:avLst/>
              <a:gdLst>
                <a:gd name="T0" fmla="*/ 38 w 76"/>
                <a:gd name="T1" fmla="*/ 0 h 65"/>
                <a:gd name="T2" fmla="*/ 46 w 76"/>
                <a:gd name="T3" fmla="*/ 0 h 65"/>
                <a:gd name="T4" fmla="*/ 53 w 76"/>
                <a:gd name="T5" fmla="*/ 1 h 65"/>
                <a:gd name="T6" fmla="*/ 59 w 76"/>
                <a:gd name="T7" fmla="*/ 5 h 65"/>
                <a:gd name="T8" fmla="*/ 65 w 76"/>
                <a:gd name="T9" fmla="*/ 9 h 65"/>
                <a:gd name="T10" fmla="*/ 71 w 76"/>
                <a:gd name="T11" fmla="*/ 13 h 65"/>
                <a:gd name="T12" fmla="*/ 74 w 76"/>
                <a:gd name="T13" fmla="*/ 19 h 65"/>
                <a:gd name="T14" fmla="*/ 76 w 76"/>
                <a:gd name="T15" fmla="*/ 24 h 65"/>
                <a:gd name="T16" fmla="*/ 76 w 76"/>
                <a:gd name="T17" fmla="*/ 32 h 65"/>
                <a:gd name="T18" fmla="*/ 76 w 76"/>
                <a:gd name="T19" fmla="*/ 38 h 65"/>
                <a:gd name="T20" fmla="*/ 74 w 76"/>
                <a:gd name="T21" fmla="*/ 46 h 65"/>
                <a:gd name="T22" fmla="*/ 71 w 76"/>
                <a:gd name="T23" fmla="*/ 49 h 65"/>
                <a:gd name="T24" fmla="*/ 65 w 76"/>
                <a:gd name="T25" fmla="*/ 55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5 h 65"/>
                <a:gd name="T42" fmla="*/ 7 w 76"/>
                <a:gd name="T43" fmla="*/ 49 h 65"/>
                <a:gd name="T44" fmla="*/ 3 w 76"/>
                <a:gd name="T45" fmla="*/ 46 h 65"/>
                <a:gd name="T46" fmla="*/ 1 w 76"/>
                <a:gd name="T47" fmla="*/ 38 h 65"/>
                <a:gd name="T48" fmla="*/ 0 w 76"/>
                <a:gd name="T49" fmla="*/ 32 h 65"/>
                <a:gd name="T50" fmla="*/ 1 w 76"/>
                <a:gd name="T51" fmla="*/ 24 h 65"/>
                <a:gd name="T52" fmla="*/ 3 w 76"/>
                <a:gd name="T53" fmla="*/ 19 h 65"/>
                <a:gd name="T54" fmla="*/ 7 w 76"/>
                <a:gd name="T55" fmla="*/ 13 h 65"/>
                <a:gd name="T56" fmla="*/ 11 w 76"/>
                <a:gd name="T57" fmla="*/ 9 h 65"/>
                <a:gd name="T58" fmla="*/ 17 w 76"/>
                <a:gd name="T59" fmla="*/ 5 h 65"/>
                <a:gd name="T60" fmla="*/ 23 w 76"/>
                <a:gd name="T61" fmla="*/ 1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1"/>
                  </a:lnTo>
                  <a:lnTo>
                    <a:pt x="59" y="5"/>
                  </a:lnTo>
                  <a:lnTo>
                    <a:pt x="65" y="9"/>
                  </a:lnTo>
                  <a:lnTo>
                    <a:pt x="71" y="13"/>
                  </a:lnTo>
                  <a:lnTo>
                    <a:pt x="74" y="19"/>
                  </a:lnTo>
                  <a:lnTo>
                    <a:pt x="76" y="24"/>
                  </a:lnTo>
                  <a:lnTo>
                    <a:pt x="76" y="32"/>
                  </a:lnTo>
                  <a:lnTo>
                    <a:pt x="76" y="38"/>
                  </a:lnTo>
                  <a:lnTo>
                    <a:pt x="74" y="46"/>
                  </a:lnTo>
                  <a:lnTo>
                    <a:pt x="71" y="49"/>
                  </a:lnTo>
                  <a:lnTo>
                    <a:pt x="65" y="55"/>
                  </a:lnTo>
                  <a:lnTo>
                    <a:pt x="59" y="59"/>
                  </a:lnTo>
                  <a:lnTo>
                    <a:pt x="53" y="63"/>
                  </a:lnTo>
                  <a:lnTo>
                    <a:pt x="46" y="65"/>
                  </a:lnTo>
                  <a:lnTo>
                    <a:pt x="38" y="65"/>
                  </a:lnTo>
                  <a:lnTo>
                    <a:pt x="30" y="65"/>
                  </a:lnTo>
                  <a:lnTo>
                    <a:pt x="23" y="63"/>
                  </a:lnTo>
                  <a:lnTo>
                    <a:pt x="17" y="59"/>
                  </a:lnTo>
                  <a:lnTo>
                    <a:pt x="11" y="55"/>
                  </a:lnTo>
                  <a:lnTo>
                    <a:pt x="7" y="49"/>
                  </a:lnTo>
                  <a:lnTo>
                    <a:pt x="3" y="46"/>
                  </a:lnTo>
                  <a:lnTo>
                    <a:pt x="1" y="38"/>
                  </a:lnTo>
                  <a:lnTo>
                    <a:pt x="0" y="32"/>
                  </a:lnTo>
                  <a:lnTo>
                    <a:pt x="1" y="24"/>
                  </a:lnTo>
                  <a:lnTo>
                    <a:pt x="3" y="19"/>
                  </a:lnTo>
                  <a:lnTo>
                    <a:pt x="7" y="13"/>
                  </a:lnTo>
                  <a:lnTo>
                    <a:pt x="11" y="9"/>
                  </a:lnTo>
                  <a:lnTo>
                    <a:pt x="17" y="5"/>
                  </a:lnTo>
                  <a:lnTo>
                    <a:pt x="23" y="1"/>
                  </a:lnTo>
                  <a:lnTo>
                    <a:pt x="30" y="0"/>
                  </a:lnTo>
                  <a:lnTo>
                    <a:pt x="38" y="0"/>
                  </a:lnTo>
                  <a:close/>
                </a:path>
              </a:pathLst>
            </a:custGeom>
            <a:solidFill>
              <a:srgbClr val="FFFFFF"/>
            </a:solidFill>
            <a:ln w="9525">
              <a:noFill/>
              <a:round/>
              <a:headEnd/>
              <a:tailEnd/>
            </a:ln>
          </p:spPr>
          <p:txBody>
            <a:bodyPr/>
            <a:lstStyle/>
            <a:p>
              <a:endParaRPr lang="en-US" dirty="0"/>
            </a:p>
          </p:txBody>
        </p:sp>
        <p:sp>
          <p:nvSpPr>
            <p:cNvPr id="19700" name="Freeform 119"/>
            <p:cNvSpPr>
              <a:spLocks/>
            </p:cNvSpPr>
            <p:nvPr/>
          </p:nvSpPr>
          <p:spPr bwMode="auto">
            <a:xfrm>
              <a:off x="2653" y="3642"/>
              <a:ext cx="76" cy="65"/>
            </a:xfrm>
            <a:custGeom>
              <a:avLst/>
              <a:gdLst>
                <a:gd name="T0" fmla="*/ 38 w 76"/>
                <a:gd name="T1" fmla="*/ 0 h 65"/>
                <a:gd name="T2" fmla="*/ 46 w 76"/>
                <a:gd name="T3" fmla="*/ 0 h 65"/>
                <a:gd name="T4" fmla="*/ 53 w 76"/>
                <a:gd name="T5" fmla="*/ 1 h 65"/>
                <a:gd name="T6" fmla="*/ 59 w 76"/>
                <a:gd name="T7" fmla="*/ 5 h 65"/>
                <a:gd name="T8" fmla="*/ 65 w 76"/>
                <a:gd name="T9" fmla="*/ 9 h 65"/>
                <a:gd name="T10" fmla="*/ 71 w 76"/>
                <a:gd name="T11" fmla="*/ 13 h 65"/>
                <a:gd name="T12" fmla="*/ 74 w 76"/>
                <a:gd name="T13" fmla="*/ 19 h 65"/>
                <a:gd name="T14" fmla="*/ 76 w 76"/>
                <a:gd name="T15" fmla="*/ 24 h 65"/>
                <a:gd name="T16" fmla="*/ 76 w 76"/>
                <a:gd name="T17" fmla="*/ 32 h 65"/>
                <a:gd name="T18" fmla="*/ 76 w 76"/>
                <a:gd name="T19" fmla="*/ 38 h 65"/>
                <a:gd name="T20" fmla="*/ 74 w 76"/>
                <a:gd name="T21" fmla="*/ 46 h 65"/>
                <a:gd name="T22" fmla="*/ 71 w 76"/>
                <a:gd name="T23" fmla="*/ 49 h 65"/>
                <a:gd name="T24" fmla="*/ 65 w 76"/>
                <a:gd name="T25" fmla="*/ 55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5 h 65"/>
                <a:gd name="T42" fmla="*/ 7 w 76"/>
                <a:gd name="T43" fmla="*/ 49 h 65"/>
                <a:gd name="T44" fmla="*/ 3 w 76"/>
                <a:gd name="T45" fmla="*/ 46 h 65"/>
                <a:gd name="T46" fmla="*/ 1 w 76"/>
                <a:gd name="T47" fmla="*/ 38 h 65"/>
                <a:gd name="T48" fmla="*/ 0 w 76"/>
                <a:gd name="T49" fmla="*/ 32 h 65"/>
                <a:gd name="T50" fmla="*/ 1 w 76"/>
                <a:gd name="T51" fmla="*/ 24 h 65"/>
                <a:gd name="T52" fmla="*/ 3 w 76"/>
                <a:gd name="T53" fmla="*/ 19 h 65"/>
                <a:gd name="T54" fmla="*/ 7 w 76"/>
                <a:gd name="T55" fmla="*/ 13 h 65"/>
                <a:gd name="T56" fmla="*/ 11 w 76"/>
                <a:gd name="T57" fmla="*/ 9 h 65"/>
                <a:gd name="T58" fmla="*/ 17 w 76"/>
                <a:gd name="T59" fmla="*/ 5 h 65"/>
                <a:gd name="T60" fmla="*/ 23 w 76"/>
                <a:gd name="T61" fmla="*/ 1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1"/>
                  </a:lnTo>
                  <a:lnTo>
                    <a:pt x="59" y="5"/>
                  </a:lnTo>
                  <a:lnTo>
                    <a:pt x="65" y="9"/>
                  </a:lnTo>
                  <a:lnTo>
                    <a:pt x="71" y="13"/>
                  </a:lnTo>
                  <a:lnTo>
                    <a:pt x="74" y="19"/>
                  </a:lnTo>
                  <a:lnTo>
                    <a:pt x="76" y="24"/>
                  </a:lnTo>
                  <a:lnTo>
                    <a:pt x="76" y="32"/>
                  </a:lnTo>
                  <a:lnTo>
                    <a:pt x="76" y="38"/>
                  </a:lnTo>
                  <a:lnTo>
                    <a:pt x="74" y="46"/>
                  </a:lnTo>
                  <a:lnTo>
                    <a:pt x="71" y="49"/>
                  </a:lnTo>
                  <a:lnTo>
                    <a:pt x="65" y="55"/>
                  </a:lnTo>
                  <a:lnTo>
                    <a:pt x="59" y="59"/>
                  </a:lnTo>
                  <a:lnTo>
                    <a:pt x="53" y="63"/>
                  </a:lnTo>
                  <a:lnTo>
                    <a:pt x="46" y="65"/>
                  </a:lnTo>
                  <a:lnTo>
                    <a:pt x="38" y="65"/>
                  </a:lnTo>
                  <a:lnTo>
                    <a:pt x="30" y="65"/>
                  </a:lnTo>
                  <a:lnTo>
                    <a:pt x="23" y="63"/>
                  </a:lnTo>
                  <a:lnTo>
                    <a:pt x="17" y="59"/>
                  </a:lnTo>
                  <a:lnTo>
                    <a:pt x="11" y="55"/>
                  </a:lnTo>
                  <a:lnTo>
                    <a:pt x="7" y="49"/>
                  </a:lnTo>
                  <a:lnTo>
                    <a:pt x="3" y="46"/>
                  </a:lnTo>
                  <a:lnTo>
                    <a:pt x="1" y="38"/>
                  </a:lnTo>
                  <a:lnTo>
                    <a:pt x="0" y="32"/>
                  </a:lnTo>
                  <a:lnTo>
                    <a:pt x="1" y="24"/>
                  </a:lnTo>
                  <a:lnTo>
                    <a:pt x="3" y="19"/>
                  </a:lnTo>
                  <a:lnTo>
                    <a:pt x="7" y="13"/>
                  </a:lnTo>
                  <a:lnTo>
                    <a:pt x="11" y="9"/>
                  </a:lnTo>
                  <a:lnTo>
                    <a:pt x="17" y="5"/>
                  </a:lnTo>
                  <a:lnTo>
                    <a:pt x="23" y="1"/>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01" name="Freeform 120"/>
            <p:cNvSpPr>
              <a:spLocks/>
            </p:cNvSpPr>
            <p:nvPr/>
          </p:nvSpPr>
          <p:spPr bwMode="auto">
            <a:xfrm>
              <a:off x="1896" y="3505"/>
              <a:ext cx="77" cy="67"/>
            </a:xfrm>
            <a:custGeom>
              <a:avLst/>
              <a:gdLst>
                <a:gd name="T0" fmla="*/ 39 w 77"/>
                <a:gd name="T1" fmla="*/ 0 h 67"/>
                <a:gd name="T2" fmla="*/ 46 w 77"/>
                <a:gd name="T3" fmla="*/ 2 h 67"/>
                <a:gd name="T4" fmla="*/ 52 w 77"/>
                <a:gd name="T5" fmla="*/ 4 h 67"/>
                <a:gd name="T6" fmla="*/ 60 w 77"/>
                <a:gd name="T7" fmla="*/ 6 h 67"/>
                <a:gd name="T8" fmla="*/ 65 w 77"/>
                <a:gd name="T9" fmla="*/ 12 h 67"/>
                <a:gd name="T10" fmla="*/ 69 w 77"/>
                <a:gd name="T11" fmla="*/ 16 h 67"/>
                <a:gd name="T12" fmla="*/ 73 w 77"/>
                <a:gd name="T13" fmla="*/ 21 h 67"/>
                <a:gd name="T14" fmla="*/ 75 w 77"/>
                <a:gd name="T15" fmla="*/ 27 h 67"/>
                <a:gd name="T16" fmla="*/ 77 w 77"/>
                <a:gd name="T17" fmla="*/ 35 h 67"/>
                <a:gd name="T18" fmla="*/ 75 w 77"/>
                <a:gd name="T19" fmla="*/ 41 h 67"/>
                <a:gd name="T20" fmla="*/ 73 w 77"/>
                <a:gd name="T21" fmla="*/ 46 h 67"/>
                <a:gd name="T22" fmla="*/ 69 w 77"/>
                <a:gd name="T23" fmla="*/ 52 h 67"/>
                <a:gd name="T24" fmla="*/ 65 w 77"/>
                <a:gd name="T25" fmla="*/ 58 h 67"/>
                <a:gd name="T26" fmla="*/ 60 w 77"/>
                <a:gd name="T27" fmla="*/ 62 h 67"/>
                <a:gd name="T28" fmla="*/ 52 w 77"/>
                <a:gd name="T29" fmla="*/ 66 h 67"/>
                <a:gd name="T30" fmla="*/ 46 w 77"/>
                <a:gd name="T31" fmla="*/ 67 h 67"/>
                <a:gd name="T32" fmla="*/ 39 w 77"/>
                <a:gd name="T33" fmla="*/ 67 h 67"/>
                <a:gd name="T34" fmla="*/ 31 w 77"/>
                <a:gd name="T35" fmla="*/ 67 h 67"/>
                <a:gd name="T36" fmla="*/ 23 w 77"/>
                <a:gd name="T37" fmla="*/ 66 h 67"/>
                <a:gd name="T38" fmla="*/ 16 w 77"/>
                <a:gd name="T39" fmla="*/ 62 h 67"/>
                <a:gd name="T40" fmla="*/ 10 w 77"/>
                <a:gd name="T41" fmla="*/ 58 h 67"/>
                <a:gd name="T42" fmla="*/ 6 w 77"/>
                <a:gd name="T43" fmla="*/ 52 h 67"/>
                <a:gd name="T44" fmla="*/ 2 w 77"/>
                <a:gd name="T45" fmla="*/ 46 h 67"/>
                <a:gd name="T46" fmla="*/ 0 w 77"/>
                <a:gd name="T47" fmla="*/ 41 h 67"/>
                <a:gd name="T48" fmla="*/ 0 w 77"/>
                <a:gd name="T49" fmla="*/ 35 h 67"/>
                <a:gd name="T50" fmla="*/ 0 w 77"/>
                <a:gd name="T51" fmla="*/ 27 h 67"/>
                <a:gd name="T52" fmla="*/ 2 w 77"/>
                <a:gd name="T53" fmla="*/ 21 h 67"/>
                <a:gd name="T54" fmla="*/ 6 w 77"/>
                <a:gd name="T55" fmla="*/ 16 h 67"/>
                <a:gd name="T56" fmla="*/ 10 w 77"/>
                <a:gd name="T57" fmla="*/ 12 h 67"/>
                <a:gd name="T58" fmla="*/ 16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2" y="4"/>
                  </a:lnTo>
                  <a:lnTo>
                    <a:pt x="60" y="6"/>
                  </a:lnTo>
                  <a:lnTo>
                    <a:pt x="65" y="12"/>
                  </a:lnTo>
                  <a:lnTo>
                    <a:pt x="69" y="16"/>
                  </a:lnTo>
                  <a:lnTo>
                    <a:pt x="73" y="21"/>
                  </a:lnTo>
                  <a:lnTo>
                    <a:pt x="75" y="27"/>
                  </a:lnTo>
                  <a:lnTo>
                    <a:pt x="77" y="35"/>
                  </a:lnTo>
                  <a:lnTo>
                    <a:pt x="75" y="41"/>
                  </a:lnTo>
                  <a:lnTo>
                    <a:pt x="73" y="46"/>
                  </a:lnTo>
                  <a:lnTo>
                    <a:pt x="69" y="52"/>
                  </a:lnTo>
                  <a:lnTo>
                    <a:pt x="65" y="58"/>
                  </a:lnTo>
                  <a:lnTo>
                    <a:pt x="60" y="62"/>
                  </a:lnTo>
                  <a:lnTo>
                    <a:pt x="52" y="66"/>
                  </a:lnTo>
                  <a:lnTo>
                    <a:pt x="46" y="67"/>
                  </a:lnTo>
                  <a:lnTo>
                    <a:pt x="39" y="67"/>
                  </a:lnTo>
                  <a:lnTo>
                    <a:pt x="31" y="67"/>
                  </a:lnTo>
                  <a:lnTo>
                    <a:pt x="23" y="66"/>
                  </a:lnTo>
                  <a:lnTo>
                    <a:pt x="16" y="62"/>
                  </a:lnTo>
                  <a:lnTo>
                    <a:pt x="10" y="58"/>
                  </a:lnTo>
                  <a:lnTo>
                    <a:pt x="6" y="52"/>
                  </a:lnTo>
                  <a:lnTo>
                    <a:pt x="2" y="46"/>
                  </a:lnTo>
                  <a:lnTo>
                    <a:pt x="0" y="41"/>
                  </a:lnTo>
                  <a:lnTo>
                    <a:pt x="0" y="35"/>
                  </a:lnTo>
                  <a:lnTo>
                    <a:pt x="0" y="27"/>
                  </a:lnTo>
                  <a:lnTo>
                    <a:pt x="2" y="21"/>
                  </a:lnTo>
                  <a:lnTo>
                    <a:pt x="6" y="16"/>
                  </a:lnTo>
                  <a:lnTo>
                    <a:pt x="10" y="12"/>
                  </a:lnTo>
                  <a:lnTo>
                    <a:pt x="16"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02" name="Freeform 121"/>
            <p:cNvSpPr>
              <a:spLocks/>
            </p:cNvSpPr>
            <p:nvPr/>
          </p:nvSpPr>
          <p:spPr bwMode="auto">
            <a:xfrm>
              <a:off x="1921" y="3887"/>
              <a:ext cx="77" cy="65"/>
            </a:xfrm>
            <a:custGeom>
              <a:avLst/>
              <a:gdLst>
                <a:gd name="T0" fmla="*/ 39 w 77"/>
                <a:gd name="T1" fmla="*/ 0 h 65"/>
                <a:gd name="T2" fmla="*/ 46 w 77"/>
                <a:gd name="T3" fmla="*/ 0 h 65"/>
                <a:gd name="T4" fmla="*/ 54 w 77"/>
                <a:gd name="T5" fmla="*/ 2 h 65"/>
                <a:gd name="T6" fmla="*/ 60 w 77"/>
                <a:gd name="T7" fmla="*/ 6 h 65"/>
                <a:gd name="T8" fmla="*/ 65 w 77"/>
                <a:gd name="T9" fmla="*/ 10 h 65"/>
                <a:gd name="T10" fmla="*/ 71 w 77"/>
                <a:gd name="T11" fmla="*/ 15 h 65"/>
                <a:gd name="T12" fmla="*/ 73 w 77"/>
                <a:gd name="T13" fmla="*/ 21 h 65"/>
                <a:gd name="T14" fmla="*/ 77 w 77"/>
                <a:gd name="T15" fmla="*/ 27 h 65"/>
                <a:gd name="T16" fmla="*/ 77 w 77"/>
                <a:gd name="T17" fmla="*/ 33 h 65"/>
                <a:gd name="T18" fmla="*/ 77 w 77"/>
                <a:gd name="T19" fmla="*/ 40 h 65"/>
                <a:gd name="T20" fmla="*/ 73 w 77"/>
                <a:gd name="T21" fmla="*/ 46 h 65"/>
                <a:gd name="T22" fmla="*/ 71 w 77"/>
                <a:gd name="T23" fmla="*/ 52 h 65"/>
                <a:gd name="T24" fmla="*/ 65 w 77"/>
                <a:gd name="T25" fmla="*/ 56 h 65"/>
                <a:gd name="T26" fmla="*/ 60 w 77"/>
                <a:gd name="T27" fmla="*/ 62 h 65"/>
                <a:gd name="T28" fmla="*/ 54 w 77"/>
                <a:gd name="T29" fmla="*/ 63 h 65"/>
                <a:gd name="T30" fmla="*/ 46 w 77"/>
                <a:gd name="T31" fmla="*/ 65 h 65"/>
                <a:gd name="T32" fmla="*/ 39 w 77"/>
                <a:gd name="T33" fmla="*/ 65 h 65"/>
                <a:gd name="T34" fmla="*/ 31 w 77"/>
                <a:gd name="T35" fmla="*/ 65 h 65"/>
                <a:gd name="T36" fmla="*/ 23 w 77"/>
                <a:gd name="T37" fmla="*/ 63 h 65"/>
                <a:gd name="T38" fmla="*/ 17 w 77"/>
                <a:gd name="T39" fmla="*/ 62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21 h 65"/>
                <a:gd name="T54" fmla="*/ 6 w 77"/>
                <a:gd name="T55" fmla="*/ 15 h 65"/>
                <a:gd name="T56" fmla="*/ 12 w 77"/>
                <a:gd name="T57" fmla="*/ 10 h 65"/>
                <a:gd name="T58" fmla="*/ 17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5" y="10"/>
                  </a:lnTo>
                  <a:lnTo>
                    <a:pt x="71" y="15"/>
                  </a:lnTo>
                  <a:lnTo>
                    <a:pt x="73" y="21"/>
                  </a:lnTo>
                  <a:lnTo>
                    <a:pt x="77" y="27"/>
                  </a:lnTo>
                  <a:lnTo>
                    <a:pt x="77" y="33"/>
                  </a:lnTo>
                  <a:lnTo>
                    <a:pt x="77" y="40"/>
                  </a:lnTo>
                  <a:lnTo>
                    <a:pt x="73" y="46"/>
                  </a:lnTo>
                  <a:lnTo>
                    <a:pt x="71" y="52"/>
                  </a:lnTo>
                  <a:lnTo>
                    <a:pt x="65" y="56"/>
                  </a:lnTo>
                  <a:lnTo>
                    <a:pt x="60" y="62"/>
                  </a:lnTo>
                  <a:lnTo>
                    <a:pt x="54" y="63"/>
                  </a:lnTo>
                  <a:lnTo>
                    <a:pt x="46" y="65"/>
                  </a:lnTo>
                  <a:lnTo>
                    <a:pt x="39" y="65"/>
                  </a:lnTo>
                  <a:lnTo>
                    <a:pt x="31" y="65"/>
                  </a:lnTo>
                  <a:lnTo>
                    <a:pt x="23" y="63"/>
                  </a:lnTo>
                  <a:lnTo>
                    <a:pt x="17" y="62"/>
                  </a:lnTo>
                  <a:lnTo>
                    <a:pt x="12" y="56"/>
                  </a:lnTo>
                  <a:lnTo>
                    <a:pt x="6" y="52"/>
                  </a:lnTo>
                  <a:lnTo>
                    <a:pt x="2" y="46"/>
                  </a:lnTo>
                  <a:lnTo>
                    <a:pt x="0" y="40"/>
                  </a:lnTo>
                  <a:lnTo>
                    <a:pt x="0" y="33"/>
                  </a:lnTo>
                  <a:lnTo>
                    <a:pt x="0" y="27"/>
                  </a:lnTo>
                  <a:lnTo>
                    <a:pt x="2" y="21"/>
                  </a:lnTo>
                  <a:lnTo>
                    <a:pt x="6" y="15"/>
                  </a:lnTo>
                  <a:lnTo>
                    <a:pt x="12" y="10"/>
                  </a:lnTo>
                  <a:lnTo>
                    <a:pt x="17"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03" name="Freeform 122"/>
            <p:cNvSpPr>
              <a:spLocks/>
            </p:cNvSpPr>
            <p:nvPr/>
          </p:nvSpPr>
          <p:spPr bwMode="auto">
            <a:xfrm>
              <a:off x="2629" y="3831"/>
              <a:ext cx="77" cy="68"/>
            </a:xfrm>
            <a:custGeom>
              <a:avLst/>
              <a:gdLst>
                <a:gd name="T0" fmla="*/ 39 w 77"/>
                <a:gd name="T1" fmla="*/ 0 h 68"/>
                <a:gd name="T2" fmla="*/ 47 w 77"/>
                <a:gd name="T3" fmla="*/ 2 h 68"/>
                <a:gd name="T4" fmla="*/ 54 w 77"/>
                <a:gd name="T5" fmla="*/ 4 h 68"/>
                <a:gd name="T6" fmla="*/ 60 w 77"/>
                <a:gd name="T7" fmla="*/ 6 h 68"/>
                <a:gd name="T8" fmla="*/ 66 w 77"/>
                <a:gd name="T9" fmla="*/ 10 h 68"/>
                <a:gd name="T10" fmla="*/ 72 w 77"/>
                <a:gd name="T11" fmla="*/ 16 h 68"/>
                <a:gd name="T12" fmla="*/ 75 w 77"/>
                <a:gd name="T13" fmla="*/ 22 h 68"/>
                <a:gd name="T14" fmla="*/ 77 w 77"/>
                <a:gd name="T15" fmla="*/ 27 h 68"/>
                <a:gd name="T16" fmla="*/ 77 w 77"/>
                <a:gd name="T17" fmla="*/ 33 h 68"/>
                <a:gd name="T18" fmla="*/ 77 w 77"/>
                <a:gd name="T19" fmla="*/ 41 h 68"/>
                <a:gd name="T20" fmla="*/ 75 w 77"/>
                <a:gd name="T21" fmla="*/ 47 h 68"/>
                <a:gd name="T22" fmla="*/ 72 w 77"/>
                <a:gd name="T23" fmla="*/ 52 h 68"/>
                <a:gd name="T24" fmla="*/ 66 w 77"/>
                <a:gd name="T25" fmla="*/ 58 h 68"/>
                <a:gd name="T26" fmla="*/ 60 w 77"/>
                <a:gd name="T27" fmla="*/ 62 h 68"/>
                <a:gd name="T28" fmla="*/ 54 w 77"/>
                <a:gd name="T29" fmla="*/ 64 h 68"/>
                <a:gd name="T30" fmla="*/ 47 w 77"/>
                <a:gd name="T31" fmla="*/ 66 h 68"/>
                <a:gd name="T32" fmla="*/ 39 w 77"/>
                <a:gd name="T33" fmla="*/ 68 h 68"/>
                <a:gd name="T34" fmla="*/ 31 w 77"/>
                <a:gd name="T35" fmla="*/ 66 h 68"/>
                <a:gd name="T36" fmla="*/ 24 w 77"/>
                <a:gd name="T37" fmla="*/ 64 h 68"/>
                <a:gd name="T38" fmla="*/ 18 w 77"/>
                <a:gd name="T39" fmla="*/ 62 h 68"/>
                <a:gd name="T40" fmla="*/ 12 w 77"/>
                <a:gd name="T41" fmla="*/ 58 h 68"/>
                <a:gd name="T42" fmla="*/ 6 w 77"/>
                <a:gd name="T43" fmla="*/ 52 h 68"/>
                <a:gd name="T44" fmla="*/ 4 w 77"/>
                <a:gd name="T45" fmla="*/ 47 h 68"/>
                <a:gd name="T46" fmla="*/ 0 w 77"/>
                <a:gd name="T47" fmla="*/ 41 h 68"/>
                <a:gd name="T48" fmla="*/ 0 w 77"/>
                <a:gd name="T49" fmla="*/ 33 h 68"/>
                <a:gd name="T50" fmla="*/ 0 w 77"/>
                <a:gd name="T51" fmla="*/ 27 h 68"/>
                <a:gd name="T52" fmla="*/ 4 w 77"/>
                <a:gd name="T53" fmla="*/ 22 h 68"/>
                <a:gd name="T54" fmla="*/ 6 w 77"/>
                <a:gd name="T55" fmla="*/ 16 h 68"/>
                <a:gd name="T56" fmla="*/ 12 w 77"/>
                <a:gd name="T57" fmla="*/ 10 h 68"/>
                <a:gd name="T58" fmla="*/ 18 w 77"/>
                <a:gd name="T59" fmla="*/ 6 h 68"/>
                <a:gd name="T60" fmla="*/ 24 w 77"/>
                <a:gd name="T61" fmla="*/ 4 h 68"/>
                <a:gd name="T62" fmla="*/ 31 w 77"/>
                <a:gd name="T63" fmla="*/ 2 h 68"/>
                <a:gd name="T64" fmla="*/ 39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9" y="0"/>
                  </a:moveTo>
                  <a:lnTo>
                    <a:pt x="47" y="2"/>
                  </a:lnTo>
                  <a:lnTo>
                    <a:pt x="54" y="4"/>
                  </a:lnTo>
                  <a:lnTo>
                    <a:pt x="60" y="6"/>
                  </a:lnTo>
                  <a:lnTo>
                    <a:pt x="66" y="10"/>
                  </a:lnTo>
                  <a:lnTo>
                    <a:pt x="72" y="16"/>
                  </a:lnTo>
                  <a:lnTo>
                    <a:pt x="75" y="22"/>
                  </a:lnTo>
                  <a:lnTo>
                    <a:pt x="77" y="27"/>
                  </a:lnTo>
                  <a:lnTo>
                    <a:pt x="77" y="33"/>
                  </a:lnTo>
                  <a:lnTo>
                    <a:pt x="77" y="41"/>
                  </a:lnTo>
                  <a:lnTo>
                    <a:pt x="75" y="47"/>
                  </a:lnTo>
                  <a:lnTo>
                    <a:pt x="72" y="52"/>
                  </a:lnTo>
                  <a:lnTo>
                    <a:pt x="66" y="58"/>
                  </a:lnTo>
                  <a:lnTo>
                    <a:pt x="60" y="62"/>
                  </a:lnTo>
                  <a:lnTo>
                    <a:pt x="54" y="64"/>
                  </a:lnTo>
                  <a:lnTo>
                    <a:pt x="47" y="66"/>
                  </a:lnTo>
                  <a:lnTo>
                    <a:pt x="39" y="68"/>
                  </a:lnTo>
                  <a:lnTo>
                    <a:pt x="31" y="66"/>
                  </a:lnTo>
                  <a:lnTo>
                    <a:pt x="24" y="64"/>
                  </a:lnTo>
                  <a:lnTo>
                    <a:pt x="18" y="62"/>
                  </a:lnTo>
                  <a:lnTo>
                    <a:pt x="12" y="58"/>
                  </a:lnTo>
                  <a:lnTo>
                    <a:pt x="6" y="52"/>
                  </a:lnTo>
                  <a:lnTo>
                    <a:pt x="4" y="47"/>
                  </a:lnTo>
                  <a:lnTo>
                    <a:pt x="0" y="41"/>
                  </a:lnTo>
                  <a:lnTo>
                    <a:pt x="0" y="33"/>
                  </a:lnTo>
                  <a:lnTo>
                    <a:pt x="0" y="27"/>
                  </a:lnTo>
                  <a:lnTo>
                    <a:pt x="4" y="22"/>
                  </a:lnTo>
                  <a:lnTo>
                    <a:pt x="6" y="16"/>
                  </a:lnTo>
                  <a:lnTo>
                    <a:pt x="12" y="10"/>
                  </a:lnTo>
                  <a:lnTo>
                    <a:pt x="18" y="6"/>
                  </a:lnTo>
                  <a:lnTo>
                    <a:pt x="24"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04" name="Freeform 123"/>
            <p:cNvSpPr>
              <a:spLocks/>
            </p:cNvSpPr>
            <p:nvPr/>
          </p:nvSpPr>
          <p:spPr bwMode="auto">
            <a:xfrm>
              <a:off x="1971" y="3381"/>
              <a:ext cx="77" cy="65"/>
            </a:xfrm>
            <a:custGeom>
              <a:avLst/>
              <a:gdLst>
                <a:gd name="T0" fmla="*/ 38 w 77"/>
                <a:gd name="T1" fmla="*/ 0 h 65"/>
                <a:gd name="T2" fmla="*/ 46 w 77"/>
                <a:gd name="T3" fmla="*/ 0 h 65"/>
                <a:gd name="T4" fmla="*/ 54 w 77"/>
                <a:gd name="T5" fmla="*/ 2 h 65"/>
                <a:gd name="T6" fmla="*/ 60 w 77"/>
                <a:gd name="T7" fmla="*/ 3 h 65"/>
                <a:gd name="T8" fmla="*/ 65 w 77"/>
                <a:gd name="T9" fmla="*/ 9 h 65"/>
                <a:gd name="T10" fmla="*/ 71 w 77"/>
                <a:gd name="T11" fmla="*/ 13 h 65"/>
                <a:gd name="T12" fmla="*/ 75 w 77"/>
                <a:gd name="T13" fmla="*/ 19 h 65"/>
                <a:gd name="T14" fmla="*/ 77 w 77"/>
                <a:gd name="T15" fmla="*/ 25 h 65"/>
                <a:gd name="T16" fmla="*/ 77 w 77"/>
                <a:gd name="T17" fmla="*/ 32 h 65"/>
                <a:gd name="T18" fmla="*/ 77 w 77"/>
                <a:gd name="T19" fmla="*/ 38 h 65"/>
                <a:gd name="T20" fmla="*/ 75 w 77"/>
                <a:gd name="T21" fmla="*/ 44 h 65"/>
                <a:gd name="T22" fmla="*/ 71 w 77"/>
                <a:gd name="T23" fmla="*/ 50 h 65"/>
                <a:gd name="T24" fmla="*/ 65 w 77"/>
                <a:gd name="T25" fmla="*/ 55 h 65"/>
                <a:gd name="T26" fmla="*/ 60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2 w 77"/>
                <a:gd name="T41" fmla="*/ 55 h 65"/>
                <a:gd name="T42" fmla="*/ 6 w 77"/>
                <a:gd name="T43" fmla="*/ 50 h 65"/>
                <a:gd name="T44" fmla="*/ 4 w 77"/>
                <a:gd name="T45" fmla="*/ 44 h 65"/>
                <a:gd name="T46" fmla="*/ 0 w 77"/>
                <a:gd name="T47" fmla="*/ 38 h 65"/>
                <a:gd name="T48" fmla="*/ 0 w 77"/>
                <a:gd name="T49" fmla="*/ 32 h 65"/>
                <a:gd name="T50" fmla="*/ 0 w 77"/>
                <a:gd name="T51" fmla="*/ 25 h 65"/>
                <a:gd name="T52" fmla="*/ 4 w 77"/>
                <a:gd name="T53" fmla="*/ 19 h 65"/>
                <a:gd name="T54" fmla="*/ 6 w 77"/>
                <a:gd name="T55" fmla="*/ 13 h 65"/>
                <a:gd name="T56" fmla="*/ 12 w 77"/>
                <a:gd name="T57" fmla="*/ 9 h 65"/>
                <a:gd name="T58" fmla="*/ 17 w 77"/>
                <a:gd name="T59" fmla="*/ 3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3"/>
                  </a:lnTo>
                  <a:lnTo>
                    <a:pt x="65" y="9"/>
                  </a:lnTo>
                  <a:lnTo>
                    <a:pt x="71" y="13"/>
                  </a:lnTo>
                  <a:lnTo>
                    <a:pt x="75" y="19"/>
                  </a:lnTo>
                  <a:lnTo>
                    <a:pt x="77" y="25"/>
                  </a:lnTo>
                  <a:lnTo>
                    <a:pt x="77" y="32"/>
                  </a:lnTo>
                  <a:lnTo>
                    <a:pt x="77" y="38"/>
                  </a:lnTo>
                  <a:lnTo>
                    <a:pt x="75" y="44"/>
                  </a:lnTo>
                  <a:lnTo>
                    <a:pt x="71" y="50"/>
                  </a:lnTo>
                  <a:lnTo>
                    <a:pt x="65" y="55"/>
                  </a:lnTo>
                  <a:lnTo>
                    <a:pt x="60" y="59"/>
                  </a:lnTo>
                  <a:lnTo>
                    <a:pt x="54" y="63"/>
                  </a:lnTo>
                  <a:lnTo>
                    <a:pt x="46" y="65"/>
                  </a:lnTo>
                  <a:lnTo>
                    <a:pt x="38" y="65"/>
                  </a:lnTo>
                  <a:lnTo>
                    <a:pt x="31" y="65"/>
                  </a:lnTo>
                  <a:lnTo>
                    <a:pt x="23" y="63"/>
                  </a:lnTo>
                  <a:lnTo>
                    <a:pt x="17" y="59"/>
                  </a:lnTo>
                  <a:lnTo>
                    <a:pt x="12" y="55"/>
                  </a:lnTo>
                  <a:lnTo>
                    <a:pt x="6" y="50"/>
                  </a:lnTo>
                  <a:lnTo>
                    <a:pt x="4" y="44"/>
                  </a:lnTo>
                  <a:lnTo>
                    <a:pt x="0" y="38"/>
                  </a:lnTo>
                  <a:lnTo>
                    <a:pt x="0" y="32"/>
                  </a:lnTo>
                  <a:lnTo>
                    <a:pt x="0" y="25"/>
                  </a:lnTo>
                  <a:lnTo>
                    <a:pt x="4" y="19"/>
                  </a:lnTo>
                  <a:lnTo>
                    <a:pt x="6" y="13"/>
                  </a:lnTo>
                  <a:lnTo>
                    <a:pt x="12" y="9"/>
                  </a:lnTo>
                  <a:lnTo>
                    <a:pt x="17" y="3"/>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05" name="Freeform 124"/>
            <p:cNvSpPr>
              <a:spLocks/>
            </p:cNvSpPr>
            <p:nvPr/>
          </p:nvSpPr>
          <p:spPr bwMode="auto">
            <a:xfrm>
              <a:off x="2679" y="3338"/>
              <a:ext cx="77" cy="68"/>
            </a:xfrm>
            <a:custGeom>
              <a:avLst/>
              <a:gdLst>
                <a:gd name="T0" fmla="*/ 39 w 77"/>
                <a:gd name="T1" fmla="*/ 0 h 68"/>
                <a:gd name="T2" fmla="*/ 46 w 77"/>
                <a:gd name="T3" fmla="*/ 2 h 68"/>
                <a:gd name="T4" fmla="*/ 54 w 77"/>
                <a:gd name="T5" fmla="*/ 4 h 68"/>
                <a:gd name="T6" fmla="*/ 60 w 77"/>
                <a:gd name="T7" fmla="*/ 6 h 68"/>
                <a:gd name="T8" fmla="*/ 66 w 77"/>
                <a:gd name="T9" fmla="*/ 10 h 68"/>
                <a:gd name="T10" fmla="*/ 71 w 77"/>
                <a:gd name="T11" fmla="*/ 16 h 68"/>
                <a:gd name="T12" fmla="*/ 75 w 77"/>
                <a:gd name="T13" fmla="*/ 22 h 68"/>
                <a:gd name="T14" fmla="*/ 77 w 77"/>
                <a:gd name="T15" fmla="*/ 27 h 68"/>
                <a:gd name="T16" fmla="*/ 77 w 77"/>
                <a:gd name="T17" fmla="*/ 33 h 68"/>
                <a:gd name="T18" fmla="*/ 77 w 77"/>
                <a:gd name="T19" fmla="*/ 41 h 68"/>
                <a:gd name="T20" fmla="*/ 75 w 77"/>
                <a:gd name="T21" fmla="*/ 46 h 68"/>
                <a:gd name="T22" fmla="*/ 71 w 77"/>
                <a:gd name="T23" fmla="*/ 52 h 68"/>
                <a:gd name="T24" fmla="*/ 66 w 77"/>
                <a:gd name="T25" fmla="*/ 58 h 68"/>
                <a:gd name="T26" fmla="*/ 60 w 77"/>
                <a:gd name="T27" fmla="*/ 62 h 68"/>
                <a:gd name="T28" fmla="*/ 54 w 77"/>
                <a:gd name="T29" fmla="*/ 64 h 68"/>
                <a:gd name="T30" fmla="*/ 46 w 77"/>
                <a:gd name="T31" fmla="*/ 66 h 68"/>
                <a:gd name="T32" fmla="*/ 39 w 77"/>
                <a:gd name="T33" fmla="*/ 68 h 68"/>
                <a:gd name="T34" fmla="*/ 31 w 77"/>
                <a:gd name="T35" fmla="*/ 66 h 68"/>
                <a:gd name="T36" fmla="*/ 23 w 77"/>
                <a:gd name="T37" fmla="*/ 64 h 68"/>
                <a:gd name="T38" fmla="*/ 18 w 77"/>
                <a:gd name="T39" fmla="*/ 62 h 68"/>
                <a:gd name="T40" fmla="*/ 12 w 77"/>
                <a:gd name="T41" fmla="*/ 58 h 68"/>
                <a:gd name="T42" fmla="*/ 8 w 77"/>
                <a:gd name="T43" fmla="*/ 52 h 68"/>
                <a:gd name="T44" fmla="*/ 4 w 77"/>
                <a:gd name="T45" fmla="*/ 46 h 68"/>
                <a:gd name="T46" fmla="*/ 2 w 77"/>
                <a:gd name="T47" fmla="*/ 41 h 68"/>
                <a:gd name="T48" fmla="*/ 0 w 77"/>
                <a:gd name="T49" fmla="*/ 33 h 68"/>
                <a:gd name="T50" fmla="*/ 2 w 77"/>
                <a:gd name="T51" fmla="*/ 27 h 68"/>
                <a:gd name="T52" fmla="*/ 4 w 77"/>
                <a:gd name="T53" fmla="*/ 22 h 68"/>
                <a:gd name="T54" fmla="*/ 8 w 77"/>
                <a:gd name="T55" fmla="*/ 16 h 68"/>
                <a:gd name="T56" fmla="*/ 12 w 77"/>
                <a:gd name="T57" fmla="*/ 10 h 68"/>
                <a:gd name="T58" fmla="*/ 18 w 77"/>
                <a:gd name="T59" fmla="*/ 6 h 68"/>
                <a:gd name="T60" fmla="*/ 23 w 77"/>
                <a:gd name="T61" fmla="*/ 4 h 68"/>
                <a:gd name="T62" fmla="*/ 31 w 77"/>
                <a:gd name="T63" fmla="*/ 2 h 68"/>
                <a:gd name="T64" fmla="*/ 39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9" y="0"/>
                  </a:moveTo>
                  <a:lnTo>
                    <a:pt x="46" y="2"/>
                  </a:lnTo>
                  <a:lnTo>
                    <a:pt x="54" y="4"/>
                  </a:lnTo>
                  <a:lnTo>
                    <a:pt x="60" y="6"/>
                  </a:lnTo>
                  <a:lnTo>
                    <a:pt x="66" y="10"/>
                  </a:lnTo>
                  <a:lnTo>
                    <a:pt x="71" y="16"/>
                  </a:lnTo>
                  <a:lnTo>
                    <a:pt x="75" y="22"/>
                  </a:lnTo>
                  <a:lnTo>
                    <a:pt x="77" y="27"/>
                  </a:lnTo>
                  <a:lnTo>
                    <a:pt x="77" y="33"/>
                  </a:lnTo>
                  <a:lnTo>
                    <a:pt x="77" y="41"/>
                  </a:lnTo>
                  <a:lnTo>
                    <a:pt x="75" y="46"/>
                  </a:lnTo>
                  <a:lnTo>
                    <a:pt x="71" y="52"/>
                  </a:lnTo>
                  <a:lnTo>
                    <a:pt x="66" y="58"/>
                  </a:lnTo>
                  <a:lnTo>
                    <a:pt x="60" y="62"/>
                  </a:lnTo>
                  <a:lnTo>
                    <a:pt x="54" y="64"/>
                  </a:lnTo>
                  <a:lnTo>
                    <a:pt x="46" y="66"/>
                  </a:lnTo>
                  <a:lnTo>
                    <a:pt x="39" y="68"/>
                  </a:lnTo>
                  <a:lnTo>
                    <a:pt x="31" y="66"/>
                  </a:lnTo>
                  <a:lnTo>
                    <a:pt x="23" y="64"/>
                  </a:lnTo>
                  <a:lnTo>
                    <a:pt x="18" y="62"/>
                  </a:lnTo>
                  <a:lnTo>
                    <a:pt x="12" y="58"/>
                  </a:lnTo>
                  <a:lnTo>
                    <a:pt x="8" y="52"/>
                  </a:lnTo>
                  <a:lnTo>
                    <a:pt x="4" y="46"/>
                  </a:lnTo>
                  <a:lnTo>
                    <a:pt x="2" y="41"/>
                  </a:lnTo>
                  <a:lnTo>
                    <a:pt x="0" y="33"/>
                  </a:lnTo>
                  <a:lnTo>
                    <a:pt x="2" y="27"/>
                  </a:lnTo>
                  <a:lnTo>
                    <a:pt x="4" y="22"/>
                  </a:lnTo>
                  <a:lnTo>
                    <a:pt x="8" y="16"/>
                  </a:lnTo>
                  <a:lnTo>
                    <a:pt x="12" y="10"/>
                  </a:lnTo>
                  <a:lnTo>
                    <a:pt x="18" y="6"/>
                  </a:lnTo>
                  <a:lnTo>
                    <a:pt x="23" y="4"/>
                  </a:lnTo>
                  <a:lnTo>
                    <a:pt x="31" y="2"/>
                  </a:lnTo>
                  <a:lnTo>
                    <a:pt x="39" y="0"/>
                  </a:lnTo>
                  <a:close/>
                </a:path>
              </a:pathLst>
            </a:custGeom>
            <a:solidFill>
              <a:srgbClr val="FFFFFF"/>
            </a:solidFill>
            <a:ln w="9525">
              <a:noFill/>
              <a:round/>
              <a:headEnd/>
              <a:tailEnd/>
            </a:ln>
          </p:spPr>
          <p:txBody>
            <a:bodyPr/>
            <a:lstStyle/>
            <a:p>
              <a:endParaRPr lang="en-US" dirty="0"/>
            </a:p>
          </p:txBody>
        </p:sp>
        <p:sp>
          <p:nvSpPr>
            <p:cNvPr id="19706" name="Freeform 125"/>
            <p:cNvSpPr>
              <a:spLocks/>
            </p:cNvSpPr>
            <p:nvPr/>
          </p:nvSpPr>
          <p:spPr bwMode="auto">
            <a:xfrm>
              <a:off x="2679" y="3338"/>
              <a:ext cx="77" cy="68"/>
            </a:xfrm>
            <a:custGeom>
              <a:avLst/>
              <a:gdLst>
                <a:gd name="T0" fmla="*/ 39 w 77"/>
                <a:gd name="T1" fmla="*/ 0 h 68"/>
                <a:gd name="T2" fmla="*/ 46 w 77"/>
                <a:gd name="T3" fmla="*/ 2 h 68"/>
                <a:gd name="T4" fmla="*/ 54 w 77"/>
                <a:gd name="T5" fmla="*/ 4 h 68"/>
                <a:gd name="T6" fmla="*/ 60 w 77"/>
                <a:gd name="T7" fmla="*/ 6 h 68"/>
                <a:gd name="T8" fmla="*/ 66 w 77"/>
                <a:gd name="T9" fmla="*/ 10 h 68"/>
                <a:gd name="T10" fmla="*/ 71 w 77"/>
                <a:gd name="T11" fmla="*/ 16 h 68"/>
                <a:gd name="T12" fmla="*/ 75 w 77"/>
                <a:gd name="T13" fmla="*/ 22 h 68"/>
                <a:gd name="T14" fmla="*/ 77 w 77"/>
                <a:gd name="T15" fmla="*/ 27 h 68"/>
                <a:gd name="T16" fmla="*/ 77 w 77"/>
                <a:gd name="T17" fmla="*/ 33 h 68"/>
                <a:gd name="T18" fmla="*/ 77 w 77"/>
                <a:gd name="T19" fmla="*/ 41 h 68"/>
                <a:gd name="T20" fmla="*/ 75 w 77"/>
                <a:gd name="T21" fmla="*/ 46 h 68"/>
                <a:gd name="T22" fmla="*/ 71 w 77"/>
                <a:gd name="T23" fmla="*/ 52 h 68"/>
                <a:gd name="T24" fmla="*/ 66 w 77"/>
                <a:gd name="T25" fmla="*/ 58 h 68"/>
                <a:gd name="T26" fmla="*/ 60 w 77"/>
                <a:gd name="T27" fmla="*/ 62 h 68"/>
                <a:gd name="T28" fmla="*/ 54 w 77"/>
                <a:gd name="T29" fmla="*/ 64 h 68"/>
                <a:gd name="T30" fmla="*/ 46 w 77"/>
                <a:gd name="T31" fmla="*/ 66 h 68"/>
                <a:gd name="T32" fmla="*/ 39 w 77"/>
                <a:gd name="T33" fmla="*/ 68 h 68"/>
                <a:gd name="T34" fmla="*/ 31 w 77"/>
                <a:gd name="T35" fmla="*/ 66 h 68"/>
                <a:gd name="T36" fmla="*/ 23 w 77"/>
                <a:gd name="T37" fmla="*/ 64 h 68"/>
                <a:gd name="T38" fmla="*/ 18 w 77"/>
                <a:gd name="T39" fmla="*/ 62 h 68"/>
                <a:gd name="T40" fmla="*/ 12 w 77"/>
                <a:gd name="T41" fmla="*/ 58 h 68"/>
                <a:gd name="T42" fmla="*/ 8 w 77"/>
                <a:gd name="T43" fmla="*/ 52 h 68"/>
                <a:gd name="T44" fmla="*/ 4 w 77"/>
                <a:gd name="T45" fmla="*/ 46 h 68"/>
                <a:gd name="T46" fmla="*/ 2 w 77"/>
                <a:gd name="T47" fmla="*/ 41 h 68"/>
                <a:gd name="T48" fmla="*/ 0 w 77"/>
                <a:gd name="T49" fmla="*/ 33 h 68"/>
                <a:gd name="T50" fmla="*/ 2 w 77"/>
                <a:gd name="T51" fmla="*/ 27 h 68"/>
                <a:gd name="T52" fmla="*/ 4 w 77"/>
                <a:gd name="T53" fmla="*/ 22 h 68"/>
                <a:gd name="T54" fmla="*/ 8 w 77"/>
                <a:gd name="T55" fmla="*/ 16 h 68"/>
                <a:gd name="T56" fmla="*/ 12 w 77"/>
                <a:gd name="T57" fmla="*/ 10 h 68"/>
                <a:gd name="T58" fmla="*/ 18 w 77"/>
                <a:gd name="T59" fmla="*/ 6 h 68"/>
                <a:gd name="T60" fmla="*/ 23 w 77"/>
                <a:gd name="T61" fmla="*/ 4 h 68"/>
                <a:gd name="T62" fmla="*/ 31 w 77"/>
                <a:gd name="T63" fmla="*/ 2 h 68"/>
                <a:gd name="T64" fmla="*/ 39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9" y="0"/>
                  </a:moveTo>
                  <a:lnTo>
                    <a:pt x="46" y="2"/>
                  </a:lnTo>
                  <a:lnTo>
                    <a:pt x="54" y="4"/>
                  </a:lnTo>
                  <a:lnTo>
                    <a:pt x="60" y="6"/>
                  </a:lnTo>
                  <a:lnTo>
                    <a:pt x="66" y="10"/>
                  </a:lnTo>
                  <a:lnTo>
                    <a:pt x="71" y="16"/>
                  </a:lnTo>
                  <a:lnTo>
                    <a:pt x="75" y="22"/>
                  </a:lnTo>
                  <a:lnTo>
                    <a:pt x="77" y="27"/>
                  </a:lnTo>
                  <a:lnTo>
                    <a:pt x="77" y="33"/>
                  </a:lnTo>
                  <a:lnTo>
                    <a:pt x="77" y="41"/>
                  </a:lnTo>
                  <a:lnTo>
                    <a:pt x="75" y="46"/>
                  </a:lnTo>
                  <a:lnTo>
                    <a:pt x="71" y="52"/>
                  </a:lnTo>
                  <a:lnTo>
                    <a:pt x="66" y="58"/>
                  </a:lnTo>
                  <a:lnTo>
                    <a:pt x="60" y="62"/>
                  </a:lnTo>
                  <a:lnTo>
                    <a:pt x="54" y="64"/>
                  </a:lnTo>
                  <a:lnTo>
                    <a:pt x="46" y="66"/>
                  </a:lnTo>
                  <a:lnTo>
                    <a:pt x="39" y="68"/>
                  </a:lnTo>
                  <a:lnTo>
                    <a:pt x="31" y="66"/>
                  </a:lnTo>
                  <a:lnTo>
                    <a:pt x="23" y="64"/>
                  </a:lnTo>
                  <a:lnTo>
                    <a:pt x="18" y="62"/>
                  </a:lnTo>
                  <a:lnTo>
                    <a:pt x="12" y="58"/>
                  </a:lnTo>
                  <a:lnTo>
                    <a:pt x="8" y="52"/>
                  </a:lnTo>
                  <a:lnTo>
                    <a:pt x="4" y="46"/>
                  </a:lnTo>
                  <a:lnTo>
                    <a:pt x="2" y="41"/>
                  </a:lnTo>
                  <a:lnTo>
                    <a:pt x="0" y="33"/>
                  </a:lnTo>
                  <a:lnTo>
                    <a:pt x="2" y="27"/>
                  </a:lnTo>
                  <a:lnTo>
                    <a:pt x="4" y="22"/>
                  </a:lnTo>
                  <a:lnTo>
                    <a:pt x="8" y="16"/>
                  </a:lnTo>
                  <a:lnTo>
                    <a:pt x="12" y="10"/>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07" name="Freeform 126"/>
            <p:cNvSpPr>
              <a:spLocks/>
            </p:cNvSpPr>
            <p:nvPr/>
          </p:nvSpPr>
          <p:spPr bwMode="auto">
            <a:xfrm>
              <a:off x="1996" y="3760"/>
              <a:ext cx="77" cy="68"/>
            </a:xfrm>
            <a:custGeom>
              <a:avLst/>
              <a:gdLst>
                <a:gd name="T0" fmla="*/ 38 w 77"/>
                <a:gd name="T1" fmla="*/ 0 h 68"/>
                <a:gd name="T2" fmla="*/ 46 w 77"/>
                <a:gd name="T3" fmla="*/ 0 h 68"/>
                <a:gd name="T4" fmla="*/ 54 w 77"/>
                <a:gd name="T5" fmla="*/ 2 h 68"/>
                <a:gd name="T6" fmla="*/ 61 w 77"/>
                <a:gd name="T7" fmla="*/ 6 h 68"/>
                <a:gd name="T8" fmla="*/ 65 w 77"/>
                <a:gd name="T9" fmla="*/ 10 h 68"/>
                <a:gd name="T10" fmla="*/ 71 w 77"/>
                <a:gd name="T11" fmla="*/ 16 h 68"/>
                <a:gd name="T12" fmla="*/ 75 w 77"/>
                <a:gd name="T13" fmla="*/ 22 h 68"/>
                <a:gd name="T14" fmla="*/ 77 w 77"/>
                <a:gd name="T15" fmla="*/ 27 h 68"/>
                <a:gd name="T16" fmla="*/ 77 w 77"/>
                <a:gd name="T17" fmla="*/ 33 h 68"/>
                <a:gd name="T18" fmla="*/ 77 w 77"/>
                <a:gd name="T19" fmla="*/ 41 h 68"/>
                <a:gd name="T20" fmla="*/ 75 w 77"/>
                <a:gd name="T21" fmla="*/ 47 h 68"/>
                <a:gd name="T22" fmla="*/ 71 w 77"/>
                <a:gd name="T23" fmla="*/ 52 h 68"/>
                <a:gd name="T24" fmla="*/ 65 w 77"/>
                <a:gd name="T25" fmla="*/ 56 h 68"/>
                <a:gd name="T26" fmla="*/ 61 w 77"/>
                <a:gd name="T27" fmla="*/ 62 h 68"/>
                <a:gd name="T28" fmla="*/ 54 w 77"/>
                <a:gd name="T29" fmla="*/ 64 h 68"/>
                <a:gd name="T30" fmla="*/ 46 w 77"/>
                <a:gd name="T31" fmla="*/ 66 h 68"/>
                <a:gd name="T32" fmla="*/ 38 w 77"/>
                <a:gd name="T33" fmla="*/ 68 h 68"/>
                <a:gd name="T34" fmla="*/ 31 w 77"/>
                <a:gd name="T35" fmla="*/ 66 h 68"/>
                <a:gd name="T36" fmla="*/ 23 w 77"/>
                <a:gd name="T37" fmla="*/ 64 h 68"/>
                <a:gd name="T38" fmla="*/ 17 w 77"/>
                <a:gd name="T39" fmla="*/ 62 h 68"/>
                <a:gd name="T40" fmla="*/ 12 w 77"/>
                <a:gd name="T41" fmla="*/ 56 h 68"/>
                <a:gd name="T42" fmla="*/ 8 w 77"/>
                <a:gd name="T43" fmla="*/ 52 h 68"/>
                <a:gd name="T44" fmla="*/ 4 w 77"/>
                <a:gd name="T45" fmla="*/ 47 h 68"/>
                <a:gd name="T46" fmla="*/ 2 w 77"/>
                <a:gd name="T47" fmla="*/ 41 h 68"/>
                <a:gd name="T48" fmla="*/ 0 w 77"/>
                <a:gd name="T49" fmla="*/ 33 h 68"/>
                <a:gd name="T50" fmla="*/ 2 w 77"/>
                <a:gd name="T51" fmla="*/ 27 h 68"/>
                <a:gd name="T52" fmla="*/ 4 w 77"/>
                <a:gd name="T53" fmla="*/ 22 h 68"/>
                <a:gd name="T54" fmla="*/ 8 w 77"/>
                <a:gd name="T55" fmla="*/ 16 h 68"/>
                <a:gd name="T56" fmla="*/ 12 w 77"/>
                <a:gd name="T57" fmla="*/ 10 h 68"/>
                <a:gd name="T58" fmla="*/ 17 w 77"/>
                <a:gd name="T59" fmla="*/ 6 h 68"/>
                <a:gd name="T60" fmla="*/ 23 w 77"/>
                <a:gd name="T61" fmla="*/ 2 h 68"/>
                <a:gd name="T62" fmla="*/ 31 w 77"/>
                <a:gd name="T63" fmla="*/ 0 h 68"/>
                <a:gd name="T64" fmla="*/ 38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8" y="0"/>
                  </a:moveTo>
                  <a:lnTo>
                    <a:pt x="46" y="0"/>
                  </a:lnTo>
                  <a:lnTo>
                    <a:pt x="54" y="2"/>
                  </a:lnTo>
                  <a:lnTo>
                    <a:pt x="61" y="6"/>
                  </a:lnTo>
                  <a:lnTo>
                    <a:pt x="65" y="10"/>
                  </a:lnTo>
                  <a:lnTo>
                    <a:pt x="71" y="16"/>
                  </a:lnTo>
                  <a:lnTo>
                    <a:pt x="75" y="22"/>
                  </a:lnTo>
                  <a:lnTo>
                    <a:pt x="77" y="27"/>
                  </a:lnTo>
                  <a:lnTo>
                    <a:pt x="77" y="33"/>
                  </a:lnTo>
                  <a:lnTo>
                    <a:pt x="77" y="41"/>
                  </a:lnTo>
                  <a:lnTo>
                    <a:pt x="75" y="47"/>
                  </a:lnTo>
                  <a:lnTo>
                    <a:pt x="71" y="52"/>
                  </a:lnTo>
                  <a:lnTo>
                    <a:pt x="65" y="56"/>
                  </a:lnTo>
                  <a:lnTo>
                    <a:pt x="61" y="62"/>
                  </a:lnTo>
                  <a:lnTo>
                    <a:pt x="54" y="64"/>
                  </a:lnTo>
                  <a:lnTo>
                    <a:pt x="46" y="66"/>
                  </a:lnTo>
                  <a:lnTo>
                    <a:pt x="38" y="68"/>
                  </a:lnTo>
                  <a:lnTo>
                    <a:pt x="31" y="66"/>
                  </a:lnTo>
                  <a:lnTo>
                    <a:pt x="23" y="64"/>
                  </a:lnTo>
                  <a:lnTo>
                    <a:pt x="17" y="62"/>
                  </a:lnTo>
                  <a:lnTo>
                    <a:pt x="12" y="56"/>
                  </a:lnTo>
                  <a:lnTo>
                    <a:pt x="8" y="52"/>
                  </a:lnTo>
                  <a:lnTo>
                    <a:pt x="4" y="47"/>
                  </a:lnTo>
                  <a:lnTo>
                    <a:pt x="2" y="41"/>
                  </a:lnTo>
                  <a:lnTo>
                    <a:pt x="0" y="33"/>
                  </a:lnTo>
                  <a:lnTo>
                    <a:pt x="2" y="27"/>
                  </a:lnTo>
                  <a:lnTo>
                    <a:pt x="4" y="22"/>
                  </a:lnTo>
                  <a:lnTo>
                    <a:pt x="8" y="16"/>
                  </a:lnTo>
                  <a:lnTo>
                    <a:pt x="12"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08" name="Freeform 127"/>
            <p:cNvSpPr>
              <a:spLocks/>
            </p:cNvSpPr>
            <p:nvPr/>
          </p:nvSpPr>
          <p:spPr bwMode="auto">
            <a:xfrm>
              <a:off x="2704" y="3705"/>
              <a:ext cx="79" cy="67"/>
            </a:xfrm>
            <a:custGeom>
              <a:avLst/>
              <a:gdLst>
                <a:gd name="T0" fmla="*/ 39 w 79"/>
                <a:gd name="T1" fmla="*/ 0 h 67"/>
                <a:gd name="T2" fmla="*/ 48 w 79"/>
                <a:gd name="T3" fmla="*/ 2 h 67"/>
                <a:gd name="T4" fmla="*/ 54 w 79"/>
                <a:gd name="T5" fmla="*/ 4 h 67"/>
                <a:gd name="T6" fmla="*/ 62 w 79"/>
                <a:gd name="T7" fmla="*/ 6 h 67"/>
                <a:gd name="T8" fmla="*/ 68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2 h 67"/>
                <a:gd name="T24" fmla="*/ 68 w 79"/>
                <a:gd name="T25" fmla="*/ 57 h 67"/>
                <a:gd name="T26" fmla="*/ 62 w 79"/>
                <a:gd name="T27" fmla="*/ 61 h 67"/>
                <a:gd name="T28" fmla="*/ 54 w 79"/>
                <a:gd name="T29" fmla="*/ 63 h 67"/>
                <a:gd name="T30" fmla="*/ 48 w 79"/>
                <a:gd name="T31" fmla="*/ 65 h 67"/>
                <a:gd name="T32" fmla="*/ 39 w 79"/>
                <a:gd name="T33" fmla="*/ 67 h 67"/>
                <a:gd name="T34" fmla="*/ 31 w 79"/>
                <a:gd name="T35" fmla="*/ 65 h 67"/>
                <a:gd name="T36" fmla="*/ 25 w 79"/>
                <a:gd name="T37" fmla="*/ 63 h 67"/>
                <a:gd name="T38" fmla="*/ 18 w 79"/>
                <a:gd name="T39" fmla="*/ 61 h 67"/>
                <a:gd name="T40" fmla="*/ 12 w 79"/>
                <a:gd name="T41" fmla="*/ 57 h 67"/>
                <a:gd name="T42" fmla="*/ 8 w 79"/>
                <a:gd name="T43" fmla="*/ 52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2 w 79"/>
                <a:gd name="T57" fmla="*/ 9 h 67"/>
                <a:gd name="T58" fmla="*/ 18 w 79"/>
                <a:gd name="T59" fmla="*/ 6 h 67"/>
                <a:gd name="T60" fmla="*/ 25 w 79"/>
                <a:gd name="T61" fmla="*/ 4 h 67"/>
                <a:gd name="T62" fmla="*/ 31 w 79"/>
                <a:gd name="T63" fmla="*/ 2 h 67"/>
                <a:gd name="T64" fmla="*/ 39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9" y="0"/>
                  </a:moveTo>
                  <a:lnTo>
                    <a:pt x="48" y="2"/>
                  </a:lnTo>
                  <a:lnTo>
                    <a:pt x="54" y="4"/>
                  </a:lnTo>
                  <a:lnTo>
                    <a:pt x="62" y="6"/>
                  </a:lnTo>
                  <a:lnTo>
                    <a:pt x="68" y="9"/>
                  </a:lnTo>
                  <a:lnTo>
                    <a:pt x="71" y="15"/>
                  </a:lnTo>
                  <a:lnTo>
                    <a:pt x="75" y="21"/>
                  </a:lnTo>
                  <a:lnTo>
                    <a:pt x="77" y="27"/>
                  </a:lnTo>
                  <a:lnTo>
                    <a:pt x="79" y="32"/>
                  </a:lnTo>
                  <a:lnTo>
                    <a:pt x="77" y="40"/>
                  </a:lnTo>
                  <a:lnTo>
                    <a:pt x="75" y="46"/>
                  </a:lnTo>
                  <a:lnTo>
                    <a:pt x="71" y="52"/>
                  </a:lnTo>
                  <a:lnTo>
                    <a:pt x="68" y="57"/>
                  </a:lnTo>
                  <a:lnTo>
                    <a:pt x="62" y="61"/>
                  </a:lnTo>
                  <a:lnTo>
                    <a:pt x="54" y="63"/>
                  </a:lnTo>
                  <a:lnTo>
                    <a:pt x="48" y="65"/>
                  </a:lnTo>
                  <a:lnTo>
                    <a:pt x="39" y="67"/>
                  </a:lnTo>
                  <a:lnTo>
                    <a:pt x="31" y="65"/>
                  </a:lnTo>
                  <a:lnTo>
                    <a:pt x="25" y="63"/>
                  </a:lnTo>
                  <a:lnTo>
                    <a:pt x="18" y="61"/>
                  </a:lnTo>
                  <a:lnTo>
                    <a:pt x="12" y="57"/>
                  </a:lnTo>
                  <a:lnTo>
                    <a:pt x="8" y="52"/>
                  </a:lnTo>
                  <a:lnTo>
                    <a:pt x="4" y="46"/>
                  </a:lnTo>
                  <a:lnTo>
                    <a:pt x="2" y="40"/>
                  </a:lnTo>
                  <a:lnTo>
                    <a:pt x="0" y="32"/>
                  </a:lnTo>
                  <a:lnTo>
                    <a:pt x="2" y="27"/>
                  </a:lnTo>
                  <a:lnTo>
                    <a:pt x="4" y="21"/>
                  </a:lnTo>
                  <a:lnTo>
                    <a:pt x="8" y="15"/>
                  </a:lnTo>
                  <a:lnTo>
                    <a:pt x="12" y="9"/>
                  </a:lnTo>
                  <a:lnTo>
                    <a:pt x="18" y="6"/>
                  </a:lnTo>
                  <a:lnTo>
                    <a:pt x="25" y="4"/>
                  </a:lnTo>
                  <a:lnTo>
                    <a:pt x="31" y="2"/>
                  </a:lnTo>
                  <a:lnTo>
                    <a:pt x="39" y="0"/>
                  </a:lnTo>
                  <a:close/>
                </a:path>
              </a:pathLst>
            </a:custGeom>
            <a:solidFill>
              <a:srgbClr val="FFFFFF"/>
            </a:solidFill>
            <a:ln w="9525">
              <a:noFill/>
              <a:round/>
              <a:headEnd/>
              <a:tailEnd/>
            </a:ln>
          </p:spPr>
          <p:txBody>
            <a:bodyPr/>
            <a:lstStyle/>
            <a:p>
              <a:endParaRPr lang="en-US" dirty="0"/>
            </a:p>
          </p:txBody>
        </p:sp>
        <p:sp>
          <p:nvSpPr>
            <p:cNvPr id="19709" name="Freeform 128"/>
            <p:cNvSpPr>
              <a:spLocks/>
            </p:cNvSpPr>
            <p:nvPr/>
          </p:nvSpPr>
          <p:spPr bwMode="auto">
            <a:xfrm>
              <a:off x="2704" y="3705"/>
              <a:ext cx="79" cy="67"/>
            </a:xfrm>
            <a:custGeom>
              <a:avLst/>
              <a:gdLst>
                <a:gd name="T0" fmla="*/ 39 w 79"/>
                <a:gd name="T1" fmla="*/ 0 h 67"/>
                <a:gd name="T2" fmla="*/ 48 w 79"/>
                <a:gd name="T3" fmla="*/ 2 h 67"/>
                <a:gd name="T4" fmla="*/ 54 w 79"/>
                <a:gd name="T5" fmla="*/ 4 h 67"/>
                <a:gd name="T6" fmla="*/ 62 w 79"/>
                <a:gd name="T7" fmla="*/ 6 h 67"/>
                <a:gd name="T8" fmla="*/ 68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2 h 67"/>
                <a:gd name="T24" fmla="*/ 68 w 79"/>
                <a:gd name="T25" fmla="*/ 57 h 67"/>
                <a:gd name="T26" fmla="*/ 62 w 79"/>
                <a:gd name="T27" fmla="*/ 61 h 67"/>
                <a:gd name="T28" fmla="*/ 54 w 79"/>
                <a:gd name="T29" fmla="*/ 63 h 67"/>
                <a:gd name="T30" fmla="*/ 48 w 79"/>
                <a:gd name="T31" fmla="*/ 65 h 67"/>
                <a:gd name="T32" fmla="*/ 39 w 79"/>
                <a:gd name="T33" fmla="*/ 67 h 67"/>
                <a:gd name="T34" fmla="*/ 31 w 79"/>
                <a:gd name="T35" fmla="*/ 65 h 67"/>
                <a:gd name="T36" fmla="*/ 25 w 79"/>
                <a:gd name="T37" fmla="*/ 63 h 67"/>
                <a:gd name="T38" fmla="*/ 18 w 79"/>
                <a:gd name="T39" fmla="*/ 61 h 67"/>
                <a:gd name="T40" fmla="*/ 12 w 79"/>
                <a:gd name="T41" fmla="*/ 57 h 67"/>
                <a:gd name="T42" fmla="*/ 8 w 79"/>
                <a:gd name="T43" fmla="*/ 52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2 w 79"/>
                <a:gd name="T57" fmla="*/ 9 h 67"/>
                <a:gd name="T58" fmla="*/ 18 w 79"/>
                <a:gd name="T59" fmla="*/ 6 h 67"/>
                <a:gd name="T60" fmla="*/ 25 w 79"/>
                <a:gd name="T61" fmla="*/ 4 h 67"/>
                <a:gd name="T62" fmla="*/ 31 w 79"/>
                <a:gd name="T63" fmla="*/ 2 h 67"/>
                <a:gd name="T64" fmla="*/ 39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9" y="0"/>
                  </a:moveTo>
                  <a:lnTo>
                    <a:pt x="48" y="2"/>
                  </a:lnTo>
                  <a:lnTo>
                    <a:pt x="54" y="4"/>
                  </a:lnTo>
                  <a:lnTo>
                    <a:pt x="62" y="6"/>
                  </a:lnTo>
                  <a:lnTo>
                    <a:pt x="68" y="9"/>
                  </a:lnTo>
                  <a:lnTo>
                    <a:pt x="71" y="15"/>
                  </a:lnTo>
                  <a:lnTo>
                    <a:pt x="75" y="21"/>
                  </a:lnTo>
                  <a:lnTo>
                    <a:pt x="77" y="27"/>
                  </a:lnTo>
                  <a:lnTo>
                    <a:pt x="79" y="32"/>
                  </a:lnTo>
                  <a:lnTo>
                    <a:pt x="77" y="40"/>
                  </a:lnTo>
                  <a:lnTo>
                    <a:pt x="75" y="46"/>
                  </a:lnTo>
                  <a:lnTo>
                    <a:pt x="71" y="52"/>
                  </a:lnTo>
                  <a:lnTo>
                    <a:pt x="68" y="57"/>
                  </a:lnTo>
                  <a:lnTo>
                    <a:pt x="62" y="61"/>
                  </a:lnTo>
                  <a:lnTo>
                    <a:pt x="54" y="63"/>
                  </a:lnTo>
                  <a:lnTo>
                    <a:pt x="48" y="65"/>
                  </a:lnTo>
                  <a:lnTo>
                    <a:pt x="39" y="67"/>
                  </a:lnTo>
                  <a:lnTo>
                    <a:pt x="31" y="65"/>
                  </a:lnTo>
                  <a:lnTo>
                    <a:pt x="25" y="63"/>
                  </a:lnTo>
                  <a:lnTo>
                    <a:pt x="18" y="61"/>
                  </a:lnTo>
                  <a:lnTo>
                    <a:pt x="12" y="57"/>
                  </a:lnTo>
                  <a:lnTo>
                    <a:pt x="8" y="52"/>
                  </a:lnTo>
                  <a:lnTo>
                    <a:pt x="4" y="46"/>
                  </a:lnTo>
                  <a:lnTo>
                    <a:pt x="2" y="40"/>
                  </a:lnTo>
                  <a:lnTo>
                    <a:pt x="0" y="32"/>
                  </a:lnTo>
                  <a:lnTo>
                    <a:pt x="2" y="27"/>
                  </a:lnTo>
                  <a:lnTo>
                    <a:pt x="4" y="21"/>
                  </a:lnTo>
                  <a:lnTo>
                    <a:pt x="8" y="15"/>
                  </a:lnTo>
                  <a:lnTo>
                    <a:pt x="12" y="9"/>
                  </a:lnTo>
                  <a:lnTo>
                    <a:pt x="18" y="6"/>
                  </a:lnTo>
                  <a:lnTo>
                    <a:pt x="25"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10" name="Freeform 129"/>
            <p:cNvSpPr>
              <a:spLocks/>
            </p:cNvSpPr>
            <p:nvPr/>
          </p:nvSpPr>
          <p:spPr bwMode="auto">
            <a:xfrm>
              <a:off x="1948" y="3571"/>
              <a:ext cx="77" cy="67"/>
            </a:xfrm>
            <a:custGeom>
              <a:avLst/>
              <a:gdLst>
                <a:gd name="T0" fmla="*/ 38 w 77"/>
                <a:gd name="T1" fmla="*/ 0 h 67"/>
                <a:gd name="T2" fmla="*/ 46 w 77"/>
                <a:gd name="T3" fmla="*/ 0 h 67"/>
                <a:gd name="T4" fmla="*/ 54 w 77"/>
                <a:gd name="T5" fmla="*/ 1 h 67"/>
                <a:gd name="T6" fmla="*/ 60 w 77"/>
                <a:gd name="T7" fmla="*/ 5 h 67"/>
                <a:gd name="T8" fmla="*/ 65 w 77"/>
                <a:gd name="T9" fmla="*/ 9 h 67"/>
                <a:gd name="T10" fmla="*/ 71 w 77"/>
                <a:gd name="T11" fmla="*/ 15 h 67"/>
                <a:gd name="T12" fmla="*/ 73 w 77"/>
                <a:gd name="T13" fmla="*/ 21 h 67"/>
                <a:gd name="T14" fmla="*/ 77 w 77"/>
                <a:gd name="T15" fmla="*/ 26 h 67"/>
                <a:gd name="T16" fmla="*/ 77 w 77"/>
                <a:gd name="T17" fmla="*/ 32 h 67"/>
                <a:gd name="T18" fmla="*/ 77 w 77"/>
                <a:gd name="T19" fmla="*/ 40 h 67"/>
                <a:gd name="T20" fmla="*/ 73 w 77"/>
                <a:gd name="T21" fmla="*/ 46 h 67"/>
                <a:gd name="T22" fmla="*/ 71 w 77"/>
                <a:gd name="T23" fmla="*/ 51 h 67"/>
                <a:gd name="T24" fmla="*/ 65 w 77"/>
                <a:gd name="T25" fmla="*/ 55 h 67"/>
                <a:gd name="T26" fmla="*/ 60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2 w 77"/>
                <a:gd name="T41" fmla="*/ 55 h 67"/>
                <a:gd name="T42" fmla="*/ 6 w 77"/>
                <a:gd name="T43" fmla="*/ 51 h 67"/>
                <a:gd name="T44" fmla="*/ 2 w 77"/>
                <a:gd name="T45" fmla="*/ 46 h 67"/>
                <a:gd name="T46" fmla="*/ 0 w 77"/>
                <a:gd name="T47" fmla="*/ 40 h 67"/>
                <a:gd name="T48" fmla="*/ 0 w 77"/>
                <a:gd name="T49" fmla="*/ 32 h 67"/>
                <a:gd name="T50" fmla="*/ 0 w 77"/>
                <a:gd name="T51" fmla="*/ 26 h 67"/>
                <a:gd name="T52" fmla="*/ 2 w 77"/>
                <a:gd name="T53" fmla="*/ 21 h 67"/>
                <a:gd name="T54" fmla="*/ 6 w 77"/>
                <a:gd name="T55" fmla="*/ 15 h 67"/>
                <a:gd name="T56" fmla="*/ 12 w 77"/>
                <a:gd name="T57" fmla="*/ 9 h 67"/>
                <a:gd name="T58" fmla="*/ 17 w 77"/>
                <a:gd name="T59" fmla="*/ 5 h 67"/>
                <a:gd name="T60" fmla="*/ 23 w 77"/>
                <a:gd name="T61" fmla="*/ 1 h 67"/>
                <a:gd name="T62" fmla="*/ 31 w 77"/>
                <a:gd name="T63" fmla="*/ 0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0"/>
                  </a:lnTo>
                  <a:lnTo>
                    <a:pt x="54" y="1"/>
                  </a:lnTo>
                  <a:lnTo>
                    <a:pt x="60" y="5"/>
                  </a:lnTo>
                  <a:lnTo>
                    <a:pt x="65" y="9"/>
                  </a:lnTo>
                  <a:lnTo>
                    <a:pt x="71" y="15"/>
                  </a:lnTo>
                  <a:lnTo>
                    <a:pt x="73" y="21"/>
                  </a:lnTo>
                  <a:lnTo>
                    <a:pt x="77" y="26"/>
                  </a:lnTo>
                  <a:lnTo>
                    <a:pt x="77" y="32"/>
                  </a:lnTo>
                  <a:lnTo>
                    <a:pt x="77" y="40"/>
                  </a:lnTo>
                  <a:lnTo>
                    <a:pt x="73" y="46"/>
                  </a:lnTo>
                  <a:lnTo>
                    <a:pt x="71" y="51"/>
                  </a:lnTo>
                  <a:lnTo>
                    <a:pt x="65" y="55"/>
                  </a:lnTo>
                  <a:lnTo>
                    <a:pt x="60" y="61"/>
                  </a:lnTo>
                  <a:lnTo>
                    <a:pt x="54" y="63"/>
                  </a:lnTo>
                  <a:lnTo>
                    <a:pt x="46" y="65"/>
                  </a:lnTo>
                  <a:lnTo>
                    <a:pt x="38" y="67"/>
                  </a:lnTo>
                  <a:lnTo>
                    <a:pt x="31" y="65"/>
                  </a:lnTo>
                  <a:lnTo>
                    <a:pt x="23" y="63"/>
                  </a:lnTo>
                  <a:lnTo>
                    <a:pt x="17" y="61"/>
                  </a:lnTo>
                  <a:lnTo>
                    <a:pt x="12" y="55"/>
                  </a:lnTo>
                  <a:lnTo>
                    <a:pt x="6" y="51"/>
                  </a:lnTo>
                  <a:lnTo>
                    <a:pt x="2" y="46"/>
                  </a:lnTo>
                  <a:lnTo>
                    <a:pt x="0" y="40"/>
                  </a:lnTo>
                  <a:lnTo>
                    <a:pt x="0" y="32"/>
                  </a:lnTo>
                  <a:lnTo>
                    <a:pt x="0" y="26"/>
                  </a:lnTo>
                  <a:lnTo>
                    <a:pt x="2" y="21"/>
                  </a:lnTo>
                  <a:lnTo>
                    <a:pt x="6" y="15"/>
                  </a:lnTo>
                  <a:lnTo>
                    <a:pt x="12" y="9"/>
                  </a:lnTo>
                  <a:lnTo>
                    <a:pt x="17" y="5"/>
                  </a:lnTo>
                  <a:lnTo>
                    <a:pt x="23" y="1"/>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11" name="Freeform 130"/>
            <p:cNvSpPr>
              <a:spLocks/>
            </p:cNvSpPr>
            <p:nvPr/>
          </p:nvSpPr>
          <p:spPr bwMode="auto">
            <a:xfrm>
              <a:off x="2656" y="3515"/>
              <a:ext cx="77" cy="67"/>
            </a:xfrm>
            <a:custGeom>
              <a:avLst/>
              <a:gdLst>
                <a:gd name="T0" fmla="*/ 39 w 77"/>
                <a:gd name="T1" fmla="*/ 0 h 67"/>
                <a:gd name="T2" fmla="*/ 46 w 77"/>
                <a:gd name="T3" fmla="*/ 2 h 67"/>
                <a:gd name="T4" fmla="*/ 54 w 77"/>
                <a:gd name="T5" fmla="*/ 4 h 67"/>
                <a:gd name="T6" fmla="*/ 60 w 77"/>
                <a:gd name="T7" fmla="*/ 6 h 67"/>
                <a:gd name="T8" fmla="*/ 66 w 77"/>
                <a:gd name="T9" fmla="*/ 10 h 67"/>
                <a:gd name="T10" fmla="*/ 71 w 77"/>
                <a:gd name="T11" fmla="*/ 15 h 67"/>
                <a:gd name="T12" fmla="*/ 75 w 77"/>
                <a:gd name="T13" fmla="*/ 21 h 67"/>
                <a:gd name="T14" fmla="*/ 77 w 77"/>
                <a:gd name="T15" fmla="*/ 27 h 67"/>
                <a:gd name="T16" fmla="*/ 77 w 77"/>
                <a:gd name="T17" fmla="*/ 33 h 67"/>
                <a:gd name="T18" fmla="*/ 77 w 77"/>
                <a:gd name="T19" fmla="*/ 40 h 67"/>
                <a:gd name="T20" fmla="*/ 75 w 77"/>
                <a:gd name="T21" fmla="*/ 46 h 67"/>
                <a:gd name="T22" fmla="*/ 71 w 77"/>
                <a:gd name="T23" fmla="*/ 52 h 67"/>
                <a:gd name="T24" fmla="*/ 66 w 77"/>
                <a:gd name="T25" fmla="*/ 57 h 67"/>
                <a:gd name="T26" fmla="*/ 60 w 77"/>
                <a:gd name="T27" fmla="*/ 61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1 h 67"/>
                <a:gd name="T40" fmla="*/ 12 w 77"/>
                <a:gd name="T41" fmla="*/ 57 h 67"/>
                <a:gd name="T42" fmla="*/ 6 w 77"/>
                <a:gd name="T43" fmla="*/ 52 h 67"/>
                <a:gd name="T44" fmla="*/ 4 w 77"/>
                <a:gd name="T45" fmla="*/ 46 h 67"/>
                <a:gd name="T46" fmla="*/ 0 w 77"/>
                <a:gd name="T47" fmla="*/ 40 h 67"/>
                <a:gd name="T48" fmla="*/ 0 w 77"/>
                <a:gd name="T49" fmla="*/ 33 h 67"/>
                <a:gd name="T50" fmla="*/ 0 w 77"/>
                <a:gd name="T51" fmla="*/ 27 h 67"/>
                <a:gd name="T52" fmla="*/ 4 w 77"/>
                <a:gd name="T53" fmla="*/ 21 h 67"/>
                <a:gd name="T54" fmla="*/ 6 w 77"/>
                <a:gd name="T55" fmla="*/ 15 h 67"/>
                <a:gd name="T56" fmla="*/ 12 w 77"/>
                <a:gd name="T57" fmla="*/ 10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10"/>
                  </a:lnTo>
                  <a:lnTo>
                    <a:pt x="71" y="15"/>
                  </a:lnTo>
                  <a:lnTo>
                    <a:pt x="75" y="21"/>
                  </a:lnTo>
                  <a:lnTo>
                    <a:pt x="77" y="27"/>
                  </a:lnTo>
                  <a:lnTo>
                    <a:pt x="77" y="33"/>
                  </a:lnTo>
                  <a:lnTo>
                    <a:pt x="77" y="40"/>
                  </a:lnTo>
                  <a:lnTo>
                    <a:pt x="75" y="46"/>
                  </a:lnTo>
                  <a:lnTo>
                    <a:pt x="71" y="52"/>
                  </a:lnTo>
                  <a:lnTo>
                    <a:pt x="66" y="57"/>
                  </a:lnTo>
                  <a:lnTo>
                    <a:pt x="60" y="61"/>
                  </a:lnTo>
                  <a:lnTo>
                    <a:pt x="54" y="63"/>
                  </a:lnTo>
                  <a:lnTo>
                    <a:pt x="46" y="65"/>
                  </a:lnTo>
                  <a:lnTo>
                    <a:pt x="39" y="67"/>
                  </a:lnTo>
                  <a:lnTo>
                    <a:pt x="31" y="65"/>
                  </a:lnTo>
                  <a:lnTo>
                    <a:pt x="23" y="63"/>
                  </a:lnTo>
                  <a:lnTo>
                    <a:pt x="18" y="61"/>
                  </a:lnTo>
                  <a:lnTo>
                    <a:pt x="12" y="57"/>
                  </a:lnTo>
                  <a:lnTo>
                    <a:pt x="6" y="52"/>
                  </a:lnTo>
                  <a:lnTo>
                    <a:pt x="4" y="46"/>
                  </a:lnTo>
                  <a:lnTo>
                    <a:pt x="0" y="40"/>
                  </a:lnTo>
                  <a:lnTo>
                    <a:pt x="0" y="33"/>
                  </a:lnTo>
                  <a:lnTo>
                    <a:pt x="0" y="27"/>
                  </a:lnTo>
                  <a:lnTo>
                    <a:pt x="4" y="21"/>
                  </a:lnTo>
                  <a:lnTo>
                    <a:pt x="6" y="15"/>
                  </a:lnTo>
                  <a:lnTo>
                    <a:pt x="12" y="10"/>
                  </a:lnTo>
                  <a:lnTo>
                    <a:pt x="18" y="6"/>
                  </a:lnTo>
                  <a:lnTo>
                    <a:pt x="23" y="4"/>
                  </a:lnTo>
                  <a:lnTo>
                    <a:pt x="31" y="2"/>
                  </a:lnTo>
                  <a:lnTo>
                    <a:pt x="39" y="0"/>
                  </a:lnTo>
                  <a:close/>
                </a:path>
              </a:pathLst>
            </a:custGeom>
            <a:solidFill>
              <a:srgbClr val="FFFFFF"/>
            </a:solidFill>
            <a:ln w="9525">
              <a:noFill/>
              <a:round/>
              <a:headEnd/>
              <a:tailEnd/>
            </a:ln>
          </p:spPr>
          <p:txBody>
            <a:bodyPr/>
            <a:lstStyle/>
            <a:p>
              <a:endParaRPr lang="en-US" dirty="0"/>
            </a:p>
          </p:txBody>
        </p:sp>
        <p:sp>
          <p:nvSpPr>
            <p:cNvPr id="19712" name="Freeform 131"/>
            <p:cNvSpPr>
              <a:spLocks/>
            </p:cNvSpPr>
            <p:nvPr/>
          </p:nvSpPr>
          <p:spPr bwMode="auto">
            <a:xfrm>
              <a:off x="2656" y="3515"/>
              <a:ext cx="77" cy="67"/>
            </a:xfrm>
            <a:custGeom>
              <a:avLst/>
              <a:gdLst>
                <a:gd name="T0" fmla="*/ 39 w 77"/>
                <a:gd name="T1" fmla="*/ 0 h 67"/>
                <a:gd name="T2" fmla="*/ 46 w 77"/>
                <a:gd name="T3" fmla="*/ 2 h 67"/>
                <a:gd name="T4" fmla="*/ 54 w 77"/>
                <a:gd name="T5" fmla="*/ 4 h 67"/>
                <a:gd name="T6" fmla="*/ 60 w 77"/>
                <a:gd name="T7" fmla="*/ 6 h 67"/>
                <a:gd name="T8" fmla="*/ 66 w 77"/>
                <a:gd name="T9" fmla="*/ 10 h 67"/>
                <a:gd name="T10" fmla="*/ 71 w 77"/>
                <a:gd name="T11" fmla="*/ 15 h 67"/>
                <a:gd name="T12" fmla="*/ 75 w 77"/>
                <a:gd name="T13" fmla="*/ 21 h 67"/>
                <a:gd name="T14" fmla="*/ 77 w 77"/>
                <a:gd name="T15" fmla="*/ 27 h 67"/>
                <a:gd name="T16" fmla="*/ 77 w 77"/>
                <a:gd name="T17" fmla="*/ 33 h 67"/>
                <a:gd name="T18" fmla="*/ 77 w 77"/>
                <a:gd name="T19" fmla="*/ 40 h 67"/>
                <a:gd name="T20" fmla="*/ 75 w 77"/>
                <a:gd name="T21" fmla="*/ 46 h 67"/>
                <a:gd name="T22" fmla="*/ 71 w 77"/>
                <a:gd name="T23" fmla="*/ 52 h 67"/>
                <a:gd name="T24" fmla="*/ 66 w 77"/>
                <a:gd name="T25" fmla="*/ 57 h 67"/>
                <a:gd name="T26" fmla="*/ 60 w 77"/>
                <a:gd name="T27" fmla="*/ 61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1 h 67"/>
                <a:gd name="T40" fmla="*/ 12 w 77"/>
                <a:gd name="T41" fmla="*/ 57 h 67"/>
                <a:gd name="T42" fmla="*/ 6 w 77"/>
                <a:gd name="T43" fmla="*/ 52 h 67"/>
                <a:gd name="T44" fmla="*/ 4 w 77"/>
                <a:gd name="T45" fmla="*/ 46 h 67"/>
                <a:gd name="T46" fmla="*/ 0 w 77"/>
                <a:gd name="T47" fmla="*/ 40 h 67"/>
                <a:gd name="T48" fmla="*/ 0 w 77"/>
                <a:gd name="T49" fmla="*/ 33 h 67"/>
                <a:gd name="T50" fmla="*/ 0 w 77"/>
                <a:gd name="T51" fmla="*/ 27 h 67"/>
                <a:gd name="T52" fmla="*/ 4 w 77"/>
                <a:gd name="T53" fmla="*/ 21 h 67"/>
                <a:gd name="T54" fmla="*/ 6 w 77"/>
                <a:gd name="T55" fmla="*/ 15 h 67"/>
                <a:gd name="T56" fmla="*/ 12 w 77"/>
                <a:gd name="T57" fmla="*/ 10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10"/>
                  </a:lnTo>
                  <a:lnTo>
                    <a:pt x="71" y="15"/>
                  </a:lnTo>
                  <a:lnTo>
                    <a:pt x="75" y="21"/>
                  </a:lnTo>
                  <a:lnTo>
                    <a:pt x="77" y="27"/>
                  </a:lnTo>
                  <a:lnTo>
                    <a:pt x="77" y="33"/>
                  </a:lnTo>
                  <a:lnTo>
                    <a:pt x="77" y="40"/>
                  </a:lnTo>
                  <a:lnTo>
                    <a:pt x="75" y="46"/>
                  </a:lnTo>
                  <a:lnTo>
                    <a:pt x="71" y="52"/>
                  </a:lnTo>
                  <a:lnTo>
                    <a:pt x="66" y="57"/>
                  </a:lnTo>
                  <a:lnTo>
                    <a:pt x="60" y="61"/>
                  </a:lnTo>
                  <a:lnTo>
                    <a:pt x="54" y="63"/>
                  </a:lnTo>
                  <a:lnTo>
                    <a:pt x="46" y="65"/>
                  </a:lnTo>
                  <a:lnTo>
                    <a:pt x="39" y="67"/>
                  </a:lnTo>
                  <a:lnTo>
                    <a:pt x="31" y="65"/>
                  </a:lnTo>
                  <a:lnTo>
                    <a:pt x="23" y="63"/>
                  </a:lnTo>
                  <a:lnTo>
                    <a:pt x="18" y="61"/>
                  </a:lnTo>
                  <a:lnTo>
                    <a:pt x="12" y="57"/>
                  </a:lnTo>
                  <a:lnTo>
                    <a:pt x="6" y="52"/>
                  </a:lnTo>
                  <a:lnTo>
                    <a:pt x="4" y="46"/>
                  </a:lnTo>
                  <a:lnTo>
                    <a:pt x="0" y="40"/>
                  </a:lnTo>
                  <a:lnTo>
                    <a:pt x="0" y="33"/>
                  </a:lnTo>
                  <a:lnTo>
                    <a:pt x="0" y="27"/>
                  </a:lnTo>
                  <a:lnTo>
                    <a:pt x="4" y="21"/>
                  </a:lnTo>
                  <a:lnTo>
                    <a:pt x="6" y="15"/>
                  </a:lnTo>
                  <a:lnTo>
                    <a:pt x="12" y="10"/>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13" name="Freeform 132"/>
            <p:cNvSpPr>
              <a:spLocks/>
            </p:cNvSpPr>
            <p:nvPr/>
          </p:nvSpPr>
          <p:spPr bwMode="auto">
            <a:xfrm>
              <a:off x="1973" y="3952"/>
              <a:ext cx="77" cy="66"/>
            </a:xfrm>
            <a:custGeom>
              <a:avLst/>
              <a:gdLst>
                <a:gd name="T0" fmla="*/ 38 w 77"/>
                <a:gd name="T1" fmla="*/ 0 h 66"/>
                <a:gd name="T2" fmla="*/ 46 w 77"/>
                <a:gd name="T3" fmla="*/ 0 h 66"/>
                <a:gd name="T4" fmla="*/ 54 w 77"/>
                <a:gd name="T5" fmla="*/ 2 h 66"/>
                <a:gd name="T6" fmla="*/ 59 w 77"/>
                <a:gd name="T7" fmla="*/ 6 h 66"/>
                <a:gd name="T8" fmla="*/ 65 w 77"/>
                <a:gd name="T9" fmla="*/ 10 h 66"/>
                <a:gd name="T10" fmla="*/ 71 w 77"/>
                <a:gd name="T11" fmla="*/ 14 h 66"/>
                <a:gd name="T12" fmla="*/ 75 w 77"/>
                <a:gd name="T13" fmla="*/ 20 h 66"/>
                <a:gd name="T14" fmla="*/ 77 w 77"/>
                <a:gd name="T15" fmla="*/ 25 h 66"/>
                <a:gd name="T16" fmla="*/ 77 w 77"/>
                <a:gd name="T17" fmla="*/ 33 h 66"/>
                <a:gd name="T18" fmla="*/ 77 w 77"/>
                <a:gd name="T19" fmla="*/ 39 h 66"/>
                <a:gd name="T20" fmla="*/ 75 w 77"/>
                <a:gd name="T21" fmla="*/ 46 h 66"/>
                <a:gd name="T22" fmla="*/ 71 w 77"/>
                <a:gd name="T23" fmla="*/ 50 h 66"/>
                <a:gd name="T24" fmla="*/ 65 w 77"/>
                <a:gd name="T25" fmla="*/ 56 h 66"/>
                <a:gd name="T26" fmla="*/ 59 w 77"/>
                <a:gd name="T27" fmla="*/ 60 h 66"/>
                <a:gd name="T28" fmla="*/ 54 w 77"/>
                <a:gd name="T29" fmla="*/ 64 h 66"/>
                <a:gd name="T30" fmla="*/ 46 w 77"/>
                <a:gd name="T31" fmla="*/ 66 h 66"/>
                <a:gd name="T32" fmla="*/ 38 w 77"/>
                <a:gd name="T33" fmla="*/ 66 h 66"/>
                <a:gd name="T34" fmla="*/ 31 w 77"/>
                <a:gd name="T35" fmla="*/ 66 h 66"/>
                <a:gd name="T36" fmla="*/ 23 w 77"/>
                <a:gd name="T37" fmla="*/ 64 h 66"/>
                <a:gd name="T38" fmla="*/ 17 w 77"/>
                <a:gd name="T39" fmla="*/ 60 h 66"/>
                <a:gd name="T40" fmla="*/ 11 w 77"/>
                <a:gd name="T41" fmla="*/ 56 h 66"/>
                <a:gd name="T42" fmla="*/ 6 w 77"/>
                <a:gd name="T43" fmla="*/ 50 h 66"/>
                <a:gd name="T44" fmla="*/ 4 w 77"/>
                <a:gd name="T45" fmla="*/ 46 h 66"/>
                <a:gd name="T46" fmla="*/ 0 w 77"/>
                <a:gd name="T47" fmla="*/ 39 h 66"/>
                <a:gd name="T48" fmla="*/ 0 w 77"/>
                <a:gd name="T49" fmla="*/ 33 h 66"/>
                <a:gd name="T50" fmla="*/ 0 w 77"/>
                <a:gd name="T51" fmla="*/ 25 h 66"/>
                <a:gd name="T52" fmla="*/ 4 w 77"/>
                <a:gd name="T53" fmla="*/ 20 h 66"/>
                <a:gd name="T54" fmla="*/ 6 w 77"/>
                <a:gd name="T55" fmla="*/ 14 h 66"/>
                <a:gd name="T56" fmla="*/ 11 w 77"/>
                <a:gd name="T57" fmla="*/ 10 h 66"/>
                <a:gd name="T58" fmla="*/ 17 w 77"/>
                <a:gd name="T59" fmla="*/ 6 h 66"/>
                <a:gd name="T60" fmla="*/ 23 w 77"/>
                <a:gd name="T61" fmla="*/ 2 h 66"/>
                <a:gd name="T62" fmla="*/ 31 w 77"/>
                <a:gd name="T63" fmla="*/ 0 h 66"/>
                <a:gd name="T64" fmla="*/ 3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4" y="2"/>
                  </a:lnTo>
                  <a:lnTo>
                    <a:pt x="59" y="6"/>
                  </a:lnTo>
                  <a:lnTo>
                    <a:pt x="65" y="10"/>
                  </a:lnTo>
                  <a:lnTo>
                    <a:pt x="71" y="14"/>
                  </a:lnTo>
                  <a:lnTo>
                    <a:pt x="75" y="20"/>
                  </a:lnTo>
                  <a:lnTo>
                    <a:pt x="77" y="25"/>
                  </a:lnTo>
                  <a:lnTo>
                    <a:pt x="77" y="33"/>
                  </a:lnTo>
                  <a:lnTo>
                    <a:pt x="77" y="39"/>
                  </a:lnTo>
                  <a:lnTo>
                    <a:pt x="75" y="46"/>
                  </a:lnTo>
                  <a:lnTo>
                    <a:pt x="71" y="50"/>
                  </a:lnTo>
                  <a:lnTo>
                    <a:pt x="65" y="56"/>
                  </a:lnTo>
                  <a:lnTo>
                    <a:pt x="59" y="60"/>
                  </a:lnTo>
                  <a:lnTo>
                    <a:pt x="54" y="64"/>
                  </a:lnTo>
                  <a:lnTo>
                    <a:pt x="46" y="66"/>
                  </a:lnTo>
                  <a:lnTo>
                    <a:pt x="38" y="66"/>
                  </a:lnTo>
                  <a:lnTo>
                    <a:pt x="31" y="66"/>
                  </a:lnTo>
                  <a:lnTo>
                    <a:pt x="23" y="64"/>
                  </a:lnTo>
                  <a:lnTo>
                    <a:pt x="17" y="60"/>
                  </a:lnTo>
                  <a:lnTo>
                    <a:pt x="11" y="56"/>
                  </a:lnTo>
                  <a:lnTo>
                    <a:pt x="6" y="50"/>
                  </a:lnTo>
                  <a:lnTo>
                    <a:pt x="4" y="46"/>
                  </a:lnTo>
                  <a:lnTo>
                    <a:pt x="0" y="39"/>
                  </a:lnTo>
                  <a:lnTo>
                    <a:pt x="0" y="33"/>
                  </a:lnTo>
                  <a:lnTo>
                    <a:pt x="0" y="25"/>
                  </a:lnTo>
                  <a:lnTo>
                    <a:pt x="4" y="20"/>
                  </a:lnTo>
                  <a:lnTo>
                    <a:pt x="6" y="14"/>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14" name="Freeform 133"/>
            <p:cNvSpPr>
              <a:spLocks/>
            </p:cNvSpPr>
            <p:nvPr/>
          </p:nvSpPr>
          <p:spPr bwMode="auto">
            <a:xfrm>
              <a:off x="2681" y="3897"/>
              <a:ext cx="77" cy="65"/>
            </a:xfrm>
            <a:custGeom>
              <a:avLst/>
              <a:gdLst>
                <a:gd name="T0" fmla="*/ 39 w 77"/>
                <a:gd name="T1" fmla="*/ 0 h 65"/>
                <a:gd name="T2" fmla="*/ 46 w 77"/>
                <a:gd name="T3" fmla="*/ 0 h 65"/>
                <a:gd name="T4" fmla="*/ 54 w 77"/>
                <a:gd name="T5" fmla="*/ 2 h 65"/>
                <a:gd name="T6" fmla="*/ 62 w 77"/>
                <a:gd name="T7" fmla="*/ 5 h 65"/>
                <a:gd name="T8" fmla="*/ 66 w 77"/>
                <a:gd name="T9" fmla="*/ 9 h 65"/>
                <a:gd name="T10" fmla="*/ 71 w 77"/>
                <a:gd name="T11" fmla="*/ 13 h 65"/>
                <a:gd name="T12" fmla="*/ 75 w 77"/>
                <a:gd name="T13" fmla="*/ 19 h 65"/>
                <a:gd name="T14" fmla="*/ 77 w 77"/>
                <a:gd name="T15" fmla="*/ 27 h 65"/>
                <a:gd name="T16" fmla="*/ 77 w 77"/>
                <a:gd name="T17" fmla="*/ 32 h 65"/>
                <a:gd name="T18" fmla="*/ 77 w 77"/>
                <a:gd name="T19" fmla="*/ 38 h 65"/>
                <a:gd name="T20" fmla="*/ 75 w 77"/>
                <a:gd name="T21" fmla="*/ 46 h 65"/>
                <a:gd name="T22" fmla="*/ 71 w 77"/>
                <a:gd name="T23" fmla="*/ 52 h 65"/>
                <a:gd name="T24" fmla="*/ 66 w 77"/>
                <a:gd name="T25" fmla="*/ 55 h 65"/>
                <a:gd name="T26" fmla="*/ 62 w 77"/>
                <a:gd name="T27" fmla="*/ 59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59 h 65"/>
                <a:gd name="T40" fmla="*/ 12 w 77"/>
                <a:gd name="T41" fmla="*/ 55 h 65"/>
                <a:gd name="T42" fmla="*/ 8 w 77"/>
                <a:gd name="T43" fmla="*/ 52 h 65"/>
                <a:gd name="T44" fmla="*/ 4 w 77"/>
                <a:gd name="T45" fmla="*/ 46 h 65"/>
                <a:gd name="T46" fmla="*/ 2 w 77"/>
                <a:gd name="T47" fmla="*/ 38 h 65"/>
                <a:gd name="T48" fmla="*/ 0 w 77"/>
                <a:gd name="T49" fmla="*/ 32 h 65"/>
                <a:gd name="T50" fmla="*/ 2 w 77"/>
                <a:gd name="T51" fmla="*/ 27 h 65"/>
                <a:gd name="T52" fmla="*/ 4 w 77"/>
                <a:gd name="T53" fmla="*/ 19 h 65"/>
                <a:gd name="T54" fmla="*/ 8 w 77"/>
                <a:gd name="T55" fmla="*/ 13 h 65"/>
                <a:gd name="T56" fmla="*/ 12 w 77"/>
                <a:gd name="T57" fmla="*/ 9 h 65"/>
                <a:gd name="T58" fmla="*/ 18 w 77"/>
                <a:gd name="T59" fmla="*/ 5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2" y="5"/>
                  </a:lnTo>
                  <a:lnTo>
                    <a:pt x="66" y="9"/>
                  </a:lnTo>
                  <a:lnTo>
                    <a:pt x="71" y="13"/>
                  </a:lnTo>
                  <a:lnTo>
                    <a:pt x="75" y="19"/>
                  </a:lnTo>
                  <a:lnTo>
                    <a:pt x="77" y="27"/>
                  </a:lnTo>
                  <a:lnTo>
                    <a:pt x="77" y="32"/>
                  </a:lnTo>
                  <a:lnTo>
                    <a:pt x="77" y="38"/>
                  </a:lnTo>
                  <a:lnTo>
                    <a:pt x="75" y="46"/>
                  </a:lnTo>
                  <a:lnTo>
                    <a:pt x="71" y="52"/>
                  </a:lnTo>
                  <a:lnTo>
                    <a:pt x="66" y="55"/>
                  </a:lnTo>
                  <a:lnTo>
                    <a:pt x="62" y="59"/>
                  </a:lnTo>
                  <a:lnTo>
                    <a:pt x="54" y="63"/>
                  </a:lnTo>
                  <a:lnTo>
                    <a:pt x="46" y="65"/>
                  </a:lnTo>
                  <a:lnTo>
                    <a:pt x="39" y="65"/>
                  </a:lnTo>
                  <a:lnTo>
                    <a:pt x="31" y="65"/>
                  </a:lnTo>
                  <a:lnTo>
                    <a:pt x="23" y="63"/>
                  </a:lnTo>
                  <a:lnTo>
                    <a:pt x="18" y="59"/>
                  </a:lnTo>
                  <a:lnTo>
                    <a:pt x="12" y="55"/>
                  </a:lnTo>
                  <a:lnTo>
                    <a:pt x="8" y="52"/>
                  </a:lnTo>
                  <a:lnTo>
                    <a:pt x="4" y="46"/>
                  </a:lnTo>
                  <a:lnTo>
                    <a:pt x="2" y="38"/>
                  </a:lnTo>
                  <a:lnTo>
                    <a:pt x="0" y="32"/>
                  </a:lnTo>
                  <a:lnTo>
                    <a:pt x="2" y="27"/>
                  </a:lnTo>
                  <a:lnTo>
                    <a:pt x="4" y="19"/>
                  </a:lnTo>
                  <a:lnTo>
                    <a:pt x="8" y="13"/>
                  </a:lnTo>
                  <a:lnTo>
                    <a:pt x="12" y="9"/>
                  </a:lnTo>
                  <a:lnTo>
                    <a:pt x="18" y="5"/>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15" name="Freeform 134"/>
            <p:cNvSpPr>
              <a:spLocks/>
            </p:cNvSpPr>
            <p:nvPr/>
          </p:nvSpPr>
          <p:spPr bwMode="auto">
            <a:xfrm>
              <a:off x="1935" y="3444"/>
              <a:ext cx="78" cy="67"/>
            </a:xfrm>
            <a:custGeom>
              <a:avLst/>
              <a:gdLst>
                <a:gd name="T0" fmla="*/ 40 w 78"/>
                <a:gd name="T1" fmla="*/ 0 h 67"/>
                <a:gd name="T2" fmla="*/ 48 w 78"/>
                <a:gd name="T3" fmla="*/ 2 h 67"/>
                <a:gd name="T4" fmla="*/ 53 w 78"/>
                <a:gd name="T5" fmla="*/ 4 h 67"/>
                <a:gd name="T6" fmla="*/ 61 w 78"/>
                <a:gd name="T7" fmla="*/ 6 h 67"/>
                <a:gd name="T8" fmla="*/ 67 w 78"/>
                <a:gd name="T9" fmla="*/ 10 h 67"/>
                <a:gd name="T10" fmla="*/ 71 w 78"/>
                <a:gd name="T11" fmla="*/ 15 h 67"/>
                <a:gd name="T12" fmla="*/ 74 w 78"/>
                <a:gd name="T13" fmla="*/ 21 h 67"/>
                <a:gd name="T14" fmla="*/ 76 w 78"/>
                <a:gd name="T15" fmla="*/ 27 h 67"/>
                <a:gd name="T16" fmla="*/ 78 w 78"/>
                <a:gd name="T17" fmla="*/ 34 h 67"/>
                <a:gd name="T18" fmla="*/ 76 w 78"/>
                <a:gd name="T19" fmla="*/ 40 h 67"/>
                <a:gd name="T20" fmla="*/ 74 w 78"/>
                <a:gd name="T21" fmla="*/ 46 h 67"/>
                <a:gd name="T22" fmla="*/ 71 w 78"/>
                <a:gd name="T23" fmla="*/ 52 h 67"/>
                <a:gd name="T24" fmla="*/ 67 w 78"/>
                <a:gd name="T25" fmla="*/ 57 h 67"/>
                <a:gd name="T26" fmla="*/ 61 w 78"/>
                <a:gd name="T27" fmla="*/ 61 h 67"/>
                <a:gd name="T28" fmla="*/ 53 w 78"/>
                <a:gd name="T29" fmla="*/ 63 h 67"/>
                <a:gd name="T30" fmla="*/ 48 w 78"/>
                <a:gd name="T31" fmla="*/ 65 h 67"/>
                <a:gd name="T32" fmla="*/ 40 w 78"/>
                <a:gd name="T33" fmla="*/ 67 h 67"/>
                <a:gd name="T34" fmla="*/ 30 w 78"/>
                <a:gd name="T35" fmla="*/ 65 h 67"/>
                <a:gd name="T36" fmla="*/ 25 w 78"/>
                <a:gd name="T37" fmla="*/ 63 h 67"/>
                <a:gd name="T38" fmla="*/ 17 w 78"/>
                <a:gd name="T39" fmla="*/ 61 h 67"/>
                <a:gd name="T40" fmla="*/ 11 w 78"/>
                <a:gd name="T41" fmla="*/ 57 h 67"/>
                <a:gd name="T42" fmla="*/ 7 w 78"/>
                <a:gd name="T43" fmla="*/ 52 h 67"/>
                <a:gd name="T44" fmla="*/ 3 w 78"/>
                <a:gd name="T45" fmla="*/ 46 h 67"/>
                <a:gd name="T46" fmla="*/ 1 w 78"/>
                <a:gd name="T47" fmla="*/ 40 h 67"/>
                <a:gd name="T48" fmla="*/ 0 w 78"/>
                <a:gd name="T49" fmla="*/ 34 h 67"/>
                <a:gd name="T50" fmla="*/ 1 w 78"/>
                <a:gd name="T51" fmla="*/ 27 h 67"/>
                <a:gd name="T52" fmla="*/ 3 w 78"/>
                <a:gd name="T53" fmla="*/ 21 h 67"/>
                <a:gd name="T54" fmla="*/ 7 w 78"/>
                <a:gd name="T55" fmla="*/ 15 h 67"/>
                <a:gd name="T56" fmla="*/ 11 w 78"/>
                <a:gd name="T57" fmla="*/ 10 h 67"/>
                <a:gd name="T58" fmla="*/ 17 w 78"/>
                <a:gd name="T59" fmla="*/ 6 h 67"/>
                <a:gd name="T60" fmla="*/ 25 w 78"/>
                <a:gd name="T61" fmla="*/ 4 h 67"/>
                <a:gd name="T62" fmla="*/ 30 w 78"/>
                <a:gd name="T63" fmla="*/ 2 h 67"/>
                <a:gd name="T64" fmla="*/ 40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40" y="0"/>
                  </a:moveTo>
                  <a:lnTo>
                    <a:pt x="48" y="2"/>
                  </a:lnTo>
                  <a:lnTo>
                    <a:pt x="53" y="4"/>
                  </a:lnTo>
                  <a:lnTo>
                    <a:pt x="61" y="6"/>
                  </a:lnTo>
                  <a:lnTo>
                    <a:pt x="67" y="10"/>
                  </a:lnTo>
                  <a:lnTo>
                    <a:pt x="71" y="15"/>
                  </a:lnTo>
                  <a:lnTo>
                    <a:pt x="74" y="21"/>
                  </a:lnTo>
                  <a:lnTo>
                    <a:pt x="76" y="27"/>
                  </a:lnTo>
                  <a:lnTo>
                    <a:pt x="78" y="34"/>
                  </a:lnTo>
                  <a:lnTo>
                    <a:pt x="76" y="40"/>
                  </a:lnTo>
                  <a:lnTo>
                    <a:pt x="74" y="46"/>
                  </a:lnTo>
                  <a:lnTo>
                    <a:pt x="71" y="52"/>
                  </a:lnTo>
                  <a:lnTo>
                    <a:pt x="67" y="57"/>
                  </a:lnTo>
                  <a:lnTo>
                    <a:pt x="61" y="61"/>
                  </a:lnTo>
                  <a:lnTo>
                    <a:pt x="53" y="63"/>
                  </a:lnTo>
                  <a:lnTo>
                    <a:pt x="48" y="65"/>
                  </a:lnTo>
                  <a:lnTo>
                    <a:pt x="40" y="67"/>
                  </a:lnTo>
                  <a:lnTo>
                    <a:pt x="30" y="65"/>
                  </a:lnTo>
                  <a:lnTo>
                    <a:pt x="25" y="63"/>
                  </a:lnTo>
                  <a:lnTo>
                    <a:pt x="17" y="61"/>
                  </a:lnTo>
                  <a:lnTo>
                    <a:pt x="11" y="57"/>
                  </a:lnTo>
                  <a:lnTo>
                    <a:pt x="7" y="52"/>
                  </a:lnTo>
                  <a:lnTo>
                    <a:pt x="3" y="46"/>
                  </a:lnTo>
                  <a:lnTo>
                    <a:pt x="1" y="40"/>
                  </a:lnTo>
                  <a:lnTo>
                    <a:pt x="0" y="34"/>
                  </a:lnTo>
                  <a:lnTo>
                    <a:pt x="1" y="27"/>
                  </a:lnTo>
                  <a:lnTo>
                    <a:pt x="3" y="21"/>
                  </a:lnTo>
                  <a:lnTo>
                    <a:pt x="7" y="15"/>
                  </a:lnTo>
                  <a:lnTo>
                    <a:pt x="11" y="10"/>
                  </a:lnTo>
                  <a:lnTo>
                    <a:pt x="17" y="6"/>
                  </a:lnTo>
                  <a:lnTo>
                    <a:pt x="25" y="4"/>
                  </a:lnTo>
                  <a:lnTo>
                    <a:pt x="30" y="2"/>
                  </a:lnTo>
                  <a:lnTo>
                    <a:pt x="40" y="0"/>
                  </a:lnTo>
                  <a:close/>
                </a:path>
              </a:pathLst>
            </a:custGeom>
            <a:noFill/>
            <a:ln w="12700">
              <a:solidFill>
                <a:srgbClr val="1F1A17"/>
              </a:solidFill>
              <a:prstDash val="solid"/>
              <a:round/>
              <a:headEnd/>
              <a:tailEnd/>
            </a:ln>
          </p:spPr>
          <p:txBody>
            <a:bodyPr/>
            <a:lstStyle/>
            <a:p>
              <a:endParaRPr lang="en-US" dirty="0"/>
            </a:p>
          </p:txBody>
        </p:sp>
        <p:sp>
          <p:nvSpPr>
            <p:cNvPr id="19716" name="Freeform 135"/>
            <p:cNvSpPr>
              <a:spLocks/>
            </p:cNvSpPr>
            <p:nvPr/>
          </p:nvSpPr>
          <p:spPr bwMode="auto">
            <a:xfrm>
              <a:off x="1961" y="3826"/>
              <a:ext cx="77" cy="65"/>
            </a:xfrm>
            <a:custGeom>
              <a:avLst/>
              <a:gdLst>
                <a:gd name="T0" fmla="*/ 39 w 77"/>
                <a:gd name="T1" fmla="*/ 0 h 65"/>
                <a:gd name="T2" fmla="*/ 47 w 77"/>
                <a:gd name="T3" fmla="*/ 0 h 65"/>
                <a:gd name="T4" fmla="*/ 54 w 77"/>
                <a:gd name="T5" fmla="*/ 2 h 65"/>
                <a:gd name="T6" fmla="*/ 60 w 77"/>
                <a:gd name="T7" fmla="*/ 5 h 65"/>
                <a:gd name="T8" fmla="*/ 66 w 77"/>
                <a:gd name="T9" fmla="*/ 9 h 65"/>
                <a:gd name="T10" fmla="*/ 70 w 77"/>
                <a:gd name="T11" fmla="*/ 15 h 65"/>
                <a:gd name="T12" fmla="*/ 73 w 77"/>
                <a:gd name="T13" fmla="*/ 21 h 65"/>
                <a:gd name="T14" fmla="*/ 75 w 77"/>
                <a:gd name="T15" fmla="*/ 27 h 65"/>
                <a:gd name="T16" fmla="*/ 77 w 77"/>
                <a:gd name="T17" fmla="*/ 32 h 65"/>
                <a:gd name="T18" fmla="*/ 75 w 77"/>
                <a:gd name="T19" fmla="*/ 40 h 65"/>
                <a:gd name="T20" fmla="*/ 73 w 77"/>
                <a:gd name="T21" fmla="*/ 46 h 65"/>
                <a:gd name="T22" fmla="*/ 70 w 77"/>
                <a:gd name="T23" fmla="*/ 52 h 65"/>
                <a:gd name="T24" fmla="*/ 66 w 77"/>
                <a:gd name="T25" fmla="*/ 55 h 65"/>
                <a:gd name="T26" fmla="*/ 60 w 77"/>
                <a:gd name="T27" fmla="*/ 59 h 65"/>
                <a:gd name="T28" fmla="*/ 54 w 77"/>
                <a:gd name="T29" fmla="*/ 63 h 65"/>
                <a:gd name="T30" fmla="*/ 47 w 77"/>
                <a:gd name="T31" fmla="*/ 65 h 65"/>
                <a:gd name="T32" fmla="*/ 39 w 77"/>
                <a:gd name="T33" fmla="*/ 65 h 65"/>
                <a:gd name="T34" fmla="*/ 31 w 77"/>
                <a:gd name="T35" fmla="*/ 65 h 65"/>
                <a:gd name="T36" fmla="*/ 23 w 77"/>
                <a:gd name="T37" fmla="*/ 63 h 65"/>
                <a:gd name="T38" fmla="*/ 18 w 77"/>
                <a:gd name="T39" fmla="*/ 59 h 65"/>
                <a:gd name="T40" fmla="*/ 12 w 77"/>
                <a:gd name="T41" fmla="*/ 55 h 65"/>
                <a:gd name="T42" fmla="*/ 6 w 77"/>
                <a:gd name="T43" fmla="*/ 52 h 65"/>
                <a:gd name="T44" fmla="*/ 2 w 77"/>
                <a:gd name="T45" fmla="*/ 46 h 65"/>
                <a:gd name="T46" fmla="*/ 0 w 77"/>
                <a:gd name="T47" fmla="*/ 40 h 65"/>
                <a:gd name="T48" fmla="*/ 0 w 77"/>
                <a:gd name="T49" fmla="*/ 32 h 65"/>
                <a:gd name="T50" fmla="*/ 0 w 77"/>
                <a:gd name="T51" fmla="*/ 27 h 65"/>
                <a:gd name="T52" fmla="*/ 2 w 77"/>
                <a:gd name="T53" fmla="*/ 21 h 65"/>
                <a:gd name="T54" fmla="*/ 6 w 77"/>
                <a:gd name="T55" fmla="*/ 15 h 65"/>
                <a:gd name="T56" fmla="*/ 12 w 77"/>
                <a:gd name="T57" fmla="*/ 9 h 65"/>
                <a:gd name="T58" fmla="*/ 18 w 77"/>
                <a:gd name="T59" fmla="*/ 5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2"/>
                  </a:lnTo>
                  <a:lnTo>
                    <a:pt x="60" y="5"/>
                  </a:lnTo>
                  <a:lnTo>
                    <a:pt x="66" y="9"/>
                  </a:lnTo>
                  <a:lnTo>
                    <a:pt x="70" y="15"/>
                  </a:lnTo>
                  <a:lnTo>
                    <a:pt x="73" y="21"/>
                  </a:lnTo>
                  <a:lnTo>
                    <a:pt x="75" y="27"/>
                  </a:lnTo>
                  <a:lnTo>
                    <a:pt x="77" y="32"/>
                  </a:lnTo>
                  <a:lnTo>
                    <a:pt x="75" y="40"/>
                  </a:lnTo>
                  <a:lnTo>
                    <a:pt x="73" y="46"/>
                  </a:lnTo>
                  <a:lnTo>
                    <a:pt x="70" y="52"/>
                  </a:lnTo>
                  <a:lnTo>
                    <a:pt x="66" y="55"/>
                  </a:lnTo>
                  <a:lnTo>
                    <a:pt x="60" y="59"/>
                  </a:lnTo>
                  <a:lnTo>
                    <a:pt x="54" y="63"/>
                  </a:lnTo>
                  <a:lnTo>
                    <a:pt x="47" y="65"/>
                  </a:lnTo>
                  <a:lnTo>
                    <a:pt x="39" y="65"/>
                  </a:lnTo>
                  <a:lnTo>
                    <a:pt x="31" y="65"/>
                  </a:lnTo>
                  <a:lnTo>
                    <a:pt x="23" y="63"/>
                  </a:lnTo>
                  <a:lnTo>
                    <a:pt x="18" y="59"/>
                  </a:lnTo>
                  <a:lnTo>
                    <a:pt x="12" y="55"/>
                  </a:lnTo>
                  <a:lnTo>
                    <a:pt x="6" y="52"/>
                  </a:lnTo>
                  <a:lnTo>
                    <a:pt x="2" y="46"/>
                  </a:lnTo>
                  <a:lnTo>
                    <a:pt x="0" y="40"/>
                  </a:lnTo>
                  <a:lnTo>
                    <a:pt x="0" y="32"/>
                  </a:lnTo>
                  <a:lnTo>
                    <a:pt x="0" y="27"/>
                  </a:lnTo>
                  <a:lnTo>
                    <a:pt x="2" y="21"/>
                  </a:lnTo>
                  <a:lnTo>
                    <a:pt x="6" y="15"/>
                  </a:lnTo>
                  <a:lnTo>
                    <a:pt x="12" y="9"/>
                  </a:lnTo>
                  <a:lnTo>
                    <a:pt x="18" y="5"/>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17" name="Freeform 136"/>
            <p:cNvSpPr>
              <a:spLocks/>
            </p:cNvSpPr>
            <p:nvPr/>
          </p:nvSpPr>
          <p:spPr bwMode="auto">
            <a:xfrm>
              <a:off x="2670" y="3770"/>
              <a:ext cx="77" cy="67"/>
            </a:xfrm>
            <a:custGeom>
              <a:avLst/>
              <a:gdLst>
                <a:gd name="T0" fmla="*/ 38 w 77"/>
                <a:gd name="T1" fmla="*/ 0 h 67"/>
                <a:gd name="T2" fmla="*/ 46 w 77"/>
                <a:gd name="T3" fmla="*/ 2 h 67"/>
                <a:gd name="T4" fmla="*/ 54 w 77"/>
                <a:gd name="T5" fmla="*/ 4 h 67"/>
                <a:gd name="T6" fmla="*/ 59 w 77"/>
                <a:gd name="T7" fmla="*/ 6 h 67"/>
                <a:gd name="T8" fmla="*/ 65 w 77"/>
                <a:gd name="T9" fmla="*/ 10 h 67"/>
                <a:gd name="T10" fmla="*/ 71 w 77"/>
                <a:gd name="T11" fmla="*/ 15 h 67"/>
                <a:gd name="T12" fmla="*/ 73 w 77"/>
                <a:gd name="T13" fmla="*/ 21 h 67"/>
                <a:gd name="T14" fmla="*/ 77 w 77"/>
                <a:gd name="T15" fmla="*/ 27 h 67"/>
                <a:gd name="T16" fmla="*/ 77 w 77"/>
                <a:gd name="T17" fmla="*/ 33 h 67"/>
                <a:gd name="T18" fmla="*/ 77 w 77"/>
                <a:gd name="T19" fmla="*/ 40 h 67"/>
                <a:gd name="T20" fmla="*/ 73 w 77"/>
                <a:gd name="T21" fmla="*/ 46 h 67"/>
                <a:gd name="T22" fmla="*/ 71 w 77"/>
                <a:gd name="T23" fmla="*/ 52 h 67"/>
                <a:gd name="T24" fmla="*/ 65 w 77"/>
                <a:gd name="T25" fmla="*/ 58 h 67"/>
                <a:gd name="T26" fmla="*/ 59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1 w 77"/>
                <a:gd name="T41" fmla="*/ 58 h 67"/>
                <a:gd name="T42" fmla="*/ 6 w 77"/>
                <a:gd name="T43" fmla="*/ 52 h 67"/>
                <a:gd name="T44" fmla="*/ 2 w 77"/>
                <a:gd name="T45" fmla="*/ 46 h 67"/>
                <a:gd name="T46" fmla="*/ 0 w 77"/>
                <a:gd name="T47" fmla="*/ 40 h 67"/>
                <a:gd name="T48" fmla="*/ 0 w 77"/>
                <a:gd name="T49" fmla="*/ 33 h 67"/>
                <a:gd name="T50" fmla="*/ 0 w 77"/>
                <a:gd name="T51" fmla="*/ 27 h 67"/>
                <a:gd name="T52" fmla="*/ 2 w 77"/>
                <a:gd name="T53" fmla="*/ 21 h 67"/>
                <a:gd name="T54" fmla="*/ 6 w 77"/>
                <a:gd name="T55" fmla="*/ 15 h 67"/>
                <a:gd name="T56" fmla="*/ 11 w 77"/>
                <a:gd name="T57" fmla="*/ 10 h 67"/>
                <a:gd name="T58" fmla="*/ 17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10"/>
                  </a:lnTo>
                  <a:lnTo>
                    <a:pt x="71" y="15"/>
                  </a:lnTo>
                  <a:lnTo>
                    <a:pt x="73" y="21"/>
                  </a:lnTo>
                  <a:lnTo>
                    <a:pt x="77" y="27"/>
                  </a:lnTo>
                  <a:lnTo>
                    <a:pt x="77" y="33"/>
                  </a:lnTo>
                  <a:lnTo>
                    <a:pt x="77" y="40"/>
                  </a:lnTo>
                  <a:lnTo>
                    <a:pt x="73" y="46"/>
                  </a:lnTo>
                  <a:lnTo>
                    <a:pt x="71" y="52"/>
                  </a:lnTo>
                  <a:lnTo>
                    <a:pt x="65" y="58"/>
                  </a:lnTo>
                  <a:lnTo>
                    <a:pt x="59" y="61"/>
                  </a:lnTo>
                  <a:lnTo>
                    <a:pt x="54" y="63"/>
                  </a:lnTo>
                  <a:lnTo>
                    <a:pt x="46" y="65"/>
                  </a:lnTo>
                  <a:lnTo>
                    <a:pt x="38" y="67"/>
                  </a:lnTo>
                  <a:lnTo>
                    <a:pt x="31" y="65"/>
                  </a:lnTo>
                  <a:lnTo>
                    <a:pt x="23" y="63"/>
                  </a:lnTo>
                  <a:lnTo>
                    <a:pt x="17" y="61"/>
                  </a:lnTo>
                  <a:lnTo>
                    <a:pt x="11" y="58"/>
                  </a:lnTo>
                  <a:lnTo>
                    <a:pt x="6" y="52"/>
                  </a:lnTo>
                  <a:lnTo>
                    <a:pt x="2" y="46"/>
                  </a:lnTo>
                  <a:lnTo>
                    <a:pt x="0" y="40"/>
                  </a:lnTo>
                  <a:lnTo>
                    <a:pt x="0" y="33"/>
                  </a:lnTo>
                  <a:lnTo>
                    <a:pt x="0" y="27"/>
                  </a:lnTo>
                  <a:lnTo>
                    <a:pt x="2" y="21"/>
                  </a:lnTo>
                  <a:lnTo>
                    <a:pt x="6" y="15"/>
                  </a:lnTo>
                  <a:lnTo>
                    <a:pt x="11" y="10"/>
                  </a:lnTo>
                  <a:lnTo>
                    <a:pt x="17"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718" name="Freeform 137"/>
            <p:cNvSpPr>
              <a:spLocks/>
            </p:cNvSpPr>
            <p:nvPr/>
          </p:nvSpPr>
          <p:spPr bwMode="auto">
            <a:xfrm>
              <a:off x="1912" y="3636"/>
              <a:ext cx="76" cy="65"/>
            </a:xfrm>
            <a:custGeom>
              <a:avLst/>
              <a:gdLst>
                <a:gd name="T0" fmla="*/ 38 w 76"/>
                <a:gd name="T1" fmla="*/ 0 h 65"/>
                <a:gd name="T2" fmla="*/ 46 w 76"/>
                <a:gd name="T3" fmla="*/ 0 h 65"/>
                <a:gd name="T4" fmla="*/ 53 w 76"/>
                <a:gd name="T5" fmla="*/ 2 h 65"/>
                <a:gd name="T6" fmla="*/ 61 w 76"/>
                <a:gd name="T7" fmla="*/ 6 h 65"/>
                <a:gd name="T8" fmla="*/ 67 w 76"/>
                <a:gd name="T9" fmla="*/ 9 h 65"/>
                <a:gd name="T10" fmla="*/ 71 w 76"/>
                <a:gd name="T11" fmla="*/ 15 h 65"/>
                <a:gd name="T12" fmla="*/ 74 w 76"/>
                <a:gd name="T13" fmla="*/ 21 h 65"/>
                <a:gd name="T14" fmla="*/ 76 w 76"/>
                <a:gd name="T15" fmla="*/ 27 h 65"/>
                <a:gd name="T16" fmla="*/ 76 w 76"/>
                <a:gd name="T17" fmla="*/ 32 h 65"/>
                <a:gd name="T18" fmla="*/ 76 w 76"/>
                <a:gd name="T19" fmla="*/ 40 h 65"/>
                <a:gd name="T20" fmla="*/ 74 w 76"/>
                <a:gd name="T21" fmla="*/ 46 h 65"/>
                <a:gd name="T22" fmla="*/ 71 w 76"/>
                <a:gd name="T23" fmla="*/ 52 h 65"/>
                <a:gd name="T24" fmla="*/ 67 w 76"/>
                <a:gd name="T25" fmla="*/ 55 h 65"/>
                <a:gd name="T26" fmla="*/ 61 w 76"/>
                <a:gd name="T27" fmla="*/ 59 h 65"/>
                <a:gd name="T28" fmla="*/ 53 w 76"/>
                <a:gd name="T29" fmla="*/ 63 h 65"/>
                <a:gd name="T30" fmla="*/ 46 w 76"/>
                <a:gd name="T31" fmla="*/ 65 h 65"/>
                <a:gd name="T32" fmla="*/ 38 w 76"/>
                <a:gd name="T33" fmla="*/ 65 h 65"/>
                <a:gd name="T34" fmla="*/ 30 w 76"/>
                <a:gd name="T35" fmla="*/ 65 h 65"/>
                <a:gd name="T36" fmla="*/ 24 w 76"/>
                <a:gd name="T37" fmla="*/ 63 h 65"/>
                <a:gd name="T38" fmla="*/ 17 w 76"/>
                <a:gd name="T39" fmla="*/ 59 h 65"/>
                <a:gd name="T40" fmla="*/ 11 w 76"/>
                <a:gd name="T41" fmla="*/ 55 h 65"/>
                <a:gd name="T42" fmla="*/ 7 w 76"/>
                <a:gd name="T43" fmla="*/ 52 h 65"/>
                <a:gd name="T44" fmla="*/ 3 w 76"/>
                <a:gd name="T45" fmla="*/ 46 h 65"/>
                <a:gd name="T46" fmla="*/ 1 w 76"/>
                <a:gd name="T47" fmla="*/ 40 h 65"/>
                <a:gd name="T48" fmla="*/ 0 w 76"/>
                <a:gd name="T49" fmla="*/ 32 h 65"/>
                <a:gd name="T50" fmla="*/ 1 w 76"/>
                <a:gd name="T51" fmla="*/ 27 h 65"/>
                <a:gd name="T52" fmla="*/ 3 w 76"/>
                <a:gd name="T53" fmla="*/ 21 h 65"/>
                <a:gd name="T54" fmla="*/ 7 w 76"/>
                <a:gd name="T55" fmla="*/ 15 h 65"/>
                <a:gd name="T56" fmla="*/ 11 w 76"/>
                <a:gd name="T57" fmla="*/ 9 h 65"/>
                <a:gd name="T58" fmla="*/ 17 w 76"/>
                <a:gd name="T59" fmla="*/ 6 h 65"/>
                <a:gd name="T60" fmla="*/ 24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61" y="6"/>
                  </a:lnTo>
                  <a:lnTo>
                    <a:pt x="67" y="9"/>
                  </a:lnTo>
                  <a:lnTo>
                    <a:pt x="71" y="15"/>
                  </a:lnTo>
                  <a:lnTo>
                    <a:pt x="74" y="21"/>
                  </a:lnTo>
                  <a:lnTo>
                    <a:pt x="76" y="27"/>
                  </a:lnTo>
                  <a:lnTo>
                    <a:pt x="76" y="32"/>
                  </a:lnTo>
                  <a:lnTo>
                    <a:pt x="76" y="40"/>
                  </a:lnTo>
                  <a:lnTo>
                    <a:pt x="74" y="46"/>
                  </a:lnTo>
                  <a:lnTo>
                    <a:pt x="71" y="52"/>
                  </a:lnTo>
                  <a:lnTo>
                    <a:pt x="67" y="55"/>
                  </a:lnTo>
                  <a:lnTo>
                    <a:pt x="61" y="59"/>
                  </a:lnTo>
                  <a:lnTo>
                    <a:pt x="53" y="63"/>
                  </a:lnTo>
                  <a:lnTo>
                    <a:pt x="46" y="65"/>
                  </a:lnTo>
                  <a:lnTo>
                    <a:pt x="38" y="65"/>
                  </a:lnTo>
                  <a:lnTo>
                    <a:pt x="30" y="65"/>
                  </a:lnTo>
                  <a:lnTo>
                    <a:pt x="24" y="63"/>
                  </a:lnTo>
                  <a:lnTo>
                    <a:pt x="17" y="59"/>
                  </a:lnTo>
                  <a:lnTo>
                    <a:pt x="11" y="55"/>
                  </a:lnTo>
                  <a:lnTo>
                    <a:pt x="7" y="52"/>
                  </a:lnTo>
                  <a:lnTo>
                    <a:pt x="3" y="46"/>
                  </a:lnTo>
                  <a:lnTo>
                    <a:pt x="1" y="40"/>
                  </a:lnTo>
                  <a:lnTo>
                    <a:pt x="0" y="32"/>
                  </a:lnTo>
                  <a:lnTo>
                    <a:pt x="1" y="27"/>
                  </a:lnTo>
                  <a:lnTo>
                    <a:pt x="3" y="21"/>
                  </a:lnTo>
                  <a:lnTo>
                    <a:pt x="7" y="15"/>
                  </a:lnTo>
                  <a:lnTo>
                    <a:pt x="11" y="9"/>
                  </a:lnTo>
                  <a:lnTo>
                    <a:pt x="17" y="6"/>
                  </a:lnTo>
                  <a:lnTo>
                    <a:pt x="24"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19" name="Freeform 138"/>
            <p:cNvSpPr>
              <a:spLocks/>
            </p:cNvSpPr>
            <p:nvPr/>
          </p:nvSpPr>
          <p:spPr bwMode="auto">
            <a:xfrm>
              <a:off x="2620" y="3580"/>
              <a:ext cx="79" cy="67"/>
            </a:xfrm>
            <a:custGeom>
              <a:avLst/>
              <a:gdLst>
                <a:gd name="T0" fmla="*/ 40 w 79"/>
                <a:gd name="T1" fmla="*/ 0 h 67"/>
                <a:gd name="T2" fmla="*/ 48 w 79"/>
                <a:gd name="T3" fmla="*/ 0 h 67"/>
                <a:gd name="T4" fmla="*/ 54 w 79"/>
                <a:gd name="T5" fmla="*/ 2 h 67"/>
                <a:gd name="T6" fmla="*/ 61 w 79"/>
                <a:gd name="T7" fmla="*/ 6 h 67"/>
                <a:gd name="T8" fmla="*/ 67 w 79"/>
                <a:gd name="T9" fmla="*/ 10 h 67"/>
                <a:gd name="T10" fmla="*/ 71 w 79"/>
                <a:gd name="T11" fmla="*/ 15 h 67"/>
                <a:gd name="T12" fmla="*/ 75 w 79"/>
                <a:gd name="T13" fmla="*/ 21 h 67"/>
                <a:gd name="T14" fmla="*/ 77 w 79"/>
                <a:gd name="T15" fmla="*/ 27 h 67"/>
                <a:gd name="T16" fmla="*/ 79 w 79"/>
                <a:gd name="T17" fmla="*/ 33 h 67"/>
                <a:gd name="T18" fmla="*/ 77 w 79"/>
                <a:gd name="T19" fmla="*/ 40 h 67"/>
                <a:gd name="T20" fmla="*/ 75 w 79"/>
                <a:gd name="T21" fmla="*/ 46 h 67"/>
                <a:gd name="T22" fmla="*/ 71 w 79"/>
                <a:gd name="T23" fmla="*/ 52 h 67"/>
                <a:gd name="T24" fmla="*/ 67 w 79"/>
                <a:gd name="T25" fmla="*/ 56 h 67"/>
                <a:gd name="T26" fmla="*/ 61 w 79"/>
                <a:gd name="T27" fmla="*/ 62 h 67"/>
                <a:gd name="T28" fmla="*/ 54 w 79"/>
                <a:gd name="T29" fmla="*/ 63 h 67"/>
                <a:gd name="T30" fmla="*/ 48 w 79"/>
                <a:gd name="T31" fmla="*/ 65 h 67"/>
                <a:gd name="T32" fmla="*/ 40 w 79"/>
                <a:gd name="T33" fmla="*/ 67 h 67"/>
                <a:gd name="T34" fmla="*/ 31 w 79"/>
                <a:gd name="T35" fmla="*/ 65 h 67"/>
                <a:gd name="T36" fmla="*/ 25 w 79"/>
                <a:gd name="T37" fmla="*/ 63 h 67"/>
                <a:gd name="T38" fmla="*/ 17 w 79"/>
                <a:gd name="T39" fmla="*/ 62 h 67"/>
                <a:gd name="T40" fmla="*/ 11 w 79"/>
                <a:gd name="T41" fmla="*/ 56 h 67"/>
                <a:gd name="T42" fmla="*/ 8 w 79"/>
                <a:gd name="T43" fmla="*/ 52 h 67"/>
                <a:gd name="T44" fmla="*/ 4 w 79"/>
                <a:gd name="T45" fmla="*/ 46 h 67"/>
                <a:gd name="T46" fmla="*/ 2 w 79"/>
                <a:gd name="T47" fmla="*/ 40 h 67"/>
                <a:gd name="T48" fmla="*/ 0 w 79"/>
                <a:gd name="T49" fmla="*/ 33 h 67"/>
                <a:gd name="T50" fmla="*/ 2 w 79"/>
                <a:gd name="T51" fmla="*/ 27 h 67"/>
                <a:gd name="T52" fmla="*/ 4 w 79"/>
                <a:gd name="T53" fmla="*/ 21 h 67"/>
                <a:gd name="T54" fmla="*/ 8 w 79"/>
                <a:gd name="T55" fmla="*/ 15 h 67"/>
                <a:gd name="T56" fmla="*/ 11 w 79"/>
                <a:gd name="T57" fmla="*/ 10 h 67"/>
                <a:gd name="T58" fmla="*/ 17 w 79"/>
                <a:gd name="T59" fmla="*/ 6 h 67"/>
                <a:gd name="T60" fmla="*/ 25 w 79"/>
                <a:gd name="T61" fmla="*/ 2 h 67"/>
                <a:gd name="T62" fmla="*/ 31 w 79"/>
                <a:gd name="T63" fmla="*/ 0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0"/>
                  </a:lnTo>
                  <a:lnTo>
                    <a:pt x="54" y="2"/>
                  </a:lnTo>
                  <a:lnTo>
                    <a:pt x="61" y="6"/>
                  </a:lnTo>
                  <a:lnTo>
                    <a:pt x="67" y="10"/>
                  </a:lnTo>
                  <a:lnTo>
                    <a:pt x="71" y="15"/>
                  </a:lnTo>
                  <a:lnTo>
                    <a:pt x="75" y="21"/>
                  </a:lnTo>
                  <a:lnTo>
                    <a:pt x="77" y="27"/>
                  </a:lnTo>
                  <a:lnTo>
                    <a:pt x="79" y="33"/>
                  </a:lnTo>
                  <a:lnTo>
                    <a:pt x="77" y="40"/>
                  </a:lnTo>
                  <a:lnTo>
                    <a:pt x="75" y="46"/>
                  </a:lnTo>
                  <a:lnTo>
                    <a:pt x="71" y="52"/>
                  </a:lnTo>
                  <a:lnTo>
                    <a:pt x="67" y="56"/>
                  </a:lnTo>
                  <a:lnTo>
                    <a:pt x="61" y="62"/>
                  </a:lnTo>
                  <a:lnTo>
                    <a:pt x="54" y="63"/>
                  </a:lnTo>
                  <a:lnTo>
                    <a:pt x="48" y="65"/>
                  </a:lnTo>
                  <a:lnTo>
                    <a:pt x="40" y="67"/>
                  </a:lnTo>
                  <a:lnTo>
                    <a:pt x="31" y="65"/>
                  </a:lnTo>
                  <a:lnTo>
                    <a:pt x="25" y="63"/>
                  </a:lnTo>
                  <a:lnTo>
                    <a:pt x="17" y="62"/>
                  </a:lnTo>
                  <a:lnTo>
                    <a:pt x="11" y="56"/>
                  </a:lnTo>
                  <a:lnTo>
                    <a:pt x="8" y="52"/>
                  </a:lnTo>
                  <a:lnTo>
                    <a:pt x="4" y="46"/>
                  </a:lnTo>
                  <a:lnTo>
                    <a:pt x="2" y="40"/>
                  </a:lnTo>
                  <a:lnTo>
                    <a:pt x="0" y="33"/>
                  </a:lnTo>
                  <a:lnTo>
                    <a:pt x="2" y="27"/>
                  </a:lnTo>
                  <a:lnTo>
                    <a:pt x="4" y="21"/>
                  </a:lnTo>
                  <a:lnTo>
                    <a:pt x="8" y="15"/>
                  </a:lnTo>
                  <a:lnTo>
                    <a:pt x="11" y="10"/>
                  </a:lnTo>
                  <a:lnTo>
                    <a:pt x="17" y="6"/>
                  </a:lnTo>
                  <a:lnTo>
                    <a:pt x="25" y="2"/>
                  </a:lnTo>
                  <a:lnTo>
                    <a:pt x="31" y="0"/>
                  </a:lnTo>
                  <a:lnTo>
                    <a:pt x="40" y="0"/>
                  </a:lnTo>
                  <a:close/>
                </a:path>
              </a:pathLst>
            </a:custGeom>
            <a:solidFill>
              <a:srgbClr val="FFFFFF"/>
            </a:solidFill>
            <a:ln w="9525">
              <a:noFill/>
              <a:round/>
              <a:headEnd/>
              <a:tailEnd/>
            </a:ln>
          </p:spPr>
          <p:txBody>
            <a:bodyPr/>
            <a:lstStyle/>
            <a:p>
              <a:endParaRPr lang="en-US" dirty="0"/>
            </a:p>
          </p:txBody>
        </p:sp>
        <p:sp>
          <p:nvSpPr>
            <p:cNvPr id="19720" name="Freeform 139"/>
            <p:cNvSpPr>
              <a:spLocks/>
            </p:cNvSpPr>
            <p:nvPr/>
          </p:nvSpPr>
          <p:spPr bwMode="auto">
            <a:xfrm>
              <a:off x="2620" y="3580"/>
              <a:ext cx="79" cy="67"/>
            </a:xfrm>
            <a:custGeom>
              <a:avLst/>
              <a:gdLst>
                <a:gd name="T0" fmla="*/ 40 w 79"/>
                <a:gd name="T1" fmla="*/ 0 h 67"/>
                <a:gd name="T2" fmla="*/ 48 w 79"/>
                <a:gd name="T3" fmla="*/ 0 h 67"/>
                <a:gd name="T4" fmla="*/ 54 w 79"/>
                <a:gd name="T5" fmla="*/ 2 h 67"/>
                <a:gd name="T6" fmla="*/ 61 w 79"/>
                <a:gd name="T7" fmla="*/ 6 h 67"/>
                <a:gd name="T8" fmla="*/ 67 w 79"/>
                <a:gd name="T9" fmla="*/ 10 h 67"/>
                <a:gd name="T10" fmla="*/ 71 w 79"/>
                <a:gd name="T11" fmla="*/ 15 h 67"/>
                <a:gd name="T12" fmla="*/ 75 w 79"/>
                <a:gd name="T13" fmla="*/ 21 h 67"/>
                <a:gd name="T14" fmla="*/ 77 w 79"/>
                <a:gd name="T15" fmla="*/ 27 h 67"/>
                <a:gd name="T16" fmla="*/ 79 w 79"/>
                <a:gd name="T17" fmla="*/ 33 h 67"/>
                <a:gd name="T18" fmla="*/ 77 w 79"/>
                <a:gd name="T19" fmla="*/ 40 h 67"/>
                <a:gd name="T20" fmla="*/ 75 w 79"/>
                <a:gd name="T21" fmla="*/ 46 h 67"/>
                <a:gd name="T22" fmla="*/ 71 w 79"/>
                <a:gd name="T23" fmla="*/ 52 h 67"/>
                <a:gd name="T24" fmla="*/ 67 w 79"/>
                <a:gd name="T25" fmla="*/ 56 h 67"/>
                <a:gd name="T26" fmla="*/ 61 w 79"/>
                <a:gd name="T27" fmla="*/ 62 h 67"/>
                <a:gd name="T28" fmla="*/ 54 w 79"/>
                <a:gd name="T29" fmla="*/ 63 h 67"/>
                <a:gd name="T30" fmla="*/ 48 w 79"/>
                <a:gd name="T31" fmla="*/ 65 h 67"/>
                <a:gd name="T32" fmla="*/ 40 w 79"/>
                <a:gd name="T33" fmla="*/ 67 h 67"/>
                <a:gd name="T34" fmla="*/ 31 w 79"/>
                <a:gd name="T35" fmla="*/ 65 h 67"/>
                <a:gd name="T36" fmla="*/ 25 w 79"/>
                <a:gd name="T37" fmla="*/ 63 h 67"/>
                <a:gd name="T38" fmla="*/ 17 w 79"/>
                <a:gd name="T39" fmla="*/ 62 h 67"/>
                <a:gd name="T40" fmla="*/ 11 w 79"/>
                <a:gd name="T41" fmla="*/ 56 h 67"/>
                <a:gd name="T42" fmla="*/ 8 w 79"/>
                <a:gd name="T43" fmla="*/ 52 h 67"/>
                <a:gd name="T44" fmla="*/ 4 w 79"/>
                <a:gd name="T45" fmla="*/ 46 h 67"/>
                <a:gd name="T46" fmla="*/ 2 w 79"/>
                <a:gd name="T47" fmla="*/ 40 h 67"/>
                <a:gd name="T48" fmla="*/ 0 w 79"/>
                <a:gd name="T49" fmla="*/ 33 h 67"/>
                <a:gd name="T50" fmla="*/ 2 w 79"/>
                <a:gd name="T51" fmla="*/ 27 h 67"/>
                <a:gd name="T52" fmla="*/ 4 w 79"/>
                <a:gd name="T53" fmla="*/ 21 h 67"/>
                <a:gd name="T54" fmla="*/ 8 w 79"/>
                <a:gd name="T55" fmla="*/ 15 h 67"/>
                <a:gd name="T56" fmla="*/ 11 w 79"/>
                <a:gd name="T57" fmla="*/ 10 h 67"/>
                <a:gd name="T58" fmla="*/ 17 w 79"/>
                <a:gd name="T59" fmla="*/ 6 h 67"/>
                <a:gd name="T60" fmla="*/ 25 w 79"/>
                <a:gd name="T61" fmla="*/ 2 h 67"/>
                <a:gd name="T62" fmla="*/ 31 w 79"/>
                <a:gd name="T63" fmla="*/ 0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0"/>
                  </a:lnTo>
                  <a:lnTo>
                    <a:pt x="54" y="2"/>
                  </a:lnTo>
                  <a:lnTo>
                    <a:pt x="61" y="6"/>
                  </a:lnTo>
                  <a:lnTo>
                    <a:pt x="67" y="10"/>
                  </a:lnTo>
                  <a:lnTo>
                    <a:pt x="71" y="15"/>
                  </a:lnTo>
                  <a:lnTo>
                    <a:pt x="75" y="21"/>
                  </a:lnTo>
                  <a:lnTo>
                    <a:pt x="77" y="27"/>
                  </a:lnTo>
                  <a:lnTo>
                    <a:pt x="79" y="33"/>
                  </a:lnTo>
                  <a:lnTo>
                    <a:pt x="77" y="40"/>
                  </a:lnTo>
                  <a:lnTo>
                    <a:pt x="75" y="46"/>
                  </a:lnTo>
                  <a:lnTo>
                    <a:pt x="71" y="52"/>
                  </a:lnTo>
                  <a:lnTo>
                    <a:pt x="67" y="56"/>
                  </a:lnTo>
                  <a:lnTo>
                    <a:pt x="61" y="62"/>
                  </a:lnTo>
                  <a:lnTo>
                    <a:pt x="54" y="63"/>
                  </a:lnTo>
                  <a:lnTo>
                    <a:pt x="48" y="65"/>
                  </a:lnTo>
                  <a:lnTo>
                    <a:pt x="40" y="67"/>
                  </a:lnTo>
                  <a:lnTo>
                    <a:pt x="31" y="65"/>
                  </a:lnTo>
                  <a:lnTo>
                    <a:pt x="25" y="63"/>
                  </a:lnTo>
                  <a:lnTo>
                    <a:pt x="17" y="62"/>
                  </a:lnTo>
                  <a:lnTo>
                    <a:pt x="11" y="56"/>
                  </a:lnTo>
                  <a:lnTo>
                    <a:pt x="8" y="52"/>
                  </a:lnTo>
                  <a:lnTo>
                    <a:pt x="4" y="46"/>
                  </a:lnTo>
                  <a:lnTo>
                    <a:pt x="2" y="40"/>
                  </a:lnTo>
                  <a:lnTo>
                    <a:pt x="0" y="33"/>
                  </a:lnTo>
                  <a:lnTo>
                    <a:pt x="2" y="27"/>
                  </a:lnTo>
                  <a:lnTo>
                    <a:pt x="4" y="21"/>
                  </a:lnTo>
                  <a:lnTo>
                    <a:pt x="8" y="15"/>
                  </a:lnTo>
                  <a:lnTo>
                    <a:pt x="11" y="10"/>
                  </a:lnTo>
                  <a:lnTo>
                    <a:pt x="17" y="6"/>
                  </a:lnTo>
                  <a:lnTo>
                    <a:pt x="25" y="2"/>
                  </a:lnTo>
                  <a:lnTo>
                    <a:pt x="31" y="0"/>
                  </a:lnTo>
                  <a:lnTo>
                    <a:pt x="40" y="0"/>
                  </a:lnTo>
                  <a:close/>
                </a:path>
              </a:pathLst>
            </a:custGeom>
            <a:noFill/>
            <a:ln w="12700">
              <a:solidFill>
                <a:srgbClr val="1F1A17"/>
              </a:solidFill>
              <a:prstDash val="solid"/>
              <a:round/>
              <a:headEnd/>
              <a:tailEnd/>
            </a:ln>
          </p:spPr>
          <p:txBody>
            <a:bodyPr/>
            <a:lstStyle/>
            <a:p>
              <a:endParaRPr lang="en-US" dirty="0"/>
            </a:p>
          </p:txBody>
        </p:sp>
        <p:sp>
          <p:nvSpPr>
            <p:cNvPr id="19721" name="Freeform 140"/>
            <p:cNvSpPr>
              <a:spLocks/>
            </p:cNvSpPr>
            <p:nvPr/>
          </p:nvSpPr>
          <p:spPr bwMode="auto">
            <a:xfrm>
              <a:off x="1936" y="4018"/>
              <a:ext cx="79" cy="65"/>
            </a:xfrm>
            <a:custGeom>
              <a:avLst/>
              <a:gdLst>
                <a:gd name="T0" fmla="*/ 41 w 79"/>
                <a:gd name="T1" fmla="*/ 0 h 65"/>
                <a:gd name="T2" fmla="*/ 48 w 79"/>
                <a:gd name="T3" fmla="*/ 0 h 65"/>
                <a:gd name="T4" fmla="*/ 54 w 79"/>
                <a:gd name="T5" fmla="*/ 2 h 65"/>
                <a:gd name="T6" fmla="*/ 62 w 79"/>
                <a:gd name="T7" fmla="*/ 5 h 65"/>
                <a:gd name="T8" fmla="*/ 68 w 79"/>
                <a:gd name="T9" fmla="*/ 9 h 65"/>
                <a:gd name="T10" fmla="*/ 72 w 79"/>
                <a:gd name="T11" fmla="*/ 13 h 65"/>
                <a:gd name="T12" fmla="*/ 75 w 79"/>
                <a:gd name="T13" fmla="*/ 19 h 65"/>
                <a:gd name="T14" fmla="*/ 77 w 79"/>
                <a:gd name="T15" fmla="*/ 25 h 65"/>
                <a:gd name="T16" fmla="*/ 79 w 79"/>
                <a:gd name="T17" fmla="*/ 32 h 65"/>
                <a:gd name="T18" fmla="*/ 77 w 79"/>
                <a:gd name="T19" fmla="*/ 38 h 65"/>
                <a:gd name="T20" fmla="*/ 75 w 79"/>
                <a:gd name="T21" fmla="*/ 44 h 65"/>
                <a:gd name="T22" fmla="*/ 72 w 79"/>
                <a:gd name="T23" fmla="*/ 49 h 65"/>
                <a:gd name="T24" fmla="*/ 68 w 79"/>
                <a:gd name="T25" fmla="*/ 55 h 65"/>
                <a:gd name="T26" fmla="*/ 62 w 79"/>
                <a:gd name="T27" fmla="*/ 59 h 65"/>
                <a:gd name="T28" fmla="*/ 54 w 79"/>
                <a:gd name="T29" fmla="*/ 63 h 65"/>
                <a:gd name="T30" fmla="*/ 48 w 79"/>
                <a:gd name="T31" fmla="*/ 65 h 65"/>
                <a:gd name="T32" fmla="*/ 41 w 79"/>
                <a:gd name="T33" fmla="*/ 65 h 65"/>
                <a:gd name="T34" fmla="*/ 33 w 79"/>
                <a:gd name="T35" fmla="*/ 65 h 65"/>
                <a:gd name="T36" fmla="*/ 25 w 79"/>
                <a:gd name="T37" fmla="*/ 63 h 65"/>
                <a:gd name="T38" fmla="*/ 18 w 79"/>
                <a:gd name="T39" fmla="*/ 59 h 65"/>
                <a:gd name="T40" fmla="*/ 12 w 79"/>
                <a:gd name="T41" fmla="*/ 55 h 65"/>
                <a:gd name="T42" fmla="*/ 8 w 79"/>
                <a:gd name="T43" fmla="*/ 49 h 65"/>
                <a:gd name="T44" fmla="*/ 4 w 79"/>
                <a:gd name="T45" fmla="*/ 44 h 65"/>
                <a:gd name="T46" fmla="*/ 2 w 79"/>
                <a:gd name="T47" fmla="*/ 38 h 65"/>
                <a:gd name="T48" fmla="*/ 0 w 79"/>
                <a:gd name="T49" fmla="*/ 32 h 65"/>
                <a:gd name="T50" fmla="*/ 2 w 79"/>
                <a:gd name="T51" fmla="*/ 25 h 65"/>
                <a:gd name="T52" fmla="*/ 4 w 79"/>
                <a:gd name="T53" fmla="*/ 19 h 65"/>
                <a:gd name="T54" fmla="*/ 8 w 79"/>
                <a:gd name="T55" fmla="*/ 13 h 65"/>
                <a:gd name="T56" fmla="*/ 12 w 79"/>
                <a:gd name="T57" fmla="*/ 9 h 65"/>
                <a:gd name="T58" fmla="*/ 18 w 79"/>
                <a:gd name="T59" fmla="*/ 5 h 65"/>
                <a:gd name="T60" fmla="*/ 25 w 79"/>
                <a:gd name="T61" fmla="*/ 2 h 65"/>
                <a:gd name="T62" fmla="*/ 33 w 79"/>
                <a:gd name="T63" fmla="*/ 0 h 65"/>
                <a:gd name="T64" fmla="*/ 41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1" y="0"/>
                  </a:moveTo>
                  <a:lnTo>
                    <a:pt x="48" y="0"/>
                  </a:lnTo>
                  <a:lnTo>
                    <a:pt x="54" y="2"/>
                  </a:lnTo>
                  <a:lnTo>
                    <a:pt x="62" y="5"/>
                  </a:lnTo>
                  <a:lnTo>
                    <a:pt x="68" y="9"/>
                  </a:lnTo>
                  <a:lnTo>
                    <a:pt x="72" y="13"/>
                  </a:lnTo>
                  <a:lnTo>
                    <a:pt x="75" y="19"/>
                  </a:lnTo>
                  <a:lnTo>
                    <a:pt x="77" y="25"/>
                  </a:lnTo>
                  <a:lnTo>
                    <a:pt x="79" y="32"/>
                  </a:lnTo>
                  <a:lnTo>
                    <a:pt x="77" y="38"/>
                  </a:lnTo>
                  <a:lnTo>
                    <a:pt x="75" y="44"/>
                  </a:lnTo>
                  <a:lnTo>
                    <a:pt x="72" y="49"/>
                  </a:lnTo>
                  <a:lnTo>
                    <a:pt x="68" y="55"/>
                  </a:lnTo>
                  <a:lnTo>
                    <a:pt x="62" y="59"/>
                  </a:lnTo>
                  <a:lnTo>
                    <a:pt x="54" y="63"/>
                  </a:lnTo>
                  <a:lnTo>
                    <a:pt x="48" y="65"/>
                  </a:lnTo>
                  <a:lnTo>
                    <a:pt x="41" y="65"/>
                  </a:lnTo>
                  <a:lnTo>
                    <a:pt x="33" y="65"/>
                  </a:lnTo>
                  <a:lnTo>
                    <a:pt x="25" y="63"/>
                  </a:lnTo>
                  <a:lnTo>
                    <a:pt x="18" y="59"/>
                  </a:lnTo>
                  <a:lnTo>
                    <a:pt x="12" y="55"/>
                  </a:lnTo>
                  <a:lnTo>
                    <a:pt x="8" y="49"/>
                  </a:lnTo>
                  <a:lnTo>
                    <a:pt x="4" y="44"/>
                  </a:lnTo>
                  <a:lnTo>
                    <a:pt x="2" y="38"/>
                  </a:lnTo>
                  <a:lnTo>
                    <a:pt x="0" y="32"/>
                  </a:lnTo>
                  <a:lnTo>
                    <a:pt x="2" y="25"/>
                  </a:lnTo>
                  <a:lnTo>
                    <a:pt x="4" y="19"/>
                  </a:lnTo>
                  <a:lnTo>
                    <a:pt x="8" y="13"/>
                  </a:lnTo>
                  <a:lnTo>
                    <a:pt x="12" y="9"/>
                  </a:lnTo>
                  <a:lnTo>
                    <a:pt x="18" y="5"/>
                  </a:lnTo>
                  <a:lnTo>
                    <a:pt x="25" y="2"/>
                  </a:lnTo>
                  <a:lnTo>
                    <a:pt x="33" y="0"/>
                  </a:lnTo>
                  <a:lnTo>
                    <a:pt x="41" y="0"/>
                  </a:lnTo>
                  <a:close/>
                </a:path>
              </a:pathLst>
            </a:custGeom>
            <a:noFill/>
            <a:ln w="12700">
              <a:solidFill>
                <a:srgbClr val="1F1A17"/>
              </a:solidFill>
              <a:prstDash val="solid"/>
              <a:round/>
              <a:headEnd/>
              <a:tailEnd/>
            </a:ln>
          </p:spPr>
          <p:txBody>
            <a:bodyPr/>
            <a:lstStyle/>
            <a:p>
              <a:endParaRPr lang="en-US" dirty="0"/>
            </a:p>
          </p:txBody>
        </p:sp>
        <p:sp>
          <p:nvSpPr>
            <p:cNvPr id="19722" name="Freeform 141"/>
            <p:cNvSpPr>
              <a:spLocks/>
            </p:cNvSpPr>
            <p:nvPr/>
          </p:nvSpPr>
          <p:spPr bwMode="auto">
            <a:xfrm>
              <a:off x="2647" y="3962"/>
              <a:ext cx="77" cy="65"/>
            </a:xfrm>
            <a:custGeom>
              <a:avLst/>
              <a:gdLst>
                <a:gd name="T0" fmla="*/ 38 w 77"/>
                <a:gd name="T1" fmla="*/ 0 h 65"/>
                <a:gd name="T2" fmla="*/ 46 w 77"/>
                <a:gd name="T3" fmla="*/ 0 h 65"/>
                <a:gd name="T4" fmla="*/ 54 w 77"/>
                <a:gd name="T5" fmla="*/ 2 h 65"/>
                <a:gd name="T6" fmla="*/ 59 w 77"/>
                <a:gd name="T7" fmla="*/ 6 h 65"/>
                <a:gd name="T8" fmla="*/ 65 w 77"/>
                <a:gd name="T9" fmla="*/ 10 h 65"/>
                <a:gd name="T10" fmla="*/ 69 w 77"/>
                <a:gd name="T11" fmla="*/ 13 h 65"/>
                <a:gd name="T12" fmla="*/ 73 w 77"/>
                <a:gd name="T13" fmla="*/ 19 h 65"/>
                <a:gd name="T14" fmla="*/ 75 w 77"/>
                <a:gd name="T15" fmla="*/ 25 h 65"/>
                <a:gd name="T16" fmla="*/ 77 w 77"/>
                <a:gd name="T17" fmla="*/ 33 h 65"/>
                <a:gd name="T18" fmla="*/ 75 w 77"/>
                <a:gd name="T19" fmla="*/ 38 h 65"/>
                <a:gd name="T20" fmla="*/ 73 w 77"/>
                <a:gd name="T21" fmla="*/ 46 h 65"/>
                <a:gd name="T22" fmla="*/ 69 w 77"/>
                <a:gd name="T23" fmla="*/ 52 h 65"/>
                <a:gd name="T24" fmla="*/ 65 w 77"/>
                <a:gd name="T25" fmla="*/ 56 h 65"/>
                <a:gd name="T26" fmla="*/ 59 w 77"/>
                <a:gd name="T27" fmla="*/ 59 h 65"/>
                <a:gd name="T28" fmla="*/ 54 w 77"/>
                <a:gd name="T29" fmla="*/ 63 h 65"/>
                <a:gd name="T30" fmla="*/ 46 w 77"/>
                <a:gd name="T31" fmla="*/ 65 h 65"/>
                <a:gd name="T32" fmla="*/ 38 w 77"/>
                <a:gd name="T33" fmla="*/ 65 h 65"/>
                <a:gd name="T34" fmla="*/ 30 w 77"/>
                <a:gd name="T35" fmla="*/ 65 h 65"/>
                <a:gd name="T36" fmla="*/ 23 w 77"/>
                <a:gd name="T37" fmla="*/ 63 h 65"/>
                <a:gd name="T38" fmla="*/ 17 w 77"/>
                <a:gd name="T39" fmla="*/ 59 h 65"/>
                <a:gd name="T40" fmla="*/ 11 w 77"/>
                <a:gd name="T41" fmla="*/ 56 h 65"/>
                <a:gd name="T42" fmla="*/ 6 w 77"/>
                <a:gd name="T43" fmla="*/ 52 h 65"/>
                <a:gd name="T44" fmla="*/ 2 w 77"/>
                <a:gd name="T45" fmla="*/ 46 h 65"/>
                <a:gd name="T46" fmla="*/ 0 w 77"/>
                <a:gd name="T47" fmla="*/ 38 h 65"/>
                <a:gd name="T48" fmla="*/ 0 w 77"/>
                <a:gd name="T49" fmla="*/ 33 h 65"/>
                <a:gd name="T50" fmla="*/ 0 w 77"/>
                <a:gd name="T51" fmla="*/ 25 h 65"/>
                <a:gd name="T52" fmla="*/ 2 w 77"/>
                <a:gd name="T53" fmla="*/ 19 h 65"/>
                <a:gd name="T54" fmla="*/ 6 w 77"/>
                <a:gd name="T55" fmla="*/ 13 h 65"/>
                <a:gd name="T56" fmla="*/ 11 w 77"/>
                <a:gd name="T57" fmla="*/ 10 h 65"/>
                <a:gd name="T58" fmla="*/ 17 w 77"/>
                <a:gd name="T59" fmla="*/ 6 h 65"/>
                <a:gd name="T60" fmla="*/ 23 w 77"/>
                <a:gd name="T61" fmla="*/ 2 h 65"/>
                <a:gd name="T62" fmla="*/ 30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10"/>
                  </a:lnTo>
                  <a:lnTo>
                    <a:pt x="69" y="13"/>
                  </a:lnTo>
                  <a:lnTo>
                    <a:pt x="73" y="19"/>
                  </a:lnTo>
                  <a:lnTo>
                    <a:pt x="75" y="25"/>
                  </a:lnTo>
                  <a:lnTo>
                    <a:pt x="77" y="33"/>
                  </a:lnTo>
                  <a:lnTo>
                    <a:pt x="75" y="38"/>
                  </a:lnTo>
                  <a:lnTo>
                    <a:pt x="73" y="46"/>
                  </a:lnTo>
                  <a:lnTo>
                    <a:pt x="69" y="52"/>
                  </a:lnTo>
                  <a:lnTo>
                    <a:pt x="65" y="56"/>
                  </a:lnTo>
                  <a:lnTo>
                    <a:pt x="59" y="59"/>
                  </a:lnTo>
                  <a:lnTo>
                    <a:pt x="54" y="63"/>
                  </a:lnTo>
                  <a:lnTo>
                    <a:pt x="46" y="65"/>
                  </a:lnTo>
                  <a:lnTo>
                    <a:pt x="38" y="65"/>
                  </a:lnTo>
                  <a:lnTo>
                    <a:pt x="30" y="65"/>
                  </a:lnTo>
                  <a:lnTo>
                    <a:pt x="23" y="63"/>
                  </a:lnTo>
                  <a:lnTo>
                    <a:pt x="17" y="59"/>
                  </a:lnTo>
                  <a:lnTo>
                    <a:pt x="11" y="56"/>
                  </a:lnTo>
                  <a:lnTo>
                    <a:pt x="6" y="52"/>
                  </a:lnTo>
                  <a:lnTo>
                    <a:pt x="2" y="46"/>
                  </a:lnTo>
                  <a:lnTo>
                    <a:pt x="0" y="38"/>
                  </a:lnTo>
                  <a:lnTo>
                    <a:pt x="0" y="33"/>
                  </a:lnTo>
                  <a:lnTo>
                    <a:pt x="0" y="25"/>
                  </a:lnTo>
                  <a:lnTo>
                    <a:pt x="2" y="19"/>
                  </a:lnTo>
                  <a:lnTo>
                    <a:pt x="6" y="13"/>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23" name="Freeform 142"/>
            <p:cNvSpPr>
              <a:spLocks/>
            </p:cNvSpPr>
            <p:nvPr/>
          </p:nvSpPr>
          <p:spPr bwMode="auto">
            <a:xfrm>
              <a:off x="2514" y="3183"/>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71 w 77"/>
                <a:gd name="T11" fmla="*/ 13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6 w 77"/>
                <a:gd name="T25" fmla="*/ 56 h 65"/>
                <a:gd name="T26" fmla="*/ 60 w 77"/>
                <a:gd name="T27" fmla="*/ 59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59 h 65"/>
                <a:gd name="T40" fmla="*/ 12 w 77"/>
                <a:gd name="T41" fmla="*/ 56 h 65"/>
                <a:gd name="T42" fmla="*/ 8 w 77"/>
                <a:gd name="T43" fmla="*/ 52 h 65"/>
                <a:gd name="T44" fmla="*/ 4 w 77"/>
                <a:gd name="T45" fmla="*/ 46 h 65"/>
                <a:gd name="T46" fmla="*/ 0 w 77"/>
                <a:gd name="T47" fmla="*/ 40 h 65"/>
                <a:gd name="T48" fmla="*/ 0 w 77"/>
                <a:gd name="T49" fmla="*/ 33 h 65"/>
                <a:gd name="T50" fmla="*/ 0 w 77"/>
                <a:gd name="T51" fmla="*/ 27 h 65"/>
                <a:gd name="T52" fmla="*/ 4 w 77"/>
                <a:gd name="T53" fmla="*/ 19 h 65"/>
                <a:gd name="T54" fmla="*/ 8 w 77"/>
                <a:gd name="T55" fmla="*/ 13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3"/>
                  </a:lnTo>
                  <a:lnTo>
                    <a:pt x="75" y="19"/>
                  </a:lnTo>
                  <a:lnTo>
                    <a:pt x="77" y="27"/>
                  </a:lnTo>
                  <a:lnTo>
                    <a:pt x="77" y="33"/>
                  </a:lnTo>
                  <a:lnTo>
                    <a:pt x="77" y="40"/>
                  </a:lnTo>
                  <a:lnTo>
                    <a:pt x="75" y="46"/>
                  </a:lnTo>
                  <a:lnTo>
                    <a:pt x="71" y="52"/>
                  </a:lnTo>
                  <a:lnTo>
                    <a:pt x="66" y="56"/>
                  </a:lnTo>
                  <a:lnTo>
                    <a:pt x="60" y="59"/>
                  </a:lnTo>
                  <a:lnTo>
                    <a:pt x="54" y="63"/>
                  </a:lnTo>
                  <a:lnTo>
                    <a:pt x="46" y="65"/>
                  </a:lnTo>
                  <a:lnTo>
                    <a:pt x="39" y="65"/>
                  </a:lnTo>
                  <a:lnTo>
                    <a:pt x="31" y="65"/>
                  </a:lnTo>
                  <a:lnTo>
                    <a:pt x="23" y="63"/>
                  </a:lnTo>
                  <a:lnTo>
                    <a:pt x="18" y="59"/>
                  </a:lnTo>
                  <a:lnTo>
                    <a:pt x="12" y="56"/>
                  </a:lnTo>
                  <a:lnTo>
                    <a:pt x="8" y="52"/>
                  </a:lnTo>
                  <a:lnTo>
                    <a:pt x="4" y="46"/>
                  </a:lnTo>
                  <a:lnTo>
                    <a:pt x="0" y="40"/>
                  </a:lnTo>
                  <a:lnTo>
                    <a:pt x="0" y="33"/>
                  </a:lnTo>
                  <a:lnTo>
                    <a:pt x="0" y="27"/>
                  </a:lnTo>
                  <a:lnTo>
                    <a:pt x="4" y="19"/>
                  </a:lnTo>
                  <a:lnTo>
                    <a:pt x="8" y="13"/>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24" name="Freeform 143"/>
            <p:cNvSpPr>
              <a:spLocks/>
            </p:cNvSpPr>
            <p:nvPr/>
          </p:nvSpPr>
          <p:spPr bwMode="auto">
            <a:xfrm>
              <a:off x="2635" y="3260"/>
              <a:ext cx="77" cy="67"/>
            </a:xfrm>
            <a:custGeom>
              <a:avLst/>
              <a:gdLst>
                <a:gd name="T0" fmla="*/ 39 w 77"/>
                <a:gd name="T1" fmla="*/ 0 h 67"/>
                <a:gd name="T2" fmla="*/ 46 w 77"/>
                <a:gd name="T3" fmla="*/ 0 h 67"/>
                <a:gd name="T4" fmla="*/ 54 w 77"/>
                <a:gd name="T5" fmla="*/ 2 h 67"/>
                <a:gd name="T6" fmla="*/ 60 w 77"/>
                <a:gd name="T7" fmla="*/ 6 h 67"/>
                <a:gd name="T8" fmla="*/ 66 w 77"/>
                <a:gd name="T9" fmla="*/ 9 h 67"/>
                <a:gd name="T10" fmla="*/ 71 w 77"/>
                <a:gd name="T11" fmla="*/ 15 h 67"/>
                <a:gd name="T12" fmla="*/ 75 w 77"/>
                <a:gd name="T13" fmla="*/ 21 h 67"/>
                <a:gd name="T14" fmla="*/ 77 w 77"/>
                <a:gd name="T15" fmla="*/ 27 h 67"/>
                <a:gd name="T16" fmla="*/ 77 w 77"/>
                <a:gd name="T17" fmla="*/ 32 h 67"/>
                <a:gd name="T18" fmla="*/ 77 w 77"/>
                <a:gd name="T19" fmla="*/ 40 h 67"/>
                <a:gd name="T20" fmla="*/ 75 w 77"/>
                <a:gd name="T21" fmla="*/ 46 h 67"/>
                <a:gd name="T22" fmla="*/ 71 w 77"/>
                <a:gd name="T23" fmla="*/ 52 h 67"/>
                <a:gd name="T24" fmla="*/ 66 w 77"/>
                <a:gd name="T25" fmla="*/ 55 h 67"/>
                <a:gd name="T26" fmla="*/ 60 w 77"/>
                <a:gd name="T27" fmla="*/ 61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1 h 67"/>
                <a:gd name="T40" fmla="*/ 12 w 77"/>
                <a:gd name="T41" fmla="*/ 55 h 67"/>
                <a:gd name="T42" fmla="*/ 6 w 77"/>
                <a:gd name="T43" fmla="*/ 52 h 67"/>
                <a:gd name="T44" fmla="*/ 4 w 77"/>
                <a:gd name="T45" fmla="*/ 46 h 67"/>
                <a:gd name="T46" fmla="*/ 0 w 77"/>
                <a:gd name="T47" fmla="*/ 40 h 67"/>
                <a:gd name="T48" fmla="*/ 0 w 77"/>
                <a:gd name="T49" fmla="*/ 32 h 67"/>
                <a:gd name="T50" fmla="*/ 0 w 77"/>
                <a:gd name="T51" fmla="*/ 27 h 67"/>
                <a:gd name="T52" fmla="*/ 4 w 77"/>
                <a:gd name="T53" fmla="*/ 21 h 67"/>
                <a:gd name="T54" fmla="*/ 6 w 77"/>
                <a:gd name="T55" fmla="*/ 15 h 67"/>
                <a:gd name="T56" fmla="*/ 12 w 77"/>
                <a:gd name="T57" fmla="*/ 9 h 67"/>
                <a:gd name="T58" fmla="*/ 18 w 77"/>
                <a:gd name="T59" fmla="*/ 6 h 67"/>
                <a:gd name="T60" fmla="*/ 23 w 77"/>
                <a:gd name="T61" fmla="*/ 2 h 67"/>
                <a:gd name="T62" fmla="*/ 31 w 77"/>
                <a:gd name="T63" fmla="*/ 0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0"/>
                  </a:lnTo>
                  <a:lnTo>
                    <a:pt x="54" y="2"/>
                  </a:lnTo>
                  <a:lnTo>
                    <a:pt x="60" y="6"/>
                  </a:lnTo>
                  <a:lnTo>
                    <a:pt x="66" y="9"/>
                  </a:lnTo>
                  <a:lnTo>
                    <a:pt x="71" y="15"/>
                  </a:lnTo>
                  <a:lnTo>
                    <a:pt x="75" y="21"/>
                  </a:lnTo>
                  <a:lnTo>
                    <a:pt x="77" y="27"/>
                  </a:lnTo>
                  <a:lnTo>
                    <a:pt x="77" y="32"/>
                  </a:lnTo>
                  <a:lnTo>
                    <a:pt x="77" y="40"/>
                  </a:lnTo>
                  <a:lnTo>
                    <a:pt x="75" y="46"/>
                  </a:lnTo>
                  <a:lnTo>
                    <a:pt x="71" y="52"/>
                  </a:lnTo>
                  <a:lnTo>
                    <a:pt x="66" y="55"/>
                  </a:lnTo>
                  <a:lnTo>
                    <a:pt x="60" y="61"/>
                  </a:lnTo>
                  <a:lnTo>
                    <a:pt x="54" y="63"/>
                  </a:lnTo>
                  <a:lnTo>
                    <a:pt x="46" y="65"/>
                  </a:lnTo>
                  <a:lnTo>
                    <a:pt x="39" y="67"/>
                  </a:lnTo>
                  <a:lnTo>
                    <a:pt x="31" y="65"/>
                  </a:lnTo>
                  <a:lnTo>
                    <a:pt x="23" y="63"/>
                  </a:lnTo>
                  <a:lnTo>
                    <a:pt x="18" y="61"/>
                  </a:lnTo>
                  <a:lnTo>
                    <a:pt x="12" y="55"/>
                  </a:lnTo>
                  <a:lnTo>
                    <a:pt x="6" y="52"/>
                  </a:lnTo>
                  <a:lnTo>
                    <a:pt x="4" y="46"/>
                  </a:lnTo>
                  <a:lnTo>
                    <a:pt x="0" y="40"/>
                  </a:lnTo>
                  <a:lnTo>
                    <a:pt x="0" y="32"/>
                  </a:lnTo>
                  <a:lnTo>
                    <a:pt x="0" y="27"/>
                  </a:lnTo>
                  <a:lnTo>
                    <a:pt x="4" y="21"/>
                  </a:lnTo>
                  <a:lnTo>
                    <a:pt x="6" y="15"/>
                  </a:lnTo>
                  <a:lnTo>
                    <a:pt x="12" y="9"/>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25" name="Freeform 144"/>
            <p:cNvSpPr>
              <a:spLocks/>
            </p:cNvSpPr>
            <p:nvPr/>
          </p:nvSpPr>
          <p:spPr bwMode="auto">
            <a:xfrm>
              <a:off x="2234" y="3122"/>
              <a:ext cx="77" cy="65"/>
            </a:xfrm>
            <a:custGeom>
              <a:avLst/>
              <a:gdLst>
                <a:gd name="T0" fmla="*/ 38 w 77"/>
                <a:gd name="T1" fmla="*/ 0 h 65"/>
                <a:gd name="T2" fmla="*/ 46 w 77"/>
                <a:gd name="T3" fmla="*/ 0 h 65"/>
                <a:gd name="T4" fmla="*/ 54 w 77"/>
                <a:gd name="T5" fmla="*/ 2 h 65"/>
                <a:gd name="T6" fmla="*/ 61 w 77"/>
                <a:gd name="T7" fmla="*/ 5 h 65"/>
                <a:gd name="T8" fmla="*/ 67 w 77"/>
                <a:gd name="T9" fmla="*/ 9 h 65"/>
                <a:gd name="T10" fmla="*/ 71 w 77"/>
                <a:gd name="T11" fmla="*/ 13 h 65"/>
                <a:gd name="T12" fmla="*/ 75 w 77"/>
                <a:gd name="T13" fmla="*/ 19 h 65"/>
                <a:gd name="T14" fmla="*/ 77 w 77"/>
                <a:gd name="T15" fmla="*/ 26 h 65"/>
                <a:gd name="T16" fmla="*/ 77 w 77"/>
                <a:gd name="T17" fmla="*/ 32 h 65"/>
                <a:gd name="T18" fmla="*/ 77 w 77"/>
                <a:gd name="T19" fmla="*/ 40 h 65"/>
                <a:gd name="T20" fmla="*/ 75 w 77"/>
                <a:gd name="T21" fmla="*/ 46 h 65"/>
                <a:gd name="T22" fmla="*/ 71 w 77"/>
                <a:gd name="T23" fmla="*/ 51 h 65"/>
                <a:gd name="T24" fmla="*/ 67 w 77"/>
                <a:gd name="T25" fmla="*/ 55 h 65"/>
                <a:gd name="T26" fmla="*/ 61 w 77"/>
                <a:gd name="T27" fmla="*/ 59 h 65"/>
                <a:gd name="T28" fmla="*/ 54 w 77"/>
                <a:gd name="T29" fmla="*/ 63 h 65"/>
                <a:gd name="T30" fmla="*/ 46 w 77"/>
                <a:gd name="T31" fmla="*/ 65 h 65"/>
                <a:gd name="T32" fmla="*/ 38 w 77"/>
                <a:gd name="T33" fmla="*/ 65 h 65"/>
                <a:gd name="T34" fmla="*/ 31 w 77"/>
                <a:gd name="T35" fmla="*/ 65 h 65"/>
                <a:gd name="T36" fmla="*/ 25 w 77"/>
                <a:gd name="T37" fmla="*/ 63 h 65"/>
                <a:gd name="T38" fmla="*/ 17 w 77"/>
                <a:gd name="T39" fmla="*/ 59 h 65"/>
                <a:gd name="T40" fmla="*/ 12 w 77"/>
                <a:gd name="T41" fmla="*/ 55 h 65"/>
                <a:gd name="T42" fmla="*/ 8 w 77"/>
                <a:gd name="T43" fmla="*/ 51 h 65"/>
                <a:gd name="T44" fmla="*/ 4 w 77"/>
                <a:gd name="T45" fmla="*/ 46 h 65"/>
                <a:gd name="T46" fmla="*/ 2 w 77"/>
                <a:gd name="T47" fmla="*/ 40 h 65"/>
                <a:gd name="T48" fmla="*/ 0 w 77"/>
                <a:gd name="T49" fmla="*/ 32 h 65"/>
                <a:gd name="T50" fmla="*/ 2 w 77"/>
                <a:gd name="T51" fmla="*/ 26 h 65"/>
                <a:gd name="T52" fmla="*/ 4 w 77"/>
                <a:gd name="T53" fmla="*/ 19 h 65"/>
                <a:gd name="T54" fmla="*/ 8 w 77"/>
                <a:gd name="T55" fmla="*/ 13 h 65"/>
                <a:gd name="T56" fmla="*/ 12 w 77"/>
                <a:gd name="T57" fmla="*/ 9 h 65"/>
                <a:gd name="T58" fmla="*/ 17 w 77"/>
                <a:gd name="T59" fmla="*/ 5 h 65"/>
                <a:gd name="T60" fmla="*/ 25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1" y="5"/>
                  </a:lnTo>
                  <a:lnTo>
                    <a:pt x="67" y="9"/>
                  </a:lnTo>
                  <a:lnTo>
                    <a:pt x="71" y="13"/>
                  </a:lnTo>
                  <a:lnTo>
                    <a:pt x="75" y="19"/>
                  </a:lnTo>
                  <a:lnTo>
                    <a:pt x="77" y="26"/>
                  </a:lnTo>
                  <a:lnTo>
                    <a:pt x="77" y="32"/>
                  </a:lnTo>
                  <a:lnTo>
                    <a:pt x="77" y="40"/>
                  </a:lnTo>
                  <a:lnTo>
                    <a:pt x="75" y="46"/>
                  </a:lnTo>
                  <a:lnTo>
                    <a:pt x="71" y="51"/>
                  </a:lnTo>
                  <a:lnTo>
                    <a:pt x="67" y="55"/>
                  </a:lnTo>
                  <a:lnTo>
                    <a:pt x="61" y="59"/>
                  </a:lnTo>
                  <a:lnTo>
                    <a:pt x="54" y="63"/>
                  </a:lnTo>
                  <a:lnTo>
                    <a:pt x="46" y="65"/>
                  </a:lnTo>
                  <a:lnTo>
                    <a:pt x="38" y="65"/>
                  </a:lnTo>
                  <a:lnTo>
                    <a:pt x="31" y="65"/>
                  </a:lnTo>
                  <a:lnTo>
                    <a:pt x="25" y="63"/>
                  </a:lnTo>
                  <a:lnTo>
                    <a:pt x="17" y="59"/>
                  </a:lnTo>
                  <a:lnTo>
                    <a:pt x="12" y="55"/>
                  </a:lnTo>
                  <a:lnTo>
                    <a:pt x="8" y="51"/>
                  </a:lnTo>
                  <a:lnTo>
                    <a:pt x="4" y="46"/>
                  </a:lnTo>
                  <a:lnTo>
                    <a:pt x="2" y="40"/>
                  </a:lnTo>
                  <a:lnTo>
                    <a:pt x="0" y="32"/>
                  </a:lnTo>
                  <a:lnTo>
                    <a:pt x="2" y="26"/>
                  </a:lnTo>
                  <a:lnTo>
                    <a:pt x="4" y="19"/>
                  </a:lnTo>
                  <a:lnTo>
                    <a:pt x="8" y="13"/>
                  </a:lnTo>
                  <a:lnTo>
                    <a:pt x="12" y="9"/>
                  </a:lnTo>
                  <a:lnTo>
                    <a:pt x="17" y="5"/>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26" name="Freeform 145"/>
            <p:cNvSpPr>
              <a:spLocks/>
            </p:cNvSpPr>
            <p:nvPr/>
          </p:nvSpPr>
          <p:spPr bwMode="auto">
            <a:xfrm>
              <a:off x="2215" y="3325"/>
              <a:ext cx="77" cy="65"/>
            </a:xfrm>
            <a:custGeom>
              <a:avLst/>
              <a:gdLst>
                <a:gd name="T0" fmla="*/ 38 w 77"/>
                <a:gd name="T1" fmla="*/ 0 h 65"/>
                <a:gd name="T2" fmla="*/ 46 w 77"/>
                <a:gd name="T3" fmla="*/ 0 h 65"/>
                <a:gd name="T4" fmla="*/ 54 w 77"/>
                <a:gd name="T5" fmla="*/ 2 h 65"/>
                <a:gd name="T6" fmla="*/ 59 w 77"/>
                <a:gd name="T7" fmla="*/ 6 h 65"/>
                <a:gd name="T8" fmla="*/ 65 w 77"/>
                <a:gd name="T9" fmla="*/ 10 h 65"/>
                <a:gd name="T10" fmla="*/ 71 w 77"/>
                <a:gd name="T11" fmla="*/ 15 h 65"/>
                <a:gd name="T12" fmla="*/ 75 w 77"/>
                <a:gd name="T13" fmla="*/ 21 h 65"/>
                <a:gd name="T14" fmla="*/ 77 w 77"/>
                <a:gd name="T15" fmla="*/ 27 h 65"/>
                <a:gd name="T16" fmla="*/ 77 w 77"/>
                <a:gd name="T17" fmla="*/ 33 h 65"/>
                <a:gd name="T18" fmla="*/ 77 w 77"/>
                <a:gd name="T19" fmla="*/ 40 h 65"/>
                <a:gd name="T20" fmla="*/ 75 w 77"/>
                <a:gd name="T21" fmla="*/ 46 h 65"/>
                <a:gd name="T22" fmla="*/ 71 w 77"/>
                <a:gd name="T23" fmla="*/ 52 h 65"/>
                <a:gd name="T24" fmla="*/ 65 w 77"/>
                <a:gd name="T25" fmla="*/ 56 h 65"/>
                <a:gd name="T26" fmla="*/ 59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1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21 h 65"/>
                <a:gd name="T54" fmla="*/ 6 w 77"/>
                <a:gd name="T55" fmla="*/ 15 h 65"/>
                <a:gd name="T56" fmla="*/ 11 w 77"/>
                <a:gd name="T57" fmla="*/ 10 h 65"/>
                <a:gd name="T58" fmla="*/ 17 w 77"/>
                <a:gd name="T59" fmla="*/ 6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10"/>
                  </a:lnTo>
                  <a:lnTo>
                    <a:pt x="71" y="15"/>
                  </a:lnTo>
                  <a:lnTo>
                    <a:pt x="75" y="21"/>
                  </a:lnTo>
                  <a:lnTo>
                    <a:pt x="77" y="27"/>
                  </a:lnTo>
                  <a:lnTo>
                    <a:pt x="77" y="33"/>
                  </a:lnTo>
                  <a:lnTo>
                    <a:pt x="77" y="40"/>
                  </a:lnTo>
                  <a:lnTo>
                    <a:pt x="75" y="46"/>
                  </a:lnTo>
                  <a:lnTo>
                    <a:pt x="71" y="52"/>
                  </a:lnTo>
                  <a:lnTo>
                    <a:pt x="65" y="56"/>
                  </a:lnTo>
                  <a:lnTo>
                    <a:pt x="59" y="59"/>
                  </a:lnTo>
                  <a:lnTo>
                    <a:pt x="54" y="63"/>
                  </a:lnTo>
                  <a:lnTo>
                    <a:pt x="46" y="65"/>
                  </a:lnTo>
                  <a:lnTo>
                    <a:pt x="38" y="65"/>
                  </a:lnTo>
                  <a:lnTo>
                    <a:pt x="31" y="65"/>
                  </a:lnTo>
                  <a:lnTo>
                    <a:pt x="23" y="63"/>
                  </a:lnTo>
                  <a:lnTo>
                    <a:pt x="17" y="59"/>
                  </a:lnTo>
                  <a:lnTo>
                    <a:pt x="11" y="56"/>
                  </a:lnTo>
                  <a:lnTo>
                    <a:pt x="6" y="52"/>
                  </a:lnTo>
                  <a:lnTo>
                    <a:pt x="2" y="46"/>
                  </a:lnTo>
                  <a:lnTo>
                    <a:pt x="0" y="40"/>
                  </a:lnTo>
                  <a:lnTo>
                    <a:pt x="0" y="33"/>
                  </a:lnTo>
                  <a:lnTo>
                    <a:pt x="0" y="27"/>
                  </a:lnTo>
                  <a:lnTo>
                    <a:pt x="2" y="21"/>
                  </a:lnTo>
                  <a:lnTo>
                    <a:pt x="6" y="15"/>
                  </a:lnTo>
                  <a:lnTo>
                    <a:pt x="11" y="10"/>
                  </a:lnTo>
                  <a:lnTo>
                    <a:pt x="17"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727" name="Freeform 146"/>
            <p:cNvSpPr>
              <a:spLocks/>
            </p:cNvSpPr>
            <p:nvPr/>
          </p:nvSpPr>
          <p:spPr bwMode="auto">
            <a:xfrm>
              <a:off x="2215" y="3325"/>
              <a:ext cx="77" cy="65"/>
            </a:xfrm>
            <a:custGeom>
              <a:avLst/>
              <a:gdLst>
                <a:gd name="T0" fmla="*/ 38 w 77"/>
                <a:gd name="T1" fmla="*/ 0 h 65"/>
                <a:gd name="T2" fmla="*/ 46 w 77"/>
                <a:gd name="T3" fmla="*/ 0 h 65"/>
                <a:gd name="T4" fmla="*/ 54 w 77"/>
                <a:gd name="T5" fmla="*/ 2 h 65"/>
                <a:gd name="T6" fmla="*/ 59 w 77"/>
                <a:gd name="T7" fmla="*/ 6 h 65"/>
                <a:gd name="T8" fmla="*/ 65 w 77"/>
                <a:gd name="T9" fmla="*/ 10 h 65"/>
                <a:gd name="T10" fmla="*/ 71 w 77"/>
                <a:gd name="T11" fmla="*/ 15 h 65"/>
                <a:gd name="T12" fmla="*/ 75 w 77"/>
                <a:gd name="T13" fmla="*/ 21 h 65"/>
                <a:gd name="T14" fmla="*/ 77 w 77"/>
                <a:gd name="T15" fmla="*/ 27 h 65"/>
                <a:gd name="T16" fmla="*/ 77 w 77"/>
                <a:gd name="T17" fmla="*/ 33 h 65"/>
                <a:gd name="T18" fmla="*/ 77 w 77"/>
                <a:gd name="T19" fmla="*/ 40 h 65"/>
                <a:gd name="T20" fmla="*/ 75 w 77"/>
                <a:gd name="T21" fmla="*/ 46 h 65"/>
                <a:gd name="T22" fmla="*/ 71 w 77"/>
                <a:gd name="T23" fmla="*/ 52 h 65"/>
                <a:gd name="T24" fmla="*/ 65 w 77"/>
                <a:gd name="T25" fmla="*/ 56 h 65"/>
                <a:gd name="T26" fmla="*/ 59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1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21 h 65"/>
                <a:gd name="T54" fmla="*/ 6 w 77"/>
                <a:gd name="T55" fmla="*/ 15 h 65"/>
                <a:gd name="T56" fmla="*/ 11 w 77"/>
                <a:gd name="T57" fmla="*/ 10 h 65"/>
                <a:gd name="T58" fmla="*/ 17 w 77"/>
                <a:gd name="T59" fmla="*/ 6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10"/>
                  </a:lnTo>
                  <a:lnTo>
                    <a:pt x="71" y="15"/>
                  </a:lnTo>
                  <a:lnTo>
                    <a:pt x="75" y="21"/>
                  </a:lnTo>
                  <a:lnTo>
                    <a:pt x="77" y="27"/>
                  </a:lnTo>
                  <a:lnTo>
                    <a:pt x="77" y="33"/>
                  </a:lnTo>
                  <a:lnTo>
                    <a:pt x="77" y="40"/>
                  </a:lnTo>
                  <a:lnTo>
                    <a:pt x="75" y="46"/>
                  </a:lnTo>
                  <a:lnTo>
                    <a:pt x="71" y="52"/>
                  </a:lnTo>
                  <a:lnTo>
                    <a:pt x="65" y="56"/>
                  </a:lnTo>
                  <a:lnTo>
                    <a:pt x="59" y="59"/>
                  </a:lnTo>
                  <a:lnTo>
                    <a:pt x="54" y="63"/>
                  </a:lnTo>
                  <a:lnTo>
                    <a:pt x="46" y="65"/>
                  </a:lnTo>
                  <a:lnTo>
                    <a:pt x="38" y="65"/>
                  </a:lnTo>
                  <a:lnTo>
                    <a:pt x="31" y="65"/>
                  </a:lnTo>
                  <a:lnTo>
                    <a:pt x="23" y="63"/>
                  </a:lnTo>
                  <a:lnTo>
                    <a:pt x="17" y="59"/>
                  </a:lnTo>
                  <a:lnTo>
                    <a:pt x="11" y="56"/>
                  </a:lnTo>
                  <a:lnTo>
                    <a:pt x="6" y="52"/>
                  </a:lnTo>
                  <a:lnTo>
                    <a:pt x="2" y="46"/>
                  </a:lnTo>
                  <a:lnTo>
                    <a:pt x="0" y="40"/>
                  </a:lnTo>
                  <a:lnTo>
                    <a:pt x="0" y="33"/>
                  </a:lnTo>
                  <a:lnTo>
                    <a:pt x="0" y="27"/>
                  </a:lnTo>
                  <a:lnTo>
                    <a:pt x="2" y="21"/>
                  </a:lnTo>
                  <a:lnTo>
                    <a:pt x="6" y="15"/>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28" name="Freeform 147"/>
            <p:cNvSpPr>
              <a:spLocks/>
            </p:cNvSpPr>
            <p:nvPr/>
          </p:nvSpPr>
          <p:spPr bwMode="auto">
            <a:xfrm>
              <a:off x="2937" y="4020"/>
              <a:ext cx="76" cy="67"/>
            </a:xfrm>
            <a:custGeom>
              <a:avLst/>
              <a:gdLst>
                <a:gd name="T0" fmla="*/ 38 w 76"/>
                <a:gd name="T1" fmla="*/ 0 h 67"/>
                <a:gd name="T2" fmla="*/ 46 w 76"/>
                <a:gd name="T3" fmla="*/ 1 h 67"/>
                <a:gd name="T4" fmla="*/ 53 w 76"/>
                <a:gd name="T5" fmla="*/ 3 h 67"/>
                <a:gd name="T6" fmla="*/ 59 w 76"/>
                <a:gd name="T7" fmla="*/ 5 h 67"/>
                <a:gd name="T8" fmla="*/ 65 w 76"/>
                <a:gd name="T9" fmla="*/ 9 h 67"/>
                <a:gd name="T10" fmla="*/ 71 w 76"/>
                <a:gd name="T11" fmla="*/ 15 h 67"/>
                <a:gd name="T12" fmla="*/ 75 w 76"/>
                <a:gd name="T13" fmla="*/ 21 h 67"/>
                <a:gd name="T14" fmla="*/ 76 w 76"/>
                <a:gd name="T15" fmla="*/ 26 h 67"/>
                <a:gd name="T16" fmla="*/ 76 w 76"/>
                <a:gd name="T17" fmla="*/ 34 h 67"/>
                <a:gd name="T18" fmla="*/ 76 w 76"/>
                <a:gd name="T19" fmla="*/ 40 h 67"/>
                <a:gd name="T20" fmla="*/ 75 w 76"/>
                <a:gd name="T21" fmla="*/ 46 h 67"/>
                <a:gd name="T22" fmla="*/ 71 w 76"/>
                <a:gd name="T23" fmla="*/ 51 h 67"/>
                <a:gd name="T24" fmla="*/ 65 w 76"/>
                <a:gd name="T25" fmla="*/ 57 h 67"/>
                <a:gd name="T26" fmla="*/ 59 w 76"/>
                <a:gd name="T27" fmla="*/ 61 h 67"/>
                <a:gd name="T28" fmla="*/ 53 w 76"/>
                <a:gd name="T29" fmla="*/ 63 h 67"/>
                <a:gd name="T30" fmla="*/ 46 w 76"/>
                <a:gd name="T31" fmla="*/ 65 h 67"/>
                <a:gd name="T32" fmla="*/ 38 w 76"/>
                <a:gd name="T33" fmla="*/ 67 h 67"/>
                <a:gd name="T34" fmla="*/ 30 w 76"/>
                <a:gd name="T35" fmla="*/ 65 h 67"/>
                <a:gd name="T36" fmla="*/ 23 w 76"/>
                <a:gd name="T37" fmla="*/ 63 h 67"/>
                <a:gd name="T38" fmla="*/ 17 w 76"/>
                <a:gd name="T39" fmla="*/ 61 h 67"/>
                <a:gd name="T40" fmla="*/ 11 w 76"/>
                <a:gd name="T41" fmla="*/ 57 h 67"/>
                <a:gd name="T42" fmla="*/ 5 w 76"/>
                <a:gd name="T43" fmla="*/ 51 h 67"/>
                <a:gd name="T44" fmla="*/ 3 w 76"/>
                <a:gd name="T45" fmla="*/ 46 h 67"/>
                <a:gd name="T46" fmla="*/ 0 w 76"/>
                <a:gd name="T47" fmla="*/ 40 h 67"/>
                <a:gd name="T48" fmla="*/ 0 w 76"/>
                <a:gd name="T49" fmla="*/ 34 h 67"/>
                <a:gd name="T50" fmla="*/ 0 w 76"/>
                <a:gd name="T51" fmla="*/ 26 h 67"/>
                <a:gd name="T52" fmla="*/ 3 w 76"/>
                <a:gd name="T53" fmla="*/ 21 h 67"/>
                <a:gd name="T54" fmla="*/ 5 w 76"/>
                <a:gd name="T55" fmla="*/ 15 h 67"/>
                <a:gd name="T56" fmla="*/ 11 w 76"/>
                <a:gd name="T57" fmla="*/ 9 h 67"/>
                <a:gd name="T58" fmla="*/ 17 w 76"/>
                <a:gd name="T59" fmla="*/ 5 h 67"/>
                <a:gd name="T60" fmla="*/ 23 w 76"/>
                <a:gd name="T61" fmla="*/ 3 h 67"/>
                <a:gd name="T62" fmla="*/ 30 w 76"/>
                <a:gd name="T63" fmla="*/ 1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1"/>
                  </a:lnTo>
                  <a:lnTo>
                    <a:pt x="53" y="3"/>
                  </a:lnTo>
                  <a:lnTo>
                    <a:pt x="59" y="5"/>
                  </a:lnTo>
                  <a:lnTo>
                    <a:pt x="65" y="9"/>
                  </a:lnTo>
                  <a:lnTo>
                    <a:pt x="71" y="15"/>
                  </a:lnTo>
                  <a:lnTo>
                    <a:pt x="75" y="21"/>
                  </a:lnTo>
                  <a:lnTo>
                    <a:pt x="76" y="26"/>
                  </a:lnTo>
                  <a:lnTo>
                    <a:pt x="76" y="34"/>
                  </a:lnTo>
                  <a:lnTo>
                    <a:pt x="76" y="40"/>
                  </a:lnTo>
                  <a:lnTo>
                    <a:pt x="75" y="46"/>
                  </a:lnTo>
                  <a:lnTo>
                    <a:pt x="71" y="51"/>
                  </a:lnTo>
                  <a:lnTo>
                    <a:pt x="65" y="57"/>
                  </a:lnTo>
                  <a:lnTo>
                    <a:pt x="59" y="61"/>
                  </a:lnTo>
                  <a:lnTo>
                    <a:pt x="53" y="63"/>
                  </a:lnTo>
                  <a:lnTo>
                    <a:pt x="46" y="65"/>
                  </a:lnTo>
                  <a:lnTo>
                    <a:pt x="38" y="67"/>
                  </a:lnTo>
                  <a:lnTo>
                    <a:pt x="30" y="65"/>
                  </a:lnTo>
                  <a:lnTo>
                    <a:pt x="23" y="63"/>
                  </a:lnTo>
                  <a:lnTo>
                    <a:pt x="17" y="61"/>
                  </a:lnTo>
                  <a:lnTo>
                    <a:pt x="11" y="57"/>
                  </a:lnTo>
                  <a:lnTo>
                    <a:pt x="5" y="51"/>
                  </a:lnTo>
                  <a:lnTo>
                    <a:pt x="3" y="46"/>
                  </a:lnTo>
                  <a:lnTo>
                    <a:pt x="0" y="40"/>
                  </a:lnTo>
                  <a:lnTo>
                    <a:pt x="0" y="34"/>
                  </a:lnTo>
                  <a:lnTo>
                    <a:pt x="0" y="26"/>
                  </a:lnTo>
                  <a:lnTo>
                    <a:pt x="3" y="21"/>
                  </a:lnTo>
                  <a:lnTo>
                    <a:pt x="5" y="15"/>
                  </a:lnTo>
                  <a:lnTo>
                    <a:pt x="11" y="9"/>
                  </a:lnTo>
                  <a:lnTo>
                    <a:pt x="17" y="5"/>
                  </a:lnTo>
                  <a:lnTo>
                    <a:pt x="23" y="3"/>
                  </a:lnTo>
                  <a:lnTo>
                    <a:pt x="30" y="1"/>
                  </a:lnTo>
                  <a:lnTo>
                    <a:pt x="38" y="0"/>
                  </a:lnTo>
                  <a:close/>
                </a:path>
              </a:pathLst>
            </a:custGeom>
            <a:noFill/>
            <a:ln w="12700">
              <a:solidFill>
                <a:srgbClr val="1F1A17"/>
              </a:solidFill>
              <a:prstDash val="solid"/>
              <a:round/>
              <a:headEnd/>
              <a:tailEnd/>
            </a:ln>
          </p:spPr>
          <p:txBody>
            <a:bodyPr/>
            <a:lstStyle/>
            <a:p>
              <a:endParaRPr lang="en-US" dirty="0"/>
            </a:p>
          </p:txBody>
        </p:sp>
        <p:sp>
          <p:nvSpPr>
            <p:cNvPr id="19729" name="Freeform 148"/>
            <p:cNvSpPr>
              <a:spLocks/>
            </p:cNvSpPr>
            <p:nvPr/>
          </p:nvSpPr>
          <p:spPr bwMode="auto">
            <a:xfrm>
              <a:off x="2278" y="3693"/>
              <a:ext cx="79" cy="66"/>
            </a:xfrm>
            <a:custGeom>
              <a:avLst/>
              <a:gdLst>
                <a:gd name="T0" fmla="*/ 39 w 79"/>
                <a:gd name="T1" fmla="*/ 0 h 66"/>
                <a:gd name="T2" fmla="*/ 46 w 79"/>
                <a:gd name="T3" fmla="*/ 0 h 66"/>
                <a:gd name="T4" fmla="*/ 54 w 79"/>
                <a:gd name="T5" fmla="*/ 2 h 66"/>
                <a:gd name="T6" fmla="*/ 62 w 79"/>
                <a:gd name="T7" fmla="*/ 6 h 66"/>
                <a:gd name="T8" fmla="*/ 67 w 79"/>
                <a:gd name="T9" fmla="*/ 10 h 66"/>
                <a:gd name="T10" fmla="*/ 71 w 79"/>
                <a:gd name="T11" fmla="*/ 16 h 66"/>
                <a:gd name="T12" fmla="*/ 75 w 79"/>
                <a:gd name="T13" fmla="*/ 20 h 66"/>
                <a:gd name="T14" fmla="*/ 77 w 79"/>
                <a:gd name="T15" fmla="*/ 27 h 66"/>
                <a:gd name="T16" fmla="*/ 79 w 79"/>
                <a:gd name="T17" fmla="*/ 33 h 66"/>
                <a:gd name="T18" fmla="*/ 77 w 79"/>
                <a:gd name="T19" fmla="*/ 41 h 66"/>
                <a:gd name="T20" fmla="*/ 75 w 79"/>
                <a:gd name="T21" fmla="*/ 46 h 66"/>
                <a:gd name="T22" fmla="*/ 71 w 79"/>
                <a:gd name="T23" fmla="*/ 52 h 66"/>
                <a:gd name="T24" fmla="*/ 67 w 79"/>
                <a:gd name="T25" fmla="*/ 56 h 66"/>
                <a:gd name="T26" fmla="*/ 62 w 79"/>
                <a:gd name="T27" fmla="*/ 60 h 66"/>
                <a:gd name="T28" fmla="*/ 54 w 79"/>
                <a:gd name="T29" fmla="*/ 64 h 66"/>
                <a:gd name="T30" fmla="*/ 46 w 79"/>
                <a:gd name="T31" fmla="*/ 66 h 66"/>
                <a:gd name="T32" fmla="*/ 39 w 79"/>
                <a:gd name="T33" fmla="*/ 66 h 66"/>
                <a:gd name="T34" fmla="*/ 31 w 79"/>
                <a:gd name="T35" fmla="*/ 66 h 66"/>
                <a:gd name="T36" fmla="*/ 25 w 79"/>
                <a:gd name="T37" fmla="*/ 64 h 66"/>
                <a:gd name="T38" fmla="*/ 17 w 79"/>
                <a:gd name="T39" fmla="*/ 60 h 66"/>
                <a:gd name="T40" fmla="*/ 12 w 79"/>
                <a:gd name="T41" fmla="*/ 56 h 66"/>
                <a:gd name="T42" fmla="*/ 8 w 79"/>
                <a:gd name="T43" fmla="*/ 52 h 66"/>
                <a:gd name="T44" fmla="*/ 4 w 79"/>
                <a:gd name="T45" fmla="*/ 46 h 66"/>
                <a:gd name="T46" fmla="*/ 2 w 79"/>
                <a:gd name="T47" fmla="*/ 41 h 66"/>
                <a:gd name="T48" fmla="*/ 0 w 79"/>
                <a:gd name="T49" fmla="*/ 33 h 66"/>
                <a:gd name="T50" fmla="*/ 2 w 79"/>
                <a:gd name="T51" fmla="*/ 27 h 66"/>
                <a:gd name="T52" fmla="*/ 4 w 79"/>
                <a:gd name="T53" fmla="*/ 20 h 66"/>
                <a:gd name="T54" fmla="*/ 8 w 79"/>
                <a:gd name="T55" fmla="*/ 16 h 66"/>
                <a:gd name="T56" fmla="*/ 12 w 79"/>
                <a:gd name="T57" fmla="*/ 10 h 66"/>
                <a:gd name="T58" fmla="*/ 17 w 79"/>
                <a:gd name="T59" fmla="*/ 6 h 66"/>
                <a:gd name="T60" fmla="*/ 25 w 79"/>
                <a:gd name="T61" fmla="*/ 2 h 66"/>
                <a:gd name="T62" fmla="*/ 31 w 79"/>
                <a:gd name="T63" fmla="*/ 0 h 66"/>
                <a:gd name="T64" fmla="*/ 39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9" y="0"/>
                  </a:moveTo>
                  <a:lnTo>
                    <a:pt x="46" y="0"/>
                  </a:lnTo>
                  <a:lnTo>
                    <a:pt x="54" y="2"/>
                  </a:lnTo>
                  <a:lnTo>
                    <a:pt x="62" y="6"/>
                  </a:lnTo>
                  <a:lnTo>
                    <a:pt x="67" y="10"/>
                  </a:lnTo>
                  <a:lnTo>
                    <a:pt x="71" y="16"/>
                  </a:lnTo>
                  <a:lnTo>
                    <a:pt x="75" y="20"/>
                  </a:lnTo>
                  <a:lnTo>
                    <a:pt x="77" y="27"/>
                  </a:lnTo>
                  <a:lnTo>
                    <a:pt x="79" y="33"/>
                  </a:lnTo>
                  <a:lnTo>
                    <a:pt x="77" y="41"/>
                  </a:lnTo>
                  <a:lnTo>
                    <a:pt x="75" y="46"/>
                  </a:lnTo>
                  <a:lnTo>
                    <a:pt x="71" y="52"/>
                  </a:lnTo>
                  <a:lnTo>
                    <a:pt x="67" y="56"/>
                  </a:lnTo>
                  <a:lnTo>
                    <a:pt x="62" y="60"/>
                  </a:lnTo>
                  <a:lnTo>
                    <a:pt x="54" y="64"/>
                  </a:lnTo>
                  <a:lnTo>
                    <a:pt x="46" y="66"/>
                  </a:lnTo>
                  <a:lnTo>
                    <a:pt x="39" y="66"/>
                  </a:lnTo>
                  <a:lnTo>
                    <a:pt x="31" y="66"/>
                  </a:lnTo>
                  <a:lnTo>
                    <a:pt x="25" y="64"/>
                  </a:lnTo>
                  <a:lnTo>
                    <a:pt x="17" y="60"/>
                  </a:lnTo>
                  <a:lnTo>
                    <a:pt x="12" y="56"/>
                  </a:lnTo>
                  <a:lnTo>
                    <a:pt x="8" y="52"/>
                  </a:lnTo>
                  <a:lnTo>
                    <a:pt x="4" y="46"/>
                  </a:lnTo>
                  <a:lnTo>
                    <a:pt x="2" y="41"/>
                  </a:lnTo>
                  <a:lnTo>
                    <a:pt x="0" y="33"/>
                  </a:lnTo>
                  <a:lnTo>
                    <a:pt x="2" y="27"/>
                  </a:lnTo>
                  <a:lnTo>
                    <a:pt x="4" y="20"/>
                  </a:lnTo>
                  <a:lnTo>
                    <a:pt x="8" y="16"/>
                  </a:lnTo>
                  <a:lnTo>
                    <a:pt x="12" y="10"/>
                  </a:lnTo>
                  <a:lnTo>
                    <a:pt x="17" y="6"/>
                  </a:lnTo>
                  <a:lnTo>
                    <a:pt x="25" y="2"/>
                  </a:lnTo>
                  <a:lnTo>
                    <a:pt x="31" y="0"/>
                  </a:lnTo>
                  <a:lnTo>
                    <a:pt x="39" y="0"/>
                  </a:lnTo>
                  <a:close/>
                </a:path>
              </a:pathLst>
            </a:custGeom>
            <a:solidFill>
              <a:srgbClr val="FFFFFF"/>
            </a:solidFill>
            <a:ln w="9525">
              <a:noFill/>
              <a:round/>
              <a:headEnd/>
              <a:tailEnd/>
            </a:ln>
          </p:spPr>
          <p:txBody>
            <a:bodyPr/>
            <a:lstStyle/>
            <a:p>
              <a:endParaRPr lang="en-US" dirty="0"/>
            </a:p>
          </p:txBody>
        </p:sp>
        <p:sp>
          <p:nvSpPr>
            <p:cNvPr id="19730" name="Freeform 149"/>
            <p:cNvSpPr>
              <a:spLocks/>
            </p:cNvSpPr>
            <p:nvPr/>
          </p:nvSpPr>
          <p:spPr bwMode="auto">
            <a:xfrm>
              <a:off x="2278" y="3693"/>
              <a:ext cx="79" cy="66"/>
            </a:xfrm>
            <a:custGeom>
              <a:avLst/>
              <a:gdLst>
                <a:gd name="T0" fmla="*/ 39 w 79"/>
                <a:gd name="T1" fmla="*/ 0 h 66"/>
                <a:gd name="T2" fmla="*/ 46 w 79"/>
                <a:gd name="T3" fmla="*/ 0 h 66"/>
                <a:gd name="T4" fmla="*/ 54 w 79"/>
                <a:gd name="T5" fmla="*/ 2 h 66"/>
                <a:gd name="T6" fmla="*/ 62 w 79"/>
                <a:gd name="T7" fmla="*/ 6 h 66"/>
                <a:gd name="T8" fmla="*/ 67 w 79"/>
                <a:gd name="T9" fmla="*/ 10 h 66"/>
                <a:gd name="T10" fmla="*/ 71 w 79"/>
                <a:gd name="T11" fmla="*/ 16 h 66"/>
                <a:gd name="T12" fmla="*/ 75 w 79"/>
                <a:gd name="T13" fmla="*/ 20 h 66"/>
                <a:gd name="T14" fmla="*/ 77 w 79"/>
                <a:gd name="T15" fmla="*/ 27 h 66"/>
                <a:gd name="T16" fmla="*/ 79 w 79"/>
                <a:gd name="T17" fmla="*/ 33 h 66"/>
                <a:gd name="T18" fmla="*/ 77 w 79"/>
                <a:gd name="T19" fmla="*/ 41 h 66"/>
                <a:gd name="T20" fmla="*/ 75 w 79"/>
                <a:gd name="T21" fmla="*/ 46 h 66"/>
                <a:gd name="T22" fmla="*/ 71 w 79"/>
                <a:gd name="T23" fmla="*/ 52 h 66"/>
                <a:gd name="T24" fmla="*/ 67 w 79"/>
                <a:gd name="T25" fmla="*/ 56 h 66"/>
                <a:gd name="T26" fmla="*/ 62 w 79"/>
                <a:gd name="T27" fmla="*/ 60 h 66"/>
                <a:gd name="T28" fmla="*/ 54 w 79"/>
                <a:gd name="T29" fmla="*/ 64 h 66"/>
                <a:gd name="T30" fmla="*/ 46 w 79"/>
                <a:gd name="T31" fmla="*/ 66 h 66"/>
                <a:gd name="T32" fmla="*/ 39 w 79"/>
                <a:gd name="T33" fmla="*/ 66 h 66"/>
                <a:gd name="T34" fmla="*/ 31 w 79"/>
                <a:gd name="T35" fmla="*/ 66 h 66"/>
                <a:gd name="T36" fmla="*/ 25 w 79"/>
                <a:gd name="T37" fmla="*/ 64 h 66"/>
                <a:gd name="T38" fmla="*/ 17 w 79"/>
                <a:gd name="T39" fmla="*/ 60 h 66"/>
                <a:gd name="T40" fmla="*/ 12 w 79"/>
                <a:gd name="T41" fmla="*/ 56 h 66"/>
                <a:gd name="T42" fmla="*/ 8 w 79"/>
                <a:gd name="T43" fmla="*/ 52 h 66"/>
                <a:gd name="T44" fmla="*/ 4 w 79"/>
                <a:gd name="T45" fmla="*/ 46 h 66"/>
                <a:gd name="T46" fmla="*/ 2 w 79"/>
                <a:gd name="T47" fmla="*/ 41 h 66"/>
                <a:gd name="T48" fmla="*/ 0 w 79"/>
                <a:gd name="T49" fmla="*/ 33 h 66"/>
                <a:gd name="T50" fmla="*/ 2 w 79"/>
                <a:gd name="T51" fmla="*/ 27 h 66"/>
                <a:gd name="T52" fmla="*/ 4 w 79"/>
                <a:gd name="T53" fmla="*/ 20 h 66"/>
                <a:gd name="T54" fmla="*/ 8 w 79"/>
                <a:gd name="T55" fmla="*/ 16 h 66"/>
                <a:gd name="T56" fmla="*/ 12 w 79"/>
                <a:gd name="T57" fmla="*/ 10 h 66"/>
                <a:gd name="T58" fmla="*/ 17 w 79"/>
                <a:gd name="T59" fmla="*/ 6 h 66"/>
                <a:gd name="T60" fmla="*/ 25 w 79"/>
                <a:gd name="T61" fmla="*/ 2 h 66"/>
                <a:gd name="T62" fmla="*/ 31 w 79"/>
                <a:gd name="T63" fmla="*/ 0 h 66"/>
                <a:gd name="T64" fmla="*/ 39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9" y="0"/>
                  </a:moveTo>
                  <a:lnTo>
                    <a:pt x="46" y="0"/>
                  </a:lnTo>
                  <a:lnTo>
                    <a:pt x="54" y="2"/>
                  </a:lnTo>
                  <a:lnTo>
                    <a:pt x="62" y="6"/>
                  </a:lnTo>
                  <a:lnTo>
                    <a:pt x="67" y="10"/>
                  </a:lnTo>
                  <a:lnTo>
                    <a:pt x="71" y="16"/>
                  </a:lnTo>
                  <a:lnTo>
                    <a:pt x="75" y="20"/>
                  </a:lnTo>
                  <a:lnTo>
                    <a:pt x="77" y="27"/>
                  </a:lnTo>
                  <a:lnTo>
                    <a:pt x="79" y="33"/>
                  </a:lnTo>
                  <a:lnTo>
                    <a:pt x="77" y="41"/>
                  </a:lnTo>
                  <a:lnTo>
                    <a:pt x="75" y="46"/>
                  </a:lnTo>
                  <a:lnTo>
                    <a:pt x="71" y="52"/>
                  </a:lnTo>
                  <a:lnTo>
                    <a:pt x="67" y="56"/>
                  </a:lnTo>
                  <a:lnTo>
                    <a:pt x="62" y="60"/>
                  </a:lnTo>
                  <a:lnTo>
                    <a:pt x="54" y="64"/>
                  </a:lnTo>
                  <a:lnTo>
                    <a:pt x="46" y="66"/>
                  </a:lnTo>
                  <a:lnTo>
                    <a:pt x="39" y="66"/>
                  </a:lnTo>
                  <a:lnTo>
                    <a:pt x="31" y="66"/>
                  </a:lnTo>
                  <a:lnTo>
                    <a:pt x="25" y="64"/>
                  </a:lnTo>
                  <a:lnTo>
                    <a:pt x="17" y="60"/>
                  </a:lnTo>
                  <a:lnTo>
                    <a:pt x="12" y="56"/>
                  </a:lnTo>
                  <a:lnTo>
                    <a:pt x="8" y="52"/>
                  </a:lnTo>
                  <a:lnTo>
                    <a:pt x="4" y="46"/>
                  </a:lnTo>
                  <a:lnTo>
                    <a:pt x="2" y="41"/>
                  </a:lnTo>
                  <a:lnTo>
                    <a:pt x="0" y="33"/>
                  </a:lnTo>
                  <a:lnTo>
                    <a:pt x="2" y="27"/>
                  </a:lnTo>
                  <a:lnTo>
                    <a:pt x="4" y="20"/>
                  </a:lnTo>
                  <a:lnTo>
                    <a:pt x="8" y="16"/>
                  </a:lnTo>
                  <a:lnTo>
                    <a:pt x="12" y="10"/>
                  </a:lnTo>
                  <a:lnTo>
                    <a:pt x="17" y="6"/>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31" name="Freeform 150"/>
            <p:cNvSpPr>
              <a:spLocks/>
            </p:cNvSpPr>
            <p:nvPr/>
          </p:nvSpPr>
          <p:spPr bwMode="auto">
            <a:xfrm>
              <a:off x="2988" y="3638"/>
              <a:ext cx="77" cy="65"/>
            </a:xfrm>
            <a:custGeom>
              <a:avLst/>
              <a:gdLst>
                <a:gd name="T0" fmla="*/ 39 w 77"/>
                <a:gd name="T1" fmla="*/ 0 h 65"/>
                <a:gd name="T2" fmla="*/ 47 w 77"/>
                <a:gd name="T3" fmla="*/ 0 h 65"/>
                <a:gd name="T4" fmla="*/ 54 w 77"/>
                <a:gd name="T5" fmla="*/ 2 h 65"/>
                <a:gd name="T6" fmla="*/ 60 w 77"/>
                <a:gd name="T7" fmla="*/ 5 h 65"/>
                <a:gd name="T8" fmla="*/ 66 w 77"/>
                <a:gd name="T9" fmla="*/ 9 h 65"/>
                <a:gd name="T10" fmla="*/ 72 w 77"/>
                <a:gd name="T11" fmla="*/ 15 h 65"/>
                <a:gd name="T12" fmla="*/ 73 w 77"/>
                <a:gd name="T13" fmla="*/ 21 h 65"/>
                <a:gd name="T14" fmla="*/ 77 w 77"/>
                <a:gd name="T15" fmla="*/ 27 h 65"/>
                <a:gd name="T16" fmla="*/ 77 w 77"/>
                <a:gd name="T17" fmla="*/ 32 h 65"/>
                <a:gd name="T18" fmla="*/ 77 w 77"/>
                <a:gd name="T19" fmla="*/ 40 h 65"/>
                <a:gd name="T20" fmla="*/ 73 w 77"/>
                <a:gd name="T21" fmla="*/ 46 h 65"/>
                <a:gd name="T22" fmla="*/ 72 w 77"/>
                <a:gd name="T23" fmla="*/ 52 h 65"/>
                <a:gd name="T24" fmla="*/ 66 w 77"/>
                <a:gd name="T25" fmla="*/ 55 h 65"/>
                <a:gd name="T26" fmla="*/ 60 w 77"/>
                <a:gd name="T27" fmla="*/ 61 h 65"/>
                <a:gd name="T28" fmla="*/ 54 w 77"/>
                <a:gd name="T29" fmla="*/ 63 h 65"/>
                <a:gd name="T30" fmla="*/ 47 w 77"/>
                <a:gd name="T31" fmla="*/ 65 h 65"/>
                <a:gd name="T32" fmla="*/ 39 w 77"/>
                <a:gd name="T33" fmla="*/ 65 h 65"/>
                <a:gd name="T34" fmla="*/ 31 w 77"/>
                <a:gd name="T35" fmla="*/ 65 h 65"/>
                <a:gd name="T36" fmla="*/ 24 w 77"/>
                <a:gd name="T37" fmla="*/ 63 h 65"/>
                <a:gd name="T38" fmla="*/ 18 w 77"/>
                <a:gd name="T39" fmla="*/ 61 h 65"/>
                <a:gd name="T40" fmla="*/ 12 w 77"/>
                <a:gd name="T41" fmla="*/ 55 h 65"/>
                <a:gd name="T42" fmla="*/ 6 w 77"/>
                <a:gd name="T43" fmla="*/ 52 h 65"/>
                <a:gd name="T44" fmla="*/ 2 w 77"/>
                <a:gd name="T45" fmla="*/ 46 h 65"/>
                <a:gd name="T46" fmla="*/ 0 w 77"/>
                <a:gd name="T47" fmla="*/ 40 h 65"/>
                <a:gd name="T48" fmla="*/ 0 w 77"/>
                <a:gd name="T49" fmla="*/ 32 h 65"/>
                <a:gd name="T50" fmla="*/ 0 w 77"/>
                <a:gd name="T51" fmla="*/ 27 h 65"/>
                <a:gd name="T52" fmla="*/ 2 w 77"/>
                <a:gd name="T53" fmla="*/ 21 h 65"/>
                <a:gd name="T54" fmla="*/ 6 w 77"/>
                <a:gd name="T55" fmla="*/ 15 h 65"/>
                <a:gd name="T56" fmla="*/ 12 w 77"/>
                <a:gd name="T57" fmla="*/ 9 h 65"/>
                <a:gd name="T58" fmla="*/ 18 w 77"/>
                <a:gd name="T59" fmla="*/ 5 h 65"/>
                <a:gd name="T60" fmla="*/ 24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2"/>
                  </a:lnTo>
                  <a:lnTo>
                    <a:pt x="60" y="5"/>
                  </a:lnTo>
                  <a:lnTo>
                    <a:pt x="66" y="9"/>
                  </a:lnTo>
                  <a:lnTo>
                    <a:pt x="72" y="15"/>
                  </a:lnTo>
                  <a:lnTo>
                    <a:pt x="73" y="21"/>
                  </a:lnTo>
                  <a:lnTo>
                    <a:pt x="77" y="27"/>
                  </a:lnTo>
                  <a:lnTo>
                    <a:pt x="77" y="32"/>
                  </a:lnTo>
                  <a:lnTo>
                    <a:pt x="77" y="40"/>
                  </a:lnTo>
                  <a:lnTo>
                    <a:pt x="73" y="46"/>
                  </a:lnTo>
                  <a:lnTo>
                    <a:pt x="72" y="52"/>
                  </a:lnTo>
                  <a:lnTo>
                    <a:pt x="66" y="55"/>
                  </a:lnTo>
                  <a:lnTo>
                    <a:pt x="60" y="61"/>
                  </a:lnTo>
                  <a:lnTo>
                    <a:pt x="54" y="63"/>
                  </a:lnTo>
                  <a:lnTo>
                    <a:pt x="47" y="65"/>
                  </a:lnTo>
                  <a:lnTo>
                    <a:pt x="39" y="65"/>
                  </a:lnTo>
                  <a:lnTo>
                    <a:pt x="31" y="65"/>
                  </a:lnTo>
                  <a:lnTo>
                    <a:pt x="24" y="63"/>
                  </a:lnTo>
                  <a:lnTo>
                    <a:pt x="18" y="61"/>
                  </a:lnTo>
                  <a:lnTo>
                    <a:pt x="12" y="55"/>
                  </a:lnTo>
                  <a:lnTo>
                    <a:pt x="6" y="52"/>
                  </a:lnTo>
                  <a:lnTo>
                    <a:pt x="2" y="46"/>
                  </a:lnTo>
                  <a:lnTo>
                    <a:pt x="0" y="40"/>
                  </a:lnTo>
                  <a:lnTo>
                    <a:pt x="0" y="32"/>
                  </a:lnTo>
                  <a:lnTo>
                    <a:pt x="0" y="27"/>
                  </a:lnTo>
                  <a:lnTo>
                    <a:pt x="2" y="21"/>
                  </a:lnTo>
                  <a:lnTo>
                    <a:pt x="6" y="15"/>
                  </a:lnTo>
                  <a:lnTo>
                    <a:pt x="12" y="9"/>
                  </a:lnTo>
                  <a:lnTo>
                    <a:pt x="18" y="5"/>
                  </a:lnTo>
                  <a:lnTo>
                    <a:pt x="24"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32" name="Freeform 151"/>
            <p:cNvSpPr>
              <a:spLocks/>
            </p:cNvSpPr>
            <p:nvPr/>
          </p:nvSpPr>
          <p:spPr bwMode="auto">
            <a:xfrm>
              <a:off x="2230" y="3503"/>
              <a:ext cx="77" cy="66"/>
            </a:xfrm>
            <a:custGeom>
              <a:avLst/>
              <a:gdLst>
                <a:gd name="T0" fmla="*/ 39 w 77"/>
                <a:gd name="T1" fmla="*/ 0 h 66"/>
                <a:gd name="T2" fmla="*/ 46 w 77"/>
                <a:gd name="T3" fmla="*/ 0 h 66"/>
                <a:gd name="T4" fmla="*/ 54 w 77"/>
                <a:gd name="T5" fmla="*/ 2 h 66"/>
                <a:gd name="T6" fmla="*/ 60 w 77"/>
                <a:gd name="T7" fmla="*/ 6 h 66"/>
                <a:gd name="T8" fmla="*/ 65 w 77"/>
                <a:gd name="T9" fmla="*/ 10 h 66"/>
                <a:gd name="T10" fmla="*/ 71 w 77"/>
                <a:gd name="T11" fmla="*/ 14 h 66"/>
                <a:gd name="T12" fmla="*/ 75 w 77"/>
                <a:gd name="T13" fmla="*/ 20 h 66"/>
                <a:gd name="T14" fmla="*/ 77 w 77"/>
                <a:gd name="T15" fmla="*/ 27 h 66"/>
                <a:gd name="T16" fmla="*/ 77 w 77"/>
                <a:gd name="T17" fmla="*/ 33 h 66"/>
                <a:gd name="T18" fmla="*/ 77 w 77"/>
                <a:gd name="T19" fmla="*/ 41 h 66"/>
                <a:gd name="T20" fmla="*/ 75 w 77"/>
                <a:gd name="T21" fmla="*/ 46 h 66"/>
                <a:gd name="T22" fmla="*/ 71 w 77"/>
                <a:gd name="T23" fmla="*/ 52 h 66"/>
                <a:gd name="T24" fmla="*/ 65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7 w 77"/>
                <a:gd name="T39" fmla="*/ 60 h 66"/>
                <a:gd name="T40" fmla="*/ 12 w 77"/>
                <a:gd name="T41" fmla="*/ 56 h 66"/>
                <a:gd name="T42" fmla="*/ 6 w 77"/>
                <a:gd name="T43" fmla="*/ 52 h 66"/>
                <a:gd name="T44" fmla="*/ 2 w 77"/>
                <a:gd name="T45" fmla="*/ 46 h 66"/>
                <a:gd name="T46" fmla="*/ 0 w 77"/>
                <a:gd name="T47" fmla="*/ 41 h 66"/>
                <a:gd name="T48" fmla="*/ 0 w 77"/>
                <a:gd name="T49" fmla="*/ 33 h 66"/>
                <a:gd name="T50" fmla="*/ 0 w 77"/>
                <a:gd name="T51" fmla="*/ 27 h 66"/>
                <a:gd name="T52" fmla="*/ 2 w 77"/>
                <a:gd name="T53" fmla="*/ 20 h 66"/>
                <a:gd name="T54" fmla="*/ 6 w 77"/>
                <a:gd name="T55" fmla="*/ 14 h 66"/>
                <a:gd name="T56" fmla="*/ 12 w 77"/>
                <a:gd name="T57" fmla="*/ 10 h 66"/>
                <a:gd name="T58" fmla="*/ 17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5" y="10"/>
                  </a:lnTo>
                  <a:lnTo>
                    <a:pt x="71" y="14"/>
                  </a:lnTo>
                  <a:lnTo>
                    <a:pt x="75" y="20"/>
                  </a:lnTo>
                  <a:lnTo>
                    <a:pt x="77" y="27"/>
                  </a:lnTo>
                  <a:lnTo>
                    <a:pt x="77" y="33"/>
                  </a:lnTo>
                  <a:lnTo>
                    <a:pt x="77" y="41"/>
                  </a:lnTo>
                  <a:lnTo>
                    <a:pt x="75" y="46"/>
                  </a:lnTo>
                  <a:lnTo>
                    <a:pt x="71" y="52"/>
                  </a:lnTo>
                  <a:lnTo>
                    <a:pt x="65" y="56"/>
                  </a:lnTo>
                  <a:lnTo>
                    <a:pt x="60" y="60"/>
                  </a:lnTo>
                  <a:lnTo>
                    <a:pt x="54" y="64"/>
                  </a:lnTo>
                  <a:lnTo>
                    <a:pt x="46" y="66"/>
                  </a:lnTo>
                  <a:lnTo>
                    <a:pt x="39" y="66"/>
                  </a:lnTo>
                  <a:lnTo>
                    <a:pt x="31" y="66"/>
                  </a:lnTo>
                  <a:lnTo>
                    <a:pt x="23" y="64"/>
                  </a:lnTo>
                  <a:lnTo>
                    <a:pt x="17" y="60"/>
                  </a:lnTo>
                  <a:lnTo>
                    <a:pt x="12" y="56"/>
                  </a:lnTo>
                  <a:lnTo>
                    <a:pt x="6" y="52"/>
                  </a:lnTo>
                  <a:lnTo>
                    <a:pt x="2" y="46"/>
                  </a:lnTo>
                  <a:lnTo>
                    <a:pt x="0" y="41"/>
                  </a:lnTo>
                  <a:lnTo>
                    <a:pt x="0" y="33"/>
                  </a:lnTo>
                  <a:lnTo>
                    <a:pt x="0" y="27"/>
                  </a:lnTo>
                  <a:lnTo>
                    <a:pt x="2" y="20"/>
                  </a:lnTo>
                  <a:lnTo>
                    <a:pt x="6" y="14"/>
                  </a:lnTo>
                  <a:lnTo>
                    <a:pt x="12" y="10"/>
                  </a:lnTo>
                  <a:lnTo>
                    <a:pt x="17"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733" name="Freeform 152"/>
            <p:cNvSpPr>
              <a:spLocks/>
            </p:cNvSpPr>
            <p:nvPr/>
          </p:nvSpPr>
          <p:spPr bwMode="auto">
            <a:xfrm>
              <a:off x="2230" y="3503"/>
              <a:ext cx="77" cy="66"/>
            </a:xfrm>
            <a:custGeom>
              <a:avLst/>
              <a:gdLst>
                <a:gd name="T0" fmla="*/ 39 w 77"/>
                <a:gd name="T1" fmla="*/ 0 h 66"/>
                <a:gd name="T2" fmla="*/ 46 w 77"/>
                <a:gd name="T3" fmla="*/ 0 h 66"/>
                <a:gd name="T4" fmla="*/ 54 w 77"/>
                <a:gd name="T5" fmla="*/ 2 h 66"/>
                <a:gd name="T6" fmla="*/ 60 w 77"/>
                <a:gd name="T7" fmla="*/ 6 h 66"/>
                <a:gd name="T8" fmla="*/ 65 w 77"/>
                <a:gd name="T9" fmla="*/ 10 h 66"/>
                <a:gd name="T10" fmla="*/ 71 w 77"/>
                <a:gd name="T11" fmla="*/ 14 h 66"/>
                <a:gd name="T12" fmla="*/ 75 w 77"/>
                <a:gd name="T13" fmla="*/ 20 h 66"/>
                <a:gd name="T14" fmla="*/ 77 w 77"/>
                <a:gd name="T15" fmla="*/ 27 h 66"/>
                <a:gd name="T16" fmla="*/ 77 w 77"/>
                <a:gd name="T17" fmla="*/ 33 h 66"/>
                <a:gd name="T18" fmla="*/ 77 w 77"/>
                <a:gd name="T19" fmla="*/ 41 h 66"/>
                <a:gd name="T20" fmla="*/ 75 w 77"/>
                <a:gd name="T21" fmla="*/ 46 h 66"/>
                <a:gd name="T22" fmla="*/ 71 w 77"/>
                <a:gd name="T23" fmla="*/ 52 h 66"/>
                <a:gd name="T24" fmla="*/ 65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7 w 77"/>
                <a:gd name="T39" fmla="*/ 60 h 66"/>
                <a:gd name="T40" fmla="*/ 12 w 77"/>
                <a:gd name="T41" fmla="*/ 56 h 66"/>
                <a:gd name="T42" fmla="*/ 6 w 77"/>
                <a:gd name="T43" fmla="*/ 52 h 66"/>
                <a:gd name="T44" fmla="*/ 2 w 77"/>
                <a:gd name="T45" fmla="*/ 46 h 66"/>
                <a:gd name="T46" fmla="*/ 0 w 77"/>
                <a:gd name="T47" fmla="*/ 41 h 66"/>
                <a:gd name="T48" fmla="*/ 0 w 77"/>
                <a:gd name="T49" fmla="*/ 33 h 66"/>
                <a:gd name="T50" fmla="*/ 0 w 77"/>
                <a:gd name="T51" fmla="*/ 27 h 66"/>
                <a:gd name="T52" fmla="*/ 2 w 77"/>
                <a:gd name="T53" fmla="*/ 20 h 66"/>
                <a:gd name="T54" fmla="*/ 6 w 77"/>
                <a:gd name="T55" fmla="*/ 14 h 66"/>
                <a:gd name="T56" fmla="*/ 12 w 77"/>
                <a:gd name="T57" fmla="*/ 10 h 66"/>
                <a:gd name="T58" fmla="*/ 17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5" y="10"/>
                  </a:lnTo>
                  <a:lnTo>
                    <a:pt x="71" y="14"/>
                  </a:lnTo>
                  <a:lnTo>
                    <a:pt x="75" y="20"/>
                  </a:lnTo>
                  <a:lnTo>
                    <a:pt x="77" y="27"/>
                  </a:lnTo>
                  <a:lnTo>
                    <a:pt x="77" y="33"/>
                  </a:lnTo>
                  <a:lnTo>
                    <a:pt x="77" y="41"/>
                  </a:lnTo>
                  <a:lnTo>
                    <a:pt x="75" y="46"/>
                  </a:lnTo>
                  <a:lnTo>
                    <a:pt x="71" y="52"/>
                  </a:lnTo>
                  <a:lnTo>
                    <a:pt x="65" y="56"/>
                  </a:lnTo>
                  <a:lnTo>
                    <a:pt x="60" y="60"/>
                  </a:lnTo>
                  <a:lnTo>
                    <a:pt x="54" y="64"/>
                  </a:lnTo>
                  <a:lnTo>
                    <a:pt x="46" y="66"/>
                  </a:lnTo>
                  <a:lnTo>
                    <a:pt x="39" y="66"/>
                  </a:lnTo>
                  <a:lnTo>
                    <a:pt x="31" y="66"/>
                  </a:lnTo>
                  <a:lnTo>
                    <a:pt x="23" y="64"/>
                  </a:lnTo>
                  <a:lnTo>
                    <a:pt x="17" y="60"/>
                  </a:lnTo>
                  <a:lnTo>
                    <a:pt x="12" y="56"/>
                  </a:lnTo>
                  <a:lnTo>
                    <a:pt x="6" y="52"/>
                  </a:lnTo>
                  <a:lnTo>
                    <a:pt x="2" y="46"/>
                  </a:lnTo>
                  <a:lnTo>
                    <a:pt x="0" y="41"/>
                  </a:lnTo>
                  <a:lnTo>
                    <a:pt x="0" y="33"/>
                  </a:lnTo>
                  <a:lnTo>
                    <a:pt x="0" y="27"/>
                  </a:lnTo>
                  <a:lnTo>
                    <a:pt x="2" y="20"/>
                  </a:lnTo>
                  <a:lnTo>
                    <a:pt x="6" y="14"/>
                  </a:lnTo>
                  <a:lnTo>
                    <a:pt x="12" y="10"/>
                  </a:lnTo>
                  <a:lnTo>
                    <a:pt x="17"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34" name="Freeform 153"/>
            <p:cNvSpPr>
              <a:spLocks/>
            </p:cNvSpPr>
            <p:nvPr/>
          </p:nvSpPr>
          <p:spPr bwMode="auto">
            <a:xfrm>
              <a:off x="2939" y="3448"/>
              <a:ext cx="78" cy="65"/>
            </a:xfrm>
            <a:custGeom>
              <a:avLst/>
              <a:gdLst>
                <a:gd name="T0" fmla="*/ 38 w 78"/>
                <a:gd name="T1" fmla="*/ 0 h 65"/>
                <a:gd name="T2" fmla="*/ 48 w 78"/>
                <a:gd name="T3" fmla="*/ 0 h 65"/>
                <a:gd name="T4" fmla="*/ 53 w 78"/>
                <a:gd name="T5" fmla="*/ 2 h 65"/>
                <a:gd name="T6" fmla="*/ 61 w 78"/>
                <a:gd name="T7" fmla="*/ 6 h 65"/>
                <a:gd name="T8" fmla="*/ 67 w 78"/>
                <a:gd name="T9" fmla="*/ 9 h 65"/>
                <a:gd name="T10" fmla="*/ 71 w 78"/>
                <a:gd name="T11" fmla="*/ 15 h 65"/>
                <a:gd name="T12" fmla="*/ 74 w 78"/>
                <a:gd name="T13" fmla="*/ 21 h 65"/>
                <a:gd name="T14" fmla="*/ 76 w 78"/>
                <a:gd name="T15" fmla="*/ 27 h 65"/>
                <a:gd name="T16" fmla="*/ 78 w 78"/>
                <a:gd name="T17" fmla="*/ 32 h 65"/>
                <a:gd name="T18" fmla="*/ 76 w 78"/>
                <a:gd name="T19" fmla="*/ 40 h 65"/>
                <a:gd name="T20" fmla="*/ 74 w 78"/>
                <a:gd name="T21" fmla="*/ 46 h 65"/>
                <a:gd name="T22" fmla="*/ 71 w 78"/>
                <a:gd name="T23" fmla="*/ 52 h 65"/>
                <a:gd name="T24" fmla="*/ 67 w 78"/>
                <a:gd name="T25" fmla="*/ 55 h 65"/>
                <a:gd name="T26" fmla="*/ 61 w 78"/>
                <a:gd name="T27" fmla="*/ 59 h 65"/>
                <a:gd name="T28" fmla="*/ 53 w 78"/>
                <a:gd name="T29" fmla="*/ 63 h 65"/>
                <a:gd name="T30" fmla="*/ 48 w 78"/>
                <a:gd name="T31" fmla="*/ 65 h 65"/>
                <a:gd name="T32" fmla="*/ 38 w 78"/>
                <a:gd name="T33" fmla="*/ 65 h 65"/>
                <a:gd name="T34" fmla="*/ 30 w 78"/>
                <a:gd name="T35" fmla="*/ 65 h 65"/>
                <a:gd name="T36" fmla="*/ 25 w 78"/>
                <a:gd name="T37" fmla="*/ 63 h 65"/>
                <a:gd name="T38" fmla="*/ 17 w 78"/>
                <a:gd name="T39" fmla="*/ 59 h 65"/>
                <a:gd name="T40" fmla="*/ 11 w 78"/>
                <a:gd name="T41" fmla="*/ 55 h 65"/>
                <a:gd name="T42" fmla="*/ 7 w 78"/>
                <a:gd name="T43" fmla="*/ 52 h 65"/>
                <a:gd name="T44" fmla="*/ 3 w 78"/>
                <a:gd name="T45" fmla="*/ 46 h 65"/>
                <a:gd name="T46" fmla="*/ 1 w 78"/>
                <a:gd name="T47" fmla="*/ 40 h 65"/>
                <a:gd name="T48" fmla="*/ 0 w 78"/>
                <a:gd name="T49" fmla="*/ 32 h 65"/>
                <a:gd name="T50" fmla="*/ 1 w 78"/>
                <a:gd name="T51" fmla="*/ 27 h 65"/>
                <a:gd name="T52" fmla="*/ 3 w 78"/>
                <a:gd name="T53" fmla="*/ 21 h 65"/>
                <a:gd name="T54" fmla="*/ 7 w 78"/>
                <a:gd name="T55" fmla="*/ 15 h 65"/>
                <a:gd name="T56" fmla="*/ 11 w 78"/>
                <a:gd name="T57" fmla="*/ 9 h 65"/>
                <a:gd name="T58" fmla="*/ 17 w 78"/>
                <a:gd name="T59" fmla="*/ 6 h 65"/>
                <a:gd name="T60" fmla="*/ 25 w 78"/>
                <a:gd name="T61" fmla="*/ 2 h 65"/>
                <a:gd name="T62" fmla="*/ 30 w 78"/>
                <a:gd name="T63" fmla="*/ 0 h 65"/>
                <a:gd name="T64" fmla="*/ 38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38" y="0"/>
                  </a:moveTo>
                  <a:lnTo>
                    <a:pt x="48" y="0"/>
                  </a:lnTo>
                  <a:lnTo>
                    <a:pt x="53" y="2"/>
                  </a:lnTo>
                  <a:lnTo>
                    <a:pt x="61" y="6"/>
                  </a:lnTo>
                  <a:lnTo>
                    <a:pt x="67" y="9"/>
                  </a:lnTo>
                  <a:lnTo>
                    <a:pt x="71" y="15"/>
                  </a:lnTo>
                  <a:lnTo>
                    <a:pt x="74" y="21"/>
                  </a:lnTo>
                  <a:lnTo>
                    <a:pt x="76" y="27"/>
                  </a:lnTo>
                  <a:lnTo>
                    <a:pt x="78" y="32"/>
                  </a:lnTo>
                  <a:lnTo>
                    <a:pt x="76" y="40"/>
                  </a:lnTo>
                  <a:lnTo>
                    <a:pt x="74" y="46"/>
                  </a:lnTo>
                  <a:lnTo>
                    <a:pt x="71" y="52"/>
                  </a:lnTo>
                  <a:lnTo>
                    <a:pt x="67" y="55"/>
                  </a:lnTo>
                  <a:lnTo>
                    <a:pt x="61" y="59"/>
                  </a:lnTo>
                  <a:lnTo>
                    <a:pt x="53" y="63"/>
                  </a:lnTo>
                  <a:lnTo>
                    <a:pt x="48" y="65"/>
                  </a:lnTo>
                  <a:lnTo>
                    <a:pt x="38" y="65"/>
                  </a:lnTo>
                  <a:lnTo>
                    <a:pt x="30" y="65"/>
                  </a:lnTo>
                  <a:lnTo>
                    <a:pt x="25" y="63"/>
                  </a:lnTo>
                  <a:lnTo>
                    <a:pt x="17" y="59"/>
                  </a:lnTo>
                  <a:lnTo>
                    <a:pt x="11" y="55"/>
                  </a:lnTo>
                  <a:lnTo>
                    <a:pt x="7" y="52"/>
                  </a:lnTo>
                  <a:lnTo>
                    <a:pt x="3" y="46"/>
                  </a:lnTo>
                  <a:lnTo>
                    <a:pt x="1" y="40"/>
                  </a:lnTo>
                  <a:lnTo>
                    <a:pt x="0" y="32"/>
                  </a:lnTo>
                  <a:lnTo>
                    <a:pt x="1" y="27"/>
                  </a:lnTo>
                  <a:lnTo>
                    <a:pt x="3" y="21"/>
                  </a:lnTo>
                  <a:lnTo>
                    <a:pt x="7" y="15"/>
                  </a:lnTo>
                  <a:lnTo>
                    <a:pt x="11" y="9"/>
                  </a:lnTo>
                  <a:lnTo>
                    <a:pt x="17" y="6"/>
                  </a:lnTo>
                  <a:lnTo>
                    <a:pt x="25" y="2"/>
                  </a:lnTo>
                  <a:lnTo>
                    <a:pt x="30" y="0"/>
                  </a:lnTo>
                  <a:lnTo>
                    <a:pt x="38" y="0"/>
                  </a:lnTo>
                  <a:close/>
                </a:path>
              </a:pathLst>
            </a:custGeom>
            <a:solidFill>
              <a:srgbClr val="FFFFFF"/>
            </a:solidFill>
            <a:ln w="9525">
              <a:noFill/>
              <a:round/>
              <a:headEnd/>
              <a:tailEnd/>
            </a:ln>
          </p:spPr>
          <p:txBody>
            <a:bodyPr/>
            <a:lstStyle/>
            <a:p>
              <a:endParaRPr lang="en-US" dirty="0"/>
            </a:p>
          </p:txBody>
        </p:sp>
        <p:sp>
          <p:nvSpPr>
            <p:cNvPr id="19735" name="Freeform 154"/>
            <p:cNvSpPr>
              <a:spLocks/>
            </p:cNvSpPr>
            <p:nvPr/>
          </p:nvSpPr>
          <p:spPr bwMode="auto">
            <a:xfrm>
              <a:off x="2939" y="3448"/>
              <a:ext cx="78" cy="65"/>
            </a:xfrm>
            <a:custGeom>
              <a:avLst/>
              <a:gdLst>
                <a:gd name="T0" fmla="*/ 38 w 78"/>
                <a:gd name="T1" fmla="*/ 0 h 65"/>
                <a:gd name="T2" fmla="*/ 48 w 78"/>
                <a:gd name="T3" fmla="*/ 0 h 65"/>
                <a:gd name="T4" fmla="*/ 53 w 78"/>
                <a:gd name="T5" fmla="*/ 2 h 65"/>
                <a:gd name="T6" fmla="*/ 61 w 78"/>
                <a:gd name="T7" fmla="*/ 6 h 65"/>
                <a:gd name="T8" fmla="*/ 67 w 78"/>
                <a:gd name="T9" fmla="*/ 9 h 65"/>
                <a:gd name="T10" fmla="*/ 71 w 78"/>
                <a:gd name="T11" fmla="*/ 15 h 65"/>
                <a:gd name="T12" fmla="*/ 74 w 78"/>
                <a:gd name="T13" fmla="*/ 21 h 65"/>
                <a:gd name="T14" fmla="*/ 76 w 78"/>
                <a:gd name="T15" fmla="*/ 27 h 65"/>
                <a:gd name="T16" fmla="*/ 78 w 78"/>
                <a:gd name="T17" fmla="*/ 32 h 65"/>
                <a:gd name="T18" fmla="*/ 76 w 78"/>
                <a:gd name="T19" fmla="*/ 40 h 65"/>
                <a:gd name="T20" fmla="*/ 74 w 78"/>
                <a:gd name="T21" fmla="*/ 46 h 65"/>
                <a:gd name="T22" fmla="*/ 71 w 78"/>
                <a:gd name="T23" fmla="*/ 52 h 65"/>
                <a:gd name="T24" fmla="*/ 67 w 78"/>
                <a:gd name="T25" fmla="*/ 55 h 65"/>
                <a:gd name="T26" fmla="*/ 61 w 78"/>
                <a:gd name="T27" fmla="*/ 59 h 65"/>
                <a:gd name="T28" fmla="*/ 53 w 78"/>
                <a:gd name="T29" fmla="*/ 63 h 65"/>
                <a:gd name="T30" fmla="*/ 48 w 78"/>
                <a:gd name="T31" fmla="*/ 65 h 65"/>
                <a:gd name="T32" fmla="*/ 38 w 78"/>
                <a:gd name="T33" fmla="*/ 65 h 65"/>
                <a:gd name="T34" fmla="*/ 30 w 78"/>
                <a:gd name="T35" fmla="*/ 65 h 65"/>
                <a:gd name="T36" fmla="*/ 25 w 78"/>
                <a:gd name="T37" fmla="*/ 63 h 65"/>
                <a:gd name="T38" fmla="*/ 17 w 78"/>
                <a:gd name="T39" fmla="*/ 59 h 65"/>
                <a:gd name="T40" fmla="*/ 11 w 78"/>
                <a:gd name="T41" fmla="*/ 55 h 65"/>
                <a:gd name="T42" fmla="*/ 7 w 78"/>
                <a:gd name="T43" fmla="*/ 52 h 65"/>
                <a:gd name="T44" fmla="*/ 3 w 78"/>
                <a:gd name="T45" fmla="*/ 46 h 65"/>
                <a:gd name="T46" fmla="*/ 1 w 78"/>
                <a:gd name="T47" fmla="*/ 40 h 65"/>
                <a:gd name="T48" fmla="*/ 0 w 78"/>
                <a:gd name="T49" fmla="*/ 32 h 65"/>
                <a:gd name="T50" fmla="*/ 1 w 78"/>
                <a:gd name="T51" fmla="*/ 27 h 65"/>
                <a:gd name="T52" fmla="*/ 3 w 78"/>
                <a:gd name="T53" fmla="*/ 21 h 65"/>
                <a:gd name="T54" fmla="*/ 7 w 78"/>
                <a:gd name="T55" fmla="*/ 15 h 65"/>
                <a:gd name="T56" fmla="*/ 11 w 78"/>
                <a:gd name="T57" fmla="*/ 9 h 65"/>
                <a:gd name="T58" fmla="*/ 17 w 78"/>
                <a:gd name="T59" fmla="*/ 6 h 65"/>
                <a:gd name="T60" fmla="*/ 25 w 78"/>
                <a:gd name="T61" fmla="*/ 2 h 65"/>
                <a:gd name="T62" fmla="*/ 30 w 78"/>
                <a:gd name="T63" fmla="*/ 0 h 65"/>
                <a:gd name="T64" fmla="*/ 38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38" y="0"/>
                  </a:moveTo>
                  <a:lnTo>
                    <a:pt x="48" y="0"/>
                  </a:lnTo>
                  <a:lnTo>
                    <a:pt x="53" y="2"/>
                  </a:lnTo>
                  <a:lnTo>
                    <a:pt x="61" y="6"/>
                  </a:lnTo>
                  <a:lnTo>
                    <a:pt x="67" y="9"/>
                  </a:lnTo>
                  <a:lnTo>
                    <a:pt x="71" y="15"/>
                  </a:lnTo>
                  <a:lnTo>
                    <a:pt x="74" y="21"/>
                  </a:lnTo>
                  <a:lnTo>
                    <a:pt x="76" y="27"/>
                  </a:lnTo>
                  <a:lnTo>
                    <a:pt x="78" y="32"/>
                  </a:lnTo>
                  <a:lnTo>
                    <a:pt x="76" y="40"/>
                  </a:lnTo>
                  <a:lnTo>
                    <a:pt x="74" y="46"/>
                  </a:lnTo>
                  <a:lnTo>
                    <a:pt x="71" y="52"/>
                  </a:lnTo>
                  <a:lnTo>
                    <a:pt x="67" y="55"/>
                  </a:lnTo>
                  <a:lnTo>
                    <a:pt x="61" y="59"/>
                  </a:lnTo>
                  <a:lnTo>
                    <a:pt x="53" y="63"/>
                  </a:lnTo>
                  <a:lnTo>
                    <a:pt x="48" y="65"/>
                  </a:lnTo>
                  <a:lnTo>
                    <a:pt x="38" y="65"/>
                  </a:lnTo>
                  <a:lnTo>
                    <a:pt x="30" y="65"/>
                  </a:lnTo>
                  <a:lnTo>
                    <a:pt x="25" y="63"/>
                  </a:lnTo>
                  <a:lnTo>
                    <a:pt x="17" y="59"/>
                  </a:lnTo>
                  <a:lnTo>
                    <a:pt x="11" y="55"/>
                  </a:lnTo>
                  <a:lnTo>
                    <a:pt x="7" y="52"/>
                  </a:lnTo>
                  <a:lnTo>
                    <a:pt x="3" y="46"/>
                  </a:lnTo>
                  <a:lnTo>
                    <a:pt x="1" y="40"/>
                  </a:lnTo>
                  <a:lnTo>
                    <a:pt x="0" y="32"/>
                  </a:lnTo>
                  <a:lnTo>
                    <a:pt x="1" y="27"/>
                  </a:lnTo>
                  <a:lnTo>
                    <a:pt x="3" y="21"/>
                  </a:lnTo>
                  <a:lnTo>
                    <a:pt x="7" y="15"/>
                  </a:lnTo>
                  <a:lnTo>
                    <a:pt x="11" y="9"/>
                  </a:lnTo>
                  <a:lnTo>
                    <a:pt x="17" y="6"/>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36" name="Freeform 155"/>
            <p:cNvSpPr>
              <a:spLocks/>
            </p:cNvSpPr>
            <p:nvPr/>
          </p:nvSpPr>
          <p:spPr bwMode="auto">
            <a:xfrm>
              <a:off x="2255" y="3883"/>
              <a:ext cx="77" cy="67"/>
            </a:xfrm>
            <a:custGeom>
              <a:avLst/>
              <a:gdLst>
                <a:gd name="T0" fmla="*/ 39 w 77"/>
                <a:gd name="T1" fmla="*/ 0 h 67"/>
                <a:gd name="T2" fmla="*/ 46 w 77"/>
                <a:gd name="T3" fmla="*/ 2 h 67"/>
                <a:gd name="T4" fmla="*/ 54 w 77"/>
                <a:gd name="T5" fmla="*/ 4 h 67"/>
                <a:gd name="T6" fmla="*/ 60 w 77"/>
                <a:gd name="T7" fmla="*/ 6 h 67"/>
                <a:gd name="T8" fmla="*/ 65 w 77"/>
                <a:gd name="T9" fmla="*/ 12 h 67"/>
                <a:gd name="T10" fmla="*/ 71 w 77"/>
                <a:gd name="T11" fmla="*/ 16 h 67"/>
                <a:gd name="T12" fmla="*/ 75 w 77"/>
                <a:gd name="T13" fmla="*/ 21 h 67"/>
                <a:gd name="T14" fmla="*/ 77 w 77"/>
                <a:gd name="T15" fmla="*/ 27 h 67"/>
                <a:gd name="T16" fmla="*/ 77 w 77"/>
                <a:gd name="T17" fmla="*/ 35 h 67"/>
                <a:gd name="T18" fmla="*/ 77 w 77"/>
                <a:gd name="T19" fmla="*/ 41 h 67"/>
                <a:gd name="T20" fmla="*/ 75 w 77"/>
                <a:gd name="T21" fmla="*/ 46 h 67"/>
                <a:gd name="T22" fmla="*/ 71 w 77"/>
                <a:gd name="T23" fmla="*/ 52 h 67"/>
                <a:gd name="T24" fmla="*/ 65 w 77"/>
                <a:gd name="T25" fmla="*/ 58 h 67"/>
                <a:gd name="T26" fmla="*/ 60 w 77"/>
                <a:gd name="T27" fmla="*/ 62 h 67"/>
                <a:gd name="T28" fmla="*/ 54 w 77"/>
                <a:gd name="T29" fmla="*/ 66 h 67"/>
                <a:gd name="T30" fmla="*/ 46 w 77"/>
                <a:gd name="T31" fmla="*/ 67 h 67"/>
                <a:gd name="T32" fmla="*/ 39 w 77"/>
                <a:gd name="T33" fmla="*/ 67 h 67"/>
                <a:gd name="T34" fmla="*/ 31 w 77"/>
                <a:gd name="T35" fmla="*/ 67 h 67"/>
                <a:gd name="T36" fmla="*/ 23 w 77"/>
                <a:gd name="T37" fmla="*/ 66 h 67"/>
                <a:gd name="T38" fmla="*/ 17 w 77"/>
                <a:gd name="T39" fmla="*/ 62 h 67"/>
                <a:gd name="T40" fmla="*/ 12 w 77"/>
                <a:gd name="T41" fmla="*/ 58 h 67"/>
                <a:gd name="T42" fmla="*/ 8 w 77"/>
                <a:gd name="T43" fmla="*/ 52 h 67"/>
                <a:gd name="T44" fmla="*/ 4 w 77"/>
                <a:gd name="T45" fmla="*/ 46 h 67"/>
                <a:gd name="T46" fmla="*/ 2 w 77"/>
                <a:gd name="T47" fmla="*/ 41 h 67"/>
                <a:gd name="T48" fmla="*/ 0 w 77"/>
                <a:gd name="T49" fmla="*/ 35 h 67"/>
                <a:gd name="T50" fmla="*/ 2 w 77"/>
                <a:gd name="T51" fmla="*/ 27 h 67"/>
                <a:gd name="T52" fmla="*/ 4 w 77"/>
                <a:gd name="T53" fmla="*/ 21 h 67"/>
                <a:gd name="T54" fmla="*/ 8 w 77"/>
                <a:gd name="T55" fmla="*/ 16 h 67"/>
                <a:gd name="T56" fmla="*/ 12 w 77"/>
                <a:gd name="T57" fmla="*/ 12 h 67"/>
                <a:gd name="T58" fmla="*/ 17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5" y="12"/>
                  </a:lnTo>
                  <a:lnTo>
                    <a:pt x="71" y="16"/>
                  </a:lnTo>
                  <a:lnTo>
                    <a:pt x="75" y="21"/>
                  </a:lnTo>
                  <a:lnTo>
                    <a:pt x="77" y="27"/>
                  </a:lnTo>
                  <a:lnTo>
                    <a:pt x="77" y="35"/>
                  </a:lnTo>
                  <a:lnTo>
                    <a:pt x="77" y="41"/>
                  </a:lnTo>
                  <a:lnTo>
                    <a:pt x="75" y="46"/>
                  </a:lnTo>
                  <a:lnTo>
                    <a:pt x="71" y="52"/>
                  </a:lnTo>
                  <a:lnTo>
                    <a:pt x="65" y="58"/>
                  </a:lnTo>
                  <a:lnTo>
                    <a:pt x="60" y="62"/>
                  </a:lnTo>
                  <a:lnTo>
                    <a:pt x="54" y="66"/>
                  </a:lnTo>
                  <a:lnTo>
                    <a:pt x="46" y="67"/>
                  </a:lnTo>
                  <a:lnTo>
                    <a:pt x="39" y="67"/>
                  </a:lnTo>
                  <a:lnTo>
                    <a:pt x="31" y="67"/>
                  </a:lnTo>
                  <a:lnTo>
                    <a:pt x="23" y="66"/>
                  </a:lnTo>
                  <a:lnTo>
                    <a:pt x="17" y="62"/>
                  </a:lnTo>
                  <a:lnTo>
                    <a:pt x="12" y="58"/>
                  </a:lnTo>
                  <a:lnTo>
                    <a:pt x="8" y="52"/>
                  </a:lnTo>
                  <a:lnTo>
                    <a:pt x="4" y="46"/>
                  </a:lnTo>
                  <a:lnTo>
                    <a:pt x="2" y="41"/>
                  </a:lnTo>
                  <a:lnTo>
                    <a:pt x="0" y="35"/>
                  </a:lnTo>
                  <a:lnTo>
                    <a:pt x="2" y="27"/>
                  </a:lnTo>
                  <a:lnTo>
                    <a:pt x="4" y="21"/>
                  </a:lnTo>
                  <a:lnTo>
                    <a:pt x="8" y="16"/>
                  </a:lnTo>
                  <a:lnTo>
                    <a:pt x="12" y="12"/>
                  </a:lnTo>
                  <a:lnTo>
                    <a:pt x="17"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37" name="Freeform 156"/>
            <p:cNvSpPr>
              <a:spLocks/>
            </p:cNvSpPr>
            <p:nvPr/>
          </p:nvSpPr>
          <p:spPr bwMode="auto">
            <a:xfrm>
              <a:off x="2965" y="3830"/>
              <a:ext cx="77" cy="65"/>
            </a:xfrm>
            <a:custGeom>
              <a:avLst/>
              <a:gdLst>
                <a:gd name="T0" fmla="*/ 39 w 77"/>
                <a:gd name="T1" fmla="*/ 0 h 65"/>
                <a:gd name="T2" fmla="*/ 47 w 77"/>
                <a:gd name="T3" fmla="*/ 0 h 65"/>
                <a:gd name="T4" fmla="*/ 54 w 77"/>
                <a:gd name="T5" fmla="*/ 1 h 65"/>
                <a:gd name="T6" fmla="*/ 60 w 77"/>
                <a:gd name="T7" fmla="*/ 5 h 65"/>
                <a:gd name="T8" fmla="*/ 66 w 77"/>
                <a:gd name="T9" fmla="*/ 9 h 65"/>
                <a:gd name="T10" fmla="*/ 70 w 77"/>
                <a:gd name="T11" fmla="*/ 13 h 65"/>
                <a:gd name="T12" fmla="*/ 73 w 77"/>
                <a:gd name="T13" fmla="*/ 19 h 65"/>
                <a:gd name="T14" fmla="*/ 75 w 77"/>
                <a:gd name="T15" fmla="*/ 25 h 65"/>
                <a:gd name="T16" fmla="*/ 77 w 77"/>
                <a:gd name="T17" fmla="*/ 32 h 65"/>
                <a:gd name="T18" fmla="*/ 75 w 77"/>
                <a:gd name="T19" fmla="*/ 38 h 65"/>
                <a:gd name="T20" fmla="*/ 73 w 77"/>
                <a:gd name="T21" fmla="*/ 44 h 65"/>
                <a:gd name="T22" fmla="*/ 70 w 77"/>
                <a:gd name="T23" fmla="*/ 49 h 65"/>
                <a:gd name="T24" fmla="*/ 66 w 77"/>
                <a:gd name="T25" fmla="*/ 55 h 65"/>
                <a:gd name="T26" fmla="*/ 60 w 77"/>
                <a:gd name="T27" fmla="*/ 59 h 65"/>
                <a:gd name="T28" fmla="*/ 54 w 77"/>
                <a:gd name="T29" fmla="*/ 63 h 65"/>
                <a:gd name="T30" fmla="*/ 47 w 77"/>
                <a:gd name="T31" fmla="*/ 65 h 65"/>
                <a:gd name="T32" fmla="*/ 39 w 77"/>
                <a:gd name="T33" fmla="*/ 65 h 65"/>
                <a:gd name="T34" fmla="*/ 31 w 77"/>
                <a:gd name="T35" fmla="*/ 65 h 65"/>
                <a:gd name="T36" fmla="*/ 23 w 77"/>
                <a:gd name="T37" fmla="*/ 63 h 65"/>
                <a:gd name="T38" fmla="*/ 16 w 77"/>
                <a:gd name="T39" fmla="*/ 59 h 65"/>
                <a:gd name="T40" fmla="*/ 10 w 77"/>
                <a:gd name="T41" fmla="*/ 55 h 65"/>
                <a:gd name="T42" fmla="*/ 6 w 77"/>
                <a:gd name="T43" fmla="*/ 49 h 65"/>
                <a:gd name="T44" fmla="*/ 2 w 77"/>
                <a:gd name="T45" fmla="*/ 44 h 65"/>
                <a:gd name="T46" fmla="*/ 0 w 77"/>
                <a:gd name="T47" fmla="*/ 38 h 65"/>
                <a:gd name="T48" fmla="*/ 0 w 77"/>
                <a:gd name="T49" fmla="*/ 32 h 65"/>
                <a:gd name="T50" fmla="*/ 0 w 77"/>
                <a:gd name="T51" fmla="*/ 25 h 65"/>
                <a:gd name="T52" fmla="*/ 2 w 77"/>
                <a:gd name="T53" fmla="*/ 19 h 65"/>
                <a:gd name="T54" fmla="*/ 6 w 77"/>
                <a:gd name="T55" fmla="*/ 13 h 65"/>
                <a:gd name="T56" fmla="*/ 10 w 77"/>
                <a:gd name="T57" fmla="*/ 9 h 65"/>
                <a:gd name="T58" fmla="*/ 16 w 77"/>
                <a:gd name="T59" fmla="*/ 5 h 65"/>
                <a:gd name="T60" fmla="*/ 23 w 77"/>
                <a:gd name="T61" fmla="*/ 1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1"/>
                  </a:lnTo>
                  <a:lnTo>
                    <a:pt x="60" y="5"/>
                  </a:lnTo>
                  <a:lnTo>
                    <a:pt x="66" y="9"/>
                  </a:lnTo>
                  <a:lnTo>
                    <a:pt x="70" y="13"/>
                  </a:lnTo>
                  <a:lnTo>
                    <a:pt x="73" y="19"/>
                  </a:lnTo>
                  <a:lnTo>
                    <a:pt x="75" y="25"/>
                  </a:lnTo>
                  <a:lnTo>
                    <a:pt x="77" y="32"/>
                  </a:lnTo>
                  <a:lnTo>
                    <a:pt x="75" y="38"/>
                  </a:lnTo>
                  <a:lnTo>
                    <a:pt x="73" y="44"/>
                  </a:lnTo>
                  <a:lnTo>
                    <a:pt x="70" y="49"/>
                  </a:lnTo>
                  <a:lnTo>
                    <a:pt x="66" y="55"/>
                  </a:lnTo>
                  <a:lnTo>
                    <a:pt x="60" y="59"/>
                  </a:lnTo>
                  <a:lnTo>
                    <a:pt x="54" y="63"/>
                  </a:lnTo>
                  <a:lnTo>
                    <a:pt x="47" y="65"/>
                  </a:lnTo>
                  <a:lnTo>
                    <a:pt x="39" y="65"/>
                  </a:lnTo>
                  <a:lnTo>
                    <a:pt x="31" y="65"/>
                  </a:lnTo>
                  <a:lnTo>
                    <a:pt x="23" y="63"/>
                  </a:lnTo>
                  <a:lnTo>
                    <a:pt x="16" y="59"/>
                  </a:lnTo>
                  <a:lnTo>
                    <a:pt x="10" y="55"/>
                  </a:lnTo>
                  <a:lnTo>
                    <a:pt x="6" y="49"/>
                  </a:lnTo>
                  <a:lnTo>
                    <a:pt x="2" y="44"/>
                  </a:lnTo>
                  <a:lnTo>
                    <a:pt x="0" y="38"/>
                  </a:lnTo>
                  <a:lnTo>
                    <a:pt x="0" y="32"/>
                  </a:lnTo>
                  <a:lnTo>
                    <a:pt x="0" y="25"/>
                  </a:lnTo>
                  <a:lnTo>
                    <a:pt x="2" y="19"/>
                  </a:lnTo>
                  <a:lnTo>
                    <a:pt x="6" y="13"/>
                  </a:lnTo>
                  <a:lnTo>
                    <a:pt x="10" y="9"/>
                  </a:lnTo>
                  <a:lnTo>
                    <a:pt x="16" y="5"/>
                  </a:lnTo>
                  <a:lnTo>
                    <a:pt x="23" y="1"/>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38" name="Freeform 157"/>
            <p:cNvSpPr>
              <a:spLocks/>
            </p:cNvSpPr>
            <p:nvPr/>
          </p:nvSpPr>
          <p:spPr bwMode="auto">
            <a:xfrm>
              <a:off x="2315" y="3350"/>
              <a:ext cx="76" cy="67"/>
            </a:xfrm>
            <a:custGeom>
              <a:avLst/>
              <a:gdLst>
                <a:gd name="T0" fmla="*/ 38 w 76"/>
                <a:gd name="T1" fmla="*/ 0 h 67"/>
                <a:gd name="T2" fmla="*/ 46 w 76"/>
                <a:gd name="T3" fmla="*/ 2 h 67"/>
                <a:gd name="T4" fmla="*/ 53 w 76"/>
                <a:gd name="T5" fmla="*/ 4 h 67"/>
                <a:gd name="T6" fmla="*/ 59 w 76"/>
                <a:gd name="T7" fmla="*/ 6 h 67"/>
                <a:gd name="T8" fmla="*/ 65 w 76"/>
                <a:gd name="T9" fmla="*/ 10 h 67"/>
                <a:gd name="T10" fmla="*/ 69 w 76"/>
                <a:gd name="T11" fmla="*/ 15 h 67"/>
                <a:gd name="T12" fmla="*/ 73 w 76"/>
                <a:gd name="T13" fmla="*/ 21 h 67"/>
                <a:gd name="T14" fmla="*/ 75 w 76"/>
                <a:gd name="T15" fmla="*/ 27 h 67"/>
                <a:gd name="T16" fmla="*/ 76 w 76"/>
                <a:gd name="T17" fmla="*/ 34 h 67"/>
                <a:gd name="T18" fmla="*/ 75 w 76"/>
                <a:gd name="T19" fmla="*/ 40 h 67"/>
                <a:gd name="T20" fmla="*/ 73 w 76"/>
                <a:gd name="T21" fmla="*/ 46 h 67"/>
                <a:gd name="T22" fmla="*/ 69 w 76"/>
                <a:gd name="T23" fmla="*/ 52 h 67"/>
                <a:gd name="T24" fmla="*/ 65 w 76"/>
                <a:gd name="T25" fmla="*/ 57 h 67"/>
                <a:gd name="T26" fmla="*/ 59 w 76"/>
                <a:gd name="T27" fmla="*/ 61 h 67"/>
                <a:gd name="T28" fmla="*/ 53 w 76"/>
                <a:gd name="T29" fmla="*/ 65 h 67"/>
                <a:gd name="T30" fmla="*/ 46 w 76"/>
                <a:gd name="T31" fmla="*/ 67 h 67"/>
                <a:gd name="T32" fmla="*/ 38 w 76"/>
                <a:gd name="T33" fmla="*/ 67 h 67"/>
                <a:gd name="T34" fmla="*/ 30 w 76"/>
                <a:gd name="T35" fmla="*/ 67 h 67"/>
                <a:gd name="T36" fmla="*/ 23 w 76"/>
                <a:gd name="T37" fmla="*/ 65 h 67"/>
                <a:gd name="T38" fmla="*/ 15 w 76"/>
                <a:gd name="T39" fmla="*/ 61 h 67"/>
                <a:gd name="T40" fmla="*/ 9 w 76"/>
                <a:gd name="T41" fmla="*/ 57 h 67"/>
                <a:gd name="T42" fmla="*/ 5 w 76"/>
                <a:gd name="T43" fmla="*/ 52 h 67"/>
                <a:gd name="T44" fmla="*/ 2 w 76"/>
                <a:gd name="T45" fmla="*/ 46 h 67"/>
                <a:gd name="T46" fmla="*/ 0 w 76"/>
                <a:gd name="T47" fmla="*/ 40 h 67"/>
                <a:gd name="T48" fmla="*/ 0 w 76"/>
                <a:gd name="T49" fmla="*/ 34 h 67"/>
                <a:gd name="T50" fmla="*/ 0 w 76"/>
                <a:gd name="T51" fmla="*/ 27 h 67"/>
                <a:gd name="T52" fmla="*/ 2 w 76"/>
                <a:gd name="T53" fmla="*/ 21 h 67"/>
                <a:gd name="T54" fmla="*/ 5 w 76"/>
                <a:gd name="T55" fmla="*/ 15 h 67"/>
                <a:gd name="T56" fmla="*/ 9 w 76"/>
                <a:gd name="T57" fmla="*/ 10 h 67"/>
                <a:gd name="T58" fmla="*/ 15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0"/>
                  </a:lnTo>
                  <a:lnTo>
                    <a:pt x="69" y="15"/>
                  </a:lnTo>
                  <a:lnTo>
                    <a:pt x="73" y="21"/>
                  </a:lnTo>
                  <a:lnTo>
                    <a:pt x="75" y="27"/>
                  </a:lnTo>
                  <a:lnTo>
                    <a:pt x="76" y="34"/>
                  </a:lnTo>
                  <a:lnTo>
                    <a:pt x="75" y="40"/>
                  </a:lnTo>
                  <a:lnTo>
                    <a:pt x="73" y="46"/>
                  </a:lnTo>
                  <a:lnTo>
                    <a:pt x="69" y="52"/>
                  </a:lnTo>
                  <a:lnTo>
                    <a:pt x="65" y="57"/>
                  </a:lnTo>
                  <a:lnTo>
                    <a:pt x="59" y="61"/>
                  </a:lnTo>
                  <a:lnTo>
                    <a:pt x="53" y="65"/>
                  </a:lnTo>
                  <a:lnTo>
                    <a:pt x="46" y="67"/>
                  </a:lnTo>
                  <a:lnTo>
                    <a:pt x="38" y="67"/>
                  </a:lnTo>
                  <a:lnTo>
                    <a:pt x="30" y="67"/>
                  </a:lnTo>
                  <a:lnTo>
                    <a:pt x="23" y="65"/>
                  </a:lnTo>
                  <a:lnTo>
                    <a:pt x="15" y="61"/>
                  </a:lnTo>
                  <a:lnTo>
                    <a:pt x="9" y="57"/>
                  </a:lnTo>
                  <a:lnTo>
                    <a:pt x="5" y="52"/>
                  </a:lnTo>
                  <a:lnTo>
                    <a:pt x="2" y="46"/>
                  </a:lnTo>
                  <a:lnTo>
                    <a:pt x="0" y="40"/>
                  </a:lnTo>
                  <a:lnTo>
                    <a:pt x="0" y="34"/>
                  </a:lnTo>
                  <a:lnTo>
                    <a:pt x="0" y="27"/>
                  </a:lnTo>
                  <a:lnTo>
                    <a:pt x="2" y="21"/>
                  </a:lnTo>
                  <a:lnTo>
                    <a:pt x="5" y="15"/>
                  </a:lnTo>
                  <a:lnTo>
                    <a:pt x="9" y="10"/>
                  </a:lnTo>
                  <a:lnTo>
                    <a:pt x="15" y="6"/>
                  </a:lnTo>
                  <a:lnTo>
                    <a:pt x="23" y="4"/>
                  </a:lnTo>
                  <a:lnTo>
                    <a:pt x="30" y="2"/>
                  </a:lnTo>
                  <a:lnTo>
                    <a:pt x="38" y="0"/>
                  </a:lnTo>
                  <a:close/>
                </a:path>
              </a:pathLst>
            </a:custGeom>
            <a:solidFill>
              <a:srgbClr val="FFFFFF"/>
            </a:solidFill>
            <a:ln w="9525">
              <a:noFill/>
              <a:round/>
              <a:headEnd/>
              <a:tailEnd/>
            </a:ln>
          </p:spPr>
          <p:txBody>
            <a:bodyPr/>
            <a:lstStyle/>
            <a:p>
              <a:endParaRPr lang="en-US" dirty="0"/>
            </a:p>
          </p:txBody>
        </p:sp>
        <p:sp>
          <p:nvSpPr>
            <p:cNvPr id="19739" name="Freeform 158"/>
            <p:cNvSpPr>
              <a:spLocks/>
            </p:cNvSpPr>
            <p:nvPr/>
          </p:nvSpPr>
          <p:spPr bwMode="auto">
            <a:xfrm>
              <a:off x="2315" y="3350"/>
              <a:ext cx="76" cy="67"/>
            </a:xfrm>
            <a:custGeom>
              <a:avLst/>
              <a:gdLst>
                <a:gd name="T0" fmla="*/ 38 w 76"/>
                <a:gd name="T1" fmla="*/ 0 h 67"/>
                <a:gd name="T2" fmla="*/ 46 w 76"/>
                <a:gd name="T3" fmla="*/ 2 h 67"/>
                <a:gd name="T4" fmla="*/ 53 w 76"/>
                <a:gd name="T5" fmla="*/ 4 h 67"/>
                <a:gd name="T6" fmla="*/ 59 w 76"/>
                <a:gd name="T7" fmla="*/ 6 h 67"/>
                <a:gd name="T8" fmla="*/ 65 w 76"/>
                <a:gd name="T9" fmla="*/ 10 h 67"/>
                <a:gd name="T10" fmla="*/ 69 w 76"/>
                <a:gd name="T11" fmla="*/ 15 h 67"/>
                <a:gd name="T12" fmla="*/ 73 w 76"/>
                <a:gd name="T13" fmla="*/ 21 h 67"/>
                <a:gd name="T14" fmla="*/ 75 w 76"/>
                <a:gd name="T15" fmla="*/ 27 h 67"/>
                <a:gd name="T16" fmla="*/ 76 w 76"/>
                <a:gd name="T17" fmla="*/ 34 h 67"/>
                <a:gd name="T18" fmla="*/ 75 w 76"/>
                <a:gd name="T19" fmla="*/ 40 h 67"/>
                <a:gd name="T20" fmla="*/ 73 w 76"/>
                <a:gd name="T21" fmla="*/ 46 h 67"/>
                <a:gd name="T22" fmla="*/ 69 w 76"/>
                <a:gd name="T23" fmla="*/ 52 h 67"/>
                <a:gd name="T24" fmla="*/ 65 w 76"/>
                <a:gd name="T25" fmla="*/ 57 h 67"/>
                <a:gd name="T26" fmla="*/ 59 w 76"/>
                <a:gd name="T27" fmla="*/ 61 h 67"/>
                <a:gd name="T28" fmla="*/ 53 w 76"/>
                <a:gd name="T29" fmla="*/ 65 h 67"/>
                <a:gd name="T30" fmla="*/ 46 w 76"/>
                <a:gd name="T31" fmla="*/ 67 h 67"/>
                <a:gd name="T32" fmla="*/ 38 w 76"/>
                <a:gd name="T33" fmla="*/ 67 h 67"/>
                <a:gd name="T34" fmla="*/ 30 w 76"/>
                <a:gd name="T35" fmla="*/ 67 h 67"/>
                <a:gd name="T36" fmla="*/ 23 w 76"/>
                <a:gd name="T37" fmla="*/ 65 h 67"/>
                <a:gd name="T38" fmla="*/ 15 w 76"/>
                <a:gd name="T39" fmla="*/ 61 h 67"/>
                <a:gd name="T40" fmla="*/ 9 w 76"/>
                <a:gd name="T41" fmla="*/ 57 h 67"/>
                <a:gd name="T42" fmla="*/ 5 w 76"/>
                <a:gd name="T43" fmla="*/ 52 h 67"/>
                <a:gd name="T44" fmla="*/ 2 w 76"/>
                <a:gd name="T45" fmla="*/ 46 h 67"/>
                <a:gd name="T46" fmla="*/ 0 w 76"/>
                <a:gd name="T47" fmla="*/ 40 h 67"/>
                <a:gd name="T48" fmla="*/ 0 w 76"/>
                <a:gd name="T49" fmla="*/ 34 h 67"/>
                <a:gd name="T50" fmla="*/ 0 w 76"/>
                <a:gd name="T51" fmla="*/ 27 h 67"/>
                <a:gd name="T52" fmla="*/ 2 w 76"/>
                <a:gd name="T53" fmla="*/ 21 h 67"/>
                <a:gd name="T54" fmla="*/ 5 w 76"/>
                <a:gd name="T55" fmla="*/ 15 h 67"/>
                <a:gd name="T56" fmla="*/ 9 w 76"/>
                <a:gd name="T57" fmla="*/ 10 h 67"/>
                <a:gd name="T58" fmla="*/ 15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0"/>
                  </a:lnTo>
                  <a:lnTo>
                    <a:pt x="69" y="15"/>
                  </a:lnTo>
                  <a:lnTo>
                    <a:pt x="73" y="21"/>
                  </a:lnTo>
                  <a:lnTo>
                    <a:pt x="75" y="27"/>
                  </a:lnTo>
                  <a:lnTo>
                    <a:pt x="76" y="34"/>
                  </a:lnTo>
                  <a:lnTo>
                    <a:pt x="75" y="40"/>
                  </a:lnTo>
                  <a:lnTo>
                    <a:pt x="73" y="46"/>
                  </a:lnTo>
                  <a:lnTo>
                    <a:pt x="69" y="52"/>
                  </a:lnTo>
                  <a:lnTo>
                    <a:pt x="65" y="57"/>
                  </a:lnTo>
                  <a:lnTo>
                    <a:pt x="59" y="61"/>
                  </a:lnTo>
                  <a:lnTo>
                    <a:pt x="53" y="65"/>
                  </a:lnTo>
                  <a:lnTo>
                    <a:pt x="46" y="67"/>
                  </a:lnTo>
                  <a:lnTo>
                    <a:pt x="38" y="67"/>
                  </a:lnTo>
                  <a:lnTo>
                    <a:pt x="30" y="67"/>
                  </a:lnTo>
                  <a:lnTo>
                    <a:pt x="23" y="65"/>
                  </a:lnTo>
                  <a:lnTo>
                    <a:pt x="15" y="61"/>
                  </a:lnTo>
                  <a:lnTo>
                    <a:pt x="9" y="57"/>
                  </a:lnTo>
                  <a:lnTo>
                    <a:pt x="5" y="52"/>
                  </a:lnTo>
                  <a:lnTo>
                    <a:pt x="2" y="46"/>
                  </a:lnTo>
                  <a:lnTo>
                    <a:pt x="0" y="40"/>
                  </a:lnTo>
                  <a:lnTo>
                    <a:pt x="0" y="34"/>
                  </a:lnTo>
                  <a:lnTo>
                    <a:pt x="0" y="27"/>
                  </a:lnTo>
                  <a:lnTo>
                    <a:pt x="2" y="21"/>
                  </a:lnTo>
                  <a:lnTo>
                    <a:pt x="5" y="15"/>
                  </a:lnTo>
                  <a:lnTo>
                    <a:pt x="9" y="10"/>
                  </a:lnTo>
                  <a:lnTo>
                    <a:pt x="15"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740" name="Freeform 159"/>
            <p:cNvSpPr>
              <a:spLocks/>
            </p:cNvSpPr>
            <p:nvPr/>
          </p:nvSpPr>
          <p:spPr bwMode="auto">
            <a:xfrm>
              <a:off x="2403" y="3427"/>
              <a:ext cx="79" cy="67"/>
            </a:xfrm>
            <a:custGeom>
              <a:avLst/>
              <a:gdLst>
                <a:gd name="T0" fmla="*/ 40 w 79"/>
                <a:gd name="T1" fmla="*/ 0 h 67"/>
                <a:gd name="T2" fmla="*/ 48 w 79"/>
                <a:gd name="T3" fmla="*/ 2 h 67"/>
                <a:gd name="T4" fmla="*/ 54 w 79"/>
                <a:gd name="T5" fmla="*/ 4 h 67"/>
                <a:gd name="T6" fmla="*/ 61 w 79"/>
                <a:gd name="T7" fmla="*/ 5 h 67"/>
                <a:gd name="T8" fmla="*/ 67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1 h 67"/>
                <a:gd name="T24" fmla="*/ 67 w 79"/>
                <a:gd name="T25" fmla="*/ 57 h 67"/>
                <a:gd name="T26" fmla="*/ 61 w 79"/>
                <a:gd name="T27" fmla="*/ 61 h 67"/>
                <a:gd name="T28" fmla="*/ 54 w 79"/>
                <a:gd name="T29" fmla="*/ 63 h 67"/>
                <a:gd name="T30" fmla="*/ 48 w 79"/>
                <a:gd name="T31" fmla="*/ 65 h 67"/>
                <a:gd name="T32" fmla="*/ 40 w 79"/>
                <a:gd name="T33" fmla="*/ 67 h 67"/>
                <a:gd name="T34" fmla="*/ 31 w 79"/>
                <a:gd name="T35" fmla="*/ 65 h 67"/>
                <a:gd name="T36" fmla="*/ 25 w 79"/>
                <a:gd name="T37" fmla="*/ 63 h 67"/>
                <a:gd name="T38" fmla="*/ 17 w 79"/>
                <a:gd name="T39" fmla="*/ 61 h 67"/>
                <a:gd name="T40" fmla="*/ 11 w 79"/>
                <a:gd name="T41" fmla="*/ 57 h 67"/>
                <a:gd name="T42" fmla="*/ 8 w 79"/>
                <a:gd name="T43" fmla="*/ 51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1 w 79"/>
                <a:gd name="T57" fmla="*/ 9 h 67"/>
                <a:gd name="T58" fmla="*/ 17 w 79"/>
                <a:gd name="T59" fmla="*/ 5 h 67"/>
                <a:gd name="T60" fmla="*/ 25 w 79"/>
                <a:gd name="T61" fmla="*/ 4 h 67"/>
                <a:gd name="T62" fmla="*/ 31 w 79"/>
                <a:gd name="T63" fmla="*/ 2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2"/>
                  </a:lnTo>
                  <a:lnTo>
                    <a:pt x="54" y="4"/>
                  </a:lnTo>
                  <a:lnTo>
                    <a:pt x="61" y="5"/>
                  </a:lnTo>
                  <a:lnTo>
                    <a:pt x="67" y="9"/>
                  </a:lnTo>
                  <a:lnTo>
                    <a:pt x="71" y="15"/>
                  </a:lnTo>
                  <a:lnTo>
                    <a:pt x="75" y="21"/>
                  </a:lnTo>
                  <a:lnTo>
                    <a:pt x="77" y="27"/>
                  </a:lnTo>
                  <a:lnTo>
                    <a:pt x="79" y="32"/>
                  </a:lnTo>
                  <a:lnTo>
                    <a:pt x="77" y="40"/>
                  </a:lnTo>
                  <a:lnTo>
                    <a:pt x="75" y="46"/>
                  </a:lnTo>
                  <a:lnTo>
                    <a:pt x="71" y="51"/>
                  </a:lnTo>
                  <a:lnTo>
                    <a:pt x="67" y="57"/>
                  </a:lnTo>
                  <a:lnTo>
                    <a:pt x="61" y="61"/>
                  </a:lnTo>
                  <a:lnTo>
                    <a:pt x="54" y="63"/>
                  </a:lnTo>
                  <a:lnTo>
                    <a:pt x="48" y="65"/>
                  </a:lnTo>
                  <a:lnTo>
                    <a:pt x="40" y="67"/>
                  </a:lnTo>
                  <a:lnTo>
                    <a:pt x="31" y="65"/>
                  </a:lnTo>
                  <a:lnTo>
                    <a:pt x="25" y="63"/>
                  </a:lnTo>
                  <a:lnTo>
                    <a:pt x="17" y="61"/>
                  </a:lnTo>
                  <a:lnTo>
                    <a:pt x="11" y="57"/>
                  </a:lnTo>
                  <a:lnTo>
                    <a:pt x="8" y="51"/>
                  </a:lnTo>
                  <a:lnTo>
                    <a:pt x="4" y="46"/>
                  </a:lnTo>
                  <a:lnTo>
                    <a:pt x="2" y="40"/>
                  </a:lnTo>
                  <a:lnTo>
                    <a:pt x="0" y="32"/>
                  </a:lnTo>
                  <a:lnTo>
                    <a:pt x="2" y="27"/>
                  </a:lnTo>
                  <a:lnTo>
                    <a:pt x="4" y="21"/>
                  </a:lnTo>
                  <a:lnTo>
                    <a:pt x="8" y="15"/>
                  </a:lnTo>
                  <a:lnTo>
                    <a:pt x="11" y="9"/>
                  </a:lnTo>
                  <a:lnTo>
                    <a:pt x="17" y="5"/>
                  </a:lnTo>
                  <a:lnTo>
                    <a:pt x="25" y="4"/>
                  </a:lnTo>
                  <a:lnTo>
                    <a:pt x="31" y="2"/>
                  </a:lnTo>
                  <a:lnTo>
                    <a:pt x="40" y="0"/>
                  </a:lnTo>
                  <a:close/>
                </a:path>
              </a:pathLst>
            </a:custGeom>
            <a:solidFill>
              <a:srgbClr val="FFFFFF"/>
            </a:solidFill>
            <a:ln w="9525">
              <a:noFill/>
              <a:round/>
              <a:headEnd/>
              <a:tailEnd/>
            </a:ln>
          </p:spPr>
          <p:txBody>
            <a:bodyPr/>
            <a:lstStyle/>
            <a:p>
              <a:endParaRPr lang="en-US" dirty="0"/>
            </a:p>
          </p:txBody>
        </p:sp>
        <p:sp>
          <p:nvSpPr>
            <p:cNvPr id="19741" name="Freeform 160"/>
            <p:cNvSpPr>
              <a:spLocks/>
            </p:cNvSpPr>
            <p:nvPr/>
          </p:nvSpPr>
          <p:spPr bwMode="auto">
            <a:xfrm>
              <a:off x="2403" y="3427"/>
              <a:ext cx="79" cy="67"/>
            </a:xfrm>
            <a:custGeom>
              <a:avLst/>
              <a:gdLst>
                <a:gd name="T0" fmla="*/ 40 w 79"/>
                <a:gd name="T1" fmla="*/ 0 h 67"/>
                <a:gd name="T2" fmla="*/ 48 w 79"/>
                <a:gd name="T3" fmla="*/ 2 h 67"/>
                <a:gd name="T4" fmla="*/ 54 w 79"/>
                <a:gd name="T5" fmla="*/ 4 h 67"/>
                <a:gd name="T6" fmla="*/ 61 w 79"/>
                <a:gd name="T7" fmla="*/ 5 h 67"/>
                <a:gd name="T8" fmla="*/ 67 w 79"/>
                <a:gd name="T9" fmla="*/ 9 h 67"/>
                <a:gd name="T10" fmla="*/ 71 w 79"/>
                <a:gd name="T11" fmla="*/ 15 h 67"/>
                <a:gd name="T12" fmla="*/ 75 w 79"/>
                <a:gd name="T13" fmla="*/ 21 h 67"/>
                <a:gd name="T14" fmla="*/ 77 w 79"/>
                <a:gd name="T15" fmla="*/ 27 h 67"/>
                <a:gd name="T16" fmla="*/ 79 w 79"/>
                <a:gd name="T17" fmla="*/ 32 h 67"/>
                <a:gd name="T18" fmla="*/ 77 w 79"/>
                <a:gd name="T19" fmla="*/ 40 h 67"/>
                <a:gd name="T20" fmla="*/ 75 w 79"/>
                <a:gd name="T21" fmla="*/ 46 h 67"/>
                <a:gd name="T22" fmla="*/ 71 w 79"/>
                <a:gd name="T23" fmla="*/ 51 h 67"/>
                <a:gd name="T24" fmla="*/ 67 w 79"/>
                <a:gd name="T25" fmla="*/ 57 h 67"/>
                <a:gd name="T26" fmla="*/ 61 w 79"/>
                <a:gd name="T27" fmla="*/ 61 h 67"/>
                <a:gd name="T28" fmla="*/ 54 w 79"/>
                <a:gd name="T29" fmla="*/ 63 h 67"/>
                <a:gd name="T30" fmla="*/ 48 w 79"/>
                <a:gd name="T31" fmla="*/ 65 h 67"/>
                <a:gd name="T32" fmla="*/ 40 w 79"/>
                <a:gd name="T33" fmla="*/ 67 h 67"/>
                <a:gd name="T34" fmla="*/ 31 w 79"/>
                <a:gd name="T35" fmla="*/ 65 h 67"/>
                <a:gd name="T36" fmla="*/ 25 w 79"/>
                <a:gd name="T37" fmla="*/ 63 h 67"/>
                <a:gd name="T38" fmla="*/ 17 w 79"/>
                <a:gd name="T39" fmla="*/ 61 h 67"/>
                <a:gd name="T40" fmla="*/ 11 w 79"/>
                <a:gd name="T41" fmla="*/ 57 h 67"/>
                <a:gd name="T42" fmla="*/ 8 w 79"/>
                <a:gd name="T43" fmla="*/ 51 h 67"/>
                <a:gd name="T44" fmla="*/ 4 w 79"/>
                <a:gd name="T45" fmla="*/ 46 h 67"/>
                <a:gd name="T46" fmla="*/ 2 w 79"/>
                <a:gd name="T47" fmla="*/ 40 h 67"/>
                <a:gd name="T48" fmla="*/ 0 w 79"/>
                <a:gd name="T49" fmla="*/ 32 h 67"/>
                <a:gd name="T50" fmla="*/ 2 w 79"/>
                <a:gd name="T51" fmla="*/ 27 h 67"/>
                <a:gd name="T52" fmla="*/ 4 w 79"/>
                <a:gd name="T53" fmla="*/ 21 h 67"/>
                <a:gd name="T54" fmla="*/ 8 w 79"/>
                <a:gd name="T55" fmla="*/ 15 h 67"/>
                <a:gd name="T56" fmla="*/ 11 w 79"/>
                <a:gd name="T57" fmla="*/ 9 h 67"/>
                <a:gd name="T58" fmla="*/ 17 w 79"/>
                <a:gd name="T59" fmla="*/ 5 h 67"/>
                <a:gd name="T60" fmla="*/ 25 w 79"/>
                <a:gd name="T61" fmla="*/ 4 h 67"/>
                <a:gd name="T62" fmla="*/ 31 w 79"/>
                <a:gd name="T63" fmla="*/ 2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2"/>
                  </a:lnTo>
                  <a:lnTo>
                    <a:pt x="54" y="4"/>
                  </a:lnTo>
                  <a:lnTo>
                    <a:pt x="61" y="5"/>
                  </a:lnTo>
                  <a:lnTo>
                    <a:pt x="67" y="9"/>
                  </a:lnTo>
                  <a:lnTo>
                    <a:pt x="71" y="15"/>
                  </a:lnTo>
                  <a:lnTo>
                    <a:pt x="75" y="21"/>
                  </a:lnTo>
                  <a:lnTo>
                    <a:pt x="77" y="27"/>
                  </a:lnTo>
                  <a:lnTo>
                    <a:pt x="79" y="32"/>
                  </a:lnTo>
                  <a:lnTo>
                    <a:pt x="77" y="40"/>
                  </a:lnTo>
                  <a:lnTo>
                    <a:pt x="75" y="46"/>
                  </a:lnTo>
                  <a:lnTo>
                    <a:pt x="71" y="51"/>
                  </a:lnTo>
                  <a:lnTo>
                    <a:pt x="67" y="57"/>
                  </a:lnTo>
                  <a:lnTo>
                    <a:pt x="61" y="61"/>
                  </a:lnTo>
                  <a:lnTo>
                    <a:pt x="54" y="63"/>
                  </a:lnTo>
                  <a:lnTo>
                    <a:pt x="48" y="65"/>
                  </a:lnTo>
                  <a:lnTo>
                    <a:pt x="40" y="67"/>
                  </a:lnTo>
                  <a:lnTo>
                    <a:pt x="31" y="65"/>
                  </a:lnTo>
                  <a:lnTo>
                    <a:pt x="25" y="63"/>
                  </a:lnTo>
                  <a:lnTo>
                    <a:pt x="17" y="61"/>
                  </a:lnTo>
                  <a:lnTo>
                    <a:pt x="11" y="57"/>
                  </a:lnTo>
                  <a:lnTo>
                    <a:pt x="8" y="51"/>
                  </a:lnTo>
                  <a:lnTo>
                    <a:pt x="4" y="46"/>
                  </a:lnTo>
                  <a:lnTo>
                    <a:pt x="2" y="40"/>
                  </a:lnTo>
                  <a:lnTo>
                    <a:pt x="0" y="32"/>
                  </a:lnTo>
                  <a:lnTo>
                    <a:pt x="2" y="27"/>
                  </a:lnTo>
                  <a:lnTo>
                    <a:pt x="4" y="21"/>
                  </a:lnTo>
                  <a:lnTo>
                    <a:pt x="8" y="15"/>
                  </a:lnTo>
                  <a:lnTo>
                    <a:pt x="11" y="9"/>
                  </a:lnTo>
                  <a:lnTo>
                    <a:pt x="17" y="5"/>
                  </a:lnTo>
                  <a:lnTo>
                    <a:pt x="25" y="4"/>
                  </a:lnTo>
                  <a:lnTo>
                    <a:pt x="31" y="2"/>
                  </a:lnTo>
                  <a:lnTo>
                    <a:pt x="40" y="0"/>
                  </a:lnTo>
                  <a:close/>
                </a:path>
              </a:pathLst>
            </a:custGeom>
            <a:noFill/>
            <a:ln w="12700">
              <a:solidFill>
                <a:srgbClr val="1F1A17"/>
              </a:solidFill>
              <a:prstDash val="solid"/>
              <a:round/>
              <a:headEnd/>
              <a:tailEnd/>
            </a:ln>
          </p:spPr>
          <p:txBody>
            <a:bodyPr/>
            <a:lstStyle/>
            <a:p>
              <a:endParaRPr lang="en-US" dirty="0"/>
            </a:p>
          </p:txBody>
        </p:sp>
        <p:sp>
          <p:nvSpPr>
            <p:cNvPr id="19742" name="Freeform 161"/>
            <p:cNvSpPr>
              <a:spLocks/>
            </p:cNvSpPr>
            <p:nvPr/>
          </p:nvSpPr>
          <p:spPr bwMode="auto">
            <a:xfrm>
              <a:off x="3015" y="3321"/>
              <a:ext cx="77" cy="67"/>
            </a:xfrm>
            <a:custGeom>
              <a:avLst/>
              <a:gdLst>
                <a:gd name="T0" fmla="*/ 39 w 77"/>
                <a:gd name="T1" fmla="*/ 0 h 67"/>
                <a:gd name="T2" fmla="*/ 46 w 77"/>
                <a:gd name="T3" fmla="*/ 0 h 67"/>
                <a:gd name="T4" fmla="*/ 54 w 77"/>
                <a:gd name="T5" fmla="*/ 2 h 67"/>
                <a:gd name="T6" fmla="*/ 60 w 77"/>
                <a:gd name="T7" fmla="*/ 6 h 67"/>
                <a:gd name="T8" fmla="*/ 66 w 77"/>
                <a:gd name="T9" fmla="*/ 10 h 67"/>
                <a:gd name="T10" fmla="*/ 71 w 77"/>
                <a:gd name="T11" fmla="*/ 15 h 67"/>
                <a:gd name="T12" fmla="*/ 73 w 77"/>
                <a:gd name="T13" fmla="*/ 21 h 67"/>
                <a:gd name="T14" fmla="*/ 77 w 77"/>
                <a:gd name="T15" fmla="*/ 27 h 67"/>
                <a:gd name="T16" fmla="*/ 77 w 77"/>
                <a:gd name="T17" fmla="*/ 33 h 67"/>
                <a:gd name="T18" fmla="*/ 77 w 77"/>
                <a:gd name="T19" fmla="*/ 40 h 67"/>
                <a:gd name="T20" fmla="*/ 73 w 77"/>
                <a:gd name="T21" fmla="*/ 46 h 67"/>
                <a:gd name="T22" fmla="*/ 71 w 77"/>
                <a:gd name="T23" fmla="*/ 52 h 67"/>
                <a:gd name="T24" fmla="*/ 66 w 77"/>
                <a:gd name="T25" fmla="*/ 56 h 67"/>
                <a:gd name="T26" fmla="*/ 60 w 77"/>
                <a:gd name="T27" fmla="*/ 62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2 h 67"/>
                <a:gd name="T40" fmla="*/ 12 w 77"/>
                <a:gd name="T41" fmla="*/ 56 h 67"/>
                <a:gd name="T42" fmla="*/ 6 w 77"/>
                <a:gd name="T43" fmla="*/ 52 h 67"/>
                <a:gd name="T44" fmla="*/ 2 w 77"/>
                <a:gd name="T45" fmla="*/ 46 h 67"/>
                <a:gd name="T46" fmla="*/ 0 w 77"/>
                <a:gd name="T47" fmla="*/ 40 h 67"/>
                <a:gd name="T48" fmla="*/ 0 w 77"/>
                <a:gd name="T49" fmla="*/ 33 h 67"/>
                <a:gd name="T50" fmla="*/ 0 w 77"/>
                <a:gd name="T51" fmla="*/ 27 h 67"/>
                <a:gd name="T52" fmla="*/ 2 w 77"/>
                <a:gd name="T53" fmla="*/ 21 h 67"/>
                <a:gd name="T54" fmla="*/ 6 w 77"/>
                <a:gd name="T55" fmla="*/ 15 h 67"/>
                <a:gd name="T56" fmla="*/ 12 w 77"/>
                <a:gd name="T57" fmla="*/ 10 h 67"/>
                <a:gd name="T58" fmla="*/ 18 w 77"/>
                <a:gd name="T59" fmla="*/ 6 h 67"/>
                <a:gd name="T60" fmla="*/ 23 w 77"/>
                <a:gd name="T61" fmla="*/ 2 h 67"/>
                <a:gd name="T62" fmla="*/ 31 w 77"/>
                <a:gd name="T63" fmla="*/ 0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0"/>
                  </a:lnTo>
                  <a:lnTo>
                    <a:pt x="54" y="2"/>
                  </a:lnTo>
                  <a:lnTo>
                    <a:pt x="60" y="6"/>
                  </a:lnTo>
                  <a:lnTo>
                    <a:pt x="66" y="10"/>
                  </a:lnTo>
                  <a:lnTo>
                    <a:pt x="71" y="15"/>
                  </a:lnTo>
                  <a:lnTo>
                    <a:pt x="73" y="21"/>
                  </a:lnTo>
                  <a:lnTo>
                    <a:pt x="77" y="27"/>
                  </a:lnTo>
                  <a:lnTo>
                    <a:pt x="77" y="33"/>
                  </a:lnTo>
                  <a:lnTo>
                    <a:pt x="77" y="40"/>
                  </a:lnTo>
                  <a:lnTo>
                    <a:pt x="73" y="46"/>
                  </a:lnTo>
                  <a:lnTo>
                    <a:pt x="71" y="52"/>
                  </a:lnTo>
                  <a:lnTo>
                    <a:pt x="66" y="56"/>
                  </a:lnTo>
                  <a:lnTo>
                    <a:pt x="60" y="62"/>
                  </a:lnTo>
                  <a:lnTo>
                    <a:pt x="54" y="63"/>
                  </a:lnTo>
                  <a:lnTo>
                    <a:pt x="46" y="65"/>
                  </a:lnTo>
                  <a:lnTo>
                    <a:pt x="39" y="67"/>
                  </a:lnTo>
                  <a:lnTo>
                    <a:pt x="31" y="65"/>
                  </a:lnTo>
                  <a:lnTo>
                    <a:pt x="23" y="63"/>
                  </a:lnTo>
                  <a:lnTo>
                    <a:pt x="18" y="62"/>
                  </a:lnTo>
                  <a:lnTo>
                    <a:pt x="12" y="56"/>
                  </a:lnTo>
                  <a:lnTo>
                    <a:pt x="6" y="52"/>
                  </a:lnTo>
                  <a:lnTo>
                    <a:pt x="2" y="46"/>
                  </a:lnTo>
                  <a:lnTo>
                    <a:pt x="0" y="40"/>
                  </a:lnTo>
                  <a:lnTo>
                    <a:pt x="0" y="33"/>
                  </a:lnTo>
                  <a:lnTo>
                    <a:pt x="0" y="27"/>
                  </a:lnTo>
                  <a:lnTo>
                    <a:pt x="2" y="21"/>
                  </a:lnTo>
                  <a:lnTo>
                    <a:pt x="6" y="15"/>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43" name="Freeform 162"/>
            <p:cNvSpPr>
              <a:spLocks/>
            </p:cNvSpPr>
            <p:nvPr/>
          </p:nvSpPr>
          <p:spPr bwMode="auto">
            <a:xfrm>
              <a:off x="2332" y="3759"/>
              <a:ext cx="77" cy="65"/>
            </a:xfrm>
            <a:custGeom>
              <a:avLst/>
              <a:gdLst>
                <a:gd name="T0" fmla="*/ 38 w 77"/>
                <a:gd name="T1" fmla="*/ 0 h 65"/>
                <a:gd name="T2" fmla="*/ 46 w 77"/>
                <a:gd name="T3" fmla="*/ 0 h 65"/>
                <a:gd name="T4" fmla="*/ 52 w 77"/>
                <a:gd name="T5" fmla="*/ 1 h 65"/>
                <a:gd name="T6" fmla="*/ 59 w 77"/>
                <a:gd name="T7" fmla="*/ 3 h 65"/>
                <a:gd name="T8" fmla="*/ 65 w 77"/>
                <a:gd name="T9" fmla="*/ 9 h 65"/>
                <a:gd name="T10" fmla="*/ 69 w 77"/>
                <a:gd name="T11" fmla="*/ 13 h 65"/>
                <a:gd name="T12" fmla="*/ 73 w 77"/>
                <a:gd name="T13" fmla="*/ 19 h 65"/>
                <a:gd name="T14" fmla="*/ 75 w 77"/>
                <a:gd name="T15" fmla="*/ 25 h 65"/>
                <a:gd name="T16" fmla="*/ 77 w 77"/>
                <a:gd name="T17" fmla="*/ 32 h 65"/>
                <a:gd name="T18" fmla="*/ 75 w 77"/>
                <a:gd name="T19" fmla="*/ 38 h 65"/>
                <a:gd name="T20" fmla="*/ 73 w 77"/>
                <a:gd name="T21" fmla="*/ 44 h 65"/>
                <a:gd name="T22" fmla="*/ 69 w 77"/>
                <a:gd name="T23" fmla="*/ 49 h 65"/>
                <a:gd name="T24" fmla="*/ 65 w 77"/>
                <a:gd name="T25" fmla="*/ 55 h 65"/>
                <a:gd name="T26" fmla="*/ 59 w 77"/>
                <a:gd name="T27" fmla="*/ 59 h 65"/>
                <a:gd name="T28" fmla="*/ 52 w 77"/>
                <a:gd name="T29" fmla="*/ 63 h 65"/>
                <a:gd name="T30" fmla="*/ 46 w 77"/>
                <a:gd name="T31" fmla="*/ 65 h 65"/>
                <a:gd name="T32" fmla="*/ 38 w 77"/>
                <a:gd name="T33" fmla="*/ 65 h 65"/>
                <a:gd name="T34" fmla="*/ 31 w 77"/>
                <a:gd name="T35" fmla="*/ 65 h 65"/>
                <a:gd name="T36" fmla="*/ 23 w 77"/>
                <a:gd name="T37" fmla="*/ 63 h 65"/>
                <a:gd name="T38" fmla="*/ 15 w 77"/>
                <a:gd name="T39" fmla="*/ 59 h 65"/>
                <a:gd name="T40" fmla="*/ 10 w 77"/>
                <a:gd name="T41" fmla="*/ 55 h 65"/>
                <a:gd name="T42" fmla="*/ 6 w 77"/>
                <a:gd name="T43" fmla="*/ 49 h 65"/>
                <a:gd name="T44" fmla="*/ 2 w 77"/>
                <a:gd name="T45" fmla="*/ 44 h 65"/>
                <a:gd name="T46" fmla="*/ 0 w 77"/>
                <a:gd name="T47" fmla="*/ 38 h 65"/>
                <a:gd name="T48" fmla="*/ 0 w 77"/>
                <a:gd name="T49" fmla="*/ 32 h 65"/>
                <a:gd name="T50" fmla="*/ 0 w 77"/>
                <a:gd name="T51" fmla="*/ 25 h 65"/>
                <a:gd name="T52" fmla="*/ 2 w 77"/>
                <a:gd name="T53" fmla="*/ 19 h 65"/>
                <a:gd name="T54" fmla="*/ 6 w 77"/>
                <a:gd name="T55" fmla="*/ 13 h 65"/>
                <a:gd name="T56" fmla="*/ 10 w 77"/>
                <a:gd name="T57" fmla="*/ 9 h 65"/>
                <a:gd name="T58" fmla="*/ 15 w 77"/>
                <a:gd name="T59" fmla="*/ 3 h 65"/>
                <a:gd name="T60" fmla="*/ 23 w 77"/>
                <a:gd name="T61" fmla="*/ 1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2" y="1"/>
                  </a:lnTo>
                  <a:lnTo>
                    <a:pt x="59" y="3"/>
                  </a:lnTo>
                  <a:lnTo>
                    <a:pt x="65" y="9"/>
                  </a:lnTo>
                  <a:lnTo>
                    <a:pt x="69" y="13"/>
                  </a:lnTo>
                  <a:lnTo>
                    <a:pt x="73" y="19"/>
                  </a:lnTo>
                  <a:lnTo>
                    <a:pt x="75" y="25"/>
                  </a:lnTo>
                  <a:lnTo>
                    <a:pt x="77" y="32"/>
                  </a:lnTo>
                  <a:lnTo>
                    <a:pt x="75" y="38"/>
                  </a:lnTo>
                  <a:lnTo>
                    <a:pt x="73" y="44"/>
                  </a:lnTo>
                  <a:lnTo>
                    <a:pt x="69" y="49"/>
                  </a:lnTo>
                  <a:lnTo>
                    <a:pt x="65" y="55"/>
                  </a:lnTo>
                  <a:lnTo>
                    <a:pt x="59" y="59"/>
                  </a:lnTo>
                  <a:lnTo>
                    <a:pt x="52" y="63"/>
                  </a:lnTo>
                  <a:lnTo>
                    <a:pt x="46" y="65"/>
                  </a:lnTo>
                  <a:lnTo>
                    <a:pt x="38" y="65"/>
                  </a:lnTo>
                  <a:lnTo>
                    <a:pt x="31" y="65"/>
                  </a:lnTo>
                  <a:lnTo>
                    <a:pt x="23" y="63"/>
                  </a:lnTo>
                  <a:lnTo>
                    <a:pt x="15" y="59"/>
                  </a:lnTo>
                  <a:lnTo>
                    <a:pt x="10" y="55"/>
                  </a:lnTo>
                  <a:lnTo>
                    <a:pt x="6" y="49"/>
                  </a:lnTo>
                  <a:lnTo>
                    <a:pt x="2" y="44"/>
                  </a:lnTo>
                  <a:lnTo>
                    <a:pt x="0" y="38"/>
                  </a:lnTo>
                  <a:lnTo>
                    <a:pt x="0" y="32"/>
                  </a:lnTo>
                  <a:lnTo>
                    <a:pt x="0" y="25"/>
                  </a:lnTo>
                  <a:lnTo>
                    <a:pt x="2" y="19"/>
                  </a:lnTo>
                  <a:lnTo>
                    <a:pt x="6" y="13"/>
                  </a:lnTo>
                  <a:lnTo>
                    <a:pt x="10" y="9"/>
                  </a:lnTo>
                  <a:lnTo>
                    <a:pt x="15" y="3"/>
                  </a:lnTo>
                  <a:lnTo>
                    <a:pt x="23" y="1"/>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44" name="Freeform 163"/>
            <p:cNvSpPr>
              <a:spLocks/>
            </p:cNvSpPr>
            <p:nvPr/>
          </p:nvSpPr>
          <p:spPr bwMode="auto">
            <a:xfrm>
              <a:off x="3040" y="3703"/>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71 w 77"/>
                <a:gd name="T11" fmla="*/ 13 h 65"/>
                <a:gd name="T12" fmla="*/ 75 w 77"/>
                <a:gd name="T13" fmla="*/ 19 h 65"/>
                <a:gd name="T14" fmla="*/ 77 w 77"/>
                <a:gd name="T15" fmla="*/ 25 h 65"/>
                <a:gd name="T16" fmla="*/ 77 w 77"/>
                <a:gd name="T17" fmla="*/ 33 h 65"/>
                <a:gd name="T18" fmla="*/ 77 w 77"/>
                <a:gd name="T19" fmla="*/ 38 h 65"/>
                <a:gd name="T20" fmla="*/ 75 w 77"/>
                <a:gd name="T21" fmla="*/ 46 h 65"/>
                <a:gd name="T22" fmla="*/ 71 w 77"/>
                <a:gd name="T23" fmla="*/ 50 h 65"/>
                <a:gd name="T24" fmla="*/ 66 w 77"/>
                <a:gd name="T25" fmla="*/ 56 h 65"/>
                <a:gd name="T26" fmla="*/ 60 w 77"/>
                <a:gd name="T27" fmla="*/ 59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59 h 65"/>
                <a:gd name="T40" fmla="*/ 12 w 77"/>
                <a:gd name="T41" fmla="*/ 56 h 65"/>
                <a:gd name="T42" fmla="*/ 6 w 77"/>
                <a:gd name="T43" fmla="*/ 50 h 65"/>
                <a:gd name="T44" fmla="*/ 4 w 77"/>
                <a:gd name="T45" fmla="*/ 46 h 65"/>
                <a:gd name="T46" fmla="*/ 0 w 77"/>
                <a:gd name="T47" fmla="*/ 38 h 65"/>
                <a:gd name="T48" fmla="*/ 0 w 77"/>
                <a:gd name="T49" fmla="*/ 33 h 65"/>
                <a:gd name="T50" fmla="*/ 0 w 77"/>
                <a:gd name="T51" fmla="*/ 25 h 65"/>
                <a:gd name="T52" fmla="*/ 4 w 77"/>
                <a:gd name="T53" fmla="*/ 19 h 65"/>
                <a:gd name="T54" fmla="*/ 6 w 77"/>
                <a:gd name="T55" fmla="*/ 13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3"/>
                  </a:lnTo>
                  <a:lnTo>
                    <a:pt x="75" y="19"/>
                  </a:lnTo>
                  <a:lnTo>
                    <a:pt x="77" y="25"/>
                  </a:lnTo>
                  <a:lnTo>
                    <a:pt x="77" y="33"/>
                  </a:lnTo>
                  <a:lnTo>
                    <a:pt x="77" y="38"/>
                  </a:lnTo>
                  <a:lnTo>
                    <a:pt x="75" y="46"/>
                  </a:lnTo>
                  <a:lnTo>
                    <a:pt x="71" y="50"/>
                  </a:lnTo>
                  <a:lnTo>
                    <a:pt x="66" y="56"/>
                  </a:lnTo>
                  <a:lnTo>
                    <a:pt x="60" y="59"/>
                  </a:lnTo>
                  <a:lnTo>
                    <a:pt x="54" y="63"/>
                  </a:lnTo>
                  <a:lnTo>
                    <a:pt x="46" y="65"/>
                  </a:lnTo>
                  <a:lnTo>
                    <a:pt x="39" y="65"/>
                  </a:lnTo>
                  <a:lnTo>
                    <a:pt x="31" y="65"/>
                  </a:lnTo>
                  <a:lnTo>
                    <a:pt x="23" y="63"/>
                  </a:lnTo>
                  <a:lnTo>
                    <a:pt x="18" y="59"/>
                  </a:lnTo>
                  <a:lnTo>
                    <a:pt x="12" y="56"/>
                  </a:lnTo>
                  <a:lnTo>
                    <a:pt x="6" y="50"/>
                  </a:lnTo>
                  <a:lnTo>
                    <a:pt x="4" y="46"/>
                  </a:lnTo>
                  <a:lnTo>
                    <a:pt x="0" y="38"/>
                  </a:lnTo>
                  <a:lnTo>
                    <a:pt x="0" y="33"/>
                  </a:lnTo>
                  <a:lnTo>
                    <a:pt x="0" y="25"/>
                  </a:lnTo>
                  <a:lnTo>
                    <a:pt x="4" y="19"/>
                  </a:lnTo>
                  <a:lnTo>
                    <a:pt x="6" y="13"/>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45" name="Freeform 164"/>
            <p:cNvSpPr>
              <a:spLocks/>
            </p:cNvSpPr>
            <p:nvPr/>
          </p:nvSpPr>
          <p:spPr bwMode="auto">
            <a:xfrm>
              <a:off x="2282" y="3567"/>
              <a:ext cx="77" cy="67"/>
            </a:xfrm>
            <a:custGeom>
              <a:avLst/>
              <a:gdLst>
                <a:gd name="T0" fmla="*/ 38 w 77"/>
                <a:gd name="T1" fmla="*/ 0 h 67"/>
                <a:gd name="T2" fmla="*/ 46 w 77"/>
                <a:gd name="T3" fmla="*/ 2 h 67"/>
                <a:gd name="T4" fmla="*/ 54 w 77"/>
                <a:gd name="T5" fmla="*/ 4 h 67"/>
                <a:gd name="T6" fmla="*/ 61 w 77"/>
                <a:gd name="T7" fmla="*/ 5 h 67"/>
                <a:gd name="T8" fmla="*/ 65 w 77"/>
                <a:gd name="T9" fmla="*/ 11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2 h 67"/>
                <a:gd name="T24" fmla="*/ 65 w 77"/>
                <a:gd name="T25" fmla="*/ 57 h 67"/>
                <a:gd name="T26" fmla="*/ 61 w 77"/>
                <a:gd name="T27" fmla="*/ 61 h 67"/>
                <a:gd name="T28" fmla="*/ 54 w 77"/>
                <a:gd name="T29" fmla="*/ 65 h 67"/>
                <a:gd name="T30" fmla="*/ 46 w 77"/>
                <a:gd name="T31" fmla="*/ 67 h 67"/>
                <a:gd name="T32" fmla="*/ 38 w 77"/>
                <a:gd name="T33" fmla="*/ 67 h 67"/>
                <a:gd name="T34" fmla="*/ 31 w 77"/>
                <a:gd name="T35" fmla="*/ 67 h 67"/>
                <a:gd name="T36" fmla="*/ 23 w 77"/>
                <a:gd name="T37" fmla="*/ 65 h 67"/>
                <a:gd name="T38" fmla="*/ 17 w 77"/>
                <a:gd name="T39" fmla="*/ 61 h 67"/>
                <a:gd name="T40" fmla="*/ 12 w 77"/>
                <a:gd name="T41" fmla="*/ 57 h 67"/>
                <a:gd name="T42" fmla="*/ 8 w 77"/>
                <a:gd name="T43" fmla="*/ 52 h 67"/>
                <a:gd name="T44" fmla="*/ 4 w 77"/>
                <a:gd name="T45" fmla="*/ 46 h 67"/>
                <a:gd name="T46" fmla="*/ 2 w 77"/>
                <a:gd name="T47" fmla="*/ 40 h 67"/>
                <a:gd name="T48" fmla="*/ 0 w 77"/>
                <a:gd name="T49" fmla="*/ 34 h 67"/>
                <a:gd name="T50" fmla="*/ 2 w 77"/>
                <a:gd name="T51" fmla="*/ 27 h 67"/>
                <a:gd name="T52" fmla="*/ 4 w 77"/>
                <a:gd name="T53" fmla="*/ 21 h 67"/>
                <a:gd name="T54" fmla="*/ 8 w 77"/>
                <a:gd name="T55" fmla="*/ 15 h 67"/>
                <a:gd name="T56" fmla="*/ 12 w 77"/>
                <a:gd name="T57" fmla="*/ 11 h 67"/>
                <a:gd name="T58" fmla="*/ 17 w 77"/>
                <a:gd name="T59" fmla="*/ 5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1" y="5"/>
                  </a:lnTo>
                  <a:lnTo>
                    <a:pt x="65" y="11"/>
                  </a:lnTo>
                  <a:lnTo>
                    <a:pt x="71" y="15"/>
                  </a:lnTo>
                  <a:lnTo>
                    <a:pt x="75" y="21"/>
                  </a:lnTo>
                  <a:lnTo>
                    <a:pt x="77" y="27"/>
                  </a:lnTo>
                  <a:lnTo>
                    <a:pt x="77" y="34"/>
                  </a:lnTo>
                  <a:lnTo>
                    <a:pt x="77" y="40"/>
                  </a:lnTo>
                  <a:lnTo>
                    <a:pt x="75" y="46"/>
                  </a:lnTo>
                  <a:lnTo>
                    <a:pt x="71" y="52"/>
                  </a:lnTo>
                  <a:lnTo>
                    <a:pt x="65" y="57"/>
                  </a:lnTo>
                  <a:lnTo>
                    <a:pt x="61" y="61"/>
                  </a:lnTo>
                  <a:lnTo>
                    <a:pt x="54" y="65"/>
                  </a:lnTo>
                  <a:lnTo>
                    <a:pt x="46" y="67"/>
                  </a:lnTo>
                  <a:lnTo>
                    <a:pt x="38" y="67"/>
                  </a:lnTo>
                  <a:lnTo>
                    <a:pt x="31" y="67"/>
                  </a:lnTo>
                  <a:lnTo>
                    <a:pt x="23" y="65"/>
                  </a:lnTo>
                  <a:lnTo>
                    <a:pt x="17" y="61"/>
                  </a:lnTo>
                  <a:lnTo>
                    <a:pt x="12" y="57"/>
                  </a:lnTo>
                  <a:lnTo>
                    <a:pt x="8" y="52"/>
                  </a:lnTo>
                  <a:lnTo>
                    <a:pt x="4" y="46"/>
                  </a:lnTo>
                  <a:lnTo>
                    <a:pt x="2" y="40"/>
                  </a:lnTo>
                  <a:lnTo>
                    <a:pt x="0" y="34"/>
                  </a:lnTo>
                  <a:lnTo>
                    <a:pt x="2" y="27"/>
                  </a:lnTo>
                  <a:lnTo>
                    <a:pt x="4" y="21"/>
                  </a:lnTo>
                  <a:lnTo>
                    <a:pt x="8" y="15"/>
                  </a:lnTo>
                  <a:lnTo>
                    <a:pt x="12" y="11"/>
                  </a:lnTo>
                  <a:lnTo>
                    <a:pt x="17" y="5"/>
                  </a:lnTo>
                  <a:lnTo>
                    <a:pt x="23" y="4"/>
                  </a:lnTo>
                  <a:lnTo>
                    <a:pt x="31" y="2"/>
                  </a:lnTo>
                  <a:lnTo>
                    <a:pt x="38" y="0"/>
                  </a:lnTo>
                  <a:close/>
                </a:path>
              </a:pathLst>
            </a:custGeom>
            <a:solidFill>
              <a:srgbClr val="FFFFFF"/>
            </a:solidFill>
            <a:ln w="9525">
              <a:noFill/>
              <a:round/>
              <a:headEnd/>
              <a:tailEnd/>
            </a:ln>
          </p:spPr>
          <p:txBody>
            <a:bodyPr/>
            <a:lstStyle/>
            <a:p>
              <a:endParaRPr lang="en-US" dirty="0"/>
            </a:p>
          </p:txBody>
        </p:sp>
        <p:sp>
          <p:nvSpPr>
            <p:cNvPr id="19746" name="Freeform 165"/>
            <p:cNvSpPr>
              <a:spLocks/>
            </p:cNvSpPr>
            <p:nvPr/>
          </p:nvSpPr>
          <p:spPr bwMode="auto">
            <a:xfrm>
              <a:off x="2282" y="3567"/>
              <a:ext cx="77" cy="67"/>
            </a:xfrm>
            <a:custGeom>
              <a:avLst/>
              <a:gdLst>
                <a:gd name="T0" fmla="*/ 38 w 77"/>
                <a:gd name="T1" fmla="*/ 0 h 67"/>
                <a:gd name="T2" fmla="*/ 46 w 77"/>
                <a:gd name="T3" fmla="*/ 2 h 67"/>
                <a:gd name="T4" fmla="*/ 54 w 77"/>
                <a:gd name="T5" fmla="*/ 4 h 67"/>
                <a:gd name="T6" fmla="*/ 61 w 77"/>
                <a:gd name="T7" fmla="*/ 5 h 67"/>
                <a:gd name="T8" fmla="*/ 65 w 77"/>
                <a:gd name="T9" fmla="*/ 11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2 h 67"/>
                <a:gd name="T24" fmla="*/ 65 w 77"/>
                <a:gd name="T25" fmla="*/ 57 h 67"/>
                <a:gd name="T26" fmla="*/ 61 w 77"/>
                <a:gd name="T27" fmla="*/ 61 h 67"/>
                <a:gd name="T28" fmla="*/ 54 w 77"/>
                <a:gd name="T29" fmla="*/ 65 h 67"/>
                <a:gd name="T30" fmla="*/ 46 w 77"/>
                <a:gd name="T31" fmla="*/ 67 h 67"/>
                <a:gd name="T32" fmla="*/ 38 w 77"/>
                <a:gd name="T33" fmla="*/ 67 h 67"/>
                <a:gd name="T34" fmla="*/ 31 w 77"/>
                <a:gd name="T35" fmla="*/ 67 h 67"/>
                <a:gd name="T36" fmla="*/ 23 w 77"/>
                <a:gd name="T37" fmla="*/ 65 h 67"/>
                <a:gd name="T38" fmla="*/ 17 w 77"/>
                <a:gd name="T39" fmla="*/ 61 h 67"/>
                <a:gd name="T40" fmla="*/ 12 w 77"/>
                <a:gd name="T41" fmla="*/ 57 h 67"/>
                <a:gd name="T42" fmla="*/ 8 w 77"/>
                <a:gd name="T43" fmla="*/ 52 h 67"/>
                <a:gd name="T44" fmla="*/ 4 w 77"/>
                <a:gd name="T45" fmla="*/ 46 h 67"/>
                <a:gd name="T46" fmla="*/ 2 w 77"/>
                <a:gd name="T47" fmla="*/ 40 h 67"/>
                <a:gd name="T48" fmla="*/ 0 w 77"/>
                <a:gd name="T49" fmla="*/ 34 h 67"/>
                <a:gd name="T50" fmla="*/ 2 w 77"/>
                <a:gd name="T51" fmla="*/ 27 h 67"/>
                <a:gd name="T52" fmla="*/ 4 w 77"/>
                <a:gd name="T53" fmla="*/ 21 h 67"/>
                <a:gd name="T54" fmla="*/ 8 w 77"/>
                <a:gd name="T55" fmla="*/ 15 h 67"/>
                <a:gd name="T56" fmla="*/ 12 w 77"/>
                <a:gd name="T57" fmla="*/ 11 h 67"/>
                <a:gd name="T58" fmla="*/ 17 w 77"/>
                <a:gd name="T59" fmla="*/ 5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1" y="5"/>
                  </a:lnTo>
                  <a:lnTo>
                    <a:pt x="65" y="11"/>
                  </a:lnTo>
                  <a:lnTo>
                    <a:pt x="71" y="15"/>
                  </a:lnTo>
                  <a:lnTo>
                    <a:pt x="75" y="21"/>
                  </a:lnTo>
                  <a:lnTo>
                    <a:pt x="77" y="27"/>
                  </a:lnTo>
                  <a:lnTo>
                    <a:pt x="77" y="34"/>
                  </a:lnTo>
                  <a:lnTo>
                    <a:pt x="77" y="40"/>
                  </a:lnTo>
                  <a:lnTo>
                    <a:pt x="75" y="46"/>
                  </a:lnTo>
                  <a:lnTo>
                    <a:pt x="71" y="52"/>
                  </a:lnTo>
                  <a:lnTo>
                    <a:pt x="65" y="57"/>
                  </a:lnTo>
                  <a:lnTo>
                    <a:pt x="61" y="61"/>
                  </a:lnTo>
                  <a:lnTo>
                    <a:pt x="54" y="65"/>
                  </a:lnTo>
                  <a:lnTo>
                    <a:pt x="46" y="67"/>
                  </a:lnTo>
                  <a:lnTo>
                    <a:pt x="38" y="67"/>
                  </a:lnTo>
                  <a:lnTo>
                    <a:pt x="31" y="67"/>
                  </a:lnTo>
                  <a:lnTo>
                    <a:pt x="23" y="65"/>
                  </a:lnTo>
                  <a:lnTo>
                    <a:pt x="17" y="61"/>
                  </a:lnTo>
                  <a:lnTo>
                    <a:pt x="12" y="57"/>
                  </a:lnTo>
                  <a:lnTo>
                    <a:pt x="8" y="52"/>
                  </a:lnTo>
                  <a:lnTo>
                    <a:pt x="4" y="46"/>
                  </a:lnTo>
                  <a:lnTo>
                    <a:pt x="2" y="40"/>
                  </a:lnTo>
                  <a:lnTo>
                    <a:pt x="0" y="34"/>
                  </a:lnTo>
                  <a:lnTo>
                    <a:pt x="2" y="27"/>
                  </a:lnTo>
                  <a:lnTo>
                    <a:pt x="4" y="21"/>
                  </a:lnTo>
                  <a:lnTo>
                    <a:pt x="8" y="15"/>
                  </a:lnTo>
                  <a:lnTo>
                    <a:pt x="12" y="11"/>
                  </a:lnTo>
                  <a:lnTo>
                    <a:pt x="17" y="5"/>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747" name="Freeform 166"/>
            <p:cNvSpPr>
              <a:spLocks/>
            </p:cNvSpPr>
            <p:nvPr/>
          </p:nvSpPr>
          <p:spPr bwMode="auto">
            <a:xfrm>
              <a:off x="2992" y="3513"/>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69 w 77"/>
                <a:gd name="T11" fmla="*/ 13 h 65"/>
                <a:gd name="T12" fmla="*/ 73 w 77"/>
                <a:gd name="T13" fmla="*/ 19 h 65"/>
                <a:gd name="T14" fmla="*/ 75 w 77"/>
                <a:gd name="T15" fmla="*/ 25 h 65"/>
                <a:gd name="T16" fmla="*/ 77 w 77"/>
                <a:gd name="T17" fmla="*/ 33 h 65"/>
                <a:gd name="T18" fmla="*/ 75 w 77"/>
                <a:gd name="T19" fmla="*/ 38 h 65"/>
                <a:gd name="T20" fmla="*/ 73 w 77"/>
                <a:gd name="T21" fmla="*/ 46 h 65"/>
                <a:gd name="T22" fmla="*/ 69 w 77"/>
                <a:gd name="T23" fmla="*/ 50 h 65"/>
                <a:gd name="T24" fmla="*/ 66 w 77"/>
                <a:gd name="T25" fmla="*/ 56 h 65"/>
                <a:gd name="T26" fmla="*/ 60 w 77"/>
                <a:gd name="T27" fmla="*/ 59 h 65"/>
                <a:gd name="T28" fmla="*/ 54 w 77"/>
                <a:gd name="T29" fmla="*/ 63 h 65"/>
                <a:gd name="T30" fmla="*/ 46 w 77"/>
                <a:gd name="T31" fmla="*/ 65 h 65"/>
                <a:gd name="T32" fmla="*/ 39 w 77"/>
                <a:gd name="T33" fmla="*/ 65 h 65"/>
                <a:gd name="T34" fmla="*/ 31 w 77"/>
                <a:gd name="T35" fmla="*/ 65 h 65"/>
                <a:gd name="T36" fmla="*/ 23 w 77"/>
                <a:gd name="T37" fmla="*/ 63 h 65"/>
                <a:gd name="T38" fmla="*/ 16 w 77"/>
                <a:gd name="T39" fmla="*/ 59 h 65"/>
                <a:gd name="T40" fmla="*/ 12 w 77"/>
                <a:gd name="T41" fmla="*/ 56 h 65"/>
                <a:gd name="T42" fmla="*/ 6 w 77"/>
                <a:gd name="T43" fmla="*/ 50 h 65"/>
                <a:gd name="T44" fmla="*/ 2 w 77"/>
                <a:gd name="T45" fmla="*/ 46 h 65"/>
                <a:gd name="T46" fmla="*/ 0 w 77"/>
                <a:gd name="T47" fmla="*/ 38 h 65"/>
                <a:gd name="T48" fmla="*/ 0 w 77"/>
                <a:gd name="T49" fmla="*/ 33 h 65"/>
                <a:gd name="T50" fmla="*/ 0 w 77"/>
                <a:gd name="T51" fmla="*/ 25 h 65"/>
                <a:gd name="T52" fmla="*/ 2 w 77"/>
                <a:gd name="T53" fmla="*/ 19 h 65"/>
                <a:gd name="T54" fmla="*/ 6 w 77"/>
                <a:gd name="T55" fmla="*/ 13 h 65"/>
                <a:gd name="T56" fmla="*/ 12 w 77"/>
                <a:gd name="T57" fmla="*/ 10 h 65"/>
                <a:gd name="T58" fmla="*/ 16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69" y="13"/>
                  </a:lnTo>
                  <a:lnTo>
                    <a:pt x="73" y="19"/>
                  </a:lnTo>
                  <a:lnTo>
                    <a:pt x="75" y="25"/>
                  </a:lnTo>
                  <a:lnTo>
                    <a:pt x="77" y="33"/>
                  </a:lnTo>
                  <a:lnTo>
                    <a:pt x="75" y="38"/>
                  </a:lnTo>
                  <a:lnTo>
                    <a:pt x="73" y="46"/>
                  </a:lnTo>
                  <a:lnTo>
                    <a:pt x="69" y="50"/>
                  </a:lnTo>
                  <a:lnTo>
                    <a:pt x="66" y="56"/>
                  </a:lnTo>
                  <a:lnTo>
                    <a:pt x="60" y="59"/>
                  </a:lnTo>
                  <a:lnTo>
                    <a:pt x="54" y="63"/>
                  </a:lnTo>
                  <a:lnTo>
                    <a:pt x="46" y="65"/>
                  </a:lnTo>
                  <a:lnTo>
                    <a:pt x="39" y="65"/>
                  </a:lnTo>
                  <a:lnTo>
                    <a:pt x="31" y="65"/>
                  </a:lnTo>
                  <a:lnTo>
                    <a:pt x="23" y="63"/>
                  </a:lnTo>
                  <a:lnTo>
                    <a:pt x="16" y="59"/>
                  </a:lnTo>
                  <a:lnTo>
                    <a:pt x="12" y="56"/>
                  </a:lnTo>
                  <a:lnTo>
                    <a:pt x="6" y="50"/>
                  </a:lnTo>
                  <a:lnTo>
                    <a:pt x="2" y="46"/>
                  </a:lnTo>
                  <a:lnTo>
                    <a:pt x="0" y="38"/>
                  </a:lnTo>
                  <a:lnTo>
                    <a:pt x="0" y="33"/>
                  </a:lnTo>
                  <a:lnTo>
                    <a:pt x="0" y="25"/>
                  </a:lnTo>
                  <a:lnTo>
                    <a:pt x="2" y="19"/>
                  </a:lnTo>
                  <a:lnTo>
                    <a:pt x="6" y="13"/>
                  </a:lnTo>
                  <a:lnTo>
                    <a:pt x="12" y="10"/>
                  </a:lnTo>
                  <a:lnTo>
                    <a:pt x="16"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48" name="Freeform 167"/>
            <p:cNvSpPr>
              <a:spLocks/>
            </p:cNvSpPr>
            <p:nvPr/>
          </p:nvSpPr>
          <p:spPr bwMode="auto">
            <a:xfrm>
              <a:off x="2307" y="3949"/>
              <a:ext cx="79" cy="67"/>
            </a:xfrm>
            <a:custGeom>
              <a:avLst/>
              <a:gdLst>
                <a:gd name="T0" fmla="*/ 40 w 79"/>
                <a:gd name="T1" fmla="*/ 0 h 67"/>
                <a:gd name="T2" fmla="*/ 48 w 79"/>
                <a:gd name="T3" fmla="*/ 0 h 67"/>
                <a:gd name="T4" fmla="*/ 54 w 79"/>
                <a:gd name="T5" fmla="*/ 1 h 67"/>
                <a:gd name="T6" fmla="*/ 61 w 79"/>
                <a:gd name="T7" fmla="*/ 5 h 67"/>
                <a:gd name="T8" fmla="*/ 67 w 79"/>
                <a:gd name="T9" fmla="*/ 9 h 67"/>
                <a:gd name="T10" fmla="*/ 71 w 79"/>
                <a:gd name="T11" fmla="*/ 15 h 67"/>
                <a:gd name="T12" fmla="*/ 75 w 79"/>
                <a:gd name="T13" fmla="*/ 21 h 67"/>
                <a:gd name="T14" fmla="*/ 77 w 79"/>
                <a:gd name="T15" fmla="*/ 26 h 67"/>
                <a:gd name="T16" fmla="*/ 79 w 79"/>
                <a:gd name="T17" fmla="*/ 32 h 67"/>
                <a:gd name="T18" fmla="*/ 77 w 79"/>
                <a:gd name="T19" fmla="*/ 40 h 67"/>
                <a:gd name="T20" fmla="*/ 75 w 79"/>
                <a:gd name="T21" fmla="*/ 46 h 67"/>
                <a:gd name="T22" fmla="*/ 71 w 79"/>
                <a:gd name="T23" fmla="*/ 51 h 67"/>
                <a:gd name="T24" fmla="*/ 67 w 79"/>
                <a:gd name="T25" fmla="*/ 55 h 67"/>
                <a:gd name="T26" fmla="*/ 61 w 79"/>
                <a:gd name="T27" fmla="*/ 61 h 67"/>
                <a:gd name="T28" fmla="*/ 54 w 79"/>
                <a:gd name="T29" fmla="*/ 63 h 67"/>
                <a:gd name="T30" fmla="*/ 48 w 79"/>
                <a:gd name="T31" fmla="*/ 65 h 67"/>
                <a:gd name="T32" fmla="*/ 40 w 79"/>
                <a:gd name="T33" fmla="*/ 67 h 67"/>
                <a:gd name="T34" fmla="*/ 31 w 79"/>
                <a:gd name="T35" fmla="*/ 65 h 67"/>
                <a:gd name="T36" fmla="*/ 25 w 79"/>
                <a:gd name="T37" fmla="*/ 63 h 67"/>
                <a:gd name="T38" fmla="*/ 17 w 79"/>
                <a:gd name="T39" fmla="*/ 61 h 67"/>
                <a:gd name="T40" fmla="*/ 12 w 79"/>
                <a:gd name="T41" fmla="*/ 55 h 67"/>
                <a:gd name="T42" fmla="*/ 8 w 79"/>
                <a:gd name="T43" fmla="*/ 51 h 67"/>
                <a:gd name="T44" fmla="*/ 4 w 79"/>
                <a:gd name="T45" fmla="*/ 46 h 67"/>
                <a:gd name="T46" fmla="*/ 2 w 79"/>
                <a:gd name="T47" fmla="*/ 40 h 67"/>
                <a:gd name="T48" fmla="*/ 0 w 79"/>
                <a:gd name="T49" fmla="*/ 32 h 67"/>
                <a:gd name="T50" fmla="*/ 2 w 79"/>
                <a:gd name="T51" fmla="*/ 26 h 67"/>
                <a:gd name="T52" fmla="*/ 4 w 79"/>
                <a:gd name="T53" fmla="*/ 21 h 67"/>
                <a:gd name="T54" fmla="*/ 8 w 79"/>
                <a:gd name="T55" fmla="*/ 15 h 67"/>
                <a:gd name="T56" fmla="*/ 12 w 79"/>
                <a:gd name="T57" fmla="*/ 9 h 67"/>
                <a:gd name="T58" fmla="*/ 17 w 79"/>
                <a:gd name="T59" fmla="*/ 5 h 67"/>
                <a:gd name="T60" fmla="*/ 25 w 79"/>
                <a:gd name="T61" fmla="*/ 1 h 67"/>
                <a:gd name="T62" fmla="*/ 31 w 79"/>
                <a:gd name="T63" fmla="*/ 0 h 67"/>
                <a:gd name="T64" fmla="*/ 40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0"/>
                  </a:lnTo>
                  <a:lnTo>
                    <a:pt x="54" y="1"/>
                  </a:lnTo>
                  <a:lnTo>
                    <a:pt x="61" y="5"/>
                  </a:lnTo>
                  <a:lnTo>
                    <a:pt x="67" y="9"/>
                  </a:lnTo>
                  <a:lnTo>
                    <a:pt x="71" y="15"/>
                  </a:lnTo>
                  <a:lnTo>
                    <a:pt x="75" y="21"/>
                  </a:lnTo>
                  <a:lnTo>
                    <a:pt x="77" y="26"/>
                  </a:lnTo>
                  <a:lnTo>
                    <a:pt x="79" y="32"/>
                  </a:lnTo>
                  <a:lnTo>
                    <a:pt x="77" y="40"/>
                  </a:lnTo>
                  <a:lnTo>
                    <a:pt x="75" y="46"/>
                  </a:lnTo>
                  <a:lnTo>
                    <a:pt x="71" y="51"/>
                  </a:lnTo>
                  <a:lnTo>
                    <a:pt x="67" y="55"/>
                  </a:lnTo>
                  <a:lnTo>
                    <a:pt x="61" y="61"/>
                  </a:lnTo>
                  <a:lnTo>
                    <a:pt x="54" y="63"/>
                  </a:lnTo>
                  <a:lnTo>
                    <a:pt x="48" y="65"/>
                  </a:lnTo>
                  <a:lnTo>
                    <a:pt x="40" y="67"/>
                  </a:lnTo>
                  <a:lnTo>
                    <a:pt x="31" y="65"/>
                  </a:lnTo>
                  <a:lnTo>
                    <a:pt x="25" y="63"/>
                  </a:lnTo>
                  <a:lnTo>
                    <a:pt x="17" y="61"/>
                  </a:lnTo>
                  <a:lnTo>
                    <a:pt x="12" y="55"/>
                  </a:lnTo>
                  <a:lnTo>
                    <a:pt x="8" y="51"/>
                  </a:lnTo>
                  <a:lnTo>
                    <a:pt x="4" y="46"/>
                  </a:lnTo>
                  <a:lnTo>
                    <a:pt x="2" y="40"/>
                  </a:lnTo>
                  <a:lnTo>
                    <a:pt x="0" y="32"/>
                  </a:lnTo>
                  <a:lnTo>
                    <a:pt x="2" y="26"/>
                  </a:lnTo>
                  <a:lnTo>
                    <a:pt x="4" y="21"/>
                  </a:lnTo>
                  <a:lnTo>
                    <a:pt x="8" y="15"/>
                  </a:lnTo>
                  <a:lnTo>
                    <a:pt x="12" y="9"/>
                  </a:lnTo>
                  <a:lnTo>
                    <a:pt x="17" y="5"/>
                  </a:lnTo>
                  <a:lnTo>
                    <a:pt x="25" y="1"/>
                  </a:lnTo>
                  <a:lnTo>
                    <a:pt x="31" y="0"/>
                  </a:lnTo>
                  <a:lnTo>
                    <a:pt x="40" y="0"/>
                  </a:lnTo>
                  <a:close/>
                </a:path>
              </a:pathLst>
            </a:custGeom>
            <a:noFill/>
            <a:ln w="12700">
              <a:solidFill>
                <a:srgbClr val="1F1A17"/>
              </a:solidFill>
              <a:prstDash val="solid"/>
              <a:round/>
              <a:headEnd/>
              <a:tailEnd/>
            </a:ln>
          </p:spPr>
          <p:txBody>
            <a:bodyPr/>
            <a:lstStyle/>
            <a:p>
              <a:endParaRPr lang="en-US" dirty="0"/>
            </a:p>
          </p:txBody>
        </p:sp>
        <p:sp>
          <p:nvSpPr>
            <p:cNvPr id="19749" name="Freeform 168"/>
            <p:cNvSpPr>
              <a:spLocks/>
            </p:cNvSpPr>
            <p:nvPr/>
          </p:nvSpPr>
          <p:spPr bwMode="auto">
            <a:xfrm>
              <a:off x="3017" y="3893"/>
              <a:ext cx="77" cy="67"/>
            </a:xfrm>
            <a:custGeom>
              <a:avLst/>
              <a:gdLst>
                <a:gd name="T0" fmla="*/ 39 w 77"/>
                <a:gd name="T1" fmla="*/ 0 h 67"/>
                <a:gd name="T2" fmla="*/ 46 w 77"/>
                <a:gd name="T3" fmla="*/ 2 h 67"/>
                <a:gd name="T4" fmla="*/ 54 w 77"/>
                <a:gd name="T5" fmla="*/ 4 h 67"/>
                <a:gd name="T6" fmla="*/ 60 w 77"/>
                <a:gd name="T7" fmla="*/ 6 h 67"/>
                <a:gd name="T8" fmla="*/ 66 w 77"/>
                <a:gd name="T9" fmla="*/ 9 h 67"/>
                <a:gd name="T10" fmla="*/ 71 w 77"/>
                <a:gd name="T11" fmla="*/ 15 h 67"/>
                <a:gd name="T12" fmla="*/ 73 w 77"/>
                <a:gd name="T13" fmla="*/ 21 h 67"/>
                <a:gd name="T14" fmla="*/ 77 w 77"/>
                <a:gd name="T15" fmla="*/ 27 h 67"/>
                <a:gd name="T16" fmla="*/ 77 w 77"/>
                <a:gd name="T17" fmla="*/ 32 h 67"/>
                <a:gd name="T18" fmla="*/ 77 w 77"/>
                <a:gd name="T19" fmla="*/ 40 h 67"/>
                <a:gd name="T20" fmla="*/ 73 w 77"/>
                <a:gd name="T21" fmla="*/ 46 h 67"/>
                <a:gd name="T22" fmla="*/ 71 w 77"/>
                <a:gd name="T23" fmla="*/ 52 h 67"/>
                <a:gd name="T24" fmla="*/ 66 w 77"/>
                <a:gd name="T25" fmla="*/ 57 h 67"/>
                <a:gd name="T26" fmla="*/ 60 w 77"/>
                <a:gd name="T27" fmla="*/ 61 h 67"/>
                <a:gd name="T28" fmla="*/ 54 w 77"/>
                <a:gd name="T29" fmla="*/ 63 h 67"/>
                <a:gd name="T30" fmla="*/ 46 w 77"/>
                <a:gd name="T31" fmla="*/ 65 h 67"/>
                <a:gd name="T32" fmla="*/ 39 w 77"/>
                <a:gd name="T33" fmla="*/ 67 h 67"/>
                <a:gd name="T34" fmla="*/ 31 w 77"/>
                <a:gd name="T35" fmla="*/ 65 h 67"/>
                <a:gd name="T36" fmla="*/ 23 w 77"/>
                <a:gd name="T37" fmla="*/ 63 h 67"/>
                <a:gd name="T38" fmla="*/ 18 w 77"/>
                <a:gd name="T39" fmla="*/ 61 h 67"/>
                <a:gd name="T40" fmla="*/ 12 w 77"/>
                <a:gd name="T41" fmla="*/ 57 h 67"/>
                <a:gd name="T42" fmla="*/ 6 w 77"/>
                <a:gd name="T43" fmla="*/ 52 h 67"/>
                <a:gd name="T44" fmla="*/ 2 w 77"/>
                <a:gd name="T45" fmla="*/ 46 h 67"/>
                <a:gd name="T46" fmla="*/ 0 w 77"/>
                <a:gd name="T47" fmla="*/ 40 h 67"/>
                <a:gd name="T48" fmla="*/ 0 w 77"/>
                <a:gd name="T49" fmla="*/ 32 h 67"/>
                <a:gd name="T50" fmla="*/ 0 w 77"/>
                <a:gd name="T51" fmla="*/ 27 h 67"/>
                <a:gd name="T52" fmla="*/ 2 w 77"/>
                <a:gd name="T53" fmla="*/ 21 h 67"/>
                <a:gd name="T54" fmla="*/ 6 w 77"/>
                <a:gd name="T55" fmla="*/ 15 h 67"/>
                <a:gd name="T56" fmla="*/ 12 w 77"/>
                <a:gd name="T57" fmla="*/ 9 h 67"/>
                <a:gd name="T58" fmla="*/ 18 w 77"/>
                <a:gd name="T59" fmla="*/ 6 h 67"/>
                <a:gd name="T60" fmla="*/ 23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9"/>
                  </a:lnTo>
                  <a:lnTo>
                    <a:pt x="71" y="15"/>
                  </a:lnTo>
                  <a:lnTo>
                    <a:pt x="73" y="21"/>
                  </a:lnTo>
                  <a:lnTo>
                    <a:pt x="77" y="27"/>
                  </a:lnTo>
                  <a:lnTo>
                    <a:pt x="77" y="32"/>
                  </a:lnTo>
                  <a:lnTo>
                    <a:pt x="77" y="40"/>
                  </a:lnTo>
                  <a:lnTo>
                    <a:pt x="73" y="46"/>
                  </a:lnTo>
                  <a:lnTo>
                    <a:pt x="71" y="52"/>
                  </a:lnTo>
                  <a:lnTo>
                    <a:pt x="66" y="57"/>
                  </a:lnTo>
                  <a:lnTo>
                    <a:pt x="60" y="61"/>
                  </a:lnTo>
                  <a:lnTo>
                    <a:pt x="54" y="63"/>
                  </a:lnTo>
                  <a:lnTo>
                    <a:pt x="46" y="65"/>
                  </a:lnTo>
                  <a:lnTo>
                    <a:pt x="39" y="67"/>
                  </a:lnTo>
                  <a:lnTo>
                    <a:pt x="31" y="65"/>
                  </a:lnTo>
                  <a:lnTo>
                    <a:pt x="23" y="63"/>
                  </a:lnTo>
                  <a:lnTo>
                    <a:pt x="18" y="61"/>
                  </a:lnTo>
                  <a:lnTo>
                    <a:pt x="12" y="57"/>
                  </a:lnTo>
                  <a:lnTo>
                    <a:pt x="6" y="52"/>
                  </a:lnTo>
                  <a:lnTo>
                    <a:pt x="2" y="46"/>
                  </a:lnTo>
                  <a:lnTo>
                    <a:pt x="0" y="40"/>
                  </a:lnTo>
                  <a:lnTo>
                    <a:pt x="0" y="32"/>
                  </a:lnTo>
                  <a:lnTo>
                    <a:pt x="0" y="27"/>
                  </a:lnTo>
                  <a:lnTo>
                    <a:pt x="2" y="21"/>
                  </a:lnTo>
                  <a:lnTo>
                    <a:pt x="6" y="15"/>
                  </a:lnTo>
                  <a:lnTo>
                    <a:pt x="12" y="9"/>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50" name="Freeform 169"/>
            <p:cNvSpPr>
              <a:spLocks/>
            </p:cNvSpPr>
            <p:nvPr/>
          </p:nvSpPr>
          <p:spPr bwMode="auto">
            <a:xfrm>
              <a:off x="2979" y="3386"/>
              <a:ext cx="77" cy="66"/>
            </a:xfrm>
            <a:custGeom>
              <a:avLst/>
              <a:gdLst>
                <a:gd name="T0" fmla="*/ 38 w 77"/>
                <a:gd name="T1" fmla="*/ 0 h 66"/>
                <a:gd name="T2" fmla="*/ 46 w 77"/>
                <a:gd name="T3" fmla="*/ 0 h 66"/>
                <a:gd name="T4" fmla="*/ 54 w 77"/>
                <a:gd name="T5" fmla="*/ 2 h 66"/>
                <a:gd name="T6" fmla="*/ 61 w 77"/>
                <a:gd name="T7" fmla="*/ 6 h 66"/>
                <a:gd name="T8" fmla="*/ 67 w 77"/>
                <a:gd name="T9" fmla="*/ 10 h 66"/>
                <a:gd name="T10" fmla="*/ 71 w 77"/>
                <a:gd name="T11" fmla="*/ 16 h 66"/>
                <a:gd name="T12" fmla="*/ 75 w 77"/>
                <a:gd name="T13" fmla="*/ 20 h 66"/>
                <a:gd name="T14" fmla="*/ 77 w 77"/>
                <a:gd name="T15" fmla="*/ 27 h 66"/>
                <a:gd name="T16" fmla="*/ 77 w 77"/>
                <a:gd name="T17" fmla="*/ 33 h 66"/>
                <a:gd name="T18" fmla="*/ 77 w 77"/>
                <a:gd name="T19" fmla="*/ 41 h 66"/>
                <a:gd name="T20" fmla="*/ 75 w 77"/>
                <a:gd name="T21" fmla="*/ 46 h 66"/>
                <a:gd name="T22" fmla="*/ 71 w 77"/>
                <a:gd name="T23" fmla="*/ 52 h 66"/>
                <a:gd name="T24" fmla="*/ 67 w 77"/>
                <a:gd name="T25" fmla="*/ 56 h 66"/>
                <a:gd name="T26" fmla="*/ 61 w 77"/>
                <a:gd name="T27" fmla="*/ 60 h 66"/>
                <a:gd name="T28" fmla="*/ 54 w 77"/>
                <a:gd name="T29" fmla="*/ 64 h 66"/>
                <a:gd name="T30" fmla="*/ 46 w 77"/>
                <a:gd name="T31" fmla="*/ 66 h 66"/>
                <a:gd name="T32" fmla="*/ 38 w 77"/>
                <a:gd name="T33" fmla="*/ 66 h 66"/>
                <a:gd name="T34" fmla="*/ 31 w 77"/>
                <a:gd name="T35" fmla="*/ 66 h 66"/>
                <a:gd name="T36" fmla="*/ 25 w 77"/>
                <a:gd name="T37" fmla="*/ 64 h 66"/>
                <a:gd name="T38" fmla="*/ 17 w 77"/>
                <a:gd name="T39" fmla="*/ 60 h 66"/>
                <a:gd name="T40" fmla="*/ 11 w 77"/>
                <a:gd name="T41" fmla="*/ 56 h 66"/>
                <a:gd name="T42" fmla="*/ 8 w 77"/>
                <a:gd name="T43" fmla="*/ 52 h 66"/>
                <a:gd name="T44" fmla="*/ 4 w 77"/>
                <a:gd name="T45" fmla="*/ 46 h 66"/>
                <a:gd name="T46" fmla="*/ 2 w 77"/>
                <a:gd name="T47" fmla="*/ 41 h 66"/>
                <a:gd name="T48" fmla="*/ 0 w 77"/>
                <a:gd name="T49" fmla="*/ 33 h 66"/>
                <a:gd name="T50" fmla="*/ 2 w 77"/>
                <a:gd name="T51" fmla="*/ 27 h 66"/>
                <a:gd name="T52" fmla="*/ 4 w 77"/>
                <a:gd name="T53" fmla="*/ 20 h 66"/>
                <a:gd name="T54" fmla="*/ 8 w 77"/>
                <a:gd name="T55" fmla="*/ 16 h 66"/>
                <a:gd name="T56" fmla="*/ 11 w 77"/>
                <a:gd name="T57" fmla="*/ 10 h 66"/>
                <a:gd name="T58" fmla="*/ 17 w 77"/>
                <a:gd name="T59" fmla="*/ 6 h 66"/>
                <a:gd name="T60" fmla="*/ 25 w 77"/>
                <a:gd name="T61" fmla="*/ 2 h 66"/>
                <a:gd name="T62" fmla="*/ 31 w 77"/>
                <a:gd name="T63" fmla="*/ 0 h 66"/>
                <a:gd name="T64" fmla="*/ 3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4" y="2"/>
                  </a:lnTo>
                  <a:lnTo>
                    <a:pt x="61" y="6"/>
                  </a:lnTo>
                  <a:lnTo>
                    <a:pt x="67" y="10"/>
                  </a:lnTo>
                  <a:lnTo>
                    <a:pt x="71" y="16"/>
                  </a:lnTo>
                  <a:lnTo>
                    <a:pt x="75" y="20"/>
                  </a:lnTo>
                  <a:lnTo>
                    <a:pt x="77" y="27"/>
                  </a:lnTo>
                  <a:lnTo>
                    <a:pt x="77" y="33"/>
                  </a:lnTo>
                  <a:lnTo>
                    <a:pt x="77" y="41"/>
                  </a:lnTo>
                  <a:lnTo>
                    <a:pt x="75" y="46"/>
                  </a:lnTo>
                  <a:lnTo>
                    <a:pt x="71" y="52"/>
                  </a:lnTo>
                  <a:lnTo>
                    <a:pt x="67" y="56"/>
                  </a:lnTo>
                  <a:lnTo>
                    <a:pt x="61" y="60"/>
                  </a:lnTo>
                  <a:lnTo>
                    <a:pt x="54" y="64"/>
                  </a:lnTo>
                  <a:lnTo>
                    <a:pt x="46" y="66"/>
                  </a:lnTo>
                  <a:lnTo>
                    <a:pt x="38" y="66"/>
                  </a:lnTo>
                  <a:lnTo>
                    <a:pt x="31" y="66"/>
                  </a:lnTo>
                  <a:lnTo>
                    <a:pt x="25" y="64"/>
                  </a:lnTo>
                  <a:lnTo>
                    <a:pt x="17" y="60"/>
                  </a:lnTo>
                  <a:lnTo>
                    <a:pt x="11" y="56"/>
                  </a:lnTo>
                  <a:lnTo>
                    <a:pt x="8" y="52"/>
                  </a:lnTo>
                  <a:lnTo>
                    <a:pt x="4" y="46"/>
                  </a:lnTo>
                  <a:lnTo>
                    <a:pt x="2" y="41"/>
                  </a:lnTo>
                  <a:lnTo>
                    <a:pt x="0" y="33"/>
                  </a:lnTo>
                  <a:lnTo>
                    <a:pt x="2" y="27"/>
                  </a:lnTo>
                  <a:lnTo>
                    <a:pt x="4" y="20"/>
                  </a:lnTo>
                  <a:lnTo>
                    <a:pt x="8" y="16"/>
                  </a:lnTo>
                  <a:lnTo>
                    <a:pt x="11" y="10"/>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51" name="Freeform 170"/>
            <p:cNvSpPr>
              <a:spLocks/>
            </p:cNvSpPr>
            <p:nvPr/>
          </p:nvSpPr>
          <p:spPr bwMode="auto">
            <a:xfrm>
              <a:off x="2295" y="3822"/>
              <a:ext cx="77" cy="67"/>
            </a:xfrm>
            <a:custGeom>
              <a:avLst/>
              <a:gdLst>
                <a:gd name="T0" fmla="*/ 39 w 77"/>
                <a:gd name="T1" fmla="*/ 0 h 67"/>
                <a:gd name="T2" fmla="*/ 47 w 77"/>
                <a:gd name="T3" fmla="*/ 2 h 67"/>
                <a:gd name="T4" fmla="*/ 54 w 77"/>
                <a:gd name="T5" fmla="*/ 4 h 67"/>
                <a:gd name="T6" fmla="*/ 60 w 77"/>
                <a:gd name="T7" fmla="*/ 6 h 67"/>
                <a:gd name="T8" fmla="*/ 66 w 77"/>
                <a:gd name="T9" fmla="*/ 9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2 h 67"/>
                <a:gd name="T24" fmla="*/ 66 w 77"/>
                <a:gd name="T25" fmla="*/ 57 h 67"/>
                <a:gd name="T26" fmla="*/ 60 w 77"/>
                <a:gd name="T27" fmla="*/ 61 h 67"/>
                <a:gd name="T28" fmla="*/ 54 w 77"/>
                <a:gd name="T29" fmla="*/ 63 h 67"/>
                <a:gd name="T30" fmla="*/ 47 w 77"/>
                <a:gd name="T31" fmla="*/ 65 h 67"/>
                <a:gd name="T32" fmla="*/ 39 w 77"/>
                <a:gd name="T33" fmla="*/ 67 h 67"/>
                <a:gd name="T34" fmla="*/ 31 w 77"/>
                <a:gd name="T35" fmla="*/ 65 h 67"/>
                <a:gd name="T36" fmla="*/ 24 w 77"/>
                <a:gd name="T37" fmla="*/ 63 h 67"/>
                <a:gd name="T38" fmla="*/ 18 w 77"/>
                <a:gd name="T39" fmla="*/ 61 h 67"/>
                <a:gd name="T40" fmla="*/ 12 w 77"/>
                <a:gd name="T41" fmla="*/ 57 h 67"/>
                <a:gd name="T42" fmla="*/ 6 w 77"/>
                <a:gd name="T43" fmla="*/ 52 h 67"/>
                <a:gd name="T44" fmla="*/ 4 w 77"/>
                <a:gd name="T45" fmla="*/ 46 h 67"/>
                <a:gd name="T46" fmla="*/ 0 w 77"/>
                <a:gd name="T47" fmla="*/ 40 h 67"/>
                <a:gd name="T48" fmla="*/ 0 w 77"/>
                <a:gd name="T49" fmla="*/ 34 h 67"/>
                <a:gd name="T50" fmla="*/ 0 w 77"/>
                <a:gd name="T51" fmla="*/ 27 h 67"/>
                <a:gd name="T52" fmla="*/ 4 w 77"/>
                <a:gd name="T53" fmla="*/ 21 h 67"/>
                <a:gd name="T54" fmla="*/ 6 w 77"/>
                <a:gd name="T55" fmla="*/ 15 h 67"/>
                <a:gd name="T56" fmla="*/ 12 w 77"/>
                <a:gd name="T57" fmla="*/ 9 h 67"/>
                <a:gd name="T58" fmla="*/ 18 w 77"/>
                <a:gd name="T59" fmla="*/ 6 h 67"/>
                <a:gd name="T60" fmla="*/ 24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2"/>
                  </a:lnTo>
                  <a:lnTo>
                    <a:pt x="54" y="4"/>
                  </a:lnTo>
                  <a:lnTo>
                    <a:pt x="60" y="6"/>
                  </a:lnTo>
                  <a:lnTo>
                    <a:pt x="66" y="9"/>
                  </a:lnTo>
                  <a:lnTo>
                    <a:pt x="71" y="15"/>
                  </a:lnTo>
                  <a:lnTo>
                    <a:pt x="75" y="21"/>
                  </a:lnTo>
                  <a:lnTo>
                    <a:pt x="77" y="27"/>
                  </a:lnTo>
                  <a:lnTo>
                    <a:pt x="77" y="34"/>
                  </a:lnTo>
                  <a:lnTo>
                    <a:pt x="77" y="40"/>
                  </a:lnTo>
                  <a:lnTo>
                    <a:pt x="75" y="46"/>
                  </a:lnTo>
                  <a:lnTo>
                    <a:pt x="71" y="52"/>
                  </a:lnTo>
                  <a:lnTo>
                    <a:pt x="66" y="57"/>
                  </a:lnTo>
                  <a:lnTo>
                    <a:pt x="60" y="61"/>
                  </a:lnTo>
                  <a:lnTo>
                    <a:pt x="54" y="63"/>
                  </a:lnTo>
                  <a:lnTo>
                    <a:pt x="47" y="65"/>
                  </a:lnTo>
                  <a:lnTo>
                    <a:pt x="39" y="67"/>
                  </a:lnTo>
                  <a:lnTo>
                    <a:pt x="31" y="65"/>
                  </a:lnTo>
                  <a:lnTo>
                    <a:pt x="24" y="63"/>
                  </a:lnTo>
                  <a:lnTo>
                    <a:pt x="18" y="61"/>
                  </a:lnTo>
                  <a:lnTo>
                    <a:pt x="12" y="57"/>
                  </a:lnTo>
                  <a:lnTo>
                    <a:pt x="6" y="52"/>
                  </a:lnTo>
                  <a:lnTo>
                    <a:pt x="4" y="46"/>
                  </a:lnTo>
                  <a:lnTo>
                    <a:pt x="0" y="40"/>
                  </a:lnTo>
                  <a:lnTo>
                    <a:pt x="0" y="34"/>
                  </a:lnTo>
                  <a:lnTo>
                    <a:pt x="0" y="27"/>
                  </a:lnTo>
                  <a:lnTo>
                    <a:pt x="4" y="21"/>
                  </a:lnTo>
                  <a:lnTo>
                    <a:pt x="6" y="15"/>
                  </a:lnTo>
                  <a:lnTo>
                    <a:pt x="12" y="9"/>
                  </a:lnTo>
                  <a:lnTo>
                    <a:pt x="18" y="6"/>
                  </a:lnTo>
                  <a:lnTo>
                    <a:pt x="24"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52" name="Freeform 171"/>
            <p:cNvSpPr>
              <a:spLocks/>
            </p:cNvSpPr>
            <p:nvPr/>
          </p:nvSpPr>
          <p:spPr bwMode="auto">
            <a:xfrm>
              <a:off x="3004" y="3768"/>
              <a:ext cx="79" cy="65"/>
            </a:xfrm>
            <a:custGeom>
              <a:avLst/>
              <a:gdLst>
                <a:gd name="T0" fmla="*/ 40 w 79"/>
                <a:gd name="T1" fmla="*/ 0 h 65"/>
                <a:gd name="T2" fmla="*/ 48 w 79"/>
                <a:gd name="T3" fmla="*/ 0 h 65"/>
                <a:gd name="T4" fmla="*/ 54 w 79"/>
                <a:gd name="T5" fmla="*/ 2 h 65"/>
                <a:gd name="T6" fmla="*/ 61 w 79"/>
                <a:gd name="T7" fmla="*/ 6 h 65"/>
                <a:gd name="T8" fmla="*/ 67 w 79"/>
                <a:gd name="T9" fmla="*/ 10 h 65"/>
                <a:gd name="T10" fmla="*/ 71 w 79"/>
                <a:gd name="T11" fmla="*/ 14 h 65"/>
                <a:gd name="T12" fmla="*/ 75 w 79"/>
                <a:gd name="T13" fmla="*/ 19 h 65"/>
                <a:gd name="T14" fmla="*/ 77 w 79"/>
                <a:gd name="T15" fmla="*/ 25 h 65"/>
                <a:gd name="T16" fmla="*/ 79 w 79"/>
                <a:gd name="T17" fmla="*/ 33 h 65"/>
                <a:gd name="T18" fmla="*/ 77 w 79"/>
                <a:gd name="T19" fmla="*/ 39 h 65"/>
                <a:gd name="T20" fmla="*/ 75 w 79"/>
                <a:gd name="T21" fmla="*/ 44 h 65"/>
                <a:gd name="T22" fmla="*/ 71 w 79"/>
                <a:gd name="T23" fmla="*/ 50 h 65"/>
                <a:gd name="T24" fmla="*/ 67 w 79"/>
                <a:gd name="T25" fmla="*/ 56 h 65"/>
                <a:gd name="T26" fmla="*/ 61 w 79"/>
                <a:gd name="T27" fmla="*/ 60 h 65"/>
                <a:gd name="T28" fmla="*/ 54 w 79"/>
                <a:gd name="T29" fmla="*/ 63 h 65"/>
                <a:gd name="T30" fmla="*/ 48 w 79"/>
                <a:gd name="T31" fmla="*/ 65 h 65"/>
                <a:gd name="T32" fmla="*/ 40 w 79"/>
                <a:gd name="T33" fmla="*/ 65 h 65"/>
                <a:gd name="T34" fmla="*/ 32 w 79"/>
                <a:gd name="T35" fmla="*/ 65 h 65"/>
                <a:gd name="T36" fmla="*/ 25 w 79"/>
                <a:gd name="T37" fmla="*/ 63 h 65"/>
                <a:gd name="T38" fmla="*/ 17 w 79"/>
                <a:gd name="T39" fmla="*/ 60 h 65"/>
                <a:gd name="T40" fmla="*/ 11 w 79"/>
                <a:gd name="T41" fmla="*/ 56 h 65"/>
                <a:gd name="T42" fmla="*/ 8 w 79"/>
                <a:gd name="T43" fmla="*/ 50 h 65"/>
                <a:gd name="T44" fmla="*/ 4 w 79"/>
                <a:gd name="T45" fmla="*/ 44 h 65"/>
                <a:gd name="T46" fmla="*/ 2 w 79"/>
                <a:gd name="T47" fmla="*/ 39 h 65"/>
                <a:gd name="T48" fmla="*/ 0 w 79"/>
                <a:gd name="T49" fmla="*/ 33 h 65"/>
                <a:gd name="T50" fmla="*/ 2 w 79"/>
                <a:gd name="T51" fmla="*/ 25 h 65"/>
                <a:gd name="T52" fmla="*/ 4 w 79"/>
                <a:gd name="T53" fmla="*/ 19 h 65"/>
                <a:gd name="T54" fmla="*/ 8 w 79"/>
                <a:gd name="T55" fmla="*/ 14 h 65"/>
                <a:gd name="T56" fmla="*/ 11 w 79"/>
                <a:gd name="T57" fmla="*/ 10 h 65"/>
                <a:gd name="T58" fmla="*/ 17 w 79"/>
                <a:gd name="T59" fmla="*/ 6 h 65"/>
                <a:gd name="T60" fmla="*/ 25 w 79"/>
                <a:gd name="T61" fmla="*/ 2 h 65"/>
                <a:gd name="T62" fmla="*/ 32 w 79"/>
                <a:gd name="T63" fmla="*/ 0 h 65"/>
                <a:gd name="T64" fmla="*/ 40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2"/>
                  </a:lnTo>
                  <a:lnTo>
                    <a:pt x="61" y="6"/>
                  </a:lnTo>
                  <a:lnTo>
                    <a:pt x="67" y="10"/>
                  </a:lnTo>
                  <a:lnTo>
                    <a:pt x="71" y="14"/>
                  </a:lnTo>
                  <a:lnTo>
                    <a:pt x="75" y="19"/>
                  </a:lnTo>
                  <a:lnTo>
                    <a:pt x="77" y="25"/>
                  </a:lnTo>
                  <a:lnTo>
                    <a:pt x="79" y="33"/>
                  </a:lnTo>
                  <a:lnTo>
                    <a:pt x="77" y="39"/>
                  </a:lnTo>
                  <a:lnTo>
                    <a:pt x="75" y="44"/>
                  </a:lnTo>
                  <a:lnTo>
                    <a:pt x="71" y="50"/>
                  </a:lnTo>
                  <a:lnTo>
                    <a:pt x="67" y="56"/>
                  </a:lnTo>
                  <a:lnTo>
                    <a:pt x="61" y="60"/>
                  </a:lnTo>
                  <a:lnTo>
                    <a:pt x="54" y="63"/>
                  </a:lnTo>
                  <a:lnTo>
                    <a:pt x="48" y="65"/>
                  </a:lnTo>
                  <a:lnTo>
                    <a:pt x="40" y="65"/>
                  </a:lnTo>
                  <a:lnTo>
                    <a:pt x="32" y="65"/>
                  </a:lnTo>
                  <a:lnTo>
                    <a:pt x="25" y="63"/>
                  </a:lnTo>
                  <a:lnTo>
                    <a:pt x="17" y="60"/>
                  </a:lnTo>
                  <a:lnTo>
                    <a:pt x="11" y="56"/>
                  </a:lnTo>
                  <a:lnTo>
                    <a:pt x="8" y="50"/>
                  </a:lnTo>
                  <a:lnTo>
                    <a:pt x="4" y="44"/>
                  </a:lnTo>
                  <a:lnTo>
                    <a:pt x="2" y="39"/>
                  </a:lnTo>
                  <a:lnTo>
                    <a:pt x="0" y="33"/>
                  </a:lnTo>
                  <a:lnTo>
                    <a:pt x="2" y="25"/>
                  </a:lnTo>
                  <a:lnTo>
                    <a:pt x="4" y="19"/>
                  </a:lnTo>
                  <a:lnTo>
                    <a:pt x="8" y="14"/>
                  </a:lnTo>
                  <a:lnTo>
                    <a:pt x="11" y="10"/>
                  </a:lnTo>
                  <a:lnTo>
                    <a:pt x="17" y="6"/>
                  </a:lnTo>
                  <a:lnTo>
                    <a:pt x="25" y="2"/>
                  </a:lnTo>
                  <a:lnTo>
                    <a:pt x="32" y="0"/>
                  </a:lnTo>
                  <a:lnTo>
                    <a:pt x="40" y="0"/>
                  </a:lnTo>
                  <a:close/>
                </a:path>
              </a:pathLst>
            </a:custGeom>
            <a:noFill/>
            <a:ln w="12700">
              <a:solidFill>
                <a:srgbClr val="1F1A17"/>
              </a:solidFill>
              <a:prstDash val="solid"/>
              <a:round/>
              <a:headEnd/>
              <a:tailEnd/>
            </a:ln>
          </p:spPr>
          <p:txBody>
            <a:bodyPr/>
            <a:lstStyle/>
            <a:p>
              <a:endParaRPr lang="en-US" dirty="0"/>
            </a:p>
          </p:txBody>
        </p:sp>
        <p:sp>
          <p:nvSpPr>
            <p:cNvPr id="19753" name="Freeform 172"/>
            <p:cNvSpPr>
              <a:spLocks/>
            </p:cNvSpPr>
            <p:nvPr/>
          </p:nvSpPr>
          <p:spPr bwMode="auto">
            <a:xfrm>
              <a:off x="2247" y="3632"/>
              <a:ext cx="77" cy="67"/>
            </a:xfrm>
            <a:custGeom>
              <a:avLst/>
              <a:gdLst>
                <a:gd name="T0" fmla="*/ 39 w 77"/>
                <a:gd name="T1" fmla="*/ 0 h 67"/>
                <a:gd name="T2" fmla="*/ 47 w 77"/>
                <a:gd name="T3" fmla="*/ 2 h 67"/>
                <a:gd name="T4" fmla="*/ 54 w 77"/>
                <a:gd name="T5" fmla="*/ 4 h 67"/>
                <a:gd name="T6" fmla="*/ 60 w 77"/>
                <a:gd name="T7" fmla="*/ 6 h 67"/>
                <a:gd name="T8" fmla="*/ 66 w 77"/>
                <a:gd name="T9" fmla="*/ 10 h 67"/>
                <a:gd name="T10" fmla="*/ 70 w 77"/>
                <a:gd name="T11" fmla="*/ 15 h 67"/>
                <a:gd name="T12" fmla="*/ 73 w 77"/>
                <a:gd name="T13" fmla="*/ 21 h 67"/>
                <a:gd name="T14" fmla="*/ 75 w 77"/>
                <a:gd name="T15" fmla="*/ 27 h 67"/>
                <a:gd name="T16" fmla="*/ 77 w 77"/>
                <a:gd name="T17" fmla="*/ 34 h 67"/>
                <a:gd name="T18" fmla="*/ 75 w 77"/>
                <a:gd name="T19" fmla="*/ 40 h 67"/>
                <a:gd name="T20" fmla="*/ 73 w 77"/>
                <a:gd name="T21" fmla="*/ 46 h 67"/>
                <a:gd name="T22" fmla="*/ 70 w 77"/>
                <a:gd name="T23" fmla="*/ 52 h 67"/>
                <a:gd name="T24" fmla="*/ 66 w 77"/>
                <a:gd name="T25" fmla="*/ 58 h 67"/>
                <a:gd name="T26" fmla="*/ 60 w 77"/>
                <a:gd name="T27" fmla="*/ 61 h 67"/>
                <a:gd name="T28" fmla="*/ 54 w 77"/>
                <a:gd name="T29" fmla="*/ 63 h 67"/>
                <a:gd name="T30" fmla="*/ 47 w 77"/>
                <a:gd name="T31" fmla="*/ 65 h 67"/>
                <a:gd name="T32" fmla="*/ 39 w 77"/>
                <a:gd name="T33" fmla="*/ 67 h 67"/>
                <a:gd name="T34" fmla="*/ 31 w 77"/>
                <a:gd name="T35" fmla="*/ 65 h 67"/>
                <a:gd name="T36" fmla="*/ 24 w 77"/>
                <a:gd name="T37" fmla="*/ 63 h 67"/>
                <a:gd name="T38" fmla="*/ 18 w 77"/>
                <a:gd name="T39" fmla="*/ 61 h 67"/>
                <a:gd name="T40" fmla="*/ 12 w 77"/>
                <a:gd name="T41" fmla="*/ 58 h 67"/>
                <a:gd name="T42" fmla="*/ 6 w 77"/>
                <a:gd name="T43" fmla="*/ 52 h 67"/>
                <a:gd name="T44" fmla="*/ 2 w 77"/>
                <a:gd name="T45" fmla="*/ 46 h 67"/>
                <a:gd name="T46" fmla="*/ 0 w 77"/>
                <a:gd name="T47" fmla="*/ 40 h 67"/>
                <a:gd name="T48" fmla="*/ 0 w 77"/>
                <a:gd name="T49" fmla="*/ 34 h 67"/>
                <a:gd name="T50" fmla="*/ 0 w 77"/>
                <a:gd name="T51" fmla="*/ 27 h 67"/>
                <a:gd name="T52" fmla="*/ 2 w 77"/>
                <a:gd name="T53" fmla="*/ 21 h 67"/>
                <a:gd name="T54" fmla="*/ 6 w 77"/>
                <a:gd name="T55" fmla="*/ 15 h 67"/>
                <a:gd name="T56" fmla="*/ 12 w 77"/>
                <a:gd name="T57" fmla="*/ 10 h 67"/>
                <a:gd name="T58" fmla="*/ 18 w 77"/>
                <a:gd name="T59" fmla="*/ 6 h 67"/>
                <a:gd name="T60" fmla="*/ 24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2"/>
                  </a:lnTo>
                  <a:lnTo>
                    <a:pt x="54" y="4"/>
                  </a:lnTo>
                  <a:lnTo>
                    <a:pt x="60" y="6"/>
                  </a:lnTo>
                  <a:lnTo>
                    <a:pt x="66" y="10"/>
                  </a:lnTo>
                  <a:lnTo>
                    <a:pt x="70" y="15"/>
                  </a:lnTo>
                  <a:lnTo>
                    <a:pt x="73" y="21"/>
                  </a:lnTo>
                  <a:lnTo>
                    <a:pt x="75" y="27"/>
                  </a:lnTo>
                  <a:lnTo>
                    <a:pt x="77" y="34"/>
                  </a:lnTo>
                  <a:lnTo>
                    <a:pt x="75" y="40"/>
                  </a:lnTo>
                  <a:lnTo>
                    <a:pt x="73" y="46"/>
                  </a:lnTo>
                  <a:lnTo>
                    <a:pt x="70" y="52"/>
                  </a:lnTo>
                  <a:lnTo>
                    <a:pt x="66" y="58"/>
                  </a:lnTo>
                  <a:lnTo>
                    <a:pt x="60" y="61"/>
                  </a:lnTo>
                  <a:lnTo>
                    <a:pt x="54" y="63"/>
                  </a:lnTo>
                  <a:lnTo>
                    <a:pt x="47" y="65"/>
                  </a:lnTo>
                  <a:lnTo>
                    <a:pt x="39" y="67"/>
                  </a:lnTo>
                  <a:lnTo>
                    <a:pt x="31" y="65"/>
                  </a:lnTo>
                  <a:lnTo>
                    <a:pt x="24" y="63"/>
                  </a:lnTo>
                  <a:lnTo>
                    <a:pt x="18" y="61"/>
                  </a:lnTo>
                  <a:lnTo>
                    <a:pt x="12" y="58"/>
                  </a:lnTo>
                  <a:lnTo>
                    <a:pt x="6" y="52"/>
                  </a:lnTo>
                  <a:lnTo>
                    <a:pt x="2" y="46"/>
                  </a:lnTo>
                  <a:lnTo>
                    <a:pt x="0" y="40"/>
                  </a:lnTo>
                  <a:lnTo>
                    <a:pt x="0" y="34"/>
                  </a:lnTo>
                  <a:lnTo>
                    <a:pt x="0" y="27"/>
                  </a:lnTo>
                  <a:lnTo>
                    <a:pt x="2" y="21"/>
                  </a:lnTo>
                  <a:lnTo>
                    <a:pt x="6" y="15"/>
                  </a:lnTo>
                  <a:lnTo>
                    <a:pt x="12" y="10"/>
                  </a:lnTo>
                  <a:lnTo>
                    <a:pt x="18" y="6"/>
                  </a:lnTo>
                  <a:lnTo>
                    <a:pt x="24" y="4"/>
                  </a:lnTo>
                  <a:lnTo>
                    <a:pt x="31" y="2"/>
                  </a:lnTo>
                  <a:lnTo>
                    <a:pt x="39" y="0"/>
                  </a:lnTo>
                  <a:close/>
                </a:path>
              </a:pathLst>
            </a:custGeom>
            <a:solidFill>
              <a:srgbClr val="FFFFFF"/>
            </a:solidFill>
            <a:ln w="9525">
              <a:noFill/>
              <a:round/>
              <a:headEnd/>
              <a:tailEnd/>
            </a:ln>
          </p:spPr>
          <p:txBody>
            <a:bodyPr/>
            <a:lstStyle/>
            <a:p>
              <a:endParaRPr lang="en-US" dirty="0"/>
            </a:p>
          </p:txBody>
        </p:sp>
        <p:sp>
          <p:nvSpPr>
            <p:cNvPr id="19754" name="Freeform 173"/>
            <p:cNvSpPr>
              <a:spLocks/>
            </p:cNvSpPr>
            <p:nvPr/>
          </p:nvSpPr>
          <p:spPr bwMode="auto">
            <a:xfrm>
              <a:off x="2247" y="3632"/>
              <a:ext cx="77" cy="67"/>
            </a:xfrm>
            <a:custGeom>
              <a:avLst/>
              <a:gdLst>
                <a:gd name="T0" fmla="*/ 39 w 77"/>
                <a:gd name="T1" fmla="*/ 0 h 67"/>
                <a:gd name="T2" fmla="*/ 47 w 77"/>
                <a:gd name="T3" fmla="*/ 2 h 67"/>
                <a:gd name="T4" fmla="*/ 54 w 77"/>
                <a:gd name="T5" fmla="*/ 4 h 67"/>
                <a:gd name="T6" fmla="*/ 60 w 77"/>
                <a:gd name="T7" fmla="*/ 6 h 67"/>
                <a:gd name="T8" fmla="*/ 66 w 77"/>
                <a:gd name="T9" fmla="*/ 10 h 67"/>
                <a:gd name="T10" fmla="*/ 70 w 77"/>
                <a:gd name="T11" fmla="*/ 15 h 67"/>
                <a:gd name="T12" fmla="*/ 73 w 77"/>
                <a:gd name="T13" fmla="*/ 21 h 67"/>
                <a:gd name="T14" fmla="*/ 75 w 77"/>
                <a:gd name="T15" fmla="*/ 27 h 67"/>
                <a:gd name="T16" fmla="*/ 77 w 77"/>
                <a:gd name="T17" fmla="*/ 34 h 67"/>
                <a:gd name="T18" fmla="*/ 75 w 77"/>
                <a:gd name="T19" fmla="*/ 40 h 67"/>
                <a:gd name="T20" fmla="*/ 73 w 77"/>
                <a:gd name="T21" fmla="*/ 46 h 67"/>
                <a:gd name="T22" fmla="*/ 70 w 77"/>
                <a:gd name="T23" fmla="*/ 52 h 67"/>
                <a:gd name="T24" fmla="*/ 66 w 77"/>
                <a:gd name="T25" fmla="*/ 58 h 67"/>
                <a:gd name="T26" fmla="*/ 60 w 77"/>
                <a:gd name="T27" fmla="*/ 61 h 67"/>
                <a:gd name="T28" fmla="*/ 54 w 77"/>
                <a:gd name="T29" fmla="*/ 63 h 67"/>
                <a:gd name="T30" fmla="*/ 47 w 77"/>
                <a:gd name="T31" fmla="*/ 65 h 67"/>
                <a:gd name="T32" fmla="*/ 39 w 77"/>
                <a:gd name="T33" fmla="*/ 67 h 67"/>
                <a:gd name="T34" fmla="*/ 31 w 77"/>
                <a:gd name="T35" fmla="*/ 65 h 67"/>
                <a:gd name="T36" fmla="*/ 24 w 77"/>
                <a:gd name="T37" fmla="*/ 63 h 67"/>
                <a:gd name="T38" fmla="*/ 18 w 77"/>
                <a:gd name="T39" fmla="*/ 61 h 67"/>
                <a:gd name="T40" fmla="*/ 12 w 77"/>
                <a:gd name="T41" fmla="*/ 58 h 67"/>
                <a:gd name="T42" fmla="*/ 6 w 77"/>
                <a:gd name="T43" fmla="*/ 52 h 67"/>
                <a:gd name="T44" fmla="*/ 2 w 77"/>
                <a:gd name="T45" fmla="*/ 46 h 67"/>
                <a:gd name="T46" fmla="*/ 0 w 77"/>
                <a:gd name="T47" fmla="*/ 40 h 67"/>
                <a:gd name="T48" fmla="*/ 0 w 77"/>
                <a:gd name="T49" fmla="*/ 34 h 67"/>
                <a:gd name="T50" fmla="*/ 0 w 77"/>
                <a:gd name="T51" fmla="*/ 27 h 67"/>
                <a:gd name="T52" fmla="*/ 2 w 77"/>
                <a:gd name="T53" fmla="*/ 21 h 67"/>
                <a:gd name="T54" fmla="*/ 6 w 77"/>
                <a:gd name="T55" fmla="*/ 15 h 67"/>
                <a:gd name="T56" fmla="*/ 12 w 77"/>
                <a:gd name="T57" fmla="*/ 10 h 67"/>
                <a:gd name="T58" fmla="*/ 18 w 77"/>
                <a:gd name="T59" fmla="*/ 6 h 67"/>
                <a:gd name="T60" fmla="*/ 24 w 77"/>
                <a:gd name="T61" fmla="*/ 4 h 67"/>
                <a:gd name="T62" fmla="*/ 31 w 77"/>
                <a:gd name="T63" fmla="*/ 2 h 67"/>
                <a:gd name="T64" fmla="*/ 3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2"/>
                  </a:lnTo>
                  <a:lnTo>
                    <a:pt x="54" y="4"/>
                  </a:lnTo>
                  <a:lnTo>
                    <a:pt x="60" y="6"/>
                  </a:lnTo>
                  <a:lnTo>
                    <a:pt x="66" y="10"/>
                  </a:lnTo>
                  <a:lnTo>
                    <a:pt x="70" y="15"/>
                  </a:lnTo>
                  <a:lnTo>
                    <a:pt x="73" y="21"/>
                  </a:lnTo>
                  <a:lnTo>
                    <a:pt x="75" y="27"/>
                  </a:lnTo>
                  <a:lnTo>
                    <a:pt x="77" y="34"/>
                  </a:lnTo>
                  <a:lnTo>
                    <a:pt x="75" y="40"/>
                  </a:lnTo>
                  <a:lnTo>
                    <a:pt x="73" y="46"/>
                  </a:lnTo>
                  <a:lnTo>
                    <a:pt x="70" y="52"/>
                  </a:lnTo>
                  <a:lnTo>
                    <a:pt x="66" y="58"/>
                  </a:lnTo>
                  <a:lnTo>
                    <a:pt x="60" y="61"/>
                  </a:lnTo>
                  <a:lnTo>
                    <a:pt x="54" y="63"/>
                  </a:lnTo>
                  <a:lnTo>
                    <a:pt x="47" y="65"/>
                  </a:lnTo>
                  <a:lnTo>
                    <a:pt x="39" y="67"/>
                  </a:lnTo>
                  <a:lnTo>
                    <a:pt x="31" y="65"/>
                  </a:lnTo>
                  <a:lnTo>
                    <a:pt x="24" y="63"/>
                  </a:lnTo>
                  <a:lnTo>
                    <a:pt x="18" y="61"/>
                  </a:lnTo>
                  <a:lnTo>
                    <a:pt x="12" y="58"/>
                  </a:lnTo>
                  <a:lnTo>
                    <a:pt x="6" y="52"/>
                  </a:lnTo>
                  <a:lnTo>
                    <a:pt x="2" y="46"/>
                  </a:lnTo>
                  <a:lnTo>
                    <a:pt x="0" y="40"/>
                  </a:lnTo>
                  <a:lnTo>
                    <a:pt x="0" y="34"/>
                  </a:lnTo>
                  <a:lnTo>
                    <a:pt x="0" y="27"/>
                  </a:lnTo>
                  <a:lnTo>
                    <a:pt x="2" y="21"/>
                  </a:lnTo>
                  <a:lnTo>
                    <a:pt x="6" y="15"/>
                  </a:lnTo>
                  <a:lnTo>
                    <a:pt x="12" y="10"/>
                  </a:lnTo>
                  <a:lnTo>
                    <a:pt x="18" y="6"/>
                  </a:lnTo>
                  <a:lnTo>
                    <a:pt x="24"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755" name="Freeform 174"/>
            <p:cNvSpPr>
              <a:spLocks/>
            </p:cNvSpPr>
            <p:nvPr/>
          </p:nvSpPr>
          <p:spPr bwMode="auto">
            <a:xfrm>
              <a:off x="2956" y="3578"/>
              <a:ext cx="77" cy="65"/>
            </a:xfrm>
            <a:custGeom>
              <a:avLst/>
              <a:gdLst>
                <a:gd name="T0" fmla="*/ 38 w 77"/>
                <a:gd name="T1" fmla="*/ 0 h 65"/>
                <a:gd name="T2" fmla="*/ 46 w 77"/>
                <a:gd name="T3" fmla="*/ 0 h 65"/>
                <a:gd name="T4" fmla="*/ 54 w 77"/>
                <a:gd name="T5" fmla="*/ 2 h 65"/>
                <a:gd name="T6" fmla="*/ 59 w 77"/>
                <a:gd name="T7" fmla="*/ 4 h 65"/>
                <a:gd name="T8" fmla="*/ 65 w 77"/>
                <a:gd name="T9" fmla="*/ 10 h 65"/>
                <a:gd name="T10" fmla="*/ 71 w 77"/>
                <a:gd name="T11" fmla="*/ 14 h 65"/>
                <a:gd name="T12" fmla="*/ 75 w 77"/>
                <a:gd name="T13" fmla="*/ 19 h 65"/>
                <a:gd name="T14" fmla="*/ 77 w 77"/>
                <a:gd name="T15" fmla="*/ 25 h 65"/>
                <a:gd name="T16" fmla="*/ 77 w 77"/>
                <a:gd name="T17" fmla="*/ 33 h 65"/>
                <a:gd name="T18" fmla="*/ 77 w 77"/>
                <a:gd name="T19" fmla="*/ 39 h 65"/>
                <a:gd name="T20" fmla="*/ 75 w 77"/>
                <a:gd name="T21" fmla="*/ 44 h 65"/>
                <a:gd name="T22" fmla="*/ 71 w 77"/>
                <a:gd name="T23" fmla="*/ 50 h 65"/>
                <a:gd name="T24" fmla="*/ 65 w 77"/>
                <a:gd name="T25" fmla="*/ 56 h 65"/>
                <a:gd name="T26" fmla="*/ 59 w 77"/>
                <a:gd name="T27" fmla="*/ 60 h 65"/>
                <a:gd name="T28" fmla="*/ 54 w 77"/>
                <a:gd name="T29" fmla="*/ 64 h 65"/>
                <a:gd name="T30" fmla="*/ 46 w 77"/>
                <a:gd name="T31" fmla="*/ 65 h 65"/>
                <a:gd name="T32" fmla="*/ 38 w 77"/>
                <a:gd name="T33" fmla="*/ 65 h 65"/>
                <a:gd name="T34" fmla="*/ 31 w 77"/>
                <a:gd name="T35" fmla="*/ 65 h 65"/>
                <a:gd name="T36" fmla="*/ 23 w 77"/>
                <a:gd name="T37" fmla="*/ 64 h 65"/>
                <a:gd name="T38" fmla="*/ 17 w 77"/>
                <a:gd name="T39" fmla="*/ 60 h 65"/>
                <a:gd name="T40" fmla="*/ 11 w 77"/>
                <a:gd name="T41" fmla="*/ 56 h 65"/>
                <a:gd name="T42" fmla="*/ 8 w 77"/>
                <a:gd name="T43" fmla="*/ 50 h 65"/>
                <a:gd name="T44" fmla="*/ 4 w 77"/>
                <a:gd name="T45" fmla="*/ 44 h 65"/>
                <a:gd name="T46" fmla="*/ 2 w 77"/>
                <a:gd name="T47" fmla="*/ 39 h 65"/>
                <a:gd name="T48" fmla="*/ 0 w 77"/>
                <a:gd name="T49" fmla="*/ 33 h 65"/>
                <a:gd name="T50" fmla="*/ 2 w 77"/>
                <a:gd name="T51" fmla="*/ 25 h 65"/>
                <a:gd name="T52" fmla="*/ 4 w 77"/>
                <a:gd name="T53" fmla="*/ 19 h 65"/>
                <a:gd name="T54" fmla="*/ 8 w 77"/>
                <a:gd name="T55" fmla="*/ 14 h 65"/>
                <a:gd name="T56" fmla="*/ 11 w 77"/>
                <a:gd name="T57" fmla="*/ 10 h 65"/>
                <a:gd name="T58" fmla="*/ 17 w 77"/>
                <a:gd name="T59" fmla="*/ 4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4"/>
                  </a:lnTo>
                  <a:lnTo>
                    <a:pt x="65" y="10"/>
                  </a:lnTo>
                  <a:lnTo>
                    <a:pt x="71" y="14"/>
                  </a:lnTo>
                  <a:lnTo>
                    <a:pt x="75" y="19"/>
                  </a:lnTo>
                  <a:lnTo>
                    <a:pt x="77" y="25"/>
                  </a:lnTo>
                  <a:lnTo>
                    <a:pt x="77" y="33"/>
                  </a:lnTo>
                  <a:lnTo>
                    <a:pt x="77" y="39"/>
                  </a:lnTo>
                  <a:lnTo>
                    <a:pt x="75" y="44"/>
                  </a:lnTo>
                  <a:lnTo>
                    <a:pt x="71" y="50"/>
                  </a:lnTo>
                  <a:lnTo>
                    <a:pt x="65" y="56"/>
                  </a:lnTo>
                  <a:lnTo>
                    <a:pt x="59" y="60"/>
                  </a:lnTo>
                  <a:lnTo>
                    <a:pt x="54" y="64"/>
                  </a:lnTo>
                  <a:lnTo>
                    <a:pt x="46" y="65"/>
                  </a:lnTo>
                  <a:lnTo>
                    <a:pt x="38" y="65"/>
                  </a:lnTo>
                  <a:lnTo>
                    <a:pt x="31" y="65"/>
                  </a:lnTo>
                  <a:lnTo>
                    <a:pt x="23" y="64"/>
                  </a:lnTo>
                  <a:lnTo>
                    <a:pt x="17" y="60"/>
                  </a:lnTo>
                  <a:lnTo>
                    <a:pt x="11" y="56"/>
                  </a:lnTo>
                  <a:lnTo>
                    <a:pt x="8" y="50"/>
                  </a:lnTo>
                  <a:lnTo>
                    <a:pt x="4" y="44"/>
                  </a:lnTo>
                  <a:lnTo>
                    <a:pt x="2" y="39"/>
                  </a:lnTo>
                  <a:lnTo>
                    <a:pt x="0" y="33"/>
                  </a:lnTo>
                  <a:lnTo>
                    <a:pt x="2" y="25"/>
                  </a:lnTo>
                  <a:lnTo>
                    <a:pt x="4" y="19"/>
                  </a:lnTo>
                  <a:lnTo>
                    <a:pt x="8" y="14"/>
                  </a:lnTo>
                  <a:lnTo>
                    <a:pt x="11" y="10"/>
                  </a:lnTo>
                  <a:lnTo>
                    <a:pt x="17" y="4"/>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756" name="Freeform 175"/>
            <p:cNvSpPr>
              <a:spLocks/>
            </p:cNvSpPr>
            <p:nvPr/>
          </p:nvSpPr>
          <p:spPr bwMode="auto">
            <a:xfrm>
              <a:off x="2956" y="3578"/>
              <a:ext cx="77" cy="65"/>
            </a:xfrm>
            <a:custGeom>
              <a:avLst/>
              <a:gdLst>
                <a:gd name="T0" fmla="*/ 38 w 77"/>
                <a:gd name="T1" fmla="*/ 0 h 65"/>
                <a:gd name="T2" fmla="*/ 46 w 77"/>
                <a:gd name="T3" fmla="*/ 0 h 65"/>
                <a:gd name="T4" fmla="*/ 54 w 77"/>
                <a:gd name="T5" fmla="*/ 2 h 65"/>
                <a:gd name="T6" fmla="*/ 59 w 77"/>
                <a:gd name="T7" fmla="*/ 4 h 65"/>
                <a:gd name="T8" fmla="*/ 65 w 77"/>
                <a:gd name="T9" fmla="*/ 10 h 65"/>
                <a:gd name="T10" fmla="*/ 71 w 77"/>
                <a:gd name="T11" fmla="*/ 14 h 65"/>
                <a:gd name="T12" fmla="*/ 75 w 77"/>
                <a:gd name="T13" fmla="*/ 19 h 65"/>
                <a:gd name="T14" fmla="*/ 77 w 77"/>
                <a:gd name="T15" fmla="*/ 25 h 65"/>
                <a:gd name="T16" fmla="*/ 77 w 77"/>
                <a:gd name="T17" fmla="*/ 33 h 65"/>
                <a:gd name="T18" fmla="*/ 77 w 77"/>
                <a:gd name="T19" fmla="*/ 39 h 65"/>
                <a:gd name="T20" fmla="*/ 75 w 77"/>
                <a:gd name="T21" fmla="*/ 44 h 65"/>
                <a:gd name="T22" fmla="*/ 71 w 77"/>
                <a:gd name="T23" fmla="*/ 50 h 65"/>
                <a:gd name="T24" fmla="*/ 65 w 77"/>
                <a:gd name="T25" fmla="*/ 56 h 65"/>
                <a:gd name="T26" fmla="*/ 59 w 77"/>
                <a:gd name="T27" fmla="*/ 60 h 65"/>
                <a:gd name="T28" fmla="*/ 54 w 77"/>
                <a:gd name="T29" fmla="*/ 64 h 65"/>
                <a:gd name="T30" fmla="*/ 46 w 77"/>
                <a:gd name="T31" fmla="*/ 65 h 65"/>
                <a:gd name="T32" fmla="*/ 38 w 77"/>
                <a:gd name="T33" fmla="*/ 65 h 65"/>
                <a:gd name="T34" fmla="*/ 31 w 77"/>
                <a:gd name="T35" fmla="*/ 65 h 65"/>
                <a:gd name="T36" fmla="*/ 23 w 77"/>
                <a:gd name="T37" fmla="*/ 64 h 65"/>
                <a:gd name="T38" fmla="*/ 17 w 77"/>
                <a:gd name="T39" fmla="*/ 60 h 65"/>
                <a:gd name="T40" fmla="*/ 11 w 77"/>
                <a:gd name="T41" fmla="*/ 56 h 65"/>
                <a:gd name="T42" fmla="*/ 8 w 77"/>
                <a:gd name="T43" fmla="*/ 50 h 65"/>
                <a:gd name="T44" fmla="*/ 4 w 77"/>
                <a:gd name="T45" fmla="*/ 44 h 65"/>
                <a:gd name="T46" fmla="*/ 2 w 77"/>
                <a:gd name="T47" fmla="*/ 39 h 65"/>
                <a:gd name="T48" fmla="*/ 0 w 77"/>
                <a:gd name="T49" fmla="*/ 33 h 65"/>
                <a:gd name="T50" fmla="*/ 2 w 77"/>
                <a:gd name="T51" fmla="*/ 25 h 65"/>
                <a:gd name="T52" fmla="*/ 4 w 77"/>
                <a:gd name="T53" fmla="*/ 19 h 65"/>
                <a:gd name="T54" fmla="*/ 8 w 77"/>
                <a:gd name="T55" fmla="*/ 14 h 65"/>
                <a:gd name="T56" fmla="*/ 11 w 77"/>
                <a:gd name="T57" fmla="*/ 10 h 65"/>
                <a:gd name="T58" fmla="*/ 17 w 77"/>
                <a:gd name="T59" fmla="*/ 4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4"/>
                  </a:lnTo>
                  <a:lnTo>
                    <a:pt x="65" y="10"/>
                  </a:lnTo>
                  <a:lnTo>
                    <a:pt x="71" y="14"/>
                  </a:lnTo>
                  <a:lnTo>
                    <a:pt x="75" y="19"/>
                  </a:lnTo>
                  <a:lnTo>
                    <a:pt x="77" y="25"/>
                  </a:lnTo>
                  <a:lnTo>
                    <a:pt x="77" y="33"/>
                  </a:lnTo>
                  <a:lnTo>
                    <a:pt x="77" y="39"/>
                  </a:lnTo>
                  <a:lnTo>
                    <a:pt x="75" y="44"/>
                  </a:lnTo>
                  <a:lnTo>
                    <a:pt x="71" y="50"/>
                  </a:lnTo>
                  <a:lnTo>
                    <a:pt x="65" y="56"/>
                  </a:lnTo>
                  <a:lnTo>
                    <a:pt x="59" y="60"/>
                  </a:lnTo>
                  <a:lnTo>
                    <a:pt x="54" y="64"/>
                  </a:lnTo>
                  <a:lnTo>
                    <a:pt x="46" y="65"/>
                  </a:lnTo>
                  <a:lnTo>
                    <a:pt x="38" y="65"/>
                  </a:lnTo>
                  <a:lnTo>
                    <a:pt x="31" y="65"/>
                  </a:lnTo>
                  <a:lnTo>
                    <a:pt x="23" y="64"/>
                  </a:lnTo>
                  <a:lnTo>
                    <a:pt x="17" y="60"/>
                  </a:lnTo>
                  <a:lnTo>
                    <a:pt x="11" y="56"/>
                  </a:lnTo>
                  <a:lnTo>
                    <a:pt x="8" y="50"/>
                  </a:lnTo>
                  <a:lnTo>
                    <a:pt x="4" y="44"/>
                  </a:lnTo>
                  <a:lnTo>
                    <a:pt x="2" y="39"/>
                  </a:lnTo>
                  <a:lnTo>
                    <a:pt x="0" y="33"/>
                  </a:lnTo>
                  <a:lnTo>
                    <a:pt x="2" y="25"/>
                  </a:lnTo>
                  <a:lnTo>
                    <a:pt x="4" y="19"/>
                  </a:lnTo>
                  <a:lnTo>
                    <a:pt x="8" y="14"/>
                  </a:lnTo>
                  <a:lnTo>
                    <a:pt x="11" y="10"/>
                  </a:lnTo>
                  <a:lnTo>
                    <a:pt x="17" y="4"/>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57" name="Freeform 176"/>
            <p:cNvSpPr>
              <a:spLocks/>
            </p:cNvSpPr>
            <p:nvPr/>
          </p:nvSpPr>
          <p:spPr bwMode="auto">
            <a:xfrm>
              <a:off x="2272" y="4014"/>
              <a:ext cx="77" cy="65"/>
            </a:xfrm>
            <a:custGeom>
              <a:avLst/>
              <a:gdLst>
                <a:gd name="T0" fmla="*/ 39 w 77"/>
                <a:gd name="T1" fmla="*/ 0 h 65"/>
                <a:gd name="T2" fmla="*/ 47 w 77"/>
                <a:gd name="T3" fmla="*/ 0 h 65"/>
                <a:gd name="T4" fmla="*/ 54 w 77"/>
                <a:gd name="T5" fmla="*/ 2 h 65"/>
                <a:gd name="T6" fmla="*/ 60 w 77"/>
                <a:gd name="T7" fmla="*/ 6 h 65"/>
                <a:gd name="T8" fmla="*/ 66 w 77"/>
                <a:gd name="T9" fmla="*/ 9 h 65"/>
                <a:gd name="T10" fmla="*/ 71 w 77"/>
                <a:gd name="T11" fmla="*/ 15 h 65"/>
                <a:gd name="T12" fmla="*/ 75 w 77"/>
                <a:gd name="T13" fmla="*/ 21 h 65"/>
                <a:gd name="T14" fmla="*/ 77 w 77"/>
                <a:gd name="T15" fmla="*/ 27 h 65"/>
                <a:gd name="T16" fmla="*/ 77 w 77"/>
                <a:gd name="T17" fmla="*/ 32 h 65"/>
                <a:gd name="T18" fmla="*/ 77 w 77"/>
                <a:gd name="T19" fmla="*/ 40 h 65"/>
                <a:gd name="T20" fmla="*/ 75 w 77"/>
                <a:gd name="T21" fmla="*/ 46 h 65"/>
                <a:gd name="T22" fmla="*/ 71 w 77"/>
                <a:gd name="T23" fmla="*/ 52 h 65"/>
                <a:gd name="T24" fmla="*/ 66 w 77"/>
                <a:gd name="T25" fmla="*/ 55 h 65"/>
                <a:gd name="T26" fmla="*/ 60 w 77"/>
                <a:gd name="T27" fmla="*/ 59 h 65"/>
                <a:gd name="T28" fmla="*/ 54 w 77"/>
                <a:gd name="T29" fmla="*/ 63 h 65"/>
                <a:gd name="T30" fmla="*/ 47 w 77"/>
                <a:gd name="T31" fmla="*/ 65 h 65"/>
                <a:gd name="T32" fmla="*/ 39 w 77"/>
                <a:gd name="T33" fmla="*/ 65 h 65"/>
                <a:gd name="T34" fmla="*/ 31 w 77"/>
                <a:gd name="T35" fmla="*/ 65 h 65"/>
                <a:gd name="T36" fmla="*/ 23 w 77"/>
                <a:gd name="T37" fmla="*/ 63 h 65"/>
                <a:gd name="T38" fmla="*/ 18 w 77"/>
                <a:gd name="T39" fmla="*/ 59 h 65"/>
                <a:gd name="T40" fmla="*/ 12 w 77"/>
                <a:gd name="T41" fmla="*/ 55 h 65"/>
                <a:gd name="T42" fmla="*/ 6 w 77"/>
                <a:gd name="T43" fmla="*/ 52 h 65"/>
                <a:gd name="T44" fmla="*/ 2 w 77"/>
                <a:gd name="T45" fmla="*/ 46 h 65"/>
                <a:gd name="T46" fmla="*/ 0 w 77"/>
                <a:gd name="T47" fmla="*/ 40 h 65"/>
                <a:gd name="T48" fmla="*/ 0 w 77"/>
                <a:gd name="T49" fmla="*/ 32 h 65"/>
                <a:gd name="T50" fmla="*/ 0 w 77"/>
                <a:gd name="T51" fmla="*/ 27 h 65"/>
                <a:gd name="T52" fmla="*/ 2 w 77"/>
                <a:gd name="T53" fmla="*/ 21 h 65"/>
                <a:gd name="T54" fmla="*/ 6 w 77"/>
                <a:gd name="T55" fmla="*/ 15 h 65"/>
                <a:gd name="T56" fmla="*/ 12 w 77"/>
                <a:gd name="T57" fmla="*/ 9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2"/>
                  </a:lnTo>
                  <a:lnTo>
                    <a:pt x="60" y="6"/>
                  </a:lnTo>
                  <a:lnTo>
                    <a:pt x="66" y="9"/>
                  </a:lnTo>
                  <a:lnTo>
                    <a:pt x="71" y="15"/>
                  </a:lnTo>
                  <a:lnTo>
                    <a:pt x="75" y="21"/>
                  </a:lnTo>
                  <a:lnTo>
                    <a:pt x="77" y="27"/>
                  </a:lnTo>
                  <a:lnTo>
                    <a:pt x="77" y="32"/>
                  </a:lnTo>
                  <a:lnTo>
                    <a:pt x="77" y="40"/>
                  </a:lnTo>
                  <a:lnTo>
                    <a:pt x="75" y="46"/>
                  </a:lnTo>
                  <a:lnTo>
                    <a:pt x="71" y="52"/>
                  </a:lnTo>
                  <a:lnTo>
                    <a:pt x="66" y="55"/>
                  </a:lnTo>
                  <a:lnTo>
                    <a:pt x="60" y="59"/>
                  </a:lnTo>
                  <a:lnTo>
                    <a:pt x="54" y="63"/>
                  </a:lnTo>
                  <a:lnTo>
                    <a:pt x="47" y="65"/>
                  </a:lnTo>
                  <a:lnTo>
                    <a:pt x="39" y="65"/>
                  </a:lnTo>
                  <a:lnTo>
                    <a:pt x="31" y="65"/>
                  </a:lnTo>
                  <a:lnTo>
                    <a:pt x="23" y="63"/>
                  </a:lnTo>
                  <a:lnTo>
                    <a:pt x="18" y="59"/>
                  </a:lnTo>
                  <a:lnTo>
                    <a:pt x="12" y="55"/>
                  </a:lnTo>
                  <a:lnTo>
                    <a:pt x="6" y="52"/>
                  </a:lnTo>
                  <a:lnTo>
                    <a:pt x="2" y="46"/>
                  </a:lnTo>
                  <a:lnTo>
                    <a:pt x="0" y="40"/>
                  </a:lnTo>
                  <a:lnTo>
                    <a:pt x="0" y="32"/>
                  </a:lnTo>
                  <a:lnTo>
                    <a:pt x="0" y="27"/>
                  </a:lnTo>
                  <a:lnTo>
                    <a:pt x="2" y="21"/>
                  </a:lnTo>
                  <a:lnTo>
                    <a:pt x="6" y="15"/>
                  </a:lnTo>
                  <a:lnTo>
                    <a:pt x="12" y="9"/>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58" name="Freeform 177"/>
            <p:cNvSpPr>
              <a:spLocks/>
            </p:cNvSpPr>
            <p:nvPr/>
          </p:nvSpPr>
          <p:spPr bwMode="auto">
            <a:xfrm>
              <a:off x="2981" y="3958"/>
              <a:ext cx="79" cy="67"/>
            </a:xfrm>
            <a:custGeom>
              <a:avLst/>
              <a:gdLst>
                <a:gd name="T0" fmla="*/ 38 w 79"/>
                <a:gd name="T1" fmla="*/ 0 h 67"/>
                <a:gd name="T2" fmla="*/ 46 w 79"/>
                <a:gd name="T3" fmla="*/ 0 h 67"/>
                <a:gd name="T4" fmla="*/ 54 w 79"/>
                <a:gd name="T5" fmla="*/ 2 h 67"/>
                <a:gd name="T6" fmla="*/ 61 w 79"/>
                <a:gd name="T7" fmla="*/ 6 h 67"/>
                <a:gd name="T8" fmla="*/ 67 w 79"/>
                <a:gd name="T9" fmla="*/ 10 h 67"/>
                <a:gd name="T10" fmla="*/ 71 w 79"/>
                <a:gd name="T11" fmla="*/ 15 h 67"/>
                <a:gd name="T12" fmla="*/ 75 w 79"/>
                <a:gd name="T13" fmla="*/ 21 h 67"/>
                <a:gd name="T14" fmla="*/ 77 w 79"/>
                <a:gd name="T15" fmla="*/ 27 h 67"/>
                <a:gd name="T16" fmla="*/ 79 w 79"/>
                <a:gd name="T17" fmla="*/ 33 h 67"/>
                <a:gd name="T18" fmla="*/ 77 w 79"/>
                <a:gd name="T19" fmla="*/ 40 h 67"/>
                <a:gd name="T20" fmla="*/ 75 w 79"/>
                <a:gd name="T21" fmla="*/ 46 h 67"/>
                <a:gd name="T22" fmla="*/ 71 w 79"/>
                <a:gd name="T23" fmla="*/ 52 h 67"/>
                <a:gd name="T24" fmla="*/ 67 w 79"/>
                <a:gd name="T25" fmla="*/ 56 h 67"/>
                <a:gd name="T26" fmla="*/ 61 w 79"/>
                <a:gd name="T27" fmla="*/ 62 h 67"/>
                <a:gd name="T28" fmla="*/ 54 w 79"/>
                <a:gd name="T29" fmla="*/ 63 h 67"/>
                <a:gd name="T30" fmla="*/ 46 w 79"/>
                <a:gd name="T31" fmla="*/ 65 h 67"/>
                <a:gd name="T32" fmla="*/ 38 w 79"/>
                <a:gd name="T33" fmla="*/ 67 h 67"/>
                <a:gd name="T34" fmla="*/ 31 w 79"/>
                <a:gd name="T35" fmla="*/ 65 h 67"/>
                <a:gd name="T36" fmla="*/ 25 w 79"/>
                <a:gd name="T37" fmla="*/ 63 h 67"/>
                <a:gd name="T38" fmla="*/ 17 w 79"/>
                <a:gd name="T39" fmla="*/ 62 h 67"/>
                <a:gd name="T40" fmla="*/ 11 w 79"/>
                <a:gd name="T41" fmla="*/ 56 h 67"/>
                <a:gd name="T42" fmla="*/ 7 w 79"/>
                <a:gd name="T43" fmla="*/ 52 h 67"/>
                <a:gd name="T44" fmla="*/ 4 w 79"/>
                <a:gd name="T45" fmla="*/ 46 h 67"/>
                <a:gd name="T46" fmla="*/ 2 w 79"/>
                <a:gd name="T47" fmla="*/ 40 h 67"/>
                <a:gd name="T48" fmla="*/ 0 w 79"/>
                <a:gd name="T49" fmla="*/ 33 h 67"/>
                <a:gd name="T50" fmla="*/ 2 w 79"/>
                <a:gd name="T51" fmla="*/ 27 h 67"/>
                <a:gd name="T52" fmla="*/ 4 w 79"/>
                <a:gd name="T53" fmla="*/ 21 h 67"/>
                <a:gd name="T54" fmla="*/ 7 w 79"/>
                <a:gd name="T55" fmla="*/ 15 h 67"/>
                <a:gd name="T56" fmla="*/ 11 w 79"/>
                <a:gd name="T57" fmla="*/ 10 h 67"/>
                <a:gd name="T58" fmla="*/ 17 w 79"/>
                <a:gd name="T59" fmla="*/ 6 h 67"/>
                <a:gd name="T60" fmla="*/ 25 w 79"/>
                <a:gd name="T61" fmla="*/ 2 h 67"/>
                <a:gd name="T62" fmla="*/ 31 w 79"/>
                <a:gd name="T63" fmla="*/ 0 h 67"/>
                <a:gd name="T64" fmla="*/ 38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0"/>
                  </a:lnTo>
                  <a:lnTo>
                    <a:pt x="54" y="2"/>
                  </a:lnTo>
                  <a:lnTo>
                    <a:pt x="61" y="6"/>
                  </a:lnTo>
                  <a:lnTo>
                    <a:pt x="67" y="10"/>
                  </a:lnTo>
                  <a:lnTo>
                    <a:pt x="71" y="15"/>
                  </a:lnTo>
                  <a:lnTo>
                    <a:pt x="75" y="21"/>
                  </a:lnTo>
                  <a:lnTo>
                    <a:pt x="77" y="27"/>
                  </a:lnTo>
                  <a:lnTo>
                    <a:pt x="79" y="33"/>
                  </a:lnTo>
                  <a:lnTo>
                    <a:pt x="77" y="40"/>
                  </a:lnTo>
                  <a:lnTo>
                    <a:pt x="75" y="46"/>
                  </a:lnTo>
                  <a:lnTo>
                    <a:pt x="71" y="52"/>
                  </a:lnTo>
                  <a:lnTo>
                    <a:pt x="67" y="56"/>
                  </a:lnTo>
                  <a:lnTo>
                    <a:pt x="61" y="62"/>
                  </a:lnTo>
                  <a:lnTo>
                    <a:pt x="54" y="63"/>
                  </a:lnTo>
                  <a:lnTo>
                    <a:pt x="46" y="65"/>
                  </a:lnTo>
                  <a:lnTo>
                    <a:pt x="38" y="67"/>
                  </a:lnTo>
                  <a:lnTo>
                    <a:pt x="31" y="65"/>
                  </a:lnTo>
                  <a:lnTo>
                    <a:pt x="25" y="63"/>
                  </a:lnTo>
                  <a:lnTo>
                    <a:pt x="17" y="62"/>
                  </a:lnTo>
                  <a:lnTo>
                    <a:pt x="11" y="56"/>
                  </a:lnTo>
                  <a:lnTo>
                    <a:pt x="7" y="52"/>
                  </a:lnTo>
                  <a:lnTo>
                    <a:pt x="4" y="46"/>
                  </a:lnTo>
                  <a:lnTo>
                    <a:pt x="2" y="40"/>
                  </a:lnTo>
                  <a:lnTo>
                    <a:pt x="0" y="33"/>
                  </a:lnTo>
                  <a:lnTo>
                    <a:pt x="2" y="27"/>
                  </a:lnTo>
                  <a:lnTo>
                    <a:pt x="4" y="21"/>
                  </a:lnTo>
                  <a:lnTo>
                    <a:pt x="7" y="15"/>
                  </a:lnTo>
                  <a:lnTo>
                    <a:pt x="11" y="10"/>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59" name="Freeform 178"/>
            <p:cNvSpPr>
              <a:spLocks/>
            </p:cNvSpPr>
            <p:nvPr/>
          </p:nvSpPr>
          <p:spPr bwMode="auto">
            <a:xfrm>
              <a:off x="2004" y="3315"/>
              <a:ext cx="76" cy="66"/>
            </a:xfrm>
            <a:custGeom>
              <a:avLst/>
              <a:gdLst>
                <a:gd name="T0" fmla="*/ 38 w 76"/>
                <a:gd name="T1" fmla="*/ 0 h 66"/>
                <a:gd name="T2" fmla="*/ 46 w 76"/>
                <a:gd name="T3" fmla="*/ 0 h 66"/>
                <a:gd name="T4" fmla="*/ 53 w 76"/>
                <a:gd name="T5" fmla="*/ 2 h 66"/>
                <a:gd name="T6" fmla="*/ 59 w 76"/>
                <a:gd name="T7" fmla="*/ 6 h 66"/>
                <a:gd name="T8" fmla="*/ 65 w 76"/>
                <a:gd name="T9" fmla="*/ 10 h 66"/>
                <a:gd name="T10" fmla="*/ 71 w 76"/>
                <a:gd name="T11" fmla="*/ 14 h 66"/>
                <a:gd name="T12" fmla="*/ 75 w 76"/>
                <a:gd name="T13" fmla="*/ 20 h 66"/>
                <a:gd name="T14" fmla="*/ 76 w 76"/>
                <a:gd name="T15" fmla="*/ 25 h 66"/>
                <a:gd name="T16" fmla="*/ 76 w 76"/>
                <a:gd name="T17" fmla="*/ 33 h 66"/>
                <a:gd name="T18" fmla="*/ 76 w 76"/>
                <a:gd name="T19" fmla="*/ 39 h 66"/>
                <a:gd name="T20" fmla="*/ 75 w 76"/>
                <a:gd name="T21" fmla="*/ 46 h 66"/>
                <a:gd name="T22" fmla="*/ 71 w 76"/>
                <a:gd name="T23" fmla="*/ 50 h 66"/>
                <a:gd name="T24" fmla="*/ 65 w 76"/>
                <a:gd name="T25" fmla="*/ 56 h 66"/>
                <a:gd name="T26" fmla="*/ 59 w 76"/>
                <a:gd name="T27" fmla="*/ 60 h 66"/>
                <a:gd name="T28" fmla="*/ 53 w 76"/>
                <a:gd name="T29" fmla="*/ 64 h 66"/>
                <a:gd name="T30" fmla="*/ 46 w 76"/>
                <a:gd name="T31" fmla="*/ 66 h 66"/>
                <a:gd name="T32" fmla="*/ 38 w 76"/>
                <a:gd name="T33" fmla="*/ 66 h 66"/>
                <a:gd name="T34" fmla="*/ 30 w 76"/>
                <a:gd name="T35" fmla="*/ 66 h 66"/>
                <a:gd name="T36" fmla="*/ 23 w 76"/>
                <a:gd name="T37" fmla="*/ 64 h 66"/>
                <a:gd name="T38" fmla="*/ 17 w 76"/>
                <a:gd name="T39" fmla="*/ 60 h 66"/>
                <a:gd name="T40" fmla="*/ 11 w 76"/>
                <a:gd name="T41" fmla="*/ 56 h 66"/>
                <a:gd name="T42" fmla="*/ 7 w 76"/>
                <a:gd name="T43" fmla="*/ 50 h 66"/>
                <a:gd name="T44" fmla="*/ 4 w 76"/>
                <a:gd name="T45" fmla="*/ 46 h 66"/>
                <a:gd name="T46" fmla="*/ 2 w 76"/>
                <a:gd name="T47" fmla="*/ 39 h 66"/>
                <a:gd name="T48" fmla="*/ 0 w 76"/>
                <a:gd name="T49" fmla="*/ 33 h 66"/>
                <a:gd name="T50" fmla="*/ 2 w 76"/>
                <a:gd name="T51" fmla="*/ 25 h 66"/>
                <a:gd name="T52" fmla="*/ 4 w 76"/>
                <a:gd name="T53" fmla="*/ 20 h 66"/>
                <a:gd name="T54" fmla="*/ 7 w 76"/>
                <a:gd name="T55" fmla="*/ 14 h 66"/>
                <a:gd name="T56" fmla="*/ 11 w 76"/>
                <a:gd name="T57" fmla="*/ 10 h 66"/>
                <a:gd name="T58" fmla="*/ 17 w 76"/>
                <a:gd name="T59" fmla="*/ 6 h 66"/>
                <a:gd name="T60" fmla="*/ 23 w 76"/>
                <a:gd name="T61" fmla="*/ 2 h 66"/>
                <a:gd name="T62" fmla="*/ 30 w 76"/>
                <a:gd name="T63" fmla="*/ 0 h 66"/>
                <a:gd name="T64" fmla="*/ 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59" y="6"/>
                  </a:lnTo>
                  <a:lnTo>
                    <a:pt x="65" y="10"/>
                  </a:lnTo>
                  <a:lnTo>
                    <a:pt x="71" y="14"/>
                  </a:lnTo>
                  <a:lnTo>
                    <a:pt x="75" y="20"/>
                  </a:lnTo>
                  <a:lnTo>
                    <a:pt x="76" y="25"/>
                  </a:lnTo>
                  <a:lnTo>
                    <a:pt x="76" y="33"/>
                  </a:lnTo>
                  <a:lnTo>
                    <a:pt x="76" y="39"/>
                  </a:lnTo>
                  <a:lnTo>
                    <a:pt x="75" y="46"/>
                  </a:lnTo>
                  <a:lnTo>
                    <a:pt x="71" y="50"/>
                  </a:lnTo>
                  <a:lnTo>
                    <a:pt x="65" y="56"/>
                  </a:lnTo>
                  <a:lnTo>
                    <a:pt x="59" y="60"/>
                  </a:lnTo>
                  <a:lnTo>
                    <a:pt x="53" y="64"/>
                  </a:lnTo>
                  <a:lnTo>
                    <a:pt x="46" y="66"/>
                  </a:lnTo>
                  <a:lnTo>
                    <a:pt x="38" y="66"/>
                  </a:lnTo>
                  <a:lnTo>
                    <a:pt x="30" y="66"/>
                  </a:lnTo>
                  <a:lnTo>
                    <a:pt x="23" y="64"/>
                  </a:lnTo>
                  <a:lnTo>
                    <a:pt x="17" y="60"/>
                  </a:lnTo>
                  <a:lnTo>
                    <a:pt x="11" y="56"/>
                  </a:lnTo>
                  <a:lnTo>
                    <a:pt x="7" y="50"/>
                  </a:lnTo>
                  <a:lnTo>
                    <a:pt x="4" y="46"/>
                  </a:lnTo>
                  <a:lnTo>
                    <a:pt x="2" y="39"/>
                  </a:lnTo>
                  <a:lnTo>
                    <a:pt x="0" y="33"/>
                  </a:lnTo>
                  <a:lnTo>
                    <a:pt x="2" y="25"/>
                  </a:lnTo>
                  <a:lnTo>
                    <a:pt x="4" y="20"/>
                  </a:lnTo>
                  <a:lnTo>
                    <a:pt x="7" y="14"/>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60" name="Freeform 179"/>
            <p:cNvSpPr>
              <a:spLocks/>
            </p:cNvSpPr>
            <p:nvPr/>
          </p:nvSpPr>
          <p:spPr bwMode="auto">
            <a:xfrm>
              <a:off x="2687" y="4023"/>
              <a:ext cx="77" cy="66"/>
            </a:xfrm>
            <a:custGeom>
              <a:avLst/>
              <a:gdLst>
                <a:gd name="T0" fmla="*/ 38 w 77"/>
                <a:gd name="T1" fmla="*/ 0 h 66"/>
                <a:gd name="T2" fmla="*/ 46 w 77"/>
                <a:gd name="T3" fmla="*/ 0 h 66"/>
                <a:gd name="T4" fmla="*/ 54 w 77"/>
                <a:gd name="T5" fmla="*/ 2 h 66"/>
                <a:gd name="T6" fmla="*/ 60 w 77"/>
                <a:gd name="T7" fmla="*/ 6 h 66"/>
                <a:gd name="T8" fmla="*/ 65 w 77"/>
                <a:gd name="T9" fmla="*/ 10 h 66"/>
                <a:gd name="T10" fmla="*/ 71 w 77"/>
                <a:gd name="T11" fmla="*/ 14 h 66"/>
                <a:gd name="T12" fmla="*/ 73 w 77"/>
                <a:gd name="T13" fmla="*/ 20 h 66"/>
                <a:gd name="T14" fmla="*/ 77 w 77"/>
                <a:gd name="T15" fmla="*/ 25 h 66"/>
                <a:gd name="T16" fmla="*/ 77 w 77"/>
                <a:gd name="T17" fmla="*/ 33 h 66"/>
                <a:gd name="T18" fmla="*/ 77 w 77"/>
                <a:gd name="T19" fmla="*/ 39 h 66"/>
                <a:gd name="T20" fmla="*/ 73 w 77"/>
                <a:gd name="T21" fmla="*/ 46 h 66"/>
                <a:gd name="T22" fmla="*/ 71 w 77"/>
                <a:gd name="T23" fmla="*/ 52 h 66"/>
                <a:gd name="T24" fmla="*/ 65 w 77"/>
                <a:gd name="T25" fmla="*/ 56 h 66"/>
                <a:gd name="T26" fmla="*/ 60 w 77"/>
                <a:gd name="T27" fmla="*/ 60 h 66"/>
                <a:gd name="T28" fmla="*/ 54 w 77"/>
                <a:gd name="T29" fmla="*/ 64 h 66"/>
                <a:gd name="T30" fmla="*/ 46 w 77"/>
                <a:gd name="T31" fmla="*/ 66 h 66"/>
                <a:gd name="T32" fmla="*/ 38 w 77"/>
                <a:gd name="T33" fmla="*/ 66 h 66"/>
                <a:gd name="T34" fmla="*/ 31 w 77"/>
                <a:gd name="T35" fmla="*/ 66 h 66"/>
                <a:gd name="T36" fmla="*/ 23 w 77"/>
                <a:gd name="T37" fmla="*/ 64 h 66"/>
                <a:gd name="T38" fmla="*/ 17 w 77"/>
                <a:gd name="T39" fmla="*/ 60 h 66"/>
                <a:gd name="T40" fmla="*/ 12 w 77"/>
                <a:gd name="T41" fmla="*/ 56 h 66"/>
                <a:gd name="T42" fmla="*/ 6 w 77"/>
                <a:gd name="T43" fmla="*/ 52 h 66"/>
                <a:gd name="T44" fmla="*/ 2 w 77"/>
                <a:gd name="T45" fmla="*/ 46 h 66"/>
                <a:gd name="T46" fmla="*/ 0 w 77"/>
                <a:gd name="T47" fmla="*/ 39 h 66"/>
                <a:gd name="T48" fmla="*/ 0 w 77"/>
                <a:gd name="T49" fmla="*/ 33 h 66"/>
                <a:gd name="T50" fmla="*/ 0 w 77"/>
                <a:gd name="T51" fmla="*/ 25 h 66"/>
                <a:gd name="T52" fmla="*/ 2 w 77"/>
                <a:gd name="T53" fmla="*/ 20 h 66"/>
                <a:gd name="T54" fmla="*/ 6 w 77"/>
                <a:gd name="T55" fmla="*/ 14 h 66"/>
                <a:gd name="T56" fmla="*/ 12 w 77"/>
                <a:gd name="T57" fmla="*/ 10 h 66"/>
                <a:gd name="T58" fmla="*/ 17 w 77"/>
                <a:gd name="T59" fmla="*/ 6 h 66"/>
                <a:gd name="T60" fmla="*/ 23 w 77"/>
                <a:gd name="T61" fmla="*/ 2 h 66"/>
                <a:gd name="T62" fmla="*/ 31 w 77"/>
                <a:gd name="T63" fmla="*/ 0 h 66"/>
                <a:gd name="T64" fmla="*/ 3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4" y="2"/>
                  </a:lnTo>
                  <a:lnTo>
                    <a:pt x="60" y="6"/>
                  </a:lnTo>
                  <a:lnTo>
                    <a:pt x="65" y="10"/>
                  </a:lnTo>
                  <a:lnTo>
                    <a:pt x="71" y="14"/>
                  </a:lnTo>
                  <a:lnTo>
                    <a:pt x="73" y="20"/>
                  </a:lnTo>
                  <a:lnTo>
                    <a:pt x="77" y="25"/>
                  </a:lnTo>
                  <a:lnTo>
                    <a:pt x="77" y="33"/>
                  </a:lnTo>
                  <a:lnTo>
                    <a:pt x="77" y="39"/>
                  </a:lnTo>
                  <a:lnTo>
                    <a:pt x="73" y="46"/>
                  </a:lnTo>
                  <a:lnTo>
                    <a:pt x="71" y="52"/>
                  </a:lnTo>
                  <a:lnTo>
                    <a:pt x="65" y="56"/>
                  </a:lnTo>
                  <a:lnTo>
                    <a:pt x="60" y="60"/>
                  </a:lnTo>
                  <a:lnTo>
                    <a:pt x="54" y="64"/>
                  </a:lnTo>
                  <a:lnTo>
                    <a:pt x="46" y="66"/>
                  </a:lnTo>
                  <a:lnTo>
                    <a:pt x="38" y="66"/>
                  </a:lnTo>
                  <a:lnTo>
                    <a:pt x="31" y="66"/>
                  </a:lnTo>
                  <a:lnTo>
                    <a:pt x="23" y="64"/>
                  </a:lnTo>
                  <a:lnTo>
                    <a:pt x="17" y="60"/>
                  </a:lnTo>
                  <a:lnTo>
                    <a:pt x="12" y="56"/>
                  </a:lnTo>
                  <a:lnTo>
                    <a:pt x="6" y="52"/>
                  </a:lnTo>
                  <a:lnTo>
                    <a:pt x="2" y="46"/>
                  </a:lnTo>
                  <a:lnTo>
                    <a:pt x="0" y="39"/>
                  </a:lnTo>
                  <a:lnTo>
                    <a:pt x="0" y="33"/>
                  </a:lnTo>
                  <a:lnTo>
                    <a:pt x="0" y="25"/>
                  </a:lnTo>
                  <a:lnTo>
                    <a:pt x="2" y="20"/>
                  </a:lnTo>
                  <a:lnTo>
                    <a:pt x="6" y="14"/>
                  </a:lnTo>
                  <a:lnTo>
                    <a:pt x="12"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61" name="Freeform 180"/>
            <p:cNvSpPr>
              <a:spLocks/>
            </p:cNvSpPr>
            <p:nvPr/>
          </p:nvSpPr>
          <p:spPr bwMode="auto">
            <a:xfrm>
              <a:off x="2029" y="3695"/>
              <a:ext cx="78" cy="67"/>
            </a:xfrm>
            <a:custGeom>
              <a:avLst/>
              <a:gdLst>
                <a:gd name="T0" fmla="*/ 38 w 78"/>
                <a:gd name="T1" fmla="*/ 0 h 67"/>
                <a:gd name="T2" fmla="*/ 48 w 78"/>
                <a:gd name="T3" fmla="*/ 2 h 67"/>
                <a:gd name="T4" fmla="*/ 53 w 78"/>
                <a:gd name="T5" fmla="*/ 4 h 67"/>
                <a:gd name="T6" fmla="*/ 61 w 78"/>
                <a:gd name="T7" fmla="*/ 6 h 67"/>
                <a:gd name="T8" fmla="*/ 67 w 78"/>
                <a:gd name="T9" fmla="*/ 10 h 67"/>
                <a:gd name="T10" fmla="*/ 71 w 78"/>
                <a:gd name="T11" fmla="*/ 16 h 67"/>
                <a:gd name="T12" fmla="*/ 74 w 78"/>
                <a:gd name="T13" fmla="*/ 21 h 67"/>
                <a:gd name="T14" fmla="*/ 76 w 78"/>
                <a:gd name="T15" fmla="*/ 27 h 67"/>
                <a:gd name="T16" fmla="*/ 78 w 78"/>
                <a:gd name="T17" fmla="*/ 33 h 67"/>
                <a:gd name="T18" fmla="*/ 76 w 78"/>
                <a:gd name="T19" fmla="*/ 41 h 67"/>
                <a:gd name="T20" fmla="*/ 74 w 78"/>
                <a:gd name="T21" fmla="*/ 46 h 67"/>
                <a:gd name="T22" fmla="*/ 71 w 78"/>
                <a:gd name="T23" fmla="*/ 52 h 67"/>
                <a:gd name="T24" fmla="*/ 67 w 78"/>
                <a:gd name="T25" fmla="*/ 58 h 67"/>
                <a:gd name="T26" fmla="*/ 61 w 78"/>
                <a:gd name="T27" fmla="*/ 62 h 67"/>
                <a:gd name="T28" fmla="*/ 53 w 78"/>
                <a:gd name="T29" fmla="*/ 64 h 67"/>
                <a:gd name="T30" fmla="*/ 48 w 78"/>
                <a:gd name="T31" fmla="*/ 65 h 67"/>
                <a:gd name="T32" fmla="*/ 38 w 78"/>
                <a:gd name="T33" fmla="*/ 67 h 67"/>
                <a:gd name="T34" fmla="*/ 30 w 78"/>
                <a:gd name="T35" fmla="*/ 65 h 67"/>
                <a:gd name="T36" fmla="*/ 25 w 78"/>
                <a:gd name="T37" fmla="*/ 64 h 67"/>
                <a:gd name="T38" fmla="*/ 17 w 78"/>
                <a:gd name="T39" fmla="*/ 62 h 67"/>
                <a:gd name="T40" fmla="*/ 11 w 78"/>
                <a:gd name="T41" fmla="*/ 58 h 67"/>
                <a:gd name="T42" fmla="*/ 7 w 78"/>
                <a:gd name="T43" fmla="*/ 52 h 67"/>
                <a:gd name="T44" fmla="*/ 3 w 78"/>
                <a:gd name="T45" fmla="*/ 46 h 67"/>
                <a:gd name="T46" fmla="*/ 2 w 78"/>
                <a:gd name="T47" fmla="*/ 41 h 67"/>
                <a:gd name="T48" fmla="*/ 0 w 78"/>
                <a:gd name="T49" fmla="*/ 33 h 67"/>
                <a:gd name="T50" fmla="*/ 2 w 78"/>
                <a:gd name="T51" fmla="*/ 27 h 67"/>
                <a:gd name="T52" fmla="*/ 3 w 78"/>
                <a:gd name="T53" fmla="*/ 21 h 67"/>
                <a:gd name="T54" fmla="*/ 7 w 78"/>
                <a:gd name="T55" fmla="*/ 16 h 67"/>
                <a:gd name="T56" fmla="*/ 11 w 78"/>
                <a:gd name="T57" fmla="*/ 10 h 67"/>
                <a:gd name="T58" fmla="*/ 17 w 78"/>
                <a:gd name="T59" fmla="*/ 6 h 67"/>
                <a:gd name="T60" fmla="*/ 25 w 78"/>
                <a:gd name="T61" fmla="*/ 4 h 67"/>
                <a:gd name="T62" fmla="*/ 30 w 78"/>
                <a:gd name="T63" fmla="*/ 2 h 67"/>
                <a:gd name="T64" fmla="*/ 38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38" y="0"/>
                  </a:moveTo>
                  <a:lnTo>
                    <a:pt x="48" y="2"/>
                  </a:lnTo>
                  <a:lnTo>
                    <a:pt x="53" y="4"/>
                  </a:lnTo>
                  <a:lnTo>
                    <a:pt x="61" y="6"/>
                  </a:lnTo>
                  <a:lnTo>
                    <a:pt x="67" y="10"/>
                  </a:lnTo>
                  <a:lnTo>
                    <a:pt x="71" y="16"/>
                  </a:lnTo>
                  <a:lnTo>
                    <a:pt x="74" y="21"/>
                  </a:lnTo>
                  <a:lnTo>
                    <a:pt x="76" y="27"/>
                  </a:lnTo>
                  <a:lnTo>
                    <a:pt x="78" y="33"/>
                  </a:lnTo>
                  <a:lnTo>
                    <a:pt x="76" y="41"/>
                  </a:lnTo>
                  <a:lnTo>
                    <a:pt x="74" y="46"/>
                  </a:lnTo>
                  <a:lnTo>
                    <a:pt x="71" y="52"/>
                  </a:lnTo>
                  <a:lnTo>
                    <a:pt x="67" y="58"/>
                  </a:lnTo>
                  <a:lnTo>
                    <a:pt x="61" y="62"/>
                  </a:lnTo>
                  <a:lnTo>
                    <a:pt x="53" y="64"/>
                  </a:lnTo>
                  <a:lnTo>
                    <a:pt x="48" y="65"/>
                  </a:lnTo>
                  <a:lnTo>
                    <a:pt x="38" y="67"/>
                  </a:lnTo>
                  <a:lnTo>
                    <a:pt x="30" y="65"/>
                  </a:lnTo>
                  <a:lnTo>
                    <a:pt x="25" y="64"/>
                  </a:lnTo>
                  <a:lnTo>
                    <a:pt x="17" y="62"/>
                  </a:lnTo>
                  <a:lnTo>
                    <a:pt x="11" y="58"/>
                  </a:lnTo>
                  <a:lnTo>
                    <a:pt x="7" y="52"/>
                  </a:lnTo>
                  <a:lnTo>
                    <a:pt x="3" y="46"/>
                  </a:lnTo>
                  <a:lnTo>
                    <a:pt x="2" y="41"/>
                  </a:lnTo>
                  <a:lnTo>
                    <a:pt x="0" y="33"/>
                  </a:lnTo>
                  <a:lnTo>
                    <a:pt x="2" y="27"/>
                  </a:lnTo>
                  <a:lnTo>
                    <a:pt x="3" y="21"/>
                  </a:lnTo>
                  <a:lnTo>
                    <a:pt x="7" y="16"/>
                  </a:lnTo>
                  <a:lnTo>
                    <a:pt x="11" y="10"/>
                  </a:lnTo>
                  <a:lnTo>
                    <a:pt x="17" y="6"/>
                  </a:lnTo>
                  <a:lnTo>
                    <a:pt x="25"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762" name="Freeform 181"/>
            <p:cNvSpPr>
              <a:spLocks/>
            </p:cNvSpPr>
            <p:nvPr/>
          </p:nvSpPr>
          <p:spPr bwMode="auto">
            <a:xfrm>
              <a:off x="2739" y="3640"/>
              <a:ext cx="77" cy="67"/>
            </a:xfrm>
            <a:custGeom>
              <a:avLst/>
              <a:gdLst>
                <a:gd name="T0" fmla="*/ 38 w 77"/>
                <a:gd name="T1" fmla="*/ 0 h 67"/>
                <a:gd name="T2" fmla="*/ 46 w 77"/>
                <a:gd name="T3" fmla="*/ 2 h 67"/>
                <a:gd name="T4" fmla="*/ 52 w 77"/>
                <a:gd name="T5" fmla="*/ 3 h 67"/>
                <a:gd name="T6" fmla="*/ 59 w 77"/>
                <a:gd name="T7" fmla="*/ 5 h 67"/>
                <a:gd name="T8" fmla="*/ 65 w 77"/>
                <a:gd name="T9" fmla="*/ 9 h 67"/>
                <a:gd name="T10" fmla="*/ 69 w 77"/>
                <a:gd name="T11" fmla="*/ 15 h 67"/>
                <a:gd name="T12" fmla="*/ 73 w 77"/>
                <a:gd name="T13" fmla="*/ 21 h 67"/>
                <a:gd name="T14" fmla="*/ 75 w 77"/>
                <a:gd name="T15" fmla="*/ 26 h 67"/>
                <a:gd name="T16" fmla="*/ 77 w 77"/>
                <a:gd name="T17" fmla="*/ 34 h 67"/>
                <a:gd name="T18" fmla="*/ 75 w 77"/>
                <a:gd name="T19" fmla="*/ 40 h 67"/>
                <a:gd name="T20" fmla="*/ 73 w 77"/>
                <a:gd name="T21" fmla="*/ 46 h 67"/>
                <a:gd name="T22" fmla="*/ 69 w 77"/>
                <a:gd name="T23" fmla="*/ 51 h 67"/>
                <a:gd name="T24" fmla="*/ 65 w 77"/>
                <a:gd name="T25" fmla="*/ 57 h 67"/>
                <a:gd name="T26" fmla="*/ 59 w 77"/>
                <a:gd name="T27" fmla="*/ 61 h 67"/>
                <a:gd name="T28" fmla="*/ 52 w 77"/>
                <a:gd name="T29" fmla="*/ 63 h 67"/>
                <a:gd name="T30" fmla="*/ 46 w 77"/>
                <a:gd name="T31" fmla="*/ 65 h 67"/>
                <a:gd name="T32" fmla="*/ 38 w 77"/>
                <a:gd name="T33" fmla="*/ 67 h 67"/>
                <a:gd name="T34" fmla="*/ 31 w 77"/>
                <a:gd name="T35" fmla="*/ 65 h 67"/>
                <a:gd name="T36" fmla="*/ 23 w 77"/>
                <a:gd name="T37" fmla="*/ 63 h 67"/>
                <a:gd name="T38" fmla="*/ 15 w 77"/>
                <a:gd name="T39" fmla="*/ 61 h 67"/>
                <a:gd name="T40" fmla="*/ 10 w 77"/>
                <a:gd name="T41" fmla="*/ 57 h 67"/>
                <a:gd name="T42" fmla="*/ 6 w 77"/>
                <a:gd name="T43" fmla="*/ 51 h 67"/>
                <a:gd name="T44" fmla="*/ 2 w 77"/>
                <a:gd name="T45" fmla="*/ 46 h 67"/>
                <a:gd name="T46" fmla="*/ 0 w 77"/>
                <a:gd name="T47" fmla="*/ 40 h 67"/>
                <a:gd name="T48" fmla="*/ 0 w 77"/>
                <a:gd name="T49" fmla="*/ 34 h 67"/>
                <a:gd name="T50" fmla="*/ 0 w 77"/>
                <a:gd name="T51" fmla="*/ 26 h 67"/>
                <a:gd name="T52" fmla="*/ 2 w 77"/>
                <a:gd name="T53" fmla="*/ 21 h 67"/>
                <a:gd name="T54" fmla="*/ 6 w 77"/>
                <a:gd name="T55" fmla="*/ 15 h 67"/>
                <a:gd name="T56" fmla="*/ 10 w 77"/>
                <a:gd name="T57" fmla="*/ 9 h 67"/>
                <a:gd name="T58" fmla="*/ 15 w 77"/>
                <a:gd name="T59" fmla="*/ 5 h 67"/>
                <a:gd name="T60" fmla="*/ 23 w 77"/>
                <a:gd name="T61" fmla="*/ 3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2" y="3"/>
                  </a:lnTo>
                  <a:lnTo>
                    <a:pt x="59" y="5"/>
                  </a:lnTo>
                  <a:lnTo>
                    <a:pt x="65" y="9"/>
                  </a:lnTo>
                  <a:lnTo>
                    <a:pt x="69" y="15"/>
                  </a:lnTo>
                  <a:lnTo>
                    <a:pt x="73" y="21"/>
                  </a:lnTo>
                  <a:lnTo>
                    <a:pt x="75" y="26"/>
                  </a:lnTo>
                  <a:lnTo>
                    <a:pt x="77" y="34"/>
                  </a:lnTo>
                  <a:lnTo>
                    <a:pt x="75" y="40"/>
                  </a:lnTo>
                  <a:lnTo>
                    <a:pt x="73" y="46"/>
                  </a:lnTo>
                  <a:lnTo>
                    <a:pt x="69" y="51"/>
                  </a:lnTo>
                  <a:lnTo>
                    <a:pt x="65" y="57"/>
                  </a:lnTo>
                  <a:lnTo>
                    <a:pt x="59" y="61"/>
                  </a:lnTo>
                  <a:lnTo>
                    <a:pt x="52" y="63"/>
                  </a:lnTo>
                  <a:lnTo>
                    <a:pt x="46" y="65"/>
                  </a:lnTo>
                  <a:lnTo>
                    <a:pt x="38" y="67"/>
                  </a:lnTo>
                  <a:lnTo>
                    <a:pt x="31" y="65"/>
                  </a:lnTo>
                  <a:lnTo>
                    <a:pt x="23" y="63"/>
                  </a:lnTo>
                  <a:lnTo>
                    <a:pt x="15" y="61"/>
                  </a:lnTo>
                  <a:lnTo>
                    <a:pt x="10" y="57"/>
                  </a:lnTo>
                  <a:lnTo>
                    <a:pt x="6" y="51"/>
                  </a:lnTo>
                  <a:lnTo>
                    <a:pt x="2" y="46"/>
                  </a:lnTo>
                  <a:lnTo>
                    <a:pt x="0" y="40"/>
                  </a:lnTo>
                  <a:lnTo>
                    <a:pt x="0" y="34"/>
                  </a:lnTo>
                  <a:lnTo>
                    <a:pt x="0" y="26"/>
                  </a:lnTo>
                  <a:lnTo>
                    <a:pt x="2" y="21"/>
                  </a:lnTo>
                  <a:lnTo>
                    <a:pt x="6" y="15"/>
                  </a:lnTo>
                  <a:lnTo>
                    <a:pt x="10" y="9"/>
                  </a:lnTo>
                  <a:lnTo>
                    <a:pt x="15" y="5"/>
                  </a:lnTo>
                  <a:lnTo>
                    <a:pt x="23" y="3"/>
                  </a:lnTo>
                  <a:lnTo>
                    <a:pt x="31" y="2"/>
                  </a:lnTo>
                  <a:lnTo>
                    <a:pt x="38" y="0"/>
                  </a:lnTo>
                  <a:close/>
                </a:path>
              </a:pathLst>
            </a:custGeom>
            <a:solidFill>
              <a:srgbClr val="FFFFFF"/>
            </a:solidFill>
            <a:ln w="9525">
              <a:noFill/>
              <a:round/>
              <a:headEnd/>
              <a:tailEnd/>
            </a:ln>
          </p:spPr>
          <p:txBody>
            <a:bodyPr/>
            <a:lstStyle/>
            <a:p>
              <a:endParaRPr lang="en-US" dirty="0"/>
            </a:p>
          </p:txBody>
        </p:sp>
        <p:sp>
          <p:nvSpPr>
            <p:cNvPr id="19763" name="Freeform 182"/>
            <p:cNvSpPr>
              <a:spLocks/>
            </p:cNvSpPr>
            <p:nvPr/>
          </p:nvSpPr>
          <p:spPr bwMode="auto">
            <a:xfrm>
              <a:off x="2739" y="3640"/>
              <a:ext cx="77" cy="67"/>
            </a:xfrm>
            <a:custGeom>
              <a:avLst/>
              <a:gdLst>
                <a:gd name="T0" fmla="*/ 38 w 77"/>
                <a:gd name="T1" fmla="*/ 0 h 67"/>
                <a:gd name="T2" fmla="*/ 46 w 77"/>
                <a:gd name="T3" fmla="*/ 2 h 67"/>
                <a:gd name="T4" fmla="*/ 52 w 77"/>
                <a:gd name="T5" fmla="*/ 3 h 67"/>
                <a:gd name="T6" fmla="*/ 59 w 77"/>
                <a:gd name="T7" fmla="*/ 5 h 67"/>
                <a:gd name="T8" fmla="*/ 65 w 77"/>
                <a:gd name="T9" fmla="*/ 9 h 67"/>
                <a:gd name="T10" fmla="*/ 69 w 77"/>
                <a:gd name="T11" fmla="*/ 15 h 67"/>
                <a:gd name="T12" fmla="*/ 73 w 77"/>
                <a:gd name="T13" fmla="*/ 21 h 67"/>
                <a:gd name="T14" fmla="*/ 75 w 77"/>
                <a:gd name="T15" fmla="*/ 26 h 67"/>
                <a:gd name="T16" fmla="*/ 77 w 77"/>
                <a:gd name="T17" fmla="*/ 34 h 67"/>
                <a:gd name="T18" fmla="*/ 75 w 77"/>
                <a:gd name="T19" fmla="*/ 40 h 67"/>
                <a:gd name="T20" fmla="*/ 73 w 77"/>
                <a:gd name="T21" fmla="*/ 46 h 67"/>
                <a:gd name="T22" fmla="*/ 69 w 77"/>
                <a:gd name="T23" fmla="*/ 51 h 67"/>
                <a:gd name="T24" fmla="*/ 65 w 77"/>
                <a:gd name="T25" fmla="*/ 57 h 67"/>
                <a:gd name="T26" fmla="*/ 59 w 77"/>
                <a:gd name="T27" fmla="*/ 61 h 67"/>
                <a:gd name="T28" fmla="*/ 52 w 77"/>
                <a:gd name="T29" fmla="*/ 63 h 67"/>
                <a:gd name="T30" fmla="*/ 46 w 77"/>
                <a:gd name="T31" fmla="*/ 65 h 67"/>
                <a:gd name="T32" fmla="*/ 38 w 77"/>
                <a:gd name="T33" fmla="*/ 67 h 67"/>
                <a:gd name="T34" fmla="*/ 31 w 77"/>
                <a:gd name="T35" fmla="*/ 65 h 67"/>
                <a:gd name="T36" fmla="*/ 23 w 77"/>
                <a:gd name="T37" fmla="*/ 63 h 67"/>
                <a:gd name="T38" fmla="*/ 15 w 77"/>
                <a:gd name="T39" fmla="*/ 61 h 67"/>
                <a:gd name="T40" fmla="*/ 10 w 77"/>
                <a:gd name="T41" fmla="*/ 57 h 67"/>
                <a:gd name="T42" fmla="*/ 6 w 77"/>
                <a:gd name="T43" fmla="*/ 51 h 67"/>
                <a:gd name="T44" fmla="*/ 2 w 77"/>
                <a:gd name="T45" fmla="*/ 46 h 67"/>
                <a:gd name="T46" fmla="*/ 0 w 77"/>
                <a:gd name="T47" fmla="*/ 40 h 67"/>
                <a:gd name="T48" fmla="*/ 0 w 77"/>
                <a:gd name="T49" fmla="*/ 34 h 67"/>
                <a:gd name="T50" fmla="*/ 0 w 77"/>
                <a:gd name="T51" fmla="*/ 26 h 67"/>
                <a:gd name="T52" fmla="*/ 2 w 77"/>
                <a:gd name="T53" fmla="*/ 21 h 67"/>
                <a:gd name="T54" fmla="*/ 6 w 77"/>
                <a:gd name="T55" fmla="*/ 15 h 67"/>
                <a:gd name="T56" fmla="*/ 10 w 77"/>
                <a:gd name="T57" fmla="*/ 9 h 67"/>
                <a:gd name="T58" fmla="*/ 15 w 77"/>
                <a:gd name="T59" fmla="*/ 5 h 67"/>
                <a:gd name="T60" fmla="*/ 23 w 77"/>
                <a:gd name="T61" fmla="*/ 3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2" y="3"/>
                  </a:lnTo>
                  <a:lnTo>
                    <a:pt x="59" y="5"/>
                  </a:lnTo>
                  <a:lnTo>
                    <a:pt x="65" y="9"/>
                  </a:lnTo>
                  <a:lnTo>
                    <a:pt x="69" y="15"/>
                  </a:lnTo>
                  <a:lnTo>
                    <a:pt x="73" y="21"/>
                  </a:lnTo>
                  <a:lnTo>
                    <a:pt x="75" y="26"/>
                  </a:lnTo>
                  <a:lnTo>
                    <a:pt x="77" y="34"/>
                  </a:lnTo>
                  <a:lnTo>
                    <a:pt x="75" y="40"/>
                  </a:lnTo>
                  <a:lnTo>
                    <a:pt x="73" y="46"/>
                  </a:lnTo>
                  <a:lnTo>
                    <a:pt x="69" y="51"/>
                  </a:lnTo>
                  <a:lnTo>
                    <a:pt x="65" y="57"/>
                  </a:lnTo>
                  <a:lnTo>
                    <a:pt x="59" y="61"/>
                  </a:lnTo>
                  <a:lnTo>
                    <a:pt x="52" y="63"/>
                  </a:lnTo>
                  <a:lnTo>
                    <a:pt x="46" y="65"/>
                  </a:lnTo>
                  <a:lnTo>
                    <a:pt x="38" y="67"/>
                  </a:lnTo>
                  <a:lnTo>
                    <a:pt x="31" y="65"/>
                  </a:lnTo>
                  <a:lnTo>
                    <a:pt x="23" y="63"/>
                  </a:lnTo>
                  <a:lnTo>
                    <a:pt x="15" y="61"/>
                  </a:lnTo>
                  <a:lnTo>
                    <a:pt x="10" y="57"/>
                  </a:lnTo>
                  <a:lnTo>
                    <a:pt x="6" y="51"/>
                  </a:lnTo>
                  <a:lnTo>
                    <a:pt x="2" y="46"/>
                  </a:lnTo>
                  <a:lnTo>
                    <a:pt x="0" y="40"/>
                  </a:lnTo>
                  <a:lnTo>
                    <a:pt x="0" y="34"/>
                  </a:lnTo>
                  <a:lnTo>
                    <a:pt x="0" y="26"/>
                  </a:lnTo>
                  <a:lnTo>
                    <a:pt x="2" y="21"/>
                  </a:lnTo>
                  <a:lnTo>
                    <a:pt x="6" y="15"/>
                  </a:lnTo>
                  <a:lnTo>
                    <a:pt x="10" y="9"/>
                  </a:lnTo>
                  <a:lnTo>
                    <a:pt x="15" y="5"/>
                  </a:lnTo>
                  <a:lnTo>
                    <a:pt x="23" y="3"/>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764" name="Freeform 183"/>
            <p:cNvSpPr>
              <a:spLocks/>
            </p:cNvSpPr>
            <p:nvPr/>
          </p:nvSpPr>
          <p:spPr bwMode="auto">
            <a:xfrm>
              <a:off x="1981" y="3505"/>
              <a:ext cx="76" cy="67"/>
            </a:xfrm>
            <a:custGeom>
              <a:avLst/>
              <a:gdLst>
                <a:gd name="T0" fmla="*/ 38 w 76"/>
                <a:gd name="T1" fmla="*/ 0 h 67"/>
                <a:gd name="T2" fmla="*/ 46 w 76"/>
                <a:gd name="T3" fmla="*/ 2 h 67"/>
                <a:gd name="T4" fmla="*/ 53 w 76"/>
                <a:gd name="T5" fmla="*/ 4 h 67"/>
                <a:gd name="T6" fmla="*/ 59 w 76"/>
                <a:gd name="T7" fmla="*/ 6 h 67"/>
                <a:gd name="T8" fmla="*/ 65 w 76"/>
                <a:gd name="T9" fmla="*/ 10 h 67"/>
                <a:gd name="T10" fmla="*/ 71 w 76"/>
                <a:gd name="T11" fmla="*/ 16 h 67"/>
                <a:gd name="T12" fmla="*/ 75 w 76"/>
                <a:gd name="T13" fmla="*/ 21 h 67"/>
                <a:gd name="T14" fmla="*/ 76 w 76"/>
                <a:gd name="T15" fmla="*/ 27 h 67"/>
                <a:gd name="T16" fmla="*/ 76 w 76"/>
                <a:gd name="T17" fmla="*/ 33 h 67"/>
                <a:gd name="T18" fmla="*/ 76 w 76"/>
                <a:gd name="T19" fmla="*/ 41 h 67"/>
                <a:gd name="T20" fmla="*/ 75 w 76"/>
                <a:gd name="T21" fmla="*/ 46 h 67"/>
                <a:gd name="T22" fmla="*/ 71 w 76"/>
                <a:gd name="T23" fmla="*/ 52 h 67"/>
                <a:gd name="T24" fmla="*/ 65 w 76"/>
                <a:gd name="T25" fmla="*/ 58 h 67"/>
                <a:gd name="T26" fmla="*/ 59 w 76"/>
                <a:gd name="T27" fmla="*/ 62 h 67"/>
                <a:gd name="T28" fmla="*/ 53 w 76"/>
                <a:gd name="T29" fmla="*/ 64 h 67"/>
                <a:gd name="T30" fmla="*/ 46 w 76"/>
                <a:gd name="T31" fmla="*/ 66 h 67"/>
                <a:gd name="T32" fmla="*/ 38 w 76"/>
                <a:gd name="T33" fmla="*/ 67 h 67"/>
                <a:gd name="T34" fmla="*/ 30 w 76"/>
                <a:gd name="T35" fmla="*/ 66 h 67"/>
                <a:gd name="T36" fmla="*/ 23 w 76"/>
                <a:gd name="T37" fmla="*/ 64 h 67"/>
                <a:gd name="T38" fmla="*/ 17 w 76"/>
                <a:gd name="T39" fmla="*/ 62 h 67"/>
                <a:gd name="T40" fmla="*/ 11 w 76"/>
                <a:gd name="T41" fmla="*/ 58 h 67"/>
                <a:gd name="T42" fmla="*/ 5 w 76"/>
                <a:gd name="T43" fmla="*/ 52 h 67"/>
                <a:gd name="T44" fmla="*/ 3 w 76"/>
                <a:gd name="T45" fmla="*/ 46 h 67"/>
                <a:gd name="T46" fmla="*/ 0 w 76"/>
                <a:gd name="T47" fmla="*/ 41 h 67"/>
                <a:gd name="T48" fmla="*/ 0 w 76"/>
                <a:gd name="T49" fmla="*/ 33 h 67"/>
                <a:gd name="T50" fmla="*/ 0 w 76"/>
                <a:gd name="T51" fmla="*/ 27 h 67"/>
                <a:gd name="T52" fmla="*/ 3 w 76"/>
                <a:gd name="T53" fmla="*/ 21 h 67"/>
                <a:gd name="T54" fmla="*/ 5 w 76"/>
                <a:gd name="T55" fmla="*/ 16 h 67"/>
                <a:gd name="T56" fmla="*/ 11 w 76"/>
                <a:gd name="T57" fmla="*/ 10 h 67"/>
                <a:gd name="T58" fmla="*/ 17 w 76"/>
                <a:gd name="T59" fmla="*/ 6 h 67"/>
                <a:gd name="T60" fmla="*/ 23 w 76"/>
                <a:gd name="T61" fmla="*/ 4 h 67"/>
                <a:gd name="T62" fmla="*/ 30 w 76"/>
                <a:gd name="T63" fmla="*/ 2 h 67"/>
                <a:gd name="T64" fmla="*/ 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0"/>
                  </a:lnTo>
                  <a:lnTo>
                    <a:pt x="71" y="16"/>
                  </a:lnTo>
                  <a:lnTo>
                    <a:pt x="75" y="21"/>
                  </a:lnTo>
                  <a:lnTo>
                    <a:pt x="76" y="27"/>
                  </a:lnTo>
                  <a:lnTo>
                    <a:pt x="76" y="33"/>
                  </a:lnTo>
                  <a:lnTo>
                    <a:pt x="76" y="41"/>
                  </a:lnTo>
                  <a:lnTo>
                    <a:pt x="75" y="46"/>
                  </a:lnTo>
                  <a:lnTo>
                    <a:pt x="71" y="52"/>
                  </a:lnTo>
                  <a:lnTo>
                    <a:pt x="65" y="58"/>
                  </a:lnTo>
                  <a:lnTo>
                    <a:pt x="59" y="62"/>
                  </a:lnTo>
                  <a:lnTo>
                    <a:pt x="53" y="64"/>
                  </a:lnTo>
                  <a:lnTo>
                    <a:pt x="46" y="66"/>
                  </a:lnTo>
                  <a:lnTo>
                    <a:pt x="38" y="67"/>
                  </a:lnTo>
                  <a:lnTo>
                    <a:pt x="30" y="66"/>
                  </a:lnTo>
                  <a:lnTo>
                    <a:pt x="23" y="64"/>
                  </a:lnTo>
                  <a:lnTo>
                    <a:pt x="17" y="62"/>
                  </a:lnTo>
                  <a:lnTo>
                    <a:pt x="11" y="58"/>
                  </a:lnTo>
                  <a:lnTo>
                    <a:pt x="5" y="52"/>
                  </a:lnTo>
                  <a:lnTo>
                    <a:pt x="3" y="46"/>
                  </a:lnTo>
                  <a:lnTo>
                    <a:pt x="0" y="41"/>
                  </a:lnTo>
                  <a:lnTo>
                    <a:pt x="0" y="33"/>
                  </a:lnTo>
                  <a:lnTo>
                    <a:pt x="0" y="27"/>
                  </a:lnTo>
                  <a:lnTo>
                    <a:pt x="3" y="21"/>
                  </a:lnTo>
                  <a:lnTo>
                    <a:pt x="5" y="16"/>
                  </a:lnTo>
                  <a:lnTo>
                    <a:pt x="11" y="10"/>
                  </a:lnTo>
                  <a:lnTo>
                    <a:pt x="17"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765" name="Freeform 184"/>
            <p:cNvSpPr>
              <a:spLocks/>
            </p:cNvSpPr>
            <p:nvPr/>
          </p:nvSpPr>
          <p:spPr bwMode="auto">
            <a:xfrm>
              <a:off x="2689" y="3450"/>
              <a:ext cx="77" cy="67"/>
            </a:xfrm>
            <a:custGeom>
              <a:avLst/>
              <a:gdLst>
                <a:gd name="T0" fmla="*/ 38 w 77"/>
                <a:gd name="T1" fmla="*/ 0 h 67"/>
                <a:gd name="T2" fmla="*/ 46 w 77"/>
                <a:gd name="T3" fmla="*/ 2 h 67"/>
                <a:gd name="T4" fmla="*/ 54 w 77"/>
                <a:gd name="T5" fmla="*/ 4 h 67"/>
                <a:gd name="T6" fmla="*/ 60 w 77"/>
                <a:gd name="T7" fmla="*/ 5 h 67"/>
                <a:gd name="T8" fmla="*/ 65 w 77"/>
                <a:gd name="T9" fmla="*/ 9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1 h 67"/>
                <a:gd name="T24" fmla="*/ 65 w 77"/>
                <a:gd name="T25" fmla="*/ 57 h 67"/>
                <a:gd name="T26" fmla="*/ 60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2 w 77"/>
                <a:gd name="T41" fmla="*/ 57 h 67"/>
                <a:gd name="T42" fmla="*/ 8 w 77"/>
                <a:gd name="T43" fmla="*/ 51 h 67"/>
                <a:gd name="T44" fmla="*/ 4 w 77"/>
                <a:gd name="T45" fmla="*/ 46 h 67"/>
                <a:gd name="T46" fmla="*/ 2 w 77"/>
                <a:gd name="T47" fmla="*/ 40 h 67"/>
                <a:gd name="T48" fmla="*/ 0 w 77"/>
                <a:gd name="T49" fmla="*/ 34 h 67"/>
                <a:gd name="T50" fmla="*/ 2 w 77"/>
                <a:gd name="T51" fmla="*/ 27 h 67"/>
                <a:gd name="T52" fmla="*/ 4 w 77"/>
                <a:gd name="T53" fmla="*/ 21 h 67"/>
                <a:gd name="T54" fmla="*/ 8 w 77"/>
                <a:gd name="T55" fmla="*/ 15 h 67"/>
                <a:gd name="T56" fmla="*/ 12 w 77"/>
                <a:gd name="T57" fmla="*/ 9 h 67"/>
                <a:gd name="T58" fmla="*/ 17 w 77"/>
                <a:gd name="T59" fmla="*/ 5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0" y="5"/>
                  </a:lnTo>
                  <a:lnTo>
                    <a:pt x="65" y="9"/>
                  </a:lnTo>
                  <a:lnTo>
                    <a:pt x="71" y="15"/>
                  </a:lnTo>
                  <a:lnTo>
                    <a:pt x="75" y="21"/>
                  </a:lnTo>
                  <a:lnTo>
                    <a:pt x="77" y="27"/>
                  </a:lnTo>
                  <a:lnTo>
                    <a:pt x="77" y="34"/>
                  </a:lnTo>
                  <a:lnTo>
                    <a:pt x="77" y="40"/>
                  </a:lnTo>
                  <a:lnTo>
                    <a:pt x="75" y="46"/>
                  </a:lnTo>
                  <a:lnTo>
                    <a:pt x="71" y="51"/>
                  </a:lnTo>
                  <a:lnTo>
                    <a:pt x="65" y="57"/>
                  </a:lnTo>
                  <a:lnTo>
                    <a:pt x="60" y="61"/>
                  </a:lnTo>
                  <a:lnTo>
                    <a:pt x="54" y="63"/>
                  </a:lnTo>
                  <a:lnTo>
                    <a:pt x="46" y="65"/>
                  </a:lnTo>
                  <a:lnTo>
                    <a:pt x="38" y="67"/>
                  </a:lnTo>
                  <a:lnTo>
                    <a:pt x="31" y="65"/>
                  </a:lnTo>
                  <a:lnTo>
                    <a:pt x="23" y="63"/>
                  </a:lnTo>
                  <a:lnTo>
                    <a:pt x="17" y="61"/>
                  </a:lnTo>
                  <a:lnTo>
                    <a:pt x="12" y="57"/>
                  </a:lnTo>
                  <a:lnTo>
                    <a:pt x="8" y="51"/>
                  </a:lnTo>
                  <a:lnTo>
                    <a:pt x="4" y="46"/>
                  </a:lnTo>
                  <a:lnTo>
                    <a:pt x="2" y="40"/>
                  </a:lnTo>
                  <a:lnTo>
                    <a:pt x="0" y="34"/>
                  </a:lnTo>
                  <a:lnTo>
                    <a:pt x="2" y="27"/>
                  </a:lnTo>
                  <a:lnTo>
                    <a:pt x="4" y="21"/>
                  </a:lnTo>
                  <a:lnTo>
                    <a:pt x="8" y="15"/>
                  </a:lnTo>
                  <a:lnTo>
                    <a:pt x="12" y="9"/>
                  </a:lnTo>
                  <a:lnTo>
                    <a:pt x="17" y="5"/>
                  </a:lnTo>
                  <a:lnTo>
                    <a:pt x="23" y="4"/>
                  </a:lnTo>
                  <a:lnTo>
                    <a:pt x="31" y="2"/>
                  </a:lnTo>
                  <a:lnTo>
                    <a:pt x="38" y="0"/>
                  </a:lnTo>
                  <a:close/>
                </a:path>
              </a:pathLst>
            </a:custGeom>
            <a:solidFill>
              <a:srgbClr val="FFFFFF"/>
            </a:solidFill>
            <a:ln w="9525">
              <a:noFill/>
              <a:round/>
              <a:headEnd/>
              <a:tailEnd/>
            </a:ln>
          </p:spPr>
          <p:txBody>
            <a:bodyPr/>
            <a:lstStyle/>
            <a:p>
              <a:endParaRPr lang="en-US" dirty="0"/>
            </a:p>
          </p:txBody>
        </p:sp>
        <p:sp>
          <p:nvSpPr>
            <p:cNvPr id="19766" name="Freeform 185"/>
            <p:cNvSpPr>
              <a:spLocks/>
            </p:cNvSpPr>
            <p:nvPr/>
          </p:nvSpPr>
          <p:spPr bwMode="auto">
            <a:xfrm>
              <a:off x="2689" y="3450"/>
              <a:ext cx="77" cy="67"/>
            </a:xfrm>
            <a:custGeom>
              <a:avLst/>
              <a:gdLst>
                <a:gd name="T0" fmla="*/ 38 w 77"/>
                <a:gd name="T1" fmla="*/ 0 h 67"/>
                <a:gd name="T2" fmla="*/ 46 w 77"/>
                <a:gd name="T3" fmla="*/ 2 h 67"/>
                <a:gd name="T4" fmla="*/ 54 w 77"/>
                <a:gd name="T5" fmla="*/ 4 h 67"/>
                <a:gd name="T6" fmla="*/ 60 w 77"/>
                <a:gd name="T7" fmla="*/ 5 h 67"/>
                <a:gd name="T8" fmla="*/ 65 w 77"/>
                <a:gd name="T9" fmla="*/ 9 h 67"/>
                <a:gd name="T10" fmla="*/ 71 w 77"/>
                <a:gd name="T11" fmla="*/ 15 h 67"/>
                <a:gd name="T12" fmla="*/ 75 w 77"/>
                <a:gd name="T13" fmla="*/ 21 h 67"/>
                <a:gd name="T14" fmla="*/ 77 w 77"/>
                <a:gd name="T15" fmla="*/ 27 h 67"/>
                <a:gd name="T16" fmla="*/ 77 w 77"/>
                <a:gd name="T17" fmla="*/ 34 h 67"/>
                <a:gd name="T18" fmla="*/ 77 w 77"/>
                <a:gd name="T19" fmla="*/ 40 h 67"/>
                <a:gd name="T20" fmla="*/ 75 w 77"/>
                <a:gd name="T21" fmla="*/ 46 h 67"/>
                <a:gd name="T22" fmla="*/ 71 w 77"/>
                <a:gd name="T23" fmla="*/ 51 h 67"/>
                <a:gd name="T24" fmla="*/ 65 w 77"/>
                <a:gd name="T25" fmla="*/ 57 h 67"/>
                <a:gd name="T26" fmla="*/ 60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2 w 77"/>
                <a:gd name="T41" fmla="*/ 57 h 67"/>
                <a:gd name="T42" fmla="*/ 8 w 77"/>
                <a:gd name="T43" fmla="*/ 51 h 67"/>
                <a:gd name="T44" fmla="*/ 4 w 77"/>
                <a:gd name="T45" fmla="*/ 46 h 67"/>
                <a:gd name="T46" fmla="*/ 2 w 77"/>
                <a:gd name="T47" fmla="*/ 40 h 67"/>
                <a:gd name="T48" fmla="*/ 0 w 77"/>
                <a:gd name="T49" fmla="*/ 34 h 67"/>
                <a:gd name="T50" fmla="*/ 2 w 77"/>
                <a:gd name="T51" fmla="*/ 27 h 67"/>
                <a:gd name="T52" fmla="*/ 4 w 77"/>
                <a:gd name="T53" fmla="*/ 21 h 67"/>
                <a:gd name="T54" fmla="*/ 8 w 77"/>
                <a:gd name="T55" fmla="*/ 15 h 67"/>
                <a:gd name="T56" fmla="*/ 12 w 77"/>
                <a:gd name="T57" fmla="*/ 9 h 67"/>
                <a:gd name="T58" fmla="*/ 17 w 77"/>
                <a:gd name="T59" fmla="*/ 5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0" y="5"/>
                  </a:lnTo>
                  <a:lnTo>
                    <a:pt x="65" y="9"/>
                  </a:lnTo>
                  <a:lnTo>
                    <a:pt x="71" y="15"/>
                  </a:lnTo>
                  <a:lnTo>
                    <a:pt x="75" y="21"/>
                  </a:lnTo>
                  <a:lnTo>
                    <a:pt x="77" y="27"/>
                  </a:lnTo>
                  <a:lnTo>
                    <a:pt x="77" y="34"/>
                  </a:lnTo>
                  <a:lnTo>
                    <a:pt x="77" y="40"/>
                  </a:lnTo>
                  <a:lnTo>
                    <a:pt x="75" y="46"/>
                  </a:lnTo>
                  <a:lnTo>
                    <a:pt x="71" y="51"/>
                  </a:lnTo>
                  <a:lnTo>
                    <a:pt x="65" y="57"/>
                  </a:lnTo>
                  <a:lnTo>
                    <a:pt x="60" y="61"/>
                  </a:lnTo>
                  <a:lnTo>
                    <a:pt x="54" y="63"/>
                  </a:lnTo>
                  <a:lnTo>
                    <a:pt x="46" y="65"/>
                  </a:lnTo>
                  <a:lnTo>
                    <a:pt x="38" y="67"/>
                  </a:lnTo>
                  <a:lnTo>
                    <a:pt x="31" y="65"/>
                  </a:lnTo>
                  <a:lnTo>
                    <a:pt x="23" y="63"/>
                  </a:lnTo>
                  <a:lnTo>
                    <a:pt x="17" y="61"/>
                  </a:lnTo>
                  <a:lnTo>
                    <a:pt x="12" y="57"/>
                  </a:lnTo>
                  <a:lnTo>
                    <a:pt x="8" y="51"/>
                  </a:lnTo>
                  <a:lnTo>
                    <a:pt x="4" y="46"/>
                  </a:lnTo>
                  <a:lnTo>
                    <a:pt x="2" y="40"/>
                  </a:lnTo>
                  <a:lnTo>
                    <a:pt x="0" y="34"/>
                  </a:lnTo>
                  <a:lnTo>
                    <a:pt x="2" y="27"/>
                  </a:lnTo>
                  <a:lnTo>
                    <a:pt x="4" y="21"/>
                  </a:lnTo>
                  <a:lnTo>
                    <a:pt x="8" y="15"/>
                  </a:lnTo>
                  <a:lnTo>
                    <a:pt x="12" y="9"/>
                  </a:lnTo>
                  <a:lnTo>
                    <a:pt x="17" y="5"/>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767" name="Freeform 186"/>
            <p:cNvSpPr>
              <a:spLocks/>
            </p:cNvSpPr>
            <p:nvPr/>
          </p:nvSpPr>
          <p:spPr bwMode="auto">
            <a:xfrm>
              <a:off x="2006" y="3887"/>
              <a:ext cx="76" cy="65"/>
            </a:xfrm>
            <a:custGeom>
              <a:avLst/>
              <a:gdLst>
                <a:gd name="T0" fmla="*/ 38 w 76"/>
                <a:gd name="T1" fmla="*/ 0 h 65"/>
                <a:gd name="T2" fmla="*/ 46 w 76"/>
                <a:gd name="T3" fmla="*/ 0 h 65"/>
                <a:gd name="T4" fmla="*/ 53 w 76"/>
                <a:gd name="T5" fmla="*/ 2 h 65"/>
                <a:gd name="T6" fmla="*/ 61 w 76"/>
                <a:gd name="T7" fmla="*/ 6 h 65"/>
                <a:gd name="T8" fmla="*/ 67 w 76"/>
                <a:gd name="T9" fmla="*/ 10 h 65"/>
                <a:gd name="T10" fmla="*/ 71 w 76"/>
                <a:gd name="T11" fmla="*/ 14 h 65"/>
                <a:gd name="T12" fmla="*/ 74 w 76"/>
                <a:gd name="T13" fmla="*/ 19 h 65"/>
                <a:gd name="T14" fmla="*/ 76 w 76"/>
                <a:gd name="T15" fmla="*/ 27 h 65"/>
                <a:gd name="T16" fmla="*/ 76 w 76"/>
                <a:gd name="T17" fmla="*/ 33 h 65"/>
                <a:gd name="T18" fmla="*/ 76 w 76"/>
                <a:gd name="T19" fmla="*/ 38 h 65"/>
                <a:gd name="T20" fmla="*/ 74 w 76"/>
                <a:gd name="T21" fmla="*/ 46 h 65"/>
                <a:gd name="T22" fmla="*/ 71 w 76"/>
                <a:gd name="T23" fmla="*/ 52 h 65"/>
                <a:gd name="T24" fmla="*/ 67 w 76"/>
                <a:gd name="T25" fmla="*/ 56 h 65"/>
                <a:gd name="T26" fmla="*/ 61 w 76"/>
                <a:gd name="T27" fmla="*/ 60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60 h 65"/>
                <a:gd name="T40" fmla="*/ 11 w 76"/>
                <a:gd name="T41" fmla="*/ 56 h 65"/>
                <a:gd name="T42" fmla="*/ 7 w 76"/>
                <a:gd name="T43" fmla="*/ 52 h 65"/>
                <a:gd name="T44" fmla="*/ 3 w 76"/>
                <a:gd name="T45" fmla="*/ 46 h 65"/>
                <a:gd name="T46" fmla="*/ 2 w 76"/>
                <a:gd name="T47" fmla="*/ 38 h 65"/>
                <a:gd name="T48" fmla="*/ 0 w 76"/>
                <a:gd name="T49" fmla="*/ 33 h 65"/>
                <a:gd name="T50" fmla="*/ 2 w 76"/>
                <a:gd name="T51" fmla="*/ 27 h 65"/>
                <a:gd name="T52" fmla="*/ 3 w 76"/>
                <a:gd name="T53" fmla="*/ 19 h 65"/>
                <a:gd name="T54" fmla="*/ 7 w 76"/>
                <a:gd name="T55" fmla="*/ 14 h 65"/>
                <a:gd name="T56" fmla="*/ 11 w 76"/>
                <a:gd name="T57" fmla="*/ 10 h 65"/>
                <a:gd name="T58" fmla="*/ 17 w 76"/>
                <a:gd name="T59" fmla="*/ 6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61" y="6"/>
                  </a:lnTo>
                  <a:lnTo>
                    <a:pt x="67" y="10"/>
                  </a:lnTo>
                  <a:lnTo>
                    <a:pt x="71" y="14"/>
                  </a:lnTo>
                  <a:lnTo>
                    <a:pt x="74" y="19"/>
                  </a:lnTo>
                  <a:lnTo>
                    <a:pt x="76" y="27"/>
                  </a:lnTo>
                  <a:lnTo>
                    <a:pt x="76" y="33"/>
                  </a:lnTo>
                  <a:lnTo>
                    <a:pt x="76" y="38"/>
                  </a:lnTo>
                  <a:lnTo>
                    <a:pt x="74" y="46"/>
                  </a:lnTo>
                  <a:lnTo>
                    <a:pt x="71" y="52"/>
                  </a:lnTo>
                  <a:lnTo>
                    <a:pt x="67" y="56"/>
                  </a:lnTo>
                  <a:lnTo>
                    <a:pt x="61" y="60"/>
                  </a:lnTo>
                  <a:lnTo>
                    <a:pt x="53" y="63"/>
                  </a:lnTo>
                  <a:lnTo>
                    <a:pt x="46" y="65"/>
                  </a:lnTo>
                  <a:lnTo>
                    <a:pt x="38" y="65"/>
                  </a:lnTo>
                  <a:lnTo>
                    <a:pt x="30" y="65"/>
                  </a:lnTo>
                  <a:lnTo>
                    <a:pt x="23" y="63"/>
                  </a:lnTo>
                  <a:lnTo>
                    <a:pt x="17" y="60"/>
                  </a:lnTo>
                  <a:lnTo>
                    <a:pt x="11" y="56"/>
                  </a:lnTo>
                  <a:lnTo>
                    <a:pt x="7" y="52"/>
                  </a:lnTo>
                  <a:lnTo>
                    <a:pt x="3" y="46"/>
                  </a:lnTo>
                  <a:lnTo>
                    <a:pt x="2" y="38"/>
                  </a:lnTo>
                  <a:lnTo>
                    <a:pt x="0" y="33"/>
                  </a:lnTo>
                  <a:lnTo>
                    <a:pt x="2" y="27"/>
                  </a:lnTo>
                  <a:lnTo>
                    <a:pt x="3" y="19"/>
                  </a:lnTo>
                  <a:lnTo>
                    <a:pt x="7" y="14"/>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68" name="Freeform 187"/>
            <p:cNvSpPr>
              <a:spLocks/>
            </p:cNvSpPr>
            <p:nvPr/>
          </p:nvSpPr>
          <p:spPr bwMode="auto">
            <a:xfrm>
              <a:off x="2714" y="3831"/>
              <a:ext cx="79" cy="66"/>
            </a:xfrm>
            <a:custGeom>
              <a:avLst/>
              <a:gdLst>
                <a:gd name="T0" fmla="*/ 38 w 79"/>
                <a:gd name="T1" fmla="*/ 0 h 66"/>
                <a:gd name="T2" fmla="*/ 48 w 79"/>
                <a:gd name="T3" fmla="*/ 0 h 66"/>
                <a:gd name="T4" fmla="*/ 54 w 79"/>
                <a:gd name="T5" fmla="*/ 2 h 66"/>
                <a:gd name="T6" fmla="*/ 61 w 79"/>
                <a:gd name="T7" fmla="*/ 6 h 66"/>
                <a:gd name="T8" fmla="*/ 67 w 79"/>
                <a:gd name="T9" fmla="*/ 10 h 66"/>
                <a:gd name="T10" fmla="*/ 71 w 79"/>
                <a:gd name="T11" fmla="*/ 16 h 66"/>
                <a:gd name="T12" fmla="*/ 75 w 79"/>
                <a:gd name="T13" fmla="*/ 20 h 66"/>
                <a:gd name="T14" fmla="*/ 77 w 79"/>
                <a:gd name="T15" fmla="*/ 27 h 66"/>
                <a:gd name="T16" fmla="*/ 79 w 79"/>
                <a:gd name="T17" fmla="*/ 33 h 66"/>
                <a:gd name="T18" fmla="*/ 77 w 79"/>
                <a:gd name="T19" fmla="*/ 41 h 66"/>
                <a:gd name="T20" fmla="*/ 75 w 79"/>
                <a:gd name="T21" fmla="*/ 47 h 66"/>
                <a:gd name="T22" fmla="*/ 71 w 79"/>
                <a:gd name="T23" fmla="*/ 52 h 66"/>
                <a:gd name="T24" fmla="*/ 67 w 79"/>
                <a:gd name="T25" fmla="*/ 56 h 66"/>
                <a:gd name="T26" fmla="*/ 61 w 79"/>
                <a:gd name="T27" fmla="*/ 60 h 66"/>
                <a:gd name="T28" fmla="*/ 54 w 79"/>
                <a:gd name="T29" fmla="*/ 64 h 66"/>
                <a:gd name="T30" fmla="*/ 48 w 79"/>
                <a:gd name="T31" fmla="*/ 66 h 66"/>
                <a:gd name="T32" fmla="*/ 38 w 79"/>
                <a:gd name="T33" fmla="*/ 66 h 66"/>
                <a:gd name="T34" fmla="*/ 31 w 79"/>
                <a:gd name="T35" fmla="*/ 66 h 66"/>
                <a:gd name="T36" fmla="*/ 25 w 79"/>
                <a:gd name="T37" fmla="*/ 64 h 66"/>
                <a:gd name="T38" fmla="*/ 17 w 79"/>
                <a:gd name="T39" fmla="*/ 60 h 66"/>
                <a:gd name="T40" fmla="*/ 11 w 79"/>
                <a:gd name="T41" fmla="*/ 56 h 66"/>
                <a:gd name="T42" fmla="*/ 8 w 79"/>
                <a:gd name="T43" fmla="*/ 52 h 66"/>
                <a:gd name="T44" fmla="*/ 4 w 79"/>
                <a:gd name="T45" fmla="*/ 47 h 66"/>
                <a:gd name="T46" fmla="*/ 2 w 79"/>
                <a:gd name="T47" fmla="*/ 41 h 66"/>
                <a:gd name="T48" fmla="*/ 0 w 79"/>
                <a:gd name="T49" fmla="*/ 33 h 66"/>
                <a:gd name="T50" fmla="*/ 2 w 79"/>
                <a:gd name="T51" fmla="*/ 27 h 66"/>
                <a:gd name="T52" fmla="*/ 4 w 79"/>
                <a:gd name="T53" fmla="*/ 20 h 66"/>
                <a:gd name="T54" fmla="*/ 8 w 79"/>
                <a:gd name="T55" fmla="*/ 16 h 66"/>
                <a:gd name="T56" fmla="*/ 11 w 79"/>
                <a:gd name="T57" fmla="*/ 10 h 66"/>
                <a:gd name="T58" fmla="*/ 17 w 79"/>
                <a:gd name="T59" fmla="*/ 6 h 66"/>
                <a:gd name="T60" fmla="*/ 25 w 79"/>
                <a:gd name="T61" fmla="*/ 2 h 66"/>
                <a:gd name="T62" fmla="*/ 31 w 79"/>
                <a:gd name="T63" fmla="*/ 0 h 66"/>
                <a:gd name="T64" fmla="*/ 38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8" y="0"/>
                  </a:moveTo>
                  <a:lnTo>
                    <a:pt x="48" y="0"/>
                  </a:lnTo>
                  <a:lnTo>
                    <a:pt x="54" y="2"/>
                  </a:lnTo>
                  <a:lnTo>
                    <a:pt x="61" y="6"/>
                  </a:lnTo>
                  <a:lnTo>
                    <a:pt x="67" y="10"/>
                  </a:lnTo>
                  <a:lnTo>
                    <a:pt x="71" y="16"/>
                  </a:lnTo>
                  <a:lnTo>
                    <a:pt x="75" y="20"/>
                  </a:lnTo>
                  <a:lnTo>
                    <a:pt x="77" y="27"/>
                  </a:lnTo>
                  <a:lnTo>
                    <a:pt x="79" y="33"/>
                  </a:lnTo>
                  <a:lnTo>
                    <a:pt x="77" y="41"/>
                  </a:lnTo>
                  <a:lnTo>
                    <a:pt x="75" y="47"/>
                  </a:lnTo>
                  <a:lnTo>
                    <a:pt x="71" y="52"/>
                  </a:lnTo>
                  <a:lnTo>
                    <a:pt x="67" y="56"/>
                  </a:lnTo>
                  <a:lnTo>
                    <a:pt x="61" y="60"/>
                  </a:lnTo>
                  <a:lnTo>
                    <a:pt x="54" y="64"/>
                  </a:lnTo>
                  <a:lnTo>
                    <a:pt x="48" y="66"/>
                  </a:lnTo>
                  <a:lnTo>
                    <a:pt x="38" y="66"/>
                  </a:lnTo>
                  <a:lnTo>
                    <a:pt x="31" y="66"/>
                  </a:lnTo>
                  <a:lnTo>
                    <a:pt x="25" y="64"/>
                  </a:lnTo>
                  <a:lnTo>
                    <a:pt x="17" y="60"/>
                  </a:lnTo>
                  <a:lnTo>
                    <a:pt x="11" y="56"/>
                  </a:lnTo>
                  <a:lnTo>
                    <a:pt x="8" y="52"/>
                  </a:lnTo>
                  <a:lnTo>
                    <a:pt x="4" y="47"/>
                  </a:lnTo>
                  <a:lnTo>
                    <a:pt x="2" y="41"/>
                  </a:lnTo>
                  <a:lnTo>
                    <a:pt x="0" y="33"/>
                  </a:lnTo>
                  <a:lnTo>
                    <a:pt x="2" y="27"/>
                  </a:lnTo>
                  <a:lnTo>
                    <a:pt x="4" y="20"/>
                  </a:lnTo>
                  <a:lnTo>
                    <a:pt x="8" y="16"/>
                  </a:lnTo>
                  <a:lnTo>
                    <a:pt x="11" y="10"/>
                  </a:lnTo>
                  <a:lnTo>
                    <a:pt x="17" y="6"/>
                  </a:lnTo>
                  <a:lnTo>
                    <a:pt x="25" y="2"/>
                  </a:lnTo>
                  <a:lnTo>
                    <a:pt x="31" y="0"/>
                  </a:lnTo>
                  <a:lnTo>
                    <a:pt x="38" y="0"/>
                  </a:lnTo>
                  <a:close/>
                </a:path>
              </a:pathLst>
            </a:custGeom>
            <a:solidFill>
              <a:srgbClr val="FFFFFF"/>
            </a:solidFill>
            <a:ln w="9525">
              <a:noFill/>
              <a:round/>
              <a:headEnd/>
              <a:tailEnd/>
            </a:ln>
          </p:spPr>
          <p:txBody>
            <a:bodyPr/>
            <a:lstStyle/>
            <a:p>
              <a:endParaRPr lang="en-US" dirty="0"/>
            </a:p>
          </p:txBody>
        </p:sp>
        <p:sp>
          <p:nvSpPr>
            <p:cNvPr id="19769" name="Freeform 188"/>
            <p:cNvSpPr>
              <a:spLocks/>
            </p:cNvSpPr>
            <p:nvPr/>
          </p:nvSpPr>
          <p:spPr bwMode="auto">
            <a:xfrm>
              <a:off x="2714" y="3831"/>
              <a:ext cx="79" cy="66"/>
            </a:xfrm>
            <a:custGeom>
              <a:avLst/>
              <a:gdLst>
                <a:gd name="T0" fmla="*/ 38 w 79"/>
                <a:gd name="T1" fmla="*/ 0 h 66"/>
                <a:gd name="T2" fmla="*/ 48 w 79"/>
                <a:gd name="T3" fmla="*/ 0 h 66"/>
                <a:gd name="T4" fmla="*/ 54 w 79"/>
                <a:gd name="T5" fmla="*/ 2 h 66"/>
                <a:gd name="T6" fmla="*/ 61 w 79"/>
                <a:gd name="T7" fmla="*/ 6 h 66"/>
                <a:gd name="T8" fmla="*/ 67 w 79"/>
                <a:gd name="T9" fmla="*/ 10 h 66"/>
                <a:gd name="T10" fmla="*/ 71 w 79"/>
                <a:gd name="T11" fmla="*/ 16 h 66"/>
                <a:gd name="T12" fmla="*/ 75 w 79"/>
                <a:gd name="T13" fmla="*/ 20 h 66"/>
                <a:gd name="T14" fmla="*/ 77 w 79"/>
                <a:gd name="T15" fmla="*/ 27 h 66"/>
                <a:gd name="T16" fmla="*/ 79 w 79"/>
                <a:gd name="T17" fmla="*/ 33 h 66"/>
                <a:gd name="T18" fmla="*/ 77 w 79"/>
                <a:gd name="T19" fmla="*/ 41 h 66"/>
                <a:gd name="T20" fmla="*/ 75 w 79"/>
                <a:gd name="T21" fmla="*/ 47 h 66"/>
                <a:gd name="T22" fmla="*/ 71 w 79"/>
                <a:gd name="T23" fmla="*/ 52 h 66"/>
                <a:gd name="T24" fmla="*/ 67 w 79"/>
                <a:gd name="T25" fmla="*/ 56 h 66"/>
                <a:gd name="T26" fmla="*/ 61 w 79"/>
                <a:gd name="T27" fmla="*/ 60 h 66"/>
                <a:gd name="T28" fmla="*/ 54 w 79"/>
                <a:gd name="T29" fmla="*/ 64 h 66"/>
                <a:gd name="T30" fmla="*/ 48 w 79"/>
                <a:gd name="T31" fmla="*/ 66 h 66"/>
                <a:gd name="T32" fmla="*/ 38 w 79"/>
                <a:gd name="T33" fmla="*/ 66 h 66"/>
                <a:gd name="T34" fmla="*/ 31 w 79"/>
                <a:gd name="T35" fmla="*/ 66 h 66"/>
                <a:gd name="T36" fmla="*/ 25 w 79"/>
                <a:gd name="T37" fmla="*/ 64 h 66"/>
                <a:gd name="T38" fmla="*/ 17 w 79"/>
                <a:gd name="T39" fmla="*/ 60 h 66"/>
                <a:gd name="T40" fmla="*/ 11 w 79"/>
                <a:gd name="T41" fmla="*/ 56 h 66"/>
                <a:gd name="T42" fmla="*/ 8 w 79"/>
                <a:gd name="T43" fmla="*/ 52 h 66"/>
                <a:gd name="T44" fmla="*/ 4 w 79"/>
                <a:gd name="T45" fmla="*/ 47 h 66"/>
                <a:gd name="T46" fmla="*/ 2 w 79"/>
                <a:gd name="T47" fmla="*/ 41 h 66"/>
                <a:gd name="T48" fmla="*/ 0 w 79"/>
                <a:gd name="T49" fmla="*/ 33 h 66"/>
                <a:gd name="T50" fmla="*/ 2 w 79"/>
                <a:gd name="T51" fmla="*/ 27 h 66"/>
                <a:gd name="T52" fmla="*/ 4 w 79"/>
                <a:gd name="T53" fmla="*/ 20 h 66"/>
                <a:gd name="T54" fmla="*/ 8 w 79"/>
                <a:gd name="T55" fmla="*/ 16 h 66"/>
                <a:gd name="T56" fmla="*/ 11 w 79"/>
                <a:gd name="T57" fmla="*/ 10 h 66"/>
                <a:gd name="T58" fmla="*/ 17 w 79"/>
                <a:gd name="T59" fmla="*/ 6 h 66"/>
                <a:gd name="T60" fmla="*/ 25 w 79"/>
                <a:gd name="T61" fmla="*/ 2 h 66"/>
                <a:gd name="T62" fmla="*/ 31 w 79"/>
                <a:gd name="T63" fmla="*/ 0 h 66"/>
                <a:gd name="T64" fmla="*/ 38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8" y="0"/>
                  </a:moveTo>
                  <a:lnTo>
                    <a:pt x="48" y="0"/>
                  </a:lnTo>
                  <a:lnTo>
                    <a:pt x="54" y="2"/>
                  </a:lnTo>
                  <a:lnTo>
                    <a:pt x="61" y="6"/>
                  </a:lnTo>
                  <a:lnTo>
                    <a:pt x="67" y="10"/>
                  </a:lnTo>
                  <a:lnTo>
                    <a:pt x="71" y="16"/>
                  </a:lnTo>
                  <a:lnTo>
                    <a:pt x="75" y="20"/>
                  </a:lnTo>
                  <a:lnTo>
                    <a:pt x="77" y="27"/>
                  </a:lnTo>
                  <a:lnTo>
                    <a:pt x="79" y="33"/>
                  </a:lnTo>
                  <a:lnTo>
                    <a:pt x="77" y="41"/>
                  </a:lnTo>
                  <a:lnTo>
                    <a:pt x="75" y="47"/>
                  </a:lnTo>
                  <a:lnTo>
                    <a:pt x="71" y="52"/>
                  </a:lnTo>
                  <a:lnTo>
                    <a:pt x="67" y="56"/>
                  </a:lnTo>
                  <a:lnTo>
                    <a:pt x="61" y="60"/>
                  </a:lnTo>
                  <a:lnTo>
                    <a:pt x="54" y="64"/>
                  </a:lnTo>
                  <a:lnTo>
                    <a:pt x="48" y="66"/>
                  </a:lnTo>
                  <a:lnTo>
                    <a:pt x="38" y="66"/>
                  </a:lnTo>
                  <a:lnTo>
                    <a:pt x="31" y="66"/>
                  </a:lnTo>
                  <a:lnTo>
                    <a:pt x="25" y="64"/>
                  </a:lnTo>
                  <a:lnTo>
                    <a:pt x="17" y="60"/>
                  </a:lnTo>
                  <a:lnTo>
                    <a:pt x="11" y="56"/>
                  </a:lnTo>
                  <a:lnTo>
                    <a:pt x="8" y="52"/>
                  </a:lnTo>
                  <a:lnTo>
                    <a:pt x="4" y="47"/>
                  </a:lnTo>
                  <a:lnTo>
                    <a:pt x="2" y="41"/>
                  </a:lnTo>
                  <a:lnTo>
                    <a:pt x="0" y="33"/>
                  </a:lnTo>
                  <a:lnTo>
                    <a:pt x="2" y="27"/>
                  </a:lnTo>
                  <a:lnTo>
                    <a:pt x="4" y="20"/>
                  </a:lnTo>
                  <a:lnTo>
                    <a:pt x="8" y="16"/>
                  </a:lnTo>
                  <a:lnTo>
                    <a:pt x="11" y="10"/>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70" name="Freeform 189"/>
            <p:cNvSpPr>
              <a:spLocks/>
            </p:cNvSpPr>
            <p:nvPr/>
          </p:nvSpPr>
          <p:spPr bwMode="auto">
            <a:xfrm>
              <a:off x="2766" y="3323"/>
              <a:ext cx="77" cy="67"/>
            </a:xfrm>
            <a:custGeom>
              <a:avLst/>
              <a:gdLst>
                <a:gd name="T0" fmla="*/ 38 w 77"/>
                <a:gd name="T1" fmla="*/ 0 h 67"/>
                <a:gd name="T2" fmla="*/ 46 w 77"/>
                <a:gd name="T3" fmla="*/ 2 h 67"/>
                <a:gd name="T4" fmla="*/ 54 w 77"/>
                <a:gd name="T5" fmla="*/ 4 h 67"/>
                <a:gd name="T6" fmla="*/ 59 w 77"/>
                <a:gd name="T7" fmla="*/ 6 h 67"/>
                <a:gd name="T8" fmla="*/ 65 w 77"/>
                <a:gd name="T9" fmla="*/ 10 h 67"/>
                <a:gd name="T10" fmla="*/ 69 w 77"/>
                <a:gd name="T11" fmla="*/ 15 h 67"/>
                <a:gd name="T12" fmla="*/ 73 w 77"/>
                <a:gd name="T13" fmla="*/ 21 h 67"/>
                <a:gd name="T14" fmla="*/ 75 w 77"/>
                <a:gd name="T15" fmla="*/ 27 h 67"/>
                <a:gd name="T16" fmla="*/ 77 w 77"/>
                <a:gd name="T17" fmla="*/ 35 h 67"/>
                <a:gd name="T18" fmla="*/ 75 w 77"/>
                <a:gd name="T19" fmla="*/ 40 h 67"/>
                <a:gd name="T20" fmla="*/ 73 w 77"/>
                <a:gd name="T21" fmla="*/ 46 h 67"/>
                <a:gd name="T22" fmla="*/ 69 w 77"/>
                <a:gd name="T23" fmla="*/ 52 h 67"/>
                <a:gd name="T24" fmla="*/ 65 w 77"/>
                <a:gd name="T25" fmla="*/ 58 h 67"/>
                <a:gd name="T26" fmla="*/ 59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5 w 77"/>
                <a:gd name="T39" fmla="*/ 61 h 67"/>
                <a:gd name="T40" fmla="*/ 9 w 77"/>
                <a:gd name="T41" fmla="*/ 58 h 67"/>
                <a:gd name="T42" fmla="*/ 6 w 77"/>
                <a:gd name="T43" fmla="*/ 52 h 67"/>
                <a:gd name="T44" fmla="*/ 2 w 77"/>
                <a:gd name="T45" fmla="*/ 46 h 67"/>
                <a:gd name="T46" fmla="*/ 0 w 77"/>
                <a:gd name="T47" fmla="*/ 40 h 67"/>
                <a:gd name="T48" fmla="*/ 0 w 77"/>
                <a:gd name="T49" fmla="*/ 35 h 67"/>
                <a:gd name="T50" fmla="*/ 0 w 77"/>
                <a:gd name="T51" fmla="*/ 27 h 67"/>
                <a:gd name="T52" fmla="*/ 2 w 77"/>
                <a:gd name="T53" fmla="*/ 21 h 67"/>
                <a:gd name="T54" fmla="*/ 6 w 77"/>
                <a:gd name="T55" fmla="*/ 15 h 67"/>
                <a:gd name="T56" fmla="*/ 9 w 77"/>
                <a:gd name="T57" fmla="*/ 10 h 67"/>
                <a:gd name="T58" fmla="*/ 15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10"/>
                  </a:lnTo>
                  <a:lnTo>
                    <a:pt x="69" y="15"/>
                  </a:lnTo>
                  <a:lnTo>
                    <a:pt x="73" y="21"/>
                  </a:lnTo>
                  <a:lnTo>
                    <a:pt x="75" y="27"/>
                  </a:lnTo>
                  <a:lnTo>
                    <a:pt x="77" y="35"/>
                  </a:lnTo>
                  <a:lnTo>
                    <a:pt x="75" y="40"/>
                  </a:lnTo>
                  <a:lnTo>
                    <a:pt x="73" y="46"/>
                  </a:lnTo>
                  <a:lnTo>
                    <a:pt x="69" y="52"/>
                  </a:lnTo>
                  <a:lnTo>
                    <a:pt x="65" y="58"/>
                  </a:lnTo>
                  <a:lnTo>
                    <a:pt x="59" y="61"/>
                  </a:lnTo>
                  <a:lnTo>
                    <a:pt x="54" y="63"/>
                  </a:lnTo>
                  <a:lnTo>
                    <a:pt x="46" y="65"/>
                  </a:lnTo>
                  <a:lnTo>
                    <a:pt x="38" y="67"/>
                  </a:lnTo>
                  <a:lnTo>
                    <a:pt x="31" y="65"/>
                  </a:lnTo>
                  <a:lnTo>
                    <a:pt x="23" y="63"/>
                  </a:lnTo>
                  <a:lnTo>
                    <a:pt x="15" y="61"/>
                  </a:lnTo>
                  <a:lnTo>
                    <a:pt x="9" y="58"/>
                  </a:lnTo>
                  <a:lnTo>
                    <a:pt x="6" y="52"/>
                  </a:lnTo>
                  <a:lnTo>
                    <a:pt x="2" y="46"/>
                  </a:lnTo>
                  <a:lnTo>
                    <a:pt x="0" y="40"/>
                  </a:lnTo>
                  <a:lnTo>
                    <a:pt x="0" y="35"/>
                  </a:lnTo>
                  <a:lnTo>
                    <a:pt x="0" y="27"/>
                  </a:lnTo>
                  <a:lnTo>
                    <a:pt x="2" y="21"/>
                  </a:lnTo>
                  <a:lnTo>
                    <a:pt x="6" y="15"/>
                  </a:lnTo>
                  <a:lnTo>
                    <a:pt x="9" y="10"/>
                  </a:lnTo>
                  <a:lnTo>
                    <a:pt x="15" y="6"/>
                  </a:lnTo>
                  <a:lnTo>
                    <a:pt x="23" y="4"/>
                  </a:lnTo>
                  <a:lnTo>
                    <a:pt x="31" y="2"/>
                  </a:lnTo>
                  <a:lnTo>
                    <a:pt x="38" y="0"/>
                  </a:lnTo>
                  <a:close/>
                </a:path>
              </a:pathLst>
            </a:custGeom>
            <a:solidFill>
              <a:srgbClr val="FFFFFF"/>
            </a:solidFill>
            <a:ln w="9525">
              <a:noFill/>
              <a:round/>
              <a:headEnd/>
              <a:tailEnd/>
            </a:ln>
          </p:spPr>
          <p:txBody>
            <a:bodyPr/>
            <a:lstStyle/>
            <a:p>
              <a:endParaRPr lang="en-US" dirty="0"/>
            </a:p>
          </p:txBody>
        </p:sp>
        <p:sp>
          <p:nvSpPr>
            <p:cNvPr id="19771" name="Freeform 190"/>
            <p:cNvSpPr>
              <a:spLocks/>
            </p:cNvSpPr>
            <p:nvPr/>
          </p:nvSpPr>
          <p:spPr bwMode="auto">
            <a:xfrm>
              <a:off x="2766" y="3323"/>
              <a:ext cx="77" cy="67"/>
            </a:xfrm>
            <a:custGeom>
              <a:avLst/>
              <a:gdLst>
                <a:gd name="T0" fmla="*/ 38 w 77"/>
                <a:gd name="T1" fmla="*/ 0 h 67"/>
                <a:gd name="T2" fmla="*/ 46 w 77"/>
                <a:gd name="T3" fmla="*/ 2 h 67"/>
                <a:gd name="T4" fmla="*/ 54 w 77"/>
                <a:gd name="T5" fmla="*/ 4 h 67"/>
                <a:gd name="T6" fmla="*/ 59 w 77"/>
                <a:gd name="T7" fmla="*/ 6 h 67"/>
                <a:gd name="T8" fmla="*/ 65 w 77"/>
                <a:gd name="T9" fmla="*/ 10 h 67"/>
                <a:gd name="T10" fmla="*/ 69 w 77"/>
                <a:gd name="T11" fmla="*/ 15 h 67"/>
                <a:gd name="T12" fmla="*/ 73 w 77"/>
                <a:gd name="T13" fmla="*/ 21 h 67"/>
                <a:gd name="T14" fmla="*/ 75 w 77"/>
                <a:gd name="T15" fmla="*/ 27 h 67"/>
                <a:gd name="T16" fmla="*/ 77 w 77"/>
                <a:gd name="T17" fmla="*/ 35 h 67"/>
                <a:gd name="T18" fmla="*/ 75 w 77"/>
                <a:gd name="T19" fmla="*/ 40 h 67"/>
                <a:gd name="T20" fmla="*/ 73 w 77"/>
                <a:gd name="T21" fmla="*/ 46 h 67"/>
                <a:gd name="T22" fmla="*/ 69 w 77"/>
                <a:gd name="T23" fmla="*/ 52 h 67"/>
                <a:gd name="T24" fmla="*/ 65 w 77"/>
                <a:gd name="T25" fmla="*/ 58 h 67"/>
                <a:gd name="T26" fmla="*/ 59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5 w 77"/>
                <a:gd name="T39" fmla="*/ 61 h 67"/>
                <a:gd name="T40" fmla="*/ 9 w 77"/>
                <a:gd name="T41" fmla="*/ 58 h 67"/>
                <a:gd name="T42" fmla="*/ 6 w 77"/>
                <a:gd name="T43" fmla="*/ 52 h 67"/>
                <a:gd name="T44" fmla="*/ 2 w 77"/>
                <a:gd name="T45" fmla="*/ 46 h 67"/>
                <a:gd name="T46" fmla="*/ 0 w 77"/>
                <a:gd name="T47" fmla="*/ 40 h 67"/>
                <a:gd name="T48" fmla="*/ 0 w 77"/>
                <a:gd name="T49" fmla="*/ 35 h 67"/>
                <a:gd name="T50" fmla="*/ 0 w 77"/>
                <a:gd name="T51" fmla="*/ 27 h 67"/>
                <a:gd name="T52" fmla="*/ 2 w 77"/>
                <a:gd name="T53" fmla="*/ 21 h 67"/>
                <a:gd name="T54" fmla="*/ 6 w 77"/>
                <a:gd name="T55" fmla="*/ 15 h 67"/>
                <a:gd name="T56" fmla="*/ 9 w 77"/>
                <a:gd name="T57" fmla="*/ 10 h 67"/>
                <a:gd name="T58" fmla="*/ 15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10"/>
                  </a:lnTo>
                  <a:lnTo>
                    <a:pt x="69" y="15"/>
                  </a:lnTo>
                  <a:lnTo>
                    <a:pt x="73" y="21"/>
                  </a:lnTo>
                  <a:lnTo>
                    <a:pt x="75" y="27"/>
                  </a:lnTo>
                  <a:lnTo>
                    <a:pt x="77" y="35"/>
                  </a:lnTo>
                  <a:lnTo>
                    <a:pt x="75" y="40"/>
                  </a:lnTo>
                  <a:lnTo>
                    <a:pt x="73" y="46"/>
                  </a:lnTo>
                  <a:lnTo>
                    <a:pt x="69" y="52"/>
                  </a:lnTo>
                  <a:lnTo>
                    <a:pt x="65" y="58"/>
                  </a:lnTo>
                  <a:lnTo>
                    <a:pt x="59" y="61"/>
                  </a:lnTo>
                  <a:lnTo>
                    <a:pt x="54" y="63"/>
                  </a:lnTo>
                  <a:lnTo>
                    <a:pt x="46" y="65"/>
                  </a:lnTo>
                  <a:lnTo>
                    <a:pt x="38" y="67"/>
                  </a:lnTo>
                  <a:lnTo>
                    <a:pt x="31" y="65"/>
                  </a:lnTo>
                  <a:lnTo>
                    <a:pt x="23" y="63"/>
                  </a:lnTo>
                  <a:lnTo>
                    <a:pt x="15" y="61"/>
                  </a:lnTo>
                  <a:lnTo>
                    <a:pt x="9" y="58"/>
                  </a:lnTo>
                  <a:lnTo>
                    <a:pt x="6" y="52"/>
                  </a:lnTo>
                  <a:lnTo>
                    <a:pt x="2" y="46"/>
                  </a:lnTo>
                  <a:lnTo>
                    <a:pt x="0" y="40"/>
                  </a:lnTo>
                  <a:lnTo>
                    <a:pt x="0" y="35"/>
                  </a:lnTo>
                  <a:lnTo>
                    <a:pt x="0" y="27"/>
                  </a:lnTo>
                  <a:lnTo>
                    <a:pt x="2" y="21"/>
                  </a:lnTo>
                  <a:lnTo>
                    <a:pt x="6" y="15"/>
                  </a:lnTo>
                  <a:lnTo>
                    <a:pt x="9" y="10"/>
                  </a:lnTo>
                  <a:lnTo>
                    <a:pt x="15"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772" name="Freeform 191"/>
            <p:cNvSpPr>
              <a:spLocks/>
            </p:cNvSpPr>
            <p:nvPr/>
          </p:nvSpPr>
          <p:spPr bwMode="auto">
            <a:xfrm>
              <a:off x="2082" y="3760"/>
              <a:ext cx="77" cy="66"/>
            </a:xfrm>
            <a:custGeom>
              <a:avLst/>
              <a:gdLst>
                <a:gd name="T0" fmla="*/ 39 w 77"/>
                <a:gd name="T1" fmla="*/ 0 h 66"/>
                <a:gd name="T2" fmla="*/ 46 w 77"/>
                <a:gd name="T3" fmla="*/ 0 h 66"/>
                <a:gd name="T4" fmla="*/ 54 w 77"/>
                <a:gd name="T5" fmla="*/ 2 h 66"/>
                <a:gd name="T6" fmla="*/ 60 w 77"/>
                <a:gd name="T7" fmla="*/ 6 h 66"/>
                <a:gd name="T8" fmla="*/ 66 w 77"/>
                <a:gd name="T9" fmla="*/ 10 h 66"/>
                <a:gd name="T10" fmla="*/ 69 w 77"/>
                <a:gd name="T11" fmla="*/ 14 h 66"/>
                <a:gd name="T12" fmla="*/ 73 w 77"/>
                <a:gd name="T13" fmla="*/ 20 h 66"/>
                <a:gd name="T14" fmla="*/ 75 w 77"/>
                <a:gd name="T15" fmla="*/ 27 h 66"/>
                <a:gd name="T16" fmla="*/ 77 w 77"/>
                <a:gd name="T17" fmla="*/ 33 h 66"/>
                <a:gd name="T18" fmla="*/ 75 w 77"/>
                <a:gd name="T19" fmla="*/ 41 h 66"/>
                <a:gd name="T20" fmla="*/ 73 w 77"/>
                <a:gd name="T21" fmla="*/ 47 h 66"/>
                <a:gd name="T22" fmla="*/ 69 w 77"/>
                <a:gd name="T23" fmla="*/ 52 h 66"/>
                <a:gd name="T24" fmla="*/ 66 w 77"/>
                <a:gd name="T25" fmla="*/ 56 h 66"/>
                <a:gd name="T26" fmla="*/ 60 w 77"/>
                <a:gd name="T27" fmla="*/ 60 h 66"/>
                <a:gd name="T28" fmla="*/ 54 w 77"/>
                <a:gd name="T29" fmla="*/ 64 h 66"/>
                <a:gd name="T30" fmla="*/ 46 w 77"/>
                <a:gd name="T31" fmla="*/ 66 h 66"/>
                <a:gd name="T32" fmla="*/ 39 w 77"/>
                <a:gd name="T33" fmla="*/ 66 h 66"/>
                <a:gd name="T34" fmla="*/ 31 w 77"/>
                <a:gd name="T35" fmla="*/ 66 h 66"/>
                <a:gd name="T36" fmla="*/ 23 w 77"/>
                <a:gd name="T37" fmla="*/ 64 h 66"/>
                <a:gd name="T38" fmla="*/ 18 w 77"/>
                <a:gd name="T39" fmla="*/ 60 h 66"/>
                <a:gd name="T40" fmla="*/ 12 w 77"/>
                <a:gd name="T41" fmla="*/ 56 h 66"/>
                <a:gd name="T42" fmla="*/ 6 w 77"/>
                <a:gd name="T43" fmla="*/ 52 h 66"/>
                <a:gd name="T44" fmla="*/ 2 w 77"/>
                <a:gd name="T45" fmla="*/ 47 h 66"/>
                <a:gd name="T46" fmla="*/ 0 w 77"/>
                <a:gd name="T47" fmla="*/ 41 h 66"/>
                <a:gd name="T48" fmla="*/ 0 w 77"/>
                <a:gd name="T49" fmla="*/ 33 h 66"/>
                <a:gd name="T50" fmla="*/ 0 w 77"/>
                <a:gd name="T51" fmla="*/ 27 h 66"/>
                <a:gd name="T52" fmla="*/ 2 w 77"/>
                <a:gd name="T53" fmla="*/ 20 h 66"/>
                <a:gd name="T54" fmla="*/ 6 w 77"/>
                <a:gd name="T55" fmla="*/ 14 h 66"/>
                <a:gd name="T56" fmla="*/ 12 w 77"/>
                <a:gd name="T57" fmla="*/ 10 h 66"/>
                <a:gd name="T58" fmla="*/ 18 w 77"/>
                <a:gd name="T59" fmla="*/ 6 h 66"/>
                <a:gd name="T60" fmla="*/ 23 w 77"/>
                <a:gd name="T61" fmla="*/ 2 h 66"/>
                <a:gd name="T62" fmla="*/ 31 w 77"/>
                <a:gd name="T63" fmla="*/ 0 h 66"/>
                <a:gd name="T64" fmla="*/ 39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6" y="10"/>
                  </a:lnTo>
                  <a:lnTo>
                    <a:pt x="69" y="14"/>
                  </a:lnTo>
                  <a:lnTo>
                    <a:pt x="73" y="20"/>
                  </a:lnTo>
                  <a:lnTo>
                    <a:pt x="75" y="27"/>
                  </a:lnTo>
                  <a:lnTo>
                    <a:pt x="77" y="33"/>
                  </a:lnTo>
                  <a:lnTo>
                    <a:pt x="75" y="41"/>
                  </a:lnTo>
                  <a:lnTo>
                    <a:pt x="73" y="47"/>
                  </a:lnTo>
                  <a:lnTo>
                    <a:pt x="69" y="52"/>
                  </a:lnTo>
                  <a:lnTo>
                    <a:pt x="66" y="56"/>
                  </a:lnTo>
                  <a:lnTo>
                    <a:pt x="60" y="60"/>
                  </a:lnTo>
                  <a:lnTo>
                    <a:pt x="54" y="64"/>
                  </a:lnTo>
                  <a:lnTo>
                    <a:pt x="46" y="66"/>
                  </a:lnTo>
                  <a:lnTo>
                    <a:pt x="39" y="66"/>
                  </a:lnTo>
                  <a:lnTo>
                    <a:pt x="31" y="66"/>
                  </a:lnTo>
                  <a:lnTo>
                    <a:pt x="23" y="64"/>
                  </a:lnTo>
                  <a:lnTo>
                    <a:pt x="18" y="60"/>
                  </a:lnTo>
                  <a:lnTo>
                    <a:pt x="12" y="56"/>
                  </a:lnTo>
                  <a:lnTo>
                    <a:pt x="6" y="52"/>
                  </a:lnTo>
                  <a:lnTo>
                    <a:pt x="2" y="47"/>
                  </a:lnTo>
                  <a:lnTo>
                    <a:pt x="0" y="41"/>
                  </a:lnTo>
                  <a:lnTo>
                    <a:pt x="0" y="33"/>
                  </a:lnTo>
                  <a:lnTo>
                    <a:pt x="0" y="27"/>
                  </a:lnTo>
                  <a:lnTo>
                    <a:pt x="2" y="20"/>
                  </a:lnTo>
                  <a:lnTo>
                    <a:pt x="6" y="14"/>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73" name="Freeform 192"/>
            <p:cNvSpPr>
              <a:spLocks/>
            </p:cNvSpPr>
            <p:nvPr/>
          </p:nvSpPr>
          <p:spPr bwMode="auto">
            <a:xfrm>
              <a:off x="2791" y="3705"/>
              <a:ext cx="77" cy="65"/>
            </a:xfrm>
            <a:custGeom>
              <a:avLst/>
              <a:gdLst>
                <a:gd name="T0" fmla="*/ 38 w 77"/>
                <a:gd name="T1" fmla="*/ 0 h 65"/>
                <a:gd name="T2" fmla="*/ 46 w 77"/>
                <a:gd name="T3" fmla="*/ 0 h 65"/>
                <a:gd name="T4" fmla="*/ 53 w 77"/>
                <a:gd name="T5" fmla="*/ 2 h 65"/>
                <a:gd name="T6" fmla="*/ 59 w 77"/>
                <a:gd name="T7" fmla="*/ 6 h 65"/>
                <a:gd name="T8" fmla="*/ 65 w 77"/>
                <a:gd name="T9" fmla="*/ 9 h 65"/>
                <a:gd name="T10" fmla="*/ 71 w 77"/>
                <a:gd name="T11" fmla="*/ 15 h 65"/>
                <a:gd name="T12" fmla="*/ 73 w 77"/>
                <a:gd name="T13" fmla="*/ 21 h 65"/>
                <a:gd name="T14" fmla="*/ 77 w 77"/>
                <a:gd name="T15" fmla="*/ 27 h 65"/>
                <a:gd name="T16" fmla="*/ 77 w 77"/>
                <a:gd name="T17" fmla="*/ 32 h 65"/>
                <a:gd name="T18" fmla="*/ 77 w 77"/>
                <a:gd name="T19" fmla="*/ 40 h 65"/>
                <a:gd name="T20" fmla="*/ 73 w 77"/>
                <a:gd name="T21" fmla="*/ 46 h 65"/>
                <a:gd name="T22" fmla="*/ 71 w 77"/>
                <a:gd name="T23" fmla="*/ 52 h 65"/>
                <a:gd name="T24" fmla="*/ 65 w 77"/>
                <a:gd name="T25" fmla="*/ 55 h 65"/>
                <a:gd name="T26" fmla="*/ 59 w 77"/>
                <a:gd name="T27" fmla="*/ 59 h 65"/>
                <a:gd name="T28" fmla="*/ 53 w 77"/>
                <a:gd name="T29" fmla="*/ 63 h 65"/>
                <a:gd name="T30" fmla="*/ 46 w 77"/>
                <a:gd name="T31" fmla="*/ 65 h 65"/>
                <a:gd name="T32" fmla="*/ 38 w 77"/>
                <a:gd name="T33" fmla="*/ 65 h 65"/>
                <a:gd name="T34" fmla="*/ 30 w 77"/>
                <a:gd name="T35" fmla="*/ 65 h 65"/>
                <a:gd name="T36" fmla="*/ 23 w 77"/>
                <a:gd name="T37" fmla="*/ 63 h 65"/>
                <a:gd name="T38" fmla="*/ 17 w 77"/>
                <a:gd name="T39" fmla="*/ 59 h 65"/>
                <a:gd name="T40" fmla="*/ 11 w 77"/>
                <a:gd name="T41" fmla="*/ 55 h 65"/>
                <a:gd name="T42" fmla="*/ 6 w 77"/>
                <a:gd name="T43" fmla="*/ 52 h 65"/>
                <a:gd name="T44" fmla="*/ 2 w 77"/>
                <a:gd name="T45" fmla="*/ 46 h 65"/>
                <a:gd name="T46" fmla="*/ 0 w 77"/>
                <a:gd name="T47" fmla="*/ 40 h 65"/>
                <a:gd name="T48" fmla="*/ 0 w 77"/>
                <a:gd name="T49" fmla="*/ 32 h 65"/>
                <a:gd name="T50" fmla="*/ 0 w 77"/>
                <a:gd name="T51" fmla="*/ 27 h 65"/>
                <a:gd name="T52" fmla="*/ 2 w 77"/>
                <a:gd name="T53" fmla="*/ 21 h 65"/>
                <a:gd name="T54" fmla="*/ 6 w 77"/>
                <a:gd name="T55" fmla="*/ 15 h 65"/>
                <a:gd name="T56" fmla="*/ 11 w 77"/>
                <a:gd name="T57" fmla="*/ 9 h 65"/>
                <a:gd name="T58" fmla="*/ 17 w 77"/>
                <a:gd name="T59" fmla="*/ 6 h 65"/>
                <a:gd name="T60" fmla="*/ 23 w 77"/>
                <a:gd name="T61" fmla="*/ 2 h 65"/>
                <a:gd name="T62" fmla="*/ 30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3" y="2"/>
                  </a:lnTo>
                  <a:lnTo>
                    <a:pt x="59" y="6"/>
                  </a:lnTo>
                  <a:lnTo>
                    <a:pt x="65" y="9"/>
                  </a:lnTo>
                  <a:lnTo>
                    <a:pt x="71" y="15"/>
                  </a:lnTo>
                  <a:lnTo>
                    <a:pt x="73" y="21"/>
                  </a:lnTo>
                  <a:lnTo>
                    <a:pt x="77" y="27"/>
                  </a:lnTo>
                  <a:lnTo>
                    <a:pt x="77" y="32"/>
                  </a:lnTo>
                  <a:lnTo>
                    <a:pt x="77" y="40"/>
                  </a:lnTo>
                  <a:lnTo>
                    <a:pt x="73" y="46"/>
                  </a:lnTo>
                  <a:lnTo>
                    <a:pt x="71" y="52"/>
                  </a:lnTo>
                  <a:lnTo>
                    <a:pt x="65" y="55"/>
                  </a:lnTo>
                  <a:lnTo>
                    <a:pt x="59" y="59"/>
                  </a:lnTo>
                  <a:lnTo>
                    <a:pt x="53" y="63"/>
                  </a:lnTo>
                  <a:lnTo>
                    <a:pt x="46" y="65"/>
                  </a:lnTo>
                  <a:lnTo>
                    <a:pt x="38" y="65"/>
                  </a:lnTo>
                  <a:lnTo>
                    <a:pt x="30" y="65"/>
                  </a:lnTo>
                  <a:lnTo>
                    <a:pt x="23" y="63"/>
                  </a:lnTo>
                  <a:lnTo>
                    <a:pt x="17" y="59"/>
                  </a:lnTo>
                  <a:lnTo>
                    <a:pt x="11" y="55"/>
                  </a:lnTo>
                  <a:lnTo>
                    <a:pt x="6" y="52"/>
                  </a:lnTo>
                  <a:lnTo>
                    <a:pt x="2" y="46"/>
                  </a:lnTo>
                  <a:lnTo>
                    <a:pt x="0" y="40"/>
                  </a:lnTo>
                  <a:lnTo>
                    <a:pt x="0" y="32"/>
                  </a:lnTo>
                  <a:lnTo>
                    <a:pt x="0" y="27"/>
                  </a:lnTo>
                  <a:lnTo>
                    <a:pt x="2" y="21"/>
                  </a:lnTo>
                  <a:lnTo>
                    <a:pt x="6" y="15"/>
                  </a:lnTo>
                  <a:lnTo>
                    <a:pt x="11" y="9"/>
                  </a:lnTo>
                  <a:lnTo>
                    <a:pt x="17"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774" name="Freeform 193"/>
            <p:cNvSpPr>
              <a:spLocks/>
            </p:cNvSpPr>
            <p:nvPr/>
          </p:nvSpPr>
          <p:spPr bwMode="auto">
            <a:xfrm>
              <a:off x="2791" y="3705"/>
              <a:ext cx="77" cy="65"/>
            </a:xfrm>
            <a:custGeom>
              <a:avLst/>
              <a:gdLst>
                <a:gd name="T0" fmla="*/ 38 w 77"/>
                <a:gd name="T1" fmla="*/ 0 h 65"/>
                <a:gd name="T2" fmla="*/ 46 w 77"/>
                <a:gd name="T3" fmla="*/ 0 h 65"/>
                <a:gd name="T4" fmla="*/ 53 w 77"/>
                <a:gd name="T5" fmla="*/ 2 h 65"/>
                <a:gd name="T6" fmla="*/ 59 w 77"/>
                <a:gd name="T7" fmla="*/ 6 h 65"/>
                <a:gd name="T8" fmla="*/ 65 w 77"/>
                <a:gd name="T9" fmla="*/ 9 h 65"/>
                <a:gd name="T10" fmla="*/ 71 w 77"/>
                <a:gd name="T11" fmla="*/ 15 h 65"/>
                <a:gd name="T12" fmla="*/ 73 w 77"/>
                <a:gd name="T13" fmla="*/ 21 h 65"/>
                <a:gd name="T14" fmla="*/ 77 w 77"/>
                <a:gd name="T15" fmla="*/ 27 h 65"/>
                <a:gd name="T16" fmla="*/ 77 w 77"/>
                <a:gd name="T17" fmla="*/ 32 h 65"/>
                <a:gd name="T18" fmla="*/ 77 w 77"/>
                <a:gd name="T19" fmla="*/ 40 h 65"/>
                <a:gd name="T20" fmla="*/ 73 w 77"/>
                <a:gd name="T21" fmla="*/ 46 h 65"/>
                <a:gd name="T22" fmla="*/ 71 w 77"/>
                <a:gd name="T23" fmla="*/ 52 h 65"/>
                <a:gd name="T24" fmla="*/ 65 w 77"/>
                <a:gd name="T25" fmla="*/ 55 h 65"/>
                <a:gd name="T26" fmla="*/ 59 w 77"/>
                <a:gd name="T27" fmla="*/ 59 h 65"/>
                <a:gd name="T28" fmla="*/ 53 w 77"/>
                <a:gd name="T29" fmla="*/ 63 h 65"/>
                <a:gd name="T30" fmla="*/ 46 w 77"/>
                <a:gd name="T31" fmla="*/ 65 h 65"/>
                <a:gd name="T32" fmla="*/ 38 w 77"/>
                <a:gd name="T33" fmla="*/ 65 h 65"/>
                <a:gd name="T34" fmla="*/ 30 w 77"/>
                <a:gd name="T35" fmla="*/ 65 h 65"/>
                <a:gd name="T36" fmla="*/ 23 w 77"/>
                <a:gd name="T37" fmla="*/ 63 h 65"/>
                <a:gd name="T38" fmla="*/ 17 w 77"/>
                <a:gd name="T39" fmla="*/ 59 h 65"/>
                <a:gd name="T40" fmla="*/ 11 w 77"/>
                <a:gd name="T41" fmla="*/ 55 h 65"/>
                <a:gd name="T42" fmla="*/ 6 w 77"/>
                <a:gd name="T43" fmla="*/ 52 h 65"/>
                <a:gd name="T44" fmla="*/ 2 w 77"/>
                <a:gd name="T45" fmla="*/ 46 h 65"/>
                <a:gd name="T46" fmla="*/ 0 w 77"/>
                <a:gd name="T47" fmla="*/ 40 h 65"/>
                <a:gd name="T48" fmla="*/ 0 w 77"/>
                <a:gd name="T49" fmla="*/ 32 h 65"/>
                <a:gd name="T50" fmla="*/ 0 w 77"/>
                <a:gd name="T51" fmla="*/ 27 h 65"/>
                <a:gd name="T52" fmla="*/ 2 w 77"/>
                <a:gd name="T53" fmla="*/ 21 h 65"/>
                <a:gd name="T54" fmla="*/ 6 w 77"/>
                <a:gd name="T55" fmla="*/ 15 h 65"/>
                <a:gd name="T56" fmla="*/ 11 w 77"/>
                <a:gd name="T57" fmla="*/ 9 h 65"/>
                <a:gd name="T58" fmla="*/ 17 w 77"/>
                <a:gd name="T59" fmla="*/ 6 h 65"/>
                <a:gd name="T60" fmla="*/ 23 w 77"/>
                <a:gd name="T61" fmla="*/ 2 h 65"/>
                <a:gd name="T62" fmla="*/ 30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3" y="2"/>
                  </a:lnTo>
                  <a:lnTo>
                    <a:pt x="59" y="6"/>
                  </a:lnTo>
                  <a:lnTo>
                    <a:pt x="65" y="9"/>
                  </a:lnTo>
                  <a:lnTo>
                    <a:pt x="71" y="15"/>
                  </a:lnTo>
                  <a:lnTo>
                    <a:pt x="73" y="21"/>
                  </a:lnTo>
                  <a:lnTo>
                    <a:pt x="77" y="27"/>
                  </a:lnTo>
                  <a:lnTo>
                    <a:pt x="77" y="32"/>
                  </a:lnTo>
                  <a:lnTo>
                    <a:pt x="77" y="40"/>
                  </a:lnTo>
                  <a:lnTo>
                    <a:pt x="73" y="46"/>
                  </a:lnTo>
                  <a:lnTo>
                    <a:pt x="71" y="52"/>
                  </a:lnTo>
                  <a:lnTo>
                    <a:pt x="65" y="55"/>
                  </a:lnTo>
                  <a:lnTo>
                    <a:pt x="59" y="59"/>
                  </a:lnTo>
                  <a:lnTo>
                    <a:pt x="53" y="63"/>
                  </a:lnTo>
                  <a:lnTo>
                    <a:pt x="46" y="65"/>
                  </a:lnTo>
                  <a:lnTo>
                    <a:pt x="38" y="65"/>
                  </a:lnTo>
                  <a:lnTo>
                    <a:pt x="30" y="65"/>
                  </a:lnTo>
                  <a:lnTo>
                    <a:pt x="23" y="63"/>
                  </a:lnTo>
                  <a:lnTo>
                    <a:pt x="17" y="59"/>
                  </a:lnTo>
                  <a:lnTo>
                    <a:pt x="11" y="55"/>
                  </a:lnTo>
                  <a:lnTo>
                    <a:pt x="6" y="52"/>
                  </a:lnTo>
                  <a:lnTo>
                    <a:pt x="2" y="46"/>
                  </a:lnTo>
                  <a:lnTo>
                    <a:pt x="0" y="40"/>
                  </a:lnTo>
                  <a:lnTo>
                    <a:pt x="0" y="32"/>
                  </a:lnTo>
                  <a:lnTo>
                    <a:pt x="0" y="27"/>
                  </a:lnTo>
                  <a:lnTo>
                    <a:pt x="2" y="21"/>
                  </a:lnTo>
                  <a:lnTo>
                    <a:pt x="6" y="15"/>
                  </a:lnTo>
                  <a:lnTo>
                    <a:pt x="11" y="9"/>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75" name="Freeform 194"/>
            <p:cNvSpPr>
              <a:spLocks/>
            </p:cNvSpPr>
            <p:nvPr/>
          </p:nvSpPr>
          <p:spPr bwMode="auto">
            <a:xfrm>
              <a:off x="2032" y="3571"/>
              <a:ext cx="77" cy="65"/>
            </a:xfrm>
            <a:custGeom>
              <a:avLst/>
              <a:gdLst>
                <a:gd name="T0" fmla="*/ 39 w 77"/>
                <a:gd name="T1" fmla="*/ 0 h 65"/>
                <a:gd name="T2" fmla="*/ 47 w 77"/>
                <a:gd name="T3" fmla="*/ 0 h 65"/>
                <a:gd name="T4" fmla="*/ 54 w 77"/>
                <a:gd name="T5" fmla="*/ 1 h 65"/>
                <a:gd name="T6" fmla="*/ 62 w 77"/>
                <a:gd name="T7" fmla="*/ 5 h 65"/>
                <a:gd name="T8" fmla="*/ 68 w 77"/>
                <a:gd name="T9" fmla="*/ 9 h 65"/>
                <a:gd name="T10" fmla="*/ 71 w 77"/>
                <a:gd name="T11" fmla="*/ 13 h 65"/>
                <a:gd name="T12" fmla="*/ 75 w 77"/>
                <a:gd name="T13" fmla="*/ 19 h 65"/>
                <a:gd name="T14" fmla="*/ 77 w 77"/>
                <a:gd name="T15" fmla="*/ 26 h 65"/>
                <a:gd name="T16" fmla="*/ 77 w 77"/>
                <a:gd name="T17" fmla="*/ 32 h 65"/>
                <a:gd name="T18" fmla="*/ 77 w 77"/>
                <a:gd name="T19" fmla="*/ 38 h 65"/>
                <a:gd name="T20" fmla="*/ 75 w 77"/>
                <a:gd name="T21" fmla="*/ 46 h 65"/>
                <a:gd name="T22" fmla="*/ 71 w 77"/>
                <a:gd name="T23" fmla="*/ 51 h 65"/>
                <a:gd name="T24" fmla="*/ 68 w 77"/>
                <a:gd name="T25" fmla="*/ 55 h 65"/>
                <a:gd name="T26" fmla="*/ 62 w 77"/>
                <a:gd name="T27" fmla="*/ 59 h 65"/>
                <a:gd name="T28" fmla="*/ 54 w 77"/>
                <a:gd name="T29" fmla="*/ 63 h 65"/>
                <a:gd name="T30" fmla="*/ 47 w 77"/>
                <a:gd name="T31" fmla="*/ 65 h 65"/>
                <a:gd name="T32" fmla="*/ 39 w 77"/>
                <a:gd name="T33" fmla="*/ 65 h 65"/>
                <a:gd name="T34" fmla="*/ 31 w 77"/>
                <a:gd name="T35" fmla="*/ 65 h 65"/>
                <a:gd name="T36" fmla="*/ 25 w 77"/>
                <a:gd name="T37" fmla="*/ 63 h 65"/>
                <a:gd name="T38" fmla="*/ 18 w 77"/>
                <a:gd name="T39" fmla="*/ 59 h 65"/>
                <a:gd name="T40" fmla="*/ 12 w 77"/>
                <a:gd name="T41" fmla="*/ 55 h 65"/>
                <a:gd name="T42" fmla="*/ 8 w 77"/>
                <a:gd name="T43" fmla="*/ 51 h 65"/>
                <a:gd name="T44" fmla="*/ 4 w 77"/>
                <a:gd name="T45" fmla="*/ 46 h 65"/>
                <a:gd name="T46" fmla="*/ 2 w 77"/>
                <a:gd name="T47" fmla="*/ 38 h 65"/>
                <a:gd name="T48" fmla="*/ 0 w 77"/>
                <a:gd name="T49" fmla="*/ 32 h 65"/>
                <a:gd name="T50" fmla="*/ 2 w 77"/>
                <a:gd name="T51" fmla="*/ 26 h 65"/>
                <a:gd name="T52" fmla="*/ 4 w 77"/>
                <a:gd name="T53" fmla="*/ 19 h 65"/>
                <a:gd name="T54" fmla="*/ 8 w 77"/>
                <a:gd name="T55" fmla="*/ 13 h 65"/>
                <a:gd name="T56" fmla="*/ 12 w 77"/>
                <a:gd name="T57" fmla="*/ 9 h 65"/>
                <a:gd name="T58" fmla="*/ 18 w 77"/>
                <a:gd name="T59" fmla="*/ 5 h 65"/>
                <a:gd name="T60" fmla="*/ 25 w 77"/>
                <a:gd name="T61" fmla="*/ 1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1"/>
                  </a:lnTo>
                  <a:lnTo>
                    <a:pt x="62" y="5"/>
                  </a:lnTo>
                  <a:lnTo>
                    <a:pt x="68" y="9"/>
                  </a:lnTo>
                  <a:lnTo>
                    <a:pt x="71" y="13"/>
                  </a:lnTo>
                  <a:lnTo>
                    <a:pt x="75" y="19"/>
                  </a:lnTo>
                  <a:lnTo>
                    <a:pt x="77" y="26"/>
                  </a:lnTo>
                  <a:lnTo>
                    <a:pt x="77" y="32"/>
                  </a:lnTo>
                  <a:lnTo>
                    <a:pt x="77" y="38"/>
                  </a:lnTo>
                  <a:lnTo>
                    <a:pt x="75" y="46"/>
                  </a:lnTo>
                  <a:lnTo>
                    <a:pt x="71" y="51"/>
                  </a:lnTo>
                  <a:lnTo>
                    <a:pt x="68" y="55"/>
                  </a:lnTo>
                  <a:lnTo>
                    <a:pt x="62" y="59"/>
                  </a:lnTo>
                  <a:lnTo>
                    <a:pt x="54" y="63"/>
                  </a:lnTo>
                  <a:lnTo>
                    <a:pt x="47" y="65"/>
                  </a:lnTo>
                  <a:lnTo>
                    <a:pt x="39" y="65"/>
                  </a:lnTo>
                  <a:lnTo>
                    <a:pt x="31" y="65"/>
                  </a:lnTo>
                  <a:lnTo>
                    <a:pt x="25" y="63"/>
                  </a:lnTo>
                  <a:lnTo>
                    <a:pt x="18" y="59"/>
                  </a:lnTo>
                  <a:lnTo>
                    <a:pt x="12" y="55"/>
                  </a:lnTo>
                  <a:lnTo>
                    <a:pt x="8" y="51"/>
                  </a:lnTo>
                  <a:lnTo>
                    <a:pt x="4" y="46"/>
                  </a:lnTo>
                  <a:lnTo>
                    <a:pt x="2" y="38"/>
                  </a:lnTo>
                  <a:lnTo>
                    <a:pt x="0" y="32"/>
                  </a:lnTo>
                  <a:lnTo>
                    <a:pt x="2" y="26"/>
                  </a:lnTo>
                  <a:lnTo>
                    <a:pt x="4" y="19"/>
                  </a:lnTo>
                  <a:lnTo>
                    <a:pt x="8" y="13"/>
                  </a:lnTo>
                  <a:lnTo>
                    <a:pt x="12" y="9"/>
                  </a:lnTo>
                  <a:lnTo>
                    <a:pt x="18" y="5"/>
                  </a:lnTo>
                  <a:lnTo>
                    <a:pt x="25" y="1"/>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76" name="Freeform 195"/>
            <p:cNvSpPr>
              <a:spLocks/>
            </p:cNvSpPr>
            <p:nvPr/>
          </p:nvSpPr>
          <p:spPr bwMode="auto">
            <a:xfrm>
              <a:off x="2741" y="3515"/>
              <a:ext cx="79" cy="65"/>
            </a:xfrm>
            <a:custGeom>
              <a:avLst/>
              <a:gdLst>
                <a:gd name="T0" fmla="*/ 40 w 79"/>
                <a:gd name="T1" fmla="*/ 0 h 65"/>
                <a:gd name="T2" fmla="*/ 48 w 79"/>
                <a:gd name="T3" fmla="*/ 0 h 65"/>
                <a:gd name="T4" fmla="*/ 54 w 79"/>
                <a:gd name="T5" fmla="*/ 2 h 65"/>
                <a:gd name="T6" fmla="*/ 61 w 79"/>
                <a:gd name="T7" fmla="*/ 6 h 65"/>
                <a:gd name="T8" fmla="*/ 67 w 79"/>
                <a:gd name="T9" fmla="*/ 10 h 65"/>
                <a:gd name="T10" fmla="*/ 71 w 79"/>
                <a:gd name="T11" fmla="*/ 15 h 65"/>
                <a:gd name="T12" fmla="*/ 75 w 79"/>
                <a:gd name="T13" fmla="*/ 19 h 65"/>
                <a:gd name="T14" fmla="*/ 77 w 79"/>
                <a:gd name="T15" fmla="*/ 27 h 65"/>
                <a:gd name="T16" fmla="*/ 79 w 79"/>
                <a:gd name="T17" fmla="*/ 33 h 65"/>
                <a:gd name="T18" fmla="*/ 77 w 79"/>
                <a:gd name="T19" fmla="*/ 40 h 65"/>
                <a:gd name="T20" fmla="*/ 75 w 79"/>
                <a:gd name="T21" fmla="*/ 46 h 65"/>
                <a:gd name="T22" fmla="*/ 71 w 79"/>
                <a:gd name="T23" fmla="*/ 52 h 65"/>
                <a:gd name="T24" fmla="*/ 67 w 79"/>
                <a:gd name="T25" fmla="*/ 56 h 65"/>
                <a:gd name="T26" fmla="*/ 61 w 79"/>
                <a:gd name="T27" fmla="*/ 59 h 65"/>
                <a:gd name="T28" fmla="*/ 54 w 79"/>
                <a:gd name="T29" fmla="*/ 63 h 65"/>
                <a:gd name="T30" fmla="*/ 48 w 79"/>
                <a:gd name="T31" fmla="*/ 65 h 65"/>
                <a:gd name="T32" fmla="*/ 40 w 79"/>
                <a:gd name="T33" fmla="*/ 65 h 65"/>
                <a:gd name="T34" fmla="*/ 31 w 79"/>
                <a:gd name="T35" fmla="*/ 65 h 65"/>
                <a:gd name="T36" fmla="*/ 25 w 79"/>
                <a:gd name="T37" fmla="*/ 63 h 65"/>
                <a:gd name="T38" fmla="*/ 17 w 79"/>
                <a:gd name="T39" fmla="*/ 59 h 65"/>
                <a:gd name="T40" fmla="*/ 11 w 79"/>
                <a:gd name="T41" fmla="*/ 56 h 65"/>
                <a:gd name="T42" fmla="*/ 8 w 79"/>
                <a:gd name="T43" fmla="*/ 52 h 65"/>
                <a:gd name="T44" fmla="*/ 4 w 79"/>
                <a:gd name="T45" fmla="*/ 46 h 65"/>
                <a:gd name="T46" fmla="*/ 2 w 79"/>
                <a:gd name="T47" fmla="*/ 40 h 65"/>
                <a:gd name="T48" fmla="*/ 0 w 79"/>
                <a:gd name="T49" fmla="*/ 33 h 65"/>
                <a:gd name="T50" fmla="*/ 2 w 79"/>
                <a:gd name="T51" fmla="*/ 27 h 65"/>
                <a:gd name="T52" fmla="*/ 4 w 79"/>
                <a:gd name="T53" fmla="*/ 19 h 65"/>
                <a:gd name="T54" fmla="*/ 8 w 79"/>
                <a:gd name="T55" fmla="*/ 15 h 65"/>
                <a:gd name="T56" fmla="*/ 11 w 79"/>
                <a:gd name="T57" fmla="*/ 10 h 65"/>
                <a:gd name="T58" fmla="*/ 17 w 79"/>
                <a:gd name="T59" fmla="*/ 6 h 65"/>
                <a:gd name="T60" fmla="*/ 25 w 79"/>
                <a:gd name="T61" fmla="*/ 2 h 65"/>
                <a:gd name="T62" fmla="*/ 31 w 79"/>
                <a:gd name="T63" fmla="*/ 0 h 65"/>
                <a:gd name="T64" fmla="*/ 40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2"/>
                  </a:lnTo>
                  <a:lnTo>
                    <a:pt x="61" y="6"/>
                  </a:lnTo>
                  <a:lnTo>
                    <a:pt x="67" y="10"/>
                  </a:lnTo>
                  <a:lnTo>
                    <a:pt x="71" y="15"/>
                  </a:lnTo>
                  <a:lnTo>
                    <a:pt x="75" y="19"/>
                  </a:lnTo>
                  <a:lnTo>
                    <a:pt x="77" y="27"/>
                  </a:lnTo>
                  <a:lnTo>
                    <a:pt x="79" y="33"/>
                  </a:lnTo>
                  <a:lnTo>
                    <a:pt x="77" y="40"/>
                  </a:lnTo>
                  <a:lnTo>
                    <a:pt x="75" y="46"/>
                  </a:lnTo>
                  <a:lnTo>
                    <a:pt x="71" y="52"/>
                  </a:lnTo>
                  <a:lnTo>
                    <a:pt x="67" y="56"/>
                  </a:lnTo>
                  <a:lnTo>
                    <a:pt x="61" y="59"/>
                  </a:lnTo>
                  <a:lnTo>
                    <a:pt x="54" y="63"/>
                  </a:lnTo>
                  <a:lnTo>
                    <a:pt x="48" y="65"/>
                  </a:lnTo>
                  <a:lnTo>
                    <a:pt x="40" y="65"/>
                  </a:lnTo>
                  <a:lnTo>
                    <a:pt x="31" y="65"/>
                  </a:lnTo>
                  <a:lnTo>
                    <a:pt x="25" y="63"/>
                  </a:lnTo>
                  <a:lnTo>
                    <a:pt x="17" y="59"/>
                  </a:lnTo>
                  <a:lnTo>
                    <a:pt x="11" y="56"/>
                  </a:lnTo>
                  <a:lnTo>
                    <a:pt x="8" y="52"/>
                  </a:lnTo>
                  <a:lnTo>
                    <a:pt x="4" y="46"/>
                  </a:lnTo>
                  <a:lnTo>
                    <a:pt x="2" y="40"/>
                  </a:lnTo>
                  <a:lnTo>
                    <a:pt x="0" y="33"/>
                  </a:lnTo>
                  <a:lnTo>
                    <a:pt x="2" y="27"/>
                  </a:lnTo>
                  <a:lnTo>
                    <a:pt x="4" y="19"/>
                  </a:lnTo>
                  <a:lnTo>
                    <a:pt x="8" y="15"/>
                  </a:lnTo>
                  <a:lnTo>
                    <a:pt x="11" y="10"/>
                  </a:lnTo>
                  <a:lnTo>
                    <a:pt x="17" y="6"/>
                  </a:lnTo>
                  <a:lnTo>
                    <a:pt x="25" y="2"/>
                  </a:lnTo>
                  <a:lnTo>
                    <a:pt x="31" y="0"/>
                  </a:lnTo>
                  <a:lnTo>
                    <a:pt x="40" y="0"/>
                  </a:lnTo>
                  <a:close/>
                </a:path>
              </a:pathLst>
            </a:custGeom>
            <a:solidFill>
              <a:srgbClr val="FFFFFF"/>
            </a:solidFill>
            <a:ln w="9525">
              <a:noFill/>
              <a:round/>
              <a:headEnd/>
              <a:tailEnd/>
            </a:ln>
          </p:spPr>
          <p:txBody>
            <a:bodyPr/>
            <a:lstStyle/>
            <a:p>
              <a:endParaRPr lang="en-US" dirty="0"/>
            </a:p>
          </p:txBody>
        </p:sp>
        <p:sp>
          <p:nvSpPr>
            <p:cNvPr id="19777" name="Freeform 196"/>
            <p:cNvSpPr>
              <a:spLocks/>
            </p:cNvSpPr>
            <p:nvPr/>
          </p:nvSpPr>
          <p:spPr bwMode="auto">
            <a:xfrm>
              <a:off x="2741" y="3515"/>
              <a:ext cx="79" cy="65"/>
            </a:xfrm>
            <a:custGeom>
              <a:avLst/>
              <a:gdLst>
                <a:gd name="T0" fmla="*/ 40 w 79"/>
                <a:gd name="T1" fmla="*/ 0 h 65"/>
                <a:gd name="T2" fmla="*/ 48 w 79"/>
                <a:gd name="T3" fmla="*/ 0 h 65"/>
                <a:gd name="T4" fmla="*/ 54 w 79"/>
                <a:gd name="T5" fmla="*/ 2 h 65"/>
                <a:gd name="T6" fmla="*/ 61 w 79"/>
                <a:gd name="T7" fmla="*/ 6 h 65"/>
                <a:gd name="T8" fmla="*/ 67 w 79"/>
                <a:gd name="T9" fmla="*/ 10 h 65"/>
                <a:gd name="T10" fmla="*/ 71 w 79"/>
                <a:gd name="T11" fmla="*/ 15 h 65"/>
                <a:gd name="T12" fmla="*/ 75 w 79"/>
                <a:gd name="T13" fmla="*/ 19 h 65"/>
                <a:gd name="T14" fmla="*/ 77 w 79"/>
                <a:gd name="T15" fmla="*/ 27 h 65"/>
                <a:gd name="T16" fmla="*/ 79 w 79"/>
                <a:gd name="T17" fmla="*/ 33 h 65"/>
                <a:gd name="T18" fmla="*/ 77 w 79"/>
                <a:gd name="T19" fmla="*/ 40 h 65"/>
                <a:gd name="T20" fmla="*/ 75 w 79"/>
                <a:gd name="T21" fmla="*/ 46 h 65"/>
                <a:gd name="T22" fmla="*/ 71 w 79"/>
                <a:gd name="T23" fmla="*/ 52 h 65"/>
                <a:gd name="T24" fmla="*/ 67 w 79"/>
                <a:gd name="T25" fmla="*/ 56 h 65"/>
                <a:gd name="T26" fmla="*/ 61 w 79"/>
                <a:gd name="T27" fmla="*/ 59 h 65"/>
                <a:gd name="T28" fmla="*/ 54 w 79"/>
                <a:gd name="T29" fmla="*/ 63 h 65"/>
                <a:gd name="T30" fmla="*/ 48 w 79"/>
                <a:gd name="T31" fmla="*/ 65 h 65"/>
                <a:gd name="T32" fmla="*/ 40 w 79"/>
                <a:gd name="T33" fmla="*/ 65 h 65"/>
                <a:gd name="T34" fmla="*/ 31 w 79"/>
                <a:gd name="T35" fmla="*/ 65 h 65"/>
                <a:gd name="T36" fmla="*/ 25 w 79"/>
                <a:gd name="T37" fmla="*/ 63 h 65"/>
                <a:gd name="T38" fmla="*/ 17 w 79"/>
                <a:gd name="T39" fmla="*/ 59 h 65"/>
                <a:gd name="T40" fmla="*/ 11 w 79"/>
                <a:gd name="T41" fmla="*/ 56 h 65"/>
                <a:gd name="T42" fmla="*/ 8 w 79"/>
                <a:gd name="T43" fmla="*/ 52 h 65"/>
                <a:gd name="T44" fmla="*/ 4 w 79"/>
                <a:gd name="T45" fmla="*/ 46 h 65"/>
                <a:gd name="T46" fmla="*/ 2 w 79"/>
                <a:gd name="T47" fmla="*/ 40 h 65"/>
                <a:gd name="T48" fmla="*/ 0 w 79"/>
                <a:gd name="T49" fmla="*/ 33 h 65"/>
                <a:gd name="T50" fmla="*/ 2 w 79"/>
                <a:gd name="T51" fmla="*/ 27 h 65"/>
                <a:gd name="T52" fmla="*/ 4 w 79"/>
                <a:gd name="T53" fmla="*/ 19 h 65"/>
                <a:gd name="T54" fmla="*/ 8 w 79"/>
                <a:gd name="T55" fmla="*/ 15 h 65"/>
                <a:gd name="T56" fmla="*/ 11 w 79"/>
                <a:gd name="T57" fmla="*/ 10 h 65"/>
                <a:gd name="T58" fmla="*/ 17 w 79"/>
                <a:gd name="T59" fmla="*/ 6 h 65"/>
                <a:gd name="T60" fmla="*/ 25 w 79"/>
                <a:gd name="T61" fmla="*/ 2 h 65"/>
                <a:gd name="T62" fmla="*/ 31 w 79"/>
                <a:gd name="T63" fmla="*/ 0 h 65"/>
                <a:gd name="T64" fmla="*/ 40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2"/>
                  </a:lnTo>
                  <a:lnTo>
                    <a:pt x="61" y="6"/>
                  </a:lnTo>
                  <a:lnTo>
                    <a:pt x="67" y="10"/>
                  </a:lnTo>
                  <a:lnTo>
                    <a:pt x="71" y="15"/>
                  </a:lnTo>
                  <a:lnTo>
                    <a:pt x="75" y="19"/>
                  </a:lnTo>
                  <a:lnTo>
                    <a:pt x="77" y="27"/>
                  </a:lnTo>
                  <a:lnTo>
                    <a:pt x="79" y="33"/>
                  </a:lnTo>
                  <a:lnTo>
                    <a:pt x="77" y="40"/>
                  </a:lnTo>
                  <a:lnTo>
                    <a:pt x="75" y="46"/>
                  </a:lnTo>
                  <a:lnTo>
                    <a:pt x="71" y="52"/>
                  </a:lnTo>
                  <a:lnTo>
                    <a:pt x="67" y="56"/>
                  </a:lnTo>
                  <a:lnTo>
                    <a:pt x="61" y="59"/>
                  </a:lnTo>
                  <a:lnTo>
                    <a:pt x="54" y="63"/>
                  </a:lnTo>
                  <a:lnTo>
                    <a:pt x="48" y="65"/>
                  </a:lnTo>
                  <a:lnTo>
                    <a:pt x="40" y="65"/>
                  </a:lnTo>
                  <a:lnTo>
                    <a:pt x="31" y="65"/>
                  </a:lnTo>
                  <a:lnTo>
                    <a:pt x="25" y="63"/>
                  </a:lnTo>
                  <a:lnTo>
                    <a:pt x="17" y="59"/>
                  </a:lnTo>
                  <a:lnTo>
                    <a:pt x="11" y="56"/>
                  </a:lnTo>
                  <a:lnTo>
                    <a:pt x="8" y="52"/>
                  </a:lnTo>
                  <a:lnTo>
                    <a:pt x="4" y="46"/>
                  </a:lnTo>
                  <a:lnTo>
                    <a:pt x="2" y="40"/>
                  </a:lnTo>
                  <a:lnTo>
                    <a:pt x="0" y="33"/>
                  </a:lnTo>
                  <a:lnTo>
                    <a:pt x="2" y="27"/>
                  </a:lnTo>
                  <a:lnTo>
                    <a:pt x="4" y="19"/>
                  </a:lnTo>
                  <a:lnTo>
                    <a:pt x="8" y="15"/>
                  </a:lnTo>
                  <a:lnTo>
                    <a:pt x="11" y="10"/>
                  </a:lnTo>
                  <a:lnTo>
                    <a:pt x="17" y="6"/>
                  </a:lnTo>
                  <a:lnTo>
                    <a:pt x="25" y="2"/>
                  </a:lnTo>
                  <a:lnTo>
                    <a:pt x="31" y="0"/>
                  </a:lnTo>
                  <a:lnTo>
                    <a:pt x="40" y="0"/>
                  </a:lnTo>
                  <a:close/>
                </a:path>
              </a:pathLst>
            </a:custGeom>
            <a:noFill/>
            <a:ln w="12700">
              <a:solidFill>
                <a:srgbClr val="1F1A17"/>
              </a:solidFill>
              <a:prstDash val="solid"/>
              <a:round/>
              <a:headEnd/>
              <a:tailEnd/>
            </a:ln>
          </p:spPr>
          <p:txBody>
            <a:bodyPr/>
            <a:lstStyle/>
            <a:p>
              <a:endParaRPr lang="en-US" dirty="0"/>
            </a:p>
          </p:txBody>
        </p:sp>
        <p:sp>
          <p:nvSpPr>
            <p:cNvPr id="19778" name="Freeform 197"/>
            <p:cNvSpPr>
              <a:spLocks/>
            </p:cNvSpPr>
            <p:nvPr/>
          </p:nvSpPr>
          <p:spPr bwMode="auto">
            <a:xfrm>
              <a:off x="2057" y="3950"/>
              <a:ext cx="79" cy="68"/>
            </a:xfrm>
            <a:custGeom>
              <a:avLst/>
              <a:gdLst>
                <a:gd name="T0" fmla="*/ 41 w 79"/>
                <a:gd name="T1" fmla="*/ 0 h 68"/>
                <a:gd name="T2" fmla="*/ 48 w 79"/>
                <a:gd name="T3" fmla="*/ 2 h 68"/>
                <a:gd name="T4" fmla="*/ 54 w 79"/>
                <a:gd name="T5" fmla="*/ 4 h 68"/>
                <a:gd name="T6" fmla="*/ 62 w 79"/>
                <a:gd name="T7" fmla="*/ 6 h 68"/>
                <a:gd name="T8" fmla="*/ 68 w 79"/>
                <a:gd name="T9" fmla="*/ 10 h 68"/>
                <a:gd name="T10" fmla="*/ 71 w 79"/>
                <a:gd name="T11" fmla="*/ 16 h 68"/>
                <a:gd name="T12" fmla="*/ 75 w 79"/>
                <a:gd name="T13" fmla="*/ 22 h 68"/>
                <a:gd name="T14" fmla="*/ 77 w 79"/>
                <a:gd name="T15" fmla="*/ 27 h 68"/>
                <a:gd name="T16" fmla="*/ 79 w 79"/>
                <a:gd name="T17" fmla="*/ 35 h 68"/>
                <a:gd name="T18" fmla="*/ 77 w 79"/>
                <a:gd name="T19" fmla="*/ 41 h 68"/>
                <a:gd name="T20" fmla="*/ 75 w 79"/>
                <a:gd name="T21" fmla="*/ 46 h 68"/>
                <a:gd name="T22" fmla="*/ 71 w 79"/>
                <a:gd name="T23" fmla="*/ 52 h 68"/>
                <a:gd name="T24" fmla="*/ 68 w 79"/>
                <a:gd name="T25" fmla="*/ 58 h 68"/>
                <a:gd name="T26" fmla="*/ 62 w 79"/>
                <a:gd name="T27" fmla="*/ 62 h 68"/>
                <a:gd name="T28" fmla="*/ 54 w 79"/>
                <a:gd name="T29" fmla="*/ 64 h 68"/>
                <a:gd name="T30" fmla="*/ 48 w 79"/>
                <a:gd name="T31" fmla="*/ 66 h 68"/>
                <a:gd name="T32" fmla="*/ 41 w 79"/>
                <a:gd name="T33" fmla="*/ 68 h 68"/>
                <a:gd name="T34" fmla="*/ 33 w 79"/>
                <a:gd name="T35" fmla="*/ 66 h 68"/>
                <a:gd name="T36" fmla="*/ 25 w 79"/>
                <a:gd name="T37" fmla="*/ 64 h 68"/>
                <a:gd name="T38" fmla="*/ 18 w 79"/>
                <a:gd name="T39" fmla="*/ 62 h 68"/>
                <a:gd name="T40" fmla="*/ 12 w 79"/>
                <a:gd name="T41" fmla="*/ 58 h 68"/>
                <a:gd name="T42" fmla="*/ 8 w 79"/>
                <a:gd name="T43" fmla="*/ 52 h 68"/>
                <a:gd name="T44" fmla="*/ 4 w 79"/>
                <a:gd name="T45" fmla="*/ 46 h 68"/>
                <a:gd name="T46" fmla="*/ 2 w 79"/>
                <a:gd name="T47" fmla="*/ 41 h 68"/>
                <a:gd name="T48" fmla="*/ 0 w 79"/>
                <a:gd name="T49" fmla="*/ 35 h 68"/>
                <a:gd name="T50" fmla="*/ 2 w 79"/>
                <a:gd name="T51" fmla="*/ 27 h 68"/>
                <a:gd name="T52" fmla="*/ 4 w 79"/>
                <a:gd name="T53" fmla="*/ 22 h 68"/>
                <a:gd name="T54" fmla="*/ 8 w 79"/>
                <a:gd name="T55" fmla="*/ 16 h 68"/>
                <a:gd name="T56" fmla="*/ 12 w 79"/>
                <a:gd name="T57" fmla="*/ 10 h 68"/>
                <a:gd name="T58" fmla="*/ 18 w 79"/>
                <a:gd name="T59" fmla="*/ 6 h 68"/>
                <a:gd name="T60" fmla="*/ 25 w 79"/>
                <a:gd name="T61" fmla="*/ 4 h 68"/>
                <a:gd name="T62" fmla="*/ 33 w 79"/>
                <a:gd name="T63" fmla="*/ 2 h 68"/>
                <a:gd name="T64" fmla="*/ 41 w 7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8">
                  <a:moveTo>
                    <a:pt x="41" y="0"/>
                  </a:moveTo>
                  <a:lnTo>
                    <a:pt x="48" y="2"/>
                  </a:lnTo>
                  <a:lnTo>
                    <a:pt x="54" y="4"/>
                  </a:lnTo>
                  <a:lnTo>
                    <a:pt x="62" y="6"/>
                  </a:lnTo>
                  <a:lnTo>
                    <a:pt x="68" y="10"/>
                  </a:lnTo>
                  <a:lnTo>
                    <a:pt x="71" y="16"/>
                  </a:lnTo>
                  <a:lnTo>
                    <a:pt x="75" y="22"/>
                  </a:lnTo>
                  <a:lnTo>
                    <a:pt x="77" y="27"/>
                  </a:lnTo>
                  <a:lnTo>
                    <a:pt x="79" y="35"/>
                  </a:lnTo>
                  <a:lnTo>
                    <a:pt x="77" y="41"/>
                  </a:lnTo>
                  <a:lnTo>
                    <a:pt x="75" y="46"/>
                  </a:lnTo>
                  <a:lnTo>
                    <a:pt x="71" y="52"/>
                  </a:lnTo>
                  <a:lnTo>
                    <a:pt x="68" y="58"/>
                  </a:lnTo>
                  <a:lnTo>
                    <a:pt x="62" y="62"/>
                  </a:lnTo>
                  <a:lnTo>
                    <a:pt x="54" y="64"/>
                  </a:lnTo>
                  <a:lnTo>
                    <a:pt x="48" y="66"/>
                  </a:lnTo>
                  <a:lnTo>
                    <a:pt x="41" y="68"/>
                  </a:lnTo>
                  <a:lnTo>
                    <a:pt x="33" y="66"/>
                  </a:lnTo>
                  <a:lnTo>
                    <a:pt x="25" y="64"/>
                  </a:lnTo>
                  <a:lnTo>
                    <a:pt x="18" y="62"/>
                  </a:lnTo>
                  <a:lnTo>
                    <a:pt x="12" y="58"/>
                  </a:lnTo>
                  <a:lnTo>
                    <a:pt x="8" y="52"/>
                  </a:lnTo>
                  <a:lnTo>
                    <a:pt x="4" y="46"/>
                  </a:lnTo>
                  <a:lnTo>
                    <a:pt x="2" y="41"/>
                  </a:lnTo>
                  <a:lnTo>
                    <a:pt x="0" y="35"/>
                  </a:lnTo>
                  <a:lnTo>
                    <a:pt x="2" y="27"/>
                  </a:lnTo>
                  <a:lnTo>
                    <a:pt x="4" y="22"/>
                  </a:lnTo>
                  <a:lnTo>
                    <a:pt x="8" y="16"/>
                  </a:lnTo>
                  <a:lnTo>
                    <a:pt x="12" y="10"/>
                  </a:lnTo>
                  <a:lnTo>
                    <a:pt x="18" y="6"/>
                  </a:lnTo>
                  <a:lnTo>
                    <a:pt x="25" y="4"/>
                  </a:lnTo>
                  <a:lnTo>
                    <a:pt x="33" y="2"/>
                  </a:lnTo>
                  <a:lnTo>
                    <a:pt x="41" y="0"/>
                  </a:lnTo>
                  <a:close/>
                </a:path>
              </a:pathLst>
            </a:custGeom>
            <a:noFill/>
            <a:ln w="12700">
              <a:solidFill>
                <a:srgbClr val="1F1A17"/>
              </a:solidFill>
              <a:prstDash val="solid"/>
              <a:round/>
              <a:headEnd/>
              <a:tailEnd/>
            </a:ln>
          </p:spPr>
          <p:txBody>
            <a:bodyPr/>
            <a:lstStyle/>
            <a:p>
              <a:endParaRPr lang="en-US" dirty="0"/>
            </a:p>
          </p:txBody>
        </p:sp>
        <p:sp>
          <p:nvSpPr>
            <p:cNvPr id="19779" name="Freeform 198"/>
            <p:cNvSpPr>
              <a:spLocks/>
            </p:cNvSpPr>
            <p:nvPr/>
          </p:nvSpPr>
          <p:spPr bwMode="auto">
            <a:xfrm>
              <a:off x="2768" y="3897"/>
              <a:ext cx="76" cy="65"/>
            </a:xfrm>
            <a:custGeom>
              <a:avLst/>
              <a:gdLst>
                <a:gd name="T0" fmla="*/ 38 w 76"/>
                <a:gd name="T1" fmla="*/ 0 h 65"/>
                <a:gd name="T2" fmla="*/ 46 w 76"/>
                <a:gd name="T3" fmla="*/ 0 h 65"/>
                <a:gd name="T4" fmla="*/ 53 w 76"/>
                <a:gd name="T5" fmla="*/ 2 h 65"/>
                <a:gd name="T6" fmla="*/ 59 w 76"/>
                <a:gd name="T7" fmla="*/ 4 h 65"/>
                <a:gd name="T8" fmla="*/ 65 w 76"/>
                <a:gd name="T9" fmla="*/ 9 h 65"/>
                <a:gd name="T10" fmla="*/ 69 w 76"/>
                <a:gd name="T11" fmla="*/ 13 h 65"/>
                <a:gd name="T12" fmla="*/ 73 w 76"/>
                <a:gd name="T13" fmla="*/ 19 h 65"/>
                <a:gd name="T14" fmla="*/ 75 w 76"/>
                <a:gd name="T15" fmla="*/ 25 h 65"/>
                <a:gd name="T16" fmla="*/ 76 w 76"/>
                <a:gd name="T17" fmla="*/ 32 h 65"/>
                <a:gd name="T18" fmla="*/ 75 w 76"/>
                <a:gd name="T19" fmla="*/ 38 h 65"/>
                <a:gd name="T20" fmla="*/ 73 w 76"/>
                <a:gd name="T21" fmla="*/ 44 h 65"/>
                <a:gd name="T22" fmla="*/ 69 w 76"/>
                <a:gd name="T23" fmla="*/ 50 h 65"/>
                <a:gd name="T24" fmla="*/ 65 w 76"/>
                <a:gd name="T25" fmla="*/ 55 h 65"/>
                <a:gd name="T26" fmla="*/ 59 w 76"/>
                <a:gd name="T27" fmla="*/ 59 h 65"/>
                <a:gd name="T28" fmla="*/ 53 w 76"/>
                <a:gd name="T29" fmla="*/ 63 h 65"/>
                <a:gd name="T30" fmla="*/ 46 w 76"/>
                <a:gd name="T31" fmla="*/ 65 h 65"/>
                <a:gd name="T32" fmla="*/ 38 w 76"/>
                <a:gd name="T33" fmla="*/ 65 h 65"/>
                <a:gd name="T34" fmla="*/ 30 w 76"/>
                <a:gd name="T35" fmla="*/ 65 h 65"/>
                <a:gd name="T36" fmla="*/ 23 w 76"/>
                <a:gd name="T37" fmla="*/ 63 h 65"/>
                <a:gd name="T38" fmla="*/ 17 w 76"/>
                <a:gd name="T39" fmla="*/ 59 h 65"/>
                <a:gd name="T40" fmla="*/ 11 w 76"/>
                <a:gd name="T41" fmla="*/ 55 h 65"/>
                <a:gd name="T42" fmla="*/ 5 w 76"/>
                <a:gd name="T43" fmla="*/ 50 h 65"/>
                <a:gd name="T44" fmla="*/ 2 w 76"/>
                <a:gd name="T45" fmla="*/ 44 h 65"/>
                <a:gd name="T46" fmla="*/ 0 w 76"/>
                <a:gd name="T47" fmla="*/ 38 h 65"/>
                <a:gd name="T48" fmla="*/ 0 w 76"/>
                <a:gd name="T49" fmla="*/ 32 h 65"/>
                <a:gd name="T50" fmla="*/ 0 w 76"/>
                <a:gd name="T51" fmla="*/ 25 h 65"/>
                <a:gd name="T52" fmla="*/ 2 w 76"/>
                <a:gd name="T53" fmla="*/ 19 h 65"/>
                <a:gd name="T54" fmla="*/ 5 w 76"/>
                <a:gd name="T55" fmla="*/ 13 h 65"/>
                <a:gd name="T56" fmla="*/ 11 w 76"/>
                <a:gd name="T57" fmla="*/ 9 h 65"/>
                <a:gd name="T58" fmla="*/ 17 w 76"/>
                <a:gd name="T59" fmla="*/ 4 h 65"/>
                <a:gd name="T60" fmla="*/ 23 w 76"/>
                <a:gd name="T61" fmla="*/ 2 h 65"/>
                <a:gd name="T62" fmla="*/ 30 w 76"/>
                <a:gd name="T63" fmla="*/ 0 h 65"/>
                <a:gd name="T64" fmla="*/ 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4"/>
                  </a:lnTo>
                  <a:lnTo>
                    <a:pt x="65" y="9"/>
                  </a:lnTo>
                  <a:lnTo>
                    <a:pt x="69" y="13"/>
                  </a:lnTo>
                  <a:lnTo>
                    <a:pt x="73" y="19"/>
                  </a:lnTo>
                  <a:lnTo>
                    <a:pt x="75" y="25"/>
                  </a:lnTo>
                  <a:lnTo>
                    <a:pt x="76" y="32"/>
                  </a:lnTo>
                  <a:lnTo>
                    <a:pt x="75" y="38"/>
                  </a:lnTo>
                  <a:lnTo>
                    <a:pt x="73" y="44"/>
                  </a:lnTo>
                  <a:lnTo>
                    <a:pt x="69" y="50"/>
                  </a:lnTo>
                  <a:lnTo>
                    <a:pt x="65" y="55"/>
                  </a:lnTo>
                  <a:lnTo>
                    <a:pt x="59" y="59"/>
                  </a:lnTo>
                  <a:lnTo>
                    <a:pt x="53" y="63"/>
                  </a:lnTo>
                  <a:lnTo>
                    <a:pt x="46" y="65"/>
                  </a:lnTo>
                  <a:lnTo>
                    <a:pt x="38" y="65"/>
                  </a:lnTo>
                  <a:lnTo>
                    <a:pt x="30" y="65"/>
                  </a:lnTo>
                  <a:lnTo>
                    <a:pt x="23" y="63"/>
                  </a:lnTo>
                  <a:lnTo>
                    <a:pt x="17" y="59"/>
                  </a:lnTo>
                  <a:lnTo>
                    <a:pt x="11" y="55"/>
                  </a:lnTo>
                  <a:lnTo>
                    <a:pt x="5" y="50"/>
                  </a:lnTo>
                  <a:lnTo>
                    <a:pt x="2" y="44"/>
                  </a:lnTo>
                  <a:lnTo>
                    <a:pt x="0" y="38"/>
                  </a:lnTo>
                  <a:lnTo>
                    <a:pt x="0" y="32"/>
                  </a:lnTo>
                  <a:lnTo>
                    <a:pt x="0" y="25"/>
                  </a:lnTo>
                  <a:lnTo>
                    <a:pt x="2" y="19"/>
                  </a:lnTo>
                  <a:lnTo>
                    <a:pt x="5" y="13"/>
                  </a:lnTo>
                  <a:lnTo>
                    <a:pt x="11" y="9"/>
                  </a:lnTo>
                  <a:lnTo>
                    <a:pt x="17" y="4"/>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780" name="Freeform 199"/>
            <p:cNvSpPr>
              <a:spLocks/>
            </p:cNvSpPr>
            <p:nvPr/>
          </p:nvSpPr>
          <p:spPr bwMode="auto">
            <a:xfrm>
              <a:off x="2021" y="3444"/>
              <a:ext cx="77" cy="67"/>
            </a:xfrm>
            <a:custGeom>
              <a:avLst/>
              <a:gdLst>
                <a:gd name="T0" fmla="*/ 38 w 77"/>
                <a:gd name="T1" fmla="*/ 0 h 67"/>
                <a:gd name="T2" fmla="*/ 46 w 77"/>
                <a:gd name="T3" fmla="*/ 2 h 67"/>
                <a:gd name="T4" fmla="*/ 54 w 77"/>
                <a:gd name="T5" fmla="*/ 4 h 67"/>
                <a:gd name="T6" fmla="*/ 59 w 77"/>
                <a:gd name="T7" fmla="*/ 6 h 67"/>
                <a:gd name="T8" fmla="*/ 65 w 77"/>
                <a:gd name="T9" fmla="*/ 10 h 67"/>
                <a:gd name="T10" fmla="*/ 71 w 77"/>
                <a:gd name="T11" fmla="*/ 15 h 67"/>
                <a:gd name="T12" fmla="*/ 75 w 77"/>
                <a:gd name="T13" fmla="*/ 21 h 67"/>
                <a:gd name="T14" fmla="*/ 77 w 77"/>
                <a:gd name="T15" fmla="*/ 27 h 67"/>
                <a:gd name="T16" fmla="*/ 77 w 77"/>
                <a:gd name="T17" fmla="*/ 33 h 67"/>
                <a:gd name="T18" fmla="*/ 77 w 77"/>
                <a:gd name="T19" fmla="*/ 40 h 67"/>
                <a:gd name="T20" fmla="*/ 75 w 77"/>
                <a:gd name="T21" fmla="*/ 46 h 67"/>
                <a:gd name="T22" fmla="*/ 71 w 77"/>
                <a:gd name="T23" fmla="*/ 52 h 67"/>
                <a:gd name="T24" fmla="*/ 65 w 77"/>
                <a:gd name="T25" fmla="*/ 57 h 67"/>
                <a:gd name="T26" fmla="*/ 59 w 77"/>
                <a:gd name="T27" fmla="*/ 61 h 67"/>
                <a:gd name="T28" fmla="*/ 54 w 77"/>
                <a:gd name="T29" fmla="*/ 63 h 67"/>
                <a:gd name="T30" fmla="*/ 46 w 77"/>
                <a:gd name="T31" fmla="*/ 65 h 67"/>
                <a:gd name="T32" fmla="*/ 38 w 77"/>
                <a:gd name="T33" fmla="*/ 67 h 67"/>
                <a:gd name="T34" fmla="*/ 31 w 77"/>
                <a:gd name="T35" fmla="*/ 65 h 67"/>
                <a:gd name="T36" fmla="*/ 23 w 77"/>
                <a:gd name="T37" fmla="*/ 63 h 67"/>
                <a:gd name="T38" fmla="*/ 17 w 77"/>
                <a:gd name="T39" fmla="*/ 61 h 67"/>
                <a:gd name="T40" fmla="*/ 11 w 77"/>
                <a:gd name="T41" fmla="*/ 57 h 67"/>
                <a:gd name="T42" fmla="*/ 6 w 77"/>
                <a:gd name="T43" fmla="*/ 52 h 67"/>
                <a:gd name="T44" fmla="*/ 2 w 77"/>
                <a:gd name="T45" fmla="*/ 46 h 67"/>
                <a:gd name="T46" fmla="*/ 0 w 77"/>
                <a:gd name="T47" fmla="*/ 40 h 67"/>
                <a:gd name="T48" fmla="*/ 0 w 77"/>
                <a:gd name="T49" fmla="*/ 33 h 67"/>
                <a:gd name="T50" fmla="*/ 0 w 77"/>
                <a:gd name="T51" fmla="*/ 27 h 67"/>
                <a:gd name="T52" fmla="*/ 2 w 77"/>
                <a:gd name="T53" fmla="*/ 21 h 67"/>
                <a:gd name="T54" fmla="*/ 6 w 77"/>
                <a:gd name="T55" fmla="*/ 15 h 67"/>
                <a:gd name="T56" fmla="*/ 11 w 77"/>
                <a:gd name="T57" fmla="*/ 10 h 67"/>
                <a:gd name="T58" fmla="*/ 17 w 77"/>
                <a:gd name="T59" fmla="*/ 6 h 67"/>
                <a:gd name="T60" fmla="*/ 23 w 77"/>
                <a:gd name="T61" fmla="*/ 4 h 67"/>
                <a:gd name="T62" fmla="*/ 31 w 77"/>
                <a:gd name="T63" fmla="*/ 2 h 67"/>
                <a:gd name="T64" fmla="*/ 3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10"/>
                  </a:lnTo>
                  <a:lnTo>
                    <a:pt x="71" y="15"/>
                  </a:lnTo>
                  <a:lnTo>
                    <a:pt x="75" y="21"/>
                  </a:lnTo>
                  <a:lnTo>
                    <a:pt x="77" y="27"/>
                  </a:lnTo>
                  <a:lnTo>
                    <a:pt x="77" y="33"/>
                  </a:lnTo>
                  <a:lnTo>
                    <a:pt x="77" y="40"/>
                  </a:lnTo>
                  <a:lnTo>
                    <a:pt x="75" y="46"/>
                  </a:lnTo>
                  <a:lnTo>
                    <a:pt x="71" y="52"/>
                  </a:lnTo>
                  <a:lnTo>
                    <a:pt x="65" y="57"/>
                  </a:lnTo>
                  <a:lnTo>
                    <a:pt x="59" y="61"/>
                  </a:lnTo>
                  <a:lnTo>
                    <a:pt x="54" y="63"/>
                  </a:lnTo>
                  <a:lnTo>
                    <a:pt x="46" y="65"/>
                  </a:lnTo>
                  <a:lnTo>
                    <a:pt x="38" y="67"/>
                  </a:lnTo>
                  <a:lnTo>
                    <a:pt x="31" y="65"/>
                  </a:lnTo>
                  <a:lnTo>
                    <a:pt x="23" y="63"/>
                  </a:lnTo>
                  <a:lnTo>
                    <a:pt x="17" y="61"/>
                  </a:lnTo>
                  <a:lnTo>
                    <a:pt x="11" y="57"/>
                  </a:lnTo>
                  <a:lnTo>
                    <a:pt x="6" y="52"/>
                  </a:lnTo>
                  <a:lnTo>
                    <a:pt x="2" y="46"/>
                  </a:lnTo>
                  <a:lnTo>
                    <a:pt x="0" y="40"/>
                  </a:lnTo>
                  <a:lnTo>
                    <a:pt x="0" y="33"/>
                  </a:lnTo>
                  <a:lnTo>
                    <a:pt x="0" y="27"/>
                  </a:lnTo>
                  <a:lnTo>
                    <a:pt x="2" y="21"/>
                  </a:lnTo>
                  <a:lnTo>
                    <a:pt x="6" y="15"/>
                  </a:lnTo>
                  <a:lnTo>
                    <a:pt x="11" y="10"/>
                  </a:lnTo>
                  <a:lnTo>
                    <a:pt x="17"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781" name="Freeform 200"/>
            <p:cNvSpPr>
              <a:spLocks/>
            </p:cNvSpPr>
            <p:nvPr/>
          </p:nvSpPr>
          <p:spPr bwMode="auto">
            <a:xfrm>
              <a:off x="2046" y="3826"/>
              <a:ext cx="77" cy="65"/>
            </a:xfrm>
            <a:custGeom>
              <a:avLst/>
              <a:gdLst>
                <a:gd name="T0" fmla="*/ 38 w 77"/>
                <a:gd name="T1" fmla="*/ 0 h 65"/>
                <a:gd name="T2" fmla="*/ 46 w 77"/>
                <a:gd name="T3" fmla="*/ 0 h 65"/>
                <a:gd name="T4" fmla="*/ 54 w 77"/>
                <a:gd name="T5" fmla="*/ 2 h 65"/>
                <a:gd name="T6" fmla="*/ 59 w 77"/>
                <a:gd name="T7" fmla="*/ 5 h 65"/>
                <a:gd name="T8" fmla="*/ 65 w 77"/>
                <a:gd name="T9" fmla="*/ 9 h 65"/>
                <a:gd name="T10" fmla="*/ 71 w 77"/>
                <a:gd name="T11" fmla="*/ 13 h 65"/>
                <a:gd name="T12" fmla="*/ 75 w 77"/>
                <a:gd name="T13" fmla="*/ 19 h 65"/>
                <a:gd name="T14" fmla="*/ 77 w 77"/>
                <a:gd name="T15" fmla="*/ 25 h 65"/>
                <a:gd name="T16" fmla="*/ 77 w 77"/>
                <a:gd name="T17" fmla="*/ 32 h 65"/>
                <a:gd name="T18" fmla="*/ 77 w 77"/>
                <a:gd name="T19" fmla="*/ 38 h 65"/>
                <a:gd name="T20" fmla="*/ 75 w 77"/>
                <a:gd name="T21" fmla="*/ 46 h 65"/>
                <a:gd name="T22" fmla="*/ 71 w 77"/>
                <a:gd name="T23" fmla="*/ 52 h 65"/>
                <a:gd name="T24" fmla="*/ 65 w 77"/>
                <a:gd name="T25" fmla="*/ 55 h 65"/>
                <a:gd name="T26" fmla="*/ 59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1 w 77"/>
                <a:gd name="T41" fmla="*/ 55 h 65"/>
                <a:gd name="T42" fmla="*/ 8 w 77"/>
                <a:gd name="T43" fmla="*/ 52 h 65"/>
                <a:gd name="T44" fmla="*/ 4 w 77"/>
                <a:gd name="T45" fmla="*/ 46 h 65"/>
                <a:gd name="T46" fmla="*/ 2 w 77"/>
                <a:gd name="T47" fmla="*/ 38 h 65"/>
                <a:gd name="T48" fmla="*/ 0 w 77"/>
                <a:gd name="T49" fmla="*/ 32 h 65"/>
                <a:gd name="T50" fmla="*/ 2 w 77"/>
                <a:gd name="T51" fmla="*/ 25 h 65"/>
                <a:gd name="T52" fmla="*/ 4 w 77"/>
                <a:gd name="T53" fmla="*/ 19 h 65"/>
                <a:gd name="T54" fmla="*/ 8 w 77"/>
                <a:gd name="T55" fmla="*/ 13 h 65"/>
                <a:gd name="T56" fmla="*/ 11 w 77"/>
                <a:gd name="T57" fmla="*/ 9 h 65"/>
                <a:gd name="T58" fmla="*/ 17 w 77"/>
                <a:gd name="T59" fmla="*/ 5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5"/>
                  </a:lnTo>
                  <a:lnTo>
                    <a:pt x="65" y="9"/>
                  </a:lnTo>
                  <a:lnTo>
                    <a:pt x="71" y="13"/>
                  </a:lnTo>
                  <a:lnTo>
                    <a:pt x="75" y="19"/>
                  </a:lnTo>
                  <a:lnTo>
                    <a:pt x="77" y="25"/>
                  </a:lnTo>
                  <a:lnTo>
                    <a:pt x="77" y="32"/>
                  </a:lnTo>
                  <a:lnTo>
                    <a:pt x="77" y="38"/>
                  </a:lnTo>
                  <a:lnTo>
                    <a:pt x="75" y="46"/>
                  </a:lnTo>
                  <a:lnTo>
                    <a:pt x="71" y="52"/>
                  </a:lnTo>
                  <a:lnTo>
                    <a:pt x="65" y="55"/>
                  </a:lnTo>
                  <a:lnTo>
                    <a:pt x="59" y="59"/>
                  </a:lnTo>
                  <a:lnTo>
                    <a:pt x="54" y="63"/>
                  </a:lnTo>
                  <a:lnTo>
                    <a:pt x="46" y="65"/>
                  </a:lnTo>
                  <a:lnTo>
                    <a:pt x="38" y="65"/>
                  </a:lnTo>
                  <a:lnTo>
                    <a:pt x="31" y="65"/>
                  </a:lnTo>
                  <a:lnTo>
                    <a:pt x="23" y="63"/>
                  </a:lnTo>
                  <a:lnTo>
                    <a:pt x="17" y="59"/>
                  </a:lnTo>
                  <a:lnTo>
                    <a:pt x="11" y="55"/>
                  </a:lnTo>
                  <a:lnTo>
                    <a:pt x="8" y="52"/>
                  </a:lnTo>
                  <a:lnTo>
                    <a:pt x="4" y="46"/>
                  </a:lnTo>
                  <a:lnTo>
                    <a:pt x="2" y="38"/>
                  </a:lnTo>
                  <a:lnTo>
                    <a:pt x="0" y="32"/>
                  </a:lnTo>
                  <a:lnTo>
                    <a:pt x="2" y="25"/>
                  </a:lnTo>
                  <a:lnTo>
                    <a:pt x="4" y="19"/>
                  </a:lnTo>
                  <a:lnTo>
                    <a:pt x="8" y="13"/>
                  </a:lnTo>
                  <a:lnTo>
                    <a:pt x="11" y="9"/>
                  </a:lnTo>
                  <a:lnTo>
                    <a:pt x="17"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82" name="Freeform 201"/>
            <p:cNvSpPr>
              <a:spLocks/>
            </p:cNvSpPr>
            <p:nvPr/>
          </p:nvSpPr>
          <p:spPr bwMode="auto">
            <a:xfrm>
              <a:off x="2754" y="3770"/>
              <a:ext cx="79" cy="65"/>
            </a:xfrm>
            <a:custGeom>
              <a:avLst/>
              <a:gdLst>
                <a:gd name="T0" fmla="*/ 39 w 79"/>
                <a:gd name="T1" fmla="*/ 0 h 65"/>
                <a:gd name="T2" fmla="*/ 46 w 79"/>
                <a:gd name="T3" fmla="*/ 0 h 65"/>
                <a:gd name="T4" fmla="*/ 54 w 79"/>
                <a:gd name="T5" fmla="*/ 2 h 65"/>
                <a:gd name="T6" fmla="*/ 62 w 79"/>
                <a:gd name="T7" fmla="*/ 6 h 65"/>
                <a:gd name="T8" fmla="*/ 67 w 79"/>
                <a:gd name="T9" fmla="*/ 10 h 65"/>
                <a:gd name="T10" fmla="*/ 71 w 79"/>
                <a:gd name="T11" fmla="*/ 14 h 65"/>
                <a:gd name="T12" fmla="*/ 75 w 79"/>
                <a:gd name="T13" fmla="*/ 19 h 65"/>
                <a:gd name="T14" fmla="*/ 77 w 79"/>
                <a:gd name="T15" fmla="*/ 27 h 65"/>
                <a:gd name="T16" fmla="*/ 79 w 79"/>
                <a:gd name="T17" fmla="*/ 33 h 65"/>
                <a:gd name="T18" fmla="*/ 77 w 79"/>
                <a:gd name="T19" fmla="*/ 40 h 65"/>
                <a:gd name="T20" fmla="*/ 75 w 79"/>
                <a:gd name="T21" fmla="*/ 46 h 65"/>
                <a:gd name="T22" fmla="*/ 71 w 79"/>
                <a:gd name="T23" fmla="*/ 52 h 65"/>
                <a:gd name="T24" fmla="*/ 67 w 79"/>
                <a:gd name="T25" fmla="*/ 56 h 65"/>
                <a:gd name="T26" fmla="*/ 62 w 79"/>
                <a:gd name="T27" fmla="*/ 60 h 65"/>
                <a:gd name="T28" fmla="*/ 54 w 79"/>
                <a:gd name="T29" fmla="*/ 63 h 65"/>
                <a:gd name="T30" fmla="*/ 46 w 79"/>
                <a:gd name="T31" fmla="*/ 65 h 65"/>
                <a:gd name="T32" fmla="*/ 39 w 79"/>
                <a:gd name="T33" fmla="*/ 65 h 65"/>
                <a:gd name="T34" fmla="*/ 31 w 79"/>
                <a:gd name="T35" fmla="*/ 65 h 65"/>
                <a:gd name="T36" fmla="*/ 25 w 79"/>
                <a:gd name="T37" fmla="*/ 63 h 65"/>
                <a:gd name="T38" fmla="*/ 18 w 79"/>
                <a:gd name="T39" fmla="*/ 60 h 65"/>
                <a:gd name="T40" fmla="*/ 12 w 79"/>
                <a:gd name="T41" fmla="*/ 56 h 65"/>
                <a:gd name="T42" fmla="*/ 8 w 79"/>
                <a:gd name="T43" fmla="*/ 52 h 65"/>
                <a:gd name="T44" fmla="*/ 4 w 79"/>
                <a:gd name="T45" fmla="*/ 46 h 65"/>
                <a:gd name="T46" fmla="*/ 2 w 79"/>
                <a:gd name="T47" fmla="*/ 40 h 65"/>
                <a:gd name="T48" fmla="*/ 0 w 79"/>
                <a:gd name="T49" fmla="*/ 33 h 65"/>
                <a:gd name="T50" fmla="*/ 2 w 79"/>
                <a:gd name="T51" fmla="*/ 27 h 65"/>
                <a:gd name="T52" fmla="*/ 4 w 79"/>
                <a:gd name="T53" fmla="*/ 19 h 65"/>
                <a:gd name="T54" fmla="*/ 8 w 79"/>
                <a:gd name="T55" fmla="*/ 14 h 65"/>
                <a:gd name="T56" fmla="*/ 12 w 79"/>
                <a:gd name="T57" fmla="*/ 10 h 65"/>
                <a:gd name="T58" fmla="*/ 18 w 79"/>
                <a:gd name="T59" fmla="*/ 6 h 65"/>
                <a:gd name="T60" fmla="*/ 25 w 79"/>
                <a:gd name="T61" fmla="*/ 2 h 65"/>
                <a:gd name="T62" fmla="*/ 31 w 79"/>
                <a:gd name="T63" fmla="*/ 0 h 65"/>
                <a:gd name="T64" fmla="*/ 39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9" y="0"/>
                  </a:moveTo>
                  <a:lnTo>
                    <a:pt x="46" y="0"/>
                  </a:lnTo>
                  <a:lnTo>
                    <a:pt x="54" y="2"/>
                  </a:lnTo>
                  <a:lnTo>
                    <a:pt x="62" y="6"/>
                  </a:lnTo>
                  <a:lnTo>
                    <a:pt x="67" y="10"/>
                  </a:lnTo>
                  <a:lnTo>
                    <a:pt x="71" y="14"/>
                  </a:lnTo>
                  <a:lnTo>
                    <a:pt x="75" y="19"/>
                  </a:lnTo>
                  <a:lnTo>
                    <a:pt x="77" y="27"/>
                  </a:lnTo>
                  <a:lnTo>
                    <a:pt x="79" y="33"/>
                  </a:lnTo>
                  <a:lnTo>
                    <a:pt x="77" y="40"/>
                  </a:lnTo>
                  <a:lnTo>
                    <a:pt x="75" y="46"/>
                  </a:lnTo>
                  <a:lnTo>
                    <a:pt x="71" y="52"/>
                  </a:lnTo>
                  <a:lnTo>
                    <a:pt x="67" y="56"/>
                  </a:lnTo>
                  <a:lnTo>
                    <a:pt x="62" y="60"/>
                  </a:lnTo>
                  <a:lnTo>
                    <a:pt x="54" y="63"/>
                  </a:lnTo>
                  <a:lnTo>
                    <a:pt x="46" y="65"/>
                  </a:lnTo>
                  <a:lnTo>
                    <a:pt x="39" y="65"/>
                  </a:lnTo>
                  <a:lnTo>
                    <a:pt x="31" y="65"/>
                  </a:lnTo>
                  <a:lnTo>
                    <a:pt x="25" y="63"/>
                  </a:lnTo>
                  <a:lnTo>
                    <a:pt x="18" y="60"/>
                  </a:lnTo>
                  <a:lnTo>
                    <a:pt x="12" y="56"/>
                  </a:lnTo>
                  <a:lnTo>
                    <a:pt x="8" y="52"/>
                  </a:lnTo>
                  <a:lnTo>
                    <a:pt x="4" y="46"/>
                  </a:lnTo>
                  <a:lnTo>
                    <a:pt x="2" y="40"/>
                  </a:lnTo>
                  <a:lnTo>
                    <a:pt x="0" y="33"/>
                  </a:lnTo>
                  <a:lnTo>
                    <a:pt x="2" y="27"/>
                  </a:lnTo>
                  <a:lnTo>
                    <a:pt x="4" y="19"/>
                  </a:lnTo>
                  <a:lnTo>
                    <a:pt x="8" y="14"/>
                  </a:lnTo>
                  <a:lnTo>
                    <a:pt x="12" y="10"/>
                  </a:lnTo>
                  <a:lnTo>
                    <a:pt x="18" y="6"/>
                  </a:lnTo>
                  <a:lnTo>
                    <a:pt x="25" y="2"/>
                  </a:lnTo>
                  <a:lnTo>
                    <a:pt x="31" y="0"/>
                  </a:lnTo>
                  <a:lnTo>
                    <a:pt x="39" y="0"/>
                  </a:lnTo>
                  <a:close/>
                </a:path>
              </a:pathLst>
            </a:custGeom>
            <a:solidFill>
              <a:srgbClr val="FFFFFF"/>
            </a:solidFill>
            <a:ln w="9525">
              <a:noFill/>
              <a:round/>
              <a:headEnd/>
              <a:tailEnd/>
            </a:ln>
          </p:spPr>
          <p:txBody>
            <a:bodyPr/>
            <a:lstStyle/>
            <a:p>
              <a:endParaRPr lang="en-US" dirty="0"/>
            </a:p>
          </p:txBody>
        </p:sp>
        <p:sp>
          <p:nvSpPr>
            <p:cNvPr id="19783" name="Freeform 202"/>
            <p:cNvSpPr>
              <a:spLocks/>
            </p:cNvSpPr>
            <p:nvPr/>
          </p:nvSpPr>
          <p:spPr bwMode="auto">
            <a:xfrm>
              <a:off x="2754" y="3770"/>
              <a:ext cx="79" cy="65"/>
            </a:xfrm>
            <a:custGeom>
              <a:avLst/>
              <a:gdLst>
                <a:gd name="T0" fmla="*/ 39 w 79"/>
                <a:gd name="T1" fmla="*/ 0 h 65"/>
                <a:gd name="T2" fmla="*/ 46 w 79"/>
                <a:gd name="T3" fmla="*/ 0 h 65"/>
                <a:gd name="T4" fmla="*/ 54 w 79"/>
                <a:gd name="T5" fmla="*/ 2 h 65"/>
                <a:gd name="T6" fmla="*/ 62 w 79"/>
                <a:gd name="T7" fmla="*/ 6 h 65"/>
                <a:gd name="T8" fmla="*/ 67 w 79"/>
                <a:gd name="T9" fmla="*/ 10 h 65"/>
                <a:gd name="T10" fmla="*/ 71 w 79"/>
                <a:gd name="T11" fmla="*/ 14 h 65"/>
                <a:gd name="T12" fmla="*/ 75 w 79"/>
                <a:gd name="T13" fmla="*/ 19 h 65"/>
                <a:gd name="T14" fmla="*/ 77 w 79"/>
                <a:gd name="T15" fmla="*/ 27 h 65"/>
                <a:gd name="T16" fmla="*/ 79 w 79"/>
                <a:gd name="T17" fmla="*/ 33 h 65"/>
                <a:gd name="T18" fmla="*/ 77 w 79"/>
                <a:gd name="T19" fmla="*/ 40 h 65"/>
                <a:gd name="T20" fmla="*/ 75 w 79"/>
                <a:gd name="T21" fmla="*/ 46 h 65"/>
                <a:gd name="T22" fmla="*/ 71 w 79"/>
                <a:gd name="T23" fmla="*/ 52 h 65"/>
                <a:gd name="T24" fmla="*/ 67 w 79"/>
                <a:gd name="T25" fmla="*/ 56 h 65"/>
                <a:gd name="T26" fmla="*/ 62 w 79"/>
                <a:gd name="T27" fmla="*/ 60 h 65"/>
                <a:gd name="T28" fmla="*/ 54 w 79"/>
                <a:gd name="T29" fmla="*/ 63 h 65"/>
                <a:gd name="T30" fmla="*/ 46 w 79"/>
                <a:gd name="T31" fmla="*/ 65 h 65"/>
                <a:gd name="T32" fmla="*/ 39 w 79"/>
                <a:gd name="T33" fmla="*/ 65 h 65"/>
                <a:gd name="T34" fmla="*/ 31 w 79"/>
                <a:gd name="T35" fmla="*/ 65 h 65"/>
                <a:gd name="T36" fmla="*/ 25 w 79"/>
                <a:gd name="T37" fmla="*/ 63 h 65"/>
                <a:gd name="T38" fmla="*/ 18 w 79"/>
                <a:gd name="T39" fmla="*/ 60 h 65"/>
                <a:gd name="T40" fmla="*/ 12 w 79"/>
                <a:gd name="T41" fmla="*/ 56 h 65"/>
                <a:gd name="T42" fmla="*/ 8 w 79"/>
                <a:gd name="T43" fmla="*/ 52 h 65"/>
                <a:gd name="T44" fmla="*/ 4 w 79"/>
                <a:gd name="T45" fmla="*/ 46 h 65"/>
                <a:gd name="T46" fmla="*/ 2 w 79"/>
                <a:gd name="T47" fmla="*/ 40 h 65"/>
                <a:gd name="T48" fmla="*/ 0 w 79"/>
                <a:gd name="T49" fmla="*/ 33 h 65"/>
                <a:gd name="T50" fmla="*/ 2 w 79"/>
                <a:gd name="T51" fmla="*/ 27 h 65"/>
                <a:gd name="T52" fmla="*/ 4 w 79"/>
                <a:gd name="T53" fmla="*/ 19 h 65"/>
                <a:gd name="T54" fmla="*/ 8 w 79"/>
                <a:gd name="T55" fmla="*/ 14 h 65"/>
                <a:gd name="T56" fmla="*/ 12 w 79"/>
                <a:gd name="T57" fmla="*/ 10 h 65"/>
                <a:gd name="T58" fmla="*/ 18 w 79"/>
                <a:gd name="T59" fmla="*/ 6 h 65"/>
                <a:gd name="T60" fmla="*/ 25 w 79"/>
                <a:gd name="T61" fmla="*/ 2 h 65"/>
                <a:gd name="T62" fmla="*/ 31 w 79"/>
                <a:gd name="T63" fmla="*/ 0 h 65"/>
                <a:gd name="T64" fmla="*/ 39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9" y="0"/>
                  </a:moveTo>
                  <a:lnTo>
                    <a:pt x="46" y="0"/>
                  </a:lnTo>
                  <a:lnTo>
                    <a:pt x="54" y="2"/>
                  </a:lnTo>
                  <a:lnTo>
                    <a:pt x="62" y="6"/>
                  </a:lnTo>
                  <a:lnTo>
                    <a:pt x="67" y="10"/>
                  </a:lnTo>
                  <a:lnTo>
                    <a:pt x="71" y="14"/>
                  </a:lnTo>
                  <a:lnTo>
                    <a:pt x="75" y="19"/>
                  </a:lnTo>
                  <a:lnTo>
                    <a:pt x="77" y="27"/>
                  </a:lnTo>
                  <a:lnTo>
                    <a:pt x="79" y="33"/>
                  </a:lnTo>
                  <a:lnTo>
                    <a:pt x="77" y="40"/>
                  </a:lnTo>
                  <a:lnTo>
                    <a:pt x="75" y="46"/>
                  </a:lnTo>
                  <a:lnTo>
                    <a:pt x="71" y="52"/>
                  </a:lnTo>
                  <a:lnTo>
                    <a:pt x="67" y="56"/>
                  </a:lnTo>
                  <a:lnTo>
                    <a:pt x="62" y="60"/>
                  </a:lnTo>
                  <a:lnTo>
                    <a:pt x="54" y="63"/>
                  </a:lnTo>
                  <a:lnTo>
                    <a:pt x="46" y="65"/>
                  </a:lnTo>
                  <a:lnTo>
                    <a:pt x="39" y="65"/>
                  </a:lnTo>
                  <a:lnTo>
                    <a:pt x="31" y="65"/>
                  </a:lnTo>
                  <a:lnTo>
                    <a:pt x="25" y="63"/>
                  </a:lnTo>
                  <a:lnTo>
                    <a:pt x="18" y="60"/>
                  </a:lnTo>
                  <a:lnTo>
                    <a:pt x="12" y="56"/>
                  </a:lnTo>
                  <a:lnTo>
                    <a:pt x="8" y="52"/>
                  </a:lnTo>
                  <a:lnTo>
                    <a:pt x="4" y="46"/>
                  </a:lnTo>
                  <a:lnTo>
                    <a:pt x="2" y="40"/>
                  </a:lnTo>
                  <a:lnTo>
                    <a:pt x="0" y="33"/>
                  </a:lnTo>
                  <a:lnTo>
                    <a:pt x="2" y="27"/>
                  </a:lnTo>
                  <a:lnTo>
                    <a:pt x="4" y="19"/>
                  </a:lnTo>
                  <a:lnTo>
                    <a:pt x="8" y="14"/>
                  </a:lnTo>
                  <a:lnTo>
                    <a:pt x="12" y="10"/>
                  </a:lnTo>
                  <a:lnTo>
                    <a:pt x="18" y="6"/>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784" name="Freeform 203"/>
            <p:cNvSpPr>
              <a:spLocks/>
            </p:cNvSpPr>
            <p:nvPr/>
          </p:nvSpPr>
          <p:spPr bwMode="auto">
            <a:xfrm>
              <a:off x="1998" y="3636"/>
              <a:ext cx="77" cy="65"/>
            </a:xfrm>
            <a:custGeom>
              <a:avLst/>
              <a:gdLst>
                <a:gd name="T0" fmla="*/ 38 w 77"/>
                <a:gd name="T1" fmla="*/ 0 h 65"/>
                <a:gd name="T2" fmla="*/ 46 w 77"/>
                <a:gd name="T3" fmla="*/ 0 h 65"/>
                <a:gd name="T4" fmla="*/ 54 w 77"/>
                <a:gd name="T5" fmla="*/ 2 h 65"/>
                <a:gd name="T6" fmla="*/ 59 w 77"/>
                <a:gd name="T7" fmla="*/ 6 h 65"/>
                <a:gd name="T8" fmla="*/ 65 w 77"/>
                <a:gd name="T9" fmla="*/ 9 h 65"/>
                <a:gd name="T10" fmla="*/ 69 w 77"/>
                <a:gd name="T11" fmla="*/ 13 h 65"/>
                <a:gd name="T12" fmla="*/ 73 w 77"/>
                <a:gd name="T13" fmla="*/ 19 h 65"/>
                <a:gd name="T14" fmla="*/ 77 w 77"/>
                <a:gd name="T15" fmla="*/ 25 h 65"/>
                <a:gd name="T16" fmla="*/ 77 w 77"/>
                <a:gd name="T17" fmla="*/ 32 h 65"/>
                <a:gd name="T18" fmla="*/ 77 w 77"/>
                <a:gd name="T19" fmla="*/ 38 h 65"/>
                <a:gd name="T20" fmla="*/ 73 w 77"/>
                <a:gd name="T21" fmla="*/ 46 h 65"/>
                <a:gd name="T22" fmla="*/ 69 w 77"/>
                <a:gd name="T23" fmla="*/ 52 h 65"/>
                <a:gd name="T24" fmla="*/ 65 w 77"/>
                <a:gd name="T25" fmla="*/ 55 h 65"/>
                <a:gd name="T26" fmla="*/ 59 w 77"/>
                <a:gd name="T27" fmla="*/ 59 h 65"/>
                <a:gd name="T28" fmla="*/ 54 w 77"/>
                <a:gd name="T29" fmla="*/ 63 h 65"/>
                <a:gd name="T30" fmla="*/ 46 w 77"/>
                <a:gd name="T31" fmla="*/ 65 h 65"/>
                <a:gd name="T32" fmla="*/ 38 w 77"/>
                <a:gd name="T33" fmla="*/ 65 h 65"/>
                <a:gd name="T34" fmla="*/ 31 w 77"/>
                <a:gd name="T35" fmla="*/ 65 h 65"/>
                <a:gd name="T36" fmla="*/ 23 w 77"/>
                <a:gd name="T37" fmla="*/ 63 h 65"/>
                <a:gd name="T38" fmla="*/ 17 w 77"/>
                <a:gd name="T39" fmla="*/ 59 h 65"/>
                <a:gd name="T40" fmla="*/ 11 w 77"/>
                <a:gd name="T41" fmla="*/ 55 h 65"/>
                <a:gd name="T42" fmla="*/ 6 w 77"/>
                <a:gd name="T43" fmla="*/ 52 h 65"/>
                <a:gd name="T44" fmla="*/ 2 w 77"/>
                <a:gd name="T45" fmla="*/ 46 h 65"/>
                <a:gd name="T46" fmla="*/ 0 w 77"/>
                <a:gd name="T47" fmla="*/ 38 h 65"/>
                <a:gd name="T48" fmla="*/ 0 w 77"/>
                <a:gd name="T49" fmla="*/ 32 h 65"/>
                <a:gd name="T50" fmla="*/ 0 w 77"/>
                <a:gd name="T51" fmla="*/ 25 h 65"/>
                <a:gd name="T52" fmla="*/ 2 w 77"/>
                <a:gd name="T53" fmla="*/ 19 h 65"/>
                <a:gd name="T54" fmla="*/ 6 w 77"/>
                <a:gd name="T55" fmla="*/ 13 h 65"/>
                <a:gd name="T56" fmla="*/ 11 w 77"/>
                <a:gd name="T57" fmla="*/ 9 h 65"/>
                <a:gd name="T58" fmla="*/ 17 w 77"/>
                <a:gd name="T59" fmla="*/ 6 h 65"/>
                <a:gd name="T60" fmla="*/ 23 w 77"/>
                <a:gd name="T61" fmla="*/ 2 h 65"/>
                <a:gd name="T62" fmla="*/ 31 w 77"/>
                <a:gd name="T63" fmla="*/ 0 h 65"/>
                <a:gd name="T64" fmla="*/ 3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9"/>
                  </a:lnTo>
                  <a:lnTo>
                    <a:pt x="69" y="13"/>
                  </a:lnTo>
                  <a:lnTo>
                    <a:pt x="73" y="19"/>
                  </a:lnTo>
                  <a:lnTo>
                    <a:pt x="77" y="25"/>
                  </a:lnTo>
                  <a:lnTo>
                    <a:pt x="77" y="32"/>
                  </a:lnTo>
                  <a:lnTo>
                    <a:pt x="77" y="38"/>
                  </a:lnTo>
                  <a:lnTo>
                    <a:pt x="73" y="46"/>
                  </a:lnTo>
                  <a:lnTo>
                    <a:pt x="69" y="52"/>
                  </a:lnTo>
                  <a:lnTo>
                    <a:pt x="65" y="55"/>
                  </a:lnTo>
                  <a:lnTo>
                    <a:pt x="59" y="59"/>
                  </a:lnTo>
                  <a:lnTo>
                    <a:pt x="54" y="63"/>
                  </a:lnTo>
                  <a:lnTo>
                    <a:pt x="46" y="65"/>
                  </a:lnTo>
                  <a:lnTo>
                    <a:pt x="38" y="65"/>
                  </a:lnTo>
                  <a:lnTo>
                    <a:pt x="31" y="65"/>
                  </a:lnTo>
                  <a:lnTo>
                    <a:pt x="23" y="63"/>
                  </a:lnTo>
                  <a:lnTo>
                    <a:pt x="17" y="59"/>
                  </a:lnTo>
                  <a:lnTo>
                    <a:pt x="11" y="55"/>
                  </a:lnTo>
                  <a:lnTo>
                    <a:pt x="6" y="52"/>
                  </a:lnTo>
                  <a:lnTo>
                    <a:pt x="2" y="46"/>
                  </a:lnTo>
                  <a:lnTo>
                    <a:pt x="0" y="38"/>
                  </a:lnTo>
                  <a:lnTo>
                    <a:pt x="0" y="32"/>
                  </a:lnTo>
                  <a:lnTo>
                    <a:pt x="0" y="25"/>
                  </a:lnTo>
                  <a:lnTo>
                    <a:pt x="2" y="19"/>
                  </a:lnTo>
                  <a:lnTo>
                    <a:pt x="6" y="13"/>
                  </a:lnTo>
                  <a:lnTo>
                    <a:pt x="11" y="9"/>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785" name="Freeform 204"/>
            <p:cNvSpPr>
              <a:spLocks/>
            </p:cNvSpPr>
            <p:nvPr/>
          </p:nvSpPr>
          <p:spPr bwMode="auto">
            <a:xfrm>
              <a:off x="2706" y="3580"/>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71 w 77"/>
                <a:gd name="T11" fmla="*/ 14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6 w 77"/>
                <a:gd name="T25" fmla="*/ 56 h 65"/>
                <a:gd name="T26" fmla="*/ 60 w 77"/>
                <a:gd name="T27" fmla="*/ 60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60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4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4"/>
                  </a:lnTo>
                  <a:lnTo>
                    <a:pt x="75" y="19"/>
                  </a:lnTo>
                  <a:lnTo>
                    <a:pt x="77" y="27"/>
                  </a:lnTo>
                  <a:lnTo>
                    <a:pt x="77" y="33"/>
                  </a:lnTo>
                  <a:lnTo>
                    <a:pt x="77" y="40"/>
                  </a:lnTo>
                  <a:lnTo>
                    <a:pt x="75" y="46"/>
                  </a:lnTo>
                  <a:lnTo>
                    <a:pt x="71" y="52"/>
                  </a:lnTo>
                  <a:lnTo>
                    <a:pt x="66" y="56"/>
                  </a:lnTo>
                  <a:lnTo>
                    <a:pt x="60" y="60"/>
                  </a:lnTo>
                  <a:lnTo>
                    <a:pt x="54" y="63"/>
                  </a:lnTo>
                  <a:lnTo>
                    <a:pt x="46" y="65"/>
                  </a:lnTo>
                  <a:lnTo>
                    <a:pt x="39" y="65"/>
                  </a:lnTo>
                  <a:lnTo>
                    <a:pt x="31" y="65"/>
                  </a:lnTo>
                  <a:lnTo>
                    <a:pt x="23" y="63"/>
                  </a:lnTo>
                  <a:lnTo>
                    <a:pt x="18" y="60"/>
                  </a:lnTo>
                  <a:lnTo>
                    <a:pt x="12" y="56"/>
                  </a:lnTo>
                  <a:lnTo>
                    <a:pt x="6" y="52"/>
                  </a:lnTo>
                  <a:lnTo>
                    <a:pt x="2" y="46"/>
                  </a:lnTo>
                  <a:lnTo>
                    <a:pt x="0" y="40"/>
                  </a:lnTo>
                  <a:lnTo>
                    <a:pt x="0" y="33"/>
                  </a:lnTo>
                  <a:lnTo>
                    <a:pt x="0" y="27"/>
                  </a:lnTo>
                  <a:lnTo>
                    <a:pt x="2" y="19"/>
                  </a:lnTo>
                  <a:lnTo>
                    <a:pt x="6" y="14"/>
                  </a:lnTo>
                  <a:lnTo>
                    <a:pt x="12" y="10"/>
                  </a:lnTo>
                  <a:lnTo>
                    <a:pt x="18"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786" name="Freeform 205"/>
            <p:cNvSpPr>
              <a:spLocks/>
            </p:cNvSpPr>
            <p:nvPr/>
          </p:nvSpPr>
          <p:spPr bwMode="auto">
            <a:xfrm>
              <a:off x="2706" y="3580"/>
              <a:ext cx="77" cy="65"/>
            </a:xfrm>
            <a:custGeom>
              <a:avLst/>
              <a:gdLst>
                <a:gd name="T0" fmla="*/ 39 w 77"/>
                <a:gd name="T1" fmla="*/ 0 h 65"/>
                <a:gd name="T2" fmla="*/ 46 w 77"/>
                <a:gd name="T3" fmla="*/ 0 h 65"/>
                <a:gd name="T4" fmla="*/ 54 w 77"/>
                <a:gd name="T5" fmla="*/ 2 h 65"/>
                <a:gd name="T6" fmla="*/ 60 w 77"/>
                <a:gd name="T7" fmla="*/ 6 h 65"/>
                <a:gd name="T8" fmla="*/ 66 w 77"/>
                <a:gd name="T9" fmla="*/ 10 h 65"/>
                <a:gd name="T10" fmla="*/ 71 w 77"/>
                <a:gd name="T11" fmla="*/ 14 h 65"/>
                <a:gd name="T12" fmla="*/ 75 w 77"/>
                <a:gd name="T13" fmla="*/ 19 h 65"/>
                <a:gd name="T14" fmla="*/ 77 w 77"/>
                <a:gd name="T15" fmla="*/ 27 h 65"/>
                <a:gd name="T16" fmla="*/ 77 w 77"/>
                <a:gd name="T17" fmla="*/ 33 h 65"/>
                <a:gd name="T18" fmla="*/ 77 w 77"/>
                <a:gd name="T19" fmla="*/ 40 h 65"/>
                <a:gd name="T20" fmla="*/ 75 w 77"/>
                <a:gd name="T21" fmla="*/ 46 h 65"/>
                <a:gd name="T22" fmla="*/ 71 w 77"/>
                <a:gd name="T23" fmla="*/ 52 h 65"/>
                <a:gd name="T24" fmla="*/ 66 w 77"/>
                <a:gd name="T25" fmla="*/ 56 h 65"/>
                <a:gd name="T26" fmla="*/ 60 w 77"/>
                <a:gd name="T27" fmla="*/ 60 h 65"/>
                <a:gd name="T28" fmla="*/ 54 w 77"/>
                <a:gd name="T29" fmla="*/ 63 h 65"/>
                <a:gd name="T30" fmla="*/ 46 w 77"/>
                <a:gd name="T31" fmla="*/ 65 h 65"/>
                <a:gd name="T32" fmla="*/ 39 w 77"/>
                <a:gd name="T33" fmla="*/ 65 h 65"/>
                <a:gd name="T34" fmla="*/ 31 w 77"/>
                <a:gd name="T35" fmla="*/ 65 h 65"/>
                <a:gd name="T36" fmla="*/ 23 w 77"/>
                <a:gd name="T37" fmla="*/ 63 h 65"/>
                <a:gd name="T38" fmla="*/ 18 w 77"/>
                <a:gd name="T39" fmla="*/ 60 h 65"/>
                <a:gd name="T40" fmla="*/ 12 w 77"/>
                <a:gd name="T41" fmla="*/ 56 h 65"/>
                <a:gd name="T42" fmla="*/ 6 w 77"/>
                <a:gd name="T43" fmla="*/ 52 h 65"/>
                <a:gd name="T44" fmla="*/ 2 w 77"/>
                <a:gd name="T45" fmla="*/ 46 h 65"/>
                <a:gd name="T46" fmla="*/ 0 w 77"/>
                <a:gd name="T47" fmla="*/ 40 h 65"/>
                <a:gd name="T48" fmla="*/ 0 w 77"/>
                <a:gd name="T49" fmla="*/ 33 h 65"/>
                <a:gd name="T50" fmla="*/ 0 w 77"/>
                <a:gd name="T51" fmla="*/ 27 h 65"/>
                <a:gd name="T52" fmla="*/ 2 w 77"/>
                <a:gd name="T53" fmla="*/ 19 h 65"/>
                <a:gd name="T54" fmla="*/ 6 w 77"/>
                <a:gd name="T55" fmla="*/ 14 h 65"/>
                <a:gd name="T56" fmla="*/ 12 w 77"/>
                <a:gd name="T57" fmla="*/ 10 h 65"/>
                <a:gd name="T58" fmla="*/ 18 w 77"/>
                <a:gd name="T59" fmla="*/ 6 h 65"/>
                <a:gd name="T60" fmla="*/ 23 w 77"/>
                <a:gd name="T61" fmla="*/ 2 h 65"/>
                <a:gd name="T62" fmla="*/ 31 w 77"/>
                <a:gd name="T63" fmla="*/ 0 h 65"/>
                <a:gd name="T64" fmla="*/ 3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4"/>
                  </a:lnTo>
                  <a:lnTo>
                    <a:pt x="75" y="19"/>
                  </a:lnTo>
                  <a:lnTo>
                    <a:pt x="77" y="27"/>
                  </a:lnTo>
                  <a:lnTo>
                    <a:pt x="77" y="33"/>
                  </a:lnTo>
                  <a:lnTo>
                    <a:pt x="77" y="40"/>
                  </a:lnTo>
                  <a:lnTo>
                    <a:pt x="75" y="46"/>
                  </a:lnTo>
                  <a:lnTo>
                    <a:pt x="71" y="52"/>
                  </a:lnTo>
                  <a:lnTo>
                    <a:pt x="66" y="56"/>
                  </a:lnTo>
                  <a:lnTo>
                    <a:pt x="60" y="60"/>
                  </a:lnTo>
                  <a:lnTo>
                    <a:pt x="54" y="63"/>
                  </a:lnTo>
                  <a:lnTo>
                    <a:pt x="46" y="65"/>
                  </a:lnTo>
                  <a:lnTo>
                    <a:pt x="39" y="65"/>
                  </a:lnTo>
                  <a:lnTo>
                    <a:pt x="31" y="65"/>
                  </a:lnTo>
                  <a:lnTo>
                    <a:pt x="23" y="63"/>
                  </a:lnTo>
                  <a:lnTo>
                    <a:pt x="18" y="60"/>
                  </a:lnTo>
                  <a:lnTo>
                    <a:pt x="12" y="56"/>
                  </a:lnTo>
                  <a:lnTo>
                    <a:pt x="6" y="52"/>
                  </a:lnTo>
                  <a:lnTo>
                    <a:pt x="2" y="46"/>
                  </a:lnTo>
                  <a:lnTo>
                    <a:pt x="0" y="40"/>
                  </a:lnTo>
                  <a:lnTo>
                    <a:pt x="0" y="33"/>
                  </a:lnTo>
                  <a:lnTo>
                    <a:pt x="0" y="27"/>
                  </a:lnTo>
                  <a:lnTo>
                    <a:pt x="2" y="19"/>
                  </a:lnTo>
                  <a:lnTo>
                    <a:pt x="6" y="14"/>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grpSp>
      <p:sp>
        <p:nvSpPr>
          <p:cNvPr id="19460" name="Freeform 207"/>
          <p:cNvSpPr>
            <a:spLocks/>
          </p:cNvSpPr>
          <p:nvPr/>
        </p:nvSpPr>
        <p:spPr bwMode="auto">
          <a:xfrm>
            <a:off x="3211513" y="6375400"/>
            <a:ext cx="122237" cy="106363"/>
          </a:xfrm>
          <a:custGeom>
            <a:avLst/>
            <a:gdLst>
              <a:gd name="T0" fmla="*/ 95765546 w 77"/>
              <a:gd name="T1" fmla="*/ 0 h 67"/>
              <a:gd name="T2" fmla="*/ 115926713 w 77"/>
              <a:gd name="T3" fmla="*/ 5040336 h 67"/>
              <a:gd name="T4" fmla="*/ 136087881 w 77"/>
              <a:gd name="T5" fmla="*/ 10080672 h 67"/>
              <a:gd name="T6" fmla="*/ 148687817 w 77"/>
              <a:gd name="T7" fmla="*/ 12601634 h 67"/>
              <a:gd name="T8" fmla="*/ 163808692 w 77"/>
              <a:gd name="T9" fmla="*/ 22682307 h 67"/>
              <a:gd name="T10" fmla="*/ 178929568 w 77"/>
              <a:gd name="T11" fmla="*/ 37803315 h 67"/>
              <a:gd name="T12" fmla="*/ 189010152 w 77"/>
              <a:gd name="T13" fmla="*/ 52924324 h 67"/>
              <a:gd name="T14" fmla="*/ 194050444 w 77"/>
              <a:gd name="T15" fmla="*/ 68045332 h 67"/>
              <a:gd name="T16" fmla="*/ 194050444 w 77"/>
              <a:gd name="T17" fmla="*/ 85685715 h 67"/>
              <a:gd name="T18" fmla="*/ 194050444 w 77"/>
              <a:gd name="T19" fmla="*/ 100806724 h 67"/>
              <a:gd name="T20" fmla="*/ 189010152 w 77"/>
              <a:gd name="T21" fmla="*/ 115927732 h 67"/>
              <a:gd name="T22" fmla="*/ 178929568 w 77"/>
              <a:gd name="T23" fmla="*/ 128529367 h 67"/>
              <a:gd name="T24" fmla="*/ 163808692 w 77"/>
              <a:gd name="T25" fmla="*/ 143650375 h 67"/>
              <a:gd name="T26" fmla="*/ 148687817 w 77"/>
              <a:gd name="T27" fmla="*/ 153731048 h 67"/>
              <a:gd name="T28" fmla="*/ 136087881 w 77"/>
              <a:gd name="T29" fmla="*/ 158771384 h 67"/>
              <a:gd name="T30" fmla="*/ 115926713 w 77"/>
              <a:gd name="T31" fmla="*/ 163811720 h 67"/>
              <a:gd name="T32" fmla="*/ 95765546 w 77"/>
              <a:gd name="T33" fmla="*/ 168852056 h 67"/>
              <a:gd name="T34" fmla="*/ 78123730 w 77"/>
              <a:gd name="T35" fmla="*/ 163811720 h 67"/>
              <a:gd name="T36" fmla="*/ 57962563 w 77"/>
              <a:gd name="T37" fmla="*/ 158771384 h 67"/>
              <a:gd name="T38" fmla="*/ 42841687 w 77"/>
              <a:gd name="T39" fmla="*/ 153731048 h 67"/>
              <a:gd name="T40" fmla="*/ 27720812 w 77"/>
              <a:gd name="T41" fmla="*/ 143650375 h 67"/>
              <a:gd name="T42" fmla="*/ 15120876 w 77"/>
              <a:gd name="T43" fmla="*/ 128529367 h 67"/>
              <a:gd name="T44" fmla="*/ 10080584 w 77"/>
              <a:gd name="T45" fmla="*/ 115927732 h 67"/>
              <a:gd name="T46" fmla="*/ 0 w 77"/>
              <a:gd name="T47" fmla="*/ 100806724 h 67"/>
              <a:gd name="T48" fmla="*/ 0 w 77"/>
              <a:gd name="T49" fmla="*/ 85685715 h 67"/>
              <a:gd name="T50" fmla="*/ 0 w 77"/>
              <a:gd name="T51" fmla="*/ 68045332 h 67"/>
              <a:gd name="T52" fmla="*/ 10080584 w 77"/>
              <a:gd name="T53" fmla="*/ 52924324 h 67"/>
              <a:gd name="T54" fmla="*/ 15120876 w 77"/>
              <a:gd name="T55" fmla="*/ 37803315 h 67"/>
              <a:gd name="T56" fmla="*/ 27720812 w 77"/>
              <a:gd name="T57" fmla="*/ 22682307 h 67"/>
              <a:gd name="T58" fmla="*/ 42841687 w 77"/>
              <a:gd name="T59" fmla="*/ 12601634 h 67"/>
              <a:gd name="T60" fmla="*/ 57962563 w 77"/>
              <a:gd name="T61" fmla="*/ 10080672 h 67"/>
              <a:gd name="T62" fmla="*/ 78123730 w 77"/>
              <a:gd name="T63" fmla="*/ 5040336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5"/>
                </a:lnTo>
                <a:lnTo>
                  <a:pt x="65" y="9"/>
                </a:lnTo>
                <a:lnTo>
                  <a:pt x="71" y="15"/>
                </a:lnTo>
                <a:lnTo>
                  <a:pt x="75" y="21"/>
                </a:lnTo>
                <a:lnTo>
                  <a:pt x="77" y="27"/>
                </a:lnTo>
                <a:lnTo>
                  <a:pt x="77" y="34"/>
                </a:lnTo>
                <a:lnTo>
                  <a:pt x="77" y="40"/>
                </a:lnTo>
                <a:lnTo>
                  <a:pt x="75" y="46"/>
                </a:lnTo>
                <a:lnTo>
                  <a:pt x="71" y="51"/>
                </a:lnTo>
                <a:lnTo>
                  <a:pt x="65" y="57"/>
                </a:lnTo>
                <a:lnTo>
                  <a:pt x="59" y="61"/>
                </a:lnTo>
                <a:lnTo>
                  <a:pt x="54" y="63"/>
                </a:lnTo>
                <a:lnTo>
                  <a:pt x="46" y="65"/>
                </a:lnTo>
                <a:lnTo>
                  <a:pt x="38" y="67"/>
                </a:lnTo>
                <a:lnTo>
                  <a:pt x="31" y="65"/>
                </a:lnTo>
                <a:lnTo>
                  <a:pt x="23" y="63"/>
                </a:lnTo>
                <a:lnTo>
                  <a:pt x="17" y="61"/>
                </a:lnTo>
                <a:lnTo>
                  <a:pt x="11" y="57"/>
                </a:lnTo>
                <a:lnTo>
                  <a:pt x="6" y="51"/>
                </a:lnTo>
                <a:lnTo>
                  <a:pt x="4" y="46"/>
                </a:lnTo>
                <a:lnTo>
                  <a:pt x="0" y="40"/>
                </a:lnTo>
                <a:lnTo>
                  <a:pt x="0" y="34"/>
                </a:lnTo>
                <a:lnTo>
                  <a:pt x="0" y="27"/>
                </a:lnTo>
                <a:lnTo>
                  <a:pt x="4" y="21"/>
                </a:lnTo>
                <a:lnTo>
                  <a:pt x="6" y="15"/>
                </a:lnTo>
                <a:lnTo>
                  <a:pt x="11" y="9"/>
                </a:lnTo>
                <a:lnTo>
                  <a:pt x="17" y="5"/>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461" name="Freeform 208"/>
          <p:cNvSpPr>
            <a:spLocks/>
          </p:cNvSpPr>
          <p:nvPr/>
        </p:nvSpPr>
        <p:spPr bwMode="auto">
          <a:xfrm>
            <a:off x="4335463" y="6286500"/>
            <a:ext cx="122237" cy="106363"/>
          </a:xfrm>
          <a:custGeom>
            <a:avLst/>
            <a:gdLst>
              <a:gd name="T0" fmla="*/ 98284898 w 77"/>
              <a:gd name="T1" fmla="*/ 0 h 67"/>
              <a:gd name="T2" fmla="*/ 115926713 w 77"/>
              <a:gd name="T3" fmla="*/ 5040336 h 67"/>
              <a:gd name="T4" fmla="*/ 136087881 w 77"/>
              <a:gd name="T5" fmla="*/ 10080672 h 67"/>
              <a:gd name="T6" fmla="*/ 151208756 w 77"/>
              <a:gd name="T7" fmla="*/ 15121009 h 67"/>
              <a:gd name="T8" fmla="*/ 166329632 w 77"/>
              <a:gd name="T9" fmla="*/ 25201681 h 67"/>
              <a:gd name="T10" fmla="*/ 178929568 w 77"/>
              <a:gd name="T11" fmla="*/ 37803315 h 67"/>
              <a:gd name="T12" fmla="*/ 189010152 w 77"/>
              <a:gd name="T13" fmla="*/ 52924324 h 67"/>
              <a:gd name="T14" fmla="*/ 194050444 w 77"/>
              <a:gd name="T15" fmla="*/ 68045332 h 67"/>
              <a:gd name="T16" fmla="*/ 194050444 w 77"/>
              <a:gd name="T17" fmla="*/ 88206677 h 67"/>
              <a:gd name="T18" fmla="*/ 194050444 w 77"/>
              <a:gd name="T19" fmla="*/ 100806724 h 67"/>
              <a:gd name="T20" fmla="*/ 189010152 w 77"/>
              <a:gd name="T21" fmla="*/ 115927732 h 67"/>
              <a:gd name="T22" fmla="*/ 178929568 w 77"/>
              <a:gd name="T23" fmla="*/ 131048741 h 67"/>
              <a:gd name="T24" fmla="*/ 166329632 w 77"/>
              <a:gd name="T25" fmla="*/ 146169750 h 67"/>
              <a:gd name="T26" fmla="*/ 151208756 w 77"/>
              <a:gd name="T27" fmla="*/ 153731048 h 67"/>
              <a:gd name="T28" fmla="*/ 136087881 w 77"/>
              <a:gd name="T29" fmla="*/ 163811720 h 67"/>
              <a:gd name="T30" fmla="*/ 115926713 w 77"/>
              <a:gd name="T31" fmla="*/ 168852056 h 67"/>
              <a:gd name="T32" fmla="*/ 98284898 w 77"/>
              <a:gd name="T33" fmla="*/ 168852056 h 67"/>
              <a:gd name="T34" fmla="*/ 78123730 w 77"/>
              <a:gd name="T35" fmla="*/ 168852056 h 67"/>
              <a:gd name="T36" fmla="*/ 57962563 w 77"/>
              <a:gd name="T37" fmla="*/ 163811720 h 67"/>
              <a:gd name="T38" fmla="*/ 45362627 w 77"/>
              <a:gd name="T39" fmla="*/ 153731048 h 67"/>
              <a:gd name="T40" fmla="*/ 30241751 w 77"/>
              <a:gd name="T41" fmla="*/ 146169750 h 67"/>
              <a:gd name="T42" fmla="*/ 20161168 w 77"/>
              <a:gd name="T43" fmla="*/ 131048741 h 67"/>
              <a:gd name="T44" fmla="*/ 10080584 w 77"/>
              <a:gd name="T45" fmla="*/ 115927732 h 67"/>
              <a:gd name="T46" fmla="*/ 5040292 w 77"/>
              <a:gd name="T47" fmla="*/ 100806724 h 67"/>
              <a:gd name="T48" fmla="*/ 0 w 77"/>
              <a:gd name="T49" fmla="*/ 88206677 h 67"/>
              <a:gd name="T50" fmla="*/ 5040292 w 77"/>
              <a:gd name="T51" fmla="*/ 68045332 h 67"/>
              <a:gd name="T52" fmla="*/ 10080584 w 77"/>
              <a:gd name="T53" fmla="*/ 52924324 h 67"/>
              <a:gd name="T54" fmla="*/ 20161168 w 77"/>
              <a:gd name="T55" fmla="*/ 37803315 h 67"/>
              <a:gd name="T56" fmla="*/ 30241751 w 77"/>
              <a:gd name="T57" fmla="*/ 25201681 h 67"/>
              <a:gd name="T58" fmla="*/ 45362627 w 77"/>
              <a:gd name="T59" fmla="*/ 15121009 h 67"/>
              <a:gd name="T60" fmla="*/ 57962563 w 77"/>
              <a:gd name="T61" fmla="*/ 10080672 h 67"/>
              <a:gd name="T62" fmla="*/ 78123730 w 77"/>
              <a:gd name="T63" fmla="*/ 5040336 h 67"/>
              <a:gd name="T64" fmla="*/ 9828489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6" y="10"/>
                </a:lnTo>
                <a:lnTo>
                  <a:pt x="71" y="15"/>
                </a:lnTo>
                <a:lnTo>
                  <a:pt x="75" y="21"/>
                </a:lnTo>
                <a:lnTo>
                  <a:pt x="77" y="27"/>
                </a:lnTo>
                <a:lnTo>
                  <a:pt x="77" y="35"/>
                </a:lnTo>
                <a:lnTo>
                  <a:pt x="77" y="40"/>
                </a:lnTo>
                <a:lnTo>
                  <a:pt x="75" y="46"/>
                </a:lnTo>
                <a:lnTo>
                  <a:pt x="71" y="52"/>
                </a:lnTo>
                <a:lnTo>
                  <a:pt x="66" y="58"/>
                </a:lnTo>
                <a:lnTo>
                  <a:pt x="60" y="61"/>
                </a:lnTo>
                <a:lnTo>
                  <a:pt x="54" y="65"/>
                </a:lnTo>
                <a:lnTo>
                  <a:pt x="46" y="67"/>
                </a:lnTo>
                <a:lnTo>
                  <a:pt x="39" y="67"/>
                </a:lnTo>
                <a:lnTo>
                  <a:pt x="31" y="67"/>
                </a:lnTo>
                <a:lnTo>
                  <a:pt x="23" y="65"/>
                </a:lnTo>
                <a:lnTo>
                  <a:pt x="18" y="61"/>
                </a:lnTo>
                <a:lnTo>
                  <a:pt x="12" y="58"/>
                </a:lnTo>
                <a:lnTo>
                  <a:pt x="8" y="52"/>
                </a:lnTo>
                <a:lnTo>
                  <a:pt x="4" y="46"/>
                </a:lnTo>
                <a:lnTo>
                  <a:pt x="2" y="40"/>
                </a:lnTo>
                <a:lnTo>
                  <a:pt x="0" y="35"/>
                </a:lnTo>
                <a:lnTo>
                  <a:pt x="2" y="27"/>
                </a:lnTo>
                <a:lnTo>
                  <a:pt x="4" y="21"/>
                </a:lnTo>
                <a:lnTo>
                  <a:pt x="8" y="15"/>
                </a:lnTo>
                <a:lnTo>
                  <a:pt x="12" y="10"/>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462" name="Freeform 209"/>
          <p:cNvSpPr>
            <a:spLocks/>
          </p:cNvSpPr>
          <p:nvPr/>
        </p:nvSpPr>
        <p:spPr bwMode="auto">
          <a:xfrm>
            <a:off x="3890963" y="4949825"/>
            <a:ext cx="122237" cy="106363"/>
          </a:xfrm>
          <a:custGeom>
            <a:avLst/>
            <a:gdLst>
              <a:gd name="T0" fmla="*/ 95765546 w 77"/>
              <a:gd name="T1" fmla="*/ 0 h 67"/>
              <a:gd name="T2" fmla="*/ 115926713 w 77"/>
              <a:gd name="T3" fmla="*/ 5040336 h 67"/>
              <a:gd name="T4" fmla="*/ 136087881 w 77"/>
              <a:gd name="T5" fmla="*/ 10080672 h 67"/>
              <a:gd name="T6" fmla="*/ 153728109 w 77"/>
              <a:gd name="T7" fmla="*/ 15121009 h 67"/>
              <a:gd name="T8" fmla="*/ 168848984 w 77"/>
              <a:gd name="T9" fmla="*/ 22682307 h 67"/>
              <a:gd name="T10" fmla="*/ 178929568 w 77"/>
              <a:gd name="T11" fmla="*/ 37803315 h 67"/>
              <a:gd name="T12" fmla="*/ 189010152 w 77"/>
              <a:gd name="T13" fmla="*/ 52924324 h 67"/>
              <a:gd name="T14" fmla="*/ 194050444 w 77"/>
              <a:gd name="T15" fmla="*/ 68045332 h 67"/>
              <a:gd name="T16" fmla="*/ 194050444 w 77"/>
              <a:gd name="T17" fmla="*/ 80645379 h 67"/>
              <a:gd name="T18" fmla="*/ 194050444 w 77"/>
              <a:gd name="T19" fmla="*/ 100806724 h 67"/>
              <a:gd name="T20" fmla="*/ 189010152 w 77"/>
              <a:gd name="T21" fmla="*/ 115927732 h 67"/>
              <a:gd name="T22" fmla="*/ 178929568 w 77"/>
              <a:gd name="T23" fmla="*/ 131048741 h 67"/>
              <a:gd name="T24" fmla="*/ 168848984 w 77"/>
              <a:gd name="T25" fmla="*/ 143650375 h 67"/>
              <a:gd name="T26" fmla="*/ 153728109 w 77"/>
              <a:gd name="T27" fmla="*/ 153731048 h 67"/>
              <a:gd name="T28" fmla="*/ 136087881 w 77"/>
              <a:gd name="T29" fmla="*/ 158771384 h 67"/>
              <a:gd name="T30" fmla="*/ 115926713 w 77"/>
              <a:gd name="T31" fmla="*/ 163811720 h 67"/>
              <a:gd name="T32" fmla="*/ 95765546 w 77"/>
              <a:gd name="T33" fmla="*/ 168852056 h 67"/>
              <a:gd name="T34" fmla="*/ 78123730 w 77"/>
              <a:gd name="T35" fmla="*/ 163811720 h 67"/>
              <a:gd name="T36" fmla="*/ 63002855 w 77"/>
              <a:gd name="T37" fmla="*/ 158771384 h 67"/>
              <a:gd name="T38" fmla="*/ 42841687 w 77"/>
              <a:gd name="T39" fmla="*/ 153731048 h 67"/>
              <a:gd name="T40" fmla="*/ 27720812 w 77"/>
              <a:gd name="T41" fmla="*/ 143650375 h 67"/>
              <a:gd name="T42" fmla="*/ 20161168 w 77"/>
              <a:gd name="T43" fmla="*/ 131048741 h 67"/>
              <a:gd name="T44" fmla="*/ 10080584 w 77"/>
              <a:gd name="T45" fmla="*/ 115927732 h 67"/>
              <a:gd name="T46" fmla="*/ 5040292 w 77"/>
              <a:gd name="T47" fmla="*/ 100806724 h 67"/>
              <a:gd name="T48" fmla="*/ 0 w 77"/>
              <a:gd name="T49" fmla="*/ 80645379 h 67"/>
              <a:gd name="T50" fmla="*/ 5040292 w 77"/>
              <a:gd name="T51" fmla="*/ 68045332 h 67"/>
              <a:gd name="T52" fmla="*/ 10080584 w 77"/>
              <a:gd name="T53" fmla="*/ 52924324 h 67"/>
              <a:gd name="T54" fmla="*/ 20161168 w 77"/>
              <a:gd name="T55" fmla="*/ 37803315 h 67"/>
              <a:gd name="T56" fmla="*/ 27720812 w 77"/>
              <a:gd name="T57" fmla="*/ 22682307 h 67"/>
              <a:gd name="T58" fmla="*/ 42841687 w 77"/>
              <a:gd name="T59" fmla="*/ 15121009 h 67"/>
              <a:gd name="T60" fmla="*/ 63002855 w 77"/>
              <a:gd name="T61" fmla="*/ 10080672 h 67"/>
              <a:gd name="T62" fmla="*/ 78123730 w 77"/>
              <a:gd name="T63" fmla="*/ 5040336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1" y="6"/>
                </a:lnTo>
                <a:lnTo>
                  <a:pt x="67" y="9"/>
                </a:lnTo>
                <a:lnTo>
                  <a:pt x="71" y="15"/>
                </a:lnTo>
                <a:lnTo>
                  <a:pt x="75" y="21"/>
                </a:lnTo>
                <a:lnTo>
                  <a:pt x="77" y="27"/>
                </a:lnTo>
                <a:lnTo>
                  <a:pt x="77" y="32"/>
                </a:lnTo>
                <a:lnTo>
                  <a:pt x="77" y="40"/>
                </a:lnTo>
                <a:lnTo>
                  <a:pt x="75" y="46"/>
                </a:lnTo>
                <a:lnTo>
                  <a:pt x="71" y="52"/>
                </a:lnTo>
                <a:lnTo>
                  <a:pt x="67" y="57"/>
                </a:lnTo>
                <a:lnTo>
                  <a:pt x="61" y="61"/>
                </a:lnTo>
                <a:lnTo>
                  <a:pt x="54" y="63"/>
                </a:lnTo>
                <a:lnTo>
                  <a:pt x="46" y="65"/>
                </a:lnTo>
                <a:lnTo>
                  <a:pt x="38" y="67"/>
                </a:lnTo>
                <a:lnTo>
                  <a:pt x="31" y="65"/>
                </a:lnTo>
                <a:lnTo>
                  <a:pt x="25" y="63"/>
                </a:lnTo>
                <a:lnTo>
                  <a:pt x="17" y="61"/>
                </a:lnTo>
                <a:lnTo>
                  <a:pt x="11" y="57"/>
                </a:lnTo>
                <a:lnTo>
                  <a:pt x="8" y="52"/>
                </a:lnTo>
                <a:lnTo>
                  <a:pt x="4" y="46"/>
                </a:lnTo>
                <a:lnTo>
                  <a:pt x="2" y="40"/>
                </a:lnTo>
                <a:lnTo>
                  <a:pt x="0" y="32"/>
                </a:lnTo>
                <a:lnTo>
                  <a:pt x="2" y="27"/>
                </a:lnTo>
                <a:lnTo>
                  <a:pt x="4" y="21"/>
                </a:lnTo>
                <a:lnTo>
                  <a:pt x="8" y="15"/>
                </a:lnTo>
                <a:lnTo>
                  <a:pt x="11" y="9"/>
                </a:lnTo>
                <a:lnTo>
                  <a:pt x="17" y="6"/>
                </a:lnTo>
                <a:lnTo>
                  <a:pt x="25"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463" name="Freeform 210"/>
          <p:cNvSpPr>
            <a:spLocks/>
          </p:cNvSpPr>
          <p:nvPr/>
        </p:nvSpPr>
        <p:spPr bwMode="auto">
          <a:xfrm>
            <a:off x="4421188" y="5126038"/>
            <a:ext cx="122237" cy="103187"/>
          </a:xfrm>
          <a:custGeom>
            <a:avLst/>
            <a:gdLst>
              <a:gd name="T0" fmla="*/ 95765546 w 77"/>
              <a:gd name="T1" fmla="*/ 0 h 65"/>
              <a:gd name="T2" fmla="*/ 115926713 w 77"/>
              <a:gd name="T3" fmla="*/ 0 h 65"/>
              <a:gd name="T4" fmla="*/ 131047589 w 77"/>
              <a:gd name="T5" fmla="*/ 5040288 h 65"/>
              <a:gd name="T6" fmla="*/ 148687817 w 77"/>
              <a:gd name="T7" fmla="*/ 15120864 h 65"/>
              <a:gd name="T8" fmla="*/ 163808692 w 77"/>
              <a:gd name="T9" fmla="*/ 25201440 h 65"/>
              <a:gd name="T10" fmla="*/ 173889276 w 77"/>
              <a:gd name="T11" fmla="*/ 32761079 h 65"/>
              <a:gd name="T12" fmla="*/ 183969860 w 77"/>
              <a:gd name="T13" fmla="*/ 47881943 h 65"/>
              <a:gd name="T14" fmla="*/ 189010152 w 77"/>
              <a:gd name="T15" fmla="*/ 63002807 h 65"/>
              <a:gd name="T16" fmla="*/ 194050444 w 77"/>
              <a:gd name="T17" fmla="*/ 83163960 h 65"/>
              <a:gd name="T18" fmla="*/ 189010152 w 77"/>
              <a:gd name="T19" fmla="*/ 95765473 h 65"/>
              <a:gd name="T20" fmla="*/ 183969860 w 77"/>
              <a:gd name="T21" fmla="*/ 110886338 h 65"/>
              <a:gd name="T22" fmla="*/ 173889276 w 77"/>
              <a:gd name="T23" fmla="*/ 126007202 h 65"/>
              <a:gd name="T24" fmla="*/ 163808692 w 77"/>
              <a:gd name="T25" fmla="*/ 141128066 h 65"/>
              <a:gd name="T26" fmla="*/ 148687817 w 77"/>
              <a:gd name="T27" fmla="*/ 151208642 h 65"/>
              <a:gd name="T28" fmla="*/ 131047589 w 77"/>
              <a:gd name="T29" fmla="*/ 158768281 h 65"/>
              <a:gd name="T30" fmla="*/ 115926713 w 77"/>
              <a:gd name="T31" fmla="*/ 163808569 h 65"/>
              <a:gd name="T32" fmla="*/ 95765546 w 77"/>
              <a:gd name="T33" fmla="*/ 163808569 h 65"/>
              <a:gd name="T34" fmla="*/ 78123730 w 77"/>
              <a:gd name="T35" fmla="*/ 163808569 h 65"/>
              <a:gd name="T36" fmla="*/ 57962563 w 77"/>
              <a:gd name="T37" fmla="*/ 158768281 h 65"/>
              <a:gd name="T38" fmla="*/ 37801395 w 77"/>
              <a:gd name="T39" fmla="*/ 151208642 h 65"/>
              <a:gd name="T40" fmla="*/ 25201459 w 77"/>
              <a:gd name="T41" fmla="*/ 141128066 h 65"/>
              <a:gd name="T42" fmla="*/ 15120876 w 77"/>
              <a:gd name="T43" fmla="*/ 126007202 h 65"/>
              <a:gd name="T44" fmla="*/ 5040292 w 77"/>
              <a:gd name="T45" fmla="*/ 110886338 h 65"/>
              <a:gd name="T46" fmla="*/ 0 w 77"/>
              <a:gd name="T47" fmla="*/ 95765473 h 65"/>
              <a:gd name="T48" fmla="*/ 0 w 77"/>
              <a:gd name="T49" fmla="*/ 83163960 h 65"/>
              <a:gd name="T50" fmla="*/ 0 w 77"/>
              <a:gd name="T51" fmla="*/ 63002807 h 65"/>
              <a:gd name="T52" fmla="*/ 5040292 w 77"/>
              <a:gd name="T53" fmla="*/ 47881943 h 65"/>
              <a:gd name="T54" fmla="*/ 15120876 w 77"/>
              <a:gd name="T55" fmla="*/ 32761079 h 65"/>
              <a:gd name="T56" fmla="*/ 25201459 w 77"/>
              <a:gd name="T57" fmla="*/ 25201440 h 65"/>
              <a:gd name="T58" fmla="*/ 37801395 w 77"/>
              <a:gd name="T59" fmla="*/ 15120864 h 65"/>
              <a:gd name="T60" fmla="*/ 57962563 w 77"/>
              <a:gd name="T61" fmla="*/ 5040288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2" y="2"/>
                </a:lnTo>
                <a:lnTo>
                  <a:pt x="59" y="6"/>
                </a:lnTo>
                <a:lnTo>
                  <a:pt x="65" y="10"/>
                </a:lnTo>
                <a:lnTo>
                  <a:pt x="69" y="13"/>
                </a:lnTo>
                <a:lnTo>
                  <a:pt x="73" y="19"/>
                </a:lnTo>
                <a:lnTo>
                  <a:pt x="75" y="25"/>
                </a:lnTo>
                <a:lnTo>
                  <a:pt x="77" y="33"/>
                </a:lnTo>
                <a:lnTo>
                  <a:pt x="75" y="38"/>
                </a:lnTo>
                <a:lnTo>
                  <a:pt x="73" y="44"/>
                </a:lnTo>
                <a:lnTo>
                  <a:pt x="69" y="50"/>
                </a:lnTo>
                <a:lnTo>
                  <a:pt x="65" y="56"/>
                </a:lnTo>
                <a:lnTo>
                  <a:pt x="59" y="60"/>
                </a:lnTo>
                <a:lnTo>
                  <a:pt x="52" y="63"/>
                </a:lnTo>
                <a:lnTo>
                  <a:pt x="46" y="65"/>
                </a:lnTo>
                <a:lnTo>
                  <a:pt x="38" y="65"/>
                </a:lnTo>
                <a:lnTo>
                  <a:pt x="31" y="65"/>
                </a:lnTo>
                <a:lnTo>
                  <a:pt x="23" y="63"/>
                </a:lnTo>
                <a:lnTo>
                  <a:pt x="15" y="60"/>
                </a:lnTo>
                <a:lnTo>
                  <a:pt x="10" y="56"/>
                </a:lnTo>
                <a:lnTo>
                  <a:pt x="6" y="50"/>
                </a:lnTo>
                <a:lnTo>
                  <a:pt x="2" y="44"/>
                </a:lnTo>
                <a:lnTo>
                  <a:pt x="0" y="38"/>
                </a:lnTo>
                <a:lnTo>
                  <a:pt x="0" y="33"/>
                </a:lnTo>
                <a:lnTo>
                  <a:pt x="0" y="25"/>
                </a:lnTo>
                <a:lnTo>
                  <a:pt x="2" y="19"/>
                </a:lnTo>
                <a:lnTo>
                  <a:pt x="6" y="13"/>
                </a:lnTo>
                <a:lnTo>
                  <a:pt x="10" y="10"/>
                </a:lnTo>
                <a:lnTo>
                  <a:pt x="15"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464" name="Freeform 211"/>
          <p:cNvSpPr>
            <a:spLocks/>
          </p:cNvSpPr>
          <p:nvPr/>
        </p:nvSpPr>
        <p:spPr bwMode="auto">
          <a:xfrm>
            <a:off x="4421188" y="5126038"/>
            <a:ext cx="122237" cy="103187"/>
          </a:xfrm>
          <a:custGeom>
            <a:avLst/>
            <a:gdLst>
              <a:gd name="T0" fmla="*/ 95765546 w 77"/>
              <a:gd name="T1" fmla="*/ 0 h 65"/>
              <a:gd name="T2" fmla="*/ 115926713 w 77"/>
              <a:gd name="T3" fmla="*/ 0 h 65"/>
              <a:gd name="T4" fmla="*/ 131047589 w 77"/>
              <a:gd name="T5" fmla="*/ 5040288 h 65"/>
              <a:gd name="T6" fmla="*/ 148687817 w 77"/>
              <a:gd name="T7" fmla="*/ 15120864 h 65"/>
              <a:gd name="T8" fmla="*/ 163808692 w 77"/>
              <a:gd name="T9" fmla="*/ 25201440 h 65"/>
              <a:gd name="T10" fmla="*/ 173889276 w 77"/>
              <a:gd name="T11" fmla="*/ 32761079 h 65"/>
              <a:gd name="T12" fmla="*/ 183969860 w 77"/>
              <a:gd name="T13" fmla="*/ 47881943 h 65"/>
              <a:gd name="T14" fmla="*/ 189010152 w 77"/>
              <a:gd name="T15" fmla="*/ 63002807 h 65"/>
              <a:gd name="T16" fmla="*/ 194050444 w 77"/>
              <a:gd name="T17" fmla="*/ 83163960 h 65"/>
              <a:gd name="T18" fmla="*/ 189010152 w 77"/>
              <a:gd name="T19" fmla="*/ 95765473 h 65"/>
              <a:gd name="T20" fmla="*/ 183969860 w 77"/>
              <a:gd name="T21" fmla="*/ 110886338 h 65"/>
              <a:gd name="T22" fmla="*/ 173889276 w 77"/>
              <a:gd name="T23" fmla="*/ 126007202 h 65"/>
              <a:gd name="T24" fmla="*/ 163808692 w 77"/>
              <a:gd name="T25" fmla="*/ 141128066 h 65"/>
              <a:gd name="T26" fmla="*/ 148687817 w 77"/>
              <a:gd name="T27" fmla="*/ 151208642 h 65"/>
              <a:gd name="T28" fmla="*/ 131047589 w 77"/>
              <a:gd name="T29" fmla="*/ 158768281 h 65"/>
              <a:gd name="T30" fmla="*/ 115926713 w 77"/>
              <a:gd name="T31" fmla="*/ 163808569 h 65"/>
              <a:gd name="T32" fmla="*/ 95765546 w 77"/>
              <a:gd name="T33" fmla="*/ 163808569 h 65"/>
              <a:gd name="T34" fmla="*/ 78123730 w 77"/>
              <a:gd name="T35" fmla="*/ 163808569 h 65"/>
              <a:gd name="T36" fmla="*/ 57962563 w 77"/>
              <a:gd name="T37" fmla="*/ 158768281 h 65"/>
              <a:gd name="T38" fmla="*/ 37801395 w 77"/>
              <a:gd name="T39" fmla="*/ 151208642 h 65"/>
              <a:gd name="T40" fmla="*/ 25201459 w 77"/>
              <a:gd name="T41" fmla="*/ 141128066 h 65"/>
              <a:gd name="T42" fmla="*/ 15120876 w 77"/>
              <a:gd name="T43" fmla="*/ 126007202 h 65"/>
              <a:gd name="T44" fmla="*/ 5040292 w 77"/>
              <a:gd name="T45" fmla="*/ 110886338 h 65"/>
              <a:gd name="T46" fmla="*/ 0 w 77"/>
              <a:gd name="T47" fmla="*/ 95765473 h 65"/>
              <a:gd name="T48" fmla="*/ 0 w 77"/>
              <a:gd name="T49" fmla="*/ 83163960 h 65"/>
              <a:gd name="T50" fmla="*/ 0 w 77"/>
              <a:gd name="T51" fmla="*/ 63002807 h 65"/>
              <a:gd name="T52" fmla="*/ 5040292 w 77"/>
              <a:gd name="T53" fmla="*/ 47881943 h 65"/>
              <a:gd name="T54" fmla="*/ 15120876 w 77"/>
              <a:gd name="T55" fmla="*/ 32761079 h 65"/>
              <a:gd name="T56" fmla="*/ 25201459 w 77"/>
              <a:gd name="T57" fmla="*/ 25201440 h 65"/>
              <a:gd name="T58" fmla="*/ 37801395 w 77"/>
              <a:gd name="T59" fmla="*/ 15120864 h 65"/>
              <a:gd name="T60" fmla="*/ 57962563 w 77"/>
              <a:gd name="T61" fmla="*/ 5040288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2" y="2"/>
                </a:lnTo>
                <a:lnTo>
                  <a:pt x="59" y="6"/>
                </a:lnTo>
                <a:lnTo>
                  <a:pt x="65" y="10"/>
                </a:lnTo>
                <a:lnTo>
                  <a:pt x="69" y="13"/>
                </a:lnTo>
                <a:lnTo>
                  <a:pt x="73" y="19"/>
                </a:lnTo>
                <a:lnTo>
                  <a:pt x="75" y="25"/>
                </a:lnTo>
                <a:lnTo>
                  <a:pt x="77" y="33"/>
                </a:lnTo>
                <a:lnTo>
                  <a:pt x="75" y="38"/>
                </a:lnTo>
                <a:lnTo>
                  <a:pt x="73" y="44"/>
                </a:lnTo>
                <a:lnTo>
                  <a:pt x="69" y="50"/>
                </a:lnTo>
                <a:lnTo>
                  <a:pt x="65" y="56"/>
                </a:lnTo>
                <a:lnTo>
                  <a:pt x="59" y="60"/>
                </a:lnTo>
                <a:lnTo>
                  <a:pt x="52" y="63"/>
                </a:lnTo>
                <a:lnTo>
                  <a:pt x="46" y="65"/>
                </a:lnTo>
                <a:lnTo>
                  <a:pt x="38" y="65"/>
                </a:lnTo>
                <a:lnTo>
                  <a:pt x="31" y="65"/>
                </a:lnTo>
                <a:lnTo>
                  <a:pt x="23" y="63"/>
                </a:lnTo>
                <a:lnTo>
                  <a:pt x="15" y="60"/>
                </a:lnTo>
                <a:lnTo>
                  <a:pt x="10" y="56"/>
                </a:lnTo>
                <a:lnTo>
                  <a:pt x="6" y="50"/>
                </a:lnTo>
                <a:lnTo>
                  <a:pt x="2" y="44"/>
                </a:lnTo>
                <a:lnTo>
                  <a:pt x="0" y="38"/>
                </a:lnTo>
                <a:lnTo>
                  <a:pt x="0" y="33"/>
                </a:lnTo>
                <a:lnTo>
                  <a:pt x="0" y="25"/>
                </a:lnTo>
                <a:lnTo>
                  <a:pt x="2" y="19"/>
                </a:lnTo>
                <a:lnTo>
                  <a:pt x="6" y="13"/>
                </a:lnTo>
                <a:lnTo>
                  <a:pt x="10" y="10"/>
                </a:lnTo>
                <a:lnTo>
                  <a:pt x="15"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465" name="Freeform 212"/>
          <p:cNvSpPr>
            <a:spLocks/>
          </p:cNvSpPr>
          <p:nvPr/>
        </p:nvSpPr>
        <p:spPr bwMode="auto">
          <a:xfrm>
            <a:off x="4795838" y="6381750"/>
            <a:ext cx="125412" cy="106363"/>
          </a:xfrm>
          <a:custGeom>
            <a:avLst/>
            <a:gdLst>
              <a:gd name="T0" fmla="*/ 100805848 w 79"/>
              <a:gd name="T1" fmla="*/ 0 h 67"/>
              <a:gd name="T2" fmla="*/ 120967018 w 79"/>
              <a:gd name="T3" fmla="*/ 2520962 h 67"/>
              <a:gd name="T4" fmla="*/ 136087895 w 79"/>
              <a:gd name="T5" fmla="*/ 7561298 h 67"/>
              <a:gd name="T6" fmla="*/ 156249065 w 79"/>
              <a:gd name="T7" fmla="*/ 12601634 h 67"/>
              <a:gd name="T8" fmla="*/ 168849002 w 79"/>
              <a:gd name="T9" fmla="*/ 22682307 h 67"/>
              <a:gd name="T10" fmla="*/ 178929587 w 79"/>
              <a:gd name="T11" fmla="*/ 37803315 h 67"/>
              <a:gd name="T12" fmla="*/ 189010171 w 79"/>
              <a:gd name="T13" fmla="*/ 52924324 h 67"/>
              <a:gd name="T14" fmla="*/ 194050464 w 79"/>
              <a:gd name="T15" fmla="*/ 65524371 h 67"/>
              <a:gd name="T16" fmla="*/ 199090756 w 79"/>
              <a:gd name="T17" fmla="*/ 80645379 h 67"/>
              <a:gd name="T18" fmla="*/ 194050464 w 79"/>
              <a:gd name="T19" fmla="*/ 100806724 h 67"/>
              <a:gd name="T20" fmla="*/ 189010171 w 79"/>
              <a:gd name="T21" fmla="*/ 115927732 h 67"/>
              <a:gd name="T22" fmla="*/ 178929587 w 79"/>
              <a:gd name="T23" fmla="*/ 128529367 h 67"/>
              <a:gd name="T24" fmla="*/ 168849002 w 79"/>
              <a:gd name="T25" fmla="*/ 143650375 h 67"/>
              <a:gd name="T26" fmla="*/ 156249065 w 79"/>
              <a:gd name="T27" fmla="*/ 153731048 h 67"/>
              <a:gd name="T28" fmla="*/ 136087895 w 79"/>
              <a:gd name="T29" fmla="*/ 158771384 h 67"/>
              <a:gd name="T30" fmla="*/ 120967018 w 79"/>
              <a:gd name="T31" fmla="*/ 163811720 h 67"/>
              <a:gd name="T32" fmla="*/ 100805848 w 79"/>
              <a:gd name="T33" fmla="*/ 168852056 h 67"/>
              <a:gd name="T34" fmla="*/ 83164031 w 79"/>
              <a:gd name="T35" fmla="*/ 163811720 h 67"/>
              <a:gd name="T36" fmla="*/ 63002861 w 79"/>
              <a:gd name="T37" fmla="*/ 158771384 h 67"/>
              <a:gd name="T38" fmla="*/ 42841692 w 79"/>
              <a:gd name="T39" fmla="*/ 153731048 h 67"/>
              <a:gd name="T40" fmla="*/ 30241754 w 79"/>
              <a:gd name="T41" fmla="*/ 143650375 h 67"/>
              <a:gd name="T42" fmla="*/ 20161170 w 79"/>
              <a:gd name="T43" fmla="*/ 128529367 h 67"/>
              <a:gd name="T44" fmla="*/ 10080585 w 79"/>
              <a:gd name="T45" fmla="*/ 115927732 h 67"/>
              <a:gd name="T46" fmla="*/ 5040292 w 79"/>
              <a:gd name="T47" fmla="*/ 100806724 h 67"/>
              <a:gd name="T48" fmla="*/ 0 w 79"/>
              <a:gd name="T49" fmla="*/ 80645379 h 67"/>
              <a:gd name="T50" fmla="*/ 5040292 w 79"/>
              <a:gd name="T51" fmla="*/ 65524371 h 67"/>
              <a:gd name="T52" fmla="*/ 10080585 w 79"/>
              <a:gd name="T53" fmla="*/ 52924324 h 67"/>
              <a:gd name="T54" fmla="*/ 20161170 w 79"/>
              <a:gd name="T55" fmla="*/ 37803315 h 67"/>
              <a:gd name="T56" fmla="*/ 30241754 w 79"/>
              <a:gd name="T57" fmla="*/ 22682307 h 67"/>
              <a:gd name="T58" fmla="*/ 42841692 w 79"/>
              <a:gd name="T59" fmla="*/ 12601634 h 67"/>
              <a:gd name="T60" fmla="*/ 63002861 w 79"/>
              <a:gd name="T61" fmla="*/ 7561298 h 67"/>
              <a:gd name="T62" fmla="*/ 83164031 w 79"/>
              <a:gd name="T63" fmla="*/ 2520962 h 67"/>
              <a:gd name="T64" fmla="*/ 100805848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1"/>
                </a:lnTo>
                <a:lnTo>
                  <a:pt x="54" y="3"/>
                </a:lnTo>
                <a:lnTo>
                  <a:pt x="62" y="5"/>
                </a:lnTo>
                <a:lnTo>
                  <a:pt x="67" y="9"/>
                </a:lnTo>
                <a:lnTo>
                  <a:pt x="71" y="15"/>
                </a:lnTo>
                <a:lnTo>
                  <a:pt x="75" y="21"/>
                </a:lnTo>
                <a:lnTo>
                  <a:pt x="77" y="26"/>
                </a:lnTo>
                <a:lnTo>
                  <a:pt x="79" y="32"/>
                </a:lnTo>
                <a:lnTo>
                  <a:pt x="77" y="40"/>
                </a:lnTo>
                <a:lnTo>
                  <a:pt x="75" y="46"/>
                </a:lnTo>
                <a:lnTo>
                  <a:pt x="71" y="51"/>
                </a:lnTo>
                <a:lnTo>
                  <a:pt x="67" y="57"/>
                </a:lnTo>
                <a:lnTo>
                  <a:pt x="62" y="61"/>
                </a:lnTo>
                <a:lnTo>
                  <a:pt x="54" y="63"/>
                </a:lnTo>
                <a:lnTo>
                  <a:pt x="48" y="65"/>
                </a:lnTo>
                <a:lnTo>
                  <a:pt x="40" y="67"/>
                </a:lnTo>
                <a:lnTo>
                  <a:pt x="33" y="65"/>
                </a:lnTo>
                <a:lnTo>
                  <a:pt x="25" y="63"/>
                </a:lnTo>
                <a:lnTo>
                  <a:pt x="17" y="61"/>
                </a:lnTo>
                <a:lnTo>
                  <a:pt x="12" y="57"/>
                </a:lnTo>
                <a:lnTo>
                  <a:pt x="8" y="51"/>
                </a:lnTo>
                <a:lnTo>
                  <a:pt x="4" y="46"/>
                </a:lnTo>
                <a:lnTo>
                  <a:pt x="2" y="40"/>
                </a:lnTo>
                <a:lnTo>
                  <a:pt x="0" y="32"/>
                </a:lnTo>
                <a:lnTo>
                  <a:pt x="2" y="26"/>
                </a:lnTo>
                <a:lnTo>
                  <a:pt x="4" y="21"/>
                </a:lnTo>
                <a:lnTo>
                  <a:pt x="8" y="15"/>
                </a:lnTo>
                <a:lnTo>
                  <a:pt x="12" y="9"/>
                </a:lnTo>
                <a:lnTo>
                  <a:pt x="17" y="5"/>
                </a:lnTo>
                <a:lnTo>
                  <a:pt x="25" y="3"/>
                </a:lnTo>
                <a:lnTo>
                  <a:pt x="33" y="1"/>
                </a:lnTo>
                <a:lnTo>
                  <a:pt x="40" y="0"/>
                </a:lnTo>
                <a:close/>
              </a:path>
            </a:pathLst>
          </a:custGeom>
          <a:noFill/>
          <a:ln w="12700">
            <a:solidFill>
              <a:srgbClr val="1F1A17"/>
            </a:solidFill>
            <a:prstDash val="solid"/>
            <a:round/>
            <a:headEnd/>
            <a:tailEnd/>
          </a:ln>
        </p:spPr>
        <p:txBody>
          <a:bodyPr/>
          <a:lstStyle/>
          <a:p>
            <a:endParaRPr lang="en-US" dirty="0"/>
          </a:p>
        </p:txBody>
      </p:sp>
      <p:sp>
        <p:nvSpPr>
          <p:cNvPr id="19466" name="Freeform 213"/>
          <p:cNvSpPr>
            <a:spLocks/>
          </p:cNvSpPr>
          <p:nvPr/>
        </p:nvSpPr>
        <p:spPr bwMode="auto">
          <a:xfrm>
            <a:off x="3754438" y="5862638"/>
            <a:ext cx="120650" cy="104775"/>
          </a:xfrm>
          <a:custGeom>
            <a:avLst/>
            <a:gdLst>
              <a:gd name="T0" fmla="*/ 95765938 w 76"/>
              <a:gd name="T1" fmla="*/ 0 h 66"/>
              <a:gd name="T2" fmla="*/ 115927188 w 76"/>
              <a:gd name="T3" fmla="*/ 0 h 66"/>
              <a:gd name="T4" fmla="*/ 133569075 w 76"/>
              <a:gd name="T5" fmla="*/ 5040313 h 66"/>
              <a:gd name="T6" fmla="*/ 148690013 w 76"/>
              <a:gd name="T7" fmla="*/ 15120938 h 66"/>
              <a:gd name="T8" fmla="*/ 163810950 w 76"/>
              <a:gd name="T9" fmla="*/ 25201563 h 66"/>
              <a:gd name="T10" fmla="*/ 178931888 w 76"/>
              <a:gd name="T11" fmla="*/ 35282188 h 66"/>
              <a:gd name="T12" fmla="*/ 183972200 w 76"/>
              <a:gd name="T13" fmla="*/ 50403125 h 66"/>
              <a:gd name="T14" fmla="*/ 191531875 w 76"/>
              <a:gd name="T15" fmla="*/ 63004700 h 66"/>
              <a:gd name="T16" fmla="*/ 191531875 w 76"/>
              <a:gd name="T17" fmla="*/ 83165950 h 66"/>
              <a:gd name="T18" fmla="*/ 191531875 w 76"/>
              <a:gd name="T19" fmla="*/ 98286888 h 66"/>
              <a:gd name="T20" fmla="*/ 183972200 w 76"/>
              <a:gd name="T21" fmla="*/ 115927188 h 66"/>
              <a:gd name="T22" fmla="*/ 178931888 w 76"/>
              <a:gd name="T23" fmla="*/ 126007813 h 66"/>
              <a:gd name="T24" fmla="*/ 163810950 w 76"/>
              <a:gd name="T25" fmla="*/ 141128750 h 66"/>
              <a:gd name="T26" fmla="*/ 148690013 w 76"/>
              <a:gd name="T27" fmla="*/ 151209375 h 66"/>
              <a:gd name="T28" fmla="*/ 133569075 w 76"/>
              <a:gd name="T29" fmla="*/ 161290000 h 66"/>
              <a:gd name="T30" fmla="*/ 115927188 w 76"/>
              <a:gd name="T31" fmla="*/ 166330313 h 66"/>
              <a:gd name="T32" fmla="*/ 95765938 w 76"/>
              <a:gd name="T33" fmla="*/ 166330313 h 66"/>
              <a:gd name="T34" fmla="*/ 75604688 w 76"/>
              <a:gd name="T35" fmla="*/ 166330313 h 66"/>
              <a:gd name="T36" fmla="*/ 57964388 w 76"/>
              <a:gd name="T37" fmla="*/ 161290000 h 66"/>
              <a:gd name="T38" fmla="*/ 42843450 w 76"/>
              <a:gd name="T39" fmla="*/ 151209375 h 66"/>
              <a:gd name="T40" fmla="*/ 27722513 w 76"/>
              <a:gd name="T41" fmla="*/ 141128750 h 66"/>
              <a:gd name="T42" fmla="*/ 12601575 w 76"/>
              <a:gd name="T43" fmla="*/ 126007813 h 66"/>
              <a:gd name="T44" fmla="*/ 2520950 w 76"/>
              <a:gd name="T45" fmla="*/ 115927188 h 66"/>
              <a:gd name="T46" fmla="*/ 0 w 76"/>
              <a:gd name="T47" fmla="*/ 98286888 h 66"/>
              <a:gd name="T48" fmla="*/ 0 w 76"/>
              <a:gd name="T49" fmla="*/ 83165950 h 66"/>
              <a:gd name="T50" fmla="*/ 0 w 76"/>
              <a:gd name="T51" fmla="*/ 63004700 h 66"/>
              <a:gd name="T52" fmla="*/ 2520950 w 76"/>
              <a:gd name="T53" fmla="*/ 50403125 h 66"/>
              <a:gd name="T54" fmla="*/ 12601575 w 76"/>
              <a:gd name="T55" fmla="*/ 35282188 h 66"/>
              <a:gd name="T56" fmla="*/ 27722513 w 76"/>
              <a:gd name="T57" fmla="*/ 25201563 h 66"/>
              <a:gd name="T58" fmla="*/ 42843450 w 76"/>
              <a:gd name="T59" fmla="*/ 15120938 h 66"/>
              <a:gd name="T60" fmla="*/ 57964388 w 76"/>
              <a:gd name="T61" fmla="*/ 5040313 h 66"/>
              <a:gd name="T62" fmla="*/ 75604688 w 76"/>
              <a:gd name="T63" fmla="*/ 0 h 66"/>
              <a:gd name="T64" fmla="*/ 957659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59" y="6"/>
                </a:lnTo>
                <a:lnTo>
                  <a:pt x="65" y="10"/>
                </a:lnTo>
                <a:lnTo>
                  <a:pt x="71" y="14"/>
                </a:lnTo>
                <a:lnTo>
                  <a:pt x="73" y="20"/>
                </a:lnTo>
                <a:lnTo>
                  <a:pt x="76" y="25"/>
                </a:lnTo>
                <a:lnTo>
                  <a:pt x="76" y="33"/>
                </a:lnTo>
                <a:lnTo>
                  <a:pt x="76" y="39"/>
                </a:lnTo>
                <a:lnTo>
                  <a:pt x="73" y="46"/>
                </a:lnTo>
                <a:lnTo>
                  <a:pt x="71" y="50"/>
                </a:lnTo>
                <a:lnTo>
                  <a:pt x="65" y="56"/>
                </a:lnTo>
                <a:lnTo>
                  <a:pt x="59" y="60"/>
                </a:lnTo>
                <a:lnTo>
                  <a:pt x="53" y="64"/>
                </a:lnTo>
                <a:lnTo>
                  <a:pt x="46" y="66"/>
                </a:lnTo>
                <a:lnTo>
                  <a:pt x="38" y="66"/>
                </a:lnTo>
                <a:lnTo>
                  <a:pt x="30" y="66"/>
                </a:lnTo>
                <a:lnTo>
                  <a:pt x="23" y="64"/>
                </a:lnTo>
                <a:lnTo>
                  <a:pt x="17" y="60"/>
                </a:lnTo>
                <a:lnTo>
                  <a:pt x="11" y="56"/>
                </a:lnTo>
                <a:lnTo>
                  <a:pt x="5" y="50"/>
                </a:lnTo>
                <a:lnTo>
                  <a:pt x="1" y="46"/>
                </a:lnTo>
                <a:lnTo>
                  <a:pt x="0" y="39"/>
                </a:lnTo>
                <a:lnTo>
                  <a:pt x="0" y="33"/>
                </a:lnTo>
                <a:lnTo>
                  <a:pt x="0" y="25"/>
                </a:lnTo>
                <a:lnTo>
                  <a:pt x="1" y="20"/>
                </a:lnTo>
                <a:lnTo>
                  <a:pt x="5" y="14"/>
                </a:lnTo>
                <a:lnTo>
                  <a:pt x="11" y="10"/>
                </a:lnTo>
                <a:lnTo>
                  <a:pt x="17"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467" name="Freeform 214"/>
          <p:cNvSpPr>
            <a:spLocks/>
          </p:cNvSpPr>
          <p:nvPr/>
        </p:nvSpPr>
        <p:spPr bwMode="auto">
          <a:xfrm>
            <a:off x="3754438" y="5862638"/>
            <a:ext cx="120650" cy="104775"/>
          </a:xfrm>
          <a:custGeom>
            <a:avLst/>
            <a:gdLst>
              <a:gd name="T0" fmla="*/ 95765938 w 76"/>
              <a:gd name="T1" fmla="*/ 0 h 66"/>
              <a:gd name="T2" fmla="*/ 115927188 w 76"/>
              <a:gd name="T3" fmla="*/ 0 h 66"/>
              <a:gd name="T4" fmla="*/ 133569075 w 76"/>
              <a:gd name="T5" fmla="*/ 5040313 h 66"/>
              <a:gd name="T6" fmla="*/ 148690013 w 76"/>
              <a:gd name="T7" fmla="*/ 15120938 h 66"/>
              <a:gd name="T8" fmla="*/ 163810950 w 76"/>
              <a:gd name="T9" fmla="*/ 25201563 h 66"/>
              <a:gd name="T10" fmla="*/ 178931888 w 76"/>
              <a:gd name="T11" fmla="*/ 35282188 h 66"/>
              <a:gd name="T12" fmla="*/ 183972200 w 76"/>
              <a:gd name="T13" fmla="*/ 50403125 h 66"/>
              <a:gd name="T14" fmla="*/ 191531875 w 76"/>
              <a:gd name="T15" fmla="*/ 63004700 h 66"/>
              <a:gd name="T16" fmla="*/ 191531875 w 76"/>
              <a:gd name="T17" fmla="*/ 83165950 h 66"/>
              <a:gd name="T18" fmla="*/ 191531875 w 76"/>
              <a:gd name="T19" fmla="*/ 98286888 h 66"/>
              <a:gd name="T20" fmla="*/ 183972200 w 76"/>
              <a:gd name="T21" fmla="*/ 115927188 h 66"/>
              <a:gd name="T22" fmla="*/ 178931888 w 76"/>
              <a:gd name="T23" fmla="*/ 126007813 h 66"/>
              <a:gd name="T24" fmla="*/ 163810950 w 76"/>
              <a:gd name="T25" fmla="*/ 141128750 h 66"/>
              <a:gd name="T26" fmla="*/ 148690013 w 76"/>
              <a:gd name="T27" fmla="*/ 151209375 h 66"/>
              <a:gd name="T28" fmla="*/ 133569075 w 76"/>
              <a:gd name="T29" fmla="*/ 161290000 h 66"/>
              <a:gd name="T30" fmla="*/ 115927188 w 76"/>
              <a:gd name="T31" fmla="*/ 166330313 h 66"/>
              <a:gd name="T32" fmla="*/ 95765938 w 76"/>
              <a:gd name="T33" fmla="*/ 166330313 h 66"/>
              <a:gd name="T34" fmla="*/ 75604688 w 76"/>
              <a:gd name="T35" fmla="*/ 166330313 h 66"/>
              <a:gd name="T36" fmla="*/ 57964388 w 76"/>
              <a:gd name="T37" fmla="*/ 161290000 h 66"/>
              <a:gd name="T38" fmla="*/ 42843450 w 76"/>
              <a:gd name="T39" fmla="*/ 151209375 h 66"/>
              <a:gd name="T40" fmla="*/ 27722513 w 76"/>
              <a:gd name="T41" fmla="*/ 141128750 h 66"/>
              <a:gd name="T42" fmla="*/ 12601575 w 76"/>
              <a:gd name="T43" fmla="*/ 126007813 h 66"/>
              <a:gd name="T44" fmla="*/ 2520950 w 76"/>
              <a:gd name="T45" fmla="*/ 115927188 h 66"/>
              <a:gd name="T46" fmla="*/ 0 w 76"/>
              <a:gd name="T47" fmla="*/ 98286888 h 66"/>
              <a:gd name="T48" fmla="*/ 0 w 76"/>
              <a:gd name="T49" fmla="*/ 83165950 h 66"/>
              <a:gd name="T50" fmla="*/ 0 w 76"/>
              <a:gd name="T51" fmla="*/ 63004700 h 66"/>
              <a:gd name="T52" fmla="*/ 2520950 w 76"/>
              <a:gd name="T53" fmla="*/ 50403125 h 66"/>
              <a:gd name="T54" fmla="*/ 12601575 w 76"/>
              <a:gd name="T55" fmla="*/ 35282188 h 66"/>
              <a:gd name="T56" fmla="*/ 27722513 w 76"/>
              <a:gd name="T57" fmla="*/ 25201563 h 66"/>
              <a:gd name="T58" fmla="*/ 42843450 w 76"/>
              <a:gd name="T59" fmla="*/ 15120938 h 66"/>
              <a:gd name="T60" fmla="*/ 57964388 w 76"/>
              <a:gd name="T61" fmla="*/ 5040313 h 66"/>
              <a:gd name="T62" fmla="*/ 75604688 w 76"/>
              <a:gd name="T63" fmla="*/ 0 h 66"/>
              <a:gd name="T64" fmla="*/ 957659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59" y="6"/>
                </a:lnTo>
                <a:lnTo>
                  <a:pt x="65" y="10"/>
                </a:lnTo>
                <a:lnTo>
                  <a:pt x="71" y="14"/>
                </a:lnTo>
                <a:lnTo>
                  <a:pt x="73" y="20"/>
                </a:lnTo>
                <a:lnTo>
                  <a:pt x="76" y="25"/>
                </a:lnTo>
                <a:lnTo>
                  <a:pt x="76" y="33"/>
                </a:lnTo>
                <a:lnTo>
                  <a:pt x="76" y="39"/>
                </a:lnTo>
                <a:lnTo>
                  <a:pt x="73" y="46"/>
                </a:lnTo>
                <a:lnTo>
                  <a:pt x="71" y="50"/>
                </a:lnTo>
                <a:lnTo>
                  <a:pt x="65" y="56"/>
                </a:lnTo>
                <a:lnTo>
                  <a:pt x="59" y="60"/>
                </a:lnTo>
                <a:lnTo>
                  <a:pt x="53" y="64"/>
                </a:lnTo>
                <a:lnTo>
                  <a:pt x="46" y="66"/>
                </a:lnTo>
                <a:lnTo>
                  <a:pt x="38" y="66"/>
                </a:lnTo>
                <a:lnTo>
                  <a:pt x="30" y="66"/>
                </a:lnTo>
                <a:lnTo>
                  <a:pt x="23" y="64"/>
                </a:lnTo>
                <a:lnTo>
                  <a:pt x="17" y="60"/>
                </a:lnTo>
                <a:lnTo>
                  <a:pt x="11" y="56"/>
                </a:lnTo>
                <a:lnTo>
                  <a:pt x="5" y="50"/>
                </a:lnTo>
                <a:lnTo>
                  <a:pt x="1" y="46"/>
                </a:lnTo>
                <a:lnTo>
                  <a:pt x="0" y="39"/>
                </a:lnTo>
                <a:lnTo>
                  <a:pt x="0" y="33"/>
                </a:lnTo>
                <a:lnTo>
                  <a:pt x="0" y="25"/>
                </a:lnTo>
                <a:lnTo>
                  <a:pt x="1" y="20"/>
                </a:lnTo>
                <a:lnTo>
                  <a:pt x="5" y="14"/>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468" name="Freeform 215"/>
          <p:cNvSpPr>
            <a:spLocks/>
          </p:cNvSpPr>
          <p:nvPr/>
        </p:nvSpPr>
        <p:spPr bwMode="auto">
          <a:xfrm>
            <a:off x="4878388" y="5775325"/>
            <a:ext cx="122237" cy="103188"/>
          </a:xfrm>
          <a:custGeom>
            <a:avLst/>
            <a:gdLst>
              <a:gd name="T0" fmla="*/ 95765546 w 77"/>
              <a:gd name="T1" fmla="*/ 0 h 65"/>
              <a:gd name="T2" fmla="*/ 115926713 w 77"/>
              <a:gd name="T3" fmla="*/ 0 h 65"/>
              <a:gd name="T4" fmla="*/ 136087881 w 77"/>
              <a:gd name="T5" fmla="*/ 5040337 h 65"/>
              <a:gd name="T6" fmla="*/ 153728109 w 77"/>
              <a:gd name="T7" fmla="*/ 12601636 h 65"/>
              <a:gd name="T8" fmla="*/ 168848984 w 77"/>
              <a:gd name="T9" fmla="*/ 22682310 h 65"/>
              <a:gd name="T10" fmla="*/ 178929568 w 77"/>
              <a:gd name="T11" fmla="*/ 32762984 h 65"/>
              <a:gd name="T12" fmla="*/ 189010152 w 77"/>
              <a:gd name="T13" fmla="*/ 47883995 h 65"/>
              <a:gd name="T14" fmla="*/ 194050444 w 77"/>
              <a:gd name="T15" fmla="*/ 68045342 h 65"/>
              <a:gd name="T16" fmla="*/ 194050444 w 77"/>
              <a:gd name="T17" fmla="*/ 80645391 h 65"/>
              <a:gd name="T18" fmla="*/ 194050444 w 77"/>
              <a:gd name="T19" fmla="*/ 95766402 h 65"/>
              <a:gd name="T20" fmla="*/ 189010152 w 77"/>
              <a:gd name="T21" fmla="*/ 115927749 h 65"/>
              <a:gd name="T22" fmla="*/ 178929568 w 77"/>
              <a:gd name="T23" fmla="*/ 131048760 h 65"/>
              <a:gd name="T24" fmla="*/ 168848984 w 77"/>
              <a:gd name="T25" fmla="*/ 138610059 h 65"/>
              <a:gd name="T26" fmla="*/ 153728109 w 77"/>
              <a:gd name="T27" fmla="*/ 148690733 h 65"/>
              <a:gd name="T28" fmla="*/ 136087881 w 77"/>
              <a:gd name="T29" fmla="*/ 158771407 h 65"/>
              <a:gd name="T30" fmla="*/ 115926713 w 77"/>
              <a:gd name="T31" fmla="*/ 163811744 h 65"/>
              <a:gd name="T32" fmla="*/ 95765546 w 77"/>
              <a:gd name="T33" fmla="*/ 163811744 h 65"/>
              <a:gd name="T34" fmla="*/ 78123730 w 77"/>
              <a:gd name="T35" fmla="*/ 163811744 h 65"/>
              <a:gd name="T36" fmla="*/ 63002855 w 77"/>
              <a:gd name="T37" fmla="*/ 158771407 h 65"/>
              <a:gd name="T38" fmla="*/ 42841687 w 77"/>
              <a:gd name="T39" fmla="*/ 148690733 h 65"/>
              <a:gd name="T40" fmla="*/ 27720812 w 77"/>
              <a:gd name="T41" fmla="*/ 138610059 h 65"/>
              <a:gd name="T42" fmla="*/ 20161168 w 77"/>
              <a:gd name="T43" fmla="*/ 131048760 h 65"/>
              <a:gd name="T44" fmla="*/ 10080584 w 77"/>
              <a:gd name="T45" fmla="*/ 115927749 h 65"/>
              <a:gd name="T46" fmla="*/ 5040292 w 77"/>
              <a:gd name="T47" fmla="*/ 95766402 h 65"/>
              <a:gd name="T48" fmla="*/ 0 w 77"/>
              <a:gd name="T49" fmla="*/ 80645391 h 65"/>
              <a:gd name="T50" fmla="*/ 5040292 w 77"/>
              <a:gd name="T51" fmla="*/ 68045342 h 65"/>
              <a:gd name="T52" fmla="*/ 10080584 w 77"/>
              <a:gd name="T53" fmla="*/ 47883995 h 65"/>
              <a:gd name="T54" fmla="*/ 20161168 w 77"/>
              <a:gd name="T55" fmla="*/ 32762984 h 65"/>
              <a:gd name="T56" fmla="*/ 27720812 w 77"/>
              <a:gd name="T57" fmla="*/ 22682310 h 65"/>
              <a:gd name="T58" fmla="*/ 42841687 w 77"/>
              <a:gd name="T59" fmla="*/ 12601636 h 65"/>
              <a:gd name="T60" fmla="*/ 63002855 w 77"/>
              <a:gd name="T61" fmla="*/ 5040337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1" y="5"/>
                </a:lnTo>
                <a:lnTo>
                  <a:pt x="67" y="9"/>
                </a:lnTo>
                <a:lnTo>
                  <a:pt x="71" y="13"/>
                </a:lnTo>
                <a:lnTo>
                  <a:pt x="75" y="19"/>
                </a:lnTo>
                <a:lnTo>
                  <a:pt x="77" y="27"/>
                </a:lnTo>
                <a:lnTo>
                  <a:pt x="77" y="32"/>
                </a:lnTo>
                <a:lnTo>
                  <a:pt x="77" y="38"/>
                </a:lnTo>
                <a:lnTo>
                  <a:pt x="75" y="46"/>
                </a:lnTo>
                <a:lnTo>
                  <a:pt x="71" y="52"/>
                </a:lnTo>
                <a:lnTo>
                  <a:pt x="67" y="55"/>
                </a:lnTo>
                <a:lnTo>
                  <a:pt x="61" y="59"/>
                </a:lnTo>
                <a:lnTo>
                  <a:pt x="54" y="63"/>
                </a:lnTo>
                <a:lnTo>
                  <a:pt x="46" y="65"/>
                </a:lnTo>
                <a:lnTo>
                  <a:pt x="38" y="65"/>
                </a:lnTo>
                <a:lnTo>
                  <a:pt x="31" y="65"/>
                </a:lnTo>
                <a:lnTo>
                  <a:pt x="25" y="63"/>
                </a:lnTo>
                <a:lnTo>
                  <a:pt x="17" y="59"/>
                </a:lnTo>
                <a:lnTo>
                  <a:pt x="11" y="55"/>
                </a:lnTo>
                <a:lnTo>
                  <a:pt x="8" y="52"/>
                </a:lnTo>
                <a:lnTo>
                  <a:pt x="4" y="46"/>
                </a:lnTo>
                <a:lnTo>
                  <a:pt x="2" y="38"/>
                </a:lnTo>
                <a:lnTo>
                  <a:pt x="0" y="32"/>
                </a:lnTo>
                <a:lnTo>
                  <a:pt x="2" y="27"/>
                </a:lnTo>
                <a:lnTo>
                  <a:pt x="4" y="19"/>
                </a:lnTo>
                <a:lnTo>
                  <a:pt x="8" y="13"/>
                </a:lnTo>
                <a:lnTo>
                  <a:pt x="11" y="9"/>
                </a:lnTo>
                <a:lnTo>
                  <a:pt x="17" y="5"/>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469" name="Freeform 216"/>
          <p:cNvSpPr>
            <a:spLocks/>
          </p:cNvSpPr>
          <p:nvPr/>
        </p:nvSpPr>
        <p:spPr bwMode="auto">
          <a:xfrm>
            <a:off x="4802188" y="5473700"/>
            <a:ext cx="122237" cy="103188"/>
          </a:xfrm>
          <a:custGeom>
            <a:avLst/>
            <a:gdLst>
              <a:gd name="T0" fmla="*/ 95765546 w 77"/>
              <a:gd name="T1" fmla="*/ 0 h 65"/>
              <a:gd name="T2" fmla="*/ 115926713 w 77"/>
              <a:gd name="T3" fmla="*/ 0 h 65"/>
              <a:gd name="T4" fmla="*/ 136087881 w 77"/>
              <a:gd name="T5" fmla="*/ 5040337 h 65"/>
              <a:gd name="T6" fmla="*/ 148687817 w 77"/>
              <a:gd name="T7" fmla="*/ 15121011 h 65"/>
              <a:gd name="T8" fmla="*/ 163808692 w 77"/>
              <a:gd name="T9" fmla="*/ 22682310 h 65"/>
              <a:gd name="T10" fmla="*/ 178929568 w 77"/>
              <a:gd name="T11" fmla="*/ 32762984 h 65"/>
              <a:gd name="T12" fmla="*/ 183969860 w 77"/>
              <a:gd name="T13" fmla="*/ 47883995 h 65"/>
              <a:gd name="T14" fmla="*/ 194050444 w 77"/>
              <a:gd name="T15" fmla="*/ 63005005 h 65"/>
              <a:gd name="T16" fmla="*/ 194050444 w 77"/>
              <a:gd name="T17" fmla="*/ 80645391 h 65"/>
              <a:gd name="T18" fmla="*/ 194050444 w 77"/>
              <a:gd name="T19" fmla="*/ 95766402 h 65"/>
              <a:gd name="T20" fmla="*/ 183969860 w 77"/>
              <a:gd name="T21" fmla="*/ 115927749 h 65"/>
              <a:gd name="T22" fmla="*/ 178929568 w 77"/>
              <a:gd name="T23" fmla="*/ 131048760 h 65"/>
              <a:gd name="T24" fmla="*/ 163808692 w 77"/>
              <a:gd name="T25" fmla="*/ 138610059 h 65"/>
              <a:gd name="T26" fmla="*/ 148687817 w 77"/>
              <a:gd name="T27" fmla="*/ 148690733 h 65"/>
              <a:gd name="T28" fmla="*/ 136087881 w 77"/>
              <a:gd name="T29" fmla="*/ 158771407 h 65"/>
              <a:gd name="T30" fmla="*/ 115926713 w 77"/>
              <a:gd name="T31" fmla="*/ 163811744 h 65"/>
              <a:gd name="T32" fmla="*/ 95765546 w 77"/>
              <a:gd name="T33" fmla="*/ 163811744 h 65"/>
              <a:gd name="T34" fmla="*/ 78123730 w 77"/>
              <a:gd name="T35" fmla="*/ 163811744 h 65"/>
              <a:gd name="T36" fmla="*/ 57962563 w 77"/>
              <a:gd name="T37" fmla="*/ 158771407 h 65"/>
              <a:gd name="T38" fmla="*/ 42841687 w 77"/>
              <a:gd name="T39" fmla="*/ 148690733 h 65"/>
              <a:gd name="T40" fmla="*/ 27720812 w 77"/>
              <a:gd name="T41" fmla="*/ 138610059 h 65"/>
              <a:gd name="T42" fmla="*/ 15120876 w 77"/>
              <a:gd name="T43" fmla="*/ 131048760 h 65"/>
              <a:gd name="T44" fmla="*/ 5040292 w 77"/>
              <a:gd name="T45" fmla="*/ 115927749 h 65"/>
              <a:gd name="T46" fmla="*/ 0 w 77"/>
              <a:gd name="T47" fmla="*/ 95766402 h 65"/>
              <a:gd name="T48" fmla="*/ 0 w 77"/>
              <a:gd name="T49" fmla="*/ 80645391 h 65"/>
              <a:gd name="T50" fmla="*/ 0 w 77"/>
              <a:gd name="T51" fmla="*/ 63005005 h 65"/>
              <a:gd name="T52" fmla="*/ 5040292 w 77"/>
              <a:gd name="T53" fmla="*/ 47883995 h 65"/>
              <a:gd name="T54" fmla="*/ 15120876 w 77"/>
              <a:gd name="T55" fmla="*/ 32762984 h 65"/>
              <a:gd name="T56" fmla="*/ 27720812 w 77"/>
              <a:gd name="T57" fmla="*/ 22682310 h 65"/>
              <a:gd name="T58" fmla="*/ 42841687 w 77"/>
              <a:gd name="T59" fmla="*/ 15121011 h 65"/>
              <a:gd name="T60" fmla="*/ 57962563 w 77"/>
              <a:gd name="T61" fmla="*/ 5040337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9"/>
                </a:lnTo>
                <a:lnTo>
                  <a:pt x="71" y="13"/>
                </a:lnTo>
                <a:lnTo>
                  <a:pt x="73" y="19"/>
                </a:lnTo>
                <a:lnTo>
                  <a:pt x="77" y="25"/>
                </a:lnTo>
                <a:lnTo>
                  <a:pt x="77" y="32"/>
                </a:lnTo>
                <a:lnTo>
                  <a:pt x="77" y="38"/>
                </a:lnTo>
                <a:lnTo>
                  <a:pt x="73" y="46"/>
                </a:lnTo>
                <a:lnTo>
                  <a:pt x="71" y="52"/>
                </a:lnTo>
                <a:lnTo>
                  <a:pt x="65" y="55"/>
                </a:lnTo>
                <a:lnTo>
                  <a:pt x="59" y="59"/>
                </a:lnTo>
                <a:lnTo>
                  <a:pt x="54" y="63"/>
                </a:lnTo>
                <a:lnTo>
                  <a:pt x="46" y="65"/>
                </a:lnTo>
                <a:lnTo>
                  <a:pt x="38" y="65"/>
                </a:lnTo>
                <a:lnTo>
                  <a:pt x="31" y="65"/>
                </a:lnTo>
                <a:lnTo>
                  <a:pt x="23" y="63"/>
                </a:lnTo>
                <a:lnTo>
                  <a:pt x="17" y="59"/>
                </a:lnTo>
                <a:lnTo>
                  <a:pt x="11" y="55"/>
                </a:lnTo>
                <a:lnTo>
                  <a:pt x="6" y="52"/>
                </a:lnTo>
                <a:lnTo>
                  <a:pt x="2" y="46"/>
                </a:lnTo>
                <a:lnTo>
                  <a:pt x="0" y="38"/>
                </a:lnTo>
                <a:lnTo>
                  <a:pt x="0" y="32"/>
                </a:lnTo>
                <a:lnTo>
                  <a:pt x="0" y="25"/>
                </a:lnTo>
                <a:lnTo>
                  <a:pt x="2" y="19"/>
                </a:lnTo>
                <a:lnTo>
                  <a:pt x="6" y="13"/>
                </a:lnTo>
                <a:lnTo>
                  <a:pt x="11" y="9"/>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470" name="Freeform 217"/>
          <p:cNvSpPr>
            <a:spLocks/>
          </p:cNvSpPr>
          <p:nvPr/>
        </p:nvSpPr>
        <p:spPr bwMode="auto">
          <a:xfrm>
            <a:off x="3717925" y="6164263"/>
            <a:ext cx="120650" cy="106362"/>
          </a:xfrm>
          <a:custGeom>
            <a:avLst/>
            <a:gdLst>
              <a:gd name="T0" fmla="*/ 95765938 w 76"/>
              <a:gd name="T1" fmla="*/ 0 h 67"/>
              <a:gd name="T2" fmla="*/ 115927188 w 76"/>
              <a:gd name="T3" fmla="*/ 5040289 h 67"/>
              <a:gd name="T4" fmla="*/ 133569075 w 76"/>
              <a:gd name="T5" fmla="*/ 10080578 h 67"/>
              <a:gd name="T6" fmla="*/ 148690013 w 76"/>
              <a:gd name="T7" fmla="*/ 15120866 h 67"/>
              <a:gd name="T8" fmla="*/ 163810950 w 76"/>
              <a:gd name="T9" fmla="*/ 25201444 h 67"/>
              <a:gd name="T10" fmla="*/ 173891575 w 76"/>
              <a:gd name="T11" fmla="*/ 40322310 h 67"/>
              <a:gd name="T12" fmla="*/ 181451250 w 76"/>
              <a:gd name="T13" fmla="*/ 52922239 h 67"/>
              <a:gd name="T14" fmla="*/ 186491563 w 76"/>
              <a:gd name="T15" fmla="*/ 68043105 h 67"/>
              <a:gd name="T16" fmla="*/ 191531875 w 76"/>
              <a:gd name="T17" fmla="*/ 83163972 h 67"/>
              <a:gd name="T18" fmla="*/ 186491563 w 76"/>
              <a:gd name="T19" fmla="*/ 103325127 h 67"/>
              <a:gd name="T20" fmla="*/ 181451250 w 76"/>
              <a:gd name="T21" fmla="*/ 115926643 h 67"/>
              <a:gd name="T22" fmla="*/ 173891575 w 76"/>
              <a:gd name="T23" fmla="*/ 131047509 h 67"/>
              <a:gd name="T24" fmla="*/ 163810950 w 76"/>
              <a:gd name="T25" fmla="*/ 146168375 h 67"/>
              <a:gd name="T26" fmla="*/ 148690013 w 76"/>
              <a:gd name="T27" fmla="*/ 156248953 h 67"/>
              <a:gd name="T28" fmla="*/ 133569075 w 76"/>
              <a:gd name="T29" fmla="*/ 161289242 h 67"/>
              <a:gd name="T30" fmla="*/ 115927188 w 76"/>
              <a:gd name="T31" fmla="*/ 166329531 h 67"/>
              <a:gd name="T32" fmla="*/ 95765938 w 76"/>
              <a:gd name="T33" fmla="*/ 168848881 h 67"/>
              <a:gd name="T34" fmla="*/ 75604688 w 76"/>
              <a:gd name="T35" fmla="*/ 166329531 h 67"/>
              <a:gd name="T36" fmla="*/ 57964388 w 76"/>
              <a:gd name="T37" fmla="*/ 161289242 h 67"/>
              <a:gd name="T38" fmla="*/ 37803138 w 76"/>
              <a:gd name="T39" fmla="*/ 156248953 h 67"/>
              <a:gd name="T40" fmla="*/ 27722513 w 76"/>
              <a:gd name="T41" fmla="*/ 146168375 h 67"/>
              <a:gd name="T42" fmla="*/ 12601575 w 76"/>
              <a:gd name="T43" fmla="*/ 131047509 h 67"/>
              <a:gd name="T44" fmla="*/ 2520950 w 76"/>
              <a:gd name="T45" fmla="*/ 115926643 h 67"/>
              <a:gd name="T46" fmla="*/ 0 w 76"/>
              <a:gd name="T47" fmla="*/ 103325127 h 67"/>
              <a:gd name="T48" fmla="*/ 0 w 76"/>
              <a:gd name="T49" fmla="*/ 83163972 h 67"/>
              <a:gd name="T50" fmla="*/ 0 w 76"/>
              <a:gd name="T51" fmla="*/ 68043105 h 67"/>
              <a:gd name="T52" fmla="*/ 2520950 w 76"/>
              <a:gd name="T53" fmla="*/ 52922239 h 67"/>
              <a:gd name="T54" fmla="*/ 12601575 w 76"/>
              <a:gd name="T55" fmla="*/ 40322310 h 67"/>
              <a:gd name="T56" fmla="*/ 27722513 w 76"/>
              <a:gd name="T57" fmla="*/ 25201444 h 67"/>
              <a:gd name="T58" fmla="*/ 37803138 w 76"/>
              <a:gd name="T59" fmla="*/ 15120866 h 67"/>
              <a:gd name="T60" fmla="*/ 57964388 w 76"/>
              <a:gd name="T61" fmla="*/ 10080578 h 67"/>
              <a:gd name="T62" fmla="*/ 75604688 w 76"/>
              <a:gd name="T63" fmla="*/ 5040289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0"/>
                </a:lnTo>
                <a:lnTo>
                  <a:pt x="69" y="16"/>
                </a:lnTo>
                <a:lnTo>
                  <a:pt x="72" y="21"/>
                </a:lnTo>
                <a:lnTo>
                  <a:pt x="74" y="27"/>
                </a:lnTo>
                <a:lnTo>
                  <a:pt x="76" y="33"/>
                </a:lnTo>
                <a:lnTo>
                  <a:pt x="74" y="41"/>
                </a:lnTo>
                <a:lnTo>
                  <a:pt x="72" y="46"/>
                </a:lnTo>
                <a:lnTo>
                  <a:pt x="69" y="52"/>
                </a:lnTo>
                <a:lnTo>
                  <a:pt x="65" y="58"/>
                </a:lnTo>
                <a:lnTo>
                  <a:pt x="59" y="62"/>
                </a:lnTo>
                <a:lnTo>
                  <a:pt x="53" y="64"/>
                </a:lnTo>
                <a:lnTo>
                  <a:pt x="46" y="66"/>
                </a:lnTo>
                <a:lnTo>
                  <a:pt x="38" y="67"/>
                </a:lnTo>
                <a:lnTo>
                  <a:pt x="30" y="66"/>
                </a:lnTo>
                <a:lnTo>
                  <a:pt x="23" y="64"/>
                </a:lnTo>
                <a:lnTo>
                  <a:pt x="15" y="62"/>
                </a:lnTo>
                <a:lnTo>
                  <a:pt x="11" y="58"/>
                </a:lnTo>
                <a:lnTo>
                  <a:pt x="5" y="52"/>
                </a:lnTo>
                <a:lnTo>
                  <a:pt x="1" y="46"/>
                </a:lnTo>
                <a:lnTo>
                  <a:pt x="0" y="41"/>
                </a:lnTo>
                <a:lnTo>
                  <a:pt x="0" y="33"/>
                </a:lnTo>
                <a:lnTo>
                  <a:pt x="0" y="27"/>
                </a:lnTo>
                <a:lnTo>
                  <a:pt x="1" y="21"/>
                </a:lnTo>
                <a:lnTo>
                  <a:pt x="5" y="16"/>
                </a:lnTo>
                <a:lnTo>
                  <a:pt x="11" y="10"/>
                </a:lnTo>
                <a:lnTo>
                  <a:pt x="15"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471" name="Freeform 218"/>
          <p:cNvSpPr>
            <a:spLocks/>
          </p:cNvSpPr>
          <p:nvPr/>
        </p:nvSpPr>
        <p:spPr bwMode="auto">
          <a:xfrm>
            <a:off x="4841875" y="6076950"/>
            <a:ext cx="122238" cy="106363"/>
          </a:xfrm>
          <a:custGeom>
            <a:avLst/>
            <a:gdLst>
              <a:gd name="T0" fmla="*/ 95766329 w 77"/>
              <a:gd name="T1" fmla="*/ 0 h 67"/>
              <a:gd name="T2" fmla="*/ 115927662 w 77"/>
              <a:gd name="T3" fmla="*/ 5040336 h 67"/>
              <a:gd name="T4" fmla="*/ 136088994 w 77"/>
              <a:gd name="T5" fmla="*/ 7561298 h 67"/>
              <a:gd name="T6" fmla="*/ 148690621 w 77"/>
              <a:gd name="T7" fmla="*/ 12601634 h 67"/>
              <a:gd name="T8" fmla="*/ 163811620 w 77"/>
              <a:gd name="T9" fmla="*/ 22682307 h 67"/>
              <a:gd name="T10" fmla="*/ 178932619 w 77"/>
              <a:gd name="T11" fmla="*/ 37803315 h 67"/>
              <a:gd name="T12" fmla="*/ 189013286 w 77"/>
              <a:gd name="T13" fmla="*/ 52924324 h 67"/>
              <a:gd name="T14" fmla="*/ 194053619 w 77"/>
              <a:gd name="T15" fmla="*/ 68045332 h 67"/>
              <a:gd name="T16" fmla="*/ 194053619 w 77"/>
              <a:gd name="T17" fmla="*/ 85685715 h 67"/>
              <a:gd name="T18" fmla="*/ 194053619 w 77"/>
              <a:gd name="T19" fmla="*/ 100806724 h 67"/>
              <a:gd name="T20" fmla="*/ 189013286 w 77"/>
              <a:gd name="T21" fmla="*/ 115927732 h 67"/>
              <a:gd name="T22" fmla="*/ 178932619 w 77"/>
              <a:gd name="T23" fmla="*/ 128529367 h 67"/>
              <a:gd name="T24" fmla="*/ 163811620 w 77"/>
              <a:gd name="T25" fmla="*/ 143650375 h 67"/>
              <a:gd name="T26" fmla="*/ 148690621 w 77"/>
              <a:gd name="T27" fmla="*/ 153731048 h 67"/>
              <a:gd name="T28" fmla="*/ 136088994 w 77"/>
              <a:gd name="T29" fmla="*/ 158771384 h 67"/>
              <a:gd name="T30" fmla="*/ 115927662 w 77"/>
              <a:gd name="T31" fmla="*/ 163811720 h 67"/>
              <a:gd name="T32" fmla="*/ 95766329 w 77"/>
              <a:gd name="T33" fmla="*/ 168852056 h 67"/>
              <a:gd name="T34" fmla="*/ 78125957 w 77"/>
              <a:gd name="T35" fmla="*/ 163811720 h 67"/>
              <a:gd name="T36" fmla="*/ 57964625 w 77"/>
              <a:gd name="T37" fmla="*/ 158771384 h 67"/>
              <a:gd name="T38" fmla="*/ 42843625 w 77"/>
              <a:gd name="T39" fmla="*/ 153731048 h 67"/>
              <a:gd name="T40" fmla="*/ 27722626 w 77"/>
              <a:gd name="T41" fmla="*/ 143650375 h 67"/>
              <a:gd name="T42" fmla="*/ 15120999 w 77"/>
              <a:gd name="T43" fmla="*/ 128529367 h 67"/>
              <a:gd name="T44" fmla="*/ 10080666 w 77"/>
              <a:gd name="T45" fmla="*/ 115927732 h 67"/>
              <a:gd name="T46" fmla="*/ 0 w 77"/>
              <a:gd name="T47" fmla="*/ 100806724 h 67"/>
              <a:gd name="T48" fmla="*/ 0 w 77"/>
              <a:gd name="T49" fmla="*/ 85685715 h 67"/>
              <a:gd name="T50" fmla="*/ 0 w 77"/>
              <a:gd name="T51" fmla="*/ 68045332 h 67"/>
              <a:gd name="T52" fmla="*/ 10080666 w 77"/>
              <a:gd name="T53" fmla="*/ 52924324 h 67"/>
              <a:gd name="T54" fmla="*/ 15120999 w 77"/>
              <a:gd name="T55" fmla="*/ 37803315 h 67"/>
              <a:gd name="T56" fmla="*/ 27722626 w 77"/>
              <a:gd name="T57" fmla="*/ 22682307 h 67"/>
              <a:gd name="T58" fmla="*/ 42843625 w 77"/>
              <a:gd name="T59" fmla="*/ 12601634 h 67"/>
              <a:gd name="T60" fmla="*/ 57964625 w 77"/>
              <a:gd name="T61" fmla="*/ 7561298 h 67"/>
              <a:gd name="T62" fmla="*/ 78125957 w 77"/>
              <a:gd name="T63" fmla="*/ 5040336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3"/>
                </a:lnTo>
                <a:lnTo>
                  <a:pt x="59" y="5"/>
                </a:lnTo>
                <a:lnTo>
                  <a:pt x="65" y="9"/>
                </a:lnTo>
                <a:lnTo>
                  <a:pt x="71" y="15"/>
                </a:lnTo>
                <a:lnTo>
                  <a:pt x="75" y="21"/>
                </a:lnTo>
                <a:lnTo>
                  <a:pt x="77" y="27"/>
                </a:lnTo>
                <a:lnTo>
                  <a:pt x="77" y="34"/>
                </a:lnTo>
                <a:lnTo>
                  <a:pt x="77" y="40"/>
                </a:lnTo>
                <a:lnTo>
                  <a:pt x="75" y="46"/>
                </a:lnTo>
                <a:lnTo>
                  <a:pt x="71" y="51"/>
                </a:lnTo>
                <a:lnTo>
                  <a:pt x="65" y="57"/>
                </a:lnTo>
                <a:lnTo>
                  <a:pt x="59" y="61"/>
                </a:lnTo>
                <a:lnTo>
                  <a:pt x="54" y="63"/>
                </a:lnTo>
                <a:lnTo>
                  <a:pt x="46" y="65"/>
                </a:lnTo>
                <a:lnTo>
                  <a:pt x="38" y="67"/>
                </a:lnTo>
                <a:lnTo>
                  <a:pt x="31" y="65"/>
                </a:lnTo>
                <a:lnTo>
                  <a:pt x="23" y="63"/>
                </a:lnTo>
                <a:lnTo>
                  <a:pt x="17" y="61"/>
                </a:lnTo>
                <a:lnTo>
                  <a:pt x="11" y="57"/>
                </a:lnTo>
                <a:lnTo>
                  <a:pt x="6" y="51"/>
                </a:lnTo>
                <a:lnTo>
                  <a:pt x="4" y="46"/>
                </a:lnTo>
                <a:lnTo>
                  <a:pt x="0" y="40"/>
                </a:lnTo>
                <a:lnTo>
                  <a:pt x="0" y="34"/>
                </a:lnTo>
                <a:lnTo>
                  <a:pt x="0" y="27"/>
                </a:lnTo>
                <a:lnTo>
                  <a:pt x="4" y="21"/>
                </a:lnTo>
                <a:lnTo>
                  <a:pt x="6" y="15"/>
                </a:lnTo>
                <a:lnTo>
                  <a:pt x="11" y="9"/>
                </a:lnTo>
                <a:lnTo>
                  <a:pt x="17" y="5"/>
                </a:lnTo>
                <a:lnTo>
                  <a:pt x="23" y="3"/>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472" name="Freeform 219"/>
          <p:cNvSpPr>
            <a:spLocks/>
          </p:cNvSpPr>
          <p:nvPr/>
        </p:nvSpPr>
        <p:spPr bwMode="auto">
          <a:xfrm>
            <a:off x="3827463" y="5287963"/>
            <a:ext cx="120650" cy="106362"/>
          </a:xfrm>
          <a:custGeom>
            <a:avLst/>
            <a:gdLst>
              <a:gd name="T0" fmla="*/ 95765938 w 76"/>
              <a:gd name="T1" fmla="*/ 0 h 67"/>
              <a:gd name="T2" fmla="*/ 115927188 w 76"/>
              <a:gd name="T3" fmla="*/ 0 h 67"/>
              <a:gd name="T4" fmla="*/ 133569075 w 76"/>
              <a:gd name="T5" fmla="*/ 5040289 h 67"/>
              <a:gd name="T6" fmla="*/ 148690013 w 76"/>
              <a:gd name="T7" fmla="*/ 12599928 h 67"/>
              <a:gd name="T8" fmla="*/ 163810950 w 76"/>
              <a:gd name="T9" fmla="*/ 22680506 h 67"/>
              <a:gd name="T10" fmla="*/ 178931888 w 76"/>
              <a:gd name="T11" fmla="*/ 37801372 h 67"/>
              <a:gd name="T12" fmla="*/ 183972200 w 76"/>
              <a:gd name="T13" fmla="*/ 52922239 h 67"/>
              <a:gd name="T14" fmla="*/ 191531875 w 76"/>
              <a:gd name="T15" fmla="*/ 68043105 h 67"/>
              <a:gd name="T16" fmla="*/ 191531875 w 76"/>
              <a:gd name="T17" fmla="*/ 80644621 h 67"/>
              <a:gd name="T18" fmla="*/ 191531875 w 76"/>
              <a:gd name="T19" fmla="*/ 100805776 h 67"/>
              <a:gd name="T20" fmla="*/ 183972200 w 76"/>
              <a:gd name="T21" fmla="*/ 115926643 h 67"/>
              <a:gd name="T22" fmla="*/ 178931888 w 76"/>
              <a:gd name="T23" fmla="*/ 131047509 h 67"/>
              <a:gd name="T24" fmla="*/ 163810950 w 76"/>
              <a:gd name="T25" fmla="*/ 138607148 h 67"/>
              <a:gd name="T26" fmla="*/ 148690013 w 76"/>
              <a:gd name="T27" fmla="*/ 153728015 h 67"/>
              <a:gd name="T28" fmla="*/ 133569075 w 76"/>
              <a:gd name="T29" fmla="*/ 158768304 h 67"/>
              <a:gd name="T30" fmla="*/ 115927188 w 76"/>
              <a:gd name="T31" fmla="*/ 163808592 h 67"/>
              <a:gd name="T32" fmla="*/ 95765938 w 76"/>
              <a:gd name="T33" fmla="*/ 168848881 h 67"/>
              <a:gd name="T34" fmla="*/ 75604688 w 76"/>
              <a:gd name="T35" fmla="*/ 163808592 h 67"/>
              <a:gd name="T36" fmla="*/ 57964388 w 76"/>
              <a:gd name="T37" fmla="*/ 158768304 h 67"/>
              <a:gd name="T38" fmla="*/ 42843450 w 76"/>
              <a:gd name="T39" fmla="*/ 153728015 h 67"/>
              <a:gd name="T40" fmla="*/ 27722513 w 76"/>
              <a:gd name="T41" fmla="*/ 138607148 h 67"/>
              <a:gd name="T42" fmla="*/ 12601575 w 76"/>
              <a:gd name="T43" fmla="*/ 131047509 h 67"/>
              <a:gd name="T44" fmla="*/ 5040313 w 76"/>
              <a:gd name="T45" fmla="*/ 115926643 h 67"/>
              <a:gd name="T46" fmla="*/ 0 w 76"/>
              <a:gd name="T47" fmla="*/ 100805776 h 67"/>
              <a:gd name="T48" fmla="*/ 0 w 76"/>
              <a:gd name="T49" fmla="*/ 80644621 h 67"/>
              <a:gd name="T50" fmla="*/ 0 w 76"/>
              <a:gd name="T51" fmla="*/ 68043105 h 67"/>
              <a:gd name="T52" fmla="*/ 5040313 w 76"/>
              <a:gd name="T53" fmla="*/ 52922239 h 67"/>
              <a:gd name="T54" fmla="*/ 12601575 w 76"/>
              <a:gd name="T55" fmla="*/ 37801372 h 67"/>
              <a:gd name="T56" fmla="*/ 27722513 w 76"/>
              <a:gd name="T57" fmla="*/ 22680506 h 67"/>
              <a:gd name="T58" fmla="*/ 42843450 w 76"/>
              <a:gd name="T59" fmla="*/ 12599928 h 67"/>
              <a:gd name="T60" fmla="*/ 57964388 w 76"/>
              <a:gd name="T61" fmla="*/ 5040289 h 67"/>
              <a:gd name="T62" fmla="*/ 75604688 w 76"/>
              <a:gd name="T63" fmla="*/ 0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0"/>
                </a:lnTo>
                <a:lnTo>
                  <a:pt x="53" y="2"/>
                </a:lnTo>
                <a:lnTo>
                  <a:pt x="59" y="5"/>
                </a:lnTo>
                <a:lnTo>
                  <a:pt x="65" y="9"/>
                </a:lnTo>
                <a:lnTo>
                  <a:pt x="71" y="15"/>
                </a:lnTo>
                <a:lnTo>
                  <a:pt x="73" y="21"/>
                </a:lnTo>
                <a:lnTo>
                  <a:pt x="76" y="27"/>
                </a:lnTo>
                <a:lnTo>
                  <a:pt x="76" y="32"/>
                </a:lnTo>
                <a:lnTo>
                  <a:pt x="76" y="40"/>
                </a:lnTo>
                <a:lnTo>
                  <a:pt x="73" y="46"/>
                </a:lnTo>
                <a:lnTo>
                  <a:pt x="71" y="52"/>
                </a:lnTo>
                <a:lnTo>
                  <a:pt x="65" y="55"/>
                </a:lnTo>
                <a:lnTo>
                  <a:pt x="59" y="61"/>
                </a:lnTo>
                <a:lnTo>
                  <a:pt x="53" y="63"/>
                </a:lnTo>
                <a:lnTo>
                  <a:pt x="46" y="65"/>
                </a:lnTo>
                <a:lnTo>
                  <a:pt x="38" y="67"/>
                </a:lnTo>
                <a:lnTo>
                  <a:pt x="30" y="65"/>
                </a:lnTo>
                <a:lnTo>
                  <a:pt x="23" y="63"/>
                </a:lnTo>
                <a:lnTo>
                  <a:pt x="17" y="61"/>
                </a:lnTo>
                <a:lnTo>
                  <a:pt x="11" y="55"/>
                </a:lnTo>
                <a:lnTo>
                  <a:pt x="5" y="52"/>
                </a:lnTo>
                <a:lnTo>
                  <a:pt x="2" y="46"/>
                </a:lnTo>
                <a:lnTo>
                  <a:pt x="0" y="40"/>
                </a:lnTo>
                <a:lnTo>
                  <a:pt x="0" y="32"/>
                </a:lnTo>
                <a:lnTo>
                  <a:pt x="0" y="27"/>
                </a:lnTo>
                <a:lnTo>
                  <a:pt x="2" y="21"/>
                </a:lnTo>
                <a:lnTo>
                  <a:pt x="5" y="15"/>
                </a:lnTo>
                <a:lnTo>
                  <a:pt x="11" y="9"/>
                </a:lnTo>
                <a:lnTo>
                  <a:pt x="17" y="5"/>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473" name="Freeform 220"/>
          <p:cNvSpPr>
            <a:spLocks/>
          </p:cNvSpPr>
          <p:nvPr/>
        </p:nvSpPr>
        <p:spPr bwMode="auto">
          <a:xfrm>
            <a:off x="3827463" y="5287963"/>
            <a:ext cx="120650" cy="106362"/>
          </a:xfrm>
          <a:custGeom>
            <a:avLst/>
            <a:gdLst>
              <a:gd name="T0" fmla="*/ 95765938 w 76"/>
              <a:gd name="T1" fmla="*/ 0 h 67"/>
              <a:gd name="T2" fmla="*/ 115927188 w 76"/>
              <a:gd name="T3" fmla="*/ 0 h 67"/>
              <a:gd name="T4" fmla="*/ 133569075 w 76"/>
              <a:gd name="T5" fmla="*/ 5040289 h 67"/>
              <a:gd name="T6" fmla="*/ 148690013 w 76"/>
              <a:gd name="T7" fmla="*/ 12599928 h 67"/>
              <a:gd name="T8" fmla="*/ 163810950 w 76"/>
              <a:gd name="T9" fmla="*/ 22680506 h 67"/>
              <a:gd name="T10" fmla="*/ 178931888 w 76"/>
              <a:gd name="T11" fmla="*/ 37801372 h 67"/>
              <a:gd name="T12" fmla="*/ 183972200 w 76"/>
              <a:gd name="T13" fmla="*/ 52922239 h 67"/>
              <a:gd name="T14" fmla="*/ 191531875 w 76"/>
              <a:gd name="T15" fmla="*/ 68043105 h 67"/>
              <a:gd name="T16" fmla="*/ 191531875 w 76"/>
              <a:gd name="T17" fmla="*/ 80644621 h 67"/>
              <a:gd name="T18" fmla="*/ 191531875 w 76"/>
              <a:gd name="T19" fmla="*/ 100805776 h 67"/>
              <a:gd name="T20" fmla="*/ 183972200 w 76"/>
              <a:gd name="T21" fmla="*/ 115926643 h 67"/>
              <a:gd name="T22" fmla="*/ 178931888 w 76"/>
              <a:gd name="T23" fmla="*/ 131047509 h 67"/>
              <a:gd name="T24" fmla="*/ 163810950 w 76"/>
              <a:gd name="T25" fmla="*/ 138607148 h 67"/>
              <a:gd name="T26" fmla="*/ 148690013 w 76"/>
              <a:gd name="T27" fmla="*/ 153728015 h 67"/>
              <a:gd name="T28" fmla="*/ 133569075 w 76"/>
              <a:gd name="T29" fmla="*/ 158768304 h 67"/>
              <a:gd name="T30" fmla="*/ 115927188 w 76"/>
              <a:gd name="T31" fmla="*/ 163808592 h 67"/>
              <a:gd name="T32" fmla="*/ 95765938 w 76"/>
              <a:gd name="T33" fmla="*/ 168848881 h 67"/>
              <a:gd name="T34" fmla="*/ 75604688 w 76"/>
              <a:gd name="T35" fmla="*/ 163808592 h 67"/>
              <a:gd name="T36" fmla="*/ 57964388 w 76"/>
              <a:gd name="T37" fmla="*/ 158768304 h 67"/>
              <a:gd name="T38" fmla="*/ 42843450 w 76"/>
              <a:gd name="T39" fmla="*/ 153728015 h 67"/>
              <a:gd name="T40" fmla="*/ 27722513 w 76"/>
              <a:gd name="T41" fmla="*/ 138607148 h 67"/>
              <a:gd name="T42" fmla="*/ 12601575 w 76"/>
              <a:gd name="T43" fmla="*/ 131047509 h 67"/>
              <a:gd name="T44" fmla="*/ 5040313 w 76"/>
              <a:gd name="T45" fmla="*/ 115926643 h 67"/>
              <a:gd name="T46" fmla="*/ 0 w 76"/>
              <a:gd name="T47" fmla="*/ 100805776 h 67"/>
              <a:gd name="T48" fmla="*/ 0 w 76"/>
              <a:gd name="T49" fmla="*/ 80644621 h 67"/>
              <a:gd name="T50" fmla="*/ 0 w 76"/>
              <a:gd name="T51" fmla="*/ 68043105 h 67"/>
              <a:gd name="T52" fmla="*/ 5040313 w 76"/>
              <a:gd name="T53" fmla="*/ 52922239 h 67"/>
              <a:gd name="T54" fmla="*/ 12601575 w 76"/>
              <a:gd name="T55" fmla="*/ 37801372 h 67"/>
              <a:gd name="T56" fmla="*/ 27722513 w 76"/>
              <a:gd name="T57" fmla="*/ 22680506 h 67"/>
              <a:gd name="T58" fmla="*/ 42843450 w 76"/>
              <a:gd name="T59" fmla="*/ 12599928 h 67"/>
              <a:gd name="T60" fmla="*/ 57964388 w 76"/>
              <a:gd name="T61" fmla="*/ 5040289 h 67"/>
              <a:gd name="T62" fmla="*/ 75604688 w 76"/>
              <a:gd name="T63" fmla="*/ 0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0"/>
                </a:lnTo>
                <a:lnTo>
                  <a:pt x="53" y="2"/>
                </a:lnTo>
                <a:lnTo>
                  <a:pt x="59" y="5"/>
                </a:lnTo>
                <a:lnTo>
                  <a:pt x="65" y="9"/>
                </a:lnTo>
                <a:lnTo>
                  <a:pt x="71" y="15"/>
                </a:lnTo>
                <a:lnTo>
                  <a:pt x="73" y="21"/>
                </a:lnTo>
                <a:lnTo>
                  <a:pt x="76" y="27"/>
                </a:lnTo>
                <a:lnTo>
                  <a:pt x="76" y="32"/>
                </a:lnTo>
                <a:lnTo>
                  <a:pt x="76" y="40"/>
                </a:lnTo>
                <a:lnTo>
                  <a:pt x="73" y="46"/>
                </a:lnTo>
                <a:lnTo>
                  <a:pt x="71" y="52"/>
                </a:lnTo>
                <a:lnTo>
                  <a:pt x="65" y="55"/>
                </a:lnTo>
                <a:lnTo>
                  <a:pt x="59" y="61"/>
                </a:lnTo>
                <a:lnTo>
                  <a:pt x="53" y="63"/>
                </a:lnTo>
                <a:lnTo>
                  <a:pt x="46" y="65"/>
                </a:lnTo>
                <a:lnTo>
                  <a:pt x="38" y="67"/>
                </a:lnTo>
                <a:lnTo>
                  <a:pt x="30" y="65"/>
                </a:lnTo>
                <a:lnTo>
                  <a:pt x="23" y="63"/>
                </a:lnTo>
                <a:lnTo>
                  <a:pt x="17" y="61"/>
                </a:lnTo>
                <a:lnTo>
                  <a:pt x="11" y="55"/>
                </a:lnTo>
                <a:lnTo>
                  <a:pt x="5" y="52"/>
                </a:lnTo>
                <a:lnTo>
                  <a:pt x="2" y="46"/>
                </a:lnTo>
                <a:lnTo>
                  <a:pt x="0" y="40"/>
                </a:lnTo>
                <a:lnTo>
                  <a:pt x="0" y="32"/>
                </a:lnTo>
                <a:lnTo>
                  <a:pt x="0" y="27"/>
                </a:lnTo>
                <a:lnTo>
                  <a:pt x="2" y="21"/>
                </a:lnTo>
                <a:lnTo>
                  <a:pt x="5" y="15"/>
                </a:lnTo>
                <a:lnTo>
                  <a:pt x="11" y="9"/>
                </a:lnTo>
                <a:lnTo>
                  <a:pt x="17" y="5"/>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474" name="Freeform 221"/>
          <p:cNvSpPr>
            <a:spLocks/>
          </p:cNvSpPr>
          <p:nvPr/>
        </p:nvSpPr>
        <p:spPr bwMode="auto">
          <a:xfrm>
            <a:off x="4921250" y="5272088"/>
            <a:ext cx="122238" cy="103187"/>
          </a:xfrm>
          <a:custGeom>
            <a:avLst/>
            <a:gdLst>
              <a:gd name="T0" fmla="*/ 95766329 w 77"/>
              <a:gd name="T1" fmla="*/ 0 h 65"/>
              <a:gd name="T2" fmla="*/ 115927662 w 77"/>
              <a:gd name="T3" fmla="*/ 0 h 65"/>
              <a:gd name="T4" fmla="*/ 136088994 w 77"/>
              <a:gd name="T5" fmla="*/ 5040288 h 65"/>
              <a:gd name="T6" fmla="*/ 153730954 w 77"/>
              <a:gd name="T7" fmla="*/ 15120864 h 65"/>
              <a:gd name="T8" fmla="*/ 168851953 w 77"/>
              <a:gd name="T9" fmla="*/ 25201440 h 65"/>
              <a:gd name="T10" fmla="*/ 178932619 w 77"/>
              <a:gd name="T11" fmla="*/ 35282017 h 65"/>
              <a:gd name="T12" fmla="*/ 189013286 w 77"/>
              <a:gd name="T13" fmla="*/ 47881943 h 65"/>
              <a:gd name="T14" fmla="*/ 194053619 w 77"/>
              <a:gd name="T15" fmla="*/ 68043095 h 65"/>
              <a:gd name="T16" fmla="*/ 194053619 w 77"/>
              <a:gd name="T17" fmla="*/ 83163960 h 65"/>
              <a:gd name="T18" fmla="*/ 194053619 w 77"/>
              <a:gd name="T19" fmla="*/ 98284824 h 65"/>
              <a:gd name="T20" fmla="*/ 189013286 w 77"/>
              <a:gd name="T21" fmla="*/ 115926626 h 65"/>
              <a:gd name="T22" fmla="*/ 178932619 w 77"/>
              <a:gd name="T23" fmla="*/ 131047490 h 65"/>
              <a:gd name="T24" fmla="*/ 168851953 w 77"/>
              <a:gd name="T25" fmla="*/ 141128066 h 65"/>
              <a:gd name="T26" fmla="*/ 153730954 w 77"/>
              <a:gd name="T27" fmla="*/ 151208642 h 65"/>
              <a:gd name="T28" fmla="*/ 136088994 w 77"/>
              <a:gd name="T29" fmla="*/ 158768281 h 65"/>
              <a:gd name="T30" fmla="*/ 115927662 w 77"/>
              <a:gd name="T31" fmla="*/ 163808569 h 65"/>
              <a:gd name="T32" fmla="*/ 95766329 w 77"/>
              <a:gd name="T33" fmla="*/ 163808569 h 65"/>
              <a:gd name="T34" fmla="*/ 78125957 w 77"/>
              <a:gd name="T35" fmla="*/ 163808569 h 65"/>
              <a:gd name="T36" fmla="*/ 63004958 w 77"/>
              <a:gd name="T37" fmla="*/ 158768281 h 65"/>
              <a:gd name="T38" fmla="*/ 42843625 w 77"/>
              <a:gd name="T39" fmla="*/ 151208642 h 65"/>
              <a:gd name="T40" fmla="*/ 27722626 w 77"/>
              <a:gd name="T41" fmla="*/ 141128066 h 65"/>
              <a:gd name="T42" fmla="*/ 17641960 w 77"/>
              <a:gd name="T43" fmla="*/ 131047490 h 65"/>
              <a:gd name="T44" fmla="*/ 10080666 w 77"/>
              <a:gd name="T45" fmla="*/ 115926626 h 65"/>
              <a:gd name="T46" fmla="*/ 5040333 w 77"/>
              <a:gd name="T47" fmla="*/ 98284824 h 65"/>
              <a:gd name="T48" fmla="*/ 0 w 77"/>
              <a:gd name="T49" fmla="*/ 83163960 h 65"/>
              <a:gd name="T50" fmla="*/ 5040333 w 77"/>
              <a:gd name="T51" fmla="*/ 68043095 h 65"/>
              <a:gd name="T52" fmla="*/ 10080666 w 77"/>
              <a:gd name="T53" fmla="*/ 47881943 h 65"/>
              <a:gd name="T54" fmla="*/ 17641960 w 77"/>
              <a:gd name="T55" fmla="*/ 35282017 h 65"/>
              <a:gd name="T56" fmla="*/ 27722626 w 77"/>
              <a:gd name="T57" fmla="*/ 25201440 h 65"/>
              <a:gd name="T58" fmla="*/ 42843625 w 77"/>
              <a:gd name="T59" fmla="*/ 15120864 h 65"/>
              <a:gd name="T60" fmla="*/ 63004958 w 77"/>
              <a:gd name="T61" fmla="*/ 5040288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1" y="6"/>
                </a:lnTo>
                <a:lnTo>
                  <a:pt x="67" y="10"/>
                </a:lnTo>
                <a:lnTo>
                  <a:pt x="71" y="14"/>
                </a:lnTo>
                <a:lnTo>
                  <a:pt x="75" y="19"/>
                </a:lnTo>
                <a:lnTo>
                  <a:pt x="77" y="27"/>
                </a:lnTo>
                <a:lnTo>
                  <a:pt x="77" y="33"/>
                </a:lnTo>
                <a:lnTo>
                  <a:pt x="77" y="39"/>
                </a:lnTo>
                <a:lnTo>
                  <a:pt x="75" y="46"/>
                </a:lnTo>
                <a:lnTo>
                  <a:pt x="71" y="52"/>
                </a:lnTo>
                <a:lnTo>
                  <a:pt x="67" y="56"/>
                </a:lnTo>
                <a:lnTo>
                  <a:pt x="61" y="60"/>
                </a:lnTo>
                <a:lnTo>
                  <a:pt x="54" y="63"/>
                </a:lnTo>
                <a:lnTo>
                  <a:pt x="46" y="65"/>
                </a:lnTo>
                <a:lnTo>
                  <a:pt x="38" y="65"/>
                </a:lnTo>
                <a:lnTo>
                  <a:pt x="31" y="65"/>
                </a:lnTo>
                <a:lnTo>
                  <a:pt x="25" y="63"/>
                </a:lnTo>
                <a:lnTo>
                  <a:pt x="17" y="60"/>
                </a:lnTo>
                <a:lnTo>
                  <a:pt x="11" y="56"/>
                </a:lnTo>
                <a:lnTo>
                  <a:pt x="7" y="52"/>
                </a:lnTo>
                <a:lnTo>
                  <a:pt x="4" y="46"/>
                </a:lnTo>
                <a:lnTo>
                  <a:pt x="2" y="39"/>
                </a:lnTo>
                <a:lnTo>
                  <a:pt x="0" y="33"/>
                </a:lnTo>
                <a:lnTo>
                  <a:pt x="2" y="27"/>
                </a:lnTo>
                <a:lnTo>
                  <a:pt x="4" y="19"/>
                </a:lnTo>
                <a:lnTo>
                  <a:pt x="7" y="14"/>
                </a:lnTo>
                <a:lnTo>
                  <a:pt x="11" y="10"/>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475" name="Freeform 222"/>
          <p:cNvSpPr>
            <a:spLocks/>
          </p:cNvSpPr>
          <p:nvPr/>
        </p:nvSpPr>
        <p:spPr bwMode="auto">
          <a:xfrm>
            <a:off x="3867150" y="6176963"/>
            <a:ext cx="120650" cy="106362"/>
          </a:xfrm>
          <a:custGeom>
            <a:avLst/>
            <a:gdLst>
              <a:gd name="T0" fmla="*/ 95765938 w 76"/>
              <a:gd name="T1" fmla="*/ 0 h 67"/>
              <a:gd name="T2" fmla="*/ 115927188 w 76"/>
              <a:gd name="T3" fmla="*/ 5040289 h 67"/>
              <a:gd name="T4" fmla="*/ 133569075 w 76"/>
              <a:gd name="T5" fmla="*/ 10080578 h 67"/>
              <a:gd name="T6" fmla="*/ 148690013 w 76"/>
              <a:gd name="T7" fmla="*/ 15120866 h 67"/>
              <a:gd name="T8" fmla="*/ 163810950 w 76"/>
              <a:gd name="T9" fmla="*/ 25201444 h 67"/>
              <a:gd name="T10" fmla="*/ 178931888 w 76"/>
              <a:gd name="T11" fmla="*/ 37801372 h 67"/>
              <a:gd name="T12" fmla="*/ 183972200 w 76"/>
              <a:gd name="T13" fmla="*/ 52922239 h 67"/>
              <a:gd name="T14" fmla="*/ 191531875 w 76"/>
              <a:gd name="T15" fmla="*/ 68043105 h 67"/>
              <a:gd name="T16" fmla="*/ 191531875 w 76"/>
              <a:gd name="T17" fmla="*/ 85684910 h 67"/>
              <a:gd name="T18" fmla="*/ 191531875 w 76"/>
              <a:gd name="T19" fmla="*/ 100805776 h 67"/>
              <a:gd name="T20" fmla="*/ 183972200 w 76"/>
              <a:gd name="T21" fmla="*/ 115926643 h 67"/>
              <a:gd name="T22" fmla="*/ 178931888 w 76"/>
              <a:gd name="T23" fmla="*/ 131047509 h 67"/>
              <a:gd name="T24" fmla="*/ 163810950 w 76"/>
              <a:gd name="T25" fmla="*/ 146168375 h 67"/>
              <a:gd name="T26" fmla="*/ 148690013 w 76"/>
              <a:gd name="T27" fmla="*/ 153728015 h 67"/>
              <a:gd name="T28" fmla="*/ 133569075 w 76"/>
              <a:gd name="T29" fmla="*/ 158768304 h 67"/>
              <a:gd name="T30" fmla="*/ 115927188 w 76"/>
              <a:gd name="T31" fmla="*/ 168848881 h 67"/>
              <a:gd name="T32" fmla="*/ 95765938 w 76"/>
              <a:gd name="T33" fmla="*/ 168848881 h 67"/>
              <a:gd name="T34" fmla="*/ 75604688 w 76"/>
              <a:gd name="T35" fmla="*/ 168848881 h 67"/>
              <a:gd name="T36" fmla="*/ 57964388 w 76"/>
              <a:gd name="T37" fmla="*/ 158768304 h 67"/>
              <a:gd name="T38" fmla="*/ 42843450 w 76"/>
              <a:gd name="T39" fmla="*/ 153728015 h 67"/>
              <a:gd name="T40" fmla="*/ 27722513 w 76"/>
              <a:gd name="T41" fmla="*/ 146168375 h 67"/>
              <a:gd name="T42" fmla="*/ 12601575 w 76"/>
              <a:gd name="T43" fmla="*/ 131047509 h 67"/>
              <a:gd name="T44" fmla="*/ 5040313 w 76"/>
              <a:gd name="T45" fmla="*/ 115926643 h 67"/>
              <a:gd name="T46" fmla="*/ 0 w 76"/>
              <a:gd name="T47" fmla="*/ 100805776 h 67"/>
              <a:gd name="T48" fmla="*/ 0 w 76"/>
              <a:gd name="T49" fmla="*/ 85684910 h 67"/>
              <a:gd name="T50" fmla="*/ 0 w 76"/>
              <a:gd name="T51" fmla="*/ 68043105 h 67"/>
              <a:gd name="T52" fmla="*/ 5040313 w 76"/>
              <a:gd name="T53" fmla="*/ 52922239 h 67"/>
              <a:gd name="T54" fmla="*/ 12601575 w 76"/>
              <a:gd name="T55" fmla="*/ 37801372 h 67"/>
              <a:gd name="T56" fmla="*/ 27722513 w 76"/>
              <a:gd name="T57" fmla="*/ 25201444 h 67"/>
              <a:gd name="T58" fmla="*/ 42843450 w 76"/>
              <a:gd name="T59" fmla="*/ 15120866 h 67"/>
              <a:gd name="T60" fmla="*/ 57964388 w 76"/>
              <a:gd name="T61" fmla="*/ 10080578 h 67"/>
              <a:gd name="T62" fmla="*/ 75604688 w 76"/>
              <a:gd name="T63" fmla="*/ 5040289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0"/>
                </a:lnTo>
                <a:lnTo>
                  <a:pt x="71" y="15"/>
                </a:lnTo>
                <a:lnTo>
                  <a:pt x="73" y="21"/>
                </a:lnTo>
                <a:lnTo>
                  <a:pt x="76" y="27"/>
                </a:lnTo>
                <a:lnTo>
                  <a:pt x="76" y="34"/>
                </a:lnTo>
                <a:lnTo>
                  <a:pt x="76" y="40"/>
                </a:lnTo>
                <a:lnTo>
                  <a:pt x="73" y="46"/>
                </a:lnTo>
                <a:lnTo>
                  <a:pt x="71" y="52"/>
                </a:lnTo>
                <a:lnTo>
                  <a:pt x="65" y="58"/>
                </a:lnTo>
                <a:lnTo>
                  <a:pt x="59" y="61"/>
                </a:lnTo>
                <a:lnTo>
                  <a:pt x="53" y="63"/>
                </a:lnTo>
                <a:lnTo>
                  <a:pt x="46" y="67"/>
                </a:lnTo>
                <a:lnTo>
                  <a:pt x="38" y="67"/>
                </a:lnTo>
                <a:lnTo>
                  <a:pt x="30" y="67"/>
                </a:lnTo>
                <a:lnTo>
                  <a:pt x="23" y="63"/>
                </a:lnTo>
                <a:lnTo>
                  <a:pt x="17" y="61"/>
                </a:lnTo>
                <a:lnTo>
                  <a:pt x="11" y="58"/>
                </a:lnTo>
                <a:lnTo>
                  <a:pt x="5" y="52"/>
                </a:lnTo>
                <a:lnTo>
                  <a:pt x="2" y="46"/>
                </a:lnTo>
                <a:lnTo>
                  <a:pt x="0" y="40"/>
                </a:lnTo>
                <a:lnTo>
                  <a:pt x="0" y="34"/>
                </a:lnTo>
                <a:lnTo>
                  <a:pt x="0" y="27"/>
                </a:lnTo>
                <a:lnTo>
                  <a:pt x="2" y="21"/>
                </a:lnTo>
                <a:lnTo>
                  <a:pt x="5" y="15"/>
                </a:lnTo>
                <a:lnTo>
                  <a:pt x="11" y="10"/>
                </a:lnTo>
                <a:lnTo>
                  <a:pt x="17"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476" name="Freeform 223"/>
          <p:cNvSpPr>
            <a:spLocks/>
          </p:cNvSpPr>
          <p:nvPr/>
        </p:nvSpPr>
        <p:spPr bwMode="auto">
          <a:xfrm>
            <a:off x="4960938" y="5875338"/>
            <a:ext cx="123825" cy="106362"/>
          </a:xfrm>
          <a:custGeom>
            <a:avLst/>
            <a:gdLst>
              <a:gd name="T0" fmla="*/ 100806250 w 78"/>
              <a:gd name="T1" fmla="*/ 0 h 67"/>
              <a:gd name="T2" fmla="*/ 120967500 w 78"/>
              <a:gd name="T3" fmla="*/ 5040289 h 67"/>
              <a:gd name="T4" fmla="*/ 136088438 w 78"/>
              <a:gd name="T5" fmla="*/ 10080578 h 67"/>
              <a:gd name="T6" fmla="*/ 153730325 w 78"/>
              <a:gd name="T7" fmla="*/ 15120866 h 67"/>
              <a:gd name="T8" fmla="*/ 168851263 w 78"/>
              <a:gd name="T9" fmla="*/ 25201444 h 67"/>
              <a:gd name="T10" fmla="*/ 178931888 w 78"/>
              <a:gd name="T11" fmla="*/ 37801372 h 67"/>
              <a:gd name="T12" fmla="*/ 189012513 w 78"/>
              <a:gd name="T13" fmla="*/ 52922239 h 67"/>
              <a:gd name="T14" fmla="*/ 194052825 w 78"/>
              <a:gd name="T15" fmla="*/ 68043105 h 67"/>
              <a:gd name="T16" fmla="*/ 196572188 w 78"/>
              <a:gd name="T17" fmla="*/ 88204260 h 67"/>
              <a:gd name="T18" fmla="*/ 194052825 w 78"/>
              <a:gd name="T19" fmla="*/ 100805776 h 67"/>
              <a:gd name="T20" fmla="*/ 189012513 w 78"/>
              <a:gd name="T21" fmla="*/ 115926643 h 67"/>
              <a:gd name="T22" fmla="*/ 178931888 w 78"/>
              <a:gd name="T23" fmla="*/ 131047509 h 67"/>
              <a:gd name="T24" fmla="*/ 168851263 w 78"/>
              <a:gd name="T25" fmla="*/ 146168375 h 67"/>
              <a:gd name="T26" fmla="*/ 153730325 w 78"/>
              <a:gd name="T27" fmla="*/ 153728015 h 67"/>
              <a:gd name="T28" fmla="*/ 136088438 w 78"/>
              <a:gd name="T29" fmla="*/ 158768304 h 67"/>
              <a:gd name="T30" fmla="*/ 120967500 w 78"/>
              <a:gd name="T31" fmla="*/ 163808592 h 67"/>
              <a:gd name="T32" fmla="*/ 100806250 w 78"/>
              <a:gd name="T33" fmla="*/ 168848881 h 67"/>
              <a:gd name="T34" fmla="*/ 80645000 w 78"/>
              <a:gd name="T35" fmla="*/ 163808592 h 67"/>
              <a:gd name="T36" fmla="*/ 63004700 w 78"/>
              <a:gd name="T37" fmla="*/ 158768304 h 67"/>
              <a:gd name="T38" fmla="*/ 42843450 w 78"/>
              <a:gd name="T39" fmla="*/ 153728015 h 67"/>
              <a:gd name="T40" fmla="*/ 27722513 w 78"/>
              <a:gd name="T41" fmla="*/ 146168375 h 67"/>
              <a:gd name="T42" fmla="*/ 17641888 w 78"/>
              <a:gd name="T43" fmla="*/ 131047509 h 67"/>
              <a:gd name="T44" fmla="*/ 10080625 w 78"/>
              <a:gd name="T45" fmla="*/ 115926643 h 67"/>
              <a:gd name="T46" fmla="*/ 5040313 w 78"/>
              <a:gd name="T47" fmla="*/ 100805776 h 67"/>
              <a:gd name="T48" fmla="*/ 0 w 78"/>
              <a:gd name="T49" fmla="*/ 88204260 h 67"/>
              <a:gd name="T50" fmla="*/ 5040313 w 78"/>
              <a:gd name="T51" fmla="*/ 68043105 h 67"/>
              <a:gd name="T52" fmla="*/ 10080625 w 78"/>
              <a:gd name="T53" fmla="*/ 52922239 h 67"/>
              <a:gd name="T54" fmla="*/ 17641888 w 78"/>
              <a:gd name="T55" fmla="*/ 37801372 h 67"/>
              <a:gd name="T56" fmla="*/ 27722513 w 78"/>
              <a:gd name="T57" fmla="*/ 25201444 h 67"/>
              <a:gd name="T58" fmla="*/ 42843450 w 78"/>
              <a:gd name="T59" fmla="*/ 15120866 h 67"/>
              <a:gd name="T60" fmla="*/ 63004700 w 78"/>
              <a:gd name="T61" fmla="*/ 10080578 h 67"/>
              <a:gd name="T62" fmla="*/ 80645000 w 78"/>
              <a:gd name="T63" fmla="*/ 5040289 h 67"/>
              <a:gd name="T64" fmla="*/ 100806250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40" y="0"/>
                </a:moveTo>
                <a:lnTo>
                  <a:pt x="48" y="2"/>
                </a:lnTo>
                <a:lnTo>
                  <a:pt x="54" y="4"/>
                </a:lnTo>
                <a:lnTo>
                  <a:pt x="61" y="6"/>
                </a:lnTo>
                <a:lnTo>
                  <a:pt x="67" y="10"/>
                </a:lnTo>
                <a:lnTo>
                  <a:pt x="71" y="15"/>
                </a:lnTo>
                <a:lnTo>
                  <a:pt x="75" y="21"/>
                </a:lnTo>
                <a:lnTo>
                  <a:pt x="77" y="27"/>
                </a:lnTo>
                <a:lnTo>
                  <a:pt x="78" y="35"/>
                </a:lnTo>
                <a:lnTo>
                  <a:pt x="77" y="40"/>
                </a:lnTo>
                <a:lnTo>
                  <a:pt x="75" y="46"/>
                </a:lnTo>
                <a:lnTo>
                  <a:pt x="71" y="52"/>
                </a:lnTo>
                <a:lnTo>
                  <a:pt x="67" y="58"/>
                </a:lnTo>
                <a:lnTo>
                  <a:pt x="61" y="61"/>
                </a:lnTo>
                <a:lnTo>
                  <a:pt x="54" y="63"/>
                </a:lnTo>
                <a:lnTo>
                  <a:pt x="48" y="65"/>
                </a:lnTo>
                <a:lnTo>
                  <a:pt x="40" y="67"/>
                </a:lnTo>
                <a:lnTo>
                  <a:pt x="32" y="65"/>
                </a:lnTo>
                <a:lnTo>
                  <a:pt x="25" y="63"/>
                </a:lnTo>
                <a:lnTo>
                  <a:pt x="17" y="61"/>
                </a:lnTo>
                <a:lnTo>
                  <a:pt x="11" y="58"/>
                </a:lnTo>
                <a:lnTo>
                  <a:pt x="7" y="52"/>
                </a:lnTo>
                <a:lnTo>
                  <a:pt x="4" y="46"/>
                </a:lnTo>
                <a:lnTo>
                  <a:pt x="2" y="40"/>
                </a:lnTo>
                <a:lnTo>
                  <a:pt x="0" y="35"/>
                </a:lnTo>
                <a:lnTo>
                  <a:pt x="2" y="27"/>
                </a:lnTo>
                <a:lnTo>
                  <a:pt x="4" y="21"/>
                </a:lnTo>
                <a:lnTo>
                  <a:pt x="7" y="15"/>
                </a:lnTo>
                <a:lnTo>
                  <a:pt x="11" y="10"/>
                </a:lnTo>
                <a:lnTo>
                  <a:pt x="17" y="6"/>
                </a:lnTo>
                <a:lnTo>
                  <a:pt x="25" y="4"/>
                </a:lnTo>
                <a:lnTo>
                  <a:pt x="32" y="2"/>
                </a:lnTo>
                <a:lnTo>
                  <a:pt x="40" y="0"/>
                </a:lnTo>
                <a:close/>
              </a:path>
            </a:pathLst>
          </a:custGeom>
          <a:noFill/>
          <a:ln w="12700">
            <a:solidFill>
              <a:srgbClr val="1F1A17"/>
            </a:solidFill>
            <a:prstDash val="solid"/>
            <a:round/>
            <a:headEnd/>
            <a:tailEnd/>
          </a:ln>
        </p:spPr>
        <p:txBody>
          <a:bodyPr/>
          <a:lstStyle/>
          <a:p>
            <a:endParaRPr lang="en-US" dirty="0"/>
          </a:p>
        </p:txBody>
      </p:sp>
      <p:sp>
        <p:nvSpPr>
          <p:cNvPr id="19477" name="Freeform 224"/>
          <p:cNvSpPr>
            <a:spLocks/>
          </p:cNvSpPr>
          <p:nvPr/>
        </p:nvSpPr>
        <p:spPr bwMode="auto">
          <a:xfrm>
            <a:off x="3759200" y="5662613"/>
            <a:ext cx="122238" cy="106362"/>
          </a:xfrm>
          <a:custGeom>
            <a:avLst/>
            <a:gdLst>
              <a:gd name="T0" fmla="*/ 98287290 w 77"/>
              <a:gd name="T1" fmla="*/ 0 h 67"/>
              <a:gd name="T2" fmla="*/ 115927662 w 77"/>
              <a:gd name="T3" fmla="*/ 5040289 h 67"/>
              <a:gd name="T4" fmla="*/ 136088994 w 77"/>
              <a:gd name="T5" fmla="*/ 10080578 h 67"/>
              <a:gd name="T6" fmla="*/ 151209994 w 77"/>
              <a:gd name="T7" fmla="*/ 12599928 h 67"/>
              <a:gd name="T8" fmla="*/ 166330993 w 77"/>
              <a:gd name="T9" fmla="*/ 22680506 h 67"/>
              <a:gd name="T10" fmla="*/ 176411659 w 77"/>
              <a:gd name="T11" fmla="*/ 37801372 h 67"/>
              <a:gd name="T12" fmla="*/ 183972953 w 77"/>
              <a:gd name="T13" fmla="*/ 52922239 h 67"/>
              <a:gd name="T14" fmla="*/ 189013286 w 77"/>
              <a:gd name="T15" fmla="*/ 68043105 h 67"/>
              <a:gd name="T16" fmla="*/ 194053619 w 77"/>
              <a:gd name="T17" fmla="*/ 80644621 h 67"/>
              <a:gd name="T18" fmla="*/ 189013286 w 77"/>
              <a:gd name="T19" fmla="*/ 100805776 h 67"/>
              <a:gd name="T20" fmla="*/ 183972953 w 77"/>
              <a:gd name="T21" fmla="*/ 115926643 h 67"/>
              <a:gd name="T22" fmla="*/ 176411659 w 77"/>
              <a:gd name="T23" fmla="*/ 131047509 h 67"/>
              <a:gd name="T24" fmla="*/ 166330993 w 77"/>
              <a:gd name="T25" fmla="*/ 143647437 h 67"/>
              <a:gd name="T26" fmla="*/ 151209994 w 77"/>
              <a:gd name="T27" fmla="*/ 153728015 h 67"/>
              <a:gd name="T28" fmla="*/ 136088994 w 77"/>
              <a:gd name="T29" fmla="*/ 158768304 h 67"/>
              <a:gd name="T30" fmla="*/ 115927662 w 77"/>
              <a:gd name="T31" fmla="*/ 163808592 h 67"/>
              <a:gd name="T32" fmla="*/ 98287290 w 77"/>
              <a:gd name="T33" fmla="*/ 168848881 h 67"/>
              <a:gd name="T34" fmla="*/ 78125957 w 77"/>
              <a:gd name="T35" fmla="*/ 163808592 h 67"/>
              <a:gd name="T36" fmla="*/ 57964625 w 77"/>
              <a:gd name="T37" fmla="*/ 158768304 h 67"/>
              <a:gd name="T38" fmla="*/ 45362998 w 77"/>
              <a:gd name="T39" fmla="*/ 153728015 h 67"/>
              <a:gd name="T40" fmla="*/ 30241999 w 77"/>
              <a:gd name="T41" fmla="*/ 143647437 h 67"/>
              <a:gd name="T42" fmla="*/ 15120999 w 77"/>
              <a:gd name="T43" fmla="*/ 131047509 h 67"/>
              <a:gd name="T44" fmla="*/ 5040333 w 77"/>
              <a:gd name="T45" fmla="*/ 115926643 h 67"/>
              <a:gd name="T46" fmla="*/ 0 w 77"/>
              <a:gd name="T47" fmla="*/ 100805776 h 67"/>
              <a:gd name="T48" fmla="*/ 0 w 77"/>
              <a:gd name="T49" fmla="*/ 80644621 h 67"/>
              <a:gd name="T50" fmla="*/ 0 w 77"/>
              <a:gd name="T51" fmla="*/ 68043105 h 67"/>
              <a:gd name="T52" fmla="*/ 5040333 w 77"/>
              <a:gd name="T53" fmla="*/ 52922239 h 67"/>
              <a:gd name="T54" fmla="*/ 15120999 w 77"/>
              <a:gd name="T55" fmla="*/ 37801372 h 67"/>
              <a:gd name="T56" fmla="*/ 30241999 w 77"/>
              <a:gd name="T57" fmla="*/ 22680506 h 67"/>
              <a:gd name="T58" fmla="*/ 45362998 w 77"/>
              <a:gd name="T59" fmla="*/ 12599928 h 67"/>
              <a:gd name="T60" fmla="*/ 57964625 w 77"/>
              <a:gd name="T61" fmla="*/ 10080578 h 67"/>
              <a:gd name="T62" fmla="*/ 78125957 w 77"/>
              <a:gd name="T63" fmla="*/ 5040289 h 67"/>
              <a:gd name="T64" fmla="*/ 98287290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5"/>
                </a:lnTo>
                <a:lnTo>
                  <a:pt x="66" y="9"/>
                </a:lnTo>
                <a:lnTo>
                  <a:pt x="70" y="15"/>
                </a:lnTo>
                <a:lnTo>
                  <a:pt x="73" y="21"/>
                </a:lnTo>
                <a:lnTo>
                  <a:pt x="75" y="27"/>
                </a:lnTo>
                <a:lnTo>
                  <a:pt x="77" y="32"/>
                </a:lnTo>
                <a:lnTo>
                  <a:pt x="75" y="40"/>
                </a:lnTo>
                <a:lnTo>
                  <a:pt x="73" y="46"/>
                </a:lnTo>
                <a:lnTo>
                  <a:pt x="70" y="52"/>
                </a:lnTo>
                <a:lnTo>
                  <a:pt x="66" y="57"/>
                </a:lnTo>
                <a:lnTo>
                  <a:pt x="60" y="61"/>
                </a:lnTo>
                <a:lnTo>
                  <a:pt x="54" y="63"/>
                </a:lnTo>
                <a:lnTo>
                  <a:pt x="46" y="65"/>
                </a:lnTo>
                <a:lnTo>
                  <a:pt x="39" y="67"/>
                </a:lnTo>
                <a:lnTo>
                  <a:pt x="31" y="65"/>
                </a:lnTo>
                <a:lnTo>
                  <a:pt x="23" y="63"/>
                </a:lnTo>
                <a:lnTo>
                  <a:pt x="18" y="61"/>
                </a:lnTo>
                <a:lnTo>
                  <a:pt x="12" y="57"/>
                </a:lnTo>
                <a:lnTo>
                  <a:pt x="6" y="52"/>
                </a:lnTo>
                <a:lnTo>
                  <a:pt x="2" y="46"/>
                </a:lnTo>
                <a:lnTo>
                  <a:pt x="0" y="40"/>
                </a:lnTo>
                <a:lnTo>
                  <a:pt x="0" y="32"/>
                </a:lnTo>
                <a:lnTo>
                  <a:pt x="0" y="27"/>
                </a:lnTo>
                <a:lnTo>
                  <a:pt x="2" y="21"/>
                </a:lnTo>
                <a:lnTo>
                  <a:pt x="6" y="15"/>
                </a:lnTo>
                <a:lnTo>
                  <a:pt x="12" y="9"/>
                </a:lnTo>
                <a:lnTo>
                  <a:pt x="18" y="5"/>
                </a:lnTo>
                <a:lnTo>
                  <a:pt x="23" y="4"/>
                </a:lnTo>
                <a:lnTo>
                  <a:pt x="31" y="2"/>
                </a:lnTo>
                <a:lnTo>
                  <a:pt x="39" y="0"/>
                </a:lnTo>
                <a:close/>
              </a:path>
            </a:pathLst>
          </a:custGeom>
          <a:solidFill>
            <a:srgbClr val="FFFFFF"/>
          </a:solidFill>
          <a:ln w="9525">
            <a:noFill/>
            <a:round/>
            <a:headEnd/>
            <a:tailEnd/>
          </a:ln>
        </p:spPr>
        <p:txBody>
          <a:bodyPr/>
          <a:lstStyle/>
          <a:p>
            <a:endParaRPr lang="en-US" dirty="0"/>
          </a:p>
        </p:txBody>
      </p:sp>
      <p:sp>
        <p:nvSpPr>
          <p:cNvPr id="19478" name="Freeform 225"/>
          <p:cNvSpPr>
            <a:spLocks/>
          </p:cNvSpPr>
          <p:nvPr/>
        </p:nvSpPr>
        <p:spPr bwMode="auto">
          <a:xfrm>
            <a:off x="3759200" y="5662613"/>
            <a:ext cx="122238" cy="106362"/>
          </a:xfrm>
          <a:custGeom>
            <a:avLst/>
            <a:gdLst>
              <a:gd name="T0" fmla="*/ 98287290 w 77"/>
              <a:gd name="T1" fmla="*/ 0 h 67"/>
              <a:gd name="T2" fmla="*/ 115927662 w 77"/>
              <a:gd name="T3" fmla="*/ 5040289 h 67"/>
              <a:gd name="T4" fmla="*/ 136088994 w 77"/>
              <a:gd name="T5" fmla="*/ 10080578 h 67"/>
              <a:gd name="T6" fmla="*/ 151209994 w 77"/>
              <a:gd name="T7" fmla="*/ 12599928 h 67"/>
              <a:gd name="T8" fmla="*/ 166330993 w 77"/>
              <a:gd name="T9" fmla="*/ 22680506 h 67"/>
              <a:gd name="T10" fmla="*/ 176411659 w 77"/>
              <a:gd name="T11" fmla="*/ 37801372 h 67"/>
              <a:gd name="T12" fmla="*/ 183972953 w 77"/>
              <a:gd name="T13" fmla="*/ 52922239 h 67"/>
              <a:gd name="T14" fmla="*/ 189013286 w 77"/>
              <a:gd name="T15" fmla="*/ 68043105 h 67"/>
              <a:gd name="T16" fmla="*/ 194053619 w 77"/>
              <a:gd name="T17" fmla="*/ 80644621 h 67"/>
              <a:gd name="T18" fmla="*/ 189013286 w 77"/>
              <a:gd name="T19" fmla="*/ 100805776 h 67"/>
              <a:gd name="T20" fmla="*/ 183972953 w 77"/>
              <a:gd name="T21" fmla="*/ 115926643 h 67"/>
              <a:gd name="T22" fmla="*/ 176411659 w 77"/>
              <a:gd name="T23" fmla="*/ 131047509 h 67"/>
              <a:gd name="T24" fmla="*/ 166330993 w 77"/>
              <a:gd name="T25" fmla="*/ 143647437 h 67"/>
              <a:gd name="T26" fmla="*/ 151209994 w 77"/>
              <a:gd name="T27" fmla="*/ 153728015 h 67"/>
              <a:gd name="T28" fmla="*/ 136088994 w 77"/>
              <a:gd name="T29" fmla="*/ 158768304 h 67"/>
              <a:gd name="T30" fmla="*/ 115927662 w 77"/>
              <a:gd name="T31" fmla="*/ 163808592 h 67"/>
              <a:gd name="T32" fmla="*/ 98287290 w 77"/>
              <a:gd name="T33" fmla="*/ 168848881 h 67"/>
              <a:gd name="T34" fmla="*/ 78125957 w 77"/>
              <a:gd name="T35" fmla="*/ 163808592 h 67"/>
              <a:gd name="T36" fmla="*/ 57964625 w 77"/>
              <a:gd name="T37" fmla="*/ 158768304 h 67"/>
              <a:gd name="T38" fmla="*/ 45362998 w 77"/>
              <a:gd name="T39" fmla="*/ 153728015 h 67"/>
              <a:gd name="T40" fmla="*/ 30241999 w 77"/>
              <a:gd name="T41" fmla="*/ 143647437 h 67"/>
              <a:gd name="T42" fmla="*/ 15120999 w 77"/>
              <a:gd name="T43" fmla="*/ 131047509 h 67"/>
              <a:gd name="T44" fmla="*/ 5040333 w 77"/>
              <a:gd name="T45" fmla="*/ 115926643 h 67"/>
              <a:gd name="T46" fmla="*/ 0 w 77"/>
              <a:gd name="T47" fmla="*/ 100805776 h 67"/>
              <a:gd name="T48" fmla="*/ 0 w 77"/>
              <a:gd name="T49" fmla="*/ 80644621 h 67"/>
              <a:gd name="T50" fmla="*/ 0 w 77"/>
              <a:gd name="T51" fmla="*/ 68043105 h 67"/>
              <a:gd name="T52" fmla="*/ 5040333 w 77"/>
              <a:gd name="T53" fmla="*/ 52922239 h 67"/>
              <a:gd name="T54" fmla="*/ 15120999 w 77"/>
              <a:gd name="T55" fmla="*/ 37801372 h 67"/>
              <a:gd name="T56" fmla="*/ 30241999 w 77"/>
              <a:gd name="T57" fmla="*/ 22680506 h 67"/>
              <a:gd name="T58" fmla="*/ 45362998 w 77"/>
              <a:gd name="T59" fmla="*/ 12599928 h 67"/>
              <a:gd name="T60" fmla="*/ 57964625 w 77"/>
              <a:gd name="T61" fmla="*/ 10080578 h 67"/>
              <a:gd name="T62" fmla="*/ 78125957 w 77"/>
              <a:gd name="T63" fmla="*/ 5040289 h 67"/>
              <a:gd name="T64" fmla="*/ 98287290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5"/>
                </a:lnTo>
                <a:lnTo>
                  <a:pt x="66" y="9"/>
                </a:lnTo>
                <a:lnTo>
                  <a:pt x="70" y="15"/>
                </a:lnTo>
                <a:lnTo>
                  <a:pt x="73" y="21"/>
                </a:lnTo>
                <a:lnTo>
                  <a:pt x="75" y="27"/>
                </a:lnTo>
                <a:lnTo>
                  <a:pt x="77" y="32"/>
                </a:lnTo>
                <a:lnTo>
                  <a:pt x="75" y="40"/>
                </a:lnTo>
                <a:lnTo>
                  <a:pt x="73" y="46"/>
                </a:lnTo>
                <a:lnTo>
                  <a:pt x="70" y="52"/>
                </a:lnTo>
                <a:lnTo>
                  <a:pt x="66" y="57"/>
                </a:lnTo>
                <a:lnTo>
                  <a:pt x="60" y="61"/>
                </a:lnTo>
                <a:lnTo>
                  <a:pt x="54" y="63"/>
                </a:lnTo>
                <a:lnTo>
                  <a:pt x="46" y="65"/>
                </a:lnTo>
                <a:lnTo>
                  <a:pt x="39" y="67"/>
                </a:lnTo>
                <a:lnTo>
                  <a:pt x="31" y="65"/>
                </a:lnTo>
                <a:lnTo>
                  <a:pt x="23" y="63"/>
                </a:lnTo>
                <a:lnTo>
                  <a:pt x="18" y="61"/>
                </a:lnTo>
                <a:lnTo>
                  <a:pt x="12" y="57"/>
                </a:lnTo>
                <a:lnTo>
                  <a:pt x="6" y="52"/>
                </a:lnTo>
                <a:lnTo>
                  <a:pt x="2" y="46"/>
                </a:lnTo>
                <a:lnTo>
                  <a:pt x="0" y="40"/>
                </a:lnTo>
                <a:lnTo>
                  <a:pt x="0" y="32"/>
                </a:lnTo>
                <a:lnTo>
                  <a:pt x="0" y="27"/>
                </a:lnTo>
                <a:lnTo>
                  <a:pt x="2" y="21"/>
                </a:lnTo>
                <a:lnTo>
                  <a:pt x="6" y="15"/>
                </a:lnTo>
                <a:lnTo>
                  <a:pt x="12" y="9"/>
                </a:lnTo>
                <a:lnTo>
                  <a:pt x="18" y="5"/>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479" name="Freeform 226"/>
          <p:cNvSpPr>
            <a:spLocks/>
          </p:cNvSpPr>
          <p:nvPr/>
        </p:nvSpPr>
        <p:spPr bwMode="auto">
          <a:xfrm>
            <a:off x="4884738" y="5573713"/>
            <a:ext cx="122237" cy="106362"/>
          </a:xfrm>
          <a:custGeom>
            <a:avLst/>
            <a:gdLst>
              <a:gd name="T0" fmla="*/ 95765546 w 77"/>
              <a:gd name="T1" fmla="*/ 0 h 67"/>
              <a:gd name="T2" fmla="*/ 115926713 w 77"/>
              <a:gd name="T3" fmla="*/ 5040289 h 67"/>
              <a:gd name="T4" fmla="*/ 136087881 w 77"/>
              <a:gd name="T5" fmla="*/ 10080578 h 67"/>
              <a:gd name="T6" fmla="*/ 148687817 w 77"/>
              <a:gd name="T7" fmla="*/ 15120866 h 67"/>
              <a:gd name="T8" fmla="*/ 163808692 w 77"/>
              <a:gd name="T9" fmla="*/ 25201444 h 67"/>
              <a:gd name="T10" fmla="*/ 178929568 w 77"/>
              <a:gd name="T11" fmla="*/ 37801372 h 67"/>
              <a:gd name="T12" fmla="*/ 189010152 w 77"/>
              <a:gd name="T13" fmla="*/ 52922239 h 67"/>
              <a:gd name="T14" fmla="*/ 194050444 w 77"/>
              <a:gd name="T15" fmla="*/ 68043105 h 67"/>
              <a:gd name="T16" fmla="*/ 194050444 w 77"/>
              <a:gd name="T17" fmla="*/ 88204260 h 67"/>
              <a:gd name="T18" fmla="*/ 194050444 w 77"/>
              <a:gd name="T19" fmla="*/ 100805776 h 67"/>
              <a:gd name="T20" fmla="*/ 189010152 w 77"/>
              <a:gd name="T21" fmla="*/ 115926643 h 67"/>
              <a:gd name="T22" fmla="*/ 178929568 w 77"/>
              <a:gd name="T23" fmla="*/ 131047509 h 67"/>
              <a:gd name="T24" fmla="*/ 163808692 w 77"/>
              <a:gd name="T25" fmla="*/ 146168375 h 67"/>
              <a:gd name="T26" fmla="*/ 148687817 w 77"/>
              <a:gd name="T27" fmla="*/ 153728015 h 67"/>
              <a:gd name="T28" fmla="*/ 136087881 w 77"/>
              <a:gd name="T29" fmla="*/ 158768304 h 67"/>
              <a:gd name="T30" fmla="*/ 115926713 w 77"/>
              <a:gd name="T31" fmla="*/ 163808592 h 67"/>
              <a:gd name="T32" fmla="*/ 95765546 w 77"/>
              <a:gd name="T33" fmla="*/ 168848881 h 67"/>
              <a:gd name="T34" fmla="*/ 75604378 w 77"/>
              <a:gd name="T35" fmla="*/ 163808592 h 67"/>
              <a:gd name="T36" fmla="*/ 57962563 w 77"/>
              <a:gd name="T37" fmla="*/ 158768304 h 67"/>
              <a:gd name="T38" fmla="*/ 42841687 w 77"/>
              <a:gd name="T39" fmla="*/ 153728015 h 67"/>
              <a:gd name="T40" fmla="*/ 27720812 w 77"/>
              <a:gd name="T41" fmla="*/ 146168375 h 67"/>
              <a:gd name="T42" fmla="*/ 17640228 w 77"/>
              <a:gd name="T43" fmla="*/ 131047509 h 67"/>
              <a:gd name="T44" fmla="*/ 10080584 w 77"/>
              <a:gd name="T45" fmla="*/ 115926643 h 67"/>
              <a:gd name="T46" fmla="*/ 0 w 77"/>
              <a:gd name="T47" fmla="*/ 100805776 h 67"/>
              <a:gd name="T48" fmla="*/ 0 w 77"/>
              <a:gd name="T49" fmla="*/ 88204260 h 67"/>
              <a:gd name="T50" fmla="*/ 0 w 77"/>
              <a:gd name="T51" fmla="*/ 68043105 h 67"/>
              <a:gd name="T52" fmla="*/ 10080584 w 77"/>
              <a:gd name="T53" fmla="*/ 52922239 h 67"/>
              <a:gd name="T54" fmla="*/ 17640228 w 77"/>
              <a:gd name="T55" fmla="*/ 37801372 h 67"/>
              <a:gd name="T56" fmla="*/ 27720812 w 77"/>
              <a:gd name="T57" fmla="*/ 25201444 h 67"/>
              <a:gd name="T58" fmla="*/ 42841687 w 77"/>
              <a:gd name="T59" fmla="*/ 15120866 h 67"/>
              <a:gd name="T60" fmla="*/ 57962563 w 77"/>
              <a:gd name="T61" fmla="*/ 10080578 h 67"/>
              <a:gd name="T62" fmla="*/ 75604378 w 77"/>
              <a:gd name="T63" fmla="*/ 5040289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10"/>
                </a:lnTo>
                <a:lnTo>
                  <a:pt x="71" y="15"/>
                </a:lnTo>
                <a:lnTo>
                  <a:pt x="75" y="21"/>
                </a:lnTo>
                <a:lnTo>
                  <a:pt x="77" y="27"/>
                </a:lnTo>
                <a:lnTo>
                  <a:pt x="77" y="35"/>
                </a:lnTo>
                <a:lnTo>
                  <a:pt x="77" y="40"/>
                </a:lnTo>
                <a:lnTo>
                  <a:pt x="75" y="46"/>
                </a:lnTo>
                <a:lnTo>
                  <a:pt x="71" y="52"/>
                </a:lnTo>
                <a:lnTo>
                  <a:pt x="65" y="58"/>
                </a:lnTo>
                <a:lnTo>
                  <a:pt x="59" y="61"/>
                </a:lnTo>
                <a:lnTo>
                  <a:pt x="54" y="63"/>
                </a:lnTo>
                <a:lnTo>
                  <a:pt x="46" y="65"/>
                </a:lnTo>
                <a:lnTo>
                  <a:pt x="38" y="67"/>
                </a:lnTo>
                <a:lnTo>
                  <a:pt x="30" y="65"/>
                </a:lnTo>
                <a:lnTo>
                  <a:pt x="23" y="63"/>
                </a:lnTo>
                <a:lnTo>
                  <a:pt x="17" y="61"/>
                </a:lnTo>
                <a:lnTo>
                  <a:pt x="11" y="58"/>
                </a:lnTo>
                <a:lnTo>
                  <a:pt x="7" y="52"/>
                </a:lnTo>
                <a:lnTo>
                  <a:pt x="4" y="46"/>
                </a:lnTo>
                <a:lnTo>
                  <a:pt x="0" y="40"/>
                </a:lnTo>
                <a:lnTo>
                  <a:pt x="0" y="35"/>
                </a:lnTo>
                <a:lnTo>
                  <a:pt x="0" y="27"/>
                </a:lnTo>
                <a:lnTo>
                  <a:pt x="4" y="21"/>
                </a:lnTo>
                <a:lnTo>
                  <a:pt x="7" y="15"/>
                </a:lnTo>
                <a:lnTo>
                  <a:pt x="11" y="10"/>
                </a:lnTo>
                <a:lnTo>
                  <a:pt x="17"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480" name="Freeform 227"/>
          <p:cNvSpPr>
            <a:spLocks/>
          </p:cNvSpPr>
          <p:nvPr/>
        </p:nvSpPr>
        <p:spPr bwMode="auto">
          <a:xfrm>
            <a:off x="3798888" y="6269038"/>
            <a:ext cx="122237" cy="103187"/>
          </a:xfrm>
          <a:custGeom>
            <a:avLst/>
            <a:gdLst>
              <a:gd name="T0" fmla="*/ 98284898 w 77"/>
              <a:gd name="T1" fmla="*/ 0 h 65"/>
              <a:gd name="T2" fmla="*/ 115926713 w 77"/>
              <a:gd name="T3" fmla="*/ 0 h 65"/>
              <a:gd name="T4" fmla="*/ 136087881 w 77"/>
              <a:gd name="T5" fmla="*/ 2519350 h 65"/>
              <a:gd name="T6" fmla="*/ 151208756 w 77"/>
              <a:gd name="T7" fmla="*/ 12599926 h 65"/>
              <a:gd name="T8" fmla="*/ 166329632 w 77"/>
              <a:gd name="T9" fmla="*/ 22680503 h 65"/>
              <a:gd name="T10" fmla="*/ 178929568 w 77"/>
              <a:gd name="T11" fmla="*/ 32761079 h 65"/>
              <a:gd name="T12" fmla="*/ 183969860 w 77"/>
              <a:gd name="T13" fmla="*/ 47881943 h 65"/>
              <a:gd name="T14" fmla="*/ 194050444 w 77"/>
              <a:gd name="T15" fmla="*/ 65523745 h 65"/>
              <a:gd name="T16" fmla="*/ 194050444 w 77"/>
              <a:gd name="T17" fmla="*/ 80644609 h 65"/>
              <a:gd name="T18" fmla="*/ 194050444 w 77"/>
              <a:gd name="T19" fmla="*/ 95765473 h 65"/>
              <a:gd name="T20" fmla="*/ 183969860 w 77"/>
              <a:gd name="T21" fmla="*/ 115926626 h 65"/>
              <a:gd name="T22" fmla="*/ 178929568 w 77"/>
              <a:gd name="T23" fmla="*/ 128526552 h 65"/>
              <a:gd name="T24" fmla="*/ 166329632 w 77"/>
              <a:gd name="T25" fmla="*/ 138607128 h 65"/>
              <a:gd name="T26" fmla="*/ 151208756 w 77"/>
              <a:gd name="T27" fmla="*/ 148687705 h 65"/>
              <a:gd name="T28" fmla="*/ 136087881 w 77"/>
              <a:gd name="T29" fmla="*/ 158768281 h 65"/>
              <a:gd name="T30" fmla="*/ 115926713 w 77"/>
              <a:gd name="T31" fmla="*/ 163808569 h 65"/>
              <a:gd name="T32" fmla="*/ 98284898 w 77"/>
              <a:gd name="T33" fmla="*/ 163808569 h 65"/>
              <a:gd name="T34" fmla="*/ 78123730 w 77"/>
              <a:gd name="T35" fmla="*/ 163808569 h 65"/>
              <a:gd name="T36" fmla="*/ 57962563 w 77"/>
              <a:gd name="T37" fmla="*/ 158768281 h 65"/>
              <a:gd name="T38" fmla="*/ 45362627 w 77"/>
              <a:gd name="T39" fmla="*/ 148687705 h 65"/>
              <a:gd name="T40" fmla="*/ 30241751 w 77"/>
              <a:gd name="T41" fmla="*/ 138607128 h 65"/>
              <a:gd name="T42" fmla="*/ 15120876 w 77"/>
              <a:gd name="T43" fmla="*/ 128526552 h 65"/>
              <a:gd name="T44" fmla="*/ 5040292 w 77"/>
              <a:gd name="T45" fmla="*/ 115926626 h 65"/>
              <a:gd name="T46" fmla="*/ 0 w 77"/>
              <a:gd name="T47" fmla="*/ 95765473 h 65"/>
              <a:gd name="T48" fmla="*/ 0 w 77"/>
              <a:gd name="T49" fmla="*/ 80644609 h 65"/>
              <a:gd name="T50" fmla="*/ 0 w 77"/>
              <a:gd name="T51" fmla="*/ 65523745 h 65"/>
              <a:gd name="T52" fmla="*/ 5040292 w 77"/>
              <a:gd name="T53" fmla="*/ 47881943 h 65"/>
              <a:gd name="T54" fmla="*/ 15120876 w 77"/>
              <a:gd name="T55" fmla="*/ 32761079 h 65"/>
              <a:gd name="T56" fmla="*/ 30241751 w 77"/>
              <a:gd name="T57" fmla="*/ 22680503 h 65"/>
              <a:gd name="T58" fmla="*/ 45362627 w 77"/>
              <a:gd name="T59" fmla="*/ 12599926 h 65"/>
              <a:gd name="T60" fmla="*/ 57962563 w 77"/>
              <a:gd name="T61" fmla="*/ 2519350 h 65"/>
              <a:gd name="T62" fmla="*/ 78123730 w 77"/>
              <a:gd name="T63" fmla="*/ 0 h 65"/>
              <a:gd name="T64" fmla="*/ 9828489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1"/>
                </a:lnTo>
                <a:lnTo>
                  <a:pt x="60" y="5"/>
                </a:lnTo>
                <a:lnTo>
                  <a:pt x="66" y="9"/>
                </a:lnTo>
                <a:lnTo>
                  <a:pt x="71" y="13"/>
                </a:lnTo>
                <a:lnTo>
                  <a:pt x="73" y="19"/>
                </a:lnTo>
                <a:lnTo>
                  <a:pt x="77" y="26"/>
                </a:lnTo>
                <a:lnTo>
                  <a:pt x="77" y="32"/>
                </a:lnTo>
                <a:lnTo>
                  <a:pt x="77" y="38"/>
                </a:lnTo>
                <a:lnTo>
                  <a:pt x="73" y="46"/>
                </a:lnTo>
                <a:lnTo>
                  <a:pt x="71" y="51"/>
                </a:lnTo>
                <a:lnTo>
                  <a:pt x="66" y="55"/>
                </a:lnTo>
                <a:lnTo>
                  <a:pt x="60" y="59"/>
                </a:lnTo>
                <a:lnTo>
                  <a:pt x="54" y="63"/>
                </a:lnTo>
                <a:lnTo>
                  <a:pt x="46" y="65"/>
                </a:lnTo>
                <a:lnTo>
                  <a:pt x="39" y="65"/>
                </a:lnTo>
                <a:lnTo>
                  <a:pt x="31" y="65"/>
                </a:lnTo>
                <a:lnTo>
                  <a:pt x="23" y="63"/>
                </a:lnTo>
                <a:lnTo>
                  <a:pt x="18" y="59"/>
                </a:lnTo>
                <a:lnTo>
                  <a:pt x="12" y="55"/>
                </a:lnTo>
                <a:lnTo>
                  <a:pt x="6" y="51"/>
                </a:lnTo>
                <a:lnTo>
                  <a:pt x="2" y="46"/>
                </a:lnTo>
                <a:lnTo>
                  <a:pt x="0" y="38"/>
                </a:lnTo>
                <a:lnTo>
                  <a:pt x="0" y="32"/>
                </a:lnTo>
                <a:lnTo>
                  <a:pt x="0" y="26"/>
                </a:lnTo>
                <a:lnTo>
                  <a:pt x="2" y="19"/>
                </a:lnTo>
                <a:lnTo>
                  <a:pt x="6" y="13"/>
                </a:lnTo>
                <a:lnTo>
                  <a:pt x="12" y="9"/>
                </a:lnTo>
                <a:lnTo>
                  <a:pt x="18" y="5"/>
                </a:lnTo>
                <a:lnTo>
                  <a:pt x="23" y="1"/>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481" name="Freeform 228"/>
          <p:cNvSpPr>
            <a:spLocks/>
          </p:cNvSpPr>
          <p:nvPr/>
        </p:nvSpPr>
        <p:spPr bwMode="auto">
          <a:xfrm>
            <a:off x="4924425" y="6180138"/>
            <a:ext cx="123825" cy="103187"/>
          </a:xfrm>
          <a:custGeom>
            <a:avLst/>
            <a:gdLst>
              <a:gd name="T0" fmla="*/ 95765938 w 78"/>
              <a:gd name="T1" fmla="*/ 0 h 65"/>
              <a:gd name="T2" fmla="*/ 115927188 w 78"/>
              <a:gd name="T3" fmla="*/ 0 h 65"/>
              <a:gd name="T4" fmla="*/ 133569075 w 78"/>
              <a:gd name="T5" fmla="*/ 5040288 h 65"/>
              <a:gd name="T6" fmla="*/ 153730325 w 78"/>
              <a:gd name="T7" fmla="*/ 15120864 h 65"/>
              <a:gd name="T8" fmla="*/ 168851263 w 78"/>
              <a:gd name="T9" fmla="*/ 22680503 h 65"/>
              <a:gd name="T10" fmla="*/ 178931888 w 78"/>
              <a:gd name="T11" fmla="*/ 37801367 h 65"/>
              <a:gd name="T12" fmla="*/ 189012513 w 78"/>
              <a:gd name="T13" fmla="*/ 47881943 h 65"/>
              <a:gd name="T14" fmla="*/ 194052825 w 78"/>
              <a:gd name="T15" fmla="*/ 68043095 h 65"/>
              <a:gd name="T16" fmla="*/ 196572188 w 78"/>
              <a:gd name="T17" fmla="*/ 80644609 h 65"/>
              <a:gd name="T18" fmla="*/ 194052825 w 78"/>
              <a:gd name="T19" fmla="*/ 100805762 h 65"/>
              <a:gd name="T20" fmla="*/ 189012513 w 78"/>
              <a:gd name="T21" fmla="*/ 115926626 h 65"/>
              <a:gd name="T22" fmla="*/ 178931888 w 78"/>
              <a:gd name="T23" fmla="*/ 131047490 h 65"/>
              <a:gd name="T24" fmla="*/ 168851263 w 78"/>
              <a:gd name="T25" fmla="*/ 141128066 h 65"/>
              <a:gd name="T26" fmla="*/ 153730325 w 78"/>
              <a:gd name="T27" fmla="*/ 148687705 h 65"/>
              <a:gd name="T28" fmla="*/ 133569075 w 78"/>
              <a:gd name="T29" fmla="*/ 158768281 h 65"/>
              <a:gd name="T30" fmla="*/ 115927188 w 78"/>
              <a:gd name="T31" fmla="*/ 163808569 h 65"/>
              <a:gd name="T32" fmla="*/ 95765938 w 78"/>
              <a:gd name="T33" fmla="*/ 163808569 h 65"/>
              <a:gd name="T34" fmla="*/ 75604688 w 78"/>
              <a:gd name="T35" fmla="*/ 163808569 h 65"/>
              <a:gd name="T36" fmla="*/ 63004700 w 78"/>
              <a:gd name="T37" fmla="*/ 158768281 h 65"/>
              <a:gd name="T38" fmla="*/ 42843450 w 78"/>
              <a:gd name="T39" fmla="*/ 148687705 h 65"/>
              <a:gd name="T40" fmla="*/ 27722513 w 78"/>
              <a:gd name="T41" fmla="*/ 141128066 h 65"/>
              <a:gd name="T42" fmla="*/ 17641888 w 78"/>
              <a:gd name="T43" fmla="*/ 131047490 h 65"/>
              <a:gd name="T44" fmla="*/ 10080625 w 78"/>
              <a:gd name="T45" fmla="*/ 115926626 h 65"/>
              <a:gd name="T46" fmla="*/ 5040313 w 78"/>
              <a:gd name="T47" fmla="*/ 100805762 h 65"/>
              <a:gd name="T48" fmla="*/ 0 w 78"/>
              <a:gd name="T49" fmla="*/ 80644609 h 65"/>
              <a:gd name="T50" fmla="*/ 5040313 w 78"/>
              <a:gd name="T51" fmla="*/ 68043095 h 65"/>
              <a:gd name="T52" fmla="*/ 10080625 w 78"/>
              <a:gd name="T53" fmla="*/ 47881943 h 65"/>
              <a:gd name="T54" fmla="*/ 17641888 w 78"/>
              <a:gd name="T55" fmla="*/ 37801367 h 65"/>
              <a:gd name="T56" fmla="*/ 27722513 w 78"/>
              <a:gd name="T57" fmla="*/ 22680503 h 65"/>
              <a:gd name="T58" fmla="*/ 42843450 w 78"/>
              <a:gd name="T59" fmla="*/ 15120864 h 65"/>
              <a:gd name="T60" fmla="*/ 63004700 w 78"/>
              <a:gd name="T61" fmla="*/ 5040288 h 65"/>
              <a:gd name="T62" fmla="*/ 75604688 w 78"/>
              <a:gd name="T63" fmla="*/ 0 h 65"/>
              <a:gd name="T64" fmla="*/ 95765938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38" y="0"/>
                </a:moveTo>
                <a:lnTo>
                  <a:pt x="46" y="0"/>
                </a:lnTo>
                <a:lnTo>
                  <a:pt x="53" y="2"/>
                </a:lnTo>
                <a:lnTo>
                  <a:pt x="61" y="6"/>
                </a:lnTo>
                <a:lnTo>
                  <a:pt x="67" y="9"/>
                </a:lnTo>
                <a:lnTo>
                  <a:pt x="71" y="15"/>
                </a:lnTo>
                <a:lnTo>
                  <a:pt x="75" y="19"/>
                </a:lnTo>
                <a:lnTo>
                  <a:pt x="77" y="27"/>
                </a:lnTo>
                <a:lnTo>
                  <a:pt x="78" y="32"/>
                </a:lnTo>
                <a:lnTo>
                  <a:pt x="77" y="40"/>
                </a:lnTo>
                <a:lnTo>
                  <a:pt x="75" y="46"/>
                </a:lnTo>
                <a:lnTo>
                  <a:pt x="71" y="52"/>
                </a:lnTo>
                <a:lnTo>
                  <a:pt x="67" y="56"/>
                </a:lnTo>
                <a:lnTo>
                  <a:pt x="61" y="59"/>
                </a:lnTo>
                <a:lnTo>
                  <a:pt x="53" y="63"/>
                </a:lnTo>
                <a:lnTo>
                  <a:pt x="46" y="65"/>
                </a:lnTo>
                <a:lnTo>
                  <a:pt x="38" y="65"/>
                </a:lnTo>
                <a:lnTo>
                  <a:pt x="30" y="65"/>
                </a:lnTo>
                <a:lnTo>
                  <a:pt x="25" y="63"/>
                </a:lnTo>
                <a:lnTo>
                  <a:pt x="17" y="59"/>
                </a:lnTo>
                <a:lnTo>
                  <a:pt x="11" y="56"/>
                </a:lnTo>
                <a:lnTo>
                  <a:pt x="7" y="52"/>
                </a:lnTo>
                <a:lnTo>
                  <a:pt x="4" y="46"/>
                </a:lnTo>
                <a:lnTo>
                  <a:pt x="2" y="40"/>
                </a:lnTo>
                <a:lnTo>
                  <a:pt x="0" y="32"/>
                </a:lnTo>
                <a:lnTo>
                  <a:pt x="2" y="27"/>
                </a:lnTo>
                <a:lnTo>
                  <a:pt x="4" y="19"/>
                </a:lnTo>
                <a:lnTo>
                  <a:pt x="7" y="15"/>
                </a:lnTo>
                <a:lnTo>
                  <a:pt x="11" y="9"/>
                </a:lnTo>
                <a:lnTo>
                  <a:pt x="17" y="6"/>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482" name="Freeform 229"/>
          <p:cNvSpPr>
            <a:spLocks/>
          </p:cNvSpPr>
          <p:nvPr/>
        </p:nvSpPr>
        <p:spPr bwMode="auto">
          <a:xfrm>
            <a:off x="4865688" y="5375275"/>
            <a:ext cx="122237" cy="104775"/>
          </a:xfrm>
          <a:custGeom>
            <a:avLst/>
            <a:gdLst>
              <a:gd name="T0" fmla="*/ 98284898 w 77"/>
              <a:gd name="T1" fmla="*/ 0 h 66"/>
              <a:gd name="T2" fmla="*/ 115926713 w 77"/>
              <a:gd name="T3" fmla="*/ 0 h 66"/>
              <a:gd name="T4" fmla="*/ 136087881 w 77"/>
              <a:gd name="T5" fmla="*/ 5040313 h 66"/>
              <a:gd name="T6" fmla="*/ 151208756 w 77"/>
              <a:gd name="T7" fmla="*/ 15120938 h 66"/>
              <a:gd name="T8" fmla="*/ 166329632 w 77"/>
              <a:gd name="T9" fmla="*/ 25201563 h 66"/>
              <a:gd name="T10" fmla="*/ 173889276 w 77"/>
              <a:gd name="T11" fmla="*/ 35282188 h 66"/>
              <a:gd name="T12" fmla="*/ 183969860 w 77"/>
              <a:gd name="T13" fmla="*/ 50403125 h 66"/>
              <a:gd name="T14" fmla="*/ 194050444 w 77"/>
              <a:gd name="T15" fmla="*/ 63004700 h 66"/>
              <a:gd name="T16" fmla="*/ 194050444 w 77"/>
              <a:gd name="T17" fmla="*/ 83165950 h 66"/>
              <a:gd name="T18" fmla="*/ 194050444 w 77"/>
              <a:gd name="T19" fmla="*/ 98286888 h 66"/>
              <a:gd name="T20" fmla="*/ 183969860 w 77"/>
              <a:gd name="T21" fmla="*/ 115927188 h 66"/>
              <a:gd name="T22" fmla="*/ 173889276 w 77"/>
              <a:gd name="T23" fmla="*/ 131048125 h 66"/>
              <a:gd name="T24" fmla="*/ 166329632 w 77"/>
              <a:gd name="T25" fmla="*/ 141128750 h 66"/>
              <a:gd name="T26" fmla="*/ 151208756 w 77"/>
              <a:gd name="T27" fmla="*/ 151209375 h 66"/>
              <a:gd name="T28" fmla="*/ 136087881 w 77"/>
              <a:gd name="T29" fmla="*/ 161290000 h 66"/>
              <a:gd name="T30" fmla="*/ 115926713 w 77"/>
              <a:gd name="T31" fmla="*/ 166330313 h 66"/>
              <a:gd name="T32" fmla="*/ 98284898 w 77"/>
              <a:gd name="T33" fmla="*/ 166330313 h 66"/>
              <a:gd name="T34" fmla="*/ 78123730 w 77"/>
              <a:gd name="T35" fmla="*/ 166330313 h 66"/>
              <a:gd name="T36" fmla="*/ 57962563 w 77"/>
              <a:gd name="T37" fmla="*/ 161290000 h 66"/>
              <a:gd name="T38" fmla="*/ 45362627 w 77"/>
              <a:gd name="T39" fmla="*/ 151209375 h 66"/>
              <a:gd name="T40" fmla="*/ 30241751 w 77"/>
              <a:gd name="T41" fmla="*/ 141128750 h 66"/>
              <a:gd name="T42" fmla="*/ 15120876 w 77"/>
              <a:gd name="T43" fmla="*/ 131048125 h 66"/>
              <a:gd name="T44" fmla="*/ 5040292 w 77"/>
              <a:gd name="T45" fmla="*/ 115927188 h 66"/>
              <a:gd name="T46" fmla="*/ 0 w 77"/>
              <a:gd name="T47" fmla="*/ 98286888 h 66"/>
              <a:gd name="T48" fmla="*/ 0 w 77"/>
              <a:gd name="T49" fmla="*/ 83165950 h 66"/>
              <a:gd name="T50" fmla="*/ 0 w 77"/>
              <a:gd name="T51" fmla="*/ 63004700 h 66"/>
              <a:gd name="T52" fmla="*/ 5040292 w 77"/>
              <a:gd name="T53" fmla="*/ 50403125 h 66"/>
              <a:gd name="T54" fmla="*/ 15120876 w 77"/>
              <a:gd name="T55" fmla="*/ 35282188 h 66"/>
              <a:gd name="T56" fmla="*/ 30241751 w 77"/>
              <a:gd name="T57" fmla="*/ 25201563 h 66"/>
              <a:gd name="T58" fmla="*/ 45362627 w 77"/>
              <a:gd name="T59" fmla="*/ 15120938 h 66"/>
              <a:gd name="T60" fmla="*/ 57962563 w 77"/>
              <a:gd name="T61" fmla="*/ 5040313 h 66"/>
              <a:gd name="T62" fmla="*/ 78123730 w 77"/>
              <a:gd name="T63" fmla="*/ 0 h 66"/>
              <a:gd name="T64" fmla="*/ 98284898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6" y="10"/>
                </a:lnTo>
                <a:lnTo>
                  <a:pt x="69" y="14"/>
                </a:lnTo>
                <a:lnTo>
                  <a:pt x="73" y="20"/>
                </a:lnTo>
                <a:lnTo>
                  <a:pt x="77" y="25"/>
                </a:lnTo>
                <a:lnTo>
                  <a:pt x="77" y="33"/>
                </a:lnTo>
                <a:lnTo>
                  <a:pt x="77" y="39"/>
                </a:lnTo>
                <a:lnTo>
                  <a:pt x="73" y="46"/>
                </a:lnTo>
                <a:lnTo>
                  <a:pt x="69" y="52"/>
                </a:lnTo>
                <a:lnTo>
                  <a:pt x="66" y="56"/>
                </a:lnTo>
                <a:lnTo>
                  <a:pt x="60" y="60"/>
                </a:lnTo>
                <a:lnTo>
                  <a:pt x="54" y="64"/>
                </a:lnTo>
                <a:lnTo>
                  <a:pt x="46" y="66"/>
                </a:lnTo>
                <a:lnTo>
                  <a:pt x="39" y="66"/>
                </a:lnTo>
                <a:lnTo>
                  <a:pt x="31" y="66"/>
                </a:lnTo>
                <a:lnTo>
                  <a:pt x="23" y="64"/>
                </a:lnTo>
                <a:lnTo>
                  <a:pt x="18" y="60"/>
                </a:lnTo>
                <a:lnTo>
                  <a:pt x="12" y="56"/>
                </a:lnTo>
                <a:lnTo>
                  <a:pt x="6" y="52"/>
                </a:lnTo>
                <a:lnTo>
                  <a:pt x="2" y="46"/>
                </a:lnTo>
                <a:lnTo>
                  <a:pt x="0" y="39"/>
                </a:lnTo>
                <a:lnTo>
                  <a:pt x="0" y="33"/>
                </a:lnTo>
                <a:lnTo>
                  <a:pt x="0" y="25"/>
                </a:lnTo>
                <a:lnTo>
                  <a:pt x="2" y="20"/>
                </a:lnTo>
                <a:lnTo>
                  <a:pt x="6" y="14"/>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483" name="Freeform 230"/>
          <p:cNvSpPr>
            <a:spLocks/>
          </p:cNvSpPr>
          <p:nvPr/>
        </p:nvSpPr>
        <p:spPr bwMode="auto">
          <a:xfrm>
            <a:off x="3781425" y="6067425"/>
            <a:ext cx="122238" cy="106363"/>
          </a:xfrm>
          <a:custGeom>
            <a:avLst/>
            <a:gdLst>
              <a:gd name="T0" fmla="*/ 95766329 w 77"/>
              <a:gd name="T1" fmla="*/ 0 h 67"/>
              <a:gd name="T2" fmla="*/ 115927662 w 77"/>
              <a:gd name="T3" fmla="*/ 5040336 h 67"/>
              <a:gd name="T4" fmla="*/ 131048661 w 77"/>
              <a:gd name="T5" fmla="*/ 10080672 h 67"/>
              <a:gd name="T6" fmla="*/ 148690621 w 77"/>
              <a:gd name="T7" fmla="*/ 15121009 h 67"/>
              <a:gd name="T8" fmla="*/ 163811620 w 77"/>
              <a:gd name="T9" fmla="*/ 22682307 h 67"/>
              <a:gd name="T10" fmla="*/ 173892286 w 77"/>
              <a:gd name="T11" fmla="*/ 37803315 h 67"/>
              <a:gd name="T12" fmla="*/ 183972953 w 77"/>
              <a:gd name="T13" fmla="*/ 52924324 h 67"/>
              <a:gd name="T14" fmla="*/ 189013286 w 77"/>
              <a:gd name="T15" fmla="*/ 68045332 h 67"/>
              <a:gd name="T16" fmla="*/ 194053619 w 77"/>
              <a:gd name="T17" fmla="*/ 83166341 h 67"/>
              <a:gd name="T18" fmla="*/ 189013286 w 77"/>
              <a:gd name="T19" fmla="*/ 100806724 h 67"/>
              <a:gd name="T20" fmla="*/ 183972953 w 77"/>
              <a:gd name="T21" fmla="*/ 115927732 h 67"/>
              <a:gd name="T22" fmla="*/ 173892286 w 77"/>
              <a:gd name="T23" fmla="*/ 131048741 h 67"/>
              <a:gd name="T24" fmla="*/ 163811620 w 77"/>
              <a:gd name="T25" fmla="*/ 143650375 h 67"/>
              <a:gd name="T26" fmla="*/ 148690621 w 77"/>
              <a:gd name="T27" fmla="*/ 153731048 h 67"/>
              <a:gd name="T28" fmla="*/ 131048661 w 77"/>
              <a:gd name="T29" fmla="*/ 158771384 h 67"/>
              <a:gd name="T30" fmla="*/ 115927662 w 77"/>
              <a:gd name="T31" fmla="*/ 163811720 h 67"/>
              <a:gd name="T32" fmla="*/ 95766329 w 77"/>
              <a:gd name="T33" fmla="*/ 168852056 h 67"/>
              <a:gd name="T34" fmla="*/ 78125957 w 77"/>
              <a:gd name="T35" fmla="*/ 163811720 h 67"/>
              <a:gd name="T36" fmla="*/ 57964625 w 77"/>
              <a:gd name="T37" fmla="*/ 158771384 h 67"/>
              <a:gd name="T38" fmla="*/ 37803292 w 77"/>
              <a:gd name="T39" fmla="*/ 153731048 h 67"/>
              <a:gd name="T40" fmla="*/ 22682293 w 77"/>
              <a:gd name="T41" fmla="*/ 143650375 h 67"/>
              <a:gd name="T42" fmla="*/ 15120999 w 77"/>
              <a:gd name="T43" fmla="*/ 131048741 h 67"/>
              <a:gd name="T44" fmla="*/ 5040333 w 77"/>
              <a:gd name="T45" fmla="*/ 115927732 h 67"/>
              <a:gd name="T46" fmla="*/ 0 w 77"/>
              <a:gd name="T47" fmla="*/ 100806724 h 67"/>
              <a:gd name="T48" fmla="*/ 0 w 77"/>
              <a:gd name="T49" fmla="*/ 83166341 h 67"/>
              <a:gd name="T50" fmla="*/ 0 w 77"/>
              <a:gd name="T51" fmla="*/ 68045332 h 67"/>
              <a:gd name="T52" fmla="*/ 5040333 w 77"/>
              <a:gd name="T53" fmla="*/ 52924324 h 67"/>
              <a:gd name="T54" fmla="*/ 15120999 w 77"/>
              <a:gd name="T55" fmla="*/ 37803315 h 67"/>
              <a:gd name="T56" fmla="*/ 22682293 w 77"/>
              <a:gd name="T57" fmla="*/ 22682307 h 67"/>
              <a:gd name="T58" fmla="*/ 37803292 w 77"/>
              <a:gd name="T59" fmla="*/ 15121009 h 67"/>
              <a:gd name="T60" fmla="*/ 57964625 w 77"/>
              <a:gd name="T61" fmla="*/ 10080672 h 67"/>
              <a:gd name="T62" fmla="*/ 78125957 w 77"/>
              <a:gd name="T63" fmla="*/ 5040336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2" y="4"/>
                </a:lnTo>
                <a:lnTo>
                  <a:pt x="59" y="6"/>
                </a:lnTo>
                <a:lnTo>
                  <a:pt x="65" y="9"/>
                </a:lnTo>
                <a:lnTo>
                  <a:pt x="69" y="15"/>
                </a:lnTo>
                <a:lnTo>
                  <a:pt x="73" y="21"/>
                </a:lnTo>
                <a:lnTo>
                  <a:pt x="75" y="27"/>
                </a:lnTo>
                <a:lnTo>
                  <a:pt x="77" y="33"/>
                </a:lnTo>
                <a:lnTo>
                  <a:pt x="75" y="40"/>
                </a:lnTo>
                <a:lnTo>
                  <a:pt x="73" y="46"/>
                </a:lnTo>
                <a:lnTo>
                  <a:pt x="69" y="52"/>
                </a:lnTo>
                <a:lnTo>
                  <a:pt x="65" y="57"/>
                </a:lnTo>
                <a:lnTo>
                  <a:pt x="59" y="61"/>
                </a:lnTo>
                <a:lnTo>
                  <a:pt x="52" y="63"/>
                </a:lnTo>
                <a:lnTo>
                  <a:pt x="46" y="65"/>
                </a:lnTo>
                <a:lnTo>
                  <a:pt x="38" y="67"/>
                </a:lnTo>
                <a:lnTo>
                  <a:pt x="31" y="65"/>
                </a:lnTo>
                <a:lnTo>
                  <a:pt x="23" y="63"/>
                </a:lnTo>
                <a:lnTo>
                  <a:pt x="15" y="61"/>
                </a:lnTo>
                <a:lnTo>
                  <a:pt x="9" y="57"/>
                </a:lnTo>
                <a:lnTo>
                  <a:pt x="6" y="52"/>
                </a:lnTo>
                <a:lnTo>
                  <a:pt x="2" y="46"/>
                </a:lnTo>
                <a:lnTo>
                  <a:pt x="0" y="40"/>
                </a:lnTo>
                <a:lnTo>
                  <a:pt x="0" y="33"/>
                </a:lnTo>
                <a:lnTo>
                  <a:pt x="0" y="27"/>
                </a:lnTo>
                <a:lnTo>
                  <a:pt x="2" y="21"/>
                </a:lnTo>
                <a:lnTo>
                  <a:pt x="6" y="15"/>
                </a:lnTo>
                <a:lnTo>
                  <a:pt x="9" y="9"/>
                </a:lnTo>
                <a:lnTo>
                  <a:pt x="15"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484" name="Freeform 231"/>
          <p:cNvSpPr>
            <a:spLocks/>
          </p:cNvSpPr>
          <p:nvPr/>
        </p:nvSpPr>
        <p:spPr bwMode="auto">
          <a:xfrm>
            <a:off x="4905375" y="5978525"/>
            <a:ext cx="122238" cy="106363"/>
          </a:xfrm>
          <a:custGeom>
            <a:avLst/>
            <a:gdLst>
              <a:gd name="T0" fmla="*/ 98287290 w 77"/>
              <a:gd name="T1" fmla="*/ 0 h 67"/>
              <a:gd name="T2" fmla="*/ 115927662 w 77"/>
              <a:gd name="T3" fmla="*/ 5040336 h 67"/>
              <a:gd name="T4" fmla="*/ 136088994 w 77"/>
              <a:gd name="T5" fmla="*/ 10080672 h 67"/>
              <a:gd name="T6" fmla="*/ 151209994 w 77"/>
              <a:gd name="T7" fmla="*/ 15121009 h 67"/>
              <a:gd name="T8" fmla="*/ 163811620 w 77"/>
              <a:gd name="T9" fmla="*/ 25201681 h 67"/>
              <a:gd name="T10" fmla="*/ 178932619 w 77"/>
              <a:gd name="T11" fmla="*/ 40322690 h 67"/>
              <a:gd name="T12" fmla="*/ 189013286 w 77"/>
              <a:gd name="T13" fmla="*/ 52924324 h 67"/>
              <a:gd name="T14" fmla="*/ 194053619 w 77"/>
              <a:gd name="T15" fmla="*/ 68045332 h 67"/>
              <a:gd name="T16" fmla="*/ 194053619 w 77"/>
              <a:gd name="T17" fmla="*/ 88206677 h 67"/>
              <a:gd name="T18" fmla="*/ 194053619 w 77"/>
              <a:gd name="T19" fmla="*/ 103327686 h 67"/>
              <a:gd name="T20" fmla="*/ 189013286 w 77"/>
              <a:gd name="T21" fmla="*/ 115927732 h 67"/>
              <a:gd name="T22" fmla="*/ 178932619 w 77"/>
              <a:gd name="T23" fmla="*/ 131048741 h 67"/>
              <a:gd name="T24" fmla="*/ 163811620 w 77"/>
              <a:gd name="T25" fmla="*/ 146169750 h 67"/>
              <a:gd name="T26" fmla="*/ 151209994 w 77"/>
              <a:gd name="T27" fmla="*/ 156250422 h 67"/>
              <a:gd name="T28" fmla="*/ 136088994 w 77"/>
              <a:gd name="T29" fmla="*/ 161290758 h 67"/>
              <a:gd name="T30" fmla="*/ 115927662 w 77"/>
              <a:gd name="T31" fmla="*/ 163811720 h 67"/>
              <a:gd name="T32" fmla="*/ 98287290 w 77"/>
              <a:gd name="T33" fmla="*/ 168852056 h 67"/>
              <a:gd name="T34" fmla="*/ 78125957 w 77"/>
              <a:gd name="T35" fmla="*/ 163811720 h 67"/>
              <a:gd name="T36" fmla="*/ 57964625 w 77"/>
              <a:gd name="T37" fmla="*/ 161290758 h 67"/>
              <a:gd name="T38" fmla="*/ 42843625 w 77"/>
              <a:gd name="T39" fmla="*/ 156250422 h 67"/>
              <a:gd name="T40" fmla="*/ 30241999 w 77"/>
              <a:gd name="T41" fmla="*/ 146169750 h 67"/>
              <a:gd name="T42" fmla="*/ 15120999 w 77"/>
              <a:gd name="T43" fmla="*/ 131048741 h 67"/>
              <a:gd name="T44" fmla="*/ 10080666 w 77"/>
              <a:gd name="T45" fmla="*/ 115927732 h 67"/>
              <a:gd name="T46" fmla="*/ 0 w 77"/>
              <a:gd name="T47" fmla="*/ 103327686 h 67"/>
              <a:gd name="T48" fmla="*/ 0 w 77"/>
              <a:gd name="T49" fmla="*/ 88206677 h 67"/>
              <a:gd name="T50" fmla="*/ 0 w 77"/>
              <a:gd name="T51" fmla="*/ 68045332 h 67"/>
              <a:gd name="T52" fmla="*/ 10080666 w 77"/>
              <a:gd name="T53" fmla="*/ 52924324 h 67"/>
              <a:gd name="T54" fmla="*/ 15120999 w 77"/>
              <a:gd name="T55" fmla="*/ 40322690 h 67"/>
              <a:gd name="T56" fmla="*/ 30241999 w 77"/>
              <a:gd name="T57" fmla="*/ 25201681 h 67"/>
              <a:gd name="T58" fmla="*/ 42843625 w 77"/>
              <a:gd name="T59" fmla="*/ 15121009 h 67"/>
              <a:gd name="T60" fmla="*/ 57964625 w 77"/>
              <a:gd name="T61" fmla="*/ 10080672 h 67"/>
              <a:gd name="T62" fmla="*/ 78125957 w 77"/>
              <a:gd name="T63" fmla="*/ 5040336 h 67"/>
              <a:gd name="T64" fmla="*/ 98287290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0" y="6"/>
                </a:lnTo>
                <a:lnTo>
                  <a:pt x="65" y="10"/>
                </a:lnTo>
                <a:lnTo>
                  <a:pt x="71" y="16"/>
                </a:lnTo>
                <a:lnTo>
                  <a:pt x="75" y="21"/>
                </a:lnTo>
                <a:lnTo>
                  <a:pt x="77" y="27"/>
                </a:lnTo>
                <a:lnTo>
                  <a:pt x="77" y="35"/>
                </a:lnTo>
                <a:lnTo>
                  <a:pt x="77" y="41"/>
                </a:lnTo>
                <a:lnTo>
                  <a:pt x="75" y="46"/>
                </a:lnTo>
                <a:lnTo>
                  <a:pt x="71" y="52"/>
                </a:lnTo>
                <a:lnTo>
                  <a:pt x="65" y="58"/>
                </a:lnTo>
                <a:lnTo>
                  <a:pt x="60" y="62"/>
                </a:lnTo>
                <a:lnTo>
                  <a:pt x="54" y="64"/>
                </a:lnTo>
                <a:lnTo>
                  <a:pt x="46" y="65"/>
                </a:lnTo>
                <a:lnTo>
                  <a:pt x="39" y="67"/>
                </a:lnTo>
                <a:lnTo>
                  <a:pt x="31" y="65"/>
                </a:lnTo>
                <a:lnTo>
                  <a:pt x="23" y="64"/>
                </a:lnTo>
                <a:lnTo>
                  <a:pt x="17" y="62"/>
                </a:lnTo>
                <a:lnTo>
                  <a:pt x="12" y="58"/>
                </a:lnTo>
                <a:lnTo>
                  <a:pt x="6" y="52"/>
                </a:lnTo>
                <a:lnTo>
                  <a:pt x="4" y="46"/>
                </a:lnTo>
                <a:lnTo>
                  <a:pt x="0" y="41"/>
                </a:lnTo>
                <a:lnTo>
                  <a:pt x="0" y="35"/>
                </a:lnTo>
                <a:lnTo>
                  <a:pt x="0" y="27"/>
                </a:lnTo>
                <a:lnTo>
                  <a:pt x="4" y="21"/>
                </a:lnTo>
                <a:lnTo>
                  <a:pt x="6" y="16"/>
                </a:lnTo>
                <a:lnTo>
                  <a:pt x="12" y="10"/>
                </a:lnTo>
                <a:lnTo>
                  <a:pt x="17"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485" name="Freeform 232"/>
          <p:cNvSpPr>
            <a:spLocks/>
          </p:cNvSpPr>
          <p:nvPr/>
        </p:nvSpPr>
        <p:spPr bwMode="auto">
          <a:xfrm>
            <a:off x="3702050" y="5765800"/>
            <a:ext cx="122238" cy="106363"/>
          </a:xfrm>
          <a:custGeom>
            <a:avLst/>
            <a:gdLst>
              <a:gd name="T0" fmla="*/ 95766329 w 77"/>
              <a:gd name="T1" fmla="*/ 0 h 67"/>
              <a:gd name="T2" fmla="*/ 115927662 w 77"/>
              <a:gd name="T3" fmla="*/ 0 h 67"/>
              <a:gd name="T4" fmla="*/ 136088994 w 77"/>
              <a:gd name="T5" fmla="*/ 5040336 h 67"/>
              <a:gd name="T6" fmla="*/ 148690621 w 77"/>
              <a:gd name="T7" fmla="*/ 15121009 h 67"/>
              <a:gd name="T8" fmla="*/ 163811620 w 77"/>
              <a:gd name="T9" fmla="*/ 25201681 h 67"/>
              <a:gd name="T10" fmla="*/ 178932619 w 77"/>
              <a:gd name="T11" fmla="*/ 37803315 h 67"/>
              <a:gd name="T12" fmla="*/ 189013286 w 77"/>
              <a:gd name="T13" fmla="*/ 52924324 h 67"/>
              <a:gd name="T14" fmla="*/ 194053619 w 77"/>
              <a:gd name="T15" fmla="*/ 68045332 h 67"/>
              <a:gd name="T16" fmla="*/ 194053619 w 77"/>
              <a:gd name="T17" fmla="*/ 83166341 h 67"/>
              <a:gd name="T18" fmla="*/ 194053619 w 77"/>
              <a:gd name="T19" fmla="*/ 100806724 h 67"/>
              <a:gd name="T20" fmla="*/ 189013286 w 77"/>
              <a:gd name="T21" fmla="*/ 115927732 h 67"/>
              <a:gd name="T22" fmla="*/ 178932619 w 77"/>
              <a:gd name="T23" fmla="*/ 131048741 h 67"/>
              <a:gd name="T24" fmla="*/ 163811620 w 77"/>
              <a:gd name="T25" fmla="*/ 141129413 h 67"/>
              <a:gd name="T26" fmla="*/ 148690621 w 77"/>
              <a:gd name="T27" fmla="*/ 153731048 h 67"/>
              <a:gd name="T28" fmla="*/ 136088994 w 77"/>
              <a:gd name="T29" fmla="*/ 158771384 h 67"/>
              <a:gd name="T30" fmla="*/ 115927662 w 77"/>
              <a:gd name="T31" fmla="*/ 163811720 h 67"/>
              <a:gd name="T32" fmla="*/ 95766329 w 77"/>
              <a:gd name="T33" fmla="*/ 168852056 h 67"/>
              <a:gd name="T34" fmla="*/ 78125957 w 77"/>
              <a:gd name="T35" fmla="*/ 163811720 h 67"/>
              <a:gd name="T36" fmla="*/ 57964625 w 77"/>
              <a:gd name="T37" fmla="*/ 158771384 h 67"/>
              <a:gd name="T38" fmla="*/ 42843625 w 77"/>
              <a:gd name="T39" fmla="*/ 153731048 h 67"/>
              <a:gd name="T40" fmla="*/ 27722626 w 77"/>
              <a:gd name="T41" fmla="*/ 141129413 h 67"/>
              <a:gd name="T42" fmla="*/ 20161332 w 77"/>
              <a:gd name="T43" fmla="*/ 131048741 h 67"/>
              <a:gd name="T44" fmla="*/ 10080666 w 77"/>
              <a:gd name="T45" fmla="*/ 115927732 h 67"/>
              <a:gd name="T46" fmla="*/ 5040333 w 77"/>
              <a:gd name="T47" fmla="*/ 100806724 h 67"/>
              <a:gd name="T48" fmla="*/ 0 w 77"/>
              <a:gd name="T49" fmla="*/ 83166341 h 67"/>
              <a:gd name="T50" fmla="*/ 5040333 w 77"/>
              <a:gd name="T51" fmla="*/ 68045332 h 67"/>
              <a:gd name="T52" fmla="*/ 10080666 w 77"/>
              <a:gd name="T53" fmla="*/ 52924324 h 67"/>
              <a:gd name="T54" fmla="*/ 20161332 w 77"/>
              <a:gd name="T55" fmla="*/ 37803315 h 67"/>
              <a:gd name="T56" fmla="*/ 27722626 w 77"/>
              <a:gd name="T57" fmla="*/ 25201681 h 67"/>
              <a:gd name="T58" fmla="*/ 42843625 w 77"/>
              <a:gd name="T59" fmla="*/ 15121009 h 67"/>
              <a:gd name="T60" fmla="*/ 57964625 w 77"/>
              <a:gd name="T61" fmla="*/ 5040336 h 67"/>
              <a:gd name="T62" fmla="*/ 78125957 w 77"/>
              <a:gd name="T63" fmla="*/ 0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0"/>
                </a:lnTo>
                <a:lnTo>
                  <a:pt x="54" y="2"/>
                </a:lnTo>
                <a:lnTo>
                  <a:pt x="59" y="6"/>
                </a:lnTo>
                <a:lnTo>
                  <a:pt x="65" y="10"/>
                </a:lnTo>
                <a:lnTo>
                  <a:pt x="71" y="15"/>
                </a:lnTo>
                <a:lnTo>
                  <a:pt x="75" y="21"/>
                </a:lnTo>
                <a:lnTo>
                  <a:pt x="77" y="27"/>
                </a:lnTo>
                <a:lnTo>
                  <a:pt x="77" y="33"/>
                </a:lnTo>
                <a:lnTo>
                  <a:pt x="77" y="40"/>
                </a:lnTo>
                <a:lnTo>
                  <a:pt x="75" y="46"/>
                </a:lnTo>
                <a:lnTo>
                  <a:pt x="71" y="52"/>
                </a:lnTo>
                <a:lnTo>
                  <a:pt x="65" y="56"/>
                </a:lnTo>
                <a:lnTo>
                  <a:pt x="59" y="61"/>
                </a:lnTo>
                <a:lnTo>
                  <a:pt x="54" y="63"/>
                </a:lnTo>
                <a:lnTo>
                  <a:pt x="46" y="65"/>
                </a:lnTo>
                <a:lnTo>
                  <a:pt x="38" y="67"/>
                </a:lnTo>
                <a:lnTo>
                  <a:pt x="31" y="65"/>
                </a:lnTo>
                <a:lnTo>
                  <a:pt x="23" y="63"/>
                </a:lnTo>
                <a:lnTo>
                  <a:pt x="17" y="61"/>
                </a:lnTo>
                <a:lnTo>
                  <a:pt x="11" y="56"/>
                </a:lnTo>
                <a:lnTo>
                  <a:pt x="8" y="52"/>
                </a:lnTo>
                <a:lnTo>
                  <a:pt x="4" y="46"/>
                </a:lnTo>
                <a:lnTo>
                  <a:pt x="2" y="40"/>
                </a:lnTo>
                <a:lnTo>
                  <a:pt x="0" y="33"/>
                </a:lnTo>
                <a:lnTo>
                  <a:pt x="2" y="27"/>
                </a:lnTo>
                <a:lnTo>
                  <a:pt x="4" y="21"/>
                </a:lnTo>
                <a:lnTo>
                  <a:pt x="8" y="15"/>
                </a:lnTo>
                <a:lnTo>
                  <a:pt x="11" y="10"/>
                </a:lnTo>
                <a:lnTo>
                  <a:pt x="17"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486" name="Freeform 233"/>
          <p:cNvSpPr>
            <a:spLocks/>
          </p:cNvSpPr>
          <p:nvPr/>
        </p:nvSpPr>
        <p:spPr bwMode="auto">
          <a:xfrm>
            <a:off x="3702050" y="5765800"/>
            <a:ext cx="122238" cy="106363"/>
          </a:xfrm>
          <a:custGeom>
            <a:avLst/>
            <a:gdLst>
              <a:gd name="T0" fmla="*/ 95766329 w 77"/>
              <a:gd name="T1" fmla="*/ 0 h 67"/>
              <a:gd name="T2" fmla="*/ 115927662 w 77"/>
              <a:gd name="T3" fmla="*/ 0 h 67"/>
              <a:gd name="T4" fmla="*/ 136088994 w 77"/>
              <a:gd name="T5" fmla="*/ 5040336 h 67"/>
              <a:gd name="T6" fmla="*/ 148690621 w 77"/>
              <a:gd name="T7" fmla="*/ 15121009 h 67"/>
              <a:gd name="T8" fmla="*/ 163811620 w 77"/>
              <a:gd name="T9" fmla="*/ 25201681 h 67"/>
              <a:gd name="T10" fmla="*/ 178932619 w 77"/>
              <a:gd name="T11" fmla="*/ 37803315 h 67"/>
              <a:gd name="T12" fmla="*/ 189013286 w 77"/>
              <a:gd name="T13" fmla="*/ 52924324 h 67"/>
              <a:gd name="T14" fmla="*/ 194053619 w 77"/>
              <a:gd name="T15" fmla="*/ 68045332 h 67"/>
              <a:gd name="T16" fmla="*/ 194053619 w 77"/>
              <a:gd name="T17" fmla="*/ 83166341 h 67"/>
              <a:gd name="T18" fmla="*/ 194053619 w 77"/>
              <a:gd name="T19" fmla="*/ 100806724 h 67"/>
              <a:gd name="T20" fmla="*/ 189013286 w 77"/>
              <a:gd name="T21" fmla="*/ 115927732 h 67"/>
              <a:gd name="T22" fmla="*/ 178932619 w 77"/>
              <a:gd name="T23" fmla="*/ 131048741 h 67"/>
              <a:gd name="T24" fmla="*/ 163811620 w 77"/>
              <a:gd name="T25" fmla="*/ 141129413 h 67"/>
              <a:gd name="T26" fmla="*/ 148690621 w 77"/>
              <a:gd name="T27" fmla="*/ 153731048 h 67"/>
              <a:gd name="T28" fmla="*/ 136088994 w 77"/>
              <a:gd name="T29" fmla="*/ 158771384 h 67"/>
              <a:gd name="T30" fmla="*/ 115927662 w 77"/>
              <a:gd name="T31" fmla="*/ 163811720 h 67"/>
              <a:gd name="T32" fmla="*/ 95766329 w 77"/>
              <a:gd name="T33" fmla="*/ 168852056 h 67"/>
              <a:gd name="T34" fmla="*/ 78125957 w 77"/>
              <a:gd name="T35" fmla="*/ 163811720 h 67"/>
              <a:gd name="T36" fmla="*/ 57964625 w 77"/>
              <a:gd name="T37" fmla="*/ 158771384 h 67"/>
              <a:gd name="T38" fmla="*/ 42843625 w 77"/>
              <a:gd name="T39" fmla="*/ 153731048 h 67"/>
              <a:gd name="T40" fmla="*/ 27722626 w 77"/>
              <a:gd name="T41" fmla="*/ 141129413 h 67"/>
              <a:gd name="T42" fmla="*/ 20161332 w 77"/>
              <a:gd name="T43" fmla="*/ 131048741 h 67"/>
              <a:gd name="T44" fmla="*/ 10080666 w 77"/>
              <a:gd name="T45" fmla="*/ 115927732 h 67"/>
              <a:gd name="T46" fmla="*/ 5040333 w 77"/>
              <a:gd name="T47" fmla="*/ 100806724 h 67"/>
              <a:gd name="T48" fmla="*/ 0 w 77"/>
              <a:gd name="T49" fmla="*/ 83166341 h 67"/>
              <a:gd name="T50" fmla="*/ 5040333 w 77"/>
              <a:gd name="T51" fmla="*/ 68045332 h 67"/>
              <a:gd name="T52" fmla="*/ 10080666 w 77"/>
              <a:gd name="T53" fmla="*/ 52924324 h 67"/>
              <a:gd name="T54" fmla="*/ 20161332 w 77"/>
              <a:gd name="T55" fmla="*/ 37803315 h 67"/>
              <a:gd name="T56" fmla="*/ 27722626 w 77"/>
              <a:gd name="T57" fmla="*/ 25201681 h 67"/>
              <a:gd name="T58" fmla="*/ 42843625 w 77"/>
              <a:gd name="T59" fmla="*/ 15121009 h 67"/>
              <a:gd name="T60" fmla="*/ 57964625 w 77"/>
              <a:gd name="T61" fmla="*/ 5040336 h 67"/>
              <a:gd name="T62" fmla="*/ 78125957 w 77"/>
              <a:gd name="T63" fmla="*/ 0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0"/>
                </a:lnTo>
                <a:lnTo>
                  <a:pt x="54" y="2"/>
                </a:lnTo>
                <a:lnTo>
                  <a:pt x="59" y="6"/>
                </a:lnTo>
                <a:lnTo>
                  <a:pt x="65" y="10"/>
                </a:lnTo>
                <a:lnTo>
                  <a:pt x="71" y="15"/>
                </a:lnTo>
                <a:lnTo>
                  <a:pt x="75" y="21"/>
                </a:lnTo>
                <a:lnTo>
                  <a:pt x="77" y="27"/>
                </a:lnTo>
                <a:lnTo>
                  <a:pt x="77" y="33"/>
                </a:lnTo>
                <a:lnTo>
                  <a:pt x="77" y="40"/>
                </a:lnTo>
                <a:lnTo>
                  <a:pt x="75" y="46"/>
                </a:lnTo>
                <a:lnTo>
                  <a:pt x="71" y="52"/>
                </a:lnTo>
                <a:lnTo>
                  <a:pt x="65" y="56"/>
                </a:lnTo>
                <a:lnTo>
                  <a:pt x="59" y="61"/>
                </a:lnTo>
                <a:lnTo>
                  <a:pt x="54" y="63"/>
                </a:lnTo>
                <a:lnTo>
                  <a:pt x="46" y="65"/>
                </a:lnTo>
                <a:lnTo>
                  <a:pt x="38" y="67"/>
                </a:lnTo>
                <a:lnTo>
                  <a:pt x="31" y="65"/>
                </a:lnTo>
                <a:lnTo>
                  <a:pt x="23" y="63"/>
                </a:lnTo>
                <a:lnTo>
                  <a:pt x="17" y="61"/>
                </a:lnTo>
                <a:lnTo>
                  <a:pt x="11" y="56"/>
                </a:lnTo>
                <a:lnTo>
                  <a:pt x="8" y="52"/>
                </a:lnTo>
                <a:lnTo>
                  <a:pt x="4" y="46"/>
                </a:lnTo>
                <a:lnTo>
                  <a:pt x="2" y="40"/>
                </a:lnTo>
                <a:lnTo>
                  <a:pt x="0" y="33"/>
                </a:lnTo>
                <a:lnTo>
                  <a:pt x="2" y="27"/>
                </a:lnTo>
                <a:lnTo>
                  <a:pt x="4" y="21"/>
                </a:lnTo>
                <a:lnTo>
                  <a:pt x="8" y="15"/>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487" name="Freeform 234"/>
          <p:cNvSpPr>
            <a:spLocks/>
          </p:cNvSpPr>
          <p:nvPr/>
        </p:nvSpPr>
        <p:spPr bwMode="auto">
          <a:xfrm>
            <a:off x="4829175" y="5676900"/>
            <a:ext cx="122238" cy="106363"/>
          </a:xfrm>
          <a:custGeom>
            <a:avLst/>
            <a:gdLst>
              <a:gd name="T0" fmla="*/ 98287290 w 77"/>
              <a:gd name="T1" fmla="*/ 0 h 67"/>
              <a:gd name="T2" fmla="*/ 115927662 w 77"/>
              <a:gd name="T3" fmla="*/ 5040336 h 67"/>
              <a:gd name="T4" fmla="*/ 131048661 w 77"/>
              <a:gd name="T5" fmla="*/ 10080672 h 67"/>
              <a:gd name="T6" fmla="*/ 151209994 w 77"/>
              <a:gd name="T7" fmla="*/ 15121009 h 67"/>
              <a:gd name="T8" fmla="*/ 163811620 w 77"/>
              <a:gd name="T9" fmla="*/ 25201681 h 67"/>
              <a:gd name="T10" fmla="*/ 173892286 w 77"/>
              <a:gd name="T11" fmla="*/ 40322690 h 67"/>
              <a:gd name="T12" fmla="*/ 183972953 w 77"/>
              <a:gd name="T13" fmla="*/ 52924324 h 67"/>
              <a:gd name="T14" fmla="*/ 189013286 w 77"/>
              <a:gd name="T15" fmla="*/ 68045332 h 67"/>
              <a:gd name="T16" fmla="*/ 194053619 w 77"/>
              <a:gd name="T17" fmla="*/ 83166341 h 67"/>
              <a:gd name="T18" fmla="*/ 189013286 w 77"/>
              <a:gd name="T19" fmla="*/ 103327686 h 67"/>
              <a:gd name="T20" fmla="*/ 183972953 w 77"/>
              <a:gd name="T21" fmla="*/ 115927732 h 67"/>
              <a:gd name="T22" fmla="*/ 173892286 w 77"/>
              <a:gd name="T23" fmla="*/ 131048741 h 67"/>
              <a:gd name="T24" fmla="*/ 163811620 w 77"/>
              <a:gd name="T25" fmla="*/ 146169750 h 67"/>
              <a:gd name="T26" fmla="*/ 151209994 w 77"/>
              <a:gd name="T27" fmla="*/ 156250422 h 67"/>
              <a:gd name="T28" fmla="*/ 131048661 w 77"/>
              <a:gd name="T29" fmla="*/ 161290758 h 67"/>
              <a:gd name="T30" fmla="*/ 115927662 w 77"/>
              <a:gd name="T31" fmla="*/ 166331094 h 67"/>
              <a:gd name="T32" fmla="*/ 98287290 w 77"/>
              <a:gd name="T33" fmla="*/ 168852056 h 67"/>
              <a:gd name="T34" fmla="*/ 78125957 w 77"/>
              <a:gd name="T35" fmla="*/ 166331094 h 67"/>
              <a:gd name="T36" fmla="*/ 57964625 w 77"/>
              <a:gd name="T37" fmla="*/ 161290758 h 67"/>
              <a:gd name="T38" fmla="*/ 40322665 w 77"/>
              <a:gd name="T39" fmla="*/ 156250422 h 67"/>
              <a:gd name="T40" fmla="*/ 25201666 w 77"/>
              <a:gd name="T41" fmla="*/ 146169750 h 67"/>
              <a:gd name="T42" fmla="*/ 15120999 w 77"/>
              <a:gd name="T43" fmla="*/ 131048741 h 67"/>
              <a:gd name="T44" fmla="*/ 5040333 w 77"/>
              <a:gd name="T45" fmla="*/ 115927732 h 67"/>
              <a:gd name="T46" fmla="*/ 0 w 77"/>
              <a:gd name="T47" fmla="*/ 103327686 h 67"/>
              <a:gd name="T48" fmla="*/ 0 w 77"/>
              <a:gd name="T49" fmla="*/ 83166341 h 67"/>
              <a:gd name="T50" fmla="*/ 0 w 77"/>
              <a:gd name="T51" fmla="*/ 68045332 h 67"/>
              <a:gd name="T52" fmla="*/ 5040333 w 77"/>
              <a:gd name="T53" fmla="*/ 52924324 h 67"/>
              <a:gd name="T54" fmla="*/ 15120999 w 77"/>
              <a:gd name="T55" fmla="*/ 40322690 h 67"/>
              <a:gd name="T56" fmla="*/ 25201666 w 77"/>
              <a:gd name="T57" fmla="*/ 25201681 h 67"/>
              <a:gd name="T58" fmla="*/ 40322665 w 77"/>
              <a:gd name="T59" fmla="*/ 15121009 h 67"/>
              <a:gd name="T60" fmla="*/ 57964625 w 77"/>
              <a:gd name="T61" fmla="*/ 10080672 h 67"/>
              <a:gd name="T62" fmla="*/ 78125957 w 77"/>
              <a:gd name="T63" fmla="*/ 5040336 h 67"/>
              <a:gd name="T64" fmla="*/ 98287290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2" y="4"/>
                </a:lnTo>
                <a:lnTo>
                  <a:pt x="60" y="6"/>
                </a:lnTo>
                <a:lnTo>
                  <a:pt x="65" y="10"/>
                </a:lnTo>
                <a:lnTo>
                  <a:pt x="69" y="16"/>
                </a:lnTo>
                <a:lnTo>
                  <a:pt x="73" y="21"/>
                </a:lnTo>
                <a:lnTo>
                  <a:pt x="75" y="27"/>
                </a:lnTo>
                <a:lnTo>
                  <a:pt x="77" y="33"/>
                </a:lnTo>
                <a:lnTo>
                  <a:pt x="75" y="41"/>
                </a:lnTo>
                <a:lnTo>
                  <a:pt x="73" y="46"/>
                </a:lnTo>
                <a:lnTo>
                  <a:pt x="69" y="52"/>
                </a:lnTo>
                <a:lnTo>
                  <a:pt x="65" y="58"/>
                </a:lnTo>
                <a:lnTo>
                  <a:pt x="60" y="62"/>
                </a:lnTo>
                <a:lnTo>
                  <a:pt x="52" y="64"/>
                </a:lnTo>
                <a:lnTo>
                  <a:pt x="46" y="66"/>
                </a:lnTo>
                <a:lnTo>
                  <a:pt x="39" y="67"/>
                </a:lnTo>
                <a:lnTo>
                  <a:pt x="31" y="66"/>
                </a:lnTo>
                <a:lnTo>
                  <a:pt x="23" y="64"/>
                </a:lnTo>
                <a:lnTo>
                  <a:pt x="16" y="62"/>
                </a:lnTo>
                <a:lnTo>
                  <a:pt x="10" y="58"/>
                </a:lnTo>
                <a:lnTo>
                  <a:pt x="6" y="52"/>
                </a:lnTo>
                <a:lnTo>
                  <a:pt x="2" y="46"/>
                </a:lnTo>
                <a:lnTo>
                  <a:pt x="0" y="41"/>
                </a:lnTo>
                <a:lnTo>
                  <a:pt x="0" y="33"/>
                </a:lnTo>
                <a:lnTo>
                  <a:pt x="0" y="27"/>
                </a:lnTo>
                <a:lnTo>
                  <a:pt x="2" y="21"/>
                </a:lnTo>
                <a:lnTo>
                  <a:pt x="6" y="16"/>
                </a:lnTo>
                <a:lnTo>
                  <a:pt x="10" y="10"/>
                </a:lnTo>
                <a:lnTo>
                  <a:pt x="16"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488" name="Freeform 235"/>
          <p:cNvSpPr>
            <a:spLocks/>
          </p:cNvSpPr>
          <p:nvPr/>
        </p:nvSpPr>
        <p:spPr bwMode="auto">
          <a:xfrm>
            <a:off x="3741738" y="6372225"/>
            <a:ext cx="125412" cy="103188"/>
          </a:xfrm>
          <a:custGeom>
            <a:avLst/>
            <a:gdLst>
              <a:gd name="T0" fmla="*/ 95765556 w 79"/>
              <a:gd name="T1" fmla="*/ 0 h 65"/>
              <a:gd name="T2" fmla="*/ 115926725 w 79"/>
              <a:gd name="T3" fmla="*/ 0 h 65"/>
              <a:gd name="T4" fmla="*/ 136087895 w 79"/>
              <a:gd name="T5" fmla="*/ 5040337 h 65"/>
              <a:gd name="T6" fmla="*/ 153728125 w 79"/>
              <a:gd name="T7" fmla="*/ 15121011 h 65"/>
              <a:gd name="T8" fmla="*/ 168849002 w 79"/>
              <a:gd name="T9" fmla="*/ 22682310 h 65"/>
              <a:gd name="T10" fmla="*/ 178929587 w 79"/>
              <a:gd name="T11" fmla="*/ 32762984 h 65"/>
              <a:gd name="T12" fmla="*/ 189010171 w 79"/>
              <a:gd name="T13" fmla="*/ 47883995 h 65"/>
              <a:gd name="T14" fmla="*/ 194050464 w 79"/>
              <a:gd name="T15" fmla="*/ 63005005 h 65"/>
              <a:gd name="T16" fmla="*/ 199090756 w 79"/>
              <a:gd name="T17" fmla="*/ 80645391 h 65"/>
              <a:gd name="T18" fmla="*/ 194050464 w 79"/>
              <a:gd name="T19" fmla="*/ 95766402 h 65"/>
              <a:gd name="T20" fmla="*/ 189010171 w 79"/>
              <a:gd name="T21" fmla="*/ 115927749 h 65"/>
              <a:gd name="T22" fmla="*/ 178929587 w 79"/>
              <a:gd name="T23" fmla="*/ 131048760 h 65"/>
              <a:gd name="T24" fmla="*/ 168849002 w 79"/>
              <a:gd name="T25" fmla="*/ 138610059 h 65"/>
              <a:gd name="T26" fmla="*/ 153728125 w 79"/>
              <a:gd name="T27" fmla="*/ 148690733 h 65"/>
              <a:gd name="T28" fmla="*/ 136087895 w 79"/>
              <a:gd name="T29" fmla="*/ 158771407 h 65"/>
              <a:gd name="T30" fmla="*/ 115926725 w 79"/>
              <a:gd name="T31" fmla="*/ 163811744 h 65"/>
              <a:gd name="T32" fmla="*/ 95765556 w 79"/>
              <a:gd name="T33" fmla="*/ 163811744 h 65"/>
              <a:gd name="T34" fmla="*/ 78123739 w 79"/>
              <a:gd name="T35" fmla="*/ 163811744 h 65"/>
              <a:gd name="T36" fmla="*/ 63002861 w 79"/>
              <a:gd name="T37" fmla="*/ 158771407 h 65"/>
              <a:gd name="T38" fmla="*/ 42841692 w 79"/>
              <a:gd name="T39" fmla="*/ 148690733 h 65"/>
              <a:gd name="T40" fmla="*/ 27720814 w 79"/>
              <a:gd name="T41" fmla="*/ 138610059 h 65"/>
              <a:gd name="T42" fmla="*/ 20161170 w 79"/>
              <a:gd name="T43" fmla="*/ 131048760 h 65"/>
              <a:gd name="T44" fmla="*/ 10080585 w 79"/>
              <a:gd name="T45" fmla="*/ 115927749 h 65"/>
              <a:gd name="T46" fmla="*/ 5040292 w 79"/>
              <a:gd name="T47" fmla="*/ 95766402 h 65"/>
              <a:gd name="T48" fmla="*/ 0 w 79"/>
              <a:gd name="T49" fmla="*/ 80645391 h 65"/>
              <a:gd name="T50" fmla="*/ 5040292 w 79"/>
              <a:gd name="T51" fmla="*/ 63005005 h 65"/>
              <a:gd name="T52" fmla="*/ 10080585 w 79"/>
              <a:gd name="T53" fmla="*/ 47883995 h 65"/>
              <a:gd name="T54" fmla="*/ 20161170 w 79"/>
              <a:gd name="T55" fmla="*/ 32762984 h 65"/>
              <a:gd name="T56" fmla="*/ 27720814 w 79"/>
              <a:gd name="T57" fmla="*/ 22682310 h 65"/>
              <a:gd name="T58" fmla="*/ 42841692 w 79"/>
              <a:gd name="T59" fmla="*/ 15121011 h 65"/>
              <a:gd name="T60" fmla="*/ 63002861 w 79"/>
              <a:gd name="T61" fmla="*/ 5040337 h 65"/>
              <a:gd name="T62" fmla="*/ 78123739 w 79"/>
              <a:gd name="T63" fmla="*/ 0 h 65"/>
              <a:gd name="T64" fmla="*/ 95765556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8" y="0"/>
                </a:moveTo>
                <a:lnTo>
                  <a:pt x="46" y="0"/>
                </a:lnTo>
                <a:lnTo>
                  <a:pt x="54" y="2"/>
                </a:lnTo>
                <a:lnTo>
                  <a:pt x="61" y="6"/>
                </a:lnTo>
                <a:lnTo>
                  <a:pt x="67" y="9"/>
                </a:lnTo>
                <a:lnTo>
                  <a:pt x="71" y="13"/>
                </a:lnTo>
                <a:lnTo>
                  <a:pt x="75" y="19"/>
                </a:lnTo>
                <a:lnTo>
                  <a:pt x="77" y="25"/>
                </a:lnTo>
                <a:lnTo>
                  <a:pt x="79" y="32"/>
                </a:lnTo>
                <a:lnTo>
                  <a:pt x="77" y="38"/>
                </a:lnTo>
                <a:lnTo>
                  <a:pt x="75" y="46"/>
                </a:lnTo>
                <a:lnTo>
                  <a:pt x="71" y="52"/>
                </a:lnTo>
                <a:lnTo>
                  <a:pt x="67" y="55"/>
                </a:lnTo>
                <a:lnTo>
                  <a:pt x="61" y="59"/>
                </a:lnTo>
                <a:lnTo>
                  <a:pt x="54" y="63"/>
                </a:lnTo>
                <a:lnTo>
                  <a:pt x="46" y="65"/>
                </a:lnTo>
                <a:lnTo>
                  <a:pt x="38" y="65"/>
                </a:lnTo>
                <a:lnTo>
                  <a:pt x="31" y="65"/>
                </a:lnTo>
                <a:lnTo>
                  <a:pt x="25" y="63"/>
                </a:lnTo>
                <a:lnTo>
                  <a:pt x="17" y="59"/>
                </a:lnTo>
                <a:lnTo>
                  <a:pt x="11" y="55"/>
                </a:lnTo>
                <a:lnTo>
                  <a:pt x="8" y="52"/>
                </a:lnTo>
                <a:lnTo>
                  <a:pt x="4" y="46"/>
                </a:lnTo>
                <a:lnTo>
                  <a:pt x="2" y="38"/>
                </a:lnTo>
                <a:lnTo>
                  <a:pt x="0" y="32"/>
                </a:lnTo>
                <a:lnTo>
                  <a:pt x="2" y="25"/>
                </a:lnTo>
                <a:lnTo>
                  <a:pt x="4" y="19"/>
                </a:lnTo>
                <a:lnTo>
                  <a:pt x="8" y="13"/>
                </a:lnTo>
                <a:lnTo>
                  <a:pt x="11" y="9"/>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489" name="Freeform 236"/>
          <p:cNvSpPr>
            <a:spLocks/>
          </p:cNvSpPr>
          <p:nvPr/>
        </p:nvSpPr>
        <p:spPr bwMode="auto">
          <a:xfrm>
            <a:off x="4868863" y="6283325"/>
            <a:ext cx="122237" cy="103188"/>
          </a:xfrm>
          <a:custGeom>
            <a:avLst/>
            <a:gdLst>
              <a:gd name="T0" fmla="*/ 98284898 w 77"/>
              <a:gd name="T1" fmla="*/ 0 h 65"/>
              <a:gd name="T2" fmla="*/ 115926713 w 77"/>
              <a:gd name="T3" fmla="*/ 0 h 65"/>
              <a:gd name="T4" fmla="*/ 136087881 w 77"/>
              <a:gd name="T5" fmla="*/ 5040337 h 65"/>
              <a:gd name="T6" fmla="*/ 151208756 w 77"/>
              <a:gd name="T7" fmla="*/ 15121011 h 65"/>
              <a:gd name="T8" fmla="*/ 163808692 w 77"/>
              <a:gd name="T9" fmla="*/ 25201685 h 65"/>
              <a:gd name="T10" fmla="*/ 178929568 w 77"/>
              <a:gd name="T11" fmla="*/ 35282358 h 65"/>
              <a:gd name="T12" fmla="*/ 183969860 w 77"/>
              <a:gd name="T13" fmla="*/ 47883995 h 65"/>
              <a:gd name="T14" fmla="*/ 194050444 w 77"/>
              <a:gd name="T15" fmla="*/ 68045342 h 65"/>
              <a:gd name="T16" fmla="*/ 194050444 w 77"/>
              <a:gd name="T17" fmla="*/ 83166353 h 65"/>
              <a:gd name="T18" fmla="*/ 194050444 w 77"/>
              <a:gd name="T19" fmla="*/ 100806738 h 65"/>
              <a:gd name="T20" fmla="*/ 183969860 w 77"/>
              <a:gd name="T21" fmla="*/ 115927749 h 65"/>
              <a:gd name="T22" fmla="*/ 178929568 w 77"/>
              <a:gd name="T23" fmla="*/ 131048760 h 65"/>
              <a:gd name="T24" fmla="*/ 163808692 w 77"/>
              <a:gd name="T25" fmla="*/ 141129434 h 65"/>
              <a:gd name="T26" fmla="*/ 151208756 w 77"/>
              <a:gd name="T27" fmla="*/ 151210108 h 65"/>
              <a:gd name="T28" fmla="*/ 136087881 w 77"/>
              <a:gd name="T29" fmla="*/ 158771407 h 65"/>
              <a:gd name="T30" fmla="*/ 115926713 w 77"/>
              <a:gd name="T31" fmla="*/ 163811744 h 65"/>
              <a:gd name="T32" fmla="*/ 98284898 w 77"/>
              <a:gd name="T33" fmla="*/ 163811744 h 65"/>
              <a:gd name="T34" fmla="*/ 78123730 w 77"/>
              <a:gd name="T35" fmla="*/ 163811744 h 65"/>
              <a:gd name="T36" fmla="*/ 57962563 w 77"/>
              <a:gd name="T37" fmla="*/ 158771407 h 65"/>
              <a:gd name="T38" fmla="*/ 42841687 w 77"/>
              <a:gd name="T39" fmla="*/ 151210108 h 65"/>
              <a:gd name="T40" fmla="*/ 30241751 w 77"/>
              <a:gd name="T41" fmla="*/ 141129434 h 65"/>
              <a:gd name="T42" fmla="*/ 15120876 w 77"/>
              <a:gd name="T43" fmla="*/ 131048760 h 65"/>
              <a:gd name="T44" fmla="*/ 5040292 w 77"/>
              <a:gd name="T45" fmla="*/ 115927749 h 65"/>
              <a:gd name="T46" fmla="*/ 0 w 77"/>
              <a:gd name="T47" fmla="*/ 100806738 h 65"/>
              <a:gd name="T48" fmla="*/ 0 w 77"/>
              <a:gd name="T49" fmla="*/ 83166353 h 65"/>
              <a:gd name="T50" fmla="*/ 0 w 77"/>
              <a:gd name="T51" fmla="*/ 68045342 h 65"/>
              <a:gd name="T52" fmla="*/ 5040292 w 77"/>
              <a:gd name="T53" fmla="*/ 47883995 h 65"/>
              <a:gd name="T54" fmla="*/ 15120876 w 77"/>
              <a:gd name="T55" fmla="*/ 35282358 h 65"/>
              <a:gd name="T56" fmla="*/ 30241751 w 77"/>
              <a:gd name="T57" fmla="*/ 25201685 h 65"/>
              <a:gd name="T58" fmla="*/ 42841687 w 77"/>
              <a:gd name="T59" fmla="*/ 15121011 h 65"/>
              <a:gd name="T60" fmla="*/ 57962563 w 77"/>
              <a:gd name="T61" fmla="*/ 5040337 h 65"/>
              <a:gd name="T62" fmla="*/ 78123730 w 77"/>
              <a:gd name="T63" fmla="*/ 0 h 65"/>
              <a:gd name="T64" fmla="*/ 9828489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5" y="10"/>
                </a:lnTo>
                <a:lnTo>
                  <a:pt x="71" y="14"/>
                </a:lnTo>
                <a:lnTo>
                  <a:pt x="73" y="19"/>
                </a:lnTo>
                <a:lnTo>
                  <a:pt x="77" y="27"/>
                </a:lnTo>
                <a:lnTo>
                  <a:pt x="77" y="33"/>
                </a:lnTo>
                <a:lnTo>
                  <a:pt x="77" y="40"/>
                </a:lnTo>
                <a:lnTo>
                  <a:pt x="73" y="46"/>
                </a:lnTo>
                <a:lnTo>
                  <a:pt x="71" y="52"/>
                </a:lnTo>
                <a:lnTo>
                  <a:pt x="65" y="56"/>
                </a:lnTo>
                <a:lnTo>
                  <a:pt x="60" y="60"/>
                </a:lnTo>
                <a:lnTo>
                  <a:pt x="54" y="63"/>
                </a:lnTo>
                <a:lnTo>
                  <a:pt x="46" y="65"/>
                </a:lnTo>
                <a:lnTo>
                  <a:pt x="39" y="65"/>
                </a:lnTo>
                <a:lnTo>
                  <a:pt x="31" y="65"/>
                </a:lnTo>
                <a:lnTo>
                  <a:pt x="23" y="63"/>
                </a:lnTo>
                <a:lnTo>
                  <a:pt x="17" y="60"/>
                </a:lnTo>
                <a:lnTo>
                  <a:pt x="12" y="56"/>
                </a:lnTo>
                <a:lnTo>
                  <a:pt x="6" y="52"/>
                </a:lnTo>
                <a:lnTo>
                  <a:pt x="2" y="46"/>
                </a:lnTo>
                <a:lnTo>
                  <a:pt x="0" y="40"/>
                </a:lnTo>
                <a:lnTo>
                  <a:pt x="0" y="33"/>
                </a:lnTo>
                <a:lnTo>
                  <a:pt x="0" y="27"/>
                </a:lnTo>
                <a:lnTo>
                  <a:pt x="2" y="19"/>
                </a:lnTo>
                <a:lnTo>
                  <a:pt x="6" y="14"/>
                </a:lnTo>
                <a:lnTo>
                  <a:pt x="12" y="10"/>
                </a:lnTo>
                <a:lnTo>
                  <a:pt x="17"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490" name="Freeform 237"/>
          <p:cNvSpPr>
            <a:spLocks/>
          </p:cNvSpPr>
          <p:nvPr/>
        </p:nvSpPr>
        <p:spPr bwMode="auto">
          <a:xfrm>
            <a:off x="2913063" y="5262563"/>
            <a:ext cx="122237" cy="104775"/>
          </a:xfrm>
          <a:custGeom>
            <a:avLst/>
            <a:gdLst>
              <a:gd name="T0" fmla="*/ 95765546 w 77"/>
              <a:gd name="T1" fmla="*/ 0 h 66"/>
              <a:gd name="T2" fmla="*/ 115926713 w 77"/>
              <a:gd name="T3" fmla="*/ 0 h 66"/>
              <a:gd name="T4" fmla="*/ 133566941 w 77"/>
              <a:gd name="T5" fmla="*/ 5040313 h 66"/>
              <a:gd name="T6" fmla="*/ 148687817 w 77"/>
              <a:gd name="T7" fmla="*/ 15120938 h 66"/>
              <a:gd name="T8" fmla="*/ 163808692 w 77"/>
              <a:gd name="T9" fmla="*/ 25201563 h 66"/>
              <a:gd name="T10" fmla="*/ 178929568 w 77"/>
              <a:gd name="T11" fmla="*/ 40322500 h 66"/>
              <a:gd name="T12" fmla="*/ 189010152 w 77"/>
              <a:gd name="T13" fmla="*/ 50403125 h 66"/>
              <a:gd name="T14" fmla="*/ 194050444 w 77"/>
              <a:gd name="T15" fmla="*/ 68045013 h 66"/>
              <a:gd name="T16" fmla="*/ 194050444 w 77"/>
              <a:gd name="T17" fmla="*/ 83165950 h 66"/>
              <a:gd name="T18" fmla="*/ 194050444 w 77"/>
              <a:gd name="T19" fmla="*/ 103327200 h 66"/>
              <a:gd name="T20" fmla="*/ 189010152 w 77"/>
              <a:gd name="T21" fmla="*/ 115927188 h 66"/>
              <a:gd name="T22" fmla="*/ 178929568 w 77"/>
              <a:gd name="T23" fmla="*/ 131048125 h 66"/>
              <a:gd name="T24" fmla="*/ 163808692 w 77"/>
              <a:gd name="T25" fmla="*/ 141128750 h 66"/>
              <a:gd name="T26" fmla="*/ 148687817 w 77"/>
              <a:gd name="T27" fmla="*/ 151209375 h 66"/>
              <a:gd name="T28" fmla="*/ 133566941 w 77"/>
              <a:gd name="T29" fmla="*/ 161290000 h 66"/>
              <a:gd name="T30" fmla="*/ 115926713 w 77"/>
              <a:gd name="T31" fmla="*/ 166330313 h 66"/>
              <a:gd name="T32" fmla="*/ 95765546 w 77"/>
              <a:gd name="T33" fmla="*/ 166330313 h 66"/>
              <a:gd name="T34" fmla="*/ 75604378 w 77"/>
              <a:gd name="T35" fmla="*/ 166330313 h 66"/>
              <a:gd name="T36" fmla="*/ 57962563 w 77"/>
              <a:gd name="T37" fmla="*/ 161290000 h 66"/>
              <a:gd name="T38" fmla="*/ 42841687 w 77"/>
              <a:gd name="T39" fmla="*/ 151209375 h 66"/>
              <a:gd name="T40" fmla="*/ 27720812 w 77"/>
              <a:gd name="T41" fmla="*/ 141128750 h 66"/>
              <a:gd name="T42" fmla="*/ 12599936 w 77"/>
              <a:gd name="T43" fmla="*/ 131048125 h 66"/>
              <a:gd name="T44" fmla="*/ 10080584 w 77"/>
              <a:gd name="T45" fmla="*/ 115927188 h 66"/>
              <a:gd name="T46" fmla="*/ 0 w 77"/>
              <a:gd name="T47" fmla="*/ 103327200 h 66"/>
              <a:gd name="T48" fmla="*/ 0 w 77"/>
              <a:gd name="T49" fmla="*/ 83165950 h 66"/>
              <a:gd name="T50" fmla="*/ 0 w 77"/>
              <a:gd name="T51" fmla="*/ 68045013 h 66"/>
              <a:gd name="T52" fmla="*/ 10080584 w 77"/>
              <a:gd name="T53" fmla="*/ 50403125 h 66"/>
              <a:gd name="T54" fmla="*/ 12599936 w 77"/>
              <a:gd name="T55" fmla="*/ 40322500 h 66"/>
              <a:gd name="T56" fmla="*/ 27720812 w 77"/>
              <a:gd name="T57" fmla="*/ 25201563 h 66"/>
              <a:gd name="T58" fmla="*/ 42841687 w 77"/>
              <a:gd name="T59" fmla="*/ 15120938 h 66"/>
              <a:gd name="T60" fmla="*/ 57962563 w 77"/>
              <a:gd name="T61" fmla="*/ 5040313 h 66"/>
              <a:gd name="T62" fmla="*/ 75604378 w 77"/>
              <a:gd name="T63" fmla="*/ 0 h 66"/>
              <a:gd name="T64" fmla="*/ 95765546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8" y="0"/>
                </a:moveTo>
                <a:lnTo>
                  <a:pt x="46" y="0"/>
                </a:lnTo>
                <a:lnTo>
                  <a:pt x="53" y="2"/>
                </a:lnTo>
                <a:lnTo>
                  <a:pt x="59" y="6"/>
                </a:lnTo>
                <a:lnTo>
                  <a:pt x="65" y="10"/>
                </a:lnTo>
                <a:lnTo>
                  <a:pt x="71" y="16"/>
                </a:lnTo>
                <a:lnTo>
                  <a:pt x="75" y="20"/>
                </a:lnTo>
                <a:lnTo>
                  <a:pt x="77" y="27"/>
                </a:lnTo>
                <a:lnTo>
                  <a:pt x="77" y="33"/>
                </a:lnTo>
                <a:lnTo>
                  <a:pt x="77" y="41"/>
                </a:lnTo>
                <a:lnTo>
                  <a:pt x="75" y="46"/>
                </a:lnTo>
                <a:lnTo>
                  <a:pt x="71" y="52"/>
                </a:lnTo>
                <a:lnTo>
                  <a:pt x="65" y="56"/>
                </a:lnTo>
                <a:lnTo>
                  <a:pt x="59" y="60"/>
                </a:lnTo>
                <a:lnTo>
                  <a:pt x="53" y="64"/>
                </a:lnTo>
                <a:lnTo>
                  <a:pt x="46" y="66"/>
                </a:lnTo>
                <a:lnTo>
                  <a:pt x="38" y="66"/>
                </a:lnTo>
                <a:lnTo>
                  <a:pt x="30" y="66"/>
                </a:lnTo>
                <a:lnTo>
                  <a:pt x="23" y="64"/>
                </a:lnTo>
                <a:lnTo>
                  <a:pt x="17" y="60"/>
                </a:lnTo>
                <a:lnTo>
                  <a:pt x="11" y="56"/>
                </a:lnTo>
                <a:lnTo>
                  <a:pt x="5" y="52"/>
                </a:lnTo>
                <a:lnTo>
                  <a:pt x="4" y="46"/>
                </a:lnTo>
                <a:lnTo>
                  <a:pt x="0" y="41"/>
                </a:lnTo>
                <a:lnTo>
                  <a:pt x="0" y="33"/>
                </a:lnTo>
                <a:lnTo>
                  <a:pt x="0" y="27"/>
                </a:lnTo>
                <a:lnTo>
                  <a:pt x="4" y="20"/>
                </a:lnTo>
                <a:lnTo>
                  <a:pt x="5" y="16"/>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491" name="Freeform 238"/>
          <p:cNvSpPr>
            <a:spLocks/>
          </p:cNvSpPr>
          <p:nvPr/>
        </p:nvSpPr>
        <p:spPr bwMode="auto">
          <a:xfrm>
            <a:off x="3997325" y="6386513"/>
            <a:ext cx="122238" cy="104775"/>
          </a:xfrm>
          <a:custGeom>
            <a:avLst/>
            <a:gdLst>
              <a:gd name="T0" fmla="*/ 98287290 w 77"/>
              <a:gd name="T1" fmla="*/ 0 h 66"/>
              <a:gd name="T2" fmla="*/ 115927662 w 77"/>
              <a:gd name="T3" fmla="*/ 0 h 66"/>
              <a:gd name="T4" fmla="*/ 136088994 w 77"/>
              <a:gd name="T5" fmla="*/ 5040313 h 66"/>
              <a:gd name="T6" fmla="*/ 151209994 w 77"/>
              <a:gd name="T7" fmla="*/ 15120938 h 66"/>
              <a:gd name="T8" fmla="*/ 163811620 w 77"/>
              <a:gd name="T9" fmla="*/ 25201563 h 66"/>
              <a:gd name="T10" fmla="*/ 173892286 w 77"/>
              <a:gd name="T11" fmla="*/ 40322500 h 66"/>
              <a:gd name="T12" fmla="*/ 183972953 w 77"/>
              <a:gd name="T13" fmla="*/ 52924075 h 66"/>
              <a:gd name="T14" fmla="*/ 194053619 w 77"/>
              <a:gd name="T15" fmla="*/ 68045013 h 66"/>
              <a:gd name="T16" fmla="*/ 194053619 w 77"/>
              <a:gd name="T17" fmla="*/ 83165950 h 66"/>
              <a:gd name="T18" fmla="*/ 194053619 w 77"/>
              <a:gd name="T19" fmla="*/ 103327200 h 66"/>
              <a:gd name="T20" fmla="*/ 183972953 w 77"/>
              <a:gd name="T21" fmla="*/ 115927188 h 66"/>
              <a:gd name="T22" fmla="*/ 173892286 w 77"/>
              <a:gd name="T23" fmla="*/ 131048125 h 66"/>
              <a:gd name="T24" fmla="*/ 163811620 w 77"/>
              <a:gd name="T25" fmla="*/ 141128750 h 66"/>
              <a:gd name="T26" fmla="*/ 151209994 w 77"/>
              <a:gd name="T27" fmla="*/ 151209375 h 66"/>
              <a:gd name="T28" fmla="*/ 136088994 w 77"/>
              <a:gd name="T29" fmla="*/ 161290000 h 66"/>
              <a:gd name="T30" fmla="*/ 115927662 w 77"/>
              <a:gd name="T31" fmla="*/ 166330313 h 66"/>
              <a:gd name="T32" fmla="*/ 98287290 w 77"/>
              <a:gd name="T33" fmla="*/ 166330313 h 66"/>
              <a:gd name="T34" fmla="*/ 78125957 w 77"/>
              <a:gd name="T35" fmla="*/ 166330313 h 66"/>
              <a:gd name="T36" fmla="*/ 57964625 w 77"/>
              <a:gd name="T37" fmla="*/ 161290000 h 66"/>
              <a:gd name="T38" fmla="*/ 42843625 w 77"/>
              <a:gd name="T39" fmla="*/ 151209375 h 66"/>
              <a:gd name="T40" fmla="*/ 30241999 w 77"/>
              <a:gd name="T41" fmla="*/ 141128750 h 66"/>
              <a:gd name="T42" fmla="*/ 15120999 w 77"/>
              <a:gd name="T43" fmla="*/ 131048125 h 66"/>
              <a:gd name="T44" fmla="*/ 5040333 w 77"/>
              <a:gd name="T45" fmla="*/ 115927188 h 66"/>
              <a:gd name="T46" fmla="*/ 0 w 77"/>
              <a:gd name="T47" fmla="*/ 103327200 h 66"/>
              <a:gd name="T48" fmla="*/ 0 w 77"/>
              <a:gd name="T49" fmla="*/ 83165950 h 66"/>
              <a:gd name="T50" fmla="*/ 0 w 77"/>
              <a:gd name="T51" fmla="*/ 68045013 h 66"/>
              <a:gd name="T52" fmla="*/ 5040333 w 77"/>
              <a:gd name="T53" fmla="*/ 52924075 h 66"/>
              <a:gd name="T54" fmla="*/ 15120999 w 77"/>
              <a:gd name="T55" fmla="*/ 40322500 h 66"/>
              <a:gd name="T56" fmla="*/ 30241999 w 77"/>
              <a:gd name="T57" fmla="*/ 25201563 h 66"/>
              <a:gd name="T58" fmla="*/ 42843625 w 77"/>
              <a:gd name="T59" fmla="*/ 15120938 h 66"/>
              <a:gd name="T60" fmla="*/ 57964625 w 77"/>
              <a:gd name="T61" fmla="*/ 5040313 h 66"/>
              <a:gd name="T62" fmla="*/ 78125957 w 77"/>
              <a:gd name="T63" fmla="*/ 0 h 66"/>
              <a:gd name="T64" fmla="*/ 98287290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5" y="10"/>
                </a:lnTo>
                <a:lnTo>
                  <a:pt x="69" y="16"/>
                </a:lnTo>
                <a:lnTo>
                  <a:pt x="73" y="21"/>
                </a:lnTo>
                <a:lnTo>
                  <a:pt x="77" y="27"/>
                </a:lnTo>
                <a:lnTo>
                  <a:pt x="77" y="33"/>
                </a:lnTo>
                <a:lnTo>
                  <a:pt x="77" y="41"/>
                </a:lnTo>
                <a:lnTo>
                  <a:pt x="73" y="46"/>
                </a:lnTo>
                <a:lnTo>
                  <a:pt x="69" y="52"/>
                </a:lnTo>
                <a:lnTo>
                  <a:pt x="65" y="56"/>
                </a:lnTo>
                <a:lnTo>
                  <a:pt x="60" y="60"/>
                </a:lnTo>
                <a:lnTo>
                  <a:pt x="54" y="64"/>
                </a:lnTo>
                <a:lnTo>
                  <a:pt x="46" y="66"/>
                </a:lnTo>
                <a:lnTo>
                  <a:pt x="39" y="66"/>
                </a:lnTo>
                <a:lnTo>
                  <a:pt x="31" y="66"/>
                </a:lnTo>
                <a:lnTo>
                  <a:pt x="23" y="64"/>
                </a:lnTo>
                <a:lnTo>
                  <a:pt x="17" y="60"/>
                </a:lnTo>
                <a:lnTo>
                  <a:pt x="12" y="56"/>
                </a:lnTo>
                <a:lnTo>
                  <a:pt x="6" y="52"/>
                </a:lnTo>
                <a:lnTo>
                  <a:pt x="2" y="46"/>
                </a:lnTo>
                <a:lnTo>
                  <a:pt x="0" y="41"/>
                </a:lnTo>
                <a:lnTo>
                  <a:pt x="0" y="33"/>
                </a:lnTo>
                <a:lnTo>
                  <a:pt x="0" y="27"/>
                </a:lnTo>
                <a:lnTo>
                  <a:pt x="2" y="21"/>
                </a:lnTo>
                <a:lnTo>
                  <a:pt x="6" y="16"/>
                </a:lnTo>
                <a:lnTo>
                  <a:pt x="12" y="10"/>
                </a:lnTo>
                <a:lnTo>
                  <a:pt x="17"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492" name="Freeform 239"/>
          <p:cNvSpPr>
            <a:spLocks/>
          </p:cNvSpPr>
          <p:nvPr/>
        </p:nvSpPr>
        <p:spPr bwMode="auto">
          <a:xfrm>
            <a:off x="2952750" y="5865813"/>
            <a:ext cx="120650" cy="106362"/>
          </a:xfrm>
          <a:custGeom>
            <a:avLst/>
            <a:gdLst>
              <a:gd name="T0" fmla="*/ 95765938 w 76"/>
              <a:gd name="T1" fmla="*/ 0 h 67"/>
              <a:gd name="T2" fmla="*/ 115927188 w 76"/>
              <a:gd name="T3" fmla="*/ 5040289 h 67"/>
              <a:gd name="T4" fmla="*/ 133569075 w 76"/>
              <a:gd name="T5" fmla="*/ 10080578 h 67"/>
              <a:gd name="T6" fmla="*/ 153730325 w 76"/>
              <a:gd name="T7" fmla="*/ 15120866 h 67"/>
              <a:gd name="T8" fmla="*/ 168851263 w 76"/>
              <a:gd name="T9" fmla="*/ 30241733 h 67"/>
              <a:gd name="T10" fmla="*/ 178931888 w 76"/>
              <a:gd name="T11" fmla="*/ 40322310 h 67"/>
              <a:gd name="T12" fmla="*/ 189012513 w 76"/>
              <a:gd name="T13" fmla="*/ 52922239 h 67"/>
              <a:gd name="T14" fmla="*/ 191531875 w 76"/>
              <a:gd name="T15" fmla="*/ 68043105 h 67"/>
              <a:gd name="T16" fmla="*/ 191531875 w 76"/>
              <a:gd name="T17" fmla="*/ 88204260 h 67"/>
              <a:gd name="T18" fmla="*/ 191531875 w 76"/>
              <a:gd name="T19" fmla="*/ 103325127 h 67"/>
              <a:gd name="T20" fmla="*/ 189012513 w 76"/>
              <a:gd name="T21" fmla="*/ 115926643 h 67"/>
              <a:gd name="T22" fmla="*/ 178931888 w 76"/>
              <a:gd name="T23" fmla="*/ 131047509 h 67"/>
              <a:gd name="T24" fmla="*/ 168851263 w 76"/>
              <a:gd name="T25" fmla="*/ 146168375 h 67"/>
              <a:gd name="T26" fmla="*/ 153730325 w 76"/>
              <a:gd name="T27" fmla="*/ 156248953 h 67"/>
              <a:gd name="T28" fmla="*/ 133569075 w 76"/>
              <a:gd name="T29" fmla="*/ 163808592 h 67"/>
              <a:gd name="T30" fmla="*/ 115927188 w 76"/>
              <a:gd name="T31" fmla="*/ 168848881 h 67"/>
              <a:gd name="T32" fmla="*/ 95765938 w 76"/>
              <a:gd name="T33" fmla="*/ 168848881 h 67"/>
              <a:gd name="T34" fmla="*/ 75604688 w 76"/>
              <a:gd name="T35" fmla="*/ 168848881 h 67"/>
              <a:gd name="T36" fmla="*/ 63004700 w 76"/>
              <a:gd name="T37" fmla="*/ 163808592 h 67"/>
              <a:gd name="T38" fmla="*/ 42843450 w 76"/>
              <a:gd name="T39" fmla="*/ 156248953 h 67"/>
              <a:gd name="T40" fmla="*/ 27722513 w 76"/>
              <a:gd name="T41" fmla="*/ 146168375 h 67"/>
              <a:gd name="T42" fmla="*/ 17641888 w 76"/>
              <a:gd name="T43" fmla="*/ 131047509 h 67"/>
              <a:gd name="T44" fmla="*/ 10080625 w 76"/>
              <a:gd name="T45" fmla="*/ 115926643 h 67"/>
              <a:gd name="T46" fmla="*/ 5040313 w 76"/>
              <a:gd name="T47" fmla="*/ 103325127 h 67"/>
              <a:gd name="T48" fmla="*/ 0 w 76"/>
              <a:gd name="T49" fmla="*/ 88204260 h 67"/>
              <a:gd name="T50" fmla="*/ 5040313 w 76"/>
              <a:gd name="T51" fmla="*/ 68043105 h 67"/>
              <a:gd name="T52" fmla="*/ 10080625 w 76"/>
              <a:gd name="T53" fmla="*/ 52922239 h 67"/>
              <a:gd name="T54" fmla="*/ 17641888 w 76"/>
              <a:gd name="T55" fmla="*/ 40322310 h 67"/>
              <a:gd name="T56" fmla="*/ 27722513 w 76"/>
              <a:gd name="T57" fmla="*/ 30241733 h 67"/>
              <a:gd name="T58" fmla="*/ 42843450 w 76"/>
              <a:gd name="T59" fmla="*/ 15120866 h 67"/>
              <a:gd name="T60" fmla="*/ 63004700 w 76"/>
              <a:gd name="T61" fmla="*/ 10080578 h 67"/>
              <a:gd name="T62" fmla="*/ 75604688 w 76"/>
              <a:gd name="T63" fmla="*/ 5040289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61" y="6"/>
                </a:lnTo>
                <a:lnTo>
                  <a:pt x="67" y="12"/>
                </a:lnTo>
                <a:lnTo>
                  <a:pt x="71" y="16"/>
                </a:lnTo>
                <a:lnTo>
                  <a:pt x="75" y="21"/>
                </a:lnTo>
                <a:lnTo>
                  <a:pt x="76" y="27"/>
                </a:lnTo>
                <a:lnTo>
                  <a:pt x="76" y="35"/>
                </a:lnTo>
                <a:lnTo>
                  <a:pt x="76" y="41"/>
                </a:lnTo>
                <a:lnTo>
                  <a:pt x="75" y="46"/>
                </a:lnTo>
                <a:lnTo>
                  <a:pt x="71" y="52"/>
                </a:lnTo>
                <a:lnTo>
                  <a:pt x="67" y="58"/>
                </a:lnTo>
                <a:lnTo>
                  <a:pt x="61" y="62"/>
                </a:lnTo>
                <a:lnTo>
                  <a:pt x="53" y="65"/>
                </a:lnTo>
                <a:lnTo>
                  <a:pt x="46" y="67"/>
                </a:lnTo>
                <a:lnTo>
                  <a:pt x="38" y="67"/>
                </a:lnTo>
                <a:lnTo>
                  <a:pt x="30" y="67"/>
                </a:lnTo>
                <a:lnTo>
                  <a:pt x="25" y="65"/>
                </a:lnTo>
                <a:lnTo>
                  <a:pt x="17" y="62"/>
                </a:lnTo>
                <a:lnTo>
                  <a:pt x="11" y="58"/>
                </a:lnTo>
                <a:lnTo>
                  <a:pt x="7" y="52"/>
                </a:lnTo>
                <a:lnTo>
                  <a:pt x="4" y="46"/>
                </a:lnTo>
                <a:lnTo>
                  <a:pt x="2" y="41"/>
                </a:lnTo>
                <a:lnTo>
                  <a:pt x="0" y="35"/>
                </a:lnTo>
                <a:lnTo>
                  <a:pt x="2" y="27"/>
                </a:lnTo>
                <a:lnTo>
                  <a:pt x="4" y="21"/>
                </a:lnTo>
                <a:lnTo>
                  <a:pt x="7" y="16"/>
                </a:lnTo>
                <a:lnTo>
                  <a:pt x="11" y="12"/>
                </a:lnTo>
                <a:lnTo>
                  <a:pt x="17" y="6"/>
                </a:lnTo>
                <a:lnTo>
                  <a:pt x="25"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493" name="Freeform 240"/>
          <p:cNvSpPr>
            <a:spLocks/>
          </p:cNvSpPr>
          <p:nvPr/>
        </p:nvSpPr>
        <p:spPr bwMode="auto">
          <a:xfrm>
            <a:off x="4076700" y="5781675"/>
            <a:ext cx="125413" cy="103188"/>
          </a:xfrm>
          <a:custGeom>
            <a:avLst/>
            <a:gdLst>
              <a:gd name="T0" fmla="*/ 100806652 w 79"/>
              <a:gd name="T1" fmla="*/ 0 h 65"/>
              <a:gd name="T2" fmla="*/ 120967982 w 79"/>
              <a:gd name="T3" fmla="*/ 0 h 65"/>
              <a:gd name="T4" fmla="*/ 136088980 w 79"/>
              <a:gd name="T5" fmla="*/ 2520962 h 65"/>
              <a:gd name="T6" fmla="*/ 153730938 w 79"/>
              <a:gd name="T7" fmla="*/ 12601636 h 65"/>
              <a:gd name="T8" fmla="*/ 168851936 w 79"/>
              <a:gd name="T9" fmla="*/ 22682310 h 65"/>
              <a:gd name="T10" fmla="*/ 178932601 w 79"/>
              <a:gd name="T11" fmla="*/ 32762984 h 65"/>
              <a:gd name="T12" fmla="*/ 189013266 w 79"/>
              <a:gd name="T13" fmla="*/ 47883995 h 65"/>
              <a:gd name="T14" fmla="*/ 194053599 w 79"/>
              <a:gd name="T15" fmla="*/ 60484043 h 65"/>
              <a:gd name="T16" fmla="*/ 199093931 w 79"/>
              <a:gd name="T17" fmla="*/ 80645391 h 65"/>
              <a:gd name="T18" fmla="*/ 194053599 w 79"/>
              <a:gd name="T19" fmla="*/ 95766402 h 65"/>
              <a:gd name="T20" fmla="*/ 189013266 w 79"/>
              <a:gd name="T21" fmla="*/ 115927749 h 65"/>
              <a:gd name="T22" fmla="*/ 178932601 w 79"/>
              <a:gd name="T23" fmla="*/ 123489048 h 65"/>
              <a:gd name="T24" fmla="*/ 168851936 w 79"/>
              <a:gd name="T25" fmla="*/ 138610059 h 65"/>
              <a:gd name="T26" fmla="*/ 153730938 w 79"/>
              <a:gd name="T27" fmla="*/ 148690733 h 65"/>
              <a:gd name="T28" fmla="*/ 136088980 w 79"/>
              <a:gd name="T29" fmla="*/ 158771407 h 65"/>
              <a:gd name="T30" fmla="*/ 120967982 w 79"/>
              <a:gd name="T31" fmla="*/ 163811744 h 65"/>
              <a:gd name="T32" fmla="*/ 100806652 w 79"/>
              <a:gd name="T33" fmla="*/ 163811744 h 65"/>
              <a:gd name="T34" fmla="*/ 78125949 w 79"/>
              <a:gd name="T35" fmla="*/ 163811744 h 65"/>
              <a:gd name="T36" fmla="*/ 63004951 w 79"/>
              <a:gd name="T37" fmla="*/ 158771407 h 65"/>
              <a:gd name="T38" fmla="*/ 42843621 w 79"/>
              <a:gd name="T39" fmla="*/ 148690733 h 65"/>
              <a:gd name="T40" fmla="*/ 30241996 w 79"/>
              <a:gd name="T41" fmla="*/ 138610059 h 65"/>
              <a:gd name="T42" fmla="*/ 20161330 w 79"/>
              <a:gd name="T43" fmla="*/ 123489048 h 65"/>
              <a:gd name="T44" fmla="*/ 10080665 w 79"/>
              <a:gd name="T45" fmla="*/ 115927749 h 65"/>
              <a:gd name="T46" fmla="*/ 5040333 w 79"/>
              <a:gd name="T47" fmla="*/ 95766402 h 65"/>
              <a:gd name="T48" fmla="*/ 0 w 79"/>
              <a:gd name="T49" fmla="*/ 80645391 h 65"/>
              <a:gd name="T50" fmla="*/ 5040333 w 79"/>
              <a:gd name="T51" fmla="*/ 60484043 h 65"/>
              <a:gd name="T52" fmla="*/ 10080665 w 79"/>
              <a:gd name="T53" fmla="*/ 47883995 h 65"/>
              <a:gd name="T54" fmla="*/ 20161330 w 79"/>
              <a:gd name="T55" fmla="*/ 32762984 h 65"/>
              <a:gd name="T56" fmla="*/ 30241996 w 79"/>
              <a:gd name="T57" fmla="*/ 22682310 h 65"/>
              <a:gd name="T58" fmla="*/ 42843621 w 79"/>
              <a:gd name="T59" fmla="*/ 12601636 h 65"/>
              <a:gd name="T60" fmla="*/ 63004951 w 79"/>
              <a:gd name="T61" fmla="*/ 2520962 h 65"/>
              <a:gd name="T62" fmla="*/ 78125949 w 79"/>
              <a:gd name="T63" fmla="*/ 0 h 65"/>
              <a:gd name="T64" fmla="*/ 100806652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1"/>
                </a:lnTo>
                <a:lnTo>
                  <a:pt x="61" y="5"/>
                </a:lnTo>
                <a:lnTo>
                  <a:pt x="67" y="9"/>
                </a:lnTo>
                <a:lnTo>
                  <a:pt x="71" y="13"/>
                </a:lnTo>
                <a:lnTo>
                  <a:pt x="75" y="19"/>
                </a:lnTo>
                <a:lnTo>
                  <a:pt x="77" y="24"/>
                </a:lnTo>
                <a:lnTo>
                  <a:pt x="79" y="32"/>
                </a:lnTo>
                <a:lnTo>
                  <a:pt x="77" y="38"/>
                </a:lnTo>
                <a:lnTo>
                  <a:pt x="75" y="46"/>
                </a:lnTo>
                <a:lnTo>
                  <a:pt x="71" y="49"/>
                </a:lnTo>
                <a:lnTo>
                  <a:pt x="67" y="55"/>
                </a:lnTo>
                <a:lnTo>
                  <a:pt x="61" y="59"/>
                </a:lnTo>
                <a:lnTo>
                  <a:pt x="54" y="63"/>
                </a:lnTo>
                <a:lnTo>
                  <a:pt x="48" y="65"/>
                </a:lnTo>
                <a:lnTo>
                  <a:pt x="40" y="65"/>
                </a:lnTo>
                <a:lnTo>
                  <a:pt x="31" y="65"/>
                </a:lnTo>
                <a:lnTo>
                  <a:pt x="25" y="63"/>
                </a:lnTo>
                <a:lnTo>
                  <a:pt x="17" y="59"/>
                </a:lnTo>
                <a:lnTo>
                  <a:pt x="12" y="55"/>
                </a:lnTo>
                <a:lnTo>
                  <a:pt x="8" y="49"/>
                </a:lnTo>
                <a:lnTo>
                  <a:pt x="4" y="46"/>
                </a:lnTo>
                <a:lnTo>
                  <a:pt x="2" y="38"/>
                </a:lnTo>
                <a:lnTo>
                  <a:pt x="0" y="32"/>
                </a:lnTo>
                <a:lnTo>
                  <a:pt x="2" y="24"/>
                </a:lnTo>
                <a:lnTo>
                  <a:pt x="4" y="19"/>
                </a:lnTo>
                <a:lnTo>
                  <a:pt x="8" y="13"/>
                </a:lnTo>
                <a:lnTo>
                  <a:pt x="12" y="9"/>
                </a:lnTo>
                <a:lnTo>
                  <a:pt x="17" y="5"/>
                </a:lnTo>
                <a:lnTo>
                  <a:pt x="25" y="1"/>
                </a:lnTo>
                <a:lnTo>
                  <a:pt x="31" y="0"/>
                </a:lnTo>
                <a:lnTo>
                  <a:pt x="40" y="0"/>
                </a:lnTo>
                <a:close/>
              </a:path>
            </a:pathLst>
          </a:custGeom>
          <a:solidFill>
            <a:srgbClr val="FFFFFF"/>
          </a:solidFill>
          <a:ln w="9525">
            <a:noFill/>
            <a:round/>
            <a:headEnd/>
            <a:tailEnd/>
          </a:ln>
        </p:spPr>
        <p:txBody>
          <a:bodyPr/>
          <a:lstStyle/>
          <a:p>
            <a:endParaRPr lang="en-US" dirty="0"/>
          </a:p>
        </p:txBody>
      </p:sp>
      <p:sp>
        <p:nvSpPr>
          <p:cNvPr id="19494" name="Freeform 241"/>
          <p:cNvSpPr>
            <a:spLocks/>
          </p:cNvSpPr>
          <p:nvPr/>
        </p:nvSpPr>
        <p:spPr bwMode="auto">
          <a:xfrm>
            <a:off x="4076700" y="5781675"/>
            <a:ext cx="125413" cy="103188"/>
          </a:xfrm>
          <a:custGeom>
            <a:avLst/>
            <a:gdLst>
              <a:gd name="T0" fmla="*/ 100806652 w 79"/>
              <a:gd name="T1" fmla="*/ 0 h 65"/>
              <a:gd name="T2" fmla="*/ 120967982 w 79"/>
              <a:gd name="T3" fmla="*/ 0 h 65"/>
              <a:gd name="T4" fmla="*/ 136088980 w 79"/>
              <a:gd name="T5" fmla="*/ 2520962 h 65"/>
              <a:gd name="T6" fmla="*/ 153730938 w 79"/>
              <a:gd name="T7" fmla="*/ 12601636 h 65"/>
              <a:gd name="T8" fmla="*/ 168851936 w 79"/>
              <a:gd name="T9" fmla="*/ 22682310 h 65"/>
              <a:gd name="T10" fmla="*/ 178932601 w 79"/>
              <a:gd name="T11" fmla="*/ 32762984 h 65"/>
              <a:gd name="T12" fmla="*/ 189013266 w 79"/>
              <a:gd name="T13" fmla="*/ 47883995 h 65"/>
              <a:gd name="T14" fmla="*/ 194053599 w 79"/>
              <a:gd name="T15" fmla="*/ 60484043 h 65"/>
              <a:gd name="T16" fmla="*/ 199093931 w 79"/>
              <a:gd name="T17" fmla="*/ 80645391 h 65"/>
              <a:gd name="T18" fmla="*/ 194053599 w 79"/>
              <a:gd name="T19" fmla="*/ 95766402 h 65"/>
              <a:gd name="T20" fmla="*/ 189013266 w 79"/>
              <a:gd name="T21" fmla="*/ 115927749 h 65"/>
              <a:gd name="T22" fmla="*/ 178932601 w 79"/>
              <a:gd name="T23" fmla="*/ 123489048 h 65"/>
              <a:gd name="T24" fmla="*/ 168851936 w 79"/>
              <a:gd name="T25" fmla="*/ 138610059 h 65"/>
              <a:gd name="T26" fmla="*/ 153730938 w 79"/>
              <a:gd name="T27" fmla="*/ 148690733 h 65"/>
              <a:gd name="T28" fmla="*/ 136088980 w 79"/>
              <a:gd name="T29" fmla="*/ 158771407 h 65"/>
              <a:gd name="T30" fmla="*/ 120967982 w 79"/>
              <a:gd name="T31" fmla="*/ 163811744 h 65"/>
              <a:gd name="T32" fmla="*/ 100806652 w 79"/>
              <a:gd name="T33" fmla="*/ 163811744 h 65"/>
              <a:gd name="T34" fmla="*/ 78125949 w 79"/>
              <a:gd name="T35" fmla="*/ 163811744 h 65"/>
              <a:gd name="T36" fmla="*/ 63004951 w 79"/>
              <a:gd name="T37" fmla="*/ 158771407 h 65"/>
              <a:gd name="T38" fmla="*/ 42843621 w 79"/>
              <a:gd name="T39" fmla="*/ 148690733 h 65"/>
              <a:gd name="T40" fmla="*/ 30241996 w 79"/>
              <a:gd name="T41" fmla="*/ 138610059 h 65"/>
              <a:gd name="T42" fmla="*/ 20161330 w 79"/>
              <a:gd name="T43" fmla="*/ 123489048 h 65"/>
              <a:gd name="T44" fmla="*/ 10080665 w 79"/>
              <a:gd name="T45" fmla="*/ 115927749 h 65"/>
              <a:gd name="T46" fmla="*/ 5040333 w 79"/>
              <a:gd name="T47" fmla="*/ 95766402 h 65"/>
              <a:gd name="T48" fmla="*/ 0 w 79"/>
              <a:gd name="T49" fmla="*/ 80645391 h 65"/>
              <a:gd name="T50" fmla="*/ 5040333 w 79"/>
              <a:gd name="T51" fmla="*/ 60484043 h 65"/>
              <a:gd name="T52" fmla="*/ 10080665 w 79"/>
              <a:gd name="T53" fmla="*/ 47883995 h 65"/>
              <a:gd name="T54" fmla="*/ 20161330 w 79"/>
              <a:gd name="T55" fmla="*/ 32762984 h 65"/>
              <a:gd name="T56" fmla="*/ 30241996 w 79"/>
              <a:gd name="T57" fmla="*/ 22682310 h 65"/>
              <a:gd name="T58" fmla="*/ 42843621 w 79"/>
              <a:gd name="T59" fmla="*/ 12601636 h 65"/>
              <a:gd name="T60" fmla="*/ 63004951 w 79"/>
              <a:gd name="T61" fmla="*/ 2520962 h 65"/>
              <a:gd name="T62" fmla="*/ 78125949 w 79"/>
              <a:gd name="T63" fmla="*/ 0 h 65"/>
              <a:gd name="T64" fmla="*/ 100806652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0" y="0"/>
                </a:moveTo>
                <a:lnTo>
                  <a:pt x="48" y="0"/>
                </a:lnTo>
                <a:lnTo>
                  <a:pt x="54" y="1"/>
                </a:lnTo>
                <a:lnTo>
                  <a:pt x="61" y="5"/>
                </a:lnTo>
                <a:lnTo>
                  <a:pt x="67" y="9"/>
                </a:lnTo>
                <a:lnTo>
                  <a:pt x="71" y="13"/>
                </a:lnTo>
                <a:lnTo>
                  <a:pt x="75" y="19"/>
                </a:lnTo>
                <a:lnTo>
                  <a:pt x="77" y="24"/>
                </a:lnTo>
                <a:lnTo>
                  <a:pt x="79" y="32"/>
                </a:lnTo>
                <a:lnTo>
                  <a:pt x="77" y="38"/>
                </a:lnTo>
                <a:lnTo>
                  <a:pt x="75" y="46"/>
                </a:lnTo>
                <a:lnTo>
                  <a:pt x="71" y="49"/>
                </a:lnTo>
                <a:lnTo>
                  <a:pt x="67" y="55"/>
                </a:lnTo>
                <a:lnTo>
                  <a:pt x="61" y="59"/>
                </a:lnTo>
                <a:lnTo>
                  <a:pt x="54" y="63"/>
                </a:lnTo>
                <a:lnTo>
                  <a:pt x="48" y="65"/>
                </a:lnTo>
                <a:lnTo>
                  <a:pt x="40" y="65"/>
                </a:lnTo>
                <a:lnTo>
                  <a:pt x="31" y="65"/>
                </a:lnTo>
                <a:lnTo>
                  <a:pt x="25" y="63"/>
                </a:lnTo>
                <a:lnTo>
                  <a:pt x="17" y="59"/>
                </a:lnTo>
                <a:lnTo>
                  <a:pt x="12" y="55"/>
                </a:lnTo>
                <a:lnTo>
                  <a:pt x="8" y="49"/>
                </a:lnTo>
                <a:lnTo>
                  <a:pt x="4" y="46"/>
                </a:lnTo>
                <a:lnTo>
                  <a:pt x="2" y="38"/>
                </a:lnTo>
                <a:lnTo>
                  <a:pt x="0" y="32"/>
                </a:lnTo>
                <a:lnTo>
                  <a:pt x="2" y="24"/>
                </a:lnTo>
                <a:lnTo>
                  <a:pt x="4" y="19"/>
                </a:lnTo>
                <a:lnTo>
                  <a:pt x="8" y="13"/>
                </a:lnTo>
                <a:lnTo>
                  <a:pt x="12" y="9"/>
                </a:lnTo>
                <a:lnTo>
                  <a:pt x="17" y="5"/>
                </a:lnTo>
                <a:lnTo>
                  <a:pt x="25" y="1"/>
                </a:lnTo>
                <a:lnTo>
                  <a:pt x="31" y="0"/>
                </a:lnTo>
                <a:lnTo>
                  <a:pt x="40" y="0"/>
                </a:lnTo>
                <a:close/>
              </a:path>
            </a:pathLst>
          </a:custGeom>
          <a:noFill/>
          <a:ln w="12700">
            <a:solidFill>
              <a:srgbClr val="1F1A17"/>
            </a:solidFill>
            <a:prstDash val="solid"/>
            <a:round/>
            <a:headEnd/>
            <a:tailEnd/>
          </a:ln>
        </p:spPr>
        <p:txBody>
          <a:bodyPr/>
          <a:lstStyle/>
          <a:p>
            <a:endParaRPr lang="en-US" dirty="0"/>
          </a:p>
        </p:txBody>
      </p:sp>
      <p:sp>
        <p:nvSpPr>
          <p:cNvPr id="19495" name="Freeform 242"/>
          <p:cNvSpPr>
            <a:spLocks/>
          </p:cNvSpPr>
          <p:nvPr/>
        </p:nvSpPr>
        <p:spPr bwMode="auto">
          <a:xfrm>
            <a:off x="2876550" y="5564188"/>
            <a:ext cx="120650" cy="106362"/>
          </a:xfrm>
          <a:custGeom>
            <a:avLst/>
            <a:gdLst>
              <a:gd name="T0" fmla="*/ 95765938 w 76"/>
              <a:gd name="T1" fmla="*/ 0 h 67"/>
              <a:gd name="T2" fmla="*/ 115927188 w 76"/>
              <a:gd name="T3" fmla="*/ 5040289 h 67"/>
              <a:gd name="T4" fmla="*/ 133569075 w 76"/>
              <a:gd name="T5" fmla="*/ 10080578 h 67"/>
              <a:gd name="T6" fmla="*/ 148690013 w 76"/>
              <a:gd name="T7" fmla="*/ 15120866 h 67"/>
              <a:gd name="T8" fmla="*/ 163810950 w 76"/>
              <a:gd name="T9" fmla="*/ 30241733 h 67"/>
              <a:gd name="T10" fmla="*/ 178931888 w 76"/>
              <a:gd name="T11" fmla="*/ 40322310 h 67"/>
              <a:gd name="T12" fmla="*/ 183972200 w 76"/>
              <a:gd name="T13" fmla="*/ 52922239 h 67"/>
              <a:gd name="T14" fmla="*/ 191531875 w 76"/>
              <a:gd name="T15" fmla="*/ 68043105 h 67"/>
              <a:gd name="T16" fmla="*/ 191531875 w 76"/>
              <a:gd name="T17" fmla="*/ 88204260 h 67"/>
              <a:gd name="T18" fmla="*/ 191531875 w 76"/>
              <a:gd name="T19" fmla="*/ 103325127 h 67"/>
              <a:gd name="T20" fmla="*/ 183972200 w 76"/>
              <a:gd name="T21" fmla="*/ 115926643 h 67"/>
              <a:gd name="T22" fmla="*/ 178931888 w 76"/>
              <a:gd name="T23" fmla="*/ 131047509 h 67"/>
              <a:gd name="T24" fmla="*/ 163810950 w 76"/>
              <a:gd name="T25" fmla="*/ 146168375 h 67"/>
              <a:gd name="T26" fmla="*/ 148690013 w 76"/>
              <a:gd name="T27" fmla="*/ 156248953 h 67"/>
              <a:gd name="T28" fmla="*/ 133569075 w 76"/>
              <a:gd name="T29" fmla="*/ 166329531 h 67"/>
              <a:gd name="T30" fmla="*/ 115927188 w 76"/>
              <a:gd name="T31" fmla="*/ 168848881 h 67"/>
              <a:gd name="T32" fmla="*/ 95765938 w 76"/>
              <a:gd name="T33" fmla="*/ 168848881 h 67"/>
              <a:gd name="T34" fmla="*/ 75604688 w 76"/>
              <a:gd name="T35" fmla="*/ 168848881 h 67"/>
              <a:gd name="T36" fmla="*/ 57964388 w 76"/>
              <a:gd name="T37" fmla="*/ 166329531 h 67"/>
              <a:gd name="T38" fmla="*/ 42843450 w 76"/>
              <a:gd name="T39" fmla="*/ 156248953 h 67"/>
              <a:gd name="T40" fmla="*/ 27722513 w 76"/>
              <a:gd name="T41" fmla="*/ 146168375 h 67"/>
              <a:gd name="T42" fmla="*/ 12601575 w 76"/>
              <a:gd name="T43" fmla="*/ 131047509 h 67"/>
              <a:gd name="T44" fmla="*/ 5040313 w 76"/>
              <a:gd name="T45" fmla="*/ 115926643 h 67"/>
              <a:gd name="T46" fmla="*/ 0 w 76"/>
              <a:gd name="T47" fmla="*/ 103325127 h 67"/>
              <a:gd name="T48" fmla="*/ 0 w 76"/>
              <a:gd name="T49" fmla="*/ 88204260 h 67"/>
              <a:gd name="T50" fmla="*/ 0 w 76"/>
              <a:gd name="T51" fmla="*/ 68043105 h 67"/>
              <a:gd name="T52" fmla="*/ 5040313 w 76"/>
              <a:gd name="T53" fmla="*/ 52922239 h 67"/>
              <a:gd name="T54" fmla="*/ 12601575 w 76"/>
              <a:gd name="T55" fmla="*/ 40322310 h 67"/>
              <a:gd name="T56" fmla="*/ 27722513 w 76"/>
              <a:gd name="T57" fmla="*/ 30241733 h 67"/>
              <a:gd name="T58" fmla="*/ 42843450 w 76"/>
              <a:gd name="T59" fmla="*/ 15120866 h 67"/>
              <a:gd name="T60" fmla="*/ 57964388 w 76"/>
              <a:gd name="T61" fmla="*/ 10080578 h 67"/>
              <a:gd name="T62" fmla="*/ 75604688 w 76"/>
              <a:gd name="T63" fmla="*/ 5040289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2"/>
                </a:lnTo>
                <a:lnTo>
                  <a:pt x="53" y="4"/>
                </a:lnTo>
                <a:lnTo>
                  <a:pt x="59" y="6"/>
                </a:lnTo>
                <a:lnTo>
                  <a:pt x="65" y="12"/>
                </a:lnTo>
                <a:lnTo>
                  <a:pt x="71" y="16"/>
                </a:lnTo>
                <a:lnTo>
                  <a:pt x="73" y="21"/>
                </a:lnTo>
                <a:lnTo>
                  <a:pt x="76" y="27"/>
                </a:lnTo>
                <a:lnTo>
                  <a:pt x="76" y="35"/>
                </a:lnTo>
                <a:lnTo>
                  <a:pt x="76" y="41"/>
                </a:lnTo>
                <a:lnTo>
                  <a:pt x="73" y="46"/>
                </a:lnTo>
                <a:lnTo>
                  <a:pt x="71" y="52"/>
                </a:lnTo>
                <a:lnTo>
                  <a:pt x="65" y="58"/>
                </a:lnTo>
                <a:lnTo>
                  <a:pt x="59" y="62"/>
                </a:lnTo>
                <a:lnTo>
                  <a:pt x="53" y="66"/>
                </a:lnTo>
                <a:lnTo>
                  <a:pt x="46" y="67"/>
                </a:lnTo>
                <a:lnTo>
                  <a:pt x="38" y="67"/>
                </a:lnTo>
                <a:lnTo>
                  <a:pt x="30" y="67"/>
                </a:lnTo>
                <a:lnTo>
                  <a:pt x="23" y="66"/>
                </a:lnTo>
                <a:lnTo>
                  <a:pt x="17" y="62"/>
                </a:lnTo>
                <a:lnTo>
                  <a:pt x="11" y="58"/>
                </a:lnTo>
                <a:lnTo>
                  <a:pt x="5" y="52"/>
                </a:lnTo>
                <a:lnTo>
                  <a:pt x="2" y="46"/>
                </a:lnTo>
                <a:lnTo>
                  <a:pt x="0" y="41"/>
                </a:lnTo>
                <a:lnTo>
                  <a:pt x="0" y="35"/>
                </a:lnTo>
                <a:lnTo>
                  <a:pt x="0" y="27"/>
                </a:lnTo>
                <a:lnTo>
                  <a:pt x="2" y="21"/>
                </a:lnTo>
                <a:lnTo>
                  <a:pt x="5" y="16"/>
                </a:lnTo>
                <a:lnTo>
                  <a:pt x="11" y="12"/>
                </a:lnTo>
                <a:lnTo>
                  <a:pt x="17" y="6"/>
                </a:lnTo>
                <a:lnTo>
                  <a:pt x="23" y="4"/>
                </a:lnTo>
                <a:lnTo>
                  <a:pt x="30" y="2"/>
                </a:lnTo>
                <a:lnTo>
                  <a:pt x="38" y="0"/>
                </a:lnTo>
                <a:close/>
              </a:path>
            </a:pathLst>
          </a:custGeom>
          <a:noFill/>
          <a:ln w="12700">
            <a:solidFill>
              <a:srgbClr val="1F1A17"/>
            </a:solidFill>
            <a:prstDash val="solid"/>
            <a:round/>
            <a:headEnd/>
            <a:tailEnd/>
          </a:ln>
        </p:spPr>
        <p:txBody>
          <a:bodyPr/>
          <a:lstStyle/>
          <a:p>
            <a:endParaRPr lang="en-US" dirty="0"/>
          </a:p>
        </p:txBody>
      </p:sp>
      <p:sp>
        <p:nvSpPr>
          <p:cNvPr id="19496" name="Freeform 243"/>
          <p:cNvSpPr>
            <a:spLocks/>
          </p:cNvSpPr>
          <p:nvPr/>
        </p:nvSpPr>
        <p:spPr bwMode="auto">
          <a:xfrm>
            <a:off x="2916238" y="6170613"/>
            <a:ext cx="120650" cy="103187"/>
          </a:xfrm>
          <a:custGeom>
            <a:avLst/>
            <a:gdLst>
              <a:gd name="T0" fmla="*/ 95765938 w 76"/>
              <a:gd name="T1" fmla="*/ 0 h 65"/>
              <a:gd name="T2" fmla="*/ 115927188 w 76"/>
              <a:gd name="T3" fmla="*/ 0 h 65"/>
              <a:gd name="T4" fmla="*/ 133569075 w 76"/>
              <a:gd name="T5" fmla="*/ 5040288 h 65"/>
              <a:gd name="T6" fmla="*/ 148690013 w 76"/>
              <a:gd name="T7" fmla="*/ 15120864 h 65"/>
              <a:gd name="T8" fmla="*/ 163810950 w 76"/>
              <a:gd name="T9" fmla="*/ 25201440 h 65"/>
              <a:gd name="T10" fmla="*/ 178931888 w 76"/>
              <a:gd name="T11" fmla="*/ 37801367 h 65"/>
              <a:gd name="T12" fmla="*/ 189012513 w 76"/>
              <a:gd name="T13" fmla="*/ 52922231 h 65"/>
              <a:gd name="T14" fmla="*/ 191531875 w 76"/>
              <a:gd name="T15" fmla="*/ 68043095 h 65"/>
              <a:gd name="T16" fmla="*/ 191531875 w 76"/>
              <a:gd name="T17" fmla="*/ 83163960 h 65"/>
              <a:gd name="T18" fmla="*/ 191531875 w 76"/>
              <a:gd name="T19" fmla="*/ 100805762 h 65"/>
              <a:gd name="T20" fmla="*/ 189012513 w 76"/>
              <a:gd name="T21" fmla="*/ 115926626 h 65"/>
              <a:gd name="T22" fmla="*/ 178931888 w 76"/>
              <a:gd name="T23" fmla="*/ 131047490 h 65"/>
              <a:gd name="T24" fmla="*/ 163810950 w 76"/>
              <a:gd name="T25" fmla="*/ 141128066 h 65"/>
              <a:gd name="T26" fmla="*/ 148690013 w 76"/>
              <a:gd name="T27" fmla="*/ 156248930 h 65"/>
              <a:gd name="T28" fmla="*/ 133569075 w 76"/>
              <a:gd name="T29" fmla="*/ 158768281 h 65"/>
              <a:gd name="T30" fmla="*/ 115927188 w 76"/>
              <a:gd name="T31" fmla="*/ 163808569 h 65"/>
              <a:gd name="T32" fmla="*/ 95765938 w 76"/>
              <a:gd name="T33" fmla="*/ 163808569 h 65"/>
              <a:gd name="T34" fmla="*/ 75604688 w 76"/>
              <a:gd name="T35" fmla="*/ 163808569 h 65"/>
              <a:gd name="T36" fmla="*/ 57964388 w 76"/>
              <a:gd name="T37" fmla="*/ 158768281 h 65"/>
              <a:gd name="T38" fmla="*/ 42843450 w 76"/>
              <a:gd name="T39" fmla="*/ 156248930 h 65"/>
              <a:gd name="T40" fmla="*/ 27722513 w 76"/>
              <a:gd name="T41" fmla="*/ 141128066 h 65"/>
              <a:gd name="T42" fmla="*/ 17641888 w 76"/>
              <a:gd name="T43" fmla="*/ 131047490 h 65"/>
              <a:gd name="T44" fmla="*/ 7561263 w 76"/>
              <a:gd name="T45" fmla="*/ 115926626 h 65"/>
              <a:gd name="T46" fmla="*/ 0 w 76"/>
              <a:gd name="T47" fmla="*/ 100805762 h 65"/>
              <a:gd name="T48" fmla="*/ 0 w 76"/>
              <a:gd name="T49" fmla="*/ 83163960 h 65"/>
              <a:gd name="T50" fmla="*/ 0 w 76"/>
              <a:gd name="T51" fmla="*/ 68043095 h 65"/>
              <a:gd name="T52" fmla="*/ 7561263 w 76"/>
              <a:gd name="T53" fmla="*/ 52922231 h 65"/>
              <a:gd name="T54" fmla="*/ 17641888 w 76"/>
              <a:gd name="T55" fmla="*/ 37801367 h 65"/>
              <a:gd name="T56" fmla="*/ 27722513 w 76"/>
              <a:gd name="T57" fmla="*/ 25201440 h 65"/>
              <a:gd name="T58" fmla="*/ 42843450 w 76"/>
              <a:gd name="T59" fmla="*/ 15120864 h 65"/>
              <a:gd name="T60" fmla="*/ 57964388 w 76"/>
              <a:gd name="T61" fmla="*/ 5040288 h 65"/>
              <a:gd name="T62" fmla="*/ 75604688 w 76"/>
              <a:gd name="T63" fmla="*/ 0 h 65"/>
              <a:gd name="T64" fmla="*/ 957659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59" y="6"/>
                </a:lnTo>
                <a:lnTo>
                  <a:pt x="65" y="10"/>
                </a:lnTo>
                <a:lnTo>
                  <a:pt x="71" y="15"/>
                </a:lnTo>
                <a:lnTo>
                  <a:pt x="75" y="21"/>
                </a:lnTo>
                <a:lnTo>
                  <a:pt x="76" y="27"/>
                </a:lnTo>
                <a:lnTo>
                  <a:pt x="76" y="33"/>
                </a:lnTo>
                <a:lnTo>
                  <a:pt x="76" y="40"/>
                </a:lnTo>
                <a:lnTo>
                  <a:pt x="75" y="46"/>
                </a:lnTo>
                <a:lnTo>
                  <a:pt x="71" y="52"/>
                </a:lnTo>
                <a:lnTo>
                  <a:pt x="65" y="56"/>
                </a:lnTo>
                <a:lnTo>
                  <a:pt x="59" y="62"/>
                </a:lnTo>
                <a:lnTo>
                  <a:pt x="53" y="63"/>
                </a:lnTo>
                <a:lnTo>
                  <a:pt x="46" y="65"/>
                </a:lnTo>
                <a:lnTo>
                  <a:pt x="38" y="65"/>
                </a:lnTo>
                <a:lnTo>
                  <a:pt x="30" y="65"/>
                </a:lnTo>
                <a:lnTo>
                  <a:pt x="23" y="63"/>
                </a:lnTo>
                <a:lnTo>
                  <a:pt x="17" y="62"/>
                </a:lnTo>
                <a:lnTo>
                  <a:pt x="11" y="56"/>
                </a:lnTo>
                <a:lnTo>
                  <a:pt x="7" y="52"/>
                </a:lnTo>
                <a:lnTo>
                  <a:pt x="3" y="46"/>
                </a:lnTo>
                <a:lnTo>
                  <a:pt x="0" y="40"/>
                </a:lnTo>
                <a:lnTo>
                  <a:pt x="0" y="33"/>
                </a:lnTo>
                <a:lnTo>
                  <a:pt x="0" y="27"/>
                </a:lnTo>
                <a:lnTo>
                  <a:pt x="3" y="21"/>
                </a:lnTo>
                <a:lnTo>
                  <a:pt x="7" y="15"/>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497" name="Freeform 244"/>
          <p:cNvSpPr>
            <a:spLocks/>
          </p:cNvSpPr>
          <p:nvPr/>
        </p:nvSpPr>
        <p:spPr bwMode="auto">
          <a:xfrm>
            <a:off x="4040188" y="6081713"/>
            <a:ext cx="122237" cy="107950"/>
          </a:xfrm>
          <a:custGeom>
            <a:avLst/>
            <a:gdLst>
              <a:gd name="T0" fmla="*/ 95765546 w 77"/>
              <a:gd name="T1" fmla="*/ 0 h 68"/>
              <a:gd name="T2" fmla="*/ 115926713 w 77"/>
              <a:gd name="T3" fmla="*/ 5040313 h 68"/>
              <a:gd name="T4" fmla="*/ 136087881 w 77"/>
              <a:gd name="T5" fmla="*/ 10080625 h 68"/>
              <a:gd name="T6" fmla="*/ 153728109 w 77"/>
              <a:gd name="T7" fmla="*/ 15120938 h 68"/>
              <a:gd name="T8" fmla="*/ 168848984 w 77"/>
              <a:gd name="T9" fmla="*/ 25201563 h 68"/>
              <a:gd name="T10" fmla="*/ 178929568 w 77"/>
              <a:gd name="T11" fmla="*/ 40322500 h 68"/>
              <a:gd name="T12" fmla="*/ 189010152 w 77"/>
              <a:gd name="T13" fmla="*/ 55443438 h 68"/>
              <a:gd name="T14" fmla="*/ 194050444 w 77"/>
              <a:gd name="T15" fmla="*/ 68045013 h 68"/>
              <a:gd name="T16" fmla="*/ 194050444 w 77"/>
              <a:gd name="T17" fmla="*/ 83165950 h 68"/>
              <a:gd name="T18" fmla="*/ 194050444 w 77"/>
              <a:gd name="T19" fmla="*/ 103327200 h 68"/>
              <a:gd name="T20" fmla="*/ 189010152 w 77"/>
              <a:gd name="T21" fmla="*/ 118448138 h 68"/>
              <a:gd name="T22" fmla="*/ 178929568 w 77"/>
              <a:gd name="T23" fmla="*/ 131048125 h 68"/>
              <a:gd name="T24" fmla="*/ 168848984 w 77"/>
              <a:gd name="T25" fmla="*/ 146169063 h 68"/>
              <a:gd name="T26" fmla="*/ 153728109 w 77"/>
              <a:gd name="T27" fmla="*/ 156249688 h 68"/>
              <a:gd name="T28" fmla="*/ 136087881 w 77"/>
              <a:gd name="T29" fmla="*/ 161290000 h 68"/>
              <a:gd name="T30" fmla="*/ 115926713 w 77"/>
              <a:gd name="T31" fmla="*/ 166330313 h 68"/>
              <a:gd name="T32" fmla="*/ 95765546 w 77"/>
              <a:gd name="T33" fmla="*/ 171370625 h 68"/>
              <a:gd name="T34" fmla="*/ 78123730 w 77"/>
              <a:gd name="T35" fmla="*/ 166330313 h 68"/>
              <a:gd name="T36" fmla="*/ 63002855 w 77"/>
              <a:gd name="T37" fmla="*/ 161290000 h 68"/>
              <a:gd name="T38" fmla="*/ 42841687 w 77"/>
              <a:gd name="T39" fmla="*/ 156249688 h 68"/>
              <a:gd name="T40" fmla="*/ 30241751 w 77"/>
              <a:gd name="T41" fmla="*/ 146169063 h 68"/>
              <a:gd name="T42" fmla="*/ 20161168 w 77"/>
              <a:gd name="T43" fmla="*/ 131048125 h 68"/>
              <a:gd name="T44" fmla="*/ 10080584 w 77"/>
              <a:gd name="T45" fmla="*/ 118448138 h 68"/>
              <a:gd name="T46" fmla="*/ 5040292 w 77"/>
              <a:gd name="T47" fmla="*/ 103327200 h 68"/>
              <a:gd name="T48" fmla="*/ 0 w 77"/>
              <a:gd name="T49" fmla="*/ 83165950 h 68"/>
              <a:gd name="T50" fmla="*/ 5040292 w 77"/>
              <a:gd name="T51" fmla="*/ 68045013 h 68"/>
              <a:gd name="T52" fmla="*/ 10080584 w 77"/>
              <a:gd name="T53" fmla="*/ 55443438 h 68"/>
              <a:gd name="T54" fmla="*/ 20161168 w 77"/>
              <a:gd name="T55" fmla="*/ 40322500 h 68"/>
              <a:gd name="T56" fmla="*/ 30241751 w 77"/>
              <a:gd name="T57" fmla="*/ 25201563 h 68"/>
              <a:gd name="T58" fmla="*/ 42841687 w 77"/>
              <a:gd name="T59" fmla="*/ 15120938 h 68"/>
              <a:gd name="T60" fmla="*/ 63002855 w 77"/>
              <a:gd name="T61" fmla="*/ 10080625 h 68"/>
              <a:gd name="T62" fmla="*/ 78123730 w 77"/>
              <a:gd name="T63" fmla="*/ 5040313 h 68"/>
              <a:gd name="T64" fmla="*/ 95765546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8" y="0"/>
                </a:moveTo>
                <a:lnTo>
                  <a:pt x="46" y="2"/>
                </a:lnTo>
                <a:lnTo>
                  <a:pt x="54" y="4"/>
                </a:lnTo>
                <a:lnTo>
                  <a:pt x="61" y="6"/>
                </a:lnTo>
                <a:lnTo>
                  <a:pt x="67" y="10"/>
                </a:lnTo>
                <a:lnTo>
                  <a:pt x="71" y="16"/>
                </a:lnTo>
                <a:lnTo>
                  <a:pt x="75" y="22"/>
                </a:lnTo>
                <a:lnTo>
                  <a:pt x="77" y="27"/>
                </a:lnTo>
                <a:lnTo>
                  <a:pt x="77" y="33"/>
                </a:lnTo>
                <a:lnTo>
                  <a:pt x="77" y="41"/>
                </a:lnTo>
                <a:lnTo>
                  <a:pt x="75" y="47"/>
                </a:lnTo>
                <a:lnTo>
                  <a:pt x="71" y="52"/>
                </a:lnTo>
                <a:lnTo>
                  <a:pt x="67" y="58"/>
                </a:lnTo>
                <a:lnTo>
                  <a:pt x="61" y="62"/>
                </a:lnTo>
                <a:lnTo>
                  <a:pt x="54" y="64"/>
                </a:lnTo>
                <a:lnTo>
                  <a:pt x="46" y="66"/>
                </a:lnTo>
                <a:lnTo>
                  <a:pt x="38" y="68"/>
                </a:lnTo>
                <a:lnTo>
                  <a:pt x="31" y="66"/>
                </a:lnTo>
                <a:lnTo>
                  <a:pt x="25" y="64"/>
                </a:lnTo>
                <a:lnTo>
                  <a:pt x="17" y="62"/>
                </a:lnTo>
                <a:lnTo>
                  <a:pt x="12" y="58"/>
                </a:lnTo>
                <a:lnTo>
                  <a:pt x="8" y="52"/>
                </a:lnTo>
                <a:lnTo>
                  <a:pt x="4" y="47"/>
                </a:lnTo>
                <a:lnTo>
                  <a:pt x="2" y="41"/>
                </a:lnTo>
                <a:lnTo>
                  <a:pt x="0" y="33"/>
                </a:lnTo>
                <a:lnTo>
                  <a:pt x="2" y="27"/>
                </a:lnTo>
                <a:lnTo>
                  <a:pt x="4" y="22"/>
                </a:lnTo>
                <a:lnTo>
                  <a:pt x="8" y="16"/>
                </a:lnTo>
                <a:lnTo>
                  <a:pt x="12" y="10"/>
                </a:lnTo>
                <a:lnTo>
                  <a:pt x="17" y="6"/>
                </a:lnTo>
                <a:lnTo>
                  <a:pt x="25"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498" name="Freeform 245"/>
          <p:cNvSpPr>
            <a:spLocks/>
          </p:cNvSpPr>
          <p:nvPr/>
        </p:nvSpPr>
        <p:spPr bwMode="auto">
          <a:xfrm>
            <a:off x="2995613" y="5367338"/>
            <a:ext cx="120650" cy="103187"/>
          </a:xfrm>
          <a:custGeom>
            <a:avLst/>
            <a:gdLst>
              <a:gd name="T0" fmla="*/ 95765938 w 76"/>
              <a:gd name="T1" fmla="*/ 0 h 65"/>
              <a:gd name="T2" fmla="*/ 115927188 w 76"/>
              <a:gd name="T3" fmla="*/ 0 h 65"/>
              <a:gd name="T4" fmla="*/ 133569075 w 76"/>
              <a:gd name="T5" fmla="*/ 5040288 h 65"/>
              <a:gd name="T6" fmla="*/ 153730325 w 76"/>
              <a:gd name="T7" fmla="*/ 7559638 h 65"/>
              <a:gd name="T8" fmla="*/ 168851263 w 76"/>
              <a:gd name="T9" fmla="*/ 22680503 h 65"/>
              <a:gd name="T10" fmla="*/ 178931888 w 76"/>
              <a:gd name="T11" fmla="*/ 32761079 h 65"/>
              <a:gd name="T12" fmla="*/ 186491563 w 76"/>
              <a:gd name="T13" fmla="*/ 47881943 h 65"/>
              <a:gd name="T14" fmla="*/ 191531875 w 76"/>
              <a:gd name="T15" fmla="*/ 63002807 h 65"/>
              <a:gd name="T16" fmla="*/ 191531875 w 76"/>
              <a:gd name="T17" fmla="*/ 80644609 h 65"/>
              <a:gd name="T18" fmla="*/ 191531875 w 76"/>
              <a:gd name="T19" fmla="*/ 95765473 h 65"/>
              <a:gd name="T20" fmla="*/ 186491563 w 76"/>
              <a:gd name="T21" fmla="*/ 110886338 h 65"/>
              <a:gd name="T22" fmla="*/ 178931888 w 76"/>
              <a:gd name="T23" fmla="*/ 126007202 h 65"/>
              <a:gd name="T24" fmla="*/ 168851263 w 76"/>
              <a:gd name="T25" fmla="*/ 138607128 h 65"/>
              <a:gd name="T26" fmla="*/ 153730325 w 76"/>
              <a:gd name="T27" fmla="*/ 148687705 h 65"/>
              <a:gd name="T28" fmla="*/ 133569075 w 76"/>
              <a:gd name="T29" fmla="*/ 158768281 h 65"/>
              <a:gd name="T30" fmla="*/ 115927188 w 76"/>
              <a:gd name="T31" fmla="*/ 163808569 h 65"/>
              <a:gd name="T32" fmla="*/ 95765938 w 76"/>
              <a:gd name="T33" fmla="*/ 163808569 h 65"/>
              <a:gd name="T34" fmla="*/ 75604688 w 76"/>
              <a:gd name="T35" fmla="*/ 163808569 h 65"/>
              <a:gd name="T36" fmla="*/ 63004700 w 76"/>
              <a:gd name="T37" fmla="*/ 158768281 h 65"/>
              <a:gd name="T38" fmla="*/ 42843450 w 76"/>
              <a:gd name="T39" fmla="*/ 148687705 h 65"/>
              <a:gd name="T40" fmla="*/ 27722513 w 76"/>
              <a:gd name="T41" fmla="*/ 138607128 h 65"/>
              <a:gd name="T42" fmla="*/ 17641888 w 76"/>
              <a:gd name="T43" fmla="*/ 126007202 h 65"/>
              <a:gd name="T44" fmla="*/ 7561263 w 76"/>
              <a:gd name="T45" fmla="*/ 110886338 h 65"/>
              <a:gd name="T46" fmla="*/ 2520950 w 76"/>
              <a:gd name="T47" fmla="*/ 95765473 h 65"/>
              <a:gd name="T48" fmla="*/ 0 w 76"/>
              <a:gd name="T49" fmla="*/ 80644609 h 65"/>
              <a:gd name="T50" fmla="*/ 2520950 w 76"/>
              <a:gd name="T51" fmla="*/ 63002807 h 65"/>
              <a:gd name="T52" fmla="*/ 7561263 w 76"/>
              <a:gd name="T53" fmla="*/ 47881943 h 65"/>
              <a:gd name="T54" fmla="*/ 17641888 w 76"/>
              <a:gd name="T55" fmla="*/ 32761079 h 65"/>
              <a:gd name="T56" fmla="*/ 27722513 w 76"/>
              <a:gd name="T57" fmla="*/ 22680503 h 65"/>
              <a:gd name="T58" fmla="*/ 42843450 w 76"/>
              <a:gd name="T59" fmla="*/ 7559638 h 65"/>
              <a:gd name="T60" fmla="*/ 63004700 w 76"/>
              <a:gd name="T61" fmla="*/ 5040288 h 65"/>
              <a:gd name="T62" fmla="*/ 75604688 w 76"/>
              <a:gd name="T63" fmla="*/ 0 h 65"/>
              <a:gd name="T64" fmla="*/ 95765938 w 7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5">
                <a:moveTo>
                  <a:pt x="38" y="0"/>
                </a:moveTo>
                <a:lnTo>
                  <a:pt x="46" y="0"/>
                </a:lnTo>
                <a:lnTo>
                  <a:pt x="53" y="2"/>
                </a:lnTo>
                <a:lnTo>
                  <a:pt x="61" y="3"/>
                </a:lnTo>
                <a:lnTo>
                  <a:pt x="67" y="9"/>
                </a:lnTo>
                <a:lnTo>
                  <a:pt x="71" y="13"/>
                </a:lnTo>
                <a:lnTo>
                  <a:pt x="74" y="19"/>
                </a:lnTo>
                <a:lnTo>
                  <a:pt x="76" y="25"/>
                </a:lnTo>
                <a:lnTo>
                  <a:pt x="76" y="32"/>
                </a:lnTo>
                <a:lnTo>
                  <a:pt x="76" y="38"/>
                </a:lnTo>
                <a:lnTo>
                  <a:pt x="74" y="44"/>
                </a:lnTo>
                <a:lnTo>
                  <a:pt x="71" y="50"/>
                </a:lnTo>
                <a:lnTo>
                  <a:pt x="67" y="55"/>
                </a:lnTo>
                <a:lnTo>
                  <a:pt x="61" y="59"/>
                </a:lnTo>
                <a:lnTo>
                  <a:pt x="53" y="63"/>
                </a:lnTo>
                <a:lnTo>
                  <a:pt x="46" y="65"/>
                </a:lnTo>
                <a:lnTo>
                  <a:pt x="38" y="65"/>
                </a:lnTo>
                <a:lnTo>
                  <a:pt x="30" y="65"/>
                </a:lnTo>
                <a:lnTo>
                  <a:pt x="25" y="63"/>
                </a:lnTo>
                <a:lnTo>
                  <a:pt x="17" y="59"/>
                </a:lnTo>
                <a:lnTo>
                  <a:pt x="11" y="55"/>
                </a:lnTo>
                <a:lnTo>
                  <a:pt x="7" y="50"/>
                </a:lnTo>
                <a:lnTo>
                  <a:pt x="3" y="44"/>
                </a:lnTo>
                <a:lnTo>
                  <a:pt x="1" y="38"/>
                </a:lnTo>
                <a:lnTo>
                  <a:pt x="0" y="32"/>
                </a:lnTo>
                <a:lnTo>
                  <a:pt x="1" y="25"/>
                </a:lnTo>
                <a:lnTo>
                  <a:pt x="3" y="19"/>
                </a:lnTo>
                <a:lnTo>
                  <a:pt x="7" y="13"/>
                </a:lnTo>
                <a:lnTo>
                  <a:pt x="11" y="9"/>
                </a:lnTo>
                <a:lnTo>
                  <a:pt x="17" y="3"/>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499" name="Freeform 246"/>
          <p:cNvSpPr>
            <a:spLocks/>
          </p:cNvSpPr>
          <p:nvPr/>
        </p:nvSpPr>
        <p:spPr bwMode="auto">
          <a:xfrm>
            <a:off x="3036888" y="5969000"/>
            <a:ext cx="122237" cy="107950"/>
          </a:xfrm>
          <a:custGeom>
            <a:avLst/>
            <a:gdLst>
              <a:gd name="T0" fmla="*/ 98284898 w 77"/>
              <a:gd name="T1" fmla="*/ 0 h 68"/>
              <a:gd name="T2" fmla="*/ 118446066 w 77"/>
              <a:gd name="T3" fmla="*/ 0 h 68"/>
              <a:gd name="T4" fmla="*/ 131047589 w 77"/>
              <a:gd name="T5" fmla="*/ 5040313 h 68"/>
              <a:gd name="T6" fmla="*/ 151208756 w 77"/>
              <a:gd name="T7" fmla="*/ 15120938 h 68"/>
              <a:gd name="T8" fmla="*/ 166329632 w 77"/>
              <a:gd name="T9" fmla="*/ 25201563 h 68"/>
              <a:gd name="T10" fmla="*/ 176410216 w 77"/>
              <a:gd name="T11" fmla="*/ 40322500 h 68"/>
              <a:gd name="T12" fmla="*/ 183969860 w 77"/>
              <a:gd name="T13" fmla="*/ 55443438 h 68"/>
              <a:gd name="T14" fmla="*/ 189010152 w 77"/>
              <a:gd name="T15" fmla="*/ 68045013 h 68"/>
              <a:gd name="T16" fmla="*/ 194050444 w 77"/>
              <a:gd name="T17" fmla="*/ 83165950 h 68"/>
              <a:gd name="T18" fmla="*/ 189010152 w 77"/>
              <a:gd name="T19" fmla="*/ 103327200 h 68"/>
              <a:gd name="T20" fmla="*/ 183969860 w 77"/>
              <a:gd name="T21" fmla="*/ 118448138 h 68"/>
              <a:gd name="T22" fmla="*/ 176410216 w 77"/>
              <a:gd name="T23" fmla="*/ 131048125 h 68"/>
              <a:gd name="T24" fmla="*/ 166329632 w 77"/>
              <a:gd name="T25" fmla="*/ 141128750 h 68"/>
              <a:gd name="T26" fmla="*/ 151208756 w 77"/>
              <a:gd name="T27" fmla="*/ 156249688 h 68"/>
              <a:gd name="T28" fmla="*/ 131047589 w 77"/>
              <a:gd name="T29" fmla="*/ 161290000 h 68"/>
              <a:gd name="T30" fmla="*/ 118446066 w 77"/>
              <a:gd name="T31" fmla="*/ 166330313 h 68"/>
              <a:gd name="T32" fmla="*/ 98284898 w 77"/>
              <a:gd name="T33" fmla="*/ 171370625 h 68"/>
              <a:gd name="T34" fmla="*/ 78123730 w 77"/>
              <a:gd name="T35" fmla="*/ 166330313 h 68"/>
              <a:gd name="T36" fmla="*/ 57962563 w 77"/>
              <a:gd name="T37" fmla="*/ 161290000 h 68"/>
              <a:gd name="T38" fmla="*/ 40322335 w 77"/>
              <a:gd name="T39" fmla="*/ 156249688 h 68"/>
              <a:gd name="T40" fmla="*/ 25201459 w 77"/>
              <a:gd name="T41" fmla="*/ 141128750 h 68"/>
              <a:gd name="T42" fmla="*/ 15120876 w 77"/>
              <a:gd name="T43" fmla="*/ 131048125 h 68"/>
              <a:gd name="T44" fmla="*/ 5040292 w 77"/>
              <a:gd name="T45" fmla="*/ 118448138 h 68"/>
              <a:gd name="T46" fmla="*/ 0 w 77"/>
              <a:gd name="T47" fmla="*/ 103327200 h 68"/>
              <a:gd name="T48" fmla="*/ 0 w 77"/>
              <a:gd name="T49" fmla="*/ 83165950 h 68"/>
              <a:gd name="T50" fmla="*/ 0 w 77"/>
              <a:gd name="T51" fmla="*/ 68045013 h 68"/>
              <a:gd name="T52" fmla="*/ 5040292 w 77"/>
              <a:gd name="T53" fmla="*/ 55443438 h 68"/>
              <a:gd name="T54" fmla="*/ 15120876 w 77"/>
              <a:gd name="T55" fmla="*/ 40322500 h 68"/>
              <a:gd name="T56" fmla="*/ 25201459 w 77"/>
              <a:gd name="T57" fmla="*/ 25201563 h 68"/>
              <a:gd name="T58" fmla="*/ 40322335 w 77"/>
              <a:gd name="T59" fmla="*/ 15120938 h 68"/>
              <a:gd name="T60" fmla="*/ 57962563 w 77"/>
              <a:gd name="T61" fmla="*/ 5040313 h 68"/>
              <a:gd name="T62" fmla="*/ 78123730 w 77"/>
              <a:gd name="T63" fmla="*/ 0 h 68"/>
              <a:gd name="T64" fmla="*/ 98284898 w 7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8">
                <a:moveTo>
                  <a:pt x="39" y="0"/>
                </a:moveTo>
                <a:lnTo>
                  <a:pt x="47" y="0"/>
                </a:lnTo>
                <a:lnTo>
                  <a:pt x="52" y="2"/>
                </a:lnTo>
                <a:lnTo>
                  <a:pt x="60" y="6"/>
                </a:lnTo>
                <a:lnTo>
                  <a:pt x="66" y="10"/>
                </a:lnTo>
                <a:lnTo>
                  <a:pt x="70" y="16"/>
                </a:lnTo>
                <a:lnTo>
                  <a:pt x="73" y="22"/>
                </a:lnTo>
                <a:lnTo>
                  <a:pt x="75" y="27"/>
                </a:lnTo>
                <a:lnTo>
                  <a:pt x="77" y="33"/>
                </a:lnTo>
                <a:lnTo>
                  <a:pt x="75" y="41"/>
                </a:lnTo>
                <a:lnTo>
                  <a:pt x="73" y="47"/>
                </a:lnTo>
                <a:lnTo>
                  <a:pt x="70" y="52"/>
                </a:lnTo>
                <a:lnTo>
                  <a:pt x="66" y="56"/>
                </a:lnTo>
                <a:lnTo>
                  <a:pt x="60" y="62"/>
                </a:lnTo>
                <a:lnTo>
                  <a:pt x="52" y="64"/>
                </a:lnTo>
                <a:lnTo>
                  <a:pt x="47" y="66"/>
                </a:lnTo>
                <a:lnTo>
                  <a:pt x="39" y="68"/>
                </a:lnTo>
                <a:lnTo>
                  <a:pt x="31" y="66"/>
                </a:lnTo>
                <a:lnTo>
                  <a:pt x="23" y="64"/>
                </a:lnTo>
                <a:lnTo>
                  <a:pt x="16" y="62"/>
                </a:lnTo>
                <a:lnTo>
                  <a:pt x="10" y="56"/>
                </a:lnTo>
                <a:lnTo>
                  <a:pt x="6" y="52"/>
                </a:lnTo>
                <a:lnTo>
                  <a:pt x="2" y="47"/>
                </a:lnTo>
                <a:lnTo>
                  <a:pt x="0" y="41"/>
                </a:lnTo>
                <a:lnTo>
                  <a:pt x="0" y="33"/>
                </a:lnTo>
                <a:lnTo>
                  <a:pt x="0" y="27"/>
                </a:lnTo>
                <a:lnTo>
                  <a:pt x="2" y="22"/>
                </a:lnTo>
                <a:lnTo>
                  <a:pt x="6" y="16"/>
                </a:lnTo>
                <a:lnTo>
                  <a:pt x="10" y="10"/>
                </a:lnTo>
                <a:lnTo>
                  <a:pt x="16"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00" name="Freeform 247"/>
          <p:cNvSpPr>
            <a:spLocks/>
          </p:cNvSpPr>
          <p:nvPr/>
        </p:nvSpPr>
        <p:spPr bwMode="auto">
          <a:xfrm>
            <a:off x="4162425" y="5881688"/>
            <a:ext cx="122238" cy="106362"/>
          </a:xfrm>
          <a:custGeom>
            <a:avLst/>
            <a:gdLst>
              <a:gd name="T0" fmla="*/ 95766329 w 77"/>
              <a:gd name="T1" fmla="*/ 0 h 67"/>
              <a:gd name="T2" fmla="*/ 115927662 w 77"/>
              <a:gd name="T3" fmla="*/ 5040289 h 67"/>
              <a:gd name="T4" fmla="*/ 136088994 w 77"/>
              <a:gd name="T5" fmla="*/ 10080578 h 67"/>
              <a:gd name="T6" fmla="*/ 148690621 w 77"/>
              <a:gd name="T7" fmla="*/ 15120866 h 67"/>
              <a:gd name="T8" fmla="*/ 163811620 w 77"/>
              <a:gd name="T9" fmla="*/ 22680506 h 67"/>
              <a:gd name="T10" fmla="*/ 173892286 w 77"/>
              <a:gd name="T11" fmla="*/ 37801372 h 67"/>
              <a:gd name="T12" fmla="*/ 183972953 w 77"/>
              <a:gd name="T13" fmla="*/ 52922239 h 67"/>
              <a:gd name="T14" fmla="*/ 189013286 w 77"/>
              <a:gd name="T15" fmla="*/ 68043105 h 67"/>
              <a:gd name="T16" fmla="*/ 194053619 w 77"/>
              <a:gd name="T17" fmla="*/ 80644621 h 67"/>
              <a:gd name="T18" fmla="*/ 189013286 w 77"/>
              <a:gd name="T19" fmla="*/ 100805776 h 67"/>
              <a:gd name="T20" fmla="*/ 183972953 w 77"/>
              <a:gd name="T21" fmla="*/ 115926643 h 67"/>
              <a:gd name="T22" fmla="*/ 173892286 w 77"/>
              <a:gd name="T23" fmla="*/ 131047509 h 67"/>
              <a:gd name="T24" fmla="*/ 163811620 w 77"/>
              <a:gd name="T25" fmla="*/ 143647437 h 67"/>
              <a:gd name="T26" fmla="*/ 148690621 w 77"/>
              <a:gd name="T27" fmla="*/ 153728015 h 67"/>
              <a:gd name="T28" fmla="*/ 136088994 w 77"/>
              <a:gd name="T29" fmla="*/ 158768304 h 67"/>
              <a:gd name="T30" fmla="*/ 115927662 w 77"/>
              <a:gd name="T31" fmla="*/ 163808592 h 67"/>
              <a:gd name="T32" fmla="*/ 95766329 w 77"/>
              <a:gd name="T33" fmla="*/ 168848881 h 67"/>
              <a:gd name="T34" fmla="*/ 78125957 w 77"/>
              <a:gd name="T35" fmla="*/ 163808592 h 67"/>
              <a:gd name="T36" fmla="*/ 57964625 w 77"/>
              <a:gd name="T37" fmla="*/ 158768304 h 67"/>
              <a:gd name="T38" fmla="*/ 42843625 w 77"/>
              <a:gd name="T39" fmla="*/ 153728015 h 67"/>
              <a:gd name="T40" fmla="*/ 27722626 w 77"/>
              <a:gd name="T41" fmla="*/ 143647437 h 67"/>
              <a:gd name="T42" fmla="*/ 15120999 w 77"/>
              <a:gd name="T43" fmla="*/ 131047509 h 67"/>
              <a:gd name="T44" fmla="*/ 5040333 w 77"/>
              <a:gd name="T45" fmla="*/ 115926643 h 67"/>
              <a:gd name="T46" fmla="*/ 0 w 77"/>
              <a:gd name="T47" fmla="*/ 100805776 h 67"/>
              <a:gd name="T48" fmla="*/ 0 w 77"/>
              <a:gd name="T49" fmla="*/ 80644621 h 67"/>
              <a:gd name="T50" fmla="*/ 0 w 77"/>
              <a:gd name="T51" fmla="*/ 68043105 h 67"/>
              <a:gd name="T52" fmla="*/ 5040333 w 77"/>
              <a:gd name="T53" fmla="*/ 52922239 h 67"/>
              <a:gd name="T54" fmla="*/ 15120999 w 77"/>
              <a:gd name="T55" fmla="*/ 37801372 h 67"/>
              <a:gd name="T56" fmla="*/ 27722626 w 77"/>
              <a:gd name="T57" fmla="*/ 22680506 h 67"/>
              <a:gd name="T58" fmla="*/ 42843625 w 77"/>
              <a:gd name="T59" fmla="*/ 15120866 h 67"/>
              <a:gd name="T60" fmla="*/ 57964625 w 77"/>
              <a:gd name="T61" fmla="*/ 10080578 h 67"/>
              <a:gd name="T62" fmla="*/ 78125957 w 77"/>
              <a:gd name="T63" fmla="*/ 5040289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9"/>
                </a:lnTo>
                <a:lnTo>
                  <a:pt x="69" y="15"/>
                </a:lnTo>
                <a:lnTo>
                  <a:pt x="73" y="21"/>
                </a:lnTo>
                <a:lnTo>
                  <a:pt x="75" y="27"/>
                </a:lnTo>
                <a:lnTo>
                  <a:pt x="77" y="32"/>
                </a:lnTo>
                <a:lnTo>
                  <a:pt x="75" y="40"/>
                </a:lnTo>
                <a:lnTo>
                  <a:pt x="73" y="46"/>
                </a:lnTo>
                <a:lnTo>
                  <a:pt x="69" y="52"/>
                </a:lnTo>
                <a:lnTo>
                  <a:pt x="65" y="57"/>
                </a:lnTo>
                <a:lnTo>
                  <a:pt x="59" y="61"/>
                </a:lnTo>
                <a:lnTo>
                  <a:pt x="54" y="63"/>
                </a:lnTo>
                <a:lnTo>
                  <a:pt x="46" y="65"/>
                </a:lnTo>
                <a:lnTo>
                  <a:pt x="38" y="67"/>
                </a:lnTo>
                <a:lnTo>
                  <a:pt x="31" y="65"/>
                </a:lnTo>
                <a:lnTo>
                  <a:pt x="23" y="63"/>
                </a:lnTo>
                <a:lnTo>
                  <a:pt x="17" y="61"/>
                </a:lnTo>
                <a:lnTo>
                  <a:pt x="11" y="57"/>
                </a:lnTo>
                <a:lnTo>
                  <a:pt x="6" y="52"/>
                </a:lnTo>
                <a:lnTo>
                  <a:pt x="2" y="46"/>
                </a:lnTo>
                <a:lnTo>
                  <a:pt x="0" y="40"/>
                </a:lnTo>
                <a:lnTo>
                  <a:pt x="0" y="32"/>
                </a:lnTo>
                <a:lnTo>
                  <a:pt x="0" y="27"/>
                </a:lnTo>
                <a:lnTo>
                  <a:pt x="2" y="21"/>
                </a:lnTo>
                <a:lnTo>
                  <a:pt x="6" y="15"/>
                </a:lnTo>
                <a:lnTo>
                  <a:pt x="11" y="9"/>
                </a:lnTo>
                <a:lnTo>
                  <a:pt x="17" y="6"/>
                </a:lnTo>
                <a:lnTo>
                  <a:pt x="23" y="4"/>
                </a:lnTo>
                <a:lnTo>
                  <a:pt x="31" y="2"/>
                </a:lnTo>
                <a:lnTo>
                  <a:pt x="38" y="0"/>
                </a:lnTo>
                <a:close/>
              </a:path>
            </a:pathLst>
          </a:custGeom>
          <a:solidFill>
            <a:srgbClr val="FFFFFF"/>
          </a:solidFill>
          <a:ln w="9525">
            <a:noFill/>
            <a:round/>
            <a:headEnd/>
            <a:tailEnd/>
          </a:ln>
        </p:spPr>
        <p:txBody>
          <a:bodyPr/>
          <a:lstStyle/>
          <a:p>
            <a:endParaRPr lang="en-US" dirty="0"/>
          </a:p>
        </p:txBody>
      </p:sp>
      <p:sp>
        <p:nvSpPr>
          <p:cNvPr id="19501" name="Freeform 248"/>
          <p:cNvSpPr>
            <a:spLocks/>
          </p:cNvSpPr>
          <p:nvPr/>
        </p:nvSpPr>
        <p:spPr bwMode="auto">
          <a:xfrm>
            <a:off x="4162425" y="5881688"/>
            <a:ext cx="122238" cy="106362"/>
          </a:xfrm>
          <a:custGeom>
            <a:avLst/>
            <a:gdLst>
              <a:gd name="T0" fmla="*/ 95766329 w 77"/>
              <a:gd name="T1" fmla="*/ 0 h 67"/>
              <a:gd name="T2" fmla="*/ 115927662 w 77"/>
              <a:gd name="T3" fmla="*/ 5040289 h 67"/>
              <a:gd name="T4" fmla="*/ 136088994 w 77"/>
              <a:gd name="T5" fmla="*/ 10080578 h 67"/>
              <a:gd name="T6" fmla="*/ 148690621 w 77"/>
              <a:gd name="T7" fmla="*/ 15120866 h 67"/>
              <a:gd name="T8" fmla="*/ 163811620 w 77"/>
              <a:gd name="T9" fmla="*/ 22680506 h 67"/>
              <a:gd name="T10" fmla="*/ 173892286 w 77"/>
              <a:gd name="T11" fmla="*/ 37801372 h 67"/>
              <a:gd name="T12" fmla="*/ 183972953 w 77"/>
              <a:gd name="T13" fmla="*/ 52922239 h 67"/>
              <a:gd name="T14" fmla="*/ 189013286 w 77"/>
              <a:gd name="T15" fmla="*/ 68043105 h 67"/>
              <a:gd name="T16" fmla="*/ 194053619 w 77"/>
              <a:gd name="T17" fmla="*/ 80644621 h 67"/>
              <a:gd name="T18" fmla="*/ 189013286 w 77"/>
              <a:gd name="T19" fmla="*/ 100805776 h 67"/>
              <a:gd name="T20" fmla="*/ 183972953 w 77"/>
              <a:gd name="T21" fmla="*/ 115926643 h 67"/>
              <a:gd name="T22" fmla="*/ 173892286 w 77"/>
              <a:gd name="T23" fmla="*/ 131047509 h 67"/>
              <a:gd name="T24" fmla="*/ 163811620 w 77"/>
              <a:gd name="T25" fmla="*/ 143647437 h 67"/>
              <a:gd name="T26" fmla="*/ 148690621 w 77"/>
              <a:gd name="T27" fmla="*/ 153728015 h 67"/>
              <a:gd name="T28" fmla="*/ 136088994 w 77"/>
              <a:gd name="T29" fmla="*/ 158768304 h 67"/>
              <a:gd name="T30" fmla="*/ 115927662 w 77"/>
              <a:gd name="T31" fmla="*/ 163808592 h 67"/>
              <a:gd name="T32" fmla="*/ 95766329 w 77"/>
              <a:gd name="T33" fmla="*/ 168848881 h 67"/>
              <a:gd name="T34" fmla="*/ 78125957 w 77"/>
              <a:gd name="T35" fmla="*/ 163808592 h 67"/>
              <a:gd name="T36" fmla="*/ 57964625 w 77"/>
              <a:gd name="T37" fmla="*/ 158768304 h 67"/>
              <a:gd name="T38" fmla="*/ 42843625 w 77"/>
              <a:gd name="T39" fmla="*/ 153728015 h 67"/>
              <a:gd name="T40" fmla="*/ 27722626 w 77"/>
              <a:gd name="T41" fmla="*/ 143647437 h 67"/>
              <a:gd name="T42" fmla="*/ 15120999 w 77"/>
              <a:gd name="T43" fmla="*/ 131047509 h 67"/>
              <a:gd name="T44" fmla="*/ 5040333 w 77"/>
              <a:gd name="T45" fmla="*/ 115926643 h 67"/>
              <a:gd name="T46" fmla="*/ 0 w 77"/>
              <a:gd name="T47" fmla="*/ 100805776 h 67"/>
              <a:gd name="T48" fmla="*/ 0 w 77"/>
              <a:gd name="T49" fmla="*/ 80644621 h 67"/>
              <a:gd name="T50" fmla="*/ 0 w 77"/>
              <a:gd name="T51" fmla="*/ 68043105 h 67"/>
              <a:gd name="T52" fmla="*/ 5040333 w 77"/>
              <a:gd name="T53" fmla="*/ 52922239 h 67"/>
              <a:gd name="T54" fmla="*/ 15120999 w 77"/>
              <a:gd name="T55" fmla="*/ 37801372 h 67"/>
              <a:gd name="T56" fmla="*/ 27722626 w 77"/>
              <a:gd name="T57" fmla="*/ 22680506 h 67"/>
              <a:gd name="T58" fmla="*/ 42843625 w 77"/>
              <a:gd name="T59" fmla="*/ 15120866 h 67"/>
              <a:gd name="T60" fmla="*/ 57964625 w 77"/>
              <a:gd name="T61" fmla="*/ 10080578 h 67"/>
              <a:gd name="T62" fmla="*/ 78125957 w 77"/>
              <a:gd name="T63" fmla="*/ 5040289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59" y="6"/>
                </a:lnTo>
                <a:lnTo>
                  <a:pt x="65" y="9"/>
                </a:lnTo>
                <a:lnTo>
                  <a:pt x="69" y="15"/>
                </a:lnTo>
                <a:lnTo>
                  <a:pt x="73" y="21"/>
                </a:lnTo>
                <a:lnTo>
                  <a:pt x="75" y="27"/>
                </a:lnTo>
                <a:lnTo>
                  <a:pt x="77" y="32"/>
                </a:lnTo>
                <a:lnTo>
                  <a:pt x="75" y="40"/>
                </a:lnTo>
                <a:lnTo>
                  <a:pt x="73" y="46"/>
                </a:lnTo>
                <a:lnTo>
                  <a:pt x="69" y="52"/>
                </a:lnTo>
                <a:lnTo>
                  <a:pt x="65" y="57"/>
                </a:lnTo>
                <a:lnTo>
                  <a:pt x="59" y="61"/>
                </a:lnTo>
                <a:lnTo>
                  <a:pt x="54" y="63"/>
                </a:lnTo>
                <a:lnTo>
                  <a:pt x="46" y="65"/>
                </a:lnTo>
                <a:lnTo>
                  <a:pt x="38" y="67"/>
                </a:lnTo>
                <a:lnTo>
                  <a:pt x="31" y="65"/>
                </a:lnTo>
                <a:lnTo>
                  <a:pt x="23" y="63"/>
                </a:lnTo>
                <a:lnTo>
                  <a:pt x="17" y="61"/>
                </a:lnTo>
                <a:lnTo>
                  <a:pt x="11" y="57"/>
                </a:lnTo>
                <a:lnTo>
                  <a:pt x="6" y="52"/>
                </a:lnTo>
                <a:lnTo>
                  <a:pt x="2" y="46"/>
                </a:lnTo>
                <a:lnTo>
                  <a:pt x="0" y="40"/>
                </a:lnTo>
                <a:lnTo>
                  <a:pt x="0" y="32"/>
                </a:lnTo>
                <a:lnTo>
                  <a:pt x="0" y="27"/>
                </a:lnTo>
                <a:lnTo>
                  <a:pt x="2" y="21"/>
                </a:lnTo>
                <a:lnTo>
                  <a:pt x="6" y="15"/>
                </a:lnTo>
                <a:lnTo>
                  <a:pt x="11" y="9"/>
                </a:lnTo>
                <a:lnTo>
                  <a:pt x="17"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502" name="Freeform 249"/>
          <p:cNvSpPr>
            <a:spLocks/>
          </p:cNvSpPr>
          <p:nvPr/>
        </p:nvSpPr>
        <p:spPr bwMode="auto">
          <a:xfrm>
            <a:off x="2959100" y="5668963"/>
            <a:ext cx="120650" cy="106362"/>
          </a:xfrm>
          <a:custGeom>
            <a:avLst/>
            <a:gdLst>
              <a:gd name="T0" fmla="*/ 95765938 w 76"/>
              <a:gd name="T1" fmla="*/ 0 h 67"/>
              <a:gd name="T2" fmla="*/ 115927188 w 76"/>
              <a:gd name="T3" fmla="*/ 0 h 67"/>
              <a:gd name="T4" fmla="*/ 133569075 w 76"/>
              <a:gd name="T5" fmla="*/ 2519351 h 67"/>
              <a:gd name="T6" fmla="*/ 148690013 w 76"/>
              <a:gd name="T7" fmla="*/ 12599928 h 67"/>
              <a:gd name="T8" fmla="*/ 163810950 w 76"/>
              <a:gd name="T9" fmla="*/ 22680506 h 67"/>
              <a:gd name="T10" fmla="*/ 178931888 w 76"/>
              <a:gd name="T11" fmla="*/ 37801372 h 67"/>
              <a:gd name="T12" fmla="*/ 186491563 w 76"/>
              <a:gd name="T13" fmla="*/ 52922239 h 67"/>
              <a:gd name="T14" fmla="*/ 191531875 w 76"/>
              <a:gd name="T15" fmla="*/ 65523754 h 67"/>
              <a:gd name="T16" fmla="*/ 191531875 w 76"/>
              <a:gd name="T17" fmla="*/ 80644621 h 67"/>
              <a:gd name="T18" fmla="*/ 191531875 w 76"/>
              <a:gd name="T19" fmla="*/ 100805776 h 67"/>
              <a:gd name="T20" fmla="*/ 186491563 w 76"/>
              <a:gd name="T21" fmla="*/ 115926643 h 67"/>
              <a:gd name="T22" fmla="*/ 178931888 w 76"/>
              <a:gd name="T23" fmla="*/ 128526571 h 67"/>
              <a:gd name="T24" fmla="*/ 163810950 w 76"/>
              <a:gd name="T25" fmla="*/ 138607148 h 67"/>
              <a:gd name="T26" fmla="*/ 148690013 w 76"/>
              <a:gd name="T27" fmla="*/ 153728015 h 67"/>
              <a:gd name="T28" fmla="*/ 133569075 w 76"/>
              <a:gd name="T29" fmla="*/ 158768304 h 67"/>
              <a:gd name="T30" fmla="*/ 115927188 w 76"/>
              <a:gd name="T31" fmla="*/ 163808592 h 67"/>
              <a:gd name="T32" fmla="*/ 95765938 w 76"/>
              <a:gd name="T33" fmla="*/ 168848881 h 67"/>
              <a:gd name="T34" fmla="*/ 75604688 w 76"/>
              <a:gd name="T35" fmla="*/ 163808592 h 67"/>
              <a:gd name="T36" fmla="*/ 57964388 w 76"/>
              <a:gd name="T37" fmla="*/ 158768304 h 67"/>
              <a:gd name="T38" fmla="*/ 42843450 w 76"/>
              <a:gd name="T39" fmla="*/ 153728015 h 67"/>
              <a:gd name="T40" fmla="*/ 27722513 w 76"/>
              <a:gd name="T41" fmla="*/ 138607148 h 67"/>
              <a:gd name="T42" fmla="*/ 17641888 w 76"/>
              <a:gd name="T43" fmla="*/ 128526571 h 67"/>
              <a:gd name="T44" fmla="*/ 7561263 w 76"/>
              <a:gd name="T45" fmla="*/ 115926643 h 67"/>
              <a:gd name="T46" fmla="*/ 2520950 w 76"/>
              <a:gd name="T47" fmla="*/ 100805776 h 67"/>
              <a:gd name="T48" fmla="*/ 0 w 76"/>
              <a:gd name="T49" fmla="*/ 80644621 h 67"/>
              <a:gd name="T50" fmla="*/ 2520950 w 76"/>
              <a:gd name="T51" fmla="*/ 65523754 h 67"/>
              <a:gd name="T52" fmla="*/ 7561263 w 76"/>
              <a:gd name="T53" fmla="*/ 52922239 h 67"/>
              <a:gd name="T54" fmla="*/ 17641888 w 76"/>
              <a:gd name="T55" fmla="*/ 37801372 h 67"/>
              <a:gd name="T56" fmla="*/ 27722513 w 76"/>
              <a:gd name="T57" fmla="*/ 22680506 h 67"/>
              <a:gd name="T58" fmla="*/ 42843450 w 76"/>
              <a:gd name="T59" fmla="*/ 12599928 h 67"/>
              <a:gd name="T60" fmla="*/ 57964388 w 76"/>
              <a:gd name="T61" fmla="*/ 2519351 h 67"/>
              <a:gd name="T62" fmla="*/ 75604688 w 76"/>
              <a:gd name="T63" fmla="*/ 0 h 67"/>
              <a:gd name="T64" fmla="*/ 95765938 w 76"/>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7">
                <a:moveTo>
                  <a:pt x="38" y="0"/>
                </a:moveTo>
                <a:lnTo>
                  <a:pt x="46" y="0"/>
                </a:lnTo>
                <a:lnTo>
                  <a:pt x="53" y="1"/>
                </a:lnTo>
                <a:lnTo>
                  <a:pt x="59" y="5"/>
                </a:lnTo>
                <a:lnTo>
                  <a:pt x="65" y="9"/>
                </a:lnTo>
                <a:lnTo>
                  <a:pt x="71" y="15"/>
                </a:lnTo>
                <a:lnTo>
                  <a:pt x="74" y="21"/>
                </a:lnTo>
                <a:lnTo>
                  <a:pt x="76" y="26"/>
                </a:lnTo>
                <a:lnTo>
                  <a:pt x="76" y="32"/>
                </a:lnTo>
                <a:lnTo>
                  <a:pt x="76" y="40"/>
                </a:lnTo>
                <a:lnTo>
                  <a:pt x="74" y="46"/>
                </a:lnTo>
                <a:lnTo>
                  <a:pt x="71" y="51"/>
                </a:lnTo>
                <a:lnTo>
                  <a:pt x="65" y="55"/>
                </a:lnTo>
                <a:lnTo>
                  <a:pt x="59" y="61"/>
                </a:lnTo>
                <a:lnTo>
                  <a:pt x="53" y="63"/>
                </a:lnTo>
                <a:lnTo>
                  <a:pt x="46" y="65"/>
                </a:lnTo>
                <a:lnTo>
                  <a:pt x="38" y="67"/>
                </a:lnTo>
                <a:lnTo>
                  <a:pt x="30" y="65"/>
                </a:lnTo>
                <a:lnTo>
                  <a:pt x="23" y="63"/>
                </a:lnTo>
                <a:lnTo>
                  <a:pt x="17" y="61"/>
                </a:lnTo>
                <a:lnTo>
                  <a:pt x="11" y="55"/>
                </a:lnTo>
                <a:lnTo>
                  <a:pt x="7" y="51"/>
                </a:lnTo>
                <a:lnTo>
                  <a:pt x="3" y="46"/>
                </a:lnTo>
                <a:lnTo>
                  <a:pt x="1" y="40"/>
                </a:lnTo>
                <a:lnTo>
                  <a:pt x="0" y="32"/>
                </a:lnTo>
                <a:lnTo>
                  <a:pt x="1" y="26"/>
                </a:lnTo>
                <a:lnTo>
                  <a:pt x="3" y="21"/>
                </a:lnTo>
                <a:lnTo>
                  <a:pt x="7" y="15"/>
                </a:lnTo>
                <a:lnTo>
                  <a:pt x="11" y="9"/>
                </a:lnTo>
                <a:lnTo>
                  <a:pt x="17" y="5"/>
                </a:lnTo>
                <a:lnTo>
                  <a:pt x="23" y="1"/>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503" name="Freeform 250"/>
          <p:cNvSpPr>
            <a:spLocks/>
          </p:cNvSpPr>
          <p:nvPr/>
        </p:nvSpPr>
        <p:spPr bwMode="auto">
          <a:xfrm>
            <a:off x="4083050" y="5580063"/>
            <a:ext cx="125413" cy="106362"/>
          </a:xfrm>
          <a:custGeom>
            <a:avLst/>
            <a:gdLst>
              <a:gd name="T0" fmla="*/ 95766319 w 79"/>
              <a:gd name="T1" fmla="*/ 0 h 67"/>
              <a:gd name="T2" fmla="*/ 115927650 w 79"/>
              <a:gd name="T3" fmla="*/ 5040289 h 67"/>
              <a:gd name="T4" fmla="*/ 136088980 w 79"/>
              <a:gd name="T5" fmla="*/ 10080578 h 67"/>
              <a:gd name="T6" fmla="*/ 153730938 w 79"/>
              <a:gd name="T7" fmla="*/ 15120866 h 67"/>
              <a:gd name="T8" fmla="*/ 168851936 w 79"/>
              <a:gd name="T9" fmla="*/ 25201444 h 67"/>
              <a:gd name="T10" fmla="*/ 178932601 w 79"/>
              <a:gd name="T11" fmla="*/ 37801372 h 67"/>
              <a:gd name="T12" fmla="*/ 189013266 w 79"/>
              <a:gd name="T13" fmla="*/ 52922239 h 67"/>
              <a:gd name="T14" fmla="*/ 194053599 w 79"/>
              <a:gd name="T15" fmla="*/ 68043105 h 67"/>
              <a:gd name="T16" fmla="*/ 199093931 w 79"/>
              <a:gd name="T17" fmla="*/ 83163972 h 67"/>
              <a:gd name="T18" fmla="*/ 194053599 w 79"/>
              <a:gd name="T19" fmla="*/ 100805776 h 67"/>
              <a:gd name="T20" fmla="*/ 189013266 w 79"/>
              <a:gd name="T21" fmla="*/ 115926643 h 67"/>
              <a:gd name="T22" fmla="*/ 178932601 w 79"/>
              <a:gd name="T23" fmla="*/ 131047509 h 67"/>
              <a:gd name="T24" fmla="*/ 168851936 w 79"/>
              <a:gd name="T25" fmla="*/ 143647437 h 67"/>
              <a:gd name="T26" fmla="*/ 153730938 w 79"/>
              <a:gd name="T27" fmla="*/ 153728015 h 67"/>
              <a:gd name="T28" fmla="*/ 136088980 w 79"/>
              <a:gd name="T29" fmla="*/ 158768304 h 67"/>
              <a:gd name="T30" fmla="*/ 115927650 w 79"/>
              <a:gd name="T31" fmla="*/ 163808592 h 67"/>
              <a:gd name="T32" fmla="*/ 95766319 w 79"/>
              <a:gd name="T33" fmla="*/ 168848881 h 67"/>
              <a:gd name="T34" fmla="*/ 78125949 w 79"/>
              <a:gd name="T35" fmla="*/ 163808592 h 67"/>
              <a:gd name="T36" fmla="*/ 63004951 w 79"/>
              <a:gd name="T37" fmla="*/ 158768304 h 67"/>
              <a:gd name="T38" fmla="*/ 42843621 w 79"/>
              <a:gd name="T39" fmla="*/ 153728015 h 67"/>
              <a:gd name="T40" fmla="*/ 27722623 w 79"/>
              <a:gd name="T41" fmla="*/ 143647437 h 67"/>
              <a:gd name="T42" fmla="*/ 20161330 w 79"/>
              <a:gd name="T43" fmla="*/ 131047509 h 67"/>
              <a:gd name="T44" fmla="*/ 10080665 w 79"/>
              <a:gd name="T45" fmla="*/ 115926643 h 67"/>
              <a:gd name="T46" fmla="*/ 5040333 w 79"/>
              <a:gd name="T47" fmla="*/ 100805776 h 67"/>
              <a:gd name="T48" fmla="*/ 0 w 79"/>
              <a:gd name="T49" fmla="*/ 83163972 h 67"/>
              <a:gd name="T50" fmla="*/ 5040333 w 79"/>
              <a:gd name="T51" fmla="*/ 68043105 h 67"/>
              <a:gd name="T52" fmla="*/ 10080665 w 79"/>
              <a:gd name="T53" fmla="*/ 52922239 h 67"/>
              <a:gd name="T54" fmla="*/ 20161330 w 79"/>
              <a:gd name="T55" fmla="*/ 37801372 h 67"/>
              <a:gd name="T56" fmla="*/ 27722623 w 79"/>
              <a:gd name="T57" fmla="*/ 25201444 h 67"/>
              <a:gd name="T58" fmla="*/ 42843621 w 79"/>
              <a:gd name="T59" fmla="*/ 15120866 h 67"/>
              <a:gd name="T60" fmla="*/ 63004951 w 79"/>
              <a:gd name="T61" fmla="*/ 10080578 h 67"/>
              <a:gd name="T62" fmla="*/ 78125949 w 79"/>
              <a:gd name="T63" fmla="*/ 5040289 h 67"/>
              <a:gd name="T64" fmla="*/ 95766319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2"/>
                </a:lnTo>
                <a:lnTo>
                  <a:pt x="54" y="4"/>
                </a:lnTo>
                <a:lnTo>
                  <a:pt x="61" y="6"/>
                </a:lnTo>
                <a:lnTo>
                  <a:pt x="67" y="10"/>
                </a:lnTo>
                <a:lnTo>
                  <a:pt x="71" y="15"/>
                </a:lnTo>
                <a:lnTo>
                  <a:pt x="75" y="21"/>
                </a:lnTo>
                <a:lnTo>
                  <a:pt x="77" y="27"/>
                </a:lnTo>
                <a:lnTo>
                  <a:pt x="79" y="33"/>
                </a:lnTo>
                <a:lnTo>
                  <a:pt x="77" y="40"/>
                </a:lnTo>
                <a:lnTo>
                  <a:pt x="75" y="46"/>
                </a:lnTo>
                <a:lnTo>
                  <a:pt x="71" y="52"/>
                </a:lnTo>
                <a:lnTo>
                  <a:pt x="67" y="57"/>
                </a:lnTo>
                <a:lnTo>
                  <a:pt x="61" y="61"/>
                </a:lnTo>
                <a:lnTo>
                  <a:pt x="54" y="63"/>
                </a:lnTo>
                <a:lnTo>
                  <a:pt x="46" y="65"/>
                </a:lnTo>
                <a:lnTo>
                  <a:pt x="38" y="67"/>
                </a:lnTo>
                <a:lnTo>
                  <a:pt x="31" y="65"/>
                </a:lnTo>
                <a:lnTo>
                  <a:pt x="25" y="63"/>
                </a:lnTo>
                <a:lnTo>
                  <a:pt x="17" y="61"/>
                </a:lnTo>
                <a:lnTo>
                  <a:pt x="11" y="57"/>
                </a:lnTo>
                <a:lnTo>
                  <a:pt x="8" y="52"/>
                </a:lnTo>
                <a:lnTo>
                  <a:pt x="4" y="46"/>
                </a:lnTo>
                <a:lnTo>
                  <a:pt x="2" y="40"/>
                </a:lnTo>
                <a:lnTo>
                  <a:pt x="0" y="33"/>
                </a:lnTo>
                <a:lnTo>
                  <a:pt x="2" y="27"/>
                </a:lnTo>
                <a:lnTo>
                  <a:pt x="4" y="21"/>
                </a:lnTo>
                <a:lnTo>
                  <a:pt x="8" y="15"/>
                </a:lnTo>
                <a:lnTo>
                  <a:pt x="11" y="10"/>
                </a:lnTo>
                <a:lnTo>
                  <a:pt x="17" y="6"/>
                </a:lnTo>
                <a:lnTo>
                  <a:pt x="25" y="4"/>
                </a:lnTo>
                <a:lnTo>
                  <a:pt x="31" y="2"/>
                </a:lnTo>
                <a:lnTo>
                  <a:pt x="38" y="0"/>
                </a:lnTo>
                <a:close/>
              </a:path>
            </a:pathLst>
          </a:custGeom>
          <a:solidFill>
            <a:srgbClr val="FFFFFF"/>
          </a:solidFill>
          <a:ln w="9525">
            <a:noFill/>
            <a:round/>
            <a:headEnd/>
            <a:tailEnd/>
          </a:ln>
        </p:spPr>
        <p:txBody>
          <a:bodyPr/>
          <a:lstStyle/>
          <a:p>
            <a:endParaRPr lang="en-US" dirty="0"/>
          </a:p>
        </p:txBody>
      </p:sp>
      <p:sp>
        <p:nvSpPr>
          <p:cNvPr id="19504" name="Freeform 251"/>
          <p:cNvSpPr>
            <a:spLocks/>
          </p:cNvSpPr>
          <p:nvPr/>
        </p:nvSpPr>
        <p:spPr bwMode="auto">
          <a:xfrm>
            <a:off x="4083050" y="5580063"/>
            <a:ext cx="125413" cy="106362"/>
          </a:xfrm>
          <a:custGeom>
            <a:avLst/>
            <a:gdLst>
              <a:gd name="T0" fmla="*/ 95766319 w 79"/>
              <a:gd name="T1" fmla="*/ 0 h 67"/>
              <a:gd name="T2" fmla="*/ 115927650 w 79"/>
              <a:gd name="T3" fmla="*/ 5040289 h 67"/>
              <a:gd name="T4" fmla="*/ 136088980 w 79"/>
              <a:gd name="T5" fmla="*/ 10080578 h 67"/>
              <a:gd name="T6" fmla="*/ 153730938 w 79"/>
              <a:gd name="T7" fmla="*/ 15120866 h 67"/>
              <a:gd name="T8" fmla="*/ 168851936 w 79"/>
              <a:gd name="T9" fmla="*/ 25201444 h 67"/>
              <a:gd name="T10" fmla="*/ 178932601 w 79"/>
              <a:gd name="T11" fmla="*/ 37801372 h 67"/>
              <a:gd name="T12" fmla="*/ 189013266 w 79"/>
              <a:gd name="T13" fmla="*/ 52922239 h 67"/>
              <a:gd name="T14" fmla="*/ 194053599 w 79"/>
              <a:gd name="T15" fmla="*/ 68043105 h 67"/>
              <a:gd name="T16" fmla="*/ 199093931 w 79"/>
              <a:gd name="T17" fmla="*/ 83163972 h 67"/>
              <a:gd name="T18" fmla="*/ 194053599 w 79"/>
              <a:gd name="T19" fmla="*/ 100805776 h 67"/>
              <a:gd name="T20" fmla="*/ 189013266 w 79"/>
              <a:gd name="T21" fmla="*/ 115926643 h 67"/>
              <a:gd name="T22" fmla="*/ 178932601 w 79"/>
              <a:gd name="T23" fmla="*/ 131047509 h 67"/>
              <a:gd name="T24" fmla="*/ 168851936 w 79"/>
              <a:gd name="T25" fmla="*/ 143647437 h 67"/>
              <a:gd name="T26" fmla="*/ 153730938 w 79"/>
              <a:gd name="T27" fmla="*/ 153728015 h 67"/>
              <a:gd name="T28" fmla="*/ 136088980 w 79"/>
              <a:gd name="T29" fmla="*/ 158768304 h 67"/>
              <a:gd name="T30" fmla="*/ 115927650 w 79"/>
              <a:gd name="T31" fmla="*/ 163808592 h 67"/>
              <a:gd name="T32" fmla="*/ 95766319 w 79"/>
              <a:gd name="T33" fmla="*/ 168848881 h 67"/>
              <a:gd name="T34" fmla="*/ 78125949 w 79"/>
              <a:gd name="T35" fmla="*/ 163808592 h 67"/>
              <a:gd name="T36" fmla="*/ 63004951 w 79"/>
              <a:gd name="T37" fmla="*/ 158768304 h 67"/>
              <a:gd name="T38" fmla="*/ 42843621 w 79"/>
              <a:gd name="T39" fmla="*/ 153728015 h 67"/>
              <a:gd name="T40" fmla="*/ 27722623 w 79"/>
              <a:gd name="T41" fmla="*/ 143647437 h 67"/>
              <a:gd name="T42" fmla="*/ 20161330 w 79"/>
              <a:gd name="T43" fmla="*/ 131047509 h 67"/>
              <a:gd name="T44" fmla="*/ 10080665 w 79"/>
              <a:gd name="T45" fmla="*/ 115926643 h 67"/>
              <a:gd name="T46" fmla="*/ 5040333 w 79"/>
              <a:gd name="T47" fmla="*/ 100805776 h 67"/>
              <a:gd name="T48" fmla="*/ 0 w 79"/>
              <a:gd name="T49" fmla="*/ 83163972 h 67"/>
              <a:gd name="T50" fmla="*/ 5040333 w 79"/>
              <a:gd name="T51" fmla="*/ 68043105 h 67"/>
              <a:gd name="T52" fmla="*/ 10080665 w 79"/>
              <a:gd name="T53" fmla="*/ 52922239 h 67"/>
              <a:gd name="T54" fmla="*/ 20161330 w 79"/>
              <a:gd name="T55" fmla="*/ 37801372 h 67"/>
              <a:gd name="T56" fmla="*/ 27722623 w 79"/>
              <a:gd name="T57" fmla="*/ 25201444 h 67"/>
              <a:gd name="T58" fmla="*/ 42843621 w 79"/>
              <a:gd name="T59" fmla="*/ 15120866 h 67"/>
              <a:gd name="T60" fmla="*/ 63004951 w 79"/>
              <a:gd name="T61" fmla="*/ 10080578 h 67"/>
              <a:gd name="T62" fmla="*/ 78125949 w 79"/>
              <a:gd name="T63" fmla="*/ 5040289 h 67"/>
              <a:gd name="T64" fmla="*/ 95766319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6" y="2"/>
                </a:lnTo>
                <a:lnTo>
                  <a:pt x="54" y="4"/>
                </a:lnTo>
                <a:lnTo>
                  <a:pt x="61" y="6"/>
                </a:lnTo>
                <a:lnTo>
                  <a:pt x="67" y="10"/>
                </a:lnTo>
                <a:lnTo>
                  <a:pt x="71" y="15"/>
                </a:lnTo>
                <a:lnTo>
                  <a:pt x="75" y="21"/>
                </a:lnTo>
                <a:lnTo>
                  <a:pt x="77" y="27"/>
                </a:lnTo>
                <a:lnTo>
                  <a:pt x="79" y="33"/>
                </a:lnTo>
                <a:lnTo>
                  <a:pt x="77" y="40"/>
                </a:lnTo>
                <a:lnTo>
                  <a:pt x="75" y="46"/>
                </a:lnTo>
                <a:lnTo>
                  <a:pt x="71" y="52"/>
                </a:lnTo>
                <a:lnTo>
                  <a:pt x="67" y="57"/>
                </a:lnTo>
                <a:lnTo>
                  <a:pt x="61" y="61"/>
                </a:lnTo>
                <a:lnTo>
                  <a:pt x="54" y="63"/>
                </a:lnTo>
                <a:lnTo>
                  <a:pt x="46" y="65"/>
                </a:lnTo>
                <a:lnTo>
                  <a:pt x="38" y="67"/>
                </a:lnTo>
                <a:lnTo>
                  <a:pt x="31" y="65"/>
                </a:lnTo>
                <a:lnTo>
                  <a:pt x="25" y="63"/>
                </a:lnTo>
                <a:lnTo>
                  <a:pt x="17" y="61"/>
                </a:lnTo>
                <a:lnTo>
                  <a:pt x="11" y="57"/>
                </a:lnTo>
                <a:lnTo>
                  <a:pt x="8" y="52"/>
                </a:lnTo>
                <a:lnTo>
                  <a:pt x="4" y="46"/>
                </a:lnTo>
                <a:lnTo>
                  <a:pt x="2" y="40"/>
                </a:lnTo>
                <a:lnTo>
                  <a:pt x="0" y="33"/>
                </a:lnTo>
                <a:lnTo>
                  <a:pt x="2" y="27"/>
                </a:lnTo>
                <a:lnTo>
                  <a:pt x="4" y="21"/>
                </a:lnTo>
                <a:lnTo>
                  <a:pt x="8" y="15"/>
                </a:lnTo>
                <a:lnTo>
                  <a:pt x="11" y="10"/>
                </a:lnTo>
                <a:lnTo>
                  <a:pt x="17" y="6"/>
                </a:lnTo>
                <a:lnTo>
                  <a:pt x="25"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505" name="Freeform 252"/>
          <p:cNvSpPr>
            <a:spLocks/>
          </p:cNvSpPr>
          <p:nvPr/>
        </p:nvSpPr>
        <p:spPr bwMode="auto">
          <a:xfrm>
            <a:off x="2997200" y="6273800"/>
            <a:ext cx="125413" cy="104775"/>
          </a:xfrm>
          <a:custGeom>
            <a:avLst/>
            <a:gdLst>
              <a:gd name="T0" fmla="*/ 98287279 w 79"/>
              <a:gd name="T1" fmla="*/ 0 h 66"/>
              <a:gd name="T2" fmla="*/ 118448610 w 79"/>
              <a:gd name="T3" fmla="*/ 0 h 66"/>
              <a:gd name="T4" fmla="*/ 136088980 w 79"/>
              <a:gd name="T5" fmla="*/ 5040313 h 66"/>
              <a:gd name="T6" fmla="*/ 156250310 w 79"/>
              <a:gd name="T7" fmla="*/ 15120938 h 66"/>
              <a:gd name="T8" fmla="*/ 171371308 w 79"/>
              <a:gd name="T9" fmla="*/ 25201563 h 66"/>
              <a:gd name="T10" fmla="*/ 181451973 w 79"/>
              <a:gd name="T11" fmla="*/ 35282188 h 66"/>
              <a:gd name="T12" fmla="*/ 189013266 w 79"/>
              <a:gd name="T13" fmla="*/ 50403125 h 66"/>
              <a:gd name="T14" fmla="*/ 194053599 w 79"/>
              <a:gd name="T15" fmla="*/ 63004700 h 66"/>
              <a:gd name="T16" fmla="*/ 199093931 w 79"/>
              <a:gd name="T17" fmla="*/ 83165950 h 66"/>
              <a:gd name="T18" fmla="*/ 194053599 w 79"/>
              <a:gd name="T19" fmla="*/ 98286888 h 66"/>
              <a:gd name="T20" fmla="*/ 189013266 w 79"/>
              <a:gd name="T21" fmla="*/ 115927188 h 66"/>
              <a:gd name="T22" fmla="*/ 181451973 w 79"/>
              <a:gd name="T23" fmla="*/ 126007813 h 66"/>
              <a:gd name="T24" fmla="*/ 171371308 w 79"/>
              <a:gd name="T25" fmla="*/ 141128750 h 66"/>
              <a:gd name="T26" fmla="*/ 156250310 w 79"/>
              <a:gd name="T27" fmla="*/ 151209375 h 66"/>
              <a:gd name="T28" fmla="*/ 136088980 w 79"/>
              <a:gd name="T29" fmla="*/ 161290000 h 66"/>
              <a:gd name="T30" fmla="*/ 118448610 w 79"/>
              <a:gd name="T31" fmla="*/ 166330313 h 66"/>
              <a:gd name="T32" fmla="*/ 98287279 w 79"/>
              <a:gd name="T33" fmla="*/ 166330313 h 66"/>
              <a:gd name="T34" fmla="*/ 78125949 w 79"/>
              <a:gd name="T35" fmla="*/ 166330313 h 66"/>
              <a:gd name="T36" fmla="*/ 63004951 w 79"/>
              <a:gd name="T37" fmla="*/ 161290000 h 66"/>
              <a:gd name="T38" fmla="*/ 45362993 w 79"/>
              <a:gd name="T39" fmla="*/ 151209375 h 66"/>
              <a:gd name="T40" fmla="*/ 30241996 w 79"/>
              <a:gd name="T41" fmla="*/ 141128750 h 66"/>
              <a:gd name="T42" fmla="*/ 20161330 w 79"/>
              <a:gd name="T43" fmla="*/ 126007813 h 66"/>
              <a:gd name="T44" fmla="*/ 10080665 w 79"/>
              <a:gd name="T45" fmla="*/ 115927188 h 66"/>
              <a:gd name="T46" fmla="*/ 5040333 w 79"/>
              <a:gd name="T47" fmla="*/ 98286888 h 66"/>
              <a:gd name="T48" fmla="*/ 0 w 79"/>
              <a:gd name="T49" fmla="*/ 83165950 h 66"/>
              <a:gd name="T50" fmla="*/ 5040333 w 79"/>
              <a:gd name="T51" fmla="*/ 63004700 h 66"/>
              <a:gd name="T52" fmla="*/ 10080665 w 79"/>
              <a:gd name="T53" fmla="*/ 50403125 h 66"/>
              <a:gd name="T54" fmla="*/ 20161330 w 79"/>
              <a:gd name="T55" fmla="*/ 35282188 h 66"/>
              <a:gd name="T56" fmla="*/ 30241996 w 79"/>
              <a:gd name="T57" fmla="*/ 25201563 h 66"/>
              <a:gd name="T58" fmla="*/ 45362993 w 79"/>
              <a:gd name="T59" fmla="*/ 15120938 h 66"/>
              <a:gd name="T60" fmla="*/ 63004951 w 79"/>
              <a:gd name="T61" fmla="*/ 5040313 h 66"/>
              <a:gd name="T62" fmla="*/ 78125949 w 79"/>
              <a:gd name="T63" fmla="*/ 0 h 66"/>
              <a:gd name="T64" fmla="*/ 98287279 w 7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6">
                <a:moveTo>
                  <a:pt x="39" y="0"/>
                </a:moveTo>
                <a:lnTo>
                  <a:pt x="47" y="0"/>
                </a:lnTo>
                <a:lnTo>
                  <a:pt x="54" y="2"/>
                </a:lnTo>
                <a:lnTo>
                  <a:pt x="62" y="6"/>
                </a:lnTo>
                <a:lnTo>
                  <a:pt x="68" y="10"/>
                </a:lnTo>
                <a:lnTo>
                  <a:pt x="72" y="14"/>
                </a:lnTo>
                <a:lnTo>
                  <a:pt x="75" y="20"/>
                </a:lnTo>
                <a:lnTo>
                  <a:pt x="77" y="25"/>
                </a:lnTo>
                <a:lnTo>
                  <a:pt x="79" y="33"/>
                </a:lnTo>
                <a:lnTo>
                  <a:pt x="77" y="39"/>
                </a:lnTo>
                <a:lnTo>
                  <a:pt x="75" y="46"/>
                </a:lnTo>
                <a:lnTo>
                  <a:pt x="72" y="50"/>
                </a:lnTo>
                <a:lnTo>
                  <a:pt x="68" y="56"/>
                </a:lnTo>
                <a:lnTo>
                  <a:pt x="62" y="60"/>
                </a:lnTo>
                <a:lnTo>
                  <a:pt x="54" y="64"/>
                </a:lnTo>
                <a:lnTo>
                  <a:pt x="47" y="66"/>
                </a:lnTo>
                <a:lnTo>
                  <a:pt x="39" y="66"/>
                </a:lnTo>
                <a:lnTo>
                  <a:pt x="31" y="66"/>
                </a:lnTo>
                <a:lnTo>
                  <a:pt x="25" y="64"/>
                </a:lnTo>
                <a:lnTo>
                  <a:pt x="18" y="60"/>
                </a:lnTo>
                <a:lnTo>
                  <a:pt x="12" y="56"/>
                </a:lnTo>
                <a:lnTo>
                  <a:pt x="8" y="50"/>
                </a:lnTo>
                <a:lnTo>
                  <a:pt x="4" y="46"/>
                </a:lnTo>
                <a:lnTo>
                  <a:pt x="2" y="39"/>
                </a:lnTo>
                <a:lnTo>
                  <a:pt x="0" y="33"/>
                </a:lnTo>
                <a:lnTo>
                  <a:pt x="2" y="25"/>
                </a:lnTo>
                <a:lnTo>
                  <a:pt x="4" y="20"/>
                </a:lnTo>
                <a:lnTo>
                  <a:pt x="8" y="14"/>
                </a:lnTo>
                <a:lnTo>
                  <a:pt x="12" y="10"/>
                </a:lnTo>
                <a:lnTo>
                  <a:pt x="18" y="6"/>
                </a:lnTo>
                <a:lnTo>
                  <a:pt x="25"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06" name="Freeform 253"/>
          <p:cNvSpPr>
            <a:spLocks/>
          </p:cNvSpPr>
          <p:nvPr/>
        </p:nvSpPr>
        <p:spPr bwMode="auto">
          <a:xfrm>
            <a:off x="4125913" y="6186488"/>
            <a:ext cx="122237" cy="103187"/>
          </a:xfrm>
          <a:custGeom>
            <a:avLst/>
            <a:gdLst>
              <a:gd name="T0" fmla="*/ 95765546 w 77"/>
              <a:gd name="T1" fmla="*/ 0 h 65"/>
              <a:gd name="T2" fmla="*/ 115926713 w 77"/>
              <a:gd name="T3" fmla="*/ 0 h 65"/>
              <a:gd name="T4" fmla="*/ 131047589 w 77"/>
              <a:gd name="T5" fmla="*/ 5040288 h 65"/>
              <a:gd name="T6" fmla="*/ 148687817 w 77"/>
              <a:gd name="T7" fmla="*/ 12599926 h 65"/>
              <a:gd name="T8" fmla="*/ 163808692 w 77"/>
              <a:gd name="T9" fmla="*/ 22680503 h 65"/>
              <a:gd name="T10" fmla="*/ 173889276 w 77"/>
              <a:gd name="T11" fmla="*/ 32761079 h 65"/>
              <a:gd name="T12" fmla="*/ 183969860 w 77"/>
              <a:gd name="T13" fmla="*/ 47881943 h 65"/>
              <a:gd name="T14" fmla="*/ 189010152 w 77"/>
              <a:gd name="T15" fmla="*/ 68043095 h 65"/>
              <a:gd name="T16" fmla="*/ 194050444 w 77"/>
              <a:gd name="T17" fmla="*/ 80644609 h 65"/>
              <a:gd name="T18" fmla="*/ 189010152 w 77"/>
              <a:gd name="T19" fmla="*/ 95765473 h 65"/>
              <a:gd name="T20" fmla="*/ 183969860 w 77"/>
              <a:gd name="T21" fmla="*/ 115926626 h 65"/>
              <a:gd name="T22" fmla="*/ 173889276 w 77"/>
              <a:gd name="T23" fmla="*/ 131047490 h 65"/>
              <a:gd name="T24" fmla="*/ 163808692 w 77"/>
              <a:gd name="T25" fmla="*/ 138607128 h 65"/>
              <a:gd name="T26" fmla="*/ 148687817 w 77"/>
              <a:gd name="T27" fmla="*/ 148687705 h 65"/>
              <a:gd name="T28" fmla="*/ 131047589 w 77"/>
              <a:gd name="T29" fmla="*/ 158768281 h 65"/>
              <a:gd name="T30" fmla="*/ 115926713 w 77"/>
              <a:gd name="T31" fmla="*/ 163808569 h 65"/>
              <a:gd name="T32" fmla="*/ 95765546 w 77"/>
              <a:gd name="T33" fmla="*/ 163808569 h 65"/>
              <a:gd name="T34" fmla="*/ 75604378 w 77"/>
              <a:gd name="T35" fmla="*/ 163808569 h 65"/>
              <a:gd name="T36" fmla="*/ 57962563 w 77"/>
              <a:gd name="T37" fmla="*/ 158768281 h 65"/>
              <a:gd name="T38" fmla="*/ 37801395 w 77"/>
              <a:gd name="T39" fmla="*/ 148687705 h 65"/>
              <a:gd name="T40" fmla="*/ 22680520 w 77"/>
              <a:gd name="T41" fmla="*/ 138607128 h 65"/>
              <a:gd name="T42" fmla="*/ 15120876 w 77"/>
              <a:gd name="T43" fmla="*/ 131047490 h 65"/>
              <a:gd name="T44" fmla="*/ 5040292 w 77"/>
              <a:gd name="T45" fmla="*/ 115926626 h 65"/>
              <a:gd name="T46" fmla="*/ 0 w 77"/>
              <a:gd name="T47" fmla="*/ 95765473 h 65"/>
              <a:gd name="T48" fmla="*/ 0 w 77"/>
              <a:gd name="T49" fmla="*/ 80644609 h 65"/>
              <a:gd name="T50" fmla="*/ 0 w 77"/>
              <a:gd name="T51" fmla="*/ 68043095 h 65"/>
              <a:gd name="T52" fmla="*/ 5040292 w 77"/>
              <a:gd name="T53" fmla="*/ 47881943 h 65"/>
              <a:gd name="T54" fmla="*/ 15120876 w 77"/>
              <a:gd name="T55" fmla="*/ 32761079 h 65"/>
              <a:gd name="T56" fmla="*/ 22680520 w 77"/>
              <a:gd name="T57" fmla="*/ 22680503 h 65"/>
              <a:gd name="T58" fmla="*/ 37801395 w 77"/>
              <a:gd name="T59" fmla="*/ 12599926 h 65"/>
              <a:gd name="T60" fmla="*/ 57962563 w 77"/>
              <a:gd name="T61" fmla="*/ 5040288 h 65"/>
              <a:gd name="T62" fmla="*/ 75604378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2" y="2"/>
                </a:lnTo>
                <a:lnTo>
                  <a:pt x="59" y="5"/>
                </a:lnTo>
                <a:lnTo>
                  <a:pt x="65" y="9"/>
                </a:lnTo>
                <a:lnTo>
                  <a:pt x="69" y="13"/>
                </a:lnTo>
                <a:lnTo>
                  <a:pt x="73" y="19"/>
                </a:lnTo>
                <a:lnTo>
                  <a:pt x="75" y="27"/>
                </a:lnTo>
                <a:lnTo>
                  <a:pt x="77" y="32"/>
                </a:lnTo>
                <a:lnTo>
                  <a:pt x="75" y="38"/>
                </a:lnTo>
                <a:lnTo>
                  <a:pt x="73" y="46"/>
                </a:lnTo>
                <a:lnTo>
                  <a:pt x="69" y="52"/>
                </a:lnTo>
                <a:lnTo>
                  <a:pt x="65" y="55"/>
                </a:lnTo>
                <a:lnTo>
                  <a:pt x="59" y="59"/>
                </a:lnTo>
                <a:lnTo>
                  <a:pt x="52" y="63"/>
                </a:lnTo>
                <a:lnTo>
                  <a:pt x="46" y="65"/>
                </a:lnTo>
                <a:lnTo>
                  <a:pt x="38" y="65"/>
                </a:lnTo>
                <a:lnTo>
                  <a:pt x="30" y="65"/>
                </a:lnTo>
                <a:lnTo>
                  <a:pt x="23" y="63"/>
                </a:lnTo>
                <a:lnTo>
                  <a:pt x="15" y="59"/>
                </a:lnTo>
                <a:lnTo>
                  <a:pt x="9" y="55"/>
                </a:lnTo>
                <a:lnTo>
                  <a:pt x="6" y="52"/>
                </a:lnTo>
                <a:lnTo>
                  <a:pt x="2" y="46"/>
                </a:lnTo>
                <a:lnTo>
                  <a:pt x="0" y="38"/>
                </a:lnTo>
                <a:lnTo>
                  <a:pt x="0" y="32"/>
                </a:lnTo>
                <a:lnTo>
                  <a:pt x="0" y="27"/>
                </a:lnTo>
                <a:lnTo>
                  <a:pt x="2" y="19"/>
                </a:lnTo>
                <a:lnTo>
                  <a:pt x="6" y="13"/>
                </a:lnTo>
                <a:lnTo>
                  <a:pt x="9" y="9"/>
                </a:lnTo>
                <a:lnTo>
                  <a:pt x="15" y="5"/>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507" name="Freeform 254"/>
          <p:cNvSpPr>
            <a:spLocks/>
          </p:cNvSpPr>
          <p:nvPr/>
        </p:nvSpPr>
        <p:spPr bwMode="auto">
          <a:xfrm>
            <a:off x="2940050" y="5467350"/>
            <a:ext cx="122238" cy="106363"/>
          </a:xfrm>
          <a:custGeom>
            <a:avLst/>
            <a:gdLst>
              <a:gd name="T0" fmla="*/ 95766329 w 77"/>
              <a:gd name="T1" fmla="*/ 0 h 67"/>
              <a:gd name="T2" fmla="*/ 115927662 w 77"/>
              <a:gd name="T3" fmla="*/ 5040336 h 67"/>
              <a:gd name="T4" fmla="*/ 136088994 w 77"/>
              <a:gd name="T5" fmla="*/ 10080672 h 67"/>
              <a:gd name="T6" fmla="*/ 151209994 w 77"/>
              <a:gd name="T7" fmla="*/ 15121009 h 67"/>
              <a:gd name="T8" fmla="*/ 163811620 w 77"/>
              <a:gd name="T9" fmla="*/ 25201681 h 67"/>
              <a:gd name="T10" fmla="*/ 178932619 w 77"/>
              <a:gd name="T11" fmla="*/ 37803315 h 67"/>
              <a:gd name="T12" fmla="*/ 183972953 w 77"/>
              <a:gd name="T13" fmla="*/ 52924324 h 67"/>
              <a:gd name="T14" fmla="*/ 194053619 w 77"/>
              <a:gd name="T15" fmla="*/ 68045332 h 67"/>
              <a:gd name="T16" fmla="*/ 194053619 w 77"/>
              <a:gd name="T17" fmla="*/ 85685715 h 67"/>
              <a:gd name="T18" fmla="*/ 194053619 w 77"/>
              <a:gd name="T19" fmla="*/ 100806724 h 67"/>
              <a:gd name="T20" fmla="*/ 183972953 w 77"/>
              <a:gd name="T21" fmla="*/ 115927732 h 67"/>
              <a:gd name="T22" fmla="*/ 178932619 w 77"/>
              <a:gd name="T23" fmla="*/ 131048741 h 67"/>
              <a:gd name="T24" fmla="*/ 163811620 w 77"/>
              <a:gd name="T25" fmla="*/ 143650375 h 67"/>
              <a:gd name="T26" fmla="*/ 151209994 w 77"/>
              <a:gd name="T27" fmla="*/ 153731048 h 67"/>
              <a:gd name="T28" fmla="*/ 136088994 w 77"/>
              <a:gd name="T29" fmla="*/ 158771384 h 67"/>
              <a:gd name="T30" fmla="*/ 115927662 w 77"/>
              <a:gd name="T31" fmla="*/ 163811720 h 67"/>
              <a:gd name="T32" fmla="*/ 95766329 w 77"/>
              <a:gd name="T33" fmla="*/ 168852056 h 67"/>
              <a:gd name="T34" fmla="*/ 78125957 w 77"/>
              <a:gd name="T35" fmla="*/ 163811720 h 67"/>
              <a:gd name="T36" fmla="*/ 57964625 w 77"/>
              <a:gd name="T37" fmla="*/ 158771384 h 67"/>
              <a:gd name="T38" fmla="*/ 42843625 w 77"/>
              <a:gd name="T39" fmla="*/ 153731048 h 67"/>
              <a:gd name="T40" fmla="*/ 30241999 w 77"/>
              <a:gd name="T41" fmla="*/ 143650375 h 67"/>
              <a:gd name="T42" fmla="*/ 15120999 w 77"/>
              <a:gd name="T43" fmla="*/ 131048741 h 67"/>
              <a:gd name="T44" fmla="*/ 5040333 w 77"/>
              <a:gd name="T45" fmla="*/ 115927732 h 67"/>
              <a:gd name="T46" fmla="*/ 0 w 77"/>
              <a:gd name="T47" fmla="*/ 100806724 h 67"/>
              <a:gd name="T48" fmla="*/ 0 w 77"/>
              <a:gd name="T49" fmla="*/ 85685715 h 67"/>
              <a:gd name="T50" fmla="*/ 0 w 77"/>
              <a:gd name="T51" fmla="*/ 68045332 h 67"/>
              <a:gd name="T52" fmla="*/ 5040333 w 77"/>
              <a:gd name="T53" fmla="*/ 52924324 h 67"/>
              <a:gd name="T54" fmla="*/ 15120999 w 77"/>
              <a:gd name="T55" fmla="*/ 37803315 h 67"/>
              <a:gd name="T56" fmla="*/ 30241999 w 77"/>
              <a:gd name="T57" fmla="*/ 25201681 h 67"/>
              <a:gd name="T58" fmla="*/ 42843625 w 77"/>
              <a:gd name="T59" fmla="*/ 15121009 h 67"/>
              <a:gd name="T60" fmla="*/ 57964625 w 77"/>
              <a:gd name="T61" fmla="*/ 10080672 h 67"/>
              <a:gd name="T62" fmla="*/ 78125957 w 77"/>
              <a:gd name="T63" fmla="*/ 5040336 h 67"/>
              <a:gd name="T64" fmla="*/ 95766329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0" y="6"/>
                </a:lnTo>
                <a:lnTo>
                  <a:pt x="65" y="10"/>
                </a:lnTo>
                <a:lnTo>
                  <a:pt x="71" y="15"/>
                </a:lnTo>
                <a:lnTo>
                  <a:pt x="73" y="21"/>
                </a:lnTo>
                <a:lnTo>
                  <a:pt x="77" y="27"/>
                </a:lnTo>
                <a:lnTo>
                  <a:pt x="77" y="34"/>
                </a:lnTo>
                <a:lnTo>
                  <a:pt x="77" y="40"/>
                </a:lnTo>
                <a:lnTo>
                  <a:pt x="73" y="46"/>
                </a:lnTo>
                <a:lnTo>
                  <a:pt x="71" y="52"/>
                </a:lnTo>
                <a:lnTo>
                  <a:pt x="65" y="57"/>
                </a:lnTo>
                <a:lnTo>
                  <a:pt x="60" y="61"/>
                </a:lnTo>
                <a:lnTo>
                  <a:pt x="54" y="63"/>
                </a:lnTo>
                <a:lnTo>
                  <a:pt x="46" y="65"/>
                </a:lnTo>
                <a:lnTo>
                  <a:pt x="38" y="67"/>
                </a:lnTo>
                <a:lnTo>
                  <a:pt x="31" y="65"/>
                </a:lnTo>
                <a:lnTo>
                  <a:pt x="23" y="63"/>
                </a:lnTo>
                <a:lnTo>
                  <a:pt x="17" y="61"/>
                </a:lnTo>
                <a:lnTo>
                  <a:pt x="12" y="57"/>
                </a:lnTo>
                <a:lnTo>
                  <a:pt x="6" y="52"/>
                </a:lnTo>
                <a:lnTo>
                  <a:pt x="2" y="46"/>
                </a:lnTo>
                <a:lnTo>
                  <a:pt x="0" y="40"/>
                </a:lnTo>
                <a:lnTo>
                  <a:pt x="0" y="34"/>
                </a:lnTo>
                <a:lnTo>
                  <a:pt x="0" y="27"/>
                </a:lnTo>
                <a:lnTo>
                  <a:pt x="2" y="21"/>
                </a:lnTo>
                <a:lnTo>
                  <a:pt x="6" y="15"/>
                </a:lnTo>
                <a:lnTo>
                  <a:pt x="12" y="10"/>
                </a:lnTo>
                <a:lnTo>
                  <a:pt x="17"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508" name="Freeform 255"/>
          <p:cNvSpPr>
            <a:spLocks/>
          </p:cNvSpPr>
          <p:nvPr/>
        </p:nvSpPr>
        <p:spPr bwMode="auto">
          <a:xfrm>
            <a:off x="2979738" y="6073775"/>
            <a:ext cx="122237" cy="103188"/>
          </a:xfrm>
          <a:custGeom>
            <a:avLst/>
            <a:gdLst>
              <a:gd name="T0" fmla="*/ 95765546 w 77"/>
              <a:gd name="T1" fmla="*/ 0 h 65"/>
              <a:gd name="T2" fmla="*/ 115926713 w 77"/>
              <a:gd name="T3" fmla="*/ 0 h 65"/>
              <a:gd name="T4" fmla="*/ 136087881 w 77"/>
              <a:gd name="T5" fmla="*/ 5040337 h 65"/>
              <a:gd name="T6" fmla="*/ 148687817 w 77"/>
              <a:gd name="T7" fmla="*/ 12601636 h 65"/>
              <a:gd name="T8" fmla="*/ 163808692 w 77"/>
              <a:gd name="T9" fmla="*/ 22682310 h 65"/>
              <a:gd name="T10" fmla="*/ 178929568 w 77"/>
              <a:gd name="T11" fmla="*/ 37803321 h 65"/>
              <a:gd name="T12" fmla="*/ 189010152 w 77"/>
              <a:gd name="T13" fmla="*/ 52924331 h 65"/>
              <a:gd name="T14" fmla="*/ 194050444 w 77"/>
              <a:gd name="T15" fmla="*/ 68045342 h 65"/>
              <a:gd name="T16" fmla="*/ 194050444 w 77"/>
              <a:gd name="T17" fmla="*/ 80645391 h 65"/>
              <a:gd name="T18" fmla="*/ 194050444 w 77"/>
              <a:gd name="T19" fmla="*/ 100806738 h 65"/>
              <a:gd name="T20" fmla="*/ 189010152 w 77"/>
              <a:gd name="T21" fmla="*/ 115927749 h 65"/>
              <a:gd name="T22" fmla="*/ 178929568 w 77"/>
              <a:gd name="T23" fmla="*/ 131048760 h 65"/>
              <a:gd name="T24" fmla="*/ 163808692 w 77"/>
              <a:gd name="T25" fmla="*/ 138610059 h 65"/>
              <a:gd name="T26" fmla="*/ 148687817 w 77"/>
              <a:gd name="T27" fmla="*/ 148690733 h 65"/>
              <a:gd name="T28" fmla="*/ 136087881 w 77"/>
              <a:gd name="T29" fmla="*/ 158771407 h 65"/>
              <a:gd name="T30" fmla="*/ 115926713 w 77"/>
              <a:gd name="T31" fmla="*/ 163811744 h 65"/>
              <a:gd name="T32" fmla="*/ 95765546 w 77"/>
              <a:gd name="T33" fmla="*/ 163811744 h 65"/>
              <a:gd name="T34" fmla="*/ 78123730 w 77"/>
              <a:gd name="T35" fmla="*/ 163811744 h 65"/>
              <a:gd name="T36" fmla="*/ 57962563 w 77"/>
              <a:gd name="T37" fmla="*/ 158771407 h 65"/>
              <a:gd name="T38" fmla="*/ 42841687 w 77"/>
              <a:gd name="T39" fmla="*/ 148690733 h 65"/>
              <a:gd name="T40" fmla="*/ 27720812 w 77"/>
              <a:gd name="T41" fmla="*/ 138610059 h 65"/>
              <a:gd name="T42" fmla="*/ 15120876 w 77"/>
              <a:gd name="T43" fmla="*/ 131048760 h 65"/>
              <a:gd name="T44" fmla="*/ 10080584 w 77"/>
              <a:gd name="T45" fmla="*/ 115927749 h 65"/>
              <a:gd name="T46" fmla="*/ 0 w 77"/>
              <a:gd name="T47" fmla="*/ 100806738 h 65"/>
              <a:gd name="T48" fmla="*/ 0 w 77"/>
              <a:gd name="T49" fmla="*/ 80645391 h 65"/>
              <a:gd name="T50" fmla="*/ 0 w 77"/>
              <a:gd name="T51" fmla="*/ 68045342 h 65"/>
              <a:gd name="T52" fmla="*/ 10080584 w 77"/>
              <a:gd name="T53" fmla="*/ 52924331 h 65"/>
              <a:gd name="T54" fmla="*/ 15120876 w 77"/>
              <a:gd name="T55" fmla="*/ 37803321 h 65"/>
              <a:gd name="T56" fmla="*/ 27720812 w 77"/>
              <a:gd name="T57" fmla="*/ 22682310 h 65"/>
              <a:gd name="T58" fmla="*/ 42841687 w 77"/>
              <a:gd name="T59" fmla="*/ 12601636 h 65"/>
              <a:gd name="T60" fmla="*/ 57962563 w 77"/>
              <a:gd name="T61" fmla="*/ 5040337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5"/>
                </a:lnTo>
                <a:lnTo>
                  <a:pt x="65" y="9"/>
                </a:lnTo>
                <a:lnTo>
                  <a:pt x="71" y="15"/>
                </a:lnTo>
                <a:lnTo>
                  <a:pt x="75" y="21"/>
                </a:lnTo>
                <a:lnTo>
                  <a:pt x="77" y="27"/>
                </a:lnTo>
                <a:lnTo>
                  <a:pt x="77" y="32"/>
                </a:lnTo>
                <a:lnTo>
                  <a:pt x="77" y="40"/>
                </a:lnTo>
                <a:lnTo>
                  <a:pt x="75" y="46"/>
                </a:lnTo>
                <a:lnTo>
                  <a:pt x="71" y="52"/>
                </a:lnTo>
                <a:lnTo>
                  <a:pt x="65" y="55"/>
                </a:lnTo>
                <a:lnTo>
                  <a:pt x="59" y="59"/>
                </a:lnTo>
                <a:lnTo>
                  <a:pt x="54" y="63"/>
                </a:lnTo>
                <a:lnTo>
                  <a:pt x="46" y="65"/>
                </a:lnTo>
                <a:lnTo>
                  <a:pt x="38" y="65"/>
                </a:lnTo>
                <a:lnTo>
                  <a:pt x="31" y="65"/>
                </a:lnTo>
                <a:lnTo>
                  <a:pt x="23" y="63"/>
                </a:lnTo>
                <a:lnTo>
                  <a:pt x="17" y="59"/>
                </a:lnTo>
                <a:lnTo>
                  <a:pt x="11" y="55"/>
                </a:lnTo>
                <a:lnTo>
                  <a:pt x="6" y="52"/>
                </a:lnTo>
                <a:lnTo>
                  <a:pt x="4" y="46"/>
                </a:lnTo>
                <a:lnTo>
                  <a:pt x="0" y="40"/>
                </a:lnTo>
                <a:lnTo>
                  <a:pt x="0" y="32"/>
                </a:lnTo>
                <a:lnTo>
                  <a:pt x="0" y="27"/>
                </a:lnTo>
                <a:lnTo>
                  <a:pt x="4" y="21"/>
                </a:lnTo>
                <a:lnTo>
                  <a:pt x="6" y="15"/>
                </a:lnTo>
                <a:lnTo>
                  <a:pt x="11" y="9"/>
                </a:lnTo>
                <a:lnTo>
                  <a:pt x="17"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09" name="Freeform 256"/>
          <p:cNvSpPr>
            <a:spLocks/>
          </p:cNvSpPr>
          <p:nvPr/>
        </p:nvSpPr>
        <p:spPr bwMode="auto">
          <a:xfrm>
            <a:off x="4103688" y="5984875"/>
            <a:ext cx="122237" cy="106363"/>
          </a:xfrm>
          <a:custGeom>
            <a:avLst/>
            <a:gdLst>
              <a:gd name="T0" fmla="*/ 98284898 w 77"/>
              <a:gd name="T1" fmla="*/ 0 h 67"/>
              <a:gd name="T2" fmla="*/ 115926713 w 77"/>
              <a:gd name="T3" fmla="*/ 5040336 h 67"/>
              <a:gd name="T4" fmla="*/ 136087881 w 77"/>
              <a:gd name="T5" fmla="*/ 10080672 h 67"/>
              <a:gd name="T6" fmla="*/ 156249048 w 77"/>
              <a:gd name="T7" fmla="*/ 15121009 h 67"/>
              <a:gd name="T8" fmla="*/ 166329632 w 77"/>
              <a:gd name="T9" fmla="*/ 25201681 h 67"/>
              <a:gd name="T10" fmla="*/ 178929568 w 77"/>
              <a:gd name="T11" fmla="*/ 37803315 h 67"/>
              <a:gd name="T12" fmla="*/ 189010152 w 77"/>
              <a:gd name="T13" fmla="*/ 52924324 h 67"/>
              <a:gd name="T14" fmla="*/ 194050444 w 77"/>
              <a:gd name="T15" fmla="*/ 68045332 h 67"/>
              <a:gd name="T16" fmla="*/ 194050444 w 77"/>
              <a:gd name="T17" fmla="*/ 83166341 h 67"/>
              <a:gd name="T18" fmla="*/ 194050444 w 77"/>
              <a:gd name="T19" fmla="*/ 100806724 h 67"/>
              <a:gd name="T20" fmla="*/ 189010152 w 77"/>
              <a:gd name="T21" fmla="*/ 115927732 h 67"/>
              <a:gd name="T22" fmla="*/ 178929568 w 77"/>
              <a:gd name="T23" fmla="*/ 131048741 h 67"/>
              <a:gd name="T24" fmla="*/ 166329632 w 77"/>
              <a:gd name="T25" fmla="*/ 146169750 h 67"/>
              <a:gd name="T26" fmla="*/ 156249048 w 77"/>
              <a:gd name="T27" fmla="*/ 153731048 h 67"/>
              <a:gd name="T28" fmla="*/ 136087881 w 77"/>
              <a:gd name="T29" fmla="*/ 158771384 h 67"/>
              <a:gd name="T30" fmla="*/ 115926713 w 77"/>
              <a:gd name="T31" fmla="*/ 163811720 h 67"/>
              <a:gd name="T32" fmla="*/ 98284898 w 77"/>
              <a:gd name="T33" fmla="*/ 168852056 h 67"/>
              <a:gd name="T34" fmla="*/ 78123730 w 77"/>
              <a:gd name="T35" fmla="*/ 163811720 h 67"/>
              <a:gd name="T36" fmla="*/ 57962563 w 77"/>
              <a:gd name="T37" fmla="*/ 158771384 h 67"/>
              <a:gd name="T38" fmla="*/ 45362627 w 77"/>
              <a:gd name="T39" fmla="*/ 153731048 h 67"/>
              <a:gd name="T40" fmla="*/ 30241751 w 77"/>
              <a:gd name="T41" fmla="*/ 146169750 h 67"/>
              <a:gd name="T42" fmla="*/ 20161168 w 77"/>
              <a:gd name="T43" fmla="*/ 131048741 h 67"/>
              <a:gd name="T44" fmla="*/ 10080584 w 77"/>
              <a:gd name="T45" fmla="*/ 115927732 h 67"/>
              <a:gd name="T46" fmla="*/ 5040292 w 77"/>
              <a:gd name="T47" fmla="*/ 100806724 h 67"/>
              <a:gd name="T48" fmla="*/ 0 w 77"/>
              <a:gd name="T49" fmla="*/ 83166341 h 67"/>
              <a:gd name="T50" fmla="*/ 5040292 w 77"/>
              <a:gd name="T51" fmla="*/ 68045332 h 67"/>
              <a:gd name="T52" fmla="*/ 10080584 w 77"/>
              <a:gd name="T53" fmla="*/ 52924324 h 67"/>
              <a:gd name="T54" fmla="*/ 20161168 w 77"/>
              <a:gd name="T55" fmla="*/ 37803315 h 67"/>
              <a:gd name="T56" fmla="*/ 30241751 w 77"/>
              <a:gd name="T57" fmla="*/ 25201681 h 67"/>
              <a:gd name="T58" fmla="*/ 45362627 w 77"/>
              <a:gd name="T59" fmla="*/ 15121009 h 67"/>
              <a:gd name="T60" fmla="*/ 57962563 w 77"/>
              <a:gd name="T61" fmla="*/ 10080672 h 67"/>
              <a:gd name="T62" fmla="*/ 78123730 w 77"/>
              <a:gd name="T63" fmla="*/ 5040336 h 67"/>
              <a:gd name="T64" fmla="*/ 9828489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2"/>
                </a:lnTo>
                <a:lnTo>
                  <a:pt x="54" y="4"/>
                </a:lnTo>
                <a:lnTo>
                  <a:pt x="62" y="6"/>
                </a:lnTo>
                <a:lnTo>
                  <a:pt x="66" y="10"/>
                </a:lnTo>
                <a:lnTo>
                  <a:pt x="71" y="15"/>
                </a:lnTo>
                <a:lnTo>
                  <a:pt x="75" y="21"/>
                </a:lnTo>
                <a:lnTo>
                  <a:pt x="77" y="27"/>
                </a:lnTo>
                <a:lnTo>
                  <a:pt x="77" y="33"/>
                </a:lnTo>
                <a:lnTo>
                  <a:pt x="77" y="40"/>
                </a:lnTo>
                <a:lnTo>
                  <a:pt x="75" y="46"/>
                </a:lnTo>
                <a:lnTo>
                  <a:pt x="71" y="52"/>
                </a:lnTo>
                <a:lnTo>
                  <a:pt x="66" y="58"/>
                </a:lnTo>
                <a:lnTo>
                  <a:pt x="62" y="61"/>
                </a:lnTo>
                <a:lnTo>
                  <a:pt x="54" y="63"/>
                </a:lnTo>
                <a:lnTo>
                  <a:pt x="46" y="65"/>
                </a:lnTo>
                <a:lnTo>
                  <a:pt x="39" y="67"/>
                </a:lnTo>
                <a:lnTo>
                  <a:pt x="31" y="65"/>
                </a:lnTo>
                <a:lnTo>
                  <a:pt x="23" y="63"/>
                </a:lnTo>
                <a:lnTo>
                  <a:pt x="18" y="61"/>
                </a:lnTo>
                <a:lnTo>
                  <a:pt x="12" y="58"/>
                </a:lnTo>
                <a:lnTo>
                  <a:pt x="8" y="52"/>
                </a:lnTo>
                <a:lnTo>
                  <a:pt x="4" y="46"/>
                </a:lnTo>
                <a:lnTo>
                  <a:pt x="2" y="40"/>
                </a:lnTo>
                <a:lnTo>
                  <a:pt x="0" y="33"/>
                </a:lnTo>
                <a:lnTo>
                  <a:pt x="2" y="27"/>
                </a:lnTo>
                <a:lnTo>
                  <a:pt x="4" y="21"/>
                </a:lnTo>
                <a:lnTo>
                  <a:pt x="8" y="15"/>
                </a:lnTo>
                <a:lnTo>
                  <a:pt x="12" y="10"/>
                </a:lnTo>
                <a:lnTo>
                  <a:pt x="18" y="6"/>
                </a:lnTo>
                <a:lnTo>
                  <a:pt x="23"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510" name="Freeform 257"/>
          <p:cNvSpPr>
            <a:spLocks/>
          </p:cNvSpPr>
          <p:nvPr/>
        </p:nvSpPr>
        <p:spPr bwMode="auto">
          <a:xfrm>
            <a:off x="2903538" y="5772150"/>
            <a:ext cx="122237" cy="103188"/>
          </a:xfrm>
          <a:custGeom>
            <a:avLst/>
            <a:gdLst>
              <a:gd name="T0" fmla="*/ 95765546 w 77"/>
              <a:gd name="T1" fmla="*/ 0 h 65"/>
              <a:gd name="T2" fmla="*/ 115926713 w 77"/>
              <a:gd name="T3" fmla="*/ 0 h 65"/>
              <a:gd name="T4" fmla="*/ 136087881 w 77"/>
              <a:gd name="T5" fmla="*/ 5040337 h 65"/>
              <a:gd name="T6" fmla="*/ 148687817 w 77"/>
              <a:gd name="T7" fmla="*/ 15121011 h 65"/>
              <a:gd name="T8" fmla="*/ 163808692 w 77"/>
              <a:gd name="T9" fmla="*/ 22682310 h 65"/>
              <a:gd name="T10" fmla="*/ 173889276 w 77"/>
              <a:gd name="T11" fmla="*/ 37803321 h 65"/>
              <a:gd name="T12" fmla="*/ 183969860 w 77"/>
              <a:gd name="T13" fmla="*/ 52924331 h 65"/>
              <a:gd name="T14" fmla="*/ 189010152 w 77"/>
              <a:gd name="T15" fmla="*/ 68045342 h 65"/>
              <a:gd name="T16" fmla="*/ 194050444 w 77"/>
              <a:gd name="T17" fmla="*/ 80645391 h 65"/>
              <a:gd name="T18" fmla="*/ 189010152 w 77"/>
              <a:gd name="T19" fmla="*/ 100806738 h 65"/>
              <a:gd name="T20" fmla="*/ 183969860 w 77"/>
              <a:gd name="T21" fmla="*/ 115927749 h 65"/>
              <a:gd name="T22" fmla="*/ 173889276 w 77"/>
              <a:gd name="T23" fmla="*/ 131048760 h 65"/>
              <a:gd name="T24" fmla="*/ 163808692 w 77"/>
              <a:gd name="T25" fmla="*/ 138610059 h 65"/>
              <a:gd name="T26" fmla="*/ 148687817 w 77"/>
              <a:gd name="T27" fmla="*/ 148690733 h 65"/>
              <a:gd name="T28" fmla="*/ 136087881 w 77"/>
              <a:gd name="T29" fmla="*/ 158771407 h 65"/>
              <a:gd name="T30" fmla="*/ 115926713 w 77"/>
              <a:gd name="T31" fmla="*/ 163811744 h 65"/>
              <a:gd name="T32" fmla="*/ 95765546 w 77"/>
              <a:gd name="T33" fmla="*/ 163811744 h 65"/>
              <a:gd name="T34" fmla="*/ 78123730 w 77"/>
              <a:gd name="T35" fmla="*/ 163811744 h 65"/>
              <a:gd name="T36" fmla="*/ 57962563 w 77"/>
              <a:gd name="T37" fmla="*/ 158771407 h 65"/>
              <a:gd name="T38" fmla="*/ 37801395 w 77"/>
              <a:gd name="T39" fmla="*/ 148690733 h 65"/>
              <a:gd name="T40" fmla="*/ 25201459 w 77"/>
              <a:gd name="T41" fmla="*/ 138610059 h 65"/>
              <a:gd name="T42" fmla="*/ 15120876 w 77"/>
              <a:gd name="T43" fmla="*/ 131048760 h 65"/>
              <a:gd name="T44" fmla="*/ 5040292 w 77"/>
              <a:gd name="T45" fmla="*/ 115927749 h 65"/>
              <a:gd name="T46" fmla="*/ 0 w 77"/>
              <a:gd name="T47" fmla="*/ 100806738 h 65"/>
              <a:gd name="T48" fmla="*/ 0 w 77"/>
              <a:gd name="T49" fmla="*/ 80645391 h 65"/>
              <a:gd name="T50" fmla="*/ 0 w 77"/>
              <a:gd name="T51" fmla="*/ 68045342 h 65"/>
              <a:gd name="T52" fmla="*/ 5040292 w 77"/>
              <a:gd name="T53" fmla="*/ 52924331 h 65"/>
              <a:gd name="T54" fmla="*/ 15120876 w 77"/>
              <a:gd name="T55" fmla="*/ 37803321 h 65"/>
              <a:gd name="T56" fmla="*/ 25201459 w 77"/>
              <a:gd name="T57" fmla="*/ 22682310 h 65"/>
              <a:gd name="T58" fmla="*/ 37801395 w 77"/>
              <a:gd name="T59" fmla="*/ 15121011 h 65"/>
              <a:gd name="T60" fmla="*/ 57962563 w 77"/>
              <a:gd name="T61" fmla="*/ 5040337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9"/>
                </a:lnTo>
                <a:lnTo>
                  <a:pt x="69" y="15"/>
                </a:lnTo>
                <a:lnTo>
                  <a:pt x="73" y="21"/>
                </a:lnTo>
                <a:lnTo>
                  <a:pt x="75" y="27"/>
                </a:lnTo>
                <a:lnTo>
                  <a:pt x="77" y="32"/>
                </a:lnTo>
                <a:lnTo>
                  <a:pt x="75" y="40"/>
                </a:lnTo>
                <a:lnTo>
                  <a:pt x="73" y="46"/>
                </a:lnTo>
                <a:lnTo>
                  <a:pt x="69" y="52"/>
                </a:lnTo>
                <a:lnTo>
                  <a:pt x="65" y="55"/>
                </a:lnTo>
                <a:lnTo>
                  <a:pt x="59" y="59"/>
                </a:lnTo>
                <a:lnTo>
                  <a:pt x="54" y="63"/>
                </a:lnTo>
                <a:lnTo>
                  <a:pt x="46" y="65"/>
                </a:lnTo>
                <a:lnTo>
                  <a:pt x="38" y="65"/>
                </a:lnTo>
                <a:lnTo>
                  <a:pt x="31" y="65"/>
                </a:lnTo>
                <a:lnTo>
                  <a:pt x="23" y="63"/>
                </a:lnTo>
                <a:lnTo>
                  <a:pt x="15" y="59"/>
                </a:lnTo>
                <a:lnTo>
                  <a:pt x="10" y="55"/>
                </a:lnTo>
                <a:lnTo>
                  <a:pt x="6" y="52"/>
                </a:lnTo>
                <a:lnTo>
                  <a:pt x="2" y="46"/>
                </a:lnTo>
                <a:lnTo>
                  <a:pt x="0" y="40"/>
                </a:lnTo>
                <a:lnTo>
                  <a:pt x="0" y="32"/>
                </a:lnTo>
                <a:lnTo>
                  <a:pt x="0" y="27"/>
                </a:lnTo>
                <a:lnTo>
                  <a:pt x="2" y="21"/>
                </a:lnTo>
                <a:lnTo>
                  <a:pt x="6" y="15"/>
                </a:lnTo>
                <a:lnTo>
                  <a:pt x="10" y="9"/>
                </a:lnTo>
                <a:lnTo>
                  <a:pt x="15"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11" name="Freeform 258"/>
          <p:cNvSpPr>
            <a:spLocks/>
          </p:cNvSpPr>
          <p:nvPr/>
        </p:nvSpPr>
        <p:spPr bwMode="auto">
          <a:xfrm>
            <a:off x="4027488" y="5683250"/>
            <a:ext cx="122237" cy="106363"/>
          </a:xfrm>
          <a:custGeom>
            <a:avLst/>
            <a:gdLst>
              <a:gd name="T0" fmla="*/ 98284898 w 77"/>
              <a:gd name="T1" fmla="*/ 0 h 67"/>
              <a:gd name="T2" fmla="*/ 115926713 w 77"/>
              <a:gd name="T3" fmla="*/ 0 h 67"/>
              <a:gd name="T4" fmla="*/ 136087881 w 77"/>
              <a:gd name="T5" fmla="*/ 5040336 h 67"/>
              <a:gd name="T6" fmla="*/ 151208756 w 77"/>
              <a:gd name="T7" fmla="*/ 15121009 h 67"/>
              <a:gd name="T8" fmla="*/ 166329632 w 77"/>
              <a:gd name="T9" fmla="*/ 25201681 h 67"/>
              <a:gd name="T10" fmla="*/ 178929568 w 77"/>
              <a:gd name="T11" fmla="*/ 37803315 h 67"/>
              <a:gd name="T12" fmla="*/ 183969860 w 77"/>
              <a:gd name="T13" fmla="*/ 52924324 h 67"/>
              <a:gd name="T14" fmla="*/ 194050444 w 77"/>
              <a:gd name="T15" fmla="*/ 68045332 h 67"/>
              <a:gd name="T16" fmla="*/ 194050444 w 77"/>
              <a:gd name="T17" fmla="*/ 83166341 h 67"/>
              <a:gd name="T18" fmla="*/ 194050444 w 77"/>
              <a:gd name="T19" fmla="*/ 100806724 h 67"/>
              <a:gd name="T20" fmla="*/ 183969860 w 77"/>
              <a:gd name="T21" fmla="*/ 115927732 h 67"/>
              <a:gd name="T22" fmla="*/ 178929568 w 77"/>
              <a:gd name="T23" fmla="*/ 131048741 h 67"/>
              <a:gd name="T24" fmla="*/ 166329632 w 77"/>
              <a:gd name="T25" fmla="*/ 141129413 h 67"/>
              <a:gd name="T26" fmla="*/ 151208756 w 77"/>
              <a:gd name="T27" fmla="*/ 156250422 h 67"/>
              <a:gd name="T28" fmla="*/ 136087881 w 77"/>
              <a:gd name="T29" fmla="*/ 158771384 h 67"/>
              <a:gd name="T30" fmla="*/ 115926713 w 77"/>
              <a:gd name="T31" fmla="*/ 163811720 h 67"/>
              <a:gd name="T32" fmla="*/ 98284898 w 77"/>
              <a:gd name="T33" fmla="*/ 168852056 h 67"/>
              <a:gd name="T34" fmla="*/ 78123730 w 77"/>
              <a:gd name="T35" fmla="*/ 163811720 h 67"/>
              <a:gd name="T36" fmla="*/ 57962563 w 77"/>
              <a:gd name="T37" fmla="*/ 158771384 h 67"/>
              <a:gd name="T38" fmla="*/ 45362627 w 77"/>
              <a:gd name="T39" fmla="*/ 156250422 h 67"/>
              <a:gd name="T40" fmla="*/ 30241751 w 77"/>
              <a:gd name="T41" fmla="*/ 141129413 h 67"/>
              <a:gd name="T42" fmla="*/ 15120876 w 77"/>
              <a:gd name="T43" fmla="*/ 131048741 h 67"/>
              <a:gd name="T44" fmla="*/ 5040292 w 77"/>
              <a:gd name="T45" fmla="*/ 115927732 h 67"/>
              <a:gd name="T46" fmla="*/ 0 w 77"/>
              <a:gd name="T47" fmla="*/ 100806724 h 67"/>
              <a:gd name="T48" fmla="*/ 0 w 77"/>
              <a:gd name="T49" fmla="*/ 83166341 h 67"/>
              <a:gd name="T50" fmla="*/ 0 w 77"/>
              <a:gd name="T51" fmla="*/ 68045332 h 67"/>
              <a:gd name="T52" fmla="*/ 5040292 w 77"/>
              <a:gd name="T53" fmla="*/ 52924324 h 67"/>
              <a:gd name="T54" fmla="*/ 15120876 w 77"/>
              <a:gd name="T55" fmla="*/ 37803315 h 67"/>
              <a:gd name="T56" fmla="*/ 30241751 w 77"/>
              <a:gd name="T57" fmla="*/ 25201681 h 67"/>
              <a:gd name="T58" fmla="*/ 45362627 w 77"/>
              <a:gd name="T59" fmla="*/ 15121009 h 67"/>
              <a:gd name="T60" fmla="*/ 57962563 w 77"/>
              <a:gd name="T61" fmla="*/ 5040336 h 67"/>
              <a:gd name="T62" fmla="*/ 78123730 w 77"/>
              <a:gd name="T63" fmla="*/ 0 h 67"/>
              <a:gd name="T64" fmla="*/ 9828489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0"/>
                </a:lnTo>
                <a:lnTo>
                  <a:pt x="54" y="2"/>
                </a:lnTo>
                <a:lnTo>
                  <a:pt x="60" y="6"/>
                </a:lnTo>
                <a:lnTo>
                  <a:pt x="66" y="10"/>
                </a:lnTo>
                <a:lnTo>
                  <a:pt x="71" y="15"/>
                </a:lnTo>
                <a:lnTo>
                  <a:pt x="73" y="21"/>
                </a:lnTo>
                <a:lnTo>
                  <a:pt x="77" y="27"/>
                </a:lnTo>
                <a:lnTo>
                  <a:pt x="77" y="33"/>
                </a:lnTo>
                <a:lnTo>
                  <a:pt x="77" y="40"/>
                </a:lnTo>
                <a:lnTo>
                  <a:pt x="73" y="46"/>
                </a:lnTo>
                <a:lnTo>
                  <a:pt x="71" y="52"/>
                </a:lnTo>
                <a:lnTo>
                  <a:pt x="66" y="56"/>
                </a:lnTo>
                <a:lnTo>
                  <a:pt x="60" y="62"/>
                </a:lnTo>
                <a:lnTo>
                  <a:pt x="54" y="63"/>
                </a:lnTo>
                <a:lnTo>
                  <a:pt x="46" y="65"/>
                </a:lnTo>
                <a:lnTo>
                  <a:pt x="39" y="67"/>
                </a:lnTo>
                <a:lnTo>
                  <a:pt x="31" y="65"/>
                </a:lnTo>
                <a:lnTo>
                  <a:pt x="23" y="63"/>
                </a:lnTo>
                <a:lnTo>
                  <a:pt x="18" y="62"/>
                </a:lnTo>
                <a:lnTo>
                  <a:pt x="12" y="56"/>
                </a:lnTo>
                <a:lnTo>
                  <a:pt x="6" y="52"/>
                </a:lnTo>
                <a:lnTo>
                  <a:pt x="2" y="46"/>
                </a:lnTo>
                <a:lnTo>
                  <a:pt x="0" y="40"/>
                </a:lnTo>
                <a:lnTo>
                  <a:pt x="0" y="33"/>
                </a:lnTo>
                <a:lnTo>
                  <a:pt x="0" y="27"/>
                </a:lnTo>
                <a:lnTo>
                  <a:pt x="2" y="21"/>
                </a:lnTo>
                <a:lnTo>
                  <a:pt x="6" y="15"/>
                </a:lnTo>
                <a:lnTo>
                  <a:pt x="12" y="10"/>
                </a:lnTo>
                <a:lnTo>
                  <a:pt x="18"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512" name="Freeform 259"/>
          <p:cNvSpPr>
            <a:spLocks/>
          </p:cNvSpPr>
          <p:nvPr/>
        </p:nvSpPr>
        <p:spPr bwMode="auto">
          <a:xfrm>
            <a:off x="4027488" y="5683250"/>
            <a:ext cx="122237" cy="106363"/>
          </a:xfrm>
          <a:custGeom>
            <a:avLst/>
            <a:gdLst>
              <a:gd name="T0" fmla="*/ 98284898 w 77"/>
              <a:gd name="T1" fmla="*/ 0 h 67"/>
              <a:gd name="T2" fmla="*/ 115926713 w 77"/>
              <a:gd name="T3" fmla="*/ 0 h 67"/>
              <a:gd name="T4" fmla="*/ 136087881 w 77"/>
              <a:gd name="T5" fmla="*/ 5040336 h 67"/>
              <a:gd name="T6" fmla="*/ 151208756 w 77"/>
              <a:gd name="T7" fmla="*/ 15121009 h 67"/>
              <a:gd name="T8" fmla="*/ 166329632 w 77"/>
              <a:gd name="T9" fmla="*/ 25201681 h 67"/>
              <a:gd name="T10" fmla="*/ 178929568 w 77"/>
              <a:gd name="T11" fmla="*/ 37803315 h 67"/>
              <a:gd name="T12" fmla="*/ 183969860 w 77"/>
              <a:gd name="T13" fmla="*/ 52924324 h 67"/>
              <a:gd name="T14" fmla="*/ 194050444 w 77"/>
              <a:gd name="T15" fmla="*/ 68045332 h 67"/>
              <a:gd name="T16" fmla="*/ 194050444 w 77"/>
              <a:gd name="T17" fmla="*/ 83166341 h 67"/>
              <a:gd name="T18" fmla="*/ 194050444 w 77"/>
              <a:gd name="T19" fmla="*/ 100806724 h 67"/>
              <a:gd name="T20" fmla="*/ 183969860 w 77"/>
              <a:gd name="T21" fmla="*/ 115927732 h 67"/>
              <a:gd name="T22" fmla="*/ 178929568 w 77"/>
              <a:gd name="T23" fmla="*/ 131048741 h 67"/>
              <a:gd name="T24" fmla="*/ 166329632 w 77"/>
              <a:gd name="T25" fmla="*/ 141129413 h 67"/>
              <a:gd name="T26" fmla="*/ 151208756 w 77"/>
              <a:gd name="T27" fmla="*/ 156250422 h 67"/>
              <a:gd name="T28" fmla="*/ 136087881 w 77"/>
              <a:gd name="T29" fmla="*/ 158771384 h 67"/>
              <a:gd name="T30" fmla="*/ 115926713 w 77"/>
              <a:gd name="T31" fmla="*/ 163811720 h 67"/>
              <a:gd name="T32" fmla="*/ 98284898 w 77"/>
              <a:gd name="T33" fmla="*/ 168852056 h 67"/>
              <a:gd name="T34" fmla="*/ 78123730 w 77"/>
              <a:gd name="T35" fmla="*/ 163811720 h 67"/>
              <a:gd name="T36" fmla="*/ 57962563 w 77"/>
              <a:gd name="T37" fmla="*/ 158771384 h 67"/>
              <a:gd name="T38" fmla="*/ 45362627 w 77"/>
              <a:gd name="T39" fmla="*/ 156250422 h 67"/>
              <a:gd name="T40" fmla="*/ 30241751 w 77"/>
              <a:gd name="T41" fmla="*/ 141129413 h 67"/>
              <a:gd name="T42" fmla="*/ 15120876 w 77"/>
              <a:gd name="T43" fmla="*/ 131048741 h 67"/>
              <a:gd name="T44" fmla="*/ 5040292 w 77"/>
              <a:gd name="T45" fmla="*/ 115927732 h 67"/>
              <a:gd name="T46" fmla="*/ 0 w 77"/>
              <a:gd name="T47" fmla="*/ 100806724 h 67"/>
              <a:gd name="T48" fmla="*/ 0 w 77"/>
              <a:gd name="T49" fmla="*/ 83166341 h 67"/>
              <a:gd name="T50" fmla="*/ 0 w 77"/>
              <a:gd name="T51" fmla="*/ 68045332 h 67"/>
              <a:gd name="T52" fmla="*/ 5040292 w 77"/>
              <a:gd name="T53" fmla="*/ 52924324 h 67"/>
              <a:gd name="T54" fmla="*/ 15120876 w 77"/>
              <a:gd name="T55" fmla="*/ 37803315 h 67"/>
              <a:gd name="T56" fmla="*/ 30241751 w 77"/>
              <a:gd name="T57" fmla="*/ 25201681 h 67"/>
              <a:gd name="T58" fmla="*/ 45362627 w 77"/>
              <a:gd name="T59" fmla="*/ 15121009 h 67"/>
              <a:gd name="T60" fmla="*/ 57962563 w 77"/>
              <a:gd name="T61" fmla="*/ 5040336 h 67"/>
              <a:gd name="T62" fmla="*/ 78123730 w 77"/>
              <a:gd name="T63" fmla="*/ 0 h 67"/>
              <a:gd name="T64" fmla="*/ 9828489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0"/>
                </a:lnTo>
                <a:lnTo>
                  <a:pt x="54" y="2"/>
                </a:lnTo>
                <a:lnTo>
                  <a:pt x="60" y="6"/>
                </a:lnTo>
                <a:lnTo>
                  <a:pt x="66" y="10"/>
                </a:lnTo>
                <a:lnTo>
                  <a:pt x="71" y="15"/>
                </a:lnTo>
                <a:lnTo>
                  <a:pt x="73" y="21"/>
                </a:lnTo>
                <a:lnTo>
                  <a:pt x="77" y="27"/>
                </a:lnTo>
                <a:lnTo>
                  <a:pt x="77" y="33"/>
                </a:lnTo>
                <a:lnTo>
                  <a:pt x="77" y="40"/>
                </a:lnTo>
                <a:lnTo>
                  <a:pt x="73" y="46"/>
                </a:lnTo>
                <a:lnTo>
                  <a:pt x="71" y="52"/>
                </a:lnTo>
                <a:lnTo>
                  <a:pt x="66" y="56"/>
                </a:lnTo>
                <a:lnTo>
                  <a:pt x="60" y="62"/>
                </a:lnTo>
                <a:lnTo>
                  <a:pt x="54" y="63"/>
                </a:lnTo>
                <a:lnTo>
                  <a:pt x="46" y="65"/>
                </a:lnTo>
                <a:lnTo>
                  <a:pt x="39" y="67"/>
                </a:lnTo>
                <a:lnTo>
                  <a:pt x="31" y="65"/>
                </a:lnTo>
                <a:lnTo>
                  <a:pt x="23" y="63"/>
                </a:lnTo>
                <a:lnTo>
                  <a:pt x="18" y="62"/>
                </a:lnTo>
                <a:lnTo>
                  <a:pt x="12" y="56"/>
                </a:lnTo>
                <a:lnTo>
                  <a:pt x="6" y="52"/>
                </a:lnTo>
                <a:lnTo>
                  <a:pt x="2" y="46"/>
                </a:lnTo>
                <a:lnTo>
                  <a:pt x="0" y="40"/>
                </a:lnTo>
                <a:lnTo>
                  <a:pt x="0" y="33"/>
                </a:lnTo>
                <a:lnTo>
                  <a:pt x="0" y="27"/>
                </a:lnTo>
                <a:lnTo>
                  <a:pt x="2" y="21"/>
                </a:lnTo>
                <a:lnTo>
                  <a:pt x="6" y="15"/>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13" name="Freeform 260"/>
          <p:cNvSpPr>
            <a:spLocks/>
          </p:cNvSpPr>
          <p:nvPr/>
        </p:nvSpPr>
        <p:spPr bwMode="auto">
          <a:xfrm>
            <a:off x="2943225" y="6378575"/>
            <a:ext cx="122238" cy="103188"/>
          </a:xfrm>
          <a:custGeom>
            <a:avLst/>
            <a:gdLst>
              <a:gd name="T0" fmla="*/ 95766329 w 77"/>
              <a:gd name="T1" fmla="*/ 0 h 65"/>
              <a:gd name="T2" fmla="*/ 115927662 w 77"/>
              <a:gd name="T3" fmla="*/ 0 h 65"/>
              <a:gd name="T4" fmla="*/ 136088994 w 77"/>
              <a:gd name="T5" fmla="*/ 5040337 h 65"/>
              <a:gd name="T6" fmla="*/ 148690621 w 77"/>
              <a:gd name="T7" fmla="*/ 12601636 h 65"/>
              <a:gd name="T8" fmla="*/ 163811620 w 77"/>
              <a:gd name="T9" fmla="*/ 22682310 h 65"/>
              <a:gd name="T10" fmla="*/ 178932619 w 77"/>
              <a:gd name="T11" fmla="*/ 32762984 h 65"/>
              <a:gd name="T12" fmla="*/ 183972953 w 77"/>
              <a:gd name="T13" fmla="*/ 47883995 h 65"/>
              <a:gd name="T14" fmla="*/ 194053619 w 77"/>
              <a:gd name="T15" fmla="*/ 63005005 h 65"/>
              <a:gd name="T16" fmla="*/ 194053619 w 77"/>
              <a:gd name="T17" fmla="*/ 80645391 h 65"/>
              <a:gd name="T18" fmla="*/ 194053619 w 77"/>
              <a:gd name="T19" fmla="*/ 95766402 h 65"/>
              <a:gd name="T20" fmla="*/ 183972953 w 77"/>
              <a:gd name="T21" fmla="*/ 110887412 h 65"/>
              <a:gd name="T22" fmla="*/ 178932619 w 77"/>
              <a:gd name="T23" fmla="*/ 123489048 h 65"/>
              <a:gd name="T24" fmla="*/ 163811620 w 77"/>
              <a:gd name="T25" fmla="*/ 138610059 h 65"/>
              <a:gd name="T26" fmla="*/ 148690621 w 77"/>
              <a:gd name="T27" fmla="*/ 148690733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48690733 h 65"/>
              <a:gd name="T40" fmla="*/ 27722626 w 77"/>
              <a:gd name="T41" fmla="*/ 138610059 h 65"/>
              <a:gd name="T42" fmla="*/ 15120999 w 77"/>
              <a:gd name="T43" fmla="*/ 123489048 h 65"/>
              <a:gd name="T44" fmla="*/ 5040333 w 77"/>
              <a:gd name="T45" fmla="*/ 110887412 h 65"/>
              <a:gd name="T46" fmla="*/ 0 w 77"/>
              <a:gd name="T47" fmla="*/ 95766402 h 65"/>
              <a:gd name="T48" fmla="*/ 0 w 77"/>
              <a:gd name="T49" fmla="*/ 80645391 h 65"/>
              <a:gd name="T50" fmla="*/ 0 w 77"/>
              <a:gd name="T51" fmla="*/ 63005005 h 65"/>
              <a:gd name="T52" fmla="*/ 5040333 w 77"/>
              <a:gd name="T53" fmla="*/ 47883995 h 65"/>
              <a:gd name="T54" fmla="*/ 15120999 w 77"/>
              <a:gd name="T55" fmla="*/ 32762984 h 65"/>
              <a:gd name="T56" fmla="*/ 27722626 w 77"/>
              <a:gd name="T57" fmla="*/ 22682310 h 65"/>
              <a:gd name="T58" fmla="*/ 42843625 w 77"/>
              <a:gd name="T59" fmla="*/ 12601636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5"/>
                </a:lnTo>
                <a:lnTo>
                  <a:pt x="65" y="9"/>
                </a:lnTo>
                <a:lnTo>
                  <a:pt x="71" y="13"/>
                </a:lnTo>
                <a:lnTo>
                  <a:pt x="73" y="19"/>
                </a:lnTo>
                <a:lnTo>
                  <a:pt x="77" y="25"/>
                </a:lnTo>
                <a:lnTo>
                  <a:pt x="77" y="32"/>
                </a:lnTo>
                <a:lnTo>
                  <a:pt x="77" y="38"/>
                </a:lnTo>
                <a:lnTo>
                  <a:pt x="73" y="44"/>
                </a:lnTo>
                <a:lnTo>
                  <a:pt x="71" y="49"/>
                </a:lnTo>
                <a:lnTo>
                  <a:pt x="65" y="55"/>
                </a:lnTo>
                <a:lnTo>
                  <a:pt x="59" y="59"/>
                </a:lnTo>
                <a:lnTo>
                  <a:pt x="54" y="63"/>
                </a:lnTo>
                <a:lnTo>
                  <a:pt x="46" y="65"/>
                </a:lnTo>
                <a:lnTo>
                  <a:pt x="38" y="65"/>
                </a:lnTo>
                <a:lnTo>
                  <a:pt x="31" y="65"/>
                </a:lnTo>
                <a:lnTo>
                  <a:pt x="23" y="63"/>
                </a:lnTo>
                <a:lnTo>
                  <a:pt x="17" y="59"/>
                </a:lnTo>
                <a:lnTo>
                  <a:pt x="11" y="55"/>
                </a:lnTo>
                <a:lnTo>
                  <a:pt x="6" y="49"/>
                </a:lnTo>
                <a:lnTo>
                  <a:pt x="2" y="44"/>
                </a:lnTo>
                <a:lnTo>
                  <a:pt x="0" y="38"/>
                </a:lnTo>
                <a:lnTo>
                  <a:pt x="0" y="32"/>
                </a:lnTo>
                <a:lnTo>
                  <a:pt x="0" y="25"/>
                </a:lnTo>
                <a:lnTo>
                  <a:pt x="2" y="19"/>
                </a:lnTo>
                <a:lnTo>
                  <a:pt x="6" y="13"/>
                </a:lnTo>
                <a:lnTo>
                  <a:pt x="11" y="9"/>
                </a:lnTo>
                <a:lnTo>
                  <a:pt x="17"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14" name="Freeform 261"/>
          <p:cNvSpPr>
            <a:spLocks/>
          </p:cNvSpPr>
          <p:nvPr/>
        </p:nvSpPr>
        <p:spPr bwMode="auto">
          <a:xfrm>
            <a:off x="4067175" y="6289675"/>
            <a:ext cx="122238" cy="103188"/>
          </a:xfrm>
          <a:custGeom>
            <a:avLst/>
            <a:gdLst>
              <a:gd name="T0" fmla="*/ 98287290 w 77"/>
              <a:gd name="T1" fmla="*/ 0 h 65"/>
              <a:gd name="T2" fmla="*/ 115927662 w 77"/>
              <a:gd name="T3" fmla="*/ 0 h 65"/>
              <a:gd name="T4" fmla="*/ 136088994 w 77"/>
              <a:gd name="T5" fmla="*/ 5040337 h 65"/>
              <a:gd name="T6" fmla="*/ 151209994 w 77"/>
              <a:gd name="T7" fmla="*/ 15121011 h 65"/>
              <a:gd name="T8" fmla="*/ 166330993 w 77"/>
              <a:gd name="T9" fmla="*/ 25201685 h 65"/>
              <a:gd name="T10" fmla="*/ 178932619 w 77"/>
              <a:gd name="T11" fmla="*/ 32762984 h 65"/>
              <a:gd name="T12" fmla="*/ 189013286 w 77"/>
              <a:gd name="T13" fmla="*/ 47883995 h 65"/>
              <a:gd name="T14" fmla="*/ 194053619 w 77"/>
              <a:gd name="T15" fmla="*/ 63005005 h 65"/>
              <a:gd name="T16" fmla="*/ 194053619 w 77"/>
              <a:gd name="T17" fmla="*/ 83166353 h 65"/>
              <a:gd name="T18" fmla="*/ 194053619 w 77"/>
              <a:gd name="T19" fmla="*/ 95766402 h 65"/>
              <a:gd name="T20" fmla="*/ 189013286 w 77"/>
              <a:gd name="T21" fmla="*/ 115927749 h 65"/>
              <a:gd name="T22" fmla="*/ 178932619 w 77"/>
              <a:gd name="T23" fmla="*/ 131048760 h 65"/>
              <a:gd name="T24" fmla="*/ 166330993 w 77"/>
              <a:gd name="T25" fmla="*/ 141129434 h 65"/>
              <a:gd name="T26" fmla="*/ 151209994 w 77"/>
              <a:gd name="T27" fmla="*/ 148690733 h 65"/>
              <a:gd name="T28" fmla="*/ 136088994 w 77"/>
              <a:gd name="T29" fmla="*/ 158771407 h 65"/>
              <a:gd name="T30" fmla="*/ 115927662 w 77"/>
              <a:gd name="T31" fmla="*/ 163811744 h 65"/>
              <a:gd name="T32" fmla="*/ 98287290 w 77"/>
              <a:gd name="T33" fmla="*/ 163811744 h 65"/>
              <a:gd name="T34" fmla="*/ 78125957 w 77"/>
              <a:gd name="T35" fmla="*/ 163811744 h 65"/>
              <a:gd name="T36" fmla="*/ 57964625 w 77"/>
              <a:gd name="T37" fmla="*/ 158771407 h 65"/>
              <a:gd name="T38" fmla="*/ 45362998 w 77"/>
              <a:gd name="T39" fmla="*/ 148690733 h 65"/>
              <a:gd name="T40" fmla="*/ 30241999 w 77"/>
              <a:gd name="T41" fmla="*/ 141129434 h 65"/>
              <a:gd name="T42" fmla="*/ 15120999 w 77"/>
              <a:gd name="T43" fmla="*/ 131048760 h 65"/>
              <a:gd name="T44" fmla="*/ 10080666 w 77"/>
              <a:gd name="T45" fmla="*/ 115927749 h 65"/>
              <a:gd name="T46" fmla="*/ 0 w 77"/>
              <a:gd name="T47" fmla="*/ 95766402 h 65"/>
              <a:gd name="T48" fmla="*/ 0 w 77"/>
              <a:gd name="T49" fmla="*/ 83166353 h 65"/>
              <a:gd name="T50" fmla="*/ 0 w 77"/>
              <a:gd name="T51" fmla="*/ 63005005 h 65"/>
              <a:gd name="T52" fmla="*/ 10080666 w 77"/>
              <a:gd name="T53" fmla="*/ 47883995 h 65"/>
              <a:gd name="T54" fmla="*/ 15120999 w 77"/>
              <a:gd name="T55" fmla="*/ 32762984 h 65"/>
              <a:gd name="T56" fmla="*/ 30241999 w 77"/>
              <a:gd name="T57" fmla="*/ 25201685 h 65"/>
              <a:gd name="T58" fmla="*/ 45362998 w 77"/>
              <a:gd name="T59" fmla="*/ 15121011 h 65"/>
              <a:gd name="T60" fmla="*/ 57964625 w 77"/>
              <a:gd name="T61" fmla="*/ 5040337 h 65"/>
              <a:gd name="T62" fmla="*/ 78125957 w 77"/>
              <a:gd name="T63" fmla="*/ 0 h 65"/>
              <a:gd name="T64" fmla="*/ 98287290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3"/>
                </a:lnTo>
                <a:lnTo>
                  <a:pt x="75" y="19"/>
                </a:lnTo>
                <a:lnTo>
                  <a:pt x="77" y="25"/>
                </a:lnTo>
                <a:lnTo>
                  <a:pt x="77" y="33"/>
                </a:lnTo>
                <a:lnTo>
                  <a:pt x="77" y="38"/>
                </a:lnTo>
                <a:lnTo>
                  <a:pt x="75" y="46"/>
                </a:lnTo>
                <a:lnTo>
                  <a:pt x="71" y="52"/>
                </a:lnTo>
                <a:lnTo>
                  <a:pt x="66" y="56"/>
                </a:lnTo>
                <a:lnTo>
                  <a:pt x="60" y="59"/>
                </a:lnTo>
                <a:lnTo>
                  <a:pt x="54" y="63"/>
                </a:lnTo>
                <a:lnTo>
                  <a:pt x="46" y="65"/>
                </a:lnTo>
                <a:lnTo>
                  <a:pt x="39" y="65"/>
                </a:lnTo>
                <a:lnTo>
                  <a:pt x="31" y="65"/>
                </a:lnTo>
                <a:lnTo>
                  <a:pt x="23" y="63"/>
                </a:lnTo>
                <a:lnTo>
                  <a:pt x="18" y="59"/>
                </a:lnTo>
                <a:lnTo>
                  <a:pt x="12" y="56"/>
                </a:lnTo>
                <a:lnTo>
                  <a:pt x="6" y="52"/>
                </a:lnTo>
                <a:lnTo>
                  <a:pt x="4" y="46"/>
                </a:lnTo>
                <a:lnTo>
                  <a:pt x="0" y="38"/>
                </a:lnTo>
                <a:lnTo>
                  <a:pt x="0" y="33"/>
                </a:lnTo>
                <a:lnTo>
                  <a:pt x="0" y="25"/>
                </a:lnTo>
                <a:lnTo>
                  <a:pt x="4" y="19"/>
                </a:lnTo>
                <a:lnTo>
                  <a:pt x="6" y="13"/>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15" name="Freeform 262"/>
          <p:cNvSpPr>
            <a:spLocks/>
          </p:cNvSpPr>
          <p:nvPr/>
        </p:nvSpPr>
        <p:spPr bwMode="auto">
          <a:xfrm>
            <a:off x="3113088" y="5126038"/>
            <a:ext cx="122237" cy="103187"/>
          </a:xfrm>
          <a:custGeom>
            <a:avLst/>
            <a:gdLst>
              <a:gd name="T0" fmla="*/ 98284898 w 77"/>
              <a:gd name="T1" fmla="*/ 0 h 65"/>
              <a:gd name="T2" fmla="*/ 118446066 w 77"/>
              <a:gd name="T3" fmla="*/ 0 h 65"/>
              <a:gd name="T4" fmla="*/ 136087881 w 77"/>
              <a:gd name="T5" fmla="*/ 5040288 h 65"/>
              <a:gd name="T6" fmla="*/ 156249048 w 77"/>
              <a:gd name="T7" fmla="*/ 15120864 h 65"/>
              <a:gd name="T8" fmla="*/ 166329632 w 77"/>
              <a:gd name="T9" fmla="*/ 25201440 h 65"/>
              <a:gd name="T10" fmla="*/ 178929568 w 77"/>
              <a:gd name="T11" fmla="*/ 37801367 h 65"/>
              <a:gd name="T12" fmla="*/ 189010152 w 77"/>
              <a:gd name="T13" fmla="*/ 52922231 h 65"/>
              <a:gd name="T14" fmla="*/ 194050444 w 77"/>
              <a:gd name="T15" fmla="*/ 68043095 h 65"/>
              <a:gd name="T16" fmla="*/ 194050444 w 77"/>
              <a:gd name="T17" fmla="*/ 83163960 h 65"/>
              <a:gd name="T18" fmla="*/ 194050444 w 77"/>
              <a:gd name="T19" fmla="*/ 100805762 h 65"/>
              <a:gd name="T20" fmla="*/ 189010152 w 77"/>
              <a:gd name="T21" fmla="*/ 115926626 h 65"/>
              <a:gd name="T22" fmla="*/ 178929568 w 77"/>
              <a:gd name="T23" fmla="*/ 131047490 h 65"/>
              <a:gd name="T24" fmla="*/ 166329632 w 77"/>
              <a:gd name="T25" fmla="*/ 141128066 h 65"/>
              <a:gd name="T26" fmla="*/ 156249048 w 77"/>
              <a:gd name="T27" fmla="*/ 151208642 h 65"/>
              <a:gd name="T28" fmla="*/ 136087881 w 77"/>
              <a:gd name="T29" fmla="*/ 158768281 h 65"/>
              <a:gd name="T30" fmla="*/ 118446066 w 77"/>
              <a:gd name="T31" fmla="*/ 163808569 h 65"/>
              <a:gd name="T32" fmla="*/ 98284898 w 77"/>
              <a:gd name="T33" fmla="*/ 163808569 h 65"/>
              <a:gd name="T34" fmla="*/ 78123730 w 77"/>
              <a:gd name="T35" fmla="*/ 163808569 h 65"/>
              <a:gd name="T36" fmla="*/ 57962563 w 77"/>
              <a:gd name="T37" fmla="*/ 158768281 h 65"/>
              <a:gd name="T38" fmla="*/ 45362627 w 77"/>
              <a:gd name="T39" fmla="*/ 151208642 h 65"/>
              <a:gd name="T40" fmla="*/ 30241751 w 77"/>
              <a:gd name="T41" fmla="*/ 141128066 h 65"/>
              <a:gd name="T42" fmla="*/ 20161168 w 77"/>
              <a:gd name="T43" fmla="*/ 131047490 h 65"/>
              <a:gd name="T44" fmla="*/ 10080584 w 77"/>
              <a:gd name="T45" fmla="*/ 115926626 h 65"/>
              <a:gd name="T46" fmla="*/ 5040292 w 77"/>
              <a:gd name="T47" fmla="*/ 100805762 h 65"/>
              <a:gd name="T48" fmla="*/ 0 w 77"/>
              <a:gd name="T49" fmla="*/ 83163960 h 65"/>
              <a:gd name="T50" fmla="*/ 5040292 w 77"/>
              <a:gd name="T51" fmla="*/ 68043095 h 65"/>
              <a:gd name="T52" fmla="*/ 10080584 w 77"/>
              <a:gd name="T53" fmla="*/ 52922231 h 65"/>
              <a:gd name="T54" fmla="*/ 20161168 w 77"/>
              <a:gd name="T55" fmla="*/ 37801367 h 65"/>
              <a:gd name="T56" fmla="*/ 30241751 w 77"/>
              <a:gd name="T57" fmla="*/ 25201440 h 65"/>
              <a:gd name="T58" fmla="*/ 45362627 w 77"/>
              <a:gd name="T59" fmla="*/ 15120864 h 65"/>
              <a:gd name="T60" fmla="*/ 57962563 w 77"/>
              <a:gd name="T61" fmla="*/ 5040288 h 65"/>
              <a:gd name="T62" fmla="*/ 78123730 w 77"/>
              <a:gd name="T63" fmla="*/ 0 h 65"/>
              <a:gd name="T64" fmla="*/ 9828489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2"/>
                </a:lnTo>
                <a:lnTo>
                  <a:pt x="62" y="6"/>
                </a:lnTo>
                <a:lnTo>
                  <a:pt x="66" y="10"/>
                </a:lnTo>
                <a:lnTo>
                  <a:pt x="71" y="15"/>
                </a:lnTo>
                <a:lnTo>
                  <a:pt x="75" y="21"/>
                </a:lnTo>
                <a:lnTo>
                  <a:pt x="77" y="27"/>
                </a:lnTo>
                <a:lnTo>
                  <a:pt x="77" y="33"/>
                </a:lnTo>
                <a:lnTo>
                  <a:pt x="77" y="40"/>
                </a:lnTo>
                <a:lnTo>
                  <a:pt x="75" y="46"/>
                </a:lnTo>
                <a:lnTo>
                  <a:pt x="71" y="52"/>
                </a:lnTo>
                <a:lnTo>
                  <a:pt x="66" y="56"/>
                </a:lnTo>
                <a:lnTo>
                  <a:pt x="62" y="60"/>
                </a:lnTo>
                <a:lnTo>
                  <a:pt x="54" y="63"/>
                </a:lnTo>
                <a:lnTo>
                  <a:pt x="47" y="65"/>
                </a:lnTo>
                <a:lnTo>
                  <a:pt x="39" y="65"/>
                </a:lnTo>
                <a:lnTo>
                  <a:pt x="31" y="65"/>
                </a:lnTo>
                <a:lnTo>
                  <a:pt x="23" y="63"/>
                </a:lnTo>
                <a:lnTo>
                  <a:pt x="18" y="60"/>
                </a:lnTo>
                <a:lnTo>
                  <a:pt x="12" y="56"/>
                </a:lnTo>
                <a:lnTo>
                  <a:pt x="8" y="52"/>
                </a:lnTo>
                <a:lnTo>
                  <a:pt x="4" y="46"/>
                </a:lnTo>
                <a:lnTo>
                  <a:pt x="2" y="40"/>
                </a:lnTo>
                <a:lnTo>
                  <a:pt x="0" y="33"/>
                </a:lnTo>
                <a:lnTo>
                  <a:pt x="2" y="27"/>
                </a:lnTo>
                <a:lnTo>
                  <a:pt x="4" y="21"/>
                </a:lnTo>
                <a:lnTo>
                  <a:pt x="8" y="15"/>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16" name="Freeform 263"/>
          <p:cNvSpPr>
            <a:spLocks/>
          </p:cNvSpPr>
          <p:nvPr/>
        </p:nvSpPr>
        <p:spPr bwMode="auto">
          <a:xfrm>
            <a:off x="4244975" y="4983163"/>
            <a:ext cx="123825" cy="103187"/>
          </a:xfrm>
          <a:custGeom>
            <a:avLst/>
            <a:gdLst>
              <a:gd name="T0" fmla="*/ 95765938 w 78"/>
              <a:gd name="T1" fmla="*/ 0 h 65"/>
              <a:gd name="T2" fmla="*/ 120967500 w 78"/>
              <a:gd name="T3" fmla="*/ 0 h 65"/>
              <a:gd name="T4" fmla="*/ 133569075 w 78"/>
              <a:gd name="T5" fmla="*/ 5040288 h 65"/>
              <a:gd name="T6" fmla="*/ 153730325 w 78"/>
              <a:gd name="T7" fmla="*/ 15120864 h 65"/>
              <a:gd name="T8" fmla="*/ 168851263 w 78"/>
              <a:gd name="T9" fmla="*/ 22680503 h 65"/>
              <a:gd name="T10" fmla="*/ 178931888 w 78"/>
              <a:gd name="T11" fmla="*/ 37801367 h 65"/>
              <a:gd name="T12" fmla="*/ 189012513 w 78"/>
              <a:gd name="T13" fmla="*/ 52922231 h 65"/>
              <a:gd name="T14" fmla="*/ 191531875 w 78"/>
              <a:gd name="T15" fmla="*/ 68043095 h 65"/>
              <a:gd name="T16" fmla="*/ 196572188 w 78"/>
              <a:gd name="T17" fmla="*/ 80644609 h 65"/>
              <a:gd name="T18" fmla="*/ 191531875 w 78"/>
              <a:gd name="T19" fmla="*/ 100805762 h 65"/>
              <a:gd name="T20" fmla="*/ 189012513 w 78"/>
              <a:gd name="T21" fmla="*/ 115926626 h 65"/>
              <a:gd name="T22" fmla="*/ 178931888 w 78"/>
              <a:gd name="T23" fmla="*/ 131047490 h 65"/>
              <a:gd name="T24" fmla="*/ 168851263 w 78"/>
              <a:gd name="T25" fmla="*/ 141128066 h 65"/>
              <a:gd name="T26" fmla="*/ 153730325 w 78"/>
              <a:gd name="T27" fmla="*/ 153727993 h 65"/>
              <a:gd name="T28" fmla="*/ 133569075 w 78"/>
              <a:gd name="T29" fmla="*/ 158768281 h 65"/>
              <a:gd name="T30" fmla="*/ 120967500 w 78"/>
              <a:gd name="T31" fmla="*/ 163808569 h 65"/>
              <a:gd name="T32" fmla="*/ 95765938 w 78"/>
              <a:gd name="T33" fmla="*/ 163808569 h 65"/>
              <a:gd name="T34" fmla="*/ 75604688 w 78"/>
              <a:gd name="T35" fmla="*/ 163808569 h 65"/>
              <a:gd name="T36" fmla="*/ 63004700 w 78"/>
              <a:gd name="T37" fmla="*/ 158768281 h 65"/>
              <a:gd name="T38" fmla="*/ 42843450 w 78"/>
              <a:gd name="T39" fmla="*/ 153727993 h 65"/>
              <a:gd name="T40" fmla="*/ 27722513 w 78"/>
              <a:gd name="T41" fmla="*/ 141128066 h 65"/>
              <a:gd name="T42" fmla="*/ 17641888 w 78"/>
              <a:gd name="T43" fmla="*/ 131047490 h 65"/>
              <a:gd name="T44" fmla="*/ 7561263 w 78"/>
              <a:gd name="T45" fmla="*/ 115926626 h 65"/>
              <a:gd name="T46" fmla="*/ 5040313 w 78"/>
              <a:gd name="T47" fmla="*/ 100805762 h 65"/>
              <a:gd name="T48" fmla="*/ 0 w 78"/>
              <a:gd name="T49" fmla="*/ 80644609 h 65"/>
              <a:gd name="T50" fmla="*/ 5040313 w 78"/>
              <a:gd name="T51" fmla="*/ 68043095 h 65"/>
              <a:gd name="T52" fmla="*/ 7561263 w 78"/>
              <a:gd name="T53" fmla="*/ 52922231 h 65"/>
              <a:gd name="T54" fmla="*/ 17641888 w 78"/>
              <a:gd name="T55" fmla="*/ 37801367 h 65"/>
              <a:gd name="T56" fmla="*/ 27722513 w 78"/>
              <a:gd name="T57" fmla="*/ 22680503 h 65"/>
              <a:gd name="T58" fmla="*/ 42843450 w 78"/>
              <a:gd name="T59" fmla="*/ 15120864 h 65"/>
              <a:gd name="T60" fmla="*/ 63004700 w 78"/>
              <a:gd name="T61" fmla="*/ 5040288 h 65"/>
              <a:gd name="T62" fmla="*/ 75604688 w 78"/>
              <a:gd name="T63" fmla="*/ 0 h 65"/>
              <a:gd name="T64" fmla="*/ 95765938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38" y="0"/>
                </a:moveTo>
                <a:lnTo>
                  <a:pt x="48" y="0"/>
                </a:lnTo>
                <a:lnTo>
                  <a:pt x="53" y="2"/>
                </a:lnTo>
                <a:lnTo>
                  <a:pt x="61" y="6"/>
                </a:lnTo>
                <a:lnTo>
                  <a:pt x="67" y="9"/>
                </a:lnTo>
                <a:lnTo>
                  <a:pt x="71" y="15"/>
                </a:lnTo>
                <a:lnTo>
                  <a:pt x="75" y="21"/>
                </a:lnTo>
                <a:lnTo>
                  <a:pt x="76" y="27"/>
                </a:lnTo>
                <a:lnTo>
                  <a:pt x="78" y="32"/>
                </a:lnTo>
                <a:lnTo>
                  <a:pt x="76" y="40"/>
                </a:lnTo>
                <a:lnTo>
                  <a:pt x="75" y="46"/>
                </a:lnTo>
                <a:lnTo>
                  <a:pt x="71" y="52"/>
                </a:lnTo>
                <a:lnTo>
                  <a:pt x="67" y="56"/>
                </a:lnTo>
                <a:lnTo>
                  <a:pt x="61" y="61"/>
                </a:lnTo>
                <a:lnTo>
                  <a:pt x="53" y="63"/>
                </a:lnTo>
                <a:lnTo>
                  <a:pt x="48" y="65"/>
                </a:lnTo>
                <a:lnTo>
                  <a:pt x="38" y="65"/>
                </a:lnTo>
                <a:lnTo>
                  <a:pt x="30" y="65"/>
                </a:lnTo>
                <a:lnTo>
                  <a:pt x="25" y="63"/>
                </a:lnTo>
                <a:lnTo>
                  <a:pt x="17" y="61"/>
                </a:lnTo>
                <a:lnTo>
                  <a:pt x="11" y="56"/>
                </a:lnTo>
                <a:lnTo>
                  <a:pt x="7" y="52"/>
                </a:lnTo>
                <a:lnTo>
                  <a:pt x="3" y="46"/>
                </a:lnTo>
                <a:lnTo>
                  <a:pt x="2" y="40"/>
                </a:lnTo>
                <a:lnTo>
                  <a:pt x="0" y="32"/>
                </a:lnTo>
                <a:lnTo>
                  <a:pt x="2" y="27"/>
                </a:lnTo>
                <a:lnTo>
                  <a:pt x="3" y="21"/>
                </a:lnTo>
                <a:lnTo>
                  <a:pt x="7" y="15"/>
                </a:lnTo>
                <a:lnTo>
                  <a:pt x="11" y="9"/>
                </a:lnTo>
                <a:lnTo>
                  <a:pt x="17" y="6"/>
                </a:lnTo>
                <a:lnTo>
                  <a:pt x="25"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517" name="Freeform 264"/>
          <p:cNvSpPr>
            <a:spLocks/>
          </p:cNvSpPr>
          <p:nvPr/>
        </p:nvSpPr>
        <p:spPr bwMode="auto">
          <a:xfrm>
            <a:off x="3403600" y="5086350"/>
            <a:ext cx="125413" cy="106363"/>
          </a:xfrm>
          <a:custGeom>
            <a:avLst/>
            <a:gdLst>
              <a:gd name="T0" fmla="*/ 100806652 w 79"/>
              <a:gd name="T1" fmla="*/ 0 h 67"/>
              <a:gd name="T2" fmla="*/ 120967982 w 79"/>
              <a:gd name="T3" fmla="*/ 5040336 h 67"/>
              <a:gd name="T4" fmla="*/ 136088980 w 79"/>
              <a:gd name="T5" fmla="*/ 10080672 h 67"/>
              <a:gd name="T6" fmla="*/ 153730938 w 79"/>
              <a:gd name="T7" fmla="*/ 15121009 h 67"/>
              <a:gd name="T8" fmla="*/ 168851936 w 79"/>
              <a:gd name="T9" fmla="*/ 25201681 h 67"/>
              <a:gd name="T10" fmla="*/ 178932601 w 79"/>
              <a:gd name="T11" fmla="*/ 37803315 h 67"/>
              <a:gd name="T12" fmla="*/ 189013266 w 79"/>
              <a:gd name="T13" fmla="*/ 52924324 h 67"/>
              <a:gd name="T14" fmla="*/ 194053599 w 79"/>
              <a:gd name="T15" fmla="*/ 68045332 h 67"/>
              <a:gd name="T16" fmla="*/ 199093931 w 79"/>
              <a:gd name="T17" fmla="*/ 88206677 h 67"/>
              <a:gd name="T18" fmla="*/ 194053599 w 79"/>
              <a:gd name="T19" fmla="*/ 100806724 h 67"/>
              <a:gd name="T20" fmla="*/ 189013266 w 79"/>
              <a:gd name="T21" fmla="*/ 115927732 h 67"/>
              <a:gd name="T22" fmla="*/ 178932601 w 79"/>
              <a:gd name="T23" fmla="*/ 131048741 h 67"/>
              <a:gd name="T24" fmla="*/ 168851936 w 79"/>
              <a:gd name="T25" fmla="*/ 146169750 h 67"/>
              <a:gd name="T26" fmla="*/ 153730938 w 79"/>
              <a:gd name="T27" fmla="*/ 156250422 h 67"/>
              <a:gd name="T28" fmla="*/ 136088980 w 79"/>
              <a:gd name="T29" fmla="*/ 158771384 h 67"/>
              <a:gd name="T30" fmla="*/ 120967982 w 79"/>
              <a:gd name="T31" fmla="*/ 163811720 h 67"/>
              <a:gd name="T32" fmla="*/ 100806652 w 79"/>
              <a:gd name="T33" fmla="*/ 168852056 h 67"/>
              <a:gd name="T34" fmla="*/ 78125949 w 79"/>
              <a:gd name="T35" fmla="*/ 163811720 h 67"/>
              <a:gd name="T36" fmla="*/ 63004951 w 79"/>
              <a:gd name="T37" fmla="*/ 158771384 h 67"/>
              <a:gd name="T38" fmla="*/ 42843621 w 79"/>
              <a:gd name="T39" fmla="*/ 156250422 h 67"/>
              <a:gd name="T40" fmla="*/ 27722623 w 79"/>
              <a:gd name="T41" fmla="*/ 146169750 h 67"/>
              <a:gd name="T42" fmla="*/ 17641958 w 79"/>
              <a:gd name="T43" fmla="*/ 131048741 h 67"/>
              <a:gd name="T44" fmla="*/ 10080665 w 79"/>
              <a:gd name="T45" fmla="*/ 115927732 h 67"/>
              <a:gd name="T46" fmla="*/ 5040333 w 79"/>
              <a:gd name="T47" fmla="*/ 100806724 h 67"/>
              <a:gd name="T48" fmla="*/ 0 w 79"/>
              <a:gd name="T49" fmla="*/ 88206677 h 67"/>
              <a:gd name="T50" fmla="*/ 5040333 w 79"/>
              <a:gd name="T51" fmla="*/ 68045332 h 67"/>
              <a:gd name="T52" fmla="*/ 10080665 w 79"/>
              <a:gd name="T53" fmla="*/ 52924324 h 67"/>
              <a:gd name="T54" fmla="*/ 17641958 w 79"/>
              <a:gd name="T55" fmla="*/ 37803315 h 67"/>
              <a:gd name="T56" fmla="*/ 27722623 w 79"/>
              <a:gd name="T57" fmla="*/ 25201681 h 67"/>
              <a:gd name="T58" fmla="*/ 42843621 w 79"/>
              <a:gd name="T59" fmla="*/ 15121009 h 67"/>
              <a:gd name="T60" fmla="*/ 63004951 w 79"/>
              <a:gd name="T61" fmla="*/ 10080672 h 67"/>
              <a:gd name="T62" fmla="*/ 78125949 w 79"/>
              <a:gd name="T63" fmla="*/ 5040336 h 67"/>
              <a:gd name="T64" fmla="*/ 100806652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2"/>
                </a:lnTo>
                <a:lnTo>
                  <a:pt x="54" y="4"/>
                </a:lnTo>
                <a:lnTo>
                  <a:pt x="61" y="6"/>
                </a:lnTo>
                <a:lnTo>
                  <a:pt x="67" y="10"/>
                </a:lnTo>
                <a:lnTo>
                  <a:pt x="71" y="15"/>
                </a:lnTo>
                <a:lnTo>
                  <a:pt x="75" y="21"/>
                </a:lnTo>
                <a:lnTo>
                  <a:pt x="77" y="27"/>
                </a:lnTo>
                <a:lnTo>
                  <a:pt x="79" y="35"/>
                </a:lnTo>
                <a:lnTo>
                  <a:pt x="77" y="40"/>
                </a:lnTo>
                <a:lnTo>
                  <a:pt x="75" y="46"/>
                </a:lnTo>
                <a:lnTo>
                  <a:pt x="71" y="52"/>
                </a:lnTo>
                <a:lnTo>
                  <a:pt x="67" y="58"/>
                </a:lnTo>
                <a:lnTo>
                  <a:pt x="61" y="62"/>
                </a:lnTo>
                <a:lnTo>
                  <a:pt x="54" y="63"/>
                </a:lnTo>
                <a:lnTo>
                  <a:pt x="48" y="65"/>
                </a:lnTo>
                <a:lnTo>
                  <a:pt x="40" y="67"/>
                </a:lnTo>
                <a:lnTo>
                  <a:pt x="31" y="65"/>
                </a:lnTo>
                <a:lnTo>
                  <a:pt x="25" y="63"/>
                </a:lnTo>
                <a:lnTo>
                  <a:pt x="17" y="62"/>
                </a:lnTo>
                <a:lnTo>
                  <a:pt x="11" y="58"/>
                </a:lnTo>
                <a:lnTo>
                  <a:pt x="7" y="52"/>
                </a:lnTo>
                <a:lnTo>
                  <a:pt x="4" y="46"/>
                </a:lnTo>
                <a:lnTo>
                  <a:pt x="2" y="40"/>
                </a:lnTo>
                <a:lnTo>
                  <a:pt x="0" y="35"/>
                </a:lnTo>
                <a:lnTo>
                  <a:pt x="2" y="27"/>
                </a:lnTo>
                <a:lnTo>
                  <a:pt x="4" y="21"/>
                </a:lnTo>
                <a:lnTo>
                  <a:pt x="7" y="15"/>
                </a:lnTo>
                <a:lnTo>
                  <a:pt x="11" y="10"/>
                </a:lnTo>
                <a:lnTo>
                  <a:pt x="17" y="6"/>
                </a:lnTo>
                <a:lnTo>
                  <a:pt x="25" y="4"/>
                </a:lnTo>
                <a:lnTo>
                  <a:pt x="31" y="2"/>
                </a:lnTo>
                <a:lnTo>
                  <a:pt x="40" y="0"/>
                </a:lnTo>
                <a:close/>
              </a:path>
            </a:pathLst>
          </a:custGeom>
          <a:solidFill>
            <a:srgbClr val="FFFFFF"/>
          </a:solidFill>
          <a:ln w="9525">
            <a:noFill/>
            <a:round/>
            <a:headEnd/>
            <a:tailEnd/>
          </a:ln>
        </p:spPr>
        <p:txBody>
          <a:bodyPr/>
          <a:lstStyle/>
          <a:p>
            <a:endParaRPr lang="en-US" dirty="0"/>
          </a:p>
        </p:txBody>
      </p:sp>
      <p:sp>
        <p:nvSpPr>
          <p:cNvPr id="19518" name="Freeform 265"/>
          <p:cNvSpPr>
            <a:spLocks/>
          </p:cNvSpPr>
          <p:nvPr/>
        </p:nvSpPr>
        <p:spPr bwMode="auto">
          <a:xfrm>
            <a:off x="3403600" y="5086350"/>
            <a:ext cx="125413" cy="106363"/>
          </a:xfrm>
          <a:custGeom>
            <a:avLst/>
            <a:gdLst>
              <a:gd name="T0" fmla="*/ 100806652 w 79"/>
              <a:gd name="T1" fmla="*/ 0 h 67"/>
              <a:gd name="T2" fmla="*/ 120967982 w 79"/>
              <a:gd name="T3" fmla="*/ 5040336 h 67"/>
              <a:gd name="T4" fmla="*/ 136088980 w 79"/>
              <a:gd name="T5" fmla="*/ 10080672 h 67"/>
              <a:gd name="T6" fmla="*/ 153730938 w 79"/>
              <a:gd name="T7" fmla="*/ 15121009 h 67"/>
              <a:gd name="T8" fmla="*/ 168851936 w 79"/>
              <a:gd name="T9" fmla="*/ 25201681 h 67"/>
              <a:gd name="T10" fmla="*/ 178932601 w 79"/>
              <a:gd name="T11" fmla="*/ 37803315 h 67"/>
              <a:gd name="T12" fmla="*/ 189013266 w 79"/>
              <a:gd name="T13" fmla="*/ 52924324 h 67"/>
              <a:gd name="T14" fmla="*/ 194053599 w 79"/>
              <a:gd name="T15" fmla="*/ 68045332 h 67"/>
              <a:gd name="T16" fmla="*/ 199093931 w 79"/>
              <a:gd name="T17" fmla="*/ 88206677 h 67"/>
              <a:gd name="T18" fmla="*/ 194053599 w 79"/>
              <a:gd name="T19" fmla="*/ 100806724 h 67"/>
              <a:gd name="T20" fmla="*/ 189013266 w 79"/>
              <a:gd name="T21" fmla="*/ 115927732 h 67"/>
              <a:gd name="T22" fmla="*/ 178932601 w 79"/>
              <a:gd name="T23" fmla="*/ 131048741 h 67"/>
              <a:gd name="T24" fmla="*/ 168851936 w 79"/>
              <a:gd name="T25" fmla="*/ 146169750 h 67"/>
              <a:gd name="T26" fmla="*/ 153730938 w 79"/>
              <a:gd name="T27" fmla="*/ 156250422 h 67"/>
              <a:gd name="T28" fmla="*/ 136088980 w 79"/>
              <a:gd name="T29" fmla="*/ 158771384 h 67"/>
              <a:gd name="T30" fmla="*/ 120967982 w 79"/>
              <a:gd name="T31" fmla="*/ 163811720 h 67"/>
              <a:gd name="T32" fmla="*/ 100806652 w 79"/>
              <a:gd name="T33" fmla="*/ 168852056 h 67"/>
              <a:gd name="T34" fmla="*/ 78125949 w 79"/>
              <a:gd name="T35" fmla="*/ 163811720 h 67"/>
              <a:gd name="T36" fmla="*/ 63004951 w 79"/>
              <a:gd name="T37" fmla="*/ 158771384 h 67"/>
              <a:gd name="T38" fmla="*/ 42843621 w 79"/>
              <a:gd name="T39" fmla="*/ 156250422 h 67"/>
              <a:gd name="T40" fmla="*/ 27722623 w 79"/>
              <a:gd name="T41" fmla="*/ 146169750 h 67"/>
              <a:gd name="T42" fmla="*/ 17641958 w 79"/>
              <a:gd name="T43" fmla="*/ 131048741 h 67"/>
              <a:gd name="T44" fmla="*/ 10080665 w 79"/>
              <a:gd name="T45" fmla="*/ 115927732 h 67"/>
              <a:gd name="T46" fmla="*/ 5040333 w 79"/>
              <a:gd name="T47" fmla="*/ 100806724 h 67"/>
              <a:gd name="T48" fmla="*/ 0 w 79"/>
              <a:gd name="T49" fmla="*/ 88206677 h 67"/>
              <a:gd name="T50" fmla="*/ 5040333 w 79"/>
              <a:gd name="T51" fmla="*/ 68045332 h 67"/>
              <a:gd name="T52" fmla="*/ 10080665 w 79"/>
              <a:gd name="T53" fmla="*/ 52924324 h 67"/>
              <a:gd name="T54" fmla="*/ 17641958 w 79"/>
              <a:gd name="T55" fmla="*/ 37803315 h 67"/>
              <a:gd name="T56" fmla="*/ 27722623 w 79"/>
              <a:gd name="T57" fmla="*/ 25201681 h 67"/>
              <a:gd name="T58" fmla="*/ 42843621 w 79"/>
              <a:gd name="T59" fmla="*/ 15121009 h 67"/>
              <a:gd name="T60" fmla="*/ 63004951 w 79"/>
              <a:gd name="T61" fmla="*/ 10080672 h 67"/>
              <a:gd name="T62" fmla="*/ 78125949 w 79"/>
              <a:gd name="T63" fmla="*/ 5040336 h 67"/>
              <a:gd name="T64" fmla="*/ 100806652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40" y="0"/>
                </a:moveTo>
                <a:lnTo>
                  <a:pt x="48" y="2"/>
                </a:lnTo>
                <a:lnTo>
                  <a:pt x="54" y="4"/>
                </a:lnTo>
                <a:lnTo>
                  <a:pt x="61" y="6"/>
                </a:lnTo>
                <a:lnTo>
                  <a:pt x="67" y="10"/>
                </a:lnTo>
                <a:lnTo>
                  <a:pt x="71" y="15"/>
                </a:lnTo>
                <a:lnTo>
                  <a:pt x="75" y="21"/>
                </a:lnTo>
                <a:lnTo>
                  <a:pt x="77" y="27"/>
                </a:lnTo>
                <a:lnTo>
                  <a:pt x="79" y="35"/>
                </a:lnTo>
                <a:lnTo>
                  <a:pt x="77" y="40"/>
                </a:lnTo>
                <a:lnTo>
                  <a:pt x="75" y="46"/>
                </a:lnTo>
                <a:lnTo>
                  <a:pt x="71" y="52"/>
                </a:lnTo>
                <a:lnTo>
                  <a:pt x="67" y="58"/>
                </a:lnTo>
                <a:lnTo>
                  <a:pt x="61" y="62"/>
                </a:lnTo>
                <a:lnTo>
                  <a:pt x="54" y="63"/>
                </a:lnTo>
                <a:lnTo>
                  <a:pt x="48" y="65"/>
                </a:lnTo>
                <a:lnTo>
                  <a:pt x="40" y="67"/>
                </a:lnTo>
                <a:lnTo>
                  <a:pt x="31" y="65"/>
                </a:lnTo>
                <a:lnTo>
                  <a:pt x="25" y="63"/>
                </a:lnTo>
                <a:lnTo>
                  <a:pt x="17" y="62"/>
                </a:lnTo>
                <a:lnTo>
                  <a:pt x="11" y="58"/>
                </a:lnTo>
                <a:lnTo>
                  <a:pt x="7" y="52"/>
                </a:lnTo>
                <a:lnTo>
                  <a:pt x="4" y="46"/>
                </a:lnTo>
                <a:lnTo>
                  <a:pt x="2" y="40"/>
                </a:lnTo>
                <a:lnTo>
                  <a:pt x="0" y="35"/>
                </a:lnTo>
                <a:lnTo>
                  <a:pt x="2" y="27"/>
                </a:lnTo>
                <a:lnTo>
                  <a:pt x="4" y="21"/>
                </a:lnTo>
                <a:lnTo>
                  <a:pt x="7" y="15"/>
                </a:lnTo>
                <a:lnTo>
                  <a:pt x="11" y="10"/>
                </a:lnTo>
                <a:lnTo>
                  <a:pt x="17" y="6"/>
                </a:lnTo>
                <a:lnTo>
                  <a:pt x="25" y="4"/>
                </a:lnTo>
                <a:lnTo>
                  <a:pt x="31" y="2"/>
                </a:lnTo>
                <a:lnTo>
                  <a:pt x="40" y="0"/>
                </a:lnTo>
                <a:close/>
              </a:path>
            </a:pathLst>
          </a:custGeom>
          <a:noFill/>
          <a:ln w="12700">
            <a:solidFill>
              <a:srgbClr val="1F1A17"/>
            </a:solidFill>
            <a:prstDash val="solid"/>
            <a:round/>
            <a:headEnd/>
            <a:tailEnd/>
          </a:ln>
        </p:spPr>
        <p:txBody>
          <a:bodyPr/>
          <a:lstStyle/>
          <a:p>
            <a:endParaRPr lang="en-US" dirty="0"/>
          </a:p>
        </p:txBody>
      </p:sp>
      <p:sp>
        <p:nvSpPr>
          <p:cNvPr id="19519" name="Freeform 266"/>
          <p:cNvSpPr>
            <a:spLocks/>
          </p:cNvSpPr>
          <p:nvPr/>
        </p:nvSpPr>
        <p:spPr bwMode="auto">
          <a:xfrm>
            <a:off x="3536950" y="5138738"/>
            <a:ext cx="119063" cy="100012"/>
          </a:xfrm>
          <a:custGeom>
            <a:avLst/>
            <a:gdLst>
              <a:gd name="T0" fmla="*/ 93246967 w 75"/>
              <a:gd name="T1" fmla="*/ 0 h 63"/>
              <a:gd name="T2" fmla="*/ 110887341 w 75"/>
              <a:gd name="T3" fmla="*/ 0 h 63"/>
              <a:gd name="T4" fmla="*/ 131048675 w 75"/>
              <a:gd name="T5" fmla="*/ 5040287 h 63"/>
              <a:gd name="T6" fmla="*/ 146169676 w 75"/>
              <a:gd name="T7" fmla="*/ 10080575 h 63"/>
              <a:gd name="T8" fmla="*/ 161290677 w 75"/>
              <a:gd name="T9" fmla="*/ 17640212 h 63"/>
              <a:gd name="T10" fmla="*/ 168851972 w 75"/>
              <a:gd name="T11" fmla="*/ 32761074 h 63"/>
              <a:gd name="T12" fmla="*/ 178932639 w 75"/>
              <a:gd name="T13" fmla="*/ 47881936 h 63"/>
              <a:gd name="T14" fmla="*/ 183972973 w 75"/>
              <a:gd name="T15" fmla="*/ 63002798 h 63"/>
              <a:gd name="T16" fmla="*/ 189013306 w 75"/>
              <a:gd name="T17" fmla="*/ 75604310 h 63"/>
              <a:gd name="T18" fmla="*/ 183972973 w 75"/>
              <a:gd name="T19" fmla="*/ 95765459 h 63"/>
              <a:gd name="T20" fmla="*/ 178932639 w 75"/>
              <a:gd name="T21" fmla="*/ 110886321 h 63"/>
              <a:gd name="T22" fmla="*/ 168851972 w 75"/>
              <a:gd name="T23" fmla="*/ 126007183 h 63"/>
              <a:gd name="T24" fmla="*/ 161290677 w 75"/>
              <a:gd name="T25" fmla="*/ 133566820 h 63"/>
              <a:gd name="T26" fmla="*/ 146169676 w 75"/>
              <a:gd name="T27" fmla="*/ 143647394 h 63"/>
              <a:gd name="T28" fmla="*/ 131048675 w 75"/>
              <a:gd name="T29" fmla="*/ 153727969 h 63"/>
              <a:gd name="T30" fmla="*/ 110887341 w 75"/>
              <a:gd name="T31" fmla="*/ 158768256 h 63"/>
              <a:gd name="T32" fmla="*/ 93246967 w 75"/>
              <a:gd name="T33" fmla="*/ 158768256 h 63"/>
              <a:gd name="T34" fmla="*/ 73085632 w 75"/>
              <a:gd name="T35" fmla="*/ 158768256 h 63"/>
              <a:gd name="T36" fmla="*/ 57964631 w 75"/>
              <a:gd name="T37" fmla="*/ 153727969 h 63"/>
              <a:gd name="T38" fmla="*/ 40322669 w 75"/>
              <a:gd name="T39" fmla="*/ 143647394 h 63"/>
              <a:gd name="T40" fmla="*/ 25201668 w 75"/>
              <a:gd name="T41" fmla="*/ 133566820 h 63"/>
              <a:gd name="T42" fmla="*/ 15121001 w 75"/>
              <a:gd name="T43" fmla="*/ 126007183 h 63"/>
              <a:gd name="T44" fmla="*/ 5040334 w 75"/>
              <a:gd name="T45" fmla="*/ 110886321 h 63"/>
              <a:gd name="T46" fmla="*/ 0 w 75"/>
              <a:gd name="T47" fmla="*/ 95765459 h 63"/>
              <a:gd name="T48" fmla="*/ 0 w 75"/>
              <a:gd name="T49" fmla="*/ 75604310 h 63"/>
              <a:gd name="T50" fmla="*/ 0 w 75"/>
              <a:gd name="T51" fmla="*/ 63002798 h 63"/>
              <a:gd name="T52" fmla="*/ 5040334 w 75"/>
              <a:gd name="T53" fmla="*/ 47881936 h 63"/>
              <a:gd name="T54" fmla="*/ 15121001 w 75"/>
              <a:gd name="T55" fmla="*/ 32761074 h 63"/>
              <a:gd name="T56" fmla="*/ 25201668 w 75"/>
              <a:gd name="T57" fmla="*/ 17640212 h 63"/>
              <a:gd name="T58" fmla="*/ 40322669 w 75"/>
              <a:gd name="T59" fmla="*/ 10080575 h 63"/>
              <a:gd name="T60" fmla="*/ 57964631 w 75"/>
              <a:gd name="T61" fmla="*/ 5040287 h 63"/>
              <a:gd name="T62" fmla="*/ 73085632 w 75"/>
              <a:gd name="T63" fmla="*/ 0 h 63"/>
              <a:gd name="T64" fmla="*/ 9324696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4" y="0"/>
                </a:lnTo>
                <a:lnTo>
                  <a:pt x="52" y="2"/>
                </a:lnTo>
                <a:lnTo>
                  <a:pt x="58" y="4"/>
                </a:lnTo>
                <a:lnTo>
                  <a:pt x="64" y="7"/>
                </a:lnTo>
                <a:lnTo>
                  <a:pt x="67" y="13"/>
                </a:lnTo>
                <a:lnTo>
                  <a:pt x="71" y="19"/>
                </a:lnTo>
                <a:lnTo>
                  <a:pt x="73" y="25"/>
                </a:lnTo>
                <a:lnTo>
                  <a:pt x="75" y="30"/>
                </a:lnTo>
                <a:lnTo>
                  <a:pt x="73" y="38"/>
                </a:lnTo>
                <a:lnTo>
                  <a:pt x="71" y="44"/>
                </a:lnTo>
                <a:lnTo>
                  <a:pt x="67" y="50"/>
                </a:lnTo>
                <a:lnTo>
                  <a:pt x="64" y="53"/>
                </a:lnTo>
                <a:lnTo>
                  <a:pt x="58" y="57"/>
                </a:lnTo>
                <a:lnTo>
                  <a:pt x="52" y="61"/>
                </a:lnTo>
                <a:lnTo>
                  <a:pt x="44" y="63"/>
                </a:lnTo>
                <a:lnTo>
                  <a:pt x="37" y="63"/>
                </a:lnTo>
                <a:lnTo>
                  <a:pt x="29" y="63"/>
                </a:lnTo>
                <a:lnTo>
                  <a:pt x="23" y="61"/>
                </a:lnTo>
                <a:lnTo>
                  <a:pt x="16" y="57"/>
                </a:lnTo>
                <a:lnTo>
                  <a:pt x="10" y="53"/>
                </a:lnTo>
                <a:lnTo>
                  <a:pt x="6" y="50"/>
                </a:lnTo>
                <a:lnTo>
                  <a:pt x="2" y="44"/>
                </a:lnTo>
                <a:lnTo>
                  <a:pt x="0" y="38"/>
                </a:lnTo>
                <a:lnTo>
                  <a:pt x="0" y="30"/>
                </a:lnTo>
                <a:lnTo>
                  <a:pt x="0" y="25"/>
                </a:lnTo>
                <a:lnTo>
                  <a:pt x="2" y="19"/>
                </a:lnTo>
                <a:lnTo>
                  <a:pt x="6" y="13"/>
                </a:lnTo>
                <a:lnTo>
                  <a:pt x="10" y="7"/>
                </a:lnTo>
                <a:lnTo>
                  <a:pt x="16" y="4"/>
                </a:lnTo>
                <a:lnTo>
                  <a:pt x="23" y="2"/>
                </a:lnTo>
                <a:lnTo>
                  <a:pt x="29" y="0"/>
                </a:lnTo>
                <a:lnTo>
                  <a:pt x="37" y="0"/>
                </a:lnTo>
                <a:close/>
              </a:path>
            </a:pathLst>
          </a:custGeom>
          <a:solidFill>
            <a:srgbClr val="FFFFFF"/>
          </a:solidFill>
          <a:ln w="9525">
            <a:noFill/>
            <a:round/>
            <a:headEnd/>
            <a:tailEnd/>
          </a:ln>
        </p:spPr>
        <p:txBody>
          <a:bodyPr/>
          <a:lstStyle/>
          <a:p>
            <a:endParaRPr lang="en-US" dirty="0"/>
          </a:p>
        </p:txBody>
      </p:sp>
      <p:sp>
        <p:nvSpPr>
          <p:cNvPr id="19520" name="Freeform 267"/>
          <p:cNvSpPr>
            <a:spLocks/>
          </p:cNvSpPr>
          <p:nvPr/>
        </p:nvSpPr>
        <p:spPr bwMode="auto">
          <a:xfrm>
            <a:off x="3536950" y="5138738"/>
            <a:ext cx="119063" cy="100012"/>
          </a:xfrm>
          <a:custGeom>
            <a:avLst/>
            <a:gdLst>
              <a:gd name="T0" fmla="*/ 93246967 w 75"/>
              <a:gd name="T1" fmla="*/ 0 h 63"/>
              <a:gd name="T2" fmla="*/ 110887341 w 75"/>
              <a:gd name="T3" fmla="*/ 0 h 63"/>
              <a:gd name="T4" fmla="*/ 131048675 w 75"/>
              <a:gd name="T5" fmla="*/ 5040287 h 63"/>
              <a:gd name="T6" fmla="*/ 146169676 w 75"/>
              <a:gd name="T7" fmla="*/ 10080575 h 63"/>
              <a:gd name="T8" fmla="*/ 161290677 w 75"/>
              <a:gd name="T9" fmla="*/ 17640212 h 63"/>
              <a:gd name="T10" fmla="*/ 168851972 w 75"/>
              <a:gd name="T11" fmla="*/ 32761074 h 63"/>
              <a:gd name="T12" fmla="*/ 178932639 w 75"/>
              <a:gd name="T13" fmla="*/ 47881936 h 63"/>
              <a:gd name="T14" fmla="*/ 183972973 w 75"/>
              <a:gd name="T15" fmla="*/ 63002798 h 63"/>
              <a:gd name="T16" fmla="*/ 189013306 w 75"/>
              <a:gd name="T17" fmla="*/ 75604310 h 63"/>
              <a:gd name="T18" fmla="*/ 183972973 w 75"/>
              <a:gd name="T19" fmla="*/ 95765459 h 63"/>
              <a:gd name="T20" fmla="*/ 178932639 w 75"/>
              <a:gd name="T21" fmla="*/ 110886321 h 63"/>
              <a:gd name="T22" fmla="*/ 168851972 w 75"/>
              <a:gd name="T23" fmla="*/ 126007183 h 63"/>
              <a:gd name="T24" fmla="*/ 161290677 w 75"/>
              <a:gd name="T25" fmla="*/ 133566820 h 63"/>
              <a:gd name="T26" fmla="*/ 146169676 w 75"/>
              <a:gd name="T27" fmla="*/ 143647394 h 63"/>
              <a:gd name="T28" fmla="*/ 131048675 w 75"/>
              <a:gd name="T29" fmla="*/ 153727969 h 63"/>
              <a:gd name="T30" fmla="*/ 110887341 w 75"/>
              <a:gd name="T31" fmla="*/ 158768256 h 63"/>
              <a:gd name="T32" fmla="*/ 93246967 w 75"/>
              <a:gd name="T33" fmla="*/ 158768256 h 63"/>
              <a:gd name="T34" fmla="*/ 73085632 w 75"/>
              <a:gd name="T35" fmla="*/ 158768256 h 63"/>
              <a:gd name="T36" fmla="*/ 57964631 w 75"/>
              <a:gd name="T37" fmla="*/ 153727969 h 63"/>
              <a:gd name="T38" fmla="*/ 40322669 w 75"/>
              <a:gd name="T39" fmla="*/ 143647394 h 63"/>
              <a:gd name="T40" fmla="*/ 25201668 w 75"/>
              <a:gd name="T41" fmla="*/ 133566820 h 63"/>
              <a:gd name="T42" fmla="*/ 15121001 w 75"/>
              <a:gd name="T43" fmla="*/ 126007183 h 63"/>
              <a:gd name="T44" fmla="*/ 5040334 w 75"/>
              <a:gd name="T45" fmla="*/ 110886321 h 63"/>
              <a:gd name="T46" fmla="*/ 0 w 75"/>
              <a:gd name="T47" fmla="*/ 95765459 h 63"/>
              <a:gd name="T48" fmla="*/ 0 w 75"/>
              <a:gd name="T49" fmla="*/ 75604310 h 63"/>
              <a:gd name="T50" fmla="*/ 0 w 75"/>
              <a:gd name="T51" fmla="*/ 63002798 h 63"/>
              <a:gd name="T52" fmla="*/ 5040334 w 75"/>
              <a:gd name="T53" fmla="*/ 47881936 h 63"/>
              <a:gd name="T54" fmla="*/ 15121001 w 75"/>
              <a:gd name="T55" fmla="*/ 32761074 h 63"/>
              <a:gd name="T56" fmla="*/ 25201668 w 75"/>
              <a:gd name="T57" fmla="*/ 17640212 h 63"/>
              <a:gd name="T58" fmla="*/ 40322669 w 75"/>
              <a:gd name="T59" fmla="*/ 10080575 h 63"/>
              <a:gd name="T60" fmla="*/ 57964631 w 75"/>
              <a:gd name="T61" fmla="*/ 5040287 h 63"/>
              <a:gd name="T62" fmla="*/ 73085632 w 75"/>
              <a:gd name="T63" fmla="*/ 0 h 63"/>
              <a:gd name="T64" fmla="*/ 93246967 w 75"/>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3">
                <a:moveTo>
                  <a:pt x="37" y="0"/>
                </a:moveTo>
                <a:lnTo>
                  <a:pt x="44" y="0"/>
                </a:lnTo>
                <a:lnTo>
                  <a:pt x="52" y="2"/>
                </a:lnTo>
                <a:lnTo>
                  <a:pt x="58" y="4"/>
                </a:lnTo>
                <a:lnTo>
                  <a:pt x="64" y="7"/>
                </a:lnTo>
                <a:lnTo>
                  <a:pt x="67" y="13"/>
                </a:lnTo>
                <a:lnTo>
                  <a:pt x="71" y="19"/>
                </a:lnTo>
                <a:lnTo>
                  <a:pt x="73" y="25"/>
                </a:lnTo>
                <a:lnTo>
                  <a:pt x="75" y="30"/>
                </a:lnTo>
                <a:lnTo>
                  <a:pt x="73" y="38"/>
                </a:lnTo>
                <a:lnTo>
                  <a:pt x="71" y="44"/>
                </a:lnTo>
                <a:lnTo>
                  <a:pt x="67" y="50"/>
                </a:lnTo>
                <a:lnTo>
                  <a:pt x="64" y="53"/>
                </a:lnTo>
                <a:lnTo>
                  <a:pt x="58" y="57"/>
                </a:lnTo>
                <a:lnTo>
                  <a:pt x="52" y="61"/>
                </a:lnTo>
                <a:lnTo>
                  <a:pt x="44" y="63"/>
                </a:lnTo>
                <a:lnTo>
                  <a:pt x="37" y="63"/>
                </a:lnTo>
                <a:lnTo>
                  <a:pt x="29" y="63"/>
                </a:lnTo>
                <a:lnTo>
                  <a:pt x="23" y="61"/>
                </a:lnTo>
                <a:lnTo>
                  <a:pt x="16" y="57"/>
                </a:lnTo>
                <a:lnTo>
                  <a:pt x="10" y="53"/>
                </a:lnTo>
                <a:lnTo>
                  <a:pt x="6" y="50"/>
                </a:lnTo>
                <a:lnTo>
                  <a:pt x="2" y="44"/>
                </a:lnTo>
                <a:lnTo>
                  <a:pt x="0" y="38"/>
                </a:lnTo>
                <a:lnTo>
                  <a:pt x="0" y="30"/>
                </a:lnTo>
                <a:lnTo>
                  <a:pt x="0" y="25"/>
                </a:lnTo>
                <a:lnTo>
                  <a:pt x="2" y="19"/>
                </a:lnTo>
                <a:lnTo>
                  <a:pt x="6" y="13"/>
                </a:lnTo>
                <a:lnTo>
                  <a:pt x="10" y="7"/>
                </a:lnTo>
                <a:lnTo>
                  <a:pt x="16" y="4"/>
                </a:lnTo>
                <a:lnTo>
                  <a:pt x="23" y="2"/>
                </a:lnTo>
                <a:lnTo>
                  <a:pt x="29" y="0"/>
                </a:lnTo>
                <a:lnTo>
                  <a:pt x="37" y="0"/>
                </a:lnTo>
                <a:close/>
              </a:path>
            </a:pathLst>
          </a:custGeom>
          <a:noFill/>
          <a:ln w="12700">
            <a:solidFill>
              <a:srgbClr val="1F1A17"/>
            </a:solidFill>
            <a:prstDash val="solid"/>
            <a:round/>
            <a:headEnd/>
            <a:tailEnd/>
          </a:ln>
        </p:spPr>
        <p:txBody>
          <a:bodyPr/>
          <a:lstStyle/>
          <a:p>
            <a:endParaRPr lang="en-US" dirty="0"/>
          </a:p>
        </p:txBody>
      </p:sp>
      <p:sp>
        <p:nvSpPr>
          <p:cNvPr id="19521" name="Freeform 268"/>
          <p:cNvSpPr>
            <a:spLocks/>
          </p:cNvSpPr>
          <p:nvPr/>
        </p:nvSpPr>
        <p:spPr bwMode="auto">
          <a:xfrm>
            <a:off x="3714750" y="5010150"/>
            <a:ext cx="123825" cy="103188"/>
          </a:xfrm>
          <a:custGeom>
            <a:avLst/>
            <a:gdLst>
              <a:gd name="T0" fmla="*/ 100806250 w 78"/>
              <a:gd name="T1" fmla="*/ 0 h 65"/>
              <a:gd name="T2" fmla="*/ 120967500 w 78"/>
              <a:gd name="T3" fmla="*/ 0 h 65"/>
              <a:gd name="T4" fmla="*/ 133569075 w 78"/>
              <a:gd name="T5" fmla="*/ 5040337 h 65"/>
              <a:gd name="T6" fmla="*/ 153730325 w 78"/>
              <a:gd name="T7" fmla="*/ 15121011 h 65"/>
              <a:gd name="T8" fmla="*/ 168851263 w 78"/>
              <a:gd name="T9" fmla="*/ 25201685 h 65"/>
              <a:gd name="T10" fmla="*/ 178931888 w 78"/>
              <a:gd name="T11" fmla="*/ 35282358 h 65"/>
              <a:gd name="T12" fmla="*/ 186491563 w 78"/>
              <a:gd name="T13" fmla="*/ 47883995 h 65"/>
              <a:gd name="T14" fmla="*/ 191531875 w 78"/>
              <a:gd name="T15" fmla="*/ 63005005 h 65"/>
              <a:gd name="T16" fmla="*/ 196572188 w 78"/>
              <a:gd name="T17" fmla="*/ 83166353 h 65"/>
              <a:gd name="T18" fmla="*/ 191531875 w 78"/>
              <a:gd name="T19" fmla="*/ 98287364 h 65"/>
              <a:gd name="T20" fmla="*/ 186491563 w 78"/>
              <a:gd name="T21" fmla="*/ 115927749 h 65"/>
              <a:gd name="T22" fmla="*/ 178931888 w 78"/>
              <a:gd name="T23" fmla="*/ 126008423 h 65"/>
              <a:gd name="T24" fmla="*/ 168851263 w 78"/>
              <a:gd name="T25" fmla="*/ 141129434 h 65"/>
              <a:gd name="T26" fmla="*/ 153730325 w 78"/>
              <a:gd name="T27" fmla="*/ 151210108 h 65"/>
              <a:gd name="T28" fmla="*/ 133569075 w 78"/>
              <a:gd name="T29" fmla="*/ 158771407 h 65"/>
              <a:gd name="T30" fmla="*/ 120967500 w 78"/>
              <a:gd name="T31" fmla="*/ 163811744 h 65"/>
              <a:gd name="T32" fmla="*/ 100806250 w 78"/>
              <a:gd name="T33" fmla="*/ 163811744 h 65"/>
              <a:gd name="T34" fmla="*/ 80645000 w 78"/>
              <a:gd name="T35" fmla="*/ 163811744 h 65"/>
              <a:gd name="T36" fmla="*/ 63004700 w 78"/>
              <a:gd name="T37" fmla="*/ 158771407 h 65"/>
              <a:gd name="T38" fmla="*/ 42843450 w 78"/>
              <a:gd name="T39" fmla="*/ 151210108 h 65"/>
              <a:gd name="T40" fmla="*/ 27722513 w 78"/>
              <a:gd name="T41" fmla="*/ 141129434 h 65"/>
              <a:gd name="T42" fmla="*/ 17641888 w 78"/>
              <a:gd name="T43" fmla="*/ 126008423 h 65"/>
              <a:gd name="T44" fmla="*/ 7561263 w 78"/>
              <a:gd name="T45" fmla="*/ 115927749 h 65"/>
              <a:gd name="T46" fmla="*/ 5040313 w 78"/>
              <a:gd name="T47" fmla="*/ 98287364 h 65"/>
              <a:gd name="T48" fmla="*/ 0 w 78"/>
              <a:gd name="T49" fmla="*/ 83166353 h 65"/>
              <a:gd name="T50" fmla="*/ 5040313 w 78"/>
              <a:gd name="T51" fmla="*/ 63005005 h 65"/>
              <a:gd name="T52" fmla="*/ 7561263 w 78"/>
              <a:gd name="T53" fmla="*/ 47883995 h 65"/>
              <a:gd name="T54" fmla="*/ 17641888 w 78"/>
              <a:gd name="T55" fmla="*/ 35282358 h 65"/>
              <a:gd name="T56" fmla="*/ 27722513 w 78"/>
              <a:gd name="T57" fmla="*/ 25201685 h 65"/>
              <a:gd name="T58" fmla="*/ 42843450 w 78"/>
              <a:gd name="T59" fmla="*/ 15121011 h 65"/>
              <a:gd name="T60" fmla="*/ 63004700 w 78"/>
              <a:gd name="T61" fmla="*/ 5040337 h 65"/>
              <a:gd name="T62" fmla="*/ 80645000 w 78"/>
              <a:gd name="T63" fmla="*/ 0 h 65"/>
              <a:gd name="T64" fmla="*/ 100806250 w 78"/>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5">
                <a:moveTo>
                  <a:pt x="40" y="0"/>
                </a:moveTo>
                <a:lnTo>
                  <a:pt x="48" y="0"/>
                </a:lnTo>
                <a:lnTo>
                  <a:pt x="53" y="2"/>
                </a:lnTo>
                <a:lnTo>
                  <a:pt x="61" y="6"/>
                </a:lnTo>
                <a:lnTo>
                  <a:pt x="67" y="10"/>
                </a:lnTo>
                <a:lnTo>
                  <a:pt x="71" y="14"/>
                </a:lnTo>
                <a:lnTo>
                  <a:pt x="74" y="19"/>
                </a:lnTo>
                <a:lnTo>
                  <a:pt x="76" y="25"/>
                </a:lnTo>
                <a:lnTo>
                  <a:pt x="78" y="33"/>
                </a:lnTo>
                <a:lnTo>
                  <a:pt x="76" y="39"/>
                </a:lnTo>
                <a:lnTo>
                  <a:pt x="74" y="46"/>
                </a:lnTo>
                <a:lnTo>
                  <a:pt x="71" y="50"/>
                </a:lnTo>
                <a:lnTo>
                  <a:pt x="67" y="56"/>
                </a:lnTo>
                <a:lnTo>
                  <a:pt x="61" y="60"/>
                </a:lnTo>
                <a:lnTo>
                  <a:pt x="53" y="63"/>
                </a:lnTo>
                <a:lnTo>
                  <a:pt x="48" y="65"/>
                </a:lnTo>
                <a:lnTo>
                  <a:pt x="40" y="65"/>
                </a:lnTo>
                <a:lnTo>
                  <a:pt x="32" y="65"/>
                </a:lnTo>
                <a:lnTo>
                  <a:pt x="25" y="63"/>
                </a:lnTo>
                <a:lnTo>
                  <a:pt x="17" y="60"/>
                </a:lnTo>
                <a:lnTo>
                  <a:pt x="11" y="56"/>
                </a:lnTo>
                <a:lnTo>
                  <a:pt x="7" y="50"/>
                </a:lnTo>
                <a:lnTo>
                  <a:pt x="3" y="46"/>
                </a:lnTo>
                <a:lnTo>
                  <a:pt x="2" y="39"/>
                </a:lnTo>
                <a:lnTo>
                  <a:pt x="0" y="33"/>
                </a:lnTo>
                <a:lnTo>
                  <a:pt x="2" y="25"/>
                </a:lnTo>
                <a:lnTo>
                  <a:pt x="3" y="19"/>
                </a:lnTo>
                <a:lnTo>
                  <a:pt x="7" y="14"/>
                </a:lnTo>
                <a:lnTo>
                  <a:pt x="11" y="10"/>
                </a:lnTo>
                <a:lnTo>
                  <a:pt x="17" y="6"/>
                </a:lnTo>
                <a:lnTo>
                  <a:pt x="25" y="2"/>
                </a:lnTo>
                <a:lnTo>
                  <a:pt x="32" y="0"/>
                </a:lnTo>
                <a:lnTo>
                  <a:pt x="40" y="0"/>
                </a:lnTo>
                <a:close/>
              </a:path>
            </a:pathLst>
          </a:custGeom>
          <a:noFill/>
          <a:ln w="12700">
            <a:solidFill>
              <a:srgbClr val="1F1A17"/>
            </a:solidFill>
            <a:prstDash val="solid"/>
            <a:round/>
            <a:headEnd/>
            <a:tailEnd/>
          </a:ln>
        </p:spPr>
        <p:txBody>
          <a:bodyPr/>
          <a:lstStyle/>
          <a:p>
            <a:endParaRPr lang="en-US" dirty="0"/>
          </a:p>
        </p:txBody>
      </p:sp>
      <p:sp>
        <p:nvSpPr>
          <p:cNvPr id="19522" name="Freeform 269"/>
          <p:cNvSpPr>
            <a:spLocks/>
          </p:cNvSpPr>
          <p:nvPr/>
        </p:nvSpPr>
        <p:spPr bwMode="auto">
          <a:xfrm>
            <a:off x="4527550" y="6381750"/>
            <a:ext cx="125413" cy="106363"/>
          </a:xfrm>
          <a:custGeom>
            <a:avLst/>
            <a:gdLst>
              <a:gd name="T0" fmla="*/ 98287279 w 79"/>
              <a:gd name="T1" fmla="*/ 0 h 67"/>
              <a:gd name="T2" fmla="*/ 120967982 w 79"/>
              <a:gd name="T3" fmla="*/ 2520962 h 67"/>
              <a:gd name="T4" fmla="*/ 136088980 w 79"/>
              <a:gd name="T5" fmla="*/ 7561298 h 67"/>
              <a:gd name="T6" fmla="*/ 156250310 w 79"/>
              <a:gd name="T7" fmla="*/ 12601634 h 67"/>
              <a:gd name="T8" fmla="*/ 168851936 w 79"/>
              <a:gd name="T9" fmla="*/ 22682307 h 67"/>
              <a:gd name="T10" fmla="*/ 178932601 w 79"/>
              <a:gd name="T11" fmla="*/ 37803315 h 67"/>
              <a:gd name="T12" fmla="*/ 189013266 w 79"/>
              <a:gd name="T13" fmla="*/ 52924324 h 67"/>
              <a:gd name="T14" fmla="*/ 194053599 w 79"/>
              <a:gd name="T15" fmla="*/ 65524371 h 67"/>
              <a:gd name="T16" fmla="*/ 199093931 w 79"/>
              <a:gd name="T17" fmla="*/ 85685715 h 67"/>
              <a:gd name="T18" fmla="*/ 194053599 w 79"/>
              <a:gd name="T19" fmla="*/ 100806724 h 67"/>
              <a:gd name="T20" fmla="*/ 189013266 w 79"/>
              <a:gd name="T21" fmla="*/ 115927732 h 67"/>
              <a:gd name="T22" fmla="*/ 178932601 w 79"/>
              <a:gd name="T23" fmla="*/ 128529367 h 67"/>
              <a:gd name="T24" fmla="*/ 168851936 w 79"/>
              <a:gd name="T25" fmla="*/ 143650375 h 67"/>
              <a:gd name="T26" fmla="*/ 156250310 w 79"/>
              <a:gd name="T27" fmla="*/ 153731048 h 67"/>
              <a:gd name="T28" fmla="*/ 136088980 w 79"/>
              <a:gd name="T29" fmla="*/ 158771384 h 67"/>
              <a:gd name="T30" fmla="*/ 120967982 w 79"/>
              <a:gd name="T31" fmla="*/ 163811720 h 67"/>
              <a:gd name="T32" fmla="*/ 98287279 w 79"/>
              <a:gd name="T33" fmla="*/ 168852056 h 67"/>
              <a:gd name="T34" fmla="*/ 78125949 w 79"/>
              <a:gd name="T35" fmla="*/ 163811720 h 67"/>
              <a:gd name="T36" fmla="*/ 63004951 w 79"/>
              <a:gd name="T37" fmla="*/ 158771384 h 67"/>
              <a:gd name="T38" fmla="*/ 42843621 w 79"/>
              <a:gd name="T39" fmla="*/ 153731048 h 67"/>
              <a:gd name="T40" fmla="*/ 30241996 w 79"/>
              <a:gd name="T41" fmla="*/ 143650375 h 67"/>
              <a:gd name="T42" fmla="*/ 20161330 w 79"/>
              <a:gd name="T43" fmla="*/ 128529367 h 67"/>
              <a:gd name="T44" fmla="*/ 10080665 w 79"/>
              <a:gd name="T45" fmla="*/ 115927732 h 67"/>
              <a:gd name="T46" fmla="*/ 5040333 w 79"/>
              <a:gd name="T47" fmla="*/ 100806724 h 67"/>
              <a:gd name="T48" fmla="*/ 0 w 79"/>
              <a:gd name="T49" fmla="*/ 85685715 h 67"/>
              <a:gd name="T50" fmla="*/ 5040333 w 79"/>
              <a:gd name="T51" fmla="*/ 65524371 h 67"/>
              <a:gd name="T52" fmla="*/ 10080665 w 79"/>
              <a:gd name="T53" fmla="*/ 52924324 h 67"/>
              <a:gd name="T54" fmla="*/ 20161330 w 79"/>
              <a:gd name="T55" fmla="*/ 37803315 h 67"/>
              <a:gd name="T56" fmla="*/ 30241996 w 79"/>
              <a:gd name="T57" fmla="*/ 22682307 h 67"/>
              <a:gd name="T58" fmla="*/ 42843621 w 79"/>
              <a:gd name="T59" fmla="*/ 12601634 h 67"/>
              <a:gd name="T60" fmla="*/ 63004951 w 79"/>
              <a:gd name="T61" fmla="*/ 7561298 h 67"/>
              <a:gd name="T62" fmla="*/ 78125949 w 79"/>
              <a:gd name="T63" fmla="*/ 2520962 h 67"/>
              <a:gd name="T64" fmla="*/ 98287279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9" y="0"/>
                </a:moveTo>
                <a:lnTo>
                  <a:pt x="48" y="1"/>
                </a:lnTo>
                <a:lnTo>
                  <a:pt x="54" y="3"/>
                </a:lnTo>
                <a:lnTo>
                  <a:pt x="62" y="5"/>
                </a:lnTo>
                <a:lnTo>
                  <a:pt x="67" y="9"/>
                </a:lnTo>
                <a:lnTo>
                  <a:pt x="71" y="15"/>
                </a:lnTo>
                <a:lnTo>
                  <a:pt x="75" y="21"/>
                </a:lnTo>
                <a:lnTo>
                  <a:pt x="77" y="26"/>
                </a:lnTo>
                <a:lnTo>
                  <a:pt x="79" y="34"/>
                </a:lnTo>
                <a:lnTo>
                  <a:pt x="77" y="40"/>
                </a:lnTo>
                <a:lnTo>
                  <a:pt x="75" y="46"/>
                </a:lnTo>
                <a:lnTo>
                  <a:pt x="71" y="51"/>
                </a:lnTo>
                <a:lnTo>
                  <a:pt x="67" y="57"/>
                </a:lnTo>
                <a:lnTo>
                  <a:pt x="62" y="61"/>
                </a:lnTo>
                <a:lnTo>
                  <a:pt x="54" y="63"/>
                </a:lnTo>
                <a:lnTo>
                  <a:pt x="48" y="65"/>
                </a:lnTo>
                <a:lnTo>
                  <a:pt x="39" y="67"/>
                </a:lnTo>
                <a:lnTo>
                  <a:pt x="31" y="65"/>
                </a:lnTo>
                <a:lnTo>
                  <a:pt x="25" y="63"/>
                </a:lnTo>
                <a:lnTo>
                  <a:pt x="17" y="61"/>
                </a:lnTo>
                <a:lnTo>
                  <a:pt x="12" y="57"/>
                </a:lnTo>
                <a:lnTo>
                  <a:pt x="8" y="51"/>
                </a:lnTo>
                <a:lnTo>
                  <a:pt x="4" y="46"/>
                </a:lnTo>
                <a:lnTo>
                  <a:pt x="2" y="40"/>
                </a:lnTo>
                <a:lnTo>
                  <a:pt x="0" y="34"/>
                </a:lnTo>
                <a:lnTo>
                  <a:pt x="2" y="26"/>
                </a:lnTo>
                <a:lnTo>
                  <a:pt x="4" y="21"/>
                </a:lnTo>
                <a:lnTo>
                  <a:pt x="8" y="15"/>
                </a:lnTo>
                <a:lnTo>
                  <a:pt x="12" y="9"/>
                </a:lnTo>
                <a:lnTo>
                  <a:pt x="17" y="5"/>
                </a:lnTo>
                <a:lnTo>
                  <a:pt x="25" y="3"/>
                </a:lnTo>
                <a:lnTo>
                  <a:pt x="31" y="1"/>
                </a:lnTo>
                <a:lnTo>
                  <a:pt x="39" y="0"/>
                </a:lnTo>
                <a:close/>
              </a:path>
            </a:pathLst>
          </a:custGeom>
          <a:noFill/>
          <a:ln w="12700">
            <a:solidFill>
              <a:srgbClr val="1F1A17"/>
            </a:solidFill>
            <a:prstDash val="solid"/>
            <a:round/>
            <a:headEnd/>
            <a:tailEnd/>
          </a:ln>
        </p:spPr>
        <p:txBody>
          <a:bodyPr/>
          <a:lstStyle/>
          <a:p>
            <a:endParaRPr lang="en-US" dirty="0"/>
          </a:p>
        </p:txBody>
      </p:sp>
      <p:sp>
        <p:nvSpPr>
          <p:cNvPr id="19523" name="Freeform 270"/>
          <p:cNvSpPr>
            <a:spLocks/>
          </p:cNvSpPr>
          <p:nvPr/>
        </p:nvSpPr>
        <p:spPr bwMode="auto">
          <a:xfrm>
            <a:off x="3486150" y="5862638"/>
            <a:ext cx="120650" cy="104775"/>
          </a:xfrm>
          <a:custGeom>
            <a:avLst/>
            <a:gdLst>
              <a:gd name="T0" fmla="*/ 95765938 w 76"/>
              <a:gd name="T1" fmla="*/ 0 h 66"/>
              <a:gd name="T2" fmla="*/ 115927188 w 76"/>
              <a:gd name="T3" fmla="*/ 0 h 66"/>
              <a:gd name="T4" fmla="*/ 133569075 w 76"/>
              <a:gd name="T5" fmla="*/ 5040313 h 66"/>
              <a:gd name="T6" fmla="*/ 148690013 w 76"/>
              <a:gd name="T7" fmla="*/ 15120938 h 66"/>
              <a:gd name="T8" fmla="*/ 163810950 w 76"/>
              <a:gd name="T9" fmla="*/ 25201563 h 66"/>
              <a:gd name="T10" fmla="*/ 173891575 w 76"/>
              <a:gd name="T11" fmla="*/ 40322500 h 66"/>
              <a:gd name="T12" fmla="*/ 183972200 w 76"/>
              <a:gd name="T13" fmla="*/ 50403125 h 66"/>
              <a:gd name="T14" fmla="*/ 189012513 w 76"/>
              <a:gd name="T15" fmla="*/ 68045013 h 66"/>
              <a:gd name="T16" fmla="*/ 191531875 w 76"/>
              <a:gd name="T17" fmla="*/ 83165950 h 66"/>
              <a:gd name="T18" fmla="*/ 189012513 w 76"/>
              <a:gd name="T19" fmla="*/ 103327200 h 66"/>
              <a:gd name="T20" fmla="*/ 183972200 w 76"/>
              <a:gd name="T21" fmla="*/ 115927188 h 66"/>
              <a:gd name="T22" fmla="*/ 173891575 w 76"/>
              <a:gd name="T23" fmla="*/ 131048125 h 66"/>
              <a:gd name="T24" fmla="*/ 163810950 w 76"/>
              <a:gd name="T25" fmla="*/ 141128750 h 66"/>
              <a:gd name="T26" fmla="*/ 148690013 w 76"/>
              <a:gd name="T27" fmla="*/ 151209375 h 66"/>
              <a:gd name="T28" fmla="*/ 133569075 w 76"/>
              <a:gd name="T29" fmla="*/ 161290000 h 66"/>
              <a:gd name="T30" fmla="*/ 115927188 w 76"/>
              <a:gd name="T31" fmla="*/ 166330313 h 66"/>
              <a:gd name="T32" fmla="*/ 95765938 w 76"/>
              <a:gd name="T33" fmla="*/ 166330313 h 66"/>
              <a:gd name="T34" fmla="*/ 75604688 w 76"/>
              <a:gd name="T35" fmla="*/ 166330313 h 66"/>
              <a:gd name="T36" fmla="*/ 57964388 w 76"/>
              <a:gd name="T37" fmla="*/ 161290000 h 66"/>
              <a:gd name="T38" fmla="*/ 42843450 w 76"/>
              <a:gd name="T39" fmla="*/ 151209375 h 66"/>
              <a:gd name="T40" fmla="*/ 27722513 w 76"/>
              <a:gd name="T41" fmla="*/ 141128750 h 66"/>
              <a:gd name="T42" fmla="*/ 12601575 w 76"/>
              <a:gd name="T43" fmla="*/ 131048125 h 66"/>
              <a:gd name="T44" fmla="*/ 5040313 w 76"/>
              <a:gd name="T45" fmla="*/ 115927188 h 66"/>
              <a:gd name="T46" fmla="*/ 0 w 76"/>
              <a:gd name="T47" fmla="*/ 103327200 h 66"/>
              <a:gd name="T48" fmla="*/ 0 w 76"/>
              <a:gd name="T49" fmla="*/ 83165950 h 66"/>
              <a:gd name="T50" fmla="*/ 0 w 76"/>
              <a:gd name="T51" fmla="*/ 68045013 h 66"/>
              <a:gd name="T52" fmla="*/ 5040313 w 76"/>
              <a:gd name="T53" fmla="*/ 50403125 h 66"/>
              <a:gd name="T54" fmla="*/ 12601575 w 76"/>
              <a:gd name="T55" fmla="*/ 40322500 h 66"/>
              <a:gd name="T56" fmla="*/ 27722513 w 76"/>
              <a:gd name="T57" fmla="*/ 25201563 h 66"/>
              <a:gd name="T58" fmla="*/ 42843450 w 76"/>
              <a:gd name="T59" fmla="*/ 15120938 h 66"/>
              <a:gd name="T60" fmla="*/ 57964388 w 76"/>
              <a:gd name="T61" fmla="*/ 5040313 h 66"/>
              <a:gd name="T62" fmla="*/ 75604688 w 76"/>
              <a:gd name="T63" fmla="*/ 0 h 66"/>
              <a:gd name="T64" fmla="*/ 957659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59" y="6"/>
                </a:lnTo>
                <a:lnTo>
                  <a:pt x="65" y="10"/>
                </a:lnTo>
                <a:lnTo>
                  <a:pt x="69" y="16"/>
                </a:lnTo>
                <a:lnTo>
                  <a:pt x="73" y="20"/>
                </a:lnTo>
                <a:lnTo>
                  <a:pt x="75" y="27"/>
                </a:lnTo>
                <a:lnTo>
                  <a:pt x="76" y="33"/>
                </a:lnTo>
                <a:lnTo>
                  <a:pt x="75" y="41"/>
                </a:lnTo>
                <a:lnTo>
                  <a:pt x="73" y="46"/>
                </a:lnTo>
                <a:lnTo>
                  <a:pt x="69" y="52"/>
                </a:lnTo>
                <a:lnTo>
                  <a:pt x="65" y="56"/>
                </a:lnTo>
                <a:lnTo>
                  <a:pt x="59" y="60"/>
                </a:lnTo>
                <a:lnTo>
                  <a:pt x="53" y="64"/>
                </a:lnTo>
                <a:lnTo>
                  <a:pt x="46" y="66"/>
                </a:lnTo>
                <a:lnTo>
                  <a:pt x="38" y="66"/>
                </a:lnTo>
                <a:lnTo>
                  <a:pt x="30" y="66"/>
                </a:lnTo>
                <a:lnTo>
                  <a:pt x="23" y="64"/>
                </a:lnTo>
                <a:lnTo>
                  <a:pt x="17" y="60"/>
                </a:lnTo>
                <a:lnTo>
                  <a:pt x="11" y="56"/>
                </a:lnTo>
                <a:lnTo>
                  <a:pt x="5" y="52"/>
                </a:lnTo>
                <a:lnTo>
                  <a:pt x="2" y="46"/>
                </a:lnTo>
                <a:lnTo>
                  <a:pt x="0" y="41"/>
                </a:lnTo>
                <a:lnTo>
                  <a:pt x="0" y="33"/>
                </a:lnTo>
                <a:lnTo>
                  <a:pt x="0" y="27"/>
                </a:lnTo>
                <a:lnTo>
                  <a:pt x="2" y="20"/>
                </a:lnTo>
                <a:lnTo>
                  <a:pt x="5" y="16"/>
                </a:lnTo>
                <a:lnTo>
                  <a:pt x="11" y="10"/>
                </a:lnTo>
                <a:lnTo>
                  <a:pt x="17"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524" name="Freeform 271"/>
          <p:cNvSpPr>
            <a:spLocks/>
          </p:cNvSpPr>
          <p:nvPr/>
        </p:nvSpPr>
        <p:spPr bwMode="auto">
          <a:xfrm>
            <a:off x="3486150" y="5862638"/>
            <a:ext cx="120650" cy="104775"/>
          </a:xfrm>
          <a:custGeom>
            <a:avLst/>
            <a:gdLst>
              <a:gd name="T0" fmla="*/ 95765938 w 76"/>
              <a:gd name="T1" fmla="*/ 0 h 66"/>
              <a:gd name="T2" fmla="*/ 115927188 w 76"/>
              <a:gd name="T3" fmla="*/ 0 h 66"/>
              <a:gd name="T4" fmla="*/ 133569075 w 76"/>
              <a:gd name="T5" fmla="*/ 5040313 h 66"/>
              <a:gd name="T6" fmla="*/ 148690013 w 76"/>
              <a:gd name="T7" fmla="*/ 15120938 h 66"/>
              <a:gd name="T8" fmla="*/ 163810950 w 76"/>
              <a:gd name="T9" fmla="*/ 25201563 h 66"/>
              <a:gd name="T10" fmla="*/ 173891575 w 76"/>
              <a:gd name="T11" fmla="*/ 40322500 h 66"/>
              <a:gd name="T12" fmla="*/ 183972200 w 76"/>
              <a:gd name="T13" fmla="*/ 50403125 h 66"/>
              <a:gd name="T14" fmla="*/ 189012513 w 76"/>
              <a:gd name="T15" fmla="*/ 68045013 h 66"/>
              <a:gd name="T16" fmla="*/ 191531875 w 76"/>
              <a:gd name="T17" fmla="*/ 83165950 h 66"/>
              <a:gd name="T18" fmla="*/ 189012513 w 76"/>
              <a:gd name="T19" fmla="*/ 103327200 h 66"/>
              <a:gd name="T20" fmla="*/ 183972200 w 76"/>
              <a:gd name="T21" fmla="*/ 115927188 h 66"/>
              <a:gd name="T22" fmla="*/ 173891575 w 76"/>
              <a:gd name="T23" fmla="*/ 131048125 h 66"/>
              <a:gd name="T24" fmla="*/ 163810950 w 76"/>
              <a:gd name="T25" fmla="*/ 141128750 h 66"/>
              <a:gd name="T26" fmla="*/ 148690013 w 76"/>
              <a:gd name="T27" fmla="*/ 151209375 h 66"/>
              <a:gd name="T28" fmla="*/ 133569075 w 76"/>
              <a:gd name="T29" fmla="*/ 161290000 h 66"/>
              <a:gd name="T30" fmla="*/ 115927188 w 76"/>
              <a:gd name="T31" fmla="*/ 166330313 h 66"/>
              <a:gd name="T32" fmla="*/ 95765938 w 76"/>
              <a:gd name="T33" fmla="*/ 166330313 h 66"/>
              <a:gd name="T34" fmla="*/ 75604688 w 76"/>
              <a:gd name="T35" fmla="*/ 166330313 h 66"/>
              <a:gd name="T36" fmla="*/ 57964388 w 76"/>
              <a:gd name="T37" fmla="*/ 161290000 h 66"/>
              <a:gd name="T38" fmla="*/ 42843450 w 76"/>
              <a:gd name="T39" fmla="*/ 151209375 h 66"/>
              <a:gd name="T40" fmla="*/ 27722513 w 76"/>
              <a:gd name="T41" fmla="*/ 141128750 h 66"/>
              <a:gd name="T42" fmla="*/ 12601575 w 76"/>
              <a:gd name="T43" fmla="*/ 131048125 h 66"/>
              <a:gd name="T44" fmla="*/ 5040313 w 76"/>
              <a:gd name="T45" fmla="*/ 115927188 h 66"/>
              <a:gd name="T46" fmla="*/ 0 w 76"/>
              <a:gd name="T47" fmla="*/ 103327200 h 66"/>
              <a:gd name="T48" fmla="*/ 0 w 76"/>
              <a:gd name="T49" fmla="*/ 83165950 h 66"/>
              <a:gd name="T50" fmla="*/ 0 w 76"/>
              <a:gd name="T51" fmla="*/ 68045013 h 66"/>
              <a:gd name="T52" fmla="*/ 5040313 w 76"/>
              <a:gd name="T53" fmla="*/ 50403125 h 66"/>
              <a:gd name="T54" fmla="*/ 12601575 w 76"/>
              <a:gd name="T55" fmla="*/ 40322500 h 66"/>
              <a:gd name="T56" fmla="*/ 27722513 w 76"/>
              <a:gd name="T57" fmla="*/ 25201563 h 66"/>
              <a:gd name="T58" fmla="*/ 42843450 w 76"/>
              <a:gd name="T59" fmla="*/ 15120938 h 66"/>
              <a:gd name="T60" fmla="*/ 57964388 w 76"/>
              <a:gd name="T61" fmla="*/ 5040313 h 66"/>
              <a:gd name="T62" fmla="*/ 75604688 w 76"/>
              <a:gd name="T63" fmla="*/ 0 h 66"/>
              <a:gd name="T64" fmla="*/ 957659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3" y="2"/>
                </a:lnTo>
                <a:lnTo>
                  <a:pt x="59" y="6"/>
                </a:lnTo>
                <a:lnTo>
                  <a:pt x="65" y="10"/>
                </a:lnTo>
                <a:lnTo>
                  <a:pt x="69" y="16"/>
                </a:lnTo>
                <a:lnTo>
                  <a:pt x="73" y="20"/>
                </a:lnTo>
                <a:lnTo>
                  <a:pt x="75" y="27"/>
                </a:lnTo>
                <a:lnTo>
                  <a:pt x="76" y="33"/>
                </a:lnTo>
                <a:lnTo>
                  <a:pt x="75" y="41"/>
                </a:lnTo>
                <a:lnTo>
                  <a:pt x="73" y="46"/>
                </a:lnTo>
                <a:lnTo>
                  <a:pt x="69" y="52"/>
                </a:lnTo>
                <a:lnTo>
                  <a:pt x="65" y="56"/>
                </a:lnTo>
                <a:lnTo>
                  <a:pt x="59" y="60"/>
                </a:lnTo>
                <a:lnTo>
                  <a:pt x="53" y="64"/>
                </a:lnTo>
                <a:lnTo>
                  <a:pt x="46" y="66"/>
                </a:lnTo>
                <a:lnTo>
                  <a:pt x="38" y="66"/>
                </a:lnTo>
                <a:lnTo>
                  <a:pt x="30" y="66"/>
                </a:lnTo>
                <a:lnTo>
                  <a:pt x="23" y="64"/>
                </a:lnTo>
                <a:lnTo>
                  <a:pt x="17" y="60"/>
                </a:lnTo>
                <a:lnTo>
                  <a:pt x="11" y="56"/>
                </a:lnTo>
                <a:lnTo>
                  <a:pt x="5" y="52"/>
                </a:lnTo>
                <a:lnTo>
                  <a:pt x="2" y="46"/>
                </a:lnTo>
                <a:lnTo>
                  <a:pt x="0" y="41"/>
                </a:lnTo>
                <a:lnTo>
                  <a:pt x="0" y="33"/>
                </a:lnTo>
                <a:lnTo>
                  <a:pt x="0" y="27"/>
                </a:lnTo>
                <a:lnTo>
                  <a:pt x="2" y="20"/>
                </a:lnTo>
                <a:lnTo>
                  <a:pt x="5" y="16"/>
                </a:lnTo>
                <a:lnTo>
                  <a:pt x="11" y="10"/>
                </a:lnTo>
                <a:lnTo>
                  <a:pt x="17"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525" name="Freeform 272"/>
          <p:cNvSpPr>
            <a:spLocks/>
          </p:cNvSpPr>
          <p:nvPr/>
        </p:nvSpPr>
        <p:spPr bwMode="auto">
          <a:xfrm>
            <a:off x="4610100" y="5775325"/>
            <a:ext cx="122238" cy="103188"/>
          </a:xfrm>
          <a:custGeom>
            <a:avLst/>
            <a:gdLst>
              <a:gd name="T0" fmla="*/ 95766329 w 77"/>
              <a:gd name="T1" fmla="*/ 0 h 65"/>
              <a:gd name="T2" fmla="*/ 115927662 w 77"/>
              <a:gd name="T3" fmla="*/ 0 h 65"/>
              <a:gd name="T4" fmla="*/ 136088994 w 77"/>
              <a:gd name="T5" fmla="*/ 5040337 h 65"/>
              <a:gd name="T6" fmla="*/ 151209994 w 77"/>
              <a:gd name="T7" fmla="*/ 12601636 h 65"/>
              <a:gd name="T8" fmla="*/ 163811620 w 77"/>
              <a:gd name="T9" fmla="*/ 22682310 h 65"/>
              <a:gd name="T10" fmla="*/ 178932619 w 77"/>
              <a:gd name="T11" fmla="*/ 37803321 h 65"/>
              <a:gd name="T12" fmla="*/ 189013286 w 77"/>
              <a:gd name="T13" fmla="*/ 52924331 h 65"/>
              <a:gd name="T14" fmla="*/ 194053619 w 77"/>
              <a:gd name="T15" fmla="*/ 68045342 h 65"/>
              <a:gd name="T16" fmla="*/ 194053619 w 77"/>
              <a:gd name="T17" fmla="*/ 80645391 h 65"/>
              <a:gd name="T18" fmla="*/ 194053619 w 77"/>
              <a:gd name="T19" fmla="*/ 100806738 h 65"/>
              <a:gd name="T20" fmla="*/ 189013286 w 77"/>
              <a:gd name="T21" fmla="*/ 115927749 h 65"/>
              <a:gd name="T22" fmla="*/ 178932619 w 77"/>
              <a:gd name="T23" fmla="*/ 131048760 h 65"/>
              <a:gd name="T24" fmla="*/ 163811620 w 77"/>
              <a:gd name="T25" fmla="*/ 138610059 h 65"/>
              <a:gd name="T26" fmla="*/ 151209994 w 77"/>
              <a:gd name="T27" fmla="*/ 153731070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53731070 h 65"/>
              <a:gd name="T40" fmla="*/ 30241999 w 77"/>
              <a:gd name="T41" fmla="*/ 138610059 h 65"/>
              <a:gd name="T42" fmla="*/ 20161332 w 77"/>
              <a:gd name="T43" fmla="*/ 131048760 h 65"/>
              <a:gd name="T44" fmla="*/ 10080666 w 77"/>
              <a:gd name="T45" fmla="*/ 115927749 h 65"/>
              <a:gd name="T46" fmla="*/ 5040333 w 77"/>
              <a:gd name="T47" fmla="*/ 100806738 h 65"/>
              <a:gd name="T48" fmla="*/ 0 w 77"/>
              <a:gd name="T49" fmla="*/ 80645391 h 65"/>
              <a:gd name="T50" fmla="*/ 5040333 w 77"/>
              <a:gd name="T51" fmla="*/ 68045342 h 65"/>
              <a:gd name="T52" fmla="*/ 10080666 w 77"/>
              <a:gd name="T53" fmla="*/ 52924331 h 65"/>
              <a:gd name="T54" fmla="*/ 20161332 w 77"/>
              <a:gd name="T55" fmla="*/ 37803321 h 65"/>
              <a:gd name="T56" fmla="*/ 30241999 w 77"/>
              <a:gd name="T57" fmla="*/ 22682310 h 65"/>
              <a:gd name="T58" fmla="*/ 42843625 w 77"/>
              <a:gd name="T59" fmla="*/ 12601636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5"/>
                </a:lnTo>
                <a:lnTo>
                  <a:pt x="65" y="9"/>
                </a:lnTo>
                <a:lnTo>
                  <a:pt x="71" y="15"/>
                </a:lnTo>
                <a:lnTo>
                  <a:pt x="75" y="21"/>
                </a:lnTo>
                <a:lnTo>
                  <a:pt x="77" y="27"/>
                </a:lnTo>
                <a:lnTo>
                  <a:pt x="77" y="32"/>
                </a:lnTo>
                <a:lnTo>
                  <a:pt x="77" y="40"/>
                </a:lnTo>
                <a:lnTo>
                  <a:pt x="75" y="46"/>
                </a:lnTo>
                <a:lnTo>
                  <a:pt x="71" y="52"/>
                </a:lnTo>
                <a:lnTo>
                  <a:pt x="65" y="55"/>
                </a:lnTo>
                <a:lnTo>
                  <a:pt x="60" y="61"/>
                </a:lnTo>
                <a:lnTo>
                  <a:pt x="54" y="63"/>
                </a:lnTo>
                <a:lnTo>
                  <a:pt x="46" y="65"/>
                </a:lnTo>
                <a:lnTo>
                  <a:pt x="38" y="65"/>
                </a:lnTo>
                <a:lnTo>
                  <a:pt x="31" y="65"/>
                </a:lnTo>
                <a:lnTo>
                  <a:pt x="23" y="63"/>
                </a:lnTo>
                <a:lnTo>
                  <a:pt x="17" y="61"/>
                </a:lnTo>
                <a:lnTo>
                  <a:pt x="12" y="55"/>
                </a:lnTo>
                <a:lnTo>
                  <a:pt x="8" y="52"/>
                </a:lnTo>
                <a:lnTo>
                  <a:pt x="4" y="46"/>
                </a:lnTo>
                <a:lnTo>
                  <a:pt x="2" y="40"/>
                </a:lnTo>
                <a:lnTo>
                  <a:pt x="0" y="32"/>
                </a:lnTo>
                <a:lnTo>
                  <a:pt x="2" y="27"/>
                </a:lnTo>
                <a:lnTo>
                  <a:pt x="4" y="21"/>
                </a:lnTo>
                <a:lnTo>
                  <a:pt x="8" y="15"/>
                </a:lnTo>
                <a:lnTo>
                  <a:pt x="12" y="9"/>
                </a:lnTo>
                <a:lnTo>
                  <a:pt x="17" y="5"/>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526" name="Freeform 273"/>
          <p:cNvSpPr>
            <a:spLocks/>
          </p:cNvSpPr>
          <p:nvPr/>
        </p:nvSpPr>
        <p:spPr bwMode="auto">
          <a:xfrm>
            <a:off x="4610100" y="5775325"/>
            <a:ext cx="122238" cy="103188"/>
          </a:xfrm>
          <a:custGeom>
            <a:avLst/>
            <a:gdLst>
              <a:gd name="T0" fmla="*/ 95766329 w 77"/>
              <a:gd name="T1" fmla="*/ 0 h 65"/>
              <a:gd name="T2" fmla="*/ 115927662 w 77"/>
              <a:gd name="T3" fmla="*/ 0 h 65"/>
              <a:gd name="T4" fmla="*/ 136088994 w 77"/>
              <a:gd name="T5" fmla="*/ 5040337 h 65"/>
              <a:gd name="T6" fmla="*/ 151209994 w 77"/>
              <a:gd name="T7" fmla="*/ 12601636 h 65"/>
              <a:gd name="T8" fmla="*/ 163811620 w 77"/>
              <a:gd name="T9" fmla="*/ 22682310 h 65"/>
              <a:gd name="T10" fmla="*/ 178932619 w 77"/>
              <a:gd name="T11" fmla="*/ 37803321 h 65"/>
              <a:gd name="T12" fmla="*/ 189013286 w 77"/>
              <a:gd name="T13" fmla="*/ 52924331 h 65"/>
              <a:gd name="T14" fmla="*/ 194053619 w 77"/>
              <a:gd name="T15" fmla="*/ 68045342 h 65"/>
              <a:gd name="T16" fmla="*/ 194053619 w 77"/>
              <a:gd name="T17" fmla="*/ 80645391 h 65"/>
              <a:gd name="T18" fmla="*/ 194053619 w 77"/>
              <a:gd name="T19" fmla="*/ 100806738 h 65"/>
              <a:gd name="T20" fmla="*/ 189013286 w 77"/>
              <a:gd name="T21" fmla="*/ 115927749 h 65"/>
              <a:gd name="T22" fmla="*/ 178932619 w 77"/>
              <a:gd name="T23" fmla="*/ 131048760 h 65"/>
              <a:gd name="T24" fmla="*/ 163811620 w 77"/>
              <a:gd name="T25" fmla="*/ 138610059 h 65"/>
              <a:gd name="T26" fmla="*/ 151209994 w 77"/>
              <a:gd name="T27" fmla="*/ 153731070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53731070 h 65"/>
              <a:gd name="T40" fmla="*/ 30241999 w 77"/>
              <a:gd name="T41" fmla="*/ 138610059 h 65"/>
              <a:gd name="T42" fmla="*/ 20161332 w 77"/>
              <a:gd name="T43" fmla="*/ 131048760 h 65"/>
              <a:gd name="T44" fmla="*/ 10080666 w 77"/>
              <a:gd name="T45" fmla="*/ 115927749 h 65"/>
              <a:gd name="T46" fmla="*/ 5040333 w 77"/>
              <a:gd name="T47" fmla="*/ 100806738 h 65"/>
              <a:gd name="T48" fmla="*/ 0 w 77"/>
              <a:gd name="T49" fmla="*/ 80645391 h 65"/>
              <a:gd name="T50" fmla="*/ 5040333 w 77"/>
              <a:gd name="T51" fmla="*/ 68045342 h 65"/>
              <a:gd name="T52" fmla="*/ 10080666 w 77"/>
              <a:gd name="T53" fmla="*/ 52924331 h 65"/>
              <a:gd name="T54" fmla="*/ 20161332 w 77"/>
              <a:gd name="T55" fmla="*/ 37803321 h 65"/>
              <a:gd name="T56" fmla="*/ 30241999 w 77"/>
              <a:gd name="T57" fmla="*/ 22682310 h 65"/>
              <a:gd name="T58" fmla="*/ 42843625 w 77"/>
              <a:gd name="T59" fmla="*/ 12601636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5"/>
                </a:lnTo>
                <a:lnTo>
                  <a:pt x="65" y="9"/>
                </a:lnTo>
                <a:lnTo>
                  <a:pt x="71" y="15"/>
                </a:lnTo>
                <a:lnTo>
                  <a:pt x="75" y="21"/>
                </a:lnTo>
                <a:lnTo>
                  <a:pt x="77" y="27"/>
                </a:lnTo>
                <a:lnTo>
                  <a:pt x="77" y="32"/>
                </a:lnTo>
                <a:lnTo>
                  <a:pt x="77" y="40"/>
                </a:lnTo>
                <a:lnTo>
                  <a:pt x="75" y="46"/>
                </a:lnTo>
                <a:lnTo>
                  <a:pt x="71" y="52"/>
                </a:lnTo>
                <a:lnTo>
                  <a:pt x="65" y="55"/>
                </a:lnTo>
                <a:lnTo>
                  <a:pt x="60" y="61"/>
                </a:lnTo>
                <a:lnTo>
                  <a:pt x="54" y="63"/>
                </a:lnTo>
                <a:lnTo>
                  <a:pt x="46" y="65"/>
                </a:lnTo>
                <a:lnTo>
                  <a:pt x="38" y="65"/>
                </a:lnTo>
                <a:lnTo>
                  <a:pt x="31" y="65"/>
                </a:lnTo>
                <a:lnTo>
                  <a:pt x="23" y="63"/>
                </a:lnTo>
                <a:lnTo>
                  <a:pt x="17" y="61"/>
                </a:lnTo>
                <a:lnTo>
                  <a:pt x="12" y="55"/>
                </a:lnTo>
                <a:lnTo>
                  <a:pt x="8" y="52"/>
                </a:lnTo>
                <a:lnTo>
                  <a:pt x="4" y="46"/>
                </a:lnTo>
                <a:lnTo>
                  <a:pt x="2" y="40"/>
                </a:lnTo>
                <a:lnTo>
                  <a:pt x="0" y="32"/>
                </a:lnTo>
                <a:lnTo>
                  <a:pt x="2" y="27"/>
                </a:lnTo>
                <a:lnTo>
                  <a:pt x="4" y="21"/>
                </a:lnTo>
                <a:lnTo>
                  <a:pt x="8" y="15"/>
                </a:lnTo>
                <a:lnTo>
                  <a:pt x="12" y="9"/>
                </a:lnTo>
                <a:lnTo>
                  <a:pt x="17" y="5"/>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27" name="Freeform 274"/>
          <p:cNvSpPr>
            <a:spLocks/>
          </p:cNvSpPr>
          <p:nvPr/>
        </p:nvSpPr>
        <p:spPr bwMode="auto">
          <a:xfrm>
            <a:off x="3409950" y="5561013"/>
            <a:ext cx="120650" cy="104775"/>
          </a:xfrm>
          <a:custGeom>
            <a:avLst/>
            <a:gdLst>
              <a:gd name="T0" fmla="*/ 95765938 w 76"/>
              <a:gd name="T1" fmla="*/ 0 h 66"/>
              <a:gd name="T2" fmla="*/ 115927188 w 76"/>
              <a:gd name="T3" fmla="*/ 0 h 66"/>
              <a:gd name="T4" fmla="*/ 128528763 w 76"/>
              <a:gd name="T5" fmla="*/ 5040313 h 66"/>
              <a:gd name="T6" fmla="*/ 148690013 w 76"/>
              <a:gd name="T7" fmla="*/ 15120938 h 66"/>
              <a:gd name="T8" fmla="*/ 163810950 w 76"/>
              <a:gd name="T9" fmla="*/ 25201563 h 66"/>
              <a:gd name="T10" fmla="*/ 173891575 w 76"/>
              <a:gd name="T11" fmla="*/ 35282188 h 66"/>
              <a:gd name="T12" fmla="*/ 183972200 w 76"/>
              <a:gd name="T13" fmla="*/ 50403125 h 66"/>
              <a:gd name="T14" fmla="*/ 189012513 w 76"/>
              <a:gd name="T15" fmla="*/ 68045013 h 66"/>
              <a:gd name="T16" fmla="*/ 191531875 w 76"/>
              <a:gd name="T17" fmla="*/ 83165950 h 66"/>
              <a:gd name="T18" fmla="*/ 189012513 w 76"/>
              <a:gd name="T19" fmla="*/ 103327200 h 66"/>
              <a:gd name="T20" fmla="*/ 183972200 w 76"/>
              <a:gd name="T21" fmla="*/ 115927188 h 66"/>
              <a:gd name="T22" fmla="*/ 173891575 w 76"/>
              <a:gd name="T23" fmla="*/ 131048125 h 66"/>
              <a:gd name="T24" fmla="*/ 163810950 w 76"/>
              <a:gd name="T25" fmla="*/ 141128750 h 66"/>
              <a:gd name="T26" fmla="*/ 148690013 w 76"/>
              <a:gd name="T27" fmla="*/ 151209375 h 66"/>
              <a:gd name="T28" fmla="*/ 128528763 w 76"/>
              <a:gd name="T29" fmla="*/ 161290000 h 66"/>
              <a:gd name="T30" fmla="*/ 115927188 w 76"/>
              <a:gd name="T31" fmla="*/ 166330313 h 66"/>
              <a:gd name="T32" fmla="*/ 95765938 w 76"/>
              <a:gd name="T33" fmla="*/ 166330313 h 66"/>
              <a:gd name="T34" fmla="*/ 75604688 w 76"/>
              <a:gd name="T35" fmla="*/ 166330313 h 66"/>
              <a:gd name="T36" fmla="*/ 57964388 w 76"/>
              <a:gd name="T37" fmla="*/ 161290000 h 66"/>
              <a:gd name="T38" fmla="*/ 37803138 w 76"/>
              <a:gd name="T39" fmla="*/ 151209375 h 66"/>
              <a:gd name="T40" fmla="*/ 22682200 w 76"/>
              <a:gd name="T41" fmla="*/ 141128750 h 66"/>
              <a:gd name="T42" fmla="*/ 12601575 w 76"/>
              <a:gd name="T43" fmla="*/ 131048125 h 66"/>
              <a:gd name="T44" fmla="*/ 5040313 w 76"/>
              <a:gd name="T45" fmla="*/ 115927188 h 66"/>
              <a:gd name="T46" fmla="*/ 0 w 76"/>
              <a:gd name="T47" fmla="*/ 103327200 h 66"/>
              <a:gd name="T48" fmla="*/ 0 w 76"/>
              <a:gd name="T49" fmla="*/ 83165950 h 66"/>
              <a:gd name="T50" fmla="*/ 0 w 76"/>
              <a:gd name="T51" fmla="*/ 68045013 h 66"/>
              <a:gd name="T52" fmla="*/ 5040313 w 76"/>
              <a:gd name="T53" fmla="*/ 50403125 h 66"/>
              <a:gd name="T54" fmla="*/ 12601575 w 76"/>
              <a:gd name="T55" fmla="*/ 35282188 h 66"/>
              <a:gd name="T56" fmla="*/ 22682200 w 76"/>
              <a:gd name="T57" fmla="*/ 25201563 h 66"/>
              <a:gd name="T58" fmla="*/ 37803138 w 76"/>
              <a:gd name="T59" fmla="*/ 15120938 h 66"/>
              <a:gd name="T60" fmla="*/ 57964388 w 76"/>
              <a:gd name="T61" fmla="*/ 5040313 h 66"/>
              <a:gd name="T62" fmla="*/ 75604688 w 76"/>
              <a:gd name="T63" fmla="*/ 0 h 66"/>
              <a:gd name="T64" fmla="*/ 957659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1" y="2"/>
                </a:lnTo>
                <a:lnTo>
                  <a:pt x="59" y="6"/>
                </a:lnTo>
                <a:lnTo>
                  <a:pt x="65" y="10"/>
                </a:lnTo>
                <a:lnTo>
                  <a:pt x="69" y="14"/>
                </a:lnTo>
                <a:lnTo>
                  <a:pt x="73" y="20"/>
                </a:lnTo>
                <a:lnTo>
                  <a:pt x="75" y="27"/>
                </a:lnTo>
                <a:lnTo>
                  <a:pt x="76" y="33"/>
                </a:lnTo>
                <a:lnTo>
                  <a:pt x="75" y="41"/>
                </a:lnTo>
                <a:lnTo>
                  <a:pt x="73" y="46"/>
                </a:lnTo>
                <a:lnTo>
                  <a:pt x="69" y="52"/>
                </a:lnTo>
                <a:lnTo>
                  <a:pt x="65" y="56"/>
                </a:lnTo>
                <a:lnTo>
                  <a:pt x="59" y="60"/>
                </a:lnTo>
                <a:lnTo>
                  <a:pt x="51" y="64"/>
                </a:lnTo>
                <a:lnTo>
                  <a:pt x="46" y="66"/>
                </a:lnTo>
                <a:lnTo>
                  <a:pt x="38" y="66"/>
                </a:lnTo>
                <a:lnTo>
                  <a:pt x="30" y="66"/>
                </a:lnTo>
                <a:lnTo>
                  <a:pt x="23" y="64"/>
                </a:lnTo>
                <a:lnTo>
                  <a:pt x="15" y="60"/>
                </a:lnTo>
                <a:lnTo>
                  <a:pt x="9" y="56"/>
                </a:lnTo>
                <a:lnTo>
                  <a:pt x="5" y="52"/>
                </a:lnTo>
                <a:lnTo>
                  <a:pt x="2" y="46"/>
                </a:lnTo>
                <a:lnTo>
                  <a:pt x="0" y="41"/>
                </a:lnTo>
                <a:lnTo>
                  <a:pt x="0" y="33"/>
                </a:lnTo>
                <a:lnTo>
                  <a:pt x="0" y="27"/>
                </a:lnTo>
                <a:lnTo>
                  <a:pt x="2" y="20"/>
                </a:lnTo>
                <a:lnTo>
                  <a:pt x="5" y="14"/>
                </a:lnTo>
                <a:lnTo>
                  <a:pt x="9" y="10"/>
                </a:lnTo>
                <a:lnTo>
                  <a:pt x="15" y="6"/>
                </a:lnTo>
                <a:lnTo>
                  <a:pt x="23" y="2"/>
                </a:lnTo>
                <a:lnTo>
                  <a:pt x="30" y="0"/>
                </a:lnTo>
                <a:lnTo>
                  <a:pt x="38" y="0"/>
                </a:lnTo>
                <a:close/>
              </a:path>
            </a:pathLst>
          </a:custGeom>
          <a:solidFill>
            <a:srgbClr val="FFFFFF"/>
          </a:solidFill>
          <a:ln w="9525">
            <a:noFill/>
            <a:round/>
            <a:headEnd/>
            <a:tailEnd/>
          </a:ln>
        </p:spPr>
        <p:txBody>
          <a:bodyPr/>
          <a:lstStyle/>
          <a:p>
            <a:endParaRPr lang="en-US" dirty="0"/>
          </a:p>
        </p:txBody>
      </p:sp>
      <p:sp>
        <p:nvSpPr>
          <p:cNvPr id="19528" name="Freeform 275"/>
          <p:cNvSpPr>
            <a:spLocks/>
          </p:cNvSpPr>
          <p:nvPr/>
        </p:nvSpPr>
        <p:spPr bwMode="auto">
          <a:xfrm>
            <a:off x="3409950" y="5561013"/>
            <a:ext cx="120650" cy="104775"/>
          </a:xfrm>
          <a:custGeom>
            <a:avLst/>
            <a:gdLst>
              <a:gd name="T0" fmla="*/ 95765938 w 76"/>
              <a:gd name="T1" fmla="*/ 0 h 66"/>
              <a:gd name="T2" fmla="*/ 115927188 w 76"/>
              <a:gd name="T3" fmla="*/ 0 h 66"/>
              <a:gd name="T4" fmla="*/ 128528763 w 76"/>
              <a:gd name="T5" fmla="*/ 5040313 h 66"/>
              <a:gd name="T6" fmla="*/ 148690013 w 76"/>
              <a:gd name="T7" fmla="*/ 15120938 h 66"/>
              <a:gd name="T8" fmla="*/ 163810950 w 76"/>
              <a:gd name="T9" fmla="*/ 25201563 h 66"/>
              <a:gd name="T10" fmla="*/ 173891575 w 76"/>
              <a:gd name="T11" fmla="*/ 35282188 h 66"/>
              <a:gd name="T12" fmla="*/ 183972200 w 76"/>
              <a:gd name="T13" fmla="*/ 50403125 h 66"/>
              <a:gd name="T14" fmla="*/ 189012513 w 76"/>
              <a:gd name="T15" fmla="*/ 68045013 h 66"/>
              <a:gd name="T16" fmla="*/ 191531875 w 76"/>
              <a:gd name="T17" fmla="*/ 83165950 h 66"/>
              <a:gd name="T18" fmla="*/ 189012513 w 76"/>
              <a:gd name="T19" fmla="*/ 103327200 h 66"/>
              <a:gd name="T20" fmla="*/ 183972200 w 76"/>
              <a:gd name="T21" fmla="*/ 115927188 h 66"/>
              <a:gd name="T22" fmla="*/ 173891575 w 76"/>
              <a:gd name="T23" fmla="*/ 131048125 h 66"/>
              <a:gd name="T24" fmla="*/ 163810950 w 76"/>
              <a:gd name="T25" fmla="*/ 141128750 h 66"/>
              <a:gd name="T26" fmla="*/ 148690013 w 76"/>
              <a:gd name="T27" fmla="*/ 151209375 h 66"/>
              <a:gd name="T28" fmla="*/ 128528763 w 76"/>
              <a:gd name="T29" fmla="*/ 161290000 h 66"/>
              <a:gd name="T30" fmla="*/ 115927188 w 76"/>
              <a:gd name="T31" fmla="*/ 166330313 h 66"/>
              <a:gd name="T32" fmla="*/ 95765938 w 76"/>
              <a:gd name="T33" fmla="*/ 166330313 h 66"/>
              <a:gd name="T34" fmla="*/ 75604688 w 76"/>
              <a:gd name="T35" fmla="*/ 166330313 h 66"/>
              <a:gd name="T36" fmla="*/ 57964388 w 76"/>
              <a:gd name="T37" fmla="*/ 161290000 h 66"/>
              <a:gd name="T38" fmla="*/ 37803138 w 76"/>
              <a:gd name="T39" fmla="*/ 151209375 h 66"/>
              <a:gd name="T40" fmla="*/ 22682200 w 76"/>
              <a:gd name="T41" fmla="*/ 141128750 h 66"/>
              <a:gd name="T42" fmla="*/ 12601575 w 76"/>
              <a:gd name="T43" fmla="*/ 131048125 h 66"/>
              <a:gd name="T44" fmla="*/ 5040313 w 76"/>
              <a:gd name="T45" fmla="*/ 115927188 h 66"/>
              <a:gd name="T46" fmla="*/ 0 w 76"/>
              <a:gd name="T47" fmla="*/ 103327200 h 66"/>
              <a:gd name="T48" fmla="*/ 0 w 76"/>
              <a:gd name="T49" fmla="*/ 83165950 h 66"/>
              <a:gd name="T50" fmla="*/ 0 w 76"/>
              <a:gd name="T51" fmla="*/ 68045013 h 66"/>
              <a:gd name="T52" fmla="*/ 5040313 w 76"/>
              <a:gd name="T53" fmla="*/ 50403125 h 66"/>
              <a:gd name="T54" fmla="*/ 12601575 w 76"/>
              <a:gd name="T55" fmla="*/ 35282188 h 66"/>
              <a:gd name="T56" fmla="*/ 22682200 w 76"/>
              <a:gd name="T57" fmla="*/ 25201563 h 66"/>
              <a:gd name="T58" fmla="*/ 37803138 w 76"/>
              <a:gd name="T59" fmla="*/ 15120938 h 66"/>
              <a:gd name="T60" fmla="*/ 57964388 w 76"/>
              <a:gd name="T61" fmla="*/ 5040313 h 66"/>
              <a:gd name="T62" fmla="*/ 75604688 w 76"/>
              <a:gd name="T63" fmla="*/ 0 h 66"/>
              <a:gd name="T64" fmla="*/ 95765938 w 7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6">
                <a:moveTo>
                  <a:pt x="38" y="0"/>
                </a:moveTo>
                <a:lnTo>
                  <a:pt x="46" y="0"/>
                </a:lnTo>
                <a:lnTo>
                  <a:pt x="51" y="2"/>
                </a:lnTo>
                <a:lnTo>
                  <a:pt x="59" y="6"/>
                </a:lnTo>
                <a:lnTo>
                  <a:pt x="65" y="10"/>
                </a:lnTo>
                <a:lnTo>
                  <a:pt x="69" y="14"/>
                </a:lnTo>
                <a:lnTo>
                  <a:pt x="73" y="20"/>
                </a:lnTo>
                <a:lnTo>
                  <a:pt x="75" y="27"/>
                </a:lnTo>
                <a:lnTo>
                  <a:pt x="76" y="33"/>
                </a:lnTo>
                <a:lnTo>
                  <a:pt x="75" y="41"/>
                </a:lnTo>
                <a:lnTo>
                  <a:pt x="73" y="46"/>
                </a:lnTo>
                <a:lnTo>
                  <a:pt x="69" y="52"/>
                </a:lnTo>
                <a:lnTo>
                  <a:pt x="65" y="56"/>
                </a:lnTo>
                <a:lnTo>
                  <a:pt x="59" y="60"/>
                </a:lnTo>
                <a:lnTo>
                  <a:pt x="51" y="64"/>
                </a:lnTo>
                <a:lnTo>
                  <a:pt x="46" y="66"/>
                </a:lnTo>
                <a:lnTo>
                  <a:pt x="38" y="66"/>
                </a:lnTo>
                <a:lnTo>
                  <a:pt x="30" y="66"/>
                </a:lnTo>
                <a:lnTo>
                  <a:pt x="23" y="64"/>
                </a:lnTo>
                <a:lnTo>
                  <a:pt x="15" y="60"/>
                </a:lnTo>
                <a:lnTo>
                  <a:pt x="9" y="56"/>
                </a:lnTo>
                <a:lnTo>
                  <a:pt x="5" y="52"/>
                </a:lnTo>
                <a:lnTo>
                  <a:pt x="2" y="46"/>
                </a:lnTo>
                <a:lnTo>
                  <a:pt x="0" y="41"/>
                </a:lnTo>
                <a:lnTo>
                  <a:pt x="0" y="33"/>
                </a:lnTo>
                <a:lnTo>
                  <a:pt x="0" y="27"/>
                </a:lnTo>
                <a:lnTo>
                  <a:pt x="2" y="20"/>
                </a:lnTo>
                <a:lnTo>
                  <a:pt x="5" y="14"/>
                </a:lnTo>
                <a:lnTo>
                  <a:pt x="9" y="10"/>
                </a:lnTo>
                <a:lnTo>
                  <a:pt x="15" y="6"/>
                </a:lnTo>
                <a:lnTo>
                  <a:pt x="23" y="2"/>
                </a:lnTo>
                <a:lnTo>
                  <a:pt x="30" y="0"/>
                </a:lnTo>
                <a:lnTo>
                  <a:pt x="38" y="0"/>
                </a:lnTo>
                <a:close/>
              </a:path>
            </a:pathLst>
          </a:custGeom>
          <a:noFill/>
          <a:ln w="12700">
            <a:solidFill>
              <a:srgbClr val="1F1A17"/>
            </a:solidFill>
            <a:prstDash val="solid"/>
            <a:round/>
            <a:headEnd/>
            <a:tailEnd/>
          </a:ln>
        </p:spPr>
        <p:txBody>
          <a:bodyPr/>
          <a:lstStyle/>
          <a:p>
            <a:endParaRPr lang="en-US" dirty="0"/>
          </a:p>
        </p:txBody>
      </p:sp>
      <p:sp>
        <p:nvSpPr>
          <p:cNvPr id="19529" name="Freeform 276"/>
          <p:cNvSpPr>
            <a:spLocks/>
          </p:cNvSpPr>
          <p:nvPr/>
        </p:nvSpPr>
        <p:spPr bwMode="auto">
          <a:xfrm>
            <a:off x="4533900" y="5473700"/>
            <a:ext cx="122238" cy="103188"/>
          </a:xfrm>
          <a:custGeom>
            <a:avLst/>
            <a:gdLst>
              <a:gd name="T0" fmla="*/ 95766329 w 77"/>
              <a:gd name="T1" fmla="*/ 0 h 65"/>
              <a:gd name="T2" fmla="*/ 115927662 w 77"/>
              <a:gd name="T3" fmla="*/ 0 h 65"/>
              <a:gd name="T4" fmla="*/ 136088994 w 77"/>
              <a:gd name="T5" fmla="*/ 5040337 h 65"/>
              <a:gd name="T6" fmla="*/ 151209994 w 77"/>
              <a:gd name="T7" fmla="*/ 15121011 h 65"/>
              <a:gd name="T8" fmla="*/ 163811620 w 77"/>
              <a:gd name="T9" fmla="*/ 22682310 h 65"/>
              <a:gd name="T10" fmla="*/ 173892286 w 77"/>
              <a:gd name="T11" fmla="*/ 37803321 h 65"/>
              <a:gd name="T12" fmla="*/ 183972953 w 77"/>
              <a:gd name="T13" fmla="*/ 52924331 h 65"/>
              <a:gd name="T14" fmla="*/ 189013286 w 77"/>
              <a:gd name="T15" fmla="*/ 68045342 h 65"/>
              <a:gd name="T16" fmla="*/ 194053619 w 77"/>
              <a:gd name="T17" fmla="*/ 80645391 h 65"/>
              <a:gd name="T18" fmla="*/ 189013286 w 77"/>
              <a:gd name="T19" fmla="*/ 100806738 h 65"/>
              <a:gd name="T20" fmla="*/ 183972953 w 77"/>
              <a:gd name="T21" fmla="*/ 115927749 h 65"/>
              <a:gd name="T22" fmla="*/ 173892286 w 77"/>
              <a:gd name="T23" fmla="*/ 131048760 h 65"/>
              <a:gd name="T24" fmla="*/ 163811620 w 77"/>
              <a:gd name="T25" fmla="*/ 138610059 h 65"/>
              <a:gd name="T26" fmla="*/ 151209994 w 77"/>
              <a:gd name="T27" fmla="*/ 148690733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48690733 h 65"/>
              <a:gd name="T40" fmla="*/ 30241999 w 77"/>
              <a:gd name="T41" fmla="*/ 138610059 h 65"/>
              <a:gd name="T42" fmla="*/ 15120999 w 77"/>
              <a:gd name="T43" fmla="*/ 131048760 h 65"/>
              <a:gd name="T44" fmla="*/ 5040333 w 77"/>
              <a:gd name="T45" fmla="*/ 115927749 h 65"/>
              <a:gd name="T46" fmla="*/ 0 w 77"/>
              <a:gd name="T47" fmla="*/ 100806738 h 65"/>
              <a:gd name="T48" fmla="*/ 0 w 77"/>
              <a:gd name="T49" fmla="*/ 80645391 h 65"/>
              <a:gd name="T50" fmla="*/ 0 w 77"/>
              <a:gd name="T51" fmla="*/ 68045342 h 65"/>
              <a:gd name="T52" fmla="*/ 5040333 w 77"/>
              <a:gd name="T53" fmla="*/ 52924331 h 65"/>
              <a:gd name="T54" fmla="*/ 15120999 w 77"/>
              <a:gd name="T55" fmla="*/ 37803321 h 65"/>
              <a:gd name="T56" fmla="*/ 30241999 w 77"/>
              <a:gd name="T57" fmla="*/ 22682310 h 65"/>
              <a:gd name="T58" fmla="*/ 42843625 w 77"/>
              <a:gd name="T59" fmla="*/ 15121011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6"/>
                </a:lnTo>
                <a:lnTo>
                  <a:pt x="65" y="9"/>
                </a:lnTo>
                <a:lnTo>
                  <a:pt x="69" y="15"/>
                </a:lnTo>
                <a:lnTo>
                  <a:pt x="73" y="21"/>
                </a:lnTo>
                <a:lnTo>
                  <a:pt x="75" y="27"/>
                </a:lnTo>
                <a:lnTo>
                  <a:pt x="77" y="32"/>
                </a:lnTo>
                <a:lnTo>
                  <a:pt x="75" y="40"/>
                </a:lnTo>
                <a:lnTo>
                  <a:pt x="73" y="46"/>
                </a:lnTo>
                <a:lnTo>
                  <a:pt x="69" y="52"/>
                </a:lnTo>
                <a:lnTo>
                  <a:pt x="65" y="55"/>
                </a:lnTo>
                <a:lnTo>
                  <a:pt x="60" y="59"/>
                </a:lnTo>
                <a:lnTo>
                  <a:pt x="54" y="63"/>
                </a:lnTo>
                <a:lnTo>
                  <a:pt x="46" y="65"/>
                </a:lnTo>
                <a:lnTo>
                  <a:pt x="38" y="65"/>
                </a:lnTo>
                <a:lnTo>
                  <a:pt x="31" y="65"/>
                </a:lnTo>
                <a:lnTo>
                  <a:pt x="23" y="63"/>
                </a:lnTo>
                <a:lnTo>
                  <a:pt x="17" y="59"/>
                </a:lnTo>
                <a:lnTo>
                  <a:pt x="12" y="55"/>
                </a:lnTo>
                <a:lnTo>
                  <a:pt x="6" y="52"/>
                </a:lnTo>
                <a:lnTo>
                  <a:pt x="2" y="46"/>
                </a:lnTo>
                <a:lnTo>
                  <a:pt x="0" y="40"/>
                </a:lnTo>
                <a:lnTo>
                  <a:pt x="0" y="32"/>
                </a:lnTo>
                <a:lnTo>
                  <a:pt x="0" y="27"/>
                </a:lnTo>
                <a:lnTo>
                  <a:pt x="2" y="21"/>
                </a:lnTo>
                <a:lnTo>
                  <a:pt x="6" y="15"/>
                </a:lnTo>
                <a:lnTo>
                  <a:pt x="12" y="9"/>
                </a:lnTo>
                <a:lnTo>
                  <a:pt x="17"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530" name="Freeform 277"/>
          <p:cNvSpPr>
            <a:spLocks/>
          </p:cNvSpPr>
          <p:nvPr/>
        </p:nvSpPr>
        <p:spPr bwMode="auto">
          <a:xfrm>
            <a:off x="4533900" y="5473700"/>
            <a:ext cx="122238" cy="103188"/>
          </a:xfrm>
          <a:custGeom>
            <a:avLst/>
            <a:gdLst>
              <a:gd name="T0" fmla="*/ 95766329 w 77"/>
              <a:gd name="T1" fmla="*/ 0 h 65"/>
              <a:gd name="T2" fmla="*/ 115927662 w 77"/>
              <a:gd name="T3" fmla="*/ 0 h 65"/>
              <a:gd name="T4" fmla="*/ 136088994 w 77"/>
              <a:gd name="T5" fmla="*/ 5040337 h 65"/>
              <a:gd name="T6" fmla="*/ 151209994 w 77"/>
              <a:gd name="T7" fmla="*/ 15121011 h 65"/>
              <a:gd name="T8" fmla="*/ 163811620 w 77"/>
              <a:gd name="T9" fmla="*/ 22682310 h 65"/>
              <a:gd name="T10" fmla="*/ 173892286 w 77"/>
              <a:gd name="T11" fmla="*/ 37803321 h 65"/>
              <a:gd name="T12" fmla="*/ 183972953 w 77"/>
              <a:gd name="T13" fmla="*/ 52924331 h 65"/>
              <a:gd name="T14" fmla="*/ 189013286 w 77"/>
              <a:gd name="T15" fmla="*/ 68045342 h 65"/>
              <a:gd name="T16" fmla="*/ 194053619 w 77"/>
              <a:gd name="T17" fmla="*/ 80645391 h 65"/>
              <a:gd name="T18" fmla="*/ 189013286 w 77"/>
              <a:gd name="T19" fmla="*/ 100806738 h 65"/>
              <a:gd name="T20" fmla="*/ 183972953 w 77"/>
              <a:gd name="T21" fmla="*/ 115927749 h 65"/>
              <a:gd name="T22" fmla="*/ 173892286 w 77"/>
              <a:gd name="T23" fmla="*/ 131048760 h 65"/>
              <a:gd name="T24" fmla="*/ 163811620 w 77"/>
              <a:gd name="T25" fmla="*/ 138610059 h 65"/>
              <a:gd name="T26" fmla="*/ 151209994 w 77"/>
              <a:gd name="T27" fmla="*/ 148690733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48690733 h 65"/>
              <a:gd name="T40" fmla="*/ 30241999 w 77"/>
              <a:gd name="T41" fmla="*/ 138610059 h 65"/>
              <a:gd name="T42" fmla="*/ 15120999 w 77"/>
              <a:gd name="T43" fmla="*/ 131048760 h 65"/>
              <a:gd name="T44" fmla="*/ 5040333 w 77"/>
              <a:gd name="T45" fmla="*/ 115927749 h 65"/>
              <a:gd name="T46" fmla="*/ 0 w 77"/>
              <a:gd name="T47" fmla="*/ 100806738 h 65"/>
              <a:gd name="T48" fmla="*/ 0 w 77"/>
              <a:gd name="T49" fmla="*/ 80645391 h 65"/>
              <a:gd name="T50" fmla="*/ 0 w 77"/>
              <a:gd name="T51" fmla="*/ 68045342 h 65"/>
              <a:gd name="T52" fmla="*/ 5040333 w 77"/>
              <a:gd name="T53" fmla="*/ 52924331 h 65"/>
              <a:gd name="T54" fmla="*/ 15120999 w 77"/>
              <a:gd name="T55" fmla="*/ 37803321 h 65"/>
              <a:gd name="T56" fmla="*/ 30241999 w 77"/>
              <a:gd name="T57" fmla="*/ 22682310 h 65"/>
              <a:gd name="T58" fmla="*/ 42843625 w 77"/>
              <a:gd name="T59" fmla="*/ 15121011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6"/>
                </a:lnTo>
                <a:lnTo>
                  <a:pt x="65" y="9"/>
                </a:lnTo>
                <a:lnTo>
                  <a:pt x="69" y="15"/>
                </a:lnTo>
                <a:lnTo>
                  <a:pt x="73" y="21"/>
                </a:lnTo>
                <a:lnTo>
                  <a:pt x="75" y="27"/>
                </a:lnTo>
                <a:lnTo>
                  <a:pt x="77" y="32"/>
                </a:lnTo>
                <a:lnTo>
                  <a:pt x="75" y="40"/>
                </a:lnTo>
                <a:lnTo>
                  <a:pt x="73" y="46"/>
                </a:lnTo>
                <a:lnTo>
                  <a:pt x="69" y="52"/>
                </a:lnTo>
                <a:lnTo>
                  <a:pt x="65" y="55"/>
                </a:lnTo>
                <a:lnTo>
                  <a:pt x="60" y="59"/>
                </a:lnTo>
                <a:lnTo>
                  <a:pt x="54" y="63"/>
                </a:lnTo>
                <a:lnTo>
                  <a:pt x="46" y="65"/>
                </a:lnTo>
                <a:lnTo>
                  <a:pt x="38" y="65"/>
                </a:lnTo>
                <a:lnTo>
                  <a:pt x="31" y="65"/>
                </a:lnTo>
                <a:lnTo>
                  <a:pt x="23" y="63"/>
                </a:lnTo>
                <a:lnTo>
                  <a:pt x="17" y="59"/>
                </a:lnTo>
                <a:lnTo>
                  <a:pt x="12" y="55"/>
                </a:lnTo>
                <a:lnTo>
                  <a:pt x="6" y="52"/>
                </a:lnTo>
                <a:lnTo>
                  <a:pt x="2" y="46"/>
                </a:lnTo>
                <a:lnTo>
                  <a:pt x="0" y="40"/>
                </a:lnTo>
                <a:lnTo>
                  <a:pt x="0" y="32"/>
                </a:lnTo>
                <a:lnTo>
                  <a:pt x="0" y="27"/>
                </a:lnTo>
                <a:lnTo>
                  <a:pt x="2" y="21"/>
                </a:lnTo>
                <a:lnTo>
                  <a:pt x="6" y="15"/>
                </a:lnTo>
                <a:lnTo>
                  <a:pt x="12" y="9"/>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31" name="Freeform 278"/>
          <p:cNvSpPr>
            <a:spLocks/>
          </p:cNvSpPr>
          <p:nvPr/>
        </p:nvSpPr>
        <p:spPr bwMode="auto">
          <a:xfrm>
            <a:off x="3446463" y="6164263"/>
            <a:ext cx="123825" cy="106362"/>
          </a:xfrm>
          <a:custGeom>
            <a:avLst/>
            <a:gdLst>
              <a:gd name="T0" fmla="*/ 100806250 w 78"/>
              <a:gd name="T1" fmla="*/ 0 h 67"/>
              <a:gd name="T2" fmla="*/ 120967500 w 78"/>
              <a:gd name="T3" fmla="*/ 5040289 h 67"/>
              <a:gd name="T4" fmla="*/ 133569075 w 78"/>
              <a:gd name="T5" fmla="*/ 10080578 h 67"/>
              <a:gd name="T6" fmla="*/ 153730325 w 78"/>
              <a:gd name="T7" fmla="*/ 15120866 h 67"/>
              <a:gd name="T8" fmla="*/ 168851263 w 78"/>
              <a:gd name="T9" fmla="*/ 30241733 h 67"/>
              <a:gd name="T10" fmla="*/ 178931888 w 78"/>
              <a:gd name="T11" fmla="*/ 40322310 h 67"/>
              <a:gd name="T12" fmla="*/ 189012513 w 78"/>
              <a:gd name="T13" fmla="*/ 52922239 h 67"/>
              <a:gd name="T14" fmla="*/ 191531875 w 78"/>
              <a:gd name="T15" fmla="*/ 68043105 h 67"/>
              <a:gd name="T16" fmla="*/ 196572188 w 78"/>
              <a:gd name="T17" fmla="*/ 88204260 h 67"/>
              <a:gd name="T18" fmla="*/ 191531875 w 78"/>
              <a:gd name="T19" fmla="*/ 103325127 h 67"/>
              <a:gd name="T20" fmla="*/ 189012513 w 78"/>
              <a:gd name="T21" fmla="*/ 115926643 h 67"/>
              <a:gd name="T22" fmla="*/ 178931888 w 78"/>
              <a:gd name="T23" fmla="*/ 131047509 h 67"/>
              <a:gd name="T24" fmla="*/ 168851263 w 78"/>
              <a:gd name="T25" fmla="*/ 146168375 h 67"/>
              <a:gd name="T26" fmla="*/ 153730325 w 78"/>
              <a:gd name="T27" fmla="*/ 156248953 h 67"/>
              <a:gd name="T28" fmla="*/ 133569075 w 78"/>
              <a:gd name="T29" fmla="*/ 166329531 h 67"/>
              <a:gd name="T30" fmla="*/ 120967500 w 78"/>
              <a:gd name="T31" fmla="*/ 168848881 h 67"/>
              <a:gd name="T32" fmla="*/ 100806250 w 78"/>
              <a:gd name="T33" fmla="*/ 168848881 h 67"/>
              <a:gd name="T34" fmla="*/ 80645000 w 78"/>
              <a:gd name="T35" fmla="*/ 168848881 h 67"/>
              <a:gd name="T36" fmla="*/ 63004700 w 78"/>
              <a:gd name="T37" fmla="*/ 166329531 h 67"/>
              <a:gd name="T38" fmla="*/ 42843450 w 78"/>
              <a:gd name="T39" fmla="*/ 156248953 h 67"/>
              <a:gd name="T40" fmla="*/ 27722513 w 78"/>
              <a:gd name="T41" fmla="*/ 146168375 h 67"/>
              <a:gd name="T42" fmla="*/ 17641888 w 78"/>
              <a:gd name="T43" fmla="*/ 131047509 h 67"/>
              <a:gd name="T44" fmla="*/ 10080625 w 78"/>
              <a:gd name="T45" fmla="*/ 115926643 h 67"/>
              <a:gd name="T46" fmla="*/ 5040313 w 78"/>
              <a:gd name="T47" fmla="*/ 103325127 h 67"/>
              <a:gd name="T48" fmla="*/ 0 w 78"/>
              <a:gd name="T49" fmla="*/ 88204260 h 67"/>
              <a:gd name="T50" fmla="*/ 5040313 w 78"/>
              <a:gd name="T51" fmla="*/ 68043105 h 67"/>
              <a:gd name="T52" fmla="*/ 10080625 w 78"/>
              <a:gd name="T53" fmla="*/ 52922239 h 67"/>
              <a:gd name="T54" fmla="*/ 17641888 w 78"/>
              <a:gd name="T55" fmla="*/ 40322310 h 67"/>
              <a:gd name="T56" fmla="*/ 27722513 w 78"/>
              <a:gd name="T57" fmla="*/ 30241733 h 67"/>
              <a:gd name="T58" fmla="*/ 42843450 w 78"/>
              <a:gd name="T59" fmla="*/ 15120866 h 67"/>
              <a:gd name="T60" fmla="*/ 63004700 w 78"/>
              <a:gd name="T61" fmla="*/ 10080578 h 67"/>
              <a:gd name="T62" fmla="*/ 80645000 w 78"/>
              <a:gd name="T63" fmla="*/ 5040289 h 67"/>
              <a:gd name="T64" fmla="*/ 100806250 w 7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67">
                <a:moveTo>
                  <a:pt x="40" y="0"/>
                </a:moveTo>
                <a:lnTo>
                  <a:pt x="48" y="2"/>
                </a:lnTo>
                <a:lnTo>
                  <a:pt x="53" y="4"/>
                </a:lnTo>
                <a:lnTo>
                  <a:pt x="61" y="6"/>
                </a:lnTo>
                <a:lnTo>
                  <a:pt x="67" y="12"/>
                </a:lnTo>
                <a:lnTo>
                  <a:pt x="71" y="16"/>
                </a:lnTo>
                <a:lnTo>
                  <a:pt x="75" y="21"/>
                </a:lnTo>
                <a:lnTo>
                  <a:pt x="76" y="27"/>
                </a:lnTo>
                <a:lnTo>
                  <a:pt x="78" y="35"/>
                </a:lnTo>
                <a:lnTo>
                  <a:pt x="76" y="41"/>
                </a:lnTo>
                <a:lnTo>
                  <a:pt x="75" y="46"/>
                </a:lnTo>
                <a:lnTo>
                  <a:pt x="71" y="52"/>
                </a:lnTo>
                <a:lnTo>
                  <a:pt x="67" y="58"/>
                </a:lnTo>
                <a:lnTo>
                  <a:pt x="61" y="62"/>
                </a:lnTo>
                <a:lnTo>
                  <a:pt x="53" y="66"/>
                </a:lnTo>
                <a:lnTo>
                  <a:pt x="48" y="67"/>
                </a:lnTo>
                <a:lnTo>
                  <a:pt x="40" y="67"/>
                </a:lnTo>
                <a:lnTo>
                  <a:pt x="32" y="67"/>
                </a:lnTo>
                <a:lnTo>
                  <a:pt x="25" y="66"/>
                </a:lnTo>
                <a:lnTo>
                  <a:pt x="17" y="62"/>
                </a:lnTo>
                <a:lnTo>
                  <a:pt x="11" y="58"/>
                </a:lnTo>
                <a:lnTo>
                  <a:pt x="7" y="52"/>
                </a:lnTo>
                <a:lnTo>
                  <a:pt x="4" y="46"/>
                </a:lnTo>
                <a:lnTo>
                  <a:pt x="2" y="41"/>
                </a:lnTo>
                <a:lnTo>
                  <a:pt x="0" y="35"/>
                </a:lnTo>
                <a:lnTo>
                  <a:pt x="2" y="27"/>
                </a:lnTo>
                <a:lnTo>
                  <a:pt x="4" y="21"/>
                </a:lnTo>
                <a:lnTo>
                  <a:pt x="7" y="16"/>
                </a:lnTo>
                <a:lnTo>
                  <a:pt x="11" y="12"/>
                </a:lnTo>
                <a:lnTo>
                  <a:pt x="17" y="6"/>
                </a:lnTo>
                <a:lnTo>
                  <a:pt x="25" y="4"/>
                </a:lnTo>
                <a:lnTo>
                  <a:pt x="32" y="2"/>
                </a:lnTo>
                <a:lnTo>
                  <a:pt x="40" y="0"/>
                </a:lnTo>
                <a:close/>
              </a:path>
            </a:pathLst>
          </a:custGeom>
          <a:noFill/>
          <a:ln w="12700">
            <a:solidFill>
              <a:srgbClr val="1F1A17"/>
            </a:solidFill>
            <a:prstDash val="solid"/>
            <a:round/>
            <a:headEnd/>
            <a:tailEnd/>
          </a:ln>
        </p:spPr>
        <p:txBody>
          <a:bodyPr/>
          <a:lstStyle/>
          <a:p>
            <a:endParaRPr lang="en-US" dirty="0"/>
          </a:p>
        </p:txBody>
      </p:sp>
      <p:sp>
        <p:nvSpPr>
          <p:cNvPr id="19532" name="Freeform 279"/>
          <p:cNvSpPr>
            <a:spLocks/>
          </p:cNvSpPr>
          <p:nvPr/>
        </p:nvSpPr>
        <p:spPr bwMode="auto">
          <a:xfrm>
            <a:off x="4573588" y="6080125"/>
            <a:ext cx="122237" cy="103188"/>
          </a:xfrm>
          <a:custGeom>
            <a:avLst/>
            <a:gdLst>
              <a:gd name="T0" fmla="*/ 95765546 w 77"/>
              <a:gd name="T1" fmla="*/ 0 h 65"/>
              <a:gd name="T2" fmla="*/ 115926713 w 77"/>
              <a:gd name="T3" fmla="*/ 0 h 65"/>
              <a:gd name="T4" fmla="*/ 136087881 w 77"/>
              <a:gd name="T5" fmla="*/ 2520962 h 65"/>
              <a:gd name="T6" fmla="*/ 148687817 w 77"/>
              <a:gd name="T7" fmla="*/ 12601636 h 65"/>
              <a:gd name="T8" fmla="*/ 163808692 w 77"/>
              <a:gd name="T9" fmla="*/ 22682310 h 65"/>
              <a:gd name="T10" fmla="*/ 178929568 w 77"/>
              <a:gd name="T11" fmla="*/ 32762984 h 65"/>
              <a:gd name="T12" fmla="*/ 189010152 w 77"/>
              <a:gd name="T13" fmla="*/ 47883995 h 65"/>
              <a:gd name="T14" fmla="*/ 194050444 w 77"/>
              <a:gd name="T15" fmla="*/ 63005005 h 65"/>
              <a:gd name="T16" fmla="*/ 194050444 w 77"/>
              <a:gd name="T17" fmla="*/ 80645391 h 65"/>
              <a:gd name="T18" fmla="*/ 194050444 w 77"/>
              <a:gd name="T19" fmla="*/ 95766402 h 65"/>
              <a:gd name="T20" fmla="*/ 189010152 w 77"/>
              <a:gd name="T21" fmla="*/ 110887412 h 65"/>
              <a:gd name="T22" fmla="*/ 178929568 w 77"/>
              <a:gd name="T23" fmla="*/ 123489048 h 65"/>
              <a:gd name="T24" fmla="*/ 163808692 w 77"/>
              <a:gd name="T25" fmla="*/ 138610059 h 65"/>
              <a:gd name="T26" fmla="*/ 148687817 w 77"/>
              <a:gd name="T27" fmla="*/ 148690733 h 65"/>
              <a:gd name="T28" fmla="*/ 136087881 w 77"/>
              <a:gd name="T29" fmla="*/ 158771407 h 65"/>
              <a:gd name="T30" fmla="*/ 115926713 w 77"/>
              <a:gd name="T31" fmla="*/ 163811744 h 65"/>
              <a:gd name="T32" fmla="*/ 95765546 w 77"/>
              <a:gd name="T33" fmla="*/ 163811744 h 65"/>
              <a:gd name="T34" fmla="*/ 78123730 w 77"/>
              <a:gd name="T35" fmla="*/ 163811744 h 65"/>
              <a:gd name="T36" fmla="*/ 57962563 w 77"/>
              <a:gd name="T37" fmla="*/ 158771407 h 65"/>
              <a:gd name="T38" fmla="*/ 42841687 w 77"/>
              <a:gd name="T39" fmla="*/ 148690733 h 65"/>
              <a:gd name="T40" fmla="*/ 27720812 w 77"/>
              <a:gd name="T41" fmla="*/ 138610059 h 65"/>
              <a:gd name="T42" fmla="*/ 15120876 w 77"/>
              <a:gd name="T43" fmla="*/ 123489048 h 65"/>
              <a:gd name="T44" fmla="*/ 10080584 w 77"/>
              <a:gd name="T45" fmla="*/ 110887412 h 65"/>
              <a:gd name="T46" fmla="*/ 0 w 77"/>
              <a:gd name="T47" fmla="*/ 95766402 h 65"/>
              <a:gd name="T48" fmla="*/ 0 w 77"/>
              <a:gd name="T49" fmla="*/ 80645391 h 65"/>
              <a:gd name="T50" fmla="*/ 0 w 77"/>
              <a:gd name="T51" fmla="*/ 63005005 h 65"/>
              <a:gd name="T52" fmla="*/ 10080584 w 77"/>
              <a:gd name="T53" fmla="*/ 47883995 h 65"/>
              <a:gd name="T54" fmla="*/ 15120876 w 77"/>
              <a:gd name="T55" fmla="*/ 32762984 h 65"/>
              <a:gd name="T56" fmla="*/ 27720812 w 77"/>
              <a:gd name="T57" fmla="*/ 22682310 h 65"/>
              <a:gd name="T58" fmla="*/ 42841687 w 77"/>
              <a:gd name="T59" fmla="*/ 12601636 h 65"/>
              <a:gd name="T60" fmla="*/ 57962563 w 77"/>
              <a:gd name="T61" fmla="*/ 2520962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1"/>
                </a:lnTo>
                <a:lnTo>
                  <a:pt x="59" y="5"/>
                </a:lnTo>
                <a:lnTo>
                  <a:pt x="65" y="9"/>
                </a:lnTo>
                <a:lnTo>
                  <a:pt x="71" y="13"/>
                </a:lnTo>
                <a:lnTo>
                  <a:pt x="75" y="19"/>
                </a:lnTo>
                <a:lnTo>
                  <a:pt x="77" y="25"/>
                </a:lnTo>
                <a:lnTo>
                  <a:pt x="77" y="32"/>
                </a:lnTo>
                <a:lnTo>
                  <a:pt x="77" y="38"/>
                </a:lnTo>
                <a:lnTo>
                  <a:pt x="75" y="44"/>
                </a:lnTo>
                <a:lnTo>
                  <a:pt x="71" y="49"/>
                </a:lnTo>
                <a:lnTo>
                  <a:pt x="65" y="55"/>
                </a:lnTo>
                <a:lnTo>
                  <a:pt x="59" y="59"/>
                </a:lnTo>
                <a:lnTo>
                  <a:pt x="54" y="63"/>
                </a:lnTo>
                <a:lnTo>
                  <a:pt x="46" y="65"/>
                </a:lnTo>
                <a:lnTo>
                  <a:pt x="38" y="65"/>
                </a:lnTo>
                <a:lnTo>
                  <a:pt x="31" y="65"/>
                </a:lnTo>
                <a:lnTo>
                  <a:pt x="23" y="63"/>
                </a:lnTo>
                <a:lnTo>
                  <a:pt x="17" y="59"/>
                </a:lnTo>
                <a:lnTo>
                  <a:pt x="11" y="55"/>
                </a:lnTo>
                <a:lnTo>
                  <a:pt x="6" y="49"/>
                </a:lnTo>
                <a:lnTo>
                  <a:pt x="4" y="44"/>
                </a:lnTo>
                <a:lnTo>
                  <a:pt x="0" y="38"/>
                </a:lnTo>
                <a:lnTo>
                  <a:pt x="0" y="32"/>
                </a:lnTo>
                <a:lnTo>
                  <a:pt x="0" y="25"/>
                </a:lnTo>
                <a:lnTo>
                  <a:pt x="4" y="19"/>
                </a:lnTo>
                <a:lnTo>
                  <a:pt x="6" y="13"/>
                </a:lnTo>
                <a:lnTo>
                  <a:pt x="11" y="9"/>
                </a:lnTo>
                <a:lnTo>
                  <a:pt x="17" y="5"/>
                </a:lnTo>
                <a:lnTo>
                  <a:pt x="23" y="1"/>
                </a:lnTo>
                <a:lnTo>
                  <a:pt x="31" y="0"/>
                </a:lnTo>
                <a:lnTo>
                  <a:pt x="38" y="0"/>
                </a:lnTo>
                <a:close/>
              </a:path>
            </a:pathLst>
          </a:custGeom>
          <a:solidFill>
            <a:srgbClr val="FFFFFF"/>
          </a:solidFill>
          <a:ln w="9525">
            <a:noFill/>
            <a:round/>
            <a:headEnd/>
            <a:tailEnd/>
          </a:ln>
        </p:spPr>
        <p:txBody>
          <a:bodyPr/>
          <a:lstStyle/>
          <a:p>
            <a:endParaRPr lang="en-US" dirty="0"/>
          </a:p>
        </p:txBody>
      </p:sp>
      <p:sp>
        <p:nvSpPr>
          <p:cNvPr id="19533" name="Freeform 280"/>
          <p:cNvSpPr>
            <a:spLocks/>
          </p:cNvSpPr>
          <p:nvPr/>
        </p:nvSpPr>
        <p:spPr bwMode="auto">
          <a:xfrm>
            <a:off x="4573588" y="6080125"/>
            <a:ext cx="122237" cy="103188"/>
          </a:xfrm>
          <a:custGeom>
            <a:avLst/>
            <a:gdLst>
              <a:gd name="T0" fmla="*/ 95765546 w 77"/>
              <a:gd name="T1" fmla="*/ 0 h 65"/>
              <a:gd name="T2" fmla="*/ 115926713 w 77"/>
              <a:gd name="T3" fmla="*/ 0 h 65"/>
              <a:gd name="T4" fmla="*/ 136087881 w 77"/>
              <a:gd name="T5" fmla="*/ 2520962 h 65"/>
              <a:gd name="T6" fmla="*/ 148687817 w 77"/>
              <a:gd name="T7" fmla="*/ 12601636 h 65"/>
              <a:gd name="T8" fmla="*/ 163808692 w 77"/>
              <a:gd name="T9" fmla="*/ 22682310 h 65"/>
              <a:gd name="T10" fmla="*/ 178929568 w 77"/>
              <a:gd name="T11" fmla="*/ 32762984 h 65"/>
              <a:gd name="T12" fmla="*/ 189010152 w 77"/>
              <a:gd name="T13" fmla="*/ 47883995 h 65"/>
              <a:gd name="T14" fmla="*/ 194050444 w 77"/>
              <a:gd name="T15" fmla="*/ 63005005 h 65"/>
              <a:gd name="T16" fmla="*/ 194050444 w 77"/>
              <a:gd name="T17" fmla="*/ 80645391 h 65"/>
              <a:gd name="T18" fmla="*/ 194050444 w 77"/>
              <a:gd name="T19" fmla="*/ 95766402 h 65"/>
              <a:gd name="T20" fmla="*/ 189010152 w 77"/>
              <a:gd name="T21" fmla="*/ 110887412 h 65"/>
              <a:gd name="T22" fmla="*/ 178929568 w 77"/>
              <a:gd name="T23" fmla="*/ 123489048 h 65"/>
              <a:gd name="T24" fmla="*/ 163808692 w 77"/>
              <a:gd name="T25" fmla="*/ 138610059 h 65"/>
              <a:gd name="T26" fmla="*/ 148687817 w 77"/>
              <a:gd name="T27" fmla="*/ 148690733 h 65"/>
              <a:gd name="T28" fmla="*/ 136087881 w 77"/>
              <a:gd name="T29" fmla="*/ 158771407 h 65"/>
              <a:gd name="T30" fmla="*/ 115926713 w 77"/>
              <a:gd name="T31" fmla="*/ 163811744 h 65"/>
              <a:gd name="T32" fmla="*/ 95765546 w 77"/>
              <a:gd name="T33" fmla="*/ 163811744 h 65"/>
              <a:gd name="T34" fmla="*/ 78123730 w 77"/>
              <a:gd name="T35" fmla="*/ 163811744 h 65"/>
              <a:gd name="T36" fmla="*/ 57962563 w 77"/>
              <a:gd name="T37" fmla="*/ 158771407 h 65"/>
              <a:gd name="T38" fmla="*/ 42841687 w 77"/>
              <a:gd name="T39" fmla="*/ 148690733 h 65"/>
              <a:gd name="T40" fmla="*/ 27720812 w 77"/>
              <a:gd name="T41" fmla="*/ 138610059 h 65"/>
              <a:gd name="T42" fmla="*/ 15120876 w 77"/>
              <a:gd name="T43" fmla="*/ 123489048 h 65"/>
              <a:gd name="T44" fmla="*/ 10080584 w 77"/>
              <a:gd name="T45" fmla="*/ 110887412 h 65"/>
              <a:gd name="T46" fmla="*/ 0 w 77"/>
              <a:gd name="T47" fmla="*/ 95766402 h 65"/>
              <a:gd name="T48" fmla="*/ 0 w 77"/>
              <a:gd name="T49" fmla="*/ 80645391 h 65"/>
              <a:gd name="T50" fmla="*/ 0 w 77"/>
              <a:gd name="T51" fmla="*/ 63005005 h 65"/>
              <a:gd name="T52" fmla="*/ 10080584 w 77"/>
              <a:gd name="T53" fmla="*/ 47883995 h 65"/>
              <a:gd name="T54" fmla="*/ 15120876 w 77"/>
              <a:gd name="T55" fmla="*/ 32762984 h 65"/>
              <a:gd name="T56" fmla="*/ 27720812 w 77"/>
              <a:gd name="T57" fmla="*/ 22682310 h 65"/>
              <a:gd name="T58" fmla="*/ 42841687 w 77"/>
              <a:gd name="T59" fmla="*/ 12601636 h 65"/>
              <a:gd name="T60" fmla="*/ 57962563 w 77"/>
              <a:gd name="T61" fmla="*/ 2520962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1"/>
                </a:lnTo>
                <a:lnTo>
                  <a:pt x="59" y="5"/>
                </a:lnTo>
                <a:lnTo>
                  <a:pt x="65" y="9"/>
                </a:lnTo>
                <a:lnTo>
                  <a:pt x="71" y="13"/>
                </a:lnTo>
                <a:lnTo>
                  <a:pt x="75" y="19"/>
                </a:lnTo>
                <a:lnTo>
                  <a:pt x="77" y="25"/>
                </a:lnTo>
                <a:lnTo>
                  <a:pt x="77" y="32"/>
                </a:lnTo>
                <a:lnTo>
                  <a:pt x="77" y="38"/>
                </a:lnTo>
                <a:lnTo>
                  <a:pt x="75" y="44"/>
                </a:lnTo>
                <a:lnTo>
                  <a:pt x="71" y="49"/>
                </a:lnTo>
                <a:lnTo>
                  <a:pt x="65" y="55"/>
                </a:lnTo>
                <a:lnTo>
                  <a:pt x="59" y="59"/>
                </a:lnTo>
                <a:lnTo>
                  <a:pt x="54" y="63"/>
                </a:lnTo>
                <a:lnTo>
                  <a:pt x="46" y="65"/>
                </a:lnTo>
                <a:lnTo>
                  <a:pt x="38" y="65"/>
                </a:lnTo>
                <a:lnTo>
                  <a:pt x="31" y="65"/>
                </a:lnTo>
                <a:lnTo>
                  <a:pt x="23" y="63"/>
                </a:lnTo>
                <a:lnTo>
                  <a:pt x="17" y="59"/>
                </a:lnTo>
                <a:lnTo>
                  <a:pt x="11" y="55"/>
                </a:lnTo>
                <a:lnTo>
                  <a:pt x="6" y="49"/>
                </a:lnTo>
                <a:lnTo>
                  <a:pt x="4" y="44"/>
                </a:lnTo>
                <a:lnTo>
                  <a:pt x="0" y="38"/>
                </a:lnTo>
                <a:lnTo>
                  <a:pt x="0" y="32"/>
                </a:lnTo>
                <a:lnTo>
                  <a:pt x="0" y="25"/>
                </a:lnTo>
                <a:lnTo>
                  <a:pt x="4" y="19"/>
                </a:lnTo>
                <a:lnTo>
                  <a:pt x="6" y="13"/>
                </a:lnTo>
                <a:lnTo>
                  <a:pt x="11" y="9"/>
                </a:lnTo>
                <a:lnTo>
                  <a:pt x="17" y="5"/>
                </a:lnTo>
                <a:lnTo>
                  <a:pt x="23" y="1"/>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34" name="Freeform 281"/>
          <p:cNvSpPr>
            <a:spLocks/>
          </p:cNvSpPr>
          <p:nvPr/>
        </p:nvSpPr>
        <p:spPr bwMode="auto">
          <a:xfrm>
            <a:off x="3668713" y="5510213"/>
            <a:ext cx="122237" cy="103187"/>
          </a:xfrm>
          <a:custGeom>
            <a:avLst/>
            <a:gdLst>
              <a:gd name="T0" fmla="*/ 95765546 w 77"/>
              <a:gd name="T1" fmla="*/ 0 h 65"/>
              <a:gd name="T2" fmla="*/ 115926713 w 77"/>
              <a:gd name="T3" fmla="*/ 0 h 65"/>
              <a:gd name="T4" fmla="*/ 136087881 w 77"/>
              <a:gd name="T5" fmla="*/ 5040288 h 65"/>
              <a:gd name="T6" fmla="*/ 148687817 w 77"/>
              <a:gd name="T7" fmla="*/ 15120864 h 65"/>
              <a:gd name="T8" fmla="*/ 163808692 w 77"/>
              <a:gd name="T9" fmla="*/ 22680503 h 65"/>
              <a:gd name="T10" fmla="*/ 173889276 w 77"/>
              <a:gd name="T11" fmla="*/ 37801367 h 65"/>
              <a:gd name="T12" fmla="*/ 183969860 w 77"/>
              <a:gd name="T13" fmla="*/ 52922231 h 65"/>
              <a:gd name="T14" fmla="*/ 189010152 w 77"/>
              <a:gd name="T15" fmla="*/ 68043095 h 65"/>
              <a:gd name="T16" fmla="*/ 194050444 w 77"/>
              <a:gd name="T17" fmla="*/ 80644609 h 65"/>
              <a:gd name="T18" fmla="*/ 189010152 w 77"/>
              <a:gd name="T19" fmla="*/ 100805762 h 65"/>
              <a:gd name="T20" fmla="*/ 183969860 w 77"/>
              <a:gd name="T21" fmla="*/ 115926626 h 65"/>
              <a:gd name="T22" fmla="*/ 173889276 w 77"/>
              <a:gd name="T23" fmla="*/ 131047490 h 65"/>
              <a:gd name="T24" fmla="*/ 163808692 w 77"/>
              <a:gd name="T25" fmla="*/ 138607128 h 65"/>
              <a:gd name="T26" fmla="*/ 148687817 w 77"/>
              <a:gd name="T27" fmla="*/ 153727993 h 65"/>
              <a:gd name="T28" fmla="*/ 136087881 w 77"/>
              <a:gd name="T29" fmla="*/ 158768281 h 65"/>
              <a:gd name="T30" fmla="*/ 115926713 w 77"/>
              <a:gd name="T31" fmla="*/ 163808569 h 65"/>
              <a:gd name="T32" fmla="*/ 95765546 w 77"/>
              <a:gd name="T33" fmla="*/ 163808569 h 65"/>
              <a:gd name="T34" fmla="*/ 78123730 w 77"/>
              <a:gd name="T35" fmla="*/ 163808569 h 65"/>
              <a:gd name="T36" fmla="*/ 57962563 w 77"/>
              <a:gd name="T37" fmla="*/ 158768281 h 65"/>
              <a:gd name="T38" fmla="*/ 37801395 w 77"/>
              <a:gd name="T39" fmla="*/ 153727993 h 65"/>
              <a:gd name="T40" fmla="*/ 27720812 w 77"/>
              <a:gd name="T41" fmla="*/ 138607128 h 65"/>
              <a:gd name="T42" fmla="*/ 15120876 w 77"/>
              <a:gd name="T43" fmla="*/ 131047490 h 65"/>
              <a:gd name="T44" fmla="*/ 5040292 w 77"/>
              <a:gd name="T45" fmla="*/ 115926626 h 65"/>
              <a:gd name="T46" fmla="*/ 0 w 77"/>
              <a:gd name="T47" fmla="*/ 100805762 h 65"/>
              <a:gd name="T48" fmla="*/ 0 w 77"/>
              <a:gd name="T49" fmla="*/ 80644609 h 65"/>
              <a:gd name="T50" fmla="*/ 0 w 77"/>
              <a:gd name="T51" fmla="*/ 68043095 h 65"/>
              <a:gd name="T52" fmla="*/ 5040292 w 77"/>
              <a:gd name="T53" fmla="*/ 52922231 h 65"/>
              <a:gd name="T54" fmla="*/ 15120876 w 77"/>
              <a:gd name="T55" fmla="*/ 37801367 h 65"/>
              <a:gd name="T56" fmla="*/ 27720812 w 77"/>
              <a:gd name="T57" fmla="*/ 22680503 h 65"/>
              <a:gd name="T58" fmla="*/ 37801395 w 77"/>
              <a:gd name="T59" fmla="*/ 15120864 h 65"/>
              <a:gd name="T60" fmla="*/ 57962563 w 77"/>
              <a:gd name="T61" fmla="*/ 5040288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9"/>
                </a:lnTo>
                <a:lnTo>
                  <a:pt x="69" y="15"/>
                </a:lnTo>
                <a:lnTo>
                  <a:pt x="73" y="21"/>
                </a:lnTo>
                <a:lnTo>
                  <a:pt x="75" y="27"/>
                </a:lnTo>
                <a:lnTo>
                  <a:pt x="77" y="32"/>
                </a:lnTo>
                <a:lnTo>
                  <a:pt x="75" y="40"/>
                </a:lnTo>
                <a:lnTo>
                  <a:pt x="73" y="46"/>
                </a:lnTo>
                <a:lnTo>
                  <a:pt x="69" y="52"/>
                </a:lnTo>
                <a:lnTo>
                  <a:pt x="65" y="55"/>
                </a:lnTo>
                <a:lnTo>
                  <a:pt x="59" y="61"/>
                </a:lnTo>
                <a:lnTo>
                  <a:pt x="54" y="63"/>
                </a:lnTo>
                <a:lnTo>
                  <a:pt x="46" y="65"/>
                </a:lnTo>
                <a:lnTo>
                  <a:pt x="38" y="65"/>
                </a:lnTo>
                <a:lnTo>
                  <a:pt x="31" y="65"/>
                </a:lnTo>
                <a:lnTo>
                  <a:pt x="23" y="63"/>
                </a:lnTo>
                <a:lnTo>
                  <a:pt x="15" y="61"/>
                </a:lnTo>
                <a:lnTo>
                  <a:pt x="11" y="55"/>
                </a:lnTo>
                <a:lnTo>
                  <a:pt x="6" y="52"/>
                </a:lnTo>
                <a:lnTo>
                  <a:pt x="2" y="46"/>
                </a:lnTo>
                <a:lnTo>
                  <a:pt x="0" y="40"/>
                </a:lnTo>
                <a:lnTo>
                  <a:pt x="0" y="32"/>
                </a:lnTo>
                <a:lnTo>
                  <a:pt x="0" y="27"/>
                </a:lnTo>
                <a:lnTo>
                  <a:pt x="2" y="21"/>
                </a:lnTo>
                <a:lnTo>
                  <a:pt x="6" y="15"/>
                </a:lnTo>
                <a:lnTo>
                  <a:pt x="11" y="9"/>
                </a:lnTo>
                <a:lnTo>
                  <a:pt x="15"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535" name="Freeform 282"/>
          <p:cNvSpPr>
            <a:spLocks/>
          </p:cNvSpPr>
          <p:nvPr/>
        </p:nvSpPr>
        <p:spPr bwMode="auto">
          <a:xfrm>
            <a:off x="3668713" y="5510213"/>
            <a:ext cx="122237" cy="103187"/>
          </a:xfrm>
          <a:custGeom>
            <a:avLst/>
            <a:gdLst>
              <a:gd name="T0" fmla="*/ 95765546 w 77"/>
              <a:gd name="T1" fmla="*/ 0 h 65"/>
              <a:gd name="T2" fmla="*/ 115926713 w 77"/>
              <a:gd name="T3" fmla="*/ 0 h 65"/>
              <a:gd name="T4" fmla="*/ 136087881 w 77"/>
              <a:gd name="T5" fmla="*/ 5040288 h 65"/>
              <a:gd name="T6" fmla="*/ 148687817 w 77"/>
              <a:gd name="T7" fmla="*/ 15120864 h 65"/>
              <a:gd name="T8" fmla="*/ 163808692 w 77"/>
              <a:gd name="T9" fmla="*/ 22680503 h 65"/>
              <a:gd name="T10" fmla="*/ 173889276 w 77"/>
              <a:gd name="T11" fmla="*/ 37801367 h 65"/>
              <a:gd name="T12" fmla="*/ 183969860 w 77"/>
              <a:gd name="T13" fmla="*/ 52922231 h 65"/>
              <a:gd name="T14" fmla="*/ 189010152 w 77"/>
              <a:gd name="T15" fmla="*/ 68043095 h 65"/>
              <a:gd name="T16" fmla="*/ 194050444 w 77"/>
              <a:gd name="T17" fmla="*/ 80644609 h 65"/>
              <a:gd name="T18" fmla="*/ 189010152 w 77"/>
              <a:gd name="T19" fmla="*/ 100805762 h 65"/>
              <a:gd name="T20" fmla="*/ 183969860 w 77"/>
              <a:gd name="T21" fmla="*/ 115926626 h 65"/>
              <a:gd name="T22" fmla="*/ 173889276 w 77"/>
              <a:gd name="T23" fmla="*/ 131047490 h 65"/>
              <a:gd name="T24" fmla="*/ 163808692 w 77"/>
              <a:gd name="T25" fmla="*/ 138607128 h 65"/>
              <a:gd name="T26" fmla="*/ 148687817 w 77"/>
              <a:gd name="T27" fmla="*/ 153727993 h 65"/>
              <a:gd name="T28" fmla="*/ 136087881 w 77"/>
              <a:gd name="T29" fmla="*/ 158768281 h 65"/>
              <a:gd name="T30" fmla="*/ 115926713 w 77"/>
              <a:gd name="T31" fmla="*/ 163808569 h 65"/>
              <a:gd name="T32" fmla="*/ 95765546 w 77"/>
              <a:gd name="T33" fmla="*/ 163808569 h 65"/>
              <a:gd name="T34" fmla="*/ 78123730 w 77"/>
              <a:gd name="T35" fmla="*/ 163808569 h 65"/>
              <a:gd name="T36" fmla="*/ 57962563 w 77"/>
              <a:gd name="T37" fmla="*/ 158768281 h 65"/>
              <a:gd name="T38" fmla="*/ 37801395 w 77"/>
              <a:gd name="T39" fmla="*/ 153727993 h 65"/>
              <a:gd name="T40" fmla="*/ 27720812 w 77"/>
              <a:gd name="T41" fmla="*/ 138607128 h 65"/>
              <a:gd name="T42" fmla="*/ 15120876 w 77"/>
              <a:gd name="T43" fmla="*/ 131047490 h 65"/>
              <a:gd name="T44" fmla="*/ 5040292 w 77"/>
              <a:gd name="T45" fmla="*/ 115926626 h 65"/>
              <a:gd name="T46" fmla="*/ 0 w 77"/>
              <a:gd name="T47" fmla="*/ 100805762 h 65"/>
              <a:gd name="T48" fmla="*/ 0 w 77"/>
              <a:gd name="T49" fmla="*/ 80644609 h 65"/>
              <a:gd name="T50" fmla="*/ 0 w 77"/>
              <a:gd name="T51" fmla="*/ 68043095 h 65"/>
              <a:gd name="T52" fmla="*/ 5040292 w 77"/>
              <a:gd name="T53" fmla="*/ 52922231 h 65"/>
              <a:gd name="T54" fmla="*/ 15120876 w 77"/>
              <a:gd name="T55" fmla="*/ 37801367 h 65"/>
              <a:gd name="T56" fmla="*/ 27720812 w 77"/>
              <a:gd name="T57" fmla="*/ 22680503 h 65"/>
              <a:gd name="T58" fmla="*/ 37801395 w 77"/>
              <a:gd name="T59" fmla="*/ 15120864 h 65"/>
              <a:gd name="T60" fmla="*/ 57962563 w 77"/>
              <a:gd name="T61" fmla="*/ 5040288 h 65"/>
              <a:gd name="T62" fmla="*/ 78123730 w 77"/>
              <a:gd name="T63" fmla="*/ 0 h 65"/>
              <a:gd name="T64" fmla="*/ 95765546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9"/>
                </a:lnTo>
                <a:lnTo>
                  <a:pt x="69" y="15"/>
                </a:lnTo>
                <a:lnTo>
                  <a:pt x="73" y="21"/>
                </a:lnTo>
                <a:lnTo>
                  <a:pt x="75" y="27"/>
                </a:lnTo>
                <a:lnTo>
                  <a:pt x="77" y="32"/>
                </a:lnTo>
                <a:lnTo>
                  <a:pt x="75" y="40"/>
                </a:lnTo>
                <a:lnTo>
                  <a:pt x="73" y="46"/>
                </a:lnTo>
                <a:lnTo>
                  <a:pt x="69" y="52"/>
                </a:lnTo>
                <a:lnTo>
                  <a:pt x="65" y="55"/>
                </a:lnTo>
                <a:lnTo>
                  <a:pt x="59" y="61"/>
                </a:lnTo>
                <a:lnTo>
                  <a:pt x="54" y="63"/>
                </a:lnTo>
                <a:lnTo>
                  <a:pt x="46" y="65"/>
                </a:lnTo>
                <a:lnTo>
                  <a:pt x="38" y="65"/>
                </a:lnTo>
                <a:lnTo>
                  <a:pt x="31" y="65"/>
                </a:lnTo>
                <a:lnTo>
                  <a:pt x="23" y="63"/>
                </a:lnTo>
                <a:lnTo>
                  <a:pt x="15" y="61"/>
                </a:lnTo>
                <a:lnTo>
                  <a:pt x="11" y="55"/>
                </a:lnTo>
                <a:lnTo>
                  <a:pt x="6" y="52"/>
                </a:lnTo>
                <a:lnTo>
                  <a:pt x="2" y="46"/>
                </a:lnTo>
                <a:lnTo>
                  <a:pt x="0" y="40"/>
                </a:lnTo>
                <a:lnTo>
                  <a:pt x="0" y="32"/>
                </a:lnTo>
                <a:lnTo>
                  <a:pt x="0" y="27"/>
                </a:lnTo>
                <a:lnTo>
                  <a:pt x="2" y="21"/>
                </a:lnTo>
                <a:lnTo>
                  <a:pt x="6" y="15"/>
                </a:lnTo>
                <a:lnTo>
                  <a:pt x="11" y="9"/>
                </a:lnTo>
                <a:lnTo>
                  <a:pt x="15"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36" name="Freeform 283"/>
          <p:cNvSpPr>
            <a:spLocks/>
          </p:cNvSpPr>
          <p:nvPr/>
        </p:nvSpPr>
        <p:spPr bwMode="auto">
          <a:xfrm>
            <a:off x="4652963" y="5272088"/>
            <a:ext cx="122237" cy="106362"/>
          </a:xfrm>
          <a:custGeom>
            <a:avLst/>
            <a:gdLst>
              <a:gd name="T0" fmla="*/ 95765546 w 77"/>
              <a:gd name="T1" fmla="*/ 0 h 67"/>
              <a:gd name="T2" fmla="*/ 115926713 w 77"/>
              <a:gd name="T3" fmla="*/ 0 h 67"/>
              <a:gd name="T4" fmla="*/ 136087881 w 77"/>
              <a:gd name="T5" fmla="*/ 5040289 h 67"/>
              <a:gd name="T6" fmla="*/ 148687817 w 77"/>
              <a:gd name="T7" fmla="*/ 15120866 h 67"/>
              <a:gd name="T8" fmla="*/ 163808692 w 77"/>
              <a:gd name="T9" fmla="*/ 25201444 h 67"/>
              <a:gd name="T10" fmla="*/ 178929568 w 77"/>
              <a:gd name="T11" fmla="*/ 37801372 h 67"/>
              <a:gd name="T12" fmla="*/ 189010152 w 77"/>
              <a:gd name="T13" fmla="*/ 52922239 h 67"/>
              <a:gd name="T14" fmla="*/ 194050444 w 77"/>
              <a:gd name="T15" fmla="*/ 68043105 h 67"/>
              <a:gd name="T16" fmla="*/ 194050444 w 77"/>
              <a:gd name="T17" fmla="*/ 83163972 h 67"/>
              <a:gd name="T18" fmla="*/ 194050444 w 77"/>
              <a:gd name="T19" fmla="*/ 100805776 h 67"/>
              <a:gd name="T20" fmla="*/ 189010152 w 77"/>
              <a:gd name="T21" fmla="*/ 115926643 h 67"/>
              <a:gd name="T22" fmla="*/ 178929568 w 77"/>
              <a:gd name="T23" fmla="*/ 131047509 h 67"/>
              <a:gd name="T24" fmla="*/ 163808692 w 77"/>
              <a:gd name="T25" fmla="*/ 141128087 h 67"/>
              <a:gd name="T26" fmla="*/ 148687817 w 77"/>
              <a:gd name="T27" fmla="*/ 156248953 h 67"/>
              <a:gd name="T28" fmla="*/ 136087881 w 77"/>
              <a:gd name="T29" fmla="*/ 158768304 h 67"/>
              <a:gd name="T30" fmla="*/ 115926713 w 77"/>
              <a:gd name="T31" fmla="*/ 163808592 h 67"/>
              <a:gd name="T32" fmla="*/ 95765546 w 77"/>
              <a:gd name="T33" fmla="*/ 168848881 h 67"/>
              <a:gd name="T34" fmla="*/ 78123730 w 77"/>
              <a:gd name="T35" fmla="*/ 163808592 h 67"/>
              <a:gd name="T36" fmla="*/ 57962563 w 77"/>
              <a:gd name="T37" fmla="*/ 158768304 h 67"/>
              <a:gd name="T38" fmla="*/ 42841687 w 77"/>
              <a:gd name="T39" fmla="*/ 156248953 h 67"/>
              <a:gd name="T40" fmla="*/ 27720812 w 77"/>
              <a:gd name="T41" fmla="*/ 141128087 h 67"/>
              <a:gd name="T42" fmla="*/ 20161168 w 77"/>
              <a:gd name="T43" fmla="*/ 131047509 h 67"/>
              <a:gd name="T44" fmla="*/ 10080584 w 77"/>
              <a:gd name="T45" fmla="*/ 115926643 h 67"/>
              <a:gd name="T46" fmla="*/ 5040292 w 77"/>
              <a:gd name="T47" fmla="*/ 100805776 h 67"/>
              <a:gd name="T48" fmla="*/ 0 w 77"/>
              <a:gd name="T49" fmla="*/ 83163972 h 67"/>
              <a:gd name="T50" fmla="*/ 5040292 w 77"/>
              <a:gd name="T51" fmla="*/ 68043105 h 67"/>
              <a:gd name="T52" fmla="*/ 10080584 w 77"/>
              <a:gd name="T53" fmla="*/ 52922239 h 67"/>
              <a:gd name="T54" fmla="*/ 20161168 w 77"/>
              <a:gd name="T55" fmla="*/ 37801372 h 67"/>
              <a:gd name="T56" fmla="*/ 27720812 w 77"/>
              <a:gd name="T57" fmla="*/ 25201444 h 67"/>
              <a:gd name="T58" fmla="*/ 42841687 w 77"/>
              <a:gd name="T59" fmla="*/ 15120866 h 67"/>
              <a:gd name="T60" fmla="*/ 57962563 w 77"/>
              <a:gd name="T61" fmla="*/ 5040289 h 67"/>
              <a:gd name="T62" fmla="*/ 78123730 w 77"/>
              <a:gd name="T63" fmla="*/ 0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0"/>
                </a:lnTo>
                <a:lnTo>
                  <a:pt x="54" y="2"/>
                </a:lnTo>
                <a:lnTo>
                  <a:pt x="59" y="6"/>
                </a:lnTo>
                <a:lnTo>
                  <a:pt x="65" y="10"/>
                </a:lnTo>
                <a:lnTo>
                  <a:pt x="71" y="15"/>
                </a:lnTo>
                <a:lnTo>
                  <a:pt x="75" y="21"/>
                </a:lnTo>
                <a:lnTo>
                  <a:pt x="77" y="27"/>
                </a:lnTo>
                <a:lnTo>
                  <a:pt x="77" y="33"/>
                </a:lnTo>
                <a:lnTo>
                  <a:pt x="77" y="40"/>
                </a:lnTo>
                <a:lnTo>
                  <a:pt x="75" y="46"/>
                </a:lnTo>
                <a:lnTo>
                  <a:pt x="71" y="52"/>
                </a:lnTo>
                <a:lnTo>
                  <a:pt x="65" y="56"/>
                </a:lnTo>
                <a:lnTo>
                  <a:pt x="59" y="62"/>
                </a:lnTo>
                <a:lnTo>
                  <a:pt x="54" y="63"/>
                </a:lnTo>
                <a:lnTo>
                  <a:pt x="46" y="65"/>
                </a:lnTo>
                <a:lnTo>
                  <a:pt x="38" y="67"/>
                </a:lnTo>
                <a:lnTo>
                  <a:pt x="31" y="65"/>
                </a:lnTo>
                <a:lnTo>
                  <a:pt x="23" y="63"/>
                </a:lnTo>
                <a:lnTo>
                  <a:pt x="17" y="62"/>
                </a:lnTo>
                <a:lnTo>
                  <a:pt x="11" y="56"/>
                </a:lnTo>
                <a:lnTo>
                  <a:pt x="8" y="52"/>
                </a:lnTo>
                <a:lnTo>
                  <a:pt x="4" y="46"/>
                </a:lnTo>
                <a:lnTo>
                  <a:pt x="2" y="40"/>
                </a:lnTo>
                <a:lnTo>
                  <a:pt x="0" y="33"/>
                </a:lnTo>
                <a:lnTo>
                  <a:pt x="2" y="27"/>
                </a:lnTo>
                <a:lnTo>
                  <a:pt x="4" y="21"/>
                </a:lnTo>
                <a:lnTo>
                  <a:pt x="8" y="15"/>
                </a:lnTo>
                <a:lnTo>
                  <a:pt x="11" y="10"/>
                </a:lnTo>
                <a:lnTo>
                  <a:pt x="17"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537" name="Freeform 284"/>
          <p:cNvSpPr>
            <a:spLocks/>
          </p:cNvSpPr>
          <p:nvPr/>
        </p:nvSpPr>
        <p:spPr bwMode="auto">
          <a:xfrm>
            <a:off x="4652963" y="5272088"/>
            <a:ext cx="122237" cy="106362"/>
          </a:xfrm>
          <a:custGeom>
            <a:avLst/>
            <a:gdLst>
              <a:gd name="T0" fmla="*/ 95765546 w 77"/>
              <a:gd name="T1" fmla="*/ 0 h 67"/>
              <a:gd name="T2" fmla="*/ 115926713 w 77"/>
              <a:gd name="T3" fmla="*/ 0 h 67"/>
              <a:gd name="T4" fmla="*/ 136087881 w 77"/>
              <a:gd name="T5" fmla="*/ 5040289 h 67"/>
              <a:gd name="T6" fmla="*/ 148687817 w 77"/>
              <a:gd name="T7" fmla="*/ 15120866 h 67"/>
              <a:gd name="T8" fmla="*/ 163808692 w 77"/>
              <a:gd name="T9" fmla="*/ 25201444 h 67"/>
              <a:gd name="T10" fmla="*/ 178929568 w 77"/>
              <a:gd name="T11" fmla="*/ 37801372 h 67"/>
              <a:gd name="T12" fmla="*/ 189010152 w 77"/>
              <a:gd name="T13" fmla="*/ 52922239 h 67"/>
              <a:gd name="T14" fmla="*/ 194050444 w 77"/>
              <a:gd name="T15" fmla="*/ 68043105 h 67"/>
              <a:gd name="T16" fmla="*/ 194050444 w 77"/>
              <a:gd name="T17" fmla="*/ 83163972 h 67"/>
              <a:gd name="T18" fmla="*/ 194050444 w 77"/>
              <a:gd name="T19" fmla="*/ 100805776 h 67"/>
              <a:gd name="T20" fmla="*/ 189010152 w 77"/>
              <a:gd name="T21" fmla="*/ 115926643 h 67"/>
              <a:gd name="T22" fmla="*/ 178929568 w 77"/>
              <a:gd name="T23" fmla="*/ 131047509 h 67"/>
              <a:gd name="T24" fmla="*/ 163808692 w 77"/>
              <a:gd name="T25" fmla="*/ 141128087 h 67"/>
              <a:gd name="T26" fmla="*/ 148687817 w 77"/>
              <a:gd name="T27" fmla="*/ 156248953 h 67"/>
              <a:gd name="T28" fmla="*/ 136087881 w 77"/>
              <a:gd name="T29" fmla="*/ 158768304 h 67"/>
              <a:gd name="T30" fmla="*/ 115926713 w 77"/>
              <a:gd name="T31" fmla="*/ 163808592 h 67"/>
              <a:gd name="T32" fmla="*/ 95765546 w 77"/>
              <a:gd name="T33" fmla="*/ 168848881 h 67"/>
              <a:gd name="T34" fmla="*/ 78123730 w 77"/>
              <a:gd name="T35" fmla="*/ 163808592 h 67"/>
              <a:gd name="T36" fmla="*/ 57962563 w 77"/>
              <a:gd name="T37" fmla="*/ 158768304 h 67"/>
              <a:gd name="T38" fmla="*/ 42841687 w 77"/>
              <a:gd name="T39" fmla="*/ 156248953 h 67"/>
              <a:gd name="T40" fmla="*/ 27720812 w 77"/>
              <a:gd name="T41" fmla="*/ 141128087 h 67"/>
              <a:gd name="T42" fmla="*/ 20161168 w 77"/>
              <a:gd name="T43" fmla="*/ 131047509 h 67"/>
              <a:gd name="T44" fmla="*/ 10080584 w 77"/>
              <a:gd name="T45" fmla="*/ 115926643 h 67"/>
              <a:gd name="T46" fmla="*/ 5040292 w 77"/>
              <a:gd name="T47" fmla="*/ 100805776 h 67"/>
              <a:gd name="T48" fmla="*/ 0 w 77"/>
              <a:gd name="T49" fmla="*/ 83163972 h 67"/>
              <a:gd name="T50" fmla="*/ 5040292 w 77"/>
              <a:gd name="T51" fmla="*/ 68043105 h 67"/>
              <a:gd name="T52" fmla="*/ 10080584 w 77"/>
              <a:gd name="T53" fmla="*/ 52922239 h 67"/>
              <a:gd name="T54" fmla="*/ 20161168 w 77"/>
              <a:gd name="T55" fmla="*/ 37801372 h 67"/>
              <a:gd name="T56" fmla="*/ 27720812 w 77"/>
              <a:gd name="T57" fmla="*/ 25201444 h 67"/>
              <a:gd name="T58" fmla="*/ 42841687 w 77"/>
              <a:gd name="T59" fmla="*/ 15120866 h 67"/>
              <a:gd name="T60" fmla="*/ 57962563 w 77"/>
              <a:gd name="T61" fmla="*/ 5040289 h 67"/>
              <a:gd name="T62" fmla="*/ 78123730 w 77"/>
              <a:gd name="T63" fmla="*/ 0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0"/>
                </a:lnTo>
                <a:lnTo>
                  <a:pt x="54" y="2"/>
                </a:lnTo>
                <a:lnTo>
                  <a:pt x="59" y="6"/>
                </a:lnTo>
                <a:lnTo>
                  <a:pt x="65" y="10"/>
                </a:lnTo>
                <a:lnTo>
                  <a:pt x="71" y="15"/>
                </a:lnTo>
                <a:lnTo>
                  <a:pt x="75" y="21"/>
                </a:lnTo>
                <a:lnTo>
                  <a:pt x="77" y="27"/>
                </a:lnTo>
                <a:lnTo>
                  <a:pt x="77" y="33"/>
                </a:lnTo>
                <a:lnTo>
                  <a:pt x="77" y="40"/>
                </a:lnTo>
                <a:lnTo>
                  <a:pt x="75" y="46"/>
                </a:lnTo>
                <a:lnTo>
                  <a:pt x="71" y="52"/>
                </a:lnTo>
                <a:lnTo>
                  <a:pt x="65" y="56"/>
                </a:lnTo>
                <a:lnTo>
                  <a:pt x="59" y="62"/>
                </a:lnTo>
                <a:lnTo>
                  <a:pt x="54" y="63"/>
                </a:lnTo>
                <a:lnTo>
                  <a:pt x="46" y="65"/>
                </a:lnTo>
                <a:lnTo>
                  <a:pt x="38" y="67"/>
                </a:lnTo>
                <a:lnTo>
                  <a:pt x="31" y="65"/>
                </a:lnTo>
                <a:lnTo>
                  <a:pt x="23" y="63"/>
                </a:lnTo>
                <a:lnTo>
                  <a:pt x="17" y="62"/>
                </a:lnTo>
                <a:lnTo>
                  <a:pt x="11" y="56"/>
                </a:lnTo>
                <a:lnTo>
                  <a:pt x="8" y="52"/>
                </a:lnTo>
                <a:lnTo>
                  <a:pt x="4" y="46"/>
                </a:lnTo>
                <a:lnTo>
                  <a:pt x="2" y="40"/>
                </a:lnTo>
                <a:lnTo>
                  <a:pt x="0" y="33"/>
                </a:lnTo>
                <a:lnTo>
                  <a:pt x="2" y="27"/>
                </a:lnTo>
                <a:lnTo>
                  <a:pt x="4" y="21"/>
                </a:lnTo>
                <a:lnTo>
                  <a:pt x="8" y="15"/>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38" name="Freeform 285"/>
          <p:cNvSpPr>
            <a:spLocks/>
          </p:cNvSpPr>
          <p:nvPr/>
        </p:nvSpPr>
        <p:spPr bwMode="auto">
          <a:xfrm>
            <a:off x="3567113" y="5967413"/>
            <a:ext cx="122237" cy="103187"/>
          </a:xfrm>
          <a:custGeom>
            <a:avLst/>
            <a:gdLst>
              <a:gd name="T0" fmla="*/ 98284898 w 77"/>
              <a:gd name="T1" fmla="*/ 0 h 65"/>
              <a:gd name="T2" fmla="*/ 118446066 w 77"/>
              <a:gd name="T3" fmla="*/ 0 h 65"/>
              <a:gd name="T4" fmla="*/ 136087881 w 77"/>
              <a:gd name="T5" fmla="*/ 2519350 h 65"/>
              <a:gd name="T6" fmla="*/ 151208756 w 77"/>
              <a:gd name="T7" fmla="*/ 7559638 h 65"/>
              <a:gd name="T8" fmla="*/ 166329632 w 77"/>
              <a:gd name="T9" fmla="*/ 22680503 h 65"/>
              <a:gd name="T10" fmla="*/ 181450508 w 77"/>
              <a:gd name="T11" fmla="*/ 32761079 h 65"/>
              <a:gd name="T12" fmla="*/ 189010152 w 77"/>
              <a:gd name="T13" fmla="*/ 47881943 h 65"/>
              <a:gd name="T14" fmla="*/ 194050444 w 77"/>
              <a:gd name="T15" fmla="*/ 63002807 h 65"/>
              <a:gd name="T16" fmla="*/ 194050444 w 77"/>
              <a:gd name="T17" fmla="*/ 80644609 h 65"/>
              <a:gd name="T18" fmla="*/ 194050444 w 77"/>
              <a:gd name="T19" fmla="*/ 95765473 h 65"/>
              <a:gd name="T20" fmla="*/ 189010152 w 77"/>
              <a:gd name="T21" fmla="*/ 110886338 h 65"/>
              <a:gd name="T22" fmla="*/ 181450508 w 77"/>
              <a:gd name="T23" fmla="*/ 123486264 h 65"/>
              <a:gd name="T24" fmla="*/ 166329632 w 77"/>
              <a:gd name="T25" fmla="*/ 138607128 h 65"/>
              <a:gd name="T26" fmla="*/ 151208756 w 77"/>
              <a:gd name="T27" fmla="*/ 148687705 h 65"/>
              <a:gd name="T28" fmla="*/ 136087881 w 77"/>
              <a:gd name="T29" fmla="*/ 158768281 h 65"/>
              <a:gd name="T30" fmla="*/ 118446066 w 77"/>
              <a:gd name="T31" fmla="*/ 163808569 h 65"/>
              <a:gd name="T32" fmla="*/ 98284898 w 77"/>
              <a:gd name="T33" fmla="*/ 163808569 h 65"/>
              <a:gd name="T34" fmla="*/ 78123730 w 77"/>
              <a:gd name="T35" fmla="*/ 163808569 h 65"/>
              <a:gd name="T36" fmla="*/ 60483503 w 77"/>
              <a:gd name="T37" fmla="*/ 158768281 h 65"/>
              <a:gd name="T38" fmla="*/ 45362627 w 77"/>
              <a:gd name="T39" fmla="*/ 148687705 h 65"/>
              <a:gd name="T40" fmla="*/ 30241751 w 77"/>
              <a:gd name="T41" fmla="*/ 138607128 h 65"/>
              <a:gd name="T42" fmla="*/ 15120876 w 77"/>
              <a:gd name="T43" fmla="*/ 123486264 h 65"/>
              <a:gd name="T44" fmla="*/ 5040292 w 77"/>
              <a:gd name="T45" fmla="*/ 110886338 h 65"/>
              <a:gd name="T46" fmla="*/ 0 w 77"/>
              <a:gd name="T47" fmla="*/ 95765473 h 65"/>
              <a:gd name="T48" fmla="*/ 0 w 77"/>
              <a:gd name="T49" fmla="*/ 80644609 h 65"/>
              <a:gd name="T50" fmla="*/ 0 w 77"/>
              <a:gd name="T51" fmla="*/ 63002807 h 65"/>
              <a:gd name="T52" fmla="*/ 5040292 w 77"/>
              <a:gd name="T53" fmla="*/ 47881943 h 65"/>
              <a:gd name="T54" fmla="*/ 15120876 w 77"/>
              <a:gd name="T55" fmla="*/ 32761079 h 65"/>
              <a:gd name="T56" fmla="*/ 30241751 w 77"/>
              <a:gd name="T57" fmla="*/ 22680503 h 65"/>
              <a:gd name="T58" fmla="*/ 45362627 w 77"/>
              <a:gd name="T59" fmla="*/ 7559638 h 65"/>
              <a:gd name="T60" fmla="*/ 60483503 w 77"/>
              <a:gd name="T61" fmla="*/ 2519350 h 65"/>
              <a:gd name="T62" fmla="*/ 78123730 w 77"/>
              <a:gd name="T63" fmla="*/ 0 h 65"/>
              <a:gd name="T64" fmla="*/ 9828489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7" y="0"/>
                </a:lnTo>
                <a:lnTo>
                  <a:pt x="54" y="1"/>
                </a:lnTo>
                <a:lnTo>
                  <a:pt x="60" y="3"/>
                </a:lnTo>
                <a:lnTo>
                  <a:pt x="66" y="9"/>
                </a:lnTo>
                <a:lnTo>
                  <a:pt x="72" y="13"/>
                </a:lnTo>
                <a:lnTo>
                  <a:pt x="75" y="19"/>
                </a:lnTo>
                <a:lnTo>
                  <a:pt x="77" y="25"/>
                </a:lnTo>
                <a:lnTo>
                  <a:pt x="77" y="32"/>
                </a:lnTo>
                <a:lnTo>
                  <a:pt x="77" y="38"/>
                </a:lnTo>
                <a:lnTo>
                  <a:pt x="75" y="44"/>
                </a:lnTo>
                <a:lnTo>
                  <a:pt x="72" y="49"/>
                </a:lnTo>
                <a:lnTo>
                  <a:pt x="66" y="55"/>
                </a:lnTo>
                <a:lnTo>
                  <a:pt x="60" y="59"/>
                </a:lnTo>
                <a:lnTo>
                  <a:pt x="54" y="63"/>
                </a:lnTo>
                <a:lnTo>
                  <a:pt x="47" y="65"/>
                </a:lnTo>
                <a:lnTo>
                  <a:pt x="39" y="65"/>
                </a:lnTo>
                <a:lnTo>
                  <a:pt x="31" y="65"/>
                </a:lnTo>
                <a:lnTo>
                  <a:pt x="24" y="63"/>
                </a:lnTo>
                <a:lnTo>
                  <a:pt x="18" y="59"/>
                </a:lnTo>
                <a:lnTo>
                  <a:pt x="12" y="55"/>
                </a:lnTo>
                <a:lnTo>
                  <a:pt x="6" y="49"/>
                </a:lnTo>
                <a:lnTo>
                  <a:pt x="2" y="44"/>
                </a:lnTo>
                <a:lnTo>
                  <a:pt x="0" y="38"/>
                </a:lnTo>
                <a:lnTo>
                  <a:pt x="0" y="32"/>
                </a:lnTo>
                <a:lnTo>
                  <a:pt x="0" y="25"/>
                </a:lnTo>
                <a:lnTo>
                  <a:pt x="2" y="19"/>
                </a:lnTo>
                <a:lnTo>
                  <a:pt x="6" y="13"/>
                </a:lnTo>
                <a:lnTo>
                  <a:pt x="12" y="9"/>
                </a:lnTo>
                <a:lnTo>
                  <a:pt x="18" y="3"/>
                </a:lnTo>
                <a:lnTo>
                  <a:pt x="24" y="1"/>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39" name="Freeform 286"/>
          <p:cNvSpPr>
            <a:spLocks/>
          </p:cNvSpPr>
          <p:nvPr/>
        </p:nvSpPr>
        <p:spPr bwMode="auto">
          <a:xfrm>
            <a:off x="4692650" y="5878513"/>
            <a:ext cx="125413" cy="103187"/>
          </a:xfrm>
          <a:custGeom>
            <a:avLst/>
            <a:gdLst>
              <a:gd name="T0" fmla="*/ 95766319 w 79"/>
              <a:gd name="T1" fmla="*/ 0 h 65"/>
              <a:gd name="T2" fmla="*/ 120967982 w 79"/>
              <a:gd name="T3" fmla="*/ 0 h 65"/>
              <a:gd name="T4" fmla="*/ 136088980 w 79"/>
              <a:gd name="T5" fmla="*/ 5040288 h 65"/>
              <a:gd name="T6" fmla="*/ 153730938 w 79"/>
              <a:gd name="T7" fmla="*/ 15120864 h 65"/>
              <a:gd name="T8" fmla="*/ 168851936 w 79"/>
              <a:gd name="T9" fmla="*/ 25201440 h 65"/>
              <a:gd name="T10" fmla="*/ 178932601 w 79"/>
              <a:gd name="T11" fmla="*/ 32761079 h 65"/>
              <a:gd name="T12" fmla="*/ 189013266 w 79"/>
              <a:gd name="T13" fmla="*/ 47881943 h 65"/>
              <a:gd name="T14" fmla="*/ 194053599 w 79"/>
              <a:gd name="T15" fmla="*/ 63002807 h 65"/>
              <a:gd name="T16" fmla="*/ 199093931 w 79"/>
              <a:gd name="T17" fmla="*/ 83163960 h 65"/>
              <a:gd name="T18" fmla="*/ 194053599 w 79"/>
              <a:gd name="T19" fmla="*/ 95765473 h 65"/>
              <a:gd name="T20" fmla="*/ 189013266 w 79"/>
              <a:gd name="T21" fmla="*/ 115926626 h 65"/>
              <a:gd name="T22" fmla="*/ 178932601 w 79"/>
              <a:gd name="T23" fmla="*/ 126007202 h 65"/>
              <a:gd name="T24" fmla="*/ 168851936 w 79"/>
              <a:gd name="T25" fmla="*/ 141128066 h 65"/>
              <a:gd name="T26" fmla="*/ 153730938 w 79"/>
              <a:gd name="T27" fmla="*/ 148687705 h 65"/>
              <a:gd name="T28" fmla="*/ 136088980 w 79"/>
              <a:gd name="T29" fmla="*/ 158768281 h 65"/>
              <a:gd name="T30" fmla="*/ 120967982 w 79"/>
              <a:gd name="T31" fmla="*/ 163808569 h 65"/>
              <a:gd name="T32" fmla="*/ 95766319 w 79"/>
              <a:gd name="T33" fmla="*/ 163808569 h 65"/>
              <a:gd name="T34" fmla="*/ 78125949 w 79"/>
              <a:gd name="T35" fmla="*/ 163808569 h 65"/>
              <a:gd name="T36" fmla="*/ 63004951 w 79"/>
              <a:gd name="T37" fmla="*/ 158768281 h 65"/>
              <a:gd name="T38" fmla="*/ 42843621 w 79"/>
              <a:gd name="T39" fmla="*/ 148687705 h 65"/>
              <a:gd name="T40" fmla="*/ 27722623 w 79"/>
              <a:gd name="T41" fmla="*/ 141128066 h 65"/>
              <a:gd name="T42" fmla="*/ 20161330 w 79"/>
              <a:gd name="T43" fmla="*/ 126007202 h 65"/>
              <a:gd name="T44" fmla="*/ 10080665 w 79"/>
              <a:gd name="T45" fmla="*/ 115926626 h 65"/>
              <a:gd name="T46" fmla="*/ 5040333 w 79"/>
              <a:gd name="T47" fmla="*/ 95765473 h 65"/>
              <a:gd name="T48" fmla="*/ 0 w 79"/>
              <a:gd name="T49" fmla="*/ 83163960 h 65"/>
              <a:gd name="T50" fmla="*/ 5040333 w 79"/>
              <a:gd name="T51" fmla="*/ 63002807 h 65"/>
              <a:gd name="T52" fmla="*/ 10080665 w 79"/>
              <a:gd name="T53" fmla="*/ 47881943 h 65"/>
              <a:gd name="T54" fmla="*/ 20161330 w 79"/>
              <a:gd name="T55" fmla="*/ 32761079 h 65"/>
              <a:gd name="T56" fmla="*/ 27722623 w 79"/>
              <a:gd name="T57" fmla="*/ 25201440 h 65"/>
              <a:gd name="T58" fmla="*/ 42843621 w 79"/>
              <a:gd name="T59" fmla="*/ 15120864 h 65"/>
              <a:gd name="T60" fmla="*/ 63004951 w 79"/>
              <a:gd name="T61" fmla="*/ 5040288 h 65"/>
              <a:gd name="T62" fmla="*/ 78125949 w 79"/>
              <a:gd name="T63" fmla="*/ 0 h 65"/>
              <a:gd name="T64" fmla="*/ 95766319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8" y="0"/>
                </a:moveTo>
                <a:lnTo>
                  <a:pt x="48" y="0"/>
                </a:lnTo>
                <a:lnTo>
                  <a:pt x="54" y="2"/>
                </a:lnTo>
                <a:lnTo>
                  <a:pt x="61" y="6"/>
                </a:lnTo>
                <a:lnTo>
                  <a:pt x="67" y="10"/>
                </a:lnTo>
                <a:lnTo>
                  <a:pt x="71" y="13"/>
                </a:lnTo>
                <a:lnTo>
                  <a:pt x="75" y="19"/>
                </a:lnTo>
                <a:lnTo>
                  <a:pt x="77" y="25"/>
                </a:lnTo>
                <a:lnTo>
                  <a:pt x="79" y="33"/>
                </a:lnTo>
                <a:lnTo>
                  <a:pt x="77" y="38"/>
                </a:lnTo>
                <a:lnTo>
                  <a:pt x="75" y="46"/>
                </a:lnTo>
                <a:lnTo>
                  <a:pt x="71" y="50"/>
                </a:lnTo>
                <a:lnTo>
                  <a:pt x="67" y="56"/>
                </a:lnTo>
                <a:lnTo>
                  <a:pt x="61" y="59"/>
                </a:lnTo>
                <a:lnTo>
                  <a:pt x="54" y="63"/>
                </a:lnTo>
                <a:lnTo>
                  <a:pt x="48" y="65"/>
                </a:lnTo>
                <a:lnTo>
                  <a:pt x="38" y="65"/>
                </a:lnTo>
                <a:lnTo>
                  <a:pt x="31" y="65"/>
                </a:lnTo>
                <a:lnTo>
                  <a:pt x="25" y="63"/>
                </a:lnTo>
                <a:lnTo>
                  <a:pt x="17" y="59"/>
                </a:lnTo>
                <a:lnTo>
                  <a:pt x="11" y="56"/>
                </a:lnTo>
                <a:lnTo>
                  <a:pt x="8" y="50"/>
                </a:lnTo>
                <a:lnTo>
                  <a:pt x="4" y="46"/>
                </a:lnTo>
                <a:lnTo>
                  <a:pt x="2" y="38"/>
                </a:lnTo>
                <a:lnTo>
                  <a:pt x="0" y="33"/>
                </a:lnTo>
                <a:lnTo>
                  <a:pt x="2" y="25"/>
                </a:lnTo>
                <a:lnTo>
                  <a:pt x="4" y="19"/>
                </a:lnTo>
                <a:lnTo>
                  <a:pt x="8" y="13"/>
                </a:lnTo>
                <a:lnTo>
                  <a:pt x="11" y="10"/>
                </a:lnTo>
                <a:lnTo>
                  <a:pt x="17" y="6"/>
                </a:lnTo>
                <a:lnTo>
                  <a:pt x="25" y="2"/>
                </a:lnTo>
                <a:lnTo>
                  <a:pt x="31" y="0"/>
                </a:lnTo>
                <a:lnTo>
                  <a:pt x="38" y="0"/>
                </a:lnTo>
                <a:close/>
              </a:path>
            </a:pathLst>
          </a:custGeom>
          <a:solidFill>
            <a:srgbClr val="FFFFFF"/>
          </a:solidFill>
          <a:ln w="9525">
            <a:noFill/>
            <a:round/>
            <a:headEnd/>
            <a:tailEnd/>
          </a:ln>
        </p:spPr>
        <p:txBody>
          <a:bodyPr/>
          <a:lstStyle/>
          <a:p>
            <a:endParaRPr lang="en-US" dirty="0"/>
          </a:p>
        </p:txBody>
      </p:sp>
      <p:sp>
        <p:nvSpPr>
          <p:cNvPr id="19540" name="Freeform 287"/>
          <p:cNvSpPr>
            <a:spLocks/>
          </p:cNvSpPr>
          <p:nvPr/>
        </p:nvSpPr>
        <p:spPr bwMode="auto">
          <a:xfrm>
            <a:off x="4692650" y="5878513"/>
            <a:ext cx="125413" cy="103187"/>
          </a:xfrm>
          <a:custGeom>
            <a:avLst/>
            <a:gdLst>
              <a:gd name="T0" fmla="*/ 95766319 w 79"/>
              <a:gd name="T1" fmla="*/ 0 h 65"/>
              <a:gd name="T2" fmla="*/ 120967982 w 79"/>
              <a:gd name="T3" fmla="*/ 0 h 65"/>
              <a:gd name="T4" fmla="*/ 136088980 w 79"/>
              <a:gd name="T5" fmla="*/ 5040288 h 65"/>
              <a:gd name="T6" fmla="*/ 153730938 w 79"/>
              <a:gd name="T7" fmla="*/ 15120864 h 65"/>
              <a:gd name="T8" fmla="*/ 168851936 w 79"/>
              <a:gd name="T9" fmla="*/ 25201440 h 65"/>
              <a:gd name="T10" fmla="*/ 178932601 w 79"/>
              <a:gd name="T11" fmla="*/ 32761079 h 65"/>
              <a:gd name="T12" fmla="*/ 189013266 w 79"/>
              <a:gd name="T13" fmla="*/ 47881943 h 65"/>
              <a:gd name="T14" fmla="*/ 194053599 w 79"/>
              <a:gd name="T15" fmla="*/ 63002807 h 65"/>
              <a:gd name="T16" fmla="*/ 199093931 w 79"/>
              <a:gd name="T17" fmla="*/ 83163960 h 65"/>
              <a:gd name="T18" fmla="*/ 194053599 w 79"/>
              <a:gd name="T19" fmla="*/ 95765473 h 65"/>
              <a:gd name="T20" fmla="*/ 189013266 w 79"/>
              <a:gd name="T21" fmla="*/ 115926626 h 65"/>
              <a:gd name="T22" fmla="*/ 178932601 w 79"/>
              <a:gd name="T23" fmla="*/ 126007202 h 65"/>
              <a:gd name="T24" fmla="*/ 168851936 w 79"/>
              <a:gd name="T25" fmla="*/ 141128066 h 65"/>
              <a:gd name="T26" fmla="*/ 153730938 w 79"/>
              <a:gd name="T27" fmla="*/ 148687705 h 65"/>
              <a:gd name="T28" fmla="*/ 136088980 w 79"/>
              <a:gd name="T29" fmla="*/ 158768281 h 65"/>
              <a:gd name="T30" fmla="*/ 120967982 w 79"/>
              <a:gd name="T31" fmla="*/ 163808569 h 65"/>
              <a:gd name="T32" fmla="*/ 95766319 w 79"/>
              <a:gd name="T33" fmla="*/ 163808569 h 65"/>
              <a:gd name="T34" fmla="*/ 78125949 w 79"/>
              <a:gd name="T35" fmla="*/ 163808569 h 65"/>
              <a:gd name="T36" fmla="*/ 63004951 w 79"/>
              <a:gd name="T37" fmla="*/ 158768281 h 65"/>
              <a:gd name="T38" fmla="*/ 42843621 w 79"/>
              <a:gd name="T39" fmla="*/ 148687705 h 65"/>
              <a:gd name="T40" fmla="*/ 27722623 w 79"/>
              <a:gd name="T41" fmla="*/ 141128066 h 65"/>
              <a:gd name="T42" fmla="*/ 20161330 w 79"/>
              <a:gd name="T43" fmla="*/ 126007202 h 65"/>
              <a:gd name="T44" fmla="*/ 10080665 w 79"/>
              <a:gd name="T45" fmla="*/ 115926626 h 65"/>
              <a:gd name="T46" fmla="*/ 5040333 w 79"/>
              <a:gd name="T47" fmla="*/ 95765473 h 65"/>
              <a:gd name="T48" fmla="*/ 0 w 79"/>
              <a:gd name="T49" fmla="*/ 83163960 h 65"/>
              <a:gd name="T50" fmla="*/ 5040333 w 79"/>
              <a:gd name="T51" fmla="*/ 63002807 h 65"/>
              <a:gd name="T52" fmla="*/ 10080665 w 79"/>
              <a:gd name="T53" fmla="*/ 47881943 h 65"/>
              <a:gd name="T54" fmla="*/ 20161330 w 79"/>
              <a:gd name="T55" fmla="*/ 32761079 h 65"/>
              <a:gd name="T56" fmla="*/ 27722623 w 79"/>
              <a:gd name="T57" fmla="*/ 25201440 h 65"/>
              <a:gd name="T58" fmla="*/ 42843621 w 79"/>
              <a:gd name="T59" fmla="*/ 15120864 h 65"/>
              <a:gd name="T60" fmla="*/ 63004951 w 79"/>
              <a:gd name="T61" fmla="*/ 5040288 h 65"/>
              <a:gd name="T62" fmla="*/ 78125949 w 79"/>
              <a:gd name="T63" fmla="*/ 0 h 65"/>
              <a:gd name="T64" fmla="*/ 95766319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38" y="0"/>
                </a:moveTo>
                <a:lnTo>
                  <a:pt x="48" y="0"/>
                </a:lnTo>
                <a:lnTo>
                  <a:pt x="54" y="2"/>
                </a:lnTo>
                <a:lnTo>
                  <a:pt x="61" y="6"/>
                </a:lnTo>
                <a:lnTo>
                  <a:pt x="67" y="10"/>
                </a:lnTo>
                <a:lnTo>
                  <a:pt x="71" y="13"/>
                </a:lnTo>
                <a:lnTo>
                  <a:pt x="75" y="19"/>
                </a:lnTo>
                <a:lnTo>
                  <a:pt x="77" y="25"/>
                </a:lnTo>
                <a:lnTo>
                  <a:pt x="79" y="33"/>
                </a:lnTo>
                <a:lnTo>
                  <a:pt x="77" y="38"/>
                </a:lnTo>
                <a:lnTo>
                  <a:pt x="75" y="46"/>
                </a:lnTo>
                <a:lnTo>
                  <a:pt x="71" y="50"/>
                </a:lnTo>
                <a:lnTo>
                  <a:pt x="67" y="56"/>
                </a:lnTo>
                <a:lnTo>
                  <a:pt x="61" y="59"/>
                </a:lnTo>
                <a:lnTo>
                  <a:pt x="54" y="63"/>
                </a:lnTo>
                <a:lnTo>
                  <a:pt x="48" y="65"/>
                </a:lnTo>
                <a:lnTo>
                  <a:pt x="38" y="65"/>
                </a:lnTo>
                <a:lnTo>
                  <a:pt x="31" y="65"/>
                </a:lnTo>
                <a:lnTo>
                  <a:pt x="25" y="63"/>
                </a:lnTo>
                <a:lnTo>
                  <a:pt x="17" y="59"/>
                </a:lnTo>
                <a:lnTo>
                  <a:pt x="11" y="56"/>
                </a:lnTo>
                <a:lnTo>
                  <a:pt x="8" y="50"/>
                </a:lnTo>
                <a:lnTo>
                  <a:pt x="4" y="46"/>
                </a:lnTo>
                <a:lnTo>
                  <a:pt x="2" y="38"/>
                </a:lnTo>
                <a:lnTo>
                  <a:pt x="0" y="33"/>
                </a:lnTo>
                <a:lnTo>
                  <a:pt x="2" y="25"/>
                </a:lnTo>
                <a:lnTo>
                  <a:pt x="4" y="19"/>
                </a:lnTo>
                <a:lnTo>
                  <a:pt x="8" y="13"/>
                </a:lnTo>
                <a:lnTo>
                  <a:pt x="11" y="10"/>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41" name="Freeform 288"/>
          <p:cNvSpPr>
            <a:spLocks/>
          </p:cNvSpPr>
          <p:nvPr/>
        </p:nvSpPr>
        <p:spPr bwMode="auto">
          <a:xfrm>
            <a:off x="3490913" y="5662613"/>
            <a:ext cx="122237" cy="106362"/>
          </a:xfrm>
          <a:custGeom>
            <a:avLst/>
            <a:gdLst>
              <a:gd name="T0" fmla="*/ 98284898 w 77"/>
              <a:gd name="T1" fmla="*/ 0 h 67"/>
              <a:gd name="T2" fmla="*/ 118446066 w 77"/>
              <a:gd name="T3" fmla="*/ 5040289 h 67"/>
              <a:gd name="T4" fmla="*/ 131047589 w 77"/>
              <a:gd name="T5" fmla="*/ 10080578 h 67"/>
              <a:gd name="T6" fmla="*/ 151208756 w 77"/>
              <a:gd name="T7" fmla="*/ 12599928 h 67"/>
              <a:gd name="T8" fmla="*/ 166329632 w 77"/>
              <a:gd name="T9" fmla="*/ 27720795 h 67"/>
              <a:gd name="T10" fmla="*/ 176410216 w 77"/>
              <a:gd name="T11" fmla="*/ 37801372 h 67"/>
              <a:gd name="T12" fmla="*/ 183969860 w 77"/>
              <a:gd name="T13" fmla="*/ 52922239 h 67"/>
              <a:gd name="T14" fmla="*/ 189010152 w 77"/>
              <a:gd name="T15" fmla="*/ 68043105 h 67"/>
              <a:gd name="T16" fmla="*/ 194050444 w 77"/>
              <a:gd name="T17" fmla="*/ 85684910 h 67"/>
              <a:gd name="T18" fmla="*/ 189010152 w 77"/>
              <a:gd name="T19" fmla="*/ 100805776 h 67"/>
              <a:gd name="T20" fmla="*/ 183969860 w 77"/>
              <a:gd name="T21" fmla="*/ 115926643 h 67"/>
              <a:gd name="T22" fmla="*/ 176410216 w 77"/>
              <a:gd name="T23" fmla="*/ 131047509 h 67"/>
              <a:gd name="T24" fmla="*/ 166329632 w 77"/>
              <a:gd name="T25" fmla="*/ 143647437 h 67"/>
              <a:gd name="T26" fmla="*/ 151208756 w 77"/>
              <a:gd name="T27" fmla="*/ 153728015 h 67"/>
              <a:gd name="T28" fmla="*/ 131047589 w 77"/>
              <a:gd name="T29" fmla="*/ 163808592 h 67"/>
              <a:gd name="T30" fmla="*/ 118446066 w 77"/>
              <a:gd name="T31" fmla="*/ 168848881 h 67"/>
              <a:gd name="T32" fmla="*/ 98284898 w 77"/>
              <a:gd name="T33" fmla="*/ 168848881 h 67"/>
              <a:gd name="T34" fmla="*/ 78123730 w 77"/>
              <a:gd name="T35" fmla="*/ 168848881 h 67"/>
              <a:gd name="T36" fmla="*/ 60483503 w 77"/>
              <a:gd name="T37" fmla="*/ 163808592 h 67"/>
              <a:gd name="T38" fmla="*/ 40322335 w 77"/>
              <a:gd name="T39" fmla="*/ 153728015 h 67"/>
              <a:gd name="T40" fmla="*/ 25201459 w 77"/>
              <a:gd name="T41" fmla="*/ 143647437 h 67"/>
              <a:gd name="T42" fmla="*/ 15120876 w 77"/>
              <a:gd name="T43" fmla="*/ 131047509 h 67"/>
              <a:gd name="T44" fmla="*/ 5040292 w 77"/>
              <a:gd name="T45" fmla="*/ 115926643 h 67"/>
              <a:gd name="T46" fmla="*/ 0 w 77"/>
              <a:gd name="T47" fmla="*/ 100805776 h 67"/>
              <a:gd name="T48" fmla="*/ 0 w 77"/>
              <a:gd name="T49" fmla="*/ 85684910 h 67"/>
              <a:gd name="T50" fmla="*/ 0 w 77"/>
              <a:gd name="T51" fmla="*/ 68043105 h 67"/>
              <a:gd name="T52" fmla="*/ 5040292 w 77"/>
              <a:gd name="T53" fmla="*/ 52922239 h 67"/>
              <a:gd name="T54" fmla="*/ 15120876 w 77"/>
              <a:gd name="T55" fmla="*/ 37801372 h 67"/>
              <a:gd name="T56" fmla="*/ 25201459 w 77"/>
              <a:gd name="T57" fmla="*/ 27720795 h 67"/>
              <a:gd name="T58" fmla="*/ 40322335 w 77"/>
              <a:gd name="T59" fmla="*/ 12599928 h 67"/>
              <a:gd name="T60" fmla="*/ 60483503 w 77"/>
              <a:gd name="T61" fmla="*/ 10080578 h 67"/>
              <a:gd name="T62" fmla="*/ 78123730 w 77"/>
              <a:gd name="T63" fmla="*/ 5040289 h 67"/>
              <a:gd name="T64" fmla="*/ 9828489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2"/>
                </a:lnTo>
                <a:lnTo>
                  <a:pt x="52" y="4"/>
                </a:lnTo>
                <a:lnTo>
                  <a:pt x="60" y="5"/>
                </a:lnTo>
                <a:lnTo>
                  <a:pt x="66" y="11"/>
                </a:lnTo>
                <a:lnTo>
                  <a:pt x="70" y="15"/>
                </a:lnTo>
                <a:lnTo>
                  <a:pt x="73" y="21"/>
                </a:lnTo>
                <a:lnTo>
                  <a:pt x="75" y="27"/>
                </a:lnTo>
                <a:lnTo>
                  <a:pt x="77" y="34"/>
                </a:lnTo>
                <a:lnTo>
                  <a:pt x="75" y="40"/>
                </a:lnTo>
                <a:lnTo>
                  <a:pt x="73" y="46"/>
                </a:lnTo>
                <a:lnTo>
                  <a:pt x="70" y="52"/>
                </a:lnTo>
                <a:lnTo>
                  <a:pt x="66" y="57"/>
                </a:lnTo>
                <a:lnTo>
                  <a:pt x="60" y="61"/>
                </a:lnTo>
                <a:lnTo>
                  <a:pt x="52" y="65"/>
                </a:lnTo>
                <a:lnTo>
                  <a:pt x="47" y="67"/>
                </a:lnTo>
                <a:lnTo>
                  <a:pt x="39" y="67"/>
                </a:lnTo>
                <a:lnTo>
                  <a:pt x="31" y="67"/>
                </a:lnTo>
                <a:lnTo>
                  <a:pt x="24" y="65"/>
                </a:lnTo>
                <a:lnTo>
                  <a:pt x="16" y="61"/>
                </a:lnTo>
                <a:lnTo>
                  <a:pt x="10" y="57"/>
                </a:lnTo>
                <a:lnTo>
                  <a:pt x="6" y="52"/>
                </a:lnTo>
                <a:lnTo>
                  <a:pt x="2" y="46"/>
                </a:lnTo>
                <a:lnTo>
                  <a:pt x="0" y="40"/>
                </a:lnTo>
                <a:lnTo>
                  <a:pt x="0" y="34"/>
                </a:lnTo>
                <a:lnTo>
                  <a:pt x="0" y="27"/>
                </a:lnTo>
                <a:lnTo>
                  <a:pt x="2" y="21"/>
                </a:lnTo>
                <a:lnTo>
                  <a:pt x="6" y="15"/>
                </a:lnTo>
                <a:lnTo>
                  <a:pt x="10" y="11"/>
                </a:lnTo>
                <a:lnTo>
                  <a:pt x="16" y="5"/>
                </a:lnTo>
                <a:lnTo>
                  <a:pt x="24" y="4"/>
                </a:lnTo>
                <a:lnTo>
                  <a:pt x="31" y="2"/>
                </a:lnTo>
                <a:lnTo>
                  <a:pt x="39" y="0"/>
                </a:lnTo>
                <a:close/>
              </a:path>
            </a:pathLst>
          </a:custGeom>
          <a:solidFill>
            <a:srgbClr val="FFFFFF"/>
          </a:solidFill>
          <a:ln w="9525">
            <a:noFill/>
            <a:round/>
            <a:headEnd/>
            <a:tailEnd/>
          </a:ln>
        </p:spPr>
        <p:txBody>
          <a:bodyPr/>
          <a:lstStyle/>
          <a:p>
            <a:endParaRPr lang="en-US" dirty="0"/>
          </a:p>
        </p:txBody>
      </p:sp>
      <p:sp>
        <p:nvSpPr>
          <p:cNvPr id="19542" name="Freeform 289"/>
          <p:cNvSpPr>
            <a:spLocks/>
          </p:cNvSpPr>
          <p:nvPr/>
        </p:nvSpPr>
        <p:spPr bwMode="auto">
          <a:xfrm>
            <a:off x="3490913" y="5662613"/>
            <a:ext cx="122237" cy="106362"/>
          </a:xfrm>
          <a:custGeom>
            <a:avLst/>
            <a:gdLst>
              <a:gd name="T0" fmla="*/ 98284898 w 77"/>
              <a:gd name="T1" fmla="*/ 0 h 67"/>
              <a:gd name="T2" fmla="*/ 118446066 w 77"/>
              <a:gd name="T3" fmla="*/ 5040289 h 67"/>
              <a:gd name="T4" fmla="*/ 131047589 w 77"/>
              <a:gd name="T5" fmla="*/ 10080578 h 67"/>
              <a:gd name="T6" fmla="*/ 151208756 w 77"/>
              <a:gd name="T7" fmla="*/ 12599928 h 67"/>
              <a:gd name="T8" fmla="*/ 166329632 w 77"/>
              <a:gd name="T9" fmla="*/ 27720795 h 67"/>
              <a:gd name="T10" fmla="*/ 176410216 w 77"/>
              <a:gd name="T11" fmla="*/ 37801372 h 67"/>
              <a:gd name="T12" fmla="*/ 183969860 w 77"/>
              <a:gd name="T13" fmla="*/ 52922239 h 67"/>
              <a:gd name="T14" fmla="*/ 189010152 w 77"/>
              <a:gd name="T15" fmla="*/ 68043105 h 67"/>
              <a:gd name="T16" fmla="*/ 194050444 w 77"/>
              <a:gd name="T17" fmla="*/ 85684910 h 67"/>
              <a:gd name="T18" fmla="*/ 189010152 w 77"/>
              <a:gd name="T19" fmla="*/ 100805776 h 67"/>
              <a:gd name="T20" fmla="*/ 183969860 w 77"/>
              <a:gd name="T21" fmla="*/ 115926643 h 67"/>
              <a:gd name="T22" fmla="*/ 176410216 w 77"/>
              <a:gd name="T23" fmla="*/ 131047509 h 67"/>
              <a:gd name="T24" fmla="*/ 166329632 w 77"/>
              <a:gd name="T25" fmla="*/ 143647437 h 67"/>
              <a:gd name="T26" fmla="*/ 151208756 w 77"/>
              <a:gd name="T27" fmla="*/ 153728015 h 67"/>
              <a:gd name="T28" fmla="*/ 131047589 w 77"/>
              <a:gd name="T29" fmla="*/ 163808592 h 67"/>
              <a:gd name="T30" fmla="*/ 118446066 w 77"/>
              <a:gd name="T31" fmla="*/ 168848881 h 67"/>
              <a:gd name="T32" fmla="*/ 98284898 w 77"/>
              <a:gd name="T33" fmla="*/ 168848881 h 67"/>
              <a:gd name="T34" fmla="*/ 78123730 w 77"/>
              <a:gd name="T35" fmla="*/ 168848881 h 67"/>
              <a:gd name="T36" fmla="*/ 60483503 w 77"/>
              <a:gd name="T37" fmla="*/ 163808592 h 67"/>
              <a:gd name="T38" fmla="*/ 40322335 w 77"/>
              <a:gd name="T39" fmla="*/ 153728015 h 67"/>
              <a:gd name="T40" fmla="*/ 25201459 w 77"/>
              <a:gd name="T41" fmla="*/ 143647437 h 67"/>
              <a:gd name="T42" fmla="*/ 15120876 w 77"/>
              <a:gd name="T43" fmla="*/ 131047509 h 67"/>
              <a:gd name="T44" fmla="*/ 5040292 w 77"/>
              <a:gd name="T45" fmla="*/ 115926643 h 67"/>
              <a:gd name="T46" fmla="*/ 0 w 77"/>
              <a:gd name="T47" fmla="*/ 100805776 h 67"/>
              <a:gd name="T48" fmla="*/ 0 w 77"/>
              <a:gd name="T49" fmla="*/ 85684910 h 67"/>
              <a:gd name="T50" fmla="*/ 0 w 77"/>
              <a:gd name="T51" fmla="*/ 68043105 h 67"/>
              <a:gd name="T52" fmla="*/ 5040292 w 77"/>
              <a:gd name="T53" fmla="*/ 52922239 h 67"/>
              <a:gd name="T54" fmla="*/ 15120876 w 77"/>
              <a:gd name="T55" fmla="*/ 37801372 h 67"/>
              <a:gd name="T56" fmla="*/ 25201459 w 77"/>
              <a:gd name="T57" fmla="*/ 27720795 h 67"/>
              <a:gd name="T58" fmla="*/ 40322335 w 77"/>
              <a:gd name="T59" fmla="*/ 12599928 h 67"/>
              <a:gd name="T60" fmla="*/ 60483503 w 77"/>
              <a:gd name="T61" fmla="*/ 10080578 h 67"/>
              <a:gd name="T62" fmla="*/ 78123730 w 77"/>
              <a:gd name="T63" fmla="*/ 5040289 h 67"/>
              <a:gd name="T64" fmla="*/ 98284898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2"/>
                </a:lnTo>
                <a:lnTo>
                  <a:pt x="52" y="4"/>
                </a:lnTo>
                <a:lnTo>
                  <a:pt x="60" y="5"/>
                </a:lnTo>
                <a:lnTo>
                  <a:pt x="66" y="11"/>
                </a:lnTo>
                <a:lnTo>
                  <a:pt x="70" y="15"/>
                </a:lnTo>
                <a:lnTo>
                  <a:pt x="73" y="21"/>
                </a:lnTo>
                <a:lnTo>
                  <a:pt x="75" y="27"/>
                </a:lnTo>
                <a:lnTo>
                  <a:pt x="77" y="34"/>
                </a:lnTo>
                <a:lnTo>
                  <a:pt x="75" y="40"/>
                </a:lnTo>
                <a:lnTo>
                  <a:pt x="73" y="46"/>
                </a:lnTo>
                <a:lnTo>
                  <a:pt x="70" y="52"/>
                </a:lnTo>
                <a:lnTo>
                  <a:pt x="66" y="57"/>
                </a:lnTo>
                <a:lnTo>
                  <a:pt x="60" y="61"/>
                </a:lnTo>
                <a:lnTo>
                  <a:pt x="52" y="65"/>
                </a:lnTo>
                <a:lnTo>
                  <a:pt x="47" y="67"/>
                </a:lnTo>
                <a:lnTo>
                  <a:pt x="39" y="67"/>
                </a:lnTo>
                <a:lnTo>
                  <a:pt x="31" y="67"/>
                </a:lnTo>
                <a:lnTo>
                  <a:pt x="24" y="65"/>
                </a:lnTo>
                <a:lnTo>
                  <a:pt x="16" y="61"/>
                </a:lnTo>
                <a:lnTo>
                  <a:pt x="10" y="57"/>
                </a:lnTo>
                <a:lnTo>
                  <a:pt x="6" y="52"/>
                </a:lnTo>
                <a:lnTo>
                  <a:pt x="2" y="46"/>
                </a:lnTo>
                <a:lnTo>
                  <a:pt x="0" y="40"/>
                </a:lnTo>
                <a:lnTo>
                  <a:pt x="0" y="34"/>
                </a:lnTo>
                <a:lnTo>
                  <a:pt x="0" y="27"/>
                </a:lnTo>
                <a:lnTo>
                  <a:pt x="2" y="21"/>
                </a:lnTo>
                <a:lnTo>
                  <a:pt x="6" y="15"/>
                </a:lnTo>
                <a:lnTo>
                  <a:pt x="10" y="11"/>
                </a:lnTo>
                <a:lnTo>
                  <a:pt x="16" y="5"/>
                </a:lnTo>
                <a:lnTo>
                  <a:pt x="24" y="4"/>
                </a:lnTo>
                <a:lnTo>
                  <a:pt x="31" y="2"/>
                </a:lnTo>
                <a:lnTo>
                  <a:pt x="39" y="0"/>
                </a:lnTo>
                <a:close/>
              </a:path>
            </a:pathLst>
          </a:custGeom>
          <a:noFill/>
          <a:ln w="12700">
            <a:solidFill>
              <a:srgbClr val="1F1A17"/>
            </a:solidFill>
            <a:prstDash val="solid"/>
            <a:round/>
            <a:headEnd/>
            <a:tailEnd/>
          </a:ln>
        </p:spPr>
        <p:txBody>
          <a:bodyPr/>
          <a:lstStyle/>
          <a:p>
            <a:endParaRPr lang="en-US" dirty="0"/>
          </a:p>
        </p:txBody>
      </p:sp>
      <p:sp>
        <p:nvSpPr>
          <p:cNvPr id="19543" name="Freeform 290"/>
          <p:cNvSpPr>
            <a:spLocks/>
          </p:cNvSpPr>
          <p:nvPr/>
        </p:nvSpPr>
        <p:spPr bwMode="auto">
          <a:xfrm>
            <a:off x="4616450" y="5576888"/>
            <a:ext cx="122238" cy="103187"/>
          </a:xfrm>
          <a:custGeom>
            <a:avLst/>
            <a:gdLst>
              <a:gd name="T0" fmla="*/ 95766329 w 77"/>
              <a:gd name="T1" fmla="*/ 0 h 65"/>
              <a:gd name="T2" fmla="*/ 115927662 w 77"/>
              <a:gd name="T3" fmla="*/ 0 h 65"/>
              <a:gd name="T4" fmla="*/ 136088994 w 77"/>
              <a:gd name="T5" fmla="*/ 5040288 h 65"/>
              <a:gd name="T6" fmla="*/ 148690621 w 77"/>
              <a:gd name="T7" fmla="*/ 15120864 h 65"/>
              <a:gd name="T8" fmla="*/ 163811620 w 77"/>
              <a:gd name="T9" fmla="*/ 25201440 h 65"/>
              <a:gd name="T10" fmla="*/ 178932619 w 77"/>
              <a:gd name="T11" fmla="*/ 32761079 h 65"/>
              <a:gd name="T12" fmla="*/ 189013286 w 77"/>
              <a:gd name="T13" fmla="*/ 47881943 h 65"/>
              <a:gd name="T14" fmla="*/ 194053619 w 77"/>
              <a:gd name="T15" fmla="*/ 63002807 h 65"/>
              <a:gd name="T16" fmla="*/ 194053619 w 77"/>
              <a:gd name="T17" fmla="*/ 83163960 h 65"/>
              <a:gd name="T18" fmla="*/ 194053619 w 77"/>
              <a:gd name="T19" fmla="*/ 95765473 h 65"/>
              <a:gd name="T20" fmla="*/ 189013286 w 77"/>
              <a:gd name="T21" fmla="*/ 115926626 h 65"/>
              <a:gd name="T22" fmla="*/ 178932619 w 77"/>
              <a:gd name="T23" fmla="*/ 126007202 h 65"/>
              <a:gd name="T24" fmla="*/ 163811620 w 77"/>
              <a:gd name="T25" fmla="*/ 141128066 h 65"/>
              <a:gd name="T26" fmla="*/ 148690621 w 77"/>
              <a:gd name="T27" fmla="*/ 148687705 h 65"/>
              <a:gd name="T28" fmla="*/ 136088994 w 77"/>
              <a:gd name="T29" fmla="*/ 158768281 h 65"/>
              <a:gd name="T30" fmla="*/ 115927662 w 77"/>
              <a:gd name="T31" fmla="*/ 163808569 h 65"/>
              <a:gd name="T32" fmla="*/ 95766329 w 77"/>
              <a:gd name="T33" fmla="*/ 163808569 h 65"/>
              <a:gd name="T34" fmla="*/ 78125957 w 77"/>
              <a:gd name="T35" fmla="*/ 163808569 h 65"/>
              <a:gd name="T36" fmla="*/ 57964625 w 77"/>
              <a:gd name="T37" fmla="*/ 158768281 h 65"/>
              <a:gd name="T38" fmla="*/ 42843625 w 77"/>
              <a:gd name="T39" fmla="*/ 148687705 h 65"/>
              <a:gd name="T40" fmla="*/ 27722626 w 77"/>
              <a:gd name="T41" fmla="*/ 141128066 h 65"/>
              <a:gd name="T42" fmla="*/ 15120999 w 77"/>
              <a:gd name="T43" fmla="*/ 126007202 h 65"/>
              <a:gd name="T44" fmla="*/ 10080666 w 77"/>
              <a:gd name="T45" fmla="*/ 115926626 h 65"/>
              <a:gd name="T46" fmla="*/ 0 w 77"/>
              <a:gd name="T47" fmla="*/ 95765473 h 65"/>
              <a:gd name="T48" fmla="*/ 0 w 77"/>
              <a:gd name="T49" fmla="*/ 83163960 h 65"/>
              <a:gd name="T50" fmla="*/ 0 w 77"/>
              <a:gd name="T51" fmla="*/ 63002807 h 65"/>
              <a:gd name="T52" fmla="*/ 10080666 w 77"/>
              <a:gd name="T53" fmla="*/ 47881943 h 65"/>
              <a:gd name="T54" fmla="*/ 15120999 w 77"/>
              <a:gd name="T55" fmla="*/ 32761079 h 65"/>
              <a:gd name="T56" fmla="*/ 27722626 w 77"/>
              <a:gd name="T57" fmla="*/ 25201440 h 65"/>
              <a:gd name="T58" fmla="*/ 42843625 w 77"/>
              <a:gd name="T59" fmla="*/ 15120864 h 65"/>
              <a:gd name="T60" fmla="*/ 57964625 w 77"/>
              <a:gd name="T61" fmla="*/ 5040288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10"/>
                </a:lnTo>
                <a:lnTo>
                  <a:pt x="71" y="13"/>
                </a:lnTo>
                <a:lnTo>
                  <a:pt x="75" y="19"/>
                </a:lnTo>
                <a:lnTo>
                  <a:pt x="77" y="25"/>
                </a:lnTo>
                <a:lnTo>
                  <a:pt x="77" y="33"/>
                </a:lnTo>
                <a:lnTo>
                  <a:pt x="77" y="38"/>
                </a:lnTo>
                <a:lnTo>
                  <a:pt x="75" y="46"/>
                </a:lnTo>
                <a:lnTo>
                  <a:pt x="71" y="50"/>
                </a:lnTo>
                <a:lnTo>
                  <a:pt x="65" y="56"/>
                </a:lnTo>
                <a:lnTo>
                  <a:pt x="59" y="59"/>
                </a:lnTo>
                <a:lnTo>
                  <a:pt x="54" y="63"/>
                </a:lnTo>
                <a:lnTo>
                  <a:pt x="46" y="65"/>
                </a:lnTo>
                <a:lnTo>
                  <a:pt x="38" y="65"/>
                </a:lnTo>
                <a:lnTo>
                  <a:pt x="31" y="65"/>
                </a:lnTo>
                <a:lnTo>
                  <a:pt x="23" y="63"/>
                </a:lnTo>
                <a:lnTo>
                  <a:pt x="17" y="59"/>
                </a:lnTo>
                <a:lnTo>
                  <a:pt x="11" y="56"/>
                </a:lnTo>
                <a:lnTo>
                  <a:pt x="6" y="50"/>
                </a:lnTo>
                <a:lnTo>
                  <a:pt x="4" y="46"/>
                </a:lnTo>
                <a:lnTo>
                  <a:pt x="0" y="38"/>
                </a:lnTo>
                <a:lnTo>
                  <a:pt x="0" y="33"/>
                </a:lnTo>
                <a:lnTo>
                  <a:pt x="0" y="25"/>
                </a:lnTo>
                <a:lnTo>
                  <a:pt x="4" y="19"/>
                </a:lnTo>
                <a:lnTo>
                  <a:pt x="6" y="13"/>
                </a:lnTo>
                <a:lnTo>
                  <a:pt x="11" y="10"/>
                </a:lnTo>
                <a:lnTo>
                  <a:pt x="17"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544" name="Freeform 291"/>
          <p:cNvSpPr>
            <a:spLocks/>
          </p:cNvSpPr>
          <p:nvPr/>
        </p:nvSpPr>
        <p:spPr bwMode="auto">
          <a:xfrm>
            <a:off x="4616450" y="5576888"/>
            <a:ext cx="122238" cy="103187"/>
          </a:xfrm>
          <a:custGeom>
            <a:avLst/>
            <a:gdLst>
              <a:gd name="T0" fmla="*/ 95766329 w 77"/>
              <a:gd name="T1" fmla="*/ 0 h 65"/>
              <a:gd name="T2" fmla="*/ 115927662 w 77"/>
              <a:gd name="T3" fmla="*/ 0 h 65"/>
              <a:gd name="T4" fmla="*/ 136088994 w 77"/>
              <a:gd name="T5" fmla="*/ 5040288 h 65"/>
              <a:gd name="T6" fmla="*/ 148690621 w 77"/>
              <a:gd name="T7" fmla="*/ 15120864 h 65"/>
              <a:gd name="T8" fmla="*/ 163811620 w 77"/>
              <a:gd name="T9" fmla="*/ 25201440 h 65"/>
              <a:gd name="T10" fmla="*/ 178932619 w 77"/>
              <a:gd name="T11" fmla="*/ 32761079 h 65"/>
              <a:gd name="T12" fmla="*/ 189013286 w 77"/>
              <a:gd name="T13" fmla="*/ 47881943 h 65"/>
              <a:gd name="T14" fmla="*/ 194053619 w 77"/>
              <a:gd name="T15" fmla="*/ 63002807 h 65"/>
              <a:gd name="T16" fmla="*/ 194053619 w 77"/>
              <a:gd name="T17" fmla="*/ 83163960 h 65"/>
              <a:gd name="T18" fmla="*/ 194053619 w 77"/>
              <a:gd name="T19" fmla="*/ 95765473 h 65"/>
              <a:gd name="T20" fmla="*/ 189013286 w 77"/>
              <a:gd name="T21" fmla="*/ 115926626 h 65"/>
              <a:gd name="T22" fmla="*/ 178932619 w 77"/>
              <a:gd name="T23" fmla="*/ 126007202 h 65"/>
              <a:gd name="T24" fmla="*/ 163811620 w 77"/>
              <a:gd name="T25" fmla="*/ 141128066 h 65"/>
              <a:gd name="T26" fmla="*/ 148690621 w 77"/>
              <a:gd name="T27" fmla="*/ 148687705 h 65"/>
              <a:gd name="T28" fmla="*/ 136088994 w 77"/>
              <a:gd name="T29" fmla="*/ 158768281 h 65"/>
              <a:gd name="T30" fmla="*/ 115927662 w 77"/>
              <a:gd name="T31" fmla="*/ 163808569 h 65"/>
              <a:gd name="T32" fmla="*/ 95766329 w 77"/>
              <a:gd name="T33" fmla="*/ 163808569 h 65"/>
              <a:gd name="T34" fmla="*/ 78125957 w 77"/>
              <a:gd name="T35" fmla="*/ 163808569 h 65"/>
              <a:gd name="T36" fmla="*/ 57964625 w 77"/>
              <a:gd name="T37" fmla="*/ 158768281 h 65"/>
              <a:gd name="T38" fmla="*/ 42843625 w 77"/>
              <a:gd name="T39" fmla="*/ 148687705 h 65"/>
              <a:gd name="T40" fmla="*/ 27722626 w 77"/>
              <a:gd name="T41" fmla="*/ 141128066 h 65"/>
              <a:gd name="T42" fmla="*/ 15120999 w 77"/>
              <a:gd name="T43" fmla="*/ 126007202 h 65"/>
              <a:gd name="T44" fmla="*/ 10080666 w 77"/>
              <a:gd name="T45" fmla="*/ 115926626 h 65"/>
              <a:gd name="T46" fmla="*/ 0 w 77"/>
              <a:gd name="T47" fmla="*/ 95765473 h 65"/>
              <a:gd name="T48" fmla="*/ 0 w 77"/>
              <a:gd name="T49" fmla="*/ 83163960 h 65"/>
              <a:gd name="T50" fmla="*/ 0 w 77"/>
              <a:gd name="T51" fmla="*/ 63002807 h 65"/>
              <a:gd name="T52" fmla="*/ 10080666 w 77"/>
              <a:gd name="T53" fmla="*/ 47881943 h 65"/>
              <a:gd name="T54" fmla="*/ 15120999 w 77"/>
              <a:gd name="T55" fmla="*/ 32761079 h 65"/>
              <a:gd name="T56" fmla="*/ 27722626 w 77"/>
              <a:gd name="T57" fmla="*/ 25201440 h 65"/>
              <a:gd name="T58" fmla="*/ 42843625 w 77"/>
              <a:gd name="T59" fmla="*/ 15120864 h 65"/>
              <a:gd name="T60" fmla="*/ 57964625 w 77"/>
              <a:gd name="T61" fmla="*/ 5040288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59" y="6"/>
                </a:lnTo>
                <a:lnTo>
                  <a:pt x="65" y="10"/>
                </a:lnTo>
                <a:lnTo>
                  <a:pt x="71" y="13"/>
                </a:lnTo>
                <a:lnTo>
                  <a:pt x="75" y="19"/>
                </a:lnTo>
                <a:lnTo>
                  <a:pt x="77" y="25"/>
                </a:lnTo>
                <a:lnTo>
                  <a:pt x="77" y="33"/>
                </a:lnTo>
                <a:lnTo>
                  <a:pt x="77" y="38"/>
                </a:lnTo>
                <a:lnTo>
                  <a:pt x="75" y="46"/>
                </a:lnTo>
                <a:lnTo>
                  <a:pt x="71" y="50"/>
                </a:lnTo>
                <a:lnTo>
                  <a:pt x="65" y="56"/>
                </a:lnTo>
                <a:lnTo>
                  <a:pt x="59" y="59"/>
                </a:lnTo>
                <a:lnTo>
                  <a:pt x="54" y="63"/>
                </a:lnTo>
                <a:lnTo>
                  <a:pt x="46" y="65"/>
                </a:lnTo>
                <a:lnTo>
                  <a:pt x="38" y="65"/>
                </a:lnTo>
                <a:lnTo>
                  <a:pt x="31" y="65"/>
                </a:lnTo>
                <a:lnTo>
                  <a:pt x="23" y="63"/>
                </a:lnTo>
                <a:lnTo>
                  <a:pt x="17" y="59"/>
                </a:lnTo>
                <a:lnTo>
                  <a:pt x="11" y="56"/>
                </a:lnTo>
                <a:lnTo>
                  <a:pt x="6" y="50"/>
                </a:lnTo>
                <a:lnTo>
                  <a:pt x="4" y="46"/>
                </a:lnTo>
                <a:lnTo>
                  <a:pt x="0" y="38"/>
                </a:lnTo>
                <a:lnTo>
                  <a:pt x="0" y="33"/>
                </a:lnTo>
                <a:lnTo>
                  <a:pt x="0" y="25"/>
                </a:lnTo>
                <a:lnTo>
                  <a:pt x="4" y="19"/>
                </a:lnTo>
                <a:lnTo>
                  <a:pt x="6" y="13"/>
                </a:lnTo>
                <a:lnTo>
                  <a:pt x="11"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45" name="Freeform 292"/>
          <p:cNvSpPr>
            <a:spLocks/>
          </p:cNvSpPr>
          <p:nvPr/>
        </p:nvSpPr>
        <p:spPr bwMode="auto">
          <a:xfrm>
            <a:off x="3530600" y="6269038"/>
            <a:ext cx="122238" cy="106362"/>
          </a:xfrm>
          <a:custGeom>
            <a:avLst/>
            <a:gdLst>
              <a:gd name="T0" fmla="*/ 98287290 w 77"/>
              <a:gd name="T1" fmla="*/ 0 h 67"/>
              <a:gd name="T2" fmla="*/ 118448622 w 77"/>
              <a:gd name="T3" fmla="*/ 0 h 67"/>
              <a:gd name="T4" fmla="*/ 136088994 w 77"/>
              <a:gd name="T5" fmla="*/ 2519351 h 67"/>
              <a:gd name="T6" fmla="*/ 151209994 w 77"/>
              <a:gd name="T7" fmla="*/ 12599928 h 67"/>
              <a:gd name="T8" fmla="*/ 166330993 w 77"/>
              <a:gd name="T9" fmla="*/ 22680506 h 67"/>
              <a:gd name="T10" fmla="*/ 178932619 w 77"/>
              <a:gd name="T11" fmla="*/ 37801372 h 67"/>
              <a:gd name="T12" fmla="*/ 183972953 w 77"/>
              <a:gd name="T13" fmla="*/ 52922239 h 67"/>
              <a:gd name="T14" fmla="*/ 194053619 w 77"/>
              <a:gd name="T15" fmla="*/ 65523754 h 67"/>
              <a:gd name="T16" fmla="*/ 194053619 w 77"/>
              <a:gd name="T17" fmla="*/ 80644621 h 67"/>
              <a:gd name="T18" fmla="*/ 194053619 w 77"/>
              <a:gd name="T19" fmla="*/ 100805776 h 67"/>
              <a:gd name="T20" fmla="*/ 183972953 w 77"/>
              <a:gd name="T21" fmla="*/ 115926643 h 67"/>
              <a:gd name="T22" fmla="*/ 178932619 w 77"/>
              <a:gd name="T23" fmla="*/ 128526571 h 67"/>
              <a:gd name="T24" fmla="*/ 166330993 w 77"/>
              <a:gd name="T25" fmla="*/ 138607148 h 67"/>
              <a:gd name="T26" fmla="*/ 151209994 w 77"/>
              <a:gd name="T27" fmla="*/ 153728015 h 67"/>
              <a:gd name="T28" fmla="*/ 136088994 w 77"/>
              <a:gd name="T29" fmla="*/ 158768304 h 67"/>
              <a:gd name="T30" fmla="*/ 118448622 w 77"/>
              <a:gd name="T31" fmla="*/ 163808592 h 67"/>
              <a:gd name="T32" fmla="*/ 98287290 w 77"/>
              <a:gd name="T33" fmla="*/ 168848881 h 67"/>
              <a:gd name="T34" fmla="*/ 78125957 w 77"/>
              <a:gd name="T35" fmla="*/ 163808592 h 67"/>
              <a:gd name="T36" fmla="*/ 57964625 w 77"/>
              <a:gd name="T37" fmla="*/ 158768304 h 67"/>
              <a:gd name="T38" fmla="*/ 45362998 w 77"/>
              <a:gd name="T39" fmla="*/ 153728015 h 67"/>
              <a:gd name="T40" fmla="*/ 30241999 w 77"/>
              <a:gd name="T41" fmla="*/ 138607148 h 67"/>
              <a:gd name="T42" fmla="*/ 15120999 w 77"/>
              <a:gd name="T43" fmla="*/ 128526571 h 67"/>
              <a:gd name="T44" fmla="*/ 5040333 w 77"/>
              <a:gd name="T45" fmla="*/ 115926643 h 67"/>
              <a:gd name="T46" fmla="*/ 0 w 77"/>
              <a:gd name="T47" fmla="*/ 100805776 h 67"/>
              <a:gd name="T48" fmla="*/ 0 w 77"/>
              <a:gd name="T49" fmla="*/ 80644621 h 67"/>
              <a:gd name="T50" fmla="*/ 0 w 77"/>
              <a:gd name="T51" fmla="*/ 65523754 h 67"/>
              <a:gd name="T52" fmla="*/ 5040333 w 77"/>
              <a:gd name="T53" fmla="*/ 52922239 h 67"/>
              <a:gd name="T54" fmla="*/ 15120999 w 77"/>
              <a:gd name="T55" fmla="*/ 37801372 h 67"/>
              <a:gd name="T56" fmla="*/ 30241999 w 77"/>
              <a:gd name="T57" fmla="*/ 22680506 h 67"/>
              <a:gd name="T58" fmla="*/ 45362998 w 77"/>
              <a:gd name="T59" fmla="*/ 12599928 h 67"/>
              <a:gd name="T60" fmla="*/ 57964625 w 77"/>
              <a:gd name="T61" fmla="*/ 2519351 h 67"/>
              <a:gd name="T62" fmla="*/ 78125957 w 77"/>
              <a:gd name="T63" fmla="*/ 0 h 67"/>
              <a:gd name="T64" fmla="*/ 98287290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7" y="0"/>
                </a:lnTo>
                <a:lnTo>
                  <a:pt x="54" y="1"/>
                </a:lnTo>
                <a:lnTo>
                  <a:pt x="60" y="5"/>
                </a:lnTo>
                <a:lnTo>
                  <a:pt x="66" y="9"/>
                </a:lnTo>
                <a:lnTo>
                  <a:pt x="71" y="15"/>
                </a:lnTo>
                <a:lnTo>
                  <a:pt x="73" y="21"/>
                </a:lnTo>
                <a:lnTo>
                  <a:pt x="77" y="26"/>
                </a:lnTo>
                <a:lnTo>
                  <a:pt x="77" y="32"/>
                </a:lnTo>
                <a:lnTo>
                  <a:pt x="77" y="40"/>
                </a:lnTo>
                <a:lnTo>
                  <a:pt x="73" y="46"/>
                </a:lnTo>
                <a:lnTo>
                  <a:pt x="71" y="51"/>
                </a:lnTo>
                <a:lnTo>
                  <a:pt x="66" y="55"/>
                </a:lnTo>
                <a:lnTo>
                  <a:pt x="60" y="61"/>
                </a:lnTo>
                <a:lnTo>
                  <a:pt x="54" y="63"/>
                </a:lnTo>
                <a:lnTo>
                  <a:pt x="47" y="65"/>
                </a:lnTo>
                <a:lnTo>
                  <a:pt x="39" y="67"/>
                </a:lnTo>
                <a:lnTo>
                  <a:pt x="31" y="65"/>
                </a:lnTo>
                <a:lnTo>
                  <a:pt x="23" y="63"/>
                </a:lnTo>
                <a:lnTo>
                  <a:pt x="18" y="61"/>
                </a:lnTo>
                <a:lnTo>
                  <a:pt x="12" y="55"/>
                </a:lnTo>
                <a:lnTo>
                  <a:pt x="6" y="51"/>
                </a:lnTo>
                <a:lnTo>
                  <a:pt x="2" y="46"/>
                </a:lnTo>
                <a:lnTo>
                  <a:pt x="0" y="40"/>
                </a:lnTo>
                <a:lnTo>
                  <a:pt x="0" y="32"/>
                </a:lnTo>
                <a:lnTo>
                  <a:pt x="0" y="26"/>
                </a:lnTo>
                <a:lnTo>
                  <a:pt x="2" y="21"/>
                </a:lnTo>
                <a:lnTo>
                  <a:pt x="6" y="15"/>
                </a:lnTo>
                <a:lnTo>
                  <a:pt x="12" y="9"/>
                </a:lnTo>
                <a:lnTo>
                  <a:pt x="18" y="5"/>
                </a:lnTo>
                <a:lnTo>
                  <a:pt x="23" y="1"/>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46" name="Freeform 293"/>
          <p:cNvSpPr>
            <a:spLocks/>
          </p:cNvSpPr>
          <p:nvPr/>
        </p:nvSpPr>
        <p:spPr bwMode="auto">
          <a:xfrm>
            <a:off x="4656138" y="6180138"/>
            <a:ext cx="122237" cy="106362"/>
          </a:xfrm>
          <a:custGeom>
            <a:avLst/>
            <a:gdLst>
              <a:gd name="T0" fmla="*/ 95765546 w 77"/>
              <a:gd name="T1" fmla="*/ 0 h 67"/>
              <a:gd name="T2" fmla="*/ 115926713 w 77"/>
              <a:gd name="T3" fmla="*/ 5040289 h 67"/>
              <a:gd name="T4" fmla="*/ 136087881 w 77"/>
              <a:gd name="T5" fmla="*/ 10080578 h 67"/>
              <a:gd name="T6" fmla="*/ 153728109 w 77"/>
              <a:gd name="T7" fmla="*/ 15120866 h 67"/>
              <a:gd name="T8" fmla="*/ 163808692 w 77"/>
              <a:gd name="T9" fmla="*/ 22680506 h 67"/>
              <a:gd name="T10" fmla="*/ 178929568 w 77"/>
              <a:gd name="T11" fmla="*/ 37801372 h 67"/>
              <a:gd name="T12" fmla="*/ 189010152 w 77"/>
              <a:gd name="T13" fmla="*/ 52922239 h 67"/>
              <a:gd name="T14" fmla="*/ 194050444 w 77"/>
              <a:gd name="T15" fmla="*/ 68043105 h 67"/>
              <a:gd name="T16" fmla="*/ 194050444 w 77"/>
              <a:gd name="T17" fmla="*/ 80644621 h 67"/>
              <a:gd name="T18" fmla="*/ 194050444 w 77"/>
              <a:gd name="T19" fmla="*/ 100805776 h 67"/>
              <a:gd name="T20" fmla="*/ 189010152 w 77"/>
              <a:gd name="T21" fmla="*/ 115926643 h 67"/>
              <a:gd name="T22" fmla="*/ 178929568 w 77"/>
              <a:gd name="T23" fmla="*/ 131047509 h 67"/>
              <a:gd name="T24" fmla="*/ 163808692 w 77"/>
              <a:gd name="T25" fmla="*/ 143647437 h 67"/>
              <a:gd name="T26" fmla="*/ 153728109 w 77"/>
              <a:gd name="T27" fmla="*/ 153728015 h 67"/>
              <a:gd name="T28" fmla="*/ 136087881 w 77"/>
              <a:gd name="T29" fmla="*/ 158768304 h 67"/>
              <a:gd name="T30" fmla="*/ 115926713 w 77"/>
              <a:gd name="T31" fmla="*/ 163808592 h 67"/>
              <a:gd name="T32" fmla="*/ 95765546 w 77"/>
              <a:gd name="T33" fmla="*/ 168848881 h 67"/>
              <a:gd name="T34" fmla="*/ 78123730 w 77"/>
              <a:gd name="T35" fmla="*/ 163808592 h 67"/>
              <a:gd name="T36" fmla="*/ 57962563 w 77"/>
              <a:gd name="T37" fmla="*/ 158768304 h 67"/>
              <a:gd name="T38" fmla="*/ 42841687 w 77"/>
              <a:gd name="T39" fmla="*/ 153728015 h 67"/>
              <a:gd name="T40" fmla="*/ 27720812 w 77"/>
              <a:gd name="T41" fmla="*/ 143647437 h 67"/>
              <a:gd name="T42" fmla="*/ 17640228 w 77"/>
              <a:gd name="T43" fmla="*/ 131047509 h 67"/>
              <a:gd name="T44" fmla="*/ 10080584 w 77"/>
              <a:gd name="T45" fmla="*/ 115926643 h 67"/>
              <a:gd name="T46" fmla="*/ 5040292 w 77"/>
              <a:gd name="T47" fmla="*/ 100805776 h 67"/>
              <a:gd name="T48" fmla="*/ 0 w 77"/>
              <a:gd name="T49" fmla="*/ 80644621 h 67"/>
              <a:gd name="T50" fmla="*/ 5040292 w 77"/>
              <a:gd name="T51" fmla="*/ 68043105 h 67"/>
              <a:gd name="T52" fmla="*/ 10080584 w 77"/>
              <a:gd name="T53" fmla="*/ 52922239 h 67"/>
              <a:gd name="T54" fmla="*/ 17640228 w 77"/>
              <a:gd name="T55" fmla="*/ 37801372 h 67"/>
              <a:gd name="T56" fmla="*/ 27720812 w 77"/>
              <a:gd name="T57" fmla="*/ 22680506 h 67"/>
              <a:gd name="T58" fmla="*/ 42841687 w 77"/>
              <a:gd name="T59" fmla="*/ 15120866 h 67"/>
              <a:gd name="T60" fmla="*/ 57962563 w 77"/>
              <a:gd name="T61" fmla="*/ 10080578 h 67"/>
              <a:gd name="T62" fmla="*/ 78123730 w 77"/>
              <a:gd name="T63" fmla="*/ 5040289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1" y="6"/>
                </a:lnTo>
                <a:lnTo>
                  <a:pt x="65" y="9"/>
                </a:lnTo>
                <a:lnTo>
                  <a:pt x="71" y="15"/>
                </a:lnTo>
                <a:lnTo>
                  <a:pt x="75" y="21"/>
                </a:lnTo>
                <a:lnTo>
                  <a:pt x="77" y="27"/>
                </a:lnTo>
                <a:lnTo>
                  <a:pt x="77" y="32"/>
                </a:lnTo>
                <a:lnTo>
                  <a:pt x="77" y="40"/>
                </a:lnTo>
                <a:lnTo>
                  <a:pt x="75" y="46"/>
                </a:lnTo>
                <a:lnTo>
                  <a:pt x="71" y="52"/>
                </a:lnTo>
                <a:lnTo>
                  <a:pt x="65" y="57"/>
                </a:lnTo>
                <a:lnTo>
                  <a:pt x="61" y="61"/>
                </a:lnTo>
                <a:lnTo>
                  <a:pt x="54" y="63"/>
                </a:lnTo>
                <a:lnTo>
                  <a:pt x="46" y="65"/>
                </a:lnTo>
                <a:lnTo>
                  <a:pt x="38" y="67"/>
                </a:lnTo>
                <a:lnTo>
                  <a:pt x="31" y="65"/>
                </a:lnTo>
                <a:lnTo>
                  <a:pt x="23" y="63"/>
                </a:lnTo>
                <a:lnTo>
                  <a:pt x="17" y="61"/>
                </a:lnTo>
                <a:lnTo>
                  <a:pt x="11" y="57"/>
                </a:lnTo>
                <a:lnTo>
                  <a:pt x="7" y="52"/>
                </a:lnTo>
                <a:lnTo>
                  <a:pt x="4" y="46"/>
                </a:lnTo>
                <a:lnTo>
                  <a:pt x="2" y="40"/>
                </a:lnTo>
                <a:lnTo>
                  <a:pt x="0" y="32"/>
                </a:lnTo>
                <a:lnTo>
                  <a:pt x="2" y="27"/>
                </a:lnTo>
                <a:lnTo>
                  <a:pt x="4" y="21"/>
                </a:lnTo>
                <a:lnTo>
                  <a:pt x="7" y="15"/>
                </a:lnTo>
                <a:lnTo>
                  <a:pt x="11" y="9"/>
                </a:lnTo>
                <a:lnTo>
                  <a:pt x="17"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547" name="Freeform 294"/>
          <p:cNvSpPr>
            <a:spLocks/>
          </p:cNvSpPr>
          <p:nvPr/>
        </p:nvSpPr>
        <p:spPr bwMode="auto">
          <a:xfrm>
            <a:off x="3470275" y="5464175"/>
            <a:ext cx="122238" cy="103188"/>
          </a:xfrm>
          <a:custGeom>
            <a:avLst/>
            <a:gdLst>
              <a:gd name="T0" fmla="*/ 95766329 w 77"/>
              <a:gd name="T1" fmla="*/ 0 h 65"/>
              <a:gd name="T2" fmla="*/ 115927662 w 77"/>
              <a:gd name="T3" fmla="*/ 0 h 65"/>
              <a:gd name="T4" fmla="*/ 136088994 w 77"/>
              <a:gd name="T5" fmla="*/ 5040337 h 65"/>
              <a:gd name="T6" fmla="*/ 151209994 w 77"/>
              <a:gd name="T7" fmla="*/ 15121011 h 65"/>
              <a:gd name="T8" fmla="*/ 163811620 w 77"/>
              <a:gd name="T9" fmla="*/ 25201685 h 65"/>
              <a:gd name="T10" fmla="*/ 178932619 w 77"/>
              <a:gd name="T11" fmla="*/ 32762984 h 65"/>
              <a:gd name="T12" fmla="*/ 189013286 w 77"/>
              <a:gd name="T13" fmla="*/ 47883995 h 65"/>
              <a:gd name="T14" fmla="*/ 194053619 w 77"/>
              <a:gd name="T15" fmla="*/ 68045342 h 65"/>
              <a:gd name="T16" fmla="*/ 194053619 w 77"/>
              <a:gd name="T17" fmla="*/ 83166353 h 65"/>
              <a:gd name="T18" fmla="*/ 194053619 w 77"/>
              <a:gd name="T19" fmla="*/ 100806738 h 65"/>
              <a:gd name="T20" fmla="*/ 189013286 w 77"/>
              <a:gd name="T21" fmla="*/ 115927749 h 65"/>
              <a:gd name="T22" fmla="*/ 178932619 w 77"/>
              <a:gd name="T23" fmla="*/ 131048760 h 65"/>
              <a:gd name="T24" fmla="*/ 163811620 w 77"/>
              <a:gd name="T25" fmla="*/ 141129434 h 65"/>
              <a:gd name="T26" fmla="*/ 151209994 w 77"/>
              <a:gd name="T27" fmla="*/ 148690733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48690733 h 65"/>
              <a:gd name="T40" fmla="*/ 30241999 w 77"/>
              <a:gd name="T41" fmla="*/ 141129434 h 65"/>
              <a:gd name="T42" fmla="*/ 20161332 w 77"/>
              <a:gd name="T43" fmla="*/ 131048760 h 65"/>
              <a:gd name="T44" fmla="*/ 10080666 w 77"/>
              <a:gd name="T45" fmla="*/ 115927749 h 65"/>
              <a:gd name="T46" fmla="*/ 5040333 w 77"/>
              <a:gd name="T47" fmla="*/ 100806738 h 65"/>
              <a:gd name="T48" fmla="*/ 0 w 77"/>
              <a:gd name="T49" fmla="*/ 83166353 h 65"/>
              <a:gd name="T50" fmla="*/ 5040333 w 77"/>
              <a:gd name="T51" fmla="*/ 68045342 h 65"/>
              <a:gd name="T52" fmla="*/ 10080666 w 77"/>
              <a:gd name="T53" fmla="*/ 47883995 h 65"/>
              <a:gd name="T54" fmla="*/ 20161332 w 77"/>
              <a:gd name="T55" fmla="*/ 32762984 h 65"/>
              <a:gd name="T56" fmla="*/ 30241999 w 77"/>
              <a:gd name="T57" fmla="*/ 25201685 h 65"/>
              <a:gd name="T58" fmla="*/ 42843625 w 77"/>
              <a:gd name="T59" fmla="*/ 15121011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6"/>
                </a:lnTo>
                <a:lnTo>
                  <a:pt x="65" y="10"/>
                </a:lnTo>
                <a:lnTo>
                  <a:pt x="71" y="13"/>
                </a:lnTo>
                <a:lnTo>
                  <a:pt x="75" y="19"/>
                </a:lnTo>
                <a:lnTo>
                  <a:pt x="77" y="27"/>
                </a:lnTo>
                <a:lnTo>
                  <a:pt x="77" y="33"/>
                </a:lnTo>
                <a:lnTo>
                  <a:pt x="77" y="40"/>
                </a:lnTo>
                <a:lnTo>
                  <a:pt x="75" y="46"/>
                </a:lnTo>
                <a:lnTo>
                  <a:pt x="71" y="52"/>
                </a:lnTo>
                <a:lnTo>
                  <a:pt x="65" y="56"/>
                </a:lnTo>
                <a:lnTo>
                  <a:pt x="60" y="59"/>
                </a:lnTo>
                <a:lnTo>
                  <a:pt x="54" y="63"/>
                </a:lnTo>
                <a:lnTo>
                  <a:pt x="46" y="65"/>
                </a:lnTo>
                <a:lnTo>
                  <a:pt x="38" y="65"/>
                </a:lnTo>
                <a:lnTo>
                  <a:pt x="31" y="65"/>
                </a:lnTo>
                <a:lnTo>
                  <a:pt x="23" y="63"/>
                </a:lnTo>
                <a:lnTo>
                  <a:pt x="17" y="59"/>
                </a:lnTo>
                <a:lnTo>
                  <a:pt x="12" y="56"/>
                </a:lnTo>
                <a:lnTo>
                  <a:pt x="8" y="52"/>
                </a:lnTo>
                <a:lnTo>
                  <a:pt x="4" y="46"/>
                </a:lnTo>
                <a:lnTo>
                  <a:pt x="2" y="40"/>
                </a:lnTo>
                <a:lnTo>
                  <a:pt x="0" y="33"/>
                </a:lnTo>
                <a:lnTo>
                  <a:pt x="2" y="27"/>
                </a:lnTo>
                <a:lnTo>
                  <a:pt x="4" y="19"/>
                </a:lnTo>
                <a:lnTo>
                  <a:pt x="8" y="13"/>
                </a:lnTo>
                <a:lnTo>
                  <a:pt x="12" y="10"/>
                </a:lnTo>
                <a:lnTo>
                  <a:pt x="17" y="6"/>
                </a:lnTo>
                <a:lnTo>
                  <a:pt x="23" y="2"/>
                </a:lnTo>
                <a:lnTo>
                  <a:pt x="31" y="0"/>
                </a:lnTo>
                <a:lnTo>
                  <a:pt x="38" y="0"/>
                </a:lnTo>
                <a:close/>
              </a:path>
            </a:pathLst>
          </a:custGeom>
          <a:solidFill>
            <a:srgbClr val="FFFFFF"/>
          </a:solidFill>
          <a:ln w="9525">
            <a:noFill/>
            <a:round/>
            <a:headEnd/>
            <a:tailEnd/>
          </a:ln>
        </p:spPr>
        <p:txBody>
          <a:bodyPr/>
          <a:lstStyle/>
          <a:p>
            <a:endParaRPr lang="en-US" dirty="0"/>
          </a:p>
        </p:txBody>
      </p:sp>
      <p:sp>
        <p:nvSpPr>
          <p:cNvPr id="19548" name="Freeform 295"/>
          <p:cNvSpPr>
            <a:spLocks/>
          </p:cNvSpPr>
          <p:nvPr/>
        </p:nvSpPr>
        <p:spPr bwMode="auto">
          <a:xfrm>
            <a:off x="3470275" y="5464175"/>
            <a:ext cx="122238" cy="103188"/>
          </a:xfrm>
          <a:custGeom>
            <a:avLst/>
            <a:gdLst>
              <a:gd name="T0" fmla="*/ 95766329 w 77"/>
              <a:gd name="T1" fmla="*/ 0 h 65"/>
              <a:gd name="T2" fmla="*/ 115927662 w 77"/>
              <a:gd name="T3" fmla="*/ 0 h 65"/>
              <a:gd name="T4" fmla="*/ 136088994 w 77"/>
              <a:gd name="T5" fmla="*/ 5040337 h 65"/>
              <a:gd name="T6" fmla="*/ 151209994 w 77"/>
              <a:gd name="T7" fmla="*/ 15121011 h 65"/>
              <a:gd name="T8" fmla="*/ 163811620 w 77"/>
              <a:gd name="T9" fmla="*/ 25201685 h 65"/>
              <a:gd name="T10" fmla="*/ 178932619 w 77"/>
              <a:gd name="T11" fmla="*/ 32762984 h 65"/>
              <a:gd name="T12" fmla="*/ 189013286 w 77"/>
              <a:gd name="T13" fmla="*/ 47883995 h 65"/>
              <a:gd name="T14" fmla="*/ 194053619 w 77"/>
              <a:gd name="T15" fmla="*/ 68045342 h 65"/>
              <a:gd name="T16" fmla="*/ 194053619 w 77"/>
              <a:gd name="T17" fmla="*/ 83166353 h 65"/>
              <a:gd name="T18" fmla="*/ 194053619 w 77"/>
              <a:gd name="T19" fmla="*/ 100806738 h 65"/>
              <a:gd name="T20" fmla="*/ 189013286 w 77"/>
              <a:gd name="T21" fmla="*/ 115927749 h 65"/>
              <a:gd name="T22" fmla="*/ 178932619 w 77"/>
              <a:gd name="T23" fmla="*/ 131048760 h 65"/>
              <a:gd name="T24" fmla="*/ 163811620 w 77"/>
              <a:gd name="T25" fmla="*/ 141129434 h 65"/>
              <a:gd name="T26" fmla="*/ 151209994 w 77"/>
              <a:gd name="T27" fmla="*/ 148690733 h 65"/>
              <a:gd name="T28" fmla="*/ 136088994 w 77"/>
              <a:gd name="T29" fmla="*/ 158771407 h 65"/>
              <a:gd name="T30" fmla="*/ 115927662 w 77"/>
              <a:gd name="T31" fmla="*/ 163811744 h 65"/>
              <a:gd name="T32" fmla="*/ 95766329 w 77"/>
              <a:gd name="T33" fmla="*/ 163811744 h 65"/>
              <a:gd name="T34" fmla="*/ 78125957 w 77"/>
              <a:gd name="T35" fmla="*/ 163811744 h 65"/>
              <a:gd name="T36" fmla="*/ 57964625 w 77"/>
              <a:gd name="T37" fmla="*/ 158771407 h 65"/>
              <a:gd name="T38" fmla="*/ 42843625 w 77"/>
              <a:gd name="T39" fmla="*/ 148690733 h 65"/>
              <a:gd name="T40" fmla="*/ 30241999 w 77"/>
              <a:gd name="T41" fmla="*/ 141129434 h 65"/>
              <a:gd name="T42" fmla="*/ 20161332 w 77"/>
              <a:gd name="T43" fmla="*/ 131048760 h 65"/>
              <a:gd name="T44" fmla="*/ 10080666 w 77"/>
              <a:gd name="T45" fmla="*/ 115927749 h 65"/>
              <a:gd name="T46" fmla="*/ 5040333 w 77"/>
              <a:gd name="T47" fmla="*/ 100806738 h 65"/>
              <a:gd name="T48" fmla="*/ 0 w 77"/>
              <a:gd name="T49" fmla="*/ 83166353 h 65"/>
              <a:gd name="T50" fmla="*/ 5040333 w 77"/>
              <a:gd name="T51" fmla="*/ 68045342 h 65"/>
              <a:gd name="T52" fmla="*/ 10080666 w 77"/>
              <a:gd name="T53" fmla="*/ 47883995 h 65"/>
              <a:gd name="T54" fmla="*/ 20161332 w 77"/>
              <a:gd name="T55" fmla="*/ 32762984 h 65"/>
              <a:gd name="T56" fmla="*/ 30241999 w 77"/>
              <a:gd name="T57" fmla="*/ 25201685 h 65"/>
              <a:gd name="T58" fmla="*/ 42843625 w 77"/>
              <a:gd name="T59" fmla="*/ 15121011 h 65"/>
              <a:gd name="T60" fmla="*/ 57964625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0" y="6"/>
                </a:lnTo>
                <a:lnTo>
                  <a:pt x="65" y="10"/>
                </a:lnTo>
                <a:lnTo>
                  <a:pt x="71" y="13"/>
                </a:lnTo>
                <a:lnTo>
                  <a:pt x="75" y="19"/>
                </a:lnTo>
                <a:lnTo>
                  <a:pt x="77" y="27"/>
                </a:lnTo>
                <a:lnTo>
                  <a:pt x="77" y="33"/>
                </a:lnTo>
                <a:lnTo>
                  <a:pt x="77" y="40"/>
                </a:lnTo>
                <a:lnTo>
                  <a:pt x="75" y="46"/>
                </a:lnTo>
                <a:lnTo>
                  <a:pt x="71" y="52"/>
                </a:lnTo>
                <a:lnTo>
                  <a:pt x="65" y="56"/>
                </a:lnTo>
                <a:lnTo>
                  <a:pt x="60" y="59"/>
                </a:lnTo>
                <a:lnTo>
                  <a:pt x="54" y="63"/>
                </a:lnTo>
                <a:lnTo>
                  <a:pt x="46" y="65"/>
                </a:lnTo>
                <a:lnTo>
                  <a:pt x="38" y="65"/>
                </a:lnTo>
                <a:lnTo>
                  <a:pt x="31" y="65"/>
                </a:lnTo>
                <a:lnTo>
                  <a:pt x="23" y="63"/>
                </a:lnTo>
                <a:lnTo>
                  <a:pt x="17" y="59"/>
                </a:lnTo>
                <a:lnTo>
                  <a:pt x="12" y="56"/>
                </a:lnTo>
                <a:lnTo>
                  <a:pt x="8" y="52"/>
                </a:lnTo>
                <a:lnTo>
                  <a:pt x="4" y="46"/>
                </a:lnTo>
                <a:lnTo>
                  <a:pt x="2" y="40"/>
                </a:lnTo>
                <a:lnTo>
                  <a:pt x="0" y="33"/>
                </a:lnTo>
                <a:lnTo>
                  <a:pt x="2" y="27"/>
                </a:lnTo>
                <a:lnTo>
                  <a:pt x="4" y="19"/>
                </a:lnTo>
                <a:lnTo>
                  <a:pt x="8" y="13"/>
                </a:lnTo>
                <a:lnTo>
                  <a:pt x="12" y="10"/>
                </a:lnTo>
                <a:lnTo>
                  <a:pt x="17" y="6"/>
                </a:lnTo>
                <a:lnTo>
                  <a:pt x="23"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49" name="Freeform 296"/>
          <p:cNvSpPr>
            <a:spLocks/>
          </p:cNvSpPr>
          <p:nvPr/>
        </p:nvSpPr>
        <p:spPr bwMode="auto">
          <a:xfrm>
            <a:off x="4597400" y="5375275"/>
            <a:ext cx="122238" cy="104775"/>
          </a:xfrm>
          <a:custGeom>
            <a:avLst/>
            <a:gdLst>
              <a:gd name="T0" fmla="*/ 98287290 w 77"/>
              <a:gd name="T1" fmla="*/ 0 h 66"/>
              <a:gd name="T2" fmla="*/ 115927662 w 77"/>
              <a:gd name="T3" fmla="*/ 0 h 66"/>
              <a:gd name="T4" fmla="*/ 136088994 w 77"/>
              <a:gd name="T5" fmla="*/ 5040313 h 66"/>
              <a:gd name="T6" fmla="*/ 151209994 w 77"/>
              <a:gd name="T7" fmla="*/ 15120938 h 66"/>
              <a:gd name="T8" fmla="*/ 166330993 w 77"/>
              <a:gd name="T9" fmla="*/ 25201563 h 66"/>
              <a:gd name="T10" fmla="*/ 173892286 w 77"/>
              <a:gd name="T11" fmla="*/ 40322500 h 66"/>
              <a:gd name="T12" fmla="*/ 183972953 w 77"/>
              <a:gd name="T13" fmla="*/ 50403125 h 66"/>
              <a:gd name="T14" fmla="*/ 189013286 w 77"/>
              <a:gd name="T15" fmla="*/ 68045013 h 66"/>
              <a:gd name="T16" fmla="*/ 194053619 w 77"/>
              <a:gd name="T17" fmla="*/ 83165950 h 66"/>
              <a:gd name="T18" fmla="*/ 189013286 w 77"/>
              <a:gd name="T19" fmla="*/ 103327200 h 66"/>
              <a:gd name="T20" fmla="*/ 183972953 w 77"/>
              <a:gd name="T21" fmla="*/ 115927188 h 66"/>
              <a:gd name="T22" fmla="*/ 173892286 w 77"/>
              <a:gd name="T23" fmla="*/ 131048125 h 66"/>
              <a:gd name="T24" fmla="*/ 166330993 w 77"/>
              <a:gd name="T25" fmla="*/ 141128750 h 66"/>
              <a:gd name="T26" fmla="*/ 151209994 w 77"/>
              <a:gd name="T27" fmla="*/ 151209375 h 66"/>
              <a:gd name="T28" fmla="*/ 136088994 w 77"/>
              <a:gd name="T29" fmla="*/ 161290000 h 66"/>
              <a:gd name="T30" fmla="*/ 115927662 w 77"/>
              <a:gd name="T31" fmla="*/ 166330313 h 66"/>
              <a:gd name="T32" fmla="*/ 98287290 w 77"/>
              <a:gd name="T33" fmla="*/ 166330313 h 66"/>
              <a:gd name="T34" fmla="*/ 78125957 w 77"/>
              <a:gd name="T35" fmla="*/ 166330313 h 66"/>
              <a:gd name="T36" fmla="*/ 57964625 w 77"/>
              <a:gd name="T37" fmla="*/ 161290000 h 66"/>
              <a:gd name="T38" fmla="*/ 40322665 w 77"/>
              <a:gd name="T39" fmla="*/ 151209375 h 66"/>
              <a:gd name="T40" fmla="*/ 25201666 w 77"/>
              <a:gd name="T41" fmla="*/ 141128750 h 66"/>
              <a:gd name="T42" fmla="*/ 15120999 w 77"/>
              <a:gd name="T43" fmla="*/ 131048125 h 66"/>
              <a:gd name="T44" fmla="*/ 5040333 w 77"/>
              <a:gd name="T45" fmla="*/ 115927188 h 66"/>
              <a:gd name="T46" fmla="*/ 0 w 77"/>
              <a:gd name="T47" fmla="*/ 103327200 h 66"/>
              <a:gd name="T48" fmla="*/ 0 w 77"/>
              <a:gd name="T49" fmla="*/ 83165950 h 66"/>
              <a:gd name="T50" fmla="*/ 0 w 77"/>
              <a:gd name="T51" fmla="*/ 68045013 h 66"/>
              <a:gd name="T52" fmla="*/ 5040333 w 77"/>
              <a:gd name="T53" fmla="*/ 50403125 h 66"/>
              <a:gd name="T54" fmla="*/ 15120999 w 77"/>
              <a:gd name="T55" fmla="*/ 40322500 h 66"/>
              <a:gd name="T56" fmla="*/ 25201666 w 77"/>
              <a:gd name="T57" fmla="*/ 25201563 h 66"/>
              <a:gd name="T58" fmla="*/ 40322665 w 77"/>
              <a:gd name="T59" fmla="*/ 15120938 h 66"/>
              <a:gd name="T60" fmla="*/ 57964625 w 77"/>
              <a:gd name="T61" fmla="*/ 5040313 h 66"/>
              <a:gd name="T62" fmla="*/ 78125957 w 77"/>
              <a:gd name="T63" fmla="*/ 0 h 66"/>
              <a:gd name="T64" fmla="*/ 98287290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6" y="10"/>
                </a:lnTo>
                <a:lnTo>
                  <a:pt x="69" y="16"/>
                </a:lnTo>
                <a:lnTo>
                  <a:pt x="73" y="20"/>
                </a:lnTo>
                <a:lnTo>
                  <a:pt x="75" y="27"/>
                </a:lnTo>
                <a:lnTo>
                  <a:pt x="77" y="33"/>
                </a:lnTo>
                <a:lnTo>
                  <a:pt x="75" y="41"/>
                </a:lnTo>
                <a:lnTo>
                  <a:pt x="73" y="46"/>
                </a:lnTo>
                <a:lnTo>
                  <a:pt x="69" y="52"/>
                </a:lnTo>
                <a:lnTo>
                  <a:pt x="66" y="56"/>
                </a:lnTo>
                <a:lnTo>
                  <a:pt x="60" y="60"/>
                </a:lnTo>
                <a:lnTo>
                  <a:pt x="54" y="64"/>
                </a:lnTo>
                <a:lnTo>
                  <a:pt x="46" y="66"/>
                </a:lnTo>
                <a:lnTo>
                  <a:pt x="39" y="66"/>
                </a:lnTo>
                <a:lnTo>
                  <a:pt x="31" y="66"/>
                </a:lnTo>
                <a:lnTo>
                  <a:pt x="23" y="64"/>
                </a:lnTo>
                <a:lnTo>
                  <a:pt x="16" y="60"/>
                </a:lnTo>
                <a:lnTo>
                  <a:pt x="10" y="56"/>
                </a:lnTo>
                <a:lnTo>
                  <a:pt x="6" y="52"/>
                </a:lnTo>
                <a:lnTo>
                  <a:pt x="2" y="46"/>
                </a:lnTo>
                <a:lnTo>
                  <a:pt x="0" y="41"/>
                </a:lnTo>
                <a:lnTo>
                  <a:pt x="0" y="33"/>
                </a:lnTo>
                <a:lnTo>
                  <a:pt x="0" y="27"/>
                </a:lnTo>
                <a:lnTo>
                  <a:pt x="2" y="20"/>
                </a:lnTo>
                <a:lnTo>
                  <a:pt x="6" y="16"/>
                </a:lnTo>
                <a:lnTo>
                  <a:pt x="10" y="10"/>
                </a:lnTo>
                <a:lnTo>
                  <a:pt x="16"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550" name="Freeform 297"/>
          <p:cNvSpPr>
            <a:spLocks/>
          </p:cNvSpPr>
          <p:nvPr/>
        </p:nvSpPr>
        <p:spPr bwMode="auto">
          <a:xfrm>
            <a:off x="4597400" y="5375275"/>
            <a:ext cx="122238" cy="104775"/>
          </a:xfrm>
          <a:custGeom>
            <a:avLst/>
            <a:gdLst>
              <a:gd name="T0" fmla="*/ 98287290 w 77"/>
              <a:gd name="T1" fmla="*/ 0 h 66"/>
              <a:gd name="T2" fmla="*/ 115927662 w 77"/>
              <a:gd name="T3" fmla="*/ 0 h 66"/>
              <a:gd name="T4" fmla="*/ 136088994 w 77"/>
              <a:gd name="T5" fmla="*/ 5040313 h 66"/>
              <a:gd name="T6" fmla="*/ 151209994 w 77"/>
              <a:gd name="T7" fmla="*/ 15120938 h 66"/>
              <a:gd name="T8" fmla="*/ 166330993 w 77"/>
              <a:gd name="T9" fmla="*/ 25201563 h 66"/>
              <a:gd name="T10" fmla="*/ 173892286 w 77"/>
              <a:gd name="T11" fmla="*/ 40322500 h 66"/>
              <a:gd name="T12" fmla="*/ 183972953 w 77"/>
              <a:gd name="T13" fmla="*/ 50403125 h 66"/>
              <a:gd name="T14" fmla="*/ 189013286 w 77"/>
              <a:gd name="T15" fmla="*/ 68045013 h 66"/>
              <a:gd name="T16" fmla="*/ 194053619 w 77"/>
              <a:gd name="T17" fmla="*/ 83165950 h 66"/>
              <a:gd name="T18" fmla="*/ 189013286 w 77"/>
              <a:gd name="T19" fmla="*/ 103327200 h 66"/>
              <a:gd name="T20" fmla="*/ 183972953 w 77"/>
              <a:gd name="T21" fmla="*/ 115927188 h 66"/>
              <a:gd name="T22" fmla="*/ 173892286 w 77"/>
              <a:gd name="T23" fmla="*/ 131048125 h 66"/>
              <a:gd name="T24" fmla="*/ 166330993 w 77"/>
              <a:gd name="T25" fmla="*/ 141128750 h 66"/>
              <a:gd name="T26" fmla="*/ 151209994 w 77"/>
              <a:gd name="T27" fmla="*/ 151209375 h 66"/>
              <a:gd name="T28" fmla="*/ 136088994 w 77"/>
              <a:gd name="T29" fmla="*/ 161290000 h 66"/>
              <a:gd name="T30" fmla="*/ 115927662 w 77"/>
              <a:gd name="T31" fmla="*/ 166330313 h 66"/>
              <a:gd name="T32" fmla="*/ 98287290 w 77"/>
              <a:gd name="T33" fmla="*/ 166330313 h 66"/>
              <a:gd name="T34" fmla="*/ 78125957 w 77"/>
              <a:gd name="T35" fmla="*/ 166330313 h 66"/>
              <a:gd name="T36" fmla="*/ 57964625 w 77"/>
              <a:gd name="T37" fmla="*/ 161290000 h 66"/>
              <a:gd name="T38" fmla="*/ 40322665 w 77"/>
              <a:gd name="T39" fmla="*/ 151209375 h 66"/>
              <a:gd name="T40" fmla="*/ 25201666 w 77"/>
              <a:gd name="T41" fmla="*/ 141128750 h 66"/>
              <a:gd name="T42" fmla="*/ 15120999 w 77"/>
              <a:gd name="T43" fmla="*/ 131048125 h 66"/>
              <a:gd name="T44" fmla="*/ 5040333 w 77"/>
              <a:gd name="T45" fmla="*/ 115927188 h 66"/>
              <a:gd name="T46" fmla="*/ 0 w 77"/>
              <a:gd name="T47" fmla="*/ 103327200 h 66"/>
              <a:gd name="T48" fmla="*/ 0 w 77"/>
              <a:gd name="T49" fmla="*/ 83165950 h 66"/>
              <a:gd name="T50" fmla="*/ 0 w 77"/>
              <a:gd name="T51" fmla="*/ 68045013 h 66"/>
              <a:gd name="T52" fmla="*/ 5040333 w 77"/>
              <a:gd name="T53" fmla="*/ 50403125 h 66"/>
              <a:gd name="T54" fmla="*/ 15120999 w 77"/>
              <a:gd name="T55" fmla="*/ 40322500 h 66"/>
              <a:gd name="T56" fmla="*/ 25201666 w 77"/>
              <a:gd name="T57" fmla="*/ 25201563 h 66"/>
              <a:gd name="T58" fmla="*/ 40322665 w 77"/>
              <a:gd name="T59" fmla="*/ 15120938 h 66"/>
              <a:gd name="T60" fmla="*/ 57964625 w 77"/>
              <a:gd name="T61" fmla="*/ 5040313 h 66"/>
              <a:gd name="T62" fmla="*/ 78125957 w 77"/>
              <a:gd name="T63" fmla="*/ 0 h 66"/>
              <a:gd name="T64" fmla="*/ 98287290 w 7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6">
                <a:moveTo>
                  <a:pt x="39" y="0"/>
                </a:moveTo>
                <a:lnTo>
                  <a:pt x="46" y="0"/>
                </a:lnTo>
                <a:lnTo>
                  <a:pt x="54" y="2"/>
                </a:lnTo>
                <a:lnTo>
                  <a:pt x="60" y="6"/>
                </a:lnTo>
                <a:lnTo>
                  <a:pt x="66" y="10"/>
                </a:lnTo>
                <a:lnTo>
                  <a:pt x="69" y="16"/>
                </a:lnTo>
                <a:lnTo>
                  <a:pt x="73" y="20"/>
                </a:lnTo>
                <a:lnTo>
                  <a:pt x="75" y="27"/>
                </a:lnTo>
                <a:lnTo>
                  <a:pt x="77" y="33"/>
                </a:lnTo>
                <a:lnTo>
                  <a:pt x="75" y="41"/>
                </a:lnTo>
                <a:lnTo>
                  <a:pt x="73" y="46"/>
                </a:lnTo>
                <a:lnTo>
                  <a:pt x="69" y="52"/>
                </a:lnTo>
                <a:lnTo>
                  <a:pt x="66" y="56"/>
                </a:lnTo>
                <a:lnTo>
                  <a:pt x="60" y="60"/>
                </a:lnTo>
                <a:lnTo>
                  <a:pt x="54" y="64"/>
                </a:lnTo>
                <a:lnTo>
                  <a:pt x="46" y="66"/>
                </a:lnTo>
                <a:lnTo>
                  <a:pt x="39" y="66"/>
                </a:lnTo>
                <a:lnTo>
                  <a:pt x="31" y="66"/>
                </a:lnTo>
                <a:lnTo>
                  <a:pt x="23" y="64"/>
                </a:lnTo>
                <a:lnTo>
                  <a:pt x="16" y="60"/>
                </a:lnTo>
                <a:lnTo>
                  <a:pt x="10" y="56"/>
                </a:lnTo>
                <a:lnTo>
                  <a:pt x="6" y="52"/>
                </a:lnTo>
                <a:lnTo>
                  <a:pt x="2" y="46"/>
                </a:lnTo>
                <a:lnTo>
                  <a:pt x="0" y="41"/>
                </a:lnTo>
                <a:lnTo>
                  <a:pt x="0" y="33"/>
                </a:lnTo>
                <a:lnTo>
                  <a:pt x="0" y="27"/>
                </a:lnTo>
                <a:lnTo>
                  <a:pt x="2" y="20"/>
                </a:lnTo>
                <a:lnTo>
                  <a:pt x="6" y="16"/>
                </a:lnTo>
                <a:lnTo>
                  <a:pt x="10" y="10"/>
                </a:lnTo>
                <a:lnTo>
                  <a:pt x="16"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51" name="Freeform 298"/>
          <p:cNvSpPr>
            <a:spLocks/>
          </p:cNvSpPr>
          <p:nvPr/>
        </p:nvSpPr>
        <p:spPr bwMode="auto">
          <a:xfrm>
            <a:off x="3509963" y="6067425"/>
            <a:ext cx="125412" cy="106363"/>
          </a:xfrm>
          <a:custGeom>
            <a:avLst/>
            <a:gdLst>
              <a:gd name="T0" fmla="*/ 95765556 w 79"/>
              <a:gd name="T1" fmla="*/ 0 h 67"/>
              <a:gd name="T2" fmla="*/ 120967018 w 79"/>
              <a:gd name="T3" fmla="*/ 5040336 h 67"/>
              <a:gd name="T4" fmla="*/ 136087895 w 79"/>
              <a:gd name="T5" fmla="*/ 10080672 h 67"/>
              <a:gd name="T6" fmla="*/ 153728125 w 79"/>
              <a:gd name="T7" fmla="*/ 15121009 h 67"/>
              <a:gd name="T8" fmla="*/ 168849002 w 79"/>
              <a:gd name="T9" fmla="*/ 22682307 h 67"/>
              <a:gd name="T10" fmla="*/ 178929587 w 79"/>
              <a:gd name="T11" fmla="*/ 37803315 h 67"/>
              <a:gd name="T12" fmla="*/ 189010171 w 79"/>
              <a:gd name="T13" fmla="*/ 52924324 h 67"/>
              <a:gd name="T14" fmla="*/ 194050464 w 79"/>
              <a:gd name="T15" fmla="*/ 68045332 h 67"/>
              <a:gd name="T16" fmla="*/ 199090756 w 79"/>
              <a:gd name="T17" fmla="*/ 85685715 h 67"/>
              <a:gd name="T18" fmla="*/ 194050464 w 79"/>
              <a:gd name="T19" fmla="*/ 100806724 h 67"/>
              <a:gd name="T20" fmla="*/ 189010171 w 79"/>
              <a:gd name="T21" fmla="*/ 115927732 h 67"/>
              <a:gd name="T22" fmla="*/ 178929587 w 79"/>
              <a:gd name="T23" fmla="*/ 131048741 h 67"/>
              <a:gd name="T24" fmla="*/ 168849002 w 79"/>
              <a:gd name="T25" fmla="*/ 143650375 h 67"/>
              <a:gd name="T26" fmla="*/ 153728125 w 79"/>
              <a:gd name="T27" fmla="*/ 153731048 h 67"/>
              <a:gd name="T28" fmla="*/ 136087895 w 79"/>
              <a:gd name="T29" fmla="*/ 158771384 h 67"/>
              <a:gd name="T30" fmla="*/ 120967018 w 79"/>
              <a:gd name="T31" fmla="*/ 163811720 h 67"/>
              <a:gd name="T32" fmla="*/ 95765556 w 79"/>
              <a:gd name="T33" fmla="*/ 168852056 h 67"/>
              <a:gd name="T34" fmla="*/ 78123739 w 79"/>
              <a:gd name="T35" fmla="*/ 163811720 h 67"/>
              <a:gd name="T36" fmla="*/ 63002861 w 79"/>
              <a:gd name="T37" fmla="*/ 158771384 h 67"/>
              <a:gd name="T38" fmla="*/ 42841692 w 79"/>
              <a:gd name="T39" fmla="*/ 153731048 h 67"/>
              <a:gd name="T40" fmla="*/ 30241754 w 79"/>
              <a:gd name="T41" fmla="*/ 143650375 h 67"/>
              <a:gd name="T42" fmla="*/ 20161170 w 79"/>
              <a:gd name="T43" fmla="*/ 131048741 h 67"/>
              <a:gd name="T44" fmla="*/ 10080585 w 79"/>
              <a:gd name="T45" fmla="*/ 115927732 h 67"/>
              <a:gd name="T46" fmla="*/ 5040292 w 79"/>
              <a:gd name="T47" fmla="*/ 100806724 h 67"/>
              <a:gd name="T48" fmla="*/ 0 w 79"/>
              <a:gd name="T49" fmla="*/ 85685715 h 67"/>
              <a:gd name="T50" fmla="*/ 5040292 w 79"/>
              <a:gd name="T51" fmla="*/ 68045332 h 67"/>
              <a:gd name="T52" fmla="*/ 10080585 w 79"/>
              <a:gd name="T53" fmla="*/ 52924324 h 67"/>
              <a:gd name="T54" fmla="*/ 20161170 w 79"/>
              <a:gd name="T55" fmla="*/ 37803315 h 67"/>
              <a:gd name="T56" fmla="*/ 30241754 w 79"/>
              <a:gd name="T57" fmla="*/ 22682307 h 67"/>
              <a:gd name="T58" fmla="*/ 42841692 w 79"/>
              <a:gd name="T59" fmla="*/ 15121009 h 67"/>
              <a:gd name="T60" fmla="*/ 63002861 w 79"/>
              <a:gd name="T61" fmla="*/ 10080672 h 67"/>
              <a:gd name="T62" fmla="*/ 78123739 w 79"/>
              <a:gd name="T63" fmla="*/ 5040336 h 67"/>
              <a:gd name="T64" fmla="*/ 95765556 w 79"/>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7">
                <a:moveTo>
                  <a:pt x="38" y="0"/>
                </a:moveTo>
                <a:lnTo>
                  <a:pt x="48" y="2"/>
                </a:lnTo>
                <a:lnTo>
                  <a:pt x="54" y="4"/>
                </a:lnTo>
                <a:lnTo>
                  <a:pt x="61" y="6"/>
                </a:lnTo>
                <a:lnTo>
                  <a:pt x="67" y="9"/>
                </a:lnTo>
                <a:lnTo>
                  <a:pt x="71" y="15"/>
                </a:lnTo>
                <a:lnTo>
                  <a:pt x="75" y="21"/>
                </a:lnTo>
                <a:lnTo>
                  <a:pt x="77" y="27"/>
                </a:lnTo>
                <a:lnTo>
                  <a:pt x="79" y="34"/>
                </a:lnTo>
                <a:lnTo>
                  <a:pt x="77" y="40"/>
                </a:lnTo>
                <a:lnTo>
                  <a:pt x="75" y="46"/>
                </a:lnTo>
                <a:lnTo>
                  <a:pt x="71" y="52"/>
                </a:lnTo>
                <a:lnTo>
                  <a:pt x="67" y="57"/>
                </a:lnTo>
                <a:lnTo>
                  <a:pt x="61" y="61"/>
                </a:lnTo>
                <a:lnTo>
                  <a:pt x="54" y="63"/>
                </a:lnTo>
                <a:lnTo>
                  <a:pt x="48" y="65"/>
                </a:lnTo>
                <a:lnTo>
                  <a:pt x="38" y="67"/>
                </a:lnTo>
                <a:lnTo>
                  <a:pt x="31" y="65"/>
                </a:lnTo>
                <a:lnTo>
                  <a:pt x="25" y="63"/>
                </a:lnTo>
                <a:lnTo>
                  <a:pt x="17" y="61"/>
                </a:lnTo>
                <a:lnTo>
                  <a:pt x="12" y="57"/>
                </a:lnTo>
                <a:lnTo>
                  <a:pt x="8" y="52"/>
                </a:lnTo>
                <a:lnTo>
                  <a:pt x="4" y="46"/>
                </a:lnTo>
                <a:lnTo>
                  <a:pt x="2" y="40"/>
                </a:lnTo>
                <a:lnTo>
                  <a:pt x="0" y="34"/>
                </a:lnTo>
                <a:lnTo>
                  <a:pt x="2" y="27"/>
                </a:lnTo>
                <a:lnTo>
                  <a:pt x="4" y="21"/>
                </a:lnTo>
                <a:lnTo>
                  <a:pt x="8" y="15"/>
                </a:lnTo>
                <a:lnTo>
                  <a:pt x="12" y="9"/>
                </a:lnTo>
                <a:lnTo>
                  <a:pt x="17" y="6"/>
                </a:lnTo>
                <a:lnTo>
                  <a:pt x="25"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552" name="Freeform 299"/>
          <p:cNvSpPr>
            <a:spLocks/>
          </p:cNvSpPr>
          <p:nvPr/>
        </p:nvSpPr>
        <p:spPr bwMode="auto">
          <a:xfrm>
            <a:off x="4637088" y="5981700"/>
            <a:ext cx="122237" cy="103188"/>
          </a:xfrm>
          <a:custGeom>
            <a:avLst/>
            <a:gdLst>
              <a:gd name="T0" fmla="*/ 98284898 w 77"/>
              <a:gd name="T1" fmla="*/ 0 h 65"/>
              <a:gd name="T2" fmla="*/ 115926713 w 77"/>
              <a:gd name="T3" fmla="*/ 0 h 65"/>
              <a:gd name="T4" fmla="*/ 136087881 w 77"/>
              <a:gd name="T5" fmla="*/ 5040337 h 65"/>
              <a:gd name="T6" fmla="*/ 151208756 w 77"/>
              <a:gd name="T7" fmla="*/ 15121011 h 65"/>
              <a:gd name="T8" fmla="*/ 166329632 w 77"/>
              <a:gd name="T9" fmla="*/ 25201685 h 65"/>
              <a:gd name="T10" fmla="*/ 178929568 w 77"/>
              <a:gd name="T11" fmla="*/ 35282358 h 65"/>
              <a:gd name="T12" fmla="*/ 183969860 w 77"/>
              <a:gd name="T13" fmla="*/ 47883995 h 65"/>
              <a:gd name="T14" fmla="*/ 194050444 w 77"/>
              <a:gd name="T15" fmla="*/ 63005005 h 65"/>
              <a:gd name="T16" fmla="*/ 194050444 w 77"/>
              <a:gd name="T17" fmla="*/ 83166353 h 65"/>
              <a:gd name="T18" fmla="*/ 194050444 w 77"/>
              <a:gd name="T19" fmla="*/ 98287364 h 65"/>
              <a:gd name="T20" fmla="*/ 183969860 w 77"/>
              <a:gd name="T21" fmla="*/ 110887412 h 65"/>
              <a:gd name="T22" fmla="*/ 178929568 w 77"/>
              <a:gd name="T23" fmla="*/ 126008423 h 65"/>
              <a:gd name="T24" fmla="*/ 166329632 w 77"/>
              <a:gd name="T25" fmla="*/ 141129434 h 65"/>
              <a:gd name="T26" fmla="*/ 151208756 w 77"/>
              <a:gd name="T27" fmla="*/ 151210108 h 65"/>
              <a:gd name="T28" fmla="*/ 136087881 w 77"/>
              <a:gd name="T29" fmla="*/ 158771407 h 65"/>
              <a:gd name="T30" fmla="*/ 115926713 w 77"/>
              <a:gd name="T31" fmla="*/ 163811744 h 65"/>
              <a:gd name="T32" fmla="*/ 98284898 w 77"/>
              <a:gd name="T33" fmla="*/ 163811744 h 65"/>
              <a:gd name="T34" fmla="*/ 78123730 w 77"/>
              <a:gd name="T35" fmla="*/ 163811744 h 65"/>
              <a:gd name="T36" fmla="*/ 57962563 w 77"/>
              <a:gd name="T37" fmla="*/ 158771407 h 65"/>
              <a:gd name="T38" fmla="*/ 45362627 w 77"/>
              <a:gd name="T39" fmla="*/ 151210108 h 65"/>
              <a:gd name="T40" fmla="*/ 30241751 w 77"/>
              <a:gd name="T41" fmla="*/ 141129434 h 65"/>
              <a:gd name="T42" fmla="*/ 15120876 w 77"/>
              <a:gd name="T43" fmla="*/ 126008423 h 65"/>
              <a:gd name="T44" fmla="*/ 5040292 w 77"/>
              <a:gd name="T45" fmla="*/ 110887412 h 65"/>
              <a:gd name="T46" fmla="*/ 0 w 77"/>
              <a:gd name="T47" fmla="*/ 98287364 h 65"/>
              <a:gd name="T48" fmla="*/ 0 w 77"/>
              <a:gd name="T49" fmla="*/ 83166353 h 65"/>
              <a:gd name="T50" fmla="*/ 0 w 77"/>
              <a:gd name="T51" fmla="*/ 63005005 h 65"/>
              <a:gd name="T52" fmla="*/ 5040292 w 77"/>
              <a:gd name="T53" fmla="*/ 47883995 h 65"/>
              <a:gd name="T54" fmla="*/ 15120876 w 77"/>
              <a:gd name="T55" fmla="*/ 35282358 h 65"/>
              <a:gd name="T56" fmla="*/ 30241751 w 77"/>
              <a:gd name="T57" fmla="*/ 25201685 h 65"/>
              <a:gd name="T58" fmla="*/ 45362627 w 77"/>
              <a:gd name="T59" fmla="*/ 15121011 h 65"/>
              <a:gd name="T60" fmla="*/ 57962563 w 77"/>
              <a:gd name="T61" fmla="*/ 5040337 h 65"/>
              <a:gd name="T62" fmla="*/ 78123730 w 77"/>
              <a:gd name="T63" fmla="*/ 0 h 65"/>
              <a:gd name="T64" fmla="*/ 9828489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4"/>
                </a:lnTo>
                <a:lnTo>
                  <a:pt x="73" y="19"/>
                </a:lnTo>
                <a:lnTo>
                  <a:pt x="77" y="25"/>
                </a:lnTo>
                <a:lnTo>
                  <a:pt x="77" y="33"/>
                </a:lnTo>
                <a:lnTo>
                  <a:pt x="77" y="39"/>
                </a:lnTo>
                <a:lnTo>
                  <a:pt x="73" y="44"/>
                </a:lnTo>
                <a:lnTo>
                  <a:pt x="71" y="50"/>
                </a:lnTo>
                <a:lnTo>
                  <a:pt x="66" y="56"/>
                </a:lnTo>
                <a:lnTo>
                  <a:pt x="60" y="60"/>
                </a:lnTo>
                <a:lnTo>
                  <a:pt x="54" y="63"/>
                </a:lnTo>
                <a:lnTo>
                  <a:pt x="46" y="65"/>
                </a:lnTo>
                <a:lnTo>
                  <a:pt x="39" y="65"/>
                </a:lnTo>
                <a:lnTo>
                  <a:pt x="31" y="65"/>
                </a:lnTo>
                <a:lnTo>
                  <a:pt x="23" y="63"/>
                </a:lnTo>
                <a:lnTo>
                  <a:pt x="18" y="60"/>
                </a:lnTo>
                <a:lnTo>
                  <a:pt x="12" y="56"/>
                </a:lnTo>
                <a:lnTo>
                  <a:pt x="6" y="50"/>
                </a:lnTo>
                <a:lnTo>
                  <a:pt x="2" y="44"/>
                </a:lnTo>
                <a:lnTo>
                  <a:pt x="0" y="39"/>
                </a:lnTo>
                <a:lnTo>
                  <a:pt x="0" y="33"/>
                </a:lnTo>
                <a:lnTo>
                  <a:pt x="0" y="25"/>
                </a:lnTo>
                <a:lnTo>
                  <a:pt x="2" y="19"/>
                </a:lnTo>
                <a:lnTo>
                  <a:pt x="6" y="14"/>
                </a:lnTo>
                <a:lnTo>
                  <a:pt x="12" y="10"/>
                </a:lnTo>
                <a:lnTo>
                  <a:pt x="18" y="6"/>
                </a:lnTo>
                <a:lnTo>
                  <a:pt x="23" y="2"/>
                </a:lnTo>
                <a:lnTo>
                  <a:pt x="31" y="0"/>
                </a:lnTo>
                <a:lnTo>
                  <a:pt x="39" y="0"/>
                </a:lnTo>
                <a:close/>
              </a:path>
            </a:pathLst>
          </a:custGeom>
          <a:solidFill>
            <a:srgbClr val="FFFFFF"/>
          </a:solidFill>
          <a:ln w="9525">
            <a:noFill/>
            <a:round/>
            <a:headEnd/>
            <a:tailEnd/>
          </a:ln>
        </p:spPr>
        <p:txBody>
          <a:bodyPr/>
          <a:lstStyle/>
          <a:p>
            <a:endParaRPr lang="en-US" dirty="0"/>
          </a:p>
        </p:txBody>
      </p:sp>
      <p:sp>
        <p:nvSpPr>
          <p:cNvPr id="19553" name="Freeform 300"/>
          <p:cNvSpPr>
            <a:spLocks/>
          </p:cNvSpPr>
          <p:nvPr/>
        </p:nvSpPr>
        <p:spPr bwMode="auto">
          <a:xfrm>
            <a:off x="4637088" y="5981700"/>
            <a:ext cx="122237" cy="103188"/>
          </a:xfrm>
          <a:custGeom>
            <a:avLst/>
            <a:gdLst>
              <a:gd name="T0" fmla="*/ 98284898 w 77"/>
              <a:gd name="T1" fmla="*/ 0 h 65"/>
              <a:gd name="T2" fmla="*/ 115926713 w 77"/>
              <a:gd name="T3" fmla="*/ 0 h 65"/>
              <a:gd name="T4" fmla="*/ 136087881 w 77"/>
              <a:gd name="T5" fmla="*/ 5040337 h 65"/>
              <a:gd name="T6" fmla="*/ 151208756 w 77"/>
              <a:gd name="T7" fmla="*/ 15121011 h 65"/>
              <a:gd name="T8" fmla="*/ 166329632 w 77"/>
              <a:gd name="T9" fmla="*/ 25201685 h 65"/>
              <a:gd name="T10" fmla="*/ 178929568 w 77"/>
              <a:gd name="T11" fmla="*/ 35282358 h 65"/>
              <a:gd name="T12" fmla="*/ 183969860 w 77"/>
              <a:gd name="T13" fmla="*/ 47883995 h 65"/>
              <a:gd name="T14" fmla="*/ 194050444 w 77"/>
              <a:gd name="T15" fmla="*/ 63005005 h 65"/>
              <a:gd name="T16" fmla="*/ 194050444 w 77"/>
              <a:gd name="T17" fmla="*/ 83166353 h 65"/>
              <a:gd name="T18" fmla="*/ 194050444 w 77"/>
              <a:gd name="T19" fmla="*/ 98287364 h 65"/>
              <a:gd name="T20" fmla="*/ 183969860 w 77"/>
              <a:gd name="T21" fmla="*/ 110887412 h 65"/>
              <a:gd name="T22" fmla="*/ 178929568 w 77"/>
              <a:gd name="T23" fmla="*/ 126008423 h 65"/>
              <a:gd name="T24" fmla="*/ 166329632 w 77"/>
              <a:gd name="T25" fmla="*/ 141129434 h 65"/>
              <a:gd name="T26" fmla="*/ 151208756 w 77"/>
              <a:gd name="T27" fmla="*/ 151210108 h 65"/>
              <a:gd name="T28" fmla="*/ 136087881 w 77"/>
              <a:gd name="T29" fmla="*/ 158771407 h 65"/>
              <a:gd name="T30" fmla="*/ 115926713 w 77"/>
              <a:gd name="T31" fmla="*/ 163811744 h 65"/>
              <a:gd name="T32" fmla="*/ 98284898 w 77"/>
              <a:gd name="T33" fmla="*/ 163811744 h 65"/>
              <a:gd name="T34" fmla="*/ 78123730 w 77"/>
              <a:gd name="T35" fmla="*/ 163811744 h 65"/>
              <a:gd name="T36" fmla="*/ 57962563 w 77"/>
              <a:gd name="T37" fmla="*/ 158771407 h 65"/>
              <a:gd name="T38" fmla="*/ 45362627 w 77"/>
              <a:gd name="T39" fmla="*/ 151210108 h 65"/>
              <a:gd name="T40" fmla="*/ 30241751 w 77"/>
              <a:gd name="T41" fmla="*/ 141129434 h 65"/>
              <a:gd name="T42" fmla="*/ 15120876 w 77"/>
              <a:gd name="T43" fmla="*/ 126008423 h 65"/>
              <a:gd name="T44" fmla="*/ 5040292 w 77"/>
              <a:gd name="T45" fmla="*/ 110887412 h 65"/>
              <a:gd name="T46" fmla="*/ 0 w 77"/>
              <a:gd name="T47" fmla="*/ 98287364 h 65"/>
              <a:gd name="T48" fmla="*/ 0 w 77"/>
              <a:gd name="T49" fmla="*/ 83166353 h 65"/>
              <a:gd name="T50" fmla="*/ 0 w 77"/>
              <a:gd name="T51" fmla="*/ 63005005 h 65"/>
              <a:gd name="T52" fmla="*/ 5040292 w 77"/>
              <a:gd name="T53" fmla="*/ 47883995 h 65"/>
              <a:gd name="T54" fmla="*/ 15120876 w 77"/>
              <a:gd name="T55" fmla="*/ 35282358 h 65"/>
              <a:gd name="T56" fmla="*/ 30241751 w 77"/>
              <a:gd name="T57" fmla="*/ 25201685 h 65"/>
              <a:gd name="T58" fmla="*/ 45362627 w 77"/>
              <a:gd name="T59" fmla="*/ 15121011 h 65"/>
              <a:gd name="T60" fmla="*/ 57962563 w 77"/>
              <a:gd name="T61" fmla="*/ 5040337 h 65"/>
              <a:gd name="T62" fmla="*/ 78123730 w 77"/>
              <a:gd name="T63" fmla="*/ 0 h 65"/>
              <a:gd name="T64" fmla="*/ 98284898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9" y="0"/>
                </a:moveTo>
                <a:lnTo>
                  <a:pt x="46" y="0"/>
                </a:lnTo>
                <a:lnTo>
                  <a:pt x="54" y="2"/>
                </a:lnTo>
                <a:lnTo>
                  <a:pt x="60" y="6"/>
                </a:lnTo>
                <a:lnTo>
                  <a:pt x="66" y="10"/>
                </a:lnTo>
                <a:lnTo>
                  <a:pt x="71" y="14"/>
                </a:lnTo>
                <a:lnTo>
                  <a:pt x="73" y="19"/>
                </a:lnTo>
                <a:lnTo>
                  <a:pt x="77" y="25"/>
                </a:lnTo>
                <a:lnTo>
                  <a:pt x="77" y="33"/>
                </a:lnTo>
                <a:lnTo>
                  <a:pt x="77" y="39"/>
                </a:lnTo>
                <a:lnTo>
                  <a:pt x="73" y="44"/>
                </a:lnTo>
                <a:lnTo>
                  <a:pt x="71" y="50"/>
                </a:lnTo>
                <a:lnTo>
                  <a:pt x="66" y="56"/>
                </a:lnTo>
                <a:lnTo>
                  <a:pt x="60" y="60"/>
                </a:lnTo>
                <a:lnTo>
                  <a:pt x="54" y="63"/>
                </a:lnTo>
                <a:lnTo>
                  <a:pt x="46" y="65"/>
                </a:lnTo>
                <a:lnTo>
                  <a:pt x="39" y="65"/>
                </a:lnTo>
                <a:lnTo>
                  <a:pt x="31" y="65"/>
                </a:lnTo>
                <a:lnTo>
                  <a:pt x="23" y="63"/>
                </a:lnTo>
                <a:lnTo>
                  <a:pt x="18" y="60"/>
                </a:lnTo>
                <a:lnTo>
                  <a:pt x="12" y="56"/>
                </a:lnTo>
                <a:lnTo>
                  <a:pt x="6" y="50"/>
                </a:lnTo>
                <a:lnTo>
                  <a:pt x="2" y="44"/>
                </a:lnTo>
                <a:lnTo>
                  <a:pt x="0" y="39"/>
                </a:lnTo>
                <a:lnTo>
                  <a:pt x="0" y="33"/>
                </a:lnTo>
                <a:lnTo>
                  <a:pt x="0" y="25"/>
                </a:lnTo>
                <a:lnTo>
                  <a:pt x="2" y="19"/>
                </a:lnTo>
                <a:lnTo>
                  <a:pt x="6" y="14"/>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54" name="Freeform 301"/>
          <p:cNvSpPr>
            <a:spLocks/>
          </p:cNvSpPr>
          <p:nvPr/>
        </p:nvSpPr>
        <p:spPr bwMode="auto">
          <a:xfrm>
            <a:off x="3433763" y="5765800"/>
            <a:ext cx="122237" cy="106363"/>
          </a:xfrm>
          <a:custGeom>
            <a:avLst/>
            <a:gdLst>
              <a:gd name="T0" fmla="*/ 95765546 w 77"/>
              <a:gd name="T1" fmla="*/ 0 h 67"/>
              <a:gd name="T2" fmla="*/ 115926713 w 77"/>
              <a:gd name="T3" fmla="*/ 5040336 h 67"/>
              <a:gd name="T4" fmla="*/ 136087881 w 77"/>
              <a:gd name="T5" fmla="*/ 10080672 h 67"/>
              <a:gd name="T6" fmla="*/ 151208756 w 77"/>
              <a:gd name="T7" fmla="*/ 15121009 h 67"/>
              <a:gd name="T8" fmla="*/ 163808692 w 77"/>
              <a:gd name="T9" fmla="*/ 25201681 h 67"/>
              <a:gd name="T10" fmla="*/ 178929568 w 77"/>
              <a:gd name="T11" fmla="*/ 37803315 h 67"/>
              <a:gd name="T12" fmla="*/ 189010152 w 77"/>
              <a:gd name="T13" fmla="*/ 52924324 h 67"/>
              <a:gd name="T14" fmla="*/ 194050444 w 77"/>
              <a:gd name="T15" fmla="*/ 68045332 h 67"/>
              <a:gd name="T16" fmla="*/ 194050444 w 77"/>
              <a:gd name="T17" fmla="*/ 85685715 h 67"/>
              <a:gd name="T18" fmla="*/ 194050444 w 77"/>
              <a:gd name="T19" fmla="*/ 100806724 h 67"/>
              <a:gd name="T20" fmla="*/ 189010152 w 77"/>
              <a:gd name="T21" fmla="*/ 115927732 h 67"/>
              <a:gd name="T22" fmla="*/ 178929568 w 77"/>
              <a:gd name="T23" fmla="*/ 131048741 h 67"/>
              <a:gd name="T24" fmla="*/ 163808692 w 77"/>
              <a:gd name="T25" fmla="*/ 146169750 h 67"/>
              <a:gd name="T26" fmla="*/ 151208756 w 77"/>
              <a:gd name="T27" fmla="*/ 153731048 h 67"/>
              <a:gd name="T28" fmla="*/ 136087881 w 77"/>
              <a:gd name="T29" fmla="*/ 158771384 h 67"/>
              <a:gd name="T30" fmla="*/ 115926713 w 77"/>
              <a:gd name="T31" fmla="*/ 163811720 h 67"/>
              <a:gd name="T32" fmla="*/ 95765546 w 77"/>
              <a:gd name="T33" fmla="*/ 168852056 h 67"/>
              <a:gd name="T34" fmla="*/ 78123730 w 77"/>
              <a:gd name="T35" fmla="*/ 163811720 h 67"/>
              <a:gd name="T36" fmla="*/ 57962563 w 77"/>
              <a:gd name="T37" fmla="*/ 158771384 h 67"/>
              <a:gd name="T38" fmla="*/ 42841687 w 77"/>
              <a:gd name="T39" fmla="*/ 153731048 h 67"/>
              <a:gd name="T40" fmla="*/ 30241751 w 77"/>
              <a:gd name="T41" fmla="*/ 146169750 h 67"/>
              <a:gd name="T42" fmla="*/ 15120876 w 77"/>
              <a:gd name="T43" fmla="*/ 131048741 h 67"/>
              <a:gd name="T44" fmla="*/ 10080584 w 77"/>
              <a:gd name="T45" fmla="*/ 115927732 h 67"/>
              <a:gd name="T46" fmla="*/ 0 w 77"/>
              <a:gd name="T47" fmla="*/ 100806724 h 67"/>
              <a:gd name="T48" fmla="*/ 0 w 77"/>
              <a:gd name="T49" fmla="*/ 85685715 h 67"/>
              <a:gd name="T50" fmla="*/ 0 w 77"/>
              <a:gd name="T51" fmla="*/ 68045332 h 67"/>
              <a:gd name="T52" fmla="*/ 10080584 w 77"/>
              <a:gd name="T53" fmla="*/ 52924324 h 67"/>
              <a:gd name="T54" fmla="*/ 15120876 w 77"/>
              <a:gd name="T55" fmla="*/ 37803315 h 67"/>
              <a:gd name="T56" fmla="*/ 30241751 w 77"/>
              <a:gd name="T57" fmla="*/ 25201681 h 67"/>
              <a:gd name="T58" fmla="*/ 42841687 w 77"/>
              <a:gd name="T59" fmla="*/ 15121009 h 67"/>
              <a:gd name="T60" fmla="*/ 57962563 w 77"/>
              <a:gd name="T61" fmla="*/ 10080672 h 67"/>
              <a:gd name="T62" fmla="*/ 78123730 w 77"/>
              <a:gd name="T63" fmla="*/ 5040336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0" y="6"/>
                </a:lnTo>
                <a:lnTo>
                  <a:pt x="65" y="10"/>
                </a:lnTo>
                <a:lnTo>
                  <a:pt x="71" y="15"/>
                </a:lnTo>
                <a:lnTo>
                  <a:pt x="75" y="21"/>
                </a:lnTo>
                <a:lnTo>
                  <a:pt x="77" y="27"/>
                </a:lnTo>
                <a:lnTo>
                  <a:pt x="77" y="34"/>
                </a:lnTo>
                <a:lnTo>
                  <a:pt x="77" y="40"/>
                </a:lnTo>
                <a:lnTo>
                  <a:pt x="75" y="46"/>
                </a:lnTo>
                <a:lnTo>
                  <a:pt x="71" y="52"/>
                </a:lnTo>
                <a:lnTo>
                  <a:pt x="65" y="58"/>
                </a:lnTo>
                <a:lnTo>
                  <a:pt x="60" y="61"/>
                </a:lnTo>
                <a:lnTo>
                  <a:pt x="54" y="63"/>
                </a:lnTo>
                <a:lnTo>
                  <a:pt x="46" y="65"/>
                </a:lnTo>
                <a:lnTo>
                  <a:pt x="38" y="67"/>
                </a:lnTo>
                <a:lnTo>
                  <a:pt x="31" y="65"/>
                </a:lnTo>
                <a:lnTo>
                  <a:pt x="23" y="63"/>
                </a:lnTo>
                <a:lnTo>
                  <a:pt x="17" y="61"/>
                </a:lnTo>
                <a:lnTo>
                  <a:pt x="12" y="58"/>
                </a:lnTo>
                <a:lnTo>
                  <a:pt x="6" y="52"/>
                </a:lnTo>
                <a:lnTo>
                  <a:pt x="4" y="46"/>
                </a:lnTo>
                <a:lnTo>
                  <a:pt x="0" y="40"/>
                </a:lnTo>
                <a:lnTo>
                  <a:pt x="0" y="34"/>
                </a:lnTo>
                <a:lnTo>
                  <a:pt x="0" y="27"/>
                </a:lnTo>
                <a:lnTo>
                  <a:pt x="4" y="21"/>
                </a:lnTo>
                <a:lnTo>
                  <a:pt x="6" y="15"/>
                </a:lnTo>
                <a:lnTo>
                  <a:pt x="12" y="10"/>
                </a:lnTo>
                <a:lnTo>
                  <a:pt x="17" y="6"/>
                </a:lnTo>
                <a:lnTo>
                  <a:pt x="23" y="4"/>
                </a:lnTo>
                <a:lnTo>
                  <a:pt x="31" y="2"/>
                </a:lnTo>
                <a:lnTo>
                  <a:pt x="38" y="0"/>
                </a:lnTo>
                <a:close/>
              </a:path>
            </a:pathLst>
          </a:custGeom>
          <a:solidFill>
            <a:srgbClr val="FFFFFF"/>
          </a:solidFill>
          <a:ln w="9525">
            <a:noFill/>
            <a:round/>
            <a:headEnd/>
            <a:tailEnd/>
          </a:ln>
        </p:spPr>
        <p:txBody>
          <a:bodyPr/>
          <a:lstStyle/>
          <a:p>
            <a:endParaRPr lang="en-US" dirty="0"/>
          </a:p>
        </p:txBody>
      </p:sp>
      <p:sp>
        <p:nvSpPr>
          <p:cNvPr id="19555" name="Freeform 302"/>
          <p:cNvSpPr>
            <a:spLocks/>
          </p:cNvSpPr>
          <p:nvPr/>
        </p:nvSpPr>
        <p:spPr bwMode="auto">
          <a:xfrm>
            <a:off x="3433763" y="5765800"/>
            <a:ext cx="122237" cy="106363"/>
          </a:xfrm>
          <a:custGeom>
            <a:avLst/>
            <a:gdLst>
              <a:gd name="T0" fmla="*/ 95765546 w 77"/>
              <a:gd name="T1" fmla="*/ 0 h 67"/>
              <a:gd name="T2" fmla="*/ 115926713 w 77"/>
              <a:gd name="T3" fmla="*/ 5040336 h 67"/>
              <a:gd name="T4" fmla="*/ 136087881 w 77"/>
              <a:gd name="T5" fmla="*/ 10080672 h 67"/>
              <a:gd name="T6" fmla="*/ 151208756 w 77"/>
              <a:gd name="T7" fmla="*/ 15121009 h 67"/>
              <a:gd name="T8" fmla="*/ 163808692 w 77"/>
              <a:gd name="T9" fmla="*/ 25201681 h 67"/>
              <a:gd name="T10" fmla="*/ 178929568 w 77"/>
              <a:gd name="T11" fmla="*/ 37803315 h 67"/>
              <a:gd name="T12" fmla="*/ 189010152 w 77"/>
              <a:gd name="T13" fmla="*/ 52924324 h 67"/>
              <a:gd name="T14" fmla="*/ 194050444 w 77"/>
              <a:gd name="T15" fmla="*/ 68045332 h 67"/>
              <a:gd name="T16" fmla="*/ 194050444 w 77"/>
              <a:gd name="T17" fmla="*/ 85685715 h 67"/>
              <a:gd name="T18" fmla="*/ 194050444 w 77"/>
              <a:gd name="T19" fmla="*/ 100806724 h 67"/>
              <a:gd name="T20" fmla="*/ 189010152 w 77"/>
              <a:gd name="T21" fmla="*/ 115927732 h 67"/>
              <a:gd name="T22" fmla="*/ 178929568 w 77"/>
              <a:gd name="T23" fmla="*/ 131048741 h 67"/>
              <a:gd name="T24" fmla="*/ 163808692 w 77"/>
              <a:gd name="T25" fmla="*/ 146169750 h 67"/>
              <a:gd name="T26" fmla="*/ 151208756 w 77"/>
              <a:gd name="T27" fmla="*/ 153731048 h 67"/>
              <a:gd name="T28" fmla="*/ 136087881 w 77"/>
              <a:gd name="T29" fmla="*/ 158771384 h 67"/>
              <a:gd name="T30" fmla="*/ 115926713 w 77"/>
              <a:gd name="T31" fmla="*/ 163811720 h 67"/>
              <a:gd name="T32" fmla="*/ 95765546 w 77"/>
              <a:gd name="T33" fmla="*/ 168852056 h 67"/>
              <a:gd name="T34" fmla="*/ 78123730 w 77"/>
              <a:gd name="T35" fmla="*/ 163811720 h 67"/>
              <a:gd name="T36" fmla="*/ 57962563 w 77"/>
              <a:gd name="T37" fmla="*/ 158771384 h 67"/>
              <a:gd name="T38" fmla="*/ 42841687 w 77"/>
              <a:gd name="T39" fmla="*/ 153731048 h 67"/>
              <a:gd name="T40" fmla="*/ 30241751 w 77"/>
              <a:gd name="T41" fmla="*/ 146169750 h 67"/>
              <a:gd name="T42" fmla="*/ 15120876 w 77"/>
              <a:gd name="T43" fmla="*/ 131048741 h 67"/>
              <a:gd name="T44" fmla="*/ 10080584 w 77"/>
              <a:gd name="T45" fmla="*/ 115927732 h 67"/>
              <a:gd name="T46" fmla="*/ 0 w 77"/>
              <a:gd name="T47" fmla="*/ 100806724 h 67"/>
              <a:gd name="T48" fmla="*/ 0 w 77"/>
              <a:gd name="T49" fmla="*/ 85685715 h 67"/>
              <a:gd name="T50" fmla="*/ 0 w 77"/>
              <a:gd name="T51" fmla="*/ 68045332 h 67"/>
              <a:gd name="T52" fmla="*/ 10080584 w 77"/>
              <a:gd name="T53" fmla="*/ 52924324 h 67"/>
              <a:gd name="T54" fmla="*/ 15120876 w 77"/>
              <a:gd name="T55" fmla="*/ 37803315 h 67"/>
              <a:gd name="T56" fmla="*/ 30241751 w 77"/>
              <a:gd name="T57" fmla="*/ 25201681 h 67"/>
              <a:gd name="T58" fmla="*/ 42841687 w 77"/>
              <a:gd name="T59" fmla="*/ 15121009 h 67"/>
              <a:gd name="T60" fmla="*/ 57962563 w 77"/>
              <a:gd name="T61" fmla="*/ 10080672 h 67"/>
              <a:gd name="T62" fmla="*/ 78123730 w 77"/>
              <a:gd name="T63" fmla="*/ 5040336 h 67"/>
              <a:gd name="T64" fmla="*/ 95765546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8" y="0"/>
                </a:moveTo>
                <a:lnTo>
                  <a:pt x="46" y="2"/>
                </a:lnTo>
                <a:lnTo>
                  <a:pt x="54" y="4"/>
                </a:lnTo>
                <a:lnTo>
                  <a:pt x="60" y="6"/>
                </a:lnTo>
                <a:lnTo>
                  <a:pt x="65" y="10"/>
                </a:lnTo>
                <a:lnTo>
                  <a:pt x="71" y="15"/>
                </a:lnTo>
                <a:lnTo>
                  <a:pt x="75" y="21"/>
                </a:lnTo>
                <a:lnTo>
                  <a:pt x="77" y="27"/>
                </a:lnTo>
                <a:lnTo>
                  <a:pt x="77" y="34"/>
                </a:lnTo>
                <a:lnTo>
                  <a:pt x="77" y="40"/>
                </a:lnTo>
                <a:lnTo>
                  <a:pt x="75" y="46"/>
                </a:lnTo>
                <a:lnTo>
                  <a:pt x="71" y="52"/>
                </a:lnTo>
                <a:lnTo>
                  <a:pt x="65" y="58"/>
                </a:lnTo>
                <a:lnTo>
                  <a:pt x="60" y="61"/>
                </a:lnTo>
                <a:lnTo>
                  <a:pt x="54" y="63"/>
                </a:lnTo>
                <a:lnTo>
                  <a:pt x="46" y="65"/>
                </a:lnTo>
                <a:lnTo>
                  <a:pt x="38" y="67"/>
                </a:lnTo>
                <a:lnTo>
                  <a:pt x="31" y="65"/>
                </a:lnTo>
                <a:lnTo>
                  <a:pt x="23" y="63"/>
                </a:lnTo>
                <a:lnTo>
                  <a:pt x="17" y="61"/>
                </a:lnTo>
                <a:lnTo>
                  <a:pt x="12" y="58"/>
                </a:lnTo>
                <a:lnTo>
                  <a:pt x="6" y="52"/>
                </a:lnTo>
                <a:lnTo>
                  <a:pt x="4" y="46"/>
                </a:lnTo>
                <a:lnTo>
                  <a:pt x="0" y="40"/>
                </a:lnTo>
                <a:lnTo>
                  <a:pt x="0" y="34"/>
                </a:lnTo>
                <a:lnTo>
                  <a:pt x="0" y="27"/>
                </a:lnTo>
                <a:lnTo>
                  <a:pt x="4" y="21"/>
                </a:lnTo>
                <a:lnTo>
                  <a:pt x="6" y="15"/>
                </a:lnTo>
                <a:lnTo>
                  <a:pt x="12" y="10"/>
                </a:lnTo>
                <a:lnTo>
                  <a:pt x="17" y="6"/>
                </a:lnTo>
                <a:lnTo>
                  <a:pt x="23" y="4"/>
                </a:lnTo>
                <a:lnTo>
                  <a:pt x="31" y="2"/>
                </a:lnTo>
                <a:lnTo>
                  <a:pt x="38" y="0"/>
                </a:lnTo>
                <a:close/>
              </a:path>
            </a:pathLst>
          </a:custGeom>
          <a:noFill/>
          <a:ln w="12700">
            <a:solidFill>
              <a:srgbClr val="1F1A17"/>
            </a:solidFill>
            <a:prstDash val="solid"/>
            <a:round/>
            <a:headEnd/>
            <a:tailEnd/>
          </a:ln>
        </p:spPr>
        <p:txBody>
          <a:bodyPr/>
          <a:lstStyle/>
          <a:p>
            <a:endParaRPr lang="en-US" dirty="0"/>
          </a:p>
        </p:txBody>
      </p:sp>
      <p:sp>
        <p:nvSpPr>
          <p:cNvPr id="19556" name="Freeform 303"/>
          <p:cNvSpPr>
            <a:spLocks/>
          </p:cNvSpPr>
          <p:nvPr/>
        </p:nvSpPr>
        <p:spPr bwMode="auto">
          <a:xfrm>
            <a:off x="4557713" y="5680075"/>
            <a:ext cx="125412" cy="103188"/>
          </a:xfrm>
          <a:custGeom>
            <a:avLst/>
            <a:gdLst>
              <a:gd name="T0" fmla="*/ 103325201 w 79"/>
              <a:gd name="T1" fmla="*/ 0 h 65"/>
              <a:gd name="T2" fmla="*/ 120967018 w 79"/>
              <a:gd name="T3" fmla="*/ 0 h 65"/>
              <a:gd name="T4" fmla="*/ 136087895 w 79"/>
              <a:gd name="T5" fmla="*/ 5040337 h 65"/>
              <a:gd name="T6" fmla="*/ 156249065 w 79"/>
              <a:gd name="T7" fmla="*/ 10080674 h 65"/>
              <a:gd name="T8" fmla="*/ 171369942 w 79"/>
              <a:gd name="T9" fmla="*/ 25201685 h 65"/>
              <a:gd name="T10" fmla="*/ 178929587 w 79"/>
              <a:gd name="T11" fmla="*/ 35282358 h 65"/>
              <a:gd name="T12" fmla="*/ 189010171 w 79"/>
              <a:gd name="T13" fmla="*/ 47883995 h 65"/>
              <a:gd name="T14" fmla="*/ 194050464 w 79"/>
              <a:gd name="T15" fmla="*/ 63005005 h 65"/>
              <a:gd name="T16" fmla="*/ 199090756 w 79"/>
              <a:gd name="T17" fmla="*/ 83166353 h 65"/>
              <a:gd name="T18" fmla="*/ 194050464 w 79"/>
              <a:gd name="T19" fmla="*/ 98287364 h 65"/>
              <a:gd name="T20" fmla="*/ 189010171 w 79"/>
              <a:gd name="T21" fmla="*/ 110887412 h 65"/>
              <a:gd name="T22" fmla="*/ 178929587 w 79"/>
              <a:gd name="T23" fmla="*/ 126008423 h 65"/>
              <a:gd name="T24" fmla="*/ 171369942 w 79"/>
              <a:gd name="T25" fmla="*/ 141129434 h 65"/>
              <a:gd name="T26" fmla="*/ 156249065 w 79"/>
              <a:gd name="T27" fmla="*/ 151210108 h 65"/>
              <a:gd name="T28" fmla="*/ 136087895 w 79"/>
              <a:gd name="T29" fmla="*/ 161290782 h 65"/>
              <a:gd name="T30" fmla="*/ 120967018 w 79"/>
              <a:gd name="T31" fmla="*/ 163811744 h 65"/>
              <a:gd name="T32" fmla="*/ 103325201 w 79"/>
              <a:gd name="T33" fmla="*/ 163811744 h 65"/>
              <a:gd name="T34" fmla="*/ 78123739 w 79"/>
              <a:gd name="T35" fmla="*/ 163811744 h 65"/>
              <a:gd name="T36" fmla="*/ 63002861 w 79"/>
              <a:gd name="T37" fmla="*/ 161290782 h 65"/>
              <a:gd name="T38" fmla="*/ 45362632 w 79"/>
              <a:gd name="T39" fmla="*/ 151210108 h 65"/>
              <a:gd name="T40" fmla="*/ 30241754 w 79"/>
              <a:gd name="T41" fmla="*/ 141129434 h 65"/>
              <a:gd name="T42" fmla="*/ 20161170 w 79"/>
              <a:gd name="T43" fmla="*/ 126008423 h 65"/>
              <a:gd name="T44" fmla="*/ 10080585 w 79"/>
              <a:gd name="T45" fmla="*/ 110887412 h 65"/>
              <a:gd name="T46" fmla="*/ 5040292 w 79"/>
              <a:gd name="T47" fmla="*/ 98287364 h 65"/>
              <a:gd name="T48" fmla="*/ 0 w 79"/>
              <a:gd name="T49" fmla="*/ 83166353 h 65"/>
              <a:gd name="T50" fmla="*/ 5040292 w 79"/>
              <a:gd name="T51" fmla="*/ 63005005 h 65"/>
              <a:gd name="T52" fmla="*/ 10080585 w 79"/>
              <a:gd name="T53" fmla="*/ 47883995 h 65"/>
              <a:gd name="T54" fmla="*/ 20161170 w 79"/>
              <a:gd name="T55" fmla="*/ 35282358 h 65"/>
              <a:gd name="T56" fmla="*/ 30241754 w 79"/>
              <a:gd name="T57" fmla="*/ 25201685 h 65"/>
              <a:gd name="T58" fmla="*/ 45362632 w 79"/>
              <a:gd name="T59" fmla="*/ 10080674 h 65"/>
              <a:gd name="T60" fmla="*/ 63002861 w 79"/>
              <a:gd name="T61" fmla="*/ 5040337 h 65"/>
              <a:gd name="T62" fmla="*/ 78123739 w 79"/>
              <a:gd name="T63" fmla="*/ 0 h 65"/>
              <a:gd name="T64" fmla="*/ 103325201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1" y="0"/>
                </a:moveTo>
                <a:lnTo>
                  <a:pt x="48" y="0"/>
                </a:lnTo>
                <a:lnTo>
                  <a:pt x="54" y="2"/>
                </a:lnTo>
                <a:lnTo>
                  <a:pt x="62" y="4"/>
                </a:lnTo>
                <a:lnTo>
                  <a:pt x="68" y="10"/>
                </a:lnTo>
                <a:lnTo>
                  <a:pt x="71" y="14"/>
                </a:lnTo>
                <a:lnTo>
                  <a:pt x="75" y="19"/>
                </a:lnTo>
                <a:lnTo>
                  <a:pt x="77" y="25"/>
                </a:lnTo>
                <a:lnTo>
                  <a:pt x="79" y="33"/>
                </a:lnTo>
                <a:lnTo>
                  <a:pt x="77" y="39"/>
                </a:lnTo>
                <a:lnTo>
                  <a:pt x="75" y="44"/>
                </a:lnTo>
                <a:lnTo>
                  <a:pt x="71" y="50"/>
                </a:lnTo>
                <a:lnTo>
                  <a:pt x="68" y="56"/>
                </a:lnTo>
                <a:lnTo>
                  <a:pt x="62" y="60"/>
                </a:lnTo>
                <a:lnTo>
                  <a:pt x="54" y="64"/>
                </a:lnTo>
                <a:lnTo>
                  <a:pt x="48" y="65"/>
                </a:lnTo>
                <a:lnTo>
                  <a:pt x="41" y="65"/>
                </a:lnTo>
                <a:lnTo>
                  <a:pt x="31" y="65"/>
                </a:lnTo>
                <a:lnTo>
                  <a:pt x="25" y="64"/>
                </a:lnTo>
                <a:lnTo>
                  <a:pt x="18" y="60"/>
                </a:lnTo>
                <a:lnTo>
                  <a:pt x="12" y="56"/>
                </a:lnTo>
                <a:lnTo>
                  <a:pt x="8" y="50"/>
                </a:lnTo>
                <a:lnTo>
                  <a:pt x="4" y="44"/>
                </a:lnTo>
                <a:lnTo>
                  <a:pt x="2" y="39"/>
                </a:lnTo>
                <a:lnTo>
                  <a:pt x="0" y="33"/>
                </a:lnTo>
                <a:lnTo>
                  <a:pt x="2" y="25"/>
                </a:lnTo>
                <a:lnTo>
                  <a:pt x="4" y="19"/>
                </a:lnTo>
                <a:lnTo>
                  <a:pt x="8" y="14"/>
                </a:lnTo>
                <a:lnTo>
                  <a:pt x="12" y="10"/>
                </a:lnTo>
                <a:lnTo>
                  <a:pt x="18" y="4"/>
                </a:lnTo>
                <a:lnTo>
                  <a:pt x="25" y="2"/>
                </a:lnTo>
                <a:lnTo>
                  <a:pt x="31" y="0"/>
                </a:lnTo>
                <a:lnTo>
                  <a:pt x="41" y="0"/>
                </a:lnTo>
                <a:close/>
              </a:path>
            </a:pathLst>
          </a:custGeom>
          <a:solidFill>
            <a:srgbClr val="FFFFFF"/>
          </a:solidFill>
          <a:ln w="9525">
            <a:noFill/>
            <a:round/>
            <a:headEnd/>
            <a:tailEnd/>
          </a:ln>
        </p:spPr>
        <p:txBody>
          <a:bodyPr/>
          <a:lstStyle/>
          <a:p>
            <a:endParaRPr lang="en-US" dirty="0"/>
          </a:p>
        </p:txBody>
      </p:sp>
      <p:sp>
        <p:nvSpPr>
          <p:cNvPr id="19557" name="Freeform 304"/>
          <p:cNvSpPr>
            <a:spLocks/>
          </p:cNvSpPr>
          <p:nvPr/>
        </p:nvSpPr>
        <p:spPr bwMode="auto">
          <a:xfrm>
            <a:off x="4557713" y="5680075"/>
            <a:ext cx="125412" cy="103188"/>
          </a:xfrm>
          <a:custGeom>
            <a:avLst/>
            <a:gdLst>
              <a:gd name="T0" fmla="*/ 103325201 w 79"/>
              <a:gd name="T1" fmla="*/ 0 h 65"/>
              <a:gd name="T2" fmla="*/ 120967018 w 79"/>
              <a:gd name="T3" fmla="*/ 0 h 65"/>
              <a:gd name="T4" fmla="*/ 136087895 w 79"/>
              <a:gd name="T5" fmla="*/ 5040337 h 65"/>
              <a:gd name="T6" fmla="*/ 156249065 w 79"/>
              <a:gd name="T7" fmla="*/ 10080674 h 65"/>
              <a:gd name="T8" fmla="*/ 171369942 w 79"/>
              <a:gd name="T9" fmla="*/ 25201685 h 65"/>
              <a:gd name="T10" fmla="*/ 178929587 w 79"/>
              <a:gd name="T11" fmla="*/ 35282358 h 65"/>
              <a:gd name="T12" fmla="*/ 189010171 w 79"/>
              <a:gd name="T13" fmla="*/ 47883995 h 65"/>
              <a:gd name="T14" fmla="*/ 194050464 w 79"/>
              <a:gd name="T15" fmla="*/ 63005005 h 65"/>
              <a:gd name="T16" fmla="*/ 199090756 w 79"/>
              <a:gd name="T17" fmla="*/ 83166353 h 65"/>
              <a:gd name="T18" fmla="*/ 194050464 w 79"/>
              <a:gd name="T19" fmla="*/ 98287364 h 65"/>
              <a:gd name="T20" fmla="*/ 189010171 w 79"/>
              <a:gd name="T21" fmla="*/ 110887412 h 65"/>
              <a:gd name="T22" fmla="*/ 178929587 w 79"/>
              <a:gd name="T23" fmla="*/ 126008423 h 65"/>
              <a:gd name="T24" fmla="*/ 171369942 w 79"/>
              <a:gd name="T25" fmla="*/ 141129434 h 65"/>
              <a:gd name="T26" fmla="*/ 156249065 w 79"/>
              <a:gd name="T27" fmla="*/ 151210108 h 65"/>
              <a:gd name="T28" fmla="*/ 136087895 w 79"/>
              <a:gd name="T29" fmla="*/ 161290782 h 65"/>
              <a:gd name="T30" fmla="*/ 120967018 w 79"/>
              <a:gd name="T31" fmla="*/ 163811744 h 65"/>
              <a:gd name="T32" fmla="*/ 103325201 w 79"/>
              <a:gd name="T33" fmla="*/ 163811744 h 65"/>
              <a:gd name="T34" fmla="*/ 78123739 w 79"/>
              <a:gd name="T35" fmla="*/ 163811744 h 65"/>
              <a:gd name="T36" fmla="*/ 63002861 w 79"/>
              <a:gd name="T37" fmla="*/ 161290782 h 65"/>
              <a:gd name="T38" fmla="*/ 45362632 w 79"/>
              <a:gd name="T39" fmla="*/ 151210108 h 65"/>
              <a:gd name="T40" fmla="*/ 30241754 w 79"/>
              <a:gd name="T41" fmla="*/ 141129434 h 65"/>
              <a:gd name="T42" fmla="*/ 20161170 w 79"/>
              <a:gd name="T43" fmla="*/ 126008423 h 65"/>
              <a:gd name="T44" fmla="*/ 10080585 w 79"/>
              <a:gd name="T45" fmla="*/ 110887412 h 65"/>
              <a:gd name="T46" fmla="*/ 5040292 w 79"/>
              <a:gd name="T47" fmla="*/ 98287364 h 65"/>
              <a:gd name="T48" fmla="*/ 0 w 79"/>
              <a:gd name="T49" fmla="*/ 83166353 h 65"/>
              <a:gd name="T50" fmla="*/ 5040292 w 79"/>
              <a:gd name="T51" fmla="*/ 63005005 h 65"/>
              <a:gd name="T52" fmla="*/ 10080585 w 79"/>
              <a:gd name="T53" fmla="*/ 47883995 h 65"/>
              <a:gd name="T54" fmla="*/ 20161170 w 79"/>
              <a:gd name="T55" fmla="*/ 35282358 h 65"/>
              <a:gd name="T56" fmla="*/ 30241754 w 79"/>
              <a:gd name="T57" fmla="*/ 25201685 h 65"/>
              <a:gd name="T58" fmla="*/ 45362632 w 79"/>
              <a:gd name="T59" fmla="*/ 10080674 h 65"/>
              <a:gd name="T60" fmla="*/ 63002861 w 79"/>
              <a:gd name="T61" fmla="*/ 5040337 h 65"/>
              <a:gd name="T62" fmla="*/ 78123739 w 79"/>
              <a:gd name="T63" fmla="*/ 0 h 65"/>
              <a:gd name="T64" fmla="*/ 103325201 w 7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5">
                <a:moveTo>
                  <a:pt x="41" y="0"/>
                </a:moveTo>
                <a:lnTo>
                  <a:pt x="48" y="0"/>
                </a:lnTo>
                <a:lnTo>
                  <a:pt x="54" y="2"/>
                </a:lnTo>
                <a:lnTo>
                  <a:pt x="62" y="4"/>
                </a:lnTo>
                <a:lnTo>
                  <a:pt x="68" y="10"/>
                </a:lnTo>
                <a:lnTo>
                  <a:pt x="71" y="14"/>
                </a:lnTo>
                <a:lnTo>
                  <a:pt x="75" y="19"/>
                </a:lnTo>
                <a:lnTo>
                  <a:pt x="77" y="25"/>
                </a:lnTo>
                <a:lnTo>
                  <a:pt x="79" y="33"/>
                </a:lnTo>
                <a:lnTo>
                  <a:pt x="77" y="39"/>
                </a:lnTo>
                <a:lnTo>
                  <a:pt x="75" y="44"/>
                </a:lnTo>
                <a:lnTo>
                  <a:pt x="71" y="50"/>
                </a:lnTo>
                <a:lnTo>
                  <a:pt x="68" y="56"/>
                </a:lnTo>
                <a:lnTo>
                  <a:pt x="62" y="60"/>
                </a:lnTo>
                <a:lnTo>
                  <a:pt x="54" y="64"/>
                </a:lnTo>
                <a:lnTo>
                  <a:pt x="48" y="65"/>
                </a:lnTo>
                <a:lnTo>
                  <a:pt x="41" y="65"/>
                </a:lnTo>
                <a:lnTo>
                  <a:pt x="31" y="65"/>
                </a:lnTo>
                <a:lnTo>
                  <a:pt x="25" y="64"/>
                </a:lnTo>
                <a:lnTo>
                  <a:pt x="18" y="60"/>
                </a:lnTo>
                <a:lnTo>
                  <a:pt x="12" y="56"/>
                </a:lnTo>
                <a:lnTo>
                  <a:pt x="8" y="50"/>
                </a:lnTo>
                <a:lnTo>
                  <a:pt x="4" y="44"/>
                </a:lnTo>
                <a:lnTo>
                  <a:pt x="2" y="39"/>
                </a:lnTo>
                <a:lnTo>
                  <a:pt x="0" y="33"/>
                </a:lnTo>
                <a:lnTo>
                  <a:pt x="2" y="25"/>
                </a:lnTo>
                <a:lnTo>
                  <a:pt x="4" y="19"/>
                </a:lnTo>
                <a:lnTo>
                  <a:pt x="8" y="14"/>
                </a:lnTo>
                <a:lnTo>
                  <a:pt x="12" y="10"/>
                </a:lnTo>
                <a:lnTo>
                  <a:pt x="18" y="4"/>
                </a:lnTo>
                <a:lnTo>
                  <a:pt x="25" y="2"/>
                </a:lnTo>
                <a:lnTo>
                  <a:pt x="31" y="0"/>
                </a:lnTo>
                <a:lnTo>
                  <a:pt x="41" y="0"/>
                </a:lnTo>
                <a:close/>
              </a:path>
            </a:pathLst>
          </a:custGeom>
          <a:noFill/>
          <a:ln w="12700">
            <a:solidFill>
              <a:srgbClr val="1F1A17"/>
            </a:solidFill>
            <a:prstDash val="solid"/>
            <a:round/>
            <a:headEnd/>
            <a:tailEnd/>
          </a:ln>
        </p:spPr>
        <p:txBody>
          <a:bodyPr/>
          <a:lstStyle/>
          <a:p>
            <a:endParaRPr lang="en-US" dirty="0"/>
          </a:p>
        </p:txBody>
      </p:sp>
      <p:sp>
        <p:nvSpPr>
          <p:cNvPr id="19558" name="Freeform 305"/>
          <p:cNvSpPr>
            <a:spLocks/>
          </p:cNvSpPr>
          <p:nvPr/>
        </p:nvSpPr>
        <p:spPr bwMode="auto">
          <a:xfrm>
            <a:off x="3473450" y="6372225"/>
            <a:ext cx="122238" cy="103188"/>
          </a:xfrm>
          <a:custGeom>
            <a:avLst/>
            <a:gdLst>
              <a:gd name="T0" fmla="*/ 95766329 w 77"/>
              <a:gd name="T1" fmla="*/ 0 h 65"/>
              <a:gd name="T2" fmla="*/ 115927662 w 77"/>
              <a:gd name="T3" fmla="*/ 0 h 65"/>
              <a:gd name="T4" fmla="*/ 136088994 w 77"/>
              <a:gd name="T5" fmla="*/ 5040337 h 65"/>
              <a:gd name="T6" fmla="*/ 153730954 w 77"/>
              <a:gd name="T7" fmla="*/ 15121011 h 65"/>
              <a:gd name="T8" fmla="*/ 168851953 w 77"/>
              <a:gd name="T9" fmla="*/ 22682310 h 65"/>
              <a:gd name="T10" fmla="*/ 178932619 w 77"/>
              <a:gd name="T11" fmla="*/ 37803321 h 65"/>
              <a:gd name="T12" fmla="*/ 189013286 w 77"/>
              <a:gd name="T13" fmla="*/ 52924331 h 65"/>
              <a:gd name="T14" fmla="*/ 194053619 w 77"/>
              <a:gd name="T15" fmla="*/ 68045342 h 65"/>
              <a:gd name="T16" fmla="*/ 194053619 w 77"/>
              <a:gd name="T17" fmla="*/ 80645391 h 65"/>
              <a:gd name="T18" fmla="*/ 194053619 w 77"/>
              <a:gd name="T19" fmla="*/ 100806738 h 65"/>
              <a:gd name="T20" fmla="*/ 189013286 w 77"/>
              <a:gd name="T21" fmla="*/ 115927749 h 65"/>
              <a:gd name="T22" fmla="*/ 178932619 w 77"/>
              <a:gd name="T23" fmla="*/ 131048760 h 65"/>
              <a:gd name="T24" fmla="*/ 168851953 w 77"/>
              <a:gd name="T25" fmla="*/ 138610059 h 65"/>
              <a:gd name="T26" fmla="*/ 153730954 w 77"/>
              <a:gd name="T27" fmla="*/ 148690733 h 65"/>
              <a:gd name="T28" fmla="*/ 136088994 w 77"/>
              <a:gd name="T29" fmla="*/ 158771407 h 65"/>
              <a:gd name="T30" fmla="*/ 115927662 w 77"/>
              <a:gd name="T31" fmla="*/ 163811744 h 65"/>
              <a:gd name="T32" fmla="*/ 95766329 w 77"/>
              <a:gd name="T33" fmla="*/ 163811744 h 65"/>
              <a:gd name="T34" fmla="*/ 78125957 w 77"/>
              <a:gd name="T35" fmla="*/ 163811744 h 65"/>
              <a:gd name="T36" fmla="*/ 63004958 w 77"/>
              <a:gd name="T37" fmla="*/ 158771407 h 65"/>
              <a:gd name="T38" fmla="*/ 42843625 w 77"/>
              <a:gd name="T39" fmla="*/ 148690733 h 65"/>
              <a:gd name="T40" fmla="*/ 27722626 w 77"/>
              <a:gd name="T41" fmla="*/ 138610059 h 65"/>
              <a:gd name="T42" fmla="*/ 20161332 w 77"/>
              <a:gd name="T43" fmla="*/ 131048760 h 65"/>
              <a:gd name="T44" fmla="*/ 10080666 w 77"/>
              <a:gd name="T45" fmla="*/ 115927749 h 65"/>
              <a:gd name="T46" fmla="*/ 5040333 w 77"/>
              <a:gd name="T47" fmla="*/ 100806738 h 65"/>
              <a:gd name="T48" fmla="*/ 0 w 77"/>
              <a:gd name="T49" fmla="*/ 80645391 h 65"/>
              <a:gd name="T50" fmla="*/ 5040333 w 77"/>
              <a:gd name="T51" fmla="*/ 68045342 h 65"/>
              <a:gd name="T52" fmla="*/ 10080666 w 77"/>
              <a:gd name="T53" fmla="*/ 52924331 h 65"/>
              <a:gd name="T54" fmla="*/ 20161332 w 77"/>
              <a:gd name="T55" fmla="*/ 37803321 h 65"/>
              <a:gd name="T56" fmla="*/ 27722626 w 77"/>
              <a:gd name="T57" fmla="*/ 22682310 h 65"/>
              <a:gd name="T58" fmla="*/ 42843625 w 77"/>
              <a:gd name="T59" fmla="*/ 15121011 h 65"/>
              <a:gd name="T60" fmla="*/ 63004958 w 77"/>
              <a:gd name="T61" fmla="*/ 5040337 h 65"/>
              <a:gd name="T62" fmla="*/ 78125957 w 77"/>
              <a:gd name="T63" fmla="*/ 0 h 65"/>
              <a:gd name="T64" fmla="*/ 95766329 w 7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5">
                <a:moveTo>
                  <a:pt x="38" y="0"/>
                </a:moveTo>
                <a:lnTo>
                  <a:pt x="46" y="0"/>
                </a:lnTo>
                <a:lnTo>
                  <a:pt x="54" y="2"/>
                </a:lnTo>
                <a:lnTo>
                  <a:pt x="61" y="6"/>
                </a:lnTo>
                <a:lnTo>
                  <a:pt x="67" y="9"/>
                </a:lnTo>
                <a:lnTo>
                  <a:pt x="71" y="15"/>
                </a:lnTo>
                <a:lnTo>
                  <a:pt x="75" y="21"/>
                </a:lnTo>
                <a:lnTo>
                  <a:pt x="77" y="27"/>
                </a:lnTo>
                <a:lnTo>
                  <a:pt x="77" y="32"/>
                </a:lnTo>
                <a:lnTo>
                  <a:pt x="77" y="40"/>
                </a:lnTo>
                <a:lnTo>
                  <a:pt x="75" y="46"/>
                </a:lnTo>
                <a:lnTo>
                  <a:pt x="71" y="52"/>
                </a:lnTo>
                <a:lnTo>
                  <a:pt x="67" y="55"/>
                </a:lnTo>
                <a:lnTo>
                  <a:pt x="61" y="59"/>
                </a:lnTo>
                <a:lnTo>
                  <a:pt x="54" y="63"/>
                </a:lnTo>
                <a:lnTo>
                  <a:pt x="46" y="65"/>
                </a:lnTo>
                <a:lnTo>
                  <a:pt x="38" y="65"/>
                </a:lnTo>
                <a:lnTo>
                  <a:pt x="31" y="65"/>
                </a:lnTo>
                <a:lnTo>
                  <a:pt x="25" y="63"/>
                </a:lnTo>
                <a:lnTo>
                  <a:pt x="17" y="59"/>
                </a:lnTo>
                <a:lnTo>
                  <a:pt x="11" y="55"/>
                </a:lnTo>
                <a:lnTo>
                  <a:pt x="8" y="52"/>
                </a:lnTo>
                <a:lnTo>
                  <a:pt x="4" y="46"/>
                </a:lnTo>
                <a:lnTo>
                  <a:pt x="2" y="40"/>
                </a:lnTo>
                <a:lnTo>
                  <a:pt x="0" y="32"/>
                </a:lnTo>
                <a:lnTo>
                  <a:pt x="2" y="27"/>
                </a:lnTo>
                <a:lnTo>
                  <a:pt x="4" y="21"/>
                </a:lnTo>
                <a:lnTo>
                  <a:pt x="8" y="15"/>
                </a:lnTo>
                <a:lnTo>
                  <a:pt x="11" y="9"/>
                </a:lnTo>
                <a:lnTo>
                  <a:pt x="17" y="6"/>
                </a:lnTo>
                <a:lnTo>
                  <a:pt x="25" y="2"/>
                </a:lnTo>
                <a:lnTo>
                  <a:pt x="31" y="0"/>
                </a:lnTo>
                <a:lnTo>
                  <a:pt x="38" y="0"/>
                </a:lnTo>
                <a:close/>
              </a:path>
            </a:pathLst>
          </a:custGeom>
          <a:noFill/>
          <a:ln w="12700">
            <a:solidFill>
              <a:srgbClr val="1F1A17"/>
            </a:solidFill>
            <a:prstDash val="solid"/>
            <a:round/>
            <a:headEnd/>
            <a:tailEnd/>
          </a:ln>
        </p:spPr>
        <p:txBody>
          <a:bodyPr/>
          <a:lstStyle/>
          <a:p>
            <a:endParaRPr lang="en-US" dirty="0"/>
          </a:p>
        </p:txBody>
      </p:sp>
      <p:sp>
        <p:nvSpPr>
          <p:cNvPr id="19559" name="Freeform 306"/>
          <p:cNvSpPr>
            <a:spLocks/>
          </p:cNvSpPr>
          <p:nvPr/>
        </p:nvSpPr>
        <p:spPr bwMode="auto">
          <a:xfrm>
            <a:off x="4600575" y="6283325"/>
            <a:ext cx="122238" cy="106363"/>
          </a:xfrm>
          <a:custGeom>
            <a:avLst/>
            <a:gdLst>
              <a:gd name="T0" fmla="*/ 98287290 w 77"/>
              <a:gd name="T1" fmla="*/ 0 h 67"/>
              <a:gd name="T2" fmla="*/ 115927662 w 77"/>
              <a:gd name="T3" fmla="*/ 0 h 67"/>
              <a:gd name="T4" fmla="*/ 136088994 w 77"/>
              <a:gd name="T5" fmla="*/ 5040336 h 67"/>
              <a:gd name="T6" fmla="*/ 151209994 w 77"/>
              <a:gd name="T7" fmla="*/ 15121009 h 67"/>
              <a:gd name="T8" fmla="*/ 166330993 w 77"/>
              <a:gd name="T9" fmla="*/ 25201681 h 67"/>
              <a:gd name="T10" fmla="*/ 173892286 w 77"/>
              <a:gd name="T11" fmla="*/ 37803315 h 67"/>
              <a:gd name="T12" fmla="*/ 183972953 w 77"/>
              <a:gd name="T13" fmla="*/ 52924324 h 67"/>
              <a:gd name="T14" fmla="*/ 189013286 w 77"/>
              <a:gd name="T15" fmla="*/ 68045332 h 67"/>
              <a:gd name="T16" fmla="*/ 194053619 w 77"/>
              <a:gd name="T17" fmla="*/ 83166341 h 67"/>
              <a:gd name="T18" fmla="*/ 189013286 w 77"/>
              <a:gd name="T19" fmla="*/ 100806724 h 67"/>
              <a:gd name="T20" fmla="*/ 183972953 w 77"/>
              <a:gd name="T21" fmla="*/ 115927732 h 67"/>
              <a:gd name="T22" fmla="*/ 173892286 w 77"/>
              <a:gd name="T23" fmla="*/ 131048741 h 67"/>
              <a:gd name="T24" fmla="*/ 166330993 w 77"/>
              <a:gd name="T25" fmla="*/ 141129413 h 67"/>
              <a:gd name="T26" fmla="*/ 151209994 w 77"/>
              <a:gd name="T27" fmla="*/ 156250422 h 67"/>
              <a:gd name="T28" fmla="*/ 136088994 w 77"/>
              <a:gd name="T29" fmla="*/ 158771384 h 67"/>
              <a:gd name="T30" fmla="*/ 115927662 w 77"/>
              <a:gd name="T31" fmla="*/ 163811720 h 67"/>
              <a:gd name="T32" fmla="*/ 98287290 w 77"/>
              <a:gd name="T33" fmla="*/ 168852056 h 67"/>
              <a:gd name="T34" fmla="*/ 78125957 w 77"/>
              <a:gd name="T35" fmla="*/ 163811720 h 67"/>
              <a:gd name="T36" fmla="*/ 57964625 w 77"/>
              <a:gd name="T37" fmla="*/ 158771384 h 67"/>
              <a:gd name="T38" fmla="*/ 45362998 w 77"/>
              <a:gd name="T39" fmla="*/ 156250422 h 67"/>
              <a:gd name="T40" fmla="*/ 30241999 w 77"/>
              <a:gd name="T41" fmla="*/ 141129413 h 67"/>
              <a:gd name="T42" fmla="*/ 15120999 w 77"/>
              <a:gd name="T43" fmla="*/ 131048741 h 67"/>
              <a:gd name="T44" fmla="*/ 5040333 w 77"/>
              <a:gd name="T45" fmla="*/ 115927732 h 67"/>
              <a:gd name="T46" fmla="*/ 0 w 77"/>
              <a:gd name="T47" fmla="*/ 100806724 h 67"/>
              <a:gd name="T48" fmla="*/ 0 w 77"/>
              <a:gd name="T49" fmla="*/ 83166341 h 67"/>
              <a:gd name="T50" fmla="*/ 0 w 77"/>
              <a:gd name="T51" fmla="*/ 68045332 h 67"/>
              <a:gd name="T52" fmla="*/ 5040333 w 77"/>
              <a:gd name="T53" fmla="*/ 52924324 h 67"/>
              <a:gd name="T54" fmla="*/ 15120999 w 77"/>
              <a:gd name="T55" fmla="*/ 37803315 h 67"/>
              <a:gd name="T56" fmla="*/ 30241999 w 77"/>
              <a:gd name="T57" fmla="*/ 25201681 h 67"/>
              <a:gd name="T58" fmla="*/ 45362998 w 77"/>
              <a:gd name="T59" fmla="*/ 15121009 h 67"/>
              <a:gd name="T60" fmla="*/ 57964625 w 77"/>
              <a:gd name="T61" fmla="*/ 5040336 h 67"/>
              <a:gd name="T62" fmla="*/ 78125957 w 77"/>
              <a:gd name="T63" fmla="*/ 0 h 67"/>
              <a:gd name="T64" fmla="*/ 98287290 w 7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67">
                <a:moveTo>
                  <a:pt x="39" y="0"/>
                </a:moveTo>
                <a:lnTo>
                  <a:pt x="46" y="0"/>
                </a:lnTo>
                <a:lnTo>
                  <a:pt x="54" y="2"/>
                </a:lnTo>
                <a:lnTo>
                  <a:pt x="60" y="6"/>
                </a:lnTo>
                <a:lnTo>
                  <a:pt x="66" y="10"/>
                </a:lnTo>
                <a:lnTo>
                  <a:pt x="69" y="15"/>
                </a:lnTo>
                <a:lnTo>
                  <a:pt x="73" y="21"/>
                </a:lnTo>
                <a:lnTo>
                  <a:pt x="75" y="27"/>
                </a:lnTo>
                <a:lnTo>
                  <a:pt x="77" y="33"/>
                </a:lnTo>
                <a:lnTo>
                  <a:pt x="75" y="40"/>
                </a:lnTo>
                <a:lnTo>
                  <a:pt x="73" y="46"/>
                </a:lnTo>
                <a:lnTo>
                  <a:pt x="69" y="52"/>
                </a:lnTo>
                <a:lnTo>
                  <a:pt x="66" y="56"/>
                </a:lnTo>
                <a:lnTo>
                  <a:pt x="60" y="62"/>
                </a:lnTo>
                <a:lnTo>
                  <a:pt x="54" y="63"/>
                </a:lnTo>
                <a:lnTo>
                  <a:pt x="46" y="65"/>
                </a:lnTo>
                <a:lnTo>
                  <a:pt x="39" y="67"/>
                </a:lnTo>
                <a:lnTo>
                  <a:pt x="31" y="65"/>
                </a:lnTo>
                <a:lnTo>
                  <a:pt x="23" y="63"/>
                </a:lnTo>
                <a:lnTo>
                  <a:pt x="18" y="62"/>
                </a:lnTo>
                <a:lnTo>
                  <a:pt x="12" y="56"/>
                </a:lnTo>
                <a:lnTo>
                  <a:pt x="6" y="52"/>
                </a:lnTo>
                <a:lnTo>
                  <a:pt x="2" y="46"/>
                </a:lnTo>
                <a:lnTo>
                  <a:pt x="0" y="40"/>
                </a:lnTo>
                <a:lnTo>
                  <a:pt x="0" y="33"/>
                </a:lnTo>
                <a:lnTo>
                  <a:pt x="0" y="27"/>
                </a:lnTo>
                <a:lnTo>
                  <a:pt x="2" y="21"/>
                </a:lnTo>
                <a:lnTo>
                  <a:pt x="6" y="15"/>
                </a:lnTo>
                <a:lnTo>
                  <a:pt x="12" y="10"/>
                </a:lnTo>
                <a:lnTo>
                  <a:pt x="18" y="6"/>
                </a:lnTo>
                <a:lnTo>
                  <a:pt x="23" y="2"/>
                </a:lnTo>
                <a:lnTo>
                  <a:pt x="31" y="0"/>
                </a:lnTo>
                <a:lnTo>
                  <a:pt x="39" y="0"/>
                </a:lnTo>
                <a:close/>
              </a:path>
            </a:pathLst>
          </a:custGeom>
          <a:noFill/>
          <a:ln w="12700">
            <a:solidFill>
              <a:srgbClr val="1F1A17"/>
            </a:solidFill>
            <a:prstDash val="solid"/>
            <a:round/>
            <a:headEnd/>
            <a:tailEnd/>
          </a:ln>
        </p:spPr>
        <p:txBody>
          <a:bodyPr/>
          <a:lstStyle/>
          <a:p>
            <a:endParaRPr lang="en-US" dirty="0"/>
          </a:p>
        </p:txBody>
      </p:sp>
      <p:sp>
        <p:nvSpPr>
          <p:cNvPr id="19560" name="Freeform 307"/>
          <p:cNvSpPr>
            <a:spLocks/>
          </p:cNvSpPr>
          <p:nvPr/>
        </p:nvSpPr>
        <p:spPr bwMode="auto">
          <a:xfrm>
            <a:off x="3360738" y="5811838"/>
            <a:ext cx="268287" cy="206375"/>
          </a:xfrm>
          <a:custGeom>
            <a:avLst/>
            <a:gdLst>
              <a:gd name="T0" fmla="*/ 211692730 w 169"/>
              <a:gd name="T1" fmla="*/ 0 h 130"/>
              <a:gd name="T2" fmla="*/ 257055458 w 169"/>
              <a:gd name="T3" fmla="*/ 5040313 h 130"/>
              <a:gd name="T4" fmla="*/ 294856938 w 169"/>
              <a:gd name="T5" fmla="*/ 12601575 h 130"/>
              <a:gd name="T6" fmla="*/ 332660005 w 169"/>
              <a:gd name="T7" fmla="*/ 27722513 h 130"/>
              <a:gd name="T8" fmla="*/ 362901824 w 169"/>
              <a:gd name="T9" fmla="*/ 47883763 h 130"/>
              <a:gd name="T10" fmla="*/ 388103339 w 169"/>
              <a:gd name="T11" fmla="*/ 73085325 h 130"/>
              <a:gd name="T12" fmla="*/ 410783909 w 169"/>
              <a:gd name="T13" fmla="*/ 100806250 h 130"/>
              <a:gd name="T14" fmla="*/ 420864516 w 169"/>
              <a:gd name="T15" fmla="*/ 131048125 h 130"/>
              <a:gd name="T16" fmla="*/ 425904819 w 169"/>
              <a:gd name="T17" fmla="*/ 163810950 h 130"/>
              <a:gd name="T18" fmla="*/ 420864516 w 169"/>
              <a:gd name="T19" fmla="*/ 196572188 h 130"/>
              <a:gd name="T20" fmla="*/ 410783909 w 169"/>
              <a:gd name="T21" fmla="*/ 226814063 h 130"/>
              <a:gd name="T22" fmla="*/ 388103339 w 169"/>
              <a:gd name="T23" fmla="*/ 254536575 h 130"/>
              <a:gd name="T24" fmla="*/ 362901824 w 169"/>
              <a:gd name="T25" fmla="*/ 279738138 h 130"/>
              <a:gd name="T26" fmla="*/ 332660005 w 169"/>
              <a:gd name="T27" fmla="*/ 299899388 h 130"/>
              <a:gd name="T28" fmla="*/ 294856938 w 169"/>
              <a:gd name="T29" fmla="*/ 312499375 h 130"/>
              <a:gd name="T30" fmla="*/ 257055458 w 169"/>
              <a:gd name="T31" fmla="*/ 322580000 h 130"/>
              <a:gd name="T32" fmla="*/ 211692730 w 169"/>
              <a:gd name="T33" fmla="*/ 327620313 h 130"/>
              <a:gd name="T34" fmla="*/ 168849360 w 169"/>
              <a:gd name="T35" fmla="*/ 322580000 h 130"/>
              <a:gd name="T36" fmla="*/ 131047881 w 169"/>
              <a:gd name="T37" fmla="*/ 312499375 h 130"/>
              <a:gd name="T38" fmla="*/ 90725456 w 169"/>
              <a:gd name="T39" fmla="*/ 299899388 h 130"/>
              <a:gd name="T40" fmla="*/ 63002995 w 169"/>
              <a:gd name="T41" fmla="*/ 279738138 h 130"/>
              <a:gd name="T42" fmla="*/ 32761176 w 169"/>
              <a:gd name="T43" fmla="*/ 254536575 h 130"/>
              <a:gd name="T44" fmla="*/ 15120909 w 169"/>
              <a:gd name="T45" fmla="*/ 226814063 h 130"/>
              <a:gd name="T46" fmla="*/ 5040303 w 169"/>
              <a:gd name="T47" fmla="*/ 196572188 h 130"/>
              <a:gd name="T48" fmla="*/ 0 w 169"/>
              <a:gd name="T49" fmla="*/ 163810950 h 130"/>
              <a:gd name="T50" fmla="*/ 5040303 w 169"/>
              <a:gd name="T51" fmla="*/ 131048125 h 130"/>
              <a:gd name="T52" fmla="*/ 15120909 w 169"/>
              <a:gd name="T53" fmla="*/ 100806250 h 130"/>
              <a:gd name="T54" fmla="*/ 32761176 w 169"/>
              <a:gd name="T55" fmla="*/ 73085325 h 130"/>
              <a:gd name="T56" fmla="*/ 63002995 w 169"/>
              <a:gd name="T57" fmla="*/ 47883763 h 130"/>
              <a:gd name="T58" fmla="*/ 90725456 w 169"/>
              <a:gd name="T59" fmla="*/ 27722513 h 130"/>
              <a:gd name="T60" fmla="*/ 131047881 w 169"/>
              <a:gd name="T61" fmla="*/ 12601575 h 130"/>
              <a:gd name="T62" fmla="*/ 168849360 w 169"/>
              <a:gd name="T63" fmla="*/ 5040313 h 130"/>
              <a:gd name="T64" fmla="*/ 211692730 w 169"/>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0">
                <a:moveTo>
                  <a:pt x="84" y="0"/>
                </a:moveTo>
                <a:lnTo>
                  <a:pt x="102" y="2"/>
                </a:lnTo>
                <a:lnTo>
                  <a:pt x="117" y="5"/>
                </a:lnTo>
                <a:lnTo>
                  <a:pt x="132" y="11"/>
                </a:lnTo>
                <a:lnTo>
                  <a:pt x="144" y="19"/>
                </a:lnTo>
                <a:lnTo>
                  <a:pt x="154" y="29"/>
                </a:lnTo>
                <a:lnTo>
                  <a:pt x="163" y="40"/>
                </a:lnTo>
                <a:lnTo>
                  <a:pt x="167" y="52"/>
                </a:lnTo>
                <a:lnTo>
                  <a:pt x="169" y="65"/>
                </a:lnTo>
                <a:lnTo>
                  <a:pt x="167" y="78"/>
                </a:lnTo>
                <a:lnTo>
                  <a:pt x="163" y="90"/>
                </a:lnTo>
                <a:lnTo>
                  <a:pt x="154" y="101"/>
                </a:lnTo>
                <a:lnTo>
                  <a:pt x="144" y="111"/>
                </a:lnTo>
                <a:lnTo>
                  <a:pt x="132" y="119"/>
                </a:lnTo>
                <a:lnTo>
                  <a:pt x="117" y="124"/>
                </a:lnTo>
                <a:lnTo>
                  <a:pt x="102" y="128"/>
                </a:lnTo>
                <a:lnTo>
                  <a:pt x="84" y="130"/>
                </a:lnTo>
                <a:lnTo>
                  <a:pt x="67" y="128"/>
                </a:lnTo>
                <a:lnTo>
                  <a:pt x="52" y="124"/>
                </a:lnTo>
                <a:lnTo>
                  <a:pt x="36" y="119"/>
                </a:lnTo>
                <a:lnTo>
                  <a:pt x="25" y="111"/>
                </a:lnTo>
                <a:lnTo>
                  <a:pt x="13" y="101"/>
                </a:lnTo>
                <a:lnTo>
                  <a:pt x="6" y="90"/>
                </a:lnTo>
                <a:lnTo>
                  <a:pt x="2" y="78"/>
                </a:lnTo>
                <a:lnTo>
                  <a:pt x="0" y="65"/>
                </a:lnTo>
                <a:lnTo>
                  <a:pt x="2" y="52"/>
                </a:lnTo>
                <a:lnTo>
                  <a:pt x="6" y="40"/>
                </a:lnTo>
                <a:lnTo>
                  <a:pt x="13" y="29"/>
                </a:lnTo>
                <a:lnTo>
                  <a:pt x="25" y="19"/>
                </a:lnTo>
                <a:lnTo>
                  <a:pt x="36" y="11"/>
                </a:lnTo>
                <a:lnTo>
                  <a:pt x="52" y="5"/>
                </a:lnTo>
                <a:lnTo>
                  <a:pt x="67" y="2"/>
                </a:lnTo>
                <a:lnTo>
                  <a:pt x="84" y="0"/>
                </a:lnTo>
                <a:close/>
              </a:path>
            </a:pathLst>
          </a:custGeom>
          <a:solidFill>
            <a:srgbClr val="E77919"/>
          </a:solidFill>
          <a:ln w="9525">
            <a:noFill/>
            <a:round/>
            <a:headEnd/>
            <a:tailEnd/>
          </a:ln>
        </p:spPr>
        <p:txBody>
          <a:bodyPr/>
          <a:lstStyle/>
          <a:p>
            <a:endParaRPr lang="en-US" dirty="0"/>
          </a:p>
        </p:txBody>
      </p:sp>
      <p:sp>
        <p:nvSpPr>
          <p:cNvPr id="19561" name="Freeform 308"/>
          <p:cNvSpPr>
            <a:spLocks/>
          </p:cNvSpPr>
          <p:nvPr/>
        </p:nvSpPr>
        <p:spPr bwMode="auto">
          <a:xfrm>
            <a:off x="3360738" y="5811838"/>
            <a:ext cx="268287" cy="206375"/>
          </a:xfrm>
          <a:custGeom>
            <a:avLst/>
            <a:gdLst>
              <a:gd name="T0" fmla="*/ 211692730 w 169"/>
              <a:gd name="T1" fmla="*/ 0 h 130"/>
              <a:gd name="T2" fmla="*/ 257055458 w 169"/>
              <a:gd name="T3" fmla="*/ 5040313 h 130"/>
              <a:gd name="T4" fmla="*/ 294856938 w 169"/>
              <a:gd name="T5" fmla="*/ 12601575 h 130"/>
              <a:gd name="T6" fmla="*/ 332660005 w 169"/>
              <a:gd name="T7" fmla="*/ 27722513 h 130"/>
              <a:gd name="T8" fmla="*/ 362901824 w 169"/>
              <a:gd name="T9" fmla="*/ 47883763 h 130"/>
              <a:gd name="T10" fmla="*/ 388103339 w 169"/>
              <a:gd name="T11" fmla="*/ 73085325 h 130"/>
              <a:gd name="T12" fmla="*/ 410783909 w 169"/>
              <a:gd name="T13" fmla="*/ 100806250 h 130"/>
              <a:gd name="T14" fmla="*/ 420864516 w 169"/>
              <a:gd name="T15" fmla="*/ 131048125 h 130"/>
              <a:gd name="T16" fmla="*/ 425904819 w 169"/>
              <a:gd name="T17" fmla="*/ 163810950 h 130"/>
              <a:gd name="T18" fmla="*/ 420864516 w 169"/>
              <a:gd name="T19" fmla="*/ 196572188 h 130"/>
              <a:gd name="T20" fmla="*/ 410783909 w 169"/>
              <a:gd name="T21" fmla="*/ 226814063 h 130"/>
              <a:gd name="T22" fmla="*/ 388103339 w 169"/>
              <a:gd name="T23" fmla="*/ 254536575 h 130"/>
              <a:gd name="T24" fmla="*/ 362901824 w 169"/>
              <a:gd name="T25" fmla="*/ 279738138 h 130"/>
              <a:gd name="T26" fmla="*/ 332660005 w 169"/>
              <a:gd name="T27" fmla="*/ 299899388 h 130"/>
              <a:gd name="T28" fmla="*/ 294856938 w 169"/>
              <a:gd name="T29" fmla="*/ 312499375 h 130"/>
              <a:gd name="T30" fmla="*/ 257055458 w 169"/>
              <a:gd name="T31" fmla="*/ 322580000 h 130"/>
              <a:gd name="T32" fmla="*/ 211692730 w 169"/>
              <a:gd name="T33" fmla="*/ 327620313 h 130"/>
              <a:gd name="T34" fmla="*/ 168849360 w 169"/>
              <a:gd name="T35" fmla="*/ 322580000 h 130"/>
              <a:gd name="T36" fmla="*/ 131047881 w 169"/>
              <a:gd name="T37" fmla="*/ 312499375 h 130"/>
              <a:gd name="T38" fmla="*/ 90725456 w 169"/>
              <a:gd name="T39" fmla="*/ 299899388 h 130"/>
              <a:gd name="T40" fmla="*/ 63002995 w 169"/>
              <a:gd name="T41" fmla="*/ 279738138 h 130"/>
              <a:gd name="T42" fmla="*/ 32761176 w 169"/>
              <a:gd name="T43" fmla="*/ 254536575 h 130"/>
              <a:gd name="T44" fmla="*/ 15120909 w 169"/>
              <a:gd name="T45" fmla="*/ 226814063 h 130"/>
              <a:gd name="T46" fmla="*/ 5040303 w 169"/>
              <a:gd name="T47" fmla="*/ 196572188 h 130"/>
              <a:gd name="T48" fmla="*/ 0 w 169"/>
              <a:gd name="T49" fmla="*/ 163810950 h 130"/>
              <a:gd name="T50" fmla="*/ 5040303 w 169"/>
              <a:gd name="T51" fmla="*/ 131048125 h 130"/>
              <a:gd name="T52" fmla="*/ 15120909 w 169"/>
              <a:gd name="T53" fmla="*/ 100806250 h 130"/>
              <a:gd name="T54" fmla="*/ 32761176 w 169"/>
              <a:gd name="T55" fmla="*/ 73085325 h 130"/>
              <a:gd name="T56" fmla="*/ 63002995 w 169"/>
              <a:gd name="T57" fmla="*/ 47883763 h 130"/>
              <a:gd name="T58" fmla="*/ 90725456 w 169"/>
              <a:gd name="T59" fmla="*/ 27722513 h 130"/>
              <a:gd name="T60" fmla="*/ 131047881 w 169"/>
              <a:gd name="T61" fmla="*/ 12601575 h 130"/>
              <a:gd name="T62" fmla="*/ 168849360 w 169"/>
              <a:gd name="T63" fmla="*/ 5040313 h 130"/>
              <a:gd name="T64" fmla="*/ 211692730 w 169"/>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0">
                <a:moveTo>
                  <a:pt x="84" y="0"/>
                </a:moveTo>
                <a:lnTo>
                  <a:pt x="102" y="2"/>
                </a:lnTo>
                <a:lnTo>
                  <a:pt x="117" y="5"/>
                </a:lnTo>
                <a:lnTo>
                  <a:pt x="132" y="11"/>
                </a:lnTo>
                <a:lnTo>
                  <a:pt x="144" y="19"/>
                </a:lnTo>
                <a:lnTo>
                  <a:pt x="154" y="29"/>
                </a:lnTo>
                <a:lnTo>
                  <a:pt x="163" y="40"/>
                </a:lnTo>
                <a:lnTo>
                  <a:pt x="167" y="52"/>
                </a:lnTo>
                <a:lnTo>
                  <a:pt x="169" y="65"/>
                </a:lnTo>
                <a:lnTo>
                  <a:pt x="167" y="78"/>
                </a:lnTo>
                <a:lnTo>
                  <a:pt x="163" y="90"/>
                </a:lnTo>
                <a:lnTo>
                  <a:pt x="154" y="101"/>
                </a:lnTo>
                <a:lnTo>
                  <a:pt x="144" y="111"/>
                </a:lnTo>
                <a:lnTo>
                  <a:pt x="132" y="119"/>
                </a:lnTo>
                <a:lnTo>
                  <a:pt x="117" y="124"/>
                </a:lnTo>
                <a:lnTo>
                  <a:pt x="102" y="128"/>
                </a:lnTo>
                <a:lnTo>
                  <a:pt x="84" y="130"/>
                </a:lnTo>
                <a:lnTo>
                  <a:pt x="67" y="128"/>
                </a:lnTo>
                <a:lnTo>
                  <a:pt x="52" y="124"/>
                </a:lnTo>
                <a:lnTo>
                  <a:pt x="36" y="119"/>
                </a:lnTo>
                <a:lnTo>
                  <a:pt x="25" y="111"/>
                </a:lnTo>
                <a:lnTo>
                  <a:pt x="13" y="101"/>
                </a:lnTo>
                <a:lnTo>
                  <a:pt x="6" y="90"/>
                </a:lnTo>
                <a:lnTo>
                  <a:pt x="2" y="78"/>
                </a:lnTo>
                <a:lnTo>
                  <a:pt x="0" y="65"/>
                </a:lnTo>
                <a:lnTo>
                  <a:pt x="2" y="52"/>
                </a:lnTo>
                <a:lnTo>
                  <a:pt x="6" y="40"/>
                </a:lnTo>
                <a:lnTo>
                  <a:pt x="13" y="29"/>
                </a:lnTo>
                <a:lnTo>
                  <a:pt x="25" y="19"/>
                </a:lnTo>
                <a:lnTo>
                  <a:pt x="36" y="11"/>
                </a:lnTo>
                <a:lnTo>
                  <a:pt x="52" y="5"/>
                </a:lnTo>
                <a:lnTo>
                  <a:pt x="67" y="2"/>
                </a:lnTo>
                <a:lnTo>
                  <a:pt x="84" y="0"/>
                </a:lnTo>
                <a:close/>
              </a:path>
            </a:pathLst>
          </a:custGeom>
          <a:noFill/>
          <a:ln w="9525">
            <a:solidFill>
              <a:srgbClr val="1F1A17"/>
            </a:solidFill>
            <a:prstDash val="solid"/>
            <a:round/>
            <a:headEnd/>
            <a:tailEnd/>
          </a:ln>
        </p:spPr>
        <p:txBody>
          <a:bodyPr/>
          <a:lstStyle/>
          <a:p>
            <a:endParaRPr lang="en-US" dirty="0"/>
          </a:p>
        </p:txBody>
      </p:sp>
      <p:sp>
        <p:nvSpPr>
          <p:cNvPr id="19562" name="Freeform 309"/>
          <p:cNvSpPr>
            <a:spLocks/>
          </p:cNvSpPr>
          <p:nvPr/>
        </p:nvSpPr>
        <p:spPr bwMode="auto">
          <a:xfrm>
            <a:off x="4059238" y="5994400"/>
            <a:ext cx="269875" cy="206375"/>
          </a:xfrm>
          <a:custGeom>
            <a:avLst/>
            <a:gdLst>
              <a:gd name="T0" fmla="*/ 216733438 w 170"/>
              <a:gd name="T1" fmla="*/ 0 h 130"/>
              <a:gd name="T2" fmla="*/ 254536575 w 170"/>
              <a:gd name="T3" fmla="*/ 5040313 h 130"/>
              <a:gd name="T4" fmla="*/ 299899388 w 170"/>
              <a:gd name="T5" fmla="*/ 15120938 h 130"/>
              <a:gd name="T6" fmla="*/ 332660625 w 170"/>
              <a:gd name="T7" fmla="*/ 27722513 h 130"/>
              <a:gd name="T8" fmla="*/ 365423450 w 170"/>
              <a:gd name="T9" fmla="*/ 47883763 h 130"/>
              <a:gd name="T10" fmla="*/ 390625013 w 170"/>
              <a:gd name="T11" fmla="*/ 73085325 h 130"/>
              <a:gd name="T12" fmla="*/ 410786263 w 170"/>
              <a:gd name="T13" fmla="*/ 100806250 h 130"/>
              <a:gd name="T14" fmla="*/ 423386250 w 170"/>
              <a:gd name="T15" fmla="*/ 131048125 h 130"/>
              <a:gd name="T16" fmla="*/ 428426563 w 170"/>
              <a:gd name="T17" fmla="*/ 163810950 h 130"/>
              <a:gd name="T18" fmla="*/ 423386250 w 170"/>
              <a:gd name="T19" fmla="*/ 199093138 h 130"/>
              <a:gd name="T20" fmla="*/ 410786263 w 170"/>
              <a:gd name="T21" fmla="*/ 226814063 h 130"/>
              <a:gd name="T22" fmla="*/ 390625013 w 170"/>
              <a:gd name="T23" fmla="*/ 257055938 h 130"/>
              <a:gd name="T24" fmla="*/ 365423450 w 170"/>
              <a:gd name="T25" fmla="*/ 279738138 h 130"/>
              <a:gd name="T26" fmla="*/ 332660625 w 170"/>
              <a:gd name="T27" fmla="*/ 299899388 h 130"/>
              <a:gd name="T28" fmla="*/ 299899388 w 170"/>
              <a:gd name="T29" fmla="*/ 315020325 h 130"/>
              <a:gd name="T30" fmla="*/ 254536575 w 170"/>
              <a:gd name="T31" fmla="*/ 322580000 h 130"/>
              <a:gd name="T32" fmla="*/ 216733438 w 170"/>
              <a:gd name="T33" fmla="*/ 327620313 h 130"/>
              <a:gd name="T34" fmla="*/ 173891575 w 170"/>
              <a:gd name="T35" fmla="*/ 322580000 h 130"/>
              <a:gd name="T36" fmla="*/ 128528763 w 170"/>
              <a:gd name="T37" fmla="*/ 315020325 h 130"/>
              <a:gd name="T38" fmla="*/ 95765938 w 170"/>
              <a:gd name="T39" fmla="*/ 299899388 h 130"/>
              <a:gd name="T40" fmla="*/ 60483750 w 170"/>
              <a:gd name="T41" fmla="*/ 279738138 h 130"/>
              <a:gd name="T42" fmla="*/ 37803138 w 170"/>
              <a:gd name="T43" fmla="*/ 257055938 h 130"/>
              <a:gd name="T44" fmla="*/ 17641888 w 170"/>
              <a:gd name="T45" fmla="*/ 226814063 h 130"/>
              <a:gd name="T46" fmla="*/ 2520950 w 170"/>
              <a:gd name="T47" fmla="*/ 199093138 h 130"/>
              <a:gd name="T48" fmla="*/ 0 w 170"/>
              <a:gd name="T49" fmla="*/ 163810950 h 130"/>
              <a:gd name="T50" fmla="*/ 2520950 w 170"/>
              <a:gd name="T51" fmla="*/ 131048125 h 130"/>
              <a:gd name="T52" fmla="*/ 17641888 w 170"/>
              <a:gd name="T53" fmla="*/ 100806250 h 130"/>
              <a:gd name="T54" fmla="*/ 37803138 w 170"/>
              <a:gd name="T55" fmla="*/ 73085325 h 130"/>
              <a:gd name="T56" fmla="*/ 60483750 w 170"/>
              <a:gd name="T57" fmla="*/ 47883763 h 130"/>
              <a:gd name="T58" fmla="*/ 95765938 w 170"/>
              <a:gd name="T59" fmla="*/ 27722513 h 130"/>
              <a:gd name="T60" fmla="*/ 128528763 w 170"/>
              <a:gd name="T61" fmla="*/ 15120938 h 130"/>
              <a:gd name="T62" fmla="*/ 173891575 w 170"/>
              <a:gd name="T63" fmla="*/ 5040313 h 130"/>
              <a:gd name="T64" fmla="*/ 216733438 w 17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0" h="130">
                <a:moveTo>
                  <a:pt x="86" y="0"/>
                </a:moveTo>
                <a:lnTo>
                  <a:pt x="101" y="2"/>
                </a:lnTo>
                <a:lnTo>
                  <a:pt x="119" y="6"/>
                </a:lnTo>
                <a:lnTo>
                  <a:pt x="132" y="11"/>
                </a:lnTo>
                <a:lnTo>
                  <a:pt x="145" y="19"/>
                </a:lnTo>
                <a:lnTo>
                  <a:pt x="155" y="29"/>
                </a:lnTo>
                <a:lnTo>
                  <a:pt x="163" y="40"/>
                </a:lnTo>
                <a:lnTo>
                  <a:pt x="168" y="52"/>
                </a:lnTo>
                <a:lnTo>
                  <a:pt x="170" y="65"/>
                </a:lnTo>
                <a:lnTo>
                  <a:pt x="168" y="79"/>
                </a:lnTo>
                <a:lnTo>
                  <a:pt x="163" y="90"/>
                </a:lnTo>
                <a:lnTo>
                  <a:pt x="155" y="102"/>
                </a:lnTo>
                <a:lnTo>
                  <a:pt x="145" y="111"/>
                </a:lnTo>
                <a:lnTo>
                  <a:pt x="132" y="119"/>
                </a:lnTo>
                <a:lnTo>
                  <a:pt x="119" y="125"/>
                </a:lnTo>
                <a:lnTo>
                  <a:pt x="101" y="128"/>
                </a:lnTo>
                <a:lnTo>
                  <a:pt x="86" y="130"/>
                </a:lnTo>
                <a:lnTo>
                  <a:pt x="69" y="128"/>
                </a:lnTo>
                <a:lnTo>
                  <a:pt x="51" y="125"/>
                </a:lnTo>
                <a:lnTo>
                  <a:pt x="38" y="119"/>
                </a:lnTo>
                <a:lnTo>
                  <a:pt x="24" y="111"/>
                </a:lnTo>
                <a:lnTo>
                  <a:pt x="15" y="102"/>
                </a:lnTo>
                <a:lnTo>
                  <a:pt x="7" y="90"/>
                </a:lnTo>
                <a:lnTo>
                  <a:pt x="1" y="79"/>
                </a:lnTo>
                <a:lnTo>
                  <a:pt x="0" y="65"/>
                </a:lnTo>
                <a:lnTo>
                  <a:pt x="1" y="52"/>
                </a:lnTo>
                <a:lnTo>
                  <a:pt x="7" y="40"/>
                </a:lnTo>
                <a:lnTo>
                  <a:pt x="15" y="29"/>
                </a:lnTo>
                <a:lnTo>
                  <a:pt x="24" y="19"/>
                </a:lnTo>
                <a:lnTo>
                  <a:pt x="38" y="11"/>
                </a:lnTo>
                <a:lnTo>
                  <a:pt x="51" y="6"/>
                </a:lnTo>
                <a:lnTo>
                  <a:pt x="69" y="2"/>
                </a:lnTo>
                <a:lnTo>
                  <a:pt x="86" y="0"/>
                </a:lnTo>
                <a:close/>
              </a:path>
            </a:pathLst>
          </a:custGeom>
          <a:solidFill>
            <a:srgbClr val="009240"/>
          </a:solidFill>
          <a:ln w="9525">
            <a:noFill/>
            <a:round/>
            <a:headEnd/>
            <a:tailEnd/>
          </a:ln>
        </p:spPr>
        <p:txBody>
          <a:bodyPr/>
          <a:lstStyle/>
          <a:p>
            <a:endParaRPr lang="en-US" dirty="0"/>
          </a:p>
        </p:txBody>
      </p:sp>
      <p:sp>
        <p:nvSpPr>
          <p:cNvPr id="19563" name="Freeform 310"/>
          <p:cNvSpPr>
            <a:spLocks/>
          </p:cNvSpPr>
          <p:nvPr/>
        </p:nvSpPr>
        <p:spPr bwMode="auto">
          <a:xfrm>
            <a:off x="4059238" y="5994400"/>
            <a:ext cx="269875" cy="206375"/>
          </a:xfrm>
          <a:custGeom>
            <a:avLst/>
            <a:gdLst>
              <a:gd name="T0" fmla="*/ 216733438 w 170"/>
              <a:gd name="T1" fmla="*/ 0 h 130"/>
              <a:gd name="T2" fmla="*/ 254536575 w 170"/>
              <a:gd name="T3" fmla="*/ 5040313 h 130"/>
              <a:gd name="T4" fmla="*/ 299899388 w 170"/>
              <a:gd name="T5" fmla="*/ 15120938 h 130"/>
              <a:gd name="T6" fmla="*/ 332660625 w 170"/>
              <a:gd name="T7" fmla="*/ 27722513 h 130"/>
              <a:gd name="T8" fmla="*/ 365423450 w 170"/>
              <a:gd name="T9" fmla="*/ 47883763 h 130"/>
              <a:gd name="T10" fmla="*/ 390625013 w 170"/>
              <a:gd name="T11" fmla="*/ 73085325 h 130"/>
              <a:gd name="T12" fmla="*/ 410786263 w 170"/>
              <a:gd name="T13" fmla="*/ 100806250 h 130"/>
              <a:gd name="T14" fmla="*/ 423386250 w 170"/>
              <a:gd name="T15" fmla="*/ 131048125 h 130"/>
              <a:gd name="T16" fmla="*/ 428426563 w 170"/>
              <a:gd name="T17" fmla="*/ 163810950 h 130"/>
              <a:gd name="T18" fmla="*/ 423386250 w 170"/>
              <a:gd name="T19" fmla="*/ 199093138 h 130"/>
              <a:gd name="T20" fmla="*/ 410786263 w 170"/>
              <a:gd name="T21" fmla="*/ 226814063 h 130"/>
              <a:gd name="T22" fmla="*/ 390625013 w 170"/>
              <a:gd name="T23" fmla="*/ 257055938 h 130"/>
              <a:gd name="T24" fmla="*/ 365423450 w 170"/>
              <a:gd name="T25" fmla="*/ 279738138 h 130"/>
              <a:gd name="T26" fmla="*/ 332660625 w 170"/>
              <a:gd name="T27" fmla="*/ 299899388 h 130"/>
              <a:gd name="T28" fmla="*/ 299899388 w 170"/>
              <a:gd name="T29" fmla="*/ 315020325 h 130"/>
              <a:gd name="T30" fmla="*/ 254536575 w 170"/>
              <a:gd name="T31" fmla="*/ 322580000 h 130"/>
              <a:gd name="T32" fmla="*/ 216733438 w 170"/>
              <a:gd name="T33" fmla="*/ 327620313 h 130"/>
              <a:gd name="T34" fmla="*/ 173891575 w 170"/>
              <a:gd name="T35" fmla="*/ 322580000 h 130"/>
              <a:gd name="T36" fmla="*/ 128528763 w 170"/>
              <a:gd name="T37" fmla="*/ 315020325 h 130"/>
              <a:gd name="T38" fmla="*/ 95765938 w 170"/>
              <a:gd name="T39" fmla="*/ 299899388 h 130"/>
              <a:gd name="T40" fmla="*/ 60483750 w 170"/>
              <a:gd name="T41" fmla="*/ 279738138 h 130"/>
              <a:gd name="T42" fmla="*/ 37803138 w 170"/>
              <a:gd name="T43" fmla="*/ 257055938 h 130"/>
              <a:gd name="T44" fmla="*/ 17641888 w 170"/>
              <a:gd name="T45" fmla="*/ 226814063 h 130"/>
              <a:gd name="T46" fmla="*/ 2520950 w 170"/>
              <a:gd name="T47" fmla="*/ 199093138 h 130"/>
              <a:gd name="T48" fmla="*/ 0 w 170"/>
              <a:gd name="T49" fmla="*/ 163810950 h 130"/>
              <a:gd name="T50" fmla="*/ 2520950 w 170"/>
              <a:gd name="T51" fmla="*/ 131048125 h 130"/>
              <a:gd name="T52" fmla="*/ 17641888 w 170"/>
              <a:gd name="T53" fmla="*/ 100806250 h 130"/>
              <a:gd name="T54" fmla="*/ 37803138 w 170"/>
              <a:gd name="T55" fmla="*/ 73085325 h 130"/>
              <a:gd name="T56" fmla="*/ 60483750 w 170"/>
              <a:gd name="T57" fmla="*/ 47883763 h 130"/>
              <a:gd name="T58" fmla="*/ 95765938 w 170"/>
              <a:gd name="T59" fmla="*/ 27722513 h 130"/>
              <a:gd name="T60" fmla="*/ 128528763 w 170"/>
              <a:gd name="T61" fmla="*/ 15120938 h 130"/>
              <a:gd name="T62" fmla="*/ 173891575 w 170"/>
              <a:gd name="T63" fmla="*/ 5040313 h 130"/>
              <a:gd name="T64" fmla="*/ 216733438 w 17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0" h="130">
                <a:moveTo>
                  <a:pt x="86" y="0"/>
                </a:moveTo>
                <a:lnTo>
                  <a:pt x="101" y="2"/>
                </a:lnTo>
                <a:lnTo>
                  <a:pt x="119" y="6"/>
                </a:lnTo>
                <a:lnTo>
                  <a:pt x="132" y="11"/>
                </a:lnTo>
                <a:lnTo>
                  <a:pt x="145" y="19"/>
                </a:lnTo>
                <a:lnTo>
                  <a:pt x="155" y="29"/>
                </a:lnTo>
                <a:lnTo>
                  <a:pt x="163" y="40"/>
                </a:lnTo>
                <a:lnTo>
                  <a:pt x="168" y="52"/>
                </a:lnTo>
                <a:lnTo>
                  <a:pt x="170" y="65"/>
                </a:lnTo>
                <a:lnTo>
                  <a:pt x="168" y="79"/>
                </a:lnTo>
                <a:lnTo>
                  <a:pt x="163" y="90"/>
                </a:lnTo>
                <a:lnTo>
                  <a:pt x="155" y="102"/>
                </a:lnTo>
                <a:lnTo>
                  <a:pt x="145" y="111"/>
                </a:lnTo>
                <a:lnTo>
                  <a:pt x="132" y="119"/>
                </a:lnTo>
                <a:lnTo>
                  <a:pt x="119" y="125"/>
                </a:lnTo>
                <a:lnTo>
                  <a:pt x="101" y="128"/>
                </a:lnTo>
                <a:lnTo>
                  <a:pt x="86" y="130"/>
                </a:lnTo>
                <a:lnTo>
                  <a:pt x="69" y="128"/>
                </a:lnTo>
                <a:lnTo>
                  <a:pt x="51" y="125"/>
                </a:lnTo>
                <a:lnTo>
                  <a:pt x="38" y="119"/>
                </a:lnTo>
                <a:lnTo>
                  <a:pt x="24" y="111"/>
                </a:lnTo>
                <a:lnTo>
                  <a:pt x="15" y="102"/>
                </a:lnTo>
                <a:lnTo>
                  <a:pt x="7" y="90"/>
                </a:lnTo>
                <a:lnTo>
                  <a:pt x="1" y="79"/>
                </a:lnTo>
                <a:lnTo>
                  <a:pt x="0" y="65"/>
                </a:lnTo>
                <a:lnTo>
                  <a:pt x="1" y="52"/>
                </a:lnTo>
                <a:lnTo>
                  <a:pt x="7" y="40"/>
                </a:lnTo>
                <a:lnTo>
                  <a:pt x="15" y="29"/>
                </a:lnTo>
                <a:lnTo>
                  <a:pt x="24" y="19"/>
                </a:lnTo>
                <a:lnTo>
                  <a:pt x="38" y="11"/>
                </a:lnTo>
                <a:lnTo>
                  <a:pt x="51" y="6"/>
                </a:lnTo>
                <a:lnTo>
                  <a:pt x="69" y="2"/>
                </a:lnTo>
                <a:lnTo>
                  <a:pt x="86" y="0"/>
                </a:lnTo>
                <a:close/>
              </a:path>
            </a:pathLst>
          </a:custGeom>
          <a:noFill/>
          <a:ln w="9525">
            <a:solidFill>
              <a:srgbClr val="1F1A17"/>
            </a:solidFill>
            <a:prstDash val="solid"/>
            <a:round/>
            <a:headEnd/>
            <a:tailEnd/>
          </a:ln>
        </p:spPr>
        <p:txBody>
          <a:bodyPr/>
          <a:lstStyle/>
          <a:p>
            <a:endParaRPr lang="en-US" dirty="0"/>
          </a:p>
        </p:txBody>
      </p:sp>
      <p:sp>
        <p:nvSpPr>
          <p:cNvPr id="19564" name="Freeform 311"/>
          <p:cNvSpPr>
            <a:spLocks/>
          </p:cNvSpPr>
          <p:nvPr/>
        </p:nvSpPr>
        <p:spPr bwMode="auto">
          <a:xfrm>
            <a:off x="4205288" y="5595938"/>
            <a:ext cx="268287" cy="206375"/>
          </a:xfrm>
          <a:custGeom>
            <a:avLst/>
            <a:gdLst>
              <a:gd name="T0" fmla="*/ 211692730 w 169"/>
              <a:gd name="T1" fmla="*/ 0 h 130"/>
              <a:gd name="T2" fmla="*/ 254534513 w 169"/>
              <a:gd name="T3" fmla="*/ 2520950 h 130"/>
              <a:gd name="T4" fmla="*/ 294856938 w 169"/>
              <a:gd name="T5" fmla="*/ 12601575 h 130"/>
              <a:gd name="T6" fmla="*/ 332660005 w 169"/>
              <a:gd name="T7" fmla="*/ 27722513 h 130"/>
              <a:gd name="T8" fmla="*/ 362901824 w 169"/>
              <a:gd name="T9" fmla="*/ 47883763 h 130"/>
              <a:gd name="T10" fmla="*/ 390622697 w 169"/>
              <a:gd name="T11" fmla="*/ 70564375 h 130"/>
              <a:gd name="T12" fmla="*/ 410783909 w 169"/>
              <a:gd name="T13" fmla="*/ 100806250 h 130"/>
              <a:gd name="T14" fmla="*/ 420864516 w 169"/>
              <a:gd name="T15" fmla="*/ 128528763 h 130"/>
              <a:gd name="T16" fmla="*/ 425904819 w 169"/>
              <a:gd name="T17" fmla="*/ 163810950 h 130"/>
              <a:gd name="T18" fmla="*/ 420864516 w 169"/>
              <a:gd name="T19" fmla="*/ 196572188 h 130"/>
              <a:gd name="T20" fmla="*/ 410783909 w 169"/>
              <a:gd name="T21" fmla="*/ 226814063 h 130"/>
              <a:gd name="T22" fmla="*/ 390622697 w 169"/>
              <a:gd name="T23" fmla="*/ 254536575 h 130"/>
              <a:gd name="T24" fmla="*/ 362901824 w 169"/>
              <a:gd name="T25" fmla="*/ 279738138 h 130"/>
              <a:gd name="T26" fmla="*/ 332660005 w 169"/>
              <a:gd name="T27" fmla="*/ 297378438 h 130"/>
              <a:gd name="T28" fmla="*/ 294856938 w 169"/>
              <a:gd name="T29" fmla="*/ 312499375 h 130"/>
              <a:gd name="T30" fmla="*/ 254534513 w 169"/>
              <a:gd name="T31" fmla="*/ 322580000 h 130"/>
              <a:gd name="T32" fmla="*/ 211692730 w 169"/>
              <a:gd name="T33" fmla="*/ 327620313 h 130"/>
              <a:gd name="T34" fmla="*/ 168849360 w 169"/>
              <a:gd name="T35" fmla="*/ 322580000 h 130"/>
              <a:gd name="T36" fmla="*/ 131047881 w 169"/>
              <a:gd name="T37" fmla="*/ 312499375 h 130"/>
              <a:gd name="T38" fmla="*/ 90725456 w 169"/>
              <a:gd name="T39" fmla="*/ 297378438 h 130"/>
              <a:gd name="T40" fmla="*/ 63002995 w 169"/>
              <a:gd name="T41" fmla="*/ 279738138 h 130"/>
              <a:gd name="T42" fmla="*/ 37801480 w 169"/>
              <a:gd name="T43" fmla="*/ 254536575 h 130"/>
              <a:gd name="T44" fmla="*/ 12599964 w 169"/>
              <a:gd name="T45" fmla="*/ 226814063 h 130"/>
              <a:gd name="T46" fmla="*/ 5040303 w 169"/>
              <a:gd name="T47" fmla="*/ 196572188 h 130"/>
              <a:gd name="T48" fmla="*/ 0 w 169"/>
              <a:gd name="T49" fmla="*/ 163810950 h 130"/>
              <a:gd name="T50" fmla="*/ 5040303 w 169"/>
              <a:gd name="T51" fmla="*/ 128528763 h 130"/>
              <a:gd name="T52" fmla="*/ 12599964 w 169"/>
              <a:gd name="T53" fmla="*/ 100806250 h 130"/>
              <a:gd name="T54" fmla="*/ 37801480 w 169"/>
              <a:gd name="T55" fmla="*/ 70564375 h 130"/>
              <a:gd name="T56" fmla="*/ 63002995 w 169"/>
              <a:gd name="T57" fmla="*/ 47883763 h 130"/>
              <a:gd name="T58" fmla="*/ 90725456 w 169"/>
              <a:gd name="T59" fmla="*/ 27722513 h 130"/>
              <a:gd name="T60" fmla="*/ 131047881 w 169"/>
              <a:gd name="T61" fmla="*/ 12601575 h 130"/>
              <a:gd name="T62" fmla="*/ 168849360 w 169"/>
              <a:gd name="T63" fmla="*/ 2520950 h 130"/>
              <a:gd name="T64" fmla="*/ 211692730 w 169"/>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0">
                <a:moveTo>
                  <a:pt x="84" y="0"/>
                </a:moveTo>
                <a:lnTo>
                  <a:pt x="101" y="1"/>
                </a:lnTo>
                <a:lnTo>
                  <a:pt x="117" y="5"/>
                </a:lnTo>
                <a:lnTo>
                  <a:pt x="132" y="11"/>
                </a:lnTo>
                <a:lnTo>
                  <a:pt x="144" y="19"/>
                </a:lnTo>
                <a:lnTo>
                  <a:pt x="155" y="28"/>
                </a:lnTo>
                <a:lnTo>
                  <a:pt x="163" y="40"/>
                </a:lnTo>
                <a:lnTo>
                  <a:pt x="167" y="51"/>
                </a:lnTo>
                <a:lnTo>
                  <a:pt x="169" y="65"/>
                </a:lnTo>
                <a:lnTo>
                  <a:pt x="167" y="78"/>
                </a:lnTo>
                <a:lnTo>
                  <a:pt x="163" y="90"/>
                </a:lnTo>
                <a:lnTo>
                  <a:pt x="155" y="101"/>
                </a:lnTo>
                <a:lnTo>
                  <a:pt x="144" y="111"/>
                </a:lnTo>
                <a:lnTo>
                  <a:pt x="132" y="118"/>
                </a:lnTo>
                <a:lnTo>
                  <a:pt x="117" y="124"/>
                </a:lnTo>
                <a:lnTo>
                  <a:pt x="101" y="128"/>
                </a:lnTo>
                <a:lnTo>
                  <a:pt x="84" y="130"/>
                </a:lnTo>
                <a:lnTo>
                  <a:pt x="67" y="128"/>
                </a:lnTo>
                <a:lnTo>
                  <a:pt x="52" y="124"/>
                </a:lnTo>
                <a:lnTo>
                  <a:pt x="36" y="118"/>
                </a:lnTo>
                <a:lnTo>
                  <a:pt x="25" y="111"/>
                </a:lnTo>
                <a:lnTo>
                  <a:pt x="15" y="101"/>
                </a:lnTo>
                <a:lnTo>
                  <a:pt x="5" y="90"/>
                </a:lnTo>
                <a:lnTo>
                  <a:pt x="2" y="78"/>
                </a:lnTo>
                <a:lnTo>
                  <a:pt x="0" y="65"/>
                </a:lnTo>
                <a:lnTo>
                  <a:pt x="2" y="51"/>
                </a:lnTo>
                <a:lnTo>
                  <a:pt x="5" y="40"/>
                </a:lnTo>
                <a:lnTo>
                  <a:pt x="15" y="28"/>
                </a:lnTo>
                <a:lnTo>
                  <a:pt x="25" y="19"/>
                </a:lnTo>
                <a:lnTo>
                  <a:pt x="36" y="11"/>
                </a:lnTo>
                <a:lnTo>
                  <a:pt x="52" y="5"/>
                </a:lnTo>
                <a:lnTo>
                  <a:pt x="67" y="1"/>
                </a:lnTo>
                <a:lnTo>
                  <a:pt x="84" y="0"/>
                </a:lnTo>
                <a:close/>
              </a:path>
            </a:pathLst>
          </a:custGeom>
          <a:solidFill>
            <a:srgbClr val="009240"/>
          </a:solidFill>
          <a:ln w="9525">
            <a:noFill/>
            <a:round/>
            <a:headEnd/>
            <a:tailEnd/>
          </a:ln>
        </p:spPr>
        <p:txBody>
          <a:bodyPr/>
          <a:lstStyle/>
          <a:p>
            <a:endParaRPr lang="en-US" dirty="0"/>
          </a:p>
        </p:txBody>
      </p:sp>
      <p:sp>
        <p:nvSpPr>
          <p:cNvPr id="19565" name="Freeform 312"/>
          <p:cNvSpPr>
            <a:spLocks/>
          </p:cNvSpPr>
          <p:nvPr/>
        </p:nvSpPr>
        <p:spPr bwMode="auto">
          <a:xfrm>
            <a:off x="4205288" y="5595938"/>
            <a:ext cx="268287" cy="206375"/>
          </a:xfrm>
          <a:custGeom>
            <a:avLst/>
            <a:gdLst>
              <a:gd name="T0" fmla="*/ 211692730 w 169"/>
              <a:gd name="T1" fmla="*/ 0 h 130"/>
              <a:gd name="T2" fmla="*/ 254534513 w 169"/>
              <a:gd name="T3" fmla="*/ 2520950 h 130"/>
              <a:gd name="T4" fmla="*/ 294856938 w 169"/>
              <a:gd name="T5" fmla="*/ 12601575 h 130"/>
              <a:gd name="T6" fmla="*/ 332660005 w 169"/>
              <a:gd name="T7" fmla="*/ 27722513 h 130"/>
              <a:gd name="T8" fmla="*/ 362901824 w 169"/>
              <a:gd name="T9" fmla="*/ 47883763 h 130"/>
              <a:gd name="T10" fmla="*/ 390622697 w 169"/>
              <a:gd name="T11" fmla="*/ 70564375 h 130"/>
              <a:gd name="T12" fmla="*/ 410783909 w 169"/>
              <a:gd name="T13" fmla="*/ 100806250 h 130"/>
              <a:gd name="T14" fmla="*/ 420864516 w 169"/>
              <a:gd name="T15" fmla="*/ 128528763 h 130"/>
              <a:gd name="T16" fmla="*/ 425904819 w 169"/>
              <a:gd name="T17" fmla="*/ 163810950 h 130"/>
              <a:gd name="T18" fmla="*/ 420864516 w 169"/>
              <a:gd name="T19" fmla="*/ 196572188 h 130"/>
              <a:gd name="T20" fmla="*/ 410783909 w 169"/>
              <a:gd name="T21" fmla="*/ 226814063 h 130"/>
              <a:gd name="T22" fmla="*/ 390622697 w 169"/>
              <a:gd name="T23" fmla="*/ 254536575 h 130"/>
              <a:gd name="T24" fmla="*/ 362901824 w 169"/>
              <a:gd name="T25" fmla="*/ 279738138 h 130"/>
              <a:gd name="T26" fmla="*/ 332660005 w 169"/>
              <a:gd name="T27" fmla="*/ 297378438 h 130"/>
              <a:gd name="T28" fmla="*/ 294856938 w 169"/>
              <a:gd name="T29" fmla="*/ 312499375 h 130"/>
              <a:gd name="T30" fmla="*/ 254534513 w 169"/>
              <a:gd name="T31" fmla="*/ 322580000 h 130"/>
              <a:gd name="T32" fmla="*/ 211692730 w 169"/>
              <a:gd name="T33" fmla="*/ 327620313 h 130"/>
              <a:gd name="T34" fmla="*/ 168849360 w 169"/>
              <a:gd name="T35" fmla="*/ 322580000 h 130"/>
              <a:gd name="T36" fmla="*/ 131047881 w 169"/>
              <a:gd name="T37" fmla="*/ 312499375 h 130"/>
              <a:gd name="T38" fmla="*/ 90725456 w 169"/>
              <a:gd name="T39" fmla="*/ 297378438 h 130"/>
              <a:gd name="T40" fmla="*/ 63002995 w 169"/>
              <a:gd name="T41" fmla="*/ 279738138 h 130"/>
              <a:gd name="T42" fmla="*/ 37801480 w 169"/>
              <a:gd name="T43" fmla="*/ 254536575 h 130"/>
              <a:gd name="T44" fmla="*/ 12599964 w 169"/>
              <a:gd name="T45" fmla="*/ 226814063 h 130"/>
              <a:gd name="T46" fmla="*/ 5040303 w 169"/>
              <a:gd name="T47" fmla="*/ 196572188 h 130"/>
              <a:gd name="T48" fmla="*/ 0 w 169"/>
              <a:gd name="T49" fmla="*/ 163810950 h 130"/>
              <a:gd name="T50" fmla="*/ 5040303 w 169"/>
              <a:gd name="T51" fmla="*/ 128528763 h 130"/>
              <a:gd name="T52" fmla="*/ 12599964 w 169"/>
              <a:gd name="T53" fmla="*/ 100806250 h 130"/>
              <a:gd name="T54" fmla="*/ 37801480 w 169"/>
              <a:gd name="T55" fmla="*/ 70564375 h 130"/>
              <a:gd name="T56" fmla="*/ 63002995 w 169"/>
              <a:gd name="T57" fmla="*/ 47883763 h 130"/>
              <a:gd name="T58" fmla="*/ 90725456 w 169"/>
              <a:gd name="T59" fmla="*/ 27722513 h 130"/>
              <a:gd name="T60" fmla="*/ 131047881 w 169"/>
              <a:gd name="T61" fmla="*/ 12601575 h 130"/>
              <a:gd name="T62" fmla="*/ 168849360 w 169"/>
              <a:gd name="T63" fmla="*/ 2520950 h 130"/>
              <a:gd name="T64" fmla="*/ 211692730 w 169"/>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0">
                <a:moveTo>
                  <a:pt x="84" y="0"/>
                </a:moveTo>
                <a:lnTo>
                  <a:pt x="101" y="1"/>
                </a:lnTo>
                <a:lnTo>
                  <a:pt x="117" y="5"/>
                </a:lnTo>
                <a:lnTo>
                  <a:pt x="132" y="11"/>
                </a:lnTo>
                <a:lnTo>
                  <a:pt x="144" y="19"/>
                </a:lnTo>
                <a:lnTo>
                  <a:pt x="155" y="28"/>
                </a:lnTo>
                <a:lnTo>
                  <a:pt x="163" y="40"/>
                </a:lnTo>
                <a:lnTo>
                  <a:pt x="167" y="51"/>
                </a:lnTo>
                <a:lnTo>
                  <a:pt x="169" y="65"/>
                </a:lnTo>
                <a:lnTo>
                  <a:pt x="167" y="78"/>
                </a:lnTo>
                <a:lnTo>
                  <a:pt x="163" y="90"/>
                </a:lnTo>
                <a:lnTo>
                  <a:pt x="155" y="101"/>
                </a:lnTo>
                <a:lnTo>
                  <a:pt x="144" y="111"/>
                </a:lnTo>
                <a:lnTo>
                  <a:pt x="132" y="118"/>
                </a:lnTo>
                <a:lnTo>
                  <a:pt x="117" y="124"/>
                </a:lnTo>
                <a:lnTo>
                  <a:pt x="101" y="128"/>
                </a:lnTo>
                <a:lnTo>
                  <a:pt x="84" y="130"/>
                </a:lnTo>
                <a:lnTo>
                  <a:pt x="67" y="128"/>
                </a:lnTo>
                <a:lnTo>
                  <a:pt x="52" y="124"/>
                </a:lnTo>
                <a:lnTo>
                  <a:pt x="36" y="118"/>
                </a:lnTo>
                <a:lnTo>
                  <a:pt x="25" y="111"/>
                </a:lnTo>
                <a:lnTo>
                  <a:pt x="15" y="101"/>
                </a:lnTo>
                <a:lnTo>
                  <a:pt x="5" y="90"/>
                </a:lnTo>
                <a:lnTo>
                  <a:pt x="2" y="78"/>
                </a:lnTo>
                <a:lnTo>
                  <a:pt x="0" y="65"/>
                </a:lnTo>
                <a:lnTo>
                  <a:pt x="2" y="51"/>
                </a:lnTo>
                <a:lnTo>
                  <a:pt x="5" y="40"/>
                </a:lnTo>
                <a:lnTo>
                  <a:pt x="15" y="28"/>
                </a:lnTo>
                <a:lnTo>
                  <a:pt x="25" y="19"/>
                </a:lnTo>
                <a:lnTo>
                  <a:pt x="36" y="11"/>
                </a:lnTo>
                <a:lnTo>
                  <a:pt x="52" y="5"/>
                </a:lnTo>
                <a:lnTo>
                  <a:pt x="67" y="1"/>
                </a:lnTo>
                <a:lnTo>
                  <a:pt x="84" y="0"/>
                </a:lnTo>
                <a:close/>
              </a:path>
            </a:pathLst>
          </a:custGeom>
          <a:noFill/>
          <a:ln w="9525">
            <a:solidFill>
              <a:srgbClr val="1F1A17"/>
            </a:solidFill>
            <a:prstDash val="solid"/>
            <a:round/>
            <a:headEnd/>
            <a:tailEnd/>
          </a:ln>
        </p:spPr>
        <p:txBody>
          <a:bodyPr/>
          <a:lstStyle/>
          <a:p>
            <a:endParaRPr lang="en-US" dirty="0"/>
          </a:p>
        </p:txBody>
      </p:sp>
      <p:sp>
        <p:nvSpPr>
          <p:cNvPr id="19566" name="Freeform 313"/>
          <p:cNvSpPr>
            <a:spLocks/>
          </p:cNvSpPr>
          <p:nvPr/>
        </p:nvSpPr>
        <p:spPr bwMode="auto">
          <a:xfrm>
            <a:off x="4046538" y="4884738"/>
            <a:ext cx="119062" cy="104775"/>
          </a:xfrm>
          <a:custGeom>
            <a:avLst/>
            <a:gdLst>
              <a:gd name="T0" fmla="*/ 90725244 w 75"/>
              <a:gd name="T1" fmla="*/ 0 h 66"/>
              <a:gd name="T2" fmla="*/ 110886409 w 75"/>
              <a:gd name="T3" fmla="*/ 5040313 h 66"/>
              <a:gd name="T4" fmla="*/ 131047575 w 75"/>
              <a:gd name="T5" fmla="*/ 10080625 h 66"/>
              <a:gd name="T6" fmla="*/ 143647509 w 75"/>
              <a:gd name="T7" fmla="*/ 15120938 h 66"/>
              <a:gd name="T8" fmla="*/ 158768383 w 75"/>
              <a:gd name="T9" fmla="*/ 25201563 h 66"/>
              <a:gd name="T10" fmla="*/ 168848966 w 75"/>
              <a:gd name="T11" fmla="*/ 40322500 h 66"/>
              <a:gd name="T12" fmla="*/ 178929549 w 75"/>
              <a:gd name="T13" fmla="*/ 55443438 h 66"/>
              <a:gd name="T14" fmla="*/ 183969840 w 75"/>
              <a:gd name="T15" fmla="*/ 68045013 h 66"/>
              <a:gd name="T16" fmla="*/ 189010131 w 75"/>
              <a:gd name="T17" fmla="*/ 83165950 h 66"/>
              <a:gd name="T18" fmla="*/ 183969840 w 75"/>
              <a:gd name="T19" fmla="*/ 103327200 h 66"/>
              <a:gd name="T20" fmla="*/ 178929549 w 75"/>
              <a:gd name="T21" fmla="*/ 118448138 h 66"/>
              <a:gd name="T22" fmla="*/ 168848966 w 75"/>
              <a:gd name="T23" fmla="*/ 131048125 h 66"/>
              <a:gd name="T24" fmla="*/ 158768383 w 75"/>
              <a:gd name="T25" fmla="*/ 141128750 h 66"/>
              <a:gd name="T26" fmla="*/ 143647509 w 75"/>
              <a:gd name="T27" fmla="*/ 151209375 h 66"/>
              <a:gd name="T28" fmla="*/ 131047575 w 75"/>
              <a:gd name="T29" fmla="*/ 161290000 h 66"/>
              <a:gd name="T30" fmla="*/ 110886409 w 75"/>
              <a:gd name="T31" fmla="*/ 166330313 h 66"/>
              <a:gd name="T32" fmla="*/ 90725244 w 75"/>
              <a:gd name="T33" fmla="*/ 166330313 h 66"/>
              <a:gd name="T34" fmla="*/ 73083431 w 75"/>
              <a:gd name="T35" fmla="*/ 166330313 h 66"/>
              <a:gd name="T36" fmla="*/ 52922265 w 75"/>
              <a:gd name="T37" fmla="*/ 161290000 h 66"/>
              <a:gd name="T38" fmla="*/ 37801391 w 75"/>
              <a:gd name="T39" fmla="*/ 151209375 h 66"/>
              <a:gd name="T40" fmla="*/ 22680517 w 75"/>
              <a:gd name="T41" fmla="*/ 141128750 h 66"/>
              <a:gd name="T42" fmla="*/ 15120874 w 75"/>
              <a:gd name="T43" fmla="*/ 131048125 h 66"/>
              <a:gd name="T44" fmla="*/ 5040291 w 75"/>
              <a:gd name="T45" fmla="*/ 118448138 h 66"/>
              <a:gd name="T46" fmla="*/ 0 w 75"/>
              <a:gd name="T47" fmla="*/ 103327200 h 66"/>
              <a:gd name="T48" fmla="*/ 0 w 75"/>
              <a:gd name="T49" fmla="*/ 83165950 h 66"/>
              <a:gd name="T50" fmla="*/ 0 w 75"/>
              <a:gd name="T51" fmla="*/ 68045013 h 66"/>
              <a:gd name="T52" fmla="*/ 5040291 w 75"/>
              <a:gd name="T53" fmla="*/ 55443438 h 66"/>
              <a:gd name="T54" fmla="*/ 15120874 w 75"/>
              <a:gd name="T55" fmla="*/ 40322500 h 66"/>
              <a:gd name="T56" fmla="*/ 22680517 w 75"/>
              <a:gd name="T57" fmla="*/ 25201563 h 66"/>
              <a:gd name="T58" fmla="*/ 37801391 w 75"/>
              <a:gd name="T59" fmla="*/ 15120938 h 66"/>
              <a:gd name="T60" fmla="*/ 52922265 w 75"/>
              <a:gd name="T61" fmla="*/ 10080625 h 66"/>
              <a:gd name="T62" fmla="*/ 73083431 w 75"/>
              <a:gd name="T63" fmla="*/ 5040313 h 66"/>
              <a:gd name="T64" fmla="*/ 90725244 w 7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6">
                <a:moveTo>
                  <a:pt x="36" y="0"/>
                </a:moveTo>
                <a:lnTo>
                  <a:pt x="44" y="2"/>
                </a:lnTo>
                <a:lnTo>
                  <a:pt x="52" y="4"/>
                </a:lnTo>
                <a:lnTo>
                  <a:pt x="57" y="6"/>
                </a:lnTo>
                <a:lnTo>
                  <a:pt x="63" y="10"/>
                </a:lnTo>
                <a:lnTo>
                  <a:pt x="67" y="16"/>
                </a:lnTo>
                <a:lnTo>
                  <a:pt x="71" y="22"/>
                </a:lnTo>
                <a:lnTo>
                  <a:pt x="73" y="27"/>
                </a:lnTo>
                <a:lnTo>
                  <a:pt x="75" y="33"/>
                </a:lnTo>
                <a:lnTo>
                  <a:pt x="73" y="41"/>
                </a:lnTo>
                <a:lnTo>
                  <a:pt x="71" y="47"/>
                </a:lnTo>
                <a:lnTo>
                  <a:pt x="67" y="52"/>
                </a:lnTo>
                <a:lnTo>
                  <a:pt x="63" y="56"/>
                </a:lnTo>
                <a:lnTo>
                  <a:pt x="57" y="60"/>
                </a:lnTo>
                <a:lnTo>
                  <a:pt x="52" y="64"/>
                </a:lnTo>
                <a:lnTo>
                  <a:pt x="44" y="66"/>
                </a:lnTo>
                <a:lnTo>
                  <a:pt x="36" y="66"/>
                </a:lnTo>
                <a:lnTo>
                  <a:pt x="29" y="66"/>
                </a:lnTo>
                <a:lnTo>
                  <a:pt x="21" y="64"/>
                </a:lnTo>
                <a:lnTo>
                  <a:pt x="15" y="60"/>
                </a:lnTo>
                <a:lnTo>
                  <a:pt x="9" y="56"/>
                </a:lnTo>
                <a:lnTo>
                  <a:pt x="6" y="52"/>
                </a:lnTo>
                <a:lnTo>
                  <a:pt x="2" y="47"/>
                </a:lnTo>
                <a:lnTo>
                  <a:pt x="0" y="41"/>
                </a:lnTo>
                <a:lnTo>
                  <a:pt x="0" y="33"/>
                </a:lnTo>
                <a:lnTo>
                  <a:pt x="0" y="27"/>
                </a:lnTo>
                <a:lnTo>
                  <a:pt x="2" y="22"/>
                </a:lnTo>
                <a:lnTo>
                  <a:pt x="6" y="16"/>
                </a:lnTo>
                <a:lnTo>
                  <a:pt x="9" y="10"/>
                </a:lnTo>
                <a:lnTo>
                  <a:pt x="15" y="6"/>
                </a:lnTo>
                <a:lnTo>
                  <a:pt x="21" y="4"/>
                </a:lnTo>
                <a:lnTo>
                  <a:pt x="29" y="2"/>
                </a:lnTo>
                <a:lnTo>
                  <a:pt x="36" y="0"/>
                </a:lnTo>
                <a:close/>
              </a:path>
            </a:pathLst>
          </a:custGeom>
          <a:solidFill>
            <a:srgbClr val="FFFFFF"/>
          </a:solidFill>
          <a:ln w="9525">
            <a:noFill/>
            <a:round/>
            <a:headEnd/>
            <a:tailEnd/>
          </a:ln>
        </p:spPr>
        <p:txBody>
          <a:bodyPr/>
          <a:lstStyle/>
          <a:p>
            <a:endParaRPr lang="en-US" dirty="0"/>
          </a:p>
        </p:txBody>
      </p:sp>
      <p:sp>
        <p:nvSpPr>
          <p:cNvPr id="19567" name="Freeform 314"/>
          <p:cNvSpPr>
            <a:spLocks/>
          </p:cNvSpPr>
          <p:nvPr/>
        </p:nvSpPr>
        <p:spPr bwMode="auto">
          <a:xfrm>
            <a:off x="4046538" y="4884738"/>
            <a:ext cx="119062" cy="104775"/>
          </a:xfrm>
          <a:custGeom>
            <a:avLst/>
            <a:gdLst>
              <a:gd name="T0" fmla="*/ 90725244 w 75"/>
              <a:gd name="T1" fmla="*/ 0 h 66"/>
              <a:gd name="T2" fmla="*/ 110886409 w 75"/>
              <a:gd name="T3" fmla="*/ 5040313 h 66"/>
              <a:gd name="T4" fmla="*/ 131047575 w 75"/>
              <a:gd name="T5" fmla="*/ 10080625 h 66"/>
              <a:gd name="T6" fmla="*/ 143647509 w 75"/>
              <a:gd name="T7" fmla="*/ 15120938 h 66"/>
              <a:gd name="T8" fmla="*/ 158768383 w 75"/>
              <a:gd name="T9" fmla="*/ 25201563 h 66"/>
              <a:gd name="T10" fmla="*/ 168848966 w 75"/>
              <a:gd name="T11" fmla="*/ 40322500 h 66"/>
              <a:gd name="T12" fmla="*/ 178929549 w 75"/>
              <a:gd name="T13" fmla="*/ 55443438 h 66"/>
              <a:gd name="T14" fmla="*/ 183969840 w 75"/>
              <a:gd name="T15" fmla="*/ 68045013 h 66"/>
              <a:gd name="T16" fmla="*/ 189010131 w 75"/>
              <a:gd name="T17" fmla="*/ 83165950 h 66"/>
              <a:gd name="T18" fmla="*/ 183969840 w 75"/>
              <a:gd name="T19" fmla="*/ 103327200 h 66"/>
              <a:gd name="T20" fmla="*/ 178929549 w 75"/>
              <a:gd name="T21" fmla="*/ 118448138 h 66"/>
              <a:gd name="T22" fmla="*/ 168848966 w 75"/>
              <a:gd name="T23" fmla="*/ 131048125 h 66"/>
              <a:gd name="T24" fmla="*/ 158768383 w 75"/>
              <a:gd name="T25" fmla="*/ 141128750 h 66"/>
              <a:gd name="T26" fmla="*/ 143647509 w 75"/>
              <a:gd name="T27" fmla="*/ 151209375 h 66"/>
              <a:gd name="T28" fmla="*/ 131047575 w 75"/>
              <a:gd name="T29" fmla="*/ 161290000 h 66"/>
              <a:gd name="T30" fmla="*/ 110886409 w 75"/>
              <a:gd name="T31" fmla="*/ 166330313 h 66"/>
              <a:gd name="T32" fmla="*/ 90725244 w 75"/>
              <a:gd name="T33" fmla="*/ 166330313 h 66"/>
              <a:gd name="T34" fmla="*/ 73083431 w 75"/>
              <a:gd name="T35" fmla="*/ 166330313 h 66"/>
              <a:gd name="T36" fmla="*/ 52922265 w 75"/>
              <a:gd name="T37" fmla="*/ 161290000 h 66"/>
              <a:gd name="T38" fmla="*/ 37801391 w 75"/>
              <a:gd name="T39" fmla="*/ 151209375 h 66"/>
              <a:gd name="T40" fmla="*/ 22680517 w 75"/>
              <a:gd name="T41" fmla="*/ 141128750 h 66"/>
              <a:gd name="T42" fmla="*/ 15120874 w 75"/>
              <a:gd name="T43" fmla="*/ 131048125 h 66"/>
              <a:gd name="T44" fmla="*/ 5040291 w 75"/>
              <a:gd name="T45" fmla="*/ 118448138 h 66"/>
              <a:gd name="T46" fmla="*/ 0 w 75"/>
              <a:gd name="T47" fmla="*/ 103327200 h 66"/>
              <a:gd name="T48" fmla="*/ 0 w 75"/>
              <a:gd name="T49" fmla="*/ 83165950 h 66"/>
              <a:gd name="T50" fmla="*/ 0 w 75"/>
              <a:gd name="T51" fmla="*/ 68045013 h 66"/>
              <a:gd name="T52" fmla="*/ 5040291 w 75"/>
              <a:gd name="T53" fmla="*/ 55443438 h 66"/>
              <a:gd name="T54" fmla="*/ 15120874 w 75"/>
              <a:gd name="T55" fmla="*/ 40322500 h 66"/>
              <a:gd name="T56" fmla="*/ 22680517 w 75"/>
              <a:gd name="T57" fmla="*/ 25201563 h 66"/>
              <a:gd name="T58" fmla="*/ 37801391 w 75"/>
              <a:gd name="T59" fmla="*/ 15120938 h 66"/>
              <a:gd name="T60" fmla="*/ 52922265 w 75"/>
              <a:gd name="T61" fmla="*/ 10080625 h 66"/>
              <a:gd name="T62" fmla="*/ 73083431 w 75"/>
              <a:gd name="T63" fmla="*/ 5040313 h 66"/>
              <a:gd name="T64" fmla="*/ 90725244 w 7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66">
                <a:moveTo>
                  <a:pt x="36" y="0"/>
                </a:moveTo>
                <a:lnTo>
                  <a:pt x="44" y="2"/>
                </a:lnTo>
                <a:lnTo>
                  <a:pt x="52" y="4"/>
                </a:lnTo>
                <a:lnTo>
                  <a:pt x="57" y="6"/>
                </a:lnTo>
                <a:lnTo>
                  <a:pt x="63" y="10"/>
                </a:lnTo>
                <a:lnTo>
                  <a:pt x="67" y="16"/>
                </a:lnTo>
                <a:lnTo>
                  <a:pt x="71" y="22"/>
                </a:lnTo>
                <a:lnTo>
                  <a:pt x="73" y="27"/>
                </a:lnTo>
                <a:lnTo>
                  <a:pt x="75" y="33"/>
                </a:lnTo>
                <a:lnTo>
                  <a:pt x="73" y="41"/>
                </a:lnTo>
                <a:lnTo>
                  <a:pt x="71" y="47"/>
                </a:lnTo>
                <a:lnTo>
                  <a:pt x="67" y="52"/>
                </a:lnTo>
                <a:lnTo>
                  <a:pt x="63" y="56"/>
                </a:lnTo>
                <a:lnTo>
                  <a:pt x="57" y="60"/>
                </a:lnTo>
                <a:lnTo>
                  <a:pt x="52" y="64"/>
                </a:lnTo>
                <a:lnTo>
                  <a:pt x="44" y="66"/>
                </a:lnTo>
                <a:lnTo>
                  <a:pt x="36" y="66"/>
                </a:lnTo>
                <a:lnTo>
                  <a:pt x="29" y="66"/>
                </a:lnTo>
                <a:lnTo>
                  <a:pt x="21" y="64"/>
                </a:lnTo>
                <a:lnTo>
                  <a:pt x="15" y="60"/>
                </a:lnTo>
                <a:lnTo>
                  <a:pt x="9" y="56"/>
                </a:lnTo>
                <a:lnTo>
                  <a:pt x="6" y="52"/>
                </a:lnTo>
                <a:lnTo>
                  <a:pt x="2" y="47"/>
                </a:lnTo>
                <a:lnTo>
                  <a:pt x="0" y="41"/>
                </a:lnTo>
                <a:lnTo>
                  <a:pt x="0" y="33"/>
                </a:lnTo>
                <a:lnTo>
                  <a:pt x="0" y="27"/>
                </a:lnTo>
                <a:lnTo>
                  <a:pt x="2" y="22"/>
                </a:lnTo>
                <a:lnTo>
                  <a:pt x="6" y="16"/>
                </a:lnTo>
                <a:lnTo>
                  <a:pt x="9" y="10"/>
                </a:lnTo>
                <a:lnTo>
                  <a:pt x="15" y="6"/>
                </a:lnTo>
                <a:lnTo>
                  <a:pt x="21" y="4"/>
                </a:lnTo>
                <a:lnTo>
                  <a:pt x="29" y="2"/>
                </a:lnTo>
                <a:lnTo>
                  <a:pt x="36" y="0"/>
                </a:lnTo>
                <a:close/>
              </a:path>
            </a:pathLst>
          </a:custGeom>
          <a:noFill/>
          <a:ln w="12700">
            <a:solidFill>
              <a:srgbClr val="1F1A17"/>
            </a:solidFill>
            <a:prstDash val="solid"/>
            <a:round/>
            <a:headEnd/>
            <a:tailEnd/>
          </a:ln>
        </p:spPr>
        <p:txBody>
          <a:bodyPr/>
          <a:lstStyle/>
          <a:p>
            <a:endParaRPr lang="en-US" dirty="0"/>
          </a:p>
        </p:txBody>
      </p:sp>
      <p:sp>
        <p:nvSpPr>
          <p:cNvPr id="19568" name="Freeform 315"/>
          <p:cNvSpPr>
            <a:spLocks/>
          </p:cNvSpPr>
          <p:nvPr/>
        </p:nvSpPr>
        <p:spPr bwMode="auto">
          <a:xfrm>
            <a:off x="3756025" y="5710238"/>
            <a:ext cx="268288" cy="204787"/>
          </a:xfrm>
          <a:custGeom>
            <a:avLst/>
            <a:gdLst>
              <a:gd name="T0" fmla="*/ 214214474 w 169"/>
              <a:gd name="T1" fmla="*/ 0 h 129"/>
              <a:gd name="T2" fmla="*/ 257056417 w 169"/>
              <a:gd name="T3" fmla="*/ 5040300 h 129"/>
              <a:gd name="T4" fmla="*/ 297378992 w 169"/>
              <a:gd name="T5" fmla="*/ 15120901 h 129"/>
              <a:gd name="T6" fmla="*/ 335182200 w 169"/>
              <a:gd name="T7" fmla="*/ 30241801 h 129"/>
              <a:gd name="T8" fmla="*/ 362903176 w 169"/>
              <a:gd name="T9" fmla="*/ 50403002 h 129"/>
              <a:gd name="T10" fmla="*/ 393145108 w 169"/>
              <a:gd name="T11" fmla="*/ 73083559 h 129"/>
              <a:gd name="T12" fmla="*/ 413306395 w 169"/>
              <a:gd name="T13" fmla="*/ 103325360 h 129"/>
              <a:gd name="T14" fmla="*/ 425907994 w 169"/>
              <a:gd name="T15" fmla="*/ 131047805 h 129"/>
              <a:gd name="T16" fmla="*/ 425907994 w 169"/>
              <a:gd name="T17" fmla="*/ 166329906 h 129"/>
              <a:gd name="T18" fmla="*/ 425907994 w 169"/>
              <a:gd name="T19" fmla="*/ 194050764 h 129"/>
              <a:gd name="T20" fmla="*/ 413306395 w 169"/>
              <a:gd name="T21" fmla="*/ 229332865 h 129"/>
              <a:gd name="T22" fmla="*/ 393145108 w 169"/>
              <a:gd name="T23" fmla="*/ 252015010 h 129"/>
              <a:gd name="T24" fmla="*/ 362903176 w 169"/>
              <a:gd name="T25" fmla="*/ 277216511 h 129"/>
              <a:gd name="T26" fmla="*/ 335182200 w 169"/>
              <a:gd name="T27" fmla="*/ 299897068 h 129"/>
              <a:gd name="T28" fmla="*/ 297378992 w 169"/>
              <a:gd name="T29" fmla="*/ 315017968 h 129"/>
              <a:gd name="T30" fmla="*/ 257056417 w 169"/>
              <a:gd name="T31" fmla="*/ 325098569 h 129"/>
              <a:gd name="T32" fmla="*/ 214214474 w 169"/>
              <a:gd name="T33" fmla="*/ 325098569 h 129"/>
              <a:gd name="T34" fmla="*/ 171370944 w 169"/>
              <a:gd name="T35" fmla="*/ 325098569 h 129"/>
              <a:gd name="T36" fmla="*/ 131048369 w 169"/>
              <a:gd name="T37" fmla="*/ 315017968 h 129"/>
              <a:gd name="T38" fmla="*/ 98287071 w 169"/>
              <a:gd name="T39" fmla="*/ 299897068 h 129"/>
              <a:gd name="T40" fmla="*/ 63004817 w 169"/>
              <a:gd name="T41" fmla="*/ 277216511 h 129"/>
              <a:gd name="T42" fmla="*/ 40322575 w 169"/>
              <a:gd name="T43" fmla="*/ 252015010 h 129"/>
              <a:gd name="T44" fmla="*/ 20161288 w 169"/>
              <a:gd name="T45" fmla="*/ 229332865 h 129"/>
              <a:gd name="T46" fmla="*/ 5040322 w 169"/>
              <a:gd name="T47" fmla="*/ 194050764 h 129"/>
              <a:gd name="T48" fmla="*/ 0 w 169"/>
              <a:gd name="T49" fmla="*/ 166329906 h 129"/>
              <a:gd name="T50" fmla="*/ 5040322 w 169"/>
              <a:gd name="T51" fmla="*/ 131047805 h 129"/>
              <a:gd name="T52" fmla="*/ 20161288 w 169"/>
              <a:gd name="T53" fmla="*/ 103325360 h 129"/>
              <a:gd name="T54" fmla="*/ 40322575 w 169"/>
              <a:gd name="T55" fmla="*/ 73083559 h 129"/>
              <a:gd name="T56" fmla="*/ 63004817 w 169"/>
              <a:gd name="T57" fmla="*/ 50403002 h 129"/>
              <a:gd name="T58" fmla="*/ 98287071 w 169"/>
              <a:gd name="T59" fmla="*/ 30241801 h 129"/>
              <a:gd name="T60" fmla="*/ 131048369 w 169"/>
              <a:gd name="T61" fmla="*/ 15120901 h 129"/>
              <a:gd name="T62" fmla="*/ 171370944 w 169"/>
              <a:gd name="T63" fmla="*/ 5040300 h 129"/>
              <a:gd name="T64" fmla="*/ 214214474 w 169"/>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29">
                <a:moveTo>
                  <a:pt x="85" y="0"/>
                </a:moveTo>
                <a:lnTo>
                  <a:pt x="102" y="2"/>
                </a:lnTo>
                <a:lnTo>
                  <a:pt x="118" y="6"/>
                </a:lnTo>
                <a:lnTo>
                  <a:pt x="133" y="12"/>
                </a:lnTo>
                <a:lnTo>
                  <a:pt x="144" y="20"/>
                </a:lnTo>
                <a:lnTo>
                  <a:pt x="156" y="29"/>
                </a:lnTo>
                <a:lnTo>
                  <a:pt x="164" y="41"/>
                </a:lnTo>
                <a:lnTo>
                  <a:pt x="169" y="52"/>
                </a:lnTo>
                <a:lnTo>
                  <a:pt x="169" y="66"/>
                </a:lnTo>
                <a:lnTo>
                  <a:pt x="169" y="77"/>
                </a:lnTo>
                <a:lnTo>
                  <a:pt x="164" y="91"/>
                </a:lnTo>
                <a:lnTo>
                  <a:pt x="156" y="100"/>
                </a:lnTo>
                <a:lnTo>
                  <a:pt x="144" y="110"/>
                </a:lnTo>
                <a:lnTo>
                  <a:pt x="133" y="119"/>
                </a:lnTo>
                <a:lnTo>
                  <a:pt x="118" y="125"/>
                </a:lnTo>
                <a:lnTo>
                  <a:pt x="102" y="129"/>
                </a:lnTo>
                <a:lnTo>
                  <a:pt x="85" y="129"/>
                </a:lnTo>
                <a:lnTo>
                  <a:pt x="68" y="129"/>
                </a:lnTo>
                <a:lnTo>
                  <a:pt x="52" y="125"/>
                </a:lnTo>
                <a:lnTo>
                  <a:pt x="39" y="119"/>
                </a:lnTo>
                <a:lnTo>
                  <a:pt x="25" y="110"/>
                </a:lnTo>
                <a:lnTo>
                  <a:pt x="16" y="100"/>
                </a:lnTo>
                <a:lnTo>
                  <a:pt x="8" y="91"/>
                </a:lnTo>
                <a:lnTo>
                  <a:pt x="2" y="77"/>
                </a:lnTo>
                <a:lnTo>
                  <a:pt x="0" y="66"/>
                </a:lnTo>
                <a:lnTo>
                  <a:pt x="2" y="52"/>
                </a:lnTo>
                <a:lnTo>
                  <a:pt x="8" y="41"/>
                </a:lnTo>
                <a:lnTo>
                  <a:pt x="16" y="29"/>
                </a:lnTo>
                <a:lnTo>
                  <a:pt x="25" y="20"/>
                </a:lnTo>
                <a:lnTo>
                  <a:pt x="39" y="12"/>
                </a:lnTo>
                <a:lnTo>
                  <a:pt x="52" y="6"/>
                </a:lnTo>
                <a:lnTo>
                  <a:pt x="68" y="2"/>
                </a:lnTo>
                <a:lnTo>
                  <a:pt x="85" y="0"/>
                </a:lnTo>
                <a:close/>
              </a:path>
            </a:pathLst>
          </a:custGeom>
          <a:solidFill>
            <a:srgbClr val="009240"/>
          </a:solidFill>
          <a:ln w="9525">
            <a:noFill/>
            <a:round/>
            <a:headEnd/>
            <a:tailEnd/>
          </a:ln>
        </p:spPr>
        <p:txBody>
          <a:bodyPr/>
          <a:lstStyle/>
          <a:p>
            <a:endParaRPr lang="en-US" dirty="0"/>
          </a:p>
        </p:txBody>
      </p:sp>
      <p:sp>
        <p:nvSpPr>
          <p:cNvPr id="19569" name="Freeform 316"/>
          <p:cNvSpPr>
            <a:spLocks/>
          </p:cNvSpPr>
          <p:nvPr/>
        </p:nvSpPr>
        <p:spPr bwMode="auto">
          <a:xfrm>
            <a:off x="3756025" y="5710238"/>
            <a:ext cx="268288" cy="204787"/>
          </a:xfrm>
          <a:custGeom>
            <a:avLst/>
            <a:gdLst>
              <a:gd name="T0" fmla="*/ 214214474 w 169"/>
              <a:gd name="T1" fmla="*/ 0 h 129"/>
              <a:gd name="T2" fmla="*/ 257056417 w 169"/>
              <a:gd name="T3" fmla="*/ 5040300 h 129"/>
              <a:gd name="T4" fmla="*/ 297378992 w 169"/>
              <a:gd name="T5" fmla="*/ 15120901 h 129"/>
              <a:gd name="T6" fmla="*/ 335182200 w 169"/>
              <a:gd name="T7" fmla="*/ 30241801 h 129"/>
              <a:gd name="T8" fmla="*/ 362903176 w 169"/>
              <a:gd name="T9" fmla="*/ 50403002 h 129"/>
              <a:gd name="T10" fmla="*/ 393145108 w 169"/>
              <a:gd name="T11" fmla="*/ 73083559 h 129"/>
              <a:gd name="T12" fmla="*/ 413306395 w 169"/>
              <a:gd name="T13" fmla="*/ 103325360 h 129"/>
              <a:gd name="T14" fmla="*/ 425907994 w 169"/>
              <a:gd name="T15" fmla="*/ 131047805 h 129"/>
              <a:gd name="T16" fmla="*/ 425907994 w 169"/>
              <a:gd name="T17" fmla="*/ 166329906 h 129"/>
              <a:gd name="T18" fmla="*/ 425907994 w 169"/>
              <a:gd name="T19" fmla="*/ 194050764 h 129"/>
              <a:gd name="T20" fmla="*/ 413306395 w 169"/>
              <a:gd name="T21" fmla="*/ 229332865 h 129"/>
              <a:gd name="T22" fmla="*/ 393145108 w 169"/>
              <a:gd name="T23" fmla="*/ 252015010 h 129"/>
              <a:gd name="T24" fmla="*/ 362903176 w 169"/>
              <a:gd name="T25" fmla="*/ 277216511 h 129"/>
              <a:gd name="T26" fmla="*/ 335182200 w 169"/>
              <a:gd name="T27" fmla="*/ 299897068 h 129"/>
              <a:gd name="T28" fmla="*/ 297378992 w 169"/>
              <a:gd name="T29" fmla="*/ 315017968 h 129"/>
              <a:gd name="T30" fmla="*/ 257056417 w 169"/>
              <a:gd name="T31" fmla="*/ 325098569 h 129"/>
              <a:gd name="T32" fmla="*/ 214214474 w 169"/>
              <a:gd name="T33" fmla="*/ 325098569 h 129"/>
              <a:gd name="T34" fmla="*/ 171370944 w 169"/>
              <a:gd name="T35" fmla="*/ 325098569 h 129"/>
              <a:gd name="T36" fmla="*/ 131048369 w 169"/>
              <a:gd name="T37" fmla="*/ 315017968 h 129"/>
              <a:gd name="T38" fmla="*/ 98287071 w 169"/>
              <a:gd name="T39" fmla="*/ 299897068 h 129"/>
              <a:gd name="T40" fmla="*/ 63004817 w 169"/>
              <a:gd name="T41" fmla="*/ 277216511 h 129"/>
              <a:gd name="T42" fmla="*/ 40322575 w 169"/>
              <a:gd name="T43" fmla="*/ 252015010 h 129"/>
              <a:gd name="T44" fmla="*/ 20161288 w 169"/>
              <a:gd name="T45" fmla="*/ 229332865 h 129"/>
              <a:gd name="T46" fmla="*/ 5040322 w 169"/>
              <a:gd name="T47" fmla="*/ 194050764 h 129"/>
              <a:gd name="T48" fmla="*/ 0 w 169"/>
              <a:gd name="T49" fmla="*/ 166329906 h 129"/>
              <a:gd name="T50" fmla="*/ 5040322 w 169"/>
              <a:gd name="T51" fmla="*/ 131047805 h 129"/>
              <a:gd name="T52" fmla="*/ 20161288 w 169"/>
              <a:gd name="T53" fmla="*/ 103325360 h 129"/>
              <a:gd name="T54" fmla="*/ 40322575 w 169"/>
              <a:gd name="T55" fmla="*/ 73083559 h 129"/>
              <a:gd name="T56" fmla="*/ 63004817 w 169"/>
              <a:gd name="T57" fmla="*/ 50403002 h 129"/>
              <a:gd name="T58" fmla="*/ 98287071 w 169"/>
              <a:gd name="T59" fmla="*/ 30241801 h 129"/>
              <a:gd name="T60" fmla="*/ 131048369 w 169"/>
              <a:gd name="T61" fmla="*/ 15120901 h 129"/>
              <a:gd name="T62" fmla="*/ 171370944 w 169"/>
              <a:gd name="T63" fmla="*/ 5040300 h 129"/>
              <a:gd name="T64" fmla="*/ 214214474 w 169"/>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29">
                <a:moveTo>
                  <a:pt x="85" y="0"/>
                </a:moveTo>
                <a:lnTo>
                  <a:pt x="102" y="2"/>
                </a:lnTo>
                <a:lnTo>
                  <a:pt x="118" y="6"/>
                </a:lnTo>
                <a:lnTo>
                  <a:pt x="133" y="12"/>
                </a:lnTo>
                <a:lnTo>
                  <a:pt x="144" y="20"/>
                </a:lnTo>
                <a:lnTo>
                  <a:pt x="156" y="29"/>
                </a:lnTo>
                <a:lnTo>
                  <a:pt x="164" y="41"/>
                </a:lnTo>
                <a:lnTo>
                  <a:pt x="169" y="52"/>
                </a:lnTo>
                <a:lnTo>
                  <a:pt x="169" y="66"/>
                </a:lnTo>
                <a:lnTo>
                  <a:pt x="169" y="77"/>
                </a:lnTo>
                <a:lnTo>
                  <a:pt x="164" y="91"/>
                </a:lnTo>
                <a:lnTo>
                  <a:pt x="156" y="100"/>
                </a:lnTo>
                <a:lnTo>
                  <a:pt x="144" y="110"/>
                </a:lnTo>
                <a:lnTo>
                  <a:pt x="133" y="119"/>
                </a:lnTo>
                <a:lnTo>
                  <a:pt x="118" y="125"/>
                </a:lnTo>
                <a:lnTo>
                  <a:pt x="102" y="129"/>
                </a:lnTo>
                <a:lnTo>
                  <a:pt x="85" y="129"/>
                </a:lnTo>
                <a:lnTo>
                  <a:pt x="68" y="129"/>
                </a:lnTo>
                <a:lnTo>
                  <a:pt x="52" y="125"/>
                </a:lnTo>
                <a:lnTo>
                  <a:pt x="39" y="119"/>
                </a:lnTo>
                <a:lnTo>
                  <a:pt x="25" y="110"/>
                </a:lnTo>
                <a:lnTo>
                  <a:pt x="16" y="100"/>
                </a:lnTo>
                <a:lnTo>
                  <a:pt x="8" y="91"/>
                </a:lnTo>
                <a:lnTo>
                  <a:pt x="2" y="77"/>
                </a:lnTo>
                <a:lnTo>
                  <a:pt x="0" y="66"/>
                </a:lnTo>
                <a:lnTo>
                  <a:pt x="2" y="52"/>
                </a:lnTo>
                <a:lnTo>
                  <a:pt x="8" y="41"/>
                </a:lnTo>
                <a:lnTo>
                  <a:pt x="16" y="29"/>
                </a:lnTo>
                <a:lnTo>
                  <a:pt x="25" y="20"/>
                </a:lnTo>
                <a:lnTo>
                  <a:pt x="39" y="12"/>
                </a:lnTo>
                <a:lnTo>
                  <a:pt x="52" y="6"/>
                </a:lnTo>
                <a:lnTo>
                  <a:pt x="68" y="2"/>
                </a:lnTo>
                <a:lnTo>
                  <a:pt x="85" y="0"/>
                </a:lnTo>
                <a:close/>
              </a:path>
            </a:pathLst>
          </a:custGeom>
          <a:noFill/>
          <a:ln w="9525">
            <a:solidFill>
              <a:srgbClr val="1F1A17"/>
            </a:solidFill>
            <a:prstDash val="solid"/>
            <a:round/>
            <a:headEnd/>
            <a:tailEnd/>
          </a:ln>
        </p:spPr>
        <p:txBody>
          <a:bodyPr/>
          <a:lstStyle/>
          <a:p>
            <a:endParaRPr lang="en-US" dirty="0"/>
          </a:p>
        </p:txBody>
      </p:sp>
      <p:sp>
        <p:nvSpPr>
          <p:cNvPr id="19570" name="Freeform 317"/>
          <p:cNvSpPr>
            <a:spLocks/>
          </p:cNvSpPr>
          <p:nvPr/>
        </p:nvSpPr>
        <p:spPr bwMode="auto">
          <a:xfrm>
            <a:off x="3917950" y="1571625"/>
            <a:ext cx="268288" cy="207963"/>
          </a:xfrm>
          <a:custGeom>
            <a:avLst/>
            <a:gdLst>
              <a:gd name="T0" fmla="*/ 214214474 w 169"/>
              <a:gd name="T1" fmla="*/ 0 h 131"/>
              <a:gd name="T2" fmla="*/ 257056417 w 169"/>
              <a:gd name="T3" fmla="*/ 5040325 h 131"/>
              <a:gd name="T4" fmla="*/ 294859625 w 169"/>
              <a:gd name="T5" fmla="*/ 15120974 h 131"/>
              <a:gd name="T6" fmla="*/ 330141878 w 169"/>
              <a:gd name="T7" fmla="*/ 30241948 h 131"/>
              <a:gd name="T8" fmla="*/ 362903176 w 169"/>
              <a:gd name="T9" fmla="*/ 47883878 h 131"/>
              <a:gd name="T10" fmla="*/ 388104786 w 169"/>
              <a:gd name="T11" fmla="*/ 73085501 h 131"/>
              <a:gd name="T12" fmla="*/ 405746706 w 169"/>
              <a:gd name="T13" fmla="*/ 100806492 h 131"/>
              <a:gd name="T14" fmla="*/ 420867672 w 169"/>
              <a:gd name="T15" fmla="*/ 131048440 h 131"/>
              <a:gd name="T16" fmla="*/ 425907994 w 169"/>
              <a:gd name="T17" fmla="*/ 163811344 h 131"/>
              <a:gd name="T18" fmla="*/ 420867672 w 169"/>
              <a:gd name="T19" fmla="*/ 199093616 h 131"/>
              <a:gd name="T20" fmla="*/ 405746706 w 169"/>
              <a:gd name="T21" fmla="*/ 226814608 h 131"/>
              <a:gd name="T22" fmla="*/ 388104786 w 169"/>
              <a:gd name="T23" fmla="*/ 257056556 h 131"/>
              <a:gd name="T24" fmla="*/ 362903176 w 169"/>
              <a:gd name="T25" fmla="*/ 279738810 h 131"/>
              <a:gd name="T26" fmla="*/ 330141878 w 169"/>
              <a:gd name="T27" fmla="*/ 299900109 h 131"/>
              <a:gd name="T28" fmla="*/ 294859625 w 169"/>
              <a:gd name="T29" fmla="*/ 315021082 h 131"/>
              <a:gd name="T30" fmla="*/ 257056417 w 169"/>
              <a:gd name="T31" fmla="*/ 325101732 h 131"/>
              <a:gd name="T32" fmla="*/ 214214474 w 169"/>
              <a:gd name="T33" fmla="*/ 330142056 h 131"/>
              <a:gd name="T34" fmla="*/ 168851577 w 169"/>
              <a:gd name="T35" fmla="*/ 325101732 h 131"/>
              <a:gd name="T36" fmla="*/ 131048369 w 169"/>
              <a:gd name="T37" fmla="*/ 315021082 h 131"/>
              <a:gd name="T38" fmla="*/ 93246749 w 169"/>
              <a:gd name="T39" fmla="*/ 299900109 h 131"/>
              <a:gd name="T40" fmla="*/ 57964496 w 169"/>
              <a:gd name="T41" fmla="*/ 279738810 h 131"/>
              <a:gd name="T42" fmla="*/ 35282253 w 169"/>
              <a:gd name="T43" fmla="*/ 257056556 h 131"/>
              <a:gd name="T44" fmla="*/ 15120966 w 169"/>
              <a:gd name="T45" fmla="*/ 226814608 h 131"/>
              <a:gd name="T46" fmla="*/ 0 w 169"/>
              <a:gd name="T47" fmla="*/ 199093616 h 131"/>
              <a:gd name="T48" fmla="*/ 0 w 169"/>
              <a:gd name="T49" fmla="*/ 163811344 h 131"/>
              <a:gd name="T50" fmla="*/ 0 w 169"/>
              <a:gd name="T51" fmla="*/ 131048440 h 131"/>
              <a:gd name="T52" fmla="*/ 15120966 w 169"/>
              <a:gd name="T53" fmla="*/ 100806492 h 131"/>
              <a:gd name="T54" fmla="*/ 35282253 w 169"/>
              <a:gd name="T55" fmla="*/ 73085501 h 131"/>
              <a:gd name="T56" fmla="*/ 57964496 w 169"/>
              <a:gd name="T57" fmla="*/ 47883878 h 131"/>
              <a:gd name="T58" fmla="*/ 93246749 w 169"/>
              <a:gd name="T59" fmla="*/ 30241948 h 131"/>
              <a:gd name="T60" fmla="*/ 131048369 w 169"/>
              <a:gd name="T61" fmla="*/ 15120974 h 131"/>
              <a:gd name="T62" fmla="*/ 168851577 w 169"/>
              <a:gd name="T63" fmla="*/ 5040325 h 131"/>
              <a:gd name="T64" fmla="*/ 214214474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1">
                <a:moveTo>
                  <a:pt x="85" y="0"/>
                </a:moveTo>
                <a:lnTo>
                  <a:pt x="102" y="2"/>
                </a:lnTo>
                <a:lnTo>
                  <a:pt x="117" y="6"/>
                </a:lnTo>
                <a:lnTo>
                  <a:pt x="131" y="12"/>
                </a:lnTo>
                <a:lnTo>
                  <a:pt x="144" y="19"/>
                </a:lnTo>
                <a:lnTo>
                  <a:pt x="154" y="29"/>
                </a:lnTo>
                <a:lnTo>
                  <a:pt x="161" y="40"/>
                </a:lnTo>
                <a:lnTo>
                  <a:pt x="167" y="52"/>
                </a:lnTo>
                <a:lnTo>
                  <a:pt x="169" y="65"/>
                </a:lnTo>
                <a:lnTo>
                  <a:pt x="167" y="79"/>
                </a:lnTo>
                <a:lnTo>
                  <a:pt x="161" y="90"/>
                </a:lnTo>
                <a:lnTo>
                  <a:pt x="154" y="102"/>
                </a:lnTo>
                <a:lnTo>
                  <a:pt x="144" y="111"/>
                </a:lnTo>
                <a:lnTo>
                  <a:pt x="131" y="119"/>
                </a:lnTo>
                <a:lnTo>
                  <a:pt x="117" y="125"/>
                </a:lnTo>
                <a:lnTo>
                  <a:pt x="102" y="129"/>
                </a:lnTo>
                <a:lnTo>
                  <a:pt x="85" y="131"/>
                </a:lnTo>
                <a:lnTo>
                  <a:pt x="67" y="129"/>
                </a:lnTo>
                <a:lnTo>
                  <a:pt x="52" y="125"/>
                </a:lnTo>
                <a:lnTo>
                  <a:pt x="37" y="119"/>
                </a:lnTo>
                <a:lnTo>
                  <a:pt x="23" y="111"/>
                </a:lnTo>
                <a:lnTo>
                  <a:pt x="14" y="102"/>
                </a:lnTo>
                <a:lnTo>
                  <a:pt x="6" y="90"/>
                </a:lnTo>
                <a:lnTo>
                  <a:pt x="0" y="79"/>
                </a:lnTo>
                <a:lnTo>
                  <a:pt x="0" y="65"/>
                </a:lnTo>
                <a:lnTo>
                  <a:pt x="0" y="52"/>
                </a:lnTo>
                <a:lnTo>
                  <a:pt x="6" y="40"/>
                </a:lnTo>
                <a:lnTo>
                  <a:pt x="14" y="29"/>
                </a:lnTo>
                <a:lnTo>
                  <a:pt x="23" y="19"/>
                </a:lnTo>
                <a:lnTo>
                  <a:pt x="37" y="12"/>
                </a:lnTo>
                <a:lnTo>
                  <a:pt x="52" y="6"/>
                </a:lnTo>
                <a:lnTo>
                  <a:pt x="67" y="2"/>
                </a:lnTo>
                <a:lnTo>
                  <a:pt x="85" y="0"/>
                </a:lnTo>
                <a:close/>
              </a:path>
            </a:pathLst>
          </a:custGeom>
          <a:solidFill>
            <a:srgbClr val="009240"/>
          </a:solidFill>
          <a:ln w="9525">
            <a:noFill/>
            <a:round/>
            <a:headEnd/>
            <a:tailEnd/>
          </a:ln>
        </p:spPr>
        <p:txBody>
          <a:bodyPr/>
          <a:lstStyle/>
          <a:p>
            <a:endParaRPr lang="en-US" dirty="0"/>
          </a:p>
        </p:txBody>
      </p:sp>
      <p:sp>
        <p:nvSpPr>
          <p:cNvPr id="19571" name="Freeform 318"/>
          <p:cNvSpPr>
            <a:spLocks/>
          </p:cNvSpPr>
          <p:nvPr/>
        </p:nvSpPr>
        <p:spPr bwMode="auto">
          <a:xfrm>
            <a:off x="3917950" y="1571625"/>
            <a:ext cx="268288" cy="207963"/>
          </a:xfrm>
          <a:custGeom>
            <a:avLst/>
            <a:gdLst>
              <a:gd name="T0" fmla="*/ 214214474 w 169"/>
              <a:gd name="T1" fmla="*/ 0 h 131"/>
              <a:gd name="T2" fmla="*/ 257056417 w 169"/>
              <a:gd name="T3" fmla="*/ 5040325 h 131"/>
              <a:gd name="T4" fmla="*/ 294859625 w 169"/>
              <a:gd name="T5" fmla="*/ 15120974 h 131"/>
              <a:gd name="T6" fmla="*/ 330141878 w 169"/>
              <a:gd name="T7" fmla="*/ 30241948 h 131"/>
              <a:gd name="T8" fmla="*/ 362903176 w 169"/>
              <a:gd name="T9" fmla="*/ 47883878 h 131"/>
              <a:gd name="T10" fmla="*/ 388104786 w 169"/>
              <a:gd name="T11" fmla="*/ 73085501 h 131"/>
              <a:gd name="T12" fmla="*/ 405746706 w 169"/>
              <a:gd name="T13" fmla="*/ 100806492 h 131"/>
              <a:gd name="T14" fmla="*/ 420867672 w 169"/>
              <a:gd name="T15" fmla="*/ 131048440 h 131"/>
              <a:gd name="T16" fmla="*/ 425907994 w 169"/>
              <a:gd name="T17" fmla="*/ 163811344 h 131"/>
              <a:gd name="T18" fmla="*/ 420867672 w 169"/>
              <a:gd name="T19" fmla="*/ 199093616 h 131"/>
              <a:gd name="T20" fmla="*/ 405746706 w 169"/>
              <a:gd name="T21" fmla="*/ 226814608 h 131"/>
              <a:gd name="T22" fmla="*/ 388104786 w 169"/>
              <a:gd name="T23" fmla="*/ 257056556 h 131"/>
              <a:gd name="T24" fmla="*/ 362903176 w 169"/>
              <a:gd name="T25" fmla="*/ 279738810 h 131"/>
              <a:gd name="T26" fmla="*/ 330141878 w 169"/>
              <a:gd name="T27" fmla="*/ 299900109 h 131"/>
              <a:gd name="T28" fmla="*/ 294859625 w 169"/>
              <a:gd name="T29" fmla="*/ 315021082 h 131"/>
              <a:gd name="T30" fmla="*/ 257056417 w 169"/>
              <a:gd name="T31" fmla="*/ 325101732 h 131"/>
              <a:gd name="T32" fmla="*/ 214214474 w 169"/>
              <a:gd name="T33" fmla="*/ 330142056 h 131"/>
              <a:gd name="T34" fmla="*/ 168851577 w 169"/>
              <a:gd name="T35" fmla="*/ 325101732 h 131"/>
              <a:gd name="T36" fmla="*/ 131048369 w 169"/>
              <a:gd name="T37" fmla="*/ 315021082 h 131"/>
              <a:gd name="T38" fmla="*/ 93246749 w 169"/>
              <a:gd name="T39" fmla="*/ 299900109 h 131"/>
              <a:gd name="T40" fmla="*/ 57964496 w 169"/>
              <a:gd name="T41" fmla="*/ 279738810 h 131"/>
              <a:gd name="T42" fmla="*/ 35282253 w 169"/>
              <a:gd name="T43" fmla="*/ 257056556 h 131"/>
              <a:gd name="T44" fmla="*/ 15120966 w 169"/>
              <a:gd name="T45" fmla="*/ 226814608 h 131"/>
              <a:gd name="T46" fmla="*/ 0 w 169"/>
              <a:gd name="T47" fmla="*/ 199093616 h 131"/>
              <a:gd name="T48" fmla="*/ 0 w 169"/>
              <a:gd name="T49" fmla="*/ 163811344 h 131"/>
              <a:gd name="T50" fmla="*/ 0 w 169"/>
              <a:gd name="T51" fmla="*/ 131048440 h 131"/>
              <a:gd name="T52" fmla="*/ 15120966 w 169"/>
              <a:gd name="T53" fmla="*/ 100806492 h 131"/>
              <a:gd name="T54" fmla="*/ 35282253 w 169"/>
              <a:gd name="T55" fmla="*/ 73085501 h 131"/>
              <a:gd name="T56" fmla="*/ 57964496 w 169"/>
              <a:gd name="T57" fmla="*/ 47883878 h 131"/>
              <a:gd name="T58" fmla="*/ 93246749 w 169"/>
              <a:gd name="T59" fmla="*/ 30241948 h 131"/>
              <a:gd name="T60" fmla="*/ 131048369 w 169"/>
              <a:gd name="T61" fmla="*/ 15120974 h 131"/>
              <a:gd name="T62" fmla="*/ 168851577 w 169"/>
              <a:gd name="T63" fmla="*/ 5040325 h 131"/>
              <a:gd name="T64" fmla="*/ 214214474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1">
                <a:moveTo>
                  <a:pt x="85" y="0"/>
                </a:moveTo>
                <a:lnTo>
                  <a:pt x="102" y="2"/>
                </a:lnTo>
                <a:lnTo>
                  <a:pt x="117" y="6"/>
                </a:lnTo>
                <a:lnTo>
                  <a:pt x="131" y="12"/>
                </a:lnTo>
                <a:lnTo>
                  <a:pt x="144" y="19"/>
                </a:lnTo>
                <a:lnTo>
                  <a:pt x="154" y="29"/>
                </a:lnTo>
                <a:lnTo>
                  <a:pt x="161" y="40"/>
                </a:lnTo>
                <a:lnTo>
                  <a:pt x="167" y="52"/>
                </a:lnTo>
                <a:lnTo>
                  <a:pt x="169" y="65"/>
                </a:lnTo>
                <a:lnTo>
                  <a:pt x="167" y="79"/>
                </a:lnTo>
                <a:lnTo>
                  <a:pt x="161" y="90"/>
                </a:lnTo>
                <a:lnTo>
                  <a:pt x="154" y="102"/>
                </a:lnTo>
                <a:lnTo>
                  <a:pt x="144" y="111"/>
                </a:lnTo>
                <a:lnTo>
                  <a:pt x="131" y="119"/>
                </a:lnTo>
                <a:lnTo>
                  <a:pt x="117" y="125"/>
                </a:lnTo>
                <a:lnTo>
                  <a:pt x="102" y="129"/>
                </a:lnTo>
                <a:lnTo>
                  <a:pt x="85" y="131"/>
                </a:lnTo>
                <a:lnTo>
                  <a:pt x="67" y="129"/>
                </a:lnTo>
                <a:lnTo>
                  <a:pt x="52" y="125"/>
                </a:lnTo>
                <a:lnTo>
                  <a:pt x="37" y="119"/>
                </a:lnTo>
                <a:lnTo>
                  <a:pt x="23" y="111"/>
                </a:lnTo>
                <a:lnTo>
                  <a:pt x="14" y="102"/>
                </a:lnTo>
                <a:lnTo>
                  <a:pt x="6" y="90"/>
                </a:lnTo>
                <a:lnTo>
                  <a:pt x="0" y="79"/>
                </a:lnTo>
                <a:lnTo>
                  <a:pt x="0" y="65"/>
                </a:lnTo>
                <a:lnTo>
                  <a:pt x="0" y="52"/>
                </a:lnTo>
                <a:lnTo>
                  <a:pt x="6" y="40"/>
                </a:lnTo>
                <a:lnTo>
                  <a:pt x="14" y="29"/>
                </a:lnTo>
                <a:lnTo>
                  <a:pt x="23" y="19"/>
                </a:lnTo>
                <a:lnTo>
                  <a:pt x="37" y="12"/>
                </a:lnTo>
                <a:lnTo>
                  <a:pt x="52" y="6"/>
                </a:lnTo>
                <a:lnTo>
                  <a:pt x="67" y="2"/>
                </a:lnTo>
                <a:lnTo>
                  <a:pt x="85" y="0"/>
                </a:lnTo>
                <a:close/>
              </a:path>
            </a:pathLst>
          </a:custGeom>
          <a:noFill/>
          <a:ln w="9525">
            <a:solidFill>
              <a:srgbClr val="1F1A17"/>
            </a:solidFill>
            <a:prstDash val="solid"/>
            <a:round/>
            <a:headEnd/>
            <a:tailEnd/>
          </a:ln>
        </p:spPr>
        <p:txBody>
          <a:bodyPr/>
          <a:lstStyle/>
          <a:p>
            <a:endParaRPr lang="en-US" dirty="0"/>
          </a:p>
        </p:txBody>
      </p:sp>
      <p:sp>
        <p:nvSpPr>
          <p:cNvPr id="19572" name="Rectangle 319"/>
          <p:cNvSpPr>
            <a:spLocks noChangeArrowheads="1"/>
          </p:cNvSpPr>
          <p:nvPr/>
        </p:nvSpPr>
        <p:spPr bwMode="auto">
          <a:xfrm>
            <a:off x="3994150" y="1546225"/>
            <a:ext cx="225425" cy="301625"/>
          </a:xfrm>
          <a:prstGeom prst="rect">
            <a:avLst/>
          </a:prstGeom>
          <a:noFill/>
          <a:ln w="9525">
            <a:noFill/>
            <a:miter lim="800000"/>
            <a:headEnd/>
            <a:tailEnd/>
          </a:ln>
        </p:spPr>
        <p:txBody>
          <a:bodyPr wrap="none" lIns="0" tIns="0" rIns="0" bIns="0">
            <a:spAutoFit/>
          </a:bodyPr>
          <a:lstStyle/>
          <a:p>
            <a:r>
              <a:rPr lang="en-US" sz="1800" dirty="0">
                <a:solidFill>
                  <a:srgbClr val="1F1A17"/>
                </a:solidFill>
                <a:latin typeface="Arial" pitchFamily="34" charset="0"/>
              </a:rPr>
              <a:t>+</a:t>
            </a:r>
            <a:endParaRPr lang="en-US" dirty="0"/>
          </a:p>
        </p:txBody>
      </p:sp>
      <p:sp>
        <p:nvSpPr>
          <p:cNvPr id="19573" name="Freeform 320"/>
          <p:cNvSpPr>
            <a:spLocks/>
          </p:cNvSpPr>
          <p:nvPr/>
        </p:nvSpPr>
        <p:spPr bwMode="auto">
          <a:xfrm>
            <a:off x="3519488" y="2752725"/>
            <a:ext cx="268287" cy="207963"/>
          </a:xfrm>
          <a:custGeom>
            <a:avLst/>
            <a:gdLst>
              <a:gd name="T0" fmla="*/ 211692730 w 169"/>
              <a:gd name="T1" fmla="*/ 0 h 131"/>
              <a:gd name="T2" fmla="*/ 257055458 w 169"/>
              <a:gd name="T3" fmla="*/ 5040325 h 131"/>
              <a:gd name="T4" fmla="*/ 294856938 w 169"/>
              <a:gd name="T5" fmla="*/ 15120974 h 131"/>
              <a:gd name="T6" fmla="*/ 332660005 w 169"/>
              <a:gd name="T7" fmla="*/ 30241948 h 131"/>
              <a:gd name="T8" fmla="*/ 362901824 w 169"/>
              <a:gd name="T9" fmla="*/ 50403246 h 131"/>
              <a:gd name="T10" fmla="*/ 390622697 w 169"/>
              <a:gd name="T11" fmla="*/ 73085501 h 131"/>
              <a:gd name="T12" fmla="*/ 410783909 w 169"/>
              <a:gd name="T13" fmla="*/ 103327448 h 131"/>
              <a:gd name="T14" fmla="*/ 420864516 w 169"/>
              <a:gd name="T15" fmla="*/ 131048440 h 131"/>
              <a:gd name="T16" fmla="*/ 425904819 w 169"/>
              <a:gd name="T17" fmla="*/ 166330712 h 131"/>
              <a:gd name="T18" fmla="*/ 420864516 w 169"/>
              <a:gd name="T19" fmla="*/ 199093616 h 131"/>
              <a:gd name="T20" fmla="*/ 410783909 w 169"/>
              <a:gd name="T21" fmla="*/ 229335564 h 131"/>
              <a:gd name="T22" fmla="*/ 390622697 w 169"/>
              <a:gd name="T23" fmla="*/ 257056556 h 131"/>
              <a:gd name="T24" fmla="*/ 362901824 w 169"/>
              <a:gd name="T25" fmla="*/ 282258179 h 131"/>
              <a:gd name="T26" fmla="*/ 332660005 w 169"/>
              <a:gd name="T27" fmla="*/ 299900109 h 131"/>
              <a:gd name="T28" fmla="*/ 294856938 w 169"/>
              <a:gd name="T29" fmla="*/ 315021082 h 131"/>
              <a:gd name="T30" fmla="*/ 257055458 w 169"/>
              <a:gd name="T31" fmla="*/ 325101732 h 131"/>
              <a:gd name="T32" fmla="*/ 211692730 w 169"/>
              <a:gd name="T33" fmla="*/ 330142056 h 131"/>
              <a:gd name="T34" fmla="*/ 168849360 w 169"/>
              <a:gd name="T35" fmla="*/ 325101732 h 131"/>
              <a:gd name="T36" fmla="*/ 131047881 w 169"/>
              <a:gd name="T37" fmla="*/ 315021082 h 131"/>
              <a:gd name="T38" fmla="*/ 90725456 w 169"/>
              <a:gd name="T39" fmla="*/ 299900109 h 131"/>
              <a:gd name="T40" fmla="*/ 63002995 w 169"/>
              <a:gd name="T41" fmla="*/ 282258179 h 131"/>
              <a:gd name="T42" fmla="*/ 32761176 w 169"/>
              <a:gd name="T43" fmla="*/ 257056556 h 131"/>
              <a:gd name="T44" fmla="*/ 15120909 w 169"/>
              <a:gd name="T45" fmla="*/ 229335564 h 131"/>
              <a:gd name="T46" fmla="*/ 5040303 w 169"/>
              <a:gd name="T47" fmla="*/ 199093616 h 131"/>
              <a:gd name="T48" fmla="*/ 0 w 169"/>
              <a:gd name="T49" fmla="*/ 166330712 h 131"/>
              <a:gd name="T50" fmla="*/ 5040303 w 169"/>
              <a:gd name="T51" fmla="*/ 131048440 h 131"/>
              <a:gd name="T52" fmla="*/ 15120909 w 169"/>
              <a:gd name="T53" fmla="*/ 103327448 h 131"/>
              <a:gd name="T54" fmla="*/ 32761176 w 169"/>
              <a:gd name="T55" fmla="*/ 73085501 h 131"/>
              <a:gd name="T56" fmla="*/ 63002995 w 169"/>
              <a:gd name="T57" fmla="*/ 50403246 h 131"/>
              <a:gd name="T58" fmla="*/ 90725456 w 169"/>
              <a:gd name="T59" fmla="*/ 30241948 h 131"/>
              <a:gd name="T60" fmla="*/ 131047881 w 169"/>
              <a:gd name="T61" fmla="*/ 15120974 h 131"/>
              <a:gd name="T62" fmla="*/ 168849360 w 169"/>
              <a:gd name="T63" fmla="*/ 5040325 h 131"/>
              <a:gd name="T64" fmla="*/ 211692730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1">
                <a:moveTo>
                  <a:pt x="84" y="0"/>
                </a:moveTo>
                <a:lnTo>
                  <a:pt x="102" y="2"/>
                </a:lnTo>
                <a:lnTo>
                  <a:pt x="117" y="6"/>
                </a:lnTo>
                <a:lnTo>
                  <a:pt x="132" y="12"/>
                </a:lnTo>
                <a:lnTo>
                  <a:pt x="144" y="20"/>
                </a:lnTo>
                <a:lnTo>
                  <a:pt x="155" y="29"/>
                </a:lnTo>
                <a:lnTo>
                  <a:pt x="163" y="41"/>
                </a:lnTo>
                <a:lnTo>
                  <a:pt x="167" y="52"/>
                </a:lnTo>
                <a:lnTo>
                  <a:pt x="169" y="66"/>
                </a:lnTo>
                <a:lnTo>
                  <a:pt x="167" y="79"/>
                </a:lnTo>
                <a:lnTo>
                  <a:pt x="163" y="91"/>
                </a:lnTo>
                <a:lnTo>
                  <a:pt x="155" y="102"/>
                </a:lnTo>
                <a:lnTo>
                  <a:pt x="144" y="112"/>
                </a:lnTo>
                <a:lnTo>
                  <a:pt x="132" y="119"/>
                </a:lnTo>
                <a:lnTo>
                  <a:pt x="117" y="125"/>
                </a:lnTo>
                <a:lnTo>
                  <a:pt x="102" y="129"/>
                </a:lnTo>
                <a:lnTo>
                  <a:pt x="84" y="131"/>
                </a:lnTo>
                <a:lnTo>
                  <a:pt x="67" y="129"/>
                </a:lnTo>
                <a:lnTo>
                  <a:pt x="52" y="125"/>
                </a:lnTo>
                <a:lnTo>
                  <a:pt x="36" y="119"/>
                </a:lnTo>
                <a:lnTo>
                  <a:pt x="25" y="112"/>
                </a:lnTo>
                <a:lnTo>
                  <a:pt x="13" y="102"/>
                </a:lnTo>
                <a:lnTo>
                  <a:pt x="6" y="91"/>
                </a:lnTo>
                <a:lnTo>
                  <a:pt x="2" y="79"/>
                </a:lnTo>
                <a:lnTo>
                  <a:pt x="0" y="66"/>
                </a:lnTo>
                <a:lnTo>
                  <a:pt x="2" y="52"/>
                </a:lnTo>
                <a:lnTo>
                  <a:pt x="6" y="41"/>
                </a:lnTo>
                <a:lnTo>
                  <a:pt x="13" y="29"/>
                </a:lnTo>
                <a:lnTo>
                  <a:pt x="25" y="20"/>
                </a:lnTo>
                <a:lnTo>
                  <a:pt x="36" y="12"/>
                </a:lnTo>
                <a:lnTo>
                  <a:pt x="52" y="6"/>
                </a:lnTo>
                <a:lnTo>
                  <a:pt x="67" y="2"/>
                </a:lnTo>
                <a:lnTo>
                  <a:pt x="84" y="0"/>
                </a:lnTo>
                <a:close/>
              </a:path>
            </a:pathLst>
          </a:custGeom>
          <a:solidFill>
            <a:srgbClr val="E77919"/>
          </a:solidFill>
          <a:ln w="9525">
            <a:noFill/>
            <a:round/>
            <a:headEnd/>
            <a:tailEnd/>
          </a:ln>
        </p:spPr>
        <p:txBody>
          <a:bodyPr/>
          <a:lstStyle/>
          <a:p>
            <a:endParaRPr lang="en-US" dirty="0"/>
          </a:p>
        </p:txBody>
      </p:sp>
      <p:sp>
        <p:nvSpPr>
          <p:cNvPr id="19574" name="Freeform 321"/>
          <p:cNvSpPr>
            <a:spLocks/>
          </p:cNvSpPr>
          <p:nvPr/>
        </p:nvSpPr>
        <p:spPr bwMode="auto">
          <a:xfrm>
            <a:off x="3519488" y="2752725"/>
            <a:ext cx="268287" cy="207963"/>
          </a:xfrm>
          <a:custGeom>
            <a:avLst/>
            <a:gdLst>
              <a:gd name="T0" fmla="*/ 211692730 w 169"/>
              <a:gd name="T1" fmla="*/ 0 h 131"/>
              <a:gd name="T2" fmla="*/ 257055458 w 169"/>
              <a:gd name="T3" fmla="*/ 5040325 h 131"/>
              <a:gd name="T4" fmla="*/ 294856938 w 169"/>
              <a:gd name="T5" fmla="*/ 15120974 h 131"/>
              <a:gd name="T6" fmla="*/ 332660005 w 169"/>
              <a:gd name="T7" fmla="*/ 30241948 h 131"/>
              <a:gd name="T8" fmla="*/ 362901824 w 169"/>
              <a:gd name="T9" fmla="*/ 50403246 h 131"/>
              <a:gd name="T10" fmla="*/ 390622697 w 169"/>
              <a:gd name="T11" fmla="*/ 73085501 h 131"/>
              <a:gd name="T12" fmla="*/ 410783909 w 169"/>
              <a:gd name="T13" fmla="*/ 103327448 h 131"/>
              <a:gd name="T14" fmla="*/ 420864516 w 169"/>
              <a:gd name="T15" fmla="*/ 131048440 h 131"/>
              <a:gd name="T16" fmla="*/ 425904819 w 169"/>
              <a:gd name="T17" fmla="*/ 166330712 h 131"/>
              <a:gd name="T18" fmla="*/ 420864516 w 169"/>
              <a:gd name="T19" fmla="*/ 199093616 h 131"/>
              <a:gd name="T20" fmla="*/ 410783909 w 169"/>
              <a:gd name="T21" fmla="*/ 229335564 h 131"/>
              <a:gd name="T22" fmla="*/ 390622697 w 169"/>
              <a:gd name="T23" fmla="*/ 257056556 h 131"/>
              <a:gd name="T24" fmla="*/ 362901824 w 169"/>
              <a:gd name="T25" fmla="*/ 282258179 h 131"/>
              <a:gd name="T26" fmla="*/ 332660005 w 169"/>
              <a:gd name="T27" fmla="*/ 299900109 h 131"/>
              <a:gd name="T28" fmla="*/ 294856938 w 169"/>
              <a:gd name="T29" fmla="*/ 315021082 h 131"/>
              <a:gd name="T30" fmla="*/ 257055458 w 169"/>
              <a:gd name="T31" fmla="*/ 325101732 h 131"/>
              <a:gd name="T32" fmla="*/ 211692730 w 169"/>
              <a:gd name="T33" fmla="*/ 330142056 h 131"/>
              <a:gd name="T34" fmla="*/ 168849360 w 169"/>
              <a:gd name="T35" fmla="*/ 325101732 h 131"/>
              <a:gd name="T36" fmla="*/ 131047881 w 169"/>
              <a:gd name="T37" fmla="*/ 315021082 h 131"/>
              <a:gd name="T38" fmla="*/ 90725456 w 169"/>
              <a:gd name="T39" fmla="*/ 299900109 h 131"/>
              <a:gd name="T40" fmla="*/ 63002995 w 169"/>
              <a:gd name="T41" fmla="*/ 282258179 h 131"/>
              <a:gd name="T42" fmla="*/ 32761176 w 169"/>
              <a:gd name="T43" fmla="*/ 257056556 h 131"/>
              <a:gd name="T44" fmla="*/ 15120909 w 169"/>
              <a:gd name="T45" fmla="*/ 229335564 h 131"/>
              <a:gd name="T46" fmla="*/ 5040303 w 169"/>
              <a:gd name="T47" fmla="*/ 199093616 h 131"/>
              <a:gd name="T48" fmla="*/ 0 w 169"/>
              <a:gd name="T49" fmla="*/ 166330712 h 131"/>
              <a:gd name="T50" fmla="*/ 5040303 w 169"/>
              <a:gd name="T51" fmla="*/ 131048440 h 131"/>
              <a:gd name="T52" fmla="*/ 15120909 w 169"/>
              <a:gd name="T53" fmla="*/ 103327448 h 131"/>
              <a:gd name="T54" fmla="*/ 32761176 w 169"/>
              <a:gd name="T55" fmla="*/ 73085501 h 131"/>
              <a:gd name="T56" fmla="*/ 63002995 w 169"/>
              <a:gd name="T57" fmla="*/ 50403246 h 131"/>
              <a:gd name="T58" fmla="*/ 90725456 w 169"/>
              <a:gd name="T59" fmla="*/ 30241948 h 131"/>
              <a:gd name="T60" fmla="*/ 131047881 w 169"/>
              <a:gd name="T61" fmla="*/ 15120974 h 131"/>
              <a:gd name="T62" fmla="*/ 168849360 w 169"/>
              <a:gd name="T63" fmla="*/ 5040325 h 131"/>
              <a:gd name="T64" fmla="*/ 211692730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1">
                <a:moveTo>
                  <a:pt x="84" y="0"/>
                </a:moveTo>
                <a:lnTo>
                  <a:pt x="102" y="2"/>
                </a:lnTo>
                <a:lnTo>
                  <a:pt x="117" y="6"/>
                </a:lnTo>
                <a:lnTo>
                  <a:pt x="132" y="12"/>
                </a:lnTo>
                <a:lnTo>
                  <a:pt x="144" y="20"/>
                </a:lnTo>
                <a:lnTo>
                  <a:pt x="155" y="29"/>
                </a:lnTo>
                <a:lnTo>
                  <a:pt x="163" y="41"/>
                </a:lnTo>
                <a:lnTo>
                  <a:pt x="167" y="52"/>
                </a:lnTo>
                <a:lnTo>
                  <a:pt x="169" y="66"/>
                </a:lnTo>
                <a:lnTo>
                  <a:pt x="167" y="79"/>
                </a:lnTo>
                <a:lnTo>
                  <a:pt x="163" y="91"/>
                </a:lnTo>
                <a:lnTo>
                  <a:pt x="155" y="102"/>
                </a:lnTo>
                <a:lnTo>
                  <a:pt x="144" y="112"/>
                </a:lnTo>
                <a:lnTo>
                  <a:pt x="132" y="119"/>
                </a:lnTo>
                <a:lnTo>
                  <a:pt x="117" y="125"/>
                </a:lnTo>
                <a:lnTo>
                  <a:pt x="102" y="129"/>
                </a:lnTo>
                <a:lnTo>
                  <a:pt x="84" y="131"/>
                </a:lnTo>
                <a:lnTo>
                  <a:pt x="67" y="129"/>
                </a:lnTo>
                <a:lnTo>
                  <a:pt x="52" y="125"/>
                </a:lnTo>
                <a:lnTo>
                  <a:pt x="36" y="119"/>
                </a:lnTo>
                <a:lnTo>
                  <a:pt x="25" y="112"/>
                </a:lnTo>
                <a:lnTo>
                  <a:pt x="13" y="102"/>
                </a:lnTo>
                <a:lnTo>
                  <a:pt x="6" y="91"/>
                </a:lnTo>
                <a:lnTo>
                  <a:pt x="2" y="79"/>
                </a:lnTo>
                <a:lnTo>
                  <a:pt x="0" y="66"/>
                </a:lnTo>
                <a:lnTo>
                  <a:pt x="2" y="52"/>
                </a:lnTo>
                <a:lnTo>
                  <a:pt x="6" y="41"/>
                </a:lnTo>
                <a:lnTo>
                  <a:pt x="13" y="29"/>
                </a:lnTo>
                <a:lnTo>
                  <a:pt x="25" y="20"/>
                </a:lnTo>
                <a:lnTo>
                  <a:pt x="36" y="12"/>
                </a:lnTo>
                <a:lnTo>
                  <a:pt x="52" y="6"/>
                </a:lnTo>
                <a:lnTo>
                  <a:pt x="67" y="2"/>
                </a:lnTo>
                <a:lnTo>
                  <a:pt x="84" y="0"/>
                </a:lnTo>
                <a:close/>
              </a:path>
            </a:pathLst>
          </a:custGeom>
          <a:noFill/>
          <a:ln w="9525">
            <a:solidFill>
              <a:srgbClr val="1F1A17"/>
            </a:solidFill>
            <a:prstDash val="solid"/>
            <a:round/>
            <a:headEnd/>
            <a:tailEnd/>
          </a:ln>
        </p:spPr>
        <p:txBody>
          <a:bodyPr/>
          <a:lstStyle/>
          <a:p>
            <a:endParaRPr lang="en-US" dirty="0"/>
          </a:p>
        </p:txBody>
      </p:sp>
      <p:sp>
        <p:nvSpPr>
          <p:cNvPr id="19575" name="Rectangle 322"/>
          <p:cNvSpPr>
            <a:spLocks noChangeArrowheads="1"/>
          </p:cNvSpPr>
          <p:nvPr/>
        </p:nvSpPr>
        <p:spPr bwMode="auto">
          <a:xfrm>
            <a:off x="3589338" y="2738438"/>
            <a:ext cx="234950" cy="301625"/>
          </a:xfrm>
          <a:prstGeom prst="rect">
            <a:avLst/>
          </a:prstGeom>
          <a:noFill/>
          <a:ln w="9525">
            <a:noFill/>
            <a:miter lim="800000"/>
            <a:headEnd/>
            <a:tailEnd/>
          </a:ln>
        </p:spPr>
        <p:txBody>
          <a:bodyPr wrap="none" lIns="0" tIns="0" rIns="0" bIns="0">
            <a:spAutoFit/>
          </a:bodyPr>
          <a:lstStyle/>
          <a:p>
            <a:r>
              <a:rPr lang="en-US" sz="1800" dirty="0">
                <a:solidFill>
                  <a:srgbClr val="1F1A17"/>
                </a:solidFill>
                <a:latin typeface="Arial" pitchFamily="34" charset="0"/>
              </a:rPr>
              <a:t>+</a:t>
            </a:r>
            <a:endParaRPr lang="en-US" dirty="0"/>
          </a:p>
        </p:txBody>
      </p:sp>
      <p:sp>
        <p:nvSpPr>
          <p:cNvPr id="19576" name="Freeform 323"/>
          <p:cNvSpPr>
            <a:spLocks/>
          </p:cNvSpPr>
          <p:nvPr/>
        </p:nvSpPr>
        <p:spPr bwMode="auto">
          <a:xfrm>
            <a:off x="3324225" y="1568450"/>
            <a:ext cx="271463" cy="204788"/>
          </a:xfrm>
          <a:custGeom>
            <a:avLst/>
            <a:gdLst>
              <a:gd name="T0" fmla="*/ 211693515 w 171"/>
              <a:gd name="T1" fmla="*/ 0 h 129"/>
              <a:gd name="T2" fmla="*/ 257056411 w 171"/>
              <a:gd name="T3" fmla="*/ 5040325 h 129"/>
              <a:gd name="T4" fmla="*/ 299899940 w 171"/>
              <a:gd name="T5" fmla="*/ 15120974 h 129"/>
              <a:gd name="T6" fmla="*/ 332661238 w 171"/>
              <a:gd name="T7" fmla="*/ 30241949 h 129"/>
              <a:gd name="T8" fmla="*/ 367943490 w 171"/>
              <a:gd name="T9" fmla="*/ 47883879 h 129"/>
              <a:gd name="T10" fmla="*/ 390625732 w 171"/>
              <a:gd name="T11" fmla="*/ 73085503 h 129"/>
              <a:gd name="T12" fmla="*/ 410787019 w 171"/>
              <a:gd name="T13" fmla="*/ 100806496 h 129"/>
              <a:gd name="T14" fmla="*/ 425907984 w 171"/>
              <a:gd name="T15" fmla="*/ 131048445 h 129"/>
              <a:gd name="T16" fmla="*/ 430948306 w 171"/>
              <a:gd name="T17" fmla="*/ 163811350 h 129"/>
              <a:gd name="T18" fmla="*/ 425907984 w 171"/>
              <a:gd name="T19" fmla="*/ 194053299 h 129"/>
              <a:gd name="T20" fmla="*/ 410787019 w 171"/>
              <a:gd name="T21" fmla="*/ 226814616 h 129"/>
              <a:gd name="T22" fmla="*/ 390625732 w 171"/>
              <a:gd name="T23" fmla="*/ 257056565 h 129"/>
              <a:gd name="T24" fmla="*/ 367943490 w 171"/>
              <a:gd name="T25" fmla="*/ 279738820 h 129"/>
              <a:gd name="T26" fmla="*/ 332661238 w 171"/>
              <a:gd name="T27" fmla="*/ 299900120 h 129"/>
              <a:gd name="T28" fmla="*/ 299899940 w 171"/>
              <a:gd name="T29" fmla="*/ 315021094 h 129"/>
              <a:gd name="T30" fmla="*/ 257056411 w 171"/>
              <a:gd name="T31" fmla="*/ 325101744 h 129"/>
              <a:gd name="T32" fmla="*/ 211693515 w 171"/>
              <a:gd name="T33" fmla="*/ 325101744 h 129"/>
              <a:gd name="T34" fmla="*/ 168851574 w 171"/>
              <a:gd name="T35" fmla="*/ 325101744 h 129"/>
              <a:gd name="T36" fmla="*/ 131048366 w 171"/>
              <a:gd name="T37" fmla="*/ 315021094 h 129"/>
              <a:gd name="T38" fmla="*/ 95766114 w 171"/>
              <a:gd name="T39" fmla="*/ 299900120 h 129"/>
              <a:gd name="T40" fmla="*/ 63004816 w 171"/>
              <a:gd name="T41" fmla="*/ 279738820 h 129"/>
              <a:gd name="T42" fmla="*/ 37803207 w 171"/>
              <a:gd name="T43" fmla="*/ 257056565 h 129"/>
              <a:gd name="T44" fmla="*/ 20161287 w 171"/>
              <a:gd name="T45" fmla="*/ 226814616 h 129"/>
              <a:gd name="T46" fmla="*/ 5040322 w 171"/>
              <a:gd name="T47" fmla="*/ 194053299 h 129"/>
              <a:gd name="T48" fmla="*/ 0 w 171"/>
              <a:gd name="T49" fmla="*/ 163811350 h 129"/>
              <a:gd name="T50" fmla="*/ 5040322 w 171"/>
              <a:gd name="T51" fmla="*/ 131048445 h 129"/>
              <a:gd name="T52" fmla="*/ 20161287 w 171"/>
              <a:gd name="T53" fmla="*/ 100806496 h 129"/>
              <a:gd name="T54" fmla="*/ 37803207 w 171"/>
              <a:gd name="T55" fmla="*/ 73085503 h 129"/>
              <a:gd name="T56" fmla="*/ 63004816 w 171"/>
              <a:gd name="T57" fmla="*/ 47883879 h 129"/>
              <a:gd name="T58" fmla="*/ 95766114 w 171"/>
              <a:gd name="T59" fmla="*/ 30241949 h 129"/>
              <a:gd name="T60" fmla="*/ 131048366 w 171"/>
              <a:gd name="T61" fmla="*/ 15120974 h 129"/>
              <a:gd name="T62" fmla="*/ 168851574 w 171"/>
              <a:gd name="T63" fmla="*/ 5040325 h 129"/>
              <a:gd name="T64" fmla="*/ 211693515 w 17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29">
                <a:moveTo>
                  <a:pt x="84" y="0"/>
                </a:moveTo>
                <a:lnTo>
                  <a:pt x="102" y="2"/>
                </a:lnTo>
                <a:lnTo>
                  <a:pt x="119" y="6"/>
                </a:lnTo>
                <a:lnTo>
                  <a:pt x="132" y="12"/>
                </a:lnTo>
                <a:lnTo>
                  <a:pt x="146" y="19"/>
                </a:lnTo>
                <a:lnTo>
                  <a:pt x="155" y="29"/>
                </a:lnTo>
                <a:lnTo>
                  <a:pt x="163" y="40"/>
                </a:lnTo>
                <a:lnTo>
                  <a:pt x="169" y="52"/>
                </a:lnTo>
                <a:lnTo>
                  <a:pt x="171" y="65"/>
                </a:lnTo>
                <a:lnTo>
                  <a:pt x="169" y="77"/>
                </a:lnTo>
                <a:lnTo>
                  <a:pt x="163" y="90"/>
                </a:lnTo>
                <a:lnTo>
                  <a:pt x="155" y="102"/>
                </a:lnTo>
                <a:lnTo>
                  <a:pt x="146" y="111"/>
                </a:lnTo>
                <a:lnTo>
                  <a:pt x="132" y="119"/>
                </a:lnTo>
                <a:lnTo>
                  <a:pt x="119" y="125"/>
                </a:lnTo>
                <a:lnTo>
                  <a:pt x="102" y="129"/>
                </a:lnTo>
                <a:lnTo>
                  <a:pt x="84" y="129"/>
                </a:lnTo>
                <a:lnTo>
                  <a:pt x="67" y="129"/>
                </a:lnTo>
                <a:lnTo>
                  <a:pt x="52" y="125"/>
                </a:lnTo>
                <a:lnTo>
                  <a:pt x="38" y="119"/>
                </a:lnTo>
                <a:lnTo>
                  <a:pt x="25" y="111"/>
                </a:lnTo>
                <a:lnTo>
                  <a:pt x="15" y="102"/>
                </a:lnTo>
                <a:lnTo>
                  <a:pt x="8" y="90"/>
                </a:lnTo>
                <a:lnTo>
                  <a:pt x="2" y="77"/>
                </a:lnTo>
                <a:lnTo>
                  <a:pt x="0" y="65"/>
                </a:lnTo>
                <a:lnTo>
                  <a:pt x="2" y="52"/>
                </a:lnTo>
                <a:lnTo>
                  <a:pt x="8" y="40"/>
                </a:lnTo>
                <a:lnTo>
                  <a:pt x="15" y="29"/>
                </a:lnTo>
                <a:lnTo>
                  <a:pt x="25" y="19"/>
                </a:lnTo>
                <a:lnTo>
                  <a:pt x="38" y="12"/>
                </a:lnTo>
                <a:lnTo>
                  <a:pt x="52" y="6"/>
                </a:lnTo>
                <a:lnTo>
                  <a:pt x="67" y="2"/>
                </a:lnTo>
                <a:lnTo>
                  <a:pt x="84" y="0"/>
                </a:lnTo>
                <a:close/>
              </a:path>
            </a:pathLst>
          </a:custGeom>
          <a:solidFill>
            <a:srgbClr val="009240"/>
          </a:solidFill>
          <a:ln w="9525">
            <a:noFill/>
            <a:round/>
            <a:headEnd/>
            <a:tailEnd/>
          </a:ln>
        </p:spPr>
        <p:txBody>
          <a:bodyPr/>
          <a:lstStyle/>
          <a:p>
            <a:endParaRPr lang="en-US" dirty="0"/>
          </a:p>
        </p:txBody>
      </p:sp>
      <p:sp>
        <p:nvSpPr>
          <p:cNvPr id="19577" name="Freeform 324"/>
          <p:cNvSpPr>
            <a:spLocks/>
          </p:cNvSpPr>
          <p:nvPr/>
        </p:nvSpPr>
        <p:spPr bwMode="auto">
          <a:xfrm>
            <a:off x="3324225" y="1568450"/>
            <a:ext cx="271463" cy="204788"/>
          </a:xfrm>
          <a:custGeom>
            <a:avLst/>
            <a:gdLst>
              <a:gd name="T0" fmla="*/ 211693515 w 171"/>
              <a:gd name="T1" fmla="*/ 0 h 129"/>
              <a:gd name="T2" fmla="*/ 257056411 w 171"/>
              <a:gd name="T3" fmla="*/ 5040325 h 129"/>
              <a:gd name="T4" fmla="*/ 299899940 w 171"/>
              <a:gd name="T5" fmla="*/ 15120974 h 129"/>
              <a:gd name="T6" fmla="*/ 332661238 w 171"/>
              <a:gd name="T7" fmla="*/ 30241949 h 129"/>
              <a:gd name="T8" fmla="*/ 367943490 w 171"/>
              <a:gd name="T9" fmla="*/ 47883879 h 129"/>
              <a:gd name="T10" fmla="*/ 390625732 w 171"/>
              <a:gd name="T11" fmla="*/ 73085503 h 129"/>
              <a:gd name="T12" fmla="*/ 410787019 w 171"/>
              <a:gd name="T13" fmla="*/ 100806496 h 129"/>
              <a:gd name="T14" fmla="*/ 425907984 w 171"/>
              <a:gd name="T15" fmla="*/ 131048445 h 129"/>
              <a:gd name="T16" fmla="*/ 430948306 w 171"/>
              <a:gd name="T17" fmla="*/ 163811350 h 129"/>
              <a:gd name="T18" fmla="*/ 425907984 w 171"/>
              <a:gd name="T19" fmla="*/ 194053299 h 129"/>
              <a:gd name="T20" fmla="*/ 410787019 w 171"/>
              <a:gd name="T21" fmla="*/ 226814616 h 129"/>
              <a:gd name="T22" fmla="*/ 390625732 w 171"/>
              <a:gd name="T23" fmla="*/ 257056565 h 129"/>
              <a:gd name="T24" fmla="*/ 367943490 w 171"/>
              <a:gd name="T25" fmla="*/ 279738820 h 129"/>
              <a:gd name="T26" fmla="*/ 332661238 w 171"/>
              <a:gd name="T27" fmla="*/ 299900120 h 129"/>
              <a:gd name="T28" fmla="*/ 299899940 w 171"/>
              <a:gd name="T29" fmla="*/ 315021094 h 129"/>
              <a:gd name="T30" fmla="*/ 257056411 w 171"/>
              <a:gd name="T31" fmla="*/ 325101744 h 129"/>
              <a:gd name="T32" fmla="*/ 211693515 w 171"/>
              <a:gd name="T33" fmla="*/ 325101744 h 129"/>
              <a:gd name="T34" fmla="*/ 168851574 w 171"/>
              <a:gd name="T35" fmla="*/ 325101744 h 129"/>
              <a:gd name="T36" fmla="*/ 131048366 w 171"/>
              <a:gd name="T37" fmla="*/ 315021094 h 129"/>
              <a:gd name="T38" fmla="*/ 95766114 w 171"/>
              <a:gd name="T39" fmla="*/ 299900120 h 129"/>
              <a:gd name="T40" fmla="*/ 63004816 w 171"/>
              <a:gd name="T41" fmla="*/ 279738820 h 129"/>
              <a:gd name="T42" fmla="*/ 37803207 w 171"/>
              <a:gd name="T43" fmla="*/ 257056565 h 129"/>
              <a:gd name="T44" fmla="*/ 20161287 w 171"/>
              <a:gd name="T45" fmla="*/ 226814616 h 129"/>
              <a:gd name="T46" fmla="*/ 5040322 w 171"/>
              <a:gd name="T47" fmla="*/ 194053299 h 129"/>
              <a:gd name="T48" fmla="*/ 0 w 171"/>
              <a:gd name="T49" fmla="*/ 163811350 h 129"/>
              <a:gd name="T50" fmla="*/ 5040322 w 171"/>
              <a:gd name="T51" fmla="*/ 131048445 h 129"/>
              <a:gd name="T52" fmla="*/ 20161287 w 171"/>
              <a:gd name="T53" fmla="*/ 100806496 h 129"/>
              <a:gd name="T54" fmla="*/ 37803207 w 171"/>
              <a:gd name="T55" fmla="*/ 73085503 h 129"/>
              <a:gd name="T56" fmla="*/ 63004816 w 171"/>
              <a:gd name="T57" fmla="*/ 47883879 h 129"/>
              <a:gd name="T58" fmla="*/ 95766114 w 171"/>
              <a:gd name="T59" fmla="*/ 30241949 h 129"/>
              <a:gd name="T60" fmla="*/ 131048366 w 171"/>
              <a:gd name="T61" fmla="*/ 15120974 h 129"/>
              <a:gd name="T62" fmla="*/ 168851574 w 171"/>
              <a:gd name="T63" fmla="*/ 5040325 h 129"/>
              <a:gd name="T64" fmla="*/ 211693515 w 17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29">
                <a:moveTo>
                  <a:pt x="84" y="0"/>
                </a:moveTo>
                <a:lnTo>
                  <a:pt x="102" y="2"/>
                </a:lnTo>
                <a:lnTo>
                  <a:pt x="119" y="6"/>
                </a:lnTo>
                <a:lnTo>
                  <a:pt x="132" y="12"/>
                </a:lnTo>
                <a:lnTo>
                  <a:pt x="146" y="19"/>
                </a:lnTo>
                <a:lnTo>
                  <a:pt x="155" y="29"/>
                </a:lnTo>
                <a:lnTo>
                  <a:pt x="163" y="40"/>
                </a:lnTo>
                <a:lnTo>
                  <a:pt x="169" y="52"/>
                </a:lnTo>
                <a:lnTo>
                  <a:pt x="171" y="65"/>
                </a:lnTo>
                <a:lnTo>
                  <a:pt x="169" y="77"/>
                </a:lnTo>
                <a:lnTo>
                  <a:pt x="163" y="90"/>
                </a:lnTo>
                <a:lnTo>
                  <a:pt x="155" y="102"/>
                </a:lnTo>
                <a:lnTo>
                  <a:pt x="146" y="111"/>
                </a:lnTo>
                <a:lnTo>
                  <a:pt x="132" y="119"/>
                </a:lnTo>
                <a:lnTo>
                  <a:pt x="119" y="125"/>
                </a:lnTo>
                <a:lnTo>
                  <a:pt x="102" y="129"/>
                </a:lnTo>
                <a:lnTo>
                  <a:pt x="84" y="129"/>
                </a:lnTo>
                <a:lnTo>
                  <a:pt x="67" y="129"/>
                </a:lnTo>
                <a:lnTo>
                  <a:pt x="52" y="125"/>
                </a:lnTo>
                <a:lnTo>
                  <a:pt x="38" y="119"/>
                </a:lnTo>
                <a:lnTo>
                  <a:pt x="25" y="111"/>
                </a:lnTo>
                <a:lnTo>
                  <a:pt x="15" y="102"/>
                </a:lnTo>
                <a:lnTo>
                  <a:pt x="8" y="90"/>
                </a:lnTo>
                <a:lnTo>
                  <a:pt x="2" y="77"/>
                </a:lnTo>
                <a:lnTo>
                  <a:pt x="0" y="65"/>
                </a:lnTo>
                <a:lnTo>
                  <a:pt x="2" y="52"/>
                </a:lnTo>
                <a:lnTo>
                  <a:pt x="8" y="40"/>
                </a:lnTo>
                <a:lnTo>
                  <a:pt x="15" y="29"/>
                </a:lnTo>
                <a:lnTo>
                  <a:pt x="25" y="19"/>
                </a:lnTo>
                <a:lnTo>
                  <a:pt x="38" y="12"/>
                </a:lnTo>
                <a:lnTo>
                  <a:pt x="52" y="6"/>
                </a:lnTo>
                <a:lnTo>
                  <a:pt x="67" y="2"/>
                </a:lnTo>
                <a:lnTo>
                  <a:pt x="84" y="0"/>
                </a:lnTo>
                <a:close/>
              </a:path>
            </a:pathLst>
          </a:custGeom>
          <a:noFill/>
          <a:ln w="9525">
            <a:solidFill>
              <a:srgbClr val="1F1A17"/>
            </a:solidFill>
            <a:prstDash val="solid"/>
            <a:round/>
            <a:headEnd/>
            <a:tailEnd/>
          </a:ln>
        </p:spPr>
        <p:txBody>
          <a:bodyPr/>
          <a:lstStyle/>
          <a:p>
            <a:endParaRPr lang="en-US" dirty="0"/>
          </a:p>
        </p:txBody>
      </p:sp>
      <p:sp>
        <p:nvSpPr>
          <p:cNvPr id="19578" name="Rectangle 325"/>
          <p:cNvSpPr>
            <a:spLocks noChangeArrowheads="1"/>
          </p:cNvSpPr>
          <p:nvPr/>
        </p:nvSpPr>
        <p:spPr bwMode="auto">
          <a:xfrm>
            <a:off x="3394075" y="1549400"/>
            <a:ext cx="225425" cy="301625"/>
          </a:xfrm>
          <a:prstGeom prst="rect">
            <a:avLst/>
          </a:prstGeom>
          <a:noFill/>
          <a:ln w="9525">
            <a:noFill/>
            <a:miter lim="800000"/>
            <a:headEnd/>
            <a:tailEnd/>
          </a:ln>
        </p:spPr>
        <p:txBody>
          <a:bodyPr wrap="none" lIns="0" tIns="0" rIns="0" bIns="0">
            <a:spAutoFit/>
          </a:bodyPr>
          <a:lstStyle/>
          <a:p>
            <a:r>
              <a:rPr lang="en-US" sz="1800" dirty="0">
                <a:solidFill>
                  <a:srgbClr val="1F1A17"/>
                </a:solidFill>
                <a:latin typeface="Arial" pitchFamily="34" charset="0"/>
              </a:rPr>
              <a:t>+</a:t>
            </a:r>
            <a:endParaRPr lang="en-US" dirty="0"/>
          </a:p>
        </p:txBody>
      </p:sp>
      <p:sp>
        <p:nvSpPr>
          <p:cNvPr id="19579" name="Freeform 326"/>
          <p:cNvSpPr>
            <a:spLocks/>
          </p:cNvSpPr>
          <p:nvPr/>
        </p:nvSpPr>
        <p:spPr bwMode="auto">
          <a:xfrm>
            <a:off x="4070350" y="2728913"/>
            <a:ext cx="268288" cy="207962"/>
          </a:xfrm>
          <a:custGeom>
            <a:avLst/>
            <a:gdLst>
              <a:gd name="T0" fmla="*/ 214214474 w 169"/>
              <a:gd name="T1" fmla="*/ 0 h 131"/>
              <a:gd name="T2" fmla="*/ 257056417 w 169"/>
              <a:gd name="T3" fmla="*/ 5040300 h 131"/>
              <a:gd name="T4" fmla="*/ 294859625 w 169"/>
              <a:gd name="T5" fmla="*/ 15120901 h 131"/>
              <a:gd name="T6" fmla="*/ 330141878 w 169"/>
              <a:gd name="T7" fmla="*/ 30241802 h 131"/>
              <a:gd name="T8" fmla="*/ 362903176 w 169"/>
              <a:gd name="T9" fmla="*/ 47882060 h 131"/>
              <a:gd name="T10" fmla="*/ 388104786 w 169"/>
              <a:gd name="T11" fmla="*/ 73083562 h 131"/>
              <a:gd name="T12" fmla="*/ 405746706 w 169"/>
              <a:gd name="T13" fmla="*/ 100806008 h 131"/>
              <a:gd name="T14" fmla="*/ 420867672 w 169"/>
              <a:gd name="T15" fmla="*/ 131047810 h 131"/>
              <a:gd name="T16" fmla="*/ 425907994 w 169"/>
              <a:gd name="T17" fmla="*/ 163808969 h 131"/>
              <a:gd name="T18" fmla="*/ 420867672 w 169"/>
              <a:gd name="T19" fmla="*/ 199091071 h 131"/>
              <a:gd name="T20" fmla="*/ 405746706 w 169"/>
              <a:gd name="T21" fmla="*/ 226813517 h 131"/>
              <a:gd name="T22" fmla="*/ 388104786 w 169"/>
              <a:gd name="T23" fmla="*/ 257055319 h 131"/>
              <a:gd name="T24" fmla="*/ 362903176 w 169"/>
              <a:gd name="T25" fmla="*/ 279735877 h 131"/>
              <a:gd name="T26" fmla="*/ 330141878 w 169"/>
              <a:gd name="T27" fmla="*/ 299897079 h 131"/>
              <a:gd name="T28" fmla="*/ 294859625 w 169"/>
              <a:gd name="T29" fmla="*/ 315017980 h 131"/>
              <a:gd name="T30" fmla="*/ 257056417 w 169"/>
              <a:gd name="T31" fmla="*/ 325098581 h 131"/>
              <a:gd name="T32" fmla="*/ 214214474 w 169"/>
              <a:gd name="T33" fmla="*/ 330138881 h 131"/>
              <a:gd name="T34" fmla="*/ 168851577 w 169"/>
              <a:gd name="T35" fmla="*/ 325098581 h 131"/>
              <a:gd name="T36" fmla="*/ 131048369 w 169"/>
              <a:gd name="T37" fmla="*/ 315017980 h 131"/>
              <a:gd name="T38" fmla="*/ 93246749 w 169"/>
              <a:gd name="T39" fmla="*/ 299897079 h 131"/>
              <a:gd name="T40" fmla="*/ 57964496 w 169"/>
              <a:gd name="T41" fmla="*/ 279735877 h 131"/>
              <a:gd name="T42" fmla="*/ 35282253 w 169"/>
              <a:gd name="T43" fmla="*/ 257055319 h 131"/>
              <a:gd name="T44" fmla="*/ 15120966 w 169"/>
              <a:gd name="T45" fmla="*/ 226813517 h 131"/>
              <a:gd name="T46" fmla="*/ 0 w 169"/>
              <a:gd name="T47" fmla="*/ 199091071 h 131"/>
              <a:gd name="T48" fmla="*/ 0 w 169"/>
              <a:gd name="T49" fmla="*/ 163808969 h 131"/>
              <a:gd name="T50" fmla="*/ 0 w 169"/>
              <a:gd name="T51" fmla="*/ 131047810 h 131"/>
              <a:gd name="T52" fmla="*/ 15120966 w 169"/>
              <a:gd name="T53" fmla="*/ 100806008 h 131"/>
              <a:gd name="T54" fmla="*/ 35282253 w 169"/>
              <a:gd name="T55" fmla="*/ 73083562 h 131"/>
              <a:gd name="T56" fmla="*/ 57964496 w 169"/>
              <a:gd name="T57" fmla="*/ 47882060 h 131"/>
              <a:gd name="T58" fmla="*/ 93246749 w 169"/>
              <a:gd name="T59" fmla="*/ 30241802 h 131"/>
              <a:gd name="T60" fmla="*/ 131048369 w 169"/>
              <a:gd name="T61" fmla="*/ 15120901 h 131"/>
              <a:gd name="T62" fmla="*/ 168851577 w 169"/>
              <a:gd name="T63" fmla="*/ 5040300 h 131"/>
              <a:gd name="T64" fmla="*/ 214214474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1">
                <a:moveTo>
                  <a:pt x="85" y="0"/>
                </a:moveTo>
                <a:lnTo>
                  <a:pt x="102" y="2"/>
                </a:lnTo>
                <a:lnTo>
                  <a:pt x="117" y="6"/>
                </a:lnTo>
                <a:lnTo>
                  <a:pt x="131" y="12"/>
                </a:lnTo>
                <a:lnTo>
                  <a:pt x="144" y="19"/>
                </a:lnTo>
                <a:lnTo>
                  <a:pt x="154" y="29"/>
                </a:lnTo>
                <a:lnTo>
                  <a:pt x="161" y="40"/>
                </a:lnTo>
                <a:lnTo>
                  <a:pt x="167" y="52"/>
                </a:lnTo>
                <a:lnTo>
                  <a:pt x="169" y="65"/>
                </a:lnTo>
                <a:lnTo>
                  <a:pt x="167" y="79"/>
                </a:lnTo>
                <a:lnTo>
                  <a:pt x="161" y="90"/>
                </a:lnTo>
                <a:lnTo>
                  <a:pt x="154" y="102"/>
                </a:lnTo>
                <a:lnTo>
                  <a:pt x="144" y="111"/>
                </a:lnTo>
                <a:lnTo>
                  <a:pt x="131" y="119"/>
                </a:lnTo>
                <a:lnTo>
                  <a:pt x="117" y="125"/>
                </a:lnTo>
                <a:lnTo>
                  <a:pt x="102" y="129"/>
                </a:lnTo>
                <a:lnTo>
                  <a:pt x="85" y="131"/>
                </a:lnTo>
                <a:lnTo>
                  <a:pt x="67" y="129"/>
                </a:lnTo>
                <a:lnTo>
                  <a:pt x="52" y="125"/>
                </a:lnTo>
                <a:lnTo>
                  <a:pt x="37" y="119"/>
                </a:lnTo>
                <a:lnTo>
                  <a:pt x="23" y="111"/>
                </a:lnTo>
                <a:lnTo>
                  <a:pt x="14" y="102"/>
                </a:lnTo>
                <a:lnTo>
                  <a:pt x="6" y="90"/>
                </a:lnTo>
                <a:lnTo>
                  <a:pt x="0" y="79"/>
                </a:lnTo>
                <a:lnTo>
                  <a:pt x="0" y="65"/>
                </a:lnTo>
                <a:lnTo>
                  <a:pt x="0" y="52"/>
                </a:lnTo>
                <a:lnTo>
                  <a:pt x="6" y="40"/>
                </a:lnTo>
                <a:lnTo>
                  <a:pt x="14" y="29"/>
                </a:lnTo>
                <a:lnTo>
                  <a:pt x="23" y="19"/>
                </a:lnTo>
                <a:lnTo>
                  <a:pt x="37" y="12"/>
                </a:lnTo>
                <a:lnTo>
                  <a:pt x="52" y="6"/>
                </a:lnTo>
                <a:lnTo>
                  <a:pt x="67" y="2"/>
                </a:lnTo>
                <a:lnTo>
                  <a:pt x="85" y="0"/>
                </a:lnTo>
                <a:close/>
              </a:path>
            </a:pathLst>
          </a:custGeom>
          <a:solidFill>
            <a:srgbClr val="E77919"/>
          </a:solidFill>
          <a:ln w="9525">
            <a:noFill/>
            <a:round/>
            <a:headEnd/>
            <a:tailEnd/>
          </a:ln>
        </p:spPr>
        <p:txBody>
          <a:bodyPr/>
          <a:lstStyle/>
          <a:p>
            <a:endParaRPr lang="en-US" dirty="0"/>
          </a:p>
        </p:txBody>
      </p:sp>
      <p:sp>
        <p:nvSpPr>
          <p:cNvPr id="19580" name="Freeform 327"/>
          <p:cNvSpPr>
            <a:spLocks/>
          </p:cNvSpPr>
          <p:nvPr/>
        </p:nvSpPr>
        <p:spPr bwMode="auto">
          <a:xfrm>
            <a:off x="4070350" y="2728913"/>
            <a:ext cx="268288" cy="207962"/>
          </a:xfrm>
          <a:custGeom>
            <a:avLst/>
            <a:gdLst>
              <a:gd name="T0" fmla="*/ 214214474 w 169"/>
              <a:gd name="T1" fmla="*/ 0 h 131"/>
              <a:gd name="T2" fmla="*/ 257056417 w 169"/>
              <a:gd name="T3" fmla="*/ 5040300 h 131"/>
              <a:gd name="T4" fmla="*/ 294859625 w 169"/>
              <a:gd name="T5" fmla="*/ 15120901 h 131"/>
              <a:gd name="T6" fmla="*/ 330141878 w 169"/>
              <a:gd name="T7" fmla="*/ 30241802 h 131"/>
              <a:gd name="T8" fmla="*/ 362903176 w 169"/>
              <a:gd name="T9" fmla="*/ 47882060 h 131"/>
              <a:gd name="T10" fmla="*/ 388104786 w 169"/>
              <a:gd name="T11" fmla="*/ 73083562 h 131"/>
              <a:gd name="T12" fmla="*/ 405746706 w 169"/>
              <a:gd name="T13" fmla="*/ 100806008 h 131"/>
              <a:gd name="T14" fmla="*/ 420867672 w 169"/>
              <a:gd name="T15" fmla="*/ 131047810 h 131"/>
              <a:gd name="T16" fmla="*/ 425907994 w 169"/>
              <a:gd name="T17" fmla="*/ 163808969 h 131"/>
              <a:gd name="T18" fmla="*/ 420867672 w 169"/>
              <a:gd name="T19" fmla="*/ 199091071 h 131"/>
              <a:gd name="T20" fmla="*/ 405746706 w 169"/>
              <a:gd name="T21" fmla="*/ 226813517 h 131"/>
              <a:gd name="T22" fmla="*/ 388104786 w 169"/>
              <a:gd name="T23" fmla="*/ 257055319 h 131"/>
              <a:gd name="T24" fmla="*/ 362903176 w 169"/>
              <a:gd name="T25" fmla="*/ 279735877 h 131"/>
              <a:gd name="T26" fmla="*/ 330141878 w 169"/>
              <a:gd name="T27" fmla="*/ 299897079 h 131"/>
              <a:gd name="T28" fmla="*/ 294859625 w 169"/>
              <a:gd name="T29" fmla="*/ 315017980 h 131"/>
              <a:gd name="T30" fmla="*/ 257056417 w 169"/>
              <a:gd name="T31" fmla="*/ 325098581 h 131"/>
              <a:gd name="T32" fmla="*/ 214214474 w 169"/>
              <a:gd name="T33" fmla="*/ 330138881 h 131"/>
              <a:gd name="T34" fmla="*/ 168851577 w 169"/>
              <a:gd name="T35" fmla="*/ 325098581 h 131"/>
              <a:gd name="T36" fmla="*/ 131048369 w 169"/>
              <a:gd name="T37" fmla="*/ 315017980 h 131"/>
              <a:gd name="T38" fmla="*/ 93246749 w 169"/>
              <a:gd name="T39" fmla="*/ 299897079 h 131"/>
              <a:gd name="T40" fmla="*/ 57964496 w 169"/>
              <a:gd name="T41" fmla="*/ 279735877 h 131"/>
              <a:gd name="T42" fmla="*/ 35282253 w 169"/>
              <a:gd name="T43" fmla="*/ 257055319 h 131"/>
              <a:gd name="T44" fmla="*/ 15120966 w 169"/>
              <a:gd name="T45" fmla="*/ 226813517 h 131"/>
              <a:gd name="T46" fmla="*/ 0 w 169"/>
              <a:gd name="T47" fmla="*/ 199091071 h 131"/>
              <a:gd name="T48" fmla="*/ 0 w 169"/>
              <a:gd name="T49" fmla="*/ 163808969 h 131"/>
              <a:gd name="T50" fmla="*/ 0 w 169"/>
              <a:gd name="T51" fmla="*/ 131047810 h 131"/>
              <a:gd name="T52" fmla="*/ 15120966 w 169"/>
              <a:gd name="T53" fmla="*/ 100806008 h 131"/>
              <a:gd name="T54" fmla="*/ 35282253 w 169"/>
              <a:gd name="T55" fmla="*/ 73083562 h 131"/>
              <a:gd name="T56" fmla="*/ 57964496 w 169"/>
              <a:gd name="T57" fmla="*/ 47882060 h 131"/>
              <a:gd name="T58" fmla="*/ 93246749 w 169"/>
              <a:gd name="T59" fmla="*/ 30241802 h 131"/>
              <a:gd name="T60" fmla="*/ 131048369 w 169"/>
              <a:gd name="T61" fmla="*/ 15120901 h 131"/>
              <a:gd name="T62" fmla="*/ 168851577 w 169"/>
              <a:gd name="T63" fmla="*/ 5040300 h 131"/>
              <a:gd name="T64" fmla="*/ 214214474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1">
                <a:moveTo>
                  <a:pt x="85" y="0"/>
                </a:moveTo>
                <a:lnTo>
                  <a:pt x="102" y="2"/>
                </a:lnTo>
                <a:lnTo>
                  <a:pt x="117" y="6"/>
                </a:lnTo>
                <a:lnTo>
                  <a:pt x="131" y="12"/>
                </a:lnTo>
                <a:lnTo>
                  <a:pt x="144" y="19"/>
                </a:lnTo>
                <a:lnTo>
                  <a:pt x="154" y="29"/>
                </a:lnTo>
                <a:lnTo>
                  <a:pt x="161" y="40"/>
                </a:lnTo>
                <a:lnTo>
                  <a:pt x="167" y="52"/>
                </a:lnTo>
                <a:lnTo>
                  <a:pt x="169" y="65"/>
                </a:lnTo>
                <a:lnTo>
                  <a:pt x="167" y="79"/>
                </a:lnTo>
                <a:lnTo>
                  <a:pt x="161" y="90"/>
                </a:lnTo>
                <a:lnTo>
                  <a:pt x="154" y="102"/>
                </a:lnTo>
                <a:lnTo>
                  <a:pt x="144" y="111"/>
                </a:lnTo>
                <a:lnTo>
                  <a:pt x="131" y="119"/>
                </a:lnTo>
                <a:lnTo>
                  <a:pt x="117" y="125"/>
                </a:lnTo>
                <a:lnTo>
                  <a:pt x="102" y="129"/>
                </a:lnTo>
                <a:lnTo>
                  <a:pt x="85" y="131"/>
                </a:lnTo>
                <a:lnTo>
                  <a:pt x="67" y="129"/>
                </a:lnTo>
                <a:lnTo>
                  <a:pt x="52" y="125"/>
                </a:lnTo>
                <a:lnTo>
                  <a:pt x="37" y="119"/>
                </a:lnTo>
                <a:lnTo>
                  <a:pt x="23" y="111"/>
                </a:lnTo>
                <a:lnTo>
                  <a:pt x="14" y="102"/>
                </a:lnTo>
                <a:lnTo>
                  <a:pt x="6" y="90"/>
                </a:lnTo>
                <a:lnTo>
                  <a:pt x="0" y="79"/>
                </a:lnTo>
                <a:lnTo>
                  <a:pt x="0" y="65"/>
                </a:lnTo>
                <a:lnTo>
                  <a:pt x="0" y="52"/>
                </a:lnTo>
                <a:lnTo>
                  <a:pt x="6" y="40"/>
                </a:lnTo>
                <a:lnTo>
                  <a:pt x="14" y="29"/>
                </a:lnTo>
                <a:lnTo>
                  <a:pt x="23" y="19"/>
                </a:lnTo>
                <a:lnTo>
                  <a:pt x="37" y="12"/>
                </a:lnTo>
                <a:lnTo>
                  <a:pt x="52" y="6"/>
                </a:lnTo>
                <a:lnTo>
                  <a:pt x="67" y="2"/>
                </a:lnTo>
                <a:lnTo>
                  <a:pt x="85" y="0"/>
                </a:lnTo>
                <a:close/>
              </a:path>
            </a:pathLst>
          </a:custGeom>
          <a:noFill/>
          <a:ln w="9525">
            <a:solidFill>
              <a:srgbClr val="1F1A17"/>
            </a:solidFill>
            <a:prstDash val="solid"/>
            <a:round/>
            <a:headEnd/>
            <a:tailEnd/>
          </a:ln>
        </p:spPr>
        <p:txBody>
          <a:bodyPr/>
          <a:lstStyle/>
          <a:p>
            <a:endParaRPr lang="en-US" dirty="0"/>
          </a:p>
        </p:txBody>
      </p:sp>
      <p:sp>
        <p:nvSpPr>
          <p:cNvPr id="19581" name="Rectangle 328"/>
          <p:cNvSpPr>
            <a:spLocks noChangeArrowheads="1"/>
          </p:cNvSpPr>
          <p:nvPr/>
        </p:nvSpPr>
        <p:spPr bwMode="auto">
          <a:xfrm>
            <a:off x="4140200" y="2709863"/>
            <a:ext cx="234950" cy="301625"/>
          </a:xfrm>
          <a:prstGeom prst="rect">
            <a:avLst/>
          </a:prstGeom>
          <a:noFill/>
          <a:ln w="9525">
            <a:noFill/>
            <a:miter lim="800000"/>
            <a:headEnd/>
            <a:tailEnd/>
          </a:ln>
        </p:spPr>
        <p:txBody>
          <a:bodyPr wrap="none" lIns="0" tIns="0" rIns="0" bIns="0">
            <a:spAutoFit/>
          </a:bodyPr>
          <a:lstStyle/>
          <a:p>
            <a:r>
              <a:rPr lang="en-US" sz="1800" dirty="0">
                <a:solidFill>
                  <a:srgbClr val="1F1A17"/>
                </a:solidFill>
                <a:latin typeface="Arial" pitchFamily="34" charset="0"/>
              </a:rPr>
              <a:t>+</a:t>
            </a:r>
            <a:endParaRPr lang="en-US" dirty="0"/>
          </a:p>
        </p:txBody>
      </p:sp>
      <p:sp>
        <p:nvSpPr>
          <p:cNvPr id="19582" name="Text Box 6"/>
          <p:cNvSpPr txBox="1">
            <a:spLocks noChangeArrowheads="1"/>
          </p:cNvSpPr>
          <p:nvPr/>
        </p:nvSpPr>
        <p:spPr bwMode="auto">
          <a:xfrm>
            <a:off x="5265738" y="1265238"/>
            <a:ext cx="3443287" cy="1616075"/>
          </a:xfrm>
          <a:prstGeom prst="rect">
            <a:avLst/>
          </a:prstGeom>
          <a:noFill/>
          <a:ln w="9525">
            <a:noFill/>
            <a:miter lim="800000"/>
            <a:headEnd/>
            <a:tailEnd/>
          </a:ln>
        </p:spPr>
        <p:txBody>
          <a:bodyPr wrap="none">
            <a:spAutoFit/>
          </a:bodyPr>
          <a:lstStyle/>
          <a:p>
            <a:r>
              <a:rPr lang="de-DE" sz="2000" dirty="0">
                <a:effectLst>
                  <a:outerShdw blurRad="38100" dist="38100" dir="2700000" algn="tl">
                    <a:srgbClr val="000000">
                      <a:alpha val="43137"/>
                    </a:srgbClr>
                  </a:outerShdw>
                </a:effectLst>
                <a:latin typeface="Arial" pitchFamily="34" charset="0"/>
              </a:rPr>
              <a:t>mass-independent detection </a:t>
            </a:r>
          </a:p>
          <a:p>
            <a:r>
              <a:rPr lang="de-DE" sz="2000" dirty="0">
                <a:effectLst>
                  <a:outerShdw blurRad="38100" dist="38100" dir="2700000" algn="tl">
                    <a:srgbClr val="000000">
                      <a:alpha val="43137"/>
                    </a:srgbClr>
                  </a:outerShdw>
                </a:effectLst>
                <a:latin typeface="Arial" pitchFamily="34" charset="0"/>
              </a:rPr>
              <a:t>of ions at a detector</a:t>
            </a:r>
          </a:p>
          <a:p>
            <a:endParaRPr lang="de-DE" sz="2000" dirty="0">
              <a:effectLst>
                <a:outerShdw blurRad="38100" dist="38100" dir="2700000" algn="tl">
                  <a:srgbClr val="000000">
                    <a:alpha val="43137"/>
                  </a:srgbClr>
                </a:outerShdw>
              </a:effectLst>
              <a:latin typeface="Arial" pitchFamily="34" charset="0"/>
            </a:endParaRPr>
          </a:p>
          <a:p>
            <a:r>
              <a:rPr lang="de-DE" sz="2000" dirty="0">
                <a:effectLst>
                  <a:outerShdw blurRad="38100" dist="38100" dir="2700000" algn="tl">
                    <a:srgbClr val="000000">
                      <a:alpha val="43137"/>
                    </a:srgbClr>
                  </a:outerShdw>
                </a:effectLst>
                <a:latin typeface="Arial" pitchFamily="34" charset="0"/>
              </a:rPr>
              <a:t>time resolved output to</a:t>
            </a:r>
          </a:p>
          <a:p>
            <a:r>
              <a:rPr lang="de-DE" sz="2000" dirty="0">
                <a:effectLst>
                  <a:outerShdw blurRad="38100" dist="38100" dir="2700000" algn="tl">
                    <a:srgbClr val="000000">
                      <a:alpha val="43137"/>
                    </a:srgbClr>
                  </a:outerShdw>
                </a:effectLst>
                <a:latin typeface="Arial" pitchFamily="34" charset="0"/>
              </a:rPr>
              <a:t>oscilloscope and computer</a:t>
            </a:r>
          </a:p>
        </p:txBody>
      </p:sp>
      <p:pic>
        <p:nvPicPr>
          <p:cNvPr id="19583" name="Picture 4"/>
          <p:cNvPicPr>
            <a:picLocks noChangeAspect="1" noChangeArrowheads="1"/>
          </p:cNvPicPr>
          <p:nvPr/>
        </p:nvPicPr>
        <p:blipFill>
          <a:blip r:embed="rId3" cstate="print"/>
          <a:srcRect/>
          <a:stretch>
            <a:fillRect/>
          </a:stretch>
        </p:blipFill>
        <p:spPr bwMode="auto">
          <a:xfrm>
            <a:off x="5334000" y="3884613"/>
            <a:ext cx="3657600" cy="1601787"/>
          </a:xfrm>
          <a:prstGeom prst="rect">
            <a:avLst/>
          </a:prstGeom>
          <a:noFill/>
          <a:ln w="9525">
            <a:noFill/>
            <a:miter lim="800000"/>
            <a:headEnd/>
            <a:tailEnd/>
          </a:ln>
        </p:spPr>
      </p:pic>
      <p:sp>
        <p:nvSpPr>
          <p:cNvPr id="19584" name="AutoShape 331"/>
          <p:cNvSpPr>
            <a:spLocks noChangeArrowheads="1"/>
          </p:cNvSpPr>
          <p:nvPr/>
        </p:nvSpPr>
        <p:spPr bwMode="auto">
          <a:xfrm>
            <a:off x="6324600" y="2971800"/>
            <a:ext cx="533400" cy="838200"/>
          </a:xfrm>
          <a:prstGeom prst="downArrow">
            <a:avLst>
              <a:gd name="adj1" fmla="val 50000"/>
              <a:gd name="adj2" fmla="val 39286"/>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dirty="0"/>
          </a:p>
        </p:txBody>
      </p:sp>
      <p:sp>
        <p:nvSpPr>
          <p:cNvPr id="19585" name="Text Box 5"/>
          <p:cNvSpPr txBox="1">
            <a:spLocks noChangeArrowheads="1"/>
          </p:cNvSpPr>
          <p:nvPr/>
        </p:nvSpPr>
        <p:spPr bwMode="auto">
          <a:xfrm>
            <a:off x="1191093" y="228600"/>
            <a:ext cx="6436377" cy="646331"/>
          </a:xfrm>
          <a:prstGeom prst="rect">
            <a:avLst/>
          </a:prstGeom>
          <a:noFill/>
          <a:ln w="9525">
            <a:noFill/>
            <a:miter lim="800000"/>
            <a:headEnd/>
            <a:tailEnd/>
          </a:ln>
        </p:spPr>
        <p:txBody>
          <a:bodyPr wrap="none">
            <a:spAutoFit/>
          </a:bodyPr>
          <a:lstStyle/>
          <a:p>
            <a:r>
              <a:rPr lang="de-DE"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 MS: Basic Principles</a:t>
            </a:r>
          </a:p>
        </p:txBody>
      </p:sp>
      <p:sp>
        <p:nvSpPr>
          <p:cNvPr id="19586" name="Text Box 334"/>
          <p:cNvSpPr txBox="1">
            <a:spLocks noChangeArrowheads="1"/>
          </p:cNvSpPr>
          <p:nvPr/>
        </p:nvSpPr>
        <p:spPr bwMode="auto">
          <a:xfrm rot="-5400000">
            <a:off x="2151856" y="2501107"/>
            <a:ext cx="1519237" cy="336550"/>
          </a:xfrm>
          <a:prstGeom prst="rect">
            <a:avLst/>
          </a:prstGeom>
          <a:noFill/>
          <a:ln w="9525">
            <a:noFill/>
            <a:miter lim="800000"/>
            <a:headEnd/>
            <a:tailEnd/>
          </a:ln>
          <a:effectLst/>
        </p:spPr>
        <p:txBody>
          <a:bodyPr wrap="none">
            <a:spAutoFit/>
          </a:bodyPr>
          <a:lstStyle/>
          <a:p>
            <a:r>
              <a:rPr lang="en-US" sz="1600" b="1" dirty="0">
                <a:latin typeface="Arial" pitchFamily="34" charset="0"/>
              </a:rPr>
              <a:t>Time of Flight</a:t>
            </a:r>
          </a:p>
        </p:txBody>
      </p:sp>
      <p:sp>
        <p:nvSpPr>
          <p:cNvPr id="331" name="TextBox 330"/>
          <p:cNvSpPr txBox="1"/>
          <p:nvPr/>
        </p:nvSpPr>
        <p:spPr>
          <a:xfrm>
            <a:off x="3894814" y="3058180"/>
            <a:ext cx="829586" cy="523220"/>
          </a:xfrm>
          <a:prstGeom prst="rect">
            <a:avLst/>
          </a:prstGeom>
          <a:noFill/>
        </p:spPr>
        <p:txBody>
          <a:bodyPr wrap="none" rtlCol="0">
            <a:spAutoFit/>
          </a:bodyPr>
          <a:lstStyle/>
          <a:p>
            <a:pPr algn="ctr"/>
            <a:r>
              <a:rPr lang="en-US" sz="1400" b="1" dirty="0" smtClean="0"/>
              <a:t>Vacuum </a:t>
            </a:r>
          </a:p>
          <a:p>
            <a:pPr algn="ctr"/>
            <a:r>
              <a:rPr lang="en-US" sz="1400" b="1" dirty="0" smtClean="0"/>
              <a:t>tube</a:t>
            </a:r>
            <a:endParaRPr lang="en-US" sz="1400" b="1" dirty="0"/>
          </a:p>
        </p:txBody>
      </p:sp>
      <p:sp>
        <p:nvSpPr>
          <p:cNvPr id="332" name="TextBox 331"/>
          <p:cNvSpPr txBox="1"/>
          <p:nvPr/>
        </p:nvSpPr>
        <p:spPr>
          <a:xfrm>
            <a:off x="7239000" y="6541785"/>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3" name="Slide Number Placeholder 2"/>
          <p:cNvSpPr>
            <a:spLocks noGrp="1"/>
          </p:cNvSpPr>
          <p:nvPr>
            <p:ph type="sldNum" sz="quarter" idx="11"/>
          </p:nvPr>
        </p:nvSpPr>
        <p:spPr/>
        <p:txBody>
          <a:bodyPr/>
          <a:lstStyle/>
          <a:p>
            <a:fld id="{1ED6D128-09CC-4217-91BB-A3EA108A7F60}" type="slidenum">
              <a:rPr lang="en-US" smtClean="0"/>
              <a:t>13</a:t>
            </a:fld>
            <a:endParaRPr lang="en-US" dirty="0"/>
          </a:p>
        </p:txBody>
      </p:sp>
    </p:spTree>
    <p:extLst>
      <p:ext uri="{BB962C8B-B14F-4D97-AF65-F5344CB8AC3E}">
        <p14:creationId xmlns:p14="http://schemas.microsoft.com/office/powerpoint/2010/main" val="301406058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89"/>
          <p:cNvSpPr>
            <a:spLocks noChangeArrowheads="1"/>
          </p:cNvSpPr>
          <p:nvPr/>
        </p:nvSpPr>
        <p:spPr bwMode="auto">
          <a:xfrm>
            <a:off x="2819400" y="2667000"/>
            <a:ext cx="1676400" cy="990600"/>
          </a:xfrm>
          <a:prstGeom prst="rect">
            <a:avLst/>
          </a:prstGeom>
          <a:gradFill rotWithShape="0">
            <a:gsLst>
              <a:gs pos="0">
                <a:schemeClr val="bg1"/>
              </a:gs>
              <a:gs pos="100000">
                <a:schemeClr val="folHlink"/>
              </a:gs>
            </a:gsLst>
            <a:lin ang="5400000" scaled="1"/>
          </a:gradFill>
          <a:ln w="12700">
            <a:solidFill>
              <a:srgbClr val="969696"/>
            </a:solidFill>
            <a:miter lim="800000"/>
            <a:headEnd/>
            <a:tailEnd/>
          </a:ln>
          <a:effectLst/>
        </p:spPr>
        <p:txBody>
          <a:bodyPr wrap="none" anchor="ctr"/>
          <a:lstStyle/>
          <a:p>
            <a:endParaRPr lang="en-US" dirty="0"/>
          </a:p>
        </p:txBody>
      </p:sp>
      <p:sp>
        <p:nvSpPr>
          <p:cNvPr id="13316" name="Rectangle 2"/>
          <p:cNvSpPr>
            <a:spLocks noGrp="1" noChangeArrowheads="1"/>
          </p:cNvSpPr>
          <p:nvPr>
            <p:ph type="title" idx="4294967295"/>
          </p:nvPr>
        </p:nvSpPr>
        <p:spPr>
          <a:xfrm>
            <a:off x="209550" y="28815"/>
            <a:ext cx="9029700" cy="900113"/>
          </a:xfrm>
        </p:spPr>
        <p:txBody>
          <a:bodyPr>
            <a:normAutofit/>
          </a:bodyPr>
          <a:lstStyle/>
          <a:p>
            <a:pPr algn="ctr" eaLnBrk="1" hangingPunct="1">
              <a:lnSpc>
                <a:spcPct val="60000"/>
              </a:lnSpc>
            </a:pPr>
            <a:r>
              <a:rPr lang="de-DE" sz="3600" dirty="0">
                <a:solidFill>
                  <a:schemeClr val="accent1">
                    <a:satMod val="150000"/>
                  </a:schemeClr>
                </a:solidFill>
                <a:effectLst>
                  <a:outerShdw blurRad="38100" dist="38100" dir="2700000" algn="tl">
                    <a:srgbClr val="000000">
                      <a:alpha val="43137"/>
                    </a:srgbClr>
                  </a:outerShdw>
                </a:effectLst>
                <a:ea typeface="+mj-ea"/>
                <a:cs typeface="+mj-cs"/>
              </a:rPr>
              <a:t>MALDI-TOF MS Overview</a:t>
            </a:r>
          </a:p>
        </p:txBody>
      </p:sp>
      <p:sp>
        <p:nvSpPr>
          <p:cNvPr id="13317" name="Freeform 157"/>
          <p:cNvSpPr>
            <a:spLocks/>
          </p:cNvSpPr>
          <p:nvPr/>
        </p:nvSpPr>
        <p:spPr bwMode="auto">
          <a:xfrm>
            <a:off x="714375" y="2519363"/>
            <a:ext cx="1192213" cy="3052762"/>
          </a:xfrm>
          <a:custGeom>
            <a:avLst/>
            <a:gdLst>
              <a:gd name="T0" fmla="*/ 2147483647 w 579"/>
              <a:gd name="T1" fmla="*/ 2147483647 h 1843"/>
              <a:gd name="T2" fmla="*/ 2147483647 w 579"/>
              <a:gd name="T3" fmla="*/ 0 h 1843"/>
              <a:gd name="T4" fmla="*/ 0 w 579"/>
              <a:gd name="T5" fmla="*/ 2147483647 h 1843"/>
              <a:gd name="T6" fmla="*/ 2147483647 w 579"/>
              <a:gd name="T7" fmla="*/ 2147483647 h 1843"/>
              <a:gd name="T8" fmla="*/ 0 60000 65536"/>
              <a:gd name="T9" fmla="*/ 0 60000 65536"/>
              <a:gd name="T10" fmla="*/ 0 60000 65536"/>
              <a:gd name="T11" fmla="*/ 0 60000 65536"/>
              <a:gd name="T12" fmla="*/ 0 w 579"/>
              <a:gd name="T13" fmla="*/ 0 h 1843"/>
              <a:gd name="T14" fmla="*/ 579 w 579"/>
              <a:gd name="T15" fmla="*/ 1843 h 1843"/>
            </a:gdLst>
            <a:ahLst/>
            <a:cxnLst>
              <a:cxn ang="T8">
                <a:pos x="T0" y="T1"/>
              </a:cxn>
              <a:cxn ang="T9">
                <a:pos x="T2" y="T3"/>
              </a:cxn>
              <a:cxn ang="T10">
                <a:pos x="T4" y="T5"/>
              </a:cxn>
              <a:cxn ang="T11">
                <a:pos x="T6" y="T7"/>
              </a:cxn>
            </a:cxnLst>
            <a:rect l="T12" t="T13" r="T14" b="T15"/>
            <a:pathLst>
              <a:path w="579" h="1843">
                <a:moveTo>
                  <a:pt x="579" y="1843"/>
                </a:moveTo>
                <a:lnTo>
                  <a:pt x="286" y="0"/>
                </a:lnTo>
                <a:lnTo>
                  <a:pt x="0" y="1839"/>
                </a:lnTo>
                <a:lnTo>
                  <a:pt x="579" y="1843"/>
                </a:lnTo>
                <a:close/>
              </a:path>
            </a:pathLst>
          </a:custGeom>
          <a:gradFill rotWithShape="0">
            <a:gsLst>
              <a:gs pos="0">
                <a:srgbClr val="339966"/>
              </a:gs>
              <a:gs pos="100000">
                <a:srgbClr val="FFFFFF"/>
              </a:gs>
            </a:gsLst>
            <a:lin ang="5400000" scaled="1"/>
          </a:gradFill>
          <a:ln w="9525">
            <a:noFill/>
            <a:round/>
            <a:headEnd/>
            <a:tailEnd/>
          </a:ln>
        </p:spPr>
        <p:txBody>
          <a:bodyPr/>
          <a:lstStyle/>
          <a:p>
            <a:endParaRPr lang="en-US" b="1" dirty="0">
              <a:effectLst>
                <a:outerShdw blurRad="38100" dist="38100" dir="2700000" algn="tl">
                  <a:srgbClr val="000000">
                    <a:alpha val="43137"/>
                  </a:srgbClr>
                </a:outerShdw>
              </a:effectLst>
            </a:endParaRPr>
          </a:p>
        </p:txBody>
      </p:sp>
      <p:sp>
        <p:nvSpPr>
          <p:cNvPr id="13318" name="Rectangle 462"/>
          <p:cNvSpPr>
            <a:spLocks noChangeArrowheads="1"/>
          </p:cNvSpPr>
          <p:nvPr/>
        </p:nvSpPr>
        <p:spPr bwMode="auto">
          <a:xfrm>
            <a:off x="812800" y="5267325"/>
            <a:ext cx="1049338" cy="244475"/>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desorption</a:t>
            </a:r>
          </a:p>
        </p:txBody>
      </p:sp>
      <p:sp>
        <p:nvSpPr>
          <p:cNvPr id="13319" name="Rectangle 463"/>
          <p:cNvSpPr>
            <a:spLocks noChangeArrowheads="1"/>
          </p:cNvSpPr>
          <p:nvPr/>
        </p:nvSpPr>
        <p:spPr bwMode="auto">
          <a:xfrm>
            <a:off x="803195" y="4824412"/>
            <a:ext cx="949325" cy="244475"/>
          </a:xfrm>
          <a:prstGeom prst="rect">
            <a:avLst/>
          </a:prstGeom>
          <a:noFill/>
          <a:ln w="9525">
            <a:noFill/>
            <a:miter lim="800000"/>
            <a:headEnd/>
            <a:tailEnd/>
          </a:ln>
        </p:spPr>
        <p:txBody>
          <a:bodyPr wrap="none" lIns="0" tIns="0" rIns="0" bIns="0">
            <a:spAutoFit/>
          </a:bodyPr>
          <a:lstStyle/>
          <a:p>
            <a:r>
              <a:rPr lang="en-US" sz="1600" b="1" dirty="0">
                <a:solidFill>
                  <a:srgbClr val="FFC000"/>
                </a:solidFill>
                <a:effectLst>
                  <a:outerShdw blurRad="38100" dist="38100" dir="2700000" algn="tl">
                    <a:srgbClr val="000000">
                      <a:alpha val="43137"/>
                    </a:srgbClr>
                  </a:outerShdw>
                </a:effectLst>
                <a:latin typeface="Arial" pitchFamily="34" charset="0"/>
              </a:rPr>
              <a:t>ionization</a:t>
            </a:r>
          </a:p>
        </p:txBody>
      </p:sp>
      <p:sp>
        <p:nvSpPr>
          <p:cNvPr id="13320" name="Rectangle 464"/>
          <p:cNvSpPr>
            <a:spLocks noChangeArrowheads="1"/>
          </p:cNvSpPr>
          <p:nvPr/>
        </p:nvSpPr>
        <p:spPr bwMode="auto">
          <a:xfrm>
            <a:off x="739775" y="3989388"/>
            <a:ext cx="1185863" cy="244475"/>
          </a:xfrm>
          <a:prstGeom prst="rect">
            <a:avLst/>
          </a:prstGeom>
          <a:noFill/>
          <a:ln w="9525">
            <a:noFill/>
            <a:miter lim="800000"/>
            <a:headEnd/>
            <a:tailEnd/>
          </a:ln>
        </p:spPr>
        <p:txBody>
          <a:bodyPr wrap="none" lIns="0" tIns="0" rIns="0" bIns="0">
            <a:spAutoFit/>
          </a:bodyPr>
          <a:lstStyle/>
          <a:p>
            <a:r>
              <a:rPr lang="en-US" sz="1600" b="1" dirty="0">
                <a:solidFill>
                  <a:srgbClr val="FFC000"/>
                </a:solidFill>
                <a:latin typeface="Arial" pitchFamily="34" charset="0"/>
              </a:rPr>
              <a:t>acceleration</a:t>
            </a:r>
          </a:p>
        </p:txBody>
      </p:sp>
      <p:sp>
        <p:nvSpPr>
          <p:cNvPr id="13321" name="Rectangle 465"/>
          <p:cNvSpPr>
            <a:spLocks noChangeArrowheads="1"/>
          </p:cNvSpPr>
          <p:nvPr/>
        </p:nvSpPr>
        <p:spPr bwMode="auto">
          <a:xfrm>
            <a:off x="812800" y="3082925"/>
            <a:ext cx="1027113" cy="244475"/>
          </a:xfrm>
          <a:prstGeom prst="rect">
            <a:avLst/>
          </a:prstGeom>
          <a:noFill/>
          <a:ln w="9525">
            <a:noFill/>
            <a:miter lim="800000"/>
            <a:headEnd/>
            <a:tailEnd/>
          </a:ln>
        </p:spPr>
        <p:txBody>
          <a:bodyPr wrap="none" lIns="0" tIns="0" rIns="0" bIns="0">
            <a:spAutoFit/>
          </a:bodyPr>
          <a:lstStyle/>
          <a:p>
            <a:r>
              <a:rPr lang="en-US" sz="1600" b="1" dirty="0">
                <a:solidFill>
                  <a:srgbClr val="FFC000"/>
                </a:solidFill>
                <a:latin typeface="Arial" pitchFamily="34" charset="0"/>
              </a:rPr>
              <a:t>separation</a:t>
            </a:r>
          </a:p>
        </p:txBody>
      </p:sp>
      <p:sp>
        <p:nvSpPr>
          <p:cNvPr id="13322" name="Rectangle 466"/>
          <p:cNvSpPr>
            <a:spLocks noChangeArrowheads="1"/>
          </p:cNvSpPr>
          <p:nvPr/>
        </p:nvSpPr>
        <p:spPr bwMode="auto">
          <a:xfrm>
            <a:off x="893763" y="2309813"/>
            <a:ext cx="912109" cy="246221"/>
          </a:xfrm>
          <a:prstGeom prst="rect">
            <a:avLst/>
          </a:prstGeom>
          <a:noFill/>
          <a:ln w="9525">
            <a:noFill/>
            <a:miter lim="800000"/>
            <a:headEnd/>
            <a:tailEnd/>
          </a:ln>
        </p:spPr>
        <p:txBody>
          <a:bodyPr wrap="none" lIns="0" tIns="0" rIns="0" bIns="0">
            <a:spAutoFit/>
          </a:bodyPr>
          <a:lstStyle/>
          <a:p>
            <a:r>
              <a:rPr lang="en-US" sz="1600" b="1" dirty="0">
                <a:solidFill>
                  <a:srgbClr val="FFC000"/>
                </a:solidFill>
                <a:latin typeface="Arial" pitchFamily="34" charset="0"/>
              </a:rPr>
              <a:t>detection</a:t>
            </a:r>
            <a:endParaRPr lang="en-US" sz="1600" b="1" dirty="0">
              <a:solidFill>
                <a:srgbClr val="FFC000"/>
              </a:solidFill>
            </a:endParaRPr>
          </a:p>
        </p:txBody>
      </p:sp>
      <p:grpSp>
        <p:nvGrpSpPr>
          <p:cNvPr id="2" name="Group 6"/>
          <p:cNvGrpSpPr>
            <a:grpSpLocks/>
          </p:cNvGrpSpPr>
          <p:nvPr/>
        </p:nvGrpSpPr>
        <p:grpSpPr bwMode="auto">
          <a:xfrm>
            <a:off x="6429375" y="2436813"/>
            <a:ext cx="2322513" cy="2992438"/>
            <a:chOff x="3560" y="1162"/>
            <a:chExt cx="1463" cy="1885"/>
          </a:xfrm>
        </p:grpSpPr>
        <p:grpSp>
          <p:nvGrpSpPr>
            <p:cNvPr id="3" name="Group 7"/>
            <p:cNvGrpSpPr>
              <a:grpSpLocks/>
            </p:cNvGrpSpPr>
            <p:nvPr/>
          </p:nvGrpSpPr>
          <p:grpSpPr bwMode="auto">
            <a:xfrm>
              <a:off x="3560" y="1162"/>
              <a:ext cx="1330" cy="708"/>
              <a:chOff x="3560" y="1162"/>
              <a:chExt cx="1330" cy="708"/>
            </a:xfrm>
          </p:grpSpPr>
          <p:sp>
            <p:nvSpPr>
              <p:cNvPr id="14361" name="Rectangle 8"/>
              <p:cNvSpPr>
                <a:spLocks noChangeArrowheads="1"/>
              </p:cNvSpPr>
              <p:nvPr/>
            </p:nvSpPr>
            <p:spPr bwMode="auto">
              <a:xfrm>
                <a:off x="3757" y="1281"/>
                <a:ext cx="129" cy="174"/>
              </a:xfrm>
              <a:prstGeom prst="rect">
                <a:avLst/>
              </a:prstGeom>
              <a:noFill/>
              <a:ln w="9525">
                <a:noFill/>
                <a:miter lim="800000"/>
                <a:headEnd/>
                <a:tailEnd/>
              </a:ln>
            </p:spPr>
            <p:txBody>
              <a:bodyPr wrap="none" lIns="0" tIns="0" rIns="0" bIns="0">
                <a:spAutoFit/>
              </a:bodyPr>
              <a:lstStyle/>
              <a:p>
                <a:r>
                  <a:rPr lang="en-US" b="1" dirty="0">
                    <a:latin typeface="Arial" pitchFamily="34" charset="0"/>
                  </a:rPr>
                  <a:t>m</a:t>
                </a:r>
                <a:endParaRPr lang="en-US" dirty="0"/>
              </a:p>
            </p:txBody>
          </p:sp>
          <p:sp>
            <p:nvSpPr>
              <p:cNvPr id="14362" name="Rectangle 9"/>
              <p:cNvSpPr>
                <a:spLocks noChangeArrowheads="1"/>
              </p:cNvSpPr>
              <p:nvPr/>
            </p:nvSpPr>
            <p:spPr bwMode="auto">
              <a:xfrm>
                <a:off x="3784" y="1519"/>
                <a:ext cx="73" cy="174"/>
              </a:xfrm>
              <a:prstGeom prst="rect">
                <a:avLst/>
              </a:prstGeom>
              <a:noFill/>
              <a:ln w="9525">
                <a:noFill/>
                <a:miter lim="800000"/>
                <a:headEnd/>
                <a:tailEnd/>
              </a:ln>
            </p:spPr>
            <p:txBody>
              <a:bodyPr wrap="none" lIns="0" tIns="0" rIns="0" bIns="0">
                <a:spAutoFit/>
              </a:bodyPr>
              <a:lstStyle/>
              <a:p>
                <a:r>
                  <a:rPr lang="en-US" b="1" dirty="0">
                    <a:latin typeface="Arial" pitchFamily="34" charset="0"/>
                  </a:rPr>
                  <a:t>z</a:t>
                </a:r>
                <a:endParaRPr lang="en-US" dirty="0"/>
              </a:p>
            </p:txBody>
          </p:sp>
          <p:sp>
            <p:nvSpPr>
              <p:cNvPr id="14363" name="Rectangle 10"/>
              <p:cNvSpPr>
                <a:spLocks noChangeArrowheads="1"/>
              </p:cNvSpPr>
              <p:nvPr/>
            </p:nvSpPr>
            <p:spPr bwMode="auto">
              <a:xfrm>
                <a:off x="4005" y="1421"/>
                <a:ext cx="85" cy="174"/>
              </a:xfrm>
              <a:prstGeom prst="rect">
                <a:avLst/>
              </a:prstGeom>
              <a:noFill/>
              <a:ln w="9525">
                <a:noFill/>
                <a:miter lim="800000"/>
                <a:headEnd/>
                <a:tailEnd/>
              </a:ln>
            </p:spPr>
            <p:txBody>
              <a:bodyPr wrap="none" lIns="0" tIns="0" rIns="0" bIns="0">
                <a:spAutoFit/>
              </a:bodyPr>
              <a:lstStyle/>
              <a:p>
                <a:r>
                  <a:rPr lang="en-US" b="1" dirty="0">
                    <a:latin typeface="Arial" pitchFamily="34" charset="0"/>
                  </a:rPr>
                  <a:t>=</a:t>
                </a:r>
                <a:endParaRPr lang="en-US" dirty="0"/>
              </a:p>
            </p:txBody>
          </p:sp>
          <p:sp>
            <p:nvSpPr>
              <p:cNvPr id="14364" name="Rectangle 11"/>
              <p:cNvSpPr>
                <a:spLocks noChangeArrowheads="1"/>
              </p:cNvSpPr>
              <p:nvPr/>
            </p:nvSpPr>
            <p:spPr bwMode="auto">
              <a:xfrm>
                <a:off x="4205" y="1279"/>
                <a:ext cx="267" cy="174"/>
              </a:xfrm>
              <a:prstGeom prst="rect">
                <a:avLst/>
              </a:prstGeom>
              <a:noFill/>
              <a:ln w="9525">
                <a:noFill/>
                <a:miter lim="800000"/>
                <a:headEnd/>
                <a:tailEnd/>
              </a:ln>
            </p:spPr>
            <p:txBody>
              <a:bodyPr wrap="none" lIns="0" tIns="0" rIns="0" bIns="0">
                <a:spAutoFit/>
              </a:bodyPr>
              <a:lstStyle/>
              <a:p>
                <a:r>
                  <a:rPr lang="en-US" b="1" dirty="0">
                    <a:latin typeface="Arial" pitchFamily="34" charset="0"/>
                  </a:rPr>
                  <a:t>2eU</a:t>
                </a:r>
                <a:endParaRPr lang="en-US" dirty="0"/>
              </a:p>
            </p:txBody>
          </p:sp>
          <p:sp>
            <p:nvSpPr>
              <p:cNvPr id="14365" name="Rectangle 12"/>
              <p:cNvSpPr>
                <a:spLocks noChangeArrowheads="1"/>
              </p:cNvSpPr>
              <p:nvPr/>
            </p:nvSpPr>
            <p:spPr bwMode="auto">
              <a:xfrm>
                <a:off x="4301" y="1563"/>
                <a:ext cx="137" cy="174"/>
              </a:xfrm>
              <a:prstGeom prst="rect">
                <a:avLst/>
              </a:prstGeom>
              <a:noFill/>
              <a:ln w="9525">
                <a:noFill/>
                <a:miter lim="800000"/>
                <a:headEnd/>
                <a:tailEnd/>
              </a:ln>
            </p:spPr>
            <p:txBody>
              <a:bodyPr wrap="none" lIns="0" tIns="0" rIns="0" bIns="0">
                <a:spAutoFit/>
              </a:bodyPr>
              <a:lstStyle/>
              <a:p>
                <a:r>
                  <a:rPr lang="en-US" b="1" dirty="0">
                    <a:latin typeface="Arial" pitchFamily="34" charset="0"/>
                  </a:rPr>
                  <a:t>L²</a:t>
                </a:r>
                <a:endParaRPr lang="en-US" dirty="0"/>
              </a:p>
            </p:txBody>
          </p:sp>
          <p:sp>
            <p:nvSpPr>
              <p:cNvPr id="14366" name="Rectangle 13"/>
              <p:cNvSpPr>
                <a:spLocks noChangeArrowheads="1"/>
              </p:cNvSpPr>
              <p:nvPr/>
            </p:nvSpPr>
            <p:spPr bwMode="auto">
              <a:xfrm>
                <a:off x="4667" y="1413"/>
                <a:ext cx="97" cy="174"/>
              </a:xfrm>
              <a:prstGeom prst="rect">
                <a:avLst/>
              </a:prstGeom>
              <a:noFill/>
              <a:ln w="9525">
                <a:noFill/>
                <a:miter lim="800000"/>
                <a:headEnd/>
                <a:tailEnd/>
              </a:ln>
            </p:spPr>
            <p:txBody>
              <a:bodyPr wrap="none" lIns="0" tIns="0" rIns="0" bIns="0">
                <a:spAutoFit/>
              </a:bodyPr>
              <a:lstStyle/>
              <a:p>
                <a:r>
                  <a:rPr lang="en-US" b="1" dirty="0">
                    <a:latin typeface="Arial" pitchFamily="34" charset="0"/>
                  </a:rPr>
                  <a:t>t²</a:t>
                </a:r>
                <a:endParaRPr lang="en-US" dirty="0"/>
              </a:p>
            </p:txBody>
          </p:sp>
          <p:sp>
            <p:nvSpPr>
              <p:cNvPr id="14367" name="Rectangle 14"/>
              <p:cNvSpPr>
                <a:spLocks noChangeArrowheads="1"/>
              </p:cNvSpPr>
              <p:nvPr/>
            </p:nvSpPr>
            <p:spPr bwMode="auto">
              <a:xfrm>
                <a:off x="3711" y="1517"/>
                <a:ext cx="263" cy="11"/>
              </a:xfrm>
              <a:prstGeom prst="rect">
                <a:avLst/>
              </a:prstGeom>
              <a:solidFill>
                <a:srgbClr val="1F1A17"/>
              </a:solidFill>
              <a:ln w="9525">
                <a:solidFill>
                  <a:schemeClr val="tx1"/>
                </a:solidFill>
                <a:miter lim="800000"/>
                <a:headEnd/>
                <a:tailEnd/>
              </a:ln>
            </p:spPr>
            <p:txBody>
              <a:bodyPr/>
              <a:lstStyle/>
              <a:p>
                <a:endParaRPr lang="en-US" sz="2200" dirty="0">
                  <a:latin typeface="Arial" pitchFamily="34" charset="0"/>
                </a:endParaRPr>
              </a:p>
            </p:txBody>
          </p:sp>
          <p:sp>
            <p:nvSpPr>
              <p:cNvPr id="14368" name="Rectangle 15"/>
              <p:cNvSpPr>
                <a:spLocks noChangeArrowheads="1"/>
              </p:cNvSpPr>
              <p:nvPr/>
            </p:nvSpPr>
            <p:spPr bwMode="auto">
              <a:xfrm>
                <a:off x="4170" y="1517"/>
                <a:ext cx="447" cy="11"/>
              </a:xfrm>
              <a:prstGeom prst="rect">
                <a:avLst/>
              </a:prstGeom>
              <a:solidFill>
                <a:srgbClr val="1F1A17"/>
              </a:solidFill>
              <a:ln w="9525">
                <a:solidFill>
                  <a:schemeClr val="tx1"/>
                </a:solidFill>
                <a:miter lim="800000"/>
                <a:headEnd/>
                <a:tailEnd/>
              </a:ln>
            </p:spPr>
            <p:txBody>
              <a:bodyPr/>
              <a:lstStyle/>
              <a:p>
                <a:endParaRPr lang="en-US" sz="2200" dirty="0">
                  <a:latin typeface="Arial" pitchFamily="34" charset="0"/>
                </a:endParaRPr>
              </a:p>
            </p:txBody>
          </p:sp>
          <p:sp>
            <p:nvSpPr>
              <p:cNvPr id="14369" name="Freeform 16"/>
              <p:cNvSpPr>
                <a:spLocks/>
              </p:cNvSpPr>
              <p:nvPr/>
            </p:nvSpPr>
            <p:spPr bwMode="auto">
              <a:xfrm>
                <a:off x="3738" y="1162"/>
                <a:ext cx="975" cy="15"/>
              </a:xfrm>
              <a:custGeom>
                <a:avLst/>
                <a:gdLst>
                  <a:gd name="T0" fmla="*/ 975 w 975"/>
                  <a:gd name="T1" fmla="*/ 15 h 15"/>
                  <a:gd name="T2" fmla="*/ 975 w 975"/>
                  <a:gd name="T3" fmla="*/ 0 h 15"/>
                  <a:gd name="T4" fmla="*/ 0 w 975"/>
                  <a:gd name="T5" fmla="*/ 0 h 15"/>
                  <a:gd name="T6" fmla="*/ 0 w 975"/>
                  <a:gd name="T7" fmla="*/ 15 h 15"/>
                  <a:gd name="T8" fmla="*/ 975 w 975"/>
                  <a:gd name="T9" fmla="*/ 15 h 15"/>
                  <a:gd name="T10" fmla="*/ 975 w 975"/>
                  <a:gd name="T11" fmla="*/ 15 h 15"/>
                  <a:gd name="T12" fmla="*/ 0 60000 65536"/>
                  <a:gd name="T13" fmla="*/ 0 60000 65536"/>
                  <a:gd name="T14" fmla="*/ 0 60000 65536"/>
                  <a:gd name="T15" fmla="*/ 0 60000 65536"/>
                  <a:gd name="T16" fmla="*/ 0 60000 65536"/>
                  <a:gd name="T17" fmla="*/ 0 60000 65536"/>
                  <a:gd name="T18" fmla="*/ 0 w 975"/>
                  <a:gd name="T19" fmla="*/ 0 h 15"/>
                  <a:gd name="T20" fmla="*/ 975 w 97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75" h="15">
                    <a:moveTo>
                      <a:pt x="975" y="15"/>
                    </a:moveTo>
                    <a:lnTo>
                      <a:pt x="975" y="0"/>
                    </a:lnTo>
                    <a:lnTo>
                      <a:pt x="0" y="0"/>
                    </a:lnTo>
                    <a:lnTo>
                      <a:pt x="0" y="15"/>
                    </a:lnTo>
                    <a:lnTo>
                      <a:pt x="975" y="15"/>
                    </a:lnTo>
                    <a:close/>
                  </a:path>
                </a:pathLst>
              </a:custGeom>
              <a:solidFill>
                <a:srgbClr val="94D0DD"/>
              </a:solidFill>
              <a:ln w="9525">
                <a:noFill/>
                <a:round/>
                <a:headEnd/>
                <a:tailEnd/>
              </a:ln>
            </p:spPr>
            <p:txBody>
              <a:bodyPr/>
              <a:lstStyle/>
              <a:p>
                <a:endParaRPr lang="en-US" dirty="0"/>
              </a:p>
            </p:txBody>
          </p:sp>
          <p:sp>
            <p:nvSpPr>
              <p:cNvPr id="14370" name="Freeform 17"/>
              <p:cNvSpPr>
                <a:spLocks/>
              </p:cNvSpPr>
              <p:nvPr/>
            </p:nvSpPr>
            <p:spPr bwMode="auto">
              <a:xfrm>
                <a:off x="4713" y="1162"/>
                <a:ext cx="177" cy="176"/>
              </a:xfrm>
              <a:custGeom>
                <a:avLst/>
                <a:gdLst>
                  <a:gd name="T0" fmla="*/ 177 w 177"/>
                  <a:gd name="T1" fmla="*/ 176 h 176"/>
                  <a:gd name="T2" fmla="*/ 177 w 177"/>
                  <a:gd name="T3" fmla="*/ 176 h 176"/>
                  <a:gd name="T4" fmla="*/ 177 w 177"/>
                  <a:gd name="T5" fmla="*/ 159 h 176"/>
                  <a:gd name="T6" fmla="*/ 173 w 177"/>
                  <a:gd name="T7" fmla="*/ 140 h 176"/>
                  <a:gd name="T8" fmla="*/ 169 w 177"/>
                  <a:gd name="T9" fmla="*/ 124 h 176"/>
                  <a:gd name="T10" fmla="*/ 164 w 177"/>
                  <a:gd name="T11" fmla="*/ 107 h 176"/>
                  <a:gd name="T12" fmla="*/ 156 w 177"/>
                  <a:gd name="T13" fmla="*/ 92 h 176"/>
                  <a:gd name="T14" fmla="*/ 146 w 177"/>
                  <a:gd name="T15" fmla="*/ 76 h 176"/>
                  <a:gd name="T16" fmla="*/ 137 w 177"/>
                  <a:gd name="T17" fmla="*/ 63 h 176"/>
                  <a:gd name="T18" fmla="*/ 125 w 177"/>
                  <a:gd name="T19" fmla="*/ 51 h 176"/>
                  <a:gd name="T20" fmla="*/ 114 w 177"/>
                  <a:gd name="T21" fmla="*/ 40 h 176"/>
                  <a:gd name="T22" fmla="*/ 98 w 177"/>
                  <a:gd name="T23" fmla="*/ 28 h 176"/>
                  <a:gd name="T24" fmla="*/ 85 w 177"/>
                  <a:gd name="T25" fmla="*/ 21 h 176"/>
                  <a:gd name="T26" fmla="*/ 70 w 177"/>
                  <a:gd name="T27" fmla="*/ 13 h 176"/>
                  <a:gd name="T28" fmla="*/ 52 w 177"/>
                  <a:gd name="T29" fmla="*/ 7 h 176"/>
                  <a:gd name="T30" fmla="*/ 35 w 177"/>
                  <a:gd name="T31" fmla="*/ 2 h 176"/>
                  <a:gd name="T32" fmla="*/ 18 w 177"/>
                  <a:gd name="T33" fmla="*/ 0 h 176"/>
                  <a:gd name="T34" fmla="*/ 0 w 177"/>
                  <a:gd name="T35" fmla="*/ 0 h 176"/>
                  <a:gd name="T36" fmla="*/ 0 w 177"/>
                  <a:gd name="T37" fmla="*/ 15 h 176"/>
                  <a:gd name="T38" fmla="*/ 16 w 177"/>
                  <a:gd name="T39" fmla="*/ 15 h 176"/>
                  <a:gd name="T40" fmla="*/ 33 w 177"/>
                  <a:gd name="T41" fmla="*/ 19 h 176"/>
                  <a:gd name="T42" fmla="*/ 48 w 177"/>
                  <a:gd name="T43" fmla="*/ 23 h 176"/>
                  <a:gd name="T44" fmla="*/ 62 w 177"/>
                  <a:gd name="T45" fmla="*/ 28 h 176"/>
                  <a:gd name="T46" fmla="*/ 77 w 177"/>
                  <a:gd name="T47" fmla="*/ 34 h 176"/>
                  <a:gd name="T48" fmla="*/ 91 w 177"/>
                  <a:gd name="T49" fmla="*/ 42 h 176"/>
                  <a:gd name="T50" fmla="*/ 102 w 177"/>
                  <a:gd name="T51" fmla="*/ 51 h 176"/>
                  <a:gd name="T52" fmla="*/ 114 w 177"/>
                  <a:gd name="T53" fmla="*/ 63 h 176"/>
                  <a:gd name="T54" fmla="*/ 125 w 177"/>
                  <a:gd name="T55" fmla="*/ 74 h 176"/>
                  <a:gd name="T56" fmla="*/ 133 w 177"/>
                  <a:gd name="T57" fmla="*/ 86 h 176"/>
                  <a:gd name="T58" fmla="*/ 143 w 177"/>
                  <a:gd name="T59" fmla="*/ 99 h 176"/>
                  <a:gd name="T60" fmla="*/ 148 w 177"/>
                  <a:gd name="T61" fmla="*/ 113 h 176"/>
                  <a:gd name="T62" fmla="*/ 154 w 177"/>
                  <a:gd name="T63" fmla="*/ 128 h 176"/>
                  <a:gd name="T64" fmla="*/ 158 w 177"/>
                  <a:gd name="T65" fmla="*/ 144 h 176"/>
                  <a:gd name="T66" fmla="*/ 160 w 177"/>
                  <a:gd name="T67" fmla="*/ 159 h 176"/>
                  <a:gd name="T68" fmla="*/ 162 w 177"/>
                  <a:gd name="T69" fmla="*/ 176 h 176"/>
                  <a:gd name="T70" fmla="*/ 162 w 177"/>
                  <a:gd name="T71" fmla="*/ 176 h 176"/>
                  <a:gd name="T72" fmla="*/ 177 w 177"/>
                  <a:gd name="T73" fmla="*/ 17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176"/>
                  <a:gd name="T113" fmla="*/ 177 w 177"/>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176">
                    <a:moveTo>
                      <a:pt x="177" y="176"/>
                    </a:moveTo>
                    <a:lnTo>
                      <a:pt x="177" y="176"/>
                    </a:lnTo>
                    <a:lnTo>
                      <a:pt x="177" y="159"/>
                    </a:lnTo>
                    <a:lnTo>
                      <a:pt x="173" y="140"/>
                    </a:lnTo>
                    <a:lnTo>
                      <a:pt x="169" y="124"/>
                    </a:lnTo>
                    <a:lnTo>
                      <a:pt x="164" y="107"/>
                    </a:lnTo>
                    <a:lnTo>
                      <a:pt x="156" y="92"/>
                    </a:lnTo>
                    <a:lnTo>
                      <a:pt x="146" y="76"/>
                    </a:lnTo>
                    <a:lnTo>
                      <a:pt x="137" y="63"/>
                    </a:lnTo>
                    <a:lnTo>
                      <a:pt x="125" y="51"/>
                    </a:lnTo>
                    <a:lnTo>
                      <a:pt x="114" y="40"/>
                    </a:lnTo>
                    <a:lnTo>
                      <a:pt x="98" y="28"/>
                    </a:lnTo>
                    <a:lnTo>
                      <a:pt x="85" y="21"/>
                    </a:lnTo>
                    <a:lnTo>
                      <a:pt x="70" y="13"/>
                    </a:lnTo>
                    <a:lnTo>
                      <a:pt x="52" y="7"/>
                    </a:lnTo>
                    <a:lnTo>
                      <a:pt x="35" y="2"/>
                    </a:lnTo>
                    <a:lnTo>
                      <a:pt x="18" y="0"/>
                    </a:lnTo>
                    <a:lnTo>
                      <a:pt x="0" y="0"/>
                    </a:lnTo>
                    <a:lnTo>
                      <a:pt x="0" y="15"/>
                    </a:lnTo>
                    <a:lnTo>
                      <a:pt x="16" y="15"/>
                    </a:lnTo>
                    <a:lnTo>
                      <a:pt x="33" y="19"/>
                    </a:lnTo>
                    <a:lnTo>
                      <a:pt x="48" y="23"/>
                    </a:lnTo>
                    <a:lnTo>
                      <a:pt x="62" y="28"/>
                    </a:lnTo>
                    <a:lnTo>
                      <a:pt x="77" y="34"/>
                    </a:lnTo>
                    <a:lnTo>
                      <a:pt x="91" y="42"/>
                    </a:lnTo>
                    <a:lnTo>
                      <a:pt x="102" y="51"/>
                    </a:lnTo>
                    <a:lnTo>
                      <a:pt x="114" y="63"/>
                    </a:lnTo>
                    <a:lnTo>
                      <a:pt x="125" y="74"/>
                    </a:lnTo>
                    <a:lnTo>
                      <a:pt x="133" y="86"/>
                    </a:lnTo>
                    <a:lnTo>
                      <a:pt x="143" y="99"/>
                    </a:lnTo>
                    <a:lnTo>
                      <a:pt x="148" y="113"/>
                    </a:lnTo>
                    <a:lnTo>
                      <a:pt x="154" y="128"/>
                    </a:lnTo>
                    <a:lnTo>
                      <a:pt x="158" y="144"/>
                    </a:lnTo>
                    <a:lnTo>
                      <a:pt x="160" y="159"/>
                    </a:lnTo>
                    <a:lnTo>
                      <a:pt x="162" y="176"/>
                    </a:lnTo>
                    <a:lnTo>
                      <a:pt x="177" y="176"/>
                    </a:lnTo>
                    <a:close/>
                  </a:path>
                </a:pathLst>
              </a:custGeom>
              <a:solidFill>
                <a:srgbClr val="94D0DD"/>
              </a:solidFill>
              <a:ln w="9525">
                <a:noFill/>
                <a:round/>
                <a:headEnd/>
                <a:tailEnd/>
              </a:ln>
            </p:spPr>
            <p:txBody>
              <a:bodyPr/>
              <a:lstStyle/>
              <a:p>
                <a:endParaRPr lang="en-US" dirty="0"/>
              </a:p>
            </p:txBody>
          </p:sp>
          <p:sp>
            <p:nvSpPr>
              <p:cNvPr id="14371" name="Freeform 18"/>
              <p:cNvSpPr>
                <a:spLocks/>
              </p:cNvSpPr>
              <p:nvPr/>
            </p:nvSpPr>
            <p:spPr bwMode="auto">
              <a:xfrm>
                <a:off x="4875" y="1338"/>
                <a:ext cx="15" cy="353"/>
              </a:xfrm>
              <a:custGeom>
                <a:avLst/>
                <a:gdLst>
                  <a:gd name="T0" fmla="*/ 0 w 15"/>
                  <a:gd name="T1" fmla="*/ 353 h 353"/>
                  <a:gd name="T2" fmla="*/ 15 w 15"/>
                  <a:gd name="T3" fmla="*/ 353 h 353"/>
                  <a:gd name="T4" fmla="*/ 15 w 15"/>
                  <a:gd name="T5" fmla="*/ 0 h 353"/>
                  <a:gd name="T6" fmla="*/ 0 w 15"/>
                  <a:gd name="T7" fmla="*/ 0 h 353"/>
                  <a:gd name="T8" fmla="*/ 0 w 15"/>
                  <a:gd name="T9" fmla="*/ 353 h 353"/>
                  <a:gd name="T10" fmla="*/ 0 w 15"/>
                  <a:gd name="T11" fmla="*/ 353 h 353"/>
                  <a:gd name="T12" fmla="*/ 0 60000 65536"/>
                  <a:gd name="T13" fmla="*/ 0 60000 65536"/>
                  <a:gd name="T14" fmla="*/ 0 60000 65536"/>
                  <a:gd name="T15" fmla="*/ 0 60000 65536"/>
                  <a:gd name="T16" fmla="*/ 0 60000 65536"/>
                  <a:gd name="T17" fmla="*/ 0 60000 65536"/>
                  <a:gd name="T18" fmla="*/ 0 w 15"/>
                  <a:gd name="T19" fmla="*/ 0 h 353"/>
                  <a:gd name="T20" fmla="*/ 15 w 15"/>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5" h="353">
                    <a:moveTo>
                      <a:pt x="0" y="353"/>
                    </a:moveTo>
                    <a:lnTo>
                      <a:pt x="15" y="353"/>
                    </a:lnTo>
                    <a:lnTo>
                      <a:pt x="15" y="0"/>
                    </a:lnTo>
                    <a:lnTo>
                      <a:pt x="0" y="0"/>
                    </a:lnTo>
                    <a:lnTo>
                      <a:pt x="0" y="353"/>
                    </a:lnTo>
                    <a:close/>
                  </a:path>
                </a:pathLst>
              </a:custGeom>
              <a:solidFill>
                <a:srgbClr val="94D0DD"/>
              </a:solidFill>
              <a:ln w="9525">
                <a:noFill/>
                <a:round/>
                <a:headEnd/>
                <a:tailEnd/>
              </a:ln>
            </p:spPr>
            <p:txBody>
              <a:bodyPr/>
              <a:lstStyle/>
              <a:p>
                <a:endParaRPr lang="en-US" dirty="0"/>
              </a:p>
            </p:txBody>
          </p:sp>
          <p:sp>
            <p:nvSpPr>
              <p:cNvPr id="14372" name="Freeform 19"/>
              <p:cNvSpPr>
                <a:spLocks/>
              </p:cNvSpPr>
              <p:nvPr/>
            </p:nvSpPr>
            <p:spPr bwMode="auto">
              <a:xfrm>
                <a:off x="4713" y="1691"/>
                <a:ext cx="177" cy="179"/>
              </a:xfrm>
              <a:custGeom>
                <a:avLst/>
                <a:gdLst>
                  <a:gd name="T0" fmla="*/ 0 w 177"/>
                  <a:gd name="T1" fmla="*/ 179 h 179"/>
                  <a:gd name="T2" fmla="*/ 0 w 177"/>
                  <a:gd name="T3" fmla="*/ 179 h 179"/>
                  <a:gd name="T4" fmla="*/ 18 w 177"/>
                  <a:gd name="T5" fmla="*/ 177 h 179"/>
                  <a:gd name="T6" fmla="*/ 35 w 177"/>
                  <a:gd name="T7" fmla="*/ 175 h 179"/>
                  <a:gd name="T8" fmla="*/ 52 w 177"/>
                  <a:gd name="T9" fmla="*/ 169 h 179"/>
                  <a:gd name="T10" fmla="*/ 70 w 177"/>
                  <a:gd name="T11" fmla="*/ 163 h 179"/>
                  <a:gd name="T12" fmla="*/ 85 w 177"/>
                  <a:gd name="T13" fmla="*/ 156 h 179"/>
                  <a:gd name="T14" fmla="*/ 98 w 177"/>
                  <a:gd name="T15" fmla="*/ 148 h 179"/>
                  <a:gd name="T16" fmla="*/ 114 w 177"/>
                  <a:gd name="T17" fmla="*/ 137 h 179"/>
                  <a:gd name="T18" fmla="*/ 125 w 177"/>
                  <a:gd name="T19" fmla="*/ 125 h 179"/>
                  <a:gd name="T20" fmla="*/ 137 w 177"/>
                  <a:gd name="T21" fmla="*/ 114 h 179"/>
                  <a:gd name="T22" fmla="*/ 146 w 177"/>
                  <a:gd name="T23" fmla="*/ 100 h 179"/>
                  <a:gd name="T24" fmla="*/ 156 w 177"/>
                  <a:gd name="T25" fmla="*/ 85 h 179"/>
                  <a:gd name="T26" fmla="*/ 164 w 177"/>
                  <a:gd name="T27" fmla="*/ 69 h 179"/>
                  <a:gd name="T28" fmla="*/ 169 w 177"/>
                  <a:gd name="T29" fmla="*/ 52 h 179"/>
                  <a:gd name="T30" fmla="*/ 173 w 177"/>
                  <a:gd name="T31" fmla="*/ 37 h 179"/>
                  <a:gd name="T32" fmla="*/ 177 w 177"/>
                  <a:gd name="T33" fmla="*/ 18 h 179"/>
                  <a:gd name="T34" fmla="*/ 177 w 177"/>
                  <a:gd name="T35" fmla="*/ 0 h 179"/>
                  <a:gd name="T36" fmla="*/ 162 w 177"/>
                  <a:gd name="T37" fmla="*/ 0 h 179"/>
                  <a:gd name="T38" fmla="*/ 160 w 177"/>
                  <a:gd name="T39" fmla="*/ 18 h 179"/>
                  <a:gd name="T40" fmla="*/ 158 w 177"/>
                  <a:gd name="T41" fmla="*/ 33 h 179"/>
                  <a:gd name="T42" fmla="*/ 154 w 177"/>
                  <a:gd name="T43" fmla="*/ 48 h 179"/>
                  <a:gd name="T44" fmla="*/ 148 w 177"/>
                  <a:gd name="T45" fmla="*/ 64 h 179"/>
                  <a:gd name="T46" fmla="*/ 143 w 177"/>
                  <a:gd name="T47" fmla="*/ 77 h 179"/>
                  <a:gd name="T48" fmla="*/ 133 w 177"/>
                  <a:gd name="T49" fmla="*/ 90 h 179"/>
                  <a:gd name="T50" fmla="*/ 125 w 177"/>
                  <a:gd name="T51" fmla="*/ 102 h 179"/>
                  <a:gd name="T52" fmla="*/ 114 w 177"/>
                  <a:gd name="T53" fmla="*/ 114 h 179"/>
                  <a:gd name="T54" fmla="*/ 102 w 177"/>
                  <a:gd name="T55" fmla="*/ 125 h 179"/>
                  <a:gd name="T56" fmla="*/ 91 w 177"/>
                  <a:gd name="T57" fmla="*/ 135 h 179"/>
                  <a:gd name="T58" fmla="*/ 77 w 177"/>
                  <a:gd name="T59" fmla="*/ 142 h 179"/>
                  <a:gd name="T60" fmla="*/ 62 w 177"/>
                  <a:gd name="T61" fmla="*/ 150 h 179"/>
                  <a:gd name="T62" fmla="*/ 48 w 177"/>
                  <a:gd name="T63" fmla="*/ 154 h 179"/>
                  <a:gd name="T64" fmla="*/ 33 w 177"/>
                  <a:gd name="T65" fmla="*/ 158 h 179"/>
                  <a:gd name="T66" fmla="*/ 16 w 177"/>
                  <a:gd name="T67" fmla="*/ 161 h 179"/>
                  <a:gd name="T68" fmla="*/ 0 w 177"/>
                  <a:gd name="T69" fmla="*/ 161 h 179"/>
                  <a:gd name="T70" fmla="*/ 0 w 177"/>
                  <a:gd name="T71" fmla="*/ 161 h 179"/>
                  <a:gd name="T72" fmla="*/ 0 w 177"/>
                  <a:gd name="T73" fmla="*/ 179 h 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179"/>
                  <a:gd name="T113" fmla="*/ 177 w 177"/>
                  <a:gd name="T114" fmla="*/ 179 h 1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179">
                    <a:moveTo>
                      <a:pt x="0" y="179"/>
                    </a:moveTo>
                    <a:lnTo>
                      <a:pt x="0" y="179"/>
                    </a:lnTo>
                    <a:lnTo>
                      <a:pt x="18" y="177"/>
                    </a:lnTo>
                    <a:lnTo>
                      <a:pt x="35" y="175"/>
                    </a:lnTo>
                    <a:lnTo>
                      <a:pt x="52" y="169"/>
                    </a:lnTo>
                    <a:lnTo>
                      <a:pt x="70" y="163"/>
                    </a:lnTo>
                    <a:lnTo>
                      <a:pt x="85" y="156"/>
                    </a:lnTo>
                    <a:lnTo>
                      <a:pt x="98" y="148"/>
                    </a:lnTo>
                    <a:lnTo>
                      <a:pt x="114" y="137"/>
                    </a:lnTo>
                    <a:lnTo>
                      <a:pt x="125" y="125"/>
                    </a:lnTo>
                    <a:lnTo>
                      <a:pt x="137" y="114"/>
                    </a:lnTo>
                    <a:lnTo>
                      <a:pt x="146" y="100"/>
                    </a:lnTo>
                    <a:lnTo>
                      <a:pt x="156" y="85"/>
                    </a:lnTo>
                    <a:lnTo>
                      <a:pt x="164" y="69"/>
                    </a:lnTo>
                    <a:lnTo>
                      <a:pt x="169" y="52"/>
                    </a:lnTo>
                    <a:lnTo>
                      <a:pt x="173" y="37"/>
                    </a:lnTo>
                    <a:lnTo>
                      <a:pt x="177" y="18"/>
                    </a:lnTo>
                    <a:lnTo>
                      <a:pt x="177" y="0"/>
                    </a:lnTo>
                    <a:lnTo>
                      <a:pt x="162" y="0"/>
                    </a:lnTo>
                    <a:lnTo>
                      <a:pt x="160" y="18"/>
                    </a:lnTo>
                    <a:lnTo>
                      <a:pt x="158" y="33"/>
                    </a:lnTo>
                    <a:lnTo>
                      <a:pt x="154" y="48"/>
                    </a:lnTo>
                    <a:lnTo>
                      <a:pt x="148" y="64"/>
                    </a:lnTo>
                    <a:lnTo>
                      <a:pt x="143" y="77"/>
                    </a:lnTo>
                    <a:lnTo>
                      <a:pt x="133" y="90"/>
                    </a:lnTo>
                    <a:lnTo>
                      <a:pt x="125" y="102"/>
                    </a:lnTo>
                    <a:lnTo>
                      <a:pt x="114" y="114"/>
                    </a:lnTo>
                    <a:lnTo>
                      <a:pt x="102" y="125"/>
                    </a:lnTo>
                    <a:lnTo>
                      <a:pt x="91" y="135"/>
                    </a:lnTo>
                    <a:lnTo>
                      <a:pt x="77" y="142"/>
                    </a:lnTo>
                    <a:lnTo>
                      <a:pt x="62" y="150"/>
                    </a:lnTo>
                    <a:lnTo>
                      <a:pt x="48" y="154"/>
                    </a:lnTo>
                    <a:lnTo>
                      <a:pt x="33" y="158"/>
                    </a:lnTo>
                    <a:lnTo>
                      <a:pt x="16" y="161"/>
                    </a:lnTo>
                    <a:lnTo>
                      <a:pt x="0" y="161"/>
                    </a:lnTo>
                    <a:lnTo>
                      <a:pt x="0" y="179"/>
                    </a:lnTo>
                    <a:close/>
                  </a:path>
                </a:pathLst>
              </a:custGeom>
              <a:solidFill>
                <a:srgbClr val="94D0DD"/>
              </a:solidFill>
              <a:ln w="9525">
                <a:noFill/>
                <a:round/>
                <a:headEnd/>
                <a:tailEnd/>
              </a:ln>
            </p:spPr>
            <p:txBody>
              <a:bodyPr/>
              <a:lstStyle/>
              <a:p>
                <a:endParaRPr lang="en-US" dirty="0"/>
              </a:p>
            </p:txBody>
          </p:sp>
          <p:sp>
            <p:nvSpPr>
              <p:cNvPr id="14373" name="Freeform 20"/>
              <p:cNvSpPr>
                <a:spLocks/>
              </p:cNvSpPr>
              <p:nvPr/>
            </p:nvSpPr>
            <p:spPr bwMode="auto">
              <a:xfrm>
                <a:off x="3738" y="1852"/>
                <a:ext cx="975" cy="18"/>
              </a:xfrm>
              <a:custGeom>
                <a:avLst/>
                <a:gdLst>
                  <a:gd name="T0" fmla="*/ 0 w 975"/>
                  <a:gd name="T1" fmla="*/ 0 h 18"/>
                  <a:gd name="T2" fmla="*/ 0 w 975"/>
                  <a:gd name="T3" fmla="*/ 18 h 18"/>
                  <a:gd name="T4" fmla="*/ 975 w 975"/>
                  <a:gd name="T5" fmla="*/ 18 h 18"/>
                  <a:gd name="T6" fmla="*/ 975 w 975"/>
                  <a:gd name="T7" fmla="*/ 0 h 18"/>
                  <a:gd name="T8" fmla="*/ 0 w 975"/>
                  <a:gd name="T9" fmla="*/ 0 h 18"/>
                  <a:gd name="T10" fmla="*/ 0 w 975"/>
                  <a:gd name="T11" fmla="*/ 0 h 18"/>
                  <a:gd name="T12" fmla="*/ 0 60000 65536"/>
                  <a:gd name="T13" fmla="*/ 0 60000 65536"/>
                  <a:gd name="T14" fmla="*/ 0 60000 65536"/>
                  <a:gd name="T15" fmla="*/ 0 60000 65536"/>
                  <a:gd name="T16" fmla="*/ 0 60000 65536"/>
                  <a:gd name="T17" fmla="*/ 0 60000 65536"/>
                  <a:gd name="T18" fmla="*/ 0 w 975"/>
                  <a:gd name="T19" fmla="*/ 0 h 18"/>
                  <a:gd name="T20" fmla="*/ 975 w 97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75" h="18">
                    <a:moveTo>
                      <a:pt x="0" y="0"/>
                    </a:moveTo>
                    <a:lnTo>
                      <a:pt x="0" y="18"/>
                    </a:lnTo>
                    <a:lnTo>
                      <a:pt x="975" y="18"/>
                    </a:lnTo>
                    <a:lnTo>
                      <a:pt x="975" y="0"/>
                    </a:lnTo>
                    <a:lnTo>
                      <a:pt x="0" y="0"/>
                    </a:lnTo>
                    <a:close/>
                  </a:path>
                </a:pathLst>
              </a:custGeom>
              <a:solidFill>
                <a:srgbClr val="94D0DD"/>
              </a:solidFill>
              <a:ln w="9525">
                <a:noFill/>
                <a:round/>
                <a:headEnd/>
                <a:tailEnd/>
              </a:ln>
            </p:spPr>
            <p:txBody>
              <a:bodyPr/>
              <a:lstStyle/>
              <a:p>
                <a:endParaRPr lang="en-US" dirty="0"/>
              </a:p>
            </p:txBody>
          </p:sp>
          <p:sp>
            <p:nvSpPr>
              <p:cNvPr id="14374" name="Freeform 21"/>
              <p:cNvSpPr>
                <a:spLocks/>
              </p:cNvSpPr>
              <p:nvPr/>
            </p:nvSpPr>
            <p:spPr bwMode="auto">
              <a:xfrm>
                <a:off x="3560" y="1691"/>
                <a:ext cx="178" cy="179"/>
              </a:xfrm>
              <a:custGeom>
                <a:avLst/>
                <a:gdLst>
                  <a:gd name="T0" fmla="*/ 0 w 178"/>
                  <a:gd name="T1" fmla="*/ 0 h 179"/>
                  <a:gd name="T2" fmla="*/ 0 w 178"/>
                  <a:gd name="T3" fmla="*/ 0 h 179"/>
                  <a:gd name="T4" fmla="*/ 2 w 178"/>
                  <a:gd name="T5" fmla="*/ 18 h 179"/>
                  <a:gd name="T6" fmla="*/ 4 w 178"/>
                  <a:gd name="T7" fmla="*/ 37 h 179"/>
                  <a:gd name="T8" fmla="*/ 9 w 178"/>
                  <a:gd name="T9" fmla="*/ 52 h 179"/>
                  <a:gd name="T10" fmla="*/ 15 w 178"/>
                  <a:gd name="T11" fmla="*/ 69 h 179"/>
                  <a:gd name="T12" fmla="*/ 23 w 178"/>
                  <a:gd name="T13" fmla="*/ 85 h 179"/>
                  <a:gd name="T14" fmla="*/ 30 w 178"/>
                  <a:gd name="T15" fmla="*/ 100 h 179"/>
                  <a:gd name="T16" fmla="*/ 42 w 178"/>
                  <a:gd name="T17" fmla="*/ 114 h 179"/>
                  <a:gd name="T18" fmla="*/ 53 w 178"/>
                  <a:gd name="T19" fmla="*/ 125 h 179"/>
                  <a:gd name="T20" fmla="*/ 65 w 178"/>
                  <a:gd name="T21" fmla="*/ 137 h 179"/>
                  <a:gd name="T22" fmla="*/ 78 w 178"/>
                  <a:gd name="T23" fmla="*/ 148 h 179"/>
                  <a:gd name="T24" fmla="*/ 94 w 178"/>
                  <a:gd name="T25" fmla="*/ 156 h 179"/>
                  <a:gd name="T26" fmla="*/ 109 w 178"/>
                  <a:gd name="T27" fmla="*/ 163 h 179"/>
                  <a:gd name="T28" fmla="*/ 126 w 178"/>
                  <a:gd name="T29" fmla="*/ 169 h 179"/>
                  <a:gd name="T30" fmla="*/ 142 w 178"/>
                  <a:gd name="T31" fmla="*/ 175 h 179"/>
                  <a:gd name="T32" fmla="*/ 161 w 178"/>
                  <a:gd name="T33" fmla="*/ 177 h 179"/>
                  <a:gd name="T34" fmla="*/ 178 w 178"/>
                  <a:gd name="T35" fmla="*/ 179 h 179"/>
                  <a:gd name="T36" fmla="*/ 178 w 178"/>
                  <a:gd name="T37" fmla="*/ 161 h 179"/>
                  <a:gd name="T38" fmla="*/ 161 w 178"/>
                  <a:gd name="T39" fmla="*/ 161 h 179"/>
                  <a:gd name="T40" fmla="*/ 146 w 178"/>
                  <a:gd name="T41" fmla="*/ 158 h 179"/>
                  <a:gd name="T42" fmla="*/ 130 w 178"/>
                  <a:gd name="T43" fmla="*/ 154 h 179"/>
                  <a:gd name="T44" fmla="*/ 115 w 178"/>
                  <a:gd name="T45" fmla="*/ 150 h 179"/>
                  <a:gd name="T46" fmla="*/ 101 w 178"/>
                  <a:gd name="T47" fmla="*/ 142 h 179"/>
                  <a:gd name="T48" fmla="*/ 88 w 178"/>
                  <a:gd name="T49" fmla="*/ 135 h 179"/>
                  <a:gd name="T50" fmla="*/ 76 w 178"/>
                  <a:gd name="T51" fmla="*/ 125 h 179"/>
                  <a:gd name="T52" fmla="*/ 65 w 178"/>
                  <a:gd name="T53" fmla="*/ 114 h 179"/>
                  <a:gd name="T54" fmla="*/ 53 w 178"/>
                  <a:gd name="T55" fmla="*/ 102 h 179"/>
                  <a:gd name="T56" fmla="*/ 44 w 178"/>
                  <a:gd name="T57" fmla="*/ 90 h 179"/>
                  <a:gd name="T58" fmla="*/ 36 w 178"/>
                  <a:gd name="T59" fmla="*/ 77 h 179"/>
                  <a:gd name="T60" fmla="*/ 30 w 178"/>
                  <a:gd name="T61" fmla="*/ 64 h 179"/>
                  <a:gd name="T62" fmla="*/ 25 w 178"/>
                  <a:gd name="T63" fmla="*/ 48 h 179"/>
                  <a:gd name="T64" fmla="*/ 21 w 178"/>
                  <a:gd name="T65" fmla="*/ 33 h 179"/>
                  <a:gd name="T66" fmla="*/ 17 w 178"/>
                  <a:gd name="T67" fmla="*/ 18 h 179"/>
                  <a:gd name="T68" fmla="*/ 17 w 178"/>
                  <a:gd name="T69" fmla="*/ 0 h 179"/>
                  <a:gd name="T70" fmla="*/ 17 w 178"/>
                  <a:gd name="T71" fmla="*/ 0 h 179"/>
                  <a:gd name="T72" fmla="*/ 0 w 178"/>
                  <a:gd name="T73" fmla="*/ 0 h 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179"/>
                  <a:gd name="T113" fmla="*/ 178 w 178"/>
                  <a:gd name="T114" fmla="*/ 179 h 1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179">
                    <a:moveTo>
                      <a:pt x="0" y="0"/>
                    </a:moveTo>
                    <a:lnTo>
                      <a:pt x="0" y="0"/>
                    </a:lnTo>
                    <a:lnTo>
                      <a:pt x="2" y="18"/>
                    </a:lnTo>
                    <a:lnTo>
                      <a:pt x="4" y="37"/>
                    </a:lnTo>
                    <a:lnTo>
                      <a:pt x="9" y="52"/>
                    </a:lnTo>
                    <a:lnTo>
                      <a:pt x="15" y="69"/>
                    </a:lnTo>
                    <a:lnTo>
                      <a:pt x="23" y="85"/>
                    </a:lnTo>
                    <a:lnTo>
                      <a:pt x="30" y="100"/>
                    </a:lnTo>
                    <a:lnTo>
                      <a:pt x="42" y="114"/>
                    </a:lnTo>
                    <a:lnTo>
                      <a:pt x="53" y="125"/>
                    </a:lnTo>
                    <a:lnTo>
                      <a:pt x="65" y="137"/>
                    </a:lnTo>
                    <a:lnTo>
                      <a:pt x="78" y="148"/>
                    </a:lnTo>
                    <a:lnTo>
                      <a:pt x="94" y="156"/>
                    </a:lnTo>
                    <a:lnTo>
                      <a:pt x="109" y="163"/>
                    </a:lnTo>
                    <a:lnTo>
                      <a:pt x="126" y="169"/>
                    </a:lnTo>
                    <a:lnTo>
                      <a:pt x="142" y="175"/>
                    </a:lnTo>
                    <a:lnTo>
                      <a:pt x="161" y="177"/>
                    </a:lnTo>
                    <a:lnTo>
                      <a:pt x="178" y="179"/>
                    </a:lnTo>
                    <a:lnTo>
                      <a:pt x="178" y="161"/>
                    </a:lnTo>
                    <a:lnTo>
                      <a:pt x="161" y="161"/>
                    </a:lnTo>
                    <a:lnTo>
                      <a:pt x="146" y="158"/>
                    </a:lnTo>
                    <a:lnTo>
                      <a:pt x="130" y="154"/>
                    </a:lnTo>
                    <a:lnTo>
                      <a:pt x="115" y="150"/>
                    </a:lnTo>
                    <a:lnTo>
                      <a:pt x="101" y="142"/>
                    </a:lnTo>
                    <a:lnTo>
                      <a:pt x="88" y="135"/>
                    </a:lnTo>
                    <a:lnTo>
                      <a:pt x="76" y="125"/>
                    </a:lnTo>
                    <a:lnTo>
                      <a:pt x="65" y="114"/>
                    </a:lnTo>
                    <a:lnTo>
                      <a:pt x="53" y="102"/>
                    </a:lnTo>
                    <a:lnTo>
                      <a:pt x="44" y="90"/>
                    </a:lnTo>
                    <a:lnTo>
                      <a:pt x="36" y="77"/>
                    </a:lnTo>
                    <a:lnTo>
                      <a:pt x="30" y="64"/>
                    </a:lnTo>
                    <a:lnTo>
                      <a:pt x="25" y="48"/>
                    </a:lnTo>
                    <a:lnTo>
                      <a:pt x="21" y="33"/>
                    </a:lnTo>
                    <a:lnTo>
                      <a:pt x="17" y="18"/>
                    </a:lnTo>
                    <a:lnTo>
                      <a:pt x="17" y="0"/>
                    </a:lnTo>
                    <a:lnTo>
                      <a:pt x="0" y="0"/>
                    </a:lnTo>
                    <a:close/>
                  </a:path>
                </a:pathLst>
              </a:custGeom>
              <a:solidFill>
                <a:srgbClr val="94D0DD"/>
              </a:solidFill>
              <a:ln w="9525">
                <a:noFill/>
                <a:round/>
                <a:headEnd/>
                <a:tailEnd/>
              </a:ln>
            </p:spPr>
            <p:txBody>
              <a:bodyPr/>
              <a:lstStyle/>
              <a:p>
                <a:endParaRPr lang="en-US" dirty="0"/>
              </a:p>
            </p:txBody>
          </p:sp>
          <p:sp>
            <p:nvSpPr>
              <p:cNvPr id="14375" name="Freeform 22"/>
              <p:cNvSpPr>
                <a:spLocks/>
              </p:cNvSpPr>
              <p:nvPr/>
            </p:nvSpPr>
            <p:spPr bwMode="auto">
              <a:xfrm>
                <a:off x="3560" y="1338"/>
                <a:ext cx="17" cy="353"/>
              </a:xfrm>
              <a:custGeom>
                <a:avLst/>
                <a:gdLst>
                  <a:gd name="T0" fmla="*/ 17 w 17"/>
                  <a:gd name="T1" fmla="*/ 0 h 353"/>
                  <a:gd name="T2" fmla="*/ 0 w 17"/>
                  <a:gd name="T3" fmla="*/ 0 h 353"/>
                  <a:gd name="T4" fmla="*/ 0 w 17"/>
                  <a:gd name="T5" fmla="*/ 353 h 353"/>
                  <a:gd name="T6" fmla="*/ 17 w 17"/>
                  <a:gd name="T7" fmla="*/ 353 h 353"/>
                  <a:gd name="T8" fmla="*/ 17 w 17"/>
                  <a:gd name="T9" fmla="*/ 0 h 353"/>
                  <a:gd name="T10" fmla="*/ 17 w 17"/>
                  <a:gd name="T11" fmla="*/ 0 h 353"/>
                  <a:gd name="T12" fmla="*/ 0 60000 65536"/>
                  <a:gd name="T13" fmla="*/ 0 60000 65536"/>
                  <a:gd name="T14" fmla="*/ 0 60000 65536"/>
                  <a:gd name="T15" fmla="*/ 0 60000 65536"/>
                  <a:gd name="T16" fmla="*/ 0 60000 65536"/>
                  <a:gd name="T17" fmla="*/ 0 60000 65536"/>
                  <a:gd name="T18" fmla="*/ 0 w 17"/>
                  <a:gd name="T19" fmla="*/ 0 h 353"/>
                  <a:gd name="T20" fmla="*/ 17 w 1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7" h="353">
                    <a:moveTo>
                      <a:pt x="17" y="0"/>
                    </a:moveTo>
                    <a:lnTo>
                      <a:pt x="0" y="0"/>
                    </a:lnTo>
                    <a:lnTo>
                      <a:pt x="0" y="353"/>
                    </a:lnTo>
                    <a:lnTo>
                      <a:pt x="17" y="353"/>
                    </a:lnTo>
                    <a:lnTo>
                      <a:pt x="17" y="0"/>
                    </a:lnTo>
                    <a:close/>
                  </a:path>
                </a:pathLst>
              </a:custGeom>
              <a:solidFill>
                <a:srgbClr val="94D0DD"/>
              </a:solidFill>
              <a:ln w="9525">
                <a:noFill/>
                <a:round/>
                <a:headEnd/>
                <a:tailEnd/>
              </a:ln>
            </p:spPr>
            <p:txBody>
              <a:bodyPr/>
              <a:lstStyle/>
              <a:p>
                <a:endParaRPr lang="en-US" dirty="0"/>
              </a:p>
            </p:txBody>
          </p:sp>
          <p:sp>
            <p:nvSpPr>
              <p:cNvPr id="14376" name="Freeform 23"/>
              <p:cNvSpPr>
                <a:spLocks/>
              </p:cNvSpPr>
              <p:nvPr/>
            </p:nvSpPr>
            <p:spPr bwMode="auto">
              <a:xfrm>
                <a:off x="3560" y="1162"/>
                <a:ext cx="178" cy="176"/>
              </a:xfrm>
              <a:custGeom>
                <a:avLst/>
                <a:gdLst>
                  <a:gd name="T0" fmla="*/ 178 w 178"/>
                  <a:gd name="T1" fmla="*/ 0 h 176"/>
                  <a:gd name="T2" fmla="*/ 178 w 178"/>
                  <a:gd name="T3" fmla="*/ 0 h 176"/>
                  <a:gd name="T4" fmla="*/ 161 w 178"/>
                  <a:gd name="T5" fmla="*/ 0 h 176"/>
                  <a:gd name="T6" fmla="*/ 142 w 178"/>
                  <a:gd name="T7" fmla="*/ 2 h 176"/>
                  <a:gd name="T8" fmla="*/ 126 w 178"/>
                  <a:gd name="T9" fmla="*/ 7 h 176"/>
                  <a:gd name="T10" fmla="*/ 109 w 178"/>
                  <a:gd name="T11" fmla="*/ 13 h 176"/>
                  <a:gd name="T12" fmla="*/ 94 w 178"/>
                  <a:gd name="T13" fmla="*/ 21 h 176"/>
                  <a:gd name="T14" fmla="*/ 78 w 178"/>
                  <a:gd name="T15" fmla="*/ 28 h 176"/>
                  <a:gd name="T16" fmla="*/ 65 w 178"/>
                  <a:gd name="T17" fmla="*/ 40 h 176"/>
                  <a:gd name="T18" fmla="*/ 53 w 178"/>
                  <a:gd name="T19" fmla="*/ 51 h 176"/>
                  <a:gd name="T20" fmla="*/ 42 w 178"/>
                  <a:gd name="T21" fmla="*/ 63 h 176"/>
                  <a:gd name="T22" fmla="*/ 30 w 178"/>
                  <a:gd name="T23" fmla="*/ 76 h 176"/>
                  <a:gd name="T24" fmla="*/ 23 w 178"/>
                  <a:gd name="T25" fmla="*/ 92 h 176"/>
                  <a:gd name="T26" fmla="*/ 15 w 178"/>
                  <a:gd name="T27" fmla="*/ 107 h 176"/>
                  <a:gd name="T28" fmla="*/ 9 w 178"/>
                  <a:gd name="T29" fmla="*/ 124 h 176"/>
                  <a:gd name="T30" fmla="*/ 4 w 178"/>
                  <a:gd name="T31" fmla="*/ 140 h 176"/>
                  <a:gd name="T32" fmla="*/ 2 w 178"/>
                  <a:gd name="T33" fmla="*/ 159 h 176"/>
                  <a:gd name="T34" fmla="*/ 0 w 178"/>
                  <a:gd name="T35" fmla="*/ 176 h 176"/>
                  <a:gd name="T36" fmla="*/ 17 w 178"/>
                  <a:gd name="T37" fmla="*/ 176 h 176"/>
                  <a:gd name="T38" fmla="*/ 17 w 178"/>
                  <a:gd name="T39" fmla="*/ 159 h 176"/>
                  <a:gd name="T40" fmla="*/ 21 w 178"/>
                  <a:gd name="T41" fmla="*/ 144 h 176"/>
                  <a:gd name="T42" fmla="*/ 25 w 178"/>
                  <a:gd name="T43" fmla="*/ 128 h 176"/>
                  <a:gd name="T44" fmla="*/ 30 w 178"/>
                  <a:gd name="T45" fmla="*/ 113 h 176"/>
                  <a:gd name="T46" fmla="*/ 36 w 178"/>
                  <a:gd name="T47" fmla="*/ 99 h 176"/>
                  <a:gd name="T48" fmla="*/ 44 w 178"/>
                  <a:gd name="T49" fmla="*/ 86 h 176"/>
                  <a:gd name="T50" fmla="*/ 53 w 178"/>
                  <a:gd name="T51" fmla="*/ 74 h 176"/>
                  <a:gd name="T52" fmla="*/ 65 w 178"/>
                  <a:gd name="T53" fmla="*/ 63 h 176"/>
                  <a:gd name="T54" fmla="*/ 76 w 178"/>
                  <a:gd name="T55" fmla="*/ 51 h 176"/>
                  <a:gd name="T56" fmla="*/ 88 w 178"/>
                  <a:gd name="T57" fmla="*/ 42 h 176"/>
                  <a:gd name="T58" fmla="*/ 101 w 178"/>
                  <a:gd name="T59" fmla="*/ 34 h 176"/>
                  <a:gd name="T60" fmla="*/ 115 w 178"/>
                  <a:gd name="T61" fmla="*/ 28 h 176"/>
                  <a:gd name="T62" fmla="*/ 130 w 178"/>
                  <a:gd name="T63" fmla="*/ 23 h 176"/>
                  <a:gd name="T64" fmla="*/ 146 w 178"/>
                  <a:gd name="T65" fmla="*/ 19 h 176"/>
                  <a:gd name="T66" fmla="*/ 161 w 178"/>
                  <a:gd name="T67" fmla="*/ 15 h 176"/>
                  <a:gd name="T68" fmla="*/ 178 w 178"/>
                  <a:gd name="T69" fmla="*/ 15 h 176"/>
                  <a:gd name="T70" fmla="*/ 178 w 178"/>
                  <a:gd name="T71" fmla="*/ 15 h 176"/>
                  <a:gd name="T72" fmla="*/ 178 w 178"/>
                  <a:gd name="T73" fmla="*/ 0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176"/>
                  <a:gd name="T113" fmla="*/ 178 w 178"/>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176">
                    <a:moveTo>
                      <a:pt x="178" y="0"/>
                    </a:moveTo>
                    <a:lnTo>
                      <a:pt x="178" y="0"/>
                    </a:lnTo>
                    <a:lnTo>
                      <a:pt x="161" y="0"/>
                    </a:lnTo>
                    <a:lnTo>
                      <a:pt x="142" y="2"/>
                    </a:lnTo>
                    <a:lnTo>
                      <a:pt x="126" y="7"/>
                    </a:lnTo>
                    <a:lnTo>
                      <a:pt x="109" y="13"/>
                    </a:lnTo>
                    <a:lnTo>
                      <a:pt x="94" y="21"/>
                    </a:lnTo>
                    <a:lnTo>
                      <a:pt x="78" y="28"/>
                    </a:lnTo>
                    <a:lnTo>
                      <a:pt x="65" y="40"/>
                    </a:lnTo>
                    <a:lnTo>
                      <a:pt x="53" y="51"/>
                    </a:lnTo>
                    <a:lnTo>
                      <a:pt x="42" y="63"/>
                    </a:lnTo>
                    <a:lnTo>
                      <a:pt x="30" y="76"/>
                    </a:lnTo>
                    <a:lnTo>
                      <a:pt x="23" y="92"/>
                    </a:lnTo>
                    <a:lnTo>
                      <a:pt x="15" y="107"/>
                    </a:lnTo>
                    <a:lnTo>
                      <a:pt x="9" y="124"/>
                    </a:lnTo>
                    <a:lnTo>
                      <a:pt x="4" y="140"/>
                    </a:lnTo>
                    <a:lnTo>
                      <a:pt x="2" y="159"/>
                    </a:lnTo>
                    <a:lnTo>
                      <a:pt x="0" y="176"/>
                    </a:lnTo>
                    <a:lnTo>
                      <a:pt x="17" y="176"/>
                    </a:lnTo>
                    <a:lnTo>
                      <a:pt x="17" y="159"/>
                    </a:lnTo>
                    <a:lnTo>
                      <a:pt x="21" y="144"/>
                    </a:lnTo>
                    <a:lnTo>
                      <a:pt x="25" y="128"/>
                    </a:lnTo>
                    <a:lnTo>
                      <a:pt x="30" y="113"/>
                    </a:lnTo>
                    <a:lnTo>
                      <a:pt x="36" y="99"/>
                    </a:lnTo>
                    <a:lnTo>
                      <a:pt x="44" y="86"/>
                    </a:lnTo>
                    <a:lnTo>
                      <a:pt x="53" y="74"/>
                    </a:lnTo>
                    <a:lnTo>
                      <a:pt x="65" y="63"/>
                    </a:lnTo>
                    <a:lnTo>
                      <a:pt x="76" y="51"/>
                    </a:lnTo>
                    <a:lnTo>
                      <a:pt x="88" y="42"/>
                    </a:lnTo>
                    <a:lnTo>
                      <a:pt x="101" y="34"/>
                    </a:lnTo>
                    <a:lnTo>
                      <a:pt x="115" y="28"/>
                    </a:lnTo>
                    <a:lnTo>
                      <a:pt x="130" y="23"/>
                    </a:lnTo>
                    <a:lnTo>
                      <a:pt x="146" y="19"/>
                    </a:lnTo>
                    <a:lnTo>
                      <a:pt x="161" y="15"/>
                    </a:lnTo>
                    <a:lnTo>
                      <a:pt x="178" y="15"/>
                    </a:lnTo>
                    <a:lnTo>
                      <a:pt x="178" y="0"/>
                    </a:lnTo>
                    <a:close/>
                  </a:path>
                </a:pathLst>
              </a:custGeom>
              <a:solidFill>
                <a:srgbClr val="94D0DD"/>
              </a:solidFill>
              <a:ln w="9525">
                <a:noFill/>
                <a:round/>
                <a:headEnd/>
                <a:tailEnd/>
              </a:ln>
            </p:spPr>
            <p:txBody>
              <a:bodyPr/>
              <a:lstStyle/>
              <a:p>
                <a:endParaRPr lang="en-US" dirty="0"/>
              </a:p>
            </p:txBody>
          </p:sp>
        </p:grpSp>
        <p:grpSp>
          <p:nvGrpSpPr>
            <p:cNvPr id="4" name="Group 24"/>
            <p:cNvGrpSpPr>
              <a:grpSpLocks/>
            </p:cNvGrpSpPr>
            <p:nvPr/>
          </p:nvGrpSpPr>
          <p:grpSpPr bwMode="auto">
            <a:xfrm>
              <a:off x="3615" y="2018"/>
              <a:ext cx="1408" cy="1029"/>
              <a:chOff x="3615" y="2018"/>
              <a:chExt cx="1408" cy="1029"/>
            </a:xfrm>
          </p:grpSpPr>
          <p:sp>
            <p:nvSpPr>
              <p:cNvPr id="14355" name="Rectangle 25"/>
              <p:cNvSpPr>
                <a:spLocks noChangeArrowheads="1"/>
              </p:cNvSpPr>
              <p:nvPr/>
            </p:nvSpPr>
            <p:spPr bwMode="auto">
              <a:xfrm>
                <a:off x="3621" y="2018"/>
                <a:ext cx="525" cy="155"/>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m: mass</a:t>
                </a:r>
                <a:endParaRPr lang="en-US" sz="1600" b="1" dirty="0"/>
              </a:p>
            </p:txBody>
          </p:sp>
          <p:sp>
            <p:nvSpPr>
              <p:cNvPr id="14356" name="Rectangle 26"/>
              <p:cNvSpPr>
                <a:spLocks noChangeArrowheads="1"/>
              </p:cNvSpPr>
              <p:nvPr/>
            </p:nvSpPr>
            <p:spPr bwMode="auto">
              <a:xfrm>
                <a:off x="3621" y="2196"/>
                <a:ext cx="562" cy="154"/>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z: charge</a:t>
                </a:r>
                <a:endParaRPr lang="en-US" sz="1600" b="1" dirty="0"/>
              </a:p>
            </p:txBody>
          </p:sp>
          <p:sp>
            <p:nvSpPr>
              <p:cNvPr id="14357" name="Rectangle 27"/>
              <p:cNvSpPr>
                <a:spLocks noChangeArrowheads="1"/>
              </p:cNvSpPr>
              <p:nvPr/>
            </p:nvSpPr>
            <p:spPr bwMode="auto">
              <a:xfrm>
                <a:off x="3621" y="2375"/>
                <a:ext cx="1402" cy="154"/>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U: </a:t>
                </a:r>
                <a:r>
                  <a:rPr lang="en-US" sz="1600" b="1" dirty="0" smtClean="0">
                    <a:latin typeface="Arial" pitchFamily="34" charset="0"/>
                  </a:rPr>
                  <a:t>acceleration </a:t>
                </a:r>
                <a:r>
                  <a:rPr lang="en-US" sz="1600" b="1" dirty="0">
                    <a:latin typeface="Arial" pitchFamily="34" charset="0"/>
                  </a:rPr>
                  <a:t>voltage</a:t>
                </a:r>
                <a:endParaRPr lang="en-US" sz="1600" b="1" dirty="0"/>
              </a:p>
            </p:txBody>
          </p:sp>
          <p:sp>
            <p:nvSpPr>
              <p:cNvPr id="14358" name="Rectangle 28"/>
              <p:cNvSpPr>
                <a:spLocks noChangeArrowheads="1"/>
              </p:cNvSpPr>
              <p:nvPr/>
            </p:nvSpPr>
            <p:spPr bwMode="auto">
              <a:xfrm>
                <a:off x="3621" y="2553"/>
                <a:ext cx="847" cy="154"/>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L: path length</a:t>
                </a:r>
                <a:endParaRPr lang="en-US" sz="1600" b="1" dirty="0"/>
              </a:p>
            </p:txBody>
          </p:sp>
          <p:sp>
            <p:nvSpPr>
              <p:cNvPr id="14359" name="Rectangle 29"/>
              <p:cNvSpPr>
                <a:spLocks noChangeArrowheads="1"/>
              </p:cNvSpPr>
              <p:nvPr/>
            </p:nvSpPr>
            <p:spPr bwMode="auto">
              <a:xfrm>
                <a:off x="3621" y="2733"/>
                <a:ext cx="390" cy="155"/>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t: time</a:t>
                </a:r>
                <a:endParaRPr lang="en-US" sz="1600" b="1" dirty="0">
                  <a:latin typeface="Symbol" pitchFamily="18" charset="2"/>
                </a:endParaRPr>
              </a:p>
            </p:txBody>
          </p:sp>
          <p:sp>
            <p:nvSpPr>
              <p:cNvPr id="14360" name="Rectangle 30"/>
              <p:cNvSpPr>
                <a:spLocks noChangeArrowheads="1"/>
              </p:cNvSpPr>
              <p:nvPr/>
            </p:nvSpPr>
            <p:spPr bwMode="auto">
              <a:xfrm>
                <a:off x="3615" y="2892"/>
                <a:ext cx="1330" cy="155"/>
              </a:xfrm>
              <a:prstGeom prst="rect">
                <a:avLst/>
              </a:prstGeom>
              <a:noFill/>
              <a:ln w="9525">
                <a:noFill/>
                <a:miter lim="800000"/>
                <a:headEnd/>
                <a:tailEnd/>
              </a:ln>
            </p:spPr>
            <p:txBody>
              <a:bodyPr wrap="none" lIns="0" tIns="0" rIns="0" bIns="0">
                <a:spAutoFit/>
              </a:bodyPr>
              <a:lstStyle/>
              <a:p>
                <a:r>
                  <a:rPr lang="en-US" sz="1600" b="1" dirty="0">
                    <a:latin typeface="Arial" pitchFamily="34" charset="0"/>
                  </a:rPr>
                  <a:t>e: </a:t>
                </a:r>
                <a:r>
                  <a:rPr lang="en-US" sz="1600" b="1" dirty="0" smtClean="0">
                    <a:latin typeface="Arial" pitchFamily="34" charset="0"/>
                  </a:rPr>
                  <a:t>elementary </a:t>
                </a:r>
                <a:r>
                  <a:rPr lang="en-US" sz="1600" b="1" dirty="0">
                    <a:latin typeface="Arial" pitchFamily="34" charset="0"/>
                  </a:rPr>
                  <a:t>charge </a:t>
                </a:r>
                <a:endParaRPr lang="en-US" sz="1600" b="1" dirty="0">
                  <a:latin typeface="Symbol" pitchFamily="18" charset="2"/>
                </a:endParaRPr>
              </a:p>
            </p:txBody>
          </p:sp>
        </p:grpSp>
      </p:grpSp>
      <p:grpSp>
        <p:nvGrpSpPr>
          <p:cNvPr id="5" name="Group 2083"/>
          <p:cNvGrpSpPr>
            <a:grpSpLocks/>
          </p:cNvGrpSpPr>
          <p:nvPr/>
        </p:nvGrpSpPr>
        <p:grpSpPr bwMode="auto">
          <a:xfrm>
            <a:off x="2120900" y="1363663"/>
            <a:ext cx="2546350" cy="4273550"/>
            <a:chOff x="1336" y="859"/>
            <a:chExt cx="1604" cy="2692"/>
          </a:xfrm>
        </p:grpSpPr>
        <p:sp>
          <p:nvSpPr>
            <p:cNvPr id="14153" name="Freeform 2084"/>
            <p:cNvSpPr>
              <a:spLocks/>
            </p:cNvSpPr>
            <p:nvPr/>
          </p:nvSpPr>
          <p:spPr bwMode="auto">
            <a:xfrm>
              <a:off x="1626" y="859"/>
              <a:ext cx="265" cy="427"/>
            </a:xfrm>
            <a:custGeom>
              <a:avLst/>
              <a:gdLst>
                <a:gd name="T0" fmla="*/ 17 w 62"/>
                <a:gd name="T1" fmla="*/ 1806 h 100"/>
                <a:gd name="T2" fmla="*/ 38 w 62"/>
                <a:gd name="T3" fmla="*/ 1823 h 100"/>
                <a:gd name="T4" fmla="*/ 56 w 62"/>
                <a:gd name="T5" fmla="*/ 1806 h 100"/>
                <a:gd name="T6" fmla="*/ 73 w 62"/>
                <a:gd name="T7" fmla="*/ 1785 h 100"/>
                <a:gd name="T8" fmla="*/ 90 w 62"/>
                <a:gd name="T9" fmla="*/ 1785 h 100"/>
                <a:gd name="T10" fmla="*/ 111 w 62"/>
                <a:gd name="T11" fmla="*/ 1533 h 100"/>
                <a:gd name="T12" fmla="*/ 128 w 62"/>
                <a:gd name="T13" fmla="*/ 1823 h 100"/>
                <a:gd name="T14" fmla="*/ 145 w 62"/>
                <a:gd name="T15" fmla="*/ 1751 h 100"/>
                <a:gd name="T16" fmla="*/ 162 w 62"/>
                <a:gd name="T17" fmla="*/ 1785 h 100"/>
                <a:gd name="T18" fmla="*/ 184 w 62"/>
                <a:gd name="T19" fmla="*/ 1623 h 100"/>
                <a:gd name="T20" fmla="*/ 201 w 62"/>
                <a:gd name="T21" fmla="*/ 1823 h 100"/>
                <a:gd name="T22" fmla="*/ 218 w 62"/>
                <a:gd name="T23" fmla="*/ 1661 h 100"/>
                <a:gd name="T24" fmla="*/ 239 w 62"/>
                <a:gd name="T25" fmla="*/ 1149 h 100"/>
                <a:gd name="T26" fmla="*/ 256 w 62"/>
                <a:gd name="T27" fmla="*/ 1678 h 100"/>
                <a:gd name="T28" fmla="*/ 274 w 62"/>
                <a:gd name="T29" fmla="*/ 1823 h 100"/>
                <a:gd name="T30" fmla="*/ 312 w 62"/>
                <a:gd name="T31" fmla="*/ 1623 h 100"/>
                <a:gd name="T32" fmla="*/ 329 w 62"/>
                <a:gd name="T33" fmla="*/ 1388 h 100"/>
                <a:gd name="T34" fmla="*/ 346 w 62"/>
                <a:gd name="T35" fmla="*/ 1823 h 100"/>
                <a:gd name="T36" fmla="*/ 363 w 62"/>
                <a:gd name="T37" fmla="*/ 1823 h 100"/>
                <a:gd name="T38" fmla="*/ 385 w 62"/>
                <a:gd name="T39" fmla="*/ 1806 h 100"/>
                <a:gd name="T40" fmla="*/ 402 w 62"/>
                <a:gd name="T41" fmla="*/ 1768 h 100"/>
                <a:gd name="T42" fmla="*/ 419 w 62"/>
                <a:gd name="T43" fmla="*/ 948 h 100"/>
                <a:gd name="T44" fmla="*/ 440 w 62"/>
                <a:gd name="T45" fmla="*/ 1712 h 100"/>
                <a:gd name="T46" fmla="*/ 457 w 62"/>
                <a:gd name="T47" fmla="*/ 1734 h 100"/>
                <a:gd name="T48" fmla="*/ 474 w 62"/>
                <a:gd name="T49" fmla="*/ 1768 h 100"/>
                <a:gd name="T50" fmla="*/ 492 w 62"/>
                <a:gd name="T51" fmla="*/ 1823 h 100"/>
                <a:gd name="T52" fmla="*/ 513 w 62"/>
                <a:gd name="T53" fmla="*/ 1806 h 100"/>
                <a:gd name="T54" fmla="*/ 530 w 62"/>
                <a:gd name="T55" fmla="*/ 1823 h 100"/>
                <a:gd name="T56" fmla="*/ 547 w 62"/>
                <a:gd name="T57" fmla="*/ 1785 h 100"/>
                <a:gd name="T58" fmla="*/ 568 w 62"/>
                <a:gd name="T59" fmla="*/ 1003 h 100"/>
                <a:gd name="T60" fmla="*/ 586 w 62"/>
                <a:gd name="T61" fmla="*/ 1640 h 100"/>
                <a:gd name="T62" fmla="*/ 603 w 62"/>
                <a:gd name="T63" fmla="*/ 1533 h 100"/>
                <a:gd name="T64" fmla="*/ 620 w 62"/>
                <a:gd name="T65" fmla="*/ 1695 h 100"/>
                <a:gd name="T66" fmla="*/ 641 w 62"/>
                <a:gd name="T67" fmla="*/ 1823 h 100"/>
                <a:gd name="T68" fmla="*/ 658 w 62"/>
                <a:gd name="T69" fmla="*/ 1823 h 100"/>
                <a:gd name="T70" fmla="*/ 675 w 62"/>
                <a:gd name="T71" fmla="*/ 1806 h 100"/>
                <a:gd name="T72" fmla="*/ 692 w 62"/>
                <a:gd name="T73" fmla="*/ 1477 h 100"/>
                <a:gd name="T74" fmla="*/ 714 w 62"/>
                <a:gd name="T75" fmla="*/ 1695 h 100"/>
                <a:gd name="T76" fmla="*/ 731 w 62"/>
                <a:gd name="T77" fmla="*/ 1823 h 100"/>
                <a:gd name="T78" fmla="*/ 748 w 62"/>
                <a:gd name="T79" fmla="*/ 1785 h 100"/>
                <a:gd name="T80" fmla="*/ 769 w 62"/>
                <a:gd name="T81" fmla="*/ 1823 h 100"/>
                <a:gd name="T82" fmla="*/ 786 w 62"/>
                <a:gd name="T83" fmla="*/ 1823 h 100"/>
                <a:gd name="T84" fmla="*/ 804 w 62"/>
                <a:gd name="T85" fmla="*/ 1823 h 100"/>
                <a:gd name="T86" fmla="*/ 821 w 62"/>
                <a:gd name="T87" fmla="*/ 1751 h 100"/>
                <a:gd name="T88" fmla="*/ 842 w 62"/>
                <a:gd name="T89" fmla="*/ 1823 h 100"/>
                <a:gd name="T90" fmla="*/ 859 w 62"/>
                <a:gd name="T91" fmla="*/ 1806 h 100"/>
                <a:gd name="T92" fmla="*/ 876 w 62"/>
                <a:gd name="T93" fmla="*/ 1823 h 100"/>
                <a:gd name="T94" fmla="*/ 893 w 62"/>
                <a:gd name="T95" fmla="*/ 1751 h 100"/>
                <a:gd name="T96" fmla="*/ 915 w 62"/>
                <a:gd name="T97" fmla="*/ 1823 h 100"/>
                <a:gd name="T98" fmla="*/ 932 w 62"/>
                <a:gd name="T99" fmla="*/ 1712 h 100"/>
                <a:gd name="T100" fmla="*/ 949 w 62"/>
                <a:gd name="T101" fmla="*/ 1823 h 100"/>
                <a:gd name="T102" fmla="*/ 970 w 62"/>
                <a:gd name="T103" fmla="*/ 1678 h 100"/>
                <a:gd name="T104" fmla="*/ 987 w 62"/>
                <a:gd name="T105" fmla="*/ 1785 h 100"/>
                <a:gd name="T106" fmla="*/ 1004 w 62"/>
                <a:gd name="T107" fmla="*/ 1512 h 100"/>
                <a:gd name="T108" fmla="*/ 1022 w 62"/>
                <a:gd name="T109" fmla="*/ 1332 h 100"/>
                <a:gd name="T110" fmla="*/ 1043 w 62"/>
                <a:gd name="T111" fmla="*/ 1550 h 100"/>
                <a:gd name="T112" fmla="*/ 1060 w 62"/>
                <a:gd name="T113" fmla="*/ 1606 h 100"/>
                <a:gd name="T114" fmla="*/ 1077 w 62"/>
                <a:gd name="T115" fmla="*/ 1785 h 100"/>
                <a:gd name="T116" fmla="*/ 1094 w 62"/>
                <a:gd name="T117" fmla="*/ 1823 h 100"/>
                <a:gd name="T118" fmla="*/ 1116 w 62"/>
                <a:gd name="T119" fmla="*/ 1823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 h="100">
                  <a:moveTo>
                    <a:pt x="0" y="100"/>
                  </a:moveTo>
                  <a:lnTo>
                    <a:pt x="0" y="100"/>
                  </a:lnTo>
                  <a:lnTo>
                    <a:pt x="0" y="97"/>
                  </a:lnTo>
                  <a:lnTo>
                    <a:pt x="1" y="94"/>
                  </a:lnTo>
                  <a:lnTo>
                    <a:pt x="1" y="91"/>
                  </a:lnTo>
                  <a:lnTo>
                    <a:pt x="1" y="93"/>
                  </a:lnTo>
                  <a:lnTo>
                    <a:pt x="1" y="95"/>
                  </a:lnTo>
                  <a:lnTo>
                    <a:pt x="1" y="99"/>
                  </a:lnTo>
                  <a:lnTo>
                    <a:pt x="1" y="100"/>
                  </a:lnTo>
                  <a:lnTo>
                    <a:pt x="1" y="99"/>
                  </a:lnTo>
                  <a:lnTo>
                    <a:pt x="1" y="97"/>
                  </a:lnTo>
                  <a:lnTo>
                    <a:pt x="1" y="100"/>
                  </a:lnTo>
                  <a:lnTo>
                    <a:pt x="1" y="99"/>
                  </a:lnTo>
                  <a:lnTo>
                    <a:pt x="1" y="92"/>
                  </a:lnTo>
                  <a:lnTo>
                    <a:pt x="2" y="83"/>
                  </a:lnTo>
                  <a:lnTo>
                    <a:pt x="2" y="81"/>
                  </a:lnTo>
                  <a:lnTo>
                    <a:pt x="2" y="84"/>
                  </a:lnTo>
                  <a:lnTo>
                    <a:pt x="2" y="93"/>
                  </a:lnTo>
                  <a:lnTo>
                    <a:pt x="2" y="99"/>
                  </a:lnTo>
                  <a:lnTo>
                    <a:pt x="2" y="100"/>
                  </a:lnTo>
                  <a:lnTo>
                    <a:pt x="2" y="99"/>
                  </a:lnTo>
                  <a:lnTo>
                    <a:pt x="2" y="94"/>
                  </a:lnTo>
                  <a:lnTo>
                    <a:pt x="2" y="96"/>
                  </a:lnTo>
                  <a:lnTo>
                    <a:pt x="2" y="100"/>
                  </a:lnTo>
                  <a:lnTo>
                    <a:pt x="2" y="99"/>
                  </a:lnTo>
                  <a:lnTo>
                    <a:pt x="2" y="98"/>
                  </a:lnTo>
                  <a:lnTo>
                    <a:pt x="2" y="97"/>
                  </a:lnTo>
                  <a:lnTo>
                    <a:pt x="2" y="98"/>
                  </a:lnTo>
                  <a:lnTo>
                    <a:pt x="2" y="97"/>
                  </a:lnTo>
                  <a:lnTo>
                    <a:pt x="3" y="99"/>
                  </a:lnTo>
                  <a:lnTo>
                    <a:pt x="3" y="100"/>
                  </a:lnTo>
                  <a:lnTo>
                    <a:pt x="3" y="98"/>
                  </a:lnTo>
                  <a:lnTo>
                    <a:pt x="3" y="99"/>
                  </a:lnTo>
                  <a:lnTo>
                    <a:pt x="3" y="100"/>
                  </a:lnTo>
                  <a:lnTo>
                    <a:pt x="3" y="99"/>
                  </a:lnTo>
                  <a:lnTo>
                    <a:pt x="3" y="100"/>
                  </a:lnTo>
                  <a:lnTo>
                    <a:pt x="4" y="93"/>
                  </a:lnTo>
                  <a:lnTo>
                    <a:pt x="4" y="86"/>
                  </a:lnTo>
                  <a:lnTo>
                    <a:pt x="4" y="89"/>
                  </a:lnTo>
                  <a:lnTo>
                    <a:pt x="4" y="95"/>
                  </a:lnTo>
                  <a:lnTo>
                    <a:pt x="4" y="99"/>
                  </a:lnTo>
                  <a:lnTo>
                    <a:pt x="4" y="98"/>
                  </a:lnTo>
                  <a:lnTo>
                    <a:pt x="4" y="99"/>
                  </a:lnTo>
                  <a:lnTo>
                    <a:pt x="4" y="100"/>
                  </a:lnTo>
                  <a:lnTo>
                    <a:pt x="4" y="97"/>
                  </a:lnTo>
                  <a:lnTo>
                    <a:pt x="4" y="98"/>
                  </a:lnTo>
                  <a:lnTo>
                    <a:pt x="4" y="97"/>
                  </a:lnTo>
                  <a:lnTo>
                    <a:pt x="5" y="95"/>
                  </a:lnTo>
                  <a:lnTo>
                    <a:pt x="5" y="90"/>
                  </a:lnTo>
                  <a:lnTo>
                    <a:pt x="5" y="86"/>
                  </a:lnTo>
                  <a:lnTo>
                    <a:pt x="5" y="90"/>
                  </a:lnTo>
                  <a:lnTo>
                    <a:pt x="5" y="98"/>
                  </a:lnTo>
                  <a:lnTo>
                    <a:pt x="5" y="99"/>
                  </a:lnTo>
                  <a:lnTo>
                    <a:pt x="5" y="97"/>
                  </a:lnTo>
                  <a:lnTo>
                    <a:pt x="5" y="96"/>
                  </a:lnTo>
                  <a:lnTo>
                    <a:pt x="5" y="99"/>
                  </a:lnTo>
                  <a:lnTo>
                    <a:pt x="5" y="100"/>
                  </a:lnTo>
                  <a:lnTo>
                    <a:pt x="5" y="99"/>
                  </a:lnTo>
                  <a:lnTo>
                    <a:pt x="5" y="98"/>
                  </a:lnTo>
                  <a:lnTo>
                    <a:pt x="5" y="99"/>
                  </a:lnTo>
                  <a:lnTo>
                    <a:pt x="5" y="100"/>
                  </a:lnTo>
                  <a:lnTo>
                    <a:pt x="5" y="98"/>
                  </a:lnTo>
                  <a:lnTo>
                    <a:pt x="6" y="95"/>
                  </a:lnTo>
                  <a:lnTo>
                    <a:pt x="6" y="96"/>
                  </a:lnTo>
                  <a:lnTo>
                    <a:pt x="6" y="100"/>
                  </a:lnTo>
                  <a:lnTo>
                    <a:pt x="6" y="98"/>
                  </a:lnTo>
                  <a:lnTo>
                    <a:pt x="6" y="100"/>
                  </a:lnTo>
                  <a:lnTo>
                    <a:pt x="6" y="99"/>
                  </a:lnTo>
                  <a:lnTo>
                    <a:pt x="6" y="100"/>
                  </a:lnTo>
                  <a:lnTo>
                    <a:pt x="6" y="97"/>
                  </a:lnTo>
                  <a:lnTo>
                    <a:pt x="6" y="91"/>
                  </a:lnTo>
                  <a:lnTo>
                    <a:pt x="6" y="84"/>
                  </a:lnTo>
                  <a:lnTo>
                    <a:pt x="6" y="89"/>
                  </a:lnTo>
                  <a:lnTo>
                    <a:pt x="6" y="92"/>
                  </a:lnTo>
                  <a:lnTo>
                    <a:pt x="7" y="98"/>
                  </a:lnTo>
                  <a:lnTo>
                    <a:pt x="7" y="99"/>
                  </a:lnTo>
                  <a:lnTo>
                    <a:pt x="7" y="100"/>
                  </a:lnTo>
                  <a:lnTo>
                    <a:pt x="7" y="99"/>
                  </a:lnTo>
                  <a:lnTo>
                    <a:pt x="7" y="100"/>
                  </a:lnTo>
                  <a:lnTo>
                    <a:pt x="8" y="100"/>
                  </a:lnTo>
                  <a:lnTo>
                    <a:pt x="8" y="99"/>
                  </a:lnTo>
                  <a:lnTo>
                    <a:pt x="8" y="98"/>
                  </a:lnTo>
                  <a:lnTo>
                    <a:pt x="8" y="97"/>
                  </a:lnTo>
                  <a:lnTo>
                    <a:pt x="8" y="96"/>
                  </a:lnTo>
                  <a:lnTo>
                    <a:pt x="8" y="99"/>
                  </a:lnTo>
                  <a:lnTo>
                    <a:pt x="8" y="98"/>
                  </a:lnTo>
                  <a:lnTo>
                    <a:pt x="9" y="90"/>
                  </a:lnTo>
                  <a:lnTo>
                    <a:pt x="9" y="76"/>
                  </a:lnTo>
                  <a:lnTo>
                    <a:pt x="9" y="69"/>
                  </a:lnTo>
                  <a:lnTo>
                    <a:pt x="9" y="71"/>
                  </a:lnTo>
                  <a:lnTo>
                    <a:pt x="9" y="79"/>
                  </a:lnTo>
                  <a:lnTo>
                    <a:pt x="9" y="91"/>
                  </a:lnTo>
                  <a:lnTo>
                    <a:pt x="9" y="94"/>
                  </a:lnTo>
                  <a:lnTo>
                    <a:pt x="9" y="97"/>
                  </a:lnTo>
                  <a:lnTo>
                    <a:pt x="9" y="100"/>
                  </a:lnTo>
                  <a:lnTo>
                    <a:pt x="9" y="97"/>
                  </a:lnTo>
                  <a:lnTo>
                    <a:pt x="9" y="98"/>
                  </a:lnTo>
                  <a:lnTo>
                    <a:pt x="9" y="99"/>
                  </a:lnTo>
                  <a:lnTo>
                    <a:pt x="10" y="99"/>
                  </a:lnTo>
                  <a:lnTo>
                    <a:pt x="10" y="100"/>
                  </a:lnTo>
                  <a:lnTo>
                    <a:pt x="10" y="99"/>
                  </a:lnTo>
                  <a:lnTo>
                    <a:pt x="10" y="92"/>
                  </a:lnTo>
                  <a:lnTo>
                    <a:pt x="10" y="88"/>
                  </a:lnTo>
                  <a:lnTo>
                    <a:pt x="10" y="89"/>
                  </a:lnTo>
                  <a:lnTo>
                    <a:pt x="10" y="95"/>
                  </a:lnTo>
                  <a:lnTo>
                    <a:pt x="10" y="100"/>
                  </a:lnTo>
                  <a:lnTo>
                    <a:pt x="11" y="100"/>
                  </a:lnTo>
                  <a:lnTo>
                    <a:pt x="11" y="98"/>
                  </a:lnTo>
                  <a:lnTo>
                    <a:pt x="11" y="99"/>
                  </a:lnTo>
                  <a:lnTo>
                    <a:pt x="11" y="96"/>
                  </a:lnTo>
                  <a:lnTo>
                    <a:pt x="11" y="92"/>
                  </a:lnTo>
                  <a:lnTo>
                    <a:pt x="11" y="88"/>
                  </a:lnTo>
                  <a:lnTo>
                    <a:pt x="11" y="96"/>
                  </a:lnTo>
                  <a:lnTo>
                    <a:pt x="11" y="100"/>
                  </a:lnTo>
                  <a:lnTo>
                    <a:pt x="12" y="100"/>
                  </a:lnTo>
                  <a:lnTo>
                    <a:pt x="12" y="98"/>
                  </a:lnTo>
                  <a:lnTo>
                    <a:pt x="12" y="95"/>
                  </a:lnTo>
                  <a:lnTo>
                    <a:pt x="12" y="97"/>
                  </a:lnTo>
                  <a:lnTo>
                    <a:pt x="12" y="100"/>
                  </a:lnTo>
                  <a:lnTo>
                    <a:pt x="12" y="97"/>
                  </a:lnTo>
                  <a:lnTo>
                    <a:pt x="12" y="99"/>
                  </a:lnTo>
                  <a:lnTo>
                    <a:pt x="12" y="98"/>
                  </a:lnTo>
                  <a:lnTo>
                    <a:pt x="12" y="96"/>
                  </a:lnTo>
                  <a:lnTo>
                    <a:pt x="12" y="92"/>
                  </a:lnTo>
                  <a:lnTo>
                    <a:pt x="12" y="91"/>
                  </a:lnTo>
                  <a:lnTo>
                    <a:pt x="12" y="96"/>
                  </a:lnTo>
                  <a:lnTo>
                    <a:pt x="12" y="99"/>
                  </a:lnTo>
                  <a:lnTo>
                    <a:pt x="13" y="91"/>
                  </a:lnTo>
                  <a:lnTo>
                    <a:pt x="13" y="86"/>
                  </a:lnTo>
                  <a:lnTo>
                    <a:pt x="13" y="82"/>
                  </a:lnTo>
                  <a:lnTo>
                    <a:pt x="13" y="83"/>
                  </a:lnTo>
                  <a:lnTo>
                    <a:pt x="13" y="93"/>
                  </a:lnTo>
                  <a:lnTo>
                    <a:pt x="13" y="88"/>
                  </a:lnTo>
                  <a:lnTo>
                    <a:pt x="13" y="73"/>
                  </a:lnTo>
                  <a:lnTo>
                    <a:pt x="13" y="61"/>
                  </a:lnTo>
                  <a:lnTo>
                    <a:pt x="13" y="62"/>
                  </a:lnTo>
                  <a:lnTo>
                    <a:pt x="13" y="71"/>
                  </a:lnTo>
                  <a:lnTo>
                    <a:pt x="13" y="82"/>
                  </a:lnTo>
                  <a:lnTo>
                    <a:pt x="13" y="79"/>
                  </a:lnTo>
                  <a:lnTo>
                    <a:pt x="13" y="69"/>
                  </a:lnTo>
                  <a:lnTo>
                    <a:pt x="13" y="63"/>
                  </a:lnTo>
                  <a:lnTo>
                    <a:pt x="13" y="73"/>
                  </a:lnTo>
                  <a:lnTo>
                    <a:pt x="14" y="85"/>
                  </a:lnTo>
                  <a:lnTo>
                    <a:pt x="14" y="75"/>
                  </a:lnTo>
                  <a:lnTo>
                    <a:pt x="14" y="52"/>
                  </a:lnTo>
                  <a:lnTo>
                    <a:pt x="14" y="33"/>
                  </a:lnTo>
                  <a:lnTo>
                    <a:pt x="14" y="48"/>
                  </a:lnTo>
                  <a:lnTo>
                    <a:pt x="14" y="74"/>
                  </a:lnTo>
                  <a:lnTo>
                    <a:pt x="14" y="85"/>
                  </a:lnTo>
                  <a:lnTo>
                    <a:pt x="14" y="86"/>
                  </a:lnTo>
                  <a:lnTo>
                    <a:pt x="14" y="87"/>
                  </a:lnTo>
                  <a:lnTo>
                    <a:pt x="14" y="90"/>
                  </a:lnTo>
                  <a:lnTo>
                    <a:pt x="14" y="98"/>
                  </a:lnTo>
                  <a:lnTo>
                    <a:pt x="14" y="100"/>
                  </a:lnTo>
                  <a:lnTo>
                    <a:pt x="14" y="95"/>
                  </a:lnTo>
                  <a:lnTo>
                    <a:pt x="14" y="92"/>
                  </a:lnTo>
                  <a:lnTo>
                    <a:pt x="15" y="88"/>
                  </a:lnTo>
                  <a:lnTo>
                    <a:pt x="15" y="89"/>
                  </a:lnTo>
                  <a:lnTo>
                    <a:pt x="15" y="91"/>
                  </a:lnTo>
                  <a:lnTo>
                    <a:pt x="15" y="95"/>
                  </a:lnTo>
                  <a:lnTo>
                    <a:pt x="15" y="92"/>
                  </a:lnTo>
                  <a:lnTo>
                    <a:pt x="15" y="91"/>
                  </a:lnTo>
                  <a:lnTo>
                    <a:pt x="15" y="93"/>
                  </a:lnTo>
                  <a:lnTo>
                    <a:pt x="15" y="97"/>
                  </a:lnTo>
                  <a:lnTo>
                    <a:pt x="15" y="100"/>
                  </a:lnTo>
                  <a:lnTo>
                    <a:pt x="15" y="99"/>
                  </a:lnTo>
                  <a:lnTo>
                    <a:pt x="15" y="100"/>
                  </a:lnTo>
                  <a:lnTo>
                    <a:pt x="16" y="97"/>
                  </a:lnTo>
                  <a:lnTo>
                    <a:pt x="16" y="98"/>
                  </a:lnTo>
                  <a:lnTo>
                    <a:pt x="16" y="100"/>
                  </a:lnTo>
                  <a:lnTo>
                    <a:pt x="16" y="99"/>
                  </a:lnTo>
                  <a:lnTo>
                    <a:pt x="16" y="100"/>
                  </a:lnTo>
                  <a:lnTo>
                    <a:pt x="16" y="99"/>
                  </a:lnTo>
                  <a:lnTo>
                    <a:pt x="16" y="97"/>
                  </a:lnTo>
                  <a:lnTo>
                    <a:pt x="16" y="95"/>
                  </a:lnTo>
                  <a:lnTo>
                    <a:pt x="16" y="94"/>
                  </a:lnTo>
                  <a:lnTo>
                    <a:pt x="16" y="96"/>
                  </a:lnTo>
                  <a:lnTo>
                    <a:pt x="16" y="97"/>
                  </a:lnTo>
                  <a:lnTo>
                    <a:pt x="16" y="94"/>
                  </a:lnTo>
                  <a:lnTo>
                    <a:pt x="17" y="89"/>
                  </a:lnTo>
                  <a:lnTo>
                    <a:pt x="17" y="88"/>
                  </a:lnTo>
                  <a:lnTo>
                    <a:pt x="17" y="90"/>
                  </a:lnTo>
                  <a:lnTo>
                    <a:pt x="17" y="96"/>
                  </a:lnTo>
                  <a:lnTo>
                    <a:pt x="17" y="94"/>
                  </a:lnTo>
                  <a:lnTo>
                    <a:pt x="17" y="85"/>
                  </a:lnTo>
                  <a:lnTo>
                    <a:pt x="17" y="81"/>
                  </a:lnTo>
                  <a:lnTo>
                    <a:pt x="17" y="80"/>
                  </a:lnTo>
                  <a:lnTo>
                    <a:pt x="17" y="82"/>
                  </a:lnTo>
                  <a:lnTo>
                    <a:pt x="17" y="88"/>
                  </a:lnTo>
                  <a:lnTo>
                    <a:pt x="17" y="86"/>
                  </a:lnTo>
                  <a:lnTo>
                    <a:pt x="17" y="76"/>
                  </a:lnTo>
                  <a:lnTo>
                    <a:pt x="17" y="74"/>
                  </a:lnTo>
                  <a:lnTo>
                    <a:pt x="17" y="75"/>
                  </a:lnTo>
                  <a:lnTo>
                    <a:pt x="17" y="82"/>
                  </a:lnTo>
                  <a:lnTo>
                    <a:pt x="17" y="90"/>
                  </a:lnTo>
                  <a:lnTo>
                    <a:pt x="17" y="84"/>
                  </a:lnTo>
                  <a:lnTo>
                    <a:pt x="18" y="76"/>
                  </a:lnTo>
                  <a:lnTo>
                    <a:pt x="18" y="74"/>
                  </a:lnTo>
                  <a:lnTo>
                    <a:pt x="18" y="78"/>
                  </a:lnTo>
                  <a:lnTo>
                    <a:pt x="18" y="87"/>
                  </a:lnTo>
                  <a:lnTo>
                    <a:pt x="18" y="93"/>
                  </a:lnTo>
                  <a:lnTo>
                    <a:pt x="18" y="89"/>
                  </a:lnTo>
                  <a:lnTo>
                    <a:pt x="18" y="84"/>
                  </a:lnTo>
                  <a:lnTo>
                    <a:pt x="18" y="83"/>
                  </a:lnTo>
                  <a:lnTo>
                    <a:pt x="18" y="84"/>
                  </a:lnTo>
                  <a:lnTo>
                    <a:pt x="18" y="88"/>
                  </a:lnTo>
                  <a:lnTo>
                    <a:pt x="18" y="92"/>
                  </a:lnTo>
                  <a:lnTo>
                    <a:pt x="18" y="93"/>
                  </a:lnTo>
                  <a:lnTo>
                    <a:pt x="18" y="95"/>
                  </a:lnTo>
                  <a:lnTo>
                    <a:pt x="18" y="100"/>
                  </a:lnTo>
                  <a:lnTo>
                    <a:pt x="18" y="99"/>
                  </a:lnTo>
                  <a:lnTo>
                    <a:pt x="19" y="100"/>
                  </a:lnTo>
                  <a:lnTo>
                    <a:pt x="20" y="100"/>
                  </a:lnTo>
                  <a:lnTo>
                    <a:pt x="20" y="98"/>
                  </a:lnTo>
                  <a:lnTo>
                    <a:pt x="20" y="100"/>
                  </a:lnTo>
                  <a:lnTo>
                    <a:pt x="20" y="99"/>
                  </a:lnTo>
                  <a:lnTo>
                    <a:pt x="20" y="97"/>
                  </a:lnTo>
                  <a:lnTo>
                    <a:pt x="20" y="96"/>
                  </a:lnTo>
                  <a:lnTo>
                    <a:pt x="20" y="97"/>
                  </a:lnTo>
                  <a:lnTo>
                    <a:pt x="21" y="99"/>
                  </a:lnTo>
                  <a:lnTo>
                    <a:pt x="21" y="98"/>
                  </a:lnTo>
                  <a:lnTo>
                    <a:pt x="21" y="93"/>
                  </a:lnTo>
                  <a:lnTo>
                    <a:pt x="21" y="90"/>
                  </a:lnTo>
                  <a:lnTo>
                    <a:pt x="21" y="89"/>
                  </a:lnTo>
                  <a:lnTo>
                    <a:pt x="21" y="92"/>
                  </a:lnTo>
                  <a:lnTo>
                    <a:pt x="21" y="95"/>
                  </a:lnTo>
                  <a:lnTo>
                    <a:pt x="21" y="98"/>
                  </a:lnTo>
                  <a:lnTo>
                    <a:pt x="21" y="100"/>
                  </a:lnTo>
                  <a:lnTo>
                    <a:pt x="21" y="99"/>
                  </a:lnTo>
                  <a:lnTo>
                    <a:pt x="21" y="98"/>
                  </a:lnTo>
                  <a:lnTo>
                    <a:pt x="22" y="98"/>
                  </a:lnTo>
                  <a:lnTo>
                    <a:pt x="22" y="97"/>
                  </a:lnTo>
                  <a:lnTo>
                    <a:pt x="22" y="98"/>
                  </a:lnTo>
                  <a:lnTo>
                    <a:pt x="22" y="99"/>
                  </a:lnTo>
                  <a:lnTo>
                    <a:pt x="22" y="100"/>
                  </a:lnTo>
                  <a:lnTo>
                    <a:pt x="23" y="97"/>
                  </a:lnTo>
                  <a:lnTo>
                    <a:pt x="23" y="78"/>
                  </a:lnTo>
                  <a:lnTo>
                    <a:pt x="23" y="52"/>
                  </a:lnTo>
                  <a:lnTo>
                    <a:pt x="23" y="44"/>
                  </a:lnTo>
                  <a:lnTo>
                    <a:pt x="23" y="45"/>
                  </a:lnTo>
                  <a:lnTo>
                    <a:pt x="23" y="64"/>
                  </a:lnTo>
                  <a:lnTo>
                    <a:pt x="23" y="83"/>
                  </a:lnTo>
                  <a:lnTo>
                    <a:pt x="23" y="90"/>
                  </a:lnTo>
                  <a:lnTo>
                    <a:pt x="23" y="93"/>
                  </a:lnTo>
                  <a:lnTo>
                    <a:pt x="23" y="94"/>
                  </a:lnTo>
                  <a:lnTo>
                    <a:pt x="23" y="92"/>
                  </a:lnTo>
                  <a:lnTo>
                    <a:pt x="23" y="91"/>
                  </a:lnTo>
                  <a:lnTo>
                    <a:pt x="23" y="89"/>
                  </a:lnTo>
                  <a:lnTo>
                    <a:pt x="23" y="92"/>
                  </a:lnTo>
                  <a:lnTo>
                    <a:pt x="23" y="95"/>
                  </a:lnTo>
                  <a:lnTo>
                    <a:pt x="24" y="95"/>
                  </a:lnTo>
                  <a:lnTo>
                    <a:pt x="24" y="94"/>
                  </a:lnTo>
                  <a:lnTo>
                    <a:pt x="24" y="95"/>
                  </a:lnTo>
                  <a:lnTo>
                    <a:pt x="24" y="97"/>
                  </a:lnTo>
                  <a:lnTo>
                    <a:pt x="24" y="94"/>
                  </a:lnTo>
                  <a:lnTo>
                    <a:pt x="24" y="96"/>
                  </a:lnTo>
                  <a:lnTo>
                    <a:pt x="24" y="98"/>
                  </a:lnTo>
                  <a:lnTo>
                    <a:pt x="24" y="99"/>
                  </a:lnTo>
                  <a:lnTo>
                    <a:pt x="24" y="92"/>
                  </a:lnTo>
                  <a:lnTo>
                    <a:pt x="24" y="75"/>
                  </a:lnTo>
                  <a:lnTo>
                    <a:pt x="24" y="39"/>
                  </a:lnTo>
                  <a:lnTo>
                    <a:pt x="24" y="22"/>
                  </a:lnTo>
                  <a:lnTo>
                    <a:pt x="24" y="24"/>
                  </a:lnTo>
                  <a:lnTo>
                    <a:pt x="24" y="50"/>
                  </a:lnTo>
                  <a:lnTo>
                    <a:pt x="25" y="76"/>
                  </a:lnTo>
                  <a:lnTo>
                    <a:pt x="25" y="92"/>
                  </a:lnTo>
                  <a:lnTo>
                    <a:pt x="25" y="95"/>
                  </a:lnTo>
                  <a:lnTo>
                    <a:pt x="25" y="93"/>
                  </a:lnTo>
                  <a:lnTo>
                    <a:pt x="25" y="91"/>
                  </a:lnTo>
                  <a:lnTo>
                    <a:pt x="25" y="90"/>
                  </a:lnTo>
                  <a:lnTo>
                    <a:pt x="25" y="88"/>
                  </a:lnTo>
                  <a:lnTo>
                    <a:pt x="25" y="89"/>
                  </a:lnTo>
                  <a:lnTo>
                    <a:pt x="25" y="90"/>
                  </a:lnTo>
                  <a:lnTo>
                    <a:pt x="25" y="93"/>
                  </a:lnTo>
                  <a:lnTo>
                    <a:pt x="25" y="92"/>
                  </a:lnTo>
                  <a:lnTo>
                    <a:pt x="25" y="89"/>
                  </a:lnTo>
                  <a:lnTo>
                    <a:pt x="25" y="87"/>
                  </a:lnTo>
                  <a:lnTo>
                    <a:pt x="25" y="84"/>
                  </a:lnTo>
                  <a:lnTo>
                    <a:pt x="25" y="79"/>
                  </a:lnTo>
                  <a:lnTo>
                    <a:pt x="26" y="78"/>
                  </a:lnTo>
                  <a:lnTo>
                    <a:pt x="26" y="85"/>
                  </a:lnTo>
                  <a:lnTo>
                    <a:pt x="26" y="93"/>
                  </a:lnTo>
                  <a:lnTo>
                    <a:pt x="26" y="97"/>
                  </a:lnTo>
                  <a:lnTo>
                    <a:pt x="26" y="94"/>
                  </a:lnTo>
                  <a:lnTo>
                    <a:pt x="26" y="85"/>
                  </a:lnTo>
                  <a:lnTo>
                    <a:pt x="26" y="81"/>
                  </a:lnTo>
                  <a:lnTo>
                    <a:pt x="26" y="82"/>
                  </a:lnTo>
                  <a:lnTo>
                    <a:pt x="26" y="87"/>
                  </a:lnTo>
                  <a:lnTo>
                    <a:pt x="26" y="92"/>
                  </a:lnTo>
                  <a:lnTo>
                    <a:pt x="26" y="94"/>
                  </a:lnTo>
                  <a:lnTo>
                    <a:pt x="26" y="95"/>
                  </a:lnTo>
                  <a:lnTo>
                    <a:pt x="26" y="96"/>
                  </a:lnTo>
                  <a:lnTo>
                    <a:pt x="26" y="92"/>
                  </a:lnTo>
                  <a:lnTo>
                    <a:pt x="26" y="91"/>
                  </a:lnTo>
                  <a:lnTo>
                    <a:pt x="27" y="92"/>
                  </a:lnTo>
                  <a:lnTo>
                    <a:pt x="27" y="95"/>
                  </a:lnTo>
                  <a:lnTo>
                    <a:pt x="27" y="99"/>
                  </a:lnTo>
                  <a:lnTo>
                    <a:pt x="27" y="100"/>
                  </a:lnTo>
                  <a:lnTo>
                    <a:pt x="27" y="99"/>
                  </a:lnTo>
                  <a:lnTo>
                    <a:pt x="27" y="100"/>
                  </a:lnTo>
                  <a:lnTo>
                    <a:pt x="27" y="99"/>
                  </a:lnTo>
                  <a:lnTo>
                    <a:pt x="27" y="98"/>
                  </a:lnTo>
                  <a:lnTo>
                    <a:pt x="27" y="95"/>
                  </a:lnTo>
                  <a:lnTo>
                    <a:pt x="27" y="94"/>
                  </a:lnTo>
                  <a:lnTo>
                    <a:pt x="27" y="95"/>
                  </a:lnTo>
                  <a:lnTo>
                    <a:pt x="28" y="96"/>
                  </a:lnTo>
                  <a:lnTo>
                    <a:pt x="28" y="98"/>
                  </a:lnTo>
                  <a:lnTo>
                    <a:pt x="28" y="99"/>
                  </a:lnTo>
                  <a:lnTo>
                    <a:pt x="28" y="100"/>
                  </a:lnTo>
                  <a:lnTo>
                    <a:pt x="29" y="100"/>
                  </a:lnTo>
                  <a:lnTo>
                    <a:pt x="30" y="100"/>
                  </a:lnTo>
                  <a:lnTo>
                    <a:pt x="30" y="98"/>
                  </a:lnTo>
                  <a:lnTo>
                    <a:pt x="30" y="100"/>
                  </a:lnTo>
                  <a:lnTo>
                    <a:pt x="30" y="97"/>
                  </a:lnTo>
                  <a:lnTo>
                    <a:pt x="30" y="98"/>
                  </a:lnTo>
                  <a:lnTo>
                    <a:pt x="30" y="99"/>
                  </a:lnTo>
                  <a:lnTo>
                    <a:pt x="30" y="100"/>
                  </a:lnTo>
                  <a:lnTo>
                    <a:pt x="31" y="99"/>
                  </a:lnTo>
                  <a:lnTo>
                    <a:pt x="31" y="98"/>
                  </a:lnTo>
                  <a:lnTo>
                    <a:pt x="31" y="95"/>
                  </a:lnTo>
                  <a:lnTo>
                    <a:pt x="31" y="83"/>
                  </a:lnTo>
                  <a:lnTo>
                    <a:pt x="31" y="55"/>
                  </a:lnTo>
                  <a:lnTo>
                    <a:pt x="31" y="39"/>
                  </a:lnTo>
                  <a:lnTo>
                    <a:pt x="31" y="54"/>
                  </a:lnTo>
                  <a:lnTo>
                    <a:pt x="31" y="72"/>
                  </a:lnTo>
                  <a:lnTo>
                    <a:pt x="31" y="84"/>
                  </a:lnTo>
                  <a:lnTo>
                    <a:pt x="31" y="63"/>
                  </a:lnTo>
                  <a:lnTo>
                    <a:pt x="31" y="47"/>
                  </a:lnTo>
                  <a:lnTo>
                    <a:pt x="31" y="43"/>
                  </a:lnTo>
                  <a:lnTo>
                    <a:pt x="31" y="50"/>
                  </a:lnTo>
                  <a:lnTo>
                    <a:pt x="31" y="68"/>
                  </a:lnTo>
                  <a:lnTo>
                    <a:pt x="31" y="78"/>
                  </a:lnTo>
                  <a:lnTo>
                    <a:pt x="32" y="81"/>
                  </a:lnTo>
                  <a:lnTo>
                    <a:pt x="32" y="86"/>
                  </a:lnTo>
                  <a:lnTo>
                    <a:pt x="32" y="91"/>
                  </a:lnTo>
                  <a:lnTo>
                    <a:pt x="32" y="92"/>
                  </a:lnTo>
                  <a:lnTo>
                    <a:pt x="32" y="91"/>
                  </a:lnTo>
                  <a:lnTo>
                    <a:pt x="32" y="90"/>
                  </a:lnTo>
                  <a:lnTo>
                    <a:pt x="32" y="91"/>
                  </a:lnTo>
                  <a:lnTo>
                    <a:pt x="32" y="93"/>
                  </a:lnTo>
                  <a:lnTo>
                    <a:pt x="32" y="96"/>
                  </a:lnTo>
                  <a:lnTo>
                    <a:pt x="32" y="97"/>
                  </a:lnTo>
                  <a:lnTo>
                    <a:pt x="32" y="95"/>
                  </a:lnTo>
                  <a:lnTo>
                    <a:pt x="32" y="94"/>
                  </a:lnTo>
                  <a:lnTo>
                    <a:pt x="32" y="97"/>
                  </a:lnTo>
                  <a:lnTo>
                    <a:pt x="32" y="96"/>
                  </a:lnTo>
                  <a:lnTo>
                    <a:pt x="32" y="97"/>
                  </a:lnTo>
                  <a:lnTo>
                    <a:pt x="32" y="98"/>
                  </a:lnTo>
                  <a:lnTo>
                    <a:pt x="33" y="98"/>
                  </a:lnTo>
                  <a:lnTo>
                    <a:pt x="33" y="96"/>
                  </a:lnTo>
                  <a:lnTo>
                    <a:pt x="33" y="87"/>
                  </a:lnTo>
                  <a:lnTo>
                    <a:pt x="33" y="80"/>
                  </a:lnTo>
                  <a:lnTo>
                    <a:pt x="33" y="79"/>
                  </a:lnTo>
                  <a:lnTo>
                    <a:pt x="33" y="84"/>
                  </a:lnTo>
                  <a:lnTo>
                    <a:pt x="33" y="89"/>
                  </a:lnTo>
                  <a:lnTo>
                    <a:pt x="33" y="97"/>
                  </a:lnTo>
                  <a:lnTo>
                    <a:pt x="33" y="87"/>
                  </a:lnTo>
                  <a:lnTo>
                    <a:pt x="33" y="79"/>
                  </a:lnTo>
                  <a:lnTo>
                    <a:pt x="33" y="78"/>
                  </a:lnTo>
                  <a:lnTo>
                    <a:pt x="33" y="79"/>
                  </a:lnTo>
                  <a:lnTo>
                    <a:pt x="33" y="84"/>
                  </a:lnTo>
                  <a:lnTo>
                    <a:pt x="33" y="88"/>
                  </a:lnTo>
                  <a:lnTo>
                    <a:pt x="33" y="92"/>
                  </a:lnTo>
                  <a:lnTo>
                    <a:pt x="34" y="94"/>
                  </a:lnTo>
                  <a:lnTo>
                    <a:pt x="34" y="92"/>
                  </a:lnTo>
                  <a:lnTo>
                    <a:pt x="34" y="88"/>
                  </a:lnTo>
                  <a:lnTo>
                    <a:pt x="34" y="87"/>
                  </a:lnTo>
                  <a:lnTo>
                    <a:pt x="34" y="88"/>
                  </a:lnTo>
                  <a:lnTo>
                    <a:pt x="34" y="93"/>
                  </a:lnTo>
                  <a:lnTo>
                    <a:pt x="34" y="96"/>
                  </a:lnTo>
                  <a:lnTo>
                    <a:pt x="34" y="98"/>
                  </a:lnTo>
                  <a:lnTo>
                    <a:pt x="34" y="96"/>
                  </a:lnTo>
                  <a:lnTo>
                    <a:pt x="34" y="93"/>
                  </a:lnTo>
                  <a:lnTo>
                    <a:pt x="34" y="94"/>
                  </a:lnTo>
                  <a:lnTo>
                    <a:pt x="34" y="95"/>
                  </a:lnTo>
                  <a:lnTo>
                    <a:pt x="34" y="96"/>
                  </a:lnTo>
                  <a:lnTo>
                    <a:pt x="34" y="98"/>
                  </a:lnTo>
                  <a:lnTo>
                    <a:pt x="34" y="100"/>
                  </a:lnTo>
                  <a:lnTo>
                    <a:pt x="35" y="100"/>
                  </a:lnTo>
                  <a:lnTo>
                    <a:pt x="35" y="99"/>
                  </a:lnTo>
                  <a:lnTo>
                    <a:pt x="35" y="94"/>
                  </a:lnTo>
                  <a:lnTo>
                    <a:pt x="36" y="91"/>
                  </a:lnTo>
                  <a:lnTo>
                    <a:pt x="36" y="92"/>
                  </a:lnTo>
                  <a:lnTo>
                    <a:pt x="36" y="96"/>
                  </a:lnTo>
                  <a:lnTo>
                    <a:pt x="36" y="100"/>
                  </a:lnTo>
                  <a:lnTo>
                    <a:pt x="37" y="100"/>
                  </a:lnTo>
                  <a:lnTo>
                    <a:pt x="37" y="99"/>
                  </a:lnTo>
                  <a:lnTo>
                    <a:pt x="37" y="97"/>
                  </a:lnTo>
                  <a:lnTo>
                    <a:pt x="37" y="98"/>
                  </a:lnTo>
                  <a:lnTo>
                    <a:pt x="37" y="99"/>
                  </a:lnTo>
                  <a:lnTo>
                    <a:pt x="37" y="97"/>
                  </a:lnTo>
                  <a:lnTo>
                    <a:pt x="37" y="85"/>
                  </a:lnTo>
                  <a:lnTo>
                    <a:pt x="38" y="41"/>
                  </a:lnTo>
                  <a:lnTo>
                    <a:pt x="38" y="6"/>
                  </a:lnTo>
                  <a:lnTo>
                    <a:pt x="38" y="0"/>
                  </a:lnTo>
                  <a:lnTo>
                    <a:pt x="38" y="19"/>
                  </a:lnTo>
                  <a:lnTo>
                    <a:pt x="38" y="48"/>
                  </a:lnTo>
                  <a:lnTo>
                    <a:pt x="38" y="76"/>
                  </a:lnTo>
                  <a:lnTo>
                    <a:pt x="38" y="88"/>
                  </a:lnTo>
                  <a:lnTo>
                    <a:pt x="38" y="83"/>
                  </a:lnTo>
                  <a:lnTo>
                    <a:pt x="38" y="81"/>
                  </a:lnTo>
                  <a:lnTo>
                    <a:pt x="38" y="78"/>
                  </a:lnTo>
                  <a:lnTo>
                    <a:pt x="38" y="76"/>
                  </a:lnTo>
                  <a:lnTo>
                    <a:pt x="38" y="74"/>
                  </a:lnTo>
                  <a:lnTo>
                    <a:pt x="38" y="73"/>
                  </a:lnTo>
                  <a:lnTo>
                    <a:pt x="38" y="74"/>
                  </a:lnTo>
                  <a:lnTo>
                    <a:pt x="38" y="77"/>
                  </a:lnTo>
                  <a:lnTo>
                    <a:pt x="39" y="77"/>
                  </a:lnTo>
                  <a:lnTo>
                    <a:pt x="39" y="78"/>
                  </a:lnTo>
                  <a:lnTo>
                    <a:pt x="39" y="82"/>
                  </a:lnTo>
                  <a:lnTo>
                    <a:pt x="39" y="91"/>
                  </a:lnTo>
                  <a:lnTo>
                    <a:pt x="39" y="94"/>
                  </a:lnTo>
                  <a:lnTo>
                    <a:pt x="39" y="93"/>
                  </a:lnTo>
                  <a:lnTo>
                    <a:pt x="39" y="94"/>
                  </a:lnTo>
                  <a:lnTo>
                    <a:pt x="39" y="96"/>
                  </a:lnTo>
                  <a:lnTo>
                    <a:pt x="39" y="97"/>
                  </a:lnTo>
                  <a:lnTo>
                    <a:pt x="39" y="98"/>
                  </a:lnTo>
                  <a:lnTo>
                    <a:pt x="39" y="99"/>
                  </a:lnTo>
                  <a:lnTo>
                    <a:pt x="40" y="100"/>
                  </a:lnTo>
                  <a:lnTo>
                    <a:pt x="40" y="99"/>
                  </a:lnTo>
                  <a:lnTo>
                    <a:pt x="40" y="100"/>
                  </a:lnTo>
                  <a:lnTo>
                    <a:pt x="40" y="99"/>
                  </a:lnTo>
                  <a:lnTo>
                    <a:pt x="40" y="100"/>
                  </a:lnTo>
                  <a:lnTo>
                    <a:pt x="41" y="99"/>
                  </a:lnTo>
                  <a:lnTo>
                    <a:pt x="41" y="97"/>
                  </a:lnTo>
                  <a:lnTo>
                    <a:pt x="41" y="94"/>
                  </a:lnTo>
                  <a:lnTo>
                    <a:pt x="41" y="93"/>
                  </a:lnTo>
                  <a:lnTo>
                    <a:pt x="41" y="94"/>
                  </a:lnTo>
                  <a:lnTo>
                    <a:pt x="41" y="97"/>
                  </a:lnTo>
                  <a:lnTo>
                    <a:pt x="41" y="98"/>
                  </a:lnTo>
                  <a:lnTo>
                    <a:pt x="41" y="95"/>
                  </a:lnTo>
                  <a:lnTo>
                    <a:pt x="41" y="94"/>
                  </a:lnTo>
                  <a:lnTo>
                    <a:pt x="41" y="97"/>
                  </a:lnTo>
                  <a:lnTo>
                    <a:pt x="41" y="99"/>
                  </a:lnTo>
                  <a:lnTo>
                    <a:pt x="41" y="98"/>
                  </a:lnTo>
                  <a:lnTo>
                    <a:pt x="42" y="96"/>
                  </a:lnTo>
                  <a:lnTo>
                    <a:pt x="42" y="95"/>
                  </a:lnTo>
                  <a:lnTo>
                    <a:pt x="42" y="96"/>
                  </a:lnTo>
                  <a:lnTo>
                    <a:pt x="42" y="98"/>
                  </a:lnTo>
                  <a:lnTo>
                    <a:pt x="42" y="100"/>
                  </a:lnTo>
                  <a:lnTo>
                    <a:pt x="42" y="99"/>
                  </a:lnTo>
                  <a:lnTo>
                    <a:pt x="42" y="100"/>
                  </a:lnTo>
                  <a:lnTo>
                    <a:pt x="42" y="99"/>
                  </a:lnTo>
                  <a:lnTo>
                    <a:pt x="42" y="98"/>
                  </a:lnTo>
                  <a:lnTo>
                    <a:pt x="42" y="99"/>
                  </a:lnTo>
                  <a:lnTo>
                    <a:pt x="42" y="100"/>
                  </a:lnTo>
                  <a:lnTo>
                    <a:pt x="43" y="100"/>
                  </a:lnTo>
                  <a:lnTo>
                    <a:pt x="44" y="100"/>
                  </a:lnTo>
                  <a:lnTo>
                    <a:pt x="44" y="99"/>
                  </a:lnTo>
                  <a:lnTo>
                    <a:pt x="44" y="100"/>
                  </a:lnTo>
                  <a:lnTo>
                    <a:pt x="44" y="99"/>
                  </a:lnTo>
                  <a:lnTo>
                    <a:pt x="44" y="98"/>
                  </a:lnTo>
                  <a:lnTo>
                    <a:pt x="45" y="99"/>
                  </a:lnTo>
                  <a:lnTo>
                    <a:pt x="45" y="100"/>
                  </a:lnTo>
                  <a:lnTo>
                    <a:pt x="45" y="99"/>
                  </a:lnTo>
                  <a:lnTo>
                    <a:pt x="45" y="98"/>
                  </a:lnTo>
                  <a:lnTo>
                    <a:pt x="45" y="97"/>
                  </a:lnTo>
                  <a:lnTo>
                    <a:pt x="45" y="96"/>
                  </a:lnTo>
                  <a:lnTo>
                    <a:pt x="45" y="97"/>
                  </a:lnTo>
                  <a:lnTo>
                    <a:pt x="45" y="96"/>
                  </a:lnTo>
                  <a:lnTo>
                    <a:pt x="45" y="97"/>
                  </a:lnTo>
                  <a:lnTo>
                    <a:pt x="45" y="99"/>
                  </a:lnTo>
                  <a:lnTo>
                    <a:pt x="46" y="98"/>
                  </a:lnTo>
                  <a:lnTo>
                    <a:pt x="46" y="99"/>
                  </a:lnTo>
                  <a:lnTo>
                    <a:pt x="46" y="100"/>
                  </a:lnTo>
                  <a:lnTo>
                    <a:pt x="47" y="100"/>
                  </a:lnTo>
                  <a:lnTo>
                    <a:pt x="47" y="99"/>
                  </a:lnTo>
                  <a:lnTo>
                    <a:pt x="47" y="98"/>
                  </a:lnTo>
                  <a:lnTo>
                    <a:pt x="47" y="97"/>
                  </a:lnTo>
                  <a:lnTo>
                    <a:pt x="47" y="96"/>
                  </a:lnTo>
                  <a:lnTo>
                    <a:pt x="47" y="97"/>
                  </a:lnTo>
                  <a:lnTo>
                    <a:pt x="47" y="99"/>
                  </a:lnTo>
                  <a:lnTo>
                    <a:pt x="47" y="97"/>
                  </a:lnTo>
                  <a:lnTo>
                    <a:pt x="47" y="99"/>
                  </a:lnTo>
                  <a:lnTo>
                    <a:pt x="47" y="100"/>
                  </a:lnTo>
                  <a:lnTo>
                    <a:pt x="48" y="100"/>
                  </a:lnTo>
                  <a:lnTo>
                    <a:pt x="48" y="97"/>
                  </a:lnTo>
                  <a:lnTo>
                    <a:pt x="48" y="96"/>
                  </a:lnTo>
                  <a:lnTo>
                    <a:pt x="48" y="97"/>
                  </a:lnTo>
                  <a:lnTo>
                    <a:pt x="48" y="98"/>
                  </a:lnTo>
                  <a:lnTo>
                    <a:pt x="48" y="99"/>
                  </a:lnTo>
                  <a:lnTo>
                    <a:pt x="48" y="100"/>
                  </a:lnTo>
                  <a:lnTo>
                    <a:pt x="48" y="99"/>
                  </a:lnTo>
                  <a:lnTo>
                    <a:pt x="48" y="100"/>
                  </a:lnTo>
                  <a:lnTo>
                    <a:pt x="49" y="100"/>
                  </a:lnTo>
                  <a:lnTo>
                    <a:pt x="49" y="98"/>
                  </a:lnTo>
                  <a:lnTo>
                    <a:pt x="49" y="96"/>
                  </a:lnTo>
                  <a:lnTo>
                    <a:pt x="49" y="91"/>
                  </a:lnTo>
                  <a:lnTo>
                    <a:pt x="49" y="89"/>
                  </a:lnTo>
                  <a:lnTo>
                    <a:pt x="49" y="93"/>
                  </a:lnTo>
                  <a:lnTo>
                    <a:pt x="50" y="96"/>
                  </a:lnTo>
                  <a:lnTo>
                    <a:pt x="50" y="98"/>
                  </a:lnTo>
                  <a:lnTo>
                    <a:pt x="50" y="100"/>
                  </a:lnTo>
                  <a:lnTo>
                    <a:pt x="51" y="100"/>
                  </a:lnTo>
                  <a:lnTo>
                    <a:pt x="51" y="98"/>
                  </a:lnTo>
                  <a:lnTo>
                    <a:pt x="51" y="99"/>
                  </a:lnTo>
                  <a:lnTo>
                    <a:pt x="51" y="100"/>
                  </a:lnTo>
                  <a:lnTo>
                    <a:pt x="51" y="99"/>
                  </a:lnTo>
                  <a:lnTo>
                    <a:pt x="51" y="95"/>
                  </a:lnTo>
                  <a:lnTo>
                    <a:pt x="51" y="94"/>
                  </a:lnTo>
                  <a:lnTo>
                    <a:pt x="51" y="88"/>
                  </a:lnTo>
                  <a:lnTo>
                    <a:pt x="51" y="83"/>
                  </a:lnTo>
                  <a:lnTo>
                    <a:pt x="52" y="87"/>
                  </a:lnTo>
                  <a:lnTo>
                    <a:pt x="52" y="94"/>
                  </a:lnTo>
                  <a:lnTo>
                    <a:pt x="52" y="98"/>
                  </a:lnTo>
                  <a:lnTo>
                    <a:pt x="52" y="97"/>
                  </a:lnTo>
                  <a:lnTo>
                    <a:pt x="52" y="98"/>
                  </a:lnTo>
                  <a:lnTo>
                    <a:pt x="52" y="99"/>
                  </a:lnTo>
                  <a:lnTo>
                    <a:pt x="52" y="100"/>
                  </a:lnTo>
                  <a:lnTo>
                    <a:pt x="52" y="99"/>
                  </a:lnTo>
                  <a:lnTo>
                    <a:pt x="52" y="100"/>
                  </a:lnTo>
                  <a:lnTo>
                    <a:pt x="53" y="100"/>
                  </a:lnTo>
                  <a:lnTo>
                    <a:pt x="53" y="98"/>
                  </a:lnTo>
                  <a:lnTo>
                    <a:pt x="53" y="94"/>
                  </a:lnTo>
                  <a:lnTo>
                    <a:pt x="53" y="92"/>
                  </a:lnTo>
                  <a:lnTo>
                    <a:pt x="53" y="93"/>
                  </a:lnTo>
                  <a:lnTo>
                    <a:pt x="53" y="97"/>
                  </a:lnTo>
                  <a:lnTo>
                    <a:pt x="53" y="100"/>
                  </a:lnTo>
                  <a:lnTo>
                    <a:pt x="54" y="100"/>
                  </a:lnTo>
                  <a:lnTo>
                    <a:pt x="54" y="99"/>
                  </a:lnTo>
                  <a:lnTo>
                    <a:pt x="54" y="98"/>
                  </a:lnTo>
                  <a:lnTo>
                    <a:pt x="54" y="100"/>
                  </a:lnTo>
                  <a:lnTo>
                    <a:pt x="55" y="100"/>
                  </a:lnTo>
                  <a:lnTo>
                    <a:pt x="55" y="99"/>
                  </a:lnTo>
                  <a:lnTo>
                    <a:pt x="55" y="98"/>
                  </a:lnTo>
                  <a:lnTo>
                    <a:pt x="55" y="91"/>
                  </a:lnTo>
                  <a:lnTo>
                    <a:pt x="55" y="87"/>
                  </a:lnTo>
                  <a:lnTo>
                    <a:pt x="55" y="84"/>
                  </a:lnTo>
                  <a:lnTo>
                    <a:pt x="55" y="83"/>
                  </a:lnTo>
                  <a:lnTo>
                    <a:pt x="55" y="87"/>
                  </a:lnTo>
                  <a:lnTo>
                    <a:pt x="55" y="91"/>
                  </a:lnTo>
                  <a:lnTo>
                    <a:pt x="56" y="93"/>
                  </a:lnTo>
                  <a:lnTo>
                    <a:pt x="56" y="88"/>
                  </a:lnTo>
                  <a:lnTo>
                    <a:pt x="56" y="84"/>
                  </a:lnTo>
                  <a:lnTo>
                    <a:pt x="56" y="83"/>
                  </a:lnTo>
                  <a:lnTo>
                    <a:pt x="56" y="84"/>
                  </a:lnTo>
                  <a:lnTo>
                    <a:pt x="56" y="79"/>
                  </a:lnTo>
                  <a:lnTo>
                    <a:pt x="56" y="77"/>
                  </a:lnTo>
                  <a:lnTo>
                    <a:pt x="56" y="78"/>
                  </a:lnTo>
                  <a:lnTo>
                    <a:pt x="56" y="83"/>
                  </a:lnTo>
                  <a:lnTo>
                    <a:pt x="56" y="87"/>
                  </a:lnTo>
                  <a:lnTo>
                    <a:pt x="56" y="88"/>
                  </a:lnTo>
                  <a:lnTo>
                    <a:pt x="56" y="83"/>
                  </a:lnTo>
                  <a:lnTo>
                    <a:pt x="56" y="78"/>
                  </a:lnTo>
                  <a:lnTo>
                    <a:pt x="56" y="73"/>
                  </a:lnTo>
                  <a:lnTo>
                    <a:pt x="56" y="71"/>
                  </a:lnTo>
                  <a:lnTo>
                    <a:pt x="57" y="81"/>
                  </a:lnTo>
                  <a:lnTo>
                    <a:pt x="57" y="87"/>
                  </a:lnTo>
                  <a:lnTo>
                    <a:pt x="57" y="78"/>
                  </a:lnTo>
                  <a:lnTo>
                    <a:pt x="57" y="61"/>
                  </a:lnTo>
                  <a:lnTo>
                    <a:pt x="57" y="49"/>
                  </a:lnTo>
                  <a:lnTo>
                    <a:pt x="57" y="48"/>
                  </a:lnTo>
                  <a:lnTo>
                    <a:pt x="57" y="57"/>
                  </a:lnTo>
                  <a:lnTo>
                    <a:pt x="57" y="77"/>
                  </a:lnTo>
                  <a:lnTo>
                    <a:pt x="57" y="86"/>
                  </a:lnTo>
                  <a:lnTo>
                    <a:pt x="57" y="90"/>
                  </a:lnTo>
                  <a:lnTo>
                    <a:pt x="57" y="87"/>
                  </a:lnTo>
                  <a:lnTo>
                    <a:pt x="57" y="84"/>
                  </a:lnTo>
                  <a:lnTo>
                    <a:pt x="57" y="85"/>
                  </a:lnTo>
                  <a:lnTo>
                    <a:pt x="57" y="89"/>
                  </a:lnTo>
                  <a:lnTo>
                    <a:pt x="58" y="91"/>
                  </a:lnTo>
                  <a:lnTo>
                    <a:pt x="58" y="93"/>
                  </a:lnTo>
                  <a:lnTo>
                    <a:pt x="58" y="91"/>
                  </a:lnTo>
                  <a:lnTo>
                    <a:pt x="58" y="93"/>
                  </a:lnTo>
                  <a:lnTo>
                    <a:pt x="58" y="94"/>
                  </a:lnTo>
                  <a:lnTo>
                    <a:pt x="58" y="96"/>
                  </a:lnTo>
                  <a:lnTo>
                    <a:pt x="58" y="97"/>
                  </a:lnTo>
                  <a:lnTo>
                    <a:pt x="58" y="98"/>
                  </a:lnTo>
                  <a:lnTo>
                    <a:pt x="58" y="95"/>
                  </a:lnTo>
                  <a:lnTo>
                    <a:pt x="58" y="89"/>
                  </a:lnTo>
                  <a:lnTo>
                    <a:pt x="58" y="82"/>
                  </a:lnTo>
                  <a:lnTo>
                    <a:pt x="58" y="80"/>
                  </a:lnTo>
                  <a:lnTo>
                    <a:pt x="58" y="82"/>
                  </a:lnTo>
                  <a:lnTo>
                    <a:pt x="58" y="88"/>
                  </a:lnTo>
                  <a:lnTo>
                    <a:pt x="59" y="93"/>
                  </a:lnTo>
                  <a:lnTo>
                    <a:pt x="59" y="89"/>
                  </a:lnTo>
                  <a:lnTo>
                    <a:pt x="59" y="83"/>
                  </a:lnTo>
                  <a:lnTo>
                    <a:pt x="59" y="80"/>
                  </a:lnTo>
                  <a:lnTo>
                    <a:pt x="59" y="86"/>
                  </a:lnTo>
                  <a:lnTo>
                    <a:pt x="59" y="91"/>
                  </a:lnTo>
                  <a:lnTo>
                    <a:pt x="59" y="95"/>
                  </a:lnTo>
                  <a:lnTo>
                    <a:pt x="59" y="98"/>
                  </a:lnTo>
                  <a:lnTo>
                    <a:pt x="59" y="96"/>
                  </a:lnTo>
                  <a:lnTo>
                    <a:pt x="59" y="95"/>
                  </a:lnTo>
                  <a:lnTo>
                    <a:pt x="59" y="97"/>
                  </a:lnTo>
                  <a:lnTo>
                    <a:pt x="59" y="98"/>
                  </a:lnTo>
                  <a:lnTo>
                    <a:pt x="60" y="97"/>
                  </a:lnTo>
                  <a:lnTo>
                    <a:pt x="60" y="98"/>
                  </a:lnTo>
                  <a:lnTo>
                    <a:pt x="60" y="99"/>
                  </a:lnTo>
                  <a:lnTo>
                    <a:pt x="60" y="100"/>
                  </a:lnTo>
                  <a:lnTo>
                    <a:pt x="60" y="99"/>
                  </a:lnTo>
                  <a:lnTo>
                    <a:pt x="60" y="98"/>
                  </a:lnTo>
                  <a:lnTo>
                    <a:pt x="60" y="97"/>
                  </a:lnTo>
                  <a:lnTo>
                    <a:pt x="60" y="98"/>
                  </a:lnTo>
                  <a:lnTo>
                    <a:pt x="60" y="99"/>
                  </a:lnTo>
                  <a:lnTo>
                    <a:pt x="60" y="100"/>
                  </a:lnTo>
                  <a:lnTo>
                    <a:pt x="61" y="100"/>
                  </a:lnTo>
                  <a:lnTo>
                    <a:pt x="62" y="100"/>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54" name="Freeform 2085"/>
            <p:cNvSpPr>
              <a:spLocks/>
            </p:cNvSpPr>
            <p:nvPr/>
          </p:nvSpPr>
          <p:spPr bwMode="auto">
            <a:xfrm>
              <a:off x="1891" y="1111"/>
              <a:ext cx="260" cy="175"/>
            </a:xfrm>
            <a:custGeom>
              <a:avLst/>
              <a:gdLst>
                <a:gd name="T0" fmla="*/ 17 w 61"/>
                <a:gd name="T1" fmla="*/ 747 h 41"/>
                <a:gd name="T2" fmla="*/ 38 w 61"/>
                <a:gd name="T3" fmla="*/ 730 h 41"/>
                <a:gd name="T4" fmla="*/ 55 w 61"/>
                <a:gd name="T5" fmla="*/ 512 h 41"/>
                <a:gd name="T6" fmla="*/ 72 w 61"/>
                <a:gd name="T7" fmla="*/ 602 h 41"/>
                <a:gd name="T8" fmla="*/ 90 w 61"/>
                <a:gd name="T9" fmla="*/ 457 h 41"/>
                <a:gd name="T10" fmla="*/ 111 w 61"/>
                <a:gd name="T11" fmla="*/ 709 h 41"/>
                <a:gd name="T12" fmla="*/ 128 w 61"/>
                <a:gd name="T13" fmla="*/ 730 h 41"/>
                <a:gd name="T14" fmla="*/ 145 w 61"/>
                <a:gd name="T15" fmla="*/ 730 h 41"/>
                <a:gd name="T16" fmla="*/ 162 w 61"/>
                <a:gd name="T17" fmla="*/ 747 h 41"/>
                <a:gd name="T18" fmla="*/ 183 w 61"/>
                <a:gd name="T19" fmla="*/ 747 h 41"/>
                <a:gd name="T20" fmla="*/ 200 w 61"/>
                <a:gd name="T21" fmla="*/ 709 h 41"/>
                <a:gd name="T22" fmla="*/ 217 w 61"/>
                <a:gd name="T23" fmla="*/ 747 h 41"/>
                <a:gd name="T24" fmla="*/ 234 w 61"/>
                <a:gd name="T25" fmla="*/ 709 h 41"/>
                <a:gd name="T26" fmla="*/ 256 w 61"/>
                <a:gd name="T27" fmla="*/ 747 h 41"/>
                <a:gd name="T28" fmla="*/ 273 w 61"/>
                <a:gd name="T29" fmla="*/ 709 h 41"/>
                <a:gd name="T30" fmla="*/ 290 w 61"/>
                <a:gd name="T31" fmla="*/ 691 h 41"/>
                <a:gd name="T32" fmla="*/ 307 w 61"/>
                <a:gd name="T33" fmla="*/ 691 h 41"/>
                <a:gd name="T34" fmla="*/ 328 w 61"/>
                <a:gd name="T35" fmla="*/ 691 h 41"/>
                <a:gd name="T36" fmla="*/ 345 w 61"/>
                <a:gd name="T37" fmla="*/ 747 h 41"/>
                <a:gd name="T38" fmla="*/ 362 w 61"/>
                <a:gd name="T39" fmla="*/ 709 h 41"/>
                <a:gd name="T40" fmla="*/ 384 w 61"/>
                <a:gd name="T41" fmla="*/ 747 h 41"/>
                <a:gd name="T42" fmla="*/ 401 w 61"/>
                <a:gd name="T43" fmla="*/ 747 h 41"/>
                <a:gd name="T44" fmla="*/ 418 w 61"/>
                <a:gd name="T45" fmla="*/ 747 h 41"/>
                <a:gd name="T46" fmla="*/ 435 w 61"/>
                <a:gd name="T47" fmla="*/ 747 h 41"/>
                <a:gd name="T48" fmla="*/ 456 w 61"/>
                <a:gd name="T49" fmla="*/ 747 h 41"/>
                <a:gd name="T50" fmla="*/ 473 w 61"/>
                <a:gd name="T51" fmla="*/ 747 h 41"/>
                <a:gd name="T52" fmla="*/ 490 w 61"/>
                <a:gd name="T53" fmla="*/ 747 h 41"/>
                <a:gd name="T54" fmla="*/ 507 w 61"/>
                <a:gd name="T55" fmla="*/ 730 h 41"/>
                <a:gd name="T56" fmla="*/ 529 w 61"/>
                <a:gd name="T57" fmla="*/ 747 h 41"/>
                <a:gd name="T58" fmla="*/ 546 w 61"/>
                <a:gd name="T59" fmla="*/ 730 h 41"/>
                <a:gd name="T60" fmla="*/ 563 w 61"/>
                <a:gd name="T61" fmla="*/ 619 h 41"/>
                <a:gd name="T62" fmla="*/ 580 w 61"/>
                <a:gd name="T63" fmla="*/ 657 h 41"/>
                <a:gd name="T64" fmla="*/ 618 w 61"/>
                <a:gd name="T65" fmla="*/ 747 h 41"/>
                <a:gd name="T66" fmla="*/ 618 w 61"/>
                <a:gd name="T67" fmla="*/ 747 h 41"/>
                <a:gd name="T68" fmla="*/ 652 w 61"/>
                <a:gd name="T69" fmla="*/ 747 h 41"/>
                <a:gd name="T70" fmla="*/ 673 w 61"/>
                <a:gd name="T71" fmla="*/ 747 h 41"/>
                <a:gd name="T72" fmla="*/ 690 w 61"/>
                <a:gd name="T73" fmla="*/ 747 h 41"/>
                <a:gd name="T74" fmla="*/ 708 w 61"/>
                <a:gd name="T75" fmla="*/ 747 h 41"/>
                <a:gd name="T76" fmla="*/ 725 w 61"/>
                <a:gd name="T77" fmla="*/ 747 h 41"/>
                <a:gd name="T78" fmla="*/ 746 w 61"/>
                <a:gd name="T79" fmla="*/ 747 h 41"/>
                <a:gd name="T80" fmla="*/ 763 w 61"/>
                <a:gd name="T81" fmla="*/ 747 h 41"/>
                <a:gd name="T82" fmla="*/ 780 w 61"/>
                <a:gd name="T83" fmla="*/ 747 h 41"/>
                <a:gd name="T84" fmla="*/ 801 w 61"/>
                <a:gd name="T85" fmla="*/ 691 h 41"/>
                <a:gd name="T86" fmla="*/ 818 w 61"/>
                <a:gd name="T87" fmla="*/ 747 h 41"/>
                <a:gd name="T88" fmla="*/ 835 w 61"/>
                <a:gd name="T89" fmla="*/ 747 h 41"/>
                <a:gd name="T90" fmla="*/ 852 w 61"/>
                <a:gd name="T91" fmla="*/ 709 h 41"/>
                <a:gd name="T92" fmla="*/ 874 w 61"/>
                <a:gd name="T93" fmla="*/ 709 h 41"/>
                <a:gd name="T94" fmla="*/ 891 w 61"/>
                <a:gd name="T95" fmla="*/ 674 h 41"/>
                <a:gd name="T96" fmla="*/ 908 w 61"/>
                <a:gd name="T97" fmla="*/ 636 h 41"/>
                <a:gd name="T98" fmla="*/ 925 w 61"/>
                <a:gd name="T99" fmla="*/ 747 h 41"/>
                <a:gd name="T100" fmla="*/ 946 w 61"/>
                <a:gd name="T101" fmla="*/ 747 h 41"/>
                <a:gd name="T102" fmla="*/ 963 w 61"/>
                <a:gd name="T103" fmla="*/ 730 h 41"/>
                <a:gd name="T104" fmla="*/ 980 w 61"/>
                <a:gd name="T105" fmla="*/ 747 h 41"/>
                <a:gd name="T106" fmla="*/ 997 w 61"/>
                <a:gd name="T107" fmla="*/ 747 h 41"/>
                <a:gd name="T108" fmla="*/ 1019 w 61"/>
                <a:gd name="T109" fmla="*/ 585 h 41"/>
                <a:gd name="T110" fmla="*/ 1036 w 61"/>
                <a:gd name="T111" fmla="*/ 709 h 41"/>
                <a:gd name="T112" fmla="*/ 1053 w 61"/>
                <a:gd name="T113" fmla="*/ 602 h 41"/>
                <a:gd name="T114" fmla="*/ 1070 w 61"/>
                <a:gd name="T115" fmla="*/ 602 h 41"/>
                <a:gd name="T116" fmla="*/ 1091 w 61"/>
                <a:gd name="T117" fmla="*/ 730 h 41"/>
                <a:gd name="T118" fmla="*/ 1108 w 61"/>
                <a:gd name="T119" fmla="*/ 730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 h="41">
                  <a:moveTo>
                    <a:pt x="0" y="41"/>
                  </a:moveTo>
                  <a:lnTo>
                    <a:pt x="0" y="41"/>
                  </a:lnTo>
                  <a:lnTo>
                    <a:pt x="1" y="41"/>
                  </a:lnTo>
                  <a:lnTo>
                    <a:pt x="1" y="40"/>
                  </a:lnTo>
                  <a:lnTo>
                    <a:pt x="1" y="41"/>
                  </a:lnTo>
                  <a:lnTo>
                    <a:pt x="2" y="41"/>
                  </a:lnTo>
                  <a:lnTo>
                    <a:pt x="2" y="40"/>
                  </a:lnTo>
                  <a:lnTo>
                    <a:pt x="2" y="39"/>
                  </a:lnTo>
                  <a:lnTo>
                    <a:pt x="2" y="40"/>
                  </a:lnTo>
                  <a:lnTo>
                    <a:pt x="2" y="39"/>
                  </a:lnTo>
                  <a:lnTo>
                    <a:pt x="2" y="38"/>
                  </a:lnTo>
                  <a:lnTo>
                    <a:pt x="2" y="39"/>
                  </a:lnTo>
                  <a:lnTo>
                    <a:pt x="2" y="41"/>
                  </a:lnTo>
                  <a:lnTo>
                    <a:pt x="2" y="40"/>
                  </a:lnTo>
                  <a:lnTo>
                    <a:pt x="2" y="39"/>
                  </a:lnTo>
                  <a:lnTo>
                    <a:pt x="2" y="38"/>
                  </a:lnTo>
                  <a:lnTo>
                    <a:pt x="3" y="33"/>
                  </a:lnTo>
                  <a:lnTo>
                    <a:pt x="3" y="23"/>
                  </a:lnTo>
                  <a:lnTo>
                    <a:pt x="3" y="16"/>
                  </a:lnTo>
                  <a:lnTo>
                    <a:pt x="3" y="21"/>
                  </a:lnTo>
                  <a:lnTo>
                    <a:pt x="3" y="28"/>
                  </a:lnTo>
                  <a:lnTo>
                    <a:pt x="3" y="32"/>
                  </a:lnTo>
                  <a:lnTo>
                    <a:pt x="3" y="22"/>
                  </a:lnTo>
                  <a:lnTo>
                    <a:pt x="3" y="7"/>
                  </a:lnTo>
                  <a:lnTo>
                    <a:pt x="3" y="0"/>
                  </a:lnTo>
                  <a:lnTo>
                    <a:pt x="3" y="1"/>
                  </a:lnTo>
                  <a:lnTo>
                    <a:pt x="3" y="11"/>
                  </a:lnTo>
                  <a:lnTo>
                    <a:pt x="3" y="21"/>
                  </a:lnTo>
                  <a:lnTo>
                    <a:pt x="3" y="24"/>
                  </a:lnTo>
                  <a:lnTo>
                    <a:pt x="3" y="20"/>
                  </a:lnTo>
                  <a:lnTo>
                    <a:pt x="3" y="18"/>
                  </a:lnTo>
                  <a:lnTo>
                    <a:pt x="3" y="20"/>
                  </a:lnTo>
                  <a:lnTo>
                    <a:pt x="4" y="24"/>
                  </a:lnTo>
                  <a:lnTo>
                    <a:pt x="4" y="27"/>
                  </a:lnTo>
                  <a:lnTo>
                    <a:pt x="4" y="30"/>
                  </a:lnTo>
                  <a:lnTo>
                    <a:pt x="4" y="33"/>
                  </a:lnTo>
                  <a:lnTo>
                    <a:pt x="4" y="34"/>
                  </a:lnTo>
                  <a:lnTo>
                    <a:pt x="4" y="33"/>
                  </a:lnTo>
                  <a:lnTo>
                    <a:pt x="4" y="30"/>
                  </a:lnTo>
                  <a:lnTo>
                    <a:pt x="4" y="24"/>
                  </a:lnTo>
                  <a:lnTo>
                    <a:pt x="4" y="18"/>
                  </a:lnTo>
                  <a:lnTo>
                    <a:pt x="4" y="17"/>
                  </a:lnTo>
                  <a:lnTo>
                    <a:pt x="4" y="19"/>
                  </a:lnTo>
                  <a:lnTo>
                    <a:pt x="4" y="27"/>
                  </a:lnTo>
                  <a:lnTo>
                    <a:pt x="4" y="31"/>
                  </a:lnTo>
                  <a:lnTo>
                    <a:pt x="4" y="32"/>
                  </a:lnTo>
                  <a:lnTo>
                    <a:pt x="4" y="30"/>
                  </a:lnTo>
                  <a:lnTo>
                    <a:pt x="4" y="32"/>
                  </a:lnTo>
                  <a:lnTo>
                    <a:pt x="5" y="33"/>
                  </a:lnTo>
                  <a:lnTo>
                    <a:pt x="5" y="35"/>
                  </a:lnTo>
                  <a:lnTo>
                    <a:pt x="5" y="33"/>
                  </a:lnTo>
                  <a:lnTo>
                    <a:pt x="5" y="29"/>
                  </a:lnTo>
                  <a:lnTo>
                    <a:pt x="5" y="25"/>
                  </a:lnTo>
                  <a:lnTo>
                    <a:pt x="5" y="28"/>
                  </a:lnTo>
                  <a:lnTo>
                    <a:pt x="5" y="32"/>
                  </a:lnTo>
                  <a:lnTo>
                    <a:pt x="5" y="35"/>
                  </a:lnTo>
                  <a:lnTo>
                    <a:pt x="5" y="37"/>
                  </a:lnTo>
                  <a:lnTo>
                    <a:pt x="5" y="39"/>
                  </a:lnTo>
                  <a:lnTo>
                    <a:pt x="5" y="38"/>
                  </a:lnTo>
                  <a:lnTo>
                    <a:pt x="5" y="37"/>
                  </a:lnTo>
                  <a:lnTo>
                    <a:pt x="5" y="38"/>
                  </a:lnTo>
                  <a:lnTo>
                    <a:pt x="6" y="38"/>
                  </a:lnTo>
                  <a:lnTo>
                    <a:pt x="6" y="39"/>
                  </a:lnTo>
                  <a:lnTo>
                    <a:pt x="6" y="40"/>
                  </a:lnTo>
                  <a:lnTo>
                    <a:pt x="6" y="39"/>
                  </a:lnTo>
                  <a:lnTo>
                    <a:pt x="6" y="40"/>
                  </a:lnTo>
                  <a:lnTo>
                    <a:pt x="7" y="40"/>
                  </a:lnTo>
                  <a:lnTo>
                    <a:pt x="7" y="41"/>
                  </a:lnTo>
                  <a:lnTo>
                    <a:pt x="7" y="40"/>
                  </a:lnTo>
                  <a:lnTo>
                    <a:pt x="7" y="41"/>
                  </a:lnTo>
                  <a:lnTo>
                    <a:pt x="7" y="40"/>
                  </a:lnTo>
                  <a:lnTo>
                    <a:pt x="8" y="40"/>
                  </a:lnTo>
                  <a:lnTo>
                    <a:pt x="8" y="41"/>
                  </a:lnTo>
                  <a:lnTo>
                    <a:pt x="8" y="40"/>
                  </a:lnTo>
                  <a:lnTo>
                    <a:pt x="8" y="39"/>
                  </a:lnTo>
                  <a:lnTo>
                    <a:pt x="8" y="40"/>
                  </a:lnTo>
                  <a:lnTo>
                    <a:pt x="8" y="41"/>
                  </a:lnTo>
                  <a:lnTo>
                    <a:pt x="8" y="40"/>
                  </a:lnTo>
                  <a:lnTo>
                    <a:pt x="9" y="41"/>
                  </a:lnTo>
                  <a:lnTo>
                    <a:pt x="9" y="40"/>
                  </a:lnTo>
                  <a:lnTo>
                    <a:pt x="9" y="41"/>
                  </a:lnTo>
                  <a:lnTo>
                    <a:pt x="10" y="41"/>
                  </a:lnTo>
                  <a:lnTo>
                    <a:pt x="11" y="41"/>
                  </a:lnTo>
                  <a:lnTo>
                    <a:pt x="11" y="40"/>
                  </a:lnTo>
                  <a:lnTo>
                    <a:pt x="11" y="39"/>
                  </a:lnTo>
                  <a:lnTo>
                    <a:pt x="11" y="38"/>
                  </a:lnTo>
                  <a:lnTo>
                    <a:pt x="11" y="39"/>
                  </a:lnTo>
                  <a:lnTo>
                    <a:pt x="11" y="41"/>
                  </a:lnTo>
                  <a:lnTo>
                    <a:pt x="11" y="40"/>
                  </a:lnTo>
                  <a:lnTo>
                    <a:pt x="11" y="41"/>
                  </a:lnTo>
                  <a:lnTo>
                    <a:pt x="12" y="41"/>
                  </a:lnTo>
                  <a:lnTo>
                    <a:pt x="12" y="40"/>
                  </a:lnTo>
                  <a:lnTo>
                    <a:pt x="12" y="39"/>
                  </a:lnTo>
                  <a:lnTo>
                    <a:pt x="12" y="41"/>
                  </a:lnTo>
                  <a:lnTo>
                    <a:pt x="13" y="41"/>
                  </a:lnTo>
                  <a:lnTo>
                    <a:pt x="13" y="40"/>
                  </a:lnTo>
                  <a:lnTo>
                    <a:pt x="13" y="39"/>
                  </a:lnTo>
                  <a:lnTo>
                    <a:pt x="13" y="40"/>
                  </a:lnTo>
                  <a:lnTo>
                    <a:pt x="13" y="41"/>
                  </a:lnTo>
                  <a:lnTo>
                    <a:pt x="14" y="41"/>
                  </a:lnTo>
                  <a:lnTo>
                    <a:pt x="14" y="40"/>
                  </a:lnTo>
                  <a:lnTo>
                    <a:pt x="14" y="39"/>
                  </a:lnTo>
                  <a:lnTo>
                    <a:pt x="14" y="40"/>
                  </a:lnTo>
                  <a:lnTo>
                    <a:pt x="14" y="41"/>
                  </a:lnTo>
                  <a:lnTo>
                    <a:pt x="14" y="40"/>
                  </a:lnTo>
                  <a:lnTo>
                    <a:pt x="14" y="39"/>
                  </a:lnTo>
                  <a:lnTo>
                    <a:pt x="14" y="38"/>
                  </a:lnTo>
                  <a:lnTo>
                    <a:pt x="14" y="37"/>
                  </a:lnTo>
                  <a:lnTo>
                    <a:pt x="15" y="35"/>
                  </a:lnTo>
                  <a:lnTo>
                    <a:pt x="15" y="33"/>
                  </a:lnTo>
                  <a:lnTo>
                    <a:pt x="15" y="34"/>
                  </a:lnTo>
                  <a:lnTo>
                    <a:pt x="15" y="35"/>
                  </a:lnTo>
                  <a:lnTo>
                    <a:pt x="15" y="36"/>
                  </a:lnTo>
                  <a:lnTo>
                    <a:pt x="15" y="37"/>
                  </a:lnTo>
                  <a:lnTo>
                    <a:pt x="15" y="38"/>
                  </a:lnTo>
                  <a:lnTo>
                    <a:pt x="15" y="39"/>
                  </a:lnTo>
                  <a:lnTo>
                    <a:pt x="15" y="40"/>
                  </a:lnTo>
                  <a:lnTo>
                    <a:pt x="15" y="41"/>
                  </a:lnTo>
                  <a:lnTo>
                    <a:pt x="16" y="41"/>
                  </a:lnTo>
                  <a:lnTo>
                    <a:pt x="16" y="40"/>
                  </a:lnTo>
                  <a:lnTo>
                    <a:pt x="16" y="38"/>
                  </a:lnTo>
                  <a:lnTo>
                    <a:pt x="16" y="36"/>
                  </a:lnTo>
                  <a:lnTo>
                    <a:pt x="16" y="37"/>
                  </a:lnTo>
                  <a:lnTo>
                    <a:pt x="16" y="38"/>
                  </a:lnTo>
                  <a:lnTo>
                    <a:pt x="16" y="39"/>
                  </a:lnTo>
                  <a:lnTo>
                    <a:pt x="16" y="40"/>
                  </a:lnTo>
                  <a:lnTo>
                    <a:pt x="16" y="41"/>
                  </a:lnTo>
                  <a:lnTo>
                    <a:pt x="17" y="41"/>
                  </a:lnTo>
                  <a:lnTo>
                    <a:pt x="17" y="40"/>
                  </a:lnTo>
                  <a:lnTo>
                    <a:pt x="17" y="38"/>
                  </a:lnTo>
                  <a:lnTo>
                    <a:pt x="17" y="39"/>
                  </a:lnTo>
                  <a:lnTo>
                    <a:pt x="17" y="40"/>
                  </a:lnTo>
                  <a:lnTo>
                    <a:pt x="17" y="39"/>
                  </a:lnTo>
                  <a:lnTo>
                    <a:pt x="18" y="38"/>
                  </a:lnTo>
                  <a:lnTo>
                    <a:pt x="18" y="37"/>
                  </a:lnTo>
                  <a:lnTo>
                    <a:pt x="18" y="35"/>
                  </a:lnTo>
                  <a:lnTo>
                    <a:pt x="18" y="34"/>
                  </a:lnTo>
                  <a:lnTo>
                    <a:pt x="18" y="35"/>
                  </a:lnTo>
                  <a:lnTo>
                    <a:pt x="18" y="37"/>
                  </a:lnTo>
                  <a:lnTo>
                    <a:pt x="18" y="38"/>
                  </a:lnTo>
                  <a:lnTo>
                    <a:pt x="18" y="39"/>
                  </a:lnTo>
                  <a:lnTo>
                    <a:pt x="18" y="38"/>
                  </a:lnTo>
                  <a:lnTo>
                    <a:pt x="18" y="39"/>
                  </a:lnTo>
                  <a:lnTo>
                    <a:pt x="18" y="40"/>
                  </a:lnTo>
                  <a:lnTo>
                    <a:pt x="18" y="41"/>
                  </a:lnTo>
                  <a:lnTo>
                    <a:pt x="18" y="40"/>
                  </a:lnTo>
                  <a:lnTo>
                    <a:pt x="19" y="40"/>
                  </a:lnTo>
                  <a:lnTo>
                    <a:pt x="19" y="41"/>
                  </a:lnTo>
                  <a:lnTo>
                    <a:pt x="20" y="41"/>
                  </a:lnTo>
                  <a:lnTo>
                    <a:pt x="20" y="40"/>
                  </a:lnTo>
                  <a:lnTo>
                    <a:pt x="20" y="39"/>
                  </a:lnTo>
                  <a:lnTo>
                    <a:pt x="20" y="40"/>
                  </a:lnTo>
                  <a:lnTo>
                    <a:pt x="20" y="41"/>
                  </a:lnTo>
                  <a:lnTo>
                    <a:pt x="21" y="41"/>
                  </a:lnTo>
                  <a:lnTo>
                    <a:pt x="22" y="41"/>
                  </a:lnTo>
                  <a:lnTo>
                    <a:pt x="23" y="41"/>
                  </a:lnTo>
                  <a:lnTo>
                    <a:pt x="24" y="41"/>
                  </a:lnTo>
                  <a:lnTo>
                    <a:pt x="25" y="41"/>
                  </a:lnTo>
                  <a:lnTo>
                    <a:pt x="25" y="40"/>
                  </a:lnTo>
                  <a:lnTo>
                    <a:pt x="25" y="41"/>
                  </a:lnTo>
                  <a:lnTo>
                    <a:pt x="25" y="40"/>
                  </a:lnTo>
                  <a:lnTo>
                    <a:pt x="25" y="41"/>
                  </a:lnTo>
                  <a:lnTo>
                    <a:pt x="26" y="40"/>
                  </a:lnTo>
                  <a:lnTo>
                    <a:pt x="26" y="39"/>
                  </a:lnTo>
                  <a:lnTo>
                    <a:pt x="26" y="38"/>
                  </a:lnTo>
                  <a:lnTo>
                    <a:pt x="26" y="40"/>
                  </a:lnTo>
                  <a:lnTo>
                    <a:pt x="26" y="41"/>
                  </a:lnTo>
                  <a:lnTo>
                    <a:pt x="27" y="41"/>
                  </a:lnTo>
                  <a:lnTo>
                    <a:pt x="28" y="41"/>
                  </a:lnTo>
                  <a:lnTo>
                    <a:pt x="28" y="40"/>
                  </a:lnTo>
                  <a:lnTo>
                    <a:pt x="28" y="39"/>
                  </a:lnTo>
                  <a:lnTo>
                    <a:pt x="28" y="38"/>
                  </a:lnTo>
                  <a:lnTo>
                    <a:pt x="28" y="37"/>
                  </a:lnTo>
                  <a:lnTo>
                    <a:pt x="28" y="38"/>
                  </a:lnTo>
                  <a:lnTo>
                    <a:pt x="28" y="39"/>
                  </a:lnTo>
                  <a:lnTo>
                    <a:pt x="28" y="40"/>
                  </a:lnTo>
                  <a:lnTo>
                    <a:pt x="28" y="41"/>
                  </a:lnTo>
                  <a:lnTo>
                    <a:pt x="28" y="40"/>
                  </a:lnTo>
                  <a:lnTo>
                    <a:pt x="29" y="40"/>
                  </a:lnTo>
                  <a:lnTo>
                    <a:pt x="29" y="41"/>
                  </a:lnTo>
                  <a:lnTo>
                    <a:pt x="29" y="40"/>
                  </a:lnTo>
                  <a:lnTo>
                    <a:pt x="29" y="39"/>
                  </a:lnTo>
                  <a:lnTo>
                    <a:pt x="29" y="40"/>
                  </a:lnTo>
                  <a:lnTo>
                    <a:pt x="29" y="41"/>
                  </a:lnTo>
                  <a:lnTo>
                    <a:pt x="30" y="41"/>
                  </a:lnTo>
                  <a:lnTo>
                    <a:pt x="30" y="40"/>
                  </a:lnTo>
                  <a:lnTo>
                    <a:pt x="30" y="41"/>
                  </a:lnTo>
                  <a:lnTo>
                    <a:pt x="30" y="40"/>
                  </a:lnTo>
                  <a:lnTo>
                    <a:pt x="30" y="41"/>
                  </a:lnTo>
                  <a:lnTo>
                    <a:pt x="30" y="40"/>
                  </a:lnTo>
                  <a:lnTo>
                    <a:pt x="30" y="41"/>
                  </a:lnTo>
                  <a:lnTo>
                    <a:pt x="31" y="41"/>
                  </a:lnTo>
                  <a:lnTo>
                    <a:pt x="31" y="40"/>
                  </a:lnTo>
                  <a:lnTo>
                    <a:pt x="31" y="39"/>
                  </a:lnTo>
                  <a:lnTo>
                    <a:pt x="31" y="38"/>
                  </a:lnTo>
                  <a:lnTo>
                    <a:pt x="31" y="37"/>
                  </a:lnTo>
                  <a:lnTo>
                    <a:pt x="31" y="33"/>
                  </a:lnTo>
                  <a:lnTo>
                    <a:pt x="31" y="27"/>
                  </a:lnTo>
                  <a:lnTo>
                    <a:pt x="31" y="20"/>
                  </a:lnTo>
                  <a:lnTo>
                    <a:pt x="31" y="17"/>
                  </a:lnTo>
                  <a:lnTo>
                    <a:pt x="31" y="21"/>
                  </a:lnTo>
                  <a:lnTo>
                    <a:pt x="31" y="27"/>
                  </a:lnTo>
                  <a:lnTo>
                    <a:pt x="31" y="32"/>
                  </a:lnTo>
                  <a:lnTo>
                    <a:pt x="31" y="33"/>
                  </a:lnTo>
                  <a:lnTo>
                    <a:pt x="31" y="34"/>
                  </a:lnTo>
                  <a:lnTo>
                    <a:pt x="31" y="33"/>
                  </a:lnTo>
                  <a:lnTo>
                    <a:pt x="32" y="33"/>
                  </a:lnTo>
                  <a:lnTo>
                    <a:pt x="32" y="34"/>
                  </a:lnTo>
                  <a:lnTo>
                    <a:pt x="32" y="31"/>
                  </a:lnTo>
                  <a:lnTo>
                    <a:pt x="32" y="29"/>
                  </a:lnTo>
                  <a:lnTo>
                    <a:pt x="32" y="24"/>
                  </a:lnTo>
                  <a:lnTo>
                    <a:pt x="32" y="25"/>
                  </a:lnTo>
                  <a:lnTo>
                    <a:pt x="32" y="28"/>
                  </a:lnTo>
                  <a:lnTo>
                    <a:pt x="32" y="31"/>
                  </a:lnTo>
                  <a:lnTo>
                    <a:pt x="32" y="32"/>
                  </a:lnTo>
                  <a:lnTo>
                    <a:pt x="32" y="34"/>
                  </a:lnTo>
                  <a:lnTo>
                    <a:pt x="32" y="36"/>
                  </a:lnTo>
                  <a:lnTo>
                    <a:pt x="32" y="37"/>
                  </a:lnTo>
                  <a:lnTo>
                    <a:pt x="32" y="36"/>
                  </a:lnTo>
                  <a:lnTo>
                    <a:pt x="33" y="36"/>
                  </a:lnTo>
                  <a:lnTo>
                    <a:pt x="33" y="37"/>
                  </a:lnTo>
                  <a:lnTo>
                    <a:pt x="33" y="38"/>
                  </a:lnTo>
                  <a:lnTo>
                    <a:pt x="33" y="37"/>
                  </a:lnTo>
                  <a:lnTo>
                    <a:pt x="33" y="38"/>
                  </a:lnTo>
                  <a:lnTo>
                    <a:pt x="33" y="39"/>
                  </a:lnTo>
                  <a:lnTo>
                    <a:pt x="33" y="40"/>
                  </a:lnTo>
                  <a:lnTo>
                    <a:pt x="33" y="41"/>
                  </a:lnTo>
                  <a:lnTo>
                    <a:pt x="34" y="41"/>
                  </a:lnTo>
                  <a:lnTo>
                    <a:pt x="34" y="40"/>
                  </a:lnTo>
                  <a:lnTo>
                    <a:pt x="34" y="41"/>
                  </a:lnTo>
                  <a:lnTo>
                    <a:pt x="34" y="40"/>
                  </a:lnTo>
                  <a:lnTo>
                    <a:pt x="34" y="39"/>
                  </a:lnTo>
                  <a:lnTo>
                    <a:pt x="34" y="40"/>
                  </a:lnTo>
                  <a:lnTo>
                    <a:pt x="34" y="41"/>
                  </a:lnTo>
                  <a:lnTo>
                    <a:pt x="35" y="41"/>
                  </a:lnTo>
                  <a:lnTo>
                    <a:pt x="35" y="40"/>
                  </a:lnTo>
                  <a:lnTo>
                    <a:pt x="35" y="41"/>
                  </a:lnTo>
                  <a:lnTo>
                    <a:pt x="36" y="41"/>
                  </a:lnTo>
                  <a:lnTo>
                    <a:pt x="37" y="41"/>
                  </a:lnTo>
                  <a:lnTo>
                    <a:pt x="38" y="41"/>
                  </a:lnTo>
                  <a:lnTo>
                    <a:pt x="38" y="40"/>
                  </a:lnTo>
                  <a:lnTo>
                    <a:pt x="38" y="39"/>
                  </a:lnTo>
                  <a:lnTo>
                    <a:pt x="38" y="40"/>
                  </a:lnTo>
                  <a:lnTo>
                    <a:pt x="38" y="41"/>
                  </a:lnTo>
                  <a:lnTo>
                    <a:pt x="39" y="41"/>
                  </a:lnTo>
                  <a:lnTo>
                    <a:pt x="39" y="39"/>
                  </a:lnTo>
                  <a:lnTo>
                    <a:pt x="39" y="37"/>
                  </a:lnTo>
                  <a:lnTo>
                    <a:pt x="39" y="38"/>
                  </a:lnTo>
                  <a:lnTo>
                    <a:pt x="39" y="39"/>
                  </a:lnTo>
                  <a:lnTo>
                    <a:pt x="39" y="40"/>
                  </a:lnTo>
                  <a:lnTo>
                    <a:pt x="39" y="41"/>
                  </a:lnTo>
                  <a:lnTo>
                    <a:pt x="40" y="41"/>
                  </a:lnTo>
                  <a:lnTo>
                    <a:pt x="41" y="41"/>
                  </a:lnTo>
                  <a:lnTo>
                    <a:pt x="42" y="41"/>
                  </a:lnTo>
                  <a:lnTo>
                    <a:pt x="43" y="41"/>
                  </a:lnTo>
                  <a:lnTo>
                    <a:pt x="43" y="37"/>
                  </a:lnTo>
                  <a:lnTo>
                    <a:pt x="43" y="35"/>
                  </a:lnTo>
                  <a:lnTo>
                    <a:pt x="43" y="34"/>
                  </a:lnTo>
                  <a:lnTo>
                    <a:pt x="43" y="36"/>
                  </a:lnTo>
                  <a:lnTo>
                    <a:pt x="43" y="38"/>
                  </a:lnTo>
                  <a:lnTo>
                    <a:pt x="43" y="40"/>
                  </a:lnTo>
                  <a:lnTo>
                    <a:pt x="44" y="40"/>
                  </a:lnTo>
                  <a:lnTo>
                    <a:pt x="44" y="38"/>
                  </a:lnTo>
                  <a:lnTo>
                    <a:pt x="44" y="37"/>
                  </a:lnTo>
                  <a:lnTo>
                    <a:pt x="44" y="38"/>
                  </a:lnTo>
                  <a:lnTo>
                    <a:pt x="44" y="39"/>
                  </a:lnTo>
                  <a:lnTo>
                    <a:pt x="44" y="40"/>
                  </a:lnTo>
                  <a:lnTo>
                    <a:pt x="44" y="36"/>
                  </a:lnTo>
                  <a:lnTo>
                    <a:pt x="44" y="35"/>
                  </a:lnTo>
                  <a:lnTo>
                    <a:pt x="44" y="34"/>
                  </a:lnTo>
                  <a:lnTo>
                    <a:pt x="44" y="35"/>
                  </a:lnTo>
                  <a:lnTo>
                    <a:pt x="44" y="37"/>
                  </a:lnTo>
                  <a:lnTo>
                    <a:pt x="44" y="39"/>
                  </a:lnTo>
                  <a:lnTo>
                    <a:pt x="44" y="40"/>
                  </a:lnTo>
                  <a:lnTo>
                    <a:pt x="44" y="41"/>
                  </a:lnTo>
                  <a:lnTo>
                    <a:pt x="45" y="41"/>
                  </a:lnTo>
                  <a:lnTo>
                    <a:pt x="46" y="41"/>
                  </a:lnTo>
                  <a:lnTo>
                    <a:pt x="47" y="41"/>
                  </a:lnTo>
                  <a:lnTo>
                    <a:pt x="47" y="40"/>
                  </a:lnTo>
                  <a:lnTo>
                    <a:pt x="47" y="39"/>
                  </a:lnTo>
                  <a:lnTo>
                    <a:pt x="47" y="40"/>
                  </a:lnTo>
                  <a:lnTo>
                    <a:pt x="47" y="39"/>
                  </a:lnTo>
                  <a:lnTo>
                    <a:pt x="47" y="38"/>
                  </a:lnTo>
                  <a:lnTo>
                    <a:pt x="48" y="38"/>
                  </a:lnTo>
                  <a:lnTo>
                    <a:pt x="48" y="39"/>
                  </a:lnTo>
                  <a:lnTo>
                    <a:pt x="48" y="40"/>
                  </a:lnTo>
                  <a:lnTo>
                    <a:pt x="48" y="39"/>
                  </a:lnTo>
                  <a:lnTo>
                    <a:pt x="48" y="38"/>
                  </a:lnTo>
                  <a:lnTo>
                    <a:pt x="48" y="37"/>
                  </a:lnTo>
                  <a:lnTo>
                    <a:pt x="48" y="29"/>
                  </a:lnTo>
                  <a:lnTo>
                    <a:pt x="48" y="16"/>
                  </a:lnTo>
                  <a:lnTo>
                    <a:pt x="48" y="11"/>
                  </a:lnTo>
                  <a:lnTo>
                    <a:pt x="48" y="10"/>
                  </a:lnTo>
                  <a:lnTo>
                    <a:pt x="48" y="20"/>
                  </a:lnTo>
                  <a:lnTo>
                    <a:pt x="49" y="29"/>
                  </a:lnTo>
                  <a:lnTo>
                    <a:pt x="49" y="33"/>
                  </a:lnTo>
                  <a:lnTo>
                    <a:pt x="49" y="36"/>
                  </a:lnTo>
                  <a:lnTo>
                    <a:pt x="49" y="37"/>
                  </a:lnTo>
                  <a:lnTo>
                    <a:pt x="49" y="36"/>
                  </a:lnTo>
                  <a:lnTo>
                    <a:pt x="49" y="37"/>
                  </a:lnTo>
                  <a:lnTo>
                    <a:pt x="49" y="38"/>
                  </a:lnTo>
                  <a:lnTo>
                    <a:pt x="49" y="39"/>
                  </a:lnTo>
                  <a:lnTo>
                    <a:pt x="49" y="40"/>
                  </a:lnTo>
                  <a:lnTo>
                    <a:pt x="50" y="41"/>
                  </a:lnTo>
                  <a:lnTo>
                    <a:pt x="50" y="40"/>
                  </a:lnTo>
                  <a:lnTo>
                    <a:pt x="50" y="38"/>
                  </a:lnTo>
                  <a:lnTo>
                    <a:pt x="50" y="34"/>
                  </a:lnTo>
                  <a:lnTo>
                    <a:pt x="50" y="35"/>
                  </a:lnTo>
                  <a:lnTo>
                    <a:pt x="50" y="37"/>
                  </a:lnTo>
                  <a:lnTo>
                    <a:pt x="50" y="39"/>
                  </a:lnTo>
                  <a:lnTo>
                    <a:pt x="50" y="40"/>
                  </a:lnTo>
                  <a:lnTo>
                    <a:pt x="50" y="41"/>
                  </a:lnTo>
                  <a:lnTo>
                    <a:pt x="51" y="41"/>
                  </a:lnTo>
                  <a:lnTo>
                    <a:pt x="52" y="41"/>
                  </a:lnTo>
                  <a:lnTo>
                    <a:pt x="53" y="41"/>
                  </a:lnTo>
                  <a:lnTo>
                    <a:pt x="53" y="40"/>
                  </a:lnTo>
                  <a:lnTo>
                    <a:pt x="53" y="41"/>
                  </a:lnTo>
                  <a:lnTo>
                    <a:pt x="53" y="39"/>
                  </a:lnTo>
                  <a:lnTo>
                    <a:pt x="53" y="38"/>
                  </a:lnTo>
                  <a:lnTo>
                    <a:pt x="53" y="39"/>
                  </a:lnTo>
                  <a:lnTo>
                    <a:pt x="53" y="40"/>
                  </a:lnTo>
                  <a:lnTo>
                    <a:pt x="54" y="41"/>
                  </a:lnTo>
                  <a:lnTo>
                    <a:pt x="55" y="41"/>
                  </a:lnTo>
                  <a:lnTo>
                    <a:pt x="56" y="41"/>
                  </a:lnTo>
                  <a:lnTo>
                    <a:pt x="56" y="38"/>
                  </a:lnTo>
                  <a:lnTo>
                    <a:pt x="56" y="36"/>
                  </a:lnTo>
                  <a:lnTo>
                    <a:pt x="56" y="32"/>
                  </a:lnTo>
                  <a:lnTo>
                    <a:pt x="56" y="33"/>
                  </a:lnTo>
                  <a:lnTo>
                    <a:pt x="56" y="34"/>
                  </a:lnTo>
                  <a:lnTo>
                    <a:pt x="56" y="35"/>
                  </a:lnTo>
                  <a:lnTo>
                    <a:pt x="56" y="37"/>
                  </a:lnTo>
                  <a:lnTo>
                    <a:pt x="56" y="38"/>
                  </a:lnTo>
                  <a:lnTo>
                    <a:pt x="56" y="37"/>
                  </a:lnTo>
                  <a:lnTo>
                    <a:pt x="57" y="36"/>
                  </a:lnTo>
                  <a:lnTo>
                    <a:pt x="57" y="35"/>
                  </a:lnTo>
                  <a:lnTo>
                    <a:pt x="57" y="36"/>
                  </a:lnTo>
                  <a:lnTo>
                    <a:pt x="57" y="37"/>
                  </a:lnTo>
                  <a:lnTo>
                    <a:pt x="57" y="38"/>
                  </a:lnTo>
                  <a:lnTo>
                    <a:pt x="57" y="39"/>
                  </a:lnTo>
                  <a:lnTo>
                    <a:pt x="57" y="38"/>
                  </a:lnTo>
                  <a:lnTo>
                    <a:pt x="57" y="39"/>
                  </a:lnTo>
                  <a:lnTo>
                    <a:pt x="57" y="40"/>
                  </a:lnTo>
                  <a:lnTo>
                    <a:pt x="58" y="38"/>
                  </a:lnTo>
                  <a:lnTo>
                    <a:pt x="58" y="36"/>
                  </a:lnTo>
                  <a:lnTo>
                    <a:pt x="58" y="34"/>
                  </a:lnTo>
                  <a:lnTo>
                    <a:pt x="58" y="35"/>
                  </a:lnTo>
                  <a:lnTo>
                    <a:pt x="58" y="37"/>
                  </a:lnTo>
                  <a:lnTo>
                    <a:pt x="58" y="38"/>
                  </a:lnTo>
                  <a:lnTo>
                    <a:pt x="58" y="37"/>
                  </a:lnTo>
                  <a:lnTo>
                    <a:pt x="58" y="33"/>
                  </a:lnTo>
                  <a:lnTo>
                    <a:pt x="58" y="26"/>
                  </a:lnTo>
                  <a:lnTo>
                    <a:pt x="58" y="22"/>
                  </a:lnTo>
                  <a:lnTo>
                    <a:pt x="58" y="24"/>
                  </a:lnTo>
                  <a:lnTo>
                    <a:pt x="58" y="26"/>
                  </a:lnTo>
                  <a:lnTo>
                    <a:pt x="58" y="29"/>
                  </a:lnTo>
                  <a:lnTo>
                    <a:pt x="58" y="26"/>
                  </a:lnTo>
                  <a:lnTo>
                    <a:pt x="59" y="18"/>
                  </a:lnTo>
                  <a:lnTo>
                    <a:pt x="59" y="13"/>
                  </a:lnTo>
                  <a:lnTo>
                    <a:pt x="59" y="12"/>
                  </a:lnTo>
                  <a:lnTo>
                    <a:pt x="59" y="16"/>
                  </a:lnTo>
                  <a:lnTo>
                    <a:pt x="59" y="21"/>
                  </a:lnTo>
                  <a:lnTo>
                    <a:pt x="59" y="27"/>
                  </a:lnTo>
                  <a:lnTo>
                    <a:pt x="59" y="30"/>
                  </a:lnTo>
                  <a:lnTo>
                    <a:pt x="59" y="31"/>
                  </a:lnTo>
                  <a:lnTo>
                    <a:pt x="59" y="32"/>
                  </a:lnTo>
                  <a:lnTo>
                    <a:pt x="59" y="33"/>
                  </a:lnTo>
                  <a:lnTo>
                    <a:pt x="59" y="34"/>
                  </a:lnTo>
                  <a:lnTo>
                    <a:pt x="59" y="36"/>
                  </a:lnTo>
                  <a:lnTo>
                    <a:pt x="59" y="37"/>
                  </a:lnTo>
                  <a:lnTo>
                    <a:pt x="59" y="38"/>
                  </a:lnTo>
                  <a:lnTo>
                    <a:pt x="59" y="37"/>
                  </a:lnTo>
                  <a:lnTo>
                    <a:pt x="60" y="36"/>
                  </a:lnTo>
                  <a:lnTo>
                    <a:pt x="60" y="37"/>
                  </a:lnTo>
                  <a:lnTo>
                    <a:pt x="60" y="38"/>
                  </a:lnTo>
                  <a:lnTo>
                    <a:pt x="60" y="39"/>
                  </a:lnTo>
                  <a:lnTo>
                    <a:pt x="60" y="40"/>
                  </a:lnTo>
                  <a:lnTo>
                    <a:pt x="60" y="41"/>
                  </a:lnTo>
                  <a:lnTo>
                    <a:pt x="60" y="40"/>
                  </a:lnTo>
                  <a:lnTo>
                    <a:pt x="60" y="41"/>
                  </a:lnTo>
                  <a:lnTo>
                    <a:pt x="61" y="41"/>
                  </a:lnTo>
                  <a:lnTo>
                    <a:pt x="61" y="40"/>
                  </a:lnTo>
                  <a:lnTo>
                    <a:pt x="61" y="39"/>
                  </a:lnTo>
                  <a:lnTo>
                    <a:pt x="61" y="38"/>
                  </a:lnTo>
                  <a:lnTo>
                    <a:pt x="61" y="39"/>
                  </a:lnTo>
                  <a:lnTo>
                    <a:pt x="61" y="40"/>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55" name="Freeform 2086"/>
            <p:cNvSpPr>
              <a:spLocks/>
            </p:cNvSpPr>
            <p:nvPr/>
          </p:nvSpPr>
          <p:spPr bwMode="auto">
            <a:xfrm>
              <a:off x="2151" y="864"/>
              <a:ext cx="264" cy="422"/>
            </a:xfrm>
            <a:custGeom>
              <a:avLst/>
              <a:gdLst>
                <a:gd name="T0" fmla="*/ 17 w 62"/>
                <a:gd name="T1" fmla="*/ 1799 h 99"/>
                <a:gd name="T2" fmla="*/ 38 w 62"/>
                <a:gd name="T3" fmla="*/ 1799 h 99"/>
                <a:gd name="T4" fmla="*/ 55 w 62"/>
                <a:gd name="T5" fmla="*/ 1799 h 99"/>
                <a:gd name="T6" fmla="*/ 72 w 62"/>
                <a:gd name="T7" fmla="*/ 1799 h 99"/>
                <a:gd name="T8" fmla="*/ 89 w 62"/>
                <a:gd name="T9" fmla="*/ 1799 h 99"/>
                <a:gd name="T10" fmla="*/ 111 w 62"/>
                <a:gd name="T11" fmla="*/ 1799 h 99"/>
                <a:gd name="T12" fmla="*/ 128 w 62"/>
                <a:gd name="T13" fmla="*/ 1709 h 99"/>
                <a:gd name="T14" fmla="*/ 145 w 62"/>
                <a:gd name="T15" fmla="*/ 1782 h 99"/>
                <a:gd name="T16" fmla="*/ 183 w 62"/>
                <a:gd name="T17" fmla="*/ 1799 h 99"/>
                <a:gd name="T18" fmla="*/ 200 w 62"/>
                <a:gd name="T19" fmla="*/ 1799 h 99"/>
                <a:gd name="T20" fmla="*/ 217 w 62"/>
                <a:gd name="T21" fmla="*/ 1782 h 99"/>
                <a:gd name="T22" fmla="*/ 234 w 62"/>
                <a:gd name="T23" fmla="*/ 1726 h 99"/>
                <a:gd name="T24" fmla="*/ 255 w 62"/>
                <a:gd name="T25" fmla="*/ 1688 h 99"/>
                <a:gd name="T26" fmla="*/ 273 w 62"/>
                <a:gd name="T27" fmla="*/ 1398 h 99"/>
                <a:gd name="T28" fmla="*/ 290 w 62"/>
                <a:gd name="T29" fmla="*/ 1726 h 99"/>
                <a:gd name="T30" fmla="*/ 307 w 62"/>
                <a:gd name="T31" fmla="*/ 1799 h 99"/>
                <a:gd name="T32" fmla="*/ 328 w 62"/>
                <a:gd name="T33" fmla="*/ 1760 h 99"/>
                <a:gd name="T34" fmla="*/ 345 w 62"/>
                <a:gd name="T35" fmla="*/ 1799 h 99"/>
                <a:gd name="T36" fmla="*/ 362 w 62"/>
                <a:gd name="T37" fmla="*/ 1799 h 99"/>
                <a:gd name="T38" fmla="*/ 379 w 62"/>
                <a:gd name="T39" fmla="*/ 1799 h 99"/>
                <a:gd name="T40" fmla="*/ 400 w 62"/>
                <a:gd name="T41" fmla="*/ 1799 h 99"/>
                <a:gd name="T42" fmla="*/ 417 w 62"/>
                <a:gd name="T43" fmla="*/ 1799 h 99"/>
                <a:gd name="T44" fmla="*/ 434 w 62"/>
                <a:gd name="T45" fmla="*/ 1799 h 99"/>
                <a:gd name="T46" fmla="*/ 451 w 62"/>
                <a:gd name="T47" fmla="*/ 1799 h 99"/>
                <a:gd name="T48" fmla="*/ 473 w 62"/>
                <a:gd name="T49" fmla="*/ 1743 h 99"/>
                <a:gd name="T50" fmla="*/ 490 w 62"/>
                <a:gd name="T51" fmla="*/ 1253 h 99"/>
                <a:gd name="T52" fmla="*/ 507 w 62"/>
                <a:gd name="T53" fmla="*/ 1381 h 99"/>
                <a:gd name="T54" fmla="*/ 524 w 62"/>
                <a:gd name="T55" fmla="*/ 1671 h 99"/>
                <a:gd name="T56" fmla="*/ 545 w 62"/>
                <a:gd name="T57" fmla="*/ 1743 h 99"/>
                <a:gd name="T58" fmla="*/ 562 w 62"/>
                <a:gd name="T59" fmla="*/ 1782 h 99"/>
                <a:gd name="T60" fmla="*/ 579 w 62"/>
                <a:gd name="T61" fmla="*/ 1799 h 99"/>
                <a:gd name="T62" fmla="*/ 600 w 62"/>
                <a:gd name="T63" fmla="*/ 1799 h 99"/>
                <a:gd name="T64" fmla="*/ 617 w 62"/>
                <a:gd name="T65" fmla="*/ 1799 h 99"/>
                <a:gd name="T66" fmla="*/ 634 w 62"/>
                <a:gd name="T67" fmla="*/ 1799 h 99"/>
                <a:gd name="T68" fmla="*/ 651 w 62"/>
                <a:gd name="T69" fmla="*/ 1799 h 99"/>
                <a:gd name="T70" fmla="*/ 673 w 62"/>
                <a:gd name="T71" fmla="*/ 1760 h 99"/>
                <a:gd name="T72" fmla="*/ 690 w 62"/>
                <a:gd name="T73" fmla="*/ 1782 h 99"/>
                <a:gd name="T74" fmla="*/ 707 w 62"/>
                <a:gd name="T75" fmla="*/ 1760 h 99"/>
                <a:gd name="T76" fmla="*/ 724 w 62"/>
                <a:gd name="T77" fmla="*/ 1760 h 99"/>
                <a:gd name="T78" fmla="*/ 745 w 62"/>
                <a:gd name="T79" fmla="*/ 1760 h 99"/>
                <a:gd name="T80" fmla="*/ 762 w 62"/>
                <a:gd name="T81" fmla="*/ 1782 h 99"/>
                <a:gd name="T82" fmla="*/ 779 w 62"/>
                <a:gd name="T83" fmla="*/ 1782 h 99"/>
                <a:gd name="T84" fmla="*/ 796 w 62"/>
                <a:gd name="T85" fmla="*/ 1760 h 99"/>
                <a:gd name="T86" fmla="*/ 818 w 62"/>
                <a:gd name="T87" fmla="*/ 1799 h 99"/>
                <a:gd name="T88" fmla="*/ 835 w 62"/>
                <a:gd name="T89" fmla="*/ 1799 h 99"/>
                <a:gd name="T90" fmla="*/ 852 w 62"/>
                <a:gd name="T91" fmla="*/ 1799 h 99"/>
                <a:gd name="T92" fmla="*/ 869 w 62"/>
                <a:gd name="T93" fmla="*/ 1799 h 99"/>
                <a:gd name="T94" fmla="*/ 890 w 62"/>
                <a:gd name="T95" fmla="*/ 1782 h 99"/>
                <a:gd name="T96" fmla="*/ 907 w 62"/>
                <a:gd name="T97" fmla="*/ 1799 h 99"/>
                <a:gd name="T98" fmla="*/ 924 w 62"/>
                <a:gd name="T99" fmla="*/ 1799 h 99"/>
                <a:gd name="T100" fmla="*/ 941 w 62"/>
                <a:gd name="T101" fmla="*/ 1799 h 99"/>
                <a:gd name="T102" fmla="*/ 979 w 62"/>
                <a:gd name="T103" fmla="*/ 1799 h 99"/>
                <a:gd name="T104" fmla="*/ 996 w 62"/>
                <a:gd name="T105" fmla="*/ 1799 h 99"/>
                <a:gd name="T106" fmla="*/ 1013 w 62"/>
                <a:gd name="T107" fmla="*/ 1782 h 99"/>
                <a:gd name="T108" fmla="*/ 1035 w 62"/>
                <a:gd name="T109" fmla="*/ 1760 h 99"/>
                <a:gd name="T110" fmla="*/ 1052 w 62"/>
                <a:gd name="T111" fmla="*/ 1709 h 99"/>
                <a:gd name="T112" fmla="*/ 1069 w 62"/>
                <a:gd name="T113" fmla="*/ 1782 h 99"/>
                <a:gd name="T114" fmla="*/ 1086 w 62"/>
                <a:gd name="T115" fmla="*/ 1782 h 99"/>
                <a:gd name="T116" fmla="*/ 1107 w 62"/>
                <a:gd name="T117" fmla="*/ 1799 h 99"/>
                <a:gd name="T118" fmla="*/ 1124 w 62"/>
                <a:gd name="T119" fmla="*/ 1799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 h="99">
                  <a:moveTo>
                    <a:pt x="0" y="98"/>
                  </a:moveTo>
                  <a:lnTo>
                    <a:pt x="0" y="98"/>
                  </a:lnTo>
                  <a:lnTo>
                    <a:pt x="1" y="98"/>
                  </a:lnTo>
                  <a:lnTo>
                    <a:pt x="1" y="99"/>
                  </a:lnTo>
                  <a:lnTo>
                    <a:pt x="1" y="98"/>
                  </a:lnTo>
                  <a:lnTo>
                    <a:pt x="1" y="99"/>
                  </a:lnTo>
                  <a:lnTo>
                    <a:pt x="2" y="99"/>
                  </a:lnTo>
                  <a:lnTo>
                    <a:pt x="2" y="98"/>
                  </a:lnTo>
                  <a:lnTo>
                    <a:pt x="2" y="99"/>
                  </a:lnTo>
                  <a:lnTo>
                    <a:pt x="3" y="99"/>
                  </a:lnTo>
                  <a:lnTo>
                    <a:pt x="4" y="99"/>
                  </a:lnTo>
                  <a:lnTo>
                    <a:pt x="5" y="99"/>
                  </a:lnTo>
                  <a:lnTo>
                    <a:pt x="5" y="98"/>
                  </a:lnTo>
                  <a:lnTo>
                    <a:pt x="5" y="99"/>
                  </a:lnTo>
                  <a:lnTo>
                    <a:pt x="6" y="99"/>
                  </a:lnTo>
                  <a:lnTo>
                    <a:pt x="7" y="99"/>
                  </a:lnTo>
                  <a:lnTo>
                    <a:pt x="7" y="98"/>
                  </a:lnTo>
                  <a:lnTo>
                    <a:pt x="7" y="97"/>
                  </a:lnTo>
                  <a:lnTo>
                    <a:pt x="7" y="95"/>
                  </a:lnTo>
                  <a:lnTo>
                    <a:pt x="7" y="94"/>
                  </a:lnTo>
                  <a:lnTo>
                    <a:pt x="8" y="95"/>
                  </a:lnTo>
                  <a:lnTo>
                    <a:pt x="8" y="96"/>
                  </a:lnTo>
                  <a:lnTo>
                    <a:pt x="8" y="97"/>
                  </a:lnTo>
                  <a:lnTo>
                    <a:pt x="8" y="96"/>
                  </a:lnTo>
                  <a:lnTo>
                    <a:pt x="8" y="97"/>
                  </a:lnTo>
                  <a:lnTo>
                    <a:pt x="8" y="98"/>
                  </a:lnTo>
                  <a:lnTo>
                    <a:pt x="9" y="99"/>
                  </a:lnTo>
                  <a:lnTo>
                    <a:pt x="10" y="99"/>
                  </a:lnTo>
                  <a:lnTo>
                    <a:pt x="11" y="99"/>
                  </a:lnTo>
                  <a:lnTo>
                    <a:pt x="11" y="98"/>
                  </a:lnTo>
                  <a:lnTo>
                    <a:pt x="11" y="97"/>
                  </a:lnTo>
                  <a:lnTo>
                    <a:pt x="11" y="98"/>
                  </a:lnTo>
                  <a:lnTo>
                    <a:pt x="11" y="99"/>
                  </a:lnTo>
                  <a:lnTo>
                    <a:pt x="11" y="98"/>
                  </a:lnTo>
                  <a:lnTo>
                    <a:pt x="12" y="98"/>
                  </a:lnTo>
                  <a:lnTo>
                    <a:pt x="12" y="97"/>
                  </a:lnTo>
                  <a:lnTo>
                    <a:pt x="12" y="96"/>
                  </a:lnTo>
                  <a:lnTo>
                    <a:pt x="12" y="94"/>
                  </a:lnTo>
                  <a:lnTo>
                    <a:pt x="12" y="91"/>
                  </a:lnTo>
                  <a:lnTo>
                    <a:pt x="12" y="90"/>
                  </a:lnTo>
                  <a:lnTo>
                    <a:pt x="12" y="91"/>
                  </a:lnTo>
                  <a:lnTo>
                    <a:pt x="12" y="93"/>
                  </a:lnTo>
                  <a:lnTo>
                    <a:pt x="13" y="94"/>
                  </a:lnTo>
                  <a:lnTo>
                    <a:pt x="13" y="95"/>
                  </a:lnTo>
                  <a:lnTo>
                    <a:pt x="13" y="96"/>
                  </a:lnTo>
                  <a:lnTo>
                    <a:pt x="13" y="95"/>
                  </a:lnTo>
                  <a:lnTo>
                    <a:pt x="13" y="93"/>
                  </a:lnTo>
                  <a:lnTo>
                    <a:pt x="13" y="92"/>
                  </a:lnTo>
                  <a:lnTo>
                    <a:pt x="13" y="93"/>
                  </a:lnTo>
                  <a:lnTo>
                    <a:pt x="14" y="93"/>
                  </a:lnTo>
                  <a:lnTo>
                    <a:pt x="14" y="94"/>
                  </a:lnTo>
                  <a:lnTo>
                    <a:pt x="14" y="93"/>
                  </a:lnTo>
                  <a:lnTo>
                    <a:pt x="14" y="92"/>
                  </a:lnTo>
                  <a:lnTo>
                    <a:pt x="14" y="91"/>
                  </a:lnTo>
                  <a:lnTo>
                    <a:pt x="14" y="88"/>
                  </a:lnTo>
                  <a:lnTo>
                    <a:pt x="14" y="78"/>
                  </a:lnTo>
                  <a:lnTo>
                    <a:pt x="14" y="71"/>
                  </a:lnTo>
                  <a:lnTo>
                    <a:pt x="15" y="70"/>
                  </a:lnTo>
                  <a:lnTo>
                    <a:pt x="15" y="72"/>
                  </a:lnTo>
                  <a:lnTo>
                    <a:pt x="15" y="77"/>
                  </a:lnTo>
                  <a:lnTo>
                    <a:pt x="15" y="83"/>
                  </a:lnTo>
                  <a:lnTo>
                    <a:pt x="15" y="85"/>
                  </a:lnTo>
                  <a:lnTo>
                    <a:pt x="15" y="87"/>
                  </a:lnTo>
                  <a:lnTo>
                    <a:pt x="15" y="88"/>
                  </a:lnTo>
                  <a:lnTo>
                    <a:pt x="15" y="89"/>
                  </a:lnTo>
                  <a:lnTo>
                    <a:pt x="15" y="90"/>
                  </a:lnTo>
                  <a:lnTo>
                    <a:pt x="15" y="89"/>
                  </a:lnTo>
                  <a:lnTo>
                    <a:pt x="15" y="90"/>
                  </a:lnTo>
                  <a:lnTo>
                    <a:pt x="15" y="91"/>
                  </a:lnTo>
                  <a:lnTo>
                    <a:pt x="15" y="92"/>
                  </a:lnTo>
                  <a:lnTo>
                    <a:pt x="16" y="93"/>
                  </a:lnTo>
                  <a:lnTo>
                    <a:pt x="16" y="94"/>
                  </a:lnTo>
                  <a:lnTo>
                    <a:pt x="16" y="95"/>
                  </a:lnTo>
                  <a:lnTo>
                    <a:pt x="16" y="96"/>
                  </a:lnTo>
                  <a:lnTo>
                    <a:pt x="16" y="97"/>
                  </a:lnTo>
                  <a:lnTo>
                    <a:pt x="16" y="98"/>
                  </a:lnTo>
                  <a:lnTo>
                    <a:pt x="17" y="98"/>
                  </a:lnTo>
                  <a:lnTo>
                    <a:pt x="17" y="99"/>
                  </a:lnTo>
                  <a:lnTo>
                    <a:pt x="17" y="98"/>
                  </a:lnTo>
                  <a:lnTo>
                    <a:pt x="17" y="99"/>
                  </a:lnTo>
                  <a:lnTo>
                    <a:pt x="17" y="98"/>
                  </a:lnTo>
                  <a:lnTo>
                    <a:pt x="18" y="98"/>
                  </a:lnTo>
                  <a:lnTo>
                    <a:pt x="18" y="97"/>
                  </a:lnTo>
                  <a:lnTo>
                    <a:pt x="18" y="98"/>
                  </a:lnTo>
                  <a:lnTo>
                    <a:pt x="18" y="99"/>
                  </a:lnTo>
                  <a:lnTo>
                    <a:pt x="19" y="99"/>
                  </a:lnTo>
                  <a:lnTo>
                    <a:pt x="20" y="99"/>
                  </a:lnTo>
                  <a:lnTo>
                    <a:pt x="21" y="99"/>
                  </a:lnTo>
                  <a:lnTo>
                    <a:pt x="22" y="98"/>
                  </a:lnTo>
                  <a:lnTo>
                    <a:pt x="22" y="97"/>
                  </a:lnTo>
                  <a:lnTo>
                    <a:pt x="22" y="98"/>
                  </a:lnTo>
                  <a:lnTo>
                    <a:pt x="22" y="99"/>
                  </a:lnTo>
                  <a:lnTo>
                    <a:pt x="22" y="96"/>
                  </a:lnTo>
                  <a:lnTo>
                    <a:pt x="22" y="94"/>
                  </a:lnTo>
                  <a:lnTo>
                    <a:pt x="23" y="92"/>
                  </a:lnTo>
                  <a:lnTo>
                    <a:pt x="23" y="91"/>
                  </a:lnTo>
                  <a:lnTo>
                    <a:pt x="23" y="92"/>
                  </a:lnTo>
                  <a:lnTo>
                    <a:pt x="23" y="94"/>
                  </a:lnTo>
                  <a:lnTo>
                    <a:pt x="23" y="97"/>
                  </a:lnTo>
                  <a:lnTo>
                    <a:pt x="23" y="99"/>
                  </a:lnTo>
                  <a:lnTo>
                    <a:pt x="24" y="99"/>
                  </a:lnTo>
                  <a:lnTo>
                    <a:pt x="25" y="99"/>
                  </a:lnTo>
                  <a:lnTo>
                    <a:pt x="26" y="99"/>
                  </a:lnTo>
                  <a:lnTo>
                    <a:pt x="26" y="98"/>
                  </a:lnTo>
                  <a:lnTo>
                    <a:pt x="26" y="97"/>
                  </a:lnTo>
                  <a:lnTo>
                    <a:pt x="26" y="96"/>
                  </a:lnTo>
                  <a:lnTo>
                    <a:pt x="26" y="95"/>
                  </a:lnTo>
                  <a:lnTo>
                    <a:pt x="26" y="93"/>
                  </a:lnTo>
                  <a:lnTo>
                    <a:pt x="26" y="92"/>
                  </a:lnTo>
                  <a:lnTo>
                    <a:pt x="26" y="91"/>
                  </a:lnTo>
                  <a:lnTo>
                    <a:pt x="26" y="90"/>
                  </a:lnTo>
                  <a:lnTo>
                    <a:pt x="27" y="88"/>
                  </a:lnTo>
                  <a:lnTo>
                    <a:pt x="27" y="81"/>
                  </a:lnTo>
                  <a:lnTo>
                    <a:pt x="27" y="75"/>
                  </a:lnTo>
                  <a:lnTo>
                    <a:pt x="27" y="68"/>
                  </a:lnTo>
                  <a:lnTo>
                    <a:pt x="27" y="63"/>
                  </a:lnTo>
                  <a:lnTo>
                    <a:pt x="27" y="65"/>
                  </a:lnTo>
                  <a:lnTo>
                    <a:pt x="27" y="69"/>
                  </a:lnTo>
                  <a:lnTo>
                    <a:pt x="27" y="66"/>
                  </a:lnTo>
                  <a:lnTo>
                    <a:pt x="27" y="50"/>
                  </a:lnTo>
                  <a:lnTo>
                    <a:pt x="27" y="33"/>
                  </a:lnTo>
                  <a:lnTo>
                    <a:pt x="27" y="14"/>
                  </a:lnTo>
                  <a:lnTo>
                    <a:pt x="27" y="0"/>
                  </a:lnTo>
                  <a:lnTo>
                    <a:pt x="27" y="1"/>
                  </a:lnTo>
                  <a:lnTo>
                    <a:pt x="27" y="13"/>
                  </a:lnTo>
                  <a:lnTo>
                    <a:pt x="27" y="28"/>
                  </a:lnTo>
                  <a:lnTo>
                    <a:pt x="27" y="51"/>
                  </a:lnTo>
                  <a:lnTo>
                    <a:pt x="28" y="62"/>
                  </a:lnTo>
                  <a:lnTo>
                    <a:pt x="28" y="72"/>
                  </a:lnTo>
                  <a:lnTo>
                    <a:pt x="28" y="75"/>
                  </a:lnTo>
                  <a:lnTo>
                    <a:pt x="28" y="74"/>
                  </a:lnTo>
                  <a:lnTo>
                    <a:pt x="28" y="76"/>
                  </a:lnTo>
                  <a:lnTo>
                    <a:pt x="28" y="77"/>
                  </a:lnTo>
                  <a:lnTo>
                    <a:pt x="28" y="78"/>
                  </a:lnTo>
                  <a:lnTo>
                    <a:pt x="28" y="79"/>
                  </a:lnTo>
                  <a:lnTo>
                    <a:pt x="28" y="81"/>
                  </a:lnTo>
                  <a:lnTo>
                    <a:pt x="28" y="83"/>
                  </a:lnTo>
                  <a:lnTo>
                    <a:pt x="28" y="84"/>
                  </a:lnTo>
                  <a:lnTo>
                    <a:pt x="28" y="83"/>
                  </a:lnTo>
                  <a:lnTo>
                    <a:pt x="29" y="81"/>
                  </a:lnTo>
                  <a:lnTo>
                    <a:pt x="29" y="80"/>
                  </a:lnTo>
                  <a:lnTo>
                    <a:pt x="29" y="81"/>
                  </a:lnTo>
                  <a:lnTo>
                    <a:pt x="29" y="83"/>
                  </a:lnTo>
                  <a:lnTo>
                    <a:pt x="29" y="85"/>
                  </a:lnTo>
                  <a:lnTo>
                    <a:pt x="29" y="88"/>
                  </a:lnTo>
                  <a:lnTo>
                    <a:pt x="29" y="90"/>
                  </a:lnTo>
                  <a:lnTo>
                    <a:pt x="29" y="91"/>
                  </a:lnTo>
                  <a:lnTo>
                    <a:pt x="29" y="92"/>
                  </a:lnTo>
                  <a:lnTo>
                    <a:pt x="29" y="93"/>
                  </a:lnTo>
                  <a:lnTo>
                    <a:pt x="29" y="94"/>
                  </a:lnTo>
                  <a:lnTo>
                    <a:pt x="29" y="95"/>
                  </a:lnTo>
                  <a:lnTo>
                    <a:pt x="29" y="96"/>
                  </a:lnTo>
                  <a:lnTo>
                    <a:pt x="30" y="96"/>
                  </a:lnTo>
                  <a:lnTo>
                    <a:pt x="30" y="97"/>
                  </a:lnTo>
                  <a:lnTo>
                    <a:pt x="30" y="96"/>
                  </a:lnTo>
                  <a:lnTo>
                    <a:pt x="30" y="95"/>
                  </a:lnTo>
                  <a:lnTo>
                    <a:pt x="30" y="93"/>
                  </a:lnTo>
                  <a:lnTo>
                    <a:pt x="30" y="91"/>
                  </a:lnTo>
                  <a:lnTo>
                    <a:pt x="30" y="88"/>
                  </a:lnTo>
                  <a:lnTo>
                    <a:pt x="30" y="86"/>
                  </a:lnTo>
                  <a:lnTo>
                    <a:pt x="31" y="89"/>
                  </a:lnTo>
                  <a:lnTo>
                    <a:pt x="31" y="91"/>
                  </a:lnTo>
                  <a:lnTo>
                    <a:pt x="31" y="92"/>
                  </a:lnTo>
                  <a:lnTo>
                    <a:pt x="31" y="94"/>
                  </a:lnTo>
                  <a:lnTo>
                    <a:pt x="31" y="96"/>
                  </a:lnTo>
                  <a:lnTo>
                    <a:pt x="31" y="97"/>
                  </a:lnTo>
                  <a:lnTo>
                    <a:pt x="31" y="98"/>
                  </a:lnTo>
                  <a:lnTo>
                    <a:pt x="31" y="99"/>
                  </a:lnTo>
                  <a:lnTo>
                    <a:pt x="32" y="99"/>
                  </a:lnTo>
                  <a:lnTo>
                    <a:pt x="33" y="99"/>
                  </a:lnTo>
                  <a:lnTo>
                    <a:pt x="34" y="99"/>
                  </a:lnTo>
                  <a:lnTo>
                    <a:pt x="35" y="99"/>
                  </a:lnTo>
                  <a:lnTo>
                    <a:pt x="36" y="99"/>
                  </a:lnTo>
                  <a:lnTo>
                    <a:pt x="36" y="98"/>
                  </a:lnTo>
                  <a:lnTo>
                    <a:pt x="37" y="97"/>
                  </a:lnTo>
                  <a:lnTo>
                    <a:pt x="37" y="98"/>
                  </a:lnTo>
                  <a:lnTo>
                    <a:pt x="37" y="97"/>
                  </a:lnTo>
                  <a:lnTo>
                    <a:pt x="37" y="98"/>
                  </a:lnTo>
                  <a:lnTo>
                    <a:pt x="37" y="99"/>
                  </a:lnTo>
                  <a:lnTo>
                    <a:pt x="38" y="99"/>
                  </a:lnTo>
                  <a:lnTo>
                    <a:pt x="38" y="98"/>
                  </a:lnTo>
                  <a:lnTo>
                    <a:pt x="38" y="99"/>
                  </a:lnTo>
                  <a:lnTo>
                    <a:pt x="39" y="99"/>
                  </a:lnTo>
                  <a:lnTo>
                    <a:pt x="39" y="98"/>
                  </a:lnTo>
                  <a:lnTo>
                    <a:pt x="39" y="99"/>
                  </a:lnTo>
                  <a:lnTo>
                    <a:pt x="39" y="98"/>
                  </a:lnTo>
                  <a:lnTo>
                    <a:pt x="39" y="97"/>
                  </a:lnTo>
                  <a:lnTo>
                    <a:pt x="39" y="98"/>
                  </a:lnTo>
                  <a:lnTo>
                    <a:pt x="40" y="98"/>
                  </a:lnTo>
                  <a:lnTo>
                    <a:pt x="40" y="99"/>
                  </a:lnTo>
                  <a:lnTo>
                    <a:pt x="40" y="98"/>
                  </a:lnTo>
                  <a:lnTo>
                    <a:pt x="40" y="97"/>
                  </a:lnTo>
                  <a:lnTo>
                    <a:pt x="41" y="97"/>
                  </a:lnTo>
                  <a:lnTo>
                    <a:pt x="41" y="96"/>
                  </a:lnTo>
                  <a:lnTo>
                    <a:pt x="41" y="95"/>
                  </a:lnTo>
                  <a:lnTo>
                    <a:pt x="41" y="94"/>
                  </a:lnTo>
                  <a:lnTo>
                    <a:pt x="41" y="93"/>
                  </a:lnTo>
                  <a:lnTo>
                    <a:pt x="41" y="92"/>
                  </a:lnTo>
                  <a:lnTo>
                    <a:pt x="41" y="93"/>
                  </a:lnTo>
                  <a:lnTo>
                    <a:pt x="41" y="95"/>
                  </a:lnTo>
                  <a:lnTo>
                    <a:pt x="41" y="96"/>
                  </a:lnTo>
                  <a:lnTo>
                    <a:pt x="41" y="97"/>
                  </a:lnTo>
                  <a:lnTo>
                    <a:pt x="42" y="97"/>
                  </a:lnTo>
                  <a:lnTo>
                    <a:pt x="42" y="98"/>
                  </a:lnTo>
                  <a:lnTo>
                    <a:pt x="42" y="97"/>
                  </a:lnTo>
                  <a:lnTo>
                    <a:pt x="42" y="98"/>
                  </a:lnTo>
                  <a:lnTo>
                    <a:pt x="43" y="97"/>
                  </a:lnTo>
                  <a:lnTo>
                    <a:pt x="43" y="96"/>
                  </a:lnTo>
                  <a:lnTo>
                    <a:pt x="43" y="97"/>
                  </a:lnTo>
                  <a:lnTo>
                    <a:pt x="43" y="98"/>
                  </a:lnTo>
                  <a:lnTo>
                    <a:pt x="43" y="97"/>
                  </a:lnTo>
                  <a:lnTo>
                    <a:pt x="44" y="97"/>
                  </a:lnTo>
                  <a:lnTo>
                    <a:pt x="44" y="96"/>
                  </a:lnTo>
                  <a:lnTo>
                    <a:pt x="44" y="97"/>
                  </a:lnTo>
                  <a:lnTo>
                    <a:pt x="44" y="98"/>
                  </a:lnTo>
                  <a:lnTo>
                    <a:pt x="44" y="97"/>
                  </a:lnTo>
                  <a:lnTo>
                    <a:pt x="44" y="98"/>
                  </a:lnTo>
                  <a:lnTo>
                    <a:pt x="45" y="99"/>
                  </a:lnTo>
                  <a:lnTo>
                    <a:pt x="45" y="98"/>
                  </a:lnTo>
                  <a:lnTo>
                    <a:pt x="45" y="99"/>
                  </a:lnTo>
                  <a:lnTo>
                    <a:pt x="46" y="99"/>
                  </a:lnTo>
                  <a:lnTo>
                    <a:pt x="47" y="99"/>
                  </a:lnTo>
                  <a:lnTo>
                    <a:pt x="48" y="99"/>
                  </a:lnTo>
                  <a:lnTo>
                    <a:pt x="49" y="99"/>
                  </a:lnTo>
                  <a:lnTo>
                    <a:pt x="49" y="98"/>
                  </a:lnTo>
                  <a:lnTo>
                    <a:pt x="50" y="98"/>
                  </a:lnTo>
                  <a:lnTo>
                    <a:pt x="50" y="99"/>
                  </a:lnTo>
                  <a:lnTo>
                    <a:pt x="51" y="99"/>
                  </a:lnTo>
                  <a:lnTo>
                    <a:pt x="52" y="99"/>
                  </a:lnTo>
                  <a:lnTo>
                    <a:pt x="53" y="99"/>
                  </a:lnTo>
                  <a:lnTo>
                    <a:pt x="54" y="99"/>
                  </a:lnTo>
                  <a:lnTo>
                    <a:pt x="55" y="99"/>
                  </a:lnTo>
                  <a:lnTo>
                    <a:pt x="56" y="99"/>
                  </a:lnTo>
                  <a:lnTo>
                    <a:pt x="56" y="98"/>
                  </a:lnTo>
                  <a:lnTo>
                    <a:pt x="56" y="97"/>
                  </a:lnTo>
                  <a:lnTo>
                    <a:pt x="56" y="96"/>
                  </a:lnTo>
                  <a:lnTo>
                    <a:pt x="56" y="97"/>
                  </a:lnTo>
                  <a:lnTo>
                    <a:pt x="57" y="97"/>
                  </a:lnTo>
                  <a:lnTo>
                    <a:pt x="57" y="96"/>
                  </a:lnTo>
                  <a:lnTo>
                    <a:pt x="57" y="95"/>
                  </a:lnTo>
                  <a:lnTo>
                    <a:pt x="57" y="94"/>
                  </a:lnTo>
                  <a:lnTo>
                    <a:pt x="57" y="93"/>
                  </a:lnTo>
                  <a:lnTo>
                    <a:pt x="57" y="92"/>
                  </a:lnTo>
                  <a:lnTo>
                    <a:pt x="57" y="93"/>
                  </a:lnTo>
                  <a:lnTo>
                    <a:pt x="58" y="94"/>
                  </a:lnTo>
                  <a:lnTo>
                    <a:pt x="58" y="95"/>
                  </a:lnTo>
                  <a:lnTo>
                    <a:pt x="58" y="96"/>
                  </a:lnTo>
                  <a:lnTo>
                    <a:pt x="58" y="97"/>
                  </a:lnTo>
                  <a:lnTo>
                    <a:pt x="58" y="98"/>
                  </a:lnTo>
                  <a:lnTo>
                    <a:pt x="59" y="98"/>
                  </a:lnTo>
                  <a:lnTo>
                    <a:pt x="59" y="99"/>
                  </a:lnTo>
                  <a:lnTo>
                    <a:pt x="59" y="98"/>
                  </a:lnTo>
                  <a:lnTo>
                    <a:pt x="60" y="98"/>
                  </a:lnTo>
                  <a:lnTo>
                    <a:pt x="60" y="99"/>
                  </a:lnTo>
                  <a:lnTo>
                    <a:pt x="61" y="99"/>
                  </a:lnTo>
                  <a:lnTo>
                    <a:pt x="61" y="98"/>
                  </a:lnTo>
                  <a:lnTo>
                    <a:pt x="61" y="99"/>
                  </a:lnTo>
                  <a:lnTo>
                    <a:pt x="61" y="98"/>
                  </a:lnTo>
                  <a:lnTo>
                    <a:pt x="62" y="98"/>
                  </a:lnTo>
                  <a:lnTo>
                    <a:pt x="62" y="99"/>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56" name="Freeform 2087"/>
            <p:cNvSpPr>
              <a:spLocks/>
            </p:cNvSpPr>
            <p:nvPr/>
          </p:nvSpPr>
          <p:spPr bwMode="auto">
            <a:xfrm>
              <a:off x="2415" y="1213"/>
              <a:ext cx="265" cy="73"/>
            </a:xfrm>
            <a:custGeom>
              <a:avLst/>
              <a:gdLst>
                <a:gd name="T0" fmla="*/ 17 w 62"/>
                <a:gd name="T1" fmla="*/ 313 h 17"/>
                <a:gd name="T2" fmla="*/ 38 w 62"/>
                <a:gd name="T3" fmla="*/ 296 h 17"/>
                <a:gd name="T4" fmla="*/ 56 w 62"/>
                <a:gd name="T5" fmla="*/ 313 h 17"/>
                <a:gd name="T6" fmla="*/ 73 w 62"/>
                <a:gd name="T7" fmla="*/ 313 h 17"/>
                <a:gd name="T8" fmla="*/ 90 w 62"/>
                <a:gd name="T9" fmla="*/ 313 h 17"/>
                <a:gd name="T10" fmla="*/ 111 w 62"/>
                <a:gd name="T11" fmla="*/ 296 h 17"/>
                <a:gd name="T12" fmla="*/ 128 w 62"/>
                <a:gd name="T13" fmla="*/ 275 h 17"/>
                <a:gd name="T14" fmla="*/ 145 w 62"/>
                <a:gd name="T15" fmla="*/ 185 h 17"/>
                <a:gd name="T16" fmla="*/ 162 w 62"/>
                <a:gd name="T17" fmla="*/ 296 h 17"/>
                <a:gd name="T18" fmla="*/ 184 w 62"/>
                <a:gd name="T19" fmla="*/ 313 h 17"/>
                <a:gd name="T20" fmla="*/ 201 w 62"/>
                <a:gd name="T21" fmla="*/ 313 h 17"/>
                <a:gd name="T22" fmla="*/ 218 w 62"/>
                <a:gd name="T23" fmla="*/ 313 h 17"/>
                <a:gd name="T24" fmla="*/ 239 w 62"/>
                <a:gd name="T25" fmla="*/ 313 h 17"/>
                <a:gd name="T26" fmla="*/ 256 w 62"/>
                <a:gd name="T27" fmla="*/ 313 h 17"/>
                <a:gd name="T28" fmla="*/ 274 w 62"/>
                <a:gd name="T29" fmla="*/ 167 h 17"/>
                <a:gd name="T30" fmla="*/ 291 w 62"/>
                <a:gd name="T31" fmla="*/ 223 h 17"/>
                <a:gd name="T32" fmla="*/ 312 w 62"/>
                <a:gd name="T33" fmla="*/ 313 h 17"/>
                <a:gd name="T34" fmla="*/ 329 w 62"/>
                <a:gd name="T35" fmla="*/ 240 h 17"/>
                <a:gd name="T36" fmla="*/ 346 w 62"/>
                <a:gd name="T37" fmla="*/ 275 h 17"/>
                <a:gd name="T38" fmla="*/ 363 w 62"/>
                <a:gd name="T39" fmla="*/ 258 h 17"/>
                <a:gd name="T40" fmla="*/ 385 w 62"/>
                <a:gd name="T41" fmla="*/ 112 h 17"/>
                <a:gd name="T42" fmla="*/ 402 w 62"/>
                <a:gd name="T43" fmla="*/ 240 h 17"/>
                <a:gd name="T44" fmla="*/ 419 w 62"/>
                <a:gd name="T45" fmla="*/ 313 h 17"/>
                <a:gd name="T46" fmla="*/ 440 w 62"/>
                <a:gd name="T47" fmla="*/ 313 h 17"/>
                <a:gd name="T48" fmla="*/ 457 w 62"/>
                <a:gd name="T49" fmla="*/ 313 h 17"/>
                <a:gd name="T50" fmla="*/ 492 w 62"/>
                <a:gd name="T51" fmla="*/ 275 h 17"/>
                <a:gd name="T52" fmla="*/ 513 w 62"/>
                <a:gd name="T53" fmla="*/ 296 h 17"/>
                <a:gd name="T54" fmla="*/ 530 w 62"/>
                <a:gd name="T55" fmla="*/ 313 h 17"/>
                <a:gd name="T56" fmla="*/ 547 w 62"/>
                <a:gd name="T57" fmla="*/ 313 h 17"/>
                <a:gd name="T58" fmla="*/ 568 w 62"/>
                <a:gd name="T59" fmla="*/ 296 h 17"/>
                <a:gd name="T60" fmla="*/ 586 w 62"/>
                <a:gd name="T61" fmla="*/ 313 h 17"/>
                <a:gd name="T62" fmla="*/ 603 w 62"/>
                <a:gd name="T63" fmla="*/ 313 h 17"/>
                <a:gd name="T64" fmla="*/ 620 w 62"/>
                <a:gd name="T65" fmla="*/ 313 h 17"/>
                <a:gd name="T66" fmla="*/ 641 w 62"/>
                <a:gd name="T67" fmla="*/ 313 h 17"/>
                <a:gd name="T68" fmla="*/ 658 w 62"/>
                <a:gd name="T69" fmla="*/ 313 h 17"/>
                <a:gd name="T70" fmla="*/ 675 w 62"/>
                <a:gd name="T71" fmla="*/ 296 h 17"/>
                <a:gd name="T72" fmla="*/ 692 w 62"/>
                <a:gd name="T73" fmla="*/ 240 h 17"/>
                <a:gd name="T74" fmla="*/ 714 w 62"/>
                <a:gd name="T75" fmla="*/ 275 h 17"/>
                <a:gd name="T76" fmla="*/ 731 w 62"/>
                <a:gd name="T77" fmla="*/ 313 h 17"/>
                <a:gd name="T78" fmla="*/ 748 w 62"/>
                <a:gd name="T79" fmla="*/ 296 h 17"/>
                <a:gd name="T80" fmla="*/ 769 w 62"/>
                <a:gd name="T81" fmla="*/ 313 h 17"/>
                <a:gd name="T82" fmla="*/ 786 w 62"/>
                <a:gd name="T83" fmla="*/ 313 h 17"/>
                <a:gd name="T84" fmla="*/ 804 w 62"/>
                <a:gd name="T85" fmla="*/ 313 h 17"/>
                <a:gd name="T86" fmla="*/ 821 w 62"/>
                <a:gd name="T87" fmla="*/ 313 h 17"/>
                <a:gd name="T88" fmla="*/ 842 w 62"/>
                <a:gd name="T89" fmla="*/ 313 h 17"/>
                <a:gd name="T90" fmla="*/ 859 w 62"/>
                <a:gd name="T91" fmla="*/ 313 h 17"/>
                <a:gd name="T92" fmla="*/ 876 w 62"/>
                <a:gd name="T93" fmla="*/ 313 h 17"/>
                <a:gd name="T94" fmla="*/ 893 w 62"/>
                <a:gd name="T95" fmla="*/ 313 h 17"/>
                <a:gd name="T96" fmla="*/ 915 w 62"/>
                <a:gd name="T97" fmla="*/ 313 h 17"/>
                <a:gd name="T98" fmla="*/ 932 w 62"/>
                <a:gd name="T99" fmla="*/ 296 h 17"/>
                <a:gd name="T100" fmla="*/ 949 w 62"/>
                <a:gd name="T101" fmla="*/ 296 h 17"/>
                <a:gd name="T102" fmla="*/ 970 w 62"/>
                <a:gd name="T103" fmla="*/ 313 h 17"/>
                <a:gd name="T104" fmla="*/ 987 w 62"/>
                <a:gd name="T105" fmla="*/ 313 h 17"/>
                <a:gd name="T106" fmla="*/ 1004 w 62"/>
                <a:gd name="T107" fmla="*/ 313 h 17"/>
                <a:gd name="T108" fmla="*/ 1022 w 62"/>
                <a:gd name="T109" fmla="*/ 313 h 17"/>
                <a:gd name="T110" fmla="*/ 1043 w 62"/>
                <a:gd name="T111" fmla="*/ 313 h 17"/>
                <a:gd name="T112" fmla="*/ 1060 w 62"/>
                <a:gd name="T113" fmla="*/ 313 h 17"/>
                <a:gd name="T114" fmla="*/ 1077 w 62"/>
                <a:gd name="T115" fmla="*/ 313 h 17"/>
                <a:gd name="T116" fmla="*/ 1094 w 62"/>
                <a:gd name="T117" fmla="*/ 313 h 17"/>
                <a:gd name="T118" fmla="*/ 1116 w 62"/>
                <a:gd name="T119" fmla="*/ 296 h 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 h="17">
                  <a:moveTo>
                    <a:pt x="0" y="17"/>
                  </a:moveTo>
                  <a:lnTo>
                    <a:pt x="0" y="17"/>
                  </a:lnTo>
                  <a:lnTo>
                    <a:pt x="1" y="17"/>
                  </a:lnTo>
                  <a:lnTo>
                    <a:pt x="2" y="17"/>
                  </a:lnTo>
                  <a:lnTo>
                    <a:pt x="2" y="16"/>
                  </a:lnTo>
                  <a:lnTo>
                    <a:pt x="2" y="17"/>
                  </a:lnTo>
                  <a:lnTo>
                    <a:pt x="3" y="17"/>
                  </a:lnTo>
                  <a:lnTo>
                    <a:pt x="3" y="16"/>
                  </a:lnTo>
                  <a:lnTo>
                    <a:pt x="4" y="16"/>
                  </a:lnTo>
                  <a:lnTo>
                    <a:pt x="4" y="17"/>
                  </a:lnTo>
                  <a:lnTo>
                    <a:pt x="4" y="16"/>
                  </a:lnTo>
                  <a:lnTo>
                    <a:pt x="4" y="17"/>
                  </a:lnTo>
                  <a:lnTo>
                    <a:pt x="4" y="16"/>
                  </a:lnTo>
                  <a:lnTo>
                    <a:pt x="5" y="16"/>
                  </a:lnTo>
                  <a:lnTo>
                    <a:pt x="5" y="17"/>
                  </a:lnTo>
                  <a:lnTo>
                    <a:pt x="5" y="16"/>
                  </a:lnTo>
                  <a:lnTo>
                    <a:pt x="6" y="17"/>
                  </a:lnTo>
                  <a:lnTo>
                    <a:pt x="6" y="16"/>
                  </a:lnTo>
                  <a:lnTo>
                    <a:pt x="6" y="17"/>
                  </a:lnTo>
                  <a:lnTo>
                    <a:pt x="6" y="16"/>
                  </a:lnTo>
                  <a:lnTo>
                    <a:pt x="7" y="16"/>
                  </a:lnTo>
                  <a:lnTo>
                    <a:pt x="7" y="15"/>
                  </a:lnTo>
                  <a:lnTo>
                    <a:pt x="7" y="14"/>
                  </a:lnTo>
                  <a:lnTo>
                    <a:pt x="7" y="13"/>
                  </a:lnTo>
                  <a:lnTo>
                    <a:pt x="7" y="12"/>
                  </a:lnTo>
                  <a:lnTo>
                    <a:pt x="8" y="12"/>
                  </a:lnTo>
                  <a:lnTo>
                    <a:pt x="8" y="11"/>
                  </a:lnTo>
                  <a:lnTo>
                    <a:pt x="8" y="10"/>
                  </a:lnTo>
                  <a:lnTo>
                    <a:pt x="8" y="8"/>
                  </a:lnTo>
                  <a:lnTo>
                    <a:pt x="8" y="9"/>
                  </a:lnTo>
                  <a:lnTo>
                    <a:pt x="8" y="10"/>
                  </a:lnTo>
                  <a:lnTo>
                    <a:pt x="8" y="11"/>
                  </a:lnTo>
                  <a:lnTo>
                    <a:pt x="8" y="12"/>
                  </a:lnTo>
                  <a:lnTo>
                    <a:pt x="8" y="13"/>
                  </a:lnTo>
                  <a:lnTo>
                    <a:pt x="8" y="14"/>
                  </a:lnTo>
                  <a:lnTo>
                    <a:pt x="9" y="14"/>
                  </a:lnTo>
                  <a:lnTo>
                    <a:pt x="9" y="15"/>
                  </a:lnTo>
                  <a:lnTo>
                    <a:pt x="9" y="16"/>
                  </a:lnTo>
                  <a:lnTo>
                    <a:pt x="9" y="17"/>
                  </a:lnTo>
                  <a:lnTo>
                    <a:pt x="10" y="17"/>
                  </a:lnTo>
                  <a:lnTo>
                    <a:pt x="10" y="16"/>
                  </a:lnTo>
                  <a:lnTo>
                    <a:pt x="10" y="17"/>
                  </a:lnTo>
                  <a:lnTo>
                    <a:pt x="11" y="17"/>
                  </a:lnTo>
                  <a:lnTo>
                    <a:pt x="11" y="16"/>
                  </a:lnTo>
                  <a:lnTo>
                    <a:pt x="11" y="17"/>
                  </a:lnTo>
                  <a:lnTo>
                    <a:pt x="12" y="17"/>
                  </a:lnTo>
                  <a:lnTo>
                    <a:pt x="13" y="17"/>
                  </a:lnTo>
                  <a:lnTo>
                    <a:pt x="14" y="17"/>
                  </a:lnTo>
                  <a:lnTo>
                    <a:pt x="15" y="17"/>
                  </a:lnTo>
                  <a:lnTo>
                    <a:pt x="15" y="16"/>
                  </a:lnTo>
                  <a:lnTo>
                    <a:pt x="15" y="15"/>
                  </a:lnTo>
                  <a:lnTo>
                    <a:pt x="15" y="14"/>
                  </a:lnTo>
                  <a:lnTo>
                    <a:pt x="15" y="13"/>
                  </a:lnTo>
                  <a:lnTo>
                    <a:pt x="15" y="12"/>
                  </a:lnTo>
                  <a:lnTo>
                    <a:pt x="15" y="11"/>
                  </a:lnTo>
                  <a:lnTo>
                    <a:pt x="15" y="9"/>
                  </a:lnTo>
                  <a:lnTo>
                    <a:pt x="15" y="8"/>
                  </a:lnTo>
                  <a:lnTo>
                    <a:pt x="15" y="6"/>
                  </a:lnTo>
                  <a:lnTo>
                    <a:pt x="15" y="5"/>
                  </a:lnTo>
                  <a:lnTo>
                    <a:pt x="16" y="3"/>
                  </a:lnTo>
                  <a:lnTo>
                    <a:pt x="16" y="1"/>
                  </a:lnTo>
                  <a:lnTo>
                    <a:pt x="16" y="0"/>
                  </a:lnTo>
                  <a:lnTo>
                    <a:pt x="16" y="2"/>
                  </a:lnTo>
                  <a:lnTo>
                    <a:pt x="16" y="3"/>
                  </a:lnTo>
                  <a:lnTo>
                    <a:pt x="16" y="5"/>
                  </a:lnTo>
                  <a:lnTo>
                    <a:pt x="16" y="7"/>
                  </a:lnTo>
                  <a:lnTo>
                    <a:pt x="16" y="8"/>
                  </a:lnTo>
                  <a:lnTo>
                    <a:pt x="16" y="10"/>
                  </a:lnTo>
                  <a:lnTo>
                    <a:pt x="16" y="11"/>
                  </a:lnTo>
                  <a:lnTo>
                    <a:pt x="16" y="12"/>
                  </a:lnTo>
                  <a:lnTo>
                    <a:pt x="16" y="13"/>
                  </a:lnTo>
                  <a:lnTo>
                    <a:pt x="16" y="14"/>
                  </a:lnTo>
                  <a:lnTo>
                    <a:pt x="17" y="14"/>
                  </a:lnTo>
                  <a:lnTo>
                    <a:pt x="17" y="15"/>
                  </a:lnTo>
                  <a:lnTo>
                    <a:pt x="17" y="16"/>
                  </a:lnTo>
                  <a:lnTo>
                    <a:pt x="17" y="17"/>
                  </a:lnTo>
                  <a:lnTo>
                    <a:pt x="18" y="17"/>
                  </a:lnTo>
                  <a:lnTo>
                    <a:pt x="18" y="16"/>
                  </a:lnTo>
                  <a:lnTo>
                    <a:pt x="18" y="15"/>
                  </a:lnTo>
                  <a:lnTo>
                    <a:pt x="18" y="14"/>
                  </a:lnTo>
                  <a:lnTo>
                    <a:pt x="18" y="13"/>
                  </a:lnTo>
                  <a:lnTo>
                    <a:pt x="18" y="12"/>
                  </a:lnTo>
                  <a:lnTo>
                    <a:pt x="18" y="11"/>
                  </a:lnTo>
                  <a:lnTo>
                    <a:pt x="19" y="10"/>
                  </a:lnTo>
                  <a:lnTo>
                    <a:pt x="19" y="9"/>
                  </a:lnTo>
                  <a:lnTo>
                    <a:pt x="19" y="10"/>
                  </a:lnTo>
                  <a:lnTo>
                    <a:pt x="19" y="11"/>
                  </a:lnTo>
                  <a:lnTo>
                    <a:pt x="19" y="13"/>
                  </a:lnTo>
                  <a:lnTo>
                    <a:pt x="19" y="14"/>
                  </a:lnTo>
                  <a:lnTo>
                    <a:pt x="19" y="15"/>
                  </a:lnTo>
                  <a:lnTo>
                    <a:pt x="20" y="15"/>
                  </a:lnTo>
                  <a:lnTo>
                    <a:pt x="20" y="16"/>
                  </a:lnTo>
                  <a:lnTo>
                    <a:pt x="20" y="17"/>
                  </a:lnTo>
                  <a:lnTo>
                    <a:pt x="20" y="16"/>
                  </a:lnTo>
                  <a:lnTo>
                    <a:pt x="20" y="15"/>
                  </a:lnTo>
                  <a:lnTo>
                    <a:pt x="20" y="14"/>
                  </a:lnTo>
                  <a:lnTo>
                    <a:pt x="20" y="13"/>
                  </a:lnTo>
                  <a:lnTo>
                    <a:pt x="21" y="13"/>
                  </a:lnTo>
                  <a:lnTo>
                    <a:pt x="21" y="12"/>
                  </a:lnTo>
                  <a:lnTo>
                    <a:pt x="21" y="11"/>
                  </a:lnTo>
                  <a:lnTo>
                    <a:pt x="21" y="10"/>
                  </a:lnTo>
                  <a:lnTo>
                    <a:pt x="21" y="9"/>
                  </a:lnTo>
                  <a:lnTo>
                    <a:pt x="21" y="8"/>
                  </a:lnTo>
                  <a:lnTo>
                    <a:pt x="21" y="9"/>
                  </a:lnTo>
                  <a:lnTo>
                    <a:pt x="21" y="8"/>
                  </a:lnTo>
                  <a:lnTo>
                    <a:pt x="21" y="7"/>
                  </a:lnTo>
                  <a:lnTo>
                    <a:pt x="21" y="6"/>
                  </a:lnTo>
                  <a:lnTo>
                    <a:pt x="22" y="5"/>
                  </a:lnTo>
                  <a:lnTo>
                    <a:pt x="22" y="4"/>
                  </a:lnTo>
                  <a:lnTo>
                    <a:pt x="22" y="5"/>
                  </a:lnTo>
                  <a:lnTo>
                    <a:pt x="22" y="6"/>
                  </a:lnTo>
                  <a:lnTo>
                    <a:pt x="22" y="8"/>
                  </a:lnTo>
                  <a:lnTo>
                    <a:pt x="22" y="9"/>
                  </a:lnTo>
                  <a:lnTo>
                    <a:pt x="22" y="11"/>
                  </a:lnTo>
                  <a:lnTo>
                    <a:pt x="22" y="12"/>
                  </a:lnTo>
                  <a:lnTo>
                    <a:pt x="22" y="13"/>
                  </a:lnTo>
                  <a:lnTo>
                    <a:pt x="22" y="14"/>
                  </a:lnTo>
                  <a:lnTo>
                    <a:pt x="23" y="14"/>
                  </a:lnTo>
                  <a:lnTo>
                    <a:pt x="23" y="15"/>
                  </a:lnTo>
                  <a:lnTo>
                    <a:pt x="23" y="16"/>
                  </a:lnTo>
                  <a:lnTo>
                    <a:pt x="23" y="17"/>
                  </a:lnTo>
                  <a:lnTo>
                    <a:pt x="24" y="17"/>
                  </a:lnTo>
                  <a:lnTo>
                    <a:pt x="25" y="17"/>
                  </a:lnTo>
                  <a:lnTo>
                    <a:pt x="26" y="17"/>
                  </a:lnTo>
                  <a:lnTo>
                    <a:pt x="26" y="16"/>
                  </a:lnTo>
                  <a:lnTo>
                    <a:pt x="26" y="15"/>
                  </a:lnTo>
                  <a:lnTo>
                    <a:pt x="26" y="14"/>
                  </a:lnTo>
                  <a:lnTo>
                    <a:pt x="26" y="15"/>
                  </a:lnTo>
                  <a:lnTo>
                    <a:pt x="27" y="15"/>
                  </a:lnTo>
                  <a:lnTo>
                    <a:pt x="27" y="14"/>
                  </a:lnTo>
                  <a:lnTo>
                    <a:pt x="27" y="15"/>
                  </a:lnTo>
                  <a:lnTo>
                    <a:pt x="27" y="16"/>
                  </a:lnTo>
                  <a:lnTo>
                    <a:pt x="28" y="16"/>
                  </a:lnTo>
                  <a:lnTo>
                    <a:pt x="28" y="17"/>
                  </a:lnTo>
                  <a:lnTo>
                    <a:pt x="29" y="17"/>
                  </a:lnTo>
                  <a:lnTo>
                    <a:pt x="30" y="17"/>
                  </a:lnTo>
                  <a:lnTo>
                    <a:pt x="31" y="17"/>
                  </a:lnTo>
                  <a:lnTo>
                    <a:pt x="31" y="16"/>
                  </a:lnTo>
                  <a:lnTo>
                    <a:pt x="31" y="17"/>
                  </a:lnTo>
                  <a:lnTo>
                    <a:pt x="32" y="17"/>
                  </a:lnTo>
                  <a:lnTo>
                    <a:pt x="33" y="17"/>
                  </a:lnTo>
                  <a:lnTo>
                    <a:pt x="34" y="17"/>
                  </a:lnTo>
                  <a:lnTo>
                    <a:pt x="35" y="17"/>
                  </a:lnTo>
                  <a:lnTo>
                    <a:pt x="35" y="16"/>
                  </a:lnTo>
                  <a:lnTo>
                    <a:pt x="35" y="17"/>
                  </a:lnTo>
                  <a:lnTo>
                    <a:pt x="36" y="17"/>
                  </a:lnTo>
                  <a:lnTo>
                    <a:pt x="36" y="16"/>
                  </a:lnTo>
                  <a:lnTo>
                    <a:pt x="37" y="16"/>
                  </a:lnTo>
                  <a:lnTo>
                    <a:pt x="37" y="15"/>
                  </a:lnTo>
                  <a:lnTo>
                    <a:pt x="37" y="14"/>
                  </a:lnTo>
                  <a:lnTo>
                    <a:pt x="38" y="14"/>
                  </a:lnTo>
                  <a:lnTo>
                    <a:pt x="38" y="13"/>
                  </a:lnTo>
                  <a:lnTo>
                    <a:pt x="38" y="12"/>
                  </a:lnTo>
                  <a:lnTo>
                    <a:pt x="38" y="11"/>
                  </a:lnTo>
                  <a:lnTo>
                    <a:pt x="38" y="10"/>
                  </a:lnTo>
                  <a:lnTo>
                    <a:pt x="38" y="11"/>
                  </a:lnTo>
                  <a:lnTo>
                    <a:pt x="38" y="12"/>
                  </a:lnTo>
                  <a:lnTo>
                    <a:pt x="39" y="13"/>
                  </a:lnTo>
                  <a:lnTo>
                    <a:pt x="39" y="14"/>
                  </a:lnTo>
                  <a:lnTo>
                    <a:pt x="39" y="15"/>
                  </a:lnTo>
                  <a:lnTo>
                    <a:pt x="39" y="16"/>
                  </a:lnTo>
                  <a:lnTo>
                    <a:pt x="40" y="16"/>
                  </a:lnTo>
                  <a:lnTo>
                    <a:pt x="40" y="17"/>
                  </a:lnTo>
                  <a:lnTo>
                    <a:pt x="40" y="16"/>
                  </a:lnTo>
                  <a:lnTo>
                    <a:pt x="41" y="16"/>
                  </a:lnTo>
                  <a:lnTo>
                    <a:pt x="42" y="16"/>
                  </a:lnTo>
                  <a:lnTo>
                    <a:pt x="42" y="17"/>
                  </a:lnTo>
                  <a:lnTo>
                    <a:pt x="43" y="17"/>
                  </a:lnTo>
                  <a:lnTo>
                    <a:pt x="44" y="17"/>
                  </a:lnTo>
                  <a:lnTo>
                    <a:pt x="45" y="17"/>
                  </a:lnTo>
                  <a:lnTo>
                    <a:pt x="46" y="17"/>
                  </a:lnTo>
                  <a:lnTo>
                    <a:pt x="47" y="17"/>
                  </a:lnTo>
                  <a:lnTo>
                    <a:pt x="47" y="16"/>
                  </a:lnTo>
                  <a:lnTo>
                    <a:pt x="47" y="17"/>
                  </a:lnTo>
                  <a:lnTo>
                    <a:pt x="48" y="17"/>
                  </a:lnTo>
                  <a:lnTo>
                    <a:pt x="49" y="17"/>
                  </a:lnTo>
                  <a:lnTo>
                    <a:pt x="50" y="17"/>
                  </a:lnTo>
                  <a:lnTo>
                    <a:pt x="51" y="17"/>
                  </a:lnTo>
                  <a:lnTo>
                    <a:pt x="51" y="16"/>
                  </a:lnTo>
                  <a:lnTo>
                    <a:pt x="51" y="15"/>
                  </a:lnTo>
                  <a:lnTo>
                    <a:pt x="52" y="15"/>
                  </a:lnTo>
                  <a:lnTo>
                    <a:pt x="52" y="16"/>
                  </a:lnTo>
                  <a:lnTo>
                    <a:pt x="52" y="17"/>
                  </a:lnTo>
                  <a:lnTo>
                    <a:pt x="53" y="17"/>
                  </a:lnTo>
                  <a:lnTo>
                    <a:pt x="54" y="17"/>
                  </a:lnTo>
                  <a:lnTo>
                    <a:pt x="55" y="17"/>
                  </a:lnTo>
                  <a:lnTo>
                    <a:pt x="56" y="17"/>
                  </a:lnTo>
                  <a:lnTo>
                    <a:pt x="57" y="17"/>
                  </a:lnTo>
                  <a:lnTo>
                    <a:pt x="58" y="17"/>
                  </a:lnTo>
                  <a:lnTo>
                    <a:pt x="59" y="17"/>
                  </a:lnTo>
                  <a:lnTo>
                    <a:pt x="60" y="17"/>
                  </a:lnTo>
                  <a:lnTo>
                    <a:pt x="61" y="17"/>
                  </a:lnTo>
                  <a:lnTo>
                    <a:pt x="61" y="16"/>
                  </a:lnTo>
                  <a:lnTo>
                    <a:pt x="62" y="16"/>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57" name="Freeform 2088"/>
            <p:cNvSpPr>
              <a:spLocks/>
            </p:cNvSpPr>
            <p:nvPr/>
          </p:nvSpPr>
          <p:spPr bwMode="auto">
            <a:xfrm>
              <a:off x="2680" y="1269"/>
              <a:ext cx="260" cy="17"/>
            </a:xfrm>
            <a:custGeom>
              <a:avLst/>
              <a:gdLst>
                <a:gd name="T0" fmla="*/ 17 w 61"/>
                <a:gd name="T1" fmla="*/ 72 h 4"/>
                <a:gd name="T2" fmla="*/ 38 w 61"/>
                <a:gd name="T3" fmla="*/ 72 h 4"/>
                <a:gd name="T4" fmla="*/ 55 w 61"/>
                <a:gd name="T5" fmla="*/ 72 h 4"/>
                <a:gd name="T6" fmla="*/ 72 w 61"/>
                <a:gd name="T7" fmla="*/ 72 h 4"/>
                <a:gd name="T8" fmla="*/ 90 w 61"/>
                <a:gd name="T9" fmla="*/ 38 h 4"/>
                <a:gd name="T10" fmla="*/ 111 w 61"/>
                <a:gd name="T11" fmla="*/ 38 h 4"/>
                <a:gd name="T12" fmla="*/ 128 w 61"/>
                <a:gd name="T13" fmla="*/ 55 h 4"/>
                <a:gd name="T14" fmla="*/ 145 w 61"/>
                <a:gd name="T15" fmla="*/ 72 h 4"/>
                <a:gd name="T16" fmla="*/ 162 w 61"/>
                <a:gd name="T17" fmla="*/ 72 h 4"/>
                <a:gd name="T18" fmla="*/ 183 w 61"/>
                <a:gd name="T19" fmla="*/ 72 h 4"/>
                <a:gd name="T20" fmla="*/ 200 w 61"/>
                <a:gd name="T21" fmla="*/ 72 h 4"/>
                <a:gd name="T22" fmla="*/ 217 w 61"/>
                <a:gd name="T23" fmla="*/ 72 h 4"/>
                <a:gd name="T24" fmla="*/ 234 w 61"/>
                <a:gd name="T25" fmla="*/ 72 h 4"/>
                <a:gd name="T26" fmla="*/ 256 w 61"/>
                <a:gd name="T27" fmla="*/ 72 h 4"/>
                <a:gd name="T28" fmla="*/ 273 w 61"/>
                <a:gd name="T29" fmla="*/ 72 h 4"/>
                <a:gd name="T30" fmla="*/ 290 w 61"/>
                <a:gd name="T31" fmla="*/ 72 h 4"/>
                <a:gd name="T32" fmla="*/ 307 w 61"/>
                <a:gd name="T33" fmla="*/ 55 h 4"/>
                <a:gd name="T34" fmla="*/ 328 w 61"/>
                <a:gd name="T35" fmla="*/ 0 h 4"/>
                <a:gd name="T36" fmla="*/ 345 w 61"/>
                <a:gd name="T37" fmla="*/ 38 h 4"/>
                <a:gd name="T38" fmla="*/ 362 w 61"/>
                <a:gd name="T39" fmla="*/ 72 h 4"/>
                <a:gd name="T40" fmla="*/ 384 w 61"/>
                <a:gd name="T41" fmla="*/ 55 h 4"/>
                <a:gd name="T42" fmla="*/ 401 w 61"/>
                <a:gd name="T43" fmla="*/ 72 h 4"/>
                <a:gd name="T44" fmla="*/ 418 w 61"/>
                <a:gd name="T45" fmla="*/ 72 h 4"/>
                <a:gd name="T46" fmla="*/ 435 w 61"/>
                <a:gd name="T47" fmla="*/ 72 h 4"/>
                <a:gd name="T48" fmla="*/ 456 w 61"/>
                <a:gd name="T49" fmla="*/ 72 h 4"/>
                <a:gd name="T50" fmla="*/ 473 w 61"/>
                <a:gd name="T51" fmla="*/ 72 h 4"/>
                <a:gd name="T52" fmla="*/ 490 w 61"/>
                <a:gd name="T53" fmla="*/ 72 h 4"/>
                <a:gd name="T54" fmla="*/ 507 w 61"/>
                <a:gd name="T55" fmla="*/ 72 h 4"/>
                <a:gd name="T56" fmla="*/ 529 w 61"/>
                <a:gd name="T57" fmla="*/ 55 h 4"/>
                <a:gd name="T58" fmla="*/ 546 w 61"/>
                <a:gd name="T59" fmla="*/ 72 h 4"/>
                <a:gd name="T60" fmla="*/ 563 w 61"/>
                <a:gd name="T61" fmla="*/ 72 h 4"/>
                <a:gd name="T62" fmla="*/ 580 w 61"/>
                <a:gd name="T63" fmla="*/ 55 h 4"/>
                <a:gd name="T64" fmla="*/ 601 w 61"/>
                <a:gd name="T65" fmla="*/ 72 h 4"/>
                <a:gd name="T66" fmla="*/ 618 w 61"/>
                <a:gd name="T67" fmla="*/ 72 h 4"/>
                <a:gd name="T68" fmla="*/ 635 w 61"/>
                <a:gd name="T69" fmla="*/ 72 h 4"/>
                <a:gd name="T70" fmla="*/ 652 w 61"/>
                <a:gd name="T71" fmla="*/ 72 h 4"/>
                <a:gd name="T72" fmla="*/ 673 w 61"/>
                <a:gd name="T73" fmla="*/ 72 h 4"/>
                <a:gd name="T74" fmla="*/ 690 w 61"/>
                <a:gd name="T75" fmla="*/ 72 h 4"/>
                <a:gd name="T76" fmla="*/ 708 w 61"/>
                <a:gd name="T77" fmla="*/ 55 h 4"/>
                <a:gd name="T78" fmla="*/ 725 w 61"/>
                <a:gd name="T79" fmla="*/ 55 h 4"/>
                <a:gd name="T80" fmla="*/ 746 w 61"/>
                <a:gd name="T81" fmla="*/ 55 h 4"/>
                <a:gd name="T82" fmla="*/ 780 w 61"/>
                <a:gd name="T83" fmla="*/ 72 h 4"/>
                <a:gd name="T84" fmla="*/ 801 w 61"/>
                <a:gd name="T85" fmla="*/ 72 h 4"/>
                <a:gd name="T86" fmla="*/ 818 w 61"/>
                <a:gd name="T87" fmla="*/ 72 h 4"/>
                <a:gd name="T88" fmla="*/ 835 w 61"/>
                <a:gd name="T89" fmla="*/ 72 h 4"/>
                <a:gd name="T90" fmla="*/ 852 w 61"/>
                <a:gd name="T91" fmla="*/ 72 h 4"/>
                <a:gd name="T92" fmla="*/ 874 w 61"/>
                <a:gd name="T93" fmla="*/ 72 h 4"/>
                <a:gd name="T94" fmla="*/ 891 w 61"/>
                <a:gd name="T95" fmla="*/ 72 h 4"/>
                <a:gd name="T96" fmla="*/ 908 w 61"/>
                <a:gd name="T97" fmla="*/ 72 h 4"/>
                <a:gd name="T98" fmla="*/ 925 w 61"/>
                <a:gd name="T99" fmla="*/ 72 h 4"/>
                <a:gd name="T100" fmla="*/ 946 w 61"/>
                <a:gd name="T101" fmla="*/ 72 h 4"/>
                <a:gd name="T102" fmla="*/ 963 w 61"/>
                <a:gd name="T103" fmla="*/ 72 h 4"/>
                <a:gd name="T104" fmla="*/ 980 w 61"/>
                <a:gd name="T105" fmla="*/ 72 h 4"/>
                <a:gd name="T106" fmla="*/ 997 w 61"/>
                <a:gd name="T107" fmla="*/ 72 h 4"/>
                <a:gd name="T108" fmla="*/ 1019 w 61"/>
                <a:gd name="T109" fmla="*/ 72 h 4"/>
                <a:gd name="T110" fmla="*/ 1036 w 61"/>
                <a:gd name="T111" fmla="*/ 72 h 4"/>
                <a:gd name="T112" fmla="*/ 1053 w 61"/>
                <a:gd name="T113" fmla="*/ 72 h 4"/>
                <a:gd name="T114" fmla="*/ 1070 w 61"/>
                <a:gd name="T115" fmla="*/ 72 h 4"/>
                <a:gd name="T116" fmla="*/ 1091 w 61"/>
                <a:gd name="T117" fmla="*/ 72 h 4"/>
                <a:gd name="T118" fmla="*/ 1108 w 61"/>
                <a:gd name="T119" fmla="*/ 72 h 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 h="4">
                  <a:moveTo>
                    <a:pt x="0" y="3"/>
                  </a:moveTo>
                  <a:lnTo>
                    <a:pt x="0" y="3"/>
                  </a:lnTo>
                  <a:lnTo>
                    <a:pt x="0" y="4"/>
                  </a:lnTo>
                  <a:lnTo>
                    <a:pt x="1" y="4"/>
                  </a:lnTo>
                  <a:lnTo>
                    <a:pt x="2" y="4"/>
                  </a:lnTo>
                  <a:lnTo>
                    <a:pt x="3" y="4"/>
                  </a:lnTo>
                  <a:lnTo>
                    <a:pt x="3" y="3"/>
                  </a:lnTo>
                  <a:lnTo>
                    <a:pt x="3" y="4"/>
                  </a:lnTo>
                  <a:lnTo>
                    <a:pt x="4" y="4"/>
                  </a:lnTo>
                  <a:lnTo>
                    <a:pt x="4" y="3"/>
                  </a:lnTo>
                  <a:lnTo>
                    <a:pt x="4" y="2"/>
                  </a:lnTo>
                  <a:lnTo>
                    <a:pt x="5" y="2"/>
                  </a:lnTo>
                  <a:lnTo>
                    <a:pt x="6" y="2"/>
                  </a:lnTo>
                  <a:lnTo>
                    <a:pt x="6" y="3"/>
                  </a:lnTo>
                  <a:lnTo>
                    <a:pt x="6" y="2"/>
                  </a:lnTo>
                  <a:lnTo>
                    <a:pt x="7" y="2"/>
                  </a:lnTo>
                  <a:lnTo>
                    <a:pt x="7" y="3"/>
                  </a:lnTo>
                  <a:lnTo>
                    <a:pt x="7" y="4"/>
                  </a:lnTo>
                  <a:lnTo>
                    <a:pt x="8" y="4"/>
                  </a:lnTo>
                  <a:lnTo>
                    <a:pt x="9" y="4"/>
                  </a:lnTo>
                  <a:lnTo>
                    <a:pt x="10" y="4"/>
                  </a:lnTo>
                  <a:lnTo>
                    <a:pt x="11" y="4"/>
                  </a:lnTo>
                  <a:lnTo>
                    <a:pt x="12" y="4"/>
                  </a:lnTo>
                  <a:lnTo>
                    <a:pt x="13" y="4"/>
                  </a:lnTo>
                  <a:lnTo>
                    <a:pt x="14" y="4"/>
                  </a:lnTo>
                  <a:lnTo>
                    <a:pt x="15" y="4"/>
                  </a:lnTo>
                  <a:lnTo>
                    <a:pt x="16" y="4"/>
                  </a:lnTo>
                  <a:lnTo>
                    <a:pt x="17" y="4"/>
                  </a:lnTo>
                  <a:lnTo>
                    <a:pt x="17" y="3"/>
                  </a:lnTo>
                  <a:lnTo>
                    <a:pt x="17" y="2"/>
                  </a:lnTo>
                  <a:lnTo>
                    <a:pt x="18" y="2"/>
                  </a:lnTo>
                  <a:lnTo>
                    <a:pt x="18" y="1"/>
                  </a:lnTo>
                  <a:lnTo>
                    <a:pt x="18" y="0"/>
                  </a:lnTo>
                  <a:lnTo>
                    <a:pt x="18" y="1"/>
                  </a:lnTo>
                  <a:lnTo>
                    <a:pt x="19" y="1"/>
                  </a:lnTo>
                  <a:lnTo>
                    <a:pt x="19" y="2"/>
                  </a:lnTo>
                  <a:lnTo>
                    <a:pt x="19" y="3"/>
                  </a:lnTo>
                  <a:lnTo>
                    <a:pt x="20" y="3"/>
                  </a:lnTo>
                  <a:lnTo>
                    <a:pt x="20" y="4"/>
                  </a:lnTo>
                  <a:lnTo>
                    <a:pt x="20" y="3"/>
                  </a:lnTo>
                  <a:lnTo>
                    <a:pt x="20" y="4"/>
                  </a:lnTo>
                  <a:lnTo>
                    <a:pt x="21" y="4"/>
                  </a:lnTo>
                  <a:lnTo>
                    <a:pt x="21" y="3"/>
                  </a:lnTo>
                  <a:lnTo>
                    <a:pt x="21" y="4"/>
                  </a:lnTo>
                  <a:lnTo>
                    <a:pt x="22" y="4"/>
                  </a:lnTo>
                  <a:lnTo>
                    <a:pt x="23" y="4"/>
                  </a:lnTo>
                  <a:lnTo>
                    <a:pt x="24" y="4"/>
                  </a:lnTo>
                  <a:lnTo>
                    <a:pt x="25" y="4"/>
                  </a:lnTo>
                  <a:lnTo>
                    <a:pt x="26" y="4"/>
                  </a:lnTo>
                  <a:lnTo>
                    <a:pt x="27" y="4"/>
                  </a:lnTo>
                  <a:lnTo>
                    <a:pt x="28" y="4"/>
                  </a:lnTo>
                  <a:lnTo>
                    <a:pt x="29" y="4"/>
                  </a:lnTo>
                  <a:lnTo>
                    <a:pt x="29" y="3"/>
                  </a:lnTo>
                  <a:lnTo>
                    <a:pt x="29" y="4"/>
                  </a:lnTo>
                  <a:lnTo>
                    <a:pt x="30" y="4"/>
                  </a:lnTo>
                  <a:lnTo>
                    <a:pt x="31" y="4"/>
                  </a:lnTo>
                  <a:lnTo>
                    <a:pt x="31" y="3"/>
                  </a:lnTo>
                  <a:lnTo>
                    <a:pt x="32" y="4"/>
                  </a:lnTo>
                  <a:lnTo>
                    <a:pt x="32" y="3"/>
                  </a:lnTo>
                  <a:lnTo>
                    <a:pt x="33" y="3"/>
                  </a:lnTo>
                  <a:lnTo>
                    <a:pt x="33" y="4"/>
                  </a:lnTo>
                  <a:lnTo>
                    <a:pt x="34" y="4"/>
                  </a:lnTo>
                  <a:lnTo>
                    <a:pt x="35" y="4"/>
                  </a:lnTo>
                  <a:lnTo>
                    <a:pt x="36" y="4"/>
                  </a:lnTo>
                  <a:lnTo>
                    <a:pt x="37" y="4"/>
                  </a:lnTo>
                  <a:lnTo>
                    <a:pt x="38" y="4"/>
                  </a:lnTo>
                  <a:lnTo>
                    <a:pt x="38" y="3"/>
                  </a:lnTo>
                  <a:lnTo>
                    <a:pt x="38" y="4"/>
                  </a:lnTo>
                  <a:lnTo>
                    <a:pt x="39" y="3"/>
                  </a:lnTo>
                  <a:lnTo>
                    <a:pt x="39" y="2"/>
                  </a:lnTo>
                  <a:lnTo>
                    <a:pt x="39" y="3"/>
                  </a:lnTo>
                  <a:lnTo>
                    <a:pt x="40" y="3"/>
                  </a:lnTo>
                  <a:lnTo>
                    <a:pt x="40" y="4"/>
                  </a:lnTo>
                  <a:lnTo>
                    <a:pt x="40" y="3"/>
                  </a:lnTo>
                  <a:lnTo>
                    <a:pt x="41" y="3"/>
                  </a:lnTo>
                  <a:lnTo>
                    <a:pt x="42" y="4"/>
                  </a:lnTo>
                  <a:lnTo>
                    <a:pt x="43" y="4"/>
                  </a:lnTo>
                  <a:lnTo>
                    <a:pt x="44" y="4"/>
                  </a:lnTo>
                  <a:lnTo>
                    <a:pt x="45" y="4"/>
                  </a:lnTo>
                  <a:lnTo>
                    <a:pt x="46" y="4"/>
                  </a:lnTo>
                  <a:lnTo>
                    <a:pt x="47" y="4"/>
                  </a:lnTo>
                  <a:lnTo>
                    <a:pt x="48" y="4"/>
                  </a:lnTo>
                  <a:lnTo>
                    <a:pt x="49" y="4"/>
                  </a:lnTo>
                  <a:lnTo>
                    <a:pt x="50" y="4"/>
                  </a:lnTo>
                  <a:lnTo>
                    <a:pt x="51" y="4"/>
                  </a:lnTo>
                  <a:lnTo>
                    <a:pt x="52" y="4"/>
                  </a:lnTo>
                  <a:lnTo>
                    <a:pt x="53" y="4"/>
                  </a:lnTo>
                  <a:lnTo>
                    <a:pt x="54" y="4"/>
                  </a:lnTo>
                  <a:lnTo>
                    <a:pt x="55" y="4"/>
                  </a:lnTo>
                  <a:lnTo>
                    <a:pt x="56" y="4"/>
                  </a:lnTo>
                  <a:lnTo>
                    <a:pt x="57" y="4"/>
                  </a:lnTo>
                  <a:lnTo>
                    <a:pt x="58" y="4"/>
                  </a:lnTo>
                  <a:lnTo>
                    <a:pt x="59" y="4"/>
                  </a:lnTo>
                  <a:lnTo>
                    <a:pt x="60" y="4"/>
                  </a:lnTo>
                  <a:lnTo>
                    <a:pt x="61" y="4"/>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58" name="Freeform 2089"/>
            <p:cNvSpPr>
              <a:spLocks/>
            </p:cNvSpPr>
            <p:nvPr/>
          </p:nvSpPr>
          <p:spPr bwMode="auto">
            <a:xfrm>
              <a:off x="2155" y="1320"/>
              <a:ext cx="265" cy="128"/>
            </a:xfrm>
            <a:custGeom>
              <a:avLst/>
              <a:gdLst>
                <a:gd name="T0" fmla="*/ 312 w 62"/>
                <a:gd name="T1" fmla="*/ 546 h 30"/>
                <a:gd name="T2" fmla="*/ 804 w 62"/>
                <a:gd name="T3" fmla="*/ 546 h 30"/>
                <a:gd name="T4" fmla="*/ 804 w 62"/>
                <a:gd name="T5" fmla="*/ 290 h 30"/>
                <a:gd name="T6" fmla="*/ 1133 w 62"/>
                <a:gd name="T7" fmla="*/ 290 h 30"/>
                <a:gd name="T8" fmla="*/ 547 w 62"/>
                <a:gd name="T9" fmla="*/ 0 h 30"/>
                <a:gd name="T10" fmla="*/ 0 w 62"/>
                <a:gd name="T11" fmla="*/ 290 h 30"/>
                <a:gd name="T12" fmla="*/ 312 w 62"/>
                <a:gd name="T13" fmla="*/ 290 h 30"/>
                <a:gd name="T14" fmla="*/ 312 w 62"/>
                <a:gd name="T15" fmla="*/ 546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0">
                  <a:moveTo>
                    <a:pt x="17" y="30"/>
                  </a:moveTo>
                  <a:lnTo>
                    <a:pt x="44" y="30"/>
                  </a:lnTo>
                  <a:lnTo>
                    <a:pt x="44" y="16"/>
                  </a:lnTo>
                  <a:lnTo>
                    <a:pt x="62" y="16"/>
                  </a:lnTo>
                  <a:lnTo>
                    <a:pt x="30" y="0"/>
                  </a:lnTo>
                  <a:lnTo>
                    <a:pt x="0" y="16"/>
                  </a:lnTo>
                  <a:lnTo>
                    <a:pt x="17" y="16"/>
                  </a:lnTo>
                  <a:lnTo>
                    <a:pt x="17" y="30"/>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59" name="Freeform 2090"/>
            <p:cNvSpPr>
              <a:spLocks/>
            </p:cNvSpPr>
            <p:nvPr/>
          </p:nvSpPr>
          <p:spPr bwMode="auto">
            <a:xfrm>
              <a:off x="2228" y="1444"/>
              <a:ext cx="119" cy="8"/>
            </a:xfrm>
            <a:custGeom>
              <a:avLst/>
              <a:gdLst>
                <a:gd name="T0" fmla="*/ 119 w 119"/>
                <a:gd name="T1" fmla="*/ 4 h 8"/>
                <a:gd name="T2" fmla="*/ 115 w 119"/>
                <a:gd name="T3" fmla="*/ 0 h 8"/>
                <a:gd name="T4" fmla="*/ 0 w 119"/>
                <a:gd name="T5" fmla="*/ 0 h 8"/>
                <a:gd name="T6" fmla="*/ 0 w 119"/>
                <a:gd name="T7" fmla="*/ 8 h 8"/>
                <a:gd name="T8" fmla="*/ 115 w 119"/>
                <a:gd name="T9" fmla="*/ 8 h 8"/>
                <a:gd name="T10" fmla="*/ 119 w 119"/>
                <a:gd name="T11" fmla="*/ 4 h 8"/>
                <a:gd name="T12" fmla="*/ 115 w 119"/>
                <a:gd name="T13" fmla="*/ 8 h 8"/>
                <a:gd name="T14" fmla="*/ 119 w 119"/>
                <a:gd name="T15" fmla="*/ 8 h 8"/>
                <a:gd name="T16" fmla="*/ 119 w 119"/>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8">
                  <a:moveTo>
                    <a:pt x="119" y="4"/>
                  </a:moveTo>
                  <a:lnTo>
                    <a:pt x="115" y="0"/>
                  </a:lnTo>
                  <a:lnTo>
                    <a:pt x="0" y="0"/>
                  </a:lnTo>
                  <a:lnTo>
                    <a:pt x="0" y="8"/>
                  </a:lnTo>
                  <a:lnTo>
                    <a:pt x="115" y="8"/>
                  </a:lnTo>
                  <a:lnTo>
                    <a:pt x="119" y="4"/>
                  </a:lnTo>
                  <a:lnTo>
                    <a:pt x="115" y="8"/>
                  </a:lnTo>
                  <a:lnTo>
                    <a:pt x="119" y="8"/>
                  </a:lnTo>
                  <a:lnTo>
                    <a:pt x="119"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0" name="Freeform 2091"/>
            <p:cNvSpPr>
              <a:spLocks/>
            </p:cNvSpPr>
            <p:nvPr/>
          </p:nvSpPr>
          <p:spPr bwMode="auto">
            <a:xfrm>
              <a:off x="2339" y="1384"/>
              <a:ext cx="8" cy="64"/>
            </a:xfrm>
            <a:custGeom>
              <a:avLst/>
              <a:gdLst>
                <a:gd name="T0" fmla="*/ 4 w 8"/>
                <a:gd name="T1" fmla="*/ 0 h 64"/>
                <a:gd name="T2" fmla="*/ 0 w 8"/>
                <a:gd name="T3" fmla="*/ 4 h 64"/>
                <a:gd name="T4" fmla="*/ 0 w 8"/>
                <a:gd name="T5" fmla="*/ 64 h 64"/>
                <a:gd name="T6" fmla="*/ 8 w 8"/>
                <a:gd name="T7" fmla="*/ 64 h 64"/>
                <a:gd name="T8" fmla="*/ 8 w 8"/>
                <a:gd name="T9" fmla="*/ 4 h 64"/>
                <a:gd name="T10" fmla="*/ 4 w 8"/>
                <a:gd name="T11" fmla="*/ 0 h 64"/>
                <a:gd name="T12" fmla="*/ 4 w 8"/>
                <a:gd name="T13" fmla="*/ 0 h 64"/>
                <a:gd name="T14" fmla="*/ 0 w 8"/>
                <a:gd name="T15" fmla="*/ 0 h 64"/>
                <a:gd name="T16" fmla="*/ 0 w 8"/>
                <a:gd name="T17" fmla="*/ 4 h 64"/>
                <a:gd name="T18" fmla="*/ 4 w 8"/>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4">
                  <a:moveTo>
                    <a:pt x="4" y="0"/>
                  </a:moveTo>
                  <a:lnTo>
                    <a:pt x="0" y="4"/>
                  </a:lnTo>
                  <a:lnTo>
                    <a:pt x="0" y="64"/>
                  </a:lnTo>
                  <a:lnTo>
                    <a:pt x="8" y="64"/>
                  </a:lnTo>
                  <a:lnTo>
                    <a:pt x="8" y="4"/>
                  </a:lnTo>
                  <a:lnTo>
                    <a:pt x="4" y="0"/>
                  </a:lnTo>
                  <a:lnTo>
                    <a:pt x="0" y="0"/>
                  </a:lnTo>
                  <a:lnTo>
                    <a:pt x="0" y="4"/>
                  </a:lnTo>
                  <a:lnTo>
                    <a:pt x="4"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1" name="Freeform 2092"/>
            <p:cNvSpPr>
              <a:spLocks/>
            </p:cNvSpPr>
            <p:nvPr/>
          </p:nvSpPr>
          <p:spPr bwMode="auto">
            <a:xfrm>
              <a:off x="2343" y="1384"/>
              <a:ext cx="77" cy="8"/>
            </a:xfrm>
            <a:custGeom>
              <a:avLst/>
              <a:gdLst>
                <a:gd name="T0" fmla="*/ 77 w 77"/>
                <a:gd name="T1" fmla="*/ 0 h 8"/>
                <a:gd name="T2" fmla="*/ 77 w 77"/>
                <a:gd name="T3" fmla="*/ 0 h 8"/>
                <a:gd name="T4" fmla="*/ 0 w 77"/>
                <a:gd name="T5" fmla="*/ 0 h 8"/>
                <a:gd name="T6" fmla="*/ 0 w 77"/>
                <a:gd name="T7" fmla="*/ 8 h 8"/>
                <a:gd name="T8" fmla="*/ 77 w 77"/>
                <a:gd name="T9" fmla="*/ 8 h 8"/>
                <a:gd name="T10" fmla="*/ 77 w 77"/>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8">
                  <a:moveTo>
                    <a:pt x="77" y="0"/>
                  </a:moveTo>
                  <a:lnTo>
                    <a:pt x="77" y="0"/>
                  </a:lnTo>
                  <a:lnTo>
                    <a:pt x="0" y="0"/>
                  </a:lnTo>
                  <a:lnTo>
                    <a:pt x="0" y="8"/>
                  </a:lnTo>
                  <a:lnTo>
                    <a:pt x="77" y="8"/>
                  </a:lnTo>
                  <a:lnTo>
                    <a:pt x="77"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2" name="Freeform 2093"/>
            <p:cNvSpPr>
              <a:spLocks/>
            </p:cNvSpPr>
            <p:nvPr/>
          </p:nvSpPr>
          <p:spPr bwMode="auto">
            <a:xfrm>
              <a:off x="2283" y="1316"/>
              <a:ext cx="137" cy="76"/>
            </a:xfrm>
            <a:custGeom>
              <a:avLst/>
              <a:gdLst>
                <a:gd name="T0" fmla="*/ 0 w 137"/>
                <a:gd name="T1" fmla="*/ 4 h 76"/>
                <a:gd name="T2" fmla="*/ 0 w 137"/>
                <a:gd name="T3" fmla="*/ 8 h 76"/>
                <a:gd name="T4" fmla="*/ 137 w 137"/>
                <a:gd name="T5" fmla="*/ 76 h 76"/>
                <a:gd name="T6" fmla="*/ 137 w 137"/>
                <a:gd name="T7" fmla="*/ 68 h 76"/>
                <a:gd name="T8" fmla="*/ 4 w 137"/>
                <a:gd name="T9" fmla="*/ 4 h 76"/>
                <a:gd name="T10" fmla="*/ 0 w 137"/>
                <a:gd name="T11" fmla="*/ 4 h 76"/>
                <a:gd name="T12" fmla="*/ 4 w 137"/>
                <a:gd name="T13" fmla="*/ 4 h 76"/>
                <a:gd name="T14" fmla="*/ 0 w 137"/>
                <a:gd name="T15" fmla="*/ 0 h 76"/>
                <a:gd name="T16" fmla="*/ 0 w 137"/>
                <a:gd name="T17" fmla="*/ 4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76">
                  <a:moveTo>
                    <a:pt x="0" y="4"/>
                  </a:moveTo>
                  <a:lnTo>
                    <a:pt x="0" y="8"/>
                  </a:lnTo>
                  <a:lnTo>
                    <a:pt x="137" y="76"/>
                  </a:lnTo>
                  <a:lnTo>
                    <a:pt x="137" y="68"/>
                  </a:lnTo>
                  <a:lnTo>
                    <a:pt x="4" y="4"/>
                  </a:lnTo>
                  <a:lnTo>
                    <a:pt x="0" y="4"/>
                  </a:lnTo>
                  <a:lnTo>
                    <a:pt x="4" y="4"/>
                  </a:lnTo>
                  <a:lnTo>
                    <a:pt x="0" y="0"/>
                  </a:lnTo>
                  <a:lnTo>
                    <a:pt x="0"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3" name="Freeform 2094"/>
            <p:cNvSpPr>
              <a:spLocks/>
            </p:cNvSpPr>
            <p:nvPr/>
          </p:nvSpPr>
          <p:spPr bwMode="auto">
            <a:xfrm>
              <a:off x="2151" y="1320"/>
              <a:ext cx="136" cy="72"/>
            </a:xfrm>
            <a:custGeom>
              <a:avLst/>
              <a:gdLst>
                <a:gd name="T0" fmla="*/ 4 w 136"/>
                <a:gd name="T1" fmla="*/ 72 h 72"/>
                <a:gd name="T2" fmla="*/ 4 w 136"/>
                <a:gd name="T3" fmla="*/ 72 h 72"/>
                <a:gd name="T4" fmla="*/ 136 w 136"/>
                <a:gd name="T5" fmla="*/ 4 h 72"/>
                <a:gd name="T6" fmla="*/ 132 w 136"/>
                <a:gd name="T7" fmla="*/ 0 h 72"/>
                <a:gd name="T8" fmla="*/ 0 w 136"/>
                <a:gd name="T9" fmla="*/ 68 h 72"/>
                <a:gd name="T10" fmla="*/ 4 w 136"/>
                <a:gd name="T11" fmla="*/ 72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72">
                  <a:moveTo>
                    <a:pt x="4" y="72"/>
                  </a:moveTo>
                  <a:lnTo>
                    <a:pt x="4" y="72"/>
                  </a:lnTo>
                  <a:lnTo>
                    <a:pt x="136" y="4"/>
                  </a:lnTo>
                  <a:lnTo>
                    <a:pt x="132" y="0"/>
                  </a:lnTo>
                  <a:lnTo>
                    <a:pt x="0" y="68"/>
                  </a:lnTo>
                  <a:lnTo>
                    <a:pt x="4" y="72"/>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4" name="Freeform 2095"/>
            <p:cNvSpPr>
              <a:spLocks/>
            </p:cNvSpPr>
            <p:nvPr/>
          </p:nvSpPr>
          <p:spPr bwMode="auto">
            <a:xfrm>
              <a:off x="2155" y="1384"/>
              <a:ext cx="73" cy="8"/>
            </a:xfrm>
            <a:custGeom>
              <a:avLst/>
              <a:gdLst>
                <a:gd name="T0" fmla="*/ 73 w 73"/>
                <a:gd name="T1" fmla="*/ 4 h 8"/>
                <a:gd name="T2" fmla="*/ 73 w 73"/>
                <a:gd name="T3" fmla="*/ 0 h 8"/>
                <a:gd name="T4" fmla="*/ 0 w 73"/>
                <a:gd name="T5" fmla="*/ 0 h 8"/>
                <a:gd name="T6" fmla="*/ 0 w 73"/>
                <a:gd name="T7" fmla="*/ 8 h 8"/>
                <a:gd name="T8" fmla="*/ 73 w 73"/>
                <a:gd name="T9" fmla="*/ 8 h 8"/>
                <a:gd name="T10" fmla="*/ 73 w 73"/>
                <a:gd name="T11" fmla="*/ 4 h 8"/>
                <a:gd name="T12" fmla="*/ 73 w 73"/>
                <a:gd name="T13" fmla="*/ 4 h 8"/>
                <a:gd name="T14" fmla="*/ 73 w 73"/>
                <a:gd name="T15" fmla="*/ 0 h 8"/>
                <a:gd name="T16" fmla="*/ 73 w 73"/>
                <a:gd name="T17" fmla="*/ 0 h 8"/>
                <a:gd name="T18" fmla="*/ 73 w 73"/>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8">
                  <a:moveTo>
                    <a:pt x="73" y="4"/>
                  </a:moveTo>
                  <a:lnTo>
                    <a:pt x="73" y="0"/>
                  </a:lnTo>
                  <a:lnTo>
                    <a:pt x="0" y="0"/>
                  </a:lnTo>
                  <a:lnTo>
                    <a:pt x="0" y="8"/>
                  </a:lnTo>
                  <a:lnTo>
                    <a:pt x="73" y="8"/>
                  </a:lnTo>
                  <a:lnTo>
                    <a:pt x="73" y="4"/>
                  </a:lnTo>
                  <a:lnTo>
                    <a:pt x="73" y="0"/>
                  </a:lnTo>
                  <a:lnTo>
                    <a:pt x="73"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5" name="Freeform 2096"/>
            <p:cNvSpPr>
              <a:spLocks/>
            </p:cNvSpPr>
            <p:nvPr/>
          </p:nvSpPr>
          <p:spPr bwMode="auto">
            <a:xfrm>
              <a:off x="2223" y="1388"/>
              <a:ext cx="5" cy="64"/>
            </a:xfrm>
            <a:custGeom>
              <a:avLst/>
              <a:gdLst>
                <a:gd name="T0" fmla="*/ 5 w 5"/>
                <a:gd name="T1" fmla="*/ 64 h 64"/>
                <a:gd name="T2" fmla="*/ 5 w 5"/>
                <a:gd name="T3" fmla="*/ 60 h 64"/>
                <a:gd name="T4" fmla="*/ 5 w 5"/>
                <a:gd name="T5" fmla="*/ 0 h 64"/>
                <a:gd name="T6" fmla="*/ 0 w 5"/>
                <a:gd name="T7" fmla="*/ 0 h 64"/>
                <a:gd name="T8" fmla="*/ 0 w 5"/>
                <a:gd name="T9" fmla="*/ 60 h 64"/>
                <a:gd name="T10" fmla="*/ 5 w 5"/>
                <a:gd name="T11" fmla="*/ 64 h 64"/>
                <a:gd name="T12" fmla="*/ 0 w 5"/>
                <a:gd name="T13" fmla="*/ 60 h 64"/>
                <a:gd name="T14" fmla="*/ 0 w 5"/>
                <a:gd name="T15" fmla="*/ 64 h 64"/>
                <a:gd name="T16" fmla="*/ 5 w 5"/>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4">
                  <a:moveTo>
                    <a:pt x="5" y="64"/>
                  </a:moveTo>
                  <a:lnTo>
                    <a:pt x="5" y="60"/>
                  </a:lnTo>
                  <a:lnTo>
                    <a:pt x="5" y="0"/>
                  </a:lnTo>
                  <a:lnTo>
                    <a:pt x="0" y="0"/>
                  </a:lnTo>
                  <a:lnTo>
                    <a:pt x="0" y="60"/>
                  </a:lnTo>
                  <a:lnTo>
                    <a:pt x="5" y="64"/>
                  </a:lnTo>
                  <a:lnTo>
                    <a:pt x="0" y="60"/>
                  </a:lnTo>
                  <a:lnTo>
                    <a:pt x="0" y="64"/>
                  </a:lnTo>
                  <a:lnTo>
                    <a:pt x="5" y="6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6" name="Freeform 2097"/>
            <p:cNvSpPr>
              <a:spLocks/>
            </p:cNvSpPr>
            <p:nvPr/>
          </p:nvSpPr>
          <p:spPr bwMode="auto">
            <a:xfrm>
              <a:off x="2347" y="3517"/>
              <a:ext cx="34" cy="34"/>
            </a:xfrm>
            <a:custGeom>
              <a:avLst/>
              <a:gdLst>
                <a:gd name="T0" fmla="*/ 0 w 34"/>
                <a:gd name="T1" fmla="*/ 8 h 34"/>
                <a:gd name="T2" fmla="*/ 0 w 34"/>
                <a:gd name="T3" fmla="*/ 8 h 34"/>
                <a:gd name="T4" fmla="*/ 17 w 34"/>
                <a:gd name="T5" fmla="*/ 25 h 34"/>
                <a:gd name="T6" fmla="*/ 26 w 34"/>
                <a:gd name="T7" fmla="*/ 34 h 34"/>
                <a:gd name="T8" fmla="*/ 34 w 34"/>
                <a:gd name="T9" fmla="*/ 25 h 34"/>
                <a:gd name="T10" fmla="*/ 30 w 34"/>
                <a:gd name="T11" fmla="*/ 17 h 34"/>
                <a:gd name="T12" fmla="*/ 9 w 34"/>
                <a:gd name="T13" fmla="*/ 0 h 34"/>
                <a:gd name="T14" fmla="*/ 9 w 34"/>
                <a:gd name="T15" fmla="*/ 0 h 34"/>
                <a:gd name="T16" fmla="*/ 0 w 34"/>
                <a:gd name="T17" fmla="*/ 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0" y="8"/>
                  </a:moveTo>
                  <a:lnTo>
                    <a:pt x="0" y="8"/>
                  </a:lnTo>
                  <a:lnTo>
                    <a:pt x="17" y="25"/>
                  </a:lnTo>
                  <a:lnTo>
                    <a:pt x="26" y="34"/>
                  </a:lnTo>
                  <a:lnTo>
                    <a:pt x="34" y="25"/>
                  </a:lnTo>
                  <a:lnTo>
                    <a:pt x="30" y="17"/>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7" name="Freeform 2098"/>
            <p:cNvSpPr>
              <a:spLocks/>
            </p:cNvSpPr>
            <p:nvPr/>
          </p:nvSpPr>
          <p:spPr bwMode="auto">
            <a:xfrm>
              <a:off x="2304" y="3461"/>
              <a:ext cx="52" cy="64"/>
            </a:xfrm>
            <a:custGeom>
              <a:avLst/>
              <a:gdLst>
                <a:gd name="T0" fmla="*/ 0 w 52"/>
                <a:gd name="T1" fmla="*/ 9 h 64"/>
                <a:gd name="T2" fmla="*/ 0 w 52"/>
                <a:gd name="T3" fmla="*/ 9 h 64"/>
                <a:gd name="T4" fmla="*/ 22 w 52"/>
                <a:gd name="T5" fmla="*/ 39 h 64"/>
                <a:gd name="T6" fmla="*/ 43 w 52"/>
                <a:gd name="T7" fmla="*/ 64 h 64"/>
                <a:gd name="T8" fmla="*/ 52 w 52"/>
                <a:gd name="T9" fmla="*/ 56 h 64"/>
                <a:gd name="T10" fmla="*/ 35 w 52"/>
                <a:gd name="T11" fmla="*/ 30 h 64"/>
                <a:gd name="T12" fmla="*/ 9 w 52"/>
                <a:gd name="T13" fmla="*/ 0 h 64"/>
                <a:gd name="T14" fmla="*/ 9 w 52"/>
                <a:gd name="T15" fmla="*/ 0 h 64"/>
                <a:gd name="T16" fmla="*/ 0 w 52"/>
                <a:gd name="T17" fmla="*/ 9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64">
                  <a:moveTo>
                    <a:pt x="0" y="9"/>
                  </a:moveTo>
                  <a:lnTo>
                    <a:pt x="0" y="9"/>
                  </a:lnTo>
                  <a:lnTo>
                    <a:pt x="22" y="39"/>
                  </a:lnTo>
                  <a:lnTo>
                    <a:pt x="43" y="64"/>
                  </a:lnTo>
                  <a:lnTo>
                    <a:pt x="52" y="56"/>
                  </a:lnTo>
                  <a:lnTo>
                    <a:pt x="35"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8" name="Freeform 2099"/>
            <p:cNvSpPr>
              <a:spLocks/>
            </p:cNvSpPr>
            <p:nvPr/>
          </p:nvSpPr>
          <p:spPr bwMode="auto">
            <a:xfrm>
              <a:off x="2240" y="3427"/>
              <a:ext cx="73" cy="43"/>
            </a:xfrm>
            <a:custGeom>
              <a:avLst/>
              <a:gdLst>
                <a:gd name="T0" fmla="*/ 0 w 73"/>
                <a:gd name="T1" fmla="*/ 9 h 43"/>
                <a:gd name="T2" fmla="*/ 0 w 73"/>
                <a:gd name="T3" fmla="*/ 9 h 43"/>
                <a:gd name="T4" fmla="*/ 35 w 73"/>
                <a:gd name="T5" fmla="*/ 30 h 43"/>
                <a:gd name="T6" fmla="*/ 64 w 73"/>
                <a:gd name="T7" fmla="*/ 43 h 43"/>
                <a:gd name="T8" fmla="*/ 73 w 73"/>
                <a:gd name="T9" fmla="*/ 34 h 43"/>
                <a:gd name="T10" fmla="*/ 43 w 73"/>
                <a:gd name="T11" fmla="*/ 17 h 43"/>
                <a:gd name="T12" fmla="*/ 13 w 73"/>
                <a:gd name="T13" fmla="*/ 0 h 43"/>
                <a:gd name="T14" fmla="*/ 13 w 73"/>
                <a:gd name="T15" fmla="*/ 0 h 43"/>
                <a:gd name="T16" fmla="*/ 0 w 73"/>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3">
                  <a:moveTo>
                    <a:pt x="0" y="9"/>
                  </a:moveTo>
                  <a:lnTo>
                    <a:pt x="0" y="9"/>
                  </a:lnTo>
                  <a:lnTo>
                    <a:pt x="35" y="30"/>
                  </a:lnTo>
                  <a:lnTo>
                    <a:pt x="64" y="43"/>
                  </a:lnTo>
                  <a:lnTo>
                    <a:pt x="73" y="34"/>
                  </a:lnTo>
                  <a:lnTo>
                    <a:pt x="43" y="17"/>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69" name="Freeform 2100"/>
            <p:cNvSpPr>
              <a:spLocks/>
            </p:cNvSpPr>
            <p:nvPr/>
          </p:nvSpPr>
          <p:spPr bwMode="auto">
            <a:xfrm>
              <a:off x="2206" y="3367"/>
              <a:ext cx="47" cy="69"/>
            </a:xfrm>
            <a:custGeom>
              <a:avLst/>
              <a:gdLst>
                <a:gd name="T0" fmla="*/ 0 w 47"/>
                <a:gd name="T1" fmla="*/ 9 h 69"/>
                <a:gd name="T2" fmla="*/ 0 w 47"/>
                <a:gd name="T3" fmla="*/ 9 h 69"/>
                <a:gd name="T4" fmla="*/ 13 w 47"/>
                <a:gd name="T5" fmla="*/ 39 h 69"/>
                <a:gd name="T6" fmla="*/ 34 w 47"/>
                <a:gd name="T7" fmla="*/ 69 h 69"/>
                <a:gd name="T8" fmla="*/ 47 w 47"/>
                <a:gd name="T9" fmla="*/ 60 h 69"/>
                <a:gd name="T10" fmla="*/ 26 w 47"/>
                <a:gd name="T11" fmla="*/ 30 h 69"/>
                <a:gd name="T12" fmla="*/ 9 w 47"/>
                <a:gd name="T13" fmla="*/ 0 h 69"/>
                <a:gd name="T14" fmla="*/ 9 w 47"/>
                <a:gd name="T15" fmla="*/ 0 h 69"/>
                <a:gd name="T16" fmla="*/ 0 w 47"/>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9">
                  <a:moveTo>
                    <a:pt x="0" y="9"/>
                  </a:moveTo>
                  <a:lnTo>
                    <a:pt x="0" y="9"/>
                  </a:lnTo>
                  <a:lnTo>
                    <a:pt x="13" y="39"/>
                  </a:lnTo>
                  <a:lnTo>
                    <a:pt x="34" y="69"/>
                  </a:lnTo>
                  <a:lnTo>
                    <a:pt x="47" y="60"/>
                  </a:lnTo>
                  <a:lnTo>
                    <a:pt x="26"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0" name="Freeform 2101"/>
            <p:cNvSpPr>
              <a:spLocks/>
            </p:cNvSpPr>
            <p:nvPr/>
          </p:nvSpPr>
          <p:spPr bwMode="auto">
            <a:xfrm>
              <a:off x="2142" y="3329"/>
              <a:ext cx="73" cy="47"/>
            </a:xfrm>
            <a:custGeom>
              <a:avLst/>
              <a:gdLst>
                <a:gd name="T0" fmla="*/ 0 w 73"/>
                <a:gd name="T1" fmla="*/ 13 h 47"/>
                <a:gd name="T2" fmla="*/ 0 w 73"/>
                <a:gd name="T3" fmla="*/ 13 h 47"/>
                <a:gd name="T4" fmla="*/ 30 w 73"/>
                <a:gd name="T5" fmla="*/ 30 h 47"/>
                <a:gd name="T6" fmla="*/ 64 w 73"/>
                <a:gd name="T7" fmla="*/ 47 h 47"/>
                <a:gd name="T8" fmla="*/ 73 w 73"/>
                <a:gd name="T9" fmla="*/ 38 h 47"/>
                <a:gd name="T10" fmla="*/ 39 w 73"/>
                <a:gd name="T11" fmla="*/ 17 h 47"/>
                <a:gd name="T12" fmla="*/ 9 w 73"/>
                <a:gd name="T13" fmla="*/ 0 h 47"/>
                <a:gd name="T14" fmla="*/ 9 w 73"/>
                <a:gd name="T15" fmla="*/ 0 h 47"/>
                <a:gd name="T16" fmla="*/ 0 w 73"/>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13"/>
                  </a:moveTo>
                  <a:lnTo>
                    <a:pt x="0" y="13"/>
                  </a:lnTo>
                  <a:lnTo>
                    <a:pt x="30" y="30"/>
                  </a:lnTo>
                  <a:lnTo>
                    <a:pt x="64" y="47"/>
                  </a:lnTo>
                  <a:lnTo>
                    <a:pt x="73" y="38"/>
                  </a:lnTo>
                  <a:lnTo>
                    <a:pt x="39"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1" name="Freeform 2102"/>
            <p:cNvSpPr>
              <a:spLocks/>
            </p:cNvSpPr>
            <p:nvPr/>
          </p:nvSpPr>
          <p:spPr bwMode="auto">
            <a:xfrm>
              <a:off x="2104" y="3269"/>
              <a:ext cx="47" cy="73"/>
            </a:xfrm>
            <a:custGeom>
              <a:avLst/>
              <a:gdLst>
                <a:gd name="T0" fmla="*/ 0 w 47"/>
                <a:gd name="T1" fmla="*/ 13 h 73"/>
                <a:gd name="T2" fmla="*/ 0 w 47"/>
                <a:gd name="T3" fmla="*/ 13 h 73"/>
                <a:gd name="T4" fmla="*/ 17 w 47"/>
                <a:gd name="T5" fmla="*/ 43 h 73"/>
                <a:gd name="T6" fmla="*/ 38 w 47"/>
                <a:gd name="T7" fmla="*/ 73 h 73"/>
                <a:gd name="T8" fmla="*/ 47 w 47"/>
                <a:gd name="T9" fmla="*/ 60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8" y="73"/>
                  </a:lnTo>
                  <a:lnTo>
                    <a:pt x="47" y="60"/>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2" name="Freeform 2103"/>
            <p:cNvSpPr>
              <a:spLocks/>
            </p:cNvSpPr>
            <p:nvPr/>
          </p:nvSpPr>
          <p:spPr bwMode="auto">
            <a:xfrm>
              <a:off x="2040" y="3235"/>
              <a:ext cx="73" cy="47"/>
            </a:xfrm>
            <a:custGeom>
              <a:avLst/>
              <a:gdLst>
                <a:gd name="T0" fmla="*/ 0 w 73"/>
                <a:gd name="T1" fmla="*/ 9 h 47"/>
                <a:gd name="T2" fmla="*/ 0 w 73"/>
                <a:gd name="T3" fmla="*/ 9 h 47"/>
                <a:gd name="T4" fmla="*/ 34 w 73"/>
                <a:gd name="T5" fmla="*/ 30 h 47"/>
                <a:gd name="T6" fmla="*/ 64 w 73"/>
                <a:gd name="T7" fmla="*/ 47 h 47"/>
                <a:gd name="T8" fmla="*/ 73 w 73"/>
                <a:gd name="T9" fmla="*/ 34 h 47"/>
                <a:gd name="T10" fmla="*/ 43 w 73"/>
                <a:gd name="T11" fmla="*/ 17 h 47"/>
                <a:gd name="T12" fmla="*/ 9 w 73"/>
                <a:gd name="T13" fmla="*/ 0 h 47"/>
                <a:gd name="T14" fmla="*/ 9 w 73"/>
                <a:gd name="T15" fmla="*/ 0 h 47"/>
                <a:gd name="T16" fmla="*/ 0 w 73"/>
                <a:gd name="T17" fmla="*/ 9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9"/>
                  </a:moveTo>
                  <a:lnTo>
                    <a:pt x="0" y="9"/>
                  </a:lnTo>
                  <a:lnTo>
                    <a:pt x="34" y="30"/>
                  </a:lnTo>
                  <a:lnTo>
                    <a:pt x="64" y="47"/>
                  </a:lnTo>
                  <a:lnTo>
                    <a:pt x="73" y="34"/>
                  </a:lnTo>
                  <a:lnTo>
                    <a:pt x="43" y="17"/>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3" name="Freeform 2104"/>
            <p:cNvSpPr>
              <a:spLocks/>
            </p:cNvSpPr>
            <p:nvPr/>
          </p:nvSpPr>
          <p:spPr bwMode="auto">
            <a:xfrm>
              <a:off x="2002" y="3175"/>
              <a:ext cx="47" cy="69"/>
            </a:xfrm>
            <a:custGeom>
              <a:avLst/>
              <a:gdLst>
                <a:gd name="T0" fmla="*/ 0 w 47"/>
                <a:gd name="T1" fmla="*/ 9 h 69"/>
                <a:gd name="T2" fmla="*/ 0 w 47"/>
                <a:gd name="T3" fmla="*/ 9 h 69"/>
                <a:gd name="T4" fmla="*/ 21 w 47"/>
                <a:gd name="T5" fmla="*/ 39 h 69"/>
                <a:gd name="T6" fmla="*/ 38 w 47"/>
                <a:gd name="T7" fmla="*/ 69 h 69"/>
                <a:gd name="T8" fmla="*/ 47 w 47"/>
                <a:gd name="T9" fmla="*/ 60 h 69"/>
                <a:gd name="T10" fmla="*/ 29 w 47"/>
                <a:gd name="T11" fmla="*/ 30 h 69"/>
                <a:gd name="T12" fmla="*/ 12 w 47"/>
                <a:gd name="T13" fmla="*/ 0 h 69"/>
                <a:gd name="T14" fmla="*/ 12 w 47"/>
                <a:gd name="T15" fmla="*/ 0 h 69"/>
                <a:gd name="T16" fmla="*/ 0 w 47"/>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9">
                  <a:moveTo>
                    <a:pt x="0" y="9"/>
                  </a:moveTo>
                  <a:lnTo>
                    <a:pt x="0" y="9"/>
                  </a:lnTo>
                  <a:lnTo>
                    <a:pt x="21" y="39"/>
                  </a:lnTo>
                  <a:lnTo>
                    <a:pt x="38" y="69"/>
                  </a:lnTo>
                  <a:lnTo>
                    <a:pt x="47" y="60"/>
                  </a:lnTo>
                  <a:lnTo>
                    <a:pt x="29" y="30"/>
                  </a:lnTo>
                  <a:lnTo>
                    <a:pt x="12"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4" name="Freeform 2105"/>
            <p:cNvSpPr>
              <a:spLocks/>
            </p:cNvSpPr>
            <p:nvPr/>
          </p:nvSpPr>
          <p:spPr bwMode="auto">
            <a:xfrm>
              <a:off x="1938" y="3141"/>
              <a:ext cx="76" cy="43"/>
            </a:xfrm>
            <a:custGeom>
              <a:avLst/>
              <a:gdLst>
                <a:gd name="T0" fmla="*/ 0 w 76"/>
                <a:gd name="T1" fmla="*/ 9 h 43"/>
                <a:gd name="T2" fmla="*/ 0 w 76"/>
                <a:gd name="T3" fmla="*/ 9 h 43"/>
                <a:gd name="T4" fmla="*/ 34 w 76"/>
                <a:gd name="T5" fmla="*/ 26 h 43"/>
                <a:gd name="T6" fmla="*/ 64 w 76"/>
                <a:gd name="T7" fmla="*/ 43 h 43"/>
                <a:gd name="T8" fmla="*/ 76 w 76"/>
                <a:gd name="T9" fmla="*/ 34 h 43"/>
                <a:gd name="T10" fmla="*/ 42 w 76"/>
                <a:gd name="T11" fmla="*/ 13 h 43"/>
                <a:gd name="T12" fmla="*/ 12 w 76"/>
                <a:gd name="T13" fmla="*/ 0 h 43"/>
                <a:gd name="T14" fmla="*/ 12 w 76"/>
                <a:gd name="T15" fmla="*/ 0 h 43"/>
                <a:gd name="T16" fmla="*/ 0 w 76"/>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3">
                  <a:moveTo>
                    <a:pt x="0" y="9"/>
                  </a:moveTo>
                  <a:lnTo>
                    <a:pt x="0" y="9"/>
                  </a:lnTo>
                  <a:lnTo>
                    <a:pt x="34" y="26"/>
                  </a:lnTo>
                  <a:lnTo>
                    <a:pt x="64" y="43"/>
                  </a:lnTo>
                  <a:lnTo>
                    <a:pt x="76" y="34"/>
                  </a:lnTo>
                  <a:lnTo>
                    <a:pt x="42" y="13"/>
                  </a:lnTo>
                  <a:lnTo>
                    <a:pt x="12"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5" name="Freeform 2106"/>
            <p:cNvSpPr>
              <a:spLocks/>
            </p:cNvSpPr>
            <p:nvPr/>
          </p:nvSpPr>
          <p:spPr bwMode="auto">
            <a:xfrm>
              <a:off x="1904" y="3077"/>
              <a:ext cx="46" cy="73"/>
            </a:xfrm>
            <a:custGeom>
              <a:avLst/>
              <a:gdLst>
                <a:gd name="T0" fmla="*/ 0 w 46"/>
                <a:gd name="T1" fmla="*/ 13 h 73"/>
                <a:gd name="T2" fmla="*/ 0 w 46"/>
                <a:gd name="T3" fmla="*/ 13 h 73"/>
                <a:gd name="T4" fmla="*/ 17 w 46"/>
                <a:gd name="T5" fmla="*/ 43 h 73"/>
                <a:gd name="T6" fmla="*/ 34 w 46"/>
                <a:gd name="T7" fmla="*/ 73 h 73"/>
                <a:gd name="T8" fmla="*/ 46 w 46"/>
                <a:gd name="T9" fmla="*/ 64 h 73"/>
                <a:gd name="T10" fmla="*/ 29 w 46"/>
                <a:gd name="T11" fmla="*/ 34 h 73"/>
                <a:gd name="T12" fmla="*/ 8 w 46"/>
                <a:gd name="T13" fmla="*/ 0 h 73"/>
                <a:gd name="T14" fmla="*/ 8 w 46"/>
                <a:gd name="T15" fmla="*/ 0 h 73"/>
                <a:gd name="T16" fmla="*/ 0 w 46"/>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73">
                  <a:moveTo>
                    <a:pt x="0" y="13"/>
                  </a:moveTo>
                  <a:lnTo>
                    <a:pt x="0" y="13"/>
                  </a:lnTo>
                  <a:lnTo>
                    <a:pt x="17" y="43"/>
                  </a:lnTo>
                  <a:lnTo>
                    <a:pt x="34" y="73"/>
                  </a:lnTo>
                  <a:lnTo>
                    <a:pt x="46" y="64"/>
                  </a:lnTo>
                  <a:lnTo>
                    <a:pt x="29"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6" name="Freeform 2107"/>
            <p:cNvSpPr>
              <a:spLocks/>
            </p:cNvSpPr>
            <p:nvPr/>
          </p:nvSpPr>
          <p:spPr bwMode="auto">
            <a:xfrm>
              <a:off x="1840" y="3043"/>
              <a:ext cx="72" cy="47"/>
            </a:xfrm>
            <a:custGeom>
              <a:avLst/>
              <a:gdLst>
                <a:gd name="T0" fmla="*/ 0 w 72"/>
                <a:gd name="T1" fmla="*/ 9 h 47"/>
                <a:gd name="T2" fmla="*/ 0 w 72"/>
                <a:gd name="T3" fmla="*/ 9 h 47"/>
                <a:gd name="T4" fmla="*/ 34 w 72"/>
                <a:gd name="T5" fmla="*/ 30 h 47"/>
                <a:gd name="T6" fmla="*/ 64 w 72"/>
                <a:gd name="T7" fmla="*/ 47 h 47"/>
                <a:gd name="T8" fmla="*/ 72 w 72"/>
                <a:gd name="T9" fmla="*/ 34 h 47"/>
                <a:gd name="T10" fmla="*/ 42 w 72"/>
                <a:gd name="T11" fmla="*/ 17 h 47"/>
                <a:gd name="T12" fmla="*/ 8 w 72"/>
                <a:gd name="T13" fmla="*/ 0 h 47"/>
                <a:gd name="T14" fmla="*/ 8 w 72"/>
                <a:gd name="T15" fmla="*/ 0 h 47"/>
                <a:gd name="T16" fmla="*/ 0 w 72"/>
                <a:gd name="T17" fmla="*/ 9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9"/>
                  </a:moveTo>
                  <a:lnTo>
                    <a:pt x="0" y="9"/>
                  </a:lnTo>
                  <a:lnTo>
                    <a:pt x="34" y="30"/>
                  </a:lnTo>
                  <a:lnTo>
                    <a:pt x="64" y="47"/>
                  </a:lnTo>
                  <a:lnTo>
                    <a:pt x="72" y="34"/>
                  </a:lnTo>
                  <a:lnTo>
                    <a:pt x="42" y="17"/>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7" name="Freeform 2108"/>
            <p:cNvSpPr>
              <a:spLocks/>
            </p:cNvSpPr>
            <p:nvPr/>
          </p:nvSpPr>
          <p:spPr bwMode="auto">
            <a:xfrm>
              <a:off x="1801" y="2979"/>
              <a:ext cx="47" cy="73"/>
            </a:xfrm>
            <a:custGeom>
              <a:avLst/>
              <a:gdLst>
                <a:gd name="T0" fmla="*/ 0 w 47"/>
                <a:gd name="T1" fmla="*/ 13 h 73"/>
                <a:gd name="T2" fmla="*/ 0 w 47"/>
                <a:gd name="T3" fmla="*/ 13 h 73"/>
                <a:gd name="T4" fmla="*/ 17 w 47"/>
                <a:gd name="T5" fmla="*/ 43 h 73"/>
                <a:gd name="T6" fmla="*/ 39 w 47"/>
                <a:gd name="T7" fmla="*/ 73 h 73"/>
                <a:gd name="T8" fmla="*/ 47 w 47"/>
                <a:gd name="T9" fmla="*/ 64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9" y="73"/>
                  </a:lnTo>
                  <a:lnTo>
                    <a:pt x="47" y="64"/>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8" name="Freeform 2109"/>
            <p:cNvSpPr>
              <a:spLocks/>
            </p:cNvSpPr>
            <p:nvPr/>
          </p:nvSpPr>
          <p:spPr bwMode="auto">
            <a:xfrm>
              <a:off x="1741" y="2949"/>
              <a:ext cx="69" cy="43"/>
            </a:xfrm>
            <a:custGeom>
              <a:avLst/>
              <a:gdLst>
                <a:gd name="T0" fmla="*/ 0 w 69"/>
                <a:gd name="T1" fmla="*/ 9 h 43"/>
                <a:gd name="T2" fmla="*/ 0 w 69"/>
                <a:gd name="T3" fmla="*/ 9 h 43"/>
                <a:gd name="T4" fmla="*/ 30 w 69"/>
                <a:gd name="T5" fmla="*/ 26 h 43"/>
                <a:gd name="T6" fmla="*/ 60 w 69"/>
                <a:gd name="T7" fmla="*/ 43 h 43"/>
                <a:gd name="T8" fmla="*/ 69 w 69"/>
                <a:gd name="T9" fmla="*/ 30 h 43"/>
                <a:gd name="T10" fmla="*/ 39 w 69"/>
                <a:gd name="T11" fmla="*/ 13 h 43"/>
                <a:gd name="T12" fmla="*/ 9 w 69"/>
                <a:gd name="T13" fmla="*/ 0 h 43"/>
                <a:gd name="T14" fmla="*/ 9 w 69"/>
                <a:gd name="T15" fmla="*/ 0 h 43"/>
                <a:gd name="T16" fmla="*/ 0 w 69"/>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43">
                  <a:moveTo>
                    <a:pt x="0" y="9"/>
                  </a:moveTo>
                  <a:lnTo>
                    <a:pt x="0" y="9"/>
                  </a:lnTo>
                  <a:lnTo>
                    <a:pt x="30" y="26"/>
                  </a:lnTo>
                  <a:lnTo>
                    <a:pt x="60" y="43"/>
                  </a:lnTo>
                  <a:lnTo>
                    <a:pt x="69" y="30"/>
                  </a:lnTo>
                  <a:lnTo>
                    <a:pt x="39" y="13"/>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79" name="Freeform 2110"/>
            <p:cNvSpPr>
              <a:spLocks/>
            </p:cNvSpPr>
            <p:nvPr/>
          </p:nvSpPr>
          <p:spPr bwMode="auto">
            <a:xfrm>
              <a:off x="1703" y="2885"/>
              <a:ext cx="47" cy="73"/>
            </a:xfrm>
            <a:custGeom>
              <a:avLst/>
              <a:gdLst>
                <a:gd name="T0" fmla="*/ 0 w 47"/>
                <a:gd name="T1" fmla="*/ 13 h 73"/>
                <a:gd name="T2" fmla="*/ 0 w 47"/>
                <a:gd name="T3" fmla="*/ 13 h 73"/>
                <a:gd name="T4" fmla="*/ 17 w 47"/>
                <a:gd name="T5" fmla="*/ 43 h 73"/>
                <a:gd name="T6" fmla="*/ 38 w 47"/>
                <a:gd name="T7" fmla="*/ 73 h 73"/>
                <a:gd name="T8" fmla="*/ 47 w 47"/>
                <a:gd name="T9" fmla="*/ 64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8" y="73"/>
                  </a:lnTo>
                  <a:lnTo>
                    <a:pt x="47" y="64"/>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0" name="Freeform 2111"/>
            <p:cNvSpPr>
              <a:spLocks/>
            </p:cNvSpPr>
            <p:nvPr/>
          </p:nvSpPr>
          <p:spPr bwMode="auto">
            <a:xfrm>
              <a:off x="1639" y="2851"/>
              <a:ext cx="73" cy="47"/>
            </a:xfrm>
            <a:custGeom>
              <a:avLst/>
              <a:gdLst>
                <a:gd name="T0" fmla="*/ 0 w 73"/>
                <a:gd name="T1" fmla="*/ 13 h 47"/>
                <a:gd name="T2" fmla="*/ 0 w 73"/>
                <a:gd name="T3" fmla="*/ 13 h 47"/>
                <a:gd name="T4" fmla="*/ 34 w 73"/>
                <a:gd name="T5" fmla="*/ 30 h 47"/>
                <a:gd name="T6" fmla="*/ 64 w 73"/>
                <a:gd name="T7" fmla="*/ 47 h 47"/>
                <a:gd name="T8" fmla="*/ 73 w 73"/>
                <a:gd name="T9" fmla="*/ 34 h 47"/>
                <a:gd name="T10" fmla="*/ 43 w 73"/>
                <a:gd name="T11" fmla="*/ 17 h 47"/>
                <a:gd name="T12" fmla="*/ 9 w 73"/>
                <a:gd name="T13" fmla="*/ 0 h 47"/>
                <a:gd name="T14" fmla="*/ 9 w 73"/>
                <a:gd name="T15" fmla="*/ 0 h 47"/>
                <a:gd name="T16" fmla="*/ 0 w 73"/>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13"/>
                  </a:moveTo>
                  <a:lnTo>
                    <a:pt x="0" y="13"/>
                  </a:lnTo>
                  <a:lnTo>
                    <a:pt x="34" y="30"/>
                  </a:lnTo>
                  <a:lnTo>
                    <a:pt x="64" y="47"/>
                  </a:lnTo>
                  <a:lnTo>
                    <a:pt x="73" y="34"/>
                  </a:lnTo>
                  <a:lnTo>
                    <a:pt x="43"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1" name="Freeform 2112"/>
            <p:cNvSpPr>
              <a:spLocks/>
            </p:cNvSpPr>
            <p:nvPr/>
          </p:nvSpPr>
          <p:spPr bwMode="auto">
            <a:xfrm>
              <a:off x="1601" y="2791"/>
              <a:ext cx="47" cy="73"/>
            </a:xfrm>
            <a:custGeom>
              <a:avLst/>
              <a:gdLst>
                <a:gd name="T0" fmla="*/ 0 w 47"/>
                <a:gd name="T1" fmla="*/ 9 h 73"/>
                <a:gd name="T2" fmla="*/ 0 w 47"/>
                <a:gd name="T3" fmla="*/ 9 h 73"/>
                <a:gd name="T4" fmla="*/ 17 w 47"/>
                <a:gd name="T5" fmla="*/ 39 h 73"/>
                <a:gd name="T6" fmla="*/ 38 w 47"/>
                <a:gd name="T7" fmla="*/ 73 h 73"/>
                <a:gd name="T8" fmla="*/ 47 w 47"/>
                <a:gd name="T9" fmla="*/ 60 h 73"/>
                <a:gd name="T10" fmla="*/ 30 w 47"/>
                <a:gd name="T11" fmla="*/ 30 h 73"/>
                <a:gd name="T12" fmla="*/ 12 w 47"/>
                <a:gd name="T13" fmla="*/ 0 h 73"/>
                <a:gd name="T14" fmla="*/ 12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8" y="73"/>
                  </a:lnTo>
                  <a:lnTo>
                    <a:pt x="47" y="60"/>
                  </a:lnTo>
                  <a:lnTo>
                    <a:pt x="30" y="30"/>
                  </a:lnTo>
                  <a:lnTo>
                    <a:pt x="12"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2" name="Freeform 2113"/>
            <p:cNvSpPr>
              <a:spLocks/>
            </p:cNvSpPr>
            <p:nvPr/>
          </p:nvSpPr>
          <p:spPr bwMode="auto">
            <a:xfrm>
              <a:off x="1537" y="2757"/>
              <a:ext cx="76" cy="43"/>
            </a:xfrm>
            <a:custGeom>
              <a:avLst/>
              <a:gdLst>
                <a:gd name="T0" fmla="*/ 0 w 76"/>
                <a:gd name="T1" fmla="*/ 9 h 43"/>
                <a:gd name="T2" fmla="*/ 0 w 76"/>
                <a:gd name="T3" fmla="*/ 9 h 43"/>
                <a:gd name="T4" fmla="*/ 34 w 76"/>
                <a:gd name="T5" fmla="*/ 30 h 43"/>
                <a:gd name="T6" fmla="*/ 64 w 76"/>
                <a:gd name="T7" fmla="*/ 43 h 43"/>
                <a:gd name="T8" fmla="*/ 76 w 76"/>
                <a:gd name="T9" fmla="*/ 34 h 43"/>
                <a:gd name="T10" fmla="*/ 42 w 76"/>
                <a:gd name="T11" fmla="*/ 17 h 43"/>
                <a:gd name="T12" fmla="*/ 13 w 76"/>
                <a:gd name="T13" fmla="*/ 0 h 43"/>
                <a:gd name="T14" fmla="*/ 13 w 76"/>
                <a:gd name="T15" fmla="*/ 0 h 43"/>
                <a:gd name="T16" fmla="*/ 0 w 76"/>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3">
                  <a:moveTo>
                    <a:pt x="0" y="9"/>
                  </a:moveTo>
                  <a:lnTo>
                    <a:pt x="0" y="9"/>
                  </a:lnTo>
                  <a:lnTo>
                    <a:pt x="34" y="30"/>
                  </a:lnTo>
                  <a:lnTo>
                    <a:pt x="64" y="43"/>
                  </a:lnTo>
                  <a:lnTo>
                    <a:pt x="76" y="34"/>
                  </a:lnTo>
                  <a:lnTo>
                    <a:pt x="42" y="17"/>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3" name="Freeform 2114"/>
            <p:cNvSpPr>
              <a:spLocks/>
            </p:cNvSpPr>
            <p:nvPr/>
          </p:nvSpPr>
          <p:spPr bwMode="auto">
            <a:xfrm>
              <a:off x="1503" y="2693"/>
              <a:ext cx="47" cy="73"/>
            </a:xfrm>
            <a:custGeom>
              <a:avLst/>
              <a:gdLst>
                <a:gd name="T0" fmla="*/ 0 w 47"/>
                <a:gd name="T1" fmla="*/ 13 h 73"/>
                <a:gd name="T2" fmla="*/ 0 w 47"/>
                <a:gd name="T3" fmla="*/ 13 h 73"/>
                <a:gd name="T4" fmla="*/ 17 w 47"/>
                <a:gd name="T5" fmla="*/ 43 h 73"/>
                <a:gd name="T6" fmla="*/ 34 w 47"/>
                <a:gd name="T7" fmla="*/ 73 h 73"/>
                <a:gd name="T8" fmla="*/ 47 w 47"/>
                <a:gd name="T9" fmla="*/ 64 h 73"/>
                <a:gd name="T10" fmla="*/ 29 w 47"/>
                <a:gd name="T11" fmla="*/ 34 h 73"/>
                <a:gd name="T12" fmla="*/ 8 w 47"/>
                <a:gd name="T13" fmla="*/ 0 h 73"/>
                <a:gd name="T14" fmla="*/ 8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4"/>
                  </a:lnTo>
                  <a:lnTo>
                    <a:pt x="29"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4" name="Freeform 2115"/>
            <p:cNvSpPr>
              <a:spLocks/>
            </p:cNvSpPr>
            <p:nvPr/>
          </p:nvSpPr>
          <p:spPr bwMode="auto">
            <a:xfrm>
              <a:off x="1439" y="2659"/>
              <a:ext cx="72" cy="47"/>
            </a:xfrm>
            <a:custGeom>
              <a:avLst/>
              <a:gdLst>
                <a:gd name="T0" fmla="*/ 0 w 72"/>
                <a:gd name="T1" fmla="*/ 13 h 47"/>
                <a:gd name="T2" fmla="*/ 0 w 72"/>
                <a:gd name="T3" fmla="*/ 13 h 47"/>
                <a:gd name="T4" fmla="*/ 34 w 72"/>
                <a:gd name="T5" fmla="*/ 30 h 47"/>
                <a:gd name="T6" fmla="*/ 64 w 72"/>
                <a:gd name="T7" fmla="*/ 47 h 47"/>
                <a:gd name="T8" fmla="*/ 72 w 72"/>
                <a:gd name="T9" fmla="*/ 34 h 47"/>
                <a:gd name="T10" fmla="*/ 38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4" y="30"/>
                  </a:lnTo>
                  <a:lnTo>
                    <a:pt x="64" y="47"/>
                  </a:lnTo>
                  <a:lnTo>
                    <a:pt x="72" y="34"/>
                  </a:lnTo>
                  <a:lnTo>
                    <a:pt x="38"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5" name="Freeform 2116"/>
            <p:cNvSpPr>
              <a:spLocks/>
            </p:cNvSpPr>
            <p:nvPr/>
          </p:nvSpPr>
          <p:spPr bwMode="auto">
            <a:xfrm>
              <a:off x="1400" y="2600"/>
              <a:ext cx="47" cy="72"/>
            </a:xfrm>
            <a:custGeom>
              <a:avLst/>
              <a:gdLst>
                <a:gd name="T0" fmla="*/ 0 w 47"/>
                <a:gd name="T1" fmla="*/ 8 h 72"/>
                <a:gd name="T2" fmla="*/ 0 w 47"/>
                <a:gd name="T3" fmla="*/ 8 h 72"/>
                <a:gd name="T4" fmla="*/ 17 w 47"/>
                <a:gd name="T5" fmla="*/ 38 h 72"/>
                <a:gd name="T6" fmla="*/ 39 w 47"/>
                <a:gd name="T7" fmla="*/ 72 h 72"/>
                <a:gd name="T8" fmla="*/ 47 w 47"/>
                <a:gd name="T9" fmla="*/ 59 h 72"/>
                <a:gd name="T10" fmla="*/ 30 w 47"/>
                <a:gd name="T11" fmla="*/ 29 h 72"/>
                <a:gd name="T12" fmla="*/ 9 w 47"/>
                <a:gd name="T13" fmla="*/ 0 h 72"/>
                <a:gd name="T14" fmla="*/ 9 w 47"/>
                <a:gd name="T15" fmla="*/ 0 h 72"/>
                <a:gd name="T16" fmla="*/ 0 w 47"/>
                <a:gd name="T17" fmla="*/ 8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2">
                  <a:moveTo>
                    <a:pt x="0" y="8"/>
                  </a:moveTo>
                  <a:lnTo>
                    <a:pt x="0" y="8"/>
                  </a:lnTo>
                  <a:lnTo>
                    <a:pt x="17" y="38"/>
                  </a:lnTo>
                  <a:lnTo>
                    <a:pt x="39" y="72"/>
                  </a:lnTo>
                  <a:lnTo>
                    <a:pt x="47" y="59"/>
                  </a:lnTo>
                  <a:lnTo>
                    <a:pt x="30" y="29"/>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6" name="Freeform 2117"/>
            <p:cNvSpPr>
              <a:spLocks/>
            </p:cNvSpPr>
            <p:nvPr/>
          </p:nvSpPr>
          <p:spPr bwMode="auto">
            <a:xfrm>
              <a:off x="1336" y="2565"/>
              <a:ext cx="73" cy="43"/>
            </a:xfrm>
            <a:custGeom>
              <a:avLst/>
              <a:gdLst>
                <a:gd name="T0" fmla="*/ 0 w 73"/>
                <a:gd name="T1" fmla="*/ 9 h 43"/>
                <a:gd name="T2" fmla="*/ 34 w 73"/>
                <a:gd name="T3" fmla="*/ 26 h 43"/>
                <a:gd name="T4" fmla="*/ 64 w 73"/>
                <a:gd name="T5" fmla="*/ 43 h 43"/>
                <a:gd name="T6" fmla="*/ 73 w 73"/>
                <a:gd name="T7" fmla="*/ 35 h 43"/>
                <a:gd name="T8" fmla="*/ 43 w 73"/>
                <a:gd name="T9" fmla="*/ 13 h 43"/>
                <a:gd name="T10" fmla="*/ 13 w 73"/>
                <a:gd name="T11" fmla="*/ 0 h 43"/>
                <a:gd name="T12" fmla="*/ 0 w 73"/>
                <a:gd name="T13" fmla="*/ 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3">
                  <a:moveTo>
                    <a:pt x="0" y="9"/>
                  </a:moveTo>
                  <a:lnTo>
                    <a:pt x="34" y="26"/>
                  </a:lnTo>
                  <a:lnTo>
                    <a:pt x="64" y="43"/>
                  </a:lnTo>
                  <a:lnTo>
                    <a:pt x="73" y="35"/>
                  </a:lnTo>
                  <a:lnTo>
                    <a:pt x="43" y="13"/>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7" name="Freeform 2118"/>
            <p:cNvSpPr>
              <a:spLocks/>
            </p:cNvSpPr>
            <p:nvPr/>
          </p:nvSpPr>
          <p:spPr bwMode="auto">
            <a:xfrm>
              <a:off x="2364" y="3500"/>
              <a:ext cx="34" cy="34"/>
            </a:xfrm>
            <a:custGeom>
              <a:avLst/>
              <a:gdLst>
                <a:gd name="T0" fmla="*/ 0 w 34"/>
                <a:gd name="T1" fmla="*/ 8 h 34"/>
                <a:gd name="T2" fmla="*/ 0 w 34"/>
                <a:gd name="T3" fmla="*/ 8 h 34"/>
                <a:gd name="T4" fmla="*/ 17 w 34"/>
                <a:gd name="T5" fmla="*/ 25 h 34"/>
                <a:gd name="T6" fmla="*/ 26 w 34"/>
                <a:gd name="T7" fmla="*/ 34 h 34"/>
                <a:gd name="T8" fmla="*/ 34 w 34"/>
                <a:gd name="T9" fmla="*/ 25 h 34"/>
                <a:gd name="T10" fmla="*/ 26 w 34"/>
                <a:gd name="T11" fmla="*/ 17 h 34"/>
                <a:gd name="T12" fmla="*/ 9 w 34"/>
                <a:gd name="T13" fmla="*/ 0 h 34"/>
                <a:gd name="T14" fmla="*/ 9 w 34"/>
                <a:gd name="T15" fmla="*/ 0 h 34"/>
                <a:gd name="T16" fmla="*/ 0 w 34"/>
                <a:gd name="T17" fmla="*/ 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0" y="8"/>
                  </a:moveTo>
                  <a:lnTo>
                    <a:pt x="0" y="8"/>
                  </a:lnTo>
                  <a:lnTo>
                    <a:pt x="17" y="25"/>
                  </a:lnTo>
                  <a:lnTo>
                    <a:pt x="26" y="34"/>
                  </a:lnTo>
                  <a:lnTo>
                    <a:pt x="34" y="25"/>
                  </a:lnTo>
                  <a:lnTo>
                    <a:pt x="26" y="17"/>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8" name="Freeform 2119"/>
            <p:cNvSpPr>
              <a:spLocks/>
            </p:cNvSpPr>
            <p:nvPr/>
          </p:nvSpPr>
          <p:spPr bwMode="auto">
            <a:xfrm>
              <a:off x="2321" y="3444"/>
              <a:ext cx="52" cy="64"/>
            </a:xfrm>
            <a:custGeom>
              <a:avLst/>
              <a:gdLst>
                <a:gd name="T0" fmla="*/ 0 w 52"/>
                <a:gd name="T1" fmla="*/ 9 h 64"/>
                <a:gd name="T2" fmla="*/ 0 w 52"/>
                <a:gd name="T3" fmla="*/ 9 h 64"/>
                <a:gd name="T4" fmla="*/ 22 w 52"/>
                <a:gd name="T5" fmla="*/ 38 h 64"/>
                <a:gd name="T6" fmla="*/ 43 w 52"/>
                <a:gd name="T7" fmla="*/ 64 h 64"/>
                <a:gd name="T8" fmla="*/ 52 w 52"/>
                <a:gd name="T9" fmla="*/ 56 h 64"/>
                <a:gd name="T10" fmla="*/ 35 w 52"/>
                <a:gd name="T11" fmla="*/ 30 h 64"/>
                <a:gd name="T12" fmla="*/ 9 w 52"/>
                <a:gd name="T13" fmla="*/ 0 h 64"/>
                <a:gd name="T14" fmla="*/ 9 w 52"/>
                <a:gd name="T15" fmla="*/ 0 h 64"/>
                <a:gd name="T16" fmla="*/ 0 w 52"/>
                <a:gd name="T17" fmla="*/ 9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64">
                  <a:moveTo>
                    <a:pt x="0" y="9"/>
                  </a:moveTo>
                  <a:lnTo>
                    <a:pt x="0" y="9"/>
                  </a:lnTo>
                  <a:lnTo>
                    <a:pt x="22" y="38"/>
                  </a:lnTo>
                  <a:lnTo>
                    <a:pt x="43" y="64"/>
                  </a:lnTo>
                  <a:lnTo>
                    <a:pt x="52" y="56"/>
                  </a:lnTo>
                  <a:lnTo>
                    <a:pt x="35"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89" name="Freeform 2120"/>
            <p:cNvSpPr>
              <a:spLocks/>
            </p:cNvSpPr>
            <p:nvPr/>
          </p:nvSpPr>
          <p:spPr bwMode="auto">
            <a:xfrm>
              <a:off x="2258" y="3410"/>
              <a:ext cx="72" cy="43"/>
            </a:xfrm>
            <a:custGeom>
              <a:avLst/>
              <a:gdLst>
                <a:gd name="T0" fmla="*/ 0 w 72"/>
                <a:gd name="T1" fmla="*/ 8 h 43"/>
                <a:gd name="T2" fmla="*/ 0 w 72"/>
                <a:gd name="T3" fmla="*/ 8 h 43"/>
                <a:gd name="T4" fmla="*/ 34 w 72"/>
                <a:gd name="T5" fmla="*/ 30 h 43"/>
                <a:gd name="T6" fmla="*/ 63 w 72"/>
                <a:gd name="T7" fmla="*/ 43 h 43"/>
                <a:gd name="T8" fmla="*/ 72 w 72"/>
                <a:gd name="T9" fmla="*/ 34 h 43"/>
                <a:gd name="T10" fmla="*/ 38 w 72"/>
                <a:gd name="T11" fmla="*/ 17 h 43"/>
                <a:gd name="T12" fmla="*/ 8 w 72"/>
                <a:gd name="T13" fmla="*/ 0 h 43"/>
                <a:gd name="T14" fmla="*/ 8 w 72"/>
                <a:gd name="T15" fmla="*/ 0 h 43"/>
                <a:gd name="T16" fmla="*/ 0 w 72"/>
                <a:gd name="T17" fmla="*/ 8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8"/>
                  </a:moveTo>
                  <a:lnTo>
                    <a:pt x="0" y="8"/>
                  </a:lnTo>
                  <a:lnTo>
                    <a:pt x="34" y="30"/>
                  </a:lnTo>
                  <a:lnTo>
                    <a:pt x="63" y="43"/>
                  </a:lnTo>
                  <a:lnTo>
                    <a:pt x="72" y="34"/>
                  </a:lnTo>
                  <a:lnTo>
                    <a:pt x="38" y="17"/>
                  </a:lnTo>
                  <a:lnTo>
                    <a:pt x="8"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0" name="Freeform 2121"/>
            <p:cNvSpPr>
              <a:spLocks/>
            </p:cNvSpPr>
            <p:nvPr/>
          </p:nvSpPr>
          <p:spPr bwMode="auto">
            <a:xfrm>
              <a:off x="2223" y="3350"/>
              <a:ext cx="43" cy="68"/>
            </a:xfrm>
            <a:custGeom>
              <a:avLst/>
              <a:gdLst>
                <a:gd name="T0" fmla="*/ 0 w 43"/>
                <a:gd name="T1" fmla="*/ 9 h 68"/>
                <a:gd name="T2" fmla="*/ 0 w 43"/>
                <a:gd name="T3" fmla="*/ 9 h 68"/>
                <a:gd name="T4" fmla="*/ 13 w 43"/>
                <a:gd name="T5" fmla="*/ 39 h 68"/>
                <a:gd name="T6" fmla="*/ 35 w 43"/>
                <a:gd name="T7" fmla="*/ 68 h 68"/>
                <a:gd name="T8" fmla="*/ 43 w 43"/>
                <a:gd name="T9" fmla="*/ 60 h 68"/>
                <a:gd name="T10" fmla="*/ 26 w 43"/>
                <a:gd name="T11" fmla="*/ 30 h 68"/>
                <a:gd name="T12" fmla="*/ 9 w 43"/>
                <a:gd name="T13" fmla="*/ 0 h 68"/>
                <a:gd name="T14" fmla="*/ 9 w 43"/>
                <a:gd name="T15" fmla="*/ 0 h 68"/>
                <a:gd name="T16" fmla="*/ 0 w 43"/>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8">
                  <a:moveTo>
                    <a:pt x="0" y="9"/>
                  </a:moveTo>
                  <a:lnTo>
                    <a:pt x="0" y="9"/>
                  </a:lnTo>
                  <a:lnTo>
                    <a:pt x="13" y="39"/>
                  </a:lnTo>
                  <a:lnTo>
                    <a:pt x="35" y="68"/>
                  </a:lnTo>
                  <a:lnTo>
                    <a:pt x="43" y="60"/>
                  </a:lnTo>
                  <a:lnTo>
                    <a:pt x="26"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1" name="Freeform 2122"/>
            <p:cNvSpPr>
              <a:spLocks/>
            </p:cNvSpPr>
            <p:nvPr/>
          </p:nvSpPr>
          <p:spPr bwMode="auto">
            <a:xfrm>
              <a:off x="2155" y="3312"/>
              <a:ext cx="77" cy="47"/>
            </a:xfrm>
            <a:custGeom>
              <a:avLst/>
              <a:gdLst>
                <a:gd name="T0" fmla="*/ 0 w 77"/>
                <a:gd name="T1" fmla="*/ 13 h 47"/>
                <a:gd name="T2" fmla="*/ 0 w 77"/>
                <a:gd name="T3" fmla="*/ 13 h 47"/>
                <a:gd name="T4" fmla="*/ 34 w 77"/>
                <a:gd name="T5" fmla="*/ 30 h 47"/>
                <a:gd name="T6" fmla="*/ 68 w 77"/>
                <a:gd name="T7" fmla="*/ 47 h 47"/>
                <a:gd name="T8" fmla="*/ 77 w 77"/>
                <a:gd name="T9" fmla="*/ 38 h 47"/>
                <a:gd name="T10" fmla="*/ 43 w 77"/>
                <a:gd name="T11" fmla="*/ 17 h 47"/>
                <a:gd name="T12" fmla="*/ 13 w 77"/>
                <a:gd name="T13" fmla="*/ 0 h 47"/>
                <a:gd name="T14" fmla="*/ 13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4" y="30"/>
                  </a:lnTo>
                  <a:lnTo>
                    <a:pt x="68" y="47"/>
                  </a:lnTo>
                  <a:lnTo>
                    <a:pt x="77" y="38"/>
                  </a:lnTo>
                  <a:lnTo>
                    <a:pt x="43" y="17"/>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2" name="Freeform 2123"/>
            <p:cNvSpPr>
              <a:spLocks/>
            </p:cNvSpPr>
            <p:nvPr/>
          </p:nvSpPr>
          <p:spPr bwMode="auto">
            <a:xfrm>
              <a:off x="2121" y="3252"/>
              <a:ext cx="47" cy="73"/>
            </a:xfrm>
            <a:custGeom>
              <a:avLst/>
              <a:gdLst>
                <a:gd name="T0" fmla="*/ 0 w 47"/>
                <a:gd name="T1" fmla="*/ 13 h 73"/>
                <a:gd name="T2" fmla="*/ 0 w 47"/>
                <a:gd name="T3" fmla="*/ 13 h 73"/>
                <a:gd name="T4" fmla="*/ 17 w 47"/>
                <a:gd name="T5" fmla="*/ 43 h 73"/>
                <a:gd name="T6" fmla="*/ 34 w 47"/>
                <a:gd name="T7" fmla="*/ 73 h 73"/>
                <a:gd name="T8" fmla="*/ 47 w 47"/>
                <a:gd name="T9" fmla="*/ 60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0"/>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3" name="Freeform 2124"/>
            <p:cNvSpPr>
              <a:spLocks/>
            </p:cNvSpPr>
            <p:nvPr/>
          </p:nvSpPr>
          <p:spPr bwMode="auto">
            <a:xfrm>
              <a:off x="2057" y="3218"/>
              <a:ext cx="73" cy="47"/>
            </a:xfrm>
            <a:custGeom>
              <a:avLst/>
              <a:gdLst>
                <a:gd name="T0" fmla="*/ 0 w 73"/>
                <a:gd name="T1" fmla="*/ 9 h 47"/>
                <a:gd name="T2" fmla="*/ 0 w 73"/>
                <a:gd name="T3" fmla="*/ 9 h 47"/>
                <a:gd name="T4" fmla="*/ 34 w 73"/>
                <a:gd name="T5" fmla="*/ 30 h 47"/>
                <a:gd name="T6" fmla="*/ 64 w 73"/>
                <a:gd name="T7" fmla="*/ 47 h 47"/>
                <a:gd name="T8" fmla="*/ 73 w 73"/>
                <a:gd name="T9" fmla="*/ 34 h 47"/>
                <a:gd name="T10" fmla="*/ 38 w 73"/>
                <a:gd name="T11" fmla="*/ 17 h 47"/>
                <a:gd name="T12" fmla="*/ 9 w 73"/>
                <a:gd name="T13" fmla="*/ 0 h 47"/>
                <a:gd name="T14" fmla="*/ 9 w 73"/>
                <a:gd name="T15" fmla="*/ 0 h 47"/>
                <a:gd name="T16" fmla="*/ 0 w 73"/>
                <a:gd name="T17" fmla="*/ 9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9"/>
                  </a:moveTo>
                  <a:lnTo>
                    <a:pt x="0" y="9"/>
                  </a:lnTo>
                  <a:lnTo>
                    <a:pt x="34" y="30"/>
                  </a:lnTo>
                  <a:lnTo>
                    <a:pt x="64" y="47"/>
                  </a:lnTo>
                  <a:lnTo>
                    <a:pt x="73" y="34"/>
                  </a:lnTo>
                  <a:lnTo>
                    <a:pt x="38" y="17"/>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4" name="Freeform 2125"/>
            <p:cNvSpPr>
              <a:spLocks/>
            </p:cNvSpPr>
            <p:nvPr/>
          </p:nvSpPr>
          <p:spPr bwMode="auto">
            <a:xfrm>
              <a:off x="2019" y="3158"/>
              <a:ext cx="47" cy="69"/>
            </a:xfrm>
            <a:custGeom>
              <a:avLst/>
              <a:gdLst>
                <a:gd name="T0" fmla="*/ 0 w 47"/>
                <a:gd name="T1" fmla="*/ 9 h 69"/>
                <a:gd name="T2" fmla="*/ 0 w 47"/>
                <a:gd name="T3" fmla="*/ 9 h 69"/>
                <a:gd name="T4" fmla="*/ 17 w 47"/>
                <a:gd name="T5" fmla="*/ 39 h 69"/>
                <a:gd name="T6" fmla="*/ 38 w 47"/>
                <a:gd name="T7" fmla="*/ 69 h 69"/>
                <a:gd name="T8" fmla="*/ 47 w 47"/>
                <a:gd name="T9" fmla="*/ 60 h 69"/>
                <a:gd name="T10" fmla="*/ 30 w 47"/>
                <a:gd name="T11" fmla="*/ 30 h 69"/>
                <a:gd name="T12" fmla="*/ 12 w 47"/>
                <a:gd name="T13" fmla="*/ 0 h 69"/>
                <a:gd name="T14" fmla="*/ 12 w 47"/>
                <a:gd name="T15" fmla="*/ 0 h 69"/>
                <a:gd name="T16" fmla="*/ 0 w 47"/>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9">
                  <a:moveTo>
                    <a:pt x="0" y="9"/>
                  </a:moveTo>
                  <a:lnTo>
                    <a:pt x="0" y="9"/>
                  </a:lnTo>
                  <a:lnTo>
                    <a:pt x="17" y="39"/>
                  </a:lnTo>
                  <a:lnTo>
                    <a:pt x="38" y="69"/>
                  </a:lnTo>
                  <a:lnTo>
                    <a:pt x="47" y="60"/>
                  </a:lnTo>
                  <a:lnTo>
                    <a:pt x="30" y="30"/>
                  </a:lnTo>
                  <a:lnTo>
                    <a:pt x="12"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5" name="Freeform 2126"/>
            <p:cNvSpPr>
              <a:spLocks/>
            </p:cNvSpPr>
            <p:nvPr/>
          </p:nvSpPr>
          <p:spPr bwMode="auto">
            <a:xfrm>
              <a:off x="1955" y="3124"/>
              <a:ext cx="76" cy="43"/>
            </a:xfrm>
            <a:custGeom>
              <a:avLst/>
              <a:gdLst>
                <a:gd name="T0" fmla="*/ 0 w 76"/>
                <a:gd name="T1" fmla="*/ 9 h 43"/>
                <a:gd name="T2" fmla="*/ 0 w 76"/>
                <a:gd name="T3" fmla="*/ 9 h 43"/>
                <a:gd name="T4" fmla="*/ 34 w 76"/>
                <a:gd name="T5" fmla="*/ 26 h 43"/>
                <a:gd name="T6" fmla="*/ 64 w 76"/>
                <a:gd name="T7" fmla="*/ 43 h 43"/>
                <a:gd name="T8" fmla="*/ 76 w 76"/>
                <a:gd name="T9" fmla="*/ 34 h 43"/>
                <a:gd name="T10" fmla="*/ 42 w 76"/>
                <a:gd name="T11" fmla="*/ 13 h 43"/>
                <a:gd name="T12" fmla="*/ 12 w 76"/>
                <a:gd name="T13" fmla="*/ 0 h 43"/>
                <a:gd name="T14" fmla="*/ 12 w 76"/>
                <a:gd name="T15" fmla="*/ 0 h 43"/>
                <a:gd name="T16" fmla="*/ 0 w 76"/>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3">
                  <a:moveTo>
                    <a:pt x="0" y="9"/>
                  </a:moveTo>
                  <a:lnTo>
                    <a:pt x="0" y="9"/>
                  </a:lnTo>
                  <a:lnTo>
                    <a:pt x="34" y="26"/>
                  </a:lnTo>
                  <a:lnTo>
                    <a:pt x="64" y="43"/>
                  </a:lnTo>
                  <a:lnTo>
                    <a:pt x="76" y="34"/>
                  </a:lnTo>
                  <a:lnTo>
                    <a:pt x="42" y="13"/>
                  </a:lnTo>
                  <a:lnTo>
                    <a:pt x="12"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6" name="Freeform 2127"/>
            <p:cNvSpPr>
              <a:spLocks/>
            </p:cNvSpPr>
            <p:nvPr/>
          </p:nvSpPr>
          <p:spPr bwMode="auto">
            <a:xfrm>
              <a:off x="1921" y="3060"/>
              <a:ext cx="46" cy="73"/>
            </a:xfrm>
            <a:custGeom>
              <a:avLst/>
              <a:gdLst>
                <a:gd name="T0" fmla="*/ 0 w 46"/>
                <a:gd name="T1" fmla="*/ 13 h 73"/>
                <a:gd name="T2" fmla="*/ 0 w 46"/>
                <a:gd name="T3" fmla="*/ 13 h 73"/>
                <a:gd name="T4" fmla="*/ 17 w 46"/>
                <a:gd name="T5" fmla="*/ 43 h 73"/>
                <a:gd name="T6" fmla="*/ 34 w 46"/>
                <a:gd name="T7" fmla="*/ 73 h 73"/>
                <a:gd name="T8" fmla="*/ 46 w 46"/>
                <a:gd name="T9" fmla="*/ 64 h 73"/>
                <a:gd name="T10" fmla="*/ 29 w 46"/>
                <a:gd name="T11" fmla="*/ 34 h 73"/>
                <a:gd name="T12" fmla="*/ 8 w 46"/>
                <a:gd name="T13" fmla="*/ 0 h 73"/>
                <a:gd name="T14" fmla="*/ 8 w 46"/>
                <a:gd name="T15" fmla="*/ 0 h 73"/>
                <a:gd name="T16" fmla="*/ 0 w 46"/>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73">
                  <a:moveTo>
                    <a:pt x="0" y="13"/>
                  </a:moveTo>
                  <a:lnTo>
                    <a:pt x="0" y="13"/>
                  </a:lnTo>
                  <a:lnTo>
                    <a:pt x="17" y="43"/>
                  </a:lnTo>
                  <a:lnTo>
                    <a:pt x="34" y="73"/>
                  </a:lnTo>
                  <a:lnTo>
                    <a:pt x="46" y="64"/>
                  </a:lnTo>
                  <a:lnTo>
                    <a:pt x="29"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7" name="Freeform 2128"/>
            <p:cNvSpPr>
              <a:spLocks/>
            </p:cNvSpPr>
            <p:nvPr/>
          </p:nvSpPr>
          <p:spPr bwMode="auto">
            <a:xfrm>
              <a:off x="1857" y="3026"/>
              <a:ext cx="72" cy="47"/>
            </a:xfrm>
            <a:custGeom>
              <a:avLst/>
              <a:gdLst>
                <a:gd name="T0" fmla="*/ 0 w 72"/>
                <a:gd name="T1" fmla="*/ 13 h 47"/>
                <a:gd name="T2" fmla="*/ 0 w 72"/>
                <a:gd name="T3" fmla="*/ 13 h 47"/>
                <a:gd name="T4" fmla="*/ 34 w 72"/>
                <a:gd name="T5" fmla="*/ 30 h 47"/>
                <a:gd name="T6" fmla="*/ 64 w 72"/>
                <a:gd name="T7" fmla="*/ 47 h 47"/>
                <a:gd name="T8" fmla="*/ 72 w 72"/>
                <a:gd name="T9" fmla="*/ 34 h 47"/>
                <a:gd name="T10" fmla="*/ 38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4" y="30"/>
                  </a:lnTo>
                  <a:lnTo>
                    <a:pt x="64" y="47"/>
                  </a:lnTo>
                  <a:lnTo>
                    <a:pt x="72" y="34"/>
                  </a:lnTo>
                  <a:lnTo>
                    <a:pt x="38"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8" name="Freeform 2129"/>
            <p:cNvSpPr>
              <a:spLocks/>
            </p:cNvSpPr>
            <p:nvPr/>
          </p:nvSpPr>
          <p:spPr bwMode="auto">
            <a:xfrm>
              <a:off x="1818" y="2962"/>
              <a:ext cx="47" cy="77"/>
            </a:xfrm>
            <a:custGeom>
              <a:avLst/>
              <a:gdLst>
                <a:gd name="T0" fmla="*/ 0 w 47"/>
                <a:gd name="T1" fmla="*/ 13 h 77"/>
                <a:gd name="T2" fmla="*/ 0 w 47"/>
                <a:gd name="T3" fmla="*/ 13 h 77"/>
                <a:gd name="T4" fmla="*/ 17 w 47"/>
                <a:gd name="T5" fmla="*/ 43 h 77"/>
                <a:gd name="T6" fmla="*/ 39 w 47"/>
                <a:gd name="T7" fmla="*/ 77 h 77"/>
                <a:gd name="T8" fmla="*/ 47 w 47"/>
                <a:gd name="T9" fmla="*/ 64 h 77"/>
                <a:gd name="T10" fmla="*/ 30 w 47"/>
                <a:gd name="T11" fmla="*/ 34 h 77"/>
                <a:gd name="T12" fmla="*/ 9 w 47"/>
                <a:gd name="T13" fmla="*/ 0 h 77"/>
                <a:gd name="T14" fmla="*/ 9 w 47"/>
                <a:gd name="T15" fmla="*/ 0 h 77"/>
                <a:gd name="T16" fmla="*/ 0 w 47"/>
                <a:gd name="T17" fmla="*/ 13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7">
                  <a:moveTo>
                    <a:pt x="0" y="13"/>
                  </a:moveTo>
                  <a:lnTo>
                    <a:pt x="0" y="13"/>
                  </a:lnTo>
                  <a:lnTo>
                    <a:pt x="17" y="43"/>
                  </a:lnTo>
                  <a:lnTo>
                    <a:pt x="39" y="77"/>
                  </a:lnTo>
                  <a:lnTo>
                    <a:pt x="47" y="64"/>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199" name="Freeform 2130"/>
            <p:cNvSpPr>
              <a:spLocks/>
            </p:cNvSpPr>
            <p:nvPr/>
          </p:nvSpPr>
          <p:spPr bwMode="auto">
            <a:xfrm>
              <a:off x="1754" y="2932"/>
              <a:ext cx="73" cy="43"/>
            </a:xfrm>
            <a:custGeom>
              <a:avLst/>
              <a:gdLst>
                <a:gd name="T0" fmla="*/ 0 w 73"/>
                <a:gd name="T1" fmla="*/ 9 h 43"/>
                <a:gd name="T2" fmla="*/ 0 w 73"/>
                <a:gd name="T3" fmla="*/ 9 h 43"/>
                <a:gd name="T4" fmla="*/ 34 w 73"/>
                <a:gd name="T5" fmla="*/ 26 h 43"/>
                <a:gd name="T6" fmla="*/ 64 w 73"/>
                <a:gd name="T7" fmla="*/ 43 h 43"/>
                <a:gd name="T8" fmla="*/ 73 w 73"/>
                <a:gd name="T9" fmla="*/ 30 h 43"/>
                <a:gd name="T10" fmla="*/ 43 w 73"/>
                <a:gd name="T11" fmla="*/ 13 h 43"/>
                <a:gd name="T12" fmla="*/ 13 w 73"/>
                <a:gd name="T13" fmla="*/ 0 h 43"/>
                <a:gd name="T14" fmla="*/ 13 w 73"/>
                <a:gd name="T15" fmla="*/ 0 h 43"/>
                <a:gd name="T16" fmla="*/ 0 w 73"/>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3">
                  <a:moveTo>
                    <a:pt x="0" y="9"/>
                  </a:moveTo>
                  <a:lnTo>
                    <a:pt x="0" y="9"/>
                  </a:lnTo>
                  <a:lnTo>
                    <a:pt x="34" y="26"/>
                  </a:lnTo>
                  <a:lnTo>
                    <a:pt x="64" y="43"/>
                  </a:lnTo>
                  <a:lnTo>
                    <a:pt x="73" y="30"/>
                  </a:lnTo>
                  <a:lnTo>
                    <a:pt x="43" y="13"/>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0" name="Freeform 2131"/>
            <p:cNvSpPr>
              <a:spLocks/>
            </p:cNvSpPr>
            <p:nvPr/>
          </p:nvSpPr>
          <p:spPr bwMode="auto">
            <a:xfrm>
              <a:off x="1720" y="2868"/>
              <a:ext cx="47" cy="73"/>
            </a:xfrm>
            <a:custGeom>
              <a:avLst/>
              <a:gdLst>
                <a:gd name="T0" fmla="*/ 0 w 47"/>
                <a:gd name="T1" fmla="*/ 13 h 73"/>
                <a:gd name="T2" fmla="*/ 0 w 47"/>
                <a:gd name="T3" fmla="*/ 13 h 73"/>
                <a:gd name="T4" fmla="*/ 17 w 47"/>
                <a:gd name="T5" fmla="*/ 43 h 73"/>
                <a:gd name="T6" fmla="*/ 34 w 47"/>
                <a:gd name="T7" fmla="*/ 73 h 73"/>
                <a:gd name="T8" fmla="*/ 47 w 47"/>
                <a:gd name="T9" fmla="*/ 64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4"/>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1" name="Freeform 2132"/>
            <p:cNvSpPr>
              <a:spLocks/>
            </p:cNvSpPr>
            <p:nvPr/>
          </p:nvSpPr>
          <p:spPr bwMode="auto">
            <a:xfrm>
              <a:off x="1656" y="2834"/>
              <a:ext cx="73" cy="47"/>
            </a:xfrm>
            <a:custGeom>
              <a:avLst/>
              <a:gdLst>
                <a:gd name="T0" fmla="*/ 0 w 73"/>
                <a:gd name="T1" fmla="*/ 13 h 47"/>
                <a:gd name="T2" fmla="*/ 0 w 73"/>
                <a:gd name="T3" fmla="*/ 13 h 47"/>
                <a:gd name="T4" fmla="*/ 34 w 73"/>
                <a:gd name="T5" fmla="*/ 30 h 47"/>
                <a:gd name="T6" fmla="*/ 64 w 73"/>
                <a:gd name="T7" fmla="*/ 47 h 47"/>
                <a:gd name="T8" fmla="*/ 73 w 73"/>
                <a:gd name="T9" fmla="*/ 34 h 47"/>
                <a:gd name="T10" fmla="*/ 39 w 73"/>
                <a:gd name="T11" fmla="*/ 17 h 47"/>
                <a:gd name="T12" fmla="*/ 9 w 73"/>
                <a:gd name="T13" fmla="*/ 0 h 47"/>
                <a:gd name="T14" fmla="*/ 9 w 73"/>
                <a:gd name="T15" fmla="*/ 0 h 47"/>
                <a:gd name="T16" fmla="*/ 0 w 73"/>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13"/>
                  </a:moveTo>
                  <a:lnTo>
                    <a:pt x="0" y="13"/>
                  </a:lnTo>
                  <a:lnTo>
                    <a:pt x="34" y="30"/>
                  </a:lnTo>
                  <a:lnTo>
                    <a:pt x="64" y="47"/>
                  </a:lnTo>
                  <a:lnTo>
                    <a:pt x="73" y="34"/>
                  </a:lnTo>
                  <a:lnTo>
                    <a:pt x="39"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2" name="Freeform 2133"/>
            <p:cNvSpPr>
              <a:spLocks/>
            </p:cNvSpPr>
            <p:nvPr/>
          </p:nvSpPr>
          <p:spPr bwMode="auto">
            <a:xfrm>
              <a:off x="1618" y="2774"/>
              <a:ext cx="47" cy="73"/>
            </a:xfrm>
            <a:custGeom>
              <a:avLst/>
              <a:gdLst>
                <a:gd name="T0" fmla="*/ 0 w 47"/>
                <a:gd name="T1" fmla="*/ 9 h 73"/>
                <a:gd name="T2" fmla="*/ 0 w 47"/>
                <a:gd name="T3" fmla="*/ 9 h 73"/>
                <a:gd name="T4" fmla="*/ 17 w 47"/>
                <a:gd name="T5" fmla="*/ 39 h 73"/>
                <a:gd name="T6" fmla="*/ 38 w 47"/>
                <a:gd name="T7" fmla="*/ 73 h 73"/>
                <a:gd name="T8" fmla="*/ 47 w 47"/>
                <a:gd name="T9" fmla="*/ 60 h 73"/>
                <a:gd name="T10" fmla="*/ 30 w 47"/>
                <a:gd name="T11" fmla="*/ 30 h 73"/>
                <a:gd name="T12" fmla="*/ 8 w 47"/>
                <a:gd name="T13" fmla="*/ 0 h 73"/>
                <a:gd name="T14" fmla="*/ 8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8" y="73"/>
                  </a:lnTo>
                  <a:lnTo>
                    <a:pt x="47" y="60"/>
                  </a:lnTo>
                  <a:lnTo>
                    <a:pt x="30"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3" name="Freeform 2134"/>
            <p:cNvSpPr>
              <a:spLocks/>
            </p:cNvSpPr>
            <p:nvPr/>
          </p:nvSpPr>
          <p:spPr bwMode="auto">
            <a:xfrm>
              <a:off x="1554" y="2740"/>
              <a:ext cx="72" cy="43"/>
            </a:xfrm>
            <a:custGeom>
              <a:avLst/>
              <a:gdLst>
                <a:gd name="T0" fmla="*/ 0 w 72"/>
                <a:gd name="T1" fmla="*/ 9 h 43"/>
                <a:gd name="T2" fmla="*/ 0 w 72"/>
                <a:gd name="T3" fmla="*/ 9 h 43"/>
                <a:gd name="T4" fmla="*/ 34 w 72"/>
                <a:gd name="T5" fmla="*/ 30 h 43"/>
                <a:gd name="T6" fmla="*/ 64 w 72"/>
                <a:gd name="T7" fmla="*/ 43 h 43"/>
                <a:gd name="T8" fmla="*/ 72 w 72"/>
                <a:gd name="T9" fmla="*/ 34 h 43"/>
                <a:gd name="T10" fmla="*/ 42 w 72"/>
                <a:gd name="T11" fmla="*/ 17 h 43"/>
                <a:gd name="T12" fmla="*/ 13 w 72"/>
                <a:gd name="T13" fmla="*/ 0 h 43"/>
                <a:gd name="T14" fmla="*/ 13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4" y="30"/>
                  </a:lnTo>
                  <a:lnTo>
                    <a:pt x="64" y="43"/>
                  </a:lnTo>
                  <a:lnTo>
                    <a:pt x="72" y="34"/>
                  </a:lnTo>
                  <a:lnTo>
                    <a:pt x="42" y="17"/>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4" name="Freeform 2135"/>
            <p:cNvSpPr>
              <a:spLocks/>
            </p:cNvSpPr>
            <p:nvPr/>
          </p:nvSpPr>
          <p:spPr bwMode="auto">
            <a:xfrm>
              <a:off x="1520" y="2676"/>
              <a:ext cx="47" cy="73"/>
            </a:xfrm>
            <a:custGeom>
              <a:avLst/>
              <a:gdLst>
                <a:gd name="T0" fmla="*/ 0 w 47"/>
                <a:gd name="T1" fmla="*/ 13 h 73"/>
                <a:gd name="T2" fmla="*/ 0 w 47"/>
                <a:gd name="T3" fmla="*/ 13 h 73"/>
                <a:gd name="T4" fmla="*/ 17 w 47"/>
                <a:gd name="T5" fmla="*/ 43 h 73"/>
                <a:gd name="T6" fmla="*/ 34 w 47"/>
                <a:gd name="T7" fmla="*/ 73 h 73"/>
                <a:gd name="T8" fmla="*/ 47 w 47"/>
                <a:gd name="T9" fmla="*/ 64 h 73"/>
                <a:gd name="T10" fmla="*/ 30 w 47"/>
                <a:gd name="T11" fmla="*/ 34 h 73"/>
                <a:gd name="T12" fmla="*/ 8 w 47"/>
                <a:gd name="T13" fmla="*/ 0 h 73"/>
                <a:gd name="T14" fmla="*/ 8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4"/>
                  </a:lnTo>
                  <a:lnTo>
                    <a:pt x="30"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5" name="Freeform 2136"/>
            <p:cNvSpPr>
              <a:spLocks/>
            </p:cNvSpPr>
            <p:nvPr/>
          </p:nvSpPr>
          <p:spPr bwMode="auto">
            <a:xfrm>
              <a:off x="1456" y="2642"/>
              <a:ext cx="72" cy="47"/>
            </a:xfrm>
            <a:custGeom>
              <a:avLst/>
              <a:gdLst>
                <a:gd name="T0" fmla="*/ 0 w 72"/>
                <a:gd name="T1" fmla="*/ 13 h 47"/>
                <a:gd name="T2" fmla="*/ 0 w 72"/>
                <a:gd name="T3" fmla="*/ 13 h 47"/>
                <a:gd name="T4" fmla="*/ 30 w 72"/>
                <a:gd name="T5" fmla="*/ 30 h 47"/>
                <a:gd name="T6" fmla="*/ 64 w 72"/>
                <a:gd name="T7" fmla="*/ 47 h 47"/>
                <a:gd name="T8" fmla="*/ 72 w 72"/>
                <a:gd name="T9" fmla="*/ 34 h 47"/>
                <a:gd name="T10" fmla="*/ 38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0" y="30"/>
                  </a:lnTo>
                  <a:lnTo>
                    <a:pt x="64" y="47"/>
                  </a:lnTo>
                  <a:lnTo>
                    <a:pt x="72" y="34"/>
                  </a:lnTo>
                  <a:lnTo>
                    <a:pt x="38"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6" name="Freeform 2137"/>
            <p:cNvSpPr>
              <a:spLocks/>
            </p:cNvSpPr>
            <p:nvPr/>
          </p:nvSpPr>
          <p:spPr bwMode="auto">
            <a:xfrm>
              <a:off x="1417" y="2582"/>
              <a:ext cx="47" cy="73"/>
            </a:xfrm>
            <a:custGeom>
              <a:avLst/>
              <a:gdLst>
                <a:gd name="T0" fmla="*/ 0 w 47"/>
                <a:gd name="T1" fmla="*/ 9 h 73"/>
                <a:gd name="T2" fmla="*/ 0 w 47"/>
                <a:gd name="T3" fmla="*/ 9 h 73"/>
                <a:gd name="T4" fmla="*/ 17 w 47"/>
                <a:gd name="T5" fmla="*/ 39 h 73"/>
                <a:gd name="T6" fmla="*/ 39 w 47"/>
                <a:gd name="T7" fmla="*/ 73 h 73"/>
                <a:gd name="T8" fmla="*/ 47 w 47"/>
                <a:gd name="T9" fmla="*/ 60 h 73"/>
                <a:gd name="T10" fmla="*/ 30 w 47"/>
                <a:gd name="T11" fmla="*/ 30 h 73"/>
                <a:gd name="T12" fmla="*/ 9 w 47"/>
                <a:gd name="T13" fmla="*/ 0 h 73"/>
                <a:gd name="T14" fmla="*/ 9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9" y="73"/>
                  </a:lnTo>
                  <a:lnTo>
                    <a:pt x="47" y="60"/>
                  </a:lnTo>
                  <a:lnTo>
                    <a:pt x="30"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7" name="Freeform 2138"/>
            <p:cNvSpPr>
              <a:spLocks/>
            </p:cNvSpPr>
            <p:nvPr/>
          </p:nvSpPr>
          <p:spPr bwMode="auto">
            <a:xfrm>
              <a:off x="1353" y="2548"/>
              <a:ext cx="73" cy="43"/>
            </a:xfrm>
            <a:custGeom>
              <a:avLst/>
              <a:gdLst>
                <a:gd name="T0" fmla="*/ 0 w 73"/>
                <a:gd name="T1" fmla="*/ 9 h 43"/>
                <a:gd name="T2" fmla="*/ 34 w 73"/>
                <a:gd name="T3" fmla="*/ 30 h 43"/>
                <a:gd name="T4" fmla="*/ 64 w 73"/>
                <a:gd name="T5" fmla="*/ 43 h 43"/>
                <a:gd name="T6" fmla="*/ 73 w 73"/>
                <a:gd name="T7" fmla="*/ 34 h 43"/>
                <a:gd name="T8" fmla="*/ 43 w 73"/>
                <a:gd name="T9" fmla="*/ 13 h 43"/>
                <a:gd name="T10" fmla="*/ 9 w 73"/>
                <a:gd name="T11" fmla="*/ 0 h 43"/>
                <a:gd name="T12" fmla="*/ 0 w 73"/>
                <a:gd name="T13" fmla="*/ 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3">
                  <a:moveTo>
                    <a:pt x="0" y="9"/>
                  </a:moveTo>
                  <a:lnTo>
                    <a:pt x="34" y="30"/>
                  </a:lnTo>
                  <a:lnTo>
                    <a:pt x="64" y="43"/>
                  </a:lnTo>
                  <a:lnTo>
                    <a:pt x="73" y="34"/>
                  </a:lnTo>
                  <a:lnTo>
                    <a:pt x="43" y="13"/>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8" name="Freeform 2139"/>
            <p:cNvSpPr>
              <a:spLocks/>
            </p:cNvSpPr>
            <p:nvPr/>
          </p:nvSpPr>
          <p:spPr bwMode="auto">
            <a:xfrm>
              <a:off x="2377" y="3482"/>
              <a:ext cx="38" cy="35"/>
            </a:xfrm>
            <a:custGeom>
              <a:avLst/>
              <a:gdLst>
                <a:gd name="T0" fmla="*/ 0 w 38"/>
                <a:gd name="T1" fmla="*/ 9 h 35"/>
                <a:gd name="T2" fmla="*/ 0 w 38"/>
                <a:gd name="T3" fmla="*/ 9 h 35"/>
                <a:gd name="T4" fmla="*/ 21 w 38"/>
                <a:gd name="T5" fmla="*/ 26 h 35"/>
                <a:gd name="T6" fmla="*/ 30 w 38"/>
                <a:gd name="T7" fmla="*/ 35 h 35"/>
                <a:gd name="T8" fmla="*/ 38 w 38"/>
                <a:gd name="T9" fmla="*/ 26 h 35"/>
                <a:gd name="T10" fmla="*/ 30 w 38"/>
                <a:gd name="T11" fmla="*/ 18 h 35"/>
                <a:gd name="T12" fmla="*/ 13 w 38"/>
                <a:gd name="T13" fmla="*/ 0 h 35"/>
                <a:gd name="T14" fmla="*/ 13 w 38"/>
                <a:gd name="T15" fmla="*/ 0 h 35"/>
                <a:gd name="T16" fmla="*/ 0 w 38"/>
                <a:gd name="T17" fmla="*/ 9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5">
                  <a:moveTo>
                    <a:pt x="0" y="9"/>
                  </a:moveTo>
                  <a:lnTo>
                    <a:pt x="0" y="9"/>
                  </a:lnTo>
                  <a:lnTo>
                    <a:pt x="21" y="26"/>
                  </a:lnTo>
                  <a:lnTo>
                    <a:pt x="30" y="35"/>
                  </a:lnTo>
                  <a:lnTo>
                    <a:pt x="38" y="26"/>
                  </a:lnTo>
                  <a:lnTo>
                    <a:pt x="30" y="18"/>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09" name="Freeform 2140"/>
            <p:cNvSpPr>
              <a:spLocks/>
            </p:cNvSpPr>
            <p:nvPr/>
          </p:nvSpPr>
          <p:spPr bwMode="auto">
            <a:xfrm>
              <a:off x="2334" y="3427"/>
              <a:ext cx="56" cy="64"/>
            </a:xfrm>
            <a:custGeom>
              <a:avLst/>
              <a:gdLst>
                <a:gd name="T0" fmla="*/ 0 w 56"/>
                <a:gd name="T1" fmla="*/ 9 h 64"/>
                <a:gd name="T2" fmla="*/ 0 w 56"/>
                <a:gd name="T3" fmla="*/ 9 h 64"/>
                <a:gd name="T4" fmla="*/ 26 w 56"/>
                <a:gd name="T5" fmla="*/ 38 h 64"/>
                <a:gd name="T6" fmla="*/ 43 w 56"/>
                <a:gd name="T7" fmla="*/ 64 h 64"/>
                <a:gd name="T8" fmla="*/ 56 w 56"/>
                <a:gd name="T9" fmla="*/ 55 h 64"/>
                <a:gd name="T10" fmla="*/ 34 w 56"/>
                <a:gd name="T11" fmla="*/ 30 h 64"/>
                <a:gd name="T12" fmla="*/ 13 w 56"/>
                <a:gd name="T13" fmla="*/ 0 h 64"/>
                <a:gd name="T14" fmla="*/ 13 w 56"/>
                <a:gd name="T15" fmla="*/ 0 h 64"/>
                <a:gd name="T16" fmla="*/ 0 w 56"/>
                <a:gd name="T17" fmla="*/ 9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64">
                  <a:moveTo>
                    <a:pt x="0" y="9"/>
                  </a:moveTo>
                  <a:lnTo>
                    <a:pt x="0" y="9"/>
                  </a:lnTo>
                  <a:lnTo>
                    <a:pt x="26" y="38"/>
                  </a:lnTo>
                  <a:lnTo>
                    <a:pt x="43" y="64"/>
                  </a:lnTo>
                  <a:lnTo>
                    <a:pt x="56" y="55"/>
                  </a:lnTo>
                  <a:lnTo>
                    <a:pt x="34"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0" name="Freeform 2141"/>
            <p:cNvSpPr>
              <a:spLocks/>
            </p:cNvSpPr>
            <p:nvPr/>
          </p:nvSpPr>
          <p:spPr bwMode="auto">
            <a:xfrm>
              <a:off x="2275" y="3393"/>
              <a:ext cx="72" cy="43"/>
            </a:xfrm>
            <a:custGeom>
              <a:avLst/>
              <a:gdLst>
                <a:gd name="T0" fmla="*/ 0 w 72"/>
                <a:gd name="T1" fmla="*/ 8 h 43"/>
                <a:gd name="T2" fmla="*/ 0 w 72"/>
                <a:gd name="T3" fmla="*/ 8 h 43"/>
                <a:gd name="T4" fmla="*/ 34 w 72"/>
                <a:gd name="T5" fmla="*/ 30 h 43"/>
                <a:gd name="T6" fmla="*/ 59 w 72"/>
                <a:gd name="T7" fmla="*/ 43 h 43"/>
                <a:gd name="T8" fmla="*/ 72 w 72"/>
                <a:gd name="T9" fmla="*/ 34 h 43"/>
                <a:gd name="T10" fmla="*/ 38 w 72"/>
                <a:gd name="T11" fmla="*/ 17 h 43"/>
                <a:gd name="T12" fmla="*/ 8 w 72"/>
                <a:gd name="T13" fmla="*/ 0 h 43"/>
                <a:gd name="T14" fmla="*/ 8 w 72"/>
                <a:gd name="T15" fmla="*/ 0 h 43"/>
                <a:gd name="T16" fmla="*/ 0 w 72"/>
                <a:gd name="T17" fmla="*/ 8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8"/>
                  </a:moveTo>
                  <a:lnTo>
                    <a:pt x="0" y="8"/>
                  </a:lnTo>
                  <a:lnTo>
                    <a:pt x="34" y="30"/>
                  </a:lnTo>
                  <a:lnTo>
                    <a:pt x="59" y="43"/>
                  </a:lnTo>
                  <a:lnTo>
                    <a:pt x="72" y="34"/>
                  </a:lnTo>
                  <a:lnTo>
                    <a:pt x="38" y="17"/>
                  </a:lnTo>
                  <a:lnTo>
                    <a:pt x="8"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1" name="Freeform 2142"/>
            <p:cNvSpPr>
              <a:spLocks/>
            </p:cNvSpPr>
            <p:nvPr/>
          </p:nvSpPr>
          <p:spPr bwMode="auto">
            <a:xfrm>
              <a:off x="2236" y="3333"/>
              <a:ext cx="47" cy="68"/>
            </a:xfrm>
            <a:custGeom>
              <a:avLst/>
              <a:gdLst>
                <a:gd name="T0" fmla="*/ 0 w 47"/>
                <a:gd name="T1" fmla="*/ 9 h 68"/>
                <a:gd name="T2" fmla="*/ 0 w 47"/>
                <a:gd name="T3" fmla="*/ 9 h 68"/>
                <a:gd name="T4" fmla="*/ 17 w 47"/>
                <a:gd name="T5" fmla="*/ 39 h 68"/>
                <a:gd name="T6" fmla="*/ 39 w 47"/>
                <a:gd name="T7" fmla="*/ 68 h 68"/>
                <a:gd name="T8" fmla="*/ 47 w 47"/>
                <a:gd name="T9" fmla="*/ 60 h 68"/>
                <a:gd name="T10" fmla="*/ 30 w 47"/>
                <a:gd name="T11" fmla="*/ 30 h 68"/>
                <a:gd name="T12" fmla="*/ 13 w 47"/>
                <a:gd name="T13" fmla="*/ 0 h 68"/>
                <a:gd name="T14" fmla="*/ 13 w 47"/>
                <a:gd name="T15" fmla="*/ 0 h 68"/>
                <a:gd name="T16" fmla="*/ 0 w 47"/>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8">
                  <a:moveTo>
                    <a:pt x="0" y="9"/>
                  </a:moveTo>
                  <a:lnTo>
                    <a:pt x="0" y="9"/>
                  </a:lnTo>
                  <a:lnTo>
                    <a:pt x="17" y="39"/>
                  </a:lnTo>
                  <a:lnTo>
                    <a:pt x="39" y="68"/>
                  </a:lnTo>
                  <a:lnTo>
                    <a:pt x="47"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2" name="Freeform 2143"/>
            <p:cNvSpPr>
              <a:spLocks/>
            </p:cNvSpPr>
            <p:nvPr/>
          </p:nvSpPr>
          <p:spPr bwMode="auto">
            <a:xfrm>
              <a:off x="2172" y="3295"/>
              <a:ext cx="77" cy="47"/>
            </a:xfrm>
            <a:custGeom>
              <a:avLst/>
              <a:gdLst>
                <a:gd name="T0" fmla="*/ 0 w 77"/>
                <a:gd name="T1" fmla="*/ 13 h 47"/>
                <a:gd name="T2" fmla="*/ 0 w 77"/>
                <a:gd name="T3" fmla="*/ 13 h 47"/>
                <a:gd name="T4" fmla="*/ 34 w 77"/>
                <a:gd name="T5" fmla="*/ 30 h 47"/>
                <a:gd name="T6" fmla="*/ 64 w 77"/>
                <a:gd name="T7" fmla="*/ 47 h 47"/>
                <a:gd name="T8" fmla="*/ 77 w 77"/>
                <a:gd name="T9" fmla="*/ 38 h 47"/>
                <a:gd name="T10" fmla="*/ 39 w 77"/>
                <a:gd name="T11" fmla="*/ 17 h 47"/>
                <a:gd name="T12" fmla="*/ 13 w 77"/>
                <a:gd name="T13" fmla="*/ 0 h 47"/>
                <a:gd name="T14" fmla="*/ 13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4" y="30"/>
                  </a:lnTo>
                  <a:lnTo>
                    <a:pt x="64" y="47"/>
                  </a:lnTo>
                  <a:lnTo>
                    <a:pt x="77" y="38"/>
                  </a:lnTo>
                  <a:lnTo>
                    <a:pt x="39" y="17"/>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3" name="Freeform 2144"/>
            <p:cNvSpPr>
              <a:spLocks/>
            </p:cNvSpPr>
            <p:nvPr/>
          </p:nvSpPr>
          <p:spPr bwMode="auto">
            <a:xfrm>
              <a:off x="2138" y="3235"/>
              <a:ext cx="47" cy="73"/>
            </a:xfrm>
            <a:custGeom>
              <a:avLst/>
              <a:gdLst>
                <a:gd name="T0" fmla="*/ 0 w 47"/>
                <a:gd name="T1" fmla="*/ 13 h 73"/>
                <a:gd name="T2" fmla="*/ 0 w 47"/>
                <a:gd name="T3" fmla="*/ 13 h 73"/>
                <a:gd name="T4" fmla="*/ 17 w 47"/>
                <a:gd name="T5" fmla="*/ 43 h 73"/>
                <a:gd name="T6" fmla="*/ 34 w 47"/>
                <a:gd name="T7" fmla="*/ 73 h 73"/>
                <a:gd name="T8" fmla="*/ 47 w 47"/>
                <a:gd name="T9" fmla="*/ 60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0"/>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4" name="Freeform 2145"/>
            <p:cNvSpPr>
              <a:spLocks/>
            </p:cNvSpPr>
            <p:nvPr/>
          </p:nvSpPr>
          <p:spPr bwMode="auto">
            <a:xfrm>
              <a:off x="2074" y="3201"/>
              <a:ext cx="73" cy="47"/>
            </a:xfrm>
            <a:custGeom>
              <a:avLst/>
              <a:gdLst>
                <a:gd name="T0" fmla="*/ 0 w 73"/>
                <a:gd name="T1" fmla="*/ 8 h 47"/>
                <a:gd name="T2" fmla="*/ 0 w 73"/>
                <a:gd name="T3" fmla="*/ 8 h 47"/>
                <a:gd name="T4" fmla="*/ 34 w 73"/>
                <a:gd name="T5" fmla="*/ 30 h 47"/>
                <a:gd name="T6" fmla="*/ 64 w 73"/>
                <a:gd name="T7" fmla="*/ 47 h 47"/>
                <a:gd name="T8" fmla="*/ 73 w 73"/>
                <a:gd name="T9" fmla="*/ 34 h 47"/>
                <a:gd name="T10" fmla="*/ 39 w 73"/>
                <a:gd name="T11" fmla="*/ 17 h 47"/>
                <a:gd name="T12" fmla="*/ 9 w 73"/>
                <a:gd name="T13" fmla="*/ 0 h 47"/>
                <a:gd name="T14" fmla="*/ 9 w 73"/>
                <a:gd name="T15" fmla="*/ 0 h 47"/>
                <a:gd name="T16" fmla="*/ 0 w 73"/>
                <a:gd name="T17" fmla="*/ 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8"/>
                  </a:moveTo>
                  <a:lnTo>
                    <a:pt x="0" y="8"/>
                  </a:lnTo>
                  <a:lnTo>
                    <a:pt x="34" y="30"/>
                  </a:lnTo>
                  <a:lnTo>
                    <a:pt x="64" y="47"/>
                  </a:lnTo>
                  <a:lnTo>
                    <a:pt x="73" y="34"/>
                  </a:lnTo>
                  <a:lnTo>
                    <a:pt x="39" y="17"/>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5" name="Freeform 2146"/>
            <p:cNvSpPr>
              <a:spLocks/>
            </p:cNvSpPr>
            <p:nvPr/>
          </p:nvSpPr>
          <p:spPr bwMode="auto">
            <a:xfrm>
              <a:off x="2036" y="3141"/>
              <a:ext cx="47" cy="68"/>
            </a:xfrm>
            <a:custGeom>
              <a:avLst/>
              <a:gdLst>
                <a:gd name="T0" fmla="*/ 0 w 47"/>
                <a:gd name="T1" fmla="*/ 9 h 68"/>
                <a:gd name="T2" fmla="*/ 0 w 47"/>
                <a:gd name="T3" fmla="*/ 9 h 68"/>
                <a:gd name="T4" fmla="*/ 17 w 47"/>
                <a:gd name="T5" fmla="*/ 39 h 68"/>
                <a:gd name="T6" fmla="*/ 38 w 47"/>
                <a:gd name="T7" fmla="*/ 68 h 68"/>
                <a:gd name="T8" fmla="*/ 47 w 47"/>
                <a:gd name="T9" fmla="*/ 60 h 68"/>
                <a:gd name="T10" fmla="*/ 30 w 47"/>
                <a:gd name="T11" fmla="*/ 30 h 68"/>
                <a:gd name="T12" fmla="*/ 8 w 47"/>
                <a:gd name="T13" fmla="*/ 0 h 68"/>
                <a:gd name="T14" fmla="*/ 8 w 47"/>
                <a:gd name="T15" fmla="*/ 0 h 68"/>
                <a:gd name="T16" fmla="*/ 0 w 47"/>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8">
                  <a:moveTo>
                    <a:pt x="0" y="9"/>
                  </a:moveTo>
                  <a:lnTo>
                    <a:pt x="0" y="9"/>
                  </a:lnTo>
                  <a:lnTo>
                    <a:pt x="17" y="39"/>
                  </a:lnTo>
                  <a:lnTo>
                    <a:pt x="38" y="68"/>
                  </a:lnTo>
                  <a:lnTo>
                    <a:pt x="47" y="60"/>
                  </a:lnTo>
                  <a:lnTo>
                    <a:pt x="30"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6" name="Freeform 2147"/>
            <p:cNvSpPr>
              <a:spLocks/>
            </p:cNvSpPr>
            <p:nvPr/>
          </p:nvSpPr>
          <p:spPr bwMode="auto">
            <a:xfrm>
              <a:off x="1972" y="3107"/>
              <a:ext cx="72" cy="43"/>
            </a:xfrm>
            <a:custGeom>
              <a:avLst/>
              <a:gdLst>
                <a:gd name="T0" fmla="*/ 0 w 72"/>
                <a:gd name="T1" fmla="*/ 9 h 43"/>
                <a:gd name="T2" fmla="*/ 0 w 72"/>
                <a:gd name="T3" fmla="*/ 9 h 43"/>
                <a:gd name="T4" fmla="*/ 34 w 72"/>
                <a:gd name="T5" fmla="*/ 26 h 43"/>
                <a:gd name="T6" fmla="*/ 64 w 72"/>
                <a:gd name="T7" fmla="*/ 43 h 43"/>
                <a:gd name="T8" fmla="*/ 72 w 72"/>
                <a:gd name="T9" fmla="*/ 34 h 43"/>
                <a:gd name="T10" fmla="*/ 42 w 72"/>
                <a:gd name="T11" fmla="*/ 13 h 43"/>
                <a:gd name="T12" fmla="*/ 8 w 72"/>
                <a:gd name="T13" fmla="*/ 0 h 43"/>
                <a:gd name="T14" fmla="*/ 8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4" y="26"/>
                  </a:lnTo>
                  <a:lnTo>
                    <a:pt x="64" y="43"/>
                  </a:lnTo>
                  <a:lnTo>
                    <a:pt x="72" y="34"/>
                  </a:lnTo>
                  <a:lnTo>
                    <a:pt x="42" y="13"/>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7" name="Freeform 2148"/>
            <p:cNvSpPr>
              <a:spLocks/>
            </p:cNvSpPr>
            <p:nvPr/>
          </p:nvSpPr>
          <p:spPr bwMode="auto">
            <a:xfrm>
              <a:off x="1938" y="3043"/>
              <a:ext cx="42" cy="73"/>
            </a:xfrm>
            <a:custGeom>
              <a:avLst/>
              <a:gdLst>
                <a:gd name="T0" fmla="*/ 0 w 42"/>
                <a:gd name="T1" fmla="*/ 13 h 73"/>
                <a:gd name="T2" fmla="*/ 0 w 42"/>
                <a:gd name="T3" fmla="*/ 13 h 73"/>
                <a:gd name="T4" fmla="*/ 17 w 42"/>
                <a:gd name="T5" fmla="*/ 43 h 73"/>
                <a:gd name="T6" fmla="*/ 34 w 42"/>
                <a:gd name="T7" fmla="*/ 73 h 73"/>
                <a:gd name="T8" fmla="*/ 42 w 42"/>
                <a:gd name="T9" fmla="*/ 64 h 73"/>
                <a:gd name="T10" fmla="*/ 29 w 42"/>
                <a:gd name="T11" fmla="*/ 34 h 73"/>
                <a:gd name="T12" fmla="*/ 8 w 42"/>
                <a:gd name="T13" fmla="*/ 0 h 73"/>
                <a:gd name="T14" fmla="*/ 8 w 42"/>
                <a:gd name="T15" fmla="*/ 0 h 73"/>
                <a:gd name="T16" fmla="*/ 0 w 42"/>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73">
                  <a:moveTo>
                    <a:pt x="0" y="13"/>
                  </a:moveTo>
                  <a:lnTo>
                    <a:pt x="0" y="13"/>
                  </a:lnTo>
                  <a:lnTo>
                    <a:pt x="17" y="43"/>
                  </a:lnTo>
                  <a:lnTo>
                    <a:pt x="34" y="73"/>
                  </a:lnTo>
                  <a:lnTo>
                    <a:pt x="42" y="64"/>
                  </a:lnTo>
                  <a:lnTo>
                    <a:pt x="29"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8" name="Freeform 2149"/>
            <p:cNvSpPr>
              <a:spLocks/>
            </p:cNvSpPr>
            <p:nvPr/>
          </p:nvSpPr>
          <p:spPr bwMode="auto">
            <a:xfrm>
              <a:off x="1874" y="3009"/>
              <a:ext cx="72" cy="47"/>
            </a:xfrm>
            <a:custGeom>
              <a:avLst/>
              <a:gdLst>
                <a:gd name="T0" fmla="*/ 0 w 72"/>
                <a:gd name="T1" fmla="*/ 13 h 47"/>
                <a:gd name="T2" fmla="*/ 0 w 72"/>
                <a:gd name="T3" fmla="*/ 13 h 47"/>
                <a:gd name="T4" fmla="*/ 34 w 72"/>
                <a:gd name="T5" fmla="*/ 30 h 47"/>
                <a:gd name="T6" fmla="*/ 64 w 72"/>
                <a:gd name="T7" fmla="*/ 47 h 47"/>
                <a:gd name="T8" fmla="*/ 72 w 72"/>
                <a:gd name="T9" fmla="*/ 34 h 47"/>
                <a:gd name="T10" fmla="*/ 38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4" y="30"/>
                  </a:lnTo>
                  <a:lnTo>
                    <a:pt x="64" y="47"/>
                  </a:lnTo>
                  <a:lnTo>
                    <a:pt x="72" y="34"/>
                  </a:lnTo>
                  <a:lnTo>
                    <a:pt x="38"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19" name="Freeform 2150"/>
            <p:cNvSpPr>
              <a:spLocks/>
            </p:cNvSpPr>
            <p:nvPr/>
          </p:nvSpPr>
          <p:spPr bwMode="auto">
            <a:xfrm>
              <a:off x="1835" y="2949"/>
              <a:ext cx="47" cy="73"/>
            </a:xfrm>
            <a:custGeom>
              <a:avLst/>
              <a:gdLst>
                <a:gd name="T0" fmla="*/ 0 w 47"/>
                <a:gd name="T1" fmla="*/ 9 h 73"/>
                <a:gd name="T2" fmla="*/ 0 w 47"/>
                <a:gd name="T3" fmla="*/ 9 h 73"/>
                <a:gd name="T4" fmla="*/ 17 w 47"/>
                <a:gd name="T5" fmla="*/ 39 h 73"/>
                <a:gd name="T6" fmla="*/ 39 w 47"/>
                <a:gd name="T7" fmla="*/ 73 h 73"/>
                <a:gd name="T8" fmla="*/ 47 w 47"/>
                <a:gd name="T9" fmla="*/ 60 h 73"/>
                <a:gd name="T10" fmla="*/ 30 w 47"/>
                <a:gd name="T11" fmla="*/ 30 h 73"/>
                <a:gd name="T12" fmla="*/ 9 w 47"/>
                <a:gd name="T13" fmla="*/ 0 h 73"/>
                <a:gd name="T14" fmla="*/ 9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9" y="73"/>
                  </a:lnTo>
                  <a:lnTo>
                    <a:pt x="47" y="60"/>
                  </a:lnTo>
                  <a:lnTo>
                    <a:pt x="30"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0" name="Freeform 2151"/>
            <p:cNvSpPr>
              <a:spLocks/>
            </p:cNvSpPr>
            <p:nvPr/>
          </p:nvSpPr>
          <p:spPr bwMode="auto">
            <a:xfrm>
              <a:off x="1771" y="2915"/>
              <a:ext cx="73" cy="43"/>
            </a:xfrm>
            <a:custGeom>
              <a:avLst/>
              <a:gdLst>
                <a:gd name="T0" fmla="*/ 0 w 73"/>
                <a:gd name="T1" fmla="*/ 9 h 43"/>
                <a:gd name="T2" fmla="*/ 0 w 73"/>
                <a:gd name="T3" fmla="*/ 9 h 43"/>
                <a:gd name="T4" fmla="*/ 34 w 73"/>
                <a:gd name="T5" fmla="*/ 26 h 43"/>
                <a:gd name="T6" fmla="*/ 64 w 73"/>
                <a:gd name="T7" fmla="*/ 43 h 43"/>
                <a:gd name="T8" fmla="*/ 73 w 73"/>
                <a:gd name="T9" fmla="*/ 34 h 43"/>
                <a:gd name="T10" fmla="*/ 39 w 73"/>
                <a:gd name="T11" fmla="*/ 13 h 43"/>
                <a:gd name="T12" fmla="*/ 13 w 73"/>
                <a:gd name="T13" fmla="*/ 0 h 43"/>
                <a:gd name="T14" fmla="*/ 13 w 73"/>
                <a:gd name="T15" fmla="*/ 0 h 43"/>
                <a:gd name="T16" fmla="*/ 0 w 73"/>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3">
                  <a:moveTo>
                    <a:pt x="0" y="9"/>
                  </a:moveTo>
                  <a:lnTo>
                    <a:pt x="0" y="9"/>
                  </a:lnTo>
                  <a:lnTo>
                    <a:pt x="34" y="26"/>
                  </a:lnTo>
                  <a:lnTo>
                    <a:pt x="64" y="43"/>
                  </a:lnTo>
                  <a:lnTo>
                    <a:pt x="73" y="34"/>
                  </a:lnTo>
                  <a:lnTo>
                    <a:pt x="39" y="13"/>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1" name="Freeform 2152"/>
            <p:cNvSpPr>
              <a:spLocks/>
            </p:cNvSpPr>
            <p:nvPr/>
          </p:nvSpPr>
          <p:spPr bwMode="auto">
            <a:xfrm>
              <a:off x="1737" y="2851"/>
              <a:ext cx="47" cy="73"/>
            </a:xfrm>
            <a:custGeom>
              <a:avLst/>
              <a:gdLst>
                <a:gd name="T0" fmla="*/ 0 w 47"/>
                <a:gd name="T1" fmla="*/ 13 h 73"/>
                <a:gd name="T2" fmla="*/ 0 w 47"/>
                <a:gd name="T3" fmla="*/ 13 h 73"/>
                <a:gd name="T4" fmla="*/ 17 w 47"/>
                <a:gd name="T5" fmla="*/ 43 h 73"/>
                <a:gd name="T6" fmla="*/ 34 w 47"/>
                <a:gd name="T7" fmla="*/ 73 h 73"/>
                <a:gd name="T8" fmla="*/ 47 w 47"/>
                <a:gd name="T9" fmla="*/ 64 h 73"/>
                <a:gd name="T10" fmla="*/ 30 w 47"/>
                <a:gd name="T11" fmla="*/ 34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4"/>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2" name="Freeform 2153"/>
            <p:cNvSpPr>
              <a:spLocks/>
            </p:cNvSpPr>
            <p:nvPr/>
          </p:nvSpPr>
          <p:spPr bwMode="auto">
            <a:xfrm>
              <a:off x="1673" y="2817"/>
              <a:ext cx="73" cy="47"/>
            </a:xfrm>
            <a:custGeom>
              <a:avLst/>
              <a:gdLst>
                <a:gd name="T0" fmla="*/ 0 w 73"/>
                <a:gd name="T1" fmla="*/ 13 h 47"/>
                <a:gd name="T2" fmla="*/ 0 w 73"/>
                <a:gd name="T3" fmla="*/ 13 h 47"/>
                <a:gd name="T4" fmla="*/ 30 w 73"/>
                <a:gd name="T5" fmla="*/ 30 h 47"/>
                <a:gd name="T6" fmla="*/ 64 w 73"/>
                <a:gd name="T7" fmla="*/ 47 h 47"/>
                <a:gd name="T8" fmla="*/ 73 w 73"/>
                <a:gd name="T9" fmla="*/ 34 h 47"/>
                <a:gd name="T10" fmla="*/ 39 w 73"/>
                <a:gd name="T11" fmla="*/ 17 h 47"/>
                <a:gd name="T12" fmla="*/ 9 w 73"/>
                <a:gd name="T13" fmla="*/ 0 h 47"/>
                <a:gd name="T14" fmla="*/ 9 w 73"/>
                <a:gd name="T15" fmla="*/ 0 h 47"/>
                <a:gd name="T16" fmla="*/ 0 w 73"/>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13"/>
                  </a:moveTo>
                  <a:lnTo>
                    <a:pt x="0" y="13"/>
                  </a:lnTo>
                  <a:lnTo>
                    <a:pt x="30" y="30"/>
                  </a:lnTo>
                  <a:lnTo>
                    <a:pt x="64" y="47"/>
                  </a:lnTo>
                  <a:lnTo>
                    <a:pt x="73" y="34"/>
                  </a:lnTo>
                  <a:lnTo>
                    <a:pt x="39"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3" name="Freeform 2154"/>
            <p:cNvSpPr>
              <a:spLocks/>
            </p:cNvSpPr>
            <p:nvPr/>
          </p:nvSpPr>
          <p:spPr bwMode="auto">
            <a:xfrm>
              <a:off x="1635" y="2757"/>
              <a:ext cx="47" cy="73"/>
            </a:xfrm>
            <a:custGeom>
              <a:avLst/>
              <a:gdLst>
                <a:gd name="T0" fmla="*/ 0 w 47"/>
                <a:gd name="T1" fmla="*/ 9 h 73"/>
                <a:gd name="T2" fmla="*/ 0 w 47"/>
                <a:gd name="T3" fmla="*/ 9 h 73"/>
                <a:gd name="T4" fmla="*/ 17 w 47"/>
                <a:gd name="T5" fmla="*/ 39 h 73"/>
                <a:gd name="T6" fmla="*/ 38 w 47"/>
                <a:gd name="T7" fmla="*/ 73 h 73"/>
                <a:gd name="T8" fmla="*/ 47 w 47"/>
                <a:gd name="T9" fmla="*/ 60 h 73"/>
                <a:gd name="T10" fmla="*/ 30 w 47"/>
                <a:gd name="T11" fmla="*/ 30 h 73"/>
                <a:gd name="T12" fmla="*/ 8 w 47"/>
                <a:gd name="T13" fmla="*/ 0 h 73"/>
                <a:gd name="T14" fmla="*/ 8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8" y="73"/>
                  </a:lnTo>
                  <a:lnTo>
                    <a:pt x="47" y="60"/>
                  </a:lnTo>
                  <a:lnTo>
                    <a:pt x="30"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4" name="Freeform 2155"/>
            <p:cNvSpPr>
              <a:spLocks/>
            </p:cNvSpPr>
            <p:nvPr/>
          </p:nvSpPr>
          <p:spPr bwMode="auto">
            <a:xfrm>
              <a:off x="1571" y="2723"/>
              <a:ext cx="72" cy="43"/>
            </a:xfrm>
            <a:custGeom>
              <a:avLst/>
              <a:gdLst>
                <a:gd name="T0" fmla="*/ 0 w 72"/>
                <a:gd name="T1" fmla="*/ 9 h 43"/>
                <a:gd name="T2" fmla="*/ 0 w 72"/>
                <a:gd name="T3" fmla="*/ 9 h 43"/>
                <a:gd name="T4" fmla="*/ 34 w 72"/>
                <a:gd name="T5" fmla="*/ 30 h 43"/>
                <a:gd name="T6" fmla="*/ 64 w 72"/>
                <a:gd name="T7" fmla="*/ 43 h 43"/>
                <a:gd name="T8" fmla="*/ 72 w 72"/>
                <a:gd name="T9" fmla="*/ 34 h 43"/>
                <a:gd name="T10" fmla="*/ 42 w 72"/>
                <a:gd name="T11" fmla="*/ 17 h 43"/>
                <a:gd name="T12" fmla="*/ 8 w 72"/>
                <a:gd name="T13" fmla="*/ 0 h 43"/>
                <a:gd name="T14" fmla="*/ 8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4" y="30"/>
                  </a:lnTo>
                  <a:lnTo>
                    <a:pt x="64" y="43"/>
                  </a:lnTo>
                  <a:lnTo>
                    <a:pt x="72" y="34"/>
                  </a:lnTo>
                  <a:lnTo>
                    <a:pt x="42" y="17"/>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5" name="Freeform 2156"/>
            <p:cNvSpPr>
              <a:spLocks/>
            </p:cNvSpPr>
            <p:nvPr/>
          </p:nvSpPr>
          <p:spPr bwMode="auto">
            <a:xfrm>
              <a:off x="1532" y="2659"/>
              <a:ext cx="47" cy="73"/>
            </a:xfrm>
            <a:custGeom>
              <a:avLst/>
              <a:gdLst>
                <a:gd name="T0" fmla="*/ 0 w 47"/>
                <a:gd name="T1" fmla="*/ 13 h 73"/>
                <a:gd name="T2" fmla="*/ 0 w 47"/>
                <a:gd name="T3" fmla="*/ 13 h 73"/>
                <a:gd name="T4" fmla="*/ 18 w 47"/>
                <a:gd name="T5" fmla="*/ 43 h 73"/>
                <a:gd name="T6" fmla="*/ 39 w 47"/>
                <a:gd name="T7" fmla="*/ 73 h 73"/>
                <a:gd name="T8" fmla="*/ 47 w 47"/>
                <a:gd name="T9" fmla="*/ 64 h 73"/>
                <a:gd name="T10" fmla="*/ 30 w 47"/>
                <a:gd name="T11" fmla="*/ 34 h 73"/>
                <a:gd name="T12" fmla="*/ 13 w 47"/>
                <a:gd name="T13" fmla="*/ 0 h 73"/>
                <a:gd name="T14" fmla="*/ 13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8" y="43"/>
                  </a:lnTo>
                  <a:lnTo>
                    <a:pt x="39" y="73"/>
                  </a:lnTo>
                  <a:lnTo>
                    <a:pt x="47" y="64"/>
                  </a:lnTo>
                  <a:lnTo>
                    <a:pt x="30" y="34"/>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6" name="Freeform 2157"/>
            <p:cNvSpPr>
              <a:spLocks/>
            </p:cNvSpPr>
            <p:nvPr/>
          </p:nvSpPr>
          <p:spPr bwMode="auto">
            <a:xfrm>
              <a:off x="1468" y="2625"/>
              <a:ext cx="77" cy="47"/>
            </a:xfrm>
            <a:custGeom>
              <a:avLst/>
              <a:gdLst>
                <a:gd name="T0" fmla="*/ 0 w 77"/>
                <a:gd name="T1" fmla="*/ 13 h 47"/>
                <a:gd name="T2" fmla="*/ 0 w 77"/>
                <a:gd name="T3" fmla="*/ 13 h 47"/>
                <a:gd name="T4" fmla="*/ 35 w 77"/>
                <a:gd name="T5" fmla="*/ 30 h 47"/>
                <a:gd name="T6" fmla="*/ 64 w 77"/>
                <a:gd name="T7" fmla="*/ 47 h 47"/>
                <a:gd name="T8" fmla="*/ 77 w 77"/>
                <a:gd name="T9" fmla="*/ 34 h 47"/>
                <a:gd name="T10" fmla="*/ 43 w 77"/>
                <a:gd name="T11" fmla="*/ 17 h 47"/>
                <a:gd name="T12" fmla="*/ 13 w 77"/>
                <a:gd name="T13" fmla="*/ 0 h 47"/>
                <a:gd name="T14" fmla="*/ 13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5" y="30"/>
                  </a:lnTo>
                  <a:lnTo>
                    <a:pt x="64" y="47"/>
                  </a:lnTo>
                  <a:lnTo>
                    <a:pt x="77" y="34"/>
                  </a:lnTo>
                  <a:lnTo>
                    <a:pt x="43" y="17"/>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7" name="Freeform 2158"/>
            <p:cNvSpPr>
              <a:spLocks/>
            </p:cNvSpPr>
            <p:nvPr/>
          </p:nvSpPr>
          <p:spPr bwMode="auto">
            <a:xfrm>
              <a:off x="1434" y="2565"/>
              <a:ext cx="47" cy="73"/>
            </a:xfrm>
            <a:custGeom>
              <a:avLst/>
              <a:gdLst>
                <a:gd name="T0" fmla="*/ 0 w 47"/>
                <a:gd name="T1" fmla="*/ 9 h 73"/>
                <a:gd name="T2" fmla="*/ 0 w 47"/>
                <a:gd name="T3" fmla="*/ 9 h 73"/>
                <a:gd name="T4" fmla="*/ 17 w 47"/>
                <a:gd name="T5" fmla="*/ 39 h 73"/>
                <a:gd name="T6" fmla="*/ 34 w 47"/>
                <a:gd name="T7" fmla="*/ 73 h 73"/>
                <a:gd name="T8" fmla="*/ 47 w 47"/>
                <a:gd name="T9" fmla="*/ 60 h 73"/>
                <a:gd name="T10" fmla="*/ 30 w 47"/>
                <a:gd name="T11" fmla="*/ 30 h 73"/>
                <a:gd name="T12" fmla="*/ 9 w 47"/>
                <a:gd name="T13" fmla="*/ 0 h 73"/>
                <a:gd name="T14" fmla="*/ 9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4" y="73"/>
                  </a:lnTo>
                  <a:lnTo>
                    <a:pt x="47" y="60"/>
                  </a:lnTo>
                  <a:lnTo>
                    <a:pt x="30"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8" name="Freeform 2159"/>
            <p:cNvSpPr>
              <a:spLocks/>
            </p:cNvSpPr>
            <p:nvPr/>
          </p:nvSpPr>
          <p:spPr bwMode="auto">
            <a:xfrm>
              <a:off x="1370" y="2531"/>
              <a:ext cx="73" cy="43"/>
            </a:xfrm>
            <a:custGeom>
              <a:avLst/>
              <a:gdLst>
                <a:gd name="T0" fmla="*/ 0 w 73"/>
                <a:gd name="T1" fmla="*/ 9 h 43"/>
                <a:gd name="T2" fmla="*/ 35 w 73"/>
                <a:gd name="T3" fmla="*/ 30 h 43"/>
                <a:gd name="T4" fmla="*/ 64 w 73"/>
                <a:gd name="T5" fmla="*/ 43 h 43"/>
                <a:gd name="T6" fmla="*/ 73 w 73"/>
                <a:gd name="T7" fmla="*/ 34 h 43"/>
                <a:gd name="T8" fmla="*/ 39 w 73"/>
                <a:gd name="T9" fmla="*/ 17 h 43"/>
                <a:gd name="T10" fmla="*/ 9 w 73"/>
                <a:gd name="T11" fmla="*/ 0 h 43"/>
                <a:gd name="T12" fmla="*/ 0 w 73"/>
                <a:gd name="T13" fmla="*/ 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3">
                  <a:moveTo>
                    <a:pt x="0" y="9"/>
                  </a:moveTo>
                  <a:lnTo>
                    <a:pt x="35" y="30"/>
                  </a:lnTo>
                  <a:lnTo>
                    <a:pt x="64" y="43"/>
                  </a:lnTo>
                  <a:lnTo>
                    <a:pt x="73" y="34"/>
                  </a:lnTo>
                  <a:lnTo>
                    <a:pt x="39" y="17"/>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29" name="Freeform 2160"/>
            <p:cNvSpPr>
              <a:spLocks/>
            </p:cNvSpPr>
            <p:nvPr/>
          </p:nvSpPr>
          <p:spPr bwMode="auto">
            <a:xfrm>
              <a:off x="2394" y="3465"/>
              <a:ext cx="38" cy="35"/>
            </a:xfrm>
            <a:custGeom>
              <a:avLst/>
              <a:gdLst>
                <a:gd name="T0" fmla="*/ 0 w 38"/>
                <a:gd name="T1" fmla="*/ 9 h 35"/>
                <a:gd name="T2" fmla="*/ 0 w 38"/>
                <a:gd name="T3" fmla="*/ 9 h 35"/>
                <a:gd name="T4" fmla="*/ 21 w 38"/>
                <a:gd name="T5" fmla="*/ 26 h 35"/>
                <a:gd name="T6" fmla="*/ 26 w 38"/>
                <a:gd name="T7" fmla="*/ 35 h 35"/>
                <a:gd name="T8" fmla="*/ 38 w 38"/>
                <a:gd name="T9" fmla="*/ 26 h 35"/>
                <a:gd name="T10" fmla="*/ 30 w 38"/>
                <a:gd name="T11" fmla="*/ 17 h 35"/>
                <a:gd name="T12" fmla="*/ 13 w 38"/>
                <a:gd name="T13" fmla="*/ 0 h 35"/>
                <a:gd name="T14" fmla="*/ 13 w 38"/>
                <a:gd name="T15" fmla="*/ 0 h 35"/>
                <a:gd name="T16" fmla="*/ 0 w 38"/>
                <a:gd name="T17" fmla="*/ 9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5">
                  <a:moveTo>
                    <a:pt x="0" y="9"/>
                  </a:moveTo>
                  <a:lnTo>
                    <a:pt x="0" y="9"/>
                  </a:lnTo>
                  <a:lnTo>
                    <a:pt x="21" y="26"/>
                  </a:lnTo>
                  <a:lnTo>
                    <a:pt x="26" y="35"/>
                  </a:lnTo>
                  <a:lnTo>
                    <a:pt x="38" y="26"/>
                  </a:lnTo>
                  <a:lnTo>
                    <a:pt x="30" y="17"/>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0" name="Freeform 2161"/>
            <p:cNvSpPr>
              <a:spLocks/>
            </p:cNvSpPr>
            <p:nvPr/>
          </p:nvSpPr>
          <p:spPr bwMode="auto">
            <a:xfrm>
              <a:off x="2351" y="3410"/>
              <a:ext cx="56" cy="64"/>
            </a:xfrm>
            <a:custGeom>
              <a:avLst/>
              <a:gdLst>
                <a:gd name="T0" fmla="*/ 0 w 56"/>
                <a:gd name="T1" fmla="*/ 8 h 64"/>
                <a:gd name="T2" fmla="*/ 0 w 56"/>
                <a:gd name="T3" fmla="*/ 8 h 64"/>
                <a:gd name="T4" fmla="*/ 26 w 56"/>
                <a:gd name="T5" fmla="*/ 38 h 64"/>
                <a:gd name="T6" fmla="*/ 43 w 56"/>
                <a:gd name="T7" fmla="*/ 64 h 64"/>
                <a:gd name="T8" fmla="*/ 56 w 56"/>
                <a:gd name="T9" fmla="*/ 55 h 64"/>
                <a:gd name="T10" fmla="*/ 34 w 56"/>
                <a:gd name="T11" fmla="*/ 30 h 64"/>
                <a:gd name="T12" fmla="*/ 13 w 56"/>
                <a:gd name="T13" fmla="*/ 0 h 64"/>
                <a:gd name="T14" fmla="*/ 13 w 56"/>
                <a:gd name="T15" fmla="*/ 0 h 64"/>
                <a:gd name="T16" fmla="*/ 0 w 56"/>
                <a:gd name="T17" fmla="*/ 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64">
                  <a:moveTo>
                    <a:pt x="0" y="8"/>
                  </a:moveTo>
                  <a:lnTo>
                    <a:pt x="0" y="8"/>
                  </a:lnTo>
                  <a:lnTo>
                    <a:pt x="26" y="38"/>
                  </a:lnTo>
                  <a:lnTo>
                    <a:pt x="43" y="64"/>
                  </a:lnTo>
                  <a:lnTo>
                    <a:pt x="56" y="55"/>
                  </a:lnTo>
                  <a:lnTo>
                    <a:pt x="34" y="30"/>
                  </a:lnTo>
                  <a:lnTo>
                    <a:pt x="13"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1" name="Freeform 2162"/>
            <p:cNvSpPr>
              <a:spLocks/>
            </p:cNvSpPr>
            <p:nvPr/>
          </p:nvSpPr>
          <p:spPr bwMode="auto">
            <a:xfrm>
              <a:off x="2292" y="3376"/>
              <a:ext cx="72" cy="42"/>
            </a:xfrm>
            <a:custGeom>
              <a:avLst/>
              <a:gdLst>
                <a:gd name="T0" fmla="*/ 0 w 72"/>
                <a:gd name="T1" fmla="*/ 8 h 42"/>
                <a:gd name="T2" fmla="*/ 0 w 72"/>
                <a:gd name="T3" fmla="*/ 8 h 42"/>
                <a:gd name="T4" fmla="*/ 29 w 72"/>
                <a:gd name="T5" fmla="*/ 30 h 42"/>
                <a:gd name="T6" fmla="*/ 59 w 72"/>
                <a:gd name="T7" fmla="*/ 42 h 42"/>
                <a:gd name="T8" fmla="*/ 72 w 72"/>
                <a:gd name="T9" fmla="*/ 34 h 42"/>
                <a:gd name="T10" fmla="*/ 38 w 72"/>
                <a:gd name="T11" fmla="*/ 17 h 42"/>
                <a:gd name="T12" fmla="*/ 8 w 72"/>
                <a:gd name="T13" fmla="*/ 0 h 42"/>
                <a:gd name="T14" fmla="*/ 8 w 72"/>
                <a:gd name="T15" fmla="*/ 0 h 42"/>
                <a:gd name="T16" fmla="*/ 0 w 72"/>
                <a:gd name="T17" fmla="*/ 8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2">
                  <a:moveTo>
                    <a:pt x="0" y="8"/>
                  </a:moveTo>
                  <a:lnTo>
                    <a:pt x="0" y="8"/>
                  </a:lnTo>
                  <a:lnTo>
                    <a:pt x="29" y="30"/>
                  </a:lnTo>
                  <a:lnTo>
                    <a:pt x="59" y="42"/>
                  </a:lnTo>
                  <a:lnTo>
                    <a:pt x="72" y="34"/>
                  </a:lnTo>
                  <a:lnTo>
                    <a:pt x="38" y="17"/>
                  </a:lnTo>
                  <a:lnTo>
                    <a:pt x="8"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2" name="Freeform 2163"/>
            <p:cNvSpPr>
              <a:spLocks/>
            </p:cNvSpPr>
            <p:nvPr/>
          </p:nvSpPr>
          <p:spPr bwMode="auto">
            <a:xfrm>
              <a:off x="2253" y="3316"/>
              <a:ext cx="47" cy="68"/>
            </a:xfrm>
            <a:custGeom>
              <a:avLst/>
              <a:gdLst>
                <a:gd name="T0" fmla="*/ 0 w 47"/>
                <a:gd name="T1" fmla="*/ 9 h 68"/>
                <a:gd name="T2" fmla="*/ 0 w 47"/>
                <a:gd name="T3" fmla="*/ 9 h 68"/>
                <a:gd name="T4" fmla="*/ 17 w 47"/>
                <a:gd name="T5" fmla="*/ 38 h 68"/>
                <a:gd name="T6" fmla="*/ 39 w 47"/>
                <a:gd name="T7" fmla="*/ 68 h 68"/>
                <a:gd name="T8" fmla="*/ 47 w 47"/>
                <a:gd name="T9" fmla="*/ 60 h 68"/>
                <a:gd name="T10" fmla="*/ 30 w 47"/>
                <a:gd name="T11" fmla="*/ 30 h 68"/>
                <a:gd name="T12" fmla="*/ 13 w 47"/>
                <a:gd name="T13" fmla="*/ 0 h 68"/>
                <a:gd name="T14" fmla="*/ 13 w 47"/>
                <a:gd name="T15" fmla="*/ 0 h 68"/>
                <a:gd name="T16" fmla="*/ 0 w 47"/>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8">
                  <a:moveTo>
                    <a:pt x="0" y="9"/>
                  </a:moveTo>
                  <a:lnTo>
                    <a:pt x="0" y="9"/>
                  </a:lnTo>
                  <a:lnTo>
                    <a:pt x="17" y="38"/>
                  </a:lnTo>
                  <a:lnTo>
                    <a:pt x="39" y="68"/>
                  </a:lnTo>
                  <a:lnTo>
                    <a:pt x="47"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3" name="Freeform 2164"/>
            <p:cNvSpPr>
              <a:spLocks/>
            </p:cNvSpPr>
            <p:nvPr/>
          </p:nvSpPr>
          <p:spPr bwMode="auto">
            <a:xfrm>
              <a:off x="2189" y="3278"/>
              <a:ext cx="77" cy="47"/>
            </a:xfrm>
            <a:custGeom>
              <a:avLst/>
              <a:gdLst>
                <a:gd name="T0" fmla="*/ 0 w 77"/>
                <a:gd name="T1" fmla="*/ 13 h 47"/>
                <a:gd name="T2" fmla="*/ 0 w 77"/>
                <a:gd name="T3" fmla="*/ 13 h 47"/>
                <a:gd name="T4" fmla="*/ 30 w 77"/>
                <a:gd name="T5" fmla="*/ 30 h 47"/>
                <a:gd name="T6" fmla="*/ 64 w 77"/>
                <a:gd name="T7" fmla="*/ 47 h 47"/>
                <a:gd name="T8" fmla="*/ 77 w 77"/>
                <a:gd name="T9" fmla="*/ 38 h 47"/>
                <a:gd name="T10" fmla="*/ 39 w 77"/>
                <a:gd name="T11" fmla="*/ 17 h 47"/>
                <a:gd name="T12" fmla="*/ 9 w 77"/>
                <a:gd name="T13" fmla="*/ 0 h 47"/>
                <a:gd name="T14" fmla="*/ 9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0" y="30"/>
                  </a:lnTo>
                  <a:lnTo>
                    <a:pt x="64" y="47"/>
                  </a:lnTo>
                  <a:lnTo>
                    <a:pt x="77" y="38"/>
                  </a:lnTo>
                  <a:lnTo>
                    <a:pt x="39"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4" name="Freeform 2165"/>
            <p:cNvSpPr>
              <a:spLocks/>
            </p:cNvSpPr>
            <p:nvPr/>
          </p:nvSpPr>
          <p:spPr bwMode="auto">
            <a:xfrm>
              <a:off x="2151" y="3218"/>
              <a:ext cx="47" cy="73"/>
            </a:xfrm>
            <a:custGeom>
              <a:avLst/>
              <a:gdLst>
                <a:gd name="T0" fmla="*/ 0 w 47"/>
                <a:gd name="T1" fmla="*/ 13 h 73"/>
                <a:gd name="T2" fmla="*/ 0 w 47"/>
                <a:gd name="T3" fmla="*/ 13 h 73"/>
                <a:gd name="T4" fmla="*/ 21 w 47"/>
                <a:gd name="T5" fmla="*/ 43 h 73"/>
                <a:gd name="T6" fmla="*/ 38 w 47"/>
                <a:gd name="T7" fmla="*/ 73 h 73"/>
                <a:gd name="T8" fmla="*/ 47 w 47"/>
                <a:gd name="T9" fmla="*/ 60 h 73"/>
                <a:gd name="T10" fmla="*/ 34 w 47"/>
                <a:gd name="T11" fmla="*/ 34 h 73"/>
                <a:gd name="T12" fmla="*/ 13 w 47"/>
                <a:gd name="T13" fmla="*/ 0 h 73"/>
                <a:gd name="T14" fmla="*/ 13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21" y="43"/>
                  </a:lnTo>
                  <a:lnTo>
                    <a:pt x="38" y="73"/>
                  </a:lnTo>
                  <a:lnTo>
                    <a:pt x="47" y="60"/>
                  </a:lnTo>
                  <a:lnTo>
                    <a:pt x="34" y="34"/>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5" name="Freeform 2166"/>
            <p:cNvSpPr>
              <a:spLocks/>
            </p:cNvSpPr>
            <p:nvPr/>
          </p:nvSpPr>
          <p:spPr bwMode="auto">
            <a:xfrm>
              <a:off x="2087" y="3184"/>
              <a:ext cx="77" cy="47"/>
            </a:xfrm>
            <a:custGeom>
              <a:avLst/>
              <a:gdLst>
                <a:gd name="T0" fmla="*/ 0 w 77"/>
                <a:gd name="T1" fmla="*/ 8 h 47"/>
                <a:gd name="T2" fmla="*/ 0 w 77"/>
                <a:gd name="T3" fmla="*/ 8 h 47"/>
                <a:gd name="T4" fmla="*/ 34 w 77"/>
                <a:gd name="T5" fmla="*/ 30 h 47"/>
                <a:gd name="T6" fmla="*/ 64 w 77"/>
                <a:gd name="T7" fmla="*/ 47 h 47"/>
                <a:gd name="T8" fmla="*/ 77 w 77"/>
                <a:gd name="T9" fmla="*/ 34 h 47"/>
                <a:gd name="T10" fmla="*/ 43 w 77"/>
                <a:gd name="T11" fmla="*/ 17 h 47"/>
                <a:gd name="T12" fmla="*/ 13 w 77"/>
                <a:gd name="T13" fmla="*/ 0 h 47"/>
                <a:gd name="T14" fmla="*/ 13 w 77"/>
                <a:gd name="T15" fmla="*/ 0 h 47"/>
                <a:gd name="T16" fmla="*/ 0 w 77"/>
                <a:gd name="T17" fmla="*/ 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8"/>
                  </a:moveTo>
                  <a:lnTo>
                    <a:pt x="0" y="8"/>
                  </a:lnTo>
                  <a:lnTo>
                    <a:pt x="34" y="30"/>
                  </a:lnTo>
                  <a:lnTo>
                    <a:pt x="64" y="47"/>
                  </a:lnTo>
                  <a:lnTo>
                    <a:pt x="77" y="34"/>
                  </a:lnTo>
                  <a:lnTo>
                    <a:pt x="43" y="17"/>
                  </a:lnTo>
                  <a:lnTo>
                    <a:pt x="13"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6" name="Freeform 2167"/>
            <p:cNvSpPr>
              <a:spLocks/>
            </p:cNvSpPr>
            <p:nvPr/>
          </p:nvSpPr>
          <p:spPr bwMode="auto">
            <a:xfrm>
              <a:off x="2053" y="3124"/>
              <a:ext cx="47" cy="68"/>
            </a:xfrm>
            <a:custGeom>
              <a:avLst/>
              <a:gdLst>
                <a:gd name="T0" fmla="*/ 0 w 47"/>
                <a:gd name="T1" fmla="*/ 9 h 68"/>
                <a:gd name="T2" fmla="*/ 0 w 47"/>
                <a:gd name="T3" fmla="*/ 9 h 68"/>
                <a:gd name="T4" fmla="*/ 17 w 47"/>
                <a:gd name="T5" fmla="*/ 39 h 68"/>
                <a:gd name="T6" fmla="*/ 34 w 47"/>
                <a:gd name="T7" fmla="*/ 68 h 68"/>
                <a:gd name="T8" fmla="*/ 47 w 47"/>
                <a:gd name="T9" fmla="*/ 60 h 68"/>
                <a:gd name="T10" fmla="*/ 30 w 47"/>
                <a:gd name="T11" fmla="*/ 30 h 68"/>
                <a:gd name="T12" fmla="*/ 8 w 47"/>
                <a:gd name="T13" fmla="*/ 0 h 68"/>
                <a:gd name="T14" fmla="*/ 8 w 47"/>
                <a:gd name="T15" fmla="*/ 0 h 68"/>
                <a:gd name="T16" fmla="*/ 0 w 47"/>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8">
                  <a:moveTo>
                    <a:pt x="0" y="9"/>
                  </a:moveTo>
                  <a:lnTo>
                    <a:pt x="0" y="9"/>
                  </a:lnTo>
                  <a:lnTo>
                    <a:pt x="17" y="39"/>
                  </a:lnTo>
                  <a:lnTo>
                    <a:pt x="34" y="68"/>
                  </a:lnTo>
                  <a:lnTo>
                    <a:pt x="47" y="60"/>
                  </a:lnTo>
                  <a:lnTo>
                    <a:pt x="30"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7" name="Freeform 2168"/>
            <p:cNvSpPr>
              <a:spLocks/>
            </p:cNvSpPr>
            <p:nvPr/>
          </p:nvSpPr>
          <p:spPr bwMode="auto">
            <a:xfrm>
              <a:off x="1989" y="3090"/>
              <a:ext cx="72" cy="43"/>
            </a:xfrm>
            <a:custGeom>
              <a:avLst/>
              <a:gdLst>
                <a:gd name="T0" fmla="*/ 0 w 72"/>
                <a:gd name="T1" fmla="*/ 9 h 43"/>
                <a:gd name="T2" fmla="*/ 0 w 72"/>
                <a:gd name="T3" fmla="*/ 9 h 43"/>
                <a:gd name="T4" fmla="*/ 34 w 72"/>
                <a:gd name="T5" fmla="*/ 26 h 43"/>
                <a:gd name="T6" fmla="*/ 64 w 72"/>
                <a:gd name="T7" fmla="*/ 43 h 43"/>
                <a:gd name="T8" fmla="*/ 72 w 72"/>
                <a:gd name="T9" fmla="*/ 34 h 43"/>
                <a:gd name="T10" fmla="*/ 38 w 72"/>
                <a:gd name="T11" fmla="*/ 13 h 43"/>
                <a:gd name="T12" fmla="*/ 8 w 72"/>
                <a:gd name="T13" fmla="*/ 0 h 43"/>
                <a:gd name="T14" fmla="*/ 8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4" y="26"/>
                  </a:lnTo>
                  <a:lnTo>
                    <a:pt x="64" y="43"/>
                  </a:lnTo>
                  <a:lnTo>
                    <a:pt x="72" y="34"/>
                  </a:lnTo>
                  <a:lnTo>
                    <a:pt x="38" y="13"/>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8" name="Freeform 2169"/>
            <p:cNvSpPr>
              <a:spLocks/>
            </p:cNvSpPr>
            <p:nvPr/>
          </p:nvSpPr>
          <p:spPr bwMode="auto">
            <a:xfrm>
              <a:off x="1950" y="3026"/>
              <a:ext cx="47" cy="73"/>
            </a:xfrm>
            <a:custGeom>
              <a:avLst/>
              <a:gdLst>
                <a:gd name="T0" fmla="*/ 0 w 47"/>
                <a:gd name="T1" fmla="*/ 13 h 73"/>
                <a:gd name="T2" fmla="*/ 0 w 47"/>
                <a:gd name="T3" fmla="*/ 13 h 73"/>
                <a:gd name="T4" fmla="*/ 17 w 47"/>
                <a:gd name="T5" fmla="*/ 43 h 73"/>
                <a:gd name="T6" fmla="*/ 39 w 47"/>
                <a:gd name="T7" fmla="*/ 73 h 73"/>
                <a:gd name="T8" fmla="*/ 47 w 47"/>
                <a:gd name="T9" fmla="*/ 64 h 73"/>
                <a:gd name="T10" fmla="*/ 30 w 47"/>
                <a:gd name="T11" fmla="*/ 34 h 73"/>
                <a:gd name="T12" fmla="*/ 13 w 47"/>
                <a:gd name="T13" fmla="*/ 0 h 73"/>
                <a:gd name="T14" fmla="*/ 13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9" y="73"/>
                  </a:lnTo>
                  <a:lnTo>
                    <a:pt x="47" y="64"/>
                  </a:lnTo>
                  <a:lnTo>
                    <a:pt x="30" y="34"/>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39" name="Freeform 2170"/>
            <p:cNvSpPr>
              <a:spLocks/>
            </p:cNvSpPr>
            <p:nvPr/>
          </p:nvSpPr>
          <p:spPr bwMode="auto">
            <a:xfrm>
              <a:off x="1886" y="2992"/>
              <a:ext cx="77" cy="47"/>
            </a:xfrm>
            <a:custGeom>
              <a:avLst/>
              <a:gdLst>
                <a:gd name="T0" fmla="*/ 0 w 77"/>
                <a:gd name="T1" fmla="*/ 13 h 47"/>
                <a:gd name="T2" fmla="*/ 0 w 77"/>
                <a:gd name="T3" fmla="*/ 13 h 47"/>
                <a:gd name="T4" fmla="*/ 35 w 77"/>
                <a:gd name="T5" fmla="*/ 30 h 47"/>
                <a:gd name="T6" fmla="*/ 64 w 77"/>
                <a:gd name="T7" fmla="*/ 47 h 47"/>
                <a:gd name="T8" fmla="*/ 77 w 77"/>
                <a:gd name="T9" fmla="*/ 34 h 47"/>
                <a:gd name="T10" fmla="*/ 43 w 77"/>
                <a:gd name="T11" fmla="*/ 17 h 47"/>
                <a:gd name="T12" fmla="*/ 13 w 77"/>
                <a:gd name="T13" fmla="*/ 0 h 47"/>
                <a:gd name="T14" fmla="*/ 13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5" y="30"/>
                  </a:lnTo>
                  <a:lnTo>
                    <a:pt x="64" y="47"/>
                  </a:lnTo>
                  <a:lnTo>
                    <a:pt x="77" y="34"/>
                  </a:lnTo>
                  <a:lnTo>
                    <a:pt x="43" y="17"/>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0" name="Freeform 2171"/>
            <p:cNvSpPr>
              <a:spLocks/>
            </p:cNvSpPr>
            <p:nvPr/>
          </p:nvSpPr>
          <p:spPr bwMode="auto">
            <a:xfrm>
              <a:off x="1848" y="2932"/>
              <a:ext cx="51" cy="73"/>
            </a:xfrm>
            <a:custGeom>
              <a:avLst/>
              <a:gdLst>
                <a:gd name="T0" fmla="*/ 0 w 51"/>
                <a:gd name="T1" fmla="*/ 9 h 73"/>
                <a:gd name="T2" fmla="*/ 0 w 51"/>
                <a:gd name="T3" fmla="*/ 9 h 73"/>
                <a:gd name="T4" fmla="*/ 21 w 51"/>
                <a:gd name="T5" fmla="*/ 39 h 73"/>
                <a:gd name="T6" fmla="*/ 38 w 51"/>
                <a:gd name="T7" fmla="*/ 73 h 73"/>
                <a:gd name="T8" fmla="*/ 51 w 51"/>
                <a:gd name="T9" fmla="*/ 60 h 73"/>
                <a:gd name="T10" fmla="*/ 34 w 51"/>
                <a:gd name="T11" fmla="*/ 30 h 73"/>
                <a:gd name="T12" fmla="*/ 13 w 51"/>
                <a:gd name="T13" fmla="*/ 0 h 73"/>
                <a:gd name="T14" fmla="*/ 13 w 51"/>
                <a:gd name="T15" fmla="*/ 0 h 73"/>
                <a:gd name="T16" fmla="*/ 0 w 51"/>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73">
                  <a:moveTo>
                    <a:pt x="0" y="9"/>
                  </a:moveTo>
                  <a:lnTo>
                    <a:pt x="0" y="9"/>
                  </a:lnTo>
                  <a:lnTo>
                    <a:pt x="21" y="39"/>
                  </a:lnTo>
                  <a:lnTo>
                    <a:pt x="38" y="73"/>
                  </a:lnTo>
                  <a:lnTo>
                    <a:pt x="51" y="60"/>
                  </a:lnTo>
                  <a:lnTo>
                    <a:pt x="34"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1" name="Freeform 2172"/>
            <p:cNvSpPr>
              <a:spLocks/>
            </p:cNvSpPr>
            <p:nvPr/>
          </p:nvSpPr>
          <p:spPr bwMode="auto">
            <a:xfrm>
              <a:off x="1788" y="2898"/>
              <a:ext cx="73" cy="43"/>
            </a:xfrm>
            <a:custGeom>
              <a:avLst/>
              <a:gdLst>
                <a:gd name="T0" fmla="*/ 0 w 73"/>
                <a:gd name="T1" fmla="*/ 9 h 43"/>
                <a:gd name="T2" fmla="*/ 0 w 73"/>
                <a:gd name="T3" fmla="*/ 9 h 43"/>
                <a:gd name="T4" fmla="*/ 34 w 73"/>
                <a:gd name="T5" fmla="*/ 26 h 43"/>
                <a:gd name="T6" fmla="*/ 60 w 73"/>
                <a:gd name="T7" fmla="*/ 43 h 43"/>
                <a:gd name="T8" fmla="*/ 73 w 73"/>
                <a:gd name="T9" fmla="*/ 34 h 43"/>
                <a:gd name="T10" fmla="*/ 39 w 73"/>
                <a:gd name="T11" fmla="*/ 13 h 43"/>
                <a:gd name="T12" fmla="*/ 9 w 73"/>
                <a:gd name="T13" fmla="*/ 0 h 43"/>
                <a:gd name="T14" fmla="*/ 9 w 73"/>
                <a:gd name="T15" fmla="*/ 0 h 43"/>
                <a:gd name="T16" fmla="*/ 0 w 73"/>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3">
                  <a:moveTo>
                    <a:pt x="0" y="9"/>
                  </a:moveTo>
                  <a:lnTo>
                    <a:pt x="0" y="9"/>
                  </a:lnTo>
                  <a:lnTo>
                    <a:pt x="34" y="26"/>
                  </a:lnTo>
                  <a:lnTo>
                    <a:pt x="60" y="43"/>
                  </a:lnTo>
                  <a:lnTo>
                    <a:pt x="73" y="34"/>
                  </a:lnTo>
                  <a:lnTo>
                    <a:pt x="39" y="13"/>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2" name="Freeform 2173"/>
            <p:cNvSpPr>
              <a:spLocks/>
            </p:cNvSpPr>
            <p:nvPr/>
          </p:nvSpPr>
          <p:spPr bwMode="auto">
            <a:xfrm>
              <a:off x="1754" y="2838"/>
              <a:ext cx="43" cy="69"/>
            </a:xfrm>
            <a:custGeom>
              <a:avLst/>
              <a:gdLst>
                <a:gd name="T0" fmla="*/ 0 w 43"/>
                <a:gd name="T1" fmla="*/ 9 h 69"/>
                <a:gd name="T2" fmla="*/ 0 w 43"/>
                <a:gd name="T3" fmla="*/ 9 h 69"/>
                <a:gd name="T4" fmla="*/ 17 w 43"/>
                <a:gd name="T5" fmla="*/ 39 h 69"/>
                <a:gd name="T6" fmla="*/ 34 w 43"/>
                <a:gd name="T7" fmla="*/ 69 h 69"/>
                <a:gd name="T8" fmla="*/ 43 w 43"/>
                <a:gd name="T9" fmla="*/ 60 h 69"/>
                <a:gd name="T10" fmla="*/ 26 w 43"/>
                <a:gd name="T11" fmla="*/ 30 h 69"/>
                <a:gd name="T12" fmla="*/ 9 w 43"/>
                <a:gd name="T13" fmla="*/ 0 h 69"/>
                <a:gd name="T14" fmla="*/ 9 w 43"/>
                <a:gd name="T15" fmla="*/ 0 h 69"/>
                <a:gd name="T16" fmla="*/ 0 w 43"/>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9">
                  <a:moveTo>
                    <a:pt x="0" y="9"/>
                  </a:moveTo>
                  <a:lnTo>
                    <a:pt x="0" y="9"/>
                  </a:lnTo>
                  <a:lnTo>
                    <a:pt x="17" y="39"/>
                  </a:lnTo>
                  <a:lnTo>
                    <a:pt x="34" y="69"/>
                  </a:lnTo>
                  <a:lnTo>
                    <a:pt x="43" y="60"/>
                  </a:lnTo>
                  <a:lnTo>
                    <a:pt x="26"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3" name="Freeform 2174"/>
            <p:cNvSpPr>
              <a:spLocks/>
            </p:cNvSpPr>
            <p:nvPr/>
          </p:nvSpPr>
          <p:spPr bwMode="auto">
            <a:xfrm>
              <a:off x="1686" y="2800"/>
              <a:ext cx="77" cy="47"/>
            </a:xfrm>
            <a:custGeom>
              <a:avLst/>
              <a:gdLst>
                <a:gd name="T0" fmla="*/ 0 w 77"/>
                <a:gd name="T1" fmla="*/ 13 h 47"/>
                <a:gd name="T2" fmla="*/ 0 w 77"/>
                <a:gd name="T3" fmla="*/ 13 h 47"/>
                <a:gd name="T4" fmla="*/ 34 w 77"/>
                <a:gd name="T5" fmla="*/ 30 h 47"/>
                <a:gd name="T6" fmla="*/ 68 w 77"/>
                <a:gd name="T7" fmla="*/ 47 h 47"/>
                <a:gd name="T8" fmla="*/ 77 w 77"/>
                <a:gd name="T9" fmla="*/ 38 h 47"/>
                <a:gd name="T10" fmla="*/ 43 w 77"/>
                <a:gd name="T11" fmla="*/ 17 h 47"/>
                <a:gd name="T12" fmla="*/ 13 w 77"/>
                <a:gd name="T13" fmla="*/ 0 h 47"/>
                <a:gd name="T14" fmla="*/ 13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4" y="30"/>
                  </a:lnTo>
                  <a:lnTo>
                    <a:pt x="68" y="47"/>
                  </a:lnTo>
                  <a:lnTo>
                    <a:pt x="77" y="38"/>
                  </a:lnTo>
                  <a:lnTo>
                    <a:pt x="43" y="17"/>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4" name="Freeform 2175"/>
            <p:cNvSpPr>
              <a:spLocks/>
            </p:cNvSpPr>
            <p:nvPr/>
          </p:nvSpPr>
          <p:spPr bwMode="auto">
            <a:xfrm>
              <a:off x="1652" y="2740"/>
              <a:ext cx="47" cy="73"/>
            </a:xfrm>
            <a:custGeom>
              <a:avLst/>
              <a:gdLst>
                <a:gd name="T0" fmla="*/ 0 w 47"/>
                <a:gd name="T1" fmla="*/ 9 h 73"/>
                <a:gd name="T2" fmla="*/ 0 w 47"/>
                <a:gd name="T3" fmla="*/ 9 h 73"/>
                <a:gd name="T4" fmla="*/ 17 w 47"/>
                <a:gd name="T5" fmla="*/ 39 h 73"/>
                <a:gd name="T6" fmla="*/ 34 w 47"/>
                <a:gd name="T7" fmla="*/ 73 h 73"/>
                <a:gd name="T8" fmla="*/ 47 w 47"/>
                <a:gd name="T9" fmla="*/ 60 h 73"/>
                <a:gd name="T10" fmla="*/ 30 w 47"/>
                <a:gd name="T11" fmla="*/ 30 h 73"/>
                <a:gd name="T12" fmla="*/ 8 w 47"/>
                <a:gd name="T13" fmla="*/ 0 h 73"/>
                <a:gd name="T14" fmla="*/ 8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4" y="73"/>
                  </a:lnTo>
                  <a:lnTo>
                    <a:pt x="47" y="60"/>
                  </a:lnTo>
                  <a:lnTo>
                    <a:pt x="30"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5" name="Freeform 2176"/>
            <p:cNvSpPr>
              <a:spLocks/>
            </p:cNvSpPr>
            <p:nvPr/>
          </p:nvSpPr>
          <p:spPr bwMode="auto">
            <a:xfrm>
              <a:off x="1588" y="2706"/>
              <a:ext cx="72" cy="43"/>
            </a:xfrm>
            <a:custGeom>
              <a:avLst/>
              <a:gdLst>
                <a:gd name="T0" fmla="*/ 0 w 72"/>
                <a:gd name="T1" fmla="*/ 9 h 43"/>
                <a:gd name="T2" fmla="*/ 0 w 72"/>
                <a:gd name="T3" fmla="*/ 9 h 43"/>
                <a:gd name="T4" fmla="*/ 34 w 72"/>
                <a:gd name="T5" fmla="*/ 30 h 43"/>
                <a:gd name="T6" fmla="*/ 64 w 72"/>
                <a:gd name="T7" fmla="*/ 43 h 43"/>
                <a:gd name="T8" fmla="*/ 72 w 72"/>
                <a:gd name="T9" fmla="*/ 34 h 43"/>
                <a:gd name="T10" fmla="*/ 38 w 72"/>
                <a:gd name="T11" fmla="*/ 17 h 43"/>
                <a:gd name="T12" fmla="*/ 8 w 72"/>
                <a:gd name="T13" fmla="*/ 0 h 43"/>
                <a:gd name="T14" fmla="*/ 8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4" y="30"/>
                  </a:lnTo>
                  <a:lnTo>
                    <a:pt x="64" y="43"/>
                  </a:lnTo>
                  <a:lnTo>
                    <a:pt x="72" y="34"/>
                  </a:lnTo>
                  <a:lnTo>
                    <a:pt x="38" y="17"/>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6" name="Freeform 2177"/>
            <p:cNvSpPr>
              <a:spLocks/>
            </p:cNvSpPr>
            <p:nvPr/>
          </p:nvSpPr>
          <p:spPr bwMode="auto">
            <a:xfrm>
              <a:off x="1550" y="2642"/>
              <a:ext cx="46" cy="73"/>
            </a:xfrm>
            <a:custGeom>
              <a:avLst/>
              <a:gdLst>
                <a:gd name="T0" fmla="*/ 0 w 46"/>
                <a:gd name="T1" fmla="*/ 13 h 73"/>
                <a:gd name="T2" fmla="*/ 0 w 46"/>
                <a:gd name="T3" fmla="*/ 13 h 73"/>
                <a:gd name="T4" fmla="*/ 17 w 46"/>
                <a:gd name="T5" fmla="*/ 43 h 73"/>
                <a:gd name="T6" fmla="*/ 38 w 46"/>
                <a:gd name="T7" fmla="*/ 73 h 73"/>
                <a:gd name="T8" fmla="*/ 46 w 46"/>
                <a:gd name="T9" fmla="*/ 64 h 73"/>
                <a:gd name="T10" fmla="*/ 29 w 46"/>
                <a:gd name="T11" fmla="*/ 34 h 73"/>
                <a:gd name="T12" fmla="*/ 12 w 46"/>
                <a:gd name="T13" fmla="*/ 0 h 73"/>
                <a:gd name="T14" fmla="*/ 12 w 46"/>
                <a:gd name="T15" fmla="*/ 0 h 73"/>
                <a:gd name="T16" fmla="*/ 0 w 46"/>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73">
                  <a:moveTo>
                    <a:pt x="0" y="13"/>
                  </a:moveTo>
                  <a:lnTo>
                    <a:pt x="0" y="13"/>
                  </a:lnTo>
                  <a:lnTo>
                    <a:pt x="17" y="43"/>
                  </a:lnTo>
                  <a:lnTo>
                    <a:pt x="38" y="73"/>
                  </a:lnTo>
                  <a:lnTo>
                    <a:pt x="46" y="64"/>
                  </a:lnTo>
                  <a:lnTo>
                    <a:pt x="29" y="34"/>
                  </a:lnTo>
                  <a:lnTo>
                    <a:pt x="12"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7" name="Freeform 2178"/>
            <p:cNvSpPr>
              <a:spLocks/>
            </p:cNvSpPr>
            <p:nvPr/>
          </p:nvSpPr>
          <p:spPr bwMode="auto">
            <a:xfrm>
              <a:off x="1486" y="2608"/>
              <a:ext cx="76" cy="47"/>
            </a:xfrm>
            <a:custGeom>
              <a:avLst/>
              <a:gdLst>
                <a:gd name="T0" fmla="*/ 0 w 76"/>
                <a:gd name="T1" fmla="*/ 13 h 47"/>
                <a:gd name="T2" fmla="*/ 0 w 76"/>
                <a:gd name="T3" fmla="*/ 13 h 47"/>
                <a:gd name="T4" fmla="*/ 34 w 76"/>
                <a:gd name="T5" fmla="*/ 30 h 47"/>
                <a:gd name="T6" fmla="*/ 64 w 76"/>
                <a:gd name="T7" fmla="*/ 47 h 47"/>
                <a:gd name="T8" fmla="*/ 76 w 76"/>
                <a:gd name="T9" fmla="*/ 34 h 47"/>
                <a:gd name="T10" fmla="*/ 42 w 76"/>
                <a:gd name="T11" fmla="*/ 17 h 47"/>
                <a:gd name="T12" fmla="*/ 12 w 76"/>
                <a:gd name="T13" fmla="*/ 0 h 47"/>
                <a:gd name="T14" fmla="*/ 12 w 76"/>
                <a:gd name="T15" fmla="*/ 0 h 47"/>
                <a:gd name="T16" fmla="*/ 0 w 76"/>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7">
                  <a:moveTo>
                    <a:pt x="0" y="13"/>
                  </a:moveTo>
                  <a:lnTo>
                    <a:pt x="0" y="13"/>
                  </a:lnTo>
                  <a:lnTo>
                    <a:pt x="34" y="30"/>
                  </a:lnTo>
                  <a:lnTo>
                    <a:pt x="64" y="47"/>
                  </a:lnTo>
                  <a:lnTo>
                    <a:pt x="76" y="34"/>
                  </a:lnTo>
                  <a:lnTo>
                    <a:pt x="42" y="17"/>
                  </a:lnTo>
                  <a:lnTo>
                    <a:pt x="12"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8" name="Freeform 2179"/>
            <p:cNvSpPr>
              <a:spLocks/>
            </p:cNvSpPr>
            <p:nvPr/>
          </p:nvSpPr>
          <p:spPr bwMode="auto">
            <a:xfrm>
              <a:off x="1447" y="2548"/>
              <a:ext cx="51" cy="73"/>
            </a:xfrm>
            <a:custGeom>
              <a:avLst/>
              <a:gdLst>
                <a:gd name="T0" fmla="*/ 0 w 51"/>
                <a:gd name="T1" fmla="*/ 9 h 73"/>
                <a:gd name="T2" fmla="*/ 0 w 51"/>
                <a:gd name="T3" fmla="*/ 9 h 73"/>
                <a:gd name="T4" fmla="*/ 21 w 51"/>
                <a:gd name="T5" fmla="*/ 39 h 73"/>
                <a:gd name="T6" fmla="*/ 39 w 51"/>
                <a:gd name="T7" fmla="*/ 73 h 73"/>
                <a:gd name="T8" fmla="*/ 51 w 51"/>
                <a:gd name="T9" fmla="*/ 60 h 73"/>
                <a:gd name="T10" fmla="*/ 30 w 51"/>
                <a:gd name="T11" fmla="*/ 30 h 73"/>
                <a:gd name="T12" fmla="*/ 13 w 51"/>
                <a:gd name="T13" fmla="*/ 0 h 73"/>
                <a:gd name="T14" fmla="*/ 13 w 51"/>
                <a:gd name="T15" fmla="*/ 0 h 73"/>
                <a:gd name="T16" fmla="*/ 0 w 51"/>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73">
                  <a:moveTo>
                    <a:pt x="0" y="9"/>
                  </a:moveTo>
                  <a:lnTo>
                    <a:pt x="0" y="9"/>
                  </a:lnTo>
                  <a:lnTo>
                    <a:pt x="21" y="39"/>
                  </a:lnTo>
                  <a:lnTo>
                    <a:pt x="39" y="73"/>
                  </a:lnTo>
                  <a:lnTo>
                    <a:pt x="51"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49" name="Freeform 2180"/>
            <p:cNvSpPr>
              <a:spLocks/>
            </p:cNvSpPr>
            <p:nvPr/>
          </p:nvSpPr>
          <p:spPr bwMode="auto">
            <a:xfrm>
              <a:off x="1387" y="2514"/>
              <a:ext cx="73" cy="43"/>
            </a:xfrm>
            <a:custGeom>
              <a:avLst/>
              <a:gdLst>
                <a:gd name="T0" fmla="*/ 0 w 73"/>
                <a:gd name="T1" fmla="*/ 9 h 43"/>
                <a:gd name="T2" fmla="*/ 35 w 73"/>
                <a:gd name="T3" fmla="*/ 30 h 43"/>
                <a:gd name="T4" fmla="*/ 60 w 73"/>
                <a:gd name="T5" fmla="*/ 43 h 43"/>
                <a:gd name="T6" fmla="*/ 73 w 73"/>
                <a:gd name="T7" fmla="*/ 34 h 43"/>
                <a:gd name="T8" fmla="*/ 39 w 73"/>
                <a:gd name="T9" fmla="*/ 17 h 43"/>
                <a:gd name="T10" fmla="*/ 9 w 73"/>
                <a:gd name="T11" fmla="*/ 0 h 43"/>
                <a:gd name="T12" fmla="*/ 0 w 73"/>
                <a:gd name="T13" fmla="*/ 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3">
                  <a:moveTo>
                    <a:pt x="0" y="9"/>
                  </a:moveTo>
                  <a:lnTo>
                    <a:pt x="35" y="30"/>
                  </a:lnTo>
                  <a:lnTo>
                    <a:pt x="60" y="43"/>
                  </a:lnTo>
                  <a:lnTo>
                    <a:pt x="73" y="34"/>
                  </a:lnTo>
                  <a:lnTo>
                    <a:pt x="39" y="17"/>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0" name="Freeform 2181"/>
            <p:cNvSpPr>
              <a:spLocks/>
            </p:cNvSpPr>
            <p:nvPr/>
          </p:nvSpPr>
          <p:spPr bwMode="auto">
            <a:xfrm>
              <a:off x="2411" y="3448"/>
              <a:ext cx="38" cy="34"/>
            </a:xfrm>
            <a:custGeom>
              <a:avLst/>
              <a:gdLst>
                <a:gd name="T0" fmla="*/ 0 w 38"/>
                <a:gd name="T1" fmla="*/ 9 h 34"/>
                <a:gd name="T2" fmla="*/ 0 w 38"/>
                <a:gd name="T3" fmla="*/ 9 h 34"/>
                <a:gd name="T4" fmla="*/ 17 w 38"/>
                <a:gd name="T5" fmla="*/ 26 h 34"/>
                <a:gd name="T6" fmla="*/ 26 w 38"/>
                <a:gd name="T7" fmla="*/ 34 h 34"/>
                <a:gd name="T8" fmla="*/ 38 w 38"/>
                <a:gd name="T9" fmla="*/ 26 h 34"/>
                <a:gd name="T10" fmla="*/ 30 w 38"/>
                <a:gd name="T11" fmla="*/ 17 h 34"/>
                <a:gd name="T12" fmla="*/ 9 w 38"/>
                <a:gd name="T13" fmla="*/ 0 h 34"/>
                <a:gd name="T14" fmla="*/ 9 w 38"/>
                <a:gd name="T15" fmla="*/ 0 h 34"/>
                <a:gd name="T16" fmla="*/ 0 w 38"/>
                <a:gd name="T17" fmla="*/ 9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4">
                  <a:moveTo>
                    <a:pt x="0" y="9"/>
                  </a:moveTo>
                  <a:lnTo>
                    <a:pt x="0" y="9"/>
                  </a:lnTo>
                  <a:lnTo>
                    <a:pt x="17" y="26"/>
                  </a:lnTo>
                  <a:lnTo>
                    <a:pt x="26" y="34"/>
                  </a:lnTo>
                  <a:lnTo>
                    <a:pt x="38" y="26"/>
                  </a:lnTo>
                  <a:lnTo>
                    <a:pt x="30" y="17"/>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1" name="Freeform 2182"/>
            <p:cNvSpPr>
              <a:spLocks/>
            </p:cNvSpPr>
            <p:nvPr/>
          </p:nvSpPr>
          <p:spPr bwMode="auto">
            <a:xfrm>
              <a:off x="2368" y="3393"/>
              <a:ext cx="52" cy="64"/>
            </a:xfrm>
            <a:custGeom>
              <a:avLst/>
              <a:gdLst>
                <a:gd name="T0" fmla="*/ 0 w 52"/>
                <a:gd name="T1" fmla="*/ 8 h 64"/>
                <a:gd name="T2" fmla="*/ 0 w 52"/>
                <a:gd name="T3" fmla="*/ 8 h 64"/>
                <a:gd name="T4" fmla="*/ 22 w 52"/>
                <a:gd name="T5" fmla="*/ 38 h 64"/>
                <a:gd name="T6" fmla="*/ 43 w 52"/>
                <a:gd name="T7" fmla="*/ 64 h 64"/>
                <a:gd name="T8" fmla="*/ 52 w 52"/>
                <a:gd name="T9" fmla="*/ 55 h 64"/>
                <a:gd name="T10" fmla="*/ 35 w 52"/>
                <a:gd name="T11" fmla="*/ 30 h 64"/>
                <a:gd name="T12" fmla="*/ 9 w 52"/>
                <a:gd name="T13" fmla="*/ 0 h 64"/>
                <a:gd name="T14" fmla="*/ 9 w 52"/>
                <a:gd name="T15" fmla="*/ 0 h 64"/>
                <a:gd name="T16" fmla="*/ 0 w 52"/>
                <a:gd name="T17" fmla="*/ 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64">
                  <a:moveTo>
                    <a:pt x="0" y="8"/>
                  </a:moveTo>
                  <a:lnTo>
                    <a:pt x="0" y="8"/>
                  </a:lnTo>
                  <a:lnTo>
                    <a:pt x="22" y="38"/>
                  </a:lnTo>
                  <a:lnTo>
                    <a:pt x="43" y="64"/>
                  </a:lnTo>
                  <a:lnTo>
                    <a:pt x="52" y="55"/>
                  </a:lnTo>
                  <a:lnTo>
                    <a:pt x="35" y="30"/>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2" name="Freeform 2183"/>
            <p:cNvSpPr>
              <a:spLocks/>
            </p:cNvSpPr>
            <p:nvPr/>
          </p:nvSpPr>
          <p:spPr bwMode="auto">
            <a:xfrm>
              <a:off x="2304" y="3359"/>
              <a:ext cx="73" cy="42"/>
            </a:xfrm>
            <a:custGeom>
              <a:avLst/>
              <a:gdLst>
                <a:gd name="T0" fmla="*/ 0 w 73"/>
                <a:gd name="T1" fmla="*/ 13 h 42"/>
                <a:gd name="T2" fmla="*/ 0 w 73"/>
                <a:gd name="T3" fmla="*/ 13 h 42"/>
                <a:gd name="T4" fmla="*/ 35 w 73"/>
                <a:gd name="T5" fmla="*/ 30 h 42"/>
                <a:gd name="T6" fmla="*/ 64 w 73"/>
                <a:gd name="T7" fmla="*/ 42 h 42"/>
                <a:gd name="T8" fmla="*/ 73 w 73"/>
                <a:gd name="T9" fmla="*/ 34 h 42"/>
                <a:gd name="T10" fmla="*/ 43 w 73"/>
                <a:gd name="T11" fmla="*/ 17 h 42"/>
                <a:gd name="T12" fmla="*/ 13 w 73"/>
                <a:gd name="T13" fmla="*/ 0 h 42"/>
                <a:gd name="T14" fmla="*/ 13 w 73"/>
                <a:gd name="T15" fmla="*/ 0 h 42"/>
                <a:gd name="T16" fmla="*/ 0 w 73"/>
                <a:gd name="T17" fmla="*/ 13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2">
                  <a:moveTo>
                    <a:pt x="0" y="13"/>
                  </a:moveTo>
                  <a:lnTo>
                    <a:pt x="0" y="13"/>
                  </a:lnTo>
                  <a:lnTo>
                    <a:pt x="35" y="30"/>
                  </a:lnTo>
                  <a:lnTo>
                    <a:pt x="64" y="42"/>
                  </a:lnTo>
                  <a:lnTo>
                    <a:pt x="73" y="34"/>
                  </a:lnTo>
                  <a:lnTo>
                    <a:pt x="43" y="17"/>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3" name="Freeform 2184"/>
            <p:cNvSpPr>
              <a:spLocks/>
            </p:cNvSpPr>
            <p:nvPr/>
          </p:nvSpPr>
          <p:spPr bwMode="auto">
            <a:xfrm>
              <a:off x="2270" y="3299"/>
              <a:ext cx="47" cy="73"/>
            </a:xfrm>
            <a:custGeom>
              <a:avLst/>
              <a:gdLst>
                <a:gd name="T0" fmla="*/ 0 w 47"/>
                <a:gd name="T1" fmla="*/ 13 h 73"/>
                <a:gd name="T2" fmla="*/ 0 w 47"/>
                <a:gd name="T3" fmla="*/ 13 h 73"/>
                <a:gd name="T4" fmla="*/ 17 w 47"/>
                <a:gd name="T5" fmla="*/ 38 h 73"/>
                <a:gd name="T6" fmla="*/ 34 w 47"/>
                <a:gd name="T7" fmla="*/ 73 h 73"/>
                <a:gd name="T8" fmla="*/ 47 w 47"/>
                <a:gd name="T9" fmla="*/ 60 h 73"/>
                <a:gd name="T10" fmla="*/ 30 w 47"/>
                <a:gd name="T11" fmla="*/ 30 h 73"/>
                <a:gd name="T12" fmla="*/ 9 w 47"/>
                <a:gd name="T13" fmla="*/ 0 h 73"/>
                <a:gd name="T14" fmla="*/ 9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38"/>
                  </a:lnTo>
                  <a:lnTo>
                    <a:pt x="34" y="73"/>
                  </a:lnTo>
                  <a:lnTo>
                    <a:pt x="47" y="60"/>
                  </a:lnTo>
                  <a:lnTo>
                    <a:pt x="30" y="30"/>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4" name="Freeform 2185"/>
            <p:cNvSpPr>
              <a:spLocks/>
            </p:cNvSpPr>
            <p:nvPr/>
          </p:nvSpPr>
          <p:spPr bwMode="auto">
            <a:xfrm>
              <a:off x="2206" y="3265"/>
              <a:ext cx="73" cy="47"/>
            </a:xfrm>
            <a:custGeom>
              <a:avLst/>
              <a:gdLst>
                <a:gd name="T0" fmla="*/ 0 w 73"/>
                <a:gd name="T1" fmla="*/ 8 h 47"/>
                <a:gd name="T2" fmla="*/ 0 w 73"/>
                <a:gd name="T3" fmla="*/ 8 h 47"/>
                <a:gd name="T4" fmla="*/ 30 w 73"/>
                <a:gd name="T5" fmla="*/ 26 h 47"/>
                <a:gd name="T6" fmla="*/ 64 w 73"/>
                <a:gd name="T7" fmla="*/ 47 h 47"/>
                <a:gd name="T8" fmla="*/ 73 w 73"/>
                <a:gd name="T9" fmla="*/ 34 h 47"/>
                <a:gd name="T10" fmla="*/ 39 w 73"/>
                <a:gd name="T11" fmla="*/ 13 h 47"/>
                <a:gd name="T12" fmla="*/ 9 w 73"/>
                <a:gd name="T13" fmla="*/ 0 h 47"/>
                <a:gd name="T14" fmla="*/ 9 w 73"/>
                <a:gd name="T15" fmla="*/ 0 h 47"/>
                <a:gd name="T16" fmla="*/ 0 w 73"/>
                <a:gd name="T17" fmla="*/ 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8"/>
                  </a:moveTo>
                  <a:lnTo>
                    <a:pt x="0" y="8"/>
                  </a:lnTo>
                  <a:lnTo>
                    <a:pt x="30" y="26"/>
                  </a:lnTo>
                  <a:lnTo>
                    <a:pt x="64" y="47"/>
                  </a:lnTo>
                  <a:lnTo>
                    <a:pt x="73" y="34"/>
                  </a:lnTo>
                  <a:lnTo>
                    <a:pt x="39" y="13"/>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5" name="Freeform 2186"/>
            <p:cNvSpPr>
              <a:spLocks/>
            </p:cNvSpPr>
            <p:nvPr/>
          </p:nvSpPr>
          <p:spPr bwMode="auto">
            <a:xfrm>
              <a:off x="2168" y="3201"/>
              <a:ext cx="47" cy="72"/>
            </a:xfrm>
            <a:custGeom>
              <a:avLst/>
              <a:gdLst>
                <a:gd name="T0" fmla="*/ 0 w 47"/>
                <a:gd name="T1" fmla="*/ 13 h 72"/>
                <a:gd name="T2" fmla="*/ 0 w 47"/>
                <a:gd name="T3" fmla="*/ 13 h 72"/>
                <a:gd name="T4" fmla="*/ 17 w 47"/>
                <a:gd name="T5" fmla="*/ 43 h 72"/>
                <a:gd name="T6" fmla="*/ 38 w 47"/>
                <a:gd name="T7" fmla="*/ 72 h 72"/>
                <a:gd name="T8" fmla="*/ 47 w 47"/>
                <a:gd name="T9" fmla="*/ 64 h 72"/>
                <a:gd name="T10" fmla="*/ 30 w 47"/>
                <a:gd name="T11" fmla="*/ 34 h 72"/>
                <a:gd name="T12" fmla="*/ 13 w 47"/>
                <a:gd name="T13" fmla="*/ 0 h 72"/>
                <a:gd name="T14" fmla="*/ 13 w 47"/>
                <a:gd name="T15" fmla="*/ 0 h 72"/>
                <a:gd name="T16" fmla="*/ 0 w 47"/>
                <a:gd name="T17" fmla="*/ 1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2">
                  <a:moveTo>
                    <a:pt x="0" y="13"/>
                  </a:moveTo>
                  <a:lnTo>
                    <a:pt x="0" y="13"/>
                  </a:lnTo>
                  <a:lnTo>
                    <a:pt x="17" y="43"/>
                  </a:lnTo>
                  <a:lnTo>
                    <a:pt x="38" y="72"/>
                  </a:lnTo>
                  <a:lnTo>
                    <a:pt x="47" y="64"/>
                  </a:lnTo>
                  <a:lnTo>
                    <a:pt x="30" y="34"/>
                  </a:lnTo>
                  <a:lnTo>
                    <a:pt x="13"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6" name="Freeform 2187"/>
            <p:cNvSpPr>
              <a:spLocks/>
            </p:cNvSpPr>
            <p:nvPr/>
          </p:nvSpPr>
          <p:spPr bwMode="auto">
            <a:xfrm>
              <a:off x="2104" y="3167"/>
              <a:ext cx="77" cy="47"/>
            </a:xfrm>
            <a:custGeom>
              <a:avLst/>
              <a:gdLst>
                <a:gd name="T0" fmla="*/ 0 w 77"/>
                <a:gd name="T1" fmla="*/ 8 h 47"/>
                <a:gd name="T2" fmla="*/ 0 w 77"/>
                <a:gd name="T3" fmla="*/ 8 h 47"/>
                <a:gd name="T4" fmla="*/ 34 w 77"/>
                <a:gd name="T5" fmla="*/ 30 h 47"/>
                <a:gd name="T6" fmla="*/ 64 w 77"/>
                <a:gd name="T7" fmla="*/ 47 h 47"/>
                <a:gd name="T8" fmla="*/ 77 w 77"/>
                <a:gd name="T9" fmla="*/ 34 h 47"/>
                <a:gd name="T10" fmla="*/ 43 w 77"/>
                <a:gd name="T11" fmla="*/ 17 h 47"/>
                <a:gd name="T12" fmla="*/ 13 w 77"/>
                <a:gd name="T13" fmla="*/ 0 h 47"/>
                <a:gd name="T14" fmla="*/ 13 w 77"/>
                <a:gd name="T15" fmla="*/ 0 h 47"/>
                <a:gd name="T16" fmla="*/ 0 w 77"/>
                <a:gd name="T17" fmla="*/ 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8"/>
                  </a:moveTo>
                  <a:lnTo>
                    <a:pt x="0" y="8"/>
                  </a:lnTo>
                  <a:lnTo>
                    <a:pt x="34" y="30"/>
                  </a:lnTo>
                  <a:lnTo>
                    <a:pt x="64" y="47"/>
                  </a:lnTo>
                  <a:lnTo>
                    <a:pt x="77" y="34"/>
                  </a:lnTo>
                  <a:lnTo>
                    <a:pt x="43" y="17"/>
                  </a:lnTo>
                  <a:lnTo>
                    <a:pt x="13"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7" name="Freeform 2188"/>
            <p:cNvSpPr>
              <a:spLocks/>
            </p:cNvSpPr>
            <p:nvPr/>
          </p:nvSpPr>
          <p:spPr bwMode="auto">
            <a:xfrm>
              <a:off x="2070" y="3107"/>
              <a:ext cx="47" cy="68"/>
            </a:xfrm>
            <a:custGeom>
              <a:avLst/>
              <a:gdLst>
                <a:gd name="T0" fmla="*/ 0 w 47"/>
                <a:gd name="T1" fmla="*/ 9 h 68"/>
                <a:gd name="T2" fmla="*/ 0 w 47"/>
                <a:gd name="T3" fmla="*/ 9 h 68"/>
                <a:gd name="T4" fmla="*/ 17 w 47"/>
                <a:gd name="T5" fmla="*/ 38 h 68"/>
                <a:gd name="T6" fmla="*/ 34 w 47"/>
                <a:gd name="T7" fmla="*/ 68 h 68"/>
                <a:gd name="T8" fmla="*/ 47 w 47"/>
                <a:gd name="T9" fmla="*/ 60 h 68"/>
                <a:gd name="T10" fmla="*/ 30 w 47"/>
                <a:gd name="T11" fmla="*/ 30 h 68"/>
                <a:gd name="T12" fmla="*/ 8 w 47"/>
                <a:gd name="T13" fmla="*/ 0 h 68"/>
                <a:gd name="T14" fmla="*/ 8 w 47"/>
                <a:gd name="T15" fmla="*/ 0 h 68"/>
                <a:gd name="T16" fmla="*/ 0 w 47"/>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8">
                  <a:moveTo>
                    <a:pt x="0" y="9"/>
                  </a:moveTo>
                  <a:lnTo>
                    <a:pt x="0" y="9"/>
                  </a:lnTo>
                  <a:lnTo>
                    <a:pt x="17" y="38"/>
                  </a:lnTo>
                  <a:lnTo>
                    <a:pt x="34" y="68"/>
                  </a:lnTo>
                  <a:lnTo>
                    <a:pt x="47" y="60"/>
                  </a:lnTo>
                  <a:lnTo>
                    <a:pt x="30"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8" name="Freeform 2189"/>
            <p:cNvSpPr>
              <a:spLocks/>
            </p:cNvSpPr>
            <p:nvPr/>
          </p:nvSpPr>
          <p:spPr bwMode="auto">
            <a:xfrm>
              <a:off x="2006" y="3073"/>
              <a:ext cx="72" cy="43"/>
            </a:xfrm>
            <a:custGeom>
              <a:avLst/>
              <a:gdLst>
                <a:gd name="T0" fmla="*/ 0 w 72"/>
                <a:gd name="T1" fmla="*/ 9 h 43"/>
                <a:gd name="T2" fmla="*/ 0 w 72"/>
                <a:gd name="T3" fmla="*/ 9 h 43"/>
                <a:gd name="T4" fmla="*/ 34 w 72"/>
                <a:gd name="T5" fmla="*/ 26 h 43"/>
                <a:gd name="T6" fmla="*/ 64 w 72"/>
                <a:gd name="T7" fmla="*/ 43 h 43"/>
                <a:gd name="T8" fmla="*/ 72 w 72"/>
                <a:gd name="T9" fmla="*/ 34 h 43"/>
                <a:gd name="T10" fmla="*/ 38 w 72"/>
                <a:gd name="T11" fmla="*/ 13 h 43"/>
                <a:gd name="T12" fmla="*/ 8 w 72"/>
                <a:gd name="T13" fmla="*/ 0 h 43"/>
                <a:gd name="T14" fmla="*/ 8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4" y="26"/>
                  </a:lnTo>
                  <a:lnTo>
                    <a:pt x="64" y="43"/>
                  </a:lnTo>
                  <a:lnTo>
                    <a:pt x="72" y="34"/>
                  </a:lnTo>
                  <a:lnTo>
                    <a:pt x="38" y="13"/>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59" name="Freeform 2190"/>
            <p:cNvSpPr>
              <a:spLocks/>
            </p:cNvSpPr>
            <p:nvPr/>
          </p:nvSpPr>
          <p:spPr bwMode="auto">
            <a:xfrm>
              <a:off x="1967" y="3013"/>
              <a:ext cx="47" cy="69"/>
            </a:xfrm>
            <a:custGeom>
              <a:avLst/>
              <a:gdLst>
                <a:gd name="T0" fmla="*/ 0 w 47"/>
                <a:gd name="T1" fmla="*/ 9 h 69"/>
                <a:gd name="T2" fmla="*/ 0 w 47"/>
                <a:gd name="T3" fmla="*/ 9 h 69"/>
                <a:gd name="T4" fmla="*/ 18 w 47"/>
                <a:gd name="T5" fmla="*/ 39 h 69"/>
                <a:gd name="T6" fmla="*/ 39 w 47"/>
                <a:gd name="T7" fmla="*/ 69 h 69"/>
                <a:gd name="T8" fmla="*/ 47 w 47"/>
                <a:gd name="T9" fmla="*/ 60 h 69"/>
                <a:gd name="T10" fmla="*/ 30 w 47"/>
                <a:gd name="T11" fmla="*/ 30 h 69"/>
                <a:gd name="T12" fmla="*/ 13 w 47"/>
                <a:gd name="T13" fmla="*/ 0 h 69"/>
                <a:gd name="T14" fmla="*/ 13 w 47"/>
                <a:gd name="T15" fmla="*/ 0 h 69"/>
                <a:gd name="T16" fmla="*/ 0 w 47"/>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9">
                  <a:moveTo>
                    <a:pt x="0" y="9"/>
                  </a:moveTo>
                  <a:lnTo>
                    <a:pt x="0" y="9"/>
                  </a:lnTo>
                  <a:lnTo>
                    <a:pt x="18" y="39"/>
                  </a:lnTo>
                  <a:lnTo>
                    <a:pt x="39" y="69"/>
                  </a:lnTo>
                  <a:lnTo>
                    <a:pt x="47"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0" name="Freeform 2191"/>
            <p:cNvSpPr>
              <a:spLocks/>
            </p:cNvSpPr>
            <p:nvPr/>
          </p:nvSpPr>
          <p:spPr bwMode="auto">
            <a:xfrm>
              <a:off x="1904" y="2975"/>
              <a:ext cx="76" cy="47"/>
            </a:xfrm>
            <a:custGeom>
              <a:avLst/>
              <a:gdLst>
                <a:gd name="T0" fmla="*/ 0 w 76"/>
                <a:gd name="T1" fmla="*/ 13 h 47"/>
                <a:gd name="T2" fmla="*/ 0 w 76"/>
                <a:gd name="T3" fmla="*/ 13 h 47"/>
                <a:gd name="T4" fmla="*/ 34 w 76"/>
                <a:gd name="T5" fmla="*/ 30 h 47"/>
                <a:gd name="T6" fmla="*/ 63 w 76"/>
                <a:gd name="T7" fmla="*/ 47 h 47"/>
                <a:gd name="T8" fmla="*/ 76 w 76"/>
                <a:gd name="T9" fmla="*/ 38 h 47"/>
                <a:gd name="T10" fmla="*/ 42 w 76"/>
                <a:gd name="T11" fmla="*/ 17 h 47"/>
                <a:gd name="T12" fmla="*/ 12 w 76"/>
                <a:gd name="T13" fmla="*/ 0 h 47"/>
                <a:gd name="T14" fmla="*/ 12 w 76"/>
                <a:gd name="T15" fmla="*/ 0 h 47"/>
                <a:gd name="T16" fmla="*/ 0 w 76"/>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7">
                  <a:moveTo>
                    <a:pt x="0" y="13"/>
                  </a:moveTo>
                  <a:lnTo>
                    <a:pt x="0" y="13"/>
                  </a:lnTo>
                  <a:lnTo>
                    <a:pt x="34" y="30"/>
                  </a:lnTo>
                  <a:lnTo>
                    <a:pt x="63" y="47"/>
                  </a:lnTo>
                  <a:lnTo>
                    <a:pt x="76" y="38"/>
                  </a:lnTo>
                  <a:lnTo>
                    <a:pt x="42" y="17"/>
                  </a:lnTo>
                  <a:lnTo>
                    <a:pt x="12"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1" name="Freeform 2192"/>
            <p:cNvSpPr>
              <a:spLocks/>
            </p:cNvSpPr>
            <p:nvPr/>
          </p:nvSpPr>
          <p:spPr bwMode="auto">
            <a:xfrm>
              <a:off x="1865" y="2915"/>
              <a:ext cx="51" cy="73"/>
            </a:xfrm>
            <a:custGeom>
              <a:avLst/>
              <a:gdLst>
                <a:gd name="T0" fmla="*/ 0 w 51"/>
                <a:gd name="T1" fmla="*/ 9 h 73"/>
                <a:gd name="T2" fmla="*/ 0 w 51"/>
                <a:gd name="T3" fmla="*/ 9 h 73"/>
                <a:gd name="T4" fmla="*/ 17 w 51"/>
                <a:gd name="T5" fmla="*/ 39 h 73"/>
                <a:gd name="T6" fmla="*/ 39 w 51"/>
                <a:gd name="T7" fmla="*/ 73 h 73"/>
                <a:gd name="T8" fmla="*/ 51 w 51"/>
                <a:gd name="T9" fmla="*/ 60 h 73"/>
                <a:gd name="T10" fmla="*/ 30 w 51"/>
                <a:gd name="T11" fmla="*/ 30 h 73"/>
                <a:gd name="T12" fmla="*/ 13 w 51"/>
                <a:gd name="T13" fmla="*/ 0 h 73"/>
                <a:gd name="T14" fmla="*/ 13 w 51"/>
                <a:gd name="T15" fmla="*/ 0 h 73"/>
                <a:gd name="T16" fmla="*/ 0 w 51"/>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73">
                  <a:moveTo>
                    <a:pt x="0" y="9"/>
                  </a:moveTo>
                  <a:lnTo>
                    <a:pt x="0" y="9"/>
                  </a:lnTo>
                  <a:lnTo>
                    <a:pt x="17" y="39"/>
                  </a:lnTo>
                  <a:lnTo>
                    <a:pt x="39" y="73"/>
                  </a:lnTo>
                  <a:lnTo>
                    <a:pt x="51"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2" name="Freeform 2193"/>
            <p:cNvSpPr>
              <a:spLocks/>
            </p:cNvSpPr>
            <p:nvPr/>
          </p:nvSpPr>
          <p:spPr bwMode="auto">
            <a:xfrm>
              <a:off x="1805" y="2881"/>
              <a:ext cx="73" cy="43"/>
            </a:xfrm>
            <a:custGeom>
              <a:avLst/>
              <a:gdLst>
                <a:gd name="T0" fmla="*/ 0 w 73"/>
                <a:gd name="T1" fmla="*/ 9 h 43"/>
                <a:gd name="T2" fmla="*/ 0 w 73"/>
                <a:gd name="T3" fmla="*/ 9 h 43"/>
                <a:gd name="T4" fmla="*/ 30 w 73"/>
                <a:gd name="T5" fmla="*/ 26 h 43"/>
                <a:gd name="T6" fmla="*/ 60 w 73"/>
                <a:gd name="T7" fmla="*/ 43 h 43"/>
                <a:gd name="T8" fmla="*/ 73 w 73"/>
                <a:gd name="T9" fmla="*/ 34 h 43"/>
                <a:gd name="T10" fmla="*/ 39 w 73"/>
                <a:gd name="T11" fmla="*/ 13 h 43"/>
                <a:gd name="T12" fmla="*/ 9 w 73"/>
                <a:gd name="T13" fmla="*/ 0 h 43"/>
                <a:gd name="T14" fmla="*/ 9 w 73"/>
                <a:gd name="T15" fmla="*/ 0 h 43"/>
                <a:gd name="T16" fmla="*/ 0 w 73"/>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3">
                  <a:moveTo>
                    <a:pt x="0" y="9"/>
                  </a:moveTo>
                  <a:lnTo>
                    <a:pt x="0" y="9"/>
                  </a:lnTo>
                  <a:lnTo>
                    <a:pt x="30" y="26"/>
                  </a:lnTo>
                  <a:lnTo>
                    <a:pt x="60" y="43"/>
                  </a:lnTo>
                  <a:lnTo>
                    <a:pt x="73" y="34"/>
                  </a:lnTo>
                  <a:lnTo>
                    <a:pt x="39" y="13"/>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3" name="Freeform 2194"/>
            <p:cNvSpPr>
              <a:spLocks/>
            </p:cNvSpPr>
            <p:nvPr/>
          </p:nvSpPr>
          <p:spPr bwMode="auto">
            <a:xfrm>
              <a:off x="1767" y="2821"/>
              <a:ext cx="47" cy="69"/>
            </a:xfrm>
            <a:custGeom>
              <a:avLst/>
              <a:gdLst>
                <a:gd name="T0" fmla="*/ 0 w 47"/>
                <a:gd name="T1" fmla="*/ 9 h 69"/>
                <a:gd name="T2" fmla="*/ 0 w 47"/>
                <a:gd name="T3" fmla="*/ 9 h 69"/>
                <a:gd name="T4" fmla="*/ 17 w 47"/>
                <a:gd name="T5" fmla="*/ 39 h 69"/>
                <a:gd name="T6" fmla="*/ 38 w 47"/>
                <a:gd name="T7" fmla="*/ 69 h 69"/>
                <a:gd name="T8" fmla="*/ 47 w 47"/>
                <a:gd name="T9" fmla="*/ 60 h 69"/>
                <a:gd name="T10" fmla="*/ 30 w 47"/>
                <a:gd name="T11" fmla="*/ 30 h 69"/>
                <a:gd name="T12" fmla="*/ 13 w 47"/>
                <a:gd name="T13" fmla="*/ 0 h 69"/>
                <a:gd name="T14" fmla="*/ 13 w 47"/>
                <a:gd name="T15" fmla="*/ 0 h 69"/>
                <a:gd name="T16" fmla="*/ 0 w 47"/>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9">
                  <a:moveTo>
                    <a:pt x="0" y="9"/>
                  </a:moveTo>
                  <a:lnTo>
                    <a:pt x="0" y="9"/>
                  </a:lnTo>
                  <a:lnTo>
                    <a:pt x="17" y="39"/>
                  </a:lnTo>
                  <a:lnTo>
                    <a:pt x="38" y="69"/>
                  </a:lnTo>
                  <a:lnTo>
                    <a:pt x="47"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4" name="Freeform 2195"/>
            <p:cNvSpPr>
              <a:spLocks/>
            </p:cNvSpPr>
            <p:nvPr/>
          </p:nvSpPr>
          <p:spPr bwMode="auto">
            <a:xfrm>
              <a:off x="1703" y="2783"/>
              <a:ext cx="77" cy="47"/>
            </a:xfrm>
            <a:custGeom>
              <a:avLst/>
              <a:gdLst>
                <a:gd name="T0" fmla="*/ 0 w 77"/>
                <a:gd name="T1" fmla="*/ 13 h 47"/>
                <a:gd name="T2" fmla="*/ 0 w 77"/>
                <a:gd name="T3" fmla="*/ 13 h 47"/>
                <a:gd name="T4" fmla="*/ 34 w 77"/>
                <a:gd name="T5" fmla="*/ 30 h 47"/>
                <a:gd name="T6" fmla="*/ 64 w 77"/>
                <a:gd name="T7" fmla="*/ 47 h 47"/>
                <a:gd name="T8" fmla="*/ 77 w 77"/>
                <a:gd name="T9" fmla="*/ 38 h 47"/>
                <a:gd name="T10" fmla="*/ 43 w 77"/>
                <a:gd name="T11" fmla="*/ 17 h 47"/>
                <a:gd name="T12" fmla="*/ 9 w 77"/>
                <a:gd name="T13" fmla="*/ 0 h 47"/>
                <a:gd name="T14" fmla="*/ 9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4" y="30"/>
                  </a:lnTo>
                  <a:lnTo>
                    <a:pt x="64" y="47"/>
                  </a:lnTo>
                  <a:lnTo>
                    <a:pt x="77" y="38"/>
                  </a:lnTo>
                  <a:lnTo>
                    <a:pt x="43"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5" name="Freeform 2196"/>
            <p:cNvSpPr>
              <a:spLocks/>
            </p:cNvSpPr>
            <p:nvPr/>
          </p:nvSpPr>
          <p:spPr bwMode="auto">
            <a:xfrm>
              <a:off x="1669" y="2723"/>
              <a:ext cx="43" cy="73"/>
            </a:xfrm>
            <a:custGeom>
              <a:avLst/>
              <a:gdLst>
                <a:gd name="T0" fmla="*/ 0 w 43"/>
                <a:gd name="T1" fmla="*/ 9 h 73"/>
                <a:gd name="T2" fmla="*/ 0 w 43"/>
                <a:gd name="T3" fmla="*/ 9 h 73"/>
                <a:gd name="T4" fmla="*/ 17 w 43"/>
                <a:gd name="T5" fmla="*/ 39 h 73"/>
                <a:gd name="T6" fmla="*/ 34 w 43"/>
                <a:gd name="T7" fmla="*/ 73 h 73"/>
                <a:gd name="T8" fmla="*/ 43 w 43"/>
                <a:gd name="T9" fmla="*/ 60 h 73"/>
                <a:gd name="T10" fmla="*/ 30 w 43"/>
                <a:gd name="T11" fmla="*/ 34 h 73"/>
                <a:gd name="T12" fmla="*/ 8 w 43"/>
                <a:gd name="T13" fmla="*/ 0 h 73"/>
                <a:gd name="T14" fmla="*/ 8 w 43"/>
                <a:gd name="T15" fmla="*/ 0 h 73"/>
                <a:gd name="T16" fmla="*/ 0 w 43"/>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73">
                  <a:moveTo>
                    <a:pt x="0" y="9"/>
                  </a:moveTo>
                  <a:lnTo>
                    <a:pt x="0" y="9"/>
                  </a:lnTo>
                  <a:lnTo>
                    <a:pt x="17" y="39"/>
                  </a:lnTo>
                  <a:lnTo>
                    <a:pt x="34" y="73"/>
                  </a:lnTo>
                  <a:lnTo>
                    <a:pt x="43" y="60"/>
                  </a:lnTo>
                  <a:lnTo>
                    <a:pt x="30" y="34"/>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6" name="Freeform 2197"/>
            <p:cNvSpPr>
              <a:spLocks/>
            </p:cNvSpPr>
            <p:nvPr/>
          </p:nvSpPr>
          <p:spPr bwMode="auto">
            <a:xfrm>
              <a:off x="1605" y="2689"/>
              <a:ext cx="72" cy="43"/>
            </a:xfrm>
            <a:custGeom>
              <a:avLst/>
              <a:gdLst>
                <a:gd name="T0" fmla="*/ 0 w 72"/>
                <a:gd name="T1" fmla="*/ 9 h 43"/>
                <a:gd name="T2" fmla="*/ 0 w 72"/>
                <a:gd name="T3" fmla="*/ 9 h 43"/>
                <a:gd name="T4" fmla="*/ 30 w 72"/>
                <a:gd name="T5" fmla="*/ 30 h 43"/>
                <a:gd name="T6" fmla="*/ 64 w 72"/>
                <a:gd name="T7" fmla="*/ 43 h 43"/>
                <a:gd name="T8" fmla="*/ 72 w 72"/>
                <a:gd name="T9" fmla="*/ 34 h 43"/>
                <a:gd name="T10" fmla="*/ 38 w 72"/>
                <a:gd name="T11" fmla="*/ 17 h 43"/>
                <a:gd name="T12" fmla="*/ 8 w 72"/>
                <a:gd name="T13" fmla="*/ 0 h 43"/>
                <a:gd name="T14" fmla="*/ 8 w 72"/>
                <a:gd name="T15" fmla="*/ 0 h 43"/>
                <a:gd name="T16" fmla="*/ 0 w 7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3">
                  <a:moveTo>
                    <a:pt x="0" y="9"/>
                  </a:moveTo>
                  <a:lnTo>
                    <a:pt x="0" y="9"/>
                  </a:lnTo>
                  <a:lnTo>
                    <a:pt x="30" y="30"/>
                  </a:lnTo>
                  <a:lnTo>
                    <a:pt x="64" y="43"/>
                  </a:lnTo>
                  <a:lnTo>
                    <a:pt x="72" y="34"/>
                  </a:lnTo>
                  <a:lnTo>
                    <a:pt x="38" y="17"/>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7" name="Freeform 2198"/>
            <p:cNvSpPr>
              <a:spLocks/>
            </p:cNvSpPr>
            <p:nvPr/>
          </p:nvSpPr>
          <p:spPr bwMode="auto">
            <a:xfrm>
              <a:off x="1567" y="2625"/>
              <a:ext cx="46" cy="73"/>
            </a:xfrm>
            <a:custGeom>
              <a:avLst/>
              <a:gdLst>
                <a:gd name="T0" fmla="*/ 0 w 46"/>
                <a:gd name="T1" fmla="*/ 13 h 73"/>
                <a:gd name="T2" fmla="*/ 0 w 46"/>
                <a:gd name="T3" fmla="*/ 13 h 73"/>
                <a:gd name="T4" fmla="*/ 17 w 46"/>
                <a:gd name="T5" fmla="*/ 43 h 73"/>
                <a:gd name="T6" fmla="*/ 38 w 46"/>
                <a:gd name="T7" fmla="*/ 73 h 73"/>
                <a:gd name="T8" fmla="*/ 46 w 46"/>
                <a:gd name="T9" fmla="*/ 64 h 73"/>
                <a:gd name="T10" fmla="*/ 29 w 46"/>
                <a:gd name="T11" fmla="*/ 34 h 73"/>
                <a:gd name="T12" fmla="*/ 8 w 46"/>
                <a:gd name="T13" fmla="*/ 0 h 73"/>
                <a:gd name="T14" fmla="*/ 8 w 46"/>
                <a:gd name="T15" fmla="*/ 0 h 73"/>
                <a:gd name="T16" fmla="*/ 0 w 46"/>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73">
                  <a:moveTo>
                    <a:pt x="0" y="13"/>
                  </a:moveTo>
                  <a:lnTo>
                    <a:pt x="0" y="13"/>
                  </a:lnTo>
                  <a:lnTo>
                    <a:pt x="17" y="43"/>
                  </a:lnTo>
                  <a:lnTo>
                    <a:pt x="38" y="73"/>
                  </a:lnTo>
                  <a:lnTo>
                    <a:pt x="46" y="64"/>
                  </a:lnTo>
                  <a:lnTo>
                    <a:pt x="29"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8" name="Freeform 2199"/>
            <p:cNvSpPr>
              <a:spLocks/>
            </p:cNvSpPr>
            <p:nvPr/>
          </p:nvSpPr>
          <p:spPr bwMode="auto">
            <a:xfrm>
              <a:off x="1503" y="2591"/>
              <a:ext cx="72" cy="47"/>
            </a:xfrm>
            <a:custGeom>
              <a:avLst/>
              <a:gdLst>
                <a:gd name="T0" fmla="*/ 0 w 72"/>
                <a:gd name="T1" fmla="*/ 13 h 47"/>
                <a:gd name="T2" fmla="*/ 0 w 72"/>
                <a:gd name="T3" fmla="*/ 13 h 47"/>
                <a:gd name="T4" fmla="*/ 34 w 72"/>
                <a:gd name="T5" fmla="*/ 30 h 47"/>
                <a:gd name="T6" fmla="*/ 64 w 72"/>
                <a:gd name="T7" fmla="*/ 47 h 47"/>
                <a:gd name="T8" fmla="*/ 72 w 72"/>
                <a:gd name="T9" fmla="*/ 34 h 47"/>
                <a:gd name="T10" fmla="*/ 42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4" y="30"/>
                  </a:lnTo>
                  <a:lnTo>
                    <a:pt x="64" y="47"/>
                  </a:lnTo>
                  <a:lnTo>
                    <a:pt x="72" y="34"/>
                  </a:lnTo>
                  <a:lnTo>
                    <a:pt x="42"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69" name="Freeform 2200"/>
            <p:cNvSpPr>
              <a:spLocks/>
            </p:cNvSpPr>
            <p:nvPr/>
          </p:nvSpPr>
          <p:spPr bwMode="auto">
            <a:xfrm>
              <a:off x="1464" y="2531"/>
              <a:ext cx="47" cy="73"/>
            </a:xfrm>
            <a:custGeom>
              <a:avLst/>
              <a:gdLst>
                <a:gd name="T0" fmla="*/ 0 w 47"/>
                <a:gd name="T1" fmla="*/ 9 h 73"/>
                <a:gd name="T2" fmla="*/ 0 w 47"/>
                <a:gd name="T3" fmla="*/ 9 h 73"/>
                <a:gd name="T4" fmla="*/ 17 w 47"/>
                <a:gd name="T5" fmla="*/ 39 h 73"/>
                <a:gd name="T6" fmla="*/ 39 w 47"/>
                <a:gd name="T7" fmla="*/ 73 h 73"/>
                <a:gd name="T8" fmla="*/ 47 w 47"/>
                <a:gd name="T9" fmla="*/ 60 h 73"/>
                <a:gd name="T10" fmla="*/ 30 w 47"/>
                <a:gd name="T11" fmla="*/ 30 h 73"/>
                <a:gd name="T12" fmla="*/ 13 w 47"/>
                <a:gd name="T13" fmla="*/ 0 h 73"/>
                <a:gd name="T14" fmla="*/ 13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9" y="73"/>
                  </a:lnTo>
                  <a:lnTo>
                    <a:pt x="47"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0" name="Freeform 2201"/>
            <p:cNvSpPr>
              <a:spLocks/>
            </p:cNvSpPr>
            <p:nvPr/>
          </p:nvSpPr>
          <p:spPr bwMode="auto">
            <a:xfrm>
              <a:off x="1405" y="2497"/>
              <a:ext cx="72" cy="43"/>
            </a:xfrm>
            <a:custGeom>
              <a:avLst/>
              <a:gdLst>
                <a:gd name="T0" fmla="*/ 0 w 72"/>
                <a:gd name="T1" fmla="*/ 9 h 43"/>
                <a:gd name="T2" fmla="*/ 29 w 72"/>
                <a:gd name="T3" fmla="*/ 30 h 43"/>
                <a:gd name="T4" fmla="*/ 59 w 72"/>
                <a:gd name="T5" fmla="*/ 43 h 43"/>
                <a:gd name="T6" fmla="*/ 72 w 72"/>
                <a:gd name="T7" fmla="*/ 34 h 43"/>
                <a:gd name="T8" fmla="*/ 38 w 72"/>
                <a:gd name="T9" fmla="*/ 17 h 43"/>
                <a:gd name="T10" fmla="*/ 8 w 72"/>
                <a:gd name="T11" fmla="*/ 0 h 43"/>
                <a:gd name="T12" fmla="*/ 0 w 72"/>
                <a:gd name="T13" fmla="*/ 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43">
                  <a:moveTo>
                    <a:pt x="0" y="9"/>
                  </a:moveTo>
                  <a:lnTo>
                    <a:pt x="29" y="30"/>
                  </a:lnTo>
                  <a:lnTo>
                    <a:pt x="59" y="43"/>
                  </a:lnTo>
                  <a:lnTo>
                    <a:pt x="72" y="34"/>
                  </a:lnTo>
                  <a:lnTo>
                    <a:pt x="38" y="17"/>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1" name="Freeform 2202"/>
            <p:cNvSpPr>
              <a:spLocks/>
            </p:cNvSpPr>
            <p:nvPr/>
          </p:nvSpPr>
          <p:spPr bwMode="auto">
            <a:xfrm>
              <a:off x="2428" y="3431"/>
              <a:ext cx="34" cy="34"/>
            </a:xfrm>
            <a:custGeom>
              <a:avLst/>
              <a:gdLst>
                <a:gd name="T0" fmla="*/ 0 w 34"/>
                <a:gd name="T1" fmla="*/ 9 h 34"/>
                <a:gd name="T2" fmla="*/ 0 w 34"/>
                <a:gd name="T3" fmla="*/ 9 h 34"/>
                <a:gd name="T4" fmla="*/ 17 w 34"/>
                <a:gd name="T5" fmla="*/ 26 h 34"/>
                <a:gd name="T6" fmla="*/ 26 w 34"/>
                <a:gd name="T7" fmla="*/ 34 h 34"/>
                <a:gd name="T8" fmla="*/ 34 w 34"/>
                <a:gd name="T9" fmla="*/ 26 h 34"/>
                <a:gd name="T10" fmla="*/ 30 w 34"/>
                <a:gd name="T11" fmla="*/ 17 h 34"/>
                <a:gd name="T12" fmla="*/ 9 w 34"/>
                <a:gd name="T13" fmla="*/ 0 h 34"/>
                <a:gd name="T14" fmla="*/ 9 w 34"/>
                <a:gd name="T15" fmla="*/ 0 h 34"/>
                <a:gd name="T16" fmla="*/ 0 w 34"/>
                <a:gd name="T17" fmla="*/ 9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0" y="9"/>
                  </a:moveTo>
                  <a:lnTo>
                    <a:pt x="0" y="9"/>
                  </a:lnTo>
                  <a:lnTo>
                    <a:pt x="17" y="26"/>
                  </a:lnTo>
                  <a:lnTo>
                    <a:pt x="26" y="34"/>
                  </a:lnTo>
                  <a:lnTo>
                    <a:pt x="34" y="26"/>
                  </a:lnTo>
                  <a:lnTo>
                    <a:pt x="30" y="17"/>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2" name="Freeform 2203"/>
            <p:cNvSpPr>
              <a:spLocks/>
            </p:cNvSpPr>
            <p:nvPr/>
          </p:nvSpPr>
          <p:spPr bwMode="auto">
            <a:xfrm>
              <a:off x="2385" y="3376"/>
              <a:ext cx="52" cy="64"/>
            </a:xfrm>
            <a:custGeom>
              <a:avLst/>
              <a:gdLst>
                <a:gd name="T0" fmla="*/ 0 w 52"/>
                <a:gd name="T1" fmla="*/ 8 h 64"/>
                <a:gd name="T2" fmla="*/ 0 w 52"/>
                <a:gd name="T3" fmla="*/ 8 h 64"/>
                <a:gd name="T4" fmla="*/ 22 w 52"/>
                <a:gd name="T5" fmla="*/ 38 h 64"/>
                <a:gd name="T6" fmla="*/ 43 w 52"/>
                <a:gd name="T7" fmla="*/ 64 h 64"/>
                <a:gd name="T8" fmla="*/ 52 w 52"/>
                <a:gd name="T9" fmla="*/ 55 h 64"/>
                <a:gd name="T10" fmla="*/ 35 w 52"/>
                <a:gd name="T11" fmla="*/ 30 h 64"/>
                <a:gd name="T12" fmla="*/ 9 w 52"/>
                <a:gd name="T13" fmla="*/ 0 h 64"/>
                <a:gd name="T14" fmla="*/ 9 w 52"/>
                <a:gd name="T15" fmla="*/ 0 h 64"/>
                <a:gd name="T16" fmla="*/ 0 w 52"/>
                <a:gd name="T17" fmla="*/ 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64">
                  <a:moveTo>
                    <a:pt x="0" y="8"/>
                  </a:moveTo>
                  <a:lnTo>
                    <a:pt x="0" y="8"/>
                  </a:lnTo>
                  <a:lnTo>
                    <a:pt x="22" y="38"/>
                  </a:lnTo>
                  <a:lnTo>
                    <a:pt x="43" y="64"/>
                  </a:lnTo>
                  <a:lnTo>
                    <a:pt x="52" y="55"/>
                  </a:lnTo>
                  <a:lnTo>
                    <a:pt x="35" y="30"/>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3" name="Freeform 2204"/>
            <p:cNvSpPr>
              <a:spLocks/>
            </p:cNvSpPr>
            <p:nvPr/>
          </p:nvSpPr>
          <p:spPr bwMode="auto">
            <a:xfrm>
              <a:off x="2321" y="3342"/>
              <a:ext cx="73" cy="42"/>
            </a:xfrm>
            <a:custGeom>
              <a:avLst/>
              <a:gdLst>
                <a:gd name="T0" fmla="*/ 0 w 73"/>
                <a:gd name="T1" fmla="*/ 12 h 42"/>
                <a:gd name="T2" fmla="*/ 0 w 73"/>
                <a:gd name="T3" fmla="*/ 12 h 42"/>
                <a:gd name="T4" fmla="*/ 35 w 73"/>
                <a:gd name="T5" fmla="*/ 30 h 42"/>
                <a:gd name="T6" fmla="*/ 64 w 73"/>
                <a:gd name="T7" fmla="*/ 42 h 42"/>
                <a:gd name="T8" fmla="*/ 73 w 73"/>
                <a:gd name="T9" fmla="*/ 34 h 42"/>
                <a:gd name="T10" fmla="*/ 43 w 73"/>
                <a:gd name="T11" fmla="*/ 17 h 42"/>
                <a:gd name="T12" fmla="*/ 13 w 73"/>
                <a:gd name="T13" fmla="*/ 0 h 42"/>
                <a:gd name="T14" fmla="*/ 13 w 73"/>
                <a:gd name="T15" fmla="*/ 0 h 42"/>
                <a:gd name="T16" fmla="*/ 0 w 73"/>
                <a:gd name="T17" fmla="*/ 1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2">
                  <a:moveTo>
                    <a:pt x="0" y="12"/>
                  </a:moveTo>
                  <a:lnTo>
                    <a:pt x="0" y="12"/>
                  </a:lnTo>
                  <a:lnTo>
                    <a:pt x="35" y="30"/>
                  </a:lnTo>
                  <a:lnTo>
                    <a:pt x="64" y="42"/>
                  </a:lnTo>
                  <a:lnTo>
                    <a:pt x="73" y="34"/>
                  </a:lnTo>
                  <a:lnTo>
                    <a:pt x="43" y="17"/>
                  </a:lnTo>
                  <a:lnTo>
                    <a:pt x="13" y="0"/>
                  </a:lnTo>
                  <a:lnTo>
                    <a:pt x="0" y="12"/>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4" name="Freeform 2205"/>
            <p:cNvSpPr>
              <a:spLocks/>
            </p:cNvSpPr>
            <p:nvPr/>
          </p:nvSpPr>
          <p:spPr bwMode="auto">
            <a:xfrm>
              <a:off x="2287" y="3282"/>
              <a:ext cx="47" cy="72"/>
            </a:xfrm>
            <a:custGeom>
              <a:avLst/>
              <a:gdLst>
                <a:gd name="T0" fmla="*/ 0 w 47"/>
                <a:gd name="T1" fmla="*/ 13 h 72"/>
                <a:gd name="T2" fmla="*/ 0 w 47"/>
                <a:gd name="T3" fmla="*/ 13 h 72"/>
                <a:gd name="T4" fmla="*/ 13 w 47"/>
                <a:gd name="T5" fmla="*/ 38 h 72"/>
                <a:gd name="T6" fmla="*/ 34 w 47"/>
                <a:gd name="T7" fmla="*/ 72 h 72"/>
                <a:gd name="T8" fmla="*/ 47 w 47"/>
                <a:gd name="T9" fmla="*/ 60 h 72"/>
                <a:gd name="T10" fmla="*/ 26 w 47"/>
                <a:gd name="T11" fmla="*/ 30 h 72"/>
                <a:gd name="T12" fmla="*/ 9 w 47"/>
                <a:gd name="T13" fmla="*/ 0 h 72"/>
                <a:gd name="T14" fmla="*/ 9 w 47"/>
                <a:gd name="T15" fmla="*/ 0 h 72"/>
                <a:gd name="T16" fmla="*/ 0 w 47"/>
                <a:gd name="T17" fmla="*/ 1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2">
                  <a:moveTo>
                    <a:pt x="0" y="13"/>
                  </a:moveTo>
                  <a:lnTo>
                    <a:pt x="0" y="13"/>
                  </a:lnTo>
                  <a:lnTo>
                    <a:pt x="13" y="38"/>
                  </a:lnTo>
                  <a:lnTo>
                    <a:pt x="34" y="72"/>
                  </a:lnTo>
                  <a:lnTo>
                    <a:pt x="47" y="60"/>
                  </a:lnTo>
                  <a:lnTo>
                    <a:pt x="26" y="30"/>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5" name="Freeform 2206"/>
            <p:cNvSpPr>
              <a:spLocks/>
            </p:cNvSpPr>
            <p:nvPr/>
          </p:nvSpPr>
          <p:spPr bwMode="auto">
            <a:xfrm>
              <a:off x="2223" y="3248"/>
              <a:ext cx="73" cy="47"/>
            </a:xfrm>
            <a:custGeom>
              <a:avLst/>
              <a:gdLst>
                <a:gd name="T0" fmla="*/ 0 w 73"/>
                <a:gd name="T1" fmla="*/ 8 h 47"/>
                <a:gd name="T2" fmla="*/ 0 w 73"/>
                <a:gd name="T3" fmla="*/ 8 h 47"/>
                <a:gd name="T4" fmla="*/ 30 w 73"/>
                <a:gd name="T5" fmla="*/ 25 h 47"/>
                <a:gd name="T6" fmla="*/ 64 w 73"/>
                <a:gd name="T7" fmla="*/ 47 h 47"/>
                <a:gd name="T8" fmla="*/ 73 w 73"/>
                <a:gd name="T9" fmla="*/ 34 h 47"/>
                <a:gd name="T10" fmla="*/ 39 w 73"/>
                <a:gd name="T11" fmla="*/ 13 h 47"/>
                <a:gd name="T12" fmla="*/ 9 w 73"/>
                <a:gd name="T13" fmla="*/ 0 h 47"/>
                <a:gd name="T14" fmla="*/ 9 w 73"/>
                <a:gd name="T15" fmla="*/ 0 h 47"/>
                <a:gd name="T16" fmla="*/ 0 w 73"/>
                <a:gd name="T17" fmla="*/ 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8"/>
                  </a:moveTo>
                  <a:lnTo>
                    <a:pt x="0" y="8"/>
                  </a:lnTo>
                  <a:lnTo>
                    <a:pt x="30" y="25"/>
                  </a:lnTo>
                  <a:lnTo>
                    <a:pt x="64" y="47"/>
                  </a:lnTo>
                  <a:lnTo>
                    <a:pt x="73" y="34"/>
                  </a:lnTo>
                  <a:lnTo>
                    <a:pt x="39" y="13"/>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6" name="Freeform 2207"/>
            <p:cNvSpPr>
              <a:spLocks/>
            </p:cNvSpPr>
            <p:nvPr/>
          </p:nvSpPr>
          <p:spPr bwMode="auto">
            <a:xfrm>
              <a:off x="2185" y="3184"/>
              <a:ext cx="47" cy="72"/>
            </a:xfrm>
            <a:custGeom>
              <a:avLst/>
              <a:gdLst>
                <a:gd name="T0" fmla="*/ 0 w 47"/>
                <a:gd name="T1" fmla="*/ 13 h 72"/>
                <a:gd name="T2" fmla="*/ 0 w 47"/>
                <a:gd name="T3" fmla="*/ 13 h 72"/>
                <a:gd name="T4" fmla="*/ 17 w 47"/>
                <a:gd name="T5" fmla="*/ 43 h 72"/>
                <a:gd name="T6" fmla="*/ 38 w 47"/>
                <a:gd name="T7" fmla="*/ 72 h 72"/>
                <a:gd name="T8" fmla="*/ 47 w 47"/>
                <a:gd name="T9" fmla="*/ 64 h 72"/>
                <a:gd name="T10" fmla="*/ 30 w 47"/>
                <a:gd name="T11" fmla="*/ 34 h 72"/>
                <a:gd name="T12" fmla="*/ 9 w 47"/>
                <a:gd name="T13" fmla="*/ 0 h 72"/>
                <a:gd name="T14" fmla="*/ 9 w 47"/>
                <a:gd name="T15" fmla="*/ 0 h 72"/>
                <a:gd name="T16" fmla="*/ 0 w 47"/>
                <a:gd name="T17" fmla="*/ 1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2">
                  <a:moveTo>
                    <a:pt x="0" y="13"/>
                  </a:moveTo>
                  <a:lnTo>
                    <a:pt x="0" y="13"/>
                  </a:lnTo>
                  <a:lnTo>
                    <a:pt x="17" y="43"/>
                  </a:lnTo>
                  <a:lnTo>
                    <a:pt x="38" y="72"/>
                  </a:lnTo>
                  <a:lnTo>
                    <a:pt x="47" y="64"/>
                  </a:lnTo>
                  <a:lnTo>
                    <a:pt x="30" y="34"/>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7" name="Freeform 2208"/>
            <p:cNvSpPr>
              <a:spLocks/>
            </p:cNvSpPr>
            <p:nvPr/>
          </p:nvSpPr>
          <p:spPr bwMode="auto">
            <a:xfrm>
              <a:off x="2121" y="3150"/>
              <a:ext cx="73" cy="47"/>
            </a:xfrm>
            <a:custGeom>
              <a:avLst/>
              <a:gdLst>
                <a:gd name="T0" fmla="*/ 0 w 73"/>
                <a:gd name="T1" fmla="*/ 8 h 47"/>
                <a:gd name="T2" fmla="*/ 0 w 73"/>
                <a:gd name="T3" fmla="*/ 8 h 47"/>
                <a:gd name="T4" fmla="*/ 34 w 73"/>
                <a:gd name="T5" fmla="*/ 30 h 47"/>
                <a:gd name="T6" fmla="*/ 64 w 73"/>
                <a:gd name="T7" fmla="*/ 47 h 47"/>
                <a:gd name="T8" fmla="*/ 73 w 73"/>
                <a:gd name="T9" fmla="*/ 34 h 47"/>
                <a:gd name="T10" fmla="*/ 43 w 73"/>
                <a:gd name="T11" fmla="*/ 17 h 47"/>
                <a:gd name="T12" fmla="*/ 9 w 73"/>
                <a:gd name="T13" fmla="*/ 0 h 47"/>
                <a:gd name="T14" fmla="*/ 9 w 73"/>
                <a:gd name="T15" fmla="*/ 0 h 47"/>
                <a:gd name="T16" fmla="*/ 0 w 73"/>
                <a:gd name="T17" fmla="*/ 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47">
                  <a:moveTo>
                    <a:pt x="0" y="8"/>
                  </a:moveTo>
                  <a:lnTo>
                    <a:pt x="0" y="8"/>
                  </a:lnTo>
                  <a:lnTo>
                    <a:pt x="34" y="30"/>
                  </a:lnTo>
                  <a:lnTo>
                    <a:pt x="64" y="47"/>
                  </a:lnTo>
                  <a:lnTo>
                    <a:pt x="73" y="34"/>
                  </a:lnTo>
                  <a:lnTo>
                    <a:pt x="43" y="17"/>
                  </a:lnTo>
                  <a:lnTo>
                    <a:pt x="9"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8" name="Freeform 2209"/>
            <p:cNvSpPr>
              <a:spLocks/>
            </p:cNvSpPr>
            <p:nvPr/>
          </p:nvSpPr>
          <p:spPr bwMode="auto">
            <a:xfrm>
              <a:off x="2083" y="3090"/>
              <a:ext cx="47" cy="68"/>
            </a:xfrm>
            <a:custGeom>
              <a:avLst/>
              <a:gdLst>
                <a:gd name="T0" fmla="*/ 0 w 47"/>
                <a:gd name="T1" fmla="*/ 9 h 68"/>
                <a:gd name="T2" fmla="*/ 0 w 47"/>
                <a:gd name="T3" fmla="*/ 9 h 68"/>
                <a:gd name="T4" fmla="*/ 21 w 47"/>
                <a:gd name="T5" fmla="*/ 38 h 68"/>
                <a:gd name="T6" fmla="*/ 38 w 47"/>
                <a:gd name="T7" fmla="*/ 68 h 68"/>
                <a:gd name="T8" fmla="*/ 47 w 47"/>
                <a:gd name="T9" fmla="*/ 60 h 68"/>
                <a:gd name="T10" fmla="*/ 30 w 47"/>
                <a:gd name="T11" fmla="*/ 30 h 68"/>
                <a:gd name="T12" fmla="*/ 12 w 47"/>
                <a:gd name="T13" fmla="*/ 0 h 68"/>
                <a:gd name="T14" fmla="*/ 12 w 47"/>
                <a:gd name="T15" fmla="*/ 0 h 68"/>
                <a:gd name="T16" fmla="*/ 0 w 47"/>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8">
                  <a:moveTo>
                    <a:pt x="0" y="9"/>
                  </a:moveTo>
                  <a:lnTo>
                    <a:pt x="0" y="9"/>
                  </a:lnTo>
                  <a:lnTo>
                    <a:pt x="21" y="38"/>
                  </a:lnTo>
                  <a:lnTo>
                    <a:pt x="38" y="68"/>
                  </a:lnTo>
                  <a:lnTo>
                    <a:pt x="47" y="60"/>
                  </a:lnTo>
                  <a:lnTo>
                    <a:pt x="30" y="30"/>
                  </a:lnTo>
                  <a:lnTo>
                    <a:pt x="12"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79" name="Freeform 2210"/>
            <p:cNvSpPr>
              <a:spLocks/>
            </p:cNvSpPr>
            <p:nvPr/>
          </p:nvSpPr>
          <p:spPr bwMode="auto">
            <a:xfrm>
              <a:off x="2019" y="3056"/>
              <a:ext cx="76" cy="43"/>
            </a:xfrm>
            <a:custGeom>
              <a:avLst/>
              <a:gdLst>
                <a:gd name="T0" fmla="*/ 0 w 76"/>
                <a:gd name="T1" fmla="*/ 8 h 43"/>
                <a:gd name="T2" fmla="*/ 0 w 76"/>
                <a:gd name="T3" fmla="*/ 8 h 43"/>
                <a:gd name="T4" fmla="*/ 34 w 76"/>
                <a:gd name="T5" fmla="*/ 26 h 43"/>
                <a:gd name="T6" fmla="*/ 64 w 76"/>
                <a:gd name="T7" fmla="*/ 43 h 43"/>
                <a:gd name="T8" fmla="*/ 76 w 76"/>
                <a:gd name="T9" fmla="*/ 34 h 43"/>
                <a:gd name="T10" fmla="*/ 42 w 76"/>
                <a:gd name="T11" fmla="*/ 13 h 43"/>
                <a:gd name="T12" fmla="*/ 12 w 76"/>
                <a:gd name="T13" fmla="*/ 0 h 43"/>
                <a:gd name="T14" fmla="*/ 12 w 76"/>
                <a:gd name="T15" fmla="*/ 0 h 43"/>
                <a:gd name="T16" fmla="*/ 0 w 76"/>
                <a:gd name="T17" fmla="*/ 8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3">
                  <a:moveTo>
                    <a:pt x="0" y="8"/>
                  </a:moveTo>
                  <a:lnTo>
                    <a:pt x="0" y="8"/>
                  </a:lnTo>
                  <a:lnTo>
                    <a:pt x="34" y="26"/>
                  </a:lnTo>
                  <a:lnTo>
                    <a:pt x="64" y="43"/>
                  </a:lnTo>
                  <a:lnTo>
                    <a:pt x="76" y="34"/>
                  </a:lnTo>
                  <a:lnTo>
                    <a:pt x="42" y="13"/>
                  </a:lnTo>
                  <a:lnTo>
                    <a:pt x="12" y="0"/>
                  </a:lnTo>
                  <a:lnTo>
                    <a:pt x="0" y="8"/>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0" name="Freeform 2211"/>
            <p:cNvSpPr>
              <a:spLocks/>
            </p:cNvSpPr>
            <p:nvPr/>
          </p:nvSpPr>
          <p:spPr bwMode="auto">
            <a:xfrm>
              <a:off x="1985" y="2996"/>
              <a:ext cx="46" cy="68"/>
            </a:xfrm>
            <a:custGeom>
              <a:avLst/>
              <a:gdLst>
                <a:gd name="T0" fmla="*/ 0 w 46"/>
                <a:gd name="T1" fmla="*/ 9 h 68"/>
                <a:gd name="T2" fmla="*/ 0 w 46"/>
                <a:gd name="T3" fmla="*/ 9 h 68"/>
                <a:gd name="T4" fmla="*/ 17 w 46"/>
                <a:gd name="T5" fmla="*/ 39 h 68"/>
                <a:gd name="T6" fmla="*/ 34 w 46"/>
                <a:gd name="T7" fmla="*/ 68 h 68"/>
                <a:gd name="T8" fmla="*/ 46 w 46"/>
                <a:gd name="T9" fmla="*/ 60 h 68"/>
                <a:gd name="T10" fmla="*/ 29 w 46"/>
                <a:gd name="T11" fmla="*/ 30 h 68"/>
                <a:gd name="T12" fmla="*/ 8 w 46"/>
                <a:gd name="T13" fmla="*/ 0 h 68"/>
                <a:gd name="T14" fmla="*/ 8 w 46"/>
                <a:gd name="T15" fmla="*/ 0 h 68"/>
                <a:gd name="T16" fmla="*/ 0 w 46"/>
                <a:gd name="T17" fmla="*/ 9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68">
                  <a:moveTo>
                    <a:pt x="0" y="9"/>
                  </a:moveTo>
                  <a:lnTo>
                    <a:pt x="0" y="9"/>
                  </a:lnTo>
                  <a:lnTo>
                    <a:pt x="17" y="39"/>
                  </a:lnTo>
                  <a:lnTo>
                    <a:pt x="34" y="68"/>
                  </a:lnTo>
                  <a:lnTo>
                    <a:pt x="46" y="60"/>
                  </a:lnTo>
                  <a:lnTo>
                    <a:pt x="29" y="30"/>
                  </a:lnTo>
                  <a:lnTo>
                    <a:pt x="8"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1" name="Freeform 2212"/>
            <p:cNvSpPr>
              <a:spLocks/>
            </p:cNvSpPr>
            <p:nvPr/>
          </p:nvSpPr>
          <p:spPr bwMode="auto">
            <a:xfrm>
              <a:off x="1921" y="2958"/>
              <a:ext cx="72" cy="47"/>
            </a:xfrm>
            <a:custGeom>
              <a:avLst/>
              <a:gdLst>
                <a:gd name="T0" fmla="*/ 0 w 72"/>
                <a:gd name="T1" fmla="*/ 13 h 47"/>
                <a:gd name="T2" fmla="*/ 0 w 72"/>
                <a:gd name="T3" fmla="*/ 13 h 47"/>
                <a:gd name="T4" fmla="*/ 34 w 72"/>
                <a:gd name="T5" fmla="*/ 30 h 47"/>
                <a:gd name="T6" fmla="*/ 64 w 72"/>
                <a:gd name="T7" fmla="*/ 47 h 47"/>
                <a:gd name="T8" fmla="*/ 72 w 72"/>
                <a:gd name="T9" fmla="*/ 38 h 47"/>
                <a:gd name="T10" fmla="*/ 42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4" y="30"/>
                  </a:lnTo>
                  <a:lnTo>
                    <a:pt x="64" y="47"/>
                  </a:lnTo>
                  <a:lnTo>
                    <a:pt x="72" y="38"/>
                  </a:lnTo>
                  <a:lnTo>
                    <a:pt x="42"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2" name="Freeform 2213"/>
            <p:cNvSpPr>
              <a:spLocks/>
            </p:cNvSpPr>
            <p:nvPr/>
          </p:nvSpPr>
          <p:spPr bwMode="auto">
            <a:xfrm>
              <a:off x="1882" y="2898"/>
              <a:ext cx="47" cy="73"/>
            </a:xfrm>
            <a:custGeom>
              <a:avLst/>
              <a:gdLst>
                <a:gd name="T0" fmla="*/ 0 w 47"/>
                <a:gd name="T1" fmla="*/ 9 h 73"/>
                <a:gd name="T2" fmla="*/ 0 w 47"/>
                <a:gd name="T3" fmla="*/ 9 h 73"/>
                <a:gd name="T4" fmla="*/ 17 w 47"/>
                <a:gd name="T5" fmla="*/ 38 h 73"/>
                <a:gd name="T6" fmla="*/ 39 w 47"/>
                <a:gd name="T7" fmla="*/ 73 h 73"/>
                <a:gd name="T8" fmla="*/ 47 w 47"/>
                <a:gd name="T9" fmla="*/ 60 h 73"/>
                <a:gd name="T10" fmla="*/ 30 w 47"/>
                <a:gd name="T11" fmla="*/ 30 h 73"/>
                <a:gd name="T12" fmla="*/ 9 w 47"/>
                <a:gd name="T13" fmla="*/ 0 h 73"/>
                <a:gd name="T14" fmla="*/ 9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8"/>
                  </a:lnTo>
                  <a:lnTo>
                    <a:pt x="39" y="73"/>
                  </a:lnTo>
                  <a:lnTo>
                    <a:pt x="47" y="60"/>
                  </a:lnTo>
                  <a:lnTo>
                    <a:pt x="30"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3" name="Freeform 2214"/>
            <p:cNvSpPr>
              <a:spLocks/>
            </p:cNvSpPr>
            <p:nvPr/>
          </p:nvSpPr>
          <p:spPr bwMode="auto">
            <a:xfrm>
              <a:off x="1822" y="2864"/>
              <a:ext cx="69" cy="43"/>
            </a:xfrm>
            <a:custGeom>
              <a:avLst/>
              <a:gdLst>
                <a:gd name="T0" fmla="*/ 0 w 69"/>
                <a:gd name="T1" fmla="*/ 9 h 43"/>
                <a:gd name="T2" fmla="*/ 0 w 69"/>
                <a:gd name="T3" fmla="*/ 9 h 43"/>
                <a:gd name="T4" fmla="*/ 30 w 69"/>
                <a:gd name="T5" fmla="*/ 26 h 43"/>
                <a:gd name="T6" fmla="*/ 60 w 69"/>
                <a:gd name="T7" fmla="*/ 43 h 43"/>
                <a:gd name="T8" fmla="*/ 69 w 69"/>
                <a:gd name="T9" fmla="*/ 34 h 43"/>
                <a:gd name="T10" fmla="*/ 39 w 69"/>
                <a:gd name="T11" fmla="*/ 13 h 43"/>
                <a:gd name="T12" fmla="*/ 9 w 69"/>
                <a:gd name="T13" fmla="*/ 0 h 43"/>
                <a:gd name="T14" fmla="*/ 9 w 69"/>
                <a:gd name="T15" fmla="*/ 0 h 43"/>
                <a:gd name="T16" fmla="*/ 0 w 69"/>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43">
                  <a:moveTo>
                    <a:pt x="0" y="9"/>
                  </a:moveTo>
                  <a:lnTo>
                    <a:pt x="0" y="9"/>
                  </a:lnTo>
                  <a:lnTo>
                    <a:pt x="30" y="26"/>
                  </a:lnTo>
                  <a:lnTo>
                    <a:pt x="60" y="43"/>
                  </a:lnTo>
                  <a:lnTo>
                    <a:pt x="69" y="34"/>
                  </a:lnTo>
                  <a:lnTo>
                    <a:pt x="39" y="13"/>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4" name="Freeform 2215"/>
            <p:cNvSpPr>
              <a:spLocks/>
            </p:cNvSpPr>
            <p:nvPr/>
          </p:nvSpPr>
          <p:spPr bwMode="auto">
            <a:xfrm>
              <a:off x="1784" y="2804"/>
              <a:ext cx="47" cy="69"/>
            </a:xfrm>
            <a:custGeom>
              <a:avLst/>
              <a:gdLst>
                <a:gd name="T0" fmla="*/ 0 w 47"/>
                <a:gd name="T1" fmla="*/ 9 h 69"/>
                <a:gd name="T2" fmla="*/ 0 w 47"/>
                <a:gd name="T3" fmla="*/ 9 h 69"/>
                <a:gd name="T4" fmla="*/ 17 w 47"/>
                <a:gd name="T5" fmla="*/ 39 h 69"/>
                <a:gd name="T6" fmla="*/ 38 w 47"/>
                <a:gd name="T7" fmla="*/ 69 h 69"/>
                <a:gd name="T8" fmla="*/ 47 w 47"/>
                <a:gd name="T9" fmla="*/ 60 h 69"/>
                <a:gd name="T10" fmla="*/ 30 w 47"/>
                <a:gd name="T11" fmla="*/ 30 h 69"/>
                <a:gd name="T12" fmla="*/ 13 w 47"/>
                <a:gd name="T13" fmla="*/ 0 h 69"/>
                <a:gd name="T14" fmla="*/ 13 w 47"/>
                <a:gd name="T15" fmla="*/ 0 h 69"/>
                <a:gd name="T16" fmla="*/ 0 w 47"/>
                <a:gd name="T17" fmla="*/ 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69">
                  <a:moveTo>
                    <a:pt x="0" y="9"/>
                  </a:moveTo>
                  <a:lnTo>
                    <a:pt x="0" y="9"/>
                  </a:lnTo>
                  <a:lnTo>
                    <a:pt x="17" y="39"/>
                  </a:lnTo>
                  <a:lnTo>
                    <a:pt x="38" y="69"/>
                  </a:lnTo>
                  <a:lnTo>
                    <a:pt x="47" y="60"/>
                  </a:lnTo>
                  <a:lnTo>
                    <a:pt x="30" y="30"/>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5" name="Freeform 2216"/>
            <p:cNvSpPr>
              <a:spLocks/>
            </p:cNvSpPr>
            <p:nvPr/>
          </p:nvSpPr>
          <p:spPr bwMode="auto">
            <a:xfrm>
              <a:off x="1720" y="2766"/>
              <a:ext cx="77" cy="47"/>
            </a:xfrm>
            <a:custGeom>
              <a:avLst/>
              <a:gdLst>
                <a:gd name="T0" fmla="*/ 0 w 77"/>
                <a:gd name="T1" fmla="*/ 13 h 47"/>
                <a:gd name="T2" fmla="*/ 0 w 77"/>
                <a:gd name="T3" fmla="*/ 13 h 47"/>
                <a:gd name="T4" fmla="*/ 34 w 77"/>
                <a:gd name="T5" fmla="*/ 30 h 47"/>
                <a:gd name="T6" fmla="*/ 64 w 77"/>
                <a:gd name="T7" fmla="*/ 47 h 47"/>
                <a:gd name="T8" fmla="*/ 77 w 77"/>
                <a:gd name="T9" fmla="*/ 38 h 47"/>
                <a:gd name="T10" fmla="*/ 43 w 77"/>
                <a:gd name="T11" fmla="*/ 17 h 47"/>
                <a:gd name="T12" fmla="*/ 9 w 77"/>
                <a:gd name="T13" fmla="*/ 0 h 47"/>
                <a:gd name="T14" fmla="*/ 9 w 77"/>
                <a:gd name="T15" fmla="*/ 0 h 47"/>
                <a:gd name="T16" fmla="*/ 0 w 77"/>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0" y="13"/>
                  </a:moveTo>
                  <a:lnTo>
                    <a:pt x="0" y="13"/>
                  </a:lnTo>
                  <a:lnTo>
                    <a:pt x="34" y="30"/>
                  </a:lnTo>
                  <a:lnTo>
                    <a:pt x="64" y="47"/>
                  </a:lnTo>
                  <a:lnTo>
                    <a:pt x="77" y="38"/>
                  </a:lnTo>
                  <a:lnTo>
                    <a:pt x="43" y="17"/>
                  </a:lnTo>
                  <a:lnTo>
                    <a:pt x="9"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6" name="Freeform 2217"/>
            <p:cNvSpPr>
              <a:spLocks/>
            </p:cNvSpPr>
            <p:nvPr/>
          </p:nvSpPr>
          <p:spPr bwMode="auto">
            <a:xfrm>
              <a:off x="1682" y="2706"/>
              <a:ext cx="47" cy="73"/>
            </a:xfrm>
            <a:custGeom>
              <a:avLst/>
              <a:gdLst>
                <a:gd name="T0" fmla="*/ 0 w 47"/>
                <a:gd name="T1" fmla="*/ 9 h 73"/>
                <a:gd name="T2" fmla="*/ 0 w 47"/>
                <a:gd name="T3" fmla="*/ 9 h 73"/>
                <a:gd name="T4" fmla="*/ 17 w 47"/>
                <a:gd name="T5" fmla="*/ 39 h 73"/>
                <a:gd name="T6" fmla="*/ 38 w 47"/>
                <a:gd name="T7" fmla="*/ 73 h 73"/>
                <a:gd name="T8" fmla="*/ 47 w 47"/>
                <a:gd name="T9" fmla="*/ 60 h 73"/>
                <a:gd name="T10" fmla="*/ 30 w 47"/>
                <a:gd name="T11" fmla="*/ 34 h 73"/>
                <a:gd name="T12" fmla="*/ 13 w 47"/>
                <a:gd name="T13" fmla="*/ 0 h 73"/>
                <a:gd name="T14" fmla="*/ 13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8" y="73"/>
                  </a:lnTo>
                  <a:lnTo>
                    <a:pt x="47" y="60"/>
                  </a:lnTo>
                  <a:lnTo>
                    <a:pt x="30" y="34"/>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7" name="Freeform 2218"/>
            <p:cNvSpPr>
              <a:spLocks/>
            </p:cNvSpPr>
            <p:nvPr/>
          </p:nvSpPr>
          <p:spPr bwMode="auto">
            <a:xfrm>
              <a:off x="1618" y="2672"/>
              <a:ext cx="77" cy="43"/>
            </a:xfrm>
            <a:custGeom>
              <a:avLst/>
              <a:gdLst>
                <a:gd name="T0" fmla="*/ 0 w 77"/>
                <a:gd name="T1" fmla="*/ 9 h 43"/>
                <a:gd name="T2" fmla="*/ 0 w 77"/>
                <a:gd name="T3" fmla="*/ 9 h 43"/>
                <a:gd name="T4" fmla="*/ 34 w 77"/>
                <a:gd name="T5" fmla="*/ 30 h 43"/>
                <a:gd name="T6" fmla="*/ 64 w 77"/>
                <a:gd name="T7" fmla="*/ 43 h 43"/>
                <a:gd name="T8" fmla="*/ 77 w 77"/>
                <a:gd name="T9" fmla="*/ 34 h 43"/>
                <a:gd name="T10" fmla="*/ 42 w 77"/>
                <a:gd name="T11" fmla="*/ 17 h 43"/>
                <a:gd name="T12" fmla="*/ 13 w 77"/>
                <a:gd name="T13" fmla="*/ 0 h 43"/>
                <a:gd name="T14" fmla="*/ 13 w 77"/>
                <a:gd name="T15" fmla="*/ 0 h 43"/>
                <a:gd name="T16" fmla="*/ 0 w 77"/>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3">
                  <a:moveTo>
                    <a:pt x="0" y="9"/>
                  </a:moveTo>
                  <a:lnTo>
                    <a:pt x="0" y="9"/>
                  </a:lnTo>
                  <a:lnTo>
                    <a:pt x="34" y="30"/>
                  </a:lnTo>
                  <a:lnTo>
                    <a:pt x="64" y="43"/>
                  </a:lnTo>
                  <a:lnTo>
                    <a:pt x="77" y="34"/>
                  </a:lnTo>
                  <a:lnTo>
                    <a:pt x="42" y="17"/>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8" name="Freeform 2219"/>
            <p:cNvSpPr>
              <a:spLocks/>
            </p:cNvSpPr>
            <p:nvPr/>
          </p:nvSpPr>
          <p:spPr bwMode="auto">
            <a:xfrm>
              <a:off x="1584" y="2608"/>
              <a:ext cx="47" cy="73"/>
            </a:xfrm>
            <a:custGeom>
              <a:avLst/>
              <a:gdLst>
                <a:gd name="T0" fmla="*/ 0 w 47"/>
                <a:gd name="T1" fmla="*/ 13 h 73"/>
                <a:gd name="T2" fmla="*/ 0 w 47"/>
                <a:gd name="T3" fmla="*/ 13 h 73"/>
                <a:gd name="T4" fmla="*/ 17 w 47"/>
                <a:gd name="T5" fmla="*/ 43 h 73"/>
                <a:gd name="T6" fmla="*/ 34 w 47"/>
                <a:gd name="T7" fmla="*/ 73 h 73"/>
                <a:gd name="T8" fmla="*/ 47 w 47"/>
                <a:gd name="T9" fmla="*/ 64 h 73"/>
                <a:gd name="T10" fmla="*/ 29 w 47"/>
                <a:gd name="T11" fmla="*/ 34 h 73"/>
                <a:gd name="T12" fmla="*/ 8 w 47"/>
                <a:gd name="T13" fmla="*/ 0 h 73"/>
                <a:gd name="T14" fmla="*/ 8 w 47"/>
                <a:gd name="T15" fmla="*/ 0 h 73"/>
                <a:gd name="T16" fmla="*/ 0 w 47"/>
                <a:gd name="T17" fmla="*/ 1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13"/>
                  </a:moveTo>
                  <a:lnTo>
                    <a:pt x="0" y="13"/>
                  </a:lnTo>
                  <a:lnTo>
                    <a:pt x="17" y="43"/>
                  </a:lnTo>
                  <a:lnTo>
                    <a:pt x="34" y="73"/>
                  </a:lnTo>
                  <a:lnTo>
                    <a:pt x="47" y="64"/>
                  </a:lnTo>
                  <a:lnTo>
                    <a:pt x="29" y="34"/>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89" name="Freeform 2220"/>
            <p:cNvSpPr>
              <a:spLocks/>
            </p:cNvSpPr>
            <p:nvPr/>
          </p:nvSpPr>
          <p:spPr bwMode="auto">
            <a:xfrm>
              <a:off x="1520" y="2574"/>
              <a:ext cx="72" cy="47"/>
            </a:xfrm>
            <a:custGeom>
              <a:avLst/>
              <a:gdLst>
                <a:gd name="T0" fmla="*/ 0 w 72"/>
                <a:gd name="T1" fmla="*/ 13 h 47"/>
                <a:gd name="T2" fmla="*/ 0 w 72"/>
                <a:gd name="T3" fmla="*/ 13 h 47"/>
                <a:gd name="T4" fmla="*/ 34 w 72"/>
                <a:gd name="T5" fmla="*/ 30 h 47"/>
                <a:gd name="T6" fmla="*/ 64 w 72"/>
                <a:gd name="T7" fmla="*/ 47 h 47"/>
                <a:gd name="T8" fmla="*/ 72 w 72"/>
                <a:gd name="T9" fmla="*/ 34 h 47"/>
                <a:gd name="T10" fmla="*/ 38 w 72"/>
                <a:gd name="T11" fmla="*/ 17 h 47"/>
                <a:gd name="T12" fmla="*/ 8 w 72"/>
                <a:gd name="T13" fmla="*/ 0 h 47"/>
                <a:gd name="T14" fmla="*/ 8 w 72"/>
                <a:gd name="T15" fmla="*/ 0 h 47"/>
                <a:gd name="T16" fmla="*/ 0 w 72"/>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7">
                  <a:moveTo>
                    <a:pt x="0" y="13"/>
                  </a:moveTo>
                  <a:lnTo>
                    <a:pt x="0" y="13"/>
                  </a:lnTo>
                  <a:lnTo>
                    <a:pt x="34" y="30"/>
                  </a:lnTo>
                  <a:lnTo>
                    <a:pt x="64" y="47"/>
                  </a:lnTo>
                  <a:lnTo>
                    <a:pt x="72" y="34"/>
                  </a:lnTo>
                  <a:lnTo>
                    <a:pt x="38" y="17"/>
                  </a:lnTo>
                  <a:lnTo>
                    <a:pt x="8" y="0"/>
                  </a:lnTo>
                  <a:lnTo>
                    <a:pt x="0"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0" name="Freeform 2221"/>
            <p:cNvSpPr>
              <a:spLocks/>
            </p:cNvSpPr>
            <p:nvPr/>
          </p:nvSpPr>
          <p:spPr bwMode="auto">
            <a:xfrm>
              <a:off x="1481" y="2514"/>
              <a:ext cx="47" cy="73"/>
            </a:xfrm>
            <a:custGeom>
              <a:avLst/>
              <a:gdLst>
                <a:gd name="T0" fmla="*/ 0 w 47"/>
                <a:gd name="T1" fmla="*/ 9 h 73"/>
                <a:gd name="T2" fmla="*/ 0 w 47"/>
                <a:gd name="T3" fmla="*/ 9 h 73"/>
                <a:gd name="T4" fmla="*/ 17 w 47"/>
                <a:gd name="T5" fmla="*/ 39 h 73"/>
                <a:gd name="T6" fmla="*/ 39 w 47"/>
                <a:gd name="T7" fmla="*/ 73 h 73"/>
                <a:gd name="T8" fmla="*/ 47 w 47"/>
                <a:gd name="T9" fmla="*/ 60 h 73"/>
                <a:gd name="T10" fmla="*/ 30 w 47"/>
                <a:gd name="T11" fmla="*/ 30 h 73"/>
                <a:gd name="T12" fmla="*/ 9 w 47"/>
                <a:gd name="T13" fmla="*/ 0 h 73"/>
                <a:gd name="T14" fmla="*/ 9 w 47"/>
                <a:gd name="T15" fmla="*/ 0 h 73"/>
                <a:gd name="T16" fmla="*/ 0 w 47"/>
                <a:gd name="T17" fmla="*/ 9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73">
                  <a:moveTo>
                    <a:pt x="0" y="9"/>
                  </a:moveTo>
                  <a:lnTo>
                    <a:pt x="0" y="9"/>
                  </a:lnTo>
                  <a:lnTo>
                    <a:pt x="17" y="39"/>
                  </a:lnTo>
                  <a:lnTo>
                    <a:pt x="39" y="73"/>
                  </a:lnTo>
                  <a:lnTo>
                    <a:pt x="47" y="60"/>
                  </a:lnTo>
                  <a:lnTo>
                    <a:pt x="30" y="30"/>
                  </a:lnTo>
                  <a:lnTo>
                    <a:pt x="9"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1" name="Freeform 2222"/>
            <p:cNvSpPr>
              <a:spLocks/>
            </p:cNvSpPr>
            <p:nvPr/>
          </p:nvSpPr>
          <p:spPr bwMode="auto">
            <a:xfrm>
              <a:off x="1417" y="2480"/>
              <a:ext cx="73" cy="43"/>
            </a:xfrm>
            <a:custGeom>
              <a:avLst/>
              <a:gdLst>
                <a:gd name="T0" fmla="*/ 0 w 73"/>
                <a:gd name="T1" fmla="*/ 9 h 43"/>
                <a:gd name="T2" fmla="*/ 34 w 73"/>
                <a:gd name="T3" fmla="*/ 30 h 43"/>
                <a:gd name="T4" fmla="*/ 64 w 73"/>
                <a:gd name="T5" fmla="*/ 43 h 43"/>
                <a:gd name="T6" fmla="*/ 73 w 73"/>
                <a:gd name="T7" fmla="*/ 34 h 43"/>
                <a:gd name="T8" fmla="*/ 43 w 73"/>
                <a:gd name="T9" fmla="*/ 17 h 43"/>
                <a:gd name="T10" fmla="*/ 13 w 73"/>
                <a:gd name="T11" fmla="*/ 0 h 43"/>
                <a:gd name="T12" fmla="*/ 0 w 73"/>
                <a:gd name="T13" fmla="*/ 9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3">
                  <a:moveTo>
                    <a:pt x="0" y="9"/>
                  </a:moveTo>
                  <a:lnTo>
                    <a:pt x="34" y="30"/>
                  </a:lnTo>
                  <a:lnTo>
                    <a:pt x="64" y="43"/>
                  </a:lnTo>
                  <a:lnTo>
                    <a:pt x="73" y="34"/>
                  </a:lnTo>
                  <a:lnTo>
                    <a:pt x="43" y="17"/>
                  </a:lnTo>
                  <a:lnTo>
                    <a:pt x="13" y="0"/>
                  </a:lnTo>
                  <a:lnTo>
                    <a:pt x="0" y="9"/>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2" name="Freeform 2223"/>
            <p:cNvSpPr>
              <a:spLocks/>
            </p:cNvSpPr>
            <p:nvPr/>
          </p:nvSpPr>
          <p:spPr bwMode="auto">
            <a:xfrm>
              <a:off x="1810" y="2420"/>
              <a:ext cx="12" cy="13"/>
            </a:xfrm>
            <a:custGeom>
              <a:avLst/>
              <a:gdLst>
                <a:gd name="T0" fmla="*/ 12 w 12"/>
                <a:gd name="T1" fmla="*/ 13 h 13"/>
                <a:gd name="T2" fmla="*/ 12 w 12"/>
                <a:gd name="T3" fmla="*/ 5 h 13"/>
                <a:gd name="T4" fmla="*/ 0 w 12"/>
                <a:gd name="T5" fmla="*/ 0 h 13"/>
                <a:gd name="T6" fmla="*/ 0 w 12"/>
                <a:gd name="T7" fmla="*/ 13 h 13"/>
                <a:gd name="T8" fmla="*/ 12 w 12"/>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13"/>
                  </a:moveTo>
                  <a:lnTo>
                    <a:pt x="12" y="5"/>
                  </a:lnTo>
                  <a:lnTo>
                    <a:pt x="0" y="0"/>
                  </a:lnTo>
                  <a:lnTo>
                    <a:pt x="0" y="13"/>
                  </a:lnTo>
                  <a:lnTo>
                    <a:pt x="12" y="13"/>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3" name="Freeform 2224"/>
            <p:cNvSpPr>
              <a:spLocks/>
            </p:cNvSpPr>
            <p:nvPr/>
          </p:nvSpPr>
          <p:spPr bwMode="auto">
            <a:xfrm>
              <a:off x="1831" y="2425"/>
              <a:ext cx="13" cy="12"/>
            </a:xfrm>
            <a:custGeom>
              <a:avLst/>
              <a:gdLst>
                <a:gd name="T0" fmla="*/ 13 w 13"/>
                <a:gd name="T1" fmla="*/ 4 h 12"/>
                <a:gd name="T2" fmla="*/ 9 w 13"/>
                <a:gd name="T3" fmla="*/ 4 h 12"/>
                <a:gd name="T4" fmla="*/ 0 w 13"/>
                <a:gd name="T5" fmla="*/ 12 h 12"/>
                <a:gd name="T6" fmla="*/ 0 w 13"/>
                <a:gd name="T7" fmla="*/ 0 h 12"/>
                <a:gd name="T8" fmla="*/ 9 w 13"/>
                <a:gd name="T9" fmla="*/ 12 h 12"/>
                <a:gd name="T10" fmla="*/ 9 w 13"/>
                <a:gd name="T11" fmla="*/ 12 h 12"/>
                <a:gd name="T12" fmla="*/ 13 w 13"/>
                <a:gd name="T13" fmla="*/ 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13" y="4"/>
                  </a:moveTo>
                  <a:lnTo>
                    <a:pt x="9" y="4"/>
                  </a:lnTo>
                  <a:lnTo>
                    <a:pt x="0" y="12"/>
                  </a:lnTo>
                  <a:lnTo>
                    <a:pt x="0" y="0"/>
                  </a:lnTo>
                  <a:lnTo>
                    <a:pt x="9" y="12"/>
                  </a:lnTo>
                  <a:lnTo>
                    <a:pt x="13"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4" name="Freeform 2225"/>
            <p:cNvSpPr>
              <a:spLocks/>
            </p:cNvSpPr>
            <p:nvPr/>
          </p:nvSpPr>
          <p:spPr bwMode="auto">
            <a:xfrm>
              <a:off x="1852" y="2429"/>
              <a:ext cx="9" cy="13"/>
            </a:xfrm>
            <a:custGeom>
              <a:avLst/>
              <a:gdLst>
                <a:gd name="T0" fmla="*/ 9 w 9"/>
                <a:gd name="T1" fmla="*/ 0 h 13"/>
                <a:gd name="T2" fmla="*/ 9 w 9"/>
                <a:gd name="T3" fmla="*/ 13 h 13"/>
                <a:gd name="T4" fmla="*/ 0 w 9"/>
                <a:gd name="T5" fmla="*/ 8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8"/>
                  </a:lnTo>
                  <a:lnTo>
                    <a:pt x="0" y="0"/>
                  </a:lnTo>
                  <a:lnTo>
                    <a:pt x="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5" name="Freeform 2226"/>
            <p:cNvSpPr>
              <a:spLocks/>
            </p:cNvSpPr>
            <p:nvPr/>
          </p:nvSpPr>
          <p:spPr bwMode="auto">
            <a:xfrm>
              <a:off x="1869" y="2433"/>
              <a:ext cx="13" cy="13"/>
            </a:xfrm>
            <a:custGeom>
              <a:avLst/>
              <a:gdLst>
                <a:gd name="T0" fmla="*/ 13 w 13"/>
                <a:gd name="T1" fmla="*/ 0 h 13"/>
                <a:gd name="T2" fmla="*/ 13 w 13"/>
                <a:gd name="T3" fmla="*/ 13 h 13"/>
                <a:gd name="T4" fmla="*/ 0 w 13"/>
                <a:gd name="T5" fmla="*/ 9 h 13"/>
                <a:gd name="T6" fmla="*/ 5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9"/>
                  </a:lnTo>
                  <a:lnTo>
                    <a:pt x="5"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6" name="Freeform 2227"/>
            <p:cNvSpPr>
              <a:spLocks/>
            </p:cNvSpPr>
            <p:nvPr/>
          </p:nvSpPr>
          <p:spPr bwMode="auto">
            <a:xfrm>
              <a:off x="1891" y="2437"/>
              <a:ext cx="13" cy="9"/>
            </a:xfrm>
            <a:custGeom>
              <a:avLst/>
              <a:gdLst>
                <a:gd name="T0" fmla="*/ 13 w 13"/>
                <a:gd name="T1" fmla="*/ 0 h 9"/>
                <a:gd name="T2" fmla="*/ 13 w 13"/>
                <a:gd name="T3" fmla="*/ 9 h 9"/>
                <a:gd name="T4" fmla="*/ 0 w 13"/>
                <a:gd name="T5" fmla="*/ 9 h 9"/>
                <a:gd name="T6" fmla="*/ 4 w 13"/>
                <a:gd name="T7" fmla="*/ 0 h 9"/>
                <a:gd name="T8" fmla="*/ 13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0" y="9"/>
                  </a:lnTo>
                  <a:lnTo>
                    <a:pt x="4"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7" name="Freeform 2228"/>
            <p:cNvSpPr>
              <a:spLocks/>
            </p:cNvSpPr>
            <p:nvPr/>
          </p:nvSpPr>
          <p:spPr bwMode="auto">
            <a:xfrm>
              <a:off x="1912" y="2437"/>
              <a:ext cx="13" cy="13"/>
            </a:xfrm>
            <a:custGeom>
              <a:avLst/>
              <a:gdLst>
                <a:gd name="T0" fmla="*/ 13 w 13"/>
                <a:gd name="T1" fmla="*/ 5 h 13"/>
                <a:gd name="T2" fmla="*/ 9 w 13"/>
                <a:gd name="T3" fmla="*/ 13 h 13"/>
                <a:gd name="T4" fmla="*/ 0 w 13"/>
                <a:gd name="T5" fmla="*/ 13 h 13"/>
                <a:gd name="T6" fmla="*/ 0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13"/>
                  </a:lnTo>
                  <a:lnTo>
                    <a:pt x="0" y="0"/>
                  </a:lnTo>
                  <a:lnTo>
                    <a:pt x="13" y="5"/>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8" name="Freeform 2229"/>
            <p:cNvSpPr>
              <a:spLocks/>
            </p:cNvSpPr>
            <p:nvPr/>
          </p:nvSpPr>
          <p:spPr bwMode="auto">
            <a:xfrm>
              <a:off x="1933" y="2442"/>
              <a:ext cx="9" cy="13"/>
            </a:xfrm>
            <a:custGeom>
              <a:avLst/>
              <a:gdLst>
                <a:gd name="T0" fmla="*/ 9 w 9"/>
                <a:gd name="T1" fmla="*/ 0 h 13"/>
                <a:gd name="T2" fmla="*/ 9 w 9"/>
                <a:gd name="T3" fmla="*/ 13 h 13"/>
                <a:gd name="T4" fmla="*/ 0 w 9"/>
                <a:gd name="T5" fmla="*/ 8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8"/>
                  </a:lnTo>
                  <a:lnTo>
                    <a:pt x="0" y="0"/>
                  </a:lnTo>
                  <a:lnTo>
                    <a:pt x="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299" name="Rectangle 2230"/>
            <p:cNvSpPr>
              <a:spLocks noChangeArrowheads="1"/>
            </p:cNvSpPr>
            <p:nvPr/>
          </p:nvSpPr>
          <p:spPr bwMode="auto">
            <a:xfrm>
              <a:off x="1955" y="2446"/>
              <a:ext cx="8" cy="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0" name="Freeform 2231"/>
            <p:cNvSpPr>
              <a:spLocks/>
            </p:cNvSpPr>
            <p:nvPr/>
          </p:nvSpPr>
          <p:spPr bwMode="auto">
            <a:xfrm>
              <a:off x="1972" y="2446"/>
              <a:ext cx="13" cy="13"/>
            </a:xfrm>
            <a:custGeom>
              <a:avLst/>
              <a:gdLst>
                <a:gd name="T0" fmla="*/ 13 w 13"/>
                <a:gd name="T1" fmla="*/ 0 h 13"/>
                <a:gd name="T2" fmla="*/ 13 w 13"/>
                <a:gd name="T3" fmla="*/ 13 h 13"/>
                <a:gd name="T4" fmla="*/ 0 w 13"/>
                <a:gd name="T5" fmla="*/ 13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13"/>
                  </a:lnTo>
                  <a:lnTo>
                    <a:pt x="4"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1" name="Freeform 2232"/>
            <p:cNvSpPr>
              <a:spLocks/>
            </p:cNvSpPr>
            <p:nvPr/>
          </p:nvSpPr>
          <p:spPr bwMode="auto">
            <a:xfrm>
              <a:off x="1993" y="2450"/>
              <a:ext cx="13" cy="9"/>
            </a:xfrm>
            <a:custGeom>
              <a:avLst/>
              <a:gdLst>
                <a:gd name="T0" fmla="*/ 13 w 13"/>
                <a:gd name="T1" fmla="*/ 0 h 9"/>
                <a:gd name="T2" fmla="*/ 0 w 13"/>
                <a:gd name="T3" fmla="*/ 0 h 9"/>
                <a:gd name="T4" fmla="*/ 0 w 13"/>
                <a:gd name="T5" fmla="*/ 0 h 9"/>
                <a:gd name="T6" fmla="*/ 0 w 13"/>
                <a:gd name="T7" fmla="*/ 9 h 9"/>
                <a:gd name="T8" fmla="*/ 0 w 13"/>
                <a:gd name="T9" fmla="*/ 9 h 9"/>
                <a:gd name="T10" fmla="*/ 13 w 13"/>
                <a:gd name="T11" fmla="*/ 9 h 9"/>
                <a:gd name="T12" fmla="*/ 13 w 1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0"/>
                  </a:lnTo>
                  <a:lnTo>
                    <a:pt x="0" y="9"/>
                  </a:lnTo>
                  <a:lnTo>
                    <a:pt x="13" y="9"/>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2" name="Freeform 2233"/>
            <p:cNvSpPr>
              <a:spLocks/>
            </p:cNvSpPr>
            <p:nvPr/>
          </p:nvSpPr>
          <p:spPr bwMode="auto">
            <a:xfrm>
              <a:off x="2014" y="2450"/>
              <a:ext cx="13" cy="13"/>
            </a:xfrm>
            <a:custGeom>
              <a:avLst/>
              <a:gdLst>
                <a:gd name="T0" fmla="*/ 13 w 13"/>
                <a:gd name="T1" fmla="*/ 0 h 13"/>
                <a:gd name="T2" fmla="*/ 9 w 13"/>
                <a:gd name="T3" fmla="*/ 13 h 13"/>
                <a:gd name="T4" fmla="*/ 0 w 13"/>
                <a:gd name="T5" fmla="*/ 9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9"/>
                  </a:lnTo>
                  <a:lnTo>
                    <a:pt x="0"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3" name="Freeform 2234"/>
            <p:cNvSpPr>
              <a:spLocks/>
            </p:cNvSpPr>
            <p:nvPr/>
          </p:nvSpPr>
          <p:spPr bwMode="auto">
            <a:xfrm>
              <a:off x="2036" y="2450"/>
              <a:ext cx="8" cy="13"/>
            </a:xfrm>
            <a:custGeom>
              <a:avLst/>
              <a:gdLst>
                <a:gd name="T0" fmla="*/ 8 w 8"/>
                <a:gd name="T1" fmla="*/ 5 h 13"/>
                <a:gd name="T2" fmla="*/ 8 w 8"/>
                <a:gd name="T3" fmla="*/ 13 h 13"/>
                <a:gd name="T4" fmla="*/ 0 w 8"/>
                <a:gd name="T5" fmla="*/ 13 h 13"/>
                <a:gd name="T6" fmla="*/ 0 w 8"/>
                <a:gd name="T7" fmla="*/ 0 h 13"/>
                <a:gd name="T8" fmla="*/ 8 w 8"/>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5"/>
                  </a:moveTo>
                  <a:lnTo>
                    <a:pt x="8" y="13"/>
                  </a:lnTo>
                  <a:lnTo>
                    <a:pt x="0" y="13"/>
                  </a:lnTo>
                  <a:lnTo>
                    <a:pt x="0" y="0"/>
                  </a:lnTo>
                  <a:lnTo>
                    <a:pt x="8" y="5"/>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4" name="Rectangle 2235"/>
            <p:cNvSpPr>
              <a:spLocks noChangeArrowheads="1"/>
            </p:cNvSpPr>
            <p:nvPr/>
          </p:nvSpPr>
          <p:spPr bwMode="auto">
            <a:xfrm>
              <a:off x="2057" y="2455"/>
              <a:ext cx="9" cy="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5" name="Freeform 2236"/>
            <p:cNvSpPr>
              <a:spLocks/>
            </p:cNvSpPr>
            <p:nvPr/>
          </p:nvSpPr>
          <p:spPr bwMode="auto">
            <a:xfrm>
              <a:off x="2074" y="2455"/>
              <a:ext cx="13" cy="12"/>
            </a:xfrm>
            <a:custGeom>
              <a:avLst/>
              <a:gdLst>
                <a:gd name="T0" fmla="*/ 13 w 13"/>
                <a:gd name="T1" fmla="*/ 0 h 12"/>
                <a:gd name="T2" fmla="*/ 4 w 13"/>
                <a:gd name="T3" fmla="*/ 0 h 12"/>
                <a:gd name="T4" fmla="*/ 4 w 13"/>
                <a:gd name="T5" fmla="*/ 0 h 12"/>
                <a:gd name="T6" fmla="*/ 0 w 13"/>
                <a:gd name="T7" fmla="*/ 12 h 12"/>
                <a:gd name="T8" fmla="*/ 4 w 13"/>
                <a:gd name="T9" fmla="*/ 12 h 12"/>
                <a:gd name="T10" fmla="*/ 13 w 13"/>
                <a:gd name="T11" fmla="*/ 12 h 12"/>
                <a:gd name="T12" fmla="*/ 13 w 13"/>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13" y="0"/>
                  </a:moveTo>
                  <a:lnTo>
                    <a:pt x="4" y="0"/>
                  </a:lnTo>
                  <a:lnTo>
                    <a:pt x="0" y="12"/>
                  </a:lnTo>
                  <a:lnTo>
                    <a:pt x="4" y="12"/>
                  </a:lnTo>
                  <a:lnTo>
                    <a:pt x="13" y="12"/>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6" name="Freeform 2237"/>
            <p:cNvSpPr>
              <a:spLocks/>
            </p:cNvSpPr>
            <p:nvPr/>
          </p:nvSpPr>
          <p:spPr bwMode="auto">
            <a:xfrm>
              <a:off x="2095" y="2455"/>
              <a:ext cx="13" cy="12"/>
            </a:xfrm>
            <a:custGeom>
              <a:avLst/>
              <a:gdLst>
                <a:gd name="T0" fmla="*/ 13 w 13"/>
                <a:gd name="T1" fmla="*/ 4 h 12"/>
                <a:gd name="T2" fmla="*/ 13 w 13"/>
                <a:gd name="T3" fmla="*/ 12 h 12"/>
                <a:gd name="T4" fmla="*/ 0 w 13"/>
                <a:gd name="T5" fmla="*/ 12 h 12"/>
                <a:gd name="T6" fmla="*/ 0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13" y="12"/>
                  </a:lnTo>
                  <a:lnTo>
                    <a:pt x="0" y="12"/>
                  </a:lnTo>
                  <a:lnTo>
                    <a:pt x="0" y="0"/>
                  </a:lnTo>
                  <a:lnTo>
                    <a:pt x="13"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7" name="Freeform 2238"/>
            <p:cNvSpPr>
              <a:spLocks/>
            </p:cNvSpPr>
            <p:nvPr/>
          </p:nvSpPr>
          <p:spPr bwMode="auto">
            <a:xfrm>
              <a:off x="2117" y="2459"/>
              <a:ext cx="13" cy="8"/>
            </a:xfrm>
            <a:custGeom>
              <a:avLst/>
              <a:gdLst>
                <a:gd name="T0" fmla="*/ 13 w 13"/>
                <a:gd name="T1" fmla="*/ 0 h 8"/>
                <a:gd name="T2" fmla="*/ 8 w 13"/>
                <a:gd name="T3" fmla="*/ 8 h 8"/>
                <a:gd name="T4" fmla="*/ 0 w 13"/>
                <a:gd name="T5" fmla="*/ 8 h 8"/>
                <a:gd name="T6" fmla="*/ 0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8" y="8"/>
                  </a:lnTo>
                  <a:lnTo>
                    <a:pt x="0" y="8"/>
                  </a:lnTo>
                  <a:lnTo>
                    <a:pt x="0"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8" name="Rectangle 2239"/>
            <p:cNvSpPr>
              <a:spLocks noChangeArrowheads="1"/>
            </p:cNvSpPr>
            <p:nvPr/>
          </p:nvSpPr>
          <p:spPr bwMode="auto">
            <a:xfrm>
              <a:off x="2138" y="2459"/>
              <a:ext cx="9" cy="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09" name="Freeform 2240"/>
            <p:cNvSpPr>
              <a:spLocks/>
            </p:cNvSpPr>
            <p:nvPr/>
          </p:nvSpPr>
          <p:spPr bwMode="auto">
            <a:xfrm>
              <a:off x="2159" y="2459"/>
              <a:ext cx="9" cy="13"/>
            </a:xfrm>
            <a:custGeom>
              <a:avLst/>
              <a:gdLst>
                <a:gd name="T0" fmla="*/ 9 w 9"/>
                <a:gd name="T1" fmla="*/ 0 h 13"/>
                <a:gd name="T2" fmla="*/ 9 w 9"/>
                <a:gd name="T3" fmla="*/ 13 h 13"/>
                <a:gd name="T4" fmla="*/ 0 w 9"/>
                <a:gd name="T5" fmla="*/ 8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8"/>
                  </a:lnTo>
                  <a:lnTo>
                    <a:pt x="0" y="0"/>
                  </a:lnTo>
                  <a:lnTo>
                    <a:pt x="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0" name="Freeform 2241"/>
            <p:cNvSpPr>
              <a:spLocks/>
            </p:cNvSpPr>
            <p:nvPr/>
          </p:nvSpPr>
          <p:spPr bwMode="auto">
            <a:xfrm>
              <a:off x="2176" y="2459"/>
              <a:ext cx="13" cy="13"/>
            </a:xfrm>
            <a:custGeom>
              <a:avLst/>
              <a:gdLst>
                <a:gd name="T0" fmla="*/ 13 w 13"/>
                <a:gd name="T1" fmla="*/ 0 h 13"/>
                <a:gd name="T2" fmla="*/ 13 w 13"/>
                <a:gd name="T3" fmla="*/ 13 h 13"/>
                <a:gd name="T4" fmla="*/ 0 w 13"/>
                <a:gd name="T5" fmla="*/ 13 h 13"/>
                <a:gd name="T6" fmla="*/ 5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13"/>
                  </a:lnTo>
                  <a:lnTo>
                    <a:pt x="5"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1" name="Rectangle 2242"/>
            <p:cNvSpPr>
              <a:spLocks noChangeArrowheads="1"/>
            </p:cNvSpPr>
            <p:nvPr/>
          </p:nvSpPr>
          <p:spPr bwMode="auto">
            <a:xfrm>
              <a:off x="2198" y="2459"/>
              <a:ext cx="13" cy="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2" name="Rectangle 2243"/>
            <p:cNvSpPr>
              <a:spLocks noChangeArrowheads="1"/>
            </p:cNvSpPr>
            <p:nvPr/>
          </p:nvSpPr>
          <p:spPr bwMode="auto">
            <a:xfrm>
              <a:off x="2219" y="2459"/>
              <a:ext cx="13" cy="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3" name="Freeform 2244"/>
            <p:cNvSpPr>
              <a:spLocks/>
            </p:cNvSpPr>
            <p:nvPr/>
          </p:nvSpPr>
          <p:spPr bwMode="auto">
            <a:xfrm>
              <a:off x="2240" y="2459"/>
              <a:ext cx="9" cy="13"/>
            </a:xfrm>
            <a:custGeom>
              <a:avLst/>
              <a:gdLst>
                <a:gd name="T0" fmla="*/ 9 w 9"/>
                <a:gd name="T1" fmla="*/ 4 h 13"/>
                <a:gd name="T2" fmla="*/ 9 w 9"/>
                <a:gd name="T3" fmla="*/ 13 h 13"/>
                <a:gd name="T4" fmla="*/ 0 w 9"/>
                <a:gd name="T5" fmla="*/ 13 h 13"/>
                <a:gd name="T6" fmla="*/ 0 w 9"/>
                <a:gd name="T7" fmla="*/ 0 h 13"/>
                <a:gd name="T8" fmla="*/ 9 w 9"/>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4"/>
                  </a:moveTo>
                  <a:lnTo>
                    <a:pt x="9" y="13"/>
                  </a:lnTo>
                  <a:lnTo>
                    <a:pt x="0" y="13"/>
                  </a:lnTo>
                  <a:lnTo>
                    <a:pt x="0" y="0"/>
                  </a:lnTo>
                  <a:lnTo>
                    <a:pt x="9"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4" name="Rectangle 2245"/>
            <p:cNvSpPr>
              <a:spLocks noChangeArrowheads="1"/>
            </p:cNvSpPr>
            <p:nvPr/>
          </p:nvSpPr>
          <p:spPr bwMode="auto">
            <a:xfrm>
              <a:off x="2262" y="2463"/>
              <a:ext cx="8" cy="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5" name="Rectangle 2246"/>
            <p:cNvSpPr>
              <a:spLocks noChangeArrowheads="1"/>
            </p:cNvSpPr>
            <p:nvPr/>
          </p:nvSpPr>
          <p:spPr bwMode="auto">
            <a:xfrm>
              <a:off x="2283" y="2463"/>
              <a:ext cx="9" cy="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6" name="Rectangle 2247"/>
            <p:cNvSpPr>
              <a:spLocks noChangeArrowheads="1"/>
            </p:cNvSpPr>
            <p:nvPr/>
          </p:nvSpPr>
          <p:spPr bwMode="auto">
            <a:xfrm>
              <a:off x="2300" y="2463"/>
              <a:ext cx="13" cy="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7" name="Rectangle 2248"/>
            <p:cNvSpPr>
              <a:spLocks noChangeArrowheads="1"/>
            </p:cNvSpPr>
            <p:nvPr/>
          </p:nvSpPr>
          <p:spPr bwMode="auto">
            <a:xfrm>
              <a:off x="2321" y="2463"/>
              <a:ext cx="13" cy="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8" name="Rectangle 2249"/>
            <p:cNvSpPr>
              <a:spLocks noChangeArrowheads="1"/>
            </p:cNvSpPr>
            <p:nvPr/>
          </p:nvSpPr>
          <p:spPr bwMode="auto">
            <a:xfrm>
              <a:off x="2343" y="2459"/>
              <a:ext cx="8" cy="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19" name="Rectangle 2250"/>
            <p:cNvSpPr>
              <a:spLocks noChangeArrowheads="1"/>
            </p:cNvSpPr>
            <p:nvPr/>
          </p:nvSpPr>
          <p:spPr bwMode="auto">
            <a:xfrm>
              <a:off x="2364" y="2459"/>
              <a:ext cx="9" cy="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0" name="Rectangle 2251"/>
            <p:cNvSpPr>
              <a:spLocks noChangeArrowheads="1"/>
            </p:cNvSpPr>
            <p:nvPr/>
          </p:nvSpPr>
          <p:spPr bwMode="auto">
            <a:xfrm>
              <a:off x="2385" y="2459"/>
              <a:ext cx="9" cy="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1" name="Freeform 2252"/>
            <p:cNvSpPr>
              <a:spLocks/>
            </p:cNvSpPr>
            <p:nvPr/>
          </p:nvSpPr>
          <p:spPr bwMode="auto">
            <a:xfrm>
              <a:off x="2403" y="2459"/>
              <a:ext cx="12" cy="13"/>
            </a:xfrm>
            <a:custGeom>
              <a:avLst/>
              <a:gdLst>
                <a:gd name="T0" fmla="*/ 12 w 12"/>
                <a:gd name="T1" fmla="*/ 0 h 13"/>
                <a:gd name="T2" fmla="*/ 4 w 12"/>
                <a:gd name="T3" fmla="*/ 0 h 13"/>
                <a:gd name="T4" fmla="*/ 0 w 12"/>
                <a:gd name="T5" fmla="*/ 0 h 13"/>
                <a:gd name="T6" fmla="*/ 0 w 12"/>
                <a:gd name="T7" fmla="*/ 13 h 13"/>
                <a:gd name="T8" fmla="*/ 4 w 12"/>
                <a:gd name="T9" fmla="*/ 13 h 13"/>
                <a:gd name="T10" fmla="*/ 12 w 12"/>
                <a:gd name="T11" fmla="*/ 13 h 13"/>
                <a:gd name="T12" fmla="*/ 12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0"/>
                  </a:moveTo>
                  <a:lnTo>
                    <a:pt x="4" y="0"/>
                  </a:lnTo>
                  <a:lnTo>
                    <a:pt x="0" y="0"/>
                  </a:lnTo>
                  <a:lnTo>
                    <a:pt x="0" y="13"/>
                  </a:lnTo>
                  <a:lnTo>
                    <a:pt x="4" y="13"/>
                  </a:lnTo>
                  <a:lnTo>
                    <a:pt x="12" y="13"/>
                  </a:lnTo>
                  <a:lnTo>
                    <a:pt x="12"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2" name="Rectangle 2253"/>
            <p:cNvSpPr>
              <a:spLocks noChangeArrowheads="1"/>
            </p:cNvSpPr>
            <p:nvPr/>
          </p:nvSpPr>
          <p:spPr bwMode="auto">
            <a:xfrm>
              <a:off x="2424" y="2459"/>
              <a:ext cx="13" cy="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3" name="Freeform 2254"/>
            <p:cNvSpPr>
              <a:spLocks/>
            </p:cNvSpPr>
            <p:nvPr/>
          </p:nvSpPr>
          <p:spPr bwMode="auto">
            <a:xfrm>
              <a:off x="2445" y="2459"/>
              <a:ext cx="13" cy="8"/>
            </a:xfrm>
            <a:custGeom>
              <a:avLst/>
              <a:gdLst>
                <a:gd name="T0" fmla="*/ 9 w 13"/>
                <a:gd name="T1" fmla="*/ 0 h 8"/>
                <a:gd name="T2" fmla="*/ 13 w 13"/>
                <a:gd name="T3" fmla="*/ 8 h 8"/>
                <a:gd name="T4" fmla="*/ 0 w 13"/>
                <a:gd name="T5" fmla="*/ 8 h 8"/>
                <a:gd name="T6" fmla="*/ 0 w 13"/>
                <a:gd name="T7" fmla="*/ 0 h 8"/>
                <a:gd name="T8" fmla="*/ 9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9" y="0"/>
                  </a:moveTo>
                  <a:lnTo>
                    <a:pt x="13" y="8"/>
                  </a:lnTo>
                  <a:lnTo>
                    <a:pt x="0" y="8"/>
                  </a:lnTo>
                  <a:lnTo>
                    <a:pt x="0" y="0"/>
                  </a:lnTo>
                  <a:lnTo>
                    <a:pt x="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4" name="Freeform 2255"/>
            <p:cNvSpPr>
              <a:spLocks/>
            </p:cNvSpPr>
            <p:nvPr/>
          </p:nvSpPr>
          <p:spPr bwMode="auto">
            <a:xfrm>
              <a:off x="2467" y="2455"/>
              <a:ext cx="8" cy="12"/>
            </a:xfrm>
            <a:custGeom>
              <a:avLst/>
              <a:gdLst>
                <a:gd name="T0" fmla="*/ 8 w 8"/>
                <a:gd name="T1" fmla="*/ 0 h 12"/>
                <a:gd name="T2" fmla="*/ 8 w 8"/>
                <a:gd name="T3" fmla="*/ 12 h 12"/>
                <a:gd name="T4" fmla="*/ 0 w 8"/>
                <a:gd name="T5" fmla="*/ 12 h 12"/>
                <a:gd name="T6" fmla="*/ 0 w 8"/>
                <a:gd name="T7" fmla="*/ 4 h 12"/>
                <a:gd name="T8" fmla="*/ 8 w 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8" y="0"/>
                  </a:moveTo>
                  <a:lnTo>
                    <a:pt x="8" y="12"/>
                  </a:lnTo>
                  <a:lnTo>
                    <a:pt x="0" y="12"/>
                  </a:lnTo>
                  <a:lnTo>
                    <a:pt x="0" y="4"/>
                  </a:lnTo>
                  <a:lnTo>
                    <a:pt x="8"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5" name="Rectangle 2256"/>
            <p:cNvSpPr>
              <a:spLocks noChangeArrowheads="1"/>
            </p:cNvSpPr>
            <p:nvPr/>
          </p:nvSpPr>
          <p:spPr bwMode="auto">
            <a:xfrm>
              <a:off x="2488" y="2455"/>
              <a:ext cx="8" cy="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6" name="Freeform 2257"/>
            <p:cNvSpPr>
              <a:spLocks/>
            </p:cNvSpPr>
            <p:nvPr/>
          </p:nvSpPr>
          <p:spPr bwMode="auto">
            <a:xfrm>
              <a:off x="2505" y="2455"/>
              <a:ext cx="13" cy="8"/>
            </a:xfrm>
            <a:custGeom>
              <a:avLst/>
              <a:gdLst>
                <a:gd name="T0" fmla="*/ 13 w 13"/>
                <a:gd name="T1" fmla="*/ 0 h 8"/>
                <a:gd name="T2" fmla="*/ 13 w 13"/>
                <a:gd name="T3" fmla="*/ 8 h 8"/>
                <a:gd name="T4" fmla="*/ 4 w 13"/>
                <a:gd name="T5" fmla="*/ 8 h 8"/>
                <a:gd name="T6" fmla="*/ 0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13" y="8"/>
                  </a:lnTo>
                  <a:lnTo>
                    <a:pt x="4" y="8"/>
                  </a:lnTo>
                  <a:lnTo>
                    <a:pt x="0"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7" name="Rectangle 2258"/>
            <p:cNvSpPr>
              <a:spLocks noChangeArrowheads="1"/>
            </p:cNvSpPr>
            <p:nvPr/>
          </p:nvSpPr>
          <p:spPr bwMode="auto">
            <a:xfrm>
              <a:off x="2526" y="2455"/>
              <a:ext cx="13" cy="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8" name="Freeform 2259"/>
            <p:cNvSpPr>
              <a:spLocks/>
            </p:cNvSpPr>
            <p:nvPr/>
          </p:nvSpPr>
          <p:spPr bwMode="auto">
            <a:xfrm>
              <a:off x="2548" y="2450"/>
              <a:ext cx="12" cy="13"/>
            </a:xfrm>
            <a:custGeom>
              <a:avLst/>
              <a:gdLst>
                <a:gd name="T0" fmla="*/ 8 w 12"/>
                <a:gd name="T1" fmla="*/ 0 h 13"/>
                <a:gd name="T2" fmla="*/ 12 w 12"/>
                <a:gd name="T3" fmla="*/ 13 h 13"/>
                <a:gd name="T4" fmla="*/ 0 w 12"/>
                <a:gd name="T5" fmla="*/ 13 h 13"/>
                <a:gd name="T6" fmla="*/ 0 w 12"/>
                <a:gd name="T7" fmla="*/ 0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13"/>
                  </a:lnTo>
                  <a:lnTo>
                    <a:pt x="0" y="13"/>
                  </a:lnTo>
                  <a:lnTo>
                    <a:pt x="0" y="0"/>
                  </a:lnTo>
                  <a:lnTo>
                    <a:pt x="8"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29" name="Rectangle 2260"/>
            <p:cNvSpPr>
              <a:spLocks noChangeArrowheads="1"/>
            </p:cNvSpPr>
            <p:nvPr/>
          </p:nvSpPr>
          <p:spPr bwMode="auto">
            <a:xfrm>
              <a:off x="2569" y="2450"/>
              <a:ext cx="8" cy="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0" name="Freeform 2261"/>
            <p:cNvSpPr>
              <a:spLocks/>
            </p:cNvSpPr>
            <p:nvPr/>
          </p:nvSpPr>
          <p:spPr bwMode="auto">
            <a:xfrm>
              <a:off x="2590" y="2446"/>
              <a:ext cx="9" cy="13"/>
            </a:xfrm>
            <a:custGeom>
              <a:avLst/>
              <a:gdLst>
                <a:gd name="T0" fmla="*/ 9 w 9"/>
                <a:gd name="T1" fmla="*/ 0 h 13"/>
                <a:gd name="T2" fmla="*/ 9 w 9"/>
                <a:gd name="T3" fmla="*/ 13 h 13"/>
                <a:gd name="T4" fmla="*/ 0 w 9"/>
                <a:gd name="T5" fmla="*/ 13 h 13"/>
                <a:gd name="T6" fmla="*/ 0 w 9"/>
                <a:gd name="T7" fmla="*/ 4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13"/>
                  </a:lnTo>
                  <a:lnTo>
                    <a:pt x="0" y="4"/>
                  </a:lnTo>
                  <a:lnTo>
                    <a:pt x="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1" name="Freeform 2262"/>
            <p:cNvSpPr>
              <a:spLocks/>
            </p:cNvSpPr>
            <p:nvPr/>
          </p:nvSpPr>
          <p:spPr bwMode="auto">
            <a:xfrm>
              <a:off x="2607" y="2446"/>
              <a:ext cx="13" cy="9"/>
            </a:xfrm>
            <a:custGeom>
              <a:avLst/>
              <a:gdLst>
                <a:gd name="T0" fmla="*/ 13 w 13"/>
                <a:gd name="T1" fmla="*/ 0 h 9"/>
                <a:gd name="T2" fmla="*/ 13 w 13"/>
                <a:gd name="T3" fmla="*/ 9 h 9"/>
                <a:gd name="T4" fmla="*/ 5 w 13"/>
                <a:gd name="T5" fmla="*/ 9 h 9"/>
                <a:gd name="T6" fmla="*/ 0 w 13"/>
                <a:gd name="T7" fmla="*/ 0 h 9"/>
                <a:gd name="T8" fmla="*/ 13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5" y="9"/>
                  </a:lnTo>
                  <a:lnTo>
                    <a:pt x="0"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2" name="Rectangle 2263"/>
            <p:cNvSpPr>
              <a:spLocks noChangeArrowheads="1"/>
            </p:cNvSpPr>
            <p:nvPr/>
          </p:nvSpPr>
          <p:spPr bwMode="auto">
            <a:xfrm>
              <a:off x="2629" y="2442"/>
              <a:ext cx="12" cy="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3" name="Freeform 2264"/>
            <p:cNvSpPr>
              <a:spLocks/>
            </p:cNvSpPr>
            <p:nvPr/>
          </p:nvSpPr>
          <p:spPr bwMode="auto">
            <a:xfrm>
              <a:off x="2650" y="2442"/>
              <a:ext cx="13" cy="8"/>
            </a:xfrm>
            <a:custGeom>
              <a:avLst/>
              <a:gdLst>
                <a:gd name="T0" fmla="*/ 8 w 13"/>
                <a:gd name="T1" fmla="*/ 0 h 8"/>
                <a:gd name="T2" fmla="*/ 4 w 13"/>
                <a:gd name="T3" fmla="*/ 0 h 8"/>
                <a:gd name="T4" fmla="*/ 0 w 13"/>
                <a:gd name="T5" fmla="*/ 0 h 8"/>
                <a:gd name="T6" fmla="*/ 0 w 13"/>
                <a:gd name="T7" fmla="*/ 8 h 8"/>
                <a:gd name="T8" fmla="*/ 4 w 13"/>
                <a:gd name="T9" fmla="*/ 8 h 8"/>
                <a:gd name="T10" fmla="*/ 13 w 13"/>
                <a:gd name="T11" fmla="*/ 8 h 8"/>
                <a:gd name="T12" fmla="*/ 8 w 1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8" y="0"/>
                  </a:moveTo>
                  <a:lnTo>
                    <a:pt x="4" y="0"/>
                  </a:lnTo>
                  <a:lnTo>
                    <a:pt x="0" y="0"/>
                  </a:lnTo>
                  <a:lnTo>
                    <a:pt x="0" y="8"/>
                  </a:lnTo>
                  <a:lnTo>
                    <a:pt x="4" y="8"/>
                  </a:lnTo>
                  <a:lnTo>
                    <a:pt x="13" y="8"/>
                  </a:lnTo>
                  <a:lnTo>
                    <a:pt x="8"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4" name="Freeform 2265"/>
            <p:cNvSpPr>
              <a:spLocks/>
            </p:cNvSpPr>
            <p:nvPr/>
          </p:nvSpPr>
          <p:spPr bwMode="auto">
            <a:xfrm>
              <a:off x="2671" y="2437"/>
              <a:ext cx="9" cy="13"/>
            </a:xfrm>
            <a:custGeom>
              <a:avLst/>
              <a:gdLst>
                <a:gd name="T0" fmla="*/ 9 w 9"/>
                <a:gd name="T1" fmla="*/ 0 h 13"/>
                <a:gd name="T2" fmla="*/ 9 w 9"/>
                <a:gd name="T3" fmla="*/ 9 h 13"/>
                <a:gd name="T4" fmla="*/ 0 w 9"/>
                <a:gd name="T5" fmla="*/ 13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9"/>
                  </a:lnTo>
                  <a:lnTo>
                    <a:pt x="0" y="13"/>
                  </a:lnTo>
                  <a:lnTo>
                    <a:pt x="0" y="0"/>
                  </a:lnTo>
                  <a:lnTo>
                    <a:pt x="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5" name="Freeform 2266"/>
            <p:cNvSpPr>
              <a:spLocks/>
            </p:cNvSpPr>
            <p:nvPr/>
          </p:nvSpPr>
          <p:spPr bwMode="auto">
            <a:xfrm>
              <a:off x="2688" y="2433"/>
              <a:ext cx="13" cy="13"/>
            </a:xfrm>
            <a:custGeom>
              <a:avLst/>
              <a:gdLst>
                <a:gd name="T0" fmla="*/ 13 w 13"/>
                <a:gd name="T1" fmla="*/ 0 h 13"/>
                <a:gd name="T2" fmla="*/ 13 w 13"/>
                <a:gd name="T3" fmla="*/ 9 h 13"/>
                <a:gd name="T4" fmla="*/ 5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9"/>
                  </a:lnTo>
                  <a:lnTo>
                    <a:pt x="5" y="13"/>
                  </a:lnTo>
                  <a:lnTo>
                    <a:pt x="0"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6" name="Freeform 2267"/>
            <p:cNvSpPr>
              <a:spLocks/>
            </p:cNvSpPr>
            <p:nvPr/>
          </p:nvSpPr>
          <p:spPr bwMode="auto">
            <a:xfrm>
              <a:off x="2710" y="2429"/>
              <a:ext cx="12" cy="13"/>
            </a:xfrm>
            <a:custGeom>
              <a:avLst/>
              <a:gdLst>
                <a:gd name="T0" fmla="*/ 12 w 12"/>
                <a:gd name="T1" fmla="*/ 0 h 13"/>
                <a:gd name="T2" fmla="*/ 12 w 12"/>
                <a:gd name="T3" fmla="*/ 13 h 13"/>
                <a:gd name="T4" fmla="*/ 4 w 12"/>
                <a:gd name="T5" fmla="*/ 13 h 13"/>
                <a:gd name="T6" fmla="*/ 0 w 12"/>
                <a:gd name="T7" fmla="*/ 4 h 13"/>
                <a:gd name="T8" fmla="*/ 12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13"/>
                  </a:lnTo>
                  <a:lnTo>
                    <a:pt x="4" y="13"/>
                  </a:lnTo>
                  <a:lnTo>
                    <a:pt x="0" y="4"/>
                  </a:lnTo>
                  <a:lnTo>
                    <a:pt x="12"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7" name="Freeform 2268"/>
            <p:cNvSpPr>
              <a:spLocks/>
            </p:cNvSpPr>
            <p:nvPr/>
          </p:nvSpPr>
          <p:spPr bwMode="auto">
            <a:xfrm>
              <a:off x="2731" y="2429"/>
              <a:ext cx="13" cy="8"/>
            </a:xfrm>
            <a:custGeom>
              <a:avLst/>
              <a:gdLst>
                <a:gd name="T0" fmla="*/ 8 w 13"/>
                <a:gd name="T1" fmla="*/ 0 h 8"/>
                <a:gd name="T2" fmla="*/ 13 w 13"/>
                <a:gd name="T3" fmla="*/ 8 h 8"/>
                <a:gd name="T4" fmla="*/ 0 w 13"/>
                <a:gd name="T5" fmla="*/ 8 h 8"/>
                <a:gd name="T6" fmla="*/ 0 w 13"/>
                <a:gd name="T7" fmla="*/ 0 h 8"/>
                <a:gd name="T8" fmla="*/ 8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8" y="0"/>
                  </a:moveTo>
                  <a:lnTo>
                    <a:pt x="13" y="8"/>
                  </a:lnTo>
                  <a:lnTo>
                    <a:pt x="0" y="8"/>
                  </a:lnTo>
                  <a:lnTo>
                    <a:pt x="0" y="0"/>
                  </a:lnTo>
                  <a:lnTo>
                    <a:pt x="8"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8" name="Rectangle 2269"/>
            <p:cNvSpPr>
              <a:spLocks noChangeArrowheads="1"/>
            </p:cNvSpPr>
            <p:nvPr/>
          </p:nvSpPr>
          <p:spPr bwMode="auto">
            <a:xfrm>
              <a:off x="2752" y="2425"/>
              <a:ext cx="9" cy="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39" name="Freeform 2270"/>
            <p:cNvSpPr>
              <a:spLocks/>
            </p:cNvSpPr>
            <p:nvPr/>
          </p:nvSpPr>
          <p:spPr bwMode="auto">
            <a:xfrm>
              <a:off x="2769" y="2420"/>
              <a:ext cx="5" cy="13"/>
            </a:xfrm>
            <a:custGeom>
              <a:avLst/>
              <a:gdLst>
                <a:gd name="T0" fmla="*/ 5 w 5"/>
                <a:gd name="T1" fmla="*/ 0 h 13"/>
                <a:gd name="T2" fmla="*/ 0 w 5"/>
                <a:gd name="T3" fmla="*/ 0 h 13"/>
                <a:gd name="T4" fmla="*/ 5 w 5"/>
                <a:gd name="T5" fmla="*/ 13 h 13"/>
                <a:gd name="T6" fmla="*/ 0 w 5"/>
                <a:gd name="T7" fmla="*/ 9 h 13"/>
                <a:gd name="T8" fmla="*/ 5 w 5"/>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3">
                  <a:moveTo>
                    <a:pt x="5" y="0"/>
                  </a:moveTo>
                  <a:lnTo>
                    <a:pt x="0" y="0"/>
                  </a:lnTo>
                  <a:lnTo>
                    <a:pt x="5" y="13"/>
                  </a:lnTo>
                  <a:lnTo>
                    <a:pt x="0" y="9"/>
                  </a:lnTo>
                  <a:lnTo>
                    <a:pt x="5"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0" name="Freeform 2271"/>
            <p:cNvSpPr>
              <a:spLocks/>
            </p:cNvSpPr>
            <p:nvPr/>
          </p:nvSpPr>
          <p:spPr bwMode="auto">
            <a:xfrm>
              <a:off x="1810" y="2420"/>
              <a:ext cx="12" cy="17"/>
            </a:xfrm>
            <a:custGeom>
              <a:avLst/>
              <a:gdLst>
                <a:gd name="T0" fmla="*/ 12 w 12"/>
                <a:gd name="T1" fmla="*/ 17 h 17"/>
                <a:gd name="T2" fmla="*/ 12 w 12"/>
                <a:gd name="T3" fmla="*/ 5 h 17"/>
                <a:gd name="T4" fmla="*/ 0 w 12"/>
                <a:gd name="T5" fmla="*/ 0 h 17"/>
                <a:gd name="T6" fmla="*/ 0 w 12"/>
                <a:gd name="T7" fmla="*/ 13 h 17"/>
                <a:gd name="T8" fmla="*/ 12 w 12"/>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12" y="17"/>
                  </a:moveTo>
                  <a:lnTo>
                    <a:pt x="12" y="5"/>
                  </a:lnTo>
                  <a:lnTo>
                    <a:pt x="0" y="0"/>
                  </a:lnTo>
                  <a:lnTo>
                    <a:pt x="0" y="13"/>
                  </a:lnTo>
                  <a:lnTo>
                    <a:pt x="12" y="17"/>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1" name="Freeform 2272"/>
            <p:cNvSpPr>
              <a:spLocks/>
            </p:cNvSpPr>
            <p:nvPr/>
          </p:nvSpPr>
          <p:spPr bwMode="auto">
            <a:xfrm>
              <a:off x="1831" y="2429"/>
              <a:ext cx="9" cy="17"/>
            </a:xfrm>
            <a:custGeom>
              <a:avLst/>
              <a:gdLst>
                <a:gd name="T0" fmla="*/ 9 w 9"/>
                <a:gd name="T1" fmla="*/ 17 h 17"/>
                <a:gd name="T2" fmla="*/ 9 w 9"/>
                <a:gd name="T3" fmla="*/ 4 h 17"/>
                <a:gd name="T4" fmla="*/ 0 w 9"/>
                <a:gd name="T5" fmla="*/ 0 h 17"/>
                <a:gd name="T6" fmla="*/ 0 w 9"/>
                <a:gd name="T7" fmla="*/ 13 h 17"/>
                <a:gd name="T8" fmla="*/ 9 w 9"/>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9" y="17"/>
                  </a:moveTo>
                  <a:lnTo>
                    <a:pt x="9" y="4"/>
                  </a:lnTo>
                  <a:lnTo>
                    <a:pt x="0" y="0"/>
                  </a:lnTo>
                  <a:lnTo>
                    <a:pt x="0" y="13"/>
                  </a:lnTo>
                  <a:lnTo>
                    <a:pt x="9" y="17"/>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2" name="Freeform 2273"/>
            <p:cNvSpPr>
              <a:spLocks/>
            </p:cNvSpPr>
            <p:nvPr/>
          </p:nvSpPr>
          <p:spPr bwMode="auto">
            <a:xfrm>
              <a:off x="1848" y="2437"/>
              <a:ext cx="13" cy="13"/>
            </a:xfrm>
            <a:custGeom>
              <a:avLst/>
              <a:gdLst>
                <a:gd name="T0" fmla="*/ 13 w 13"/>
                <a:gd name="T1" fmla="*/ 5 h 13"/>
                <a:gd name="T2" fmla="*/ 9 w 13"/>
                <a:gd name="T3" fmla="*/ 13 h 13"/>
                <a:gd name="T4" fmla="*/ 0 w 13"/>
                <a:gd name="T5" fmla="*/ 9 h 13"/>
                <a:gd name="T6" fmla="*/ 4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4" y="0"/>
                  </a:lnTo>
                  <a:lnTo>
                    <a:pt x="13" y="5"/>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3" name="Freeform 2274"/>
            <p:cNvSpPr>
              <a:spLocks/>
            </p:cNvSpPr>
            <p:nvPr/>
          </p:nvSpPr>
          <p:spPr bwMode="auto">
            <a:xfrm>
              <a:off x="1865" y="2442"/>
              <a:ext cx="17" cy="13"/>
            </a:xfrm>
            <a:custGeom>
              <a:avLst/>
              <a:gdLst>
                <a:gd name="T0" fmla="*/ 17 w 17"/>
                <a:gd name="T1" fmla="*/ 4 h 13"/>
                <a:gd name="T2" fmla="*/ 13 w 17"/>
                <a:gd name="T3" fmla="*/ 13 h 13"/>
                <a:gd name="T4" fmla="*/ 0 w 17"/>
                <a:gd name="T5" fmla="*/ 13 h 13"/>
                <a:gd name="T6" fmla="*/ 4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13" y="13"/>
                  </a:lnTo>
                  <a:lnTo>
                    <a:pt x="0" y="13"/>
                  </a:lnTo>
                  <a:lnTo>
                    <a:pt x="4" y="0"/>
                  </a:lnTo>
                  <a:lnTo>
                    <a:pt x="17"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4" name="Freeform 2275"/>
            <p:cNvSpPr>
              <a:spLocks/>
            </p:cNvSpPr>
            <p:nvPr/>
          </p:nvSpPr>
          <p:spPr bwMode="auto">
            <a:xfrm>
              <a:off x="1886" y="2450"/>
              <a:ext cx="13" cy="13"/>
            </a:xfrm>
            <a:custGeom>
              <a:avLst/>
              <a:gdLst>
                <a:gd name="T0" fmla="*/ 13 w 13"/>
                <a:gd name="T1" fmla="*/ 5 h 13"/>
                <a:gd name="T2" fmla="*/ 9 w 13"/>
                <a:gd name="T3" fmla="*/ 13 h 13"/>
                <a:gd name="T4" fmla="*/ 0 w 13"/>
                <a:gd name="T5" fmla="*/ 9 h 13"/>
                <a:gd name="T6" fmla="*/ 5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5" y="0"/>
                  </a:lnTo>
                  <a:lnTo>
                    <a:pt x="13" y="5"/>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5" name="Freeform 2276"/>
            <p:cNvSpPr>
              <a:spLocks/>
            </p:cNvSpPr>
            <p:nvPr/>
          </p:nvSpPr>
          <p:spPr bwMode="auto">
            <a:xfrm>
              <a:off x="1908" y="2455"/>
              <a:ext cx="13" cy="12"/>
            </a:xfrm>
            <a:custGeom>
              <a:avLst/>
              <a:gdLst>
                <a:gd name="T0" fmla="*/ 13 w 13"/>
                <a:gd name="T1" fmla="*/ 4 h 12"/>
                <a:gd name="T2" fmla="*/ 8 w 13"/>
                <a:gd name="T3" fmla="*/ 12 h 12"/>
                <a:gd name="T4" fmla="*/ 0 w 13"/>
                <a:gd name="T5" fmla="*/ 12 h 12"/>
                <a:gd name="T6" fmla="*/ 0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8" y="12"/>
                  </a:lnTo>
                  <a:lnTo>
                    <a:pt x="0" y="12"/>
                  </a:lnTo>
                  <a:lnTo>
                    <a:pt x="0" y="0"/>
                  </a:lnTo>
                  <a:lnTo>
                    <a:pt x="13"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6" name="Freeform 2277"/>
            <p:cNvSpPr>
              <a:spLocks/>
            </p:cNvSpPr>
            <p:nvPr/>
          </p:nvSpPr>
          <p:spPr bwMode="auto">
            <a:xfrm>
              <a:off x="1925" y="2463"/>
              <a:ext cx="13" cy="13"/>
            </a:xfrm>
            <a:custGeom>
              <a:avLst/>
              <a:gdLst>
                <a:gd name="T0" fmla="*/ 13 w 13"/>
                <a:gd name="T1" fmla="*/ 0 h 13"/>
                <a:gd name="T2" fmla="*/ 13 w 13"/>
                <a:gd name="T3" fmla="*/ 13 h 13"/>
                <a:gd name="T4" fmla="*/ 0 w 13"/>
                <a:gd name="T5" fmla="*/ 9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9"/>
                  </a:lnTo>
                  <a:lnTo>
                    <a:pt x="4"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7" name="Freeform 2278"/>
            <p:cNvSpPr>
              <a:spLocks/>
            </p:cNvSpPr>
            <p:nvPr/>
          </p:nvSpPr>
          <p:spPr bwMode="auto">
            <a:xfrm>
              <a:off x="1946" y="2467"/>
              <a:ext cx="13" cy="13"/>
            </a:xfrm>
            <a:custGeom>
              <a:avLst/>
              <a:gdLst>
                <a:gd name="T0" fmla="*/ 13 w 13"/>
                <a:gd name="T1" fmla="*/ 0 h 13"/>
                <a:gd name="T2" fmla="*/ 9 w 13"/>
                <a:gd name="T3" fmla="*/ 13 h 13"/>
                <a:gd name="T4" fmla="*/ 0 w 13"/>
                <a:gd name="T5" fmla="*/ 9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9"/>
                  </a:lnTo>
                  <a:lnTo>
                    <a:pt x="4"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8" name="Freeform 2279"/>
            <p:cNvSpPr>
              <a:spLocks/>
            </p:cNvSpPr>
            <p:nvPr/>
          </p:nvSpPr>
          <p:spPr bwMode="auto">
            <a:xfrm>
              <a:off x="1967" y="2472"/>
              <a:ext cx="13" cy="12"/>
            </a:xfrm>
            <a:custGeom>
              <a:avLst/>
              <a:gdLst>
                <a:gd name="T0" fmla="*/ 13 w 13"/>
                <a:gd name="T1" fmla="*/ 0 h 12"/>
                <a:gd name="T2" fmla="*/ 9 w 13"/>
                <a:gd name="T3" fmla="*/ 12 h 12"/>
                <a:gd name="T4" fmla="*/ 0 w 13"/>
                <a:gd name="T5" fmla="*/ 8 h 12"/>
                <a:gd name="T6" fmla="*/ 0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9" y="12"/>
                  </a:lnTo>
                  <a:lnTo>
                    <a:pt x="0" y="8"/>
                  </a:lnTo>
                  <a:lnTo>
                    <a:pt x="0"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49" name="Freeform 2280"/>
            <p:cNvSpPr>
              <a:spLocks/>
            </p:cNvSpPr>
            <p:nvPr/>
          </p:nvSpPr>
          <p:spPr bwMode="auto">
            <a:xfrm>
              <a:off x="1985" y="2476"/>
              <a:ext cx="12" cy="13"/>
            </a:xfrm>
            <a:custGeom>
              <a:avLst/>
              <a:gdLst>
                <a:gd name="T0" fmla="*/ 12 w 12"/>
                <a:gd name="T1" fmla="*/ 0 h 13"/>
                <a:gd name="T2" fmla="*/ 12 w 12"/>
                <a:gd name="T3" fmla="*/ 0 h 13"/>
                <a:gd name="T4" fmla="*/ 4 w 12"/>
                <a:gd name="T5" fmla="*/ 0 h 13"/>
                <a:gd name="T6" fmla="*/ 0 w 12"/>
                <a:gd name="T7" fmla="*/ 8 h 13"/>
                <a:gd name="T8" fmla="*/ 8 w 12"/>
                <a:gd name="T9" fmla="*/ 13 h 13"/>
                <a:gd name="T10" fmla="*/ 12 w 12"/>
                <a:gd name="T11" fmla="*/ 13 h 13"/>
                <a:gd name="T12" fmla="*/ 12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0"/>
                  </a:moveTo>
                  <a:lnTo>
                    <a:pt x="12" y="0"/>
                  </a:lnTo>
                  <a:lnTo>
                    <a:pt x="4" y="0"/>
                  </a:lnTo>
                  <a:lnTo>
                    <a:pt x="0" y="8"/>
                  </a:lnTo>
                  <a:lnTo>
                    <a:pt x="8" y="13"/>
                  </a:lnTo>
                  <a:lnTo>
                    <a:pt x="12" y="13"/>
                  </a:lnTo>
                  <a:lnTo>
                    <a:pt x="12"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50" name="Freeform 2281"/>
            <p:cNvSpPr>
              <a:spLocks/>
            </p:cNvSpPr>
            <p:nvPr/>
          </p:nvSpPr>
          <p:spPr bwMode="auto">
            <a:xfrm>
              <a:off x="2006" y="2480"/>
              <a:ext cx="13" cy="9"/>
            </a:xfrm>
            <a:custGeom>
              <a:avLst/>
              <a:gdLst>
                <a:gd name="T0" fmla="*/ 13 w 13"/>
                <a:gd name="T1" fmla="*/ 0 h 9"/>
                <a:gd name="T2" fmla="*/ 13 w 13"/>
                <a:gd name="T3" fmla="*/ 9 h 9"/>
                <a:gd name="T4" fmla="*/ 0 w 13"/>
                <a:gd name="T5" fmla="*/ 9 h 9"/>
                <a:gd name="T6" fmla="*/ 4 w 13"/>
                <a:gd name="T7" fmla="*/ 0 h 9"/>
                <a:gd name="T8" fmla="*/ 13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0" y="9"/>
                  </a:lnTo>
                  <a:lnTo>
                    <a:pt x="4" y="0"/>
                  </a:lnTo>
                  <a:lnTo>
                    <a:pt x="13"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51" name="Freeform 2282"/>
            <p:cNvSpPr>
              <a:spLocks/>
            </p:cNvSpPr>
            <p:nvPr/>
          </p:nvSpPr>
          <p:spPr bwMode="auto">
            <a:xfrm>
              <a:off x="2027" y="2480"/>
              <a:ext cx="13" cy="13"/>
            </a:xfrm>
            <a:custGeom>
              <a:avLst/>
              <a:gdLst>
                <a:gd name="T0" fmla="*/ 13 w 13"/>
                <a:gd name="T1" fmla="*/ 4 h 13"/>
                <a:gd name="T2" fmla="*/ 9 w 13"/>
                <a:gd name="T3" fmla="*/ 13 h 13"/>
                <a:gd name="T4" fmla="*/ 0 w 13"/>
                <a:gd name="T5" fmla="*/ 13 h 13"/>
                <a:gd name="T6" fmla="*/ 0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13"/>
                  </a:lnTo>
                  <a:lnTo>
                    <a:pt x="0" y="0"/>
                  </a:lnTo>
                  <a:lnTo>
                    <a:pt x="13" y="4"/>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4352" name="Freeform 2283"/>
            <p:cNvSpPr>
              <a:spLocks/>
            </p:cNvSpPr>
            <p:nvPr/>
          </p:nvSpPr>
          <p:spPr bwMode="auto">
            <a:xfrm>
              <a:off x="2049" y="2484"/>
              <a:ext cx="12" cy="13"/>
            </a:xfrm>
            <a:custGeom>
              <a:avLst/>
              <a:gdLst>
                <a:gd name="T0" fmla="*/ 12 w 12"/>
                <a:gd name="T1" fmla="*/ 5 h 13"/>
                <a:gd name="T2" fmla="*/ 8 w 12"/>
                <a:gd name="T3" fmla="*/ 13 h 13"/>
                <a:gd name="T4" fmla="*/ 0 w 12"/>
                <a:gd name="T5" fmla="*/ 13 h 13"/>
                <a:gd name="T6" fmla="*/ 0 w 12"/>
                <a:gd name="T7" fmla="*/ 0 h 13"/>
                <a:gd name="T8" fmla="*/ 12 w 12"/>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5"/>
                  </a:moveTo>
                  <a:lnTo>
                    <a:pt x="8" y="13"/>
                  </a:lnTo>
                  <a:lnTo>
                    <a:pt x="0" y="13"/>
                  </a:lnTo>
                  <a:lnTo>
                    <a:pt x="0" y="0"/>
                  </a:lnTo>
                  <a:lnTo>
                    <a:pt x="12" y="5"/>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dirty="0"/>
            </a:p>
          </p:txBody>
        </p:sp>
      </p:grpSp>
      <p:grpSp>
        <p:nvGrpSpPr>
          <p:cNvPr id="6" name="Group 2284"/>
          <p:cNvGrpSpPr>
            <a:grpSpLocks/>
          </p:cNvGrpSpPr>
          <p:nvPr/>
        </p:nvGrpSpPr>
        <p:grpSpPr bwMode="auto">
          <a:xfrm>
            <a:off x="2873375" y="3841750"/>
            <a:ext cx="1530350" cy="339725"/>
            <a:chOff x="1810" y="2420"/>
            <a:chExt cx="964" cy="214"/>
          </a:xfrm>
        </p:grpSpPr>
        <p:sp>
          <p:nvSpPr>
            <p:cNvPr id="13953" name="Freeform 2285"/>
            <p:cNvSpPr>
              <a:spLocks/>
            </p:cNvSpPr>
            <p:nvPr/>
          </p:nvSpPr>
          <p:spPr bwMode="auto">
            <a:xfrm>
              <a:off x="2070" y="2489"/>
              <a:ext cx="8" cy="12"/>
            </a:xfrm>
            <a:custGeom>
              <a:avLst/>
              <a:gdLst>
                <a:gd name="T0" fmla="*/ 8 w 8"/>
                <a:gd name="T1" fmla="*/ 0 h 12"/>
                <a:gd name="T2" fmla="*/ 8 w 8"/>
                <a:gd name="T3" fmla="*/ 0 h 12"/>
                <a:gd name="T4" fmla="*/ 0 w 8"/>
                <a:gd name="T5" fmla="*/ 0 h 12"/>
                <a:gd name="T6" fmla="*/ 0 w 8"/>
                <a:gd name="T7" fmla="*/ 8 h 12"/>
                <a:gd name="T8" fmla="*/ 8 w 8"/>
                <a:gd name="T9" fmla="*/ 12 h 12"/>
                <a:gd name="T10" fmla="*/ 8 w 8"/>
                <a:gd name="T11" fmla="*/ 12 h 12"/>
                <a:gd name="T12" fmla="*/ 8 w 8"/>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8" y="0"/>
                  </a:moveTo>
                  <a:lnTo>
                    <a:pt x="8" y="0"/>
                  </a:lnTo>
                  <a:lnTo>
                    <a:pt x="0" y="0"/>
                  </a:lnTo>
                  <a:lnTo>
                    <a:pt x="0" y="8"/>
                  </a:lnTo>
                  <a:lnTo>
                    <a:pt x="8" y="12"/>
                  </a:lnTo>
                  <a:lnTo>
                    <a:pt x="8" y="0"/>
                  </a:lnTo>
                  <a:close/>
                </a:path>
              </a:pathLst>
            </a:custGeom>
            <a:solidFill>
              <a:srgbClr val="340D71"/>
            </a:solidFill>
            <a:ln w="9525">
              <a:noFill/>
              <a:round/>
              <a:headEnd/>
              <a:tailEnd/>
            </a:ln>
          </p:spPr>
          <p:txBody>
            <a:bodyPr/>
            <a:lstStyle/>
            <a:p>
              <a:endParaRPr lang="en-US" dirty="0"/>
            </a:p>
          </p:txBody>
        </p:sp>
        <p:sp>
          <p:nvSpPr>
            <p:cNvPr id="13954" name="Freeform 2286"/>
            <p:cNvSpPr>
              <a:spLocks/>
            </p:cNvSpPr>
            <p:nvPr/>
          </p:nvSpPr>
          <p:spPr bwMode="auto">
            <a:xfrm>
              <a:off x="2087" y="2489"/>
              <a:ext cx="13" cy="12"/>
            </a:xfrm>
            <a:custGeom>
              <a:avLst/>
              <a:gdLst>
                <a:gd name="T0" fmla="*/ 13 w 13"/>
                <a:gd name="T1" fmla="*/ 4 h 12"/>
                <a:gd name="T2" fmla="*/ 13 w 13"/>
                <a:gd name="T3" fmla="*/ 12 h 12"/>
                <a:gd name="T4" fmla="*/ 0 w 13"/>
                <a:gd name="T5" fmla="*/ 12 h 12"/>
                <a:gd name="T6" fmla="*/ 4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13" y="12"/>
                  </a:lnTo>
                  <a:lnTo>
                    <a:pt x="0" y="12"/>
                  </a:lnTo>
                  <a:lnTo>
                    <a:pt x="4" y="0"/>
                  </a:lnTo>
                  <a:lnTo>
                    <a:pt x="13" y="4"/>
                  </a:lnTo>
                  <a:close/>
                </a:path>
              </a:pathLst>
            </a:custGeom>
            <a:solidFill>
              <a:srgbClr val="340D71"/>
            </a:solidFill>
            <a:ln w="9525">
              <a:noFill/>
              <a:round/>
              <a:headEnd/>
              <a:tailEnd/>
            </a:ln>
          </p:spPr>
          <p:txBody>
            <a:bodyPr/>
            <a:lstStyle/>
            <a:p>
              <a:endParaRPr lang="en-US" dirty="0"/>
            </a:p>
          </p:txBody>
        </p:sp>
        <p:sp>
          <p:nvSpPr>
            <p:cNvPr id="13955" name="Freeform 2287"/>
            <p:cNvSpPr>
              <a:spLocks/>
            </p:cNvSpPr>
            <p:nvPr/>
          </p:nvSpPr>
          <p:spPr bwMode="auto">
            <a:xfrm>
              <a:off x="2108" y="2493"/>
              <a:ext cx="13" cy="13"/>
            </a:xfrm>
            <a:custGeom>
              <a:avLst/>
              <a:gdLst>
                <a:gd name="T0" fmla="*/ 13 w 13"/>
                <a:gd name="T1" fmla="*/ 0 h 13"/>
                <a:gd name="T2" fmla="*/ 13 w 13"/>
                <a:gd name="T3" fmla="*/ 13 h 13"/>
                <a:gd name="T4" fmla="*/ 0 w 13"/>
                <a:gd name="T5" fmla="*/ 8 h 13"/>
                <a:gd name="T6" fmla="*/ 5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8"/>
                  </a:lnTo>
                  <a:lnTo>
                    <a:pt x="5" y="0"/>
                  </a:lnTo>
                  <a:lnTo>
                    <a:pt x="13" y="0"/>
                  </a:lnTo>
                  <a:close/>
                </a:path>
              </a:pathLst>
            </a:custGeom>
            <a:solidFill>
              <a:srgbClr val="340D71"/>
            </a:solidFill>
            <a:ln w="9525">
              <a:noFill/>
              <a:round/>
              <a:headEnd/>
              <a:tailEnd/>
            </a:ln>
          </p:spPr>
          <p:txBody>
            <a:bodyPr/>
            <a:lstStyle/>
            <a:p>
              <a:endParaRPr lang="en-US" dirty="0"/>
            </a:p>
          </p:txBody>
        </p:sp>
        <p:sp>
          <p:nvSpPr>
            <p:cNvPr id="13956" name="Freeform 2288"/>
            <p:cNvSpPr>
              <a:spLocks/>
            </p:cNvSpPr>
            <p:nvPr/>
          </p:nvSpPr>
          <p:spPr bwMode="auto">
            <a:xfrm>
              <a:off x="2130" y="2493"/>
              <a:ext cx="12" cy="13"/>
            </a:xfrm>
            <a:custGeom>
              <a:avLst/>
              <a:gdLst>
                <a:gd name="T0" fmla="*/ 12 w 12"/>
                <a:gd name="T1" fmla="*/ 4 h 13"/>
                <a:gd name="T2" fmla="*/ 8 w 12"/>
                <a:gd name="T3" fmla="*/ 13 h 13"/>
                <a:gd name="T4" fmla="*/ 0 w 12"/>
                <a:gd name="T5" fmla="*/ 13 h 13"/>
                <a:gd name="T6" fmla="*/ 0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13"/>
                  </a:lnTo>
                  <a:lnTo>
                    <a:pt x="0" y="0"/>
                  </a:lnTo>
                  <a:lnTo>
                    <a:pt x="12" y="4"/>
                  </a:lnTo>
                  <a:close/>
                </a:path>
              </a:pathLst>
            </a:custGeom>
            <a:solidFill>
              <a:srgbClr val="340D71"/>
            </a:solidFill>
            <a:ln w="9525">
              <a:noFill/>
              <a:round/>
              <a:headEnd/>
              <a:tailEnd/>
            </a:ln>
          </p:spPr>
          <p:txBody>
            <a:bodyPr/>
            <a:lstStyle/>
            <a:p>
              <a:endParaRPr lang="en-US" dirty="0"/>
            </a:p>
          </p:txBody>
        </p:sp>
        <p:sp>
          <p:nvSpPr>
            <p:cNvPr id="13957" name="Rectangle 2289"/>
            <p:cNvSpPr>
              <a:spLocks noChangeArrowheads="1"/>
            </p:cNvSpPr>
            <p:nvPr/>
          </p:nvSpPr>
          <p:spPr bwMode="auto">
            <a:xfrm>
              <a:off x="2151" y="2497"/>
              <a:ext cx="8" cy="9"/>
            </a:xfrm>
            <a:prstGeom prst="rect">
              <a:avLst/>
            </a:prstGeom>
            <a:solidFill>
              <a:srgbClr val="340D71"/>
            </a:solidFill>
            <a:ln w="9525">
              <a:noFill/>
              <a:miter lim="800000"/>
              <a:headEnd/>
              <a:tailEnd/>
            </a:ln>
          </p:spPr>
          <p:txBody>
            <a:bodyPr/>
            <a:lstStyle/>
            <a:p>
              <a:endParaRPr lang="en-US" dirty="0"/>
            </a:p>
          </p:txBody>
        </p:sp>
        <p:sp>
          <p:nvSpPr>
            <p:cNvPr id="13958" name="Freeform 2290"/>
            <p:cNvSpPr>
              <a:spLocks/>
            </p:cNvSpPr>
            <p:nvPr/>
          </p:nvSpPr>
          <p:spPr bwMode="auto">
            <a:xfrm>
              <a:off x="2172" y="2497"/>
              <a:ext cx="9" cy="13"/>
            </a:xfrm>
            <a:custGeom>
              <a:avLst/>
              <a:gdLst>
                <a:gd name="T0" fmla="*/ 9 w 9"/>
                <a:gd name="T1" fmla="*/ 0 h 13"/>
                <a:gd name="T2" fmla="*/ 4 w 9"/>
                <a:gd name="T3" fmla="*/ 0 h 13"/>
                <a:gd name="T4" fmla="*/ 0 w 9"/>
                <a:gd name="T5" fmla="*/ 0 h 13"/>
                <a:gd name="T6" fmla="*/ 0 w 9"/>
                <a:gd name="T7" fmla="*/ 13 h 13"/>
                <a:gd name="T8" fmla="*/ 4 w 9"/>
                <a:gd name="T9" fmla="*/ 13 h 13"/>
                <a:gd name="T10" fmla="*/ 9 w 9"/>
                <a:gd name="T11" fmla="*/ 13 h 13"/>
                <a:gd name="T12" fmla="*/ 9 w 9"/>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4" y="0"/>
                  </a:lnTo>
                  <a:lnTo>
                    <a:pt x="0" y="0"/>
                  </a:lnTo>
                  <a:lnTo>
                    <a:pt x="0" y="13"/>
                  </a:lnTo>
                  <a:lnTo>
                    <a:pt x="4" y="13"/>
                  </a:lnTo>
                  <a:lnTo>
                    <a:pt x="9" y="13"/>
                  </a:lnTo>
                  <a:lnTo>
                    <a:pt x="9" y="0"/>
                  </a:lnTo>
                  <a:close/>
                </a:path>
              </a:pathLst>
            </a:custGeom>
            <a:solidFill>
              <a:srgbClr val="340D71"/>
            </a:solidFill>
            <a:ln w="9525">
              <a:noFill/>
              <a:round/>
              <a:headEnd/>
              <a:tailEnd/>
            </a:ln>
          </p:spPr>
          <p:txBody>
            <a:bodyPr/>
            <a:lstStyle/>
            <a:p>
              <a:endParaRPr lang="en-US" dirty="0"/>
            </a:p>
          </p:txBody>
        </p:sp>
        <p:sp>
          <p:nvSpPr>
            <p:cNvPr id="13959" name="Freeform 2291"/>
            <p:cNvSpPr>
              <a:spLocks/>
            </p:cNvSpPr>
            <p:nvPr/>
          </p:nvSpPr>
          <p:spPr bwMode="auto">
            <a:xfrm>
              <a:off x="2189" y="2497"/>
              <a:ext cx="13" cy="13"/>
            </a:xfrm>
            <a:custGeom>
              <a:avLst/>
              <a:gdLst>
                <a:gd name="T0" fmla="*/ 13 w 13"/>
                <a:gd name="T1" fmla="*/ 4 h 13"/>
                <a:gd name="T2" fmla="*/ 13 w 13"/>
                <a:gd name="T3" fmla="*/ 13 h 13"/>
                <a:gd name="T4" fmla="*/ 0 w 13"/>
                <a:gd name="T5" fmla="*/ 13 h 13"/>
                <a:gd name="T6" fmla="*/ 5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13" y="13"/>
                  </a:lnTo>
                  <a:lnTo>
                    <a:pt x="0" y="13"/>
                  </a:lnTo>
                  <a:lnTo>
                    <a:pt x="5" y="0"/>
                  </a:lnTo>
                  <a:lnTo>
                    <a:pt x="13" y="4"/>
                  </a:lnTo>
                  <a:close/>
                </a:path>
              </a:pathLst>
            </a:custGeom>
            <a:solidFill>
              <a:srgbClr val="340D71"/>
            </a:solidFill>
            <a:ln w="9525">
              <a:noFill/>
              <a:round/>
              <a:headEnd/>
              <a:tailEnd/>
            </a:ln>
          </p:spPr>
          <p:txBody>
            <a:bodyPr/>
            <a:lstStyle/>
            <a:p>
              <a:endParaRPr lang="en-US" dirty="0"/>
            </a:p>
          </p:txBody>
        </p:sp>
        <p:sp>
          <p:nvSpPr>
            <p:cNvPr id="13960" name="Rectangle 2292"/>
            <p:cNvSpPr>
              <a:spLocks noChangeArrowheads="1"/>
            </p:cNvSpPr>
            <p:nvPr/>
          </p:nvSpPr>
          <p:spPr bwMode="auto">
            <a:xfrm>
              <a:off x="2211" y="2501"/>
              <a:ext cx="12" cy="9"/>
            </a:xfrm>
            <a:prstGeom prst="rect">
              <a:avLst/>
            </a:prstGeom>
            <a:solidFill>
              <a:srgbClr val="340D71"/>
            </a:solidFill>
            <a:ln w="9525">
              <a:noFill/>
              <a:miter lim="800000"/>
              <a:headEnd/>
              <a:tailEnd/>
            </a:ln>
          </p:spPr>
          <p:txBody>
            <a:bodyPr/>
            <a:lstStyle/>
            <a:p>
              <a:endParaRPr lang="en-US" dirty="0"/>
            </a:p>
          </p:txBody>
        </p:sp>
        <p:sp>
          <p:nvSpPr>
            <p:cNvPr id="13961" name="Rectangle 2293"/>
            <p:cNvSpPr>
              <a:spLocks noChangeArrowheads="1"/>
            </p:cNvSpPr>
            <p:nvPr/>
          </p:nvSpPr>
          <p:spPr bwMode="auto">
            <a:xfrm>
              <a:off x="2232" y="2501"/>
              <a:ext cx="13" cy="9"/>
            </a:xfrm>
            <a:prstGeom prst="rect">
              <a:avLst/>
            </a:prstGeom>
            <a:solidFill>
              <a:srgbClr val="340D71"/>
            </a:solidFill>
            <a:ln w="9525">
              <a:noFill/>
              <a:miter lim="800000"/>
              <a:headEnd/>
              <a:tailEnd/>
            </a:ln>
          </p:spPr>
          <p:txBody>
            <a:bodyPr/>
            <a:lstStyle/>
            <a:p>
              <a:endParaRPr lang="en-US" dirty="0"/>
            </a:p>
          </p:txBody>
        </p:sp>
        <p:sp>
          <p:nvSpPr>
            <p:cNvPr id="13962" name="Rectangle 2294"/>
            <p:cNvSpPr>
              <a:spLocks noChangeArrowheads="1"/>
            </p:cNvSpPr>
            <p:nvPr/>
          </p:nvSpPr>
          <p:spPr bwMode="auto">
            <a:xfrm>
              <a:off x="2253" y="2501"/>
              <a:ext cx="9" cy="9"/>
            </a:xfrm>
            <a:prstGeom prst="rect">
              <a:avLst/>
            </a:prstGeom>
            <a:solidFill>
              <a:srgbClr val="340D71"/>
            </a:solidFill>
            <a:ln w="9525">
              <a:noFill/>
              <a:miter lim="800000"/>
              <a:headEnd/>
              <a:tailEnd/>
            </a:ln>
          </p:spPr>
          <p:txBody>
            <a:bodyPr/>
            <a:lstStyle/>
            <a:p>
              <a:endParaRPr lang="en-US" dirty="0"/>
            </a:p>
          </p:txBody>
        </p:sp>
        <p:sp>
          <p:nvSpPr>
            <p:cNvPr id="13963" name="Freeform 2295"/>
            <p:cNvSpPr>
              <a:spLocks/>
            </p:cNvSpPr>
            <p:nvPr/>
          </p:nvSpPr>
          <p:spPr bwMode="auto">
            <a:xfrm>
              <a:off x="2275" y="2501"/>
              <a:ext cx="8" cy="13"/>
            </a:xfrm>
            <a:custGeom>
              <a:avLst/>
              <a:gdLst>
                <a:gd name="T0" fmla="*/ 8 w 8"/>
                <a:gd name="T1" fmla="*/ 0 h 13"/>
                <a:gd name="T2" fmla="*/ 8 w 8"/>
                <a:gd name="T3" fmla="*/ 13 h 13"/>
                <a:gd name="T4" fmla="*/ 0 w 8"/>
                <a:gd name="T5" fmla="*/ 9 h 13"/>
                <a:gd name="T6" fmla="*/ 0 w 8"/>
                <a:gd name="T7" fmla="*/ 0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13"/>
                  </a:lnTo>
                  <a:lnTo>
                    <a:pt x="0" y="9"/>
                  </a:lnTo>
                  <a:lnTo>
                    <a:pt x="0" y="0"/>
                  </a:lnTo>
                  <a:lnTo>
                    <a:pt x="8" y="0"/>
                  </a:lnTo>
                  <a:close/>
                </a:path>
              </a:pathLst>
            </a:custGeom>
            <a:solidFill>
              <a:srgbClr val="340D71"/>
            </a:solidFill>
            <a:ln w="9525">
              <a:noFill/>
              <a:round/>
              <a:headEnd/>
              <a:tailEnd/>
            </a:ln>
          </p:spPr>
          <p:txBody>
            <a:bodyPr/>
            <a:lstStyle/>
            <a:p>
              <a:endParaRPr lang="en-US" dirty="0"/>
            </a:p>
          </p:txBody>
        </p:sp>
        <p:sp>
          <p:nvSpPr>
            <p:cNvPr id="13964" name="Rectangle 2296"/>
            <p:cNvSpPr>
              <a:spLocks noChangeArrowheads="1"/>
            </p:cNvSpPr>
            <p:nvPr/>
          </p:nvSpPr>
          <p:spPr bwMode="auto">
            <a:xfrm>
              <a:off x="2296" y="2501"/>
              <a:ext cx="8" cy="13"/>
            </a:xfrm>
            <a:prstGeom prst="rect">
              <a:avLst/>
            </a:prstGeom>
            <a:solidFill>
              <a:srgbClr val="340D71"/>
            </a:solidFill>
            <a:ln w="9525">
              <a:noFill/>
              <a:miter lim="800000"/>
              <a:headEnd/>
              <a:tailEnd/>
            </a:ln>
          </p:spPr>
          <p:txBody>
            <a:bodyPr/>
            <a:lstStyle/>
            <a:p>
              <a:endParaRPr lang="en-US" dirty="0"/>
            </a:p>
          </p:txBody>
        </p:sp>
        <p:sp>
          <p:nvSpPr>
            <p:cNvPr id="13965" name="Rectangle 2297"/>
            <p:cNvSpPr>
              <a:spLocks noChangeArrowheads="1"/>
            </p:cNvSpPr>
            <p:nvPr/>
          </p:nvSpPr>
          <p:spPr bwMode="auto">
            <a:xfrm>
              <a:off x="2313" y="2501"/>
              <a:ext cx="13" cy="9"/>
            </a:xfrm>
            <a:prstGeom prst="rect">
              <a:avLst/>
            </a:prstGeom>
            <a:solidFill>
              <a:srgbClr val="340D71"/>
            </a:solidFill>
            <a:ln w="9525">
              <a:noFill/>
              <a:miter lim="800000"/>
              <a:headEnd/>
              <a:tailEnd/>
            </a:ln>
          </p:spPr>
          <p:txBody>
            <a:bodyPr/>
            <a:lstStyle/>
            <a:p>
              <a:endParaRPr lang="en-US" dirty="0"/>
            </a:p>
          </p:txBody>
        </p:sp>
        <p:sp>
          <p:nvSpPr>
            <p:cNvPr id="13966" name="Rectangle 2298"/>
            <p:cNvSpPr>
              <a:spLocks noChangeArrowheads="1"/>
            </p:cNvSpPr>
            <p:nvPr/>
          </p:nvSpPr>
          <p:spPr bwMode="auto">
            <a:xfrm>
              <a:off x="2334" y="2501"/>
              <a:ext cx="13" cy="9"/>
            </a:xfrm>
            <a:prstGeom prst="rect">
              <a:avLst/>
            </a:prstGeom>
            <a:solidFill>
              <a:srgbClr val="340D71"/>
            </a:solidFill>
            <a:ln w="9525">
              <a:noFill/>
              <a:miter lim="800000"/>
              <a:headEnd/>
              <a:tailEnd/>
            </a:ln>
          </p:spPr>
          <p:txBody>
            <a:bodyPr/>
            <a:lstStyle/>
            <a:p>
              <a:endParaRPr lang="en-US" dirty="0"/>
            </a:p>
          </p:txBody>
        </p:sp>
        <p:sp>
          <p:nvSpPr>
            <p:cNvPr id="13967" name="Rectangle 2299"/>
            <p:cNvSpPr>
              <a:spLocks noChangeArrowheads="1"/>
            </p:cNvSpPr>
            <p:nvPr/>
          </p:nvSpPr>
          <p:spPr bwMode="auto">
            <a:xfrm>
              <a:off x="2356" y="2501"/>
              <a:ext cx="8" cy="9"/>
            </a:xfrm>
            <a:prstGeom prst="rect">
              <a:avLst/>
            </a:prstGeom>
            <a:solidFill>
              <a:srgbClr val="340D71"/>
            </a:solidFill>
            <a:ln w="9525">
              <a:noFill/>
              <a:miter lim="800000"/>
              <a:headEnd/>
              <a:tailEnd/>
            </a:ln>
          </p:spPr>
          <p:txBody>
            <a:bodyPr/>
            <a:lstStyle/>
            <a:p>
              <a:endParaRPr lang="en-US" dirty="0"/>
            </a:p>
          </p:txBody>
        </p:sp>
        <p:sp>
          <p:nvSpPr>
            <p:cNvPr id="13968" name="Freeform 2300"/>
            <p:cNvSpPr>
              <a:spLocks/>
            </p:cNvSpPr>
            <p:nvPr/>
          </p:nvSpPr>
          <p:spPr bwMode="auto">
            <a:xfrm>
              <a:off x="2377" y="2497"/>
              <a:ext cx="8" cy="13"/>
            </a:xfrm>
            <a:custGeom>
              <a:avLst/>
              <a:gdLst>
                <a:gd name="T0" fmla="*/ 8 w 8"/>
                <a:gd name="T1" fmla="*/ 0 h 13"/>
                <a:gd name="T2" fmla="*/ 8 w 8"/>
                <a:gd name="T3" fmla="*/ 13 h 13"/>
                <a:gd name="T4" fmla="*/ 0 w 8"/>
                <a:gd name="T5" fmla="*/ 13 h 13"/>
                <a:gd name="T6" fmla="*/ 0 w 8"/>
                <a:gd name="T7" fmla="*/ 4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13"/>
                  </a:lnTo>
                  <a:lnTo>
                    <a:pt x="0" y="13"/>
                  </a:lnTo>
                  <a:lnTo>
                    <a:pt x="0" y="4"/>
                  </a:lnTo>
                  <a:lnTo>
                    <a:pt x="8" y="0"/>
                  </a:lnTo>
                  <a:close/>
                </a:path>
              </a:pathLst>
            </a:custGeom>
            <a:solidFill>
              <a:srgbClr val="340D71"/>
            </a:solidFill>
            <a:ln w="9525">
              <a:noFill/>
              <a:round/>
              <a:headEnd/>
              <a:tailEnd/>
            </a:ln>
          </p:spPr>
          <p:txBody>
            <a:bodyPr/>
            <a:lstStyle/>
            <a:p>
              <a:endParaRPr lang="en-US" dirty="0"/>
            </a:p>
          </p:txBody>
        </p:sp>
        <p:sp>
          <p:nvSpPr>
            <p:cNvPr id="13969" name="Freeform 2301"/>
            <p:cNvSpPr>
              <a:spLocks/>
            </p:cNvSpPr>
            <p:nvPr/>
          </p:nvSpPr>
          <p:spPr bwMode="auto">
            <a:xfrm>
              <a:off x="2398" y="2497"/>
              <a:ext cx="9" cy="13"/>
            </a:xfrm>
            <a:custGeom>
              <a:avLst/>
              <a:gdLst>
                <a:gd name="T0" fmla="*/ 9 w 9"/>
                <a:gd name="T1" fmla="*/ 0 h 13"/>
                <a:gd name="T2" fmla="*/ 9 w 9"/>
                <a:gd name="T3" fmla="*/ 0 h 13"/>
                <a:gd name="T4" fmla="*/ 0 w 9"/>
                <a:gd name="T5" fmla="*/ 0 h 13"/>
                <a:gd name="T6" fmla="*/ 0 w 9"/>
                <a:gd name="T7" fmla="*/ 13 h 13"/>
                <a:gd name="T8" fmla="*/ 9 w 9"/>
                <a:gd name="T9" fmla="*/ 13 h 13"/>
                <a:gd name="T10" fmla="*/ 9 w 9"/>
                <a:gd name="T11" fmla="*/ 13 h 13"/>
                <a:gd name="T12" fmla="*/ 9 w 9"/>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9" y="0"/>
                  </a:lnTo>
                  <a:lnTo>
                    <a:pt x="0" y="0"/>
                  </a:lnTo>
                  <a:lnTo>
                    <a:pt x="0" y="13"/>
                  </a:lnTo>
                  <a:lnTo>
                    <a:pt x="9" y="13"/>
                  </a:lnTo>
                  <a:lnTo>
                    <a:pt x="9" y="0"/>
                  </a:lnTo>
                  <a:close/>
                </a:path>
              </a:pathLst>
            </a:custGeom>
            <a:solidFill>
              <a:srgbClr val="340D71"/>
            </a:solidFill>
            <a:ln w="9525">
              <a:noFill/>
              <a:round/>
              <a:headEnd/>
              <a:tailEnd/>
            </a:ln>
          </p:spPr>
          <p:txBody>
            <a:bodyPr/>
            <a:lstStyle/>
            <a:p>
              <a:endParaRPr lang="en-US" dirty="0"/>
            </a:p>
          </p:txBody>
        </p:sp>
        <p:sp>
          <p:nvSpPr>
            <p:cNvPr id="13970" name="Freeform 2302"/>
            <p:cNvSpPr>
              <a:spLocks/>
            </p:cNvSpPr>
            <p:nvPr/>
          </p:nvSpPr>
          <p:spPr bwMode="auto">
            <a:xfrm>
              <a:off x="2415" y="2497"/>
              <a:ext cx="13" cy="13"/>
            </a:xfrm>
            <a:custGeom>
              <a:avLst/>
              <a:gdLst>
                <a:gd name="T0" fmla="*/ 13 w 13"/>
                <a:gd name="T1" fmla="*/ 0 h 13"/>
                <a:gd name="T2" fmla="*/ 13 w 13"/>
                <a:gd name="T3" fmla="*/ 9 h 13"/>
                <a:gd name="T4" fmla="*/ 5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9"/>
                  </a:lnTo>
                  <a:lnTo>
                    <a:pt x="5" y="13"/>
                  </a:lnTo>
                  <a:lnTo>
                    <a:pt x="0" y="0"/>
                  </a:lnTo>
                  <a:lnTo>
                    <a:pt x="13" y="0"/>
                  </a:lnTo>
                  <a:close/>
                </a:path>
              </a:pathLst>
            </a:custGeom>
            <a:solidFill>
              <a:srgbClr val="340D71"/>
            </a:solidFill>
            <a:ln w="9525">
              <a:noFill/>
              <a:round/>
              <a:headEnd/>
              <a:tailEnd/>
            </a:ln>
          </p:spPr>
          <p:txBody>
            <a:bodyPr/>
            <a:lstStyle/>
            <a:p>
              <a:endParaRPr lang="en-US" dirty="0"/>
            </a:p>
          </p:txBody>
        </p:sp>
        <p:sp>
          <p:nvSpPr>
            <p:cNvPr id="13971" name="Freeform 2303"/>
            <p:cNvSpPr>
              <a:spLocks/>
            </p:cNvSpPr>
            <p:nvPr/>
          </p:nvSpPr>
          <p:spPr bwMode="auto">
            <a:xfrm>
              <a:off x="2437" y="2493"/>
              <a:ext cx="12" cy="13"/>
            </a:xfrm>
            <a:custGeom>
              <a:avLst/>
              <a:gdLst>
                <a:gd name="T0" fmla="*/ 12 w 12"/>
                <a:gd name="T1" fmla="*/ 0 h 13"/>
                <a:gd name="T2" fmla="*/ 12 w 12"/>
                <a:gd name="T3" fmla="*/ 13 h 13"/>
                <a:gd name="T4" fmla="*/ 0 w 12"/>
                <a:gd name="T5" fmla="*/ 13 h 13"/>
                <a:gd name="T6" fmla="*/ 0 w 12"/>
                <a:gd name="T7" fmla="*/ 4 h 13"/>
                <a:gd name="T8" fmla="*/ 12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13"/>
                  </a:lnTo>
                  <a:lnTo>
                    <a:pt x="0" y="13"/>
                  </a:lnTo>
                  <a:lnTo>
                    <a:pt x="0" y="4"/>
                  </a:lnTo>
                  <a:lnTo>
                    <a:pt x="12" y="0"/>
                  </a:lnTo>
                  <a:close/>
                </a:path>
              </a:pathLst>
            </a:custGeom>
            <a:solidFill>
              <a:srgbClr val="340D71"/>
            </a:solidFill>
            <a:ln w="9525">
              <a:noFill/>
              <a:round/>
              <a:headEnd/>
              <a:tailEnd/>
            </a:ln>
          </p:spPr>
          <p:txBody>
            <a:bodyPr/>
            <a:lstStyle/>
            <a:p>
              <a:endParaRPr lang="en-US" dirty="0"/>
            </a:p>
          </p:txBody>
        </p:sp>
        <p:sp>
          <p:nvSpPr>
            <p:cNvPr id="13972" name="Freeform 2304"/>
            <p:cNvSpPr>
              <a:spLocks/>
            </p:cNvSpPr>
            <p:nvPr/>
          </p:nvSpPr>
          <p:spPr bwMode="auto">
            <a:xfrm>
              <a:off x="2458" y="2493"/>
              <a:ext cx="13" cy="13"/>
            </a:xfrm>
            <a:custGeom>
              <a:avLst/>
              <a:gdLst>
                <a:gd name="T0" fmla="*/ 9 w 13"/>
                <a:gd name="T1" fmla="*/ 0 h 13"/>
                <a:gd name="T2" fmla="*/ 13 w 13"/>
                <a:gd name="T3" fmla="*/ 8 h 13"/>
                <a:gd name="T4" fmla="*/ 0 w 13"/>
                <a:gd name="T5" fmla="*/ 13 h 13"/>
                <a:gd name="T6" fmla="*/ 0 w 13"/>
                <a:gd name="T7" fmla="*/ 0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8"/>
                  </a:lnTo>
                  <a:lnTo>
                    <a:pt x="0" y="13"/>
                  </a:lnTo>
                  <a:lnTo>
                    <a:pt x="0" y="0"/>
                  </a:lnTo>
                  <a:lnTo>
                    <a:pt x="9" y="0"/>
                  </a:lnTo>
                  <a:close/>
                </a:path>
              </a:pathLst>
            </a:custGeom>
            <a:solidFill>
              <a:srgbClr val="340D71"/>
            </a:solidFill>
            <a:ln w="9525">
              <a:noFill/>
              <a:round/>
              <a:headEnd/>
              <a:tailEnd/>
            </a:ln>
          </p:spPr>
          <p:txBody>
            <a:bodyPr/>
            <a:lstStyle/>
            <a:p>
              <a:endParaRPr lang="en-US" dirty="0"/>
            </a:p>
          </p:txBody>
        </p:sp>
        <p:sp>
          <p:nvSpPr>
            <p:cNvPr id="13973" name="Rectangle 2305"/>
            <p:cNvSpPr>
              <a:spLocks noChangeArrowheads="1"/>
            </p:cNvSpPr>
            <p:nvPr/>
          </p:nvSpPr>
          <p:spPr bwMode="auto">
            <a:xfrm>
              <a:off x="2479" y="2493"/>
              <a:ext cx="9" cy="8"/>
            </a:xfrm>
            <a:prstGeom prst="rect">
              <a:avLst/>
            </a:prstGeom>
            <a:solidFill>
              <a:srgbClr val="340D71"/>
            </a:solidFill>
            <a:ln w="9525">
              <a:noFill/>
              <a:miter lim="800000"/>
              <a:headEnd/>
              <a:tailEnd/>
            </a:ln>
          </p:spPr>
          <p:txBody>
            <a:bodyPr/>
            <a:lstStyle/>
            <a:p>
              <a:endParaRPr lang="en-US" dirty="0"/>
            </a:p>
          </p:txBody>
        </p:sp>
        <p:sp>
          <p:nvSpPr>
            <p:cNvPr id="13974" name="Freeform 2306"/>
            <p:cNvSpPr>
              <a:spLocks/>
            </p:cNvSpPr>
            <p:nvPr/>
          </p:nvSpPr>
          <p:spPr bwMode="auto">
            <a:xfrm>
              <a:off x="2501" y="2489"/>
              <a:ext cx="8" cy="12"/>
            </a:xfrm>
            <a:custGeom>
              <a:avLst/>
              <a:gdLst>
                <a:gd name="T0" fmla="*/ 8 w 8"/>
                <a:gd name="T1" fmla="*/ 0 h 12"/>
                <a:gd name="T2" fmla="*/ 4 w 8"/>
                <a:gd name="T3" fmla="*/ 0 h 12"/>
                <a:gd name="T4" fmla="*/ 0 w 8"/>
                <a:gd name="T5" fmla="*/ 0 h 12"/>
                <a:gd name="T6" fmla="*/ 0 w 8"/>
                <a:gd name="T7" fmla="*/ 12 h 12"/>
                <a:gd name="T8" fmla="*/ 4 w 8"/>
                <a:gd name="T9" fmla="*/ 12 h 12"/>
                <a:gd name="T10" fmla="*/ 8 w 8"/>
                <a:gd name="T11" fmla="*/ 8 h 12"/>
                <a:gd name="T12" fmla="*/ 8 w 8"/>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8" y="0"/>
                  </a:moveTo>
                  <a:lnTo>
                    <a:pt x="4" y="0"/>
                  </a:lnTo>
                  <a:lnTo>
                    <a:pt x="0" y="0"/>
                  </a:lnTo>
                  <a:lnTo>
                    <a:pt x="0" y="12"/>
                  </a:lnTo>
                  <a:lnTo>
                    <a:pt x="4" y="12"/>
                  </a:lnTo>
                  <a:lnTo>
                    <a:pt x="8" y="8"/>
                  </a:lnTo>
                  <a:lnTo>
                    <a:pt x="8" y="0"/>
                  </a:lnTo>
                  <a:close/>
                </a:path>
              </a:pathLst>
            </a:custGeom>
            <a:solidFill>
              <a:srgbClr val="340D71"/>
            </a:solidFill>
            <a:ln w="9525">
              <a:noFill/>
              <a:round/>
              <a:headEnd/>
              <a:tailEnd/>
            </a:ln>
          </p:spPr>
          <p:txBody>
            <a:bodyPr/>
            <a:lstStyle/>
            <a:p>
              <a:endParaRPr lang="en-US" dirty="0"/>
            </a:p>
          </p:txBody>
        </p:sp>
        <p:sp>
          <p:nvSpPr>
            <p:cNvPr id="13975" name="Freeform 2307"/>
            <p:cNvSpPr>
              <a:spLocks/>
            </p:cNvSpPr>
            <p:nvPr/>
          </p:nvSpPr>
          <p:spPr bwMode="auto">
            <a:xfrm>
              <a:off x="2518" y="2484"/>
              <a:ext cx="12" cy="13"/>
            </a:xfrm>
            <a:custGeom>
              <a:avLst/>
              <a:gdLst>
                <a:gd name="T0" fmla="*/ 12 w 12"/>
                <a:gd name="T1" fmla="*/ 0 h 13"/>
                <a:gd name="T2" fmla="*/ 12 w 12"/>
                <a:gd name="T3" fmla="*/ 13 h 13"/>
                <a:gd name="T4" fmla="*/ 4 w 12"/>
                <a:gd name="T5" fmla="*/ 13 h 13"/>
                <a:gd name="T6" fmla="*/ 0 w 12"/>
                <a:gd name="T7" fmla="*/ 5 h 13"/>
                <a:gd name="T8" fmla="*/ 12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13"/>
                  </a:lnTo>
                  <a:lnTo>
                    <a:pt x="4" y="13"/>
                  </a:lnTo>
                  <a:lnTo>
                    <a:pt x="0" y="5"/>
                  </a:lnTo>
                  <a:lnTo>
                    <a:pt x="12" y="0"/>
                  </a:lnTo>
                  <a:close/>
                </a:path>
              </a:pathLst>
            </a:custGeom>
            <a:solidFill>
              <a:srgbClr val="340D71"/>
            </a:solidFill>
            <a:ln w="9525">
              <a:noFill/>
              <a:round/>
              <a:headEnd/>
              <a:tailEnd/>
            </a:ln>
          </p:spPr>
          <p:txBody>
            <a:bodyPr/>
            <a:lstStyle/>
            <a:p>
              <a:endParaRPr lang="en-US" dirty="0"/>
            </a:p>
          </p:txBody>
        </p:sp>
        <p:sp>
          <p:nvSpPr>
            <p:cNvPr id="13976" name="Freeform 2308"/>
            <p:cNvSpPr>
              <a:spLocks/>
            </p:cNvSpPr>
            <p:nvPr/>
          </p:nvSpPr>
          <p:spPr bwMode="auto">
            <a:xfrm>
              <a:off x="2539" y="2480"/>
              <a:ext cx="13" cy="13"/>
            </a:xfrm>
            <a:custGeom>
              <a:avLst/>
              <a:gdLst>
                <a:gd name="T0" fmla="*/ 9 w 13"/>
                <a:gd name="T1" fmla="*/ 0 h 13"/>
                <a:gd name="T2" fmla="*/ 13 w 13"/>
                <a:gd name="T3" fmla="*/ 13 h 13"/>
                <a:gd name="T4" fmla="*/ 0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13"/>
                  </a:lnTo>
                  <a:lnTo>
                    <a:pt x="0" y="13"/>
                  </a:lnTo>
                  <a:lnTo>
                    <a:pt x="0" y="4"/>
                  </a:lnTo>
                  <a:lnTo>
                    <a:pt x="9" y="0"/>
                  </a:lnTo>
                  <a:close/>
                </a:path>
              </a:pathLst>
            </a:custGeom>
            <a:solidFill>
              <a:srgbClr val="340D71"/>
            </a:solidFill>
            <a:ln w="9525">
              <a:noFill/>
              <a:round/>
              <a:headEnd/>
              <a:tailEnd/>
            </a:ln>
          </p:spPr>
          <p:txBody>
            <a:bodyPr/>
            <a:lstStyle/>
            <a:p>
              <a:endParaRPr lang="en-US" dirty="0"/>
            </a:p>
          </p:txBody>
        </p:sp>
        <p:sp>
          <p:nvSpPr>
            <p:cNvPr id="13977" name="Rectangle 2309"/>
            <p:cNvSpPr>
              <a:spLocks noChangeArrowheads="1"/>
            </p:cNvSpPr>
            <p:nvPr/>
          </p:nvSpPr>
          <p:spPr bwMode="auto">
            <a:xfrm>
              <a:off x="2560" y="2480"/>
              <a:ext cx="9" cy="9"/>
            </a:xfrm>
            <a:prstGeom prst="rect">
              <a:avLst/>
            </a:prstGeom>
            <a:solidFill>
              <a:srgbClr val="340D71"/>
            </a:solidFill>
            <a:ln w="9525">
              <a:noFill/>
              <a:miter lim="800000"/>
              <a:headEnd/>
              <a:tailEnd/>
            </a:ln>
          </p:spPr>
          <p:txBody>
            <a:bodyPr/>
            <a:lstStyle/>
            <a:p>
              <a:endParaRPr lang="en-US" dirty="0"/>
            </a:p>
          </p:txBody>
        </p:sp>
        <p:sp>
          <p:nvSpPr>
            <p:cNvPr id="13978" name="Freeform 2310"/>
            <p:cNvSpPr>
              <a:spLocks/>
            </p:cNvSpPr>
            <p:nvPr/>
          </p:nvSpPr>
          <p:spPr bwMode="auto">
            <a:xfrm>
              <a:off x="2582" y="2476"/>
              <a:ext cx="8" cy="13"/>
            </a:xfrm>
            <a:custGeom>
              <a:avLst/>
              <a:gdLst>
                <a:gd name="T0" fmla="*/ 8 w 8"/>
                <a:gd name="T1" fmla="*/ 0 h 13"/>
                <a:gd name="T2" fmla="*/ 4 w 8"/>
                <a:gd name="T3" fmla="*/ 0 h 13"/>
                <a:gd name="T4" fmla="*/ 0 w 8"/>
                <a:gd name="T5" fmla="*/ 0 h 13"/>
                <a:gd name="T6" fmla="*/ 0 w 8"/>
                <a:gd name="T7" fmla="*/ 13 h 13"/>
                <a:gd name="T8" fmla="*/ 8 w 8"/>
                <a:gd name="T9" fmla="*/ 8 h 13"/>
                <a:gd name="T10" fmla="*/ 8 w 8"/>
                <a:gd name="T11" fmla="*/ 8 h 13"/>
                <a:gd name="T12" fmla="*/ 8 w 8"/>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3">
                  <a:moveTo>
                    <a:pt x="8" y="0"/>
                  </a:moveTo>
                  <a:lnTo>
                    <a:pt x="4" y="0"/>
                  </a:lnTo>
                  <a:lnTo>
                    <a:pt x="0" y="0"/>
                  </a:lnTo>
                  <a:lnTo>
                    <a:pt x="0" y="13"/>
                  </a:lnTo>
                  <a:lnTo>
                    <a:pt x="8" y="8"/>
                  </a:lnTo>
                  <a:lnTo>
                    <a:pt x="8" y="0"/>
                  </a:lnTo>
                  <a:close/>
                </a:path>
              </a:pathLst>
            </a:custGeom>
            <a:solidFill>
              <a:srgbClr val="340D71"/>
            </a:solidFill>
            <a:ln w="9525">
              <a:noFill/>
              <a:round/>
              <a:headEnd/>
              <a:tailEnd/>
            </a:ln>
          </p:spPr>
          <p:txBody>
            <a:bodyPr/>
            <a:lstStyle/>
            <a:p>
              <a:endParaRPr lang="en-US" dirty="0"/>
            </a:p>
          </p:txBody>
        </p:sp>
        <p:sp>
          <p:nvSpPr>
            <p:cNvPr id="13979" name="Freeform 2311"/>
            <p:cNvSpPr>
              <a:spLocks/>
            </p:cNvSpPr>
            <p:nvPr/>
          </p:nvSpPr>
          <p:spPr bwMode="auto">
            <a:xfrm>
              <a:off x="2599" y="2472"/>
              <a:ext cx="13" cy="12"/>
            </a:xfrm>
            <a:custGeom>
              <a:avLst/>
              <a:gdLst>
                <a:gd name="T0" fmla="*/ 13 w 13"/>
                <a:gd name="T1" fmla="*/ 0 h 12"/>
                <a:gd name="T2" fmla="*/ 13 w 13"/>
                <a:gd name="T3" fmla="*/ 8 h 12"/>
                <a:gd name="T4" fmla="*/ 4 w 13"/>
                <a:gd name="T5" fmla="*/ 12 h 12"/>
                <a:gd name="T6" fmla="*/ 0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8"/>
                  </a:lnTo>
                  <a:lnTo>
                    <a:pt x="4" y="12"/>
                  </a:lnTo>
                  <a:lnTo>
                    <a:pt x="0" y="0"/>
                  </a:lnTo>
                  <a:lnTo>
                    <a:pt x="13" y="0"/>
                  </a:lnTo>
                  <a:close/>
                </a:path>
              </a:pathLst>
            </a:custGeom>
            <a:solidFill>
              <a:srgbClr val="340D71"/>
            </a:solidFill>
            <a:ln w="9525">
              <a:noFill/>
              <a:round/>
              <a:headEnd/>
              <a:tailEnd/>
            </a:ln>
          </p:spPr>
          <p:txBody>
            <a:bodyPr/>
            <a:lstStyle/>
            <a:p>
              <a:endParaRPr lang="en-US" dirty="0"/>
            </a:p>
          </p:txBody>
        </p:sp>
        <p:sp>
          <p:nvSpPr>
            <p:cNvPr id="13980" name="Freeform 2312"/>
            <p:cNvSpPr>
              <a:spLocks/>
            </p:cNvSpPr>
            <p:nvPr/>
          </p:nvSpPr>
          <p:spPr bwMode="auto">
            <a:xfrm>
              <a:off x="2620" y="2467"/>
              <a:ext cx="13" cy="13"/>
            </a:xfrm>
            <a:custGeom>
              <a:avLst/>
              <a:gdLst>
                <a:gd name="T0" fmla="*/ 9 w 13"/>
                <a:gd name="T1" fmla="*/ 0 h 13"/>
                <a:gd name="T2" fmla="*/ 13 w 13"/>
                <a:gd name="T3" fmla="*/ 9 h 13"/>
                <a:gd name="T4" fmla="*/ 0 w 13"/>
                <a:gd name="T5" fmla="*/ 13 h 13"/>
                <a:gd name="T6" fmla="*/ 0 w 13"/>
                <a:gd name="T7" fmla="*/ 0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0" y="13"/>
                  </a:lnTo>
                  <a:lnTo>
                    <a:pt x="0" y="0"/>
                  </a:lnTo>
                  <a:lnTo>
                    <a:pt x="9" y="0"/>
                  </a:lnTo>
                  <a:close/>
                </a:path>
              </a:pathLst>
            </a:custGeom>
            <a:solidFill>
              <a:srgbClr val="340D71"/>
            </a:solidFill>
            <a:ln w="9525">
              <a:noFill/>
              <a:round/>
              <a:headEnd/>
              <a:tailEnd/>
            </a:ln>
          </p:spPr>
          <p:txBody>
            <a:bodyPr/>
            <a:lstStyle/>
            <a:p>
              <a:endParaRPr lang="en-US" dirty="0"/>
            </a:p>
          </p:txBody>
        </p:sp>
        <p:sp>
          <p:nvSpPr>
            <p:cNvPr id="13981" name="Freeform 2313"/>
            <p:cNvSpPr>
              <a:spLocks/>
            </p:cNvSpPr>
            <p:nvPr/>
          </p:nvSpPr>
          <p:spPr bwMode="auto">
            <a:xfrm>
              <a:off x="2641" y="2463"/>
              <a:ext cx="9" cy="13"/>
            </a:xfrm>
            <a:custGeom>
              <a:avLst/>
              <a:gdLst>
                <a:gd name="T0" fmla="*/ 9 w 9"/>
                <a:gd name="T1" fmla="*/ 0 h 13"/>
                <a:gd name="T2" fmla="*/ 9 w 9"/>
                <a:gd name="T3" fmla="*/ 9 h 13"/>
                <a:gd name="T4" fmla="*/ 0 w 9"/>
                <a:gd name="T5" fmla="*/ 13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9"/>
                  </a:lnTo>
                  <a:lnTo>
                    <a:pt x="0" y="13"/>
                  </a:lnTo>
                  <a:lnTo>
                    <a:pt x="0" y="0"/>
                  </a:lnTo>
                  <a:lnTo>
                    <a:pt x="9" y="0"/>
                  </a:lnTo>
                  <a:close/>
                </a:path>
              </a:pathLst>
            </a:custGeom>
            <a:solidFill>
              <a:srgbClr val="340D71"/>
            </a:solidFill>
            <a:ln w="9525">
              <a:noFill/>
              <a:round/>
              <a:headEnd/>
              <a:tailEnd/>
            </a:ln>
          </p:spPr>
          <p:txBody>
            <a:bodyPr/>
            <a:lstStyle/>
            <a:p>
              <a:endParaRPr lang="en-US" dirty="0"/>
            </a:p>
          </p:txBody>
        </p:sp>
        <p:sp>
          <p:nvSpPr>
            <p:cNvPr id="13982" name="Freeform 2314"/>
            <p:cNvSpPr>
              <a:spLocks/>
            </p:cNvSpPr>
            <p:nvPr/>
          </p:nvSpPr>
          <p:spPr bwMode="auto">
            <a:xfrm>
              <a:off x="2658" y="2455"/>
              <a:ext cx="13" cy="12"/>
            </a:xfrm>
            <a:custGeom>
              <a:avLst/>
              <a:gdLst>
                <a:gd name="T0" fmla="*/ 9 w 13"/>
                <a:gd name="T1" fmla="*/ 0 h 12"/>
                <a:gd name="T2" fmla="*/ 13 w 13"/>
                <a:gd name="T3" fmla="*/ 12 h 12"/>
                <a:gd name="T4" fmla="*/ 5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12"/>
                  </a:lnTo>
                  <a:lnTo>
                    <a:pt x="5" y="12"/>
                  </a:lnTo>
                  <a:lnTo>
                    <a:pt x="0" y="4"/>
                  </a:lnTo>
                  <a:lnTo>
                    <a:pt x="9" y="0"/>
                  </a:lnTo>
                  <a:close/>
                </a:path>
              </a:pathLst>
            </a:custGeom>
            <a:solidFill>
              <a:srgbClr val="340D71"/>
            </a:solidFill>
            <a:ln w="9525">
              <a:noFill/>
              <a:round/>
              <a:headEnd/>
              <a:tailEnd/>
            </a:ln>
          </p:spPr>
          <p:txBody>
            <a:bodyPr/>
            <a:lstStyle/>
            <a:p>
              <a:endParaRPr lang="en-US" dirty="0"/>
            </a:p>
          </p:txBody>
        </p:sp>
        <p:sp>
          <p:nvSpPr>
            <p:cNvPr id="13983" name="Freeform 2315"/>
            <p:cNvSpPr>
              <a:spLocks/>
            </p:cNvSpPr>
            <p:nvPr/>
          </p:nvSpPr>
          <p:spPr bwMode="auto">
            <a:xfrm>
              <a:off x="2680" y="2450"/>
              <a:ext cx="13" cy="13"/>
            </a:xfrm>
            <a:custGeom>
              <a:avLst/>
              <a:gdLst>
                <a:gd name="T0" fmla="*/ 8 w 13"/>
                <a:gd name="T1" fmla="*/ 0 h 13"/>
                <a:gd name="T2" fmla="*/ 13 w 13"/>
                <a:gd name="T3" fmla="*/ 9 h 13"/>
                <a:gd name="T4" fmla="*/ 0 w 13"/>
                <a:gd name="T5" fmla="*/ 13 h 13"/>
                <a:gd name="T6" fmla="*/ 0 w 13"/>
                <a:gd name="T7" fmla="*/ 5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9"/>
                  </a:lnTo>
                  <a:lnTo>
                    <a:pt x="0" y="13"/>
                  </a:lnTo>
                  <a:lnTo>
                    <a:pt x="0" y="5"/>
                  </a:lnTo>
                  <a:lnTo>
                    <a:pt x="8" y="0"/>
                  </a:lnTo>
                  <a:close/>
                </a:path>
              </a:pathLst>
            </a:custGeom>
            <a:solidFill>
              <a:srgbClr val="340D71"/>
            </a:solidFill>
            <a:ln w="9525">
              <a:noFill/>
              <a:round/>
              <a:headEnd/>
              <a:tailEnd/>
            </a:ln>
          </p:spPr>
          <p:txBody>
            <a:bodyPr/>
            <a:lstStyle/>
            <a:p>
              <a:endParaRPr lang="en-US" dirty="0"/>
            </a:p>
          </p:txBody>
        </p:sp>
        <p:sp>
          <p:nvSpPr>
            <p:cNvPr id="13984" name="Freeform 2316"/>
            <p:cNvSpPr>
              <a:spLocks/>
            </p:cNvSpPr>
            <p:nvPr/>
          </p:nvSpPr>
          <p:spPr bwMode="auto">
            <a:xfrm>
              <a:off x="2697" y="2442"/>
              <a:ext cx="13" cy="13"/>
            </a:xfrm>
            <a:custGeom>
              <a:avLst/>
              <a:gdLst>
                <a:gd name="T0" fmla="*/ 13 w 13"/>
                <a:gd name="T1" fmla="*/ 0 h 13"/>
                <a:gd name="T2" fmla="*/ 13 w 13"/>
                <a:gd name="T3" fmla="*/ 13 h 13"/>
                <a:gd name="T4" fmla="*/ 4 w 13"/>
                <a:gd name="T5" fmla="*/ 13 h 13"/>
                <a:gd name="T6" fmla="*/ 0 w 13"/>
                <a:gd name="T7" fmla="*/ 4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4"/>
                  </a:lnTo>
                  <a:lnTo>
                    <a:pt x="13" y="0"/>
                  </a:lnTo>
                  <a:close/>
                </a:path>
              </a:pathLst>
            </a:custGeom>
            <a:solidFill>
              <a:srgbClr val="340D71"/>
            </a:solidFill>
            <a:ln w="9525">
              <a:noFill/>
              <a:round/>
              <a:headEnd/>
              <a:tailEnd/>
            </a:ln>
          </p:spPr>
          <p:txBody>
            <a:bodyPr/>
            <a:lstStyle/>
            <a:p>
              <a:endParaRPr lang="en-US" dirty="0"/>
            </a:p>
          </p:txBody>
        </p:sp>
        <p:sp>
          <p:nvSpPr>
            <p:cNvPr id="13985" name="Freeform 2317"/>
            <p:cNvSpPr>
              <a:spLocks/>
            </p:cNvSpPr>
            <p:nvPr/>
          </p:nvSpPr>
          <p:spPr bwMode="auto">
            <a:xfrm>
              <a:off x="2718" y="2437"/>
              <a:ext cx="13" cy="13"/>
            </a:xfrm>
            <a:custGeom>
              <a:avLst/>
              <a:gdLst>
                <a:gd name="T0" fmla="*/ 9 w 13"/>
                <a:gd name="T1" fmla="*/ 0 h 13"/>
                <a:gd name="T2" fmla="*/ 13 w 13"/>
                <a:gd name="T3" fmla="*/ 9 h 13"/>
                <a:gd name="T4" fmla="*/ 4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5"/>
                  </a:lnTo>
                  <a:lnTo>
                    <a:pt x="9" y="0"/>
                  </a:lnTo>
                  <a:close/>
                </a:path>
              </a:pathLst>
            </a:custGeom>
            <a:solidFill>
              <a:srgbClr val="340D71"/>
            </a:solidFill>
            <a:ln w="9525">
              <a:noFill/>
              <a:round/>
              <a:headEnd/>
              <a:tailEnd/>
            </a:ln>
          </p:spPr>
          <p:txBody>
            <a:bodyPr/>
            <a:lstStyle/>
            <a:p>
              <a:endParaRPr lang="en-US" dirty="0"/>
            </a:p>
          </p:txBody>
        </p:sp>
        <p:sp>
          <p:nvSpPr>
            <p:cNvPr id="13986" name="Freeform 2318"/>
            <p:cNvSpPr>
              <a:spLocks/>
            </p:cNvSpPr>
            <p:nvPr/>
          </p:nvSpPr>
          <p:spPr bwMode="auto">
            <a:xfrm>
              <a:off x="2739" y="2429"/>
              <a:ext cx="9" cy="17"/>
            </a:xfrm>
            <a:custGeom>
              <a:avLst/>
              <a:gdLst>
                <a:gd name="T0" fmla="*/ 9 w 9"/>
                <a:gd name="T1" fmla="*/ 0 h 17"/>
                <a:gd name="T2" fmla="*/ 0 w 9"/>
                <a:gd name="T3" fmla="*/ 4 h 17"/>
                <a:gd name="T4" fmla="*/ 0 w 9"/>
                <a:gd name="T5" fmla="*/ 4 h 17"/>
                <a:gd name="T6" fmla="*/ 0 w 9"/>
                <a:gd name="T7" fmla="*/ 17 h 17"/>
                <a:gd name="T8" fmla="*/ 5 w 9"/>
                <a:gd name="T9" fmla="*/ 13 h 17"/>
                <a:gd name="T10" fmla="*/ 9 w 9"/>
                <a:gd name="T11" fmla="*/ 13 h 17"/>
                <a:gd name="T12" fmla="*/ 9 w 9"/>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0"/>
                  </a:moveTo>
                  <a:lnTo>
                    <a:pt x="0" y="4"/>
                  </a:lnTo>
                  <a:lnTo>
                    <a:pt x="0" y="17"/>
                  </a:lnTo>
                  <a:lnTo>
                    <a:pt x="5" y="13"/>
                  </a:lnTo>
                  <a:lnTo>
                    <a:pt x="9" y="13"/>
                  </a:lnTo>
                  <a:lnTo>
                    <a:pt x="9" y="0"/>
                  </a:lnTo>
                  <a:close/>
                </a:path>
              </a:pathLst>
            </a:custGeom>
            <a:solidFill>
              <a:srgbClr val="340D71"/>
            </a:solidFill>
            <a:ln w="9525">
              <a:noFill/>
              <a:round/>
              <a:headEnd/>
              <a:tailEnd/>
            </a:ln>
          </p:spPr>
          <p:txBody>
            <a:bodyPr/>
            <a:lstStyle/>
            <a:p>
              <a:endParaRPr lang="en-US" dirty="0"/>
            </a:p>
          </p:txBody>
        </p:sp>
        <p:sp>
          <p:nvSpPr>
            <p:cNvPr id="13987" name="Freeform 2319"/>
            <p:cNvSpPr>
              <a:spLocks/>
            </p:cNvSpPr>
            <p:nvPr/>
          </p:nvSpPr>
          <p:spPr bwMode="auto">
            <a:xfrm>
              <a:off x="2757" y="2425"/>
              <a:ext cx="12" cy="12"/>
            </a:xfrm>
            <a:custGeom>
              <a:avLst/>
              <a:gdLst>
                <a:gd name="T0" fmla="*/ 8 w 12"/>
                <a:gd name="T1" fmla="*/ 0 h 12"/>
                <a:gd name="T2" fmla="*/ 12 w 12"/>
                <a:gd name="T3" fmla="*/ 8 h 12"/>
                <a:gd name="T4" fmla="*/ 4 w 12"/>
                <a:gd name="T5" fmla="*/ 12 h 12"/>
                <a:gd name="T6" fmla="*/ 0 w 12"/>
                <a:gd name="T7" fmla="*/ 4 h 12"/>
                <a:gd name="T8" fmla="*/ 8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8" y="0"/>
                  </a:moveTo>
                  <a:lnTo>
                    <a:pt x="12" y="8"/>
                  </a:lnTo>
                  <a:lnTo>
                    <a:pt x="4" y="12"/>
                  </a:lnTo>
                  <a:lnTo>
                    <a:pt x="0" y="4"/>
                  </a:lnTo>
                  <a:lnTo>
                    <a:pt x="8" y="0"/>
                  </a:lnTo>
                  <a:close/>
                </a:path>
              </a:pathLst>
            </a:custGeom>
            <a:solidFill>
              <a:srgbClr val="340D71"/>
            </a:solidFill>
            <a:ln w="9525">
              <a:noFill/>
              <a:round/>
              <a:headEnd/>
              <a:tailEnd/>
            </a:ln>
          </p:spPr>
          <p:txBody>
            <a:bodyPr/>
            <a:lstStyle/>
            <a:p>
              <a:endParaRPr lang="en-US" dirty="0"/>
            </a:p>
          </p:txBody>
        </p:sp>
        <p:sp>
          <p:nvSpPr>
            <p:cNvPr id="13988" name="Freeform 2320"/>
            <p:cNvSpPr>
              <a:spLocks/>
            </p:cNvSpPr>
            <p:nvPr/>
          </p:nvSpPr>
          <p:spPr bwMode="auto">
            <a:xfrm>
              <a:off x="1810" y="2420"/>
              <a:ext cx="8" cy="17"/>
            </a:xfrm>
            <a:custGeom>
              <a:avLst/>
              <a:gdLst>
                <a:gd name="T0" fmla="*/ 8 w 8"/>
                <a:gd name="T1" fmla="*/ 17 h 17"/>
                <a:gd name="T2" fmla="*/ 8 w 8"/>
                <a:gd name="T3" fmla="*/ 9 h 17"/>
                <a:gd name="T4" fmla="*/ 0 w 8"/>
                <a:gd name="T5" fmla="*/ 0 h 17"/>
                <a:gd name="T6" fmla="*/ 0 w 8"/>
                <a:gd name="T7" fmla="*/ 13 h 17"/>
                <a:gd name="T8" fmla="*/ 8 w 8"/>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17"/>
                  </a:moveTo>
                  <a:lnTo>
                    <a:pt x="8" y="9"/>
                  </a:lnTo>
                  <a:lnTo>
                    <a:pt x="0" y="0"/>
                  </a:lnTo>
                  <a:lnTo>
                    <a:pt x="0" y="13"/>
                  </a:lnTo>
                  <a:lnTo>
                    <a:pt x="8" y="17"/>
                  </a:lnTo>
                  <a:close/>
                </a:path>
              </a:pathLst>
            </a:custGeom>
            <a:solidFill>
              <a:srgbClr val="340D71"/>
            </a:solidFill>
            <a:ln w="9525">
              <a:noFill/>
              <a:round/>
              <a:headEnd/>
              <a:tailEnd/>
            </a:ln>
          </p:spPr>
          <p:txBody>
            <a:bodyPr/>
            <a:lstStyle/>
            <a:p>
              <a:endParaRPr lang="en-US" dirty="0"/>
            </a:p>
          </p:txBody>
        </p:sp>
        <p:sp>
          <p:nvSpPr>
            <p:cNvPr id="13989" name="Freeform 2321"/>
            <p:cNvSpPr>
              <a:spLocks/>
            </p:cNvSpPr>
            <p:nvPr/>
          </p:nvSpPr>
          <p:spPr bwMode="auto">
            <a:xfrm>
              <a:off x="1827" y="2433"/>
              <a:ext cx="8" cy="17"/>
            </a:xfrm>
            <a:custGeom>
              <a:avLst/>
              <a:gdLst>
                <a:gd name="T0" fmla="*/ 8 w 8"/>
                <a:gd name="T1" fmla="*/ 17 h 17"/>
                <a:gd name="T2" fmla="*/ 8 w 8"/>
                <a:gd name="T3" fmla="*/ 4 h 17"/>
                <a:gd name="T4" fmla="*/ 0 w 8"/>
                <a:gd name="T5" fmla="*/ 0 h 17"/>
                <a:gd name="T6" fmla="*/ 0 w 8"/>
                <a:gd name="T7" fmla="*/ 9 h 17"/>
                <a:gd name="T8" fmla="*/ 8 w 8"/>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17"/>
                  </a:moveTo>
                  <a:lnTo>
                    <a:pt x="8" y="4"/>
                  </a:lnTo>
                  <a:lnTo>
                    <a:pt x="0" y="0"/>
                  </a:lnTo>
                  <a:lnTo>
                    <a:pt x="0" y="9"/>
                  </a:lnTo>
                  <a:lnTo>
                    <a:pt x="8" y="17"/>
                  </a:lnTo>
                  <a:close/>
                </a:path>
              </a:pathLst>
            </a:custGeom>
            <a:solidFill>
              <a:srgbClr val="340D71"/>
            </a:solidFill>
            <a:ln w="9525">
              <a:noFill/>
              <a:round/>
              <a:headEnd/>
              <a:tailEnd/>
            </a:ln>
          </p:spPr>
          <p:txBody>
            <a:bodyPr/>
            <a:lstStyle/>
            <a:p>
              <a:endParaRPr lang="en-US" dirty="0"/>
            </a:p>
          </p:txBody>
        </p:sp>
        <p:sp>
          <p:nvSpPr>
            <p:cNvPr id="13990" name="Freeform 2322"/>
            <p:cNvSpPr>
              <a:spLocks/>
            </p:cNvSpPr>
            <p:nvPr/>
          </p:nvSpPr>
          <p:spPr bwMode="auto">
            <a:xfrm>
              <a:off x="1844" y="2442"/>
              <a:ext cx="13" cy="17"/>
            </a:xfrm>
            <a:custGeom>
              <a:avLst/>
              <a:gdLst>
                <a:gd name="T0" fmla="*/ 13 w 13"/>
                <a:gd name="T1" fmla="*/ 8 h 17"/>
                <a:gd name="T2" fmla="*/ 8 w 13"/>
                <a:gd name="T3" fmla="*/ 17 h 17"/>
                <a:gd name="T4" fmla="*/ 0 w 13"/>
                <a:gd name="T5" fmla="*/ 13 h 17"/>
                <a:gd name="T6" fmla="*/ 4 w 13"/>
                <a:gd name="T7" fmla="*/ 0 h 17"/>
                <a:gd name="T8" fmla="*/ 13 w 13"/>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8"/>
                  </a:moveTo>
                  <a:lnTo>
                    <a:pt x="8" y="17"/>
                  </a:lnTo>
                  <a:lnTo>
                    <a:pt x="0" y="13"/>
                  </a:lnTo>
                  <a:lnTo>
                    <a:pt x="4" y="0"/>
                  </a:lnTo>
                  <a:lnTo>
                    <a:pt x="13" y="8"/>
                  </a:lnTo>
                  <a:close/>
                </a:path>
              </a:pathLst>
            </a:custGeom>
            <a:solidFill>
              <a:srgbClr val="340D71"/>
            </a:solidFill>
            <a:ln w="9525">
              <a:noFill/>
              <a:round/>
              <a:headEnd/>
              <a:tailEnd/>
            </a:ln>
          </p:spPr>
          <p:txBody>
            <a:bodyPr/>
            <a:lstStyle/>
            <a:p>
              <a:endParaRPr lang="en-US" dirty="0"/>
            </a:p>
          </p:txBody>
        </p:sp>
        <p:sp>
          <p:nvSpPr>
            <p:cNvPr id="13991" name="Freeform 2323"/>
            <p:cNvSpPr>
              <a:spLocks/>
            </p:cNvSpPr>
            <p:nvPr/>
          </p:nvSpPr>
          <p:spPr bwMode="auto">
            <a:xfrm>
              <a:off x="1861" y="2455"/>
              <a:ext cx="17" cy="12"/>
            </a:xfrm>
            <a:custGeom>
              <a:avLst/>
              <a:gdLst>
                <a:gd name="T0" fmla="*/ 17 w 17"/>
                <a:gd name="T1" fmla="*/ 4 h 12"/>
                <a:gd name="T2" fmla="*/ 8 w 17"/>
                <a:gd name="T3" fmla="*/ 12 h 12"/>
                <a:gd name="T4" fmla="*/ 0 w 17"/>
                <a:gd name="T5" fmla="*/ 8 h 12"/>
                <a:gd name="T6" fmla="*/ 4 w 17"/>
                <a:gd name="T7" fmla="*/ 0 h 12"/>
                <a:gd name="T8" fmla="*/ 17 w 17"/>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7" y="4"/>
                  </a:moveTo>
                  <a:lnTo>
                    <a:pt x="8" y="12"/>
                  </a:lnTo>
                  <a:lnTo>
                    <a:pt x="0" y="8"/>
                  </a:lnTo>
                  <a:lnTo>
                    <a:pt x="4" y="0"/>
                  </a:lnTo>
                  <a:lnTo>
                    <a:pt x="17" y="4"/>
                  </a:lnTo>
                  <a:close/>
                </a:path>
              </a:pathLst>
            </a:custGeom>
            <a:solidFill>
              <a:srgbClr val="340D71"/>
            </a:solidFill>
            <a:ln w="9525">
              <a:noFill/>
              <a:round/>
              <a:headEnd/>
              <a:tailEnd/>
            </a:ln>
          </p:spPr>
          <p:txBody>
            <a:bodyPr/>
            <a:lstStyle/>
            <a:p>
              <a:endParaRPr lang="en-US" dirty="0"/>
            </a:p>
          </p:txBody>
        </p:sp>
        <p:sp>
          <p:nvSpPr>
            <p:cNvPr id="13992" name="Freeform 2324"/>
            <p:cNvSpPr>
              <a:spLocks/>
            </p:cNvSpPr>
            <p:nvPr/>
          </p:nvSpPr>
          <p:spPr bwMode="auto">
            <a:xfrm>
              <a:off x="1882" y="2463"/>
              <a:ext cx="13" cy="13"/>
            </a:xfrm>
            <a:custGeom>
              <a:avLst/>
              <a:gdLst>
                <a:gd name="T0" fmla="*/ 13 w 13"/>
                <a:gd name="T1" fmla="*/ 4 h 13"/>
                <a:gd name="T2" fmla="*/ 9 w 13"/>
                <a:gd name="T3" fmla="*/ 13 h 13"/>
                <a:gd name="T4" fmla="*/ 0 w 13"/>
                <a:gd name="T5" fmla="*/ 9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9"/>
                  </a:lnTo>
                  <a:lnTo>
                    <a:pt x="4" y="0"/>
                  </a:lnTo>
                  <a:lnTo>
                    <a:pt x="13" y="4"/>
                  </a:lnTo>
                  <a:close/>
                </a:path>
              </a:pathLst>
            </a:custGeom>
            <a:solidFill>
              <a:srgbClr val="340D71"/>
            </a:solidFill>
            <a:ln w="9525">
              <a:noFill/>
              <a:round/>
              <a:headEnd/>
              <a:tailEnd/>
            </a:ln>
          </p:spPr>
          <p:txBody>
            <a:bodyPr/>
            <a:lstStyle/>
            <a:p>
              <a:endParaRPr lang="en-US" dirty="0"/>
            </a:p>
          </p:txBody>
        </p:sp>
        <p:sp>
          <p:nvSpPr>
            <p:cNvPr id="13993" name="Freeform 2325"/>
            <p:cNvSpPr>
              <a:spLocks/>
            </p:cNvSpPr>
            <p:nvPr/>
          </p:nvSpPr>
          <p:spPr bwMode="auto">
            <a:xfrm>
              <a:off x="1899" y="2472"/>
              <a:ext cx="13" cy="12"/>
            </a:xfrm>
            <a:custGeom>
              <a:avLst/>
              <a:gdLst>
                <a:gd name="T0" fmla="*/ 13 w 13"/>
                <a:gd name="T1" fmla="*/ 4 h 12"/>
                <a:gd name="T2" fmla="*/ 9 w 13"/>
                <a:gd name="T3" fmla="*/ 12 h 12"/>
                <a:gd name="T4" fmla="*/ 0 w 13"/>
                <a:gd name="T5" fmla="*/ 8 h 12"/>
                <a:gd name="T6" fmla="*/ 5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8"/>
                  </a:lnTo>
                  <a:lnTo>
                    <a:pt x="5" y="0"/>
                  </a:lnTo>
                  <a:lnTo>
                    <a:pt x="13" y="4"/>
                  </a:lnTo>
                  <a:close/>
                </a:path>
              </a:pathLst>
            </a:custGeom>
            <a:solidFill>
              <a:srgbClr val="340D71"/>
            </a:solidFill>
            <a:ln w="9525">
              <a:noFill/>
              <a:round/>
              <a:headEnd/>
              <a:tailEnd/>
            </a:ln>
          </p:spPr>
          <p:txBody>
            <a:bodyPr/>
            <a:lstStyle/>
            <a:p>
              <a:endParaRPr lang="en-US" dirty="0"/>
            </a:p>
          </p:txBody>
        </p:sp>
        <p:sp>
          <p:nvSpPr>
            <p:cNvPr id="13994" name="Freeform 2326"/>
            <p:cNvSpPr>
              <a:spLocks/>
            </p:cNvSpPr>
            <p:nvPr/>
          </p:nvSpPr>
          <p:spPr bwMode="auto">
            <a:xfrm>
              <a:off x="1916" y="2480"/>
              <a:ext cx="17" cy="13"/>
            </a:xfrm>
            <a:custGeom>
              <a:avLst/>
              <a:gdLst>
                <a:gd name="T0" fmla="*/ 17 w 17"/>
                <a:gd name="T1" fmla="*/ 4 h 13"/>
                <a:gd name="T2" fmla="*/ 13 w 17"/>
                <a:gd name="T3" fmla="*/ 4 h 13"/>
                <a:gd name="T4" fmla="*/ 5 w 17"/>
                <a:gd name="T5" fmla="*/ 0 h 13"/>
                <a:gd name="T6" fmla="*/ 0 w 17"/>
                <a:gd name="T7" fmla="*/ 9 h 13"/>
                <a:gd name="T8" fmla="*/ 9 w 17"/>
                <a:gd name="T9" fmla="*/ 13 h 13"/>
                <a:gd name="T10" fmla="*/ 13 w 17"/>
                <a:gd name="T11" fmla="*/ 13 h 13"/>
                <a:gd name="T12" fmla="*/ 17 w 17"/>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4"/>
                  </a:moveTo>
                  <a:lnTo>
                    <a:pt x="13" y="4"/>
                  </a:lnTo>
                  <a:lnTo>
                    <a:pt x="5" y="0"/>
                  </a:lnTo>
                  <a:lnTo>
                    <a:pt x="0" y="9"/>
                  </a:lnTo>
                  <a:lnTo>
                    <a:pt x="9" y="13"/>
                  </a:lnTo>
                  <a:lnTo>
                    <a:pt x="13" y="13"/>
                  </a:lnTo>
                  <a:lnTo>
                    <a:pt x="17" y="4"/>
                  </a:lnTo>
                  <a:close/>
                </a:path>
              </a:pathLst>
            </a:custGeom>
            <a:solidFill>
              <a:srgbClr val="340D71"/>
            </a:solidFill>
            <a:ln w="9525">
              <a:noFill/>
              <a:round/>
              <a:headEnd/>
              <a:tailEnd/>
            </a:ln>
          </p:spPr>
          <p:txBody>
            <a:bodyPr/>
            <a:lstStyle/>
            <a:p>
              <a:endParaRPr lang="en-US" dirty="0"/>
            </a:p>
          </p:txBody>
        </p:sp>
        <p:sp>
          <p:nvSpPr>
            <p:cNvPr id="13995" name="Freeform 2327"/>
            <p:cNvSpPr>
              <a:spLocks/>
            </p:cNvSpPr>
            <p:nvPr/>
          </p:nvSpPr>
          <p:spPr bwMode="auto">
            <a:xfrm>
              <a:off x="1938" y="2484"/>
              <a:ext cx="12" cy="13"/>
            </a:xfrm>
            <a:custGeom>
              <a:avLst/>
              <a:gdLst>
                <a:gd name="T0" fmla="*/ 12 w 12"/>
                <a:gd name="T1" fmla="*/ 5 h 13"/>
                <a:gd name="T2" fmla="*/ 8 w 12"/>
                <a:gd name="T3" fmla="*/ 13 h 13"/>
                <a:gd name="T4" fmla="*/ 0 w 12"/>
                <a:gd name="T5" fmla="*/ 13 h 13"/>
                <a:gd name="T6" fmla="*/ 4 w 12"/>
                <a:gd name="T7" fmla="*/ 0 h 13"/>
                <a:gd name="T8" fmla="*/ 12 w 12"/>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5"/>
                  </a:moveTo>
                  <a:lnTo>
                    <a:pt x="8" y="13"/>
                  </a:lnTo>
                  <a:lnTo>
                    <a:pt x="0" y="13"/>
                  </a:lnTo>
                  <a:lnTo>
                    <a:pt x="4" y="0"/>
                  </a:lnTo>
                  <a:lnTo>
                    <a:pt x="12" y="5"/>
                  </a:lnTo>
                  <a:close/>
                </a:path>
              </a:pathLst>
            </a:custGeom>
            <a:solidFill>
              <a:srgbClr val="340D71"/>
            </a:solidFill>
            <a:ln w="9525">
              <a:noFill/>
              <a:round/>
              <a:headEnd/>
              <a:tailEnd/>
            </a:ln>
          </p:spPr>
          <p:txBody>
            <a:bodyPr/>
            <a:lstStyle/>
            <a:p>
              <a:endParaRPr lang="en-US" dirty="0"/>
            </a:p>
          </p:txBody>
        </p:sp>
        <p:sp>
          <p:nvSpPr>
            <p:cNvPr id="13996" name="Freeform 2328"/>
            <p:cNvSpPr>
              <a:spLocks/>
            </p:cNvSpPr>
            <p:nvPr/>
          </p:nvSpPr>
          <p:spPr bwMode="auto">
            <a:xfrm>
              <a:off x="1959" y="2493"/>
              <a:ext cx="13" cy="13"/>
            </a:xfrm>
            <a:custGeom>
              <a:avLst/>
              <a:gdLst>
                <a:gd name="T0" fmla="*/ 13 w 13"/>
                <a:gd name="T1" fmla="*/ 4 h 13"/>
                <a:gd name="T2" fmla="*/ 8 w 13"/>
                <a:gd name="T3" fmla="*/ 13 h 13"/>
                <a:gd name="T4" fmla="*/ 0 w 13"/>
                <a:gd name="T5" fmla="*/ 8 h 13"/>
                <a:gd name="T6" fmla="*/ 0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8" y="13"/>
                  </a:lnTo>
                  <a:lnTo>
                    <a:pt x="0" y="8"/>
                  </a:lnTo>
                  <a:lnTo>
                    <a:pt x="0" y="0"/>
                  </a:lnTo>
                  <a:lnTo>
                    <a:pt x="13" y="4"/>
                  </a:lnTo>
                  <a:close/>
                </a:path>
              </a:pathLst>
            </a:custGeom>
            <a:solidFill>
              <a:srgbClr val="340D71"/>
            </a:solidFill>
            <a:ln w="9525">
              <a:noFill/>
              <a:round/>
              <a:headEnd/>
              <a:tailEnd/>
            </a:ln>
          </p:spPr>
          <p:txBody>
            <a:bodyPr/>
            <a:lstStyle/>
            <a:p>
              <a:endParaRPr lang="en-US" dirty="0"/>
            </a:p>
          </p:txBody>
        </p:sp>
        <p:sp>
          <p:nvSpPr>
            <p:cNvPr id="13997" name="Freeform 2329"/>
            <p:cNvSpPr>
              <a:spLocks/>
            </p:cNvSpPr>
            <p:nvPr/>
          </p:nvSpPr>
          <p:spPr bwMode="auto">
            <a:xfrm>
              <a:off x="1976" y="2497"/>
              <a:ext cx="13" cy="13"/>
            </a:xfrm>
            <a:custGeom>
              <a:avLst/>
              <a:gdLst>
                <a:gd name="T0" fmla="*/ 13 w 13"/>
                <a:gd name="T1" fmla="*/ 4 h 13"/>
                <a:gd name="T2" fmla="*/ 9 w 13"/>
                <a:gd name="T3" fmla="*/ 13 h 13"/>
                <a:gd name="T4" fmla="*/ 0 w 13"/>
                <a:gd name="T5" fmla="*/ 13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13"/>
                  </a:lnTo>
                  <a:lnTo>
                    <a:pt x="4" y="0"/>
                  </a:lnTo>
                  <a:lnTo>
                    <a:pt x="13" y="4"/>
                  </a:lnTo>
                  <a:close/>
                </a:path>
              </a:pathLst>
            </a:custGeom>
            <a:solidFill>
              <a:srgbClr val="340D71"/>
            </a:solidFill>
            <a:ln w="9525">
              <a:noFill/>
              <a:round/>
              <a:headEnd/>
              <a:tailEnd/>
            </a:ln>
          </p:spPr>
          <p:txBody>
            <a:bodyPr/>
            <a:lstStyle/>
            <a:p>
              <a:endParaRPr lang="en-US" dirty="0"/>
            </a:p>
          </p:txBody>
        </p:sp>
        <p:sp>
          <p:nvSpPr>
            <p:cNvPr id="13998" name="Freeform 2330"/>
            <p:cNvSpPr>
              <a:spLocks/>
            </p:cNvSpPr>
            <p:nvPr/>
          </p:nvSpPr>
          <p:spPr bwMode="auto">
            <a:xfrm>
              <a:off x="1997" y="2506"/>
              <a:ext cx="13" cy="12"/>
            </a:xfrm>
            <a:custGeom>
              <a:avLst/>
              <a:gdLst>
                <a:gd name="T0" fmla="*/ 13 w 13"/>
                <a:gd name="T1" fmla="*/ 0 h 12"/>
                <a:gd name="T2" fmla="*/ 9 w 13"/>
                <a:gd name="T3" fmla="*/ 12 h 12"/>
                <a:gd name="T4" fmla="*/ 0 w 13"/>
                <a:gd name="T5" fmla="*/ 8 h 12"/>
                <a:gd name="T6" fmla="*/ 0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9" y="12"/>
                  </a:lnTo>
                  <a:lnTo>
                    <a:pt x="0" y="8"/>
                  </a:lnTo>
                  <a:lnTo>
                    <a:pt x="0" y="0"/>
                  </a:lnTo>
                  <a:lnTo>
                    <a:pt x="13" y="0"/>
                  </a:lnTo>
                  <a:close/>
                </a:path>
              </a:pathLst>
            </a:custGeom>
            <a:solidFill>
              <a:srgbClr val="340D71"/>
            </a:solidFill>
            <a:ln w="9525">
              <a:noFill/>
              <a:round/>
              <a:headEnd/>
              <a:tailEnd/>
            </a:ln>
          </p:spPr>
          <p:txBody>
            <a:bodyPr/>
            <a:lstStyle/>
            <a:p>
              <a:endParaRPr lang="en-US" dirty="0"/>
            </a:p>
          </p:txBody>
        </p:sp>
        <p:sp>
          <p:nvSpPr>
            <p:cNvPr id="13999" name="Freeform 2331"/>
            <p:cNvSpPr>
              <a:spLocks/>
            </p:cNvSpPr>
            <p:nvPr/>
          </p:nvSpPr>
          <p:spPr bwMode="auto">
            <a:xfrm>
              <a:off x="2014" y="2510"/>
              <a:ext cx="13" cy="13"/>
            </a:xfrm>
            <a:custGeom>
              <a:avLst/>
              <a:gdLst>
                <a:gd name="T0" fmla="*/ 13 w 13"/>
                <a:gd name="T1" fmla="*/ 4 h 13"/>
                <a:gd name="T2" fmla="*/ 13 w 13"/>
                <a:gd name="T3" fmla="*/ 13 h 13"/>
                <a:gd name="T4" fmla="*/ 0 w 13"/>
                <a:gd name="T5" fmla="*/ 8 h 13"/>
                <a:gd name="T6" fmla="*/ 5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13" y="13"/>
                  </a:lnTo>
                  <a:lnTo>
                    <a:pt x="0" y="8"/>
                  </a:lnTo>
                  <a:lnTo>
                    <a:pt x="5" y="0"/>
                  </a:lnTo>
                  <a:lnTo>
                    <a:pt x="13" y="4"/>
                  </a:lnTo>
                  <a:close/>
                </a:path>
              </a:pathLst>
            </a:custGeom>
            <a:solidFill>
              <a:srgbClr val="340D71"/>
            </a:solidFill>
            <a:ln w="9525">
              <a:noFill/>
              <a:round/>
              <a:headEnd/>
              <a:tailEnd/>
            </a:ln>
          </p:spPr>
          <p:txBody>
            <a:bodyPr/>
            <a:lstStyle/>
            <a:p>
              <a:endParaRPr lang="en-US" dirty="0"/>
            </a:p>
          </p:txBody>
        </p:sp>
        <p:sp>
          <p:nvSpPr>
            <p:cNvPr id="14000" name="Freeform 2332"/>
            <p:cNvSpPr>
              <a:spLocks/>
            </p:cNvSpPr>
            <p:nvPr/>
          </p:nvSpPr>
          <p:spPr bwMode="auto">
            <a:xfrm>
              <a:off x="2036" y="2514"/>
              <a:ext cx="13" cy="13"/>
            </a:xfrm>
            <a:custGeom>
              <a:avLst/>
              <a:gdLst>
                <a:gd name="T0" fmla="*/ 13 w 13"/>
                <a:gd name="T1" fmla="*/ 4 h 13"/>
                <a:gd name="T2" fmla="*/ 13 w 13"/>
                <a:gd name="T3" fmla="*/ 13 h 13"/>
                <a:gd name="T4" fmla="*/ 0 w 13"/>
                <a:gd name="T5" fmla="*/ 9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13" y="13"/>
                  </a:lnTo>
                  <a:lnTo>
                    <a:pt x="0" y="9"/>
                  </a:lnTo>
                  <a:lnTo>
                    <a:pt x="4" y="0"/>
                  </a:lnTo>
                  <a:lnTo>
                    <a:pt x="13" y="4"/>
                  </a:lnTo>
                  <a:close/>
                </a:path>
              </a:pathLst>
            </a:custGeom>
            <a:solidFill>
              <a:srgbClr val="340D71"/>
            </a:solidFill>
            <a:ln w="9525">
              <a:noFill/>
              <a:round/>
              <a:headEnd/>
              <a:tailEnd/>
            </a:ln>
          </p:spPr>
          <p:txBody>
            <a:bodyPr/>
            <a:lstStyle/>
            <a:p>
              <a:endParaRPr lang="en-US" dirty="0"/>
            </a:p>
          </p:txBody>
        </p:sp>
        <p:sp>
          <p:nvSpPr>
            <p:cNvPr id="14001" name="Freeform 2333"/>
            <p:cNvSpPr>
              <a:spLocks/>
            </p:cNvSpPr>
            <p:nvPr/>
          </p:nvSpPr>
          <p:spPr bwMode="auto">
            <a:xfrm>
              <a:off x="2057" y="2518"/>
              <a:ext cx="13" cy="13"/>
            </a:xfrm>
            <a:custGeom>
              <a:avLst/>
              <a:gdLst>
                <a:gd name="T0" fmla="*/ 13 w 13"/>
                <a:gd name="T1" fmla="*/ 5 h 13"/>
                <a:gd name="T2" fmla="*/ 9 w 13"/>
                <a:gd name="T3" fmla="*/ 13 h 13"/>
                <a:gd name="T4" fmla="*/ 0 w 13"/>
                <a:gd name="T5" fmla="*/ 13 h 13"/>
                <a:gd name="T6" fmla="*/ 4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13"/>
                  </a:lnTo>
                  <a:lnTo>
                    <a:pt x="4" y="0"/>
                  </a:lnTo>
                  <a:lnTo>
                    <a:pt x="13" y="5"/>
                  </a:lnTo>
                  <a:close/>
                </a:path>
              </a:pathLst>
            </a:custGeom>
            <a:solidFill>
              <a:srgbClr val="340D71"/>
            </a:solidFill>
            <a:ln w="9525">
              <a:noFill/>
              <a:round/>
              <a:headEnd/>
              <a:tailEnd/>
            </a:ln>
          </p:spPr>
          <p:txBody>
            <a:bodyPr/>
            <a:lstStyle/>
            <a:p>
              <a:endParaRPr lang="en-US" dirty="0"/>
            </a:p>
          </p:txBody>
        </p:sp>
        <p:sp>
          <p:nvSpPr>
            <p:cNvPr id="14002" name="Freeform 2334"/>
            <p:cNvSpPr>
              <a:spLocks/>
            </p:cNvSpPr>
            <p:nvPr/>
          </p:nvSpPr>
          <p:spPr bwMode="auto">
            <a:xfrm>
              <a:off x="2078" y="2523"/>
              <a:ext cx="13" cy="13"/>
            </a:xfrm>
            <a:custGeom>
              <a:avLst/>
              <a:gdLst>
                <a:gd name="T0" fmla="*/ 13 w 13"/>
                <a:gd name="T1" fmla="*/ 4 h 13"/>
                <a:gd name="T2" fmla="*/ 9 w 13"/>
                <a:gd name="T3" fmla="*/ 13 h 13"/>
                <a:gd name="T4" fmla="*/ 0 w 13"/>
                <a:gd name="T5" fmla="*/ 13 h 13"/>
                <a:gd name="T6" fmla="*/ 0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13"/>
                  </a:lnTo>
                  <a:lnTo>
                    <a:pt x="0" y="0"/>
                  </a:lnTo>
                  <a:lnTo>
                    <a:pt x="13" y="4"/>
                  </a:lnTo>
                  <a:close/>
                </a:path>
              </a:pathLst>
            </a:custGeom>
            <a:solidFill>
              <a:srgbClr val="340D71"/>
            </a:solidFill>
            <a:ln w="9525">
              <a:noFill/>
              <a:round/>
              <a:headEnd/>
              <a:tailEnd/>
            </a:ln>
          </p:spPr>
          <p:txBody>
            <a:bodyPr/>
            <a:lstStyle/>
            <a:p>
              <a:endParaRPr lang="en-US" dirty="0"/>
            </a:p>
          </p:txBody>
        </p:sp>
        <p:sp>
          <p:nvSpPr>
            <p:cNvPr id="14003" name="Freeform 2335"/>
            <p:cNvSpPr>
              <a:spLocks/>
            </p:cNvSpPr>
            <p:nvPr/>
          </p:nvSpPr>
          <p:spPr bwMode="auto">
            <a:xfrm>
              <a:off x="2095" y="2527"/>
              <a:ext cx="13" cy="13"/>
            </a:xfrm>
            <a:custGeom>
              <a:avLst/>
              <a:gdLst>
                <a:gd name="T0" fmla="*/ 13 w 13"/>
                <a:gd name="T1" fmla="*/ 0 h 13"/>
                <a:gd name="T2" fmla="*/ 13 w 13"/>
                <a:gd name="T3" fmla="*/ 13 h 13"/>
                <a:gd name="T4" fmla="*/ 0 w 13"/>
                <a:gd name="T5" fmla="*/ 9 h 13"/>
                <a:gd name="T6" fmla="*/ 5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9"/>
                  </a:lnTo>
                  <a:lnTo>
                    <a:pt x="5" y="0"/>
                  </a:lnTo>
                  <a:lnTo>
                    <a:pt x="13" y="0"/>
                  </a:lnTo>
                  <a:close/>
                </a:path>
              </a:pathLst>
            </a:custGeom>
            <a:solidFill>
              <a:srgbClr val="340D71"/>
            </a:solidFill>
            <a:ln w="9525">
              <a:noFill/>
              <a:round/>
              <a:headEnd/>
              <a:tailEnd/>
            </a:ln>
          </p:spPr>
          <p:txBody>
            <a:bodyPr/>
            <a:lstStyle/>
            <a:p>
              <a:endParaRPr lang="en-US" dirty="0"/>
            </a:p>
          </p:txBody>
        </p:sp>
        <p:sp>
          <p:nvSpPr>
            <p:cNvPr id="14004" name="Freeform 2336"/>
            <p:cNvSpPr>
              <a:spLocks/>
            </p:cNvSpPr>
            <p:nvPr/>
          </p:nvSpPr>
          <p:spPr bwMode="auto">
            <a:xfrm>
              <a:off x="2117" y="2531"/>
              <a:ext cx="13" cy="13"/>
            </a:xfrm>
            <a:custGeom>
              <a:avLst/>
              <a:gdLst>
                <a:gd name="T0" fmla="*/ 13 w 13"/>
                <a:gd name="T1" fmla="*/ 0 h 13"/>
                <a:gd name="T2" fmla="*/ 8 w 13"/>
                <a:gd name="T3" fmla="*/ 0 h 13"/>
                <a:gd name="T4" fmla="*/ 4 w 13"/>
                <a:gd name="T5" fmla="*/ 0 h 13"/>
                <a:gd name="T6" fmla="*/ 0 w 13"/>
                <a:gd name="T7" fmla="*/ 9 h 13"/>
                <a:gd name="T8" fmla="*/ 8 w 13"/>
                <a:gd name="T9" fmla="*/ 9 h 13"/>
                <a:gd name="T10" fmla="*/ 13 w 13"/>
                <a:gd name="T11" fmla="*/ 13 h 13"/>
                <a:gd name="T12" fmla="*/ 1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8" y="0"/>
                  </a:lnTo>
                  <a:lnTo>
                    <a:pt x="4" y="0"/>
                  </a:lnTo>
                  <a:lnTo>
                    <a:pt x="0" y="9"/>
                  </a:lnTo>
                  <a:lnTo>
                    <a:pt x="8" y="9"/>
                  </a:lnTo>
                  <a:lnTo>
                    <a:pt x="13" y="13"/>
                  </a:lnTo>
                  <a:lnTo>
                    <a:pt x="13" y="0"/>
                  </a:lnTo>
                  <a:close/>
                </a:path>
              </a:pathLst>
            </a:custGeom>
            <a:solidFill>
              <a:srgbClr val="340D71"/>
            </a:solidFill>
            <a:ln w="9525">
              <a:noFill/>
              <a:round/>
              <a:headEnd/>
              <a:tailEnd/>
            </a:ln>
          </p:spPr>
          <p:txBody>
            <a:bodyPr/>
            <a:lstStyle/>
            <a:p>
              <a:endParaRPr lang="en-US" dirty="0"/>
            </a:p>
          </p:txBody>
        </p:sp>
        <p:sp>
          <p:nvSpPr>
            <p:cNvPr id="14005" name="Freeform 2337"/>
            <p:cNvSpPr>
              <a:spLocks/>
            </p:cNvSpPr>
            <p:nvPr/>
          </p:nvSpPr>
          <p:spPr bwMode="auto">
            <a:xfrm>
              <a:off x="2138" y="2531"/>
              <a:ext cx="13" cy="13"/>
            </a:xfrm>
            <a:custGeom>
              <a:avLst/>
              <a:gdLst>
                <a:gd name="T0" fmla="*/ 13 w 13"/>
                <a:gd name="T1" fmla="*/ 5 h 13"/>
                <a:gd name="T2" fmla="*/ 9 w 13"/>
                <a:gd name="T3" fmla="*/ 13 h 13"/>
                <a:gd name="T4" fmla="*/ 0 w 13"/>
                <a:gd name="T5" fmla="*/ 13 h 13"/>
                <a:gd name="T6" fmla="*/ 0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13"/>
                  </a:lnTo>
                  <a:lnTo>
                    <a:pt x="0" y="0"/>
                  </a:lnTo>
                  <a:lnTo>
                    <a:pt x="13" y="5"/>
                  </a:lnTo>
                  <a:close/>
                </a:path>
              </a:pathLst>
            </a:custGeom>
            <a:solidFill>
              <a:srgbClr val="340D71"/>
            </a:solidFill>
            <a:ln w="9525">
              <a:noFill/>
              <a:round/>
              <a:headEnd/>
              <a:tailEnd/>
            </a:ln>
          </p:spPr>
          <p:txBody>
            <a:bodyPr/>
            <a:lstStyle/>
            <a:p>
              <a:endParaRPr lang="en-US" dirty="0"/>
            </a:p>
          </p:txBody>
        </p:sp>
        <p:sp>
          <p:nvSpPr>
            <p:cNvPr id="14006" name="Freeform 2338"/>
            <p:cNvSpPr>
              <a:spLocks/>
            </p:cNvSpPr>
            <p:nvPr/>
          </p:nvSpPr>
          <p:spPr bwMode="auto">
            <a:xfrm>
              <a:off x="2159" y="2536"/>
              <a:ext cx="13" cy="12"/>
            </a:xfrm>
            <a:custGeom>
              <a:avLst/>
              <a:gdLst>
                <a:gd name="T0" fmla="*/ 13 w 13"/>
                <a:gd name="T1" fmla="*/ 0 h 12"/>
                <a:gd name="T2" fmla="*/ 9 w 13"/>
                <a:gd name="T3" fmla="*/ 12 h 12"/>
                <a:gd name="T4" fmla="*/ 0 w 13"/>
                <a:gd name="T5" fmla="*/ 8 h 12"/>
                <a:gd name="T6" fmla="*/ 0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9" y="12"/>
                  </a:lnTo>
                  <a:lnTo>
                    <a:pt x="0" y="8"/>
                  </a:lnTo>
                  <a:lnTo>
                    <a:pt x="0" y="0"/>
                  </a:lnTo>
                  <a:lnTo>
                    <a:pt x="13" y="0"/>
                  </a:lnTo>
                  <a:close/>
                </a:path>
              </a:pathLst>
            </a:custGeom>
            <a:solidFill>
              <a:srgbClr val="340D71"/>
            </a:solidFill>
            <a:ln w="9525">
              <a:noFill/>
              <a:round/>
              <a:headEnd/>
              <a:tailEnd/>
            </a:ln>
          </p:spPr>
          <p:txBody>
            <a:bodyPr/>
            <a:lstStyle/>
            <a:p>
              <a:endParaRPr lang="en-US" dirty="0"/>
            </a:p>
          </p:txBody>
        </p:sp>
        <p:sp>
          <p:nvSpPr>
            <p:cNvPr id="14007" name="Rectangle 2339"/>
            <p:cNvSpPr>
              <a:spLocks noChangeArrowheads="1"/>
            </p:cNvSpPr>
            <p:nvPr/>
          </p:nvSpPr>
          <p:spPr bwMode="auto">
            <a:xfrm>
              <a:off x="2181" y="2540"/>
              <a:ext cx="8" cy="8"/>
            </a:xfrm>
            <a:prstGeom prst="rect">
              <a:avLst/>
            </a:prstGeom>
            <a:solidFill>
              <a:srgbClr val="340D71"/>
            </a:solidFill>
            <a:ln w="9525">
              <a:noFill/>
              <a:miter lim="800000"/>
              <a:headEnd/>
              <a:tailEnd/>
            </a:ln>
          </p:spPr>
          <p:txBody>
            <a:bodyPr/>
            <a:lstStyle/>
            <a:p>
              <a:endParaRPr lang="en-US" dirty="0"/>
            </a:p>
          </p:txBody>
        </p:sp>
        <p:sp>
          <p:nvSpPr>
            <p:cNvPr id="14008" name="Freeform 2340"/>
            <p:cNvSpPr>
              <a:spLocks/>
            </p:cNvSpPr>
            <p:nvPr/>
          </p:nvSpPr>
          <p:spPr bwMode="auto">
            <a:xfrm>
              <a:off x="2198" y="2540"/>
              <a:ext cx="13" cy="8"/>
            </a:xfrm>
            <a:custGeom>
              <a:avLst/>
              <a:gdLst>
                <a:gd name="T0" fmla="*/ 13 w 13"/>
                <a:gd name="T1" fmla="*/ 0 h 8"/>
                <a:gd name="T2" fmla="*/ 13 w 13"/>
                <a:gd name="T3" fmla="*/ 8 h 8"/>
                <a:gd name="T4" fmla="*/ 0 w 13"/>
                <a:gd name="T5" fmla="*/ 8 h 8"/>
                <a:gd name="T6" fmla="*/ 4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13" y="8"/>
                  </a:lnTo>
                  <a:lnTo>
                    <a:pt x="0" y="8"/>
                  </a:lnTo>
                  <a:lnTo>
                    <a:pt x="4" y="0"/>
                  </a:lnTo>
                  <a:lnTo>
                    <a:pt x="13" y="0"/>
                  </a:lnTo>
                  <a:close/>
                </a:path>
              </a:pathLst>
            </a:custGeom>
            <a:solidFill>
              <a:srgbClr val="340D71"/>
            </a:solidFill>
            <a:ln w="9525">
              <a:noFill/>
              <a:round/>
              <a:headEnd/>
              <a:tailEnd/>
            </a:ln>
          </p:spPr>
          <p:txBody>
            <a:bodyPr/>
            <a:lstStyle/>
            <a:p>
              <a:endParaRPr lang="en-US" dirty="0"/>
            </a:p>
          </p:txBody>
        </p:sp>
        <p:sp>
          <p:nvSpPr>
            <p:cNvPr id="14009" name="Rectangle 2341"/>
            <p:cNvSpPr>
              <a:spLocks noChangeArrowheads="1"/>
            </p:cNvSpPr>
            <p:nvPr/>
          </p:nvSpPr>
          <p:spPr bwMode="auto">
            <a:xfrm>
              <a:off x="2219" y="2540"/>
              <a:ext cx="13" cy="13"/>
            </a:xfrm>
            <a:prstGeom prst="rect">
              <a:avLst/>
            </a:prstGeom>
            <a:solidFill>
              <a:srgbClr val="340D71"/>
            </a:solidFill>
            <a:ln w="9525">
              <a:noFill/>
              <a:miter lim="800000"/>
              <a:headEnd/>
              <a:tailEnd/>
            </a:ln>
          </p:spPr>
          <p:txBody>
            <a:bodyPr/>
            <a:lstStyle/>
            <a:p>
              <a:endParaRPr lang="en-US" dirty="0"/>
            </a:p>
          </p:txBody>
        </p:sp>
        <p:sp>
          <p:nvSpPr>
            <p:cNvPr id="14010" name="Rectangle 2342"/>
            <p:cNvSpPr>
              <a:spLocks noChangeArrowheads="1"/>
            </p:cNvSpPr>
            <p:nvPr/>
          </p:nvSpPr>
          <p:spPr bwMode="auto">
            <a:xfrm>
              <a:off x="2240" y="2540"/>
              <a:ext cx="13" cy="13"/>
            </a:xfrm>
            <a:prstGeom prst="rect">
              <a:avLst/>
            </a:prstGeom>
            <a:solidFill>
              <a:srgbClr val="340D71"/>
            </a:solidFill>
            <a:ln w="9525">
              <a:noFill/>
              <a:miter lim="800000"/>
              <a:headEnd/>
              <a:tailEnd/>
            </a:ln>
          </p:spPr>
          <p:txBody>
            <a:bodyPr/>
            <a:lstStyle/>
            <a:p>
              <a:endParaRPr lang="en-US" dirty="0"/>
            </a:p>
          </p:txBody>
        </p:sp>
        <p:sp>
          <p:nvSpPr>
            <p:cNvPr id="14011" name="Rectangle 2343"/>
            <p:cNvSpPr>
              <a:spLocks noChangeArrowheads="1"/>
            </p:cNvSpPr>
            <p:nvPr/>
          </p:nvSpPr>
          <p:spPr bwMode="auto">
            <a:xfrm>
              <a:off x="2262" y="2544"/>
              <a:ext cx="8" cy="9"/>
            </a:xfrm>
            <a:prstGeom prst="rect">
              <a:avLst/>
            </a:prstGeom>
            <a:solidFill>
              <a:srgbClr val="340D71"/>
            </a:solidFill>
            <a:ln w="9525">
              <a:noFill/>
              <a:miter lim="800000"/>
              <a:headEnd/>
              <a:tailEnd/>
            </a:ln>
          </p:spPr>
          <p:txBody>
            <a:bodyPr/>
            <a:lstStyle/>
            <a:p>
              <a:endParaRPr lang="en-US" dirty="0"/>
            </a:p>
          </p:txBody>
        </p:sp>
        <p:sp>
          <p:nvSpPr>
            <p:cNvPr id="14012" name="Freeform 2344"/>
            <p:cNvSpPr>
              <a:spLocks/>
            </p:cNvSpPr>
            <p:nvPr/>
          </p:nvSpPr>
          <p:spPr bwMode="auto">
            <a:xfrm>
              <a:off x="2283" y="2544"/>
              <a:ext cx="9" cy="9"/>
            </a:xfrm>
            <a:custGeom>
              <a:avLst/>
              <a:gdLst>
                <a:gd name="T0" fmla="*/ 9 w 9"/>
                <a:gd name="T1" fmla="*/ 0 h 9"/>
                <a:gd name="T2" fmla="*/ 9 w 9"/>
                <a:gd name="T3" fmla="*/ 0 h 9"/>
                <a:gd name="T4" fmla="*/ 0 w 9"/>
                <a:gd name="T5" fmla="*/ 0 h 9"/>
                <a:gd name="T6" fmla="*/ 0 w 9"/>
                <a:gd name="T7" fmla="*/ 9 h 9"/>
                <a:gd name="T8" fmla="*/ 9 w 9"/>
                <a:gd name="T9" fmla="*/ 9 h 9"/>
                <a:gd name="T10" fmla="*/ 9 w 9"/>
                <a:gd name="T11" fmla="*/ 9 h 9"/>
                <a:gd name="T12" fmla="*/ 9 w 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9" y="0"/>
                  </a:moveTo>
                  <a:lnTo>
                    <a:pt x="9" y="0"/>
                  </a:lnTo>
                  <a:lnTo>
                    <a:pt x="0" y="0"/>
                  </a:lnTo>
                  <a:lnTo>
                    <a:pt x="0" y="9"/>
                  </a:lnTo>
                  <a:lnTo>
                    <a:pt x="9" y="9"/>
                  </a:lnTo>
                  <a:lnTo>
                    <a:pt x="9" y="0"/>
                  </a:lnTo>
                  <a:close/>
                </a:path>
              </a:pathLst>
            </a:custGeom>
            <a:solidFill>
              <a:srgbClr val="340D71"/>
            </a:solidFill>
            <a:ln w="9525">
              <a:noFill/>
              <a:round/>
              <a:headEnd/>
              <a:tailEnd/>
            </a:ln>
          </p:spPr>
          <p:txBody>
            <a:bodyPr/>
            <a:lstStyle/>
            <a:p>
              <a:endParaRPr lang="en-US" dirty="0"/>
            </a:p>
          </p:txBody>
        </p:sp>
        <p:sp>
          <p:nvSpPr>
            <p:cNvPr id="14013" name="Rectangle 2345"/>
            <p:cNvSpPr>
              <a:spLocks noChangeArrowheads="1"/>
            </p:cNvSpPr>
            <p:nvPr/>
          </p:nvSpPr>
          <p:spPr bwMode="auto">
            <a:xfrm>
              <a:off x="2292" y="2544"/>
              <a:ext cx="1" cy="9"/>
            </a:xfrm>
            <a:prstGeom prst="rect">
              <a:avLst/>
            </a:prstGeom>
            <a:solidFill>
              <a:srgbClr val="340D71"/>
            </a:solidFill>
            <a:ln w="9525">
              <a:noFill/>
              <a:miter lim="800000"/>
              <a:headEnd/>
              <a:tailEnd/>
            </a:ln>
          </p:spPr>
          <p:txBody>
            <a:bodyPr/>
            <a:lstStyle/>
            <a:p>
              <a:endParaRPr lang="en-US" dirty="0"/>
            </a:p>
          </p:txBody>
        </p:sp>
        <p:sp>
          <p:nvSpPr>
            <p:cNvPr id="14014" name="Rectangle 2346"/>
            <p:cNvSpPr>
              <a:spLocks noChangeArrowheads="1"/>
            </p:cNvSpPr>
            <p:nvPr/>
          </p:nvSpPr>
          <p:spPr bwMode="auto">
            <a:xfrm>
              <a:off x="2304" y="2544"/>
              <a:ext cx="9" cy="9"/>
            </a:xfrm>
            <a:prstGeom prst="rect">
              <a:avLst/>
            </a:prstGeom>
            <a:solidFill>
              <a:srgbClr val="340D71"/>
            </a:solidFill>
            <a:ln w="9525">
              <a:noFill/>
              <a:miter lim="800000"/>
              <a:headEnd/>
              <a:tailEnd/>
            </a:ln>
          </p:spPr>
          <p:txBody>
            <a:bodyPr/>
            <a:lstStyle/>
            <a:p>
              <a:endParaRPr lang="en-US" dirty="0"/>
            </a:p>
          </p:txBody>
        </p:sp>
        <p:sp>
          <p:nvSpPr>
            <p:cNvPr id="14015" name="Freeform 2347"/>
            <p:cNvSpPr>
              <a:spLocks/>
            </p:cNvSpPr>
            <p:nvPr/>
          </p:nvSpPr>
          <p:spPr bwMode="auto">
            <a:xfrm>
              <a:off x="2321" y="2540"/>
              <a:ext cx="13" cy="13"/>
            </a:xfrm>
            <a:custGeom>
              <a:avLst/>
              <a:gdLst>
                <a:gd name="T0" fmla="*/ 13 w 13"/>
                <a:gd name="T1" fmla="*/ 0 h 13"/>
                <a:gd name="T2" fmla="*/ 13 w 13"/>
                <a:gd name="T3" fmla="*/ 13 h 13"/>
                <a:gd name="T4" fmla="*/ 0 w 13"/>
                <a:gd name="T5" fmla="*/ 13 h 13"/>
                <a:gd name="T6" fmla="*/ 0 w 13"/>
                <a:gd name="T7" fmla="*/ 4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13"/>
                  </a:lnTo>
                  <a:lnTo>
                    <a:pt x="0" y="4"/>
                  </a:lnTo>
                  <a:lnTo>
                    <a:pt x="13" y="0"/>
                  </a:lnTo>
                  <a:close/>
                </a:path>
              </a:pathLst>
            </a:custGeom>
            <a:solidFill>
              <a:srgbClr val="340D71"/>
            </a:solidFill>
            <a:ln w="9525">
              <a:noFill/>
              <a:round/>
              <a:headEnd/>
              <a:tailEnd/>
            </a:ln>
          </p:spPr>
          <p:txBody>
            <a:bodyPr/>
            <a:lstStyle/>
            <a:p>
              <a:endParaRPr lang="en-US" dirty="0"/>
            </a:p>
          </p:txBody>
        </p:sp>
        <p:sp>
          <p:nvSpPr>
            <p:cNvPr id="14016" name="Freeform 2348"/>
            <p:cNvSpPr>
              <a:spLocks/>
            </p:cNvSpPr>
            <p:nvPr/>
          </p:nvSpPr>
          <p:spPr bwMode="auto">
            <a:xfrm>
              <a:off x="2343" y="2540"/>
              <a:ext cx="13" cy="13"/>
            </a:xfrm>
            <a:custGeom>
              <a:avLst/>
              <a:gdLst>
                <a:gd name="T0" fmla="*/ 13 w 13"/>
                <a:gd name="T1" fmla="*/ 0 h 13"/>
                <a:gd name="T2" fmla="*/ 8 w 13"/>
                <a:gd name="T3" fmla="*/ 0 h 13"/>
                <a:gd name="T4" fmla="*/ 0 w 13"/>
                <a:gd name="T5" fmla="*/ 0 h 13"/>
                <a:gd name="T6" fmla="*/ 0 w 13"/>
                <a:gd name="T7" fmla="*/ 13 h 13"/>
                <a:gd name="T8" fmla="*/ 8 w 13"/>
                <a:gd name="T9" fmla="*/ 13 h 13"/>
                <a:gd name="T10" fmla="*/ 13 w 13"/>
                <a:gd name="T11" fmla="*/ 13 h 13"/>
                <a:gd name="T12" fmla="*/ 1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8" y="0"/>
                  </a:lnTo>
                  <a:lnTo>
                    <a:pt x="0" y="0"/>
                  </a:lnTo>
                  <a:lnTo>
                    <a:pt x="0" y="13"/>
                  </a:lnTo>
                  <a:lnTo>
                    <a:pt x="8" y="13"/>
                  </a:lnTo>
                  <a:lnTo>
                    <a:pt x="13" y="13"/>
                  </a:lnTo>
                  <a:lnTo>
                    <a:pt x="13" y="0"/>
                  </a:lnTo>
                  <a:close/>
                </a:path>
              </a:pathLst>
            </a:custGeom>
            <a:solidFill>
              <a:srgbClr val="340D71"/>
            </a:solidFill>
            <a:ln w="9525">
              <a:noFill/>
              <a:round/>
              <a:headEnd/>
              <a:tailEnd/>
            </a:ln>
          </p:spPr>
          <p:txBody>
            <a:bodyPr/>
            <a:lstStyle/>
            <a:p>
              <a:endParaRPr lang="en-US" dirty="0"/>
            </a:p>
          </p:txBody>
        </p:sp>
        <p:sp>
          <p:nvSpPr>
            <p:cNvPr id="14017" name="Freeform 2349"/>
            <p:cNvSpPr>
              <a:spLocks/>
            </p:cNvSpPr>
            <p:nvPr/>
          </p:nvSpPr>
          <p:spPr bwMode="auto">
            <a:xfrm>
              <a:off x="2364" y="2540"/>
              <a:ext cx="9" cy="13"/>
            </a:xfrm>
            <a:custGeom>
              <a:avLst/>
              <a:gdLst>
                <a:gd name="T0" fmla="*/ 9 w 9"/>
                <a:gd name="T1" fmla="*/ 0 h 13"/>
                <a:gd name="T2" fmla="*/ 9 w 9"/>
                <a:gd name="T3" fmla="*/ 8 h 13"/>
                <a:gd name="T4" fmla="*/ 0 w 9"/>
                <a:gd name="T5" fmla="*/ 13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8"/>
                  </a:lnTo>
                  <a:lnTo>
                    <a:pt x="0" y="13"/>
                  </a:lnTo>
                  <a:lnTo>
                    <a:pt x="0" y="0"/>
                  </a:lnTo>
                  <a:lnTo>
                    <a:pt x="9" y="0"/>
                  </a:lnTo>
                  <a:close/>
                </a:path>
              </a:pathLst>
            </a:custGeom>
            <a:solidFill>
              <a:srgbClr val="340D71"/>
            </a:solidFill>
            <a:ln w="9525">
              <a:noFill/>
              <a:round/>
              <a:headEnd/>
              <a:tailEnd/>
            </a:ln>
          </p:spPr>
          <p:txBody>
            <a:bodyPr/>
            <a:lstStyle/>
            <a:p>
              <a:endParaRPr lang="en-US" dirty="0"/>
            </a:p>
          </p:txBody>
        </p:sp>
        <p:sp>
          <p:nvSpPr>
            <p:cNvPr id="14018" name="Rectangle 2350"/>
            <p:cNvSpPr>
              <a:spLocks noChangeArrowheads="1"/>
            </p:cNvSpPr>
            <p:nvPr/>
          </p:nvSpPr>
          <p:spPr bwMode="auto">
            <a:xfrm>
              <a:off x="2385" y="2540"/>
              <a:ext cx="9" cy="8"/>
            </a:xfrm>
            <a:prstGeom prst="rect">
              <a:avLst/>
            </a:prstGeom>
            <a:solidFill>
              <a:srgbClr val="340D71"/>
            </a:solidFill>
            <a:ln w="9525">
              <a:noFill/>
              <a:miter lim="800000"/>
              <a:headEnd/>
              <a:tailEnd/>
            </a:ln>
          </p:spPr>
          <p:txBody>
            <a:bodyPr/>
            <a:lstStyle/>
            <a:p>
              <a:endParaRPr lang="en-US" dirty="0"/>
            </a:p>
          </p:txBody>
        </p:sp>
        <p:sp>
          <p:nvSpPr>
            <p:cNvPr id="14019" name="Freeform 2351"/>
            <p:cNvSpPr>
              <a:spLocks/>
            </p:cNvSpPr>
            <p:nvPr/>
          </p:nvSpPr>
          <p:spPr bwMode="auto">
            <a:xfrm>
              <a:off x="2407" y="2536"/>
              <a:ext cx="8" cy="12"/>
            </a:xfrm>
            <a:custGeom>
              <a:avLst/>
              <a:gdLst>
                <a:gd name="T0" fmla="*/ 8 w 8"/>
                <a:gd name="T1" fmla="*/ 0 h 12"/>
                <a:gd name="T2" fmla="*/ 0 w 8"/>
                <a:gd name="T3" fmla="*/ 0 h 12"/>
                <a:gd name="T4" fmla="*/ 0 w 8"/>
                <a:gd name="T5" fmla="*/ 0 h 12"/>
                <a:gd name="T6" fmla="*/ 0 w 8"/>
                <a:gd name="T7" fmla="*/ 12 h 12"/>
                <a:gd name="T8" fmla="*/ 0 w 8"/>
                <a:gd name="T9" fmla="*/ 12 h 12"/>
                <a:gd name="T10" fmla="*/ 8 w 8"/>
                <a:gd name="T11" fmla="*/ 12 h 12"/>
                <a:gd name="T12" fmla="*/ 8 w 8"/>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8" y="0"/>
                  </a:moveTo>
                  <a:lnTo>
                    <a:pt x="0" y="0"/>
                  </a:lnTo>
                  <a:lnTo>
                    <a:pt x="0" y="12"/>
                  </a:lnTo>
                  <a:lnTo>
                    <a:pt x="8" y="12"/>
                  </a:lnTo>
                  <a:lnTo>
                    <a:pt x="8" y="0"/>
                  </a:lnTo>
                  <a:close/>
                </a:path>
              </a:pathLst>
            </a:custGeom>
            <a:solidFill>
              <a:srgbClr val="340D71"/>
            </a:solidFill>
            <a:ln w="9525">
              <a:noFill/>
              <a:round/>
              <a:headEnd/>
              <a:tailEnd/>
            </a:ln>
          </p:spPr>
          <p:txBody>
            <a:bodyPr/>
            <a:lstStyle/>
            <a:p>
              <a:endParaRPr lang="en-US" dirty="0"/>
            </a:p>
          </p:txBody>
        </p:sp>
        <p:sp>
          <p:nvSpPr>
            <p:cNvPr id="14020" name="Freeform 2352"/>
            <p:cNvSpPr>
              <a:spLocks/>
            </p:cNvSpPr>
            <p:nvPr/>
          </p:nvSpPr>
          <p:spPr bwMode="auto">
            <a:xfrm>
              <a:off x="2424" y="2536"/>
              <a:ext cx="13" cy="8"/>
            </a:xfrm>
            <a:custGeom>
              <a:avLst/>
              <a:gdLst>
                <a:gd name="T0" fmla="*/ 13 w 13"/>
                <a:gd name="T1" fmla="*/ 0 h 8"/>
                <a:gd name="T2" fmla="*/ 13 w 13"/>
                <a:gd name="T3" fmla="*/ 8 h 8"/>
                <a:gd name="T4" fmla="*/ 4 w 13"/>
                <a:gd name="T5" fmla="*/ 8 h 8"/>
                <a:gd name="T6" fmla="*/ 0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13" y="8"/>
                  </a:lnTo>
                  <a:lnTo>
                    <a:pt x="4" y="8"/>
                  </a:lnTo>
                  <a:lnTo>
                    <a:pt x="0" y="0"/>
                  </a:lnTo>
                  <a:lnTo>
                    <a:pt x="13" y="0"/>
                  </a:lnTo>
                  <a:close/>
                </a:path>
              </a:pathLst>
            </a:custGeom>
            <a:solidFill>
              <a:srgbClr val="340D71"/>
            </a:solidFill>
            <a:ln w="9525">
              <a:noFill/>
              <a:round/>
              <a:headEnd/>
              <a:tailEnd/>
            </a:ln>
          </p:spPr>
          <p:txBody>
            <a:bodyPr/>
            <a:lstStyle/>
            <a:p>
              <a:endParaRPr lang="en-US" dirty="0"/>
            </a:p>
          </p:txBody>
        </p:sp>
        <p:sp>
          <p:nvSpPr>
            <p:cNvPr id="14021" name="Freeform 2353"/>
            <p:cNvSpPr>
              <a:spLocks/>
            </p:cNvSpPr>
            <p:nvPr/>
          </p:nvSpPr>
          <p:spPr bwMode="auto">
            <a:xfrm>
              <a:off x="2445" y="2531"/>
              <a:ext cx="13" cy="13"/>
            </a:xfrm>
            <a:custGeom>
              <a:avLst/>
              <a:gdLst>
                <a:gd name="T0" fmla="*/ 9 w 13"/>
                <a:gd name="T1" fmla="*/ 0 h 13"/>
                <a:gd name="T2" fmla="*/ 13 w 13"/>
                <a:gd name="T3" fmla="*/ 9 h 13"/>
                <a:gd name="T4" fmla="*/ 0 w 13"/>
                <a:gd name="T5" fmla="*/ 13 h 13"/>
                <a:gd name="T6" fmla="*/ 0 w 13"/>
                <a:gd name="T7" fmla="*/ 0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0" y="13"/>
                  </a:lnTo>
                  <a:lnTo>
                    <a:pt x="0" y="0"/>
                  </a:lnTo>
                  <a:lnTo>
                    <a:pt x="9" y="0"/>
                  </a:lnTo>
                  <a:close/>
                </a:path>
              </a:pathLst>
            </a:custGeom>
            <a:solidFill>
              <a:srgbClr val="340D71"/>
            </a:solidFill>
            <a:ln w="9525">
              <a:noFill/>
              <a:round/>
              <a:headEnd/>
              <a:tailEnd/>
            </a:ln>
          </p:spPr>
          <p:txBody>
            <a:bodyPr/>
            <a:lstStyle/>
            <a:p>
              <a:endParaRPr lang="en-US" dirty="0"/>
            </a:p>
          </p:txBody>
        </p:sp>
        <p:sp>
          <p:nvSpPr>
            <p:cNvPr id="14022" name="Freeform 2354"/>
            <p:cNvSpPr>
              <a:spLocks/>
            </p:cNvSpPr>
            <p:nvPr/>
          </p:nvSpPr>
          <p:spPr bwMode="auto">
            <a:xfrm>
              <a:off x="2467" y="2527"/>
              <a:ext cx="12" cy="13"/>
            </a:xfrm>
            <a:custGeom>
              <a:avLst/>
              <a:gdLst>
                <a:gd name="T0" fmla="*/ 8 w 12"/>
                <a:gd name="T1" fmla="*/ 0 h 13"/>
                <a:gd name="T2" fmla="*/ 12 w 12"/>
                <a:gd name="T3" fmla="*/ 13 h 13"/>
                <a:gd name="T4" fmla="*/ 0 w 12"/>
                <a:gd name="T5" fmla="*/ 13 h 13"/>
                <a:gd name="T6" fmla="*/ 0 w 12"/>
                <a:gd name="T7" fmla="*/ 4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13"/>
                  </a:lnTo>
                  <a:lnTo>
                    <a:pt x="0" y="13"/>
                  </a:lnTo>
                  <a:lnTo>
                    <a:pt x="0" y="4"/>
                  </a:lnTo>
                  <a:lnTo>
                    <a:pt x="8" y="0"/>
                  </a:lnTo>
                  <a:close/>
                </a:path>
              </a:pathLst>
            </a:custGeom>
            <a:solidFill>
              <a:srgbClr val="340D71"/>
            </a:solidFill>
            <a:ln w="9525">
              <a:noFill/>
              <a:round/>
              <a:headEnd/>
              <a:tailEnd/>
            </a:ln>
          </p:spPr>
          <p:txBody>
            <a:bodyPr/>
            <a:lstStyle/>
            <a:p>
              <a:endParaRPr lang="en-US" dirty="0"/>
            </a:p>
          </p:txBody>
        </p:sp>
        <p:sp>
          <p:nvSpPr>
            <p:cNvPr id="14023" name="Rectangle 2355"/>
            <p:cNvSpPr>
              <a:spLocks noChangeArrowheads="1"/>
            </p:cNvSpPr>
            <p:nvPr/>
          </p:nvSpPr>
          <p:spPr bwMode="auto">
            <a:xfrm>
              <a:off x="2488" y="2527"/>
              <a:ext cx="8" cy="9"/>
            </a:xfrm>
            <a:prstGeom prst="rect">
              <a:avLst/>
            </a:prstGeom>
            <a:solidFill>
              <a:srgbClr val="340D71"/>
            </a:solidFill>
            <a:ln w="9525">
              <a:noFill/>
              <a:miter lim="800000"/>
              <a:headEnd/>
              <a:tailEnd/>
            </a:ln>
          </p:spPr>
          <p:txBody>
            <a:bodyPr/>
            <a:lstStyle/>
            <a:p>
              <a:endParaRPr lang="en-US" dirty="0"/>
            </a:p>
          </p:txBody>
        </p:sp>
        <p:sp>
          <p:nvSpPr>
            <p:cNvPr id="14024" name="Freeform 2356"/>
            <p:cNvSpPr>
              <a:spLocks/>
            </p:cNvSpPr>
            <p:nvPr/>
          </p:nvSpPr>
          <p:spPr bwMode="auto">
            <a:xfrm>
              <a:off x="2505" y="2523"/>
              <a:ext cx="13" cy="8"/>
            </a:xfrm>
            <a:custGeom>
              <a:avLst/>
              <a:gdLst>
                <a:gd name="T0" fmla="*/ 13 w 13"/>
                <a:gd name="T1" fmla="*/ 0 h 8"/>
                <a:gd name="T2" fmla="*/ 13 w 13"/>
                <a:gd name="T3" fmla="*/ 8 h 8"/>
                <a:gd name="T4" fmla="*/ 4 w 13"/>
                <a:gd name="T5" fmla="*/ 8 h 8"/>
                <a:gd name="T6" fmla="*/ 0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13" y="8"/>
                  </a:lnTo>
                  <a:lnTo>
                    <a:pt x="4" y="8"/>
                  </a:lnTo>
                  <a:lnTo>
                    <a:pt x="0" y="0"/>
                  </a:lnTo>
                  <a:lnTo>
                    <a:pt x="13" y="0"/>
                  </a:lnTo>
                  <a:close/>
                </a:path>
              </a:pathLst>
            </a:custGeom>
            <a:solidFill>
              <a:srgbClr val="340D71"/>
            </a:solidFill>
            <a:ln w="9525">
              <a:noFill/>
              <a:round/>
              <a:headEnd/>
              <a:tailEnd/>
            </a:ln>
          </p:spPr>
          <p:txBody>
            <a:bodyPr/>
            <a:lstStyle/>
            <a:p>
              <a:endParaRPr lang="en-US" dirty="0"/>
            </a:p>
          </p:txBody>
        </p:sp>
        <p:sp>
          <p:nvSpPr>
            <p:cNvPr id="14025" name="Freeform 2357"/>
            <p:cNvSpPr>
              <a:spLocks/>
            </p:cNvSpPr>
            <p:nvPr/>
          </p:nvSpPr>
          <p:spPr bwMode="auto">
            <a:xfrm>
              <a:off x="2526" y="2514"/>
              <a:ext cx="13" cy="13"/>
            </a:xfrm>
            <a:custGeom>
              <a:avLst/>
              <a:gdLst>
                <a:gd name="T0" fmla="*/ 9 w 13"/>
                <a:gd name="T1" fmla="*/ 0 h 13"/>
                <a:gd name="T2" fmla="*/ 13 w 13"/>
                <a:gd name="T3" fmla="*/ 13 h 13"/>
                <a:gd name="T4" fmla="*/ 0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13"/>
                  </a:lnTo>
                  <a:lnTo>
                    <a:pt x="0" y="13"/>
                  </a:lnTo>
                  <a:lnTo>
                    <a:pt x="0" y="4"/>
                  </a:lnTo>
                  <a:lnTo>
                    <a:pt x="9" y="0"/>
                  </a:lnTo>
                  <a:close/>
                </a:path>
              </a:pathLst>
            </a:custGeom>
            <a:solidFill>
              <a:srgbClr val="340D71"/>
            </a:solidFill>
            <a:ln w="9525">
              <a:noFill/>
              <a:round/>
              <a:headEnd/>
              <a:tailEnd/>
            </a:ln>
          </p:spPr>
          <p:txBody>
            <a:bodyPr/>
            <a:lstStyle/>
            <a:p>
              <a:endParaRPr lang="en-US" dirty="0"/>
            </a:p>
          </p:txBody>
        </p:sp>
        <p:sp>
          <p:nvSpPr>
            <p:cNvPr id="14026" name="Freeform 2358"/>
            <p:cNvSpPr>
              <a:spLocks/>
            </p:cNvSpPr>
            <p:nvPr/>
          </p:nvSpPr>
          <p:spPr bwMode="auto">
            <a:xfrm>
              <a:off x="2548" y="2510"/>
              <a:ext cx="8" cy="13"/>
            </a:xfrm>
            <a:custGeom>
              <a:avLst/>
              <a:gdLst>
                <a:gd name="T0" fmla="*/ 8 w 8"/>
                <a:gd name="T1" fmla="*/ 0 h 13"/>
                <a:gd name="T2" fmla="*/ 8 w 8"/>
                <a:gd name="T3" fmla="*/ 13 h 13"/>
                <a:gd name="T4" fmla="*/ 0 w 8"/>
                <a:gd name="T5" fmla="*/ 13 h 13"/>
                <a:gd name="T6" fmla="*/ 0 w 8"/>
                <a:gd name="T7" fmla="*/ 4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13"/>
                  </a:lnTo>
                  <a:lnTo>
                    <a:pt x="0" y="13"/>
                  </a:lnTo>
                  <a:lnTo>
                    <a:pt x="0" y="4"/>
                  </a:lnTo>
                  <a:lnTo>
                    <a:pt x="8" y="0"/>
                  </a:lnTo>
                  <a:close/>
                </a:path>
              </a:pathLst>
            </a:custGeom>
            <a:solidFill>
              <a:srgbClr val="340D71"/>
            </a:solidFill>
            <a:ln w="9525">
              <a:noFill/>
              <a:round/>
              <a:headEnd/>
              <a:tailEnd/>
            </a:ln>
          </p:spPr>
          <p:txBody>
            <a:bodyPr/>
            <a:lstStyle/>
            <a:p>
              <a:endParaRPr lang="en-US" dirty="0"/>
            </a:p>
          </p:txBody>
        </p:sp>
        <p:sp>
          <p:nvSpPr>
            <p:cNvPr id="14027" name="Freeform 2359"/>
            <p:cNvSpPr>
              <a:spLocks/>
            </p:cNvSpPr>
            <p:nvPr/>
          </p:nvSpPr>
          <p:spPr bwMode="auto">
            <a:xfrm>
              <a:off x="2565" y="2506"/>
              <a:ext cx="12" cy="12"/>
            </a:xfrm>
            <a:custGeom>
              <a:avLst/>
              <a:gdLst>
                <a:gd name="T0" fmla="*/ 12 w 12"/>
                <a:gd name="T1" fmla="*/ 0 h 12"/>
                <a:gd name="T2" fmla="*/ 12 w 12"/>
                <a:gd name="T3" fmla="*/ 12 h 12"/>
                <a:gd name="T4" fmla="*/ 4 w 12"/>
                <a:gd name="T5" fmla="*/ 12 h 12"/>
                <a:gd name="T6" fmla="*/ 0 w 12"/>
                <a:gd name="T7" fmla="*/ 4 h 12"/>
                <a:gd name="T8" fmla="*/ 12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0"/>
                  </a:moveTo>
                  <a:lnTo>
                    <a:pt x="12" y="12"/>
                  </a:lnTo>
                  <a:lnTo>
                    <a:pt x="4" y="12"/>
                  </a:lnTo>
                  <a:lnTo>
                    <a:pt x="0" y="4"/>
                  </a:lnTo>
                  <a:lnTo>
                    <a:pt x="12" y="0"/>
                  </a:lnTo>
                  <a:close/>
                </a:path>
              </a:pathLst>
            </a:custGeom>
            <a:solidFill>
              <a:srgbClr val="340D71"/>
            </a:solidFill>
            <a:ln w="9525">
              <a:noFill/>
              <a:round/>
              <a:headEnd/>
              <a:tailEnd/>
            </a:ln>
          </p:spPr>
          <p:txBody>
            <a:bodyPr/>
            <a:lstStyle/>
            <a:p>
              <a:endParaRPr lang="en-US" dirty="0"/>
            </a:p>
          </p:txBody>
        </p:sp>
        <p:sp>
          <p:nvSpPr>
            <p:cNvPr id="14028" name="Freeform 2360"/>
            <p:cNvSpPr>
              <a:spLocks/>
            </p:cNvSpPr>
            <p:nvPr/>
          </p:nvSpPr>
          <p:spPr bwMode="auto">
            <a:xfrm>
              <a:off x="2586" y="2501"/>
              <a:ext cx="13" cy="13"/>
            </a:xfrm>
            <a:custGeom>
              <a:avLst/>
              <a:gdLst>
                <a:gd name="T0" fmla="*/ 8 w 13"/>
                <a:gd name="T1" fmla="*/ 0 h 13"/>
                <a:gd name="T2" fmla="*/ 0 w 13"/>
                <a:gd name="T3" fmla="*/ 5 h 13"/>
                <a:gd name="T4" fmla="*/ 0 w 13"/>
                <a:gd name="T5" fmla="*/ 5 h 13"/>
                <a:gd name="T6" fmla="*/ 0 w 13"/>
                <a:gd name="T7" fmla="*/ 13 h 13"/>
                <a:gd name="T8" fmla="*/ 4 w 13"/>
                <a:gd name="T9" fmla="*/ 13 h 13"/>
                <a:gd name="T10" fmla="*/ 13 w 13"/>
                <a:gd name="T11" fmla="*/ 9 h 13"/>
                <a:gd name="T12" fmla="*/ 8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8" y="0"/>
                  </a:moveTo>
                  <a:lnTo>
                    <a:pt x="0" y="5"/>
                  </a:lnTo>
                  <a:lnTo>
                    <a:pt x="0" y="13"/>
                  </a:lnTo>
                  <a:lnTo>
                    <a:pt x="4" y="13"/>
                  </a:lnTo>
                  <a:lnTo>
                    <a:pt x="13" y="9"/>
                  </a:lnTo>
                  <a:lnTo>
                    <a:pt x="8" y="0"/>
                  </a:lnTo>
                  <a:close/>
                </a:path>
              </a:pathLst>
            </a:custGeom>
            <a:solidFill>
              <a:srgbClr val="340D71"/>
            </a:solidFill>
            <a:ln w="9525">
              <a:noFill/>
              <a:round/>
              <a:headEnd/>
              <a:tailEnd/>
            </a:ln>
          </p:spPr>
          <p:txBody>
            <a:bodyPr/>
            <a:lstStyle/>
            <a:p>
              <a:endParaRPr lang="en-US" dirty="0"/>
            </a:p>
          </p:txBody>
        </p:sp>
        <p:sp>
          <p:nvSpPr>
            <p:cNvPr id="14029" name="Freeform 2361"/>
            <p:cNvSpPr>
              <a:spLocks/>
            </p:cNvSpPr>
            <p:nvPr/>
          </p:nvSpPr>
          <p:spPr bwMode="auto">
            <a:xfrm>
              <a:off x="2603" y="2493"/>
              <a:ext cx="13" cy="13"/>
            </a:xfrm>
            <a:custGeom>
              <a:avLst/>
              <a:gdLst>
                <a:gd name="T0" fmla="*/ 13 w 13"/>
                <a:gd name="T1" fmla="*/ 0 h 13"/>
                <a:gd name="T2" fmla="*/ 13 w 13"/>
                <a:gd name="T3" fmla="*/ 13 h 13"/>
                <a:gd name="T4" fmla="*/ 4 w 13"/>
                <a:gd name="T5" fmla="*/ 13 h 13"/>
                <a:gd name="T6" fmla="*/ 0 w 13"/>
                <a:gd name="T7" fmla="*/ 4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4"/>
                  </a:lnTo>
                  <a:lnTo>
                    <a:pt x="13" y="0"/>
                  </a:lnTo>
                  <a:close/>
                </a:path>
              </a:pathLst>
            </a:custGeom>
            <a:solidFill>
              <a:srgbClr val="340D71"/>
            </a:solidFill>
            <a:ln w="9525">
              <a:noFill/>
              <a:round/>
              <a:headEnd/>
              <a:tailEnd/>
            </a:ln>
          </p:spPr>
          <p:txBody>
            <a:bodyPr/>
            <a:lstStyle/>
            <a:p>
              <a:endParaRPr lang="en-US" dirty="0"/>
            </a:p>
          </p:txBody>
        </p:sp>
        <p:sp>
          <p:nvSpPr>
            <p:cNvPr id="14030" name="Freeform 2362"/>
            <p:cNvSpPr>
              <a:spLocks/>
            </p:cNvSpPr>
            <p:nvPr/>
          </p:nvSpPr>
          <p:spPr bwMode="auto">
            <a:xfrm>
              <a:off x="2624" y="2489"/>
              <a:ext cx="13" cy="12"/>
            </a:xfrm>
            <a:custGeom>
              <a:avLst/>
              <a:gdLst>
                <a:gd name="T0" fmla="*/ 9 w 13"/>
                <a:gd name="T1" fmla="*/ 0 h 12"/>
                <a:gd name="T2" fmla="*/ 13 w 13"/>
                <a:gd name="T3" fmla="*/ 8 h 12"/>
                <a:gd name="T4" fmla="*/ 5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8"/>
                  </a:lnTo>
                  <a:lnTo>
                    <a:pt x="5" y="12"/>
                  </a:lnTo>
                  <a:lnTo>
                    <a:pt x="0" y="4"/>
                  </a:lnTo>
                  <a:lnTo>
                    <a:pt x="9" y="0"/>
                  </a:lnTo>
                  <a:close/>
                </a:path>
              </a:pathLst>
            </a:custGeom>
            <a:solidFill>
              <a:srgbClr val="340D71"/>
            </a:solidFill>
            <a:ln w="9525">
              <a:noFill/>
              <a:round/>
              <a:headEnd/>
              <a:tailEnd/>
            </a:ln>
          </p:spPr>
          <p:txBody>
            <a:bodyPr/>
            <a:lstStyle/>
            <a:p>
              <a:endParaRPr lang="en-US" dirty="0"/>
            </a:p>
          </p:txBody>
        </p:sp>
        <p:sp>
          <p:nvSpPr>
            <p:cNvPr id="14031" name="Freeform 2363"/>
            <p:cNvSpPr>
              <a:spLocks/>
            </p:cNvSpPr>
            <p:nvPr/>
          </p:nvSpPr>
          <p:spPr bwMode="auto">
            <a:xfrm>
              <a:off x="2646" y="2480"/>
              <a:ext cx="12" cy="13"/>
            </a:xfrm>
            <a:custGeom>
              <a:avLst/>
              <a:gdLst>
                <a:gd name="T0" fmla="*/ 8 w 12"/>
                <a:gd name="T1" fmla="*/ 0 h 13"/>
                <a:gd name="T2" fmla="*/ 8 w 12"/>
                <a:gd name="T3" fmla="*/ 0 h 13"/>
                <a:gd name="T4" fmla="*/ 0 w 12"/>
                <a:gd name="T5" fmla="*/ 4 h 13"/>
                <a:gd name="T6" fmla="*/ 0 w 12"/>
                <a:gd name="T7" fmla="*/ 13 h 13"/>
                <a:gd name="T8" fmla="*/ 12 w 12"/>
                <a:gd name="T9" fmla="*/ 13 h 13"/>
                <a:gd name="T10" fmla="*/ 12 w 12"/>
                <a:gd name="T11" fmla="*/ 13 h 13"/>
                <a:gd name="T12" fmla="*/ 8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8" y="0"/>
                  </a:lnTo>
                  <a:lnTo>
                    <a:pt x="0" y="4"/>
                  </a:lnTo>
                  <a:lnTo>
                    <a:pt x="0" y="13"/>
                  </a:lnTo>
                  <a:lnTo>
                    <a:pt x="12" y="13"/>
                  </a:lnTo>
                  <a:lnTo>
                    <a:pt x="8" y="0"/>
                  </a:lnTo>
                  <a:close/>
                </a:path>
              </a:pathLst>
            </a:custGeom>
            <a:solidFill>
              <a:srgbClr val="340D71"/>
            </a:solidFill>
            <a:ln w="9525">
              <a:noFill/>
              <a:round/>
              <a:headEnd/>
              <a:tailEnd/>
            </a:ln>
          </p:spPr>
          <p:txBody>
            <a:bodyPr/>
            <a:lstStyle/>
            <a:p>
              <a:endParaRPr lang="en-US" dirty="0"/>
            </a:p>
          </p:txBody>
        </p:sp>
        <p:sp>
          <p:nvSpPr>
            <p:cNvPr id="14032" name="Freeform 2364"/>
            <p:cNvSpPr>
              <a:spLocks/>
            </p:cNvSpPr>
            <p:nvPr/>
          </p:nvSpPr>
          <p:spPr bwMode="auto">
            <a:xfrm>
              <a:off x="2663" y="2472"/>
              <a:ext cx="12" cy="17"/>
            </a:xfrm>
            <a:custGeom>
              <a:avLst/>
              <a:gdLst>
                <a:gd name="T0" fmla="*/ 8 w 12"/>
                <a:gd name="T1" fmla="*/ 0 h 17"/>
                <a:gd name="T2" fmla="*/ 12 w 12"/>
                <a:gd name="T3" fmla="*/ 8 h 17"/>
                <a:gd name="T4" fmla="*/ 4 w 12"/>
                <a:gd name="T5" fmla="*/ 17 h 17"/>
                <a:gd name="T6" fmla="*/ 0 w 12"/>
                <a:gd name="T7" fmla="*/ 4 h 17"/>
                <a:gd name="T8" fmla="*/ 8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8"/>
                  </a:lnTo>
                  <a:lnTo>
                    <a:pt x="4" y="17"/>
                  </a:lnTo>
                  <a:lnTo>
                    <a:pt x="0" y="4"/>
                  </a:lnTo>
                  <a:lnTo>
                    <a:pt x="8" y="0"/>
                  </a:lnTo>
                  <a:close/>
                </a:path>
              </a:pathLst>
            </a:custGeom>
            <a:solidFill>
              <a:srgbClr val="340D71"/>
            </a:solidFill>
            <a:ln w="9525">
              <a:noFill/>
              <a:round/>
              <a:headEnd/>
              <a:tailEnd/>
            </a:ln>
          </p:spPr>
          <p:txBody>
            <a:bodyPr/>
            <a:lstStyle/>
            <a:p>
              <a:endParaRPr lang="en-US" dirty="0"/>
            </a:p>
          </p:txBody>
        </p:sp>
        <p:sp>
          <p:nvSpPr>
            <p:cNvPr id="14033" name="Freeform 2365"/>
            <p:cNvSpPr>
              <a:spLocks/>
            </p:cNvSpPr>
            <p:nvPr/>
          </p:nvSpPr>
          <p:spPr bwMode="auto">
            <a:xfrm>
              <a:off x="2680" y="2463"/>
              <a:ext cx="13" cy="13"/>
            </a:xfrm>
            <a:custGeom>
              <a:avLst/>
              <a:gdLst>
                <a:gd name="T0" fmla="*/ 8 w 13"/>
                <a:gd name="T1" fmla="*/ 0 h 13"/>
                <a:gd name="T2" fmla="*/ 13 w 13"/>
                <a:gd name="T3" fmla="*/ 9 h 13"/>
                <a:gd name="T4" fmla="*/ 4 w 13"/>
                <a:gd name="T5" fmla="*/ 13 h 13"/>
                <a:gd name="T6" fmla="*/ 0 w 13"/>
                <a:gd name="T7" fmla="*/ 4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9"/>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4034" name="Freeform 2366"/>
            <p:cNvSpPr>
              <a:spLocks/>
            </p:cNvSpPr>
            <p:nvPr/>
          </p:nvSpPr>
          <p:spPr bwMode="auto">
            <a:xfrm>
              <a:off x="2701" y="2455"/>
              <a:ext cx="13" cy="12"/>
            </a:xfrm>
            <a:custGeom>
              <a:avLst/>
              <a:gdLst>
                <a:gd name="T0" fmla="*/ 9 w 13"/>
                <a:gd name="T1" fmla="*/ 0 h 12"/>
                <a:gd name="T2" fmla="*/ 13 w 13"/>
                <a:gd name="T3" fmla="*/ 8 h 12"/>
                <a:gd name="T4" fmla="*/ 4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8"/>
                  </a:lnTo>
                  <a:lnTo>
                    <a:pt x="4" y="12"/>
                  </a:lnTo>
                  <a:lnTo>
                    <a:pt x="0" y="4"/>
                  </a:lnTo>
                  <a:lnTo>
                    <a:pt x="9" y="0"/>
                  </a:lnTo>
                  <a:close/>
                </a:path>
              </a:pathLst>
            </a:custGeom>
            <a:solidFill>
              <a:srgbClr val="340D71"/>
            </a:solidFill>
            <a:ln w="9525">
              <a:noFill/>
              <a:round/>
              <a:headEnd/>
              <a:tailEnd/>
            </a:ln>
          </p:spPr>
          <p:txBody>
            <a:bodyPr/>
            <a:lstStyle/>
            <a:p>
              <a:endParaRPr lang="en-US" dirty="0"/>
            </a:p>
          </p:txBody>
        </p:sp>
        <p:sp>
          <p:nvSpPr>
            <p:cNvPr id="14035" name="Freeform 2367"/>
            <p:cNvSpPr>
              <a:spLocks/>
            </p:cNvSpPr>
            <p:nvPr/>
          </p:nvSpPr>
          <p:spPr bwMode="auto">
            <a:xfrm>
              <a:off x="2718" y="2446"/>
              <a:ext cx="13" cy="13"/>
            </a:xfrm>
            <a:custGeom>
              <a:avLst/>
              <a:gdLst>
                <a:gd name="T0" fmla="*/ 9 w 13"/>
                <a:gd name="T1" fmla="*/ 0 h 13"/>
                <a:gd name="T2" fmla="*/ 13 w 13"/>
                <a:gd name="T3" fmla="*/ 9 h 13"/>
                <a:gd name="T4" fmla="*/ 4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4"/>
                  </a:lnTo>
                  <a:lnTo>
                    <a:pt x="9" y="0"/>
                  </a:lnTo>
                  <a:close/>
                </a:path>
              </a:pathLst>
            </a:custGeom>
            <a:solidFill>
              <a:srgbClr val="340D71"/>
            </a:solidFill>
            <a:ln w="9525">
              <a:noFill/>
              <a:round/>
              <a:headEnd/>
              <a:tailEnd/>
            </a:ln>
          </p:spPr>
          <p:txBody>
            <a:bodyPr/>
            <a:lstStyle/>
            <a:p>
              <a:endParaRPr lang="en-US" dirty="0"/>
            </a:p>
          </p:txBody>
        </p:sp>
        <p:sp>
          <p:nvSpPr>
            <p:cNvPr id="14036" name="Freeform 2368"/>
            <p:cNvSpPr>
              <a:spLocks/>
            </p:cNvSpPr>
            <p:nvPr/>
          </p:nvSpPr>
          <p:spPr bwMode="auto">
            <a:xfrm>
              <a:off x="2735" y="2437"/>
              <a:ext cx="13" cy="13"/>
            </a:xfrm>
            <a:custGeom>
              <a:avLst/>
              <a:gdLst>
                <a:gd name="T0" fmla="*/ 9 w 13"/>
                <a:gd name="T1" fmla="*/ 0 h 13"/>
                <a:gd name="T2" fmla="*/ 4 w 13"/>
                <a:gd name="T3" fmla="*/ 5 h 13"/>
                <a:gd name="T4" fmla="*/ 0 w 13"/>
                <a:gd name="T5" fmla="*/ 5 h 13"/>
                <a:gd name="T6" fmla="*/ 4 w 13"/>
                <a:gd name="T7" fmla="*/ 13 h 13"/>
                <a:gd name="T8" fmla="*/ 9 w 13"/>
                <a:gd name="T9" fmla="*/ 13 h 13"/>
                <a:gd name="T10" fmla="*/ 13 w 13"/>
                <a:gd name="T11" fmla="*/ 9 h 13"/>
                <a:gd name="T12" fmla="*/ 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4" y="5"/>
                  </a:lnTo>
                  <a:lnTo>
                    <a:pt x="0" y="5"/>
                  </a:lnTo>
                  <a:lnTo>
                    <a:pt x="4" y="13"/>
                  </a:lnTo>
                  <a:lnTo>
                    <a:pt x="9" y="13"/>
                  </a:lnTo>
                  <a:lnTo>
                    <a:pt x="13" y="9"/>
                  </a:lnTo>
                  <a:lnTo>
                    <a:pt x="9" y="0"/>
                  </a:lnTo>
                  <a:close/>
                </a:path>
              </a:pathLst>
            </a:custGeom>
            <a:solidFill>
              <a:srgbClr val="340D71"/>
            </a:solidFill>
            <a:ln w="9525">
              <a:noFill/>
              <a:round/>
              <a:headEnd/>
              <a:tailEnd/>
            </a:ln>
          </p:spPr>
          <p:txBody>
            <a:bodyPr/>
            <a:lstStyle/>
            <a:p>
              <a:endParaRPr lang="en-US" dirty="0"/>
            </a:p>
          </p:txBody>
        </p:sp>
        <p:sp>
          <p:nvSpPr>
            <p:cNvPr id="14037" name="Freeform 2369"/>
            <p:cNvSpPr>
              <a:spLocks/>
            </p:cNvSpPr>
            <p:nvPr/>
          </p:nvSpPr>
          <p:spPr bwMode="auto">
            <a:xfrm>
              <a:off x="2752" y="2425"/>
              <a:ext cx="17" cy="17"/>
            </a:xfrm>
            <a:custGeom>
              <a:avLst/>
              <a:gdLst>
                <a:gd name="T0" fmla="*/ 9 w 17"/>
                <a:gd name="T1" fmla="*/ 0 h 17"/>
                <a:gd name="T2" fmla="*/ 17 w 17"/>
                <a:gd name="T3" fmla="*/ 12 h 17"/>
                <a:gd name="T4" fmla="*/ 5 w 17"/>
                <a:gd name="T5" fmla="*/ 17 h 17"/>
                <a:gd name="T6" fmla="*/ 0 w 17"/>
                <a:gd name="T7" fmla="*/ 8 h 17"/>
                <a:gd name="T8" fmla="*/ 9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12"/>
                  </a:lnTo>
                  <a:lnTo>
                    <a:pt x="5" y="17"/>
                  </a:lnTo>
                  <a:lnTo>
                    <a:pt x="0" y="8"/>
                  </a:lnTo>
                  <a:lnTo>
                    <a:pt x="9" y="0"/>
                  </a:lnTo>
                  <a:close/>
                </a:path>
              </a:pathLst>
            </a:custGeom>
            <a:solidFill>
              <a:srgbClr val="340D71"/>
            </a:solidFill>
            <a:ln w="9525">
              <a:noFill/>
              <a:round/>
              <a:headEnd/>
              <a:tailEnd/>
            </a:ln>
          </p:spPr>
          <p:txBody>
            <a:bodyPr/>
            <a:lstStyle/>
            <a:p>
              <a:endParaRPr lang="en-US" dirty="0"/>
            </a:p>
          </p:txBody>
        </p:sp>
        <p:sp>
          <p:nvSpPr>
            <p:cNvPr id="14038" name="Freeform 2370"/>
            <p:cNvSpPr>
              <a:spLocks/>
            </p:cNvSpPr>
            <p:nvPr/>
          </p:nvSpPr>
          <p:spPr bwMode="auto">
            <a:xfrm>
              <a:off x="1810" y="2420"/>
              <a:ext cx="12" cy="17"/>
            </a:xfrm>
            <a:custGeom>
              <a:avLst/>
              <a:gdLst>
                <a:gd name="T0" fmla="*/ 12 w 12"/>
                <a:gd name="T1" fmla="*/ 9 h 17"/>
                <a:gd name="T2" fmla="*/ 12 w 12"/>
                <a:gd name="T3" fmla="*/ 9 h 17"/>
                <a:gd name="T4" fmla="*/ 0 w 12"/>
                <a:gd name="T5" fmla="*/ 13 h 17"/>
                <a:gd name="T6" fmla="*/ 0 w 12"/>
                <a:gd name="T7" fmla="*/ 0 h 17"/>
                <a:gd name="T8" fmla="*/ 4 w 12"/>
                <a:gd name="T9" fmla="*/ 17 h 17"/>
                <a:gd name="T10" fmla="*/ 4 w 12"/>
                <a:gd name="T11" fmla="*/ 17 h 17"/>
                <a:gd name="T12" fmla="*/ 12 w 12"/>
                <a:gd name="T13" fmla="*/ 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7">
                  <a:moveTo>
                    <a:pt x="12" y="9"/>
                  </a:moveTo>
                  <a:lnTo>
                    <a:pt x="12" y="9"/>
                  </a:lnTo>
                  <a:lnTo>
                    <a:pt x="0" y="13"/>
                  </a:lnTo>
                  <a:lnTo>
                    <a:pt x="0" y="0"/>
                  </a:lnTo>
                  <a:lnTo>
                    <a:pt x="4" y="17"/>
                  </a:lnTo>
                  <a:lnTo>
                    <a:pt x="12" y="9"/>
                  </a:lnTo>
                  <a:close/>
                </a:path>
              </a:pathLst>
            </a:custGeom>
            <a:solidFill>
              <a:srgbClr val="340D71"/>
            </a:solidFill>
            <a:ln w="9525">
              <a:noFill/>
              <a:round/>
              <a:headEnd/>
              <a:tailEnd/>
            </a:ln>
          </p:spPr>
          <p:txBody>
            <a:bodyPr/>
            <a:lstStyle/>
            <a:p>
              <a:endParaRPr lang="en-US" dirty="0"/>
            </a:p>
          </p:txBody>
        </p:sp>
        <p:sp>
          <p:nvSpPr>
            <p:cNvPr id="14039" name="Freeform 2371"/>
            <p:cNvSpPr>
              <a:spLocks/>
            </p:cNvSpPr>
            <p:nvPr/>
          </p:nvSpPr>
          <p:spPr bwMode="auto">
            <a:xfrm>
              <a:off x="1822" y="2437"/>
              <a:ext cx="18" cy="13"/>
            </a:xfrm>
            <a:custGeom>
              <a:avLst/>
              <a:gdLst>
                <a:gd name="T0" fmla="*/ 18 w 18"/>
                <a:gd name="T1" fmla="*/ 5 h 13"/>
                <a:gd name="T2" fmla="*/ 9 w 18"/>
                <a:gd name="T3" fmla="*/ 13 h 13"/>
                <a:gd name="T4" fmla="*/ 0 w 18"/>
                <a:gd name="T5" fmla="*/ 9 h 13"/>
                <a:gd name="T6" fmla="*/ 9 w 18"/>
                <a:gd name="T7" fmla="*/ 0 h 13"/>
                <a:gd name="T8" fmla="*/ 18 w 18"/>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18" y="5"/>
                  </a:moveTo>
                  <a:lnTo>
                    <a:pt x="9" y="13"/>
                  </a:lnTo>
                  <a:lnTo>
                    <a:pt x="0" y="9"/>
                  </a:lnTo>
                  <a:lnTo>
                    <a:pt x="9" y="0"/>
                  </a:lnTo>
                  <a:lnTo>
                    <a:pt x="18" y="5"/>
                  </a:lnTo>
                  <a:close/>
                </a:path>
              </a:pathLst>
            </a:custGeom>
            <a:solidFill>
              <a:srgbClr val="340D71"/>
            </a:solidFill>
            <a:ln w="9525">
              <a:noFill/>
              <a:round/>
              <a:headEnd/>
              <a:tailEnd/>
            </a:ln>
          </p:spPr>
          <p:txBody>
            <a:bodyPr/>
            <a:lstStyle/>
            <a:p>
              <a:endParaRPr lang="en-US" dirty="0"/>
            </a:p>
          </p:txBody>
        </p:sp>
        <p:sp>
          <p:nvSpPr>
            <p:cNvPr id="14040" name="Freeform 2372"/>
            <p:cNvSpPr>
              <a:spLocks/>
            </p:cNvSpPr>
            <p:nvPr/>
          </p:nvSpPr>
          <p:spPr bwMode="auto">
            <a:xfrm>
              <a:off x="1840" y="2450"/>
              <a:ext cx="12" cy="13"/>
            </a:xfrm>
            <a:custGeom>
              <a:avLst/>
              <a:gdLst>
                <a:gd name="T0" fmla="*/ 12 w 12"/>
                <a:gd name="T1" fmla="*/ 5 h 13"/>
                <a:gd name="T2" fmla="*/ 8 w 12"/>
                <a:gd name="T3" fmla="*/ 13 h 13"/>
                <a:gd name="T4" fmla="*/ 0 w 12"/>
                <a:gd name="T5" fmla="*/ 9 h 13"/>
                <a:gd name="T6" fmla="*/ 4 w 12"/>
                <a:gd name="T7" fmla="*/ 0 h 13"/>
                <a:gd name="T8" fmla="*/ 12 w 12"/>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5"/>
                  </a:moveTo>
                  <a:lnTo>
                    <a:pt x="8" y="13"/>
                  </a:lnTo>
                  <a:lnTo>
                    <a:pt x="0" y="9"/>
                  </a:lnTo>
                  <a:lnTo>
                    <a:pt x="4" y="0"/>
                  </a:lnTo>
                  <a:lnTo>
                    <a:pt x="12" y="5"/>
                  </a:lnTo>
                  <a:close/>
                </a:path>
              </a:pathLst>
            </a:custGeom>
            <a:solidFill>
              <a:srgbClr val="340D71"/>
            </a:solidFill>
            <a:ln w="9525">
              <a:noFill/>
              <a:round/>
              <a:headEnd/>
              <a:tailEnd/>
            </a:ln>
          </p:spPr>
          <p:txBody>
            <a:bodyPr/>
            <a:lstStyle/>
            <a:p>
              <a:endParaRPr lang="en-US" dirty="0"/>
            </a:p>
          </p:txBody>
        </p:sp>
        <p:sp>
          <p:nvSpPr>
            <p:cNvPr id="14041" name="Freeform 2373"/>
            <p:cNvSpPr>
              <a:spLocks/>
            </p:cNvSpPr>
            <p:nvPr/>
          </p:nvSpPr>
          <p:spPr bwMode="auto">
            <a:xfrm>
              <a:off x="1857" y="2463"/>
              <a:ext cx="12" cy="13"/>
            </a:xfrm>
            <a:custGeom>
              <a:avLst/>
              <a:gdLst>
                <a:gd name="T0" fmla="*/ 12 w 12"/>
                <a:gd name="T1" fmla="*/ 4 h 13"/>
                <a:gd name="T2" fmla="*/ 8 w 12"/>
                <a:gd name="T3" fmla="*/ 13 h 13"/>
                <a:gd name="T4" fmla="*/ 0 w 12"/>
                <a:gd name="T5" fmla="*/ 4 h 13"/>
                <a:gd name="T6" fmla="*/ 4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4"/>
                  </a:lnTo>
                  <a:lnTo>
                    <a:pt x="4" y="0"/>
                  </a:lnTo>
                  <a:lnTo>
                    <a:pt x="12" y="4"/>
                  </a:lnTo>
                  <a:close/>
                </a:path>
              </a:pathLst>
            </a:custGeom>
            <a:solidFill>
              <a:srgbClr val="340D71"/>
            </a:solidFill>
            <a:ln w="9525">
              <a:noFill/>
              <a:round/>
              <a:headEnd/>
              <a:tailEnd/>
            </a:ln>
          </p:spPr>
          <p:txBody>
            <a:bodyPr/>
            <a:lstStyle/>
            <a:p>
              <a:endParaRPr lang="en-US" dirty="0"/>
            </a:p>
          </p:txBody>
        </p:sp>
        <p:sp>
          <p:nvSpPr>
            <p:cNvPr id="14042" name="Freeform 2374"/>
            <p:cNvSpPr>
              <a:spLocks/>
            </p:cNvSpPr>
            <p:nvPr/>
          </p:nvSpPr>
          <p:spPr bwMode="auto">
            <a:xfrm>
              <a:off x="1874" y="2472"/>
              <a:ext cx="12" cy="17"/>
            </a:xfrm>
            <a:custGeom>
              <a:avLst/>
              <a:gdLst>
                <a:gd name="T0" fmla="*/ 12 w 12"/>
                <a:gd name="T1" fmla="*/ 8 h 17"/>
                <a:gd name="T2" fmla="*/ 4 w 12"/>
                <a:gd name="T3" fmla="*/ 0 h 17"/>
                <a:gd name="T4" fmla="*/ 4 w 12"/>
                <a:gd name="T5" fmla="*/ 0 h 17"/>
                <a:gd name="T6" fmla="*/ 0 w 12"/>
                <a:gd name="T7" fmla="*/ 8 h 17"/>
                <a:gd name="T8" fmla="*/ 0 w 12"/>
                <a:gd name="T9" fmla="*/ 8 h 17"/>
                <a:gd name="T10" fmla="*/ 8 w 12"/>
                <a:gd name="T11" fmla="*/ 17 h 17"/>
                <a:gd name="T12" fmla="*/ 12 w 12"/>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7">
                  <a:moveTo>
                    <a:pt x="12" y="8"/>
                  </a:moveTo>
                  <a:lnTo>
                    <a:pt x="4" y="0"/>
                  </a:lnTo>
                  <a:lnTo>
                    <a:pt x="0" y="8"/>
                  </a:lnTo>
                  <a:lnTo>
                    <a:pt x="8" y="17"/>
                  </a:lnTo>
                  <a:lnTo>
                    <a:pt x="12" y="8"/>
                  </a:lnTo>
                  <a:close/>
                </a:path>
              </a:pathLst>
            </a:custGeom>
            <a:solidFill>
              <a:srgbClr val="340D71"/>
            </a:solidFill>
            <a:ln w="9525">
              <a:noFill/>
              <a:round/>
              <a:headEnd/>
              <a:tailEnd/>
            </a:ln>
          </p:spPr>
          <p:txBody>
            <a:bodyPr/>
            <a:lstStyle/>
            <a:p>
              <a:endParaRPr lang="en-US" dirty="0"/>
            </a:p>
          </p:txBody>
        </p:sp>
        <p:sp>
          <p:nvSpPr>
            <p:cNvPr id="14043" name="Freeform 2375"/>
            <p:cNvSpPr>
              <a:spLocks/>
            </p:cNvSpPr>
            <p:nvPr/>
          </p:nvSpPr>
          <p:spPr bwMode="auto">
            <a:xfrm>
              <a:off x="1891" y="2484"/>
              <a:ext cx="13" cy="13"/>
            </a:xfrm>
            <a:custGeom>
              <a:avLst/>
              <a:gdLst>
                <a:gd name="T0" fmla="*/ 13 w 13"/>
                <a:gd name="T1" fmla="*/ 5 h 13"/>
                <a:gd name="T2" fmla="*/ 8 w 13"/>
                <a:gd name="T3" fmla="*/ 13 h 13"/>
                <a:gd name="T4" fmla="*/ 0 w 13"/>
                <a:gd name="T5" fmla="*/ 9 h 13"/>
                <a:gd name="T6" fmla="*/ 4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8" y="13"/>
                  </a:lnTo>
                  <a:lnTo>
                    <a:pt x="0" y="9"/>
                  </a:lnTo>
                  <a:lnTo>
                    <a:pt x="4" y="0"/>
                  </a:lnTo>
                  <a:lnTo>
                    <a:pt x="13" y="5"/>
                  </a:lnTo>
                  <a:close/>
                </a:path>
              </a:pathLst>
            </a:custGeom>
            <a:solidFill>
              <a:srgbClr val="340D71"/>
            </a:solidFill>
            <a:ln w="9525">
              <a:noFill/>
              <a:round/>
              <a:headEnd/>
              <a:tailEnd/>
            </a:ln>
          </p:spPr>
          <p:txBody>
            <a:bodyPr/>
            <a:lstStyle/>
            <a:p>
              <a:endParaRPr lang="en-US" dirty="0"/>
            </a:p>
          </p:txBody>
        </p:sp>
        <p:sp>
          <p:nvSpPr>
            <p:cNvPr id="14044" name="Freeform 2376"/>
            <p:cNvSpPr>
              <a:spLocks/>
            </p:cNvSpPr>
            <p:nvPr/>
          </p:nvSpPr>
          <p:spPr bwMode="auto">
            <a:xfrm>
              <a:off x="1908" y="2493"/>
              <a:ext cx="17" cy="13"/>
            </a:xfrm>
            <a:custGeom>
              <a:avLst/>
              <a:gdLst>
                <a:gd name="T0" fmla="*/ 17 w 17"/>
                <a:gd name="T1" fmla="*/ 4 h 13"/>
                <a:gd name="T2" fmla="*/ 8 w 17"/>
                <a:gd name="T3" fmla="*/ 13 h 13"/>
                <a:gd name="T4" fmla="*/ 0 w 17"/>
                <a:gd name="T5" fmla="*/ 8 h 13"/>
                <a:gd name="T6" fmla="*/ 4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8"/>
                  </a:lnTo>
                  <a:lnTo>
                    <a:pt x="4" y="0"/>
                  </a:lnTo>
                  <a:lnTo>
                    <a:pt x="17" y="4"/>
                  </a:lnTo>
                  <a:close/>
                </a:path>
              </a:pathLst>
            </a:custGeom>
            <a:solidFill>
              <a:srgbClr val="340D71"/>
            </a:solidFill>
            <a:ln w="9525">
              <a:noFill/>
              <a:round/>
              <a:headEnd/>
              <a:tailEnd/>
            </a:ln>
          </p:spPr>
          <p:txBody>
            <a:bodyPr/>
            <a:lstStyle/>
            <a:p>
              <a:endParaRPr lang="en-US" dirty="0"/>
            </a:p>
          </p:txBody>
        </p:sp>
        <p:sp>
          <p:nvSpPr>
            <p:cNvPr id="14045" name="Freeform 2377"/>
            <p:cNvSpPr>
              <a:spLocks/>
            </p:cNvSpPr>
            <p:nvPr/>
          </p:nvSpPr>
          <p:spPr bwMode="auto">
            <a:xfrm>
              <a:off x="1925" y="2506"/>
              <a:ext cx="17" cy="12"/>
            </a:xfrm>
            <a:custGeom>
              <a:avLst/>
              <a:gdLst>
                <a:gd name="T0" fmla="*/ 17 w 17"/>
                <a:gd name="T1" fmla="*/ 4 h 12"/>
                <a:gd name="T2" fmla="*/ 13 w 17"/>
                <a:gd name="T3" fmla="*/ 12 h 12"/>
                <a:gd name="T4" fmla="*/ 0 w 17"/>
                <a:gd name="T5" fmla="*/ 8 h 12"/>
                <a:gd name="T6" fmla="*/ 8 w 17"/>
                <a:gd name="T7" fmla="*/ 0 h 12"/>
                <a:gd name="T8" fmla="*/ 17 w 17"/>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7" y="4"/>
                  </a:moveTo>
                  <a:lnTo>
                    <a:pt x="13" y="12"/>
                  </a:lnTo>
                  <a:lnTo>
                    <a:pt x="0" y="8"/>
                  </a:lnTo>
                  <a:lnTo>
                    <a:pt x="8" y="0"/>
                  </a:lnTo>
                  <a:lnTo>
                    <a:pt x="17" y="4"/>
                  </a:lnTo>
                  <a:close/>
                </a:path>
              </a:pathLst>
            </a:custGeom>
            <a:solidFill>
              <a:srgbClr val="340D71"/>
            </a:solidFill>
            <a:ln w="9525">
              <a:noFill/>
              <a:round/>
              <a:headEnd/>
              <a:tailEnd/>
            </a:ln>
          </p:spPr>
          <p:txBody>
            <a:bodyPr/>
            <a:lstStyle/>
            <a:p>
              <a:endParaRPr lang="en-US" dirty="0"/>
            </a:p>
          </p:txBody>
        </p:sp>
        <p:sp>
          <p:nvSpPr>
            <p:cNvPr id="14046" name="Freeform 2378"/>
            <p:cNvSpPr>
              <a:spLocks/>
            </p:cNvSpPr>
            <p:nvPr/>
          </p:nvSpPr>
          <p:spPr bwMode="auto">
            <a:xfrm>
              <a:off x="1946" y="2514"/>
              <a:ext cx="13" cy="13"/>
            </a:xfrm>
            <a:custGeom>
              <a:avLst/>
              <a:gdLst>
                <a:gd name="T0" fmla="*/ 13 w 13"/>
                <a:gd name="T1" fmla="*/ 4 h 13"/>
                <a:gd name="T2" fmla="*/ 9 w 13"/>
                <a:gd name="T3" fmla="*/ 13 h 13"/>
                <a:gd name="T4" fmla="*/ 0 w 13"/>
                <a:gd name="T5" fmla="*/ 9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9"/>
                  </a:lnTo>
                  <a:lnTo>
                    <a:pt x="4" y="0"/>
                  </a:lnTo>
                  <a:lnTo>
                    <a:pt x="13" y="4"/>
                  </a:lnTo>
                  <a:close/>
                </a:path>
              </a:pathLst>
            </a:custGeom>
            <a:solidFill>
              <a:srgbClr val="340D71"/>
            </a:solidFill>
            <a:ln w="9525">
              <a:noFill/>
              <a:round/>
              <a:headEnd/>
              <a:tailEnd/>
            </a:ln>
          </p:spPr>
          <p:txBody>
            <a:bodyPr/>
            <a:lstStyle/>
            <a:p>
              <a:endParaRPr lang="en-US" dirty="0"/>
            </a:p>
          </p:txBody>
        </p:sp>
        <p:sp>
          <p:nvSpPr>
            <p:cNvPr id="14047" name="Freeform 2379"/>
            <p:cNvSpPr>
              <a:spLocks/>
            </p:cNvSpPr>
            <p:nvPr/>
          </p:nvSpPr>
          <p:spPr bwMode="auto">
            <a:xfrm>
              <a:off x="1963" y="2523"/>
              <a:ext cx="13" cy="13"/>
            </a:xfrm>
            <a:custGeom>
              <a:avLst/>
              <a:gdLst>
                <a:gd name="T0" fmla="*/ 13 w 13"/>
                <a:gd name="T1" fmla="*/ 0 h 13"/>
                <a:gd name="T2" fmla="*/ 9 w 13"/>
                <a:gd name="T3" fmla="*/ 13 h 13"/>
                <a:gd name="T4" fmla="*/ 0 w 13"/>
                <a:gd name="T5" fmla="*/ 8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8"/>
                  </a:lnTo>
                  <a:lnTo>
                    <a:pt x="4" y="0"/>
                  </a:lnTo>
                  <a:lnTo>
                    <a:pt x="13" y="0"/>
                  </a:lnTo>
                  <a:close/>
                </a:path>
              </a:pathLst>
            </a:custGeom>
            <a:solidFill>
              <a:srgbClr val="340D71"/>
            </a:solidFill>
            <a:ln w="9525">
              <a:noFill/>
              <a:round/>
              <a:headEnd/>
              <a:tailEnd/>
            </a:ln>
          </p:spPr>
          <p:txBody>
            <a:bodyPr/>
            <a:lstStyle/>
            <a:p>
              <a:endParaRPr lang="en-US" dirty="0"/>
            </a:p>
          </p:txBody>
        </p:sp>
        <p:sp>
          <p:nvSpPr>
            <p:cNvPr id="14048" name="Freeform 2380"/>
            <p:cNvSpPr>
              <a:spLocks/>
            </p:cNvSpPr>
            <p:nvPr/>
          </p:nvSpPr>
          <p:spPr bwMode="auto">
            <a:xfrm>
              <a:off x="1985" y="2527"/>
              <a:ext cx="12" cy="17"/>
            </a:xfrm>
            <a:custGeom>
              <a:avLst/>
              <a:gdLst>
                <a:gd name="T0" fmla="*/ 12 w 12"/>
                <a:gd name="T1" fmla="*/ 4 h 17"/>
                <a:gd name="T2" fmla="*/ 12 w 12"/>
                <a:gd name="T3" fmla="*/ 4 h 17"/>
                <a:gd name="T4" fmla="*/ 4 w 12"/>
                <a:gd name="T5" fmla="*/ 0 h 17"/>
                <a:gd name="T6" fmla="*/ 0 w 12"/>
                <a:gd name="T7" fmla="*/ 13 h 17"/>
                <a:gd name="T8" fmla="*/ 8 w 12"/>
                <a:gd name="T9" fmla="*/ 17 h 17"/>
                <a:gd name="T10" fmla="*/ 8 w 12"/>
                <a:gd name="T11" fmla="*/ 17 h 17"/>
                <a:gd name="T12" fmla="*/ 12 w 12"/>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7">
                  <a:moveTo>
                    <a:pt x="12" y="4"/>
                  </a:moveTo>
                  <a:lnTo>
                    <a:pt x="12" y="4"/>
                  </a:lnTo>
                  <a:lnTo>
                    <a:pt x="4" y="0"/>
                  </a:lnTo>
                  <a:lnTo>
                    <a:pt x="0" y="13"/>
                  </a:lnTo>
                  <a:lnTo>
                    <a:pt x="8" y="17"/>
                  </a:lnTo>
                  <a:lnTo>
                    <a:pt x="12" y="4"/>
                  </a:lnTo>
                  <a:close/>
                </a:path>
              </a:pathLst>
            </a:custGeom>
            <a:solidFill>
              <a:srgbClr val="340D71"/>
            </a:solidFill>
            <a:ln w="9525">
              <a:noFill/>
              <a:round/>
              <a:headEnd/>
              <a:tailEnd/>
            </a:ln>
          </p:spPr>
          <p:txBody>
            <a:bodyPr/>
            <a:lstStyle/>
            <a:p>
              <a:endParaRPr lang="en-US" dirty="0"/>
            </a:p>
          </p:txBody>
        </p:sp>
        <p:sp>
          <p:nvSpPr>
            <p:cNvPr id="14049" name="Freeform 2381"/>
            <p:cNvSpPr>
              <a:spLocks/>
            </p:cNvSpPr>
            <p:nvPr/>
          </p:nvSpPr>
          <p:spPr bwMode="auto">
            <a:xfrm>
              <a:off x="2002" y="2536"/>
              <a:ext cx="12" cy="12"/>
            </a:xfrm>
            <a:custGeom>
              <a:avLst/>
              <a:gdLst>
                <a:gd name="T0" fmla="*/ 12 w 12"/>
                <a:gd name="T1" fmla="*/ 4 h 12"/>
                <a:gd name="T2" fmla="*/ 8 w 12"/>
                <a:gd name="T3" fmla="*/ 12 h 12"/>
                <a:gd name="T4" fmla="*/ 0 w 12"/>
                <a:gd name="T5" fmla="*/ 8 h 12"/>
                <a:gd name="T6" fmla="*/ 4 w 12"/>
                <a:gd name="T7" fmla="*/ 0 h 12"/>
                <a:gd name="T8" fmla="*/ 12 w 12"/>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4"/>
                  </a:moveTo>
                  <a:lnTo>
                    <a:pt x="8" y="12"/>
                  </a:lnTo>
                  <a:lnTo>
                    <a:pt x="0" y="8"/>
                  </a:lnTo>
                  <a:lnTo>
                    <a:pt x="4" y="0"/>
                  </a:lnTo>
                  <a:lnTo>
                    <a:pt x="12" y="4"/>
                  </a:lnTo>
                  <a:close/>
                </a:path>
              </a:pathLst>
            </a:custGeom>
            <a:solidFill>
              <a:srgbClr val="340D71"/>
            </a:solidFill>
            <a:ln w="9525">
              <a:noFill/>
              <a:round/>
              <a:headEnd/>
              <a:tailEnd/>
            </a:ln>
          </p:spPr>
          <p:txBody>
            <a:bodyPr/>
            <a:lstStyle/>
            <a:p>
              <a:endParaRPr lang="en-US" dirty="0"/>
            </a:p>
          </p:txBody>
        </p:sp>
        <p:sp>
          <p:nvSpPr>
            <p:cNvPr id="14050" name="Freeform 2382"/>
            <p:cNvSpPr>
              <a:spLocks/>
            </p:cNvSpPr>
            <p:nvPr/>
          </p:nvSpPr>
          <p:spPr bwMode="auto">
            <a:xfrm>
              <a:off x="2023" y="2544"/>
              <a:ext cx="13" cy="13"/>
            </a:xfrm>
            <a:custGeom>
              <a:avLst/>
              <a:gdLst>
                <a:gd name="T0" fmla="*/ 13 w 13"/>
                <a:gd name="T1" fmla="*/ 0 h 13"/>
                <a:gd name="T2" fmla="*/ 8 w 13"/>
                <a:gd name="T3" fmla="*/ 13 h 13"/>
                <a:gd name="T4" fmla="*/ 0 w 13"/>
                <a:gd name="T5" fmla="*/ 9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8" y="13"/>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4051" name="Freeform 2383"/>
            <p:cNvSpPr>
              <a:spLocks/>
            </p:cNvSpPr>
            <p:nvPr/>
          </p:nvSpPr>
          <p:spPr bwMode="auto">
            <a:xfrm>
              <a:off x="2040" y="2548"/>
              <a:ext cx="13" cy="13"/>
            </a:xfrm>
            <a:custGeom>
              <a:avLst/>
              <a:gdLst>
                <a:gd name="T0" fmla="*/ 13 w 13"/>
                <a:gd name="T1" fmla="*/ 5 h 13"/>
                <a:gd name="T2" fmla="*/ 13 w 13"/>
                <a:gd name="T3" fmla="*/ 13 h 13"/>
                <a:gd name="T4" fmla="*/ 0 w 13"/>
                <a:gd name="T5" fmla="*/ 9 h 13"/>
                <a:gd name="T6" fmla="*/ 4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13" y="13"/>
                  </a:lnTo>
                  <a:lnTo>
                    <a:pt x="0" y="9"/>
                  </a:lnTo>
                  <a:lnTo>
                    <a:pt x="4" y="0"/>
                  </a:lnTo>
                  <a:lnTo>
                    <a:pt x="13" y="5"/>
                  </a:lnTo>
                  <a:close/>
                </a:path>
              </a:pathLst>
            </a:custGeom>
            <a:solidFill>
              <a:srgbClr val="340D71"/>
            </a:solidFill>
            <a:ln w="9525">
              <a:noFill/>
              <a:round/>
              <a:headEnd/>
              <a:tailEnd/>
            </a:ln>
          </p:spPr>
          <p:txBody>
            <a:bodyPr/>
            <a:lstStyle/>
            <a:p>
              <a:endParaRPr lang="en-US" dirty="0"/>
            </a:p>
          </p:txBody>
        </p:sp>
        <p:sp>
          <p:nvSpPr>
            <p:cNvPr id="14052" name="Freeform 2384"/>
            <p:cNvSpPr>
              <a:spLocks/>
            </p:cNvSpPr>
            <p:nvPr/>
          </p:nvSpPr>
          <p:spPr bwMode="auto">
            <a:xfrm>
              <a:off x="2061" y="2553"/>
              <a:ext cx="13" cy="12"/>
            </a:xfrm>
            <a:custGeom>
              <a:avLst/>
              <a:gdLst>
                <a:gd name="T0" fmla="*/ 13 w 13"/>
                <a:gd name="T1" fmla="*/ 4 h 12"/>
                <a:gd name="T2" fmla="*/ 9 w 13"/>
                <a:gd name="T3" fmla="*/ 12 h 12"/>
                <a:gd name="T4" fmla="*/ 0 w 13"/>
                <a:gd name="T5" fmla="*/ 12 h 12"/>
                <a:gd name="T6" fmla="*/ 5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12"/>
                  </a:lnTo>
                  <a:lnTo>
                    <a:pt x="5" y="0"/>
                  </a:lnTo>
                  <a:lnTo>
                    <a:pt x="13" y="4"/>
                  </a:lnTo>
                  <a:close/>
                </a:path>
              </a:pathLst>
            </a:custGeom>
            <a:solidFill>
              <a:srgbClr val="340D71"/>
            </a:solidFill>
            <a:ln w="9525">
              <a:noFill/>
              <a:round/>
              <a:headEnd/>
              <a:tailEnd/>
            </a:ln>
          </p:spPr>
          <p:txBody>
            <a:bodyPr/>
            <a:lstStyle/>
            <a:p>
              <a:endParaRPr lang="en-US" dirty="0"/>
            </a:p>
          </p:txBody>
        </p:sp>
        <p:sp>
          <p:nvSpPr>
            <p:cNvPr id="14053" name="Freeform 2385"/>
            <p:cNvSpPr>
              <a:spLocks/>
            </p:cNvSpPr>
            <p:nvPr/>
          </p:nvSpPr>
          <p:spPr bwMode="auto">
            <a:xfrm>
              <a:off x="2083" y="2561"/>
              <a:ext cx="12" cy="9"/>
            </a:xfrm>
            <a:custGeom>
              <a:avLst/>
              <a:gdLst>
                <a:gd name="T0" fmla="*/ 12 w 12"/>
                <a:gd name="T1" fmla="*/ 0 h 9"/>
                <a:gd name="T2" fmla="*/ 8 w 12"/>
                <a:gd name="T3" fmla="*/ 9 h 9"/>
                <a:gd name="T4" fmla="*/ 0 w 12"/>
                <a:gd name="T5" fmla="*/ 9 h 9"/>
                <a:gd name="T6" fmla="*/ 0 w 12"/>
                <a:gd name="T7" fmla="*/ 0 h 9"/>
                <a:gd name="T8" fmla="*/ 12 w 1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12" y="0"/>
                  </a:moveTo>
                  <a:lnTo>
                    <a:pt x="8" y="9"/>
                  </a:lnTo>
                  <a:lnTo>
                    <a:pt x="0" y="9"/>
                  </a:lnTo>
                  <a:lnTo>
                    <a:pt x="0" y="0"/>
                  </a:lnTo>
                  <a:lnTo>
                    <a:pt x="12" y="0"/>
                  </a:lnTo>
                  <a:close/>
                </a:path>
              </a:pathLst>
            </a:custGeom>
            <a:solidFill>
              <a:srgbClr val="340D71"/>
            </a:solidFill>
            <a:ln w="9525">
              <a:noFill/>
              <a:round/>
              <a:headEnd/>
              <a:tailEnd/>
            </a:ln>
          </p:spPr>
          <p:txBody>
            <a:bodyPr/>
            <a:lstStyle/>
            <a:p>
              <a:endParaRPr lang="en-US" dirty="0"/>
            </a:p>
          </p:txBody>
        </p:sp>
        <p:sp>
          <p:nvSpPr>
            <p:cNvPr id="14054" name="Freeform 2386"/>
            <p:cNvSpPr>
              <a:spLocks/>
            </p:cNvSpPr>
            <p:nvPr/>
          </p:nvSpPr>
          <p:spPr bwMode="auto">
            <a:xfrm>
              <a:off x="2100" y="2565"/>
              <a:ext cx="13" cy="9"/>
            </a:xfrm>
            <a:custGeom>
              <a:avLst/>
              <a:gdLst>
                <a:gd name="T0" fmla="*/ 13 w 13"/>
                <a:gd name="T1" fmla="*/ 0 h 9"/>
                <a:gd name="T2" fmla="*/ 13 w 13"/>
                <a:gd name="T3" fmla="*/ 9 h 9"/>
                <a:gd name="T4" fmla="*/ 0 w 13"/>
                <a:gd name="T5" fmla="*/ 9 h 9"/>
                <a:gd name="T6" fmla="*/ 4 w 13"/>
                <a:gd name="T7" fmla="*/ 0 h 9"/>
                <a:gd name="T8" fmla="*/ 13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4055" name="Freeform 2387"/>
            <p:cNvSpPr>
              <a:spLocks/>
            </p:cNvSpPr>
            <p:nvPr/>
          </p:nvSpPr>
          <p:spPr bwMode="auto">
            <a:xfrm>
              <a:off x="2121" y="2570"/>
              <a:ext cx="13" cy="8"/>
            </a:xfrm>
            <a:custGeom>
              <a:avLst/>
              <a:gdLst>
                <a:gd name="T0" fmla="*/ 13 w 13"/>
                <a:gd name="T1" fmla="*/ 0 h 8"/>
                <a:gd name="T2" fmla="*/ 4 w 13"/>
                <a:gd name="T3" fmla="*/ 0 h 8"/>
                <a:gd name="T4" fmla="*/ 4 w 13"/>
                <a:gd name="T5" fmla="*/ 0 h 8"/>
                <a:gd name="T6" fmla="*/ 0 w 13"/>
                <a:gd name="T7" fmla="*/ 8 h 8"/>
                <a:gd name="T8" fmla="*/ 4 w 13"/>
                <a:gd name="T9" fmla="*/ 8 h 8"/>
                <a:gd name="T10" fmla="*/ 13 w 13"/>
                <a:gd name="T11" fmla="*/ 8 h 8"/>
                <a:gd name="T12" fmla="*/ 13 w 1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13" y="0"/>
                  </a:moveTo>
                  <a:lnTo>
                    <a:pt x="4" y="0"/>
                  </a:lnTo>
                  <a:lnTo>
                    <a:pt x="0" y="8"/>
                  </a:lnTo>
                  <a:lnTo>
                    <a:pt x="4" y="8"/>
                  </a:lnTo>
                  <a:lnTo>
                    <a:pt x="13" y="8"/>
                  </a:lnTo>
                  <a:lnTo>
                    <a:pt x="13" y="0"/>
                  </a:lnTo>
                  <a:close/>
                </a:path>
              </a:pathLst>
            </a:custGeom>
            <a:solidFill>
              <a:srgbClr val="340D71"/>
            </a:solidFill>
            <a:ln w="9525">
              <a:noFill/>
              <a:round/>
              <a:headEnd/>
              <a:tailEnd/>
            </a:ln>
          </p:spPr>
          <p:txBody>
            <a:bodyPr/>
            <a:lstStyle/>
            <a:p>
              <a:endParaRPr lang="en-US" dirty="0"/>
            </a:p>
          </p:txBody>
        </p:sp>
        <p:sp>
          <p:nvSpPr>
            <p:cNvPr id="14056" name="Freeform 2388"/>
            <p:cNvSpPr>
              <a:spLocks/>
            </p:cNvSpPr>
            <p:nvPr/>
          </p:nvSpPr>
          <p:spPr bwMode="auto">
            <a:xfrm>
              <a:off x="2142" y="2570"/>
              <a:ext cx="13" cy="12"/>
            </a:xfrm>
            <a:custGeom>
              <a:avLst/>
              <a:gdLst>
                <a:gd name="T0" fmla="*/ 13 w 13"/>
                <a:gd name="T1" fmla="*/ 4 h 12"/>
                <a:gd name="T2" fmla="*/ 9 w 13"/>
                <a:gd name="T3" fmla="*/ 12 h 12"/>
                <a:gd name="T4" fmla="*/ 0 w 13"/>
                <a:gd name="T5" fmla="*/ 12 h 12"/>
                <a:gd name="T6" fmla="*/ 0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12"/>
                  </a:lnTo>
                  <a:lnTo>
                    <a:pt x="0" y="0"/>
                  </a:lnTo>
                  <a:lnTo>
                    <a:pt x="13" y="4"/>
                  </a:lnTo>
                  <a:close/>
                </a:path>
              </a:pathLst>
            </a:custGeom>
            <a:solidFill>
              <a:srgbClr val="340D71"/>
            </a:solidFill>
            <a:ln w="9525">
              <a:noFill/>
              <a:round/>
              <a:headEnd/>
              <a:tailEnd/>
            </a:ln>
          </p:spPr>
          <p:txBody>
            <a:bodyPr/>
            <a:lstStyle/>
            <a:p>
              <a:endParaRPr lang="en-US" dirty="0"/>
            </a:p>
          </p:txBody>
        </p:sp>
        <p:sp>
          <p:nvSpPr>
            <p:cNvPr id="14057" name="Freeform 2389"/>
            <p:cNvSpPr>
              <a:spLocks/>
            </p:cNvSpPr>
            <p:nvPr/>
          </p:nvSpPr>
          <p:spPr bwMode="auto">
            <a:xfrm>
              <a:off x="2164" y="2574"/>
              <a:ext cx="12" cy="13"/>
            </a:xfrm>
            <a:custGeom>
              <a:avLst/>
              <a:gdLst>
                <a:gd name="T0" fmla="*/ 12 w 12"/>
                <a:gd name="T1" fmla="*/ 4 h 13"/>
                <a:gd name="T2" fmla="*/ 8 w 12"/>
                <a:gd name="T3" fmla="*/ 13 h 13"/>
                <a:gd name="T4" fmla="*/ 0 w 12"/>
                <a:gd name="T5" fmla="*/ 8 h 13"/>
                <a:gd name="T6" fmla="*/ 0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8"/>
                  </a:lnTo>
                  <a:lnTo>
                    <a:pt x="0" y="0"/>
                  </a:lnTo>
                  <a:lnTo>
                    <a:pt x="12" y="4"/>
                  </a:lnTo>
                  <a:close/>
                </a:path>
              </a:pathLst>
            </a:custGeom>
            <a:solidFill>
              <a:srgbClr val="340D71"/>
            </a:solidFill>
            <a:ln w="9525">
              <a:noFill/>
              <a:round/>
              <a:headEnd/>
              <a:tailEnd/>
            </a:ln>
          </p:spPr>
          <p:txBody>
            <a:bodyPr/>
            <a:lstStyle/>
            <a:p>
              <a:endParaRPr lang="en-US" dirty="0"/>
            </a:p>
          </p:txBody>
        </p:sp>
        <p:sp>
          <p:nvSpPr>
            <p:cNvPr id="14058" name="Rectangle 2390"/>
            <p:cNvSpPr>
              <a:spLocks noChangeArrowheads="1"/>
            </p:cNvSpPr>
            <p:nvPr/>
          </p:nvSpPr>
          <p:spPr bwMode="auto">
            <a:xfrm>
              <a:off x="2185" y="2578"/>
              <a:ext cx="9" cy="9"/>
            </a:xfrm>
            <a:prstGeom prst="rect">
              <a:avLst/>
            </a:prstGeom>
            <a:solidFill>
              <a:srgbClr val="340D71"/>
            </a:solidFill>
            <a:ln w="9525">
              <a:noFill/>
              <a:miter lim="800000"/>
              <a:headEnd/>
              <a:tailEnd/>
            </a:ln>
          </p:spPr>
          <p:txBody>
            <a:bodyPr/>
            <a:lstStyle/>
            <a:p>
              <a:endParaRPr lang="en-US" dirty="0"/>
            </a:p>
          </p:txBody>
        </p:sp>
        <p:sp>
          <p:nvSpPr>
            <p:cNvPr id="14059" name="Freeform 2391"/>
            <p:cNvSpPr>
              <a:spLocks/>
            </p:cNvSpPr>
            <p:nvPr/>
          </p:nvSpPr>
          <p:spPr bwMode="auto">
            <a:xfrm>
              <a:off x="2202" y="2578"/>
              <a:ext cx="13" cy="13"/>
            </a:xfrm>
            <a:custGeom>
              <a:avLst/>
              <a:gdLst>
                <a:gd name="T0" fmla="*/ 13 w 13"/>
                <a:gd name="T1" fmla="*/ 0 h 13"/>
                <a:gd name="T2" fmla="*/ 13 w 13"/>
                <a:gd name="T3" fmla="*/ 13 h 13"/>
                <a:gd name="T4" fmla="*/ 0 w 13"/>
                <a:gd name="T5" fmla="*/ 13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13"/>
                  </a:lnTo>
                  <a:lnTo>
                    <a:pt x="4" y="0"/>
                  </a:lnTo>
                  <a:lnTo>
                    <a:pt x="13" y="0"/>
                  </a:lnTo>
                  <a:close/>
                </a:path>
              </a:pathLst>
            </a:custGeom>
            <a:solidFill>
              <a:srgbClr val="340D71"/>
            </a:solidFill>
            <a:ln w="9525">
              <a:noFill/>
              <a:round/>
              <a:headEnd/>
              <a:tailEnd/>
            </a:ln>
          </p:spPr>
          <p:txBody>
            <a:bodyPr/>
            <a:lstStyle/>
            <a:p>
              <a:endParaRPr lang="en-US" dirty="0"/>
            </a:p>
          </p:txBody>
        </p:sp>
        <p:sp>
          <p:nvSpPr>
            <p:cNvPr id="14060" name="Freeform 2392"/>
            <p:cNvSpPr>
              <a:spLocks/>
            </p:cNvSpPr>
            <p:nvPr/>
          </p:nvSpPr>
          <p:spPr bwMode="auto">
            <a:xfrm>
              <a:off x="2223" y="2582"/>
              <a:ext cx="13" cy="9"/>
            </a:xfrm>
            <a:custGeom>
              <a:avLst/>
              <a:gdLst>
                <a:gd name="T0" fmla="*/ 13 w 13"/>
                <a:gd name="T1" fmla="*/ 0 h 9"/>
                <a:gd name="T2" fmla="*/ 9 w 13"/>
                <a:gd name="T3" fmla="*/ 0 h 9"/>
                <a:gd name="T4" fmla="*/ 5 w 13"/>
                <a:gd name="T5" fmla="*/ 0 h 9"/>
                <a:gd name="T6" fmla="*/ 0 w 13"/>
                <a:gd name="T7" fmla="*/ 9 h 9"/>
                <a:gd name="T8" fmla="*/ 9 w 13"/>
                <a:gd name="T9" fmla="*/ 9 h 9"/>
                <a:gd name="T10" fmla="*/ 13 w 13"/>
                <a:gd name="T11" fmla="*/ 9 h 9"/>
                <a:gd name="T12" fmla="*/ 13 w 1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9" y="0"/>
                  </a:lnTo>
                  <a:lnTo>
                    <a:pt x="5" y="0"/>
                  </a:lnTo>
                  <a:lnTo>
                    <a:pt x="0" y="9"/>
                  </a:lnTo>
                  <a:lnTo>
                    <a:pt x="9" y="9"/>
                  </a:lnTo>
                  <a:lnTo>
                    <a:pt x="13" y="9"/>
                  </a:lnTo>
                  <a:lnTo>
                    <a:pt x="13" y="0"/>
                  </a:lnTo>
                  <a:close/>
                </a:path>
              </a:pathLst>
            </a:custGeom>
            <a:solidFill>
              <a:srgbClr val="340D71"/>
            </a:solidFill>
            <a:ln w="9525">
              <a:noFill/>
              <a:round/>
              <a:headEnd/>
              <a:tailEnd/>
            </a:ln>
          </p:spPr>
          <p:txBody>
            <a:bodyPr/>
            <a:lstStyle/>
            <a:p>
              <a:endParaRPr lang="en-US" dirty="0"/>
            </a:p>
          </p:txBody>
        </p:sp>
        <p:sp>
          <p:nvSpPr>
            <p:cNvPr id="14061" name="Rectangle 2393"/>
            <p:cNvSpPr>
              <a:spLocks noChangeArrowheads="1"/>
            </p:cNvSpPr>
            <p:nvPr/>
          </p:nvSpPr>
          <p:spPr bwMode="auto">
            <a:xfrm>
              <a:off x="2245" y="2582"/>
              <a:ext cx="13" cy="9"/>
            </a:xfrm>
            <a:prstGeom prst="rect">
              <a:avLst/>
            </a:prstGeom>
            <a:solidFill>
              <a:srgbClr val="340D71"/>
            </a:solidFill>
            <a:ln w="9525">
              <a:noFill/>
              <a:miter lim="800000"/>
              <a:headEnd/>
              <a:tailEnd/>
            </a:ln>
          </p:spPr>
          <p:txBody>
            <a:bodyPr/>
            <a:lstStyle/>
            <a:p>
              <a:endParaRPr lang="en-US" dirty="0"/>
            </a:p>
          </p:txBody>
        </p:sp>
        <p:sp>
          <p:nvSpPr>
            <p:cNvPr id="14062" name="Freeform 2394"/>
            <p:cNvSpPr>
              <a:spLocks/>
            </p:cNvSpPr>
            <p:nvPr/>
          </p:nvSpPr>
          <p:spPr bwMode="auto">
            <a:xfrm>
              <a:off x="2266" y="2582"/>
              <a:ext cx="9" cy="13"/>
            </a:xfrm>
            <a:custGeom>
              <a:avLst/>
              <a:gdLst>
                <a:gd name="T0" fmla="*/ 9 w 9"/>
                <a:gd name="T1" fmla="*/ 0 h 13"/>
                <a:gd name="T2" fmla="*/ 9 w 9"/>
                <a:gd name="T3" fmla="*/ 13 h 13"/>
                <a:gd name="T4" fmla="*/ 0 w 9"/>
                <a:gd name="T5" fmla="*/ 9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9"/>
                  </a:lnTo>
                  <a:lnTo>
                    <a:pt x="0" y="0"/>
                  </a:lnTo>
                  <a:lnTo>
                    <a:pt x="9" y="0"/>
                  </a:lnTo>
                  <a:close/>
                </a:path>
              </a:pathLst>
            </a:custGeom>
            <a:solidFill>
              <a:srgbClr val="340D71"/>
            </a:solidFill>
            <a:ln w="9525">
              <a:noFill/>
              <a:round/>
              <a:headEnd/>
              <a:tailEnd/>
            </a:ln>
          </p:spPr>
          <p:txBody>
            <a:bodyPr/>
            <a:lstStyle/>
            <a:p>
              <a:endParaRPr lang="en-US" dirty="0"/>
            </a:p>
          </p:txBody>
        </p:sp>
        <p:sp>
          <p:nvSpPr>
            <p:cNvPr id="14063" name="Freeform 2395"/>
            <p:cNvSpPr>
              <a:spLocks/>
            </p:cNvSpPr>
            <p:nvPr/>
          </p:nvSpPr>
          <p:spPr bwMode="auto">
            <a:xfrm>
              <a:off x="2287" y="2582"/>
              <a:ext cx="5" cy="13"/>
            </a:xfrm>
            <a:custGeom>
              <a:avLst/>
              <a:gdLst>
                <a:gd name="T0" fmla="*/ 5 w 5"/>
                <a:gd name="T1" fmla="*/ 0 h 13"/>
                <a:gd name="T2" fmla="*/ 5 w 5"/>
                <a:gd name="T3" fmla="*/ 0 h 13"/>
                <a:gd name="T4" fmla="*/ 0 w 5"/>
                <a:gd name="T5" fmla="*/ 0 h 13"/>
                <a:gd name="T6" fmla="*/ 0 w 5"/>
                <a:gd name="T7" fmla="*/ 13 h 13"/>
                <a:gd name="T8" fmla="*/ 5 w 5"/>
                <a:gd name="T9" fmla="*/ 13 h 13"/>
                <a:gd name="T10" fmla="*/ 5 w 5"/>
                <a:gd name="T11" fmla="*/ 13 h 13"/>
                <a:gd name="T12" fmla="*/ 5 w 5"/>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3">
                  <a:moveTo>
                    <a:pt x="5" y="0"/>
                  </a:moveTo>
                  <a:lnTo>
                    <a:pt x="5" y="0"/>
                  </a:lnTo>
                  <a:lnTo>
                    <a:pt x="0" y="0"/>
                  </a:lnTo>
                  <a:lnTo>
                    <a:pt x="0" y="13"/>
                  </a:lnTo>
                  <a:lnTo>
                    <a:pt x="5" y="13"/>
                  </a:lnTo>
                  <a:lnTo>
                    <a:pt x="5" y="0"/>
                  </a:lnTo>
                  <a:close/>
                </a:path>
              </a:pathLst>
            </a:custGeom>
            <a:solidFill>
              <a:srgbClr val="340D71"/>
            </a:solidFill>
            <a:ln w="9525">
              <a:noFill/>
              <a:round/>
              <a:headEnd/>
              <a:tailEnd/>
            </a:ln>
          </p:spPr>
          <p:txBody>
            <a:bodyPr/>
            <a:lstStyle/>
            <a:p>
              <a:endParaRPr lang="en-US" dirty="0"/>
            </a:p>
          </p:txBody>
        </p:sp>
        <p:sp>
          <p:nvSpPr>
            <p:cNvPr id="14064" name="Rectangle 2396"/>
            <p:cNvSpPr>
              <a:spLocks noChangeArrowheads="1"/>
            </p:cNvSpPr>
            <p:nvPr/>
          </p:nvSpPr>
          <p:spPr bwMode="auto">
            <a:xfrm>
              <a:off x="2292" y="2582"/>
              <a:ext cx="4" cy="13"/>
            </a:xfrm>
            <a:prstGeom prst="rect">
              <a:avLst/>
            </a:prstGeom>
            <a:solidFill>
              <a:srgbClr val="340D71"/>
            </a:solidFill>
            <a:ln w="9525">
              <a:noFill/>
              <a:miter lim="800000"/>
              <a:headEnd/>
              <a:tailEnd/>
            </a:ln>
          </p:spPr>
          <p:txBody>
            <a:bodyPr/>
            <a:lstStyle/>
            <a:p>
              <a:endParaRPr lang="en-US" dirty="0"/>
            </a:p>
          </p:txBody>
        </p:sp>
        <p:sp>
          <p:nvSpPr>
            <p:cNvPr id="14065" name="Freeform 2397"/>
            <p:cNvSpPr>
              <a:spLocks/>
            </p:cNvSpPr>
            <p:nvPr/>
          </p:nvSpPr>
          <p:spPr bwMode="auto">
            <a:xfrm>
              <a:off x="2309" y="2582"/>
              <a:ext cx="8" cy="13"/>
            </a:xfrm>
            <a:custGeom>
              <a:avLst/>
              <a:gdLst>
                <a:gd name="T0" fmla="*/ 8 w 8"/>
                <a:gd name="T1" fmla="*/ 0 h 13"/>
                <a:gd name="T2" fmla="*/ 8 w 8"/>
                <a:gd name="T3" fmla="*/ 9 h 13"/>
                <a:gd name="T4" fmla="*/ 0 w 8"/>
                <a:gd name="T5" fmla="*/ 13 h 13"/>
                <a:gd name="T6" fmla="*/ 0 w 8"/>
                <a:gd name="T7" fmla="*/ 0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9"/>
                  </a:lnTo>
                  <a:lnTo>
                    <a:pt x="0" y="13"/>
                  </a:lnTo>
                  <a:lnTo>
                    <a:pt x="0" y="0"/>
                  </a:lnTo>
                  <a:lnTo>
                    <a:pt x="8" y="0"/>
                  </a:lnTo>
                  <a:close/>
                </a:path>
              </a:pathLst>
            </a:custGeom>
            <a:solidFill>
              <a:srgbClr val="340D71"/>
            </a:solidFill>
            <a:ln w="9525">
              <a:noFill/>
              <a:round/>
              <a:headEnd/>
              <a:tailEnd/>
            </a:ln>
          </p:spPr>
          <p:txBody>
            <a:bodyPr/>
            <a:lstStyle/>
            <a:p>
              <a:endParaRPr lang="en-US" dirty="0"/>
            </a:p>
          </p:txBody>
        </p:sp>
        <p:sp>
          <p:nvSpPr>
            <p:cNvPr id="14066" name="Rectangle 2398"/>
            <p:cNvSpPr>
              <a:spLocks noChangeArrowheads="1"/>
            </p:cNvSpPr>
            <p:nvPr/>
          </p:nvSpPr>
          <p:spPr bwMode="auto">
            <a:xfrm>
              <a:off x="2326" y="2582"/>
              <a:ext cx="13" cy="9"/>
            </a:xfrm>
            <a:prstGeom prst="rect">
              <a:avLst/>
            </a:prstGeom>
            <a:solidFill>
              <a:srgbClr val="340D71"/>
            </a:solidFill>
            <a:ln w="9525">
              <a:noFill/>
              <a:miter lim="800000"/>
              <a:headEnd/>
              <a:tailEnd/>
            </a:ln>
          </p:spPr>
          <p:txBody>
            <a:bodyPr/>
            <a:lstStyle/>
            <a:p>
              <a:endParaRPr lang="en-US" dirty="0"/>
            </a:p>
          </p:txBody>
        </p:sp>
        <p:sp>
          <p:nvSpPr>
            <p:cNvPr id="14067" name="Freeform 2399"/>
            <p:cNvSpPr>
              <a:spLocks/>
            </p:cNvSpPr>
            <p:nvPr/>
          </p:nvSpPr>
          <p:spPr bwMode="auto">
            <a:xfrm>
              <a:off x="2347" y="2582"/>
              <a:ext cx="13" cy="9"/>
            </a:xfrm>
            <a:custGeom>
              <a:avLst/>
              <a:gdLst>
                <a:gd name="T0" fmla="*/ 13 w 13"/>
                <a:gd name="T1" fmla="*/ 0 h 9"/>
                <a:gd name="T2" fmla="*/ 4 w 13"/>
                <a:gd name="T3" fmla="*/ 0 h 9"/>
                <a:gd name="T4" fmla="*/ 0 w 13"/>
                <a:gd name="T5" fmla="*/ 0 h 9"/>
                <a:gd name="T6" fmla="*/ 0 w 13"/>
                <a:gd name="T7" fmla="*/ 9 h 9"/>
                <a:gd name="T8" fmla="*/ 4 w 13"/>
                <a:gd name="T9" fmla="*/ 9 h 9"/>
                <a:gd name="T10" fmla="*/ 13 w 13"/>
                <a:gd name="T11" fmla="*/ 9 h 9"/>
                <a:gd name="T12" fmla="*/ 13 w 1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4" y="0"/>
                  </a:lnTo>
                  <a:lnTo>
                    <a:pt x="0" y="0"/>
                  </a:lnTo>
                  <a:lnTo>
                    <a:pt x="0" y="9"/>
                  </a:lnTo>
                  <a:lnTo>
                    <a:pt x="4" y="9"/>
                  </a:lnTo>
                  <a:lnTo>
                    <a:pt x="13" y="9"/>
                  </a:lnTo>
                  <a:lnTo>
                    <a:pt x="13" y="0"/>
                  </a:lnTo>
                  <a:close/>
                </a:path>
              </a:pathLst>
            </a:custGeom>
            <a:solidFill>
              <a:srgbClr val="340D71"/>
            </a:solidFill>
            <a:ln w="9525">
              <a:noFill/>
              <a:round/>
              <a:headEnd/>
              <a:tailEnd/>
            </a:ln>
          </p:spPr>
          <p:txBody>
            <a:bodyPr/>
            <a:lstStyle/>
            <a:p>
              <a:endParaRPr lang="en-US" dirty="0"/>
            </a:p>
          </p:txBody>
        </p:sp>
        <p:sp>
          <p:nvSpPr>
            <p:cNvPr id="14068" name="Freeform 2400"/>
            <p:cNvSpPr>
              <a:spLocks/>
            </p:cNvSpPr>
            <p:nvPr/>
          </p:nvSpPr>
          <p:spPr bwMode="auto">
            <a:xfrm>
              <a:off x="2368" y="2578"/>
              <a:ext cx="13" cy="13"/>
            </a:xfrm>
            <a:custGeom>
              <a:avLst/>
              <a:gdLst>
                <a:gd name="T0" fmla="*/ 9 w 13"/>
                <a:gd name="T1" fmla="*/ 0 h 13"/>
                <a:gd name="T2" fmla="*/ 13 w 13"/>
                <a:gd name="T3" fmla="*/ 13 h 13"/>
                <a:gd name="T4" fmla="*/ 0 w 13"/>
                <a:gd name="T5" fmla="*/ 13 h 13"/>
                <a:gd name="T6" fmla="*/ 0 w 13"/>
                <a:gd name="T7" fmla="*/ 0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13"/>
                  </a:lnTo>
                  <a:lnTo>
                    <a:pt x="0" y="13"/>
                  </a:lnTo>
                  <a:lnTo>
                    <a:pt x="0" y="0"/>
                  </a:lnTo>
                  <a:lnTo>
                    <a:pt x="9" y="0"/>
                  </a:lnTo>
                  <a:close/>
                </a:path>
              </a:pathLst>
            </a:custGeom>
            <a:solidFill>
              <a:srgbClr val="340D71"/>
            </a:solidFill>
            <a:ln w="9525">
              <a:noFill/>
              <a:round/>
              <a:headEnd/>
              <a:tailEnd/>
            </a:ln>
          </p:spPr>
          <p:txBody>
            <a:bodyPr/>
            <a:lstStyle/>
            <a:p>
              <a:endParaRPr lang="en-US" dirty="0"/>
            </a:p>
          </p:txBody>
        </p:sp>
        <p:sp>
          <p:nvSpPr>
            <p:cNvPr id="14069" name="Rectangle 2401"/>
            <p:cNvSpPr>
              <a:spLocks noChangeArrowheads="1"/>
            </p:cNvSpPr>
            <p:nvPr/>
          </p:nvSpPr>
          <p:spPr bwMode="auto">
            <a:xfrm>
              <a:off x="2390" y="2578"/>
              <a:ext cx="8" cy="9"/>
            </a:xfrm>
            <a:prstGeom prst="rect">
              <a:avLst/>
            </a:prstGeom>
            <a:solidFill>
              <a:srgbClr val="340D71"/>
            </a:solidFill>
            <a:ln w="9525">
              <a:noFill/>
              <a:miter lim="800000"/>
              <a:headEnd/>
              <a:tailEnd/>
            </a:ln>
          </p:spPr>
          <p:txBody>
            <a:bodyPr/>
            <a:lstStyle/>
            <a:p>
              <a:endParaRPr lang="en-US" dirty="0"/>
            </a:p>
          </p:txBody>
        </p:sp>
        <p:sp>
          <p:nvSpPr>
            <p:cNvPr id="14070" name="Freeform 2402"/>
            <p:cNvSpPr>
              <a:spLocks/>
            </p:cNvSpPr>
            <p:nvPr/>
          </p:nvSpPr>
          <p:spPr bwMode="auto">
            <a:xfrm>
              <a:off x="2407" y="2574"/>
              <a:ext cx="13" cy="13"/>
            </a:xfrm>
            <a:custGeom>
              <a:avLst/>
              <a:gdLst>
                <a:gd name="T0" fmla="*/ 13 w 13"/>
                <a:gd name="T1" fmla="*/ 0 h 13"/>
                <a:gd name="T2" fmla="*/ 13 w 13"/>
                <a:gd name="T3" fmla="*/ 13 h 13"/>
                <a:gd name="T4" fmla="*/ 4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0"/>
                  </a:lnTo>
                  <a:lnTo>
                    <a:pt x="13" y="0"/>
                  </a:lnTo>
                  <a:close/>
                </a:path>
              </a:pathLst>
            </a:custGeom>
            <a:solidFill>
              <a:srgbClr val="340D71"/>
            </a:solidFill>
            <a:ln w="9525">
              <a:noFill/>
              <a:round/>
              <a:headEnd/>
              <a:tailEnd/>
            </a:ln>
          </p:spPr>
          <p:txBody>
            <a:bodyPr/>
            <a:lstStyle/>
            <a:p>
              <a:endParaRPr lang="en-US" dirty="0"/>
            </a:p>
          </p:txBody>
        </p:sp>
        <p:sp>
          <p:nvSpPr>
            <p:cNvPr id="14071" name="Freeform 2403"/>
            <p:cNvSpPr>
              <a:spLocks/>
            </p:cNvSpPr>
            <p:nvPr/>
          </p:nvSpPr>
          <p:spPr bwMode="auto">
            <a:xfrm>
              <a:off x="2428" y="2570"/>
              <a:ext cx="13" cy="12"/>
            </a:xfrm>
            <a:custGeom>
              <a:avLst/>
              <a:gdLst>
                <a:gd name="T0" fmla="*/ 13 w 13"/>
                <a:gd name="T1" fmla="*/ 0 h 12"/>
                <a:gd name="T2" fmla="*/ 13 w 13"/>
                <a:gd name="T3" fmla="*/ 12 h 12"/>
                <a:gd name="T4" fmla="*/ 4 w 13"/>
                <a:gd name="T5" fmla="*/ 12 h 12"/>
                <a:gd name="T6" fmla="*/ 0 w 13"/>
                <a:gd name="T7" fmla="*/ 4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12"/>
                  </a:lnTo>
                  <a:lnTo>
                    <a:pt x="4" y="12"/>
                  </a:lnTo>
                  <a:lnTo>
                    <a:pt x="0" y="4"/>
                  </a:lnTo>
                  <a:lnTo>
                    <a:pt x="13" y="0"/>
                  </a:lnTo>
                  <a:close/>
                </a:path>
              </a:pathLst>
            </a:custGeom>
            <a:solidFill>
              <a:srgbClr val="340D71"/>
            </a:solidFill>
            <a:ln w="9525">
              <a:noFill/>
              <a:round/>
              <a:headEnd/>
              <a:tailEnd/>
            </a:ln>
          </p:spPr>
          <p:txBody>
            <a:bodyPr/>
            <a:lstStyle/>
            <a:p>
              <a:endParaRPr lang="en-US" dirty="0"/>
            </a:p>
          </p:txBody>
        </p:sp>
        <p:sp>
          <p:nvSpPr>
            <p:cNvPr id="14072" name="Freeform 2404"/>
            <p:cNvSpPr>
              <a:spLocks/>
            </p:cNvSpPr>
            <p:nvPr/>
          </p:nvSpPr>
          <p:spPr bwMode="auto">
            <a:xfrm>
              <a:off x="2449" y="2570"/>
              <a:ext cx="13" cy="8"/>
            </a:xfrm>
            <a:custGeom>
              <a:avLst/>
              <a:gdLst>
                <a:gd name="T0" fmla="*/ 9 w 13"/>
                <a:gd name="T1" fmla="*/ 0 h 8"/>
                <a:gd name="T2" fmla="*/ 9 w 13"/>
                <a:gd name="T3" fmla="*/ 0 h 8"/>
                <a:gd name="T4" fmla="*/ 0 w 13"/>
                <a:gd name="T5" fmla="*/ 0 h 8"/>
                <a:gd name="T6" fmla="*/ 0 w 13"/>
                <a:gd name="T7" fmla="*/ 8 h 8"/>
                <a:gd name="T8" fmla="*/ 9 w 13"/>
                <a:gd name="T9" fmla="*/ 8 h 8"/>
                <a:gd name="T10" fmla="*/ 13 w 13"/>
                <a:gd name="T11" fmla="*/ 8 h 8"/>
                <a:gd name="T12" fmla="*/ 9 w 1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9" y="0"/>
                  </a:moveTo>
                  <a:lnTo>
                    <a:pt x="9" y="0"/>
                  </a:lnTo>
                  <a:lnTo>
                    <a:pt x="0" y="0"/>
                  </a:lnTo>
                  <a:lnTo>
                    <a:pt x="0" y="8"/>
                  </a:lnTo>
                  <a:lnTo>
                    <a:pt x="9" y="8"/>
                  </a:lnTo>
                  <a:lnTo>
                    <a:pt x="13" y="8"/>
                  </a:lnTo>
                  <a:lnTo>
                    <a:pt x="9" y="0"/>
                  </a:lnTo>
                  <a:close/>
                </a:path>
              </a:pathLst>
            </a:custGeom>
            <a:solidFill>
              <a:srgbClr val="340D71"/>
            </a:solidFill>
            <a:ln w="9525">
              <a:noFill/>
              <a:round/>
              <a:headEnd/>
              <a:tailEnd/>
            </a:ln>
          </p:spPr>
          <p:txBody>
            <a:bodyPr/>
            <a:lstStyle/>
            <a:p>
              <a:endParaRPr lang="en-US" dirty="0"/>
            </a:p>
          </p:txBody>
        </p:sp>
        <p:sp>
          <p:nvSpPr>
            <p:cNvPr id="14073" name="Rectangle 2405"/>
            <p:cNvSpPr>
              <a:spLocks noChangeArrowheads="1"/>
            </p:cNvSpPr>
            <p:nvPr/>
          </p:nvSpPr>
          <p:spPr bwMode="auto">
            <a:xfrm>
              <a:off x="2471" y="2565"/>
              <a:ext cx="8" cy="9"/>
            </a:xfrm>
            <a:prstGeom prst="rect">
              <a:avLst/>
            </a:prstGeom>
            <a:solidFill>
              <a:srgbClr val="340D71"/>
            </a:solidFill>
            <a:ln w="9525">
              <a:noFill/>
              <a:miter lim="800000"/>
              <a:headEnd/>
              <a:tailEnd/>
            </a:ln>
          </p:spPr>
          <p:txBody>
            <a:bodyPr/>
            <a:lstStyle/>
            <a:p>
              <a:endParaRPr lang="en-US" dirty="0"/>
            </a:p>
          </p:txBody>
        </p:sp>
        <p:sp>
          <p:nvSpPr>
            <p:cNvPr id="14074" name="Freeform 2406"/>
            <p:cNvSpPr>
              <a:spLocks/>
            </p:cNvSpPr>
            <p:nvPr/>
          </p:nvSpPr>
          <p:spPr bwMode="auto">
            <a:xfrm>
              <a:off x="2488" y="2561"/>
              <a:ext cx="13" cy="9"/>
            </a:xfrm>
            <a:custGeom>
              <a:avLst/>
              <a:gdLst>
                <a:gd name="T0" fmla="*/ 13 w 13"/>
                <a:gd name="T1" fmla="*/ 0 h 9"/>
                <a:gd name="T2" fmla="*/ 13 w 13"/>
                <a:gd name="T3" fmla="*/ 9 h 9"/>
                <a:gd name="T4" fmla="*/ 4 w 13"/>
                <a:gd name="T5" fmla="*/ 9 h 9"/>
                <a:gd name="T6" fmla="*/ 0 w 13"/>
                <a:gd name="T7" fmla="*/ 0 h 9"/>
                <a:gd name="T8" fmla="*/ 13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4" y="9"/>
                  </a:lnTo>
                  <a:lnTo>
                    <a:pt x="0" y="0"/>
                  </a:lnTo>
                  <a:lnTo>
                    <a:pt x="13" y="0"/>
                  </a:lnTo>
                  <a:close/>
                </a:path>
              </a:pathLst>
            </a:custGeom>
            <a:solidFill>
              <a:srgbClr val="340D71"/>
            </a:solidFill>
            <a:ln w="9525">
              <a:noFill/>
              <a:round/>
              <a:headEnd/>
              <a:tailEnd/>
            </a:ln>
          </p:spPr>
          <p:txBody>
            <a:bodyPr/>
            <a:lstStyle/>
            <a:p>
              <a:endParaRPr lang="en-US" dirty="0"/>
            </a:p>
          </p:txBody>
        </p:sp>
        <p:sp>
          <p:nvSpPr>
            <p:cNvPr id="14075" name="Freeform 2407"/>
            <p:cNvSpPr>
              <a:spLocks/>
            </p:cNvSpPr>
            <p:nvPr/>
          </p:nvSpPr>
          <p:spPr bwMode="auto">
            <a:xfrm>
              <a:off x="2509" y="2553"/>
              <a:ext cx="13" cy="12"/>
            </a:xfrm>
            <a:custGeom>
              <a:avLst/>
              <a:gdLst>
                <a:gd name="T0" fmla="*/ 9 w 13"/>
                <a:gd name="T1" fmla="*/ 0 h 12"/>
                <a:gd name="T2" fmla="*/ 13 w 13"/>
                <a:gd name="T3" fmla="*/ 12 h 12"/>
                <a:gd name="T4" fmla="*/ 4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12"/>
                  </a:lnTo>
                  <a:lnTo>
                    <a:pt x="4" y="12"/>
                  </a:lnTo>
                  <a:lnTo>
                    <a:pt x="0" y="4"/>
                  </a:lnTo>
                  <a:lnTo>
                    <a:pt x="9" y="0"/>
                  </a:lnTo>
                  <a:close/>
                </a:path>
              </a:pathLst>
            </a:custGeom>
            <a:solidFill>
              <a:srgbClr val="340D71"/>
            </a:solidFill>
            <a:ln w="9525">
              <a:noFill/>
              <a:round/>
              <a:headEnd/>
              <a:tailEnd/>
            </a:ln>
          </p:spPr>
          <p:txBody>
            <a:bodyPr/>
            <a:lstStyle/>
            <a:p>
              <a:endParaRPr lang="en-US" dirty="0"/>
            </a:p>
          </p:txBody>
        </p:sp>
        <p:sp>
          <p:nvSpPr>
            <p:cNvPr id="14076" name="Freeform 2408"/>
            <p:cNvSpPr>
              <a:spLocks/>
            </p:cNvSpPr>
            <p:nvPr/>
          </p:nvSpPr>
          <p:spPr bwMode="auto">
            <a:xfrm>
              <a:off x="2530" y="2548"/>
              <a:ext cx="9" cy="13"/>
            </a:xfrm>
            <a:custGeom>
              <a:avLst/>
              <a:gdLst>
                <a:gd name="T0" fmla="*/ 9 w 9"/>
                <a:gd name="T1" fmla="*/ 0 h 13"/>
                <a:gd name="T2" fmla="*/ 9 w 9"/>
                <a:gd name="T3" fmla="*/ 9 h 13"/>
                <a:gd name="T4" fmla="*/ 0 w 9"/>
                <a:gd name="T5" fmla="*/ 13 h 13"/>
                <a:gd name="T6" fmla="*/ 0 w 9"/>
                <a:gd name="T7" fmla="*/ 5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9"/>
                  </a:lnTo>
                  <a:lnTo>
                    <a:pt x="0" y="13"/>
                  </a:lnTo>
                  <a:lnTo>
                    <a:pt x="0" y="5"/>
                  </a:lnTo>
                  <a:lnTo>
                    <a:pt x="9" y="0"/>
                  </a:lnTo>
                  <a:close/>
                </a:path>
              </a:pathLst>
            </a:custGeom>
            <a:solidFill>
              <a:srgbClr val="340D71"/>
            </a:solidFill>
            <a:ln w="9525">
              <a:noFill/>
              <a:round/>
              <a:headEnd/>
              <a:tailEnd/>
            </a:ln>
          </p:spPr>
          <p:txBody>
            <a:bodyPr/>
            <a:lstStyle/>
            <a:p>
              <a:endParaRPr lang="en-US" dirty="0"/>
            </a:p>
          </p:txBody>
        </p:sp>
        <p:sp>
          <p:nvSpPr>
            <p:cNvPr id="14077" name="Freeform 2409"/>
            <p:cNvSpPr>
              <a:spLocks/>
            </p:cNvSpPr>
            <p:nvPr/>
          </p:nvSpPr>
          <p:spPr bwMode="auto">
            <a:xfrm>
              <a:off x="2548" y="2540"/>
              <a:ext cx="12" cy="17"/>
            </a:xfrm>
            <a:custGeom>
              <a:avLst/>
              <a:gdLst>
                <a:gd name="T0" fmla="*/ 8 w 12"/>
                <a:gd name="T1" fmla="*/ 0 h 17"/>
                <a:gd name="T2" fmla="*/ 12 w 12"/>
                <a:gd name="T3" fmla="*/ 13 h 17"/>
                <a:gd name="T4" fmla="*/ 4 w 12"/>
                <a:gd name="T5" fmla="*/ 17 h 17"/>
                <a:gd name="T6" fmla="*/ 0 w 12"/>
                <a:gd name="T7" fmla="*/ 4 h 17"/>
                <a:gd name="T8" fmla="*/ 8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13"/>
                  </a:lnTo>
                  <a:lnTo>
                    <a:pt x="4" y="17"/>
                  </a:lnTo>
                  <a:lnTo>
                    <a:pt x="0" y="4"/>
                  </a:lnTo>
                  <a:lnTo>
                    <a:pt x="8" y="0"/>
                  </a:lnTo>
                  <a:close/>
                </a:path>
              </a:pathLst>
            </a:custGeom>
            <a:solidFill>
              <a:srgbClr val="340D71"/>
            </a:solidFill>
            <a:ln w="9525">
              <a:noFill/>
              <a:round/>
              <a:headEnd/>
              <a:tailEnd/>
            </a:ln>
          </p:spPr>
          <p:txBody>
            <a:bodyPr/>
            <a:lstStyle/>
            <a:p>
              <a:endParaRPr lang="en-US" dirty="0"/>
            </a:p>
          </p:txBody>
        </p:sp>
        <p:sp>
          <p:nvSpPr>
            <p:cNvPr id="14078" name="Freeform 2410"/>
            <p:cNvSpPr>
              <a:spLocks/>
            </p:cNvSpPr>
            <p:nvPr/>
          </p:nvSpPr>
          <p:spPr bwMode="auto">
            <a:xfrm>
              <a:off x="2569" y="2536"/>
              <a:ext cx="13" cy="12"/>
            </a:xfrm>
            <a:custGeom>
              <a:avLst/>
              <a:gdLst>
                <a:gd name="T0" fmla="*/ 8 w 13"/>
                <a:gd name="T1" fmla="*/ 0 h 12"/>
                <a:gd name="T2" fmla="*/ 13 w 13"/>
                <a:gd name="T3" fmla="*/ 8 h 12"/>
                <a:gd name="T4" fmla="*/ 0 w 13"/>
                <a:gd name="T5" fmla="*/ 12 h 12"/>
                <a:gd name="T6" fmla="*/ 0 w 13"/>
                <a:gd name="T7" fmla="*/ 4 h 12"/>
                <a:gd name="T8" fmla="*/ 8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8" y="0"/>
                  </a:moveTo>
                  <a:lnTo>
                    <a:pt x="13" y="8"/>
                  </a:lnTo>
                  <a:lnTo>
                    <a:pt x="0" y="12"/>
                  </a:lnTo>
                  <a:lnTo>
                    <a:pt x="0" y="4"/>
                  </a:lnTo>
                  <a:lnTo>
                    <a:pt x="8" y="0"/>
                  </a:lnTo>
                  <a:close/>
                </a:path>
              </a:pathLst>
            </a:custGeom>
            <a:solidFill>
              <a:srgbClr val="340D71"/>
            </a:solidFill>
            <a:ln w="9525">
              <a:noFill/>
              <a:round/>
              <a:headEnd/>
              <a:tailEnd/>
            </a:ln>
          </p:spPr>
          <p:txBody>
            <a:bodyPr/>
            <a:lstStyle/>
            <a:p>
              <a:endParaRPr lang="en-US" dirty="0"/>
            </a:p>
          </p:txBody>
        </p:sp>
        <p:sp>
          <p:nvSpPr>
            <p:cNvPr id="14079" name="Freeform 2411"/>
            <p:cNvSpPr>
              <a:spLocks/>
            </p:cNvSpPr>
            <p:nvPr/>
          </p:nvSpPr>
          <p:spPr bwMode="auto">
            <a:xfrm>
              <a:off x="2586" y="2527"/>
              <a:ext cx="13" cy="13"/>
            </a:xfrm>
            <a:custGeom>
              <a:avLst/>
              <a:gdLst>
                <a:gd name="T0" fmla="*/ 8 w 13"/>
                <a:gd name="T1" fmla="*/ 0 h 13"/>
                <a:gd name="T2" fmla="*/ 13 w 13"/>
                <a:gd name="T3" fmla="*/ 9 h 13"/>
                <a:gd name="T4" fmla="*/ 4 w 13"/>
                <a:gd name="T5" fmla="*/ 13 h 13"/>
                <a:gd name="T6" fmla="*/ 0 w 13"/>
                <a:gd name="T7" fmla="*/ 4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9"/>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4080" name="Freeform 2412"/>
            <p:cNvSpPr>
              <a:spLocks/>
            </p:cNvSpPr>
            <p:nvPr/>
          </p:nvSpPr>
          <p:spPr bwMode="auto">
            <a:xfrm>
              <a:off x="2607" y="2518"/>
              <a:ext cx="13" cy="13"/>
            </a:xfrm>
            <a:custGeom>
              <a:avLst/>
              <a:gdLst>
                <a:gd name="T0" fmla="*/ 9 w 13"/>
                <a:gd name="T1" fmla="*/ 0 h 13"/>
                <a:gd name="T2" fmla="*/ 13 w 13"/>
                <a:gd name="T3" fmla="*/ 13 h 13"/>
                <a:gd name="T4" fmla="*/ 0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13"/>
                  </a:lnTo>
                  <a:lnTo>
                    <a:pt x="0" y="13"/>
                  </a:lnTo>
                  <a:lnTo>
                    <a:pt x="0" y="5"/>
                  </a:lnTo>
                  <a:lnTo>
                    <a:pt x="9" y="0"/>
                  </a:lnTo>
                  <a:close/>
                </a:path>
              </a:pathLst>
            </a:custGeom>
            <a:solidFill>
              <a:srgbClr val="340D71"/>
            </a:solidFill>
            <a:ln w="9525">
              <a:noFill/>
              <a:round/>
              <a:headEnd/>
              <a:tailEnd/>
            </a:ln>
          </p:spPr>
          <p:txBody>
            <a:bodyPr/>
            <a:lstStyle/>
            <a:p>
              <a:endParaRPr lang="en-US" dirty="0"/>
            </a:p>
          </p:txBody>
        </p:sp>
        <p:sp>
          <p:nvSpPr>
            <p:cNvPr id="14081" name="Freeform 2413"/>
            <p:cNvSpPr>
              <a:spLocks/>
            </p:cNvSpPr>
            <p:nvPr/>
          </p:nvSpPr>
          <p:spPr bwMode="auto">
            <a:xfrm>
              <a:off x="2624" y="2510"/>
              <a:ext cx="13" cy="17"/>
            </a:xfrm>
            <a:custGeom>
              <a:avLst/>
              <a:gdLst>
                <a:gd name="T0" fmla="*/ 9 w 13"/>
                <a:gd name="T1" fmla="*/ 0 h 17"/>
                <a:gd name="T2" fmla="*/ 13 w 13"/>
                <a:gd name="T3" fmla="*/ 13 h 17"/>
                <a:gd name="T4" fmla="*/ 5 w 13"/>
                <a:gd name="T5" fmla="*/ 17 h 17"/>
                <a:gd name="T6" fmla="*/ 0 w 13"/>
                <a:gd name="T7" fmla="*/ 4 h 17"/>
                <a:gd name="T8" fmla="*/ 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13"/>
                  </a:lnTo>
                  <a:lnTo>
                    <a:pt x="5" y="17"/>
                  </a:lnTo>
                  <a:lnTo>
                    <a:pt x="0" y="4"/>
                  </a:lnTo>
                  <a:lnTo>
                    <a:pt x="9" y="0"/>
                  </a:lnTo>
                  <a:close/>
                </a:path>
              </a:pathLst>
            </a:custGeom>
            <a:solidFill>
              <a:srgbClr val="340D71"/>
            </a:solidFill>
            <a:ln w="9525">
              <a:noFill/>
              <a:round/>
              <a:headEnd/>
              <a:tailEnd/>
            </a:ln>
          </p:spPr>
          <p:txBody>
            <a:bodyPr/>
            <a:lstStyle/>
            <a:p>
              <a:endParaRPr lang="en-US" dirty="0"/>
            </a:p>
          </p:txBody>
        </p:sp>
        <p:sp>
          <p:nvSpPr>
            <p:cNvPr id="14082" name="Freeform 2414"/>
            <p:cNvSpPr>
              <a:spLocks/>
            </p:cNvSpPr>
            <p:nvPr/>
          </p:nvSpPr>
          <p:spPr bwMode="auto">
            <a:xfrm>
              <a:off x="2641" y="2501"/>
              <a:ext cx="13" cy="13"/>
            </a:xfrm>
            <a:custGeom>
              <a:avLst/>
              <a:gdLst>
                <a:gd name="T0" fmla="*/ 9 w 13"/>
                <a:gd name="T1" fmla="*/ 0 h 13"/>
                <a:gd name="T2" fmla="*/ 13 w 13"/>
                <a:gd name="T3" fmla="*/ 9 h 13"/>
                <a:gd name="T4" fmla="*/ 5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5" y="13"/>
                  </a:lnTo>
                  <a:lnTo>
                    <a:pt x="0" y="5"/>
                  </a:lnTo>
                  <a:lnTo>
                    <a:pt x="9" y="0"/>
                  </a:lnTo>
                  <a:close/>
                </a:path>
              </a:pathLst>
            </a:custGeom>
            <a:solidFill>
              <a:srgbClr val="340D71"/>
            </a:solidFill>
            <a:ln w="9525">
              <a:noFill/>
              <a:round/>
              <a:headEnd/>
              <a:tailEnd/>
            </a:ln>
          </p:spPr>
          <p:txBody>
            <a:bodyPr/>
            <a:lstStyle/>
            <a:p>
              <a:endParaRPr lang="en-US" dirty="0"/>
            </a:p>
          </p:txBody>
        </p:sp>
        <p:sp>
          <p:nvSpPr>
            <p:cNvPr id="14083" name="Freeform 2415"/>
            <p:cNvSpPr>
              <a:spLocks/>
            </p:cNvSpPr>
            <p:nvPr/>
          </p:nvSpPr>
          <p:spPr bwMode="auto">
            <a:xfrm>
              <a:off x="2658" y="2493"/>
              <a:ext cx="17" cy="13"/>
            </a:xfrm>
            <a:custGeom>
              <a:avLst/>
              <a:gdLst>
                <a:gd name="T0" fmla="*/ 9 w 17"/>
                <a:gd name="T1" fmla="*/ 0 h 13"/>
                <a:gd name="T2" fmla="*/ 17 w 17"/>
                <a:gd name="T3" fmla="*/ 8 h 13"/>
                <a:gd name="T4" fmla="*/ 9 w 17"/>
                <a:gd name="T5" fmla="*/ 13 h 13"/>
                <a:gd name="T6" fmla="*/ 0 w 17"/>
                <a:gd name="T7" fmla="*/ 4 h 13"/>
                <a:gd name="T8" fmla="*/ 9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9" y="0"/>
                  </a:moveTo>
                  <a:lnTo>
                    <a:pt x="17" y="8"/>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4084" name="Freeform 2416"/>
            <p:cNvSpPr>
              <a:spLocks/>
            </p:cNvSpPr>
            <p:nvPr/>
          </p:nvSpPr>
          <p:spPr bwMode="auto">
            <a:xfrm>
              <a:off x="2675" y="2480"/>
              <a:ext cx="18" cy="13"/>
            </a:xfrm>
            <a:custGeom>
              <a:avLst/>
              <a:gdLst>
                <a:gd name="T0" fmla="*/ 9 w 18"/>
                <a:gd name="T1" fmla="*/ 0 h 13"/>
                <a:gd name="T2" fmla="*/ 18 w 18"/>
                <a:gd name="T3" fmla="*/ 9 h 13"/>
                <a:gd name="T4" fmla="*/ 9 w 18"/>
                <a:gd name="T5" fmla="*/ 13 h 13"/>
                <a:gd name="T6" fmla="*/ 0 w 18"/>
                <a:gd name="T7" fmla="*/ 4 h 13"/>
                <a:gd name="T8" fmla="*/ 9 w 1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9" y="0"/>
                  </a:moveTo>
                  <a:lnTo>
                    <a:pt x="18" y="9"/>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4085" name="Freeform 2417"/>
            <p:cNvSpPr>
              <a:spLocks/>
            </p:cNvSpPr>
            <p:nvPr/>
          </p:nvSpPr>
          <p:spPr bwMode="auto">
            <a:xfrm>
              <a:off x="2697" y="2472"/>
              <a:ext cx="13" cy="12"/>
            </a:xfrm>
            <a:custGeom>
              <a:avLst/>
              <a:gdLst>
                <a:gd name="T0" fmla="*/ 8 w 13"/>
                <a:gd name="T1" fmla="*/ 0 h 12"/>
                <a:gd name="T2" fmla="*/ 13 w 13"/>
                <a:gd name="T3" fmla="*/ 8 h 12"/>
                <a:gd name="T4" fmla="*/ 4 w 13"/>
                <a:gd name="T5" fmla="*/ 12 h 12"/>
                <a:gd name="T6" fmla="*/ 0 w 13"/>
                <a:gd name="T7" fmla="*/ 4 h 12"/>
                <a:gd name="T8" fmla="*/ 8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8" y="0"/>
                  </a:moveTo>
                  <a:lnTo>
                    <a:pt x="13" y="8"/>
                  </a:lnTo>
                  <a:lnTo>
                    <a:pt x="4" y="12"/>
                  </a:lnTo>
                  <a:lnTo>
                    <a:pt x="0" y="4"/>
                  </a:lnTo>
                  <a:lnTo>
                    <a:pt x="8" y="0"/>
                  </a:lnTo>
                  <a:close/>
                </a:path>
              </a:pathLst>
            </a:custGeom>
            <a:solidFill>
              <a:srgbClr val="340D71"/>
            </a:solidFill>
            <a:ln w="9525">
              <a:noFill/>
              <a:round/>
              <a:headEnd/>
              <a:tailEnd/>
            </a:ln>
          </p:spPr>
          <p:txBody>
            <a:bodyPr/>
            <a:lstStyle/>
            <a:p>
              <a:endParaRPr lang="en-US" dirty="0"/>
            </a:p>
          </p:txBody>
        </p:sp>
        <p:sp>
          <p:nvSpPr>
            <p:cNvPr id="14086" name="Freeform 2418"/>
            <p:cNvSpPr>
              <a:spLocks/>
            </p:cNvSpPr>
            <p:nvPr/>
          </p:nvSpPr>
          <p:spPr bwMode="auto">
            <a:xfrm>
              <a:off x="2714" y="2459"/>
              <a:ext cx="13" cy="13"/>
            </a:xfrm>
            <a:custGeom>
              <a:avLst/>
              <a:gdLst>
                <a:gd name="T0" fmla="*/ 8 w 13"/>
                <a:gd name="T1" fmla="*/ 0 h 13"/>
                <a:gd name="T2" fmla="*/ 13 w 13"/>
                <a:gd name="T3" fmla="*/ 8 h 13"/>
                <a:gd name="T4" fmla="*/ 4 w 13"/>
                <a:gd name="T5" fmla="*/ 13 h 13"/>
                <a:gd name="T6" fmla="*/ 0 w 13"/>
                <a:gd name="T7" fmla="*/ 4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8"/>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4087" name="Freeform 2419"/>
            <p:cNvSpPr>
              <a:spLocks/>
            </p:cNvSpPr>
            <p:nvPr/>
          </p:nvSpPr>
          <p:spPr bwMode="auto">
            <a:xfrm>
              <a:off x="2731" y="2446"/>
              <a:ext cx="13" cy="17"/>
            </a:xfrm>
            <a:custGeom>
              <a:avLst/>
              <a:gdLst>
                <a:gd name="T0" fmla="*/ 8 w 13"/>
                <a:gd name="T1" fmla="*/ 0 h 17"/>
                <a:gd name="T2" fmla="*/ 13 w 13"/>
                <a:gd name="T3" fmla="*/ 9 h 17"/>
                <a:gd name="T4" fmla="*/ 4 w 13"/>
                <a:gd name="T5" fmla="*/ 17 h 17"/>
                <a:gd name="T6" fmla="*/ 0 w 13"/>
                <a:gd name="T7" fmla="*/ 9 h 17"/>
                <a:gd name="T8" fmla="*/ 8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8" y="0"/>
                  </a:moveTo>
                  <a:lnTo>
                    <a:pt x="13" y="9"/>
                  </a:lnTo>
                  <a:lnTo>
                    <a:pt x="4" y="17"/>
                  </a:lnTo>
                  <a:lnTo>
                    <a:pt x="0" y="9"/>
                  </a:lnTo>
                  <a:lnTo>
                    <a:pt x="8" y="0"/>
                  </a:lnTo>
                  <a:close/>
                </a:path>
              </a:pathLst>
            </a:custGeom>
            <a:solidFill>
              <a:srgbClr val="340D71"/>
            </a:solidFill>
            <a:ln w="9525">
              <a:noFill/>
              <a:round/>
              <a:headEnd/>
              <a:tailEnd/>
            </a:ln>
          </p:spPr>
          <p:txBody>
            <a:bodyPr/>
            <a:lstStyle/>
            <a:p>
              <a:endParaRPr lang="en-US" dirty="0"/>
            </a:p>
          </p:txBody>
        </p:sp>
        <p:sp>
          <p:nvSpPr>
            <p:cNvPr id="14088" name="Freeform 2420"/>
            <p:cNvSpPr>
              <a:spLocks/>
            </p:cNvSpPr>
            <p:nvPr/>
          </p:nvSpPr>
          <p:spPr bwMode="auto">
            <a:xfrm>
              <a:off x="2744" y="2433"/>
              <a:ext cx="17" cy="17"/>
            </a:xfrm>
            <a:custGeom>
              <a:avLst/>
              <a:gdLst>
                <a:gd name="T0" fmla="*/ 8 w 17"/>
                <a:gd name="T1" fmla="*/ 0 h 17"/>
                <a:gd name="T2" fmla="*/ 17 w 17"/>
                <a:gd name="T3" fmla="*/ 9 h 17"/>
                <a:gd name="T4" fmla="*/ 8 w 17"/>
                <a:gd name="T5" fmla="*/ 17 h 17"/>
                <a:gd name="T6" fmla="*/ 0 w 17"/>
                <a:gd name="T7" fmla="*/ 9 h 17"/>
                <a:gd name="T8" fmla="*/ 8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8" y="0"/>
                  </a:moveTo>
                  <a:lnTo>
                    <a:pt x="17" y="9"/>
                  </a:lnTo>
                  <a:lnTo>
                    <a:pt x="8" y="17"/>
                  </a:lnTo>
                  <a:lnTo>
                    <a:pt x="0" y="9"/>
                  </a:lnTo>
                  <a:lnTo>
                    <a:pt x="8" y="0"/>
                  </a:lnTo>
                  <a:close/>
                </a:path>
              </a:pathLst>
            </a:custGeom>
            <a:solidFill>
              <a:srgbClr val="340D71"/>
            </a:solidFill>
            <a:ln w="9525">
              <a:noFill/>
              <a:round/>
              <a:headEnd/>
              <a:tailEnd/>
            </a:ln>
          </p:spPr>
          <p:txBody>
            <a:bodyPr/>
            <a:lstStyle/>
            <a:p>
              <a:endParaRPr lang="en-US" dirty="0"/>
            </a:p>
          </p:txBody>
        </p:sp>
        <p:sp>
          <p:nvSpPr>
            <p:cNvPr id="14089" name="Freeform 2421"/>
            <p:cNvSpPr>
              <a:spLocks/>
            </p:cNvSpPr>
            <p:nvPr/>
          </p:nvSpPr>
          <p:spPr bwMode="auto">
            <a:xfrm>
              <a:off x="2761" y="2420"/>
              <a:ext cx="13" cy="17"/>
            </a:xfrm>
            <a:custGeom>
              <a:avLst/>
              <a:gdLst>
                <a:gd name="T0" fmla="*/ 8 w 13"/>
                <a:gd name="T1" fmla="*/ 0 h 17"/>
                <a:gd name="T2" fmla="*/ 13 w 13"/>
                <a:gd name="T3" fmla="*/ 9 h 17"/>
                <a:gd name="T4" fmla="*/ 8 w 13"/>
                <a:gd name="T5" fmla="*/ 17 h 17"/>
                <a:gd name="T6" fmla="*/ 0 w 13"/>
                <a:gd name="T7" fmla="*/ 9 h 17"/>
                <a:gd name="T8" fmla="*/ 8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8" y="0"/>
                  </a:moveTo>
                  <a:lnTo>
                    <a:pt x="13" y="9"/>
                  </a:lnTo>
                  <a:lnTo>
                    <a:pt x="8" y="17"/>
                  </a:lnTo>
                  <a:lnTo>
                    <a:pt x="0" y="9"/>
                  </a:lnTo>
                  <a:lnTo>
                    <a:pt x="8" y="0"/>
                  </a:lnTo>
                  <a:close/>
                </a:path>
              </a:pathLst>
            </a:custGeom>
            <a:solidFill>
              <a:srgbClr val="340D71"/>
            </a:solidFill>
            <a:ln w="9525">
              <a:noFill/>
              <a:round/>
              <a:headEnd/>
              <a:tailEnd/>
            </a:ln>
          </p:spPr>
          <p:txBody>
            <a:bodyPr/>
            <a:lstStyle/>
            <a:p>
              <a:endParaRPr lang="en-US" dirty="0"/>
            </a:p>
          </p:txBody>
        </p:sp>
        <p:sp>
          <p:nvSpPr>
            <p:cNvPr id="14090" name="Freeform 2422"/>
            <p:cNvSpPr>
              <a:spLocks/>
            </p:cNvSpPr>
            <p:nvPr/>
          </p:nvSpPr>
          <p:spPr bwMode="auto">
            <a:xfrm>
              <a:off x="1810" y="2420"/>
              <a:ext cx="8" cy="17"/>
            </a:xfrm>
            <a:custGeom>
              <a:avLst/>
              <a:gdLst>
                <a:gd name="T0" fmla="*/ 8 w 8"/>
                <a:gd name="T1" fmla="*/ 17 h 17"/>
                <a:gd name="T2" fmla="*/ 8 w 8"/>
                <a:gd name="T3" fmla="*/ 9 h 17"/>
                <a:gd name="T4" fmla="*/ 0 w 8"/>
                <a:gd name="T5" fmla="*/ 0 h 17"/>
                <a:gd name="T6" fmla="*/ 0 w 8"/>
                <a:gd name="T7" fmla="*/ 13 h 17"/>
                <a:gd name="T8" fmla="*/ 8 w 8"/>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17"/>
                  </a:moveTo>
                  <a:lnTo>
                    <a:pt x="8" y="9"/>
                  </a:lnTo>
                  <a:lnTo>
                    <a:pt x="0" y="0"/>
                  </a:lnTo>
                  <a:lnTo>
                    <a:pt x="0" y="13"/>
                  </a:lnTo>
                  <a:lnTo>
                    <a:pt x="8" y="17"/>
                  </a:lnTo>
                  <a:close/>
                </a:path>
              </a:pathLst>
            </a:custGeom>
            <a:solidFill>
              <a:srgbClr val="340D71"/>
            </a:solidFill>
            <a:ln w="9525">
              <a:noFill/>
              <a:round/>
              <a:headEnd/>
              <a:tailEnd/>
            </a:ln>
          </p:spPr>
          <p:txBody>
            <a:bodyPr/>
            <a:lstStyle/>
            <a:p>
              <a:endParaRPr lang="en-US" dirty="0"/>
            </a:p>
          </p:txBody>
        </p:sp>
        <p:sp>
          <p:nvSpPr>
            <p:cNvPr id="14091" name="Freeform 2423"/>
            <p:cNvSpPr>
              <a:spLocks/>
            </p:cNvSpPr>
            <p:nvPr/>
          </p:nvSpPr>
          <p:spPr bwMode="auto">
            <a:xfrm>
              <a:off x="1822" y="2437"/>
              <a:ext cx="13" cy="18"/>
            </a:xfrm>
            <a:custGeom>
              <a:avLst/>
              <a:gdLst>
                <a:gd name="T0" fmla="*/ 13 w 13"/>
                <a:gd name="T1" fmla="*/ 9 h 18"/>
                <a:gd name="T2" fmla="*/ 5 w 13"/>
                <a:gd name="T3" fmla="*/ 18 h 18"/>
                <a:gd name="T4" fmla="*/ 0 w 13"/>
                <a:gd name="T5" fmla="*/ 9 h 18"/>
                <a:gd name="T6" fmla="*/ 5 w 13"/>
                <a:gd name="T7" fmla="*/ 0 h 18"/>
                <a:gd name="T8" fmla="*/ 13 w 13"/>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13" y="9"/>
                  </a:moveTo>
                  <a:lnTo>
                    <a:pt x="5" y="18"/>
                  </a:lnTo>
                  <a:lnTo>
                    <a:pt x="0" y="9"/>
                  </a:lnTo>
                  <a:lnTo>
                    <a:pt x="5" y="0"/>
                  </a:lnTo>
                  <a:lnTo>
                    <a:pt x="13" y="9"/>
                  </a:lnTo>
                  <a:close/>
                </a:path>
              </a:pathLst>
            </a:custGeom>
            <a:solidFill>
              <a:srgbClr val="340D71"/>
            </a:solidFill>
            <a:ln w="9525">
              <a:noFill/>
              <a:round/>
              <a:headEnd/>
              <a:tailEnd/>
            </a:ln>
          </p:spPr>
          <p:txBody>
            <a:bodyPr/>
            <a:lstStyle/>
            <a:p>
              <a:endParaRPr lang="en-US" dirty="0"/>
            </a:p>
          </p:txBody>
        </p:sp>
        <p:sp>
          <p:nvSpPr>
            <p:cNvPr id="14092" name="Freeform 2424"/>
            <p:cNvSpPr>
              <a:spLocks/>
            </p:cNvSpPr>
            <p:nvPr/>
          </p:nvSpPr>
          <p:spPr bwMode="auto">
            <a:xfrm>
              <a:off x="1835" y="2455"/>
              <a:ext cx="13" cy="12"/>
            </a:xfrm>
            <a:custGeom>
              <a:avLst/>
              <a:gdLst>
                <a:gd name="T0" fmla="*/ 13 w 13"/>
                <a:gd name="T1" fmla="*/ 4 h 12"/>
                <a:gd name="T2" fmla="*/ 9 w 13"/>
                <a:gd name="T3" fmla="*/ 0 h 12"/>
                <a:gd name="T4" fmla="*/ 9 w 13"/>
                <a:gd name="T5" fmla="*/ 0 h 12"/>
                <a:gd name="T6" fmla="*/ 0 w 13"/>
                <a:gd name="T7" fmla="*/ 4 h 12"/>
                <a:gd name="T8" fmla="*/ 0 w 13"/>
                <a:gd name="T9" fmla="*/ 8 h 12"/>
                <a:gd name="T10" fmla="*/ 9 w 13"/>
                <a:gd name="T11" fmla="*/ 12 h 12"/>
                <a:gd name="T12" fmla="*/ 13 w 13"/>
                <a:gd name="T13" fmla="*/ 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13" y="4"/>
                  </a:moveTo>
                  <a:lnTo>
                    <a:pt x="9" y="0"/>
                  </a:lnTo>
                  <a:lnTo>
                    <a:pt x="0" y="4"/>
                  </a:lnTo>
                  <a:lnTo>
                    <a:pt x="0" y="8"/>
                  </a:lnTo>
                  <a:lnTo>
                    <a:pt x="9" y="12"/>
                  </a:lnTo>
                  <a:lnTo>
                    <a:pt x="13" y="4"/>
                  </a:lnTo>
                  <a:close/>
                </a:path>
              </a:pathLst>
            </a:custGeom>
            <a:solidFill>
              <a:srgbClr val="340D71"/>
            </a:solidFill>
            <a:ln w="9525">
              <a:noFill/>
              <a:round/>
              <a:headEnd/>
              <a:tailEnd/>
            </a:ln>
          </p:spPr>
          <p:txBody>
            <a:bodyPr/>
            <a:lstStyle/>
            <a:p>
              <a:endParaRPr lang="en-US" dirty="0"/>
            </a:p>
          </p:txBody>
        </p:sp>
        <p:sp>
          <p:nvSpPr>
            <p:cNvPr id="14093" name="Freeform 2425"/>
            <p:cNvSpPr>
              <a:spLocks/>
            </p:cNvSpPr>
            <p:nvPr/>
          </p:nvSpPr>
          <p:spPr bwMode="auto">
            <a:xfrm>
              <a:off x="1852" y="2467"/>
              <a:ext cx="13" cy="13"/>
            </a:xfrm>
            <a:custGeom>
              <a:avLst/>
              <a:gdLst>
                <a:gd name="T0" fmla="*/ 13 w 13"/>
                <a:gd name="T1" fmla="*/ 9 h 13"/>
                <a:gd name="T2" fmla="*/ 5 w 13"/>
                <a:gd name="T3" fmla="*/ 13 h 13"/>
                <a:gd name="T4" fmla="*/ 0 w 13"/>
                <a:gd name="T5" fmla="*/ 9 h 13"/>
                <a:gd name="T6" fmla="*/ 5 w 13"/>
                <a:gd name="T7" fmla="*/ 0 h 13"/>
                <a:gd name="T8" fmla="*/ 13 w 13"/>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5" y="13"/>
                  </a:lnTo>
                  <a:lnTo>
                    <a:pt x="0" y="9"/>
                  </a:lnTo>
                  <a:lnTo>
                    <a:pt x="5" y="0"/>
                  </a:lnTo>
                  <a:lnTo>
                    <a:pt x="13" y="9"/>
                  </a:lnTo>
                  <a:close/>
                </a:path>
              </a:pathLst>
            </a:custGeom>
            <a:solidFill>
              <a:srgbClr val="340D71"/>
            </a:solidFill>
            <a:ln w="9525">
              <a:noFill/>
              <a:round/>
              <a:headEnd/>
              <a:tailEnd/>
            </a:ln>
          </p:spPr>
          <p:txBody>
            <a:bodyPr/>
            <a:lstStyle/>
            <a:p>
              <a:endParaRPr lang="en-US" dirty="0"/>
            </a:p>
          </p:txBody>
        </p:sp>
        <p:sp>
          <p:nvSpPr>
            <p:cNvPr id="14094" name="Freeform 2426"/>
            <p:cNvSpPr>
              <a:spLocks/>
            </p:cNvSpPr>
            <p:nvPr/>
          </p:nvSpPr>
          <p:spPr bwMode="auto">
            <a:xfrm>
              <a:off x="1865" y="2480"/>
              <a:ext cx="17" cy="17"/>
            </a:xfrm>
            <a:custGeom>
              <a:avLst/>
              <a:gdLst>
                <a:gd name="T0" fmla="*/ 17 w 17"/>
                <a:gd name="T1" fmla="*/ 9 h 17"/>
                <a:gd name="T2" fmla="*/ 13 w 17"/>
                <a:gd name="T3" fmla="*/ 4 h 17"/>
                <a:gd name="T4" fmla="*/ 9 w 17"/>
                <a:gd name="T5" fmla="*/ 0 h 17"/>
                <a:gd name="T6" fmla="*/ 0 w 17"/>
                <a:gd name="T7" fmla="*/ 9 h 17"/>
                <a:gd name="T8" fmla="*/ 9 w 17"/>
                <a:gd name="T9" fmla="*/ 13 h 17"/>
                <a:gd name="T10" fmla="*/ 9 w 17"/>
                <a:gd name="T11" fmla="*/ 17 h 17"/>
                <a:gd name="T12" fmla="*/ 17 w 17"/>
                <a:gd name="T13" fmla="*/ 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9"/>
                  </a:moveTo>
                  <a:lnTo>
                    <a:pt x="13" y="4"/>
                  </a:lnTo>
                  <a:lnTo>
                    <a:pt x="9" y="0"/>
                  </a:lnTo>
                  <a:lnTo>
                    <a:pt x="0" y="9"/>
                  </a:lnTo>
                  <a:lnTo>
                    <a:pt x="9" y="13"/>
                  </a:lnTo>
                  <a:lnTo>
                    <a:pt x="9" y="17"/>
                  </a:lnTo>
                  <a:lnTo>
                    <a:pt x="17" y="9"/>
                  </a:lnTo>
                  <a:close/>
                </a:path>
              </a:pathLst>
            </a:custGeom>
            <a:solidFill>
              <a:srgbClr val="340D71"/>
            </a:solidFill>
            <a:ln w="9525">
              <a:noFill/>
              <a:round/>
              <a:headEnd/>
              <a:tailEnd/>
            </a:ln>
          </p:spPr>
          <p:txBody>
            <a:bodyPr/>
            <a:lstStyle/>
            <a:p>
              <a:endParaRPr lang="en-US" dirty="0"/>
            </a:p>
          </p:txBody>
        </p:sp>
        <p:sp>
          <p:nvSpPr>
            <p:cNvPr id="14095" name="Freeform 2427"/>
            <p:cNvSpPr>
              <a:spLocks/>
            </p:cNvSpPr>
            <p:nvPr/>
          </p:nvSpPr>
          <p:spPr bwMode="auto">
            <a:xfrm>
              <a:off x="1882" y="2493"/>
              <a:ext cx="13" cy="13"/>
            </a:xfrm>
            <a:custGeom>
              <a:avLst/>
              <a:gdLst>
                <a:gd name="T0" fmla="*/ 13 w 13"/>
                <a:gd name="T1" fmla="*/ 4 h 13"/>
                <a:gd name="T2" fmla="*/ 9 w 13"/>
                <a:gd name="T3" fmla="*/ 13 h 13"/>
                <a:gd name="T4" fmla="*/ 0 w 13"/>
                <a:gd name="T5" fmla="*/ 8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8"/>
                  </a:lnTo>
                  <a:lnTo>
                    <a:pt x="4" y="0"/>
                  </a:lnTo>
                  <a:lnTo>
                    <a:pt x="13" y="4"/>
                  </a:lnTo>
                  <a:close/>
                </a:path>
              </a:pathLst>
            </a:custGeom>
            <a:solidFill>
              <a:srgbClr val="340D71"/>
            </a:solidFill>
            <a:ln w="9525">
              <a:noFill/>
              <a:round/>
              <a:headEnd/>
              <a:tailEnd/>
            </a:ln>
          </p:spPr>
          <p:txBody>
            <a:bodyPr/>
            <a:lstStyle/>
            <a:p>
              <a:endParaRPr lang="en-US" dirty="0"/>
            </a:p>
          </p:txBody>
        </p:sp>
        <p:sp>
          <p:nvSpPr>
            <p:cNvPr id="14096" name="Freeform 2428"/>
            <p:cNvSpPr>
              <a:spLocks/>
            </p:cNvSpPr>
            <p:nvPr/>
          </p:nvSpPr>
          <p:spPr bwMode="auto">
            <a:xfrm>
              <a:off x="1899" y="2506"/>
              <a:ext cx="13" cy="12"/>
            </a:xfrm>
            <a:custGeom>
              <a:avLst/>
              <a:gdLst>
                <a:gd name="T0" fmla="*/ 13 w 13"/>
                <a:gd name="T1" fmla="*/ 4 h 12"/>
                <a:gd name="T2" fmla="*/ 9 w 13"/>
                <a:gd name="T3" fmla="*/ 12 h 12"/>
                <a:gd name="T4" fmla="*/ 0 w 13"/>
                <a:gd name="T5" fmla="*/ 8 h 12"/>
                <a:gd name="T6" fmla="*/ 5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8"/>
                  </a:lnTo>
                  <a:lnTo>
                    <a:pt x="5" y="0"/>
                  </a:lnTo>
                  <a:lnTo>
                    <a:pt x="13" y="4"/>
                  </a:lnTo>
                  <a:close/>
                </a:path>
              </a:pathLst>
            </a:custGeom>
            <a:solidFill>
              <a:srgbClr val="340D71"/>
            </a:solidFill>
            <a:ln w="9525">
              <a:noFill/>
              <a:round/>
              <a:headEnd/>
              <a:tailEnd/>
            </a:ln>
          </p:spPr>
          <p:txBody>
            <a:bodyPr/>
            <a:lstStyle/>
            <a:p>
              <a:endParaRPr lang="en-US" dirty="0"/>
            </a:p>
          </p:txBody>
        </p:sp>
        <p:sp>
          <p:nvSpPr>
            <p:cNvPr id="14097" name="Freeform 2429"/>
            <p:cNvSpPr>
              <a:spLocks/>
            </p:cNvSpPr>
            <p:nvPr/>
          </p:nvSpPr>
          <p:spPr bwMode="auto">
            <a:xfrm>
              <a:off x="1916" y="2518"/>
              <a:ext cx="13" cy="13"/>
            </a:xfrm>
            <a:custGeom>
              <a:avLst/>
              <a:gdLst>
                <a:gd name="T0" fmla="*/ 13 w 13"/>
                <a:gd name="T1" fmla="*/ 5 h 13"/>
                <a:gd name="T2" fmla="*/ 9 w 13"/>
                <a:gd name="T3" fmla="*/ 13 h 13"/>
                <a:gd name="T4" fmla="*/ 0 w 13"/>
                <a:gd name="T5" fmla="*/ 9 h 13"/>
                <a:gd name="T6" fmla="*/ 5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5" y="0"/>
                  </a:lnTo>
                  <a:lnTo>
                    <a:pt x="13" y="5"/>
                  </a:lnTo>
                  <a:close/>
                </a:path>
              </a:pathLst>
            </a:custGeom>
            <a:solidFill>
              <a:srgbClr val="340D71"/>
            </a:solidFill>
            <a:ln w="9525">
              <a:noFill/>
              <a:round/>
              <a:headEnd/>
              <a:tailEnd/>
            </a:ln>
          </p:spPr>
          <p:txBody>
            <a:bodyPr/>
            <a:lstStyle/>
            <a:p>
              <a:endParaRPr lang="en-US" dirty="0"/>
            </a:p>
          </p:txBody>
        </p:sp>
        <p:sp>
          <p:nvSpPr>
            <p:cNvPr id="14098" name="Freeform 2430"/>
            <p:cNvSpPr>
              <a:spLocks/>
            </p:cNvSpPr>
            <p:nvPr/>
          </p:nvSpPr>
          <p:spPr bwMode="auto">
            <a:xfrm>
              <a:off x="1933" y="2527"/>
              <a:ext cx="13" cy="17"/>
            </a:xfrm>
            <a:custGeom>
              <a:avLst/>
              <a:gdLst>
                <a:gd name="T0" fmla="*/ 13 w 13"/>
                <a:gd name="T1" fmla="*/ 9 h 17"/>
                <a:gd name="T2" fmla="*/ 9 w 13"/>
                <a:gd name="T3" fmla="*/ 17 h 17"/>
                <a:gd name="T4" fmla="*/ 0 w 13"/>
                <a:gd name="T5" fmla="*/ 9 h 17"/>
                <a:gd name="T6" fmla="*/ 5 w 13"/>
                <a:gd name="T7" fmla="*/ 0 h 17"/>
                <a:gd name="T8" fmla="*/ 13 w 13"/>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9"/>
                  </a:moveTo>
                  <a:lnTo>
                    <a:pt x="9" y="17"/>
                  </a:lnTo>
                  <a:lnTo>
                    <a:pt x="0" y="9"/>
                  </a:lnTo>
                  <a:lnTo>
                    <a:pt x="5" y="0"/>
                  </a:lnTo>
                  <a:lnTo>
                    <a:pt x="13" y="9"/>
                  </a:lnTo>
                  <a:close/>
                </a:path>
              </a:pathLst>
            </a:custGeom>
            <a:solidFill>
              <a:srgbClr val="340D71"/>
            </a:solidFill>
            <a:ln w="9525">
              <a:noFill/>
              <a:round/>
              <a:headEnd/>
              <a:tailEnd/>
            </a:ln>
          </p:spPr>
          <p:txBody>
            <a:bodyPr/>
            <a:lstStyle/>
            <a:p>
              <a:endParaRPr lang="en-US" dirty="0"/>
            </a:p>
          </p:txBody>
        </p:sp>
        <p:sp>
          <p:nvSpPr>
            <p:cNvPr id="14099" name="Freeform 2431"/>
            <p:cNvSpPr>
              <a:spLocks/>
            </p:cNvSpPr>
            <p:nvPr/>
          </p:nvSpPr>
          <p:spPr bwMode="auto">
            <a:xfrm>
              <a:off x="1950" y="2540"/>
              <a:ext cx="13" cy="13"/>
            </a:xfrm>
            <a:custGeom>
              <a:avLst/>
              <a:gdLst>
                <a:gd name="T0" fmla="*/ 13 w 13"/>
                <a:gd name="T1" fmla="*/ 4 h 13"/>
                <a:gd name="T2" fmla="*/ 13 w 13"/>
                <a:gd name="T3" fmla="*/ 4 h 13"/>
                <a:gd name="T4" fmla="*/ 5 w 13"/>
                <a:gd name="T5" fmla="*/ 0 h 13"/>
                <a:gd name="T6" fmla="*/ 0 w 13"/>
                <a:gd name="T7" fmla="*/ 8 h 13"/>
                <a:gd name="T8" fmla="*/ 5 w 13"/>
                <a:gd name="T9" fmla="*/ 13 h 13"/>
                <a:gd name="T10" fmla="*/ 9 w 13"/>
                <a:gd name="T11" fmla="*/ 13 h 13"/>
                <a:gd name="T12" fmla="*/ 13 w 13"/>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13" y="4"/>
                  </a:lnTo>
                  <a:lnTo>
                    <a:pt x="5" y="0"/>
                  </a:lnTo>
                  <a:lnTo>
                    <a:pt x="0" y="8"/>
                  </a:lnTo>
                  <a:lnTo>
                    <a:pt x="5" y="13"/>
                  </a:lnTo>
                  <a:lnTo>
                    <a:pt x="9" y="13"/>
                  </a:lnTo>
                  <a:lnTo>
                    <a:pt x="13" y="4"/>
                  </a:lnTo>
                  <a:close/>
                </a:path>
              </a:pathLst>
            </a:custGeom>
            <a:solidFill>
              <a:srgbClr val="340D71"/>
            </a:solidFill>
            <a:ln w="9525">
              <a:noFill/>
              <a:round/>
              <a:headEnd/>
              <a:tailEnd/>
            </a:ln>
          </p:spPr>
          <p:txBody>
            <a:bodyPr/>
            <a:lstStyle/>
            <a:p>
              <a:endParaRPr lang="en-US" dirty="0"/>
            </a:p>
          </p:txBody>
        </p:sp>
        <p:sp>
          <p:nvSpPr>
            <p:cNvPr id="14100" name="Freeform 2432"/>
            <p:cNvSpPr>
              <a:spLocks/>
            </p:cNvSpPr>
            <p:nvPr/>
          </p:nvSpPr>
          <p:spPr bwMode="auto">
            <a:xfrm>
              <a:off x="1967" y="2548"/>
              <a:ext cx="18" cy="13"/>
            </a:xfrm>
            <a:custGeom>
              <a:avLst/>
              <a:gdLst>
                <a:gd name="T0" fmla="*/ 18 w 18"/>
                <a:gd name="T1" fmla="*/ 5 h 13"/>
                <a:gd name="T2" fmla="*/ 9 w 18"/>
                <a:gd name="T3" fmla="*/ 13 h 13"/>
                <a:gd name="T4" fmla="*/ 0 w 18"/>
                <a:gd name="T5" fmla="*/ 9 h 13"/>
                <a:gd name="T6" fmla="*/ 5 w 18"/>
                <a:gd name="T7" fmla="*/ 0 h 13"/>
                <a:gd name="T8" fmla="*/ 18 w 18"/>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18" y="5"/>
                  </a:moveTo>
                  <a:lnTo>
                    <a:pt x="9" y="13"/>
                  </a:lnTo>
                  <a:lnTo>
                    <a:pt x="0" y="9"/>
                  </a:lnTo>
                  <a:lnTo>
                    <a:pt x="5" y="0"/>
                  </a:lnTo>
                  <a:lnTo>
                    <a:pt x="18" y="5"/>
                  </a:lnTo>
                  <a:close/>
                </a:path>
              </a:pathLst>
            </a:custGeom>
            <a:solidFill>
              <a:srgbClr val="340D71"/>
            </a:solidFill>
            <a:ln w="9525">
              <a:noFill/>
              <a:round/>
              <a:headEnd/>
              <a:tailEnd/>
            </a:ln>
          </p:spPr>
          <p:txBody>
            <a:bodyPr/>
            <a:lstStyle/>
            <a:p>
              <a:endParaRPr lang="en-US" dirty="0"/>
            </a:p>
          </p:txBody>
        </p:sp>
        <p:sp>
          <p:nvSpPr>
            <p:cNvPr id="14101" name="Freeform 2433"/>
            <p:cNvSpPr>
              <a:spLocks/>
            </p:cNvSpPr>
            <p:nvPr/>
          </p:nvSpPr>
          <p:spPr bwMode="auto">
            <a:xfrm>
              <a:off x="1989" y="2557"/>
              <a:ext cx="13" cy="13"/>
            </a:xfrm>
            <a:custGeom>
              <a:avLst/>
              <a:gdLst>
                <a:gd name="T0" fmla="*/ 13 w 13"/>
                <a:gd name="T1" fmla="*/ 4 h 13"/>
                <a:gd name="T2" fmla="*/ 8 w 13"/>
                <a:gd name="T3" fmla="*/ 4 h 13"/>
                <a:gd name="T4" fmla="*/ 4 w 13"/>
                <a:gd name="T5" fmla="*/ 0 h 13"/>
                <a:gd name="T6" fmla="*/ 0 w 13"/>
                <a:gd name="T7" fmla="*/ 8 h 13"/>
                <a:gd name="T8" fmla="*/ 4 w 13"/>
                <a:gd name="T9" fmla="*/ 13 h 13"/>
                <a:gd name="T10" fmla="*/ 8 w 13"/>
                <a:gd name="T11" fmla="*/ 13 h 13"/>
                <a:gd name="T12" fmla="*/ 13 w 13"/>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8" y="4"/>
                  </a:lnTo>
                  <a:lnTo>
                    <a:pt x="4" y="0"/>
                  </a:lnTo>
                  <a:lnTo>
                    <a:pt x="0" y="8"/>
                  </a:lnTo>
                  <a:lnTo>
                    <a:pt x="4" y="13"/>
                  </a:lnTo>
                  <a:lnTo>
                    <a:pt x="8" y="13"/>
                  </a:lnTo>
                  <a:lnTo>
                    <a:pt x="13" y="4"/>
                  </a:lnTo>
                  <a:close/>
                </a:path>
              </a:pathLst>
            </a:custGeom>
            <a:solidFill>
              <a:srgbClr val="340D71"/>
            </a:solidFill>
            <a:ln w="9525">
              <a:noFill/>
              <a:round/>
              <a:headEnd/>
              <a:tailEnd/>
            </a:ln>
          </p:spPr>
          <p:txBody>
            <a:bodyPr/>
            <a:lstStyle/>
            <a:p>
              <a:endParaRPr lang="en-US" dirty="0"/>
            </a:p>
          </p:txBody>
        </p:sp>
        <p:sp>
          <p:nvSpPr>
            <p:cNvPr id="14102" name="Freeform 2434"/>
            <p:cNvSpPr>
              <a:spLocks/>
            </p:cNvSpPr>
            <p:nvPr/>
          </p:nvSpPr>
          <p:spPr bwMode="auto">
            <a:xfrm>
              <a:off x="2006" y="2565"/>
              <a:ext cx="13" cy="13"/>
            </a:xfrm>
            <a:custGeom>
              <a:avLst/>
              <a:gdLst>
                <a:gd name="T0" fmla="*/ 13 w 13"/>
                <a:gd name="T1" fmla="*/ 5 h 13"/>
                <a:gd name="T2" fmla="*/ 8 w 13"/>
                <a:gd name="T3" fmla="*/ 13 h 13"/>
                <a:gd name="T4" fmla="*/ 0 w 13"/>
                <a:gd name="T5" fmla="*/ 9 h 13"/>
                <a:gd name="T6" fmla="*/ 4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8" y="13"/>
                  </a:lnTo>
                  <a:lnTo>
                    <a:pt x="0" y="9"/>
                  </a:lnTo>
                  <a:lnTo>
                    <a:pt x="4" y="0"/>
                  </a:lnTo>
                  <a:lnTo>
                    <a:pt x="13" y="5"/>
                  </a:lnTo>
                  <a:close/>
                </a:path>
              </a:pathLst>
            </a:custGeom>
            <a:solidFill>
              <a:srgbClr val="340D71"/>
            </a:solidFill>
            <a:ln w="9525">
              <a:noFill/>
              <a:round/>
              <a:headEnd/>
              <a:tailEnd/>
            </a:ln>
          </p:spPr>
          <p:txBody>
            <a:bodyPr/>
            <a:lstStyle/>
            <a:p>
              <a:endParaRPr lang="en-US" dirty="0"/>
            </a:p>
          </p:txBody>
        </p:sp>
        <p:sp>
          <p:nvSpPr>
            <p:cNvPr id="14103" name="Freeform 2435"/>
            <p:cNvSpPr>
              <a:spLocks/>
            </p:cNvSpPr>
            <p:nvPr/>
          </p:nvSpPr>
          <p:spPr bwMode="auto">
            <a:xfrm>
              <a:off x="2023" y="2574"/>
              <a:ext cx="17" cy="13"/>
            </a:xfrm>
            <a:custGeom>
              <a:avLst/>
              <a:gdLst>
                <a:gd name="T0" fmla="*/ 17 w 17"/>
                <a:gd name="T1" fmla="*/ 4 h 13"/>
                <a:gd name="T2" fmla="*/ 13 w 17"/>
                <a:gd name="T3" fmla="*/ 4 h 13"/>
                <a:gd name="T4" fmla="*/ 4 w 17"/>
                <a:gd name="T5" fmla="*/ 0 h 13"/>
                <a:gd name="T6" fmla="*/ 0 w 17"/>
                <a:gd name="T7" fmla="*/ 8 h 13"/>
                <a:gd name="T8" fmla="*/ 8 w 17"/>
                <a:gd name="T9" fmla="*/ 13 h 13"/>
                <a:gd name="T10" fmla="*/ 13 w 17"/>
                <a:gd name="T11" fmla="*/ 13 h 13"/>
                <a:gd name="T12" fmla="*/ 17 w 17"/>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4"/>
                  </a:moveTo>
                  <a:lnTo>
                    <a:pt x="13" y="4"/>
                  </a:lnTo>
                  <a:lnTo>
                    <a:pt x="4" y="0"/>
                  </a:lnTo>
                  <a:lnTo>
                    <a:pt x="0" y="8"/>
                  </a:lnTo>
                  <a:lnTo>
                    <a:pt x="8" y="13"/>
                  </a:lnTo>
                  <a:lnTo>
                    <a:pt x="13" y="13"/>
                  </a:lnTo>
                  <a:lnTo>
                    <a:pt x="17" y="4"/>
                  </a:lnTo>
                  <a:close/>
                </a:path>
              </a:pathLst>
            </a:custGeom>
            <a:solidFill>
              <a:srgbClr val="340D71"/>
            </a:solidFill>
            <a:ln w="9525">
              <a:noFill/>
              <a:round/>
              <a:headEnd/>
              <a:tailEnd/>
            </a:ln>
          </p:spPr>
          <p:txBody>
            <a:bodyPr/>
            <a:lstStyle/>
            <a:p>
              <a:endParaRPr lang="en-US" dirty="0"/>
            </a:p>
          </p:txBody>
        </p:sp>
        <p:sp>
          <p:nvSpPr>
            <p:cNvPr id="14104" name="Freeform 2436"/>
            <p:cNvSpPr>
              <a:spLocks/>
            </p:cNvSpPr>
            <p:nvPr/>
          </p:nvSpPr>
          <p:spPr bwMode="auto">
            <a:xfrm>
              <a:off x="2044" y="2582"/>
              <a:ext cx="13" cy="13"/>
            </a:xfrm>
            <a:custGeom>
              <a:avLst/>
              <a:gdLst>
                <a:gd name="T0" fmla="*/ 13 w 13"/>
                <a:gd name="T1" fmla="*/ 5 h 13"/>
                <a:gd name="T2" fmla="*/ 9 w 13"/>
                <a:gd name="T3" fmla="*/ 13 h 13"/>
                <a:gd name="T4" fmla="*/ 0 w 13"/>
                <a:gd name="T5" fmla="*/ 9 h 13"/>
                <a:gd name="T6" fmla="*/ 5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5" y="0"/>
                  </a:lnTo>
                  <a:lnTo>
                    <a:pt x="13" y="5"/>
                  </a:lnTo>
                  <a:close/>
                </a:path>
              </a:pathLst>
            </a:custGeom>
            <a:solidFill>
              <a:srgbClr val="340D71"/>
            </a:solidFill>
            <a:ln w="9525">
              <a:noFill/>
              <a:round/>
              <a:headEnd/>
              <a:tailEnd/>
            </a:ln>
          </p:spPr>
          <p:txBody>
            <a:bodyPr/>
            <a:lstStyle/>
            <a:p>
              <a:endParaRPr lang="en-US" dirty="0"/>
            </a:p>
          </p:txBody>
        </p:sp>
        <p:sp>
          <p:nvSpPr>
            <p:cNvPr id="14105" name="Freeform 2437"/>
            <p:cNvSpPr>
              <a:spLocks/>
            </p:cNvSpPr>
            <p:nvPr/>
          </p:nvSpPr>
          <p:spPr bwMode="auto">
            <a:xfrm>
              <a:off x="2066" y="2587"/>
              <a:ext cx="12" cy="13"/>
            </a:xfrm>
            <a:custGeom>
              <a:avLst/>
              <a:gdLst>
                <a:gd name="T0" fmla="*/ 12 w 12"/>
                <a:gd name="T1" fmla="*/ 4 h 13"/>
                <a:gd name="T2" fmla="*/ 8 w 12"/>
                <a:gd name="T3" fmla="*/ 13 h 13"/>
                <a:gd name="T4" fmla="*/ 0 w 12"/>
                <a:gd name="T5" fmla="*/ 13 h 13"/>
                <a:gd name="T6" fmla="*/ 0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13"/>
                  </a:lnTo>
                  <a:lnTo>
                    <a:pt x="0" y="0"/>
                  </a:lnTo>
                  <a:lnTo>
                    <a:pt x="12" y="4"/>
                  </a:lnTo>
                  <a:close/>
                </a:path>
              </a:pathLst>
            </a:custGeom>
            <a:solidFill>
              <a:srgbClr val="340D71"/>
            </a:solidFill>
            <a:ln w="9525">
              <a:noFill/>
              <a:round/>
              <a:headEnd/>
              <a:tailEnd/>
            </a:ln>
          </p:spPr>
          <p:txBody>
            <a:bodyPr/>
            <a:lstStyle/>
            <a:p>
              <a:endParaRPr lang="en-US" dirty="0"/>
            </a:p>
          </p:txBody>
        </p:sp>
        <p:sp>
          <p:nvSpPr>
            <p:cNvPr id="14106" name="Freeform 2438"/>
            <p:cNvSpPr>
              <a:spLocks/>
            </p:cNvSpPr>
            <p:nvPr/>
          </p:nvSpPr>
          <p:spPr bwMode="auto">
            <a:xfrm>
              <a:off x="2083" y="2595"/>
              <a:ext cx="12" cy="13"/>
            </a:xfrm>
            <a:custGeom>
              <a:avLst/>
              <a:gdLst>
                <a:gd name="T0" fmla="*/ 12 w 12"/>
                <a:gd name="T1" fmla="*/ 0 h 13"/>
                <a:gd name="T2" fmla="*/ 12 w 12"/>
                <a:gd name="T3" fmla="*/ 13 h 13"/>
                <a:gd name="T4" fmla="*/ 0 w 12"/>
                <a:gd name="T5" fmla="*/ 9 h 13"/>
                <a:gd name="T6" fmla="*/ 4 w 12"/>
                <a:gd name="T7" fmla="*/ 0 h 13"/>
                <a:gd name="T8" fmla="*/ 12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13"/>
                  </a:lnTo>
                  <a:lnTo>
                    <a:pt x="0" y="9"/>
                  </a:lnTo>
                  <a:lnTo>
                    <a:pt x="4" y="0"/>
                  </a:lnTo>
                  <a:lnTo>
                    <a:pt x="12" y="0"/>
                  </a:lnTo>
                  <a:close/>
                </a:path>
              </a:pathLst>
            </a:custGeom>
            <a:solidFill>
              <a:srgbClr val="340D71"/>
            </a:solidFill>
            <a:ln w="9525">
              <a:noFill/>
              <a:round/>
              <a:headEnd/>
              <a:tailEnd/>
            </a:ln>
          </p:spPr>
          <p:txBody>
            <a:bodyPr/>
            <a:lstStyle/>
            <a:p>
              <a:endParaRPr lang="en-US" dirty="0"/>
            </a:p>
          </p:txBody>
        </p:sp>
        <p:sp>
          <p:nvSpPr>
            <p:cNvPr id="14107" name="Freeform 2439"/>
            <p:cNvSpPr>
              <a:spLocks/>
            </p:cNvSpPr>
            <p:nvPr/>
          </p:nvSpPr>
          <p:spPr bwMode="auto">
            <a:xfrm>
              <a:off x="2104" y="2600"/>
              <a:ext cx="13" cy="12"/>
            </a:xfrm>
            <a:custGeom>
              <a:avLst/>
              <a:gdLst>
                <a:gd name="T0" fmla="*/ 13 w 13"/>
                <a:gd name="T1" fmla="*/ 4 h 12"/>
                <a:gd name="T2" fmla="*/ 9 w 13"/>
                <a:gd name="T3" fmla="*/ 12 h 12"/>
                <a:gd name="T4" fmla="*/ 0 w 13"/>
                <a:gd name="T5" fmla="*/ 8 h 12"/>
                <a:gd name="T6" fmla="*/ 4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8"/>
                  </a:lnTo>
                  <a:lnTo>
                    <a:pt x="4" y="0"/>
                  </a:lnTo>
                  <a:lnTo>
                    <a:pt x="13" y="4"/>
                  </a:lnTo>
                  <a:close/>
                </a:path>
              </a:pathLst>
            </a:custGeom>
            <a:solidFill>
              <a:srgbClr val="340D71"/>
            </a:solidFill>
            <a:ln w="9525">
              <a:noFill/>
              <a:round/>
              <a:headEnd/>
              <a:tailEnd/>
            </a:ln>
          </p:spPr>
          <p:txBody>
            <a:bodyPr/>
            <a:lstStyle/>
            <a:p>
              <a:endParaRPr lang="en-US" dirty="0"/>
            </a:p>
          </p:txBody>
        </p:sp>
        <p:sp>
          <p:nvSpPr>
            <p:cNvPr id="14108" name="Freeform 2440"/>
            <p:cNvSpPr>
              <a:spLocks/>
            </p:cNvSpPr>
            <p:nvPr/>
          </p:nvSpPr>
          <p:spPr bwMode="auto">
            <a:xfrm>
              <a:off x="2125" y="2604"/>
              <a:ext cx="13" cy="13"/>
            </a:xfrm>
            <a:custGeom>
              <a:avLst/>
              <a:gdLst>
                <a:gd name="T0" fmla="*/ 13 w 13"/>
                <a:gd name="T1" fmla="*/ 4 h 13"/>
                <a:gd name="T2" fmla="*/ 0 w 13"/>
                <a:gd name="T3" fmla="*/ 0 h 13"/>
                <a:gd name="T4" fmla="*/ 0 w 13"/>
                <a:gd name="T5" fmla="*/ 0 h 13"/>
                <a:gd name="T6" fmla="*/ 0 w 13"/>
                <a:gd name="T7" fmla="*/ 13 h 13"/>
                <a:gd name="T8" fmla="*/ 0 w 13"/>
                <a:gd name="T9" fmla="*/ 13 h 13"/>
                <a:gd name="T10" fmla="*/ 9 w 13"/>
                <a:gd name="T11" fmla="*/ 13 h 13"/>
                <a:gd name="T12" fmla="*/ 13 w 13"/>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0" y="0"/>
                  </a:lnTo>
                  <a:lnTo>
                    <a:pt x="0" y="13"/>
                  </a:lnTo>
                  <a:lnTo>
                    <a:pt x="9" y="13"/>
                  </a:lnTo>
                  <a:lnTo>
                    <a:pt x="13" y="4"/>
                  </a:lnTo>
                  <a:close/>
                </a:path>
              </a:pathLst>
            </a:custGeom>
            <a:solidFill>
              <a:srgbClr val="340D71"/>
            </a:solidFill>
            <a:ln w="9525">
              <a:noFill/>
              <a:round/>
              <a:headEnd/>
              <a:tailEnd/>
            </a:ln>
          </p:spPr>
          <p:txBody>
            <a:bodyPr/>
            <a:lstStyle/>
            <a:p>
              <a:endParaRPr lang="en-US" dirty="0"/>
            </a:p>
          </p:txBody>
        </p:sp>
        <p:sp>
          <p:nvSpPr>
            <p:cNvPr id="14109" name="Freeform 2441"/>
            <p:cNvSpPr>
              <a:spLocks/>
            </p:cNvSpPr>
            <p:nvPr/>
          </p:nvSpPr>
          <p:spPr bwMode="auto">
            <a:xfrm>
              <a:off x="2142" y="2608"/>
              <a:ext cx="13" cy="13"/>
            </a:xfrm>
            <a:custGeom>
              <a:avLst/>
              <a:gdLst>
                <a:gd name="T0" fmla="*/ 13 w 13"/>
                <a:gd name="T1" fmla="*/ 4 h 13"/>
                <a:gd name="T2" fmla="*/ 13 w 13"/>
                <a:gd name="T3" fmla="*/ 13 h 13"/>
                <a:gd name="T4" fmla="*/ 0 w 13"/>
                <a:gd name="T5" fmla="*/ 13 h 13"/>
                <a:gd name="T6" fmla="*/ 5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13" y="13"/>
                  </a:lnTo>
                  <a:lnTo>
                    <a:pt x="0" y="13"/>
                  </a:lnTo>
                  <a:lnTo>
                    <a:pt x="5" y="0"/>
                  </a:lnTo>
                  <a:lnTo>
                    <a:pt x="13" y="4"/>
                  </a:lnTo>
                  <a:close/>
                </a:path>
              </a:pathLst>
            </a:custGeom>
            <a:solidFill>
              <a:srgbClr val="340D71"/>
            </a:solidFill>
            <a:ln w="9525">
              <a:noFill/>
              <a:round/>
              <a:headEnd/>
              <a:tailEnd/>
            </a:ln>
          </p:spPr>
          <p:txBody>
            <a:bodyPr/>
            <a:lstStyle/>
            <a:p>
              <a:endParaRPr lang="en-US" dirty="0"/>
            </a:p>
          </p:txBody>
        </p:sp>
        <p:sp>
          <p:nvSpPr>
            <p:cNvPr id="14110" name="Freeform 2442"/>
            <p:cNvSpPr>
              <a:spLocks/>
            </p:cNvSpPr>
            <p:nvPr/>
          </p:nvSpPr>
          <p:spPr bwMode="auto">
            <a:xfrm>
              <a:off x="2164" y="2612"/>
              <a:ext cx="12" cy="13"/>
            </a:xfrm>
            <a:custGeom>
              <a:avLst/>
              <a:gdLst>
                <a:gd name="T0" fmla="*/ 12 w 12"/>
                <a:gd name="T1" fmla="*/ 5 h 13"/>
                <a:gd name="T2" fmla="*/ 8 w 12"/>
                <a:gd name="T3" fmla="*/ 13 h 13"/>
                <a:gd name="T4" fmla="*/ 0 w 12"/>
                <a:gd name="T5" fmla="*/ 13 h 13"/>
                <a:gd name="T6" fmla="*/ 4 w 12"/>
                <a:gd name="T7" fmla="*/ 0 h 13"/>
                <a:gd name="T8" fmla="*/ 12 w 12"/>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5"/>
                  </a:moveTo>
                  <a:lnTo>
                    <a:pt x="8" y="13"/>
                  </a:lnTo>
                  <a:lnTo>
                    <a:pt x="0" y="13"/>
                  </a:lnTo>
                  <a:lnTo>
                    <a:pt x="4" y="0"/>
                  </a:lnTo>
                  <a:lnTo>
                    <a:pt x="12" y="5"/>
                  </a:lnTo>
                  <a:close/>
                </a:path>
              </a:pathLst>
            </a:custGeom>
            <a:solidFill>
              <a:srgbClr val="340D71"/>
            </a:solidFill>
            <a:ln w="9525">
              <a:noFill/>
              <a:round/>
              <a:headEnd/>
              <a:tailEnd/>
            </a:ln>
          </p:spPr>
          <p:txBody>
            <a:bodyPr/>
            <a:lstStyle/>
            <a:p>
              <a:endParaRPr lang="en-US" dirty="0"/>
            </a:p>
          </p:txBody>
        </p:sp>
        <p:sp>
          <p:nvSpPr>
            <p:cNvPr id="14111" name="Freeform 2443"/>
            <p:cNvSpPr>
              <a:spLocks/>
            </p:cNvSpPr>
            <p:nvPr/>
          </p:nvSpPr>
          <p:spPr bwMode="auto">
            <a:xfrm>
              <a:off x="2185" y="2617"/>
              <a:ext cx="13" cy="12"/>
            </a:xfrm>
            <a:custGeom>
              <a:avLst/>
              <a:gdLst>
                <a:gd name="T0" fmla="*/ 13 w 13"/>
                <a:gd name="T1" fmla="*/ 0 h 12"/>
                <a:gd name="T2" fmla="*/ 9 w 13"/>
                <a:gd name="T3" fmla="*/ 12 h 12"/>
                <a:gd name="T4" fmla="*/ 0 w 13"/>
                <a:gd name="T5" fmla="*/ 8 h 12"/>
                <a:gd name="T6" fmla="*/ 0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9" y="12"/>
                  </a:lnTo>
                  <a:lnTo>
                    <a:pt x="0" y="8"/>
                  </a:lnTo>
                  <a:lnTo>
                    <a:pt x="0" y="0"/>
                  </a:lnTo>
                  <a:lnTo>
                    <a:pt x="13" y="0"/>
                  </a:lnTo>
                  <a:close/>
                </a:path>
              </a:pathLst>
            </a:custGeom>
            <a:solidFill>
              <a:srgbClr val="340D71"/>
            </a:solidFill>
            <a:ln w="9525">
              <a:noFill/>
              <a:round/>
              <a:headEnd/>
              <a:tailEnd/>
            </a:ln>
          </p:spPr>
          <p:txBody>
            <a:bodyPr/>
            <a:lstStyle/>
            <a:p>
              <a:endParaRPr lang="en-US" dirty="0"/>
            </a:p>
          </p:txBody>
        </p:sp>
        <p:sp>
          <p:nvSpPr>
            <p:cNvPr id="14112" name="Freeform 2444"/>
            <p:cNvSpPr>
              <a:spLocks/>
            </p:cNvSpPr>
            <p:nvPr/>
          </p:nvSpPr>
          <p:spPr bwMode="auto">
            <a:xfrm>
              <a:off x="2206" y="2617"/>
              <a:ext cx="9" cy="12"/>
            </a:xfrm>
            <a:custGeom>
              <a:avLst/>
              <a:gdLst>
                <a:gd name="T0" fmla="*/ 9 w 9"/>
                <a:gd name="T1" fmla="*/ 4 h 12"/>
                <a:gd name="T2" fmla="*/ 9 w 9"/>
                <a:gd name="T3" fmla="*/ 12 h 12"/>
                <a:gd name="T4" fmla="*/ 0 w 9"/>
                <a:gd name="T5" fmla="*/ 12 h 12"/>
                <a:gd name="T6" fmla="*/ 0 w 9"/>
                <a:gd name="T7" fmla="*/ 0 h 12"/>
                <a:gd name="T8" fmla="*/ 9 w 9"/>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9" y="4"/>
                  </a:moveTo>
                  <a:lnTo>
                    <a:pt x="9" y="12"/>
                  </a:lnTo>
                  <a:lnTo>
                    <a:pt x="0" y="12"/>
                  </a:lnTo>
                  <a:lnTo>
                    <a:pt x="0" y="0"/>
                  </a:lnTo>
                  <a:lnTo>
                    <a:pt x="9" y="4"/>
                  </a:lnTo>
                  <a:close/>
                </a:path>
              </a:pathLst>
            </a:custGeom>
            <a:solidFill>
              <a:srgbClr val="340D71"/>
            </a:solidFill>
            <a:ln w="9525">
              <a:noFill/>
              <a:round/>
              <a:headEnd/>
              <a:tailEnd/>
            </a:ln>
          </p:spPr>
          <p:txBody>
            <a:bodyPr/>
            <a:lstStyle/>
            <a:p>
              <a:endParaRPr lang="en-US" dirty="0"/>
            </a:p>
          </p:txBody>
        </p:sp>
        <p:sp>
          <p:nvSpPr>
            <p:cNvPr id="14113" name="Freeform 2445"/>
            <p:cNvSpPr>
              <a:spLocks/>
            </p:cNvSpPr>
            <p:nvPr/>
          </p:nvSpPr>
          <p:spPr bwMode="auto">
            <a:xfrm>
              <a:off x="2223" y="2621"/>
              <a:ext cx="13" cy="13"/>
            </a:xfrm>
            <a:custGeom>
              <a:avLst/>
              <a:gdLst>
                <a:gd name="T0" fmla="*/ 13 w 13"/>
                <a:gd name="T1" fmla="*/ 0 h 13"/>
                <a:gd name="T2" fmla="*/ 9 w 13"/>
                <a:gd name="T3" fmla="*/ 0 h 13"/>
                <a:gd name="T4" fmla="*/ 5 w 13"/>
                <a:gd name="T5" fmla="*/ 0 h 13"/>
                <a:gd name="T6" fmla="*/ 0 w 13"/>
                <a:gd name="T7" fmla="*/ 8 h 13"/>
                <a:gd name="T8" fmla="*/ 9 w 13"/>
                <a:gd name="T9" fmla="*/ 13 h 13"/>
                <a:gd name="T10" fmla="*/ 13 w 13"/>
                <a:gd name="T11" fmla="*/ 13 h 13"/>
                <a:gd name="T12" fmla="*/ 1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9" y="0"/>
                  </a:lnTo>
                  <a:lnTo>
                    <a:pt x="5" y="0"/>
                  </a:lnTo>
                  <a:lnTo>
                    <a:pt x="0" y="8"/>
                  </a:lnTo>
                  <a:lnTo>
                    <a:pt x="9" y="13"/>
                  </a:lnTo>
                  <a:lnTo>
                    <a:pt x="13" y="13"/>
                  </a:lnTo>
                  <a:lnTo>
                    <a:pt x="13" y="0"/>
                  </a:lnTo>
                  <a:close/>
                </a:path>
              </a:pathLst>
            </a:custGeom>
            <a:solidFill>
              <a:srgbClr val="340D71"/>
            </a:solidFill>
            <a:ln w="9525">
              <a:noFill/>
              <a:round/>
              <a:headEnd/>
              <a:tailEnd/>
            </a:ln>
          </p:spPr>
          <p:txBody>
            <a:bodyPr/>
            <a:lstStyle/>
            <a:p>
              <a:endParaRPr lang="en-US" dirty="0"/>
            </a:p>
          </p:txBody>
        </p:sp>
        <p:sp>
          <p:nvSpPr>
            <p:cNvPr id="14114" name="Freeform 2446"/>
            <p:cNvSpPr>
              <a:spLocks/>
            </p:cNvSpPr>
            <p:nvPr/>
          </p:nvSpPr>
          <p:spPr bwMode="auto">
            <a:xfrm>
              <a:off x="2245" y="2621"/>
              <a:ext cx="13" cy="13"/>
            </a:xfrm>
            <a:custGeom>
              <a:avLst/>
              <a:gdLst>
                <a:gd name="T0" fmla="*/ 13 w 13"/>
                <a:gd name="T1" fmla="*/ 0 h 13"/>
                <a:gd name="T2" fmla="*/ 13 w 13"/>
                <a:gd name="T3" fmla="*/ 13 h 13"/>
                <a:gd name="T4" fmla="*/ 0 w 13"/>
                <a:gd name="T5" fmla="*/ 13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13"/>
                  </a:lnTo>
                  <a:lnTo>
                    <a:pt x="4" y="0"/>
                  </a:lnTo>
                  <a:lnTo>
                    <a:pt x="13" y="0"/>
                  </a:lnTo>
                  <a:close/>
                </a:path>
              </a:pathLst>
            </a:custGeom>
            <a:solidFill>
              <a:srgbClr val="340D71"/>
            </a:solidFill>
            <a:ln w="9525">
              <a:noFill/>
              <a:round/>
              <a:headEnd/>
              <a:tailEnd/>
            </a:ln>
          </p:spPr>
          <p:txBody>
            <a:bodyPr/>
            <a:lstStyle/>
            <a:p>
              <a:endParaRPr lang="en-US" dirty="0"/>
            </a:p>
          </p:txBody>
        </p:sp>
        <p:sp>
          <p:nvSpPr>
            <p:cNvPr id="14115" name="Rectangle 2447"/>
            <p:cNvSpPr>
              <a:spLocks noChangeArrowheads="1"/>
            </p:cNvSpPr>
            <p:nvPr/>
          </p:nvSpPr>
          <p:spPr bwMode="auto">
            <a:xfrm>
              <a:off x="2266" y="2625"/>
              <a:ext cx="13" cy="9"/>
            </a:xfrm>
            <a:prstGeom prst="rect">
              <a:avLst/>
            </a:prstGeom>
            <a:solidFill>
              <a:srgbClr val="340D71"/>
            </a:solidFill>
            <a:ln w="9525">
              <a:noFill/>
              <a:miter lim="800000"/>
              <a:headEnd/>
              <a:tailEnd/>
            </a:ln>
          </p:spPr>
          <p:txBody>
            <a:bodyPr/>
            <a:lstStyle/>
            <a:p>
              <a:endParaRPr lang="en-US" dirty="0"/>
            </a:p>
          </p:txBody>
        </p:sp>
        <p:sp>
          <p:nvSpPr>
            <p:cNvPr id="14116" name="Freeform 2448"/>
            <p:cNvSpPr>
              <a:spLocks/>
            </p:cNvSpPr>
            <p:nvPr/>
          </p:nvSpPr>
          <p:spPr bwMode="auto">
            <a:xfrm>
              <a:off x="2287" y="2625"/>
              <a:ext cx="5" cy="9"/>
            </a:xfrm>
            <a:custGeom>
              <a:avLst/>
              <a:gdLst>
                <a:gd name="T0" fmla="*/ 5 w 5"/>
                <a:gd name="T1" fmla="*/ 0 h 9"/>
                <a:gd name="T2" fmla="*/ 5 w 5"/>
                <a:gd name="T3" fmla="*/ 0 h 9"/>
                <a:gd name="T4" fmla="*/ 0 w 5"/>
                <a:gd name="T5" fmla="*/ 0 h 9"/>
                <a:gd name="T6" fmla="*/ 0 w 5"/>
                <a:gd name="T7" fmla="*/ 9 h 9"/>
                <a:gd name="T8" fmla="*/ 5 w 5"/>
                <a:gd name="T9" fmla="*/ 9 h 9"/>
                <a:gd name="T10" fmla="*/ 5 w 5"/>
                <a:gd name="T11" fmla="*/ 9 h 9"/>
                <a:gd name="T12" fmla="*/ 5 w 5"/>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
                  <a:moveTo>
                    <a:pt x="5" y="0"/>
                  </a:moveTo>
                  <a:lnTo>
                    <a:pt x="5" y="0"/>
                  </a:lnTo>
                  <a:lnTo>
                    <a:pt x="0" y="0"/>
                  </a:lnTo>
                  <a:lnTo>
                    <a:pt x="0" y="9"/>
                  </a:lnTo>
                  <a:lnTo>
                    <a:pt x="5" y="9"/>
                  </a:lnTo>
                  <a:lnTo>
                    <a:pt x="5" y="0"/>
                  </a:lnTo>
                  <a:close/>
                </a:path>
              </a:pathLst>
            </a:custGeom>
            <a:solidFill>
              <a:srgbClr val="340D71"/>
            </a:solidFill>
            <a:ln w="9525">
              <a:noFill/>
              <a:round/>
              <a:headEnd/>
              <a:tailEnd/>
            </a:ln>
          </p:spPr>
          <p:txBody>
            <a:bodyPr/>
            <a:lstStyle/>
            <a:p>
              <a:endParaRPr lang="en-US" dirty="0"/>
            </a:p>
          </p:txBody>
        </p:sp>
        <p:sp>
          <p:nvSpPr>
            <p:cNvPr id="14117" name="Rectangle 2449"/>
            <p:cNvSpPr>
              <a:spLocks noChangeArrowheads="1"/>
            </p:cNvSpPr>
            <p:nvPr/>
          </p:nvSpPr>
          <p:spPr bwMode="auto">
            <a:xfrm>
              <a:off x="2292" y="2625"/>
              <a:ext cx="4" cy="9"/>
            </a:xfrm>
            <a:prstGeom prst="rect">
              <a:avLst/>
            </a:prstGeom>
            <a:solidFill>
              <a:srgbClr val="340D71"/>
            </a:solidFill>
            <a:ln w="9525">
              <a:noFill/>
              <a:miter lim="800000"/>
              <a:headEnd/>
              <a:tailEnd/>
            </a:ln>
          </p:spPr>
          <p:txBody>
            <a:bodyPr/>
            <a:lstStyle/>
            <a:p>
              <a:endParaRPr lang="en-US" dirty="0"/>
            </a:p>
          </p:txBody>
        </p:sp>
        <p:sp>
          <p:nvSpPr>
            <p:cNvPr id="14118" name="Freeform 2450"/>
            <p:cNvSpPr>
              <a:spLocks/>
            </p:cNvSpPr>
            <p:nvPr/>
          </p:nvSpPr>
          <p:spPr bwMode="auto">
            <a:xfrm>
              <a:off x="2309" y="2621"/>
              <a:ext cx="8" cy="13"/>
            </a:xfrm>
            <a:custGeom>
              <a:avLst/>
              <a:gdLst>
                <a:gd name="T0" fmla="*/ 8 w 8"/>
                <a:gd name="T1" fmla="*/ 0 h 13"/>
                <a:gd name="T2" fmla="*/ 8 w 8"/>
                <a:gd name="T3" fmla="*/ 13 h 13"/>
                <a:gd name="T4" fmla="*/ 0 w 8"/>
                <a:gd name="T5" fmla="*/ 13 h 13"/>
                <a:gd name="T6" fmla="*/ 0 w 8"/>
                <a:gd name="T7" fmla="*/ 4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13"/>
                  </a:lnTo>
                  <a:lnTo>
                    <a:pt x="0" y="13"/>
                  </a:lnTo>
                  <a:lnTo>
                    <a:pt x="0" y="4"/>
                  </a:lnTo>
                  <a:lnTo>
                    <a:pt x="8" y="0"/>
                  </a:lnTo>
                  <a:close/>
                </a:path>
              </a:pathLst>
            </a:custGeom>
            <a:solidFill>
              <a:srgbClr val="340D71"/>
            </a:solidFill>
            <a:ln w="9525">
              <a:noFill/>
              <a:round/>
              <a:headEnd/>
              <a:tailEnd/>
            </a:ln>
          </p:spPr>
          <p:txBody>
            <a:bodyPr/>
            <a:lstStyle/>
            <a:p>
              <a:endParaRPr lang="en-US" dirty="0"/>
            </a:p>
          </p:txBody>
        </p:sp>
        <p:sp>
          <p:nvSpPr>
            <p:cNvPr id="14119" name="Rectangle 2451"/>
            <p:cNvSpPr>
              <a:spLocks noChangeArrowheads="1"/>
            </p:cNvSpPr>
            <p:nvPr/>
          </p:nvSpPr>
          <p:spPr bwMode="auto">
            <a:xfrm>
              <a:off x="2330" y="2621"/>
              <a:ext cx="9" cy="13"/>
            </a:xfrm>
            <a:prstGeom prst="rect">
              <a:avLst/>
            </a:prstGeom>
            <a:solidFill>
              <a:srgbClr val="340D71"/>
            </a:solidFill>
            <a:ln w="9525">
              <a:noFill/>
              <a:miter lim="800000"/>
              <a:headEnd/>
              <a:tailEnd/>
            </a:ln>
          </p:spPr>
          <p:txBody>
            <a:bodyPr/>
            <a:lstStyle/>
            <a:p>
              <a:endParaRPr lang="en-US" dirty="0"/>
            </a:p>
          </p:txBody>
        </p:sp>
        <p:sp>
          <p:nvSpPr>
            <p:cNvPr id="14120" name="Freeform 2452"/>
            <p:cNvSpPr>
              <a:spLocks/>
            </p:cNvSpPr>
            <p:nvPr/>
          </p:nvSpPr>
          <p:spPr bwMode="auto">
            <a:xfrm>
              <a:off x="2351" y="2621"/>
              <a:ext cx="9" cy="13"/>
            </a:xfrm>
            <a:custGeom>
              <a:avLst/>
              <a:gdLst>
                <a:gd name="T0" fmla="*/ 9 w 9"/>
                <a:gd name="T1" fmla="*/ 0 h 13"/>
                <a:gd name="T2" fmla="*/ 0 w 9"/>
                <a:gd name="T3" fmla="*/ 0 h 13"/>
                <a:gd name="T4" fmla="*/ 0 w 9"/>
                <a:gd name="T5" fmla="*/ 0 h 13"/>
                <a:gd name="T6" fmla="*/ 0 w 9"/>
                <a:gd name="T7" fmla="*/ 13 h 13"/>
                <a:gd name="T8" fmla="*/ 0 w 9"/>
                <a:gd name="T9" fmla="*/ 13 h 13"/>
                <a:gd name="T10" fmla="*/ 9 w 9"/>
                <a:gd name="T11" fmla="*/ 8 h 13"/>
                <a:gd name="T12" fmla="*/ 9 w 9"/>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0"/>
                  </a:lnTo>
                  <a:lnTo>
                    <a:pt x="0" y="13"/>
                  </a:lnTo>
                  <a:lnTo>
                    <a:pt x="9" y="8"/>
                  </a:lnTo>
                  <a:lnTo>
                    <a:pt x="9" y="0"/>
                  </a:lnTo>
                  <a:close/>
                </a:path>
              </a:pathLst>
            </a:custGeom>
            <a:solidFill>
              <a:srgbClr val="340D71"/>
            </a:solidFill>
            <a:ln w="9525">
              <a:noFill/>
              <a:round/>
              <a:headEnd/>
              <a:tailEnd/>
            </a:ln>
          </p:spPr>
          <p:txBody>
            <a:bodyPr/>
            <a:lstStyle/>
            <a:p>
              <a:endParaRPr lang="en-US" dirty="0"/>
            </a:p>
          </p:txBody>
        </p:sp>
        <p:sp>
          <p:nvSpPr>
            <p:cNvPr id="14121" name="Freeform 2453"/>
            <p:cNvSpPr>
              <a:spLocks/>
            </p:cNvSpPr>
            <p:nvPr/>
          </p:nvSpPr>
          <p:spPr bwMode="auto">
            <a:xfrm>
              <a:off x="2368" y="2617"/>
              <a:ext cx="13" cy="12"/>
            </a:xfrm>
            <a:custGeom>
              <a:avLst/>
              <a:gdLst>
                <a:gd name="T0" fmla="*/ 13 w 13"/>
                <a:gd name="T1" fmla="*/ 0 h 12"/>
                <a:gd name="T2" fmla="*/ 13 w 13"/>
                <a:gd name="T3" fmla="*/ 12 h 12"/>
                <a:gd name="T4" fmla="*/ 0 w 13"/>
                <a:gd name="T5" fmla="*/ 12 h 12"/>
                <a:gd name="T6" fmla="*/ 0 w 13"/>
                <a:gd name="T7" fmla="*/ 4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12"/>
                  </a:lnTo>
                  <a:lnTo>
                    <a:pt x="0" y="12"/>
                  </a:lnTo>
                  <a:lnTo>
                    <a:pt x="0" y="4"/>
                  </a:lnTo>
                  <a:lnTo>
                    <a:pt x="13" y="0"/>
                  </a:lnTo>
                  <a:close/>
                </a:path>
              </a:pathLst>
            </a:custGeom>
            <a:solidFill>
              <a:srgbClr val="340D71"/>
            </a:solidFill>
            <a:ln w="9525">
              <a:noFill/>
              <a:round/>
              <a:headEnd/>
              <a:tailEnd/>
            </a:ln>
          </p:spPr>
          <p:txBody>
            <a:bodyPr/>
            <a:lstStyle/>
            <a:p>
              <a:endParaRPr lang="en-US" dirty="0"/>
            </a:p>
          </p:txBody>
        </p:sp>
        <p:sp>
          <p:nvSpPr>
            <p:cNvPr id="14122" name="Freeform 2454"/>
            <p:cNvSpPr>
              <a:spLocks/>
            </p:cNvSpPr>
            <p:nvPr/>
          </p:nvSpPr>
          <p:spPr bwMode="auto">
            <a:xfrm>
              <a:off x="2390" y="2617"/>
              <a:ext cx="13" cy="12"/>
            </a:xfrm>
            <a:custGeom>
              <a:avLst/>
              <a:gdLst>
                <a:gd name="T0" fmla="*/ 8 w 13"/>
                <a:gd name="T1" fmla="*/ 0 h 12"/>
                <a:gd name="T2" fmla="*/ 13 w 13"/>
                <a:gd name="T3" fmla="*/ 8 h 12"/>
                <a:gd name="T4" fmla="*/ 0 w 13"/>
                <a:gd name="T5" fmla="*/ 12 h 12"/>
                <a:gd name="T6" fmla="*/ 0 w 13"/>
                <a:gd name="T7" fmla="*/ 0 h 12"/>
                <a:gd name="T8" fmla="*/ 8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8" y="0"/>
                  </a:moveTo>
                  <a:lnTo>
                    <a:pt x="13" y="8"/>
                  </a:lnTo>
                  <a:lnTo>
                    <a:pt x="0" y="12"/>
                  </a:lnTo>
                  <a:lnTo>
                    <a:pt x="0" y="0"/>
                  </a:lnTo>
                  <a:lnTo>
                    <a:pt x="8" y="0"/>
                  </a:lnTo>
                  <a:close/>
                </a:path>
              </a:pathLst>
            </a:custGeom>
            <a:solidFill>
              <a:srgbClr val="340D71"/>
            </a:solidFill>
            <a:ln w="9525">
              <a:noFill/>
              <a:round/>
              <a:headEnd/>
              <a:tailEnd/>
            </a:ln>
          </p:spPr>
          <p:txBody>
            <a:bodyPr/>
            <a:lstStyle/>
            <a:p>
              <a:endParaRPr lang="en-US" dirty="0"/>
            </a:p>
          </p:txBody>
        </p:sp>
        <p:sp>
          <p:nvSpPr>
            <p:cNvPr id="14123" name="Freeform 2455"/>
            <p:cNvSpPr>
              <a:spLocks/>
            </p:cNvSpPr>
            <p:nvPr/>
          </p:nvSpPr>
          <p:spPr bwMode="auto">
            <a:xfrm>
              <a:off x="2411" y="2612"/>
              <a:ext cx="9" cy="13"/>
            </a:xfrm>
            <a:custGeom>
              <a:avLst/>
              <a:gdLst>
                <a:gd name="T0" fmla="*/ 9 w 9"/>
                <a:gd name="T1" fmla="*/ 0 h 13"/>
                <a:gd name="T2" fmla="*/ 9 w 9"/>
                <a:gd name="T3" fmla="*/ 9 h 13"/>
                <a:gd name="T4" fmla="*/ 0 w 9"/>
                <a:gd name="T5" fmla="*/ 13 h 13"/>
                <a:gd name="T6" fmla="*/ 0 w 9"/>
                <a:gd name="T7" fmla="*/ 5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9"/>
                  </a:lnTo>
                  <a:lnTo>
                    <a:pt x="0" y="13"/>
                  </a:lnTo>
                  <a:lnTo>
                    <a:pt x="0" y="5"/>
                  </a:lnTo>
                  <a:lnTo>
                    <a:pt x="9" y="0"/>
                  </a:lnTo>
                  <a:close/>
                </a:path>
              </a:pathLst>
            </a:custGeom>
            <a:solidFill>
              <a:srgbClr val="340D71"/>
            </a:solidFill>
            <a:ln w="9525">
              <a:noFill/>
              <a:round/>
              <a:headEnd/>
              <a:tailEnd/>
            </a:ln>
          </p:spPr>
          <p:txBody>
            <a:bodyPr/>
            <a:lstStyle/>
            <a:p>
              <a:endParaRPr lang="en-US" dirty="0"/>
            </a:p>
          </p:txBody>
        </p:sp>
        <p:sp>
          <p:nvSpPr>
            <p:cNvPr id="14124" name="Freeform 2456"/>
            <p:cNvSpPr>
              <a:spLocks/>
            </p:cNvSpPr>
            <p:nvPr/>
          </p:nvSpPr>
          <p:spPr bwMode="auto">
            <a:xfrm>
              <a:off x="2428" y="2608"/>
              <a:ext cx="13" cy="13"/>
            </a:xfrm>
            <a:custGeom>
              <a:avLst/>
              <a:gdLst>
                <a:gd name="T0" fmla="*/ 13 w 13"/>
                <a:gd name="T1" fmla="*/ 0 h 13"/>
                <a:gd name="T2" fmla="*/ 13 w 13"/>
                <a:gd name="T3" fmla="*/ 13 h 13"/>
                <a:gd name="T4" fmla="*/ 4 w 13"/>
                <a:gd name="T5" fmla="*/ 13 h 13"/>
                <a:gd name="T6" fmla="*/ 0 w 13"/>
                <a:gd name="T7" fmla="*/ 4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4"/>
                  </a:lnTo>
                  <a:lnTo>
                    <a:pt x="13" y="0"/>
                  </a:lnTo>
                  <a:close/>
                </a:path>
              </a:pathLst>
            </a:custGeom>
            <a:solidFill>
              <a:srgbClr val="340D71"/>
            </a:solidFill>
            <a:ln w="9525">
              <a:noFill/>
              <a:round/>
              <a:headEnd/>
              <a:tailEnd/>
            </a:ln>
          </p:spPr>
          <p:txBody>
            <a:bodyPr/>
            <a:lstStyle/>
            <a:p>
              <a:endParaRPr lang="en-US" dirty="0"/>
            </a:p>
          </p:txBody>
        </p:sp>
        <p:sp>
          <p:nvSpPr>
            <p:cNvPr id="14125" name="Freeform 2457"/>
            <p:cNvSpPr>
              <a:spLocks/>
            </p:cNvSpPr>
            <p:nvPr/>
          </p:nvSpPr>
          <p:spPr bwMode="auto">
            <a:xfrm>
              <a:off x="2449" y="2604"/>
              <a:ext cx="13" cy="13"/>
            </a:xfrm>
            <a:custGeom>
              <a:avLst/>
              <a:gdLst>
                <a:gd name="T0" fmla="*/ 9 w 13"/>
                <a:gd name="T1" fmla="*/ 0 h 13"/>
                <a:gd name="T2" fmla="*/ 9 w 13"/>
                <a:gd name="T3" fmla="*/ 0 h 13"/>
                <a:gd name="T4" fmla="*/ 0 w 13"/>
                <a:gd name="T5" fmla="*/ 4 h 13"/>
                <a:gd name="T6" fmla="*/ 5 w 13"/>
                <a:gd name="T7" fmla="*/ 13 h 13"/>
                <a:gd name="T8" fmla="*/ 9 w 13"/>
                <a:gd name="T9" fmla="*/ 13 h 13"/>
                <a:gd name="T10" fmla="*/ 13 w 13"/>
                <a:gd name="T11" fmla="*/ 13 h 13"/>
                <a:gd name="T12" fmla="*/ 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9" y="0"/>
                  </a:lnTo>
                  <a:lnTo>
                    <a:pt x="0" y="4"/>
                  </a:lnTo>
                  <a:lnTo>
                    <a:pt x="5" y="13"/>
                  </a:lnTo>
                  <a:lnTo>
                    <a:pt x="9" y="13"/>
                  </a:lnTo>
                  <a:lnTo>
                    <a:pt x="13" y="13"/>
                  </a:lnTo>
                  <a:lnTo>
                    <a:pt x="9" y="0"/>
                  </a:lnTo>
                  <a:close/>
                </a:path>
              </a:pathLst>
            </a:custGeom>
            <a:solidFill>
              <a:srgbClr val="340D71"/>
            </a:solidFill>
            <a:ln w="9525">
              <a:noFill/>
              <a:round/>
              <a:headEnd/>
              <a:tailEnd/>
            </a:ln>
          </p:spPr>
          <p:txBody>
            <a:bodyPr/>
            <a:lstStyle/>
            <a:p>
              <a:endParaRPr lang="en-US" dirty="0"/>
            </a:p>
          </p:txBody>
        </p:sp>
        <p:sp>
          <p:nvSpPr>
            <p:cNvPr id="14126" name="Freeform 2458"/>
            <p:cNvSpPr>
              <a:spLocks/>
            </p:cNvSpPr>
            <p:nvPr/>
          </p:nvSpPr>
          <p:spPr bwMode="auto">
            <a:xfrm>
              <a:off x="2471" y="2600"/>
              <a:ext cx="13" cy="12"/>
            </a:xfrm>
            <a:custGeom>
              <a:avLst/>
              <a:gdLst>
                <a:gd name="T0" fmla="*/ 8 w 13"/>
                <a:gd name="T1" fmla="*/ 0 h 12"/>
                <a:gd name="T2" fmla="*/ 13 w 13"/>
                <a:gd name="T3" fmla="*/ 8 h 12"/>
                <a:gd name="T4" fmla="*/ 0 w 13"/>
                <a:gd name="T5" fmla="*/ 12 h 12"/>
                <a:gd name="T6" fmla="*/ 0 w 13"/>
                <a:gd name="T7" fmla="*/ 4 h 12"/>
                <a:gd name="T8" fmla="*/ 8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8" y="0"/>
                  </a:moveTo>
                  <a:lnTo>
                    <a:pt x="13" y="8"/>
                  </a:lnTo>
                  <a:lnTo>
                    <a:pt x="0" y="12"/>
                  </a:lnTo>
                  <a:lnTo>
                    <a:pt x="0" y="4"/>
                  </a:lnTo>
                  <a:lnTo>
                    <a:pt x="8" y="0"/>
                  </a:lnTo>
                  <a:close/>
                </a:path>
              </a:pathLst>
            </a:custGeom>
            <a:solidFill>
              <a:srgbClr val="340D71"/>
            </a:solidFill>
            <a:ln w="9525">
              <a:noFill/>
              <a:round/>
              <a:headEnd/>
              <a:tailEnd/>
            </a:ln>
          </p:spPr>
          <p:txBody>
            <a:bodyPr/>
            <a:lstStyle/>
            <a:p>
              <a:endParaRPr lang="en-US" dirty="0"/>
            </a:p>
          </p:txBody>
        </p:sp>
        <p:sp>
          <p:nvSpPr>
            <p:cNvPr id="14127" name="Freeform 2459"/>
            <p:cNvSpPr>
              <a:spLocks/>
            </p:cNvSpPr>
            <p:nvPr/>
          </p:nvSpPr>
          <p:spPr bwMode="auto">
            <a:xfrm>
              <a:off x="2488" y="2595"/>
              <a:ext cx="13" cy="13"/>
            </a:xfrm>
            <a:custGeom>
              <a:avLst/>
              <a:gdLst>
                <a:gd name="T0" fmla="*/ 13 w 13"/>
                <a:gd name="T1" fmla="*/ 0 h 13"/>
                <a:gd name="T2" fmla="*/ 13 w 13"/>
                <a:gd name="T3" fmla="*/ 9 h 13"/>
                <a:gd name="T4" fmla="*/ 4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9"/>
                  </a:lnTo>
                  <a:lnTo>
                    <a:pt x="4" y="13"/>
                  </a:lnTo>
                  <a:lnTo>
                    <a:pt x="0" y="0"/>
                  </a:lnTo>
                  <a:lnTo>
                    <a:pt x="13" y="0"/>
                  </a:lnTo>
                  <a:close/>
                </a:path>
              </a:pathLst>
            </a:custGeom>
            <a:solidFill>
              <a:srgbClr val="340D71"/>
            </a:solidFill>
            <a:ln w="9525">
              <a:noFill/>
              <a:round/>
              <a:headEnd/>
              <a:tailEnd/>
            </a:ln>
          </p:spPr>
          <p:txBody>
            <a:bodyPr/>
            <a:lstStyle/>
            <a:p>
              <a:endParaRPr lang="en-US" dirty="0"/>
            </a:p>
          </p:txBody>
        </p:sp>
        <p:sp>
          <p:nvSpPr>
            <p:cNvPr id="14128" name="Freeform 2460"/>
            <p:cNvSpPr>
              <a:spLocks/>
            </p:cNvSpPr>
            <p:nvPr/>
          </p:nvSpPr>
          <p:spPr bwMode="auto">
            <a:xfrm>
              <a:off x="2509" y="2587"/>
              <a:ext cx="13" cy="13"/>
            </a:xfrm>
            <a:custGeom>
              <a:avLst/>
              <a:gdLst>
                <a:gd name="T0" fmla="*/ 9 w 13"/>
                <a:gd name="T1" fmla="*/ 0 h 13"/>
                <a:gd name="T2" fmla="*/ 13 w 13"/>
                <a:gd name="T3" fmla="*/ 8 h 13"/>
                <a:gd name="T4" fmla="*/ 4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8"/>
                  </a:lnTo>
                  <a:lnTo>
                    <a:pt x="4" y="13"/>
                  </a:lnTo>
                  <a:lnTo>
                    <a:pt x="0" y="4"/>
                  </a:lnTo>
                  <a:lnTo>
                    <a:pt x="9" y="0"/>
                  </a:lnTo>
                  <a:close/>
                </a:path>
              </a:pathLst>
            </a:custGeom>
            <a:solidFill>
              <a:srgbClr val="340D71"/>
            </a:solidFill>
            <a:ln w="9525">
              <a:noFill/>
              <a:round/>
              <a:headEnd/>
              <a:tailEnd/>
            </a:ln>
          </p:spPr>
          <p:txBody>
            <a:bodyPr/>
            <a:lstStyle/>
            <a:p>
              <a:endParaRPr lang="en-US" dirty="0"/>
            </a:p>
          </p:txBody>
        </p:sp>
        <p:sp>
          <p:nvSpPr>
            <p:cNvPr id="14129" name="Freeform 2461"/>
            <p:cNvSpPr>
              <a:spLocks/>
            </p:cNvSpPr>
            <p:nvPr/>
          </p:nvSpPr>
          <p:spPr bwMode="auto">
            <a:xfrm>
              <a:off x="2526" y="2578"/>
              <a:ext cx="13" cy="17"/>
            </a:xfrm>
            <a:custGeom>
              <a:avLst/>
              <a:gdLst>
                <a:gd name="T0" fmla="*/ 13 w 13"/>
                <a:gd name="T1" fmla="*/ 0 h 17"/>
                <a:gd name="T2" fmla="*/ 13 w 13"/>
                <a:gd name="T3" fmla="*/ 13 h 17"/>
                <a:gd name="T4" fmla="*/ 4 w 13"/>
                <a:gd name="T5" fmla="*/ 17 h 17"/>
                <a:gd name="T6" fmla="*/ 0 w 13"/>
                <a:gd name="T7" fmla="*/ 4 h 17"/>
                <a:gd name="T8" fmla="*/ 13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0"/>
                  </a:moveTo>
                  <a:lnTo>
                    <a:pt x="13" y="13"/>
                  </a:lnTo>
                  <a:lnTo>
                    <a:pt x="4" y="17"/>
                  </a:lnTo>
                  <a:lnTo>
                    <a:pt x="0" y="4"/>
                  </a:lnTo>
                  <a:lnTo>
                    <a:pt x="13" y="0"/>
                  </a:lnTo>
                  <a:close/>
                </a:path>
              </a:pathLst>
            </a:custGeom>
            <a:solidFill>
              <a:srgbClr val="340D71"/>
            </a:solidFill>
            <a:ln w="9525">
              <a:noFill/>
              <a:round/>
              <a:headEnd/>
              <a:tailEnd/>
            </a:ln>
          </p:spPr>
          <p:txBody>
            <a:bodyPr/>
            <a:lstStyle/>
            <a:p>
              <a:endParaRPr lang="en-US" dirty="0"/>
            </a:p>
          </p:txBody>
        </p:sp>
        <p:sp>
          <p:nvSpPr>
            <p:cNvPr id="14130" name="Freeform 2462"/>
            <p:cNvSpPr>
              <a:spLocks/>
            </p:cNvSpPr>
            <p:nvPr/>
          </p:nvSpPr>
          <p:spPr bwMode="auto">
            <a:xfrm>
              <a:off x="2548" y="2574"/>
              <a:ext cx="12" cy="13"/>
            </a:xfrm>
            <a:custGeom>
              <a:avLst/>
              <a:gdLst>
                <a:gd name="T0" fmla="*/ 8 w 12"/>
                <a:gd name="T1" fmla="*/ 0 h 13"/>
                <a:gd name="T2" fmla="*/ 0 w 12"/>
                <a:gd name="T3" fmla="*/ 4 h 13"/>
                <a:gd name="T4" fmla="*/ 0 w 12"/>
                <a:gd name="T5" fmla="*/ 4 h 13"/>
                <a:gd name="T6" fmla="*/ 4 w 12"/>
                <a:gd name="T7" fmla="*/ 13 h 13"/>
                <a:gd name="T8" fmla="*/ 4 w 12"/>
                <a:gd name="T9" fmla="*/ 13 h 13"/>
                <a:gd name="T10" fmla="*/ 12 w 12"/>
                <a:gd name="T11" fmla="*/ 8 h 13"/>
                <a:gd name="T12" fmla="*/ 8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0" y="4"/>
                  </a:lnTo>
                  <a:lnTo>
                    <a:pt x="4" y="13"/>
                  </a:lnTo>
                  <a:lnTo>
                    <a:pt x="12" y="8"/>
                  </a:lnTo>
                  <a:lnTo>
                    <a:pt x="8" y="0"/>
                  </a:lnTo>
                  <a:close/>
                </a:path>
              </a:pathLst>
            </a:custGeom>
            <a:solidFill>
              <a:srgbClr val="340D71"/>
            </a:solidFill>
            <a:ln w="9525">
              <a:noFill/>
              <a:round/>
              <a:headEnd/>
              <a:tailEnd/>
            </a:ln>
          </p:spPr>
          <p:txBody>
            <a:bodyPr/>
            <a:lstStyle/>
            <a:p>
              <a:endParaRPr lang="en-US" dirty="0"/>
            </a:p>
          </p:txBody>
        </p:sp>
        <p:sp>
          <p:nvSpPr>
            <p:cNvPr id="14131" name="Freeform 2463"/>
            <p:cNvSpPr>
              <a:spLocks/>
            </p:cNvSpPr>
            <p:nvPr/>
          </p:nvSpPr>
          <p:spPr bwMode="auto">
            <a:xfrm>
              <a:off x="2565" y="2565"/>
              <a:ext cx="12" cy="13"/>
            </a:xfrm>
            <a:custGeom>
              <a:avLst/>
              <a:gdLst>
                <a:gd name="T0" fmla="*/ 8 w 12"/>
                <a:gd name="T1" fmla="*/ 0 h 13"/>
                <a:gd name="T2" fmla="*/ 12 w 12"/>
                <a:gd name="T3" fmla="*/ 9 h 13"/>
                <a:gd name="T4" fmla="*/ 4 w 12"/>
                <a:gd name="T5" fmla="*/ 13 h 13"/>
                <a:gd name="T6" fmla="*/ 0 w 12"/>
                <a:gd name="T7" fmla="*/ 5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9"/>
                  </a:lnTo>
                  <a:lnTo>
                    <a:pt x="4" y="13"/>
                  </a:lnTo>
                  <a:lnTo>
                    <a:pt x="0" y="5"/>
                  </a:lnTo>
                  <a:lnTo>
                    <a:pt x="8" y="0"/>
                  </a:lnTo>
                  <a:close/>
                </a:path>
              </a:pathLst>
            </a:custGeom>
            <a:solidFill>
              <a:srgbClr val="340D71"/>
            </a:solidFill>
            <a:ln w="9525">
              <a:noFill/>
              <a:round/>
              <a:headEnd/>
              <a:tailEnd/>
            </a:ln>
          </p:spPr>
          <p:txBody>
            <a:bodyPr/>
            <a:lstStyle/>
            <a:p>
              <a:endParaRPr lang="en-US" dirty="0"/>
            </a:p>
          </p:txBody>
        </p:sp>
        <p:sp>
          <p:nvSpPr>
            <p:cNvPr id="14132" name="Freeform 2464"/>
            <p:cNvSpPr>
              <a:spLocks/>
            </p:cNvSpPr>
            <p:nvPr/>
          </p:nvSpPr>
          <p:spPr bwMode="auto">
            <a:xfrm>
              <a:off x="2586" y="2557"/>
              <a:ext cx="13" cy="13"/>
            </a:xfrm>
            <a:custGeom>
              <a:avLst/>
              <a:gdLst>
                <a:gd name="T0" fmla="*/ 8 w 13"/>
                <a:gd name="T1" fmla="*/ 0 h 13"/>
                <a:gd name="T2" fmla="*/ 0 w 13"/>
                <a:gd name="T3" fmla="*/ 4 h 13"/>
                <a:gd name="T4" fmla="*/ 0 w 13"/>
                <a:gd name="T5" fmla="*/ 4 h 13"/>
                <a:gd name="T6" fmla="*/ 4 w 13"/>
                <a:gd name="T7" fmla="*/ 13 h 13"/>
                <a:gd name="T8" fmla="*/ 4 w 13"/>
                <a:gd name="T9" fmla="*/ 13 h 13"/>
                <a:gd name="T10" fmla="*/ 13 w 13"/>
                <a:gd name="T11" fmla="*/ 8 h 13"/>
                <a:gd name="T12" fmla="*/ 8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8" y="0"/>
                  </a:moveTo>
                  <a:lnTo>
                    <a:pt x="0" y="4"/>
                  </a:lnTo>
                  <a:lnTo>
                    <a:pt x="4" y="13"/>
                  </a:lnTo>
                  <a:lnTo>
                    <a:pt x="13" y="8"/>
                  </a:lnTo>
                  <a:lnTo>
                    <a:pt x="8" y="0"/>
                  </a:lnTo>
                  <a:close/>
                </a:path>
              </a:pathLst>
            </a:custGeom>
            <a:solidFill>
              <a:srgbClr val="340D71"/>
            </a:solidFill>
            <a:ln w="9525">
              <a:noFill/>
              <a:round/>
              <a:headEnd/>
              <a:tailEnd/>
            </a:ln>
          </p:spPr>
          <p:txBody>
            <a:bodyPr/>
            <a:lstStyle/>
            <a:p>
              <a:endParaRPr lang="en-US" dirty="0"/>
            </a:p>
          </p:txBody>
        </p:sp>
        <p:sp>
          <p:nvSpPr>
            <p:cNvPr id="14133" name="Freeform 2465"/>
            <p:cNvSpPr>
              <a:spLocks/>
            </p:cNvSpPr>
            <p:nvPr/>
          </p:nvSpPr>
          <p:spPr bwMode="auto">
            <a:xfrm>
              <a:off x="2603" y="2548"/>
              <a:ext cx="13" cy="13"/>
            </a:xfrm>
            <a:custGeom>
              <a:avLst/>
              <a:gdLst>
                <a:gd name="T0" fmla="*/ 9 w 13"/>
                <a:gd name="T1" fmla="*/ 0 h 13"/>
                <a:gd name="T2" fmla="*/ 13 w 13"/>
                <a:gd name="T3" fmla="*/ 9 h 13"/>
                <a:gd name="T4" fmla="*/ 4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5"/>
                  </a:lnTo>
                  <a:lnTo>
                    <a:pt x="9" y="0"/>
                  </a:lnTo>
                  <a:close/>
                </a:path>
              </a:pathLst>
            </a:custGeom>
            <a:solidFill>
              <a:srgbClr val="340D71"/>
            </a:solidFill>
            <a:ln w="9525">
              <a:noFill/>
              <a:round/>
              <a:headEnd/>
              <a:tailEnd/>
            </a:ln>
          </p:spPr>
          <p:txBody>
            <a:bodyPr/>
            <a:lstStyle/>
            <a:p>
              <a:endParaRPr lang="en-US" dirty="0"/>
            </a:p>
          </p:txBody>
        </p:sp>
        <p:sp>
          <p:nvSpPr>
            <p:cNvPr id="14134" name="Freeform 2466"/>
            <p:cNvSpPr>
              <a:spLocks/>
            </p:cNvSpPr>
            <p:nvPr/>
          </p:nvSpPr>
          <p:spPr bwMode="auto">
            <a:xfrm>
              <a:off x="2620" y="2536"/>
              <a:ext cx="13" cy="17"/>
            </a:xfrm>
            <a:custGeom>
              <a:avLst/>
              <a:gdLst>
                <a:gd name="T0" fmla="*/ 9 w 13"/>
                <a:gd name="T1" fmla="*/ 0 h 17"/>
                <a:gd name="T2" fmla="*/ 0 w 13"/>
                <a:gd name="T3" fmla="*/ 4 h 17"/>
                <a:gd name="T4" fmla="*/ 0 w 13"/>
                <a:gd name="T5" fmla="*/ 4 h 17"/>
                <a:gd name="T6" fmla="*/ 4 w 13"/>
                <a:gd name="T7" fmla="*/ 17 h 17"/>
                <a:gd name="T8" fmla="*/ 4 w 13"/>
                <a:gd name="T9" fmla="*/ 12 h 17"/>
                <a:gd name="T10" fmla="*/ 13 w 13"/>
                <a:gd name="T11" fmla="*/ 8 h 17"/>
                <a:gd name="T12" fmla="*/ 9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9" y="0"/>
                  </a:moveTo>
                  <a:lnTo>
                    <a:pt x="0" y="4"/>
                  </a:lnTo>
                  <a:lnTo>
                    <a:pt x="4" y="17"/>
                  </a:lnTo>
                  <a:lnTo>
                    <a:pt x="4" y="12"/>
                  </a:lnTo>
                  <a:lnTo>
                    <a:pt x="13" y="8"/>
                  </a:lnTo>
                  <a:lnTo>
                    <a:pt x="9" y="0"/>
                  </a:lnTo>
                  <a:close/>
                </a:path>
              </a:pathLst>
            </a:custGeom>
            <a:solidFill>
              <a:srgbClr val="340D71"/>
            </a:solidFill>
            <a:ln w="9525">
              <a:noFill/>
              <a:round/>
              <a:headEnd/>
              <a:tailEnd/>
            </a:ln>
          </p:spPr>
          <p:txBody>
            <a:bodyPr/>
            <a:lstStyle/>
            <a:p>
              <a:endParaRPr lang="en-US" dirty="0"/>
            </a:p>
          </p:txBody>
        </p:sp>
        <p:sp>
          <p:nvSpPr>
            <p:cNvPr id="14135" name="Freeform 2467"/>
            <p:cNvSpPr>
              <a:spLocks/>
            </p:cNvSpPr>
            <p:nvPr/>
          </p:nvSpPr>
          <p:spPr bwMode="auto">
            <a:xfrm>
              <a:off x="2637" y="2527"/>
              <a:ext cx="13" cy="13"/>
            </a:xfrm>
            <a:custGeom>
              <a:avLst/>
              <a:gdLst>
                <a:gd name="T0" fmla="*/ 9 w 13"/>
                <a:gd name="T1" fmla="*/ 0 h 13"/>
                <a:gd name="T2" fmla="*/ 13 w 13"/>
                <a:gd name="T3" fmla="*/ 9 h 13"/>
                <a:gd name="T4" fmla="*/ 4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4"/>
                  </a:lnTo>
                  <a:lnTo>
                    <a:pt x="9" y="0"/>
                  </a:lnTo>
                  <a:close/>
                </a:path>
              </a:pathLst>
            </a:custGeom>
            <a:solidFill>
              <a:srgbClr val="340D71"/>
            </a:solidFill>
            <a:ln w="9525">
              <a:noFill/>
              <a:round/>
              <a:headEnd/>
              <a:tailEnd/>
            </a:ln>
          </p:spPr>
          <p:txBody>
            <a:bodyPr/>
            <a:lstStyle/>
            <a:p>
              <a:endParaRPr lang="en-US" dirty="0"/>
            </a:p>
          </p:txBody>
        </p:sp>
        <p:sp>
          <p:nvSpPr>
            <p:cNvPr id="14136" name="Freeform 2468"/>
            <p:cNvSpPr>
              <a:spLocks/>
            </p:cNvSpPr>
            <p:nvPr/>
          </p:nvSpPr>
          <p:spPr bwMode="auto">
            <a:xfrm>
              <a:off x="2654" y="2514"/>
              <a:ext cx="13" cy="13"/>
            </a:xfrm>
            <a:custGeom>
              <a:avLst/>
              <a:gdLst>
                <a:gd name="T0" fmla="*/ 9 w 13"/>
                <a:gd name="T1" fmla="*/ 0 h 13"/>
                <a:gd name="T2" fmla="*/ 13 w 13"/>
                <a:gd name="T3" fmla="*/ 9 h 13"/>
                <a:gd name="T4" fmla="*/ 9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4137" name="Freeform 2469"/>
            <p:cNvSpPr>
              <a:spLocks/>
            </p:cNvSpPr>
            <p:nvPr/>
          </p:nvSpPr>
          <p:spPr bwMode="auto">
            <a:xfrm>
              <a:off x="2671" y="2501"/>
              <a:ext cx="13" cy="13"/>
            </a:xfrm>
            <a:custGeom>
              <a:avLst/>
              <a:gdLst>
                <a:gd name="T0" fmla="*/ 9 w 13"/>
                <a:gd name="T1" fmla="*/ 0 h 13"/>
                <a:gd name="T2" fmla="*/ 13 w 13"/>
                <a:gd name="T3" fmla="*/ 9 h 13"/>
                <a:gd name="T4" fmla="*/ 4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5"/>
                  </a:lnTo>
                  <a:lnTo>
                    <a:pt x="9" y="0"/>
                  </a:lnTo>
                  <a:close/>
                </a:path>
              </a:pathLst>
            </a:custGeom>
            <a:solidFill>
              <a:srgbClr val="340D71"/>
            </a:solidFill>
            <a:ln w="9525">
              <a:noFill/>
              <a:round/>
              <a:headEnd/>
              <a:tailEnd/>
            </a:ln>
          </p:spPr>
          <p:txBody>
            <a:bodyPr/>
            <a:lstStyle/>
            <a:p>
              <a:endParaRPr lang="en-US" dirty="0"/>
            </a:p>
          </p:txBody>
        </p:sp>
        <p:sp>
          <p:nvSpPr>
            <p:cNvPr id="14138" name="Freeform 2470"/>
            <p:cNvSpPr>
              <a:spLocks/>
            </p:cNvSpPr>
            <p:nvPr/>
          </p:nvSpPr>
          <p:spPr bwMode="auto">
            <a:xfrm>
              <a:off x="2688" y="2489"/>
              <a:ext cx="13" cy="12"/>
            </a:xfrm>
            <a:custGeom>
              <a:avLst/>
              <a:gdLst>
                <a:gd name="T0" fmla="*/ 9 w 13"/>
                <a:gd name="T1" fmla="*/ 0 h 12"/>
                <a:gd name="T2" fmla="*/ 13 w 13"/>
                <a:gd name="T3" fmla="*/ 8 h 12"/>
                <a:gd name="T4" fmla="*/ 5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8"/>
                  </a:lnTo>
                  <a:lnTo>
                    <a:pt x="5" y="12"/>
                  </a:lnTo>
                  <a:lnTo>
                    <a:pt x="0" y="4"/>
                  </a:lnTo>
                  <a:lnTo>
                    <a:pt x="9" y="0"/>
                  </a:lnTo>
                  <a:close/>
                </a:path>
              </a:pathLst>
            </a:custGeom>
            <a:solidFill>
              <a:srgbClr val="340D71"/>
            </a:solidFill>
            <a:ln w="9525">
              <a:noFill/>
              <a:round/>
              <a:headEnd/>
              <a:tailEnd/>
            </a:ln>
          </p:spPr>
          <p:txBody>
            <a:bodyPr/>
            <a:lstStyle/>
            <a:p>
              <a:endParaRPr lang="en-US" dirty="0"/>
            </a:p>
          </p:txBody>
        </p:sp>
        <p:sp>
          <p:nvSpPr>
            <p:cNvPr id="14139" name="Freeform 2471"/>
            <p:cNvSpPr>
              <a:spLocks/>
            </p:cNvSpPr>
            <p:nvPr/>
          </p:nvSpPr>
          <p:spPr bwMode="auto">
            <a:xfrm>
              <a:off x="2701" y="2476"/>
              <a:ext cx="17" cy="13"/>
            </a:xfrm>
            <a:custGeom>
              <a:avLst/>
              <a:gdLst>
                <a:gd name="T0" fmla="*/ 9 w 17"/>
                <a:gd name="T1" fmla="*/ 0 h 13"/>
                <a:gd name="T2" fmla="*/ 17 w 17"/>
                <a:gd name="T3" fmla="*/ 8 h 13"/>
                <a:gd name="T4" fmla="*/ 9 w 17"/>
                <a:gd name="T5" fmla="*/ 13 h 13"/>
                <a:gd name="T6" fmla="*/ 0 w 17"/>
                <a:gd name="T7" fmla="*/ 4 h 13"/>
                <a:gd name="T8" fmla="*/ 9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9" y="0"/>
                  </a:moveTo>
                  <a:lnTo>
                    <a:pt x="17" y="8"/>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4140" name="Freeform 2472"/>
            <p:cNvSpPr>
              <a:spLocks/>
            </p:cNvSpPr>
            <p:nvPr/>
          </p:nvSpPr>
          <p:spPr bwMode="auto">
            <a:xfrm>
              <a:off x="2718" y="2463"/>
              <a:ext cx="17" cy="13"/>
            </a:xfrm>
            <a:custGeom>
              <a:avLst/>
              <a:gdLst>
                <a:gd name="T0" fmla="*/ 9 w 17"/>
                <a:gd name="T1" fmla="*/ 0 h 13"/>
                <a:gd name="T2" fmla="*/ 17 w 17"/>
                <a:gd name="T3" fmla="*/ 9 h 13"/>
                <a:gd name="T4" fmla="*/ 9 w 17"/>
                <a:gd name="T5" fmla="*/ 13 h 13"/>
                <a:gd name="T6" fmla="*/ 0 w 17"/>
                <a:gd name="T7" fmla="*/ 4 h 13"/>
                <a:gd name="T8" fmla="*/ 9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9" y="0"/>
                  </a:moveTo>
                  <a:lnTo>
                    <a:pt x="17" y="9"/>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4141" name="Freeform 2473"/>
            <p:cNvSpPr>
              <a:spLocks/>
            </p:cNvSpPr>
            <p:nvPr/>
          </p:nvSpPr>
          <p:spPr bwMode="auto">
            <a:xfrm>
              <a:off x="2735" y="2450"/>
              <a:ext cx="13" cy="13"/>
            </a:xfrm>
            <a:custGeom>
              <a:avLst/>
              <a:gdLst>
                <a:gd name="T0" fmla="*/ 9 w 13"/>
                <a:gd name="T1" fmla="*/ 0 h 13"/>
                <a:gd name="T2" fmla="*/ 4 w 13"/>
                <a:gd name="T3" fmla="*/ 5 h 13"/>
                <a:gd name="T4" fmla="*/ 0 w 13"/>
                <a:gd name="T5" fmla="*/ 5 h 13"/>
                <a:gd name="T6" fmla="*/ 4 w 13"/>
                <a:gd name="T7" fmla="*/ 13 h 13"/>
                <a:gd name="T8" fmla="*/ 9 w 13"/>
                <a:gd name="T9" fmla="*/ 13 h 13"/>
                <a:gd name="T10" fmla="*/ 13 w 13"/>
                <a:gd name="T11" fmla="*/ 9 h 13"/>
                <a:gd name="T12" fmla="*/ 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4" y="5"/>
                  </a:lnTo>
                  <a:lnTo>
                    <a:pt x="0" y="5"/>
                  </a:lnTo>
                  <a:lnTo>
                    <a:pt x="4" y="13"/>
                  </a:lnTo>
                  <a:lnTo>
                    <a:pt x="9" y="13"/>
                  </a:lnTo>
                  <a:lnTo>
                    <a:pt x="13" y="9"/>
                  </a:lnTo>
                  <a:lnTo>
                    <a:pt x="9" y="0"/>
                  </a:lnTo>
                  <a:close/>
                </a:path>
              </a:pathLst>
            </a:custGeom>
            <a:solidFill>
              <a:srgbClr val="340D71"/>
            </a:solidFill>
            <a:ln w="9525">
              <a:noFill/>
              <a:round/>
              <a:headEnd/>
              <a:tailEnd/>
            </a:ln>
          </p:spPr>
          <p:txBody>
            <a:bodyPr/>
            <a:lstStyle/>
            <a:p>
              <a:endParaRPr lang="en-US" dirty="0"/>
            </a:p>
          </p:txBody>
        </p:sp>
        <p:sp>
          <p:nvSpPr>
            <p:cNvPr id="14142" name="Freeform 2474"/>
            <p:cNvSpPr>
              <a:spLocks/>
            </p:cNvSpPr>
            <p:nvPr/>
          </p:nvSpPr>
          <p:spPr bwMode="auto">
            <a:xfrm>
              <a:off x="2748" y="2433"/>
              <a:ext cx="17" cy="17"/>
            </a:xfrm>
            <a:custGeom>
              <a:avLst/>
              <a:gdLst>
                <a:gd name="T0" fmla="*/ 9 w 17"/>
                <a:gd name="T1" fmla="*/ 0 h 17"/>
                <a:gd name="T2" fmla="*/ 17 w 17"/>
                <a:gd name="T3" fmla="*/ 9 h 17"/>
                <a:gd name="T4" fmla="*/ 9 w 17"/>
                <a:gd name="T5" fmla="*/ 17 h 17"/>
                <a:gd name="T6" fmla="*/ 0 w 17"/>
                <a:gd name="T7" fmla="*/ 9 h 17"/>
                <a:gd name="T8" fmla="*/ 9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9"/>
                  </a:lnTo>
                  <a:lnTo>
                    <a:pt x="9" y="17"/>
                  </a:lnTo>
                  <a:lnTo>
                    <a:pt x="0" y="9"/>
                  </a:lnTo>
                  <a:lnTo>
                    <a:pt x="9" y="0"/>
                  </a:lnTo>
                  <a:close/>
                </a:path>
              </a:pathLst>
            </a:custGeom>
            <a:solidFill>
              <a:srgbClr val="340D71"/>
            </a:solidFill>
            <a:ln w="9525">
              <a:noFill/>
              <a:round/>
              <a:headEnd/>
              <a:tailEnd/>
            </a:ln>
          </p:spPr>
          <p:txBody>
            <a:bodyPr/>
            <a:lstStyle/>
            <a:p>
              <a:endParaRPr lang="en-US" dirty="0"/>
            </a:p>
          </p:txBody>
        </p:sp>
        <p:sp>
          <p:nvSpPr>
            <p:cNvPr id="14143" name="Freeform 2475"/>
            <p:cNvSpPr>
              <a:spLocks/>
            </p:cNvSpPr>
            <p:nvPr/>
          </p:nvSpPr>
          <p:spPr bwMode="auto">
            <a:xfrm>
              <a:off x="2765" y="2420"/>
              <a:ext cx="9" cy="17"/>
            </a:xfrm>
            <a:custGeom>
              <a:avLst/>
              <a:gdLst>
                <a:gd name="T0" fmla="*/ 9 w 9"/>
                <a:gd name="T1" fmla="*/ 0 h 17"/>
                <a:gd name="T2" fmla="*/ 0 w 9"/>
                <a:gd name="T3" fmla="*/ 9 h 17"/>
                <a:gd name="T4" fmla="*/ 4 w 9"/>
                <a:gd name="T5" fmla="*/ 17 h 17"/>
                <a:gd name="T6" fmla="*/ 4 w 9"/>
                <a:gd name="T7" fmla="*/ 9 h 17"/>
                <a:gd name="T8" fmla="*/ 9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9" y="0"/>
                  </a:moveTo>
                  <a:lnTo>
                    <a:pt x="0" y="9"/>
                  </a:lnTo>
                  <a:lnTo>
                    <a:pt x="4" y="17"/>
                  </a:lnTo>
                  <a:lnTo>
                    <a:pt x="4" y="9"/>
                  </a:lnTo>
                  <a:lnTo>
                    <a:pt x="9" y="0"/>
                  </a:lnTo>
                  <a:close/>
                </a:path>
              </a:pathLst>
            </a:custGeom>
            <a:solidFill>
              <a:srgbClr val="340D71"/>
            </a:solidFill>
            <a:ln w="9525">
              <a:noFill/>
              <a:round/>
              <a:headEnd/>
              <a:tailEnd/>
            </a:ln>
          </p:spPr>
          <p:txBody>
            <a:bodyPr/>
            <a:lstStyle/>
            <a:p>
              <a:endParaRPr lang="en-US" dirty="0"/>
            </a:p>
          </p:txBody>
        </p:sp>
        <p:sp>
          <p:nvSpPr>
            <p:cNvPr id="14144" name="Freeform 2476"/>
            <p:cNvSpPr>
              <a:spLocks/>
            </p:cNvSpPr>
            <p:nvPr/>
          </p:nvSpPr>
          <p:spPr bwMode="auto">
            <a:xfrm>
              <a:off x="1810" y="2420"/>
              <a:ext cx="8" cy="22"/>
            </a:xfrm>
            <a:custGeom>
              <a:avLst/>
              <a:gdLst>
                <a:gd name="T0" fmla="*/ 8 w 8"/>
                <a:gd name="T1" fmla="*/ 22 h 22"/>
                <a:gd name="T2" fmla="*/ 8 w 8"/>
                <a:gd name="T3" fmla="*/ 9 h 22"/>
                <a:gd name="T4" fmla="*/ 0 w 8"/>
                <a:gd name="T5" fmla="*/ 0 h 22"/>
                <a:gd name="T6" fmla="*/ 0 w 8"/>
                <a:gd name="T7" fmla="*/ 13 h 22"/>
                <a:gd name="T8" fmla="*/ 8 w 8"/>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2">
                  <a:moveTo>
                    <a:pt x="8" y="22"/>
                  </a:moveTo>
                  <a:lnTo>
                    <a:pt x="8" y="9"/>
                  </a:lnTo>
                  <a:lnTo>
                    <a:pt x="0" y="0"/>
                  </a:lnTo>
                  <a:lnTo>
                    <a:pt x="0" y="13"/>
                  </a:lnTo>
                  <a:lnTo>
                    <a:pt x="8" y="22"/>
                  </a:lnTo>
                  <a:close/>
                </a:path>
              </a:pathLst>
            </a:custGeom>
            <a:solidFill>
              <a:srgbClr val="340D71"/>
            </a:solidFill>
            <a:ln w="9525">
              <a:noFill/>
              <a:round/>
              <a:headEnd/>
              <a:tailEnd/>
            </a:ln>
          </p:spPr>
          <p:txBody>
            <a:bodyPr/>
            <a:lstStyle/>
            <a:p>
              <a:endParaRPr lang="en-US" dirty="0"/>
            </a:p>
          </p:txBody>
        </p:sp>
        <p:sp>
          <p:nvSpPr>
            <p:cNvPr id="14145" name="Freeform 2477"/>
            <p:cNvSpPr>
              <a:spLocks/>
            </p:cNvSpPr>
            <p:nvPr/>
          </p:nvSpPr>
          <p:spPr bwMode="auto">
            <a:xfrm>
              <a:off x="1818" y="2442"/>
              <a:ext cx="17" cy="13"/>
            </a:xfrm>
            <a:custGeom>
              <a:avLst/>
              <a:gdLst>
                <a:gd name="T0" fmla="*/ 17 w 17"/>
                <a:gd name="T1" fmla="*/ 8 h 13"/>
                <a:gd name="T2" fmla="*/ 9 w 17"/>
                <a:gd name="T3" fmla="*/ 13 h 13"/>
                <a:gd name="T4" fmla="*/ 0 w 17"/>
                <a:gd name="T5" fmla="*/ 4 h 13"/>
                <a:gd name="T6" fmla="*/ 9 w 17"/>
                <a:gd name="T7" fmla="*/ 0 h 13"/>
                <a:gd name="T8" fmla="*/ 17 w 17"/>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8"/>
                  </a:moveTo>
                  <a:lnTo>
                    <a:pt x="9" y="13"/>
                  </a:lnTo>
                  <a:lnTo>
                    <a:pt x="0" y="4"/>
                  </a:lnTo>
                  <a:lnTo>
                    <a:pt x="9" y="0"/>
                  </a:lnTo>
                  <a:lnTo>
                    <a:pt x="17" y="8"/>
                  </a:lnTo>
                  <a:close/>
                </a:path>
              </a:pathLst>
            </a:custGeom>
            <a:solidFill>
              <a:srgbClr val="340D71"/>
            </a:solidFill>
            <a:ln w="9525">
              <a:noFill/>
              <a:round/>
              <a:headEnd/>
              <a:tailEnd/>
            </a:ln>
          </p:spPr>
          <p:txBody>
            <a:bodyPr/>
            <a:lstStyle/>
            <a:p>
              <a:endParaRPr lang="en-US" dirty="0"/>
            </a:p>
          </p:txBody>
        </p:sp>
        <p:sp>
          <p:nvSpPr>
            <p:cNvPr id="14146" name="Freeform 2478"/>
            <p:cNvSpPr>
              <a:spLocks/>
            </p:cNvSpPr>
            <p:nvPr/>
          </p:nvSpPr>
          <p:spPr bwMode="auto">
            <a:xfrm>
              <a:off x="1831" y="2455"/>
              <a:ext cx="17" cy="17"/>
            </a:xfrm>
            <a:custGeom>
              <a:avLst/>
              <a:gdLst>
                <a:gd name="T0" fmla="*/ 17 w 17"/>
                <a:gd name="T1" fmla="*/ 8 h 17"/>
                <a:gd name="T2" fmla="*/ 13 w 17"/>
                <a:gd name="T3" fmla="*/ 4 h 17"/>
                <a:gd name="T4" fmla="*/ 9 w 17"/>
                <a:gd name="T5" fmla="*/ 0 h 17"/>
                <a:gd name="T6" fmla="*/ 0 w 17"/>
                <a:gd name="T7" fmla="*/ 8 h 17"/>
                <a:gd name="T8" fmla="*/ 4 w 17"/>
                <a:gd name="T9" fmla="*/ 12 h 17"/>
                <a:gd name="T10" fmla="*/ 9 w 17"/>
                <a:gd name="T11" fmla="*/ 17 h 17"/>
                <a:gd name="T12" fmla="*/ 17 w 17"/>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8"/>
                  </a:moveTo>
                  <a:lnTo>
                    <a:pt x="13" y="4"/>
                  </a:lnTo>
                  <a:lnTo>
                    <a:pt x="9" y="0"/>
                  </a:lnTo>
                  <a:lnTo>
                    <a:pt x="0" y="8"/>
                  </a:lnTo>
                  <a:lnTo>
                    <a:pt x="4" y="12"/>
                  </a:lnTo>
                  <a:lnTo>
                    <a:pt x="9" y="17"/>
                  </a:lnTo>
                  <a:lnTo>
                    <a:pt x="17" y="8"/>
                  </a:lnTo>
                  <a:close/>
                </a:path>
              </a:pathLst>
            </a:custGeom>
            <a:solidFill>
              <a:srgbClr val="340D71"/>
            </a:solidFill>
            <a:ln w="9525">
              <a:noFill/>
              <a:round/>
              <a:headEnd/>
              <a:tailEnd/>
            </a:ln>
          </p:spPr>
          <p:txBody>
            <a:bodyPr/>
            <a:lstStyle/>
            <a:p>
              <a:endParaRPr lang="en-US" dirty="0"/>
            </a:p>
          </p:txBody>
        </p:sp>
        <p:sp>
          <p:nvSpPr>
            <p:cNvPr id="14147" name="Freeform 2479"/>
            <p:cNvSpPr>
              <a:spLocks/>
            </p:cNvSpPr>
            <p:nvPr/>
          </p:nvSpPr>
          <p:spPr bwMode="auto">
            <a:xfrm>
              <a:off x="1844" y="2472"/>
              <a:ext cx="17" cy="12"/>
            </a:xfrm>
            <a:custGeom>
              <a:avLst/>
              <a:gdLst>
                <a:gd name="T0" fmla="*/ 17 w 17"/>
                <a:gd name="T1" fmla="*/ 8 h 12"/>
                <a:gd name="T2" fmla="*/ 8 w 17"/>
                <a:gd name="T3" fmla="*/ 12 h 12"/>
                <a:gd name="T4" fmla="*/ 0 w 17"/>
                <a:gd name="T5" fmla="*/ 8 h 12"/>
                <a:gd name="T6" fmla="*/ 8 w 17"/>
                <a:gd name="T7" fmla="*/ 0 h 12"/>
                <a:gd name="T8" fmla="*/ 17 w 17"/>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7" y="8"/>
                  </a:moveTo>
                  <a:lnTo>
                    <a:pt x="8" y="12"/>
                  </a:lnTo>
                  <a:lnTo>
                    <a:pt x="0" y="8"/>
                  </a:lnTo>
                  <a:lnTo>
                    <a:pt x="8" y="0"/>
                  </a:lnTo>
                  <a:lnTo>
                    <a:pt x="17" y="8"/>
                  </a:lnTo>
                  <a:close/>
                </a:path>
              </a:pathLst>
            </a:custGeom>
            <a:solidFill>
              <a:srgbClr val="340D71"/>
            </a:solidFill>
            <a:ln w="9525">
              <a:noFill/>
              <a:round/>
              <a:headEnd/>
              <a:tailEnd/>
            </a:ln>
          </p:spPr>
          <p:txBody>
            <a:bodyPr/>
            <a:lstStyle/>
            <a:p>
              <a:endParaRPr lang="en-US" dirty="0"/>
            </a:p>
          </p:txBody>
        </p:sp>
        <p:sp>
          <p:nvSpPr>
            <p:cNvPr id="14148" name="Freeform 2480"/>
            <p:cNvSpPr>
              <a:spLocks/>
            </p:cNvSpPr>
            <p:nvPr/>
          </p:nvSpPr>
          <p:spPr bwMode="auto">
            <a:xfrm>
              <a:off x="1861" y="2484"/>
              <a:ext cx="13" cy="17"/>
            </a:xfrm>
            <a:custGeom>
              <a:avLst/>
              <a:gdLst>
                <a:gd name="T0" fmla="*/ 13 w 13"/>
                <a:gd name="T1" fmla="*/ 9 h 17"/>
                <a:gd name="T2" fmla="*/ 4 w 13"/>
                <a:gd name="T3" fmla="*/ 17 h 17"/>
                <a:gd name="T4" fmla="*/ 0 w 13"/>
                <a:gd name="T5" fmla="*/ 9 h 17"/>
                <a:gd name="T6" fmla="*/ 4 w 13"/>
                <a:gd name="T7" fmla="*/ 0 h 17"/>
                <a:gd name="T8" fmla="*/ 13 w 13"/>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9"/>
                  </a:moveTo>
                  <a:lnTo>
                    <a:pt x="4" y="17"/>
                  </a:lnTo>
                  <a:lnTo>
                    <a:pt x="0" y="9"/>
                  </a:lnTo>
                  <a:lnTo>
                    <a:pt x="4" y="0"/>
                  </a:lnTo>
                  <a:lnTo>
                    <a:pt x="13" y="9"/>
                  </a:lnTo>
                  <a:close/>
                </a:path>
              </a:pathLst>
            </a:custGeom>
            <a:solidFill>
              <a:srgbClr val="340D71"/>
            </a:solidFill>
            <a:ln w="9525">
              <a:noFill/>
              <a:round/>
              <a:headEnd/>
              <a:tailEnd/>
            </a:ln>
          </p:spPr>
          <p:txBody>
            <a:bodyPr/>
            <a:lstStyle/>
            <a:p>
              <a:endParaRPr lang="en-US" dirty="0"/>
            </a:p>
          </p:txBody>
        </p:sp>
        <p:sp>
          <p:nvSpPr>
            <p:cNvPr id="14149" name="Freeform 2481"/>
            <p:cNvSpPr>
              <a:spLocks/>
            </p:cNvSpPr>
            <p:nvPr/>
          </p:nvSpPr>
          <p:spPr bwMode="auto">
            <a:xfrm>
              <a:off x="1874" y="2501"/>
              <a:ext cx="17" cy="13"/>
            </a:xfrm>
            <a:custGeom>
              <a:avLst/>
              <a:gdLst>
                <a:gd name="T0" fmla="*/ 17 w 17"/>
                <a:gd name="T1" fmla="*/ 5 h 13"/>
                <a:gd name="T2" fmla="*/ 8 w 17"/>
                <a:gd name="T3" fmla="*/ 13 h 13"/>
                <a:gd name="T4" fmla="*/ 0 w 17"/>
                <a:gd name="T5" fmla="*/ 9 h 13"/>
                <a:gd name="T6" fmla="*/ 8 w 17"/>
                <a:gd name="T7" fmla="*/ 0 h 13"/>
                <a:gd name="T8" fmla="*/ 17 w 17"/>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5"/>
                  </a:moveTo>
                  <a:lnTo>
                    <a:pt x="8" y="13"/>
                  </a:lnTo>
                  <a:lnTo>
                    <a:pt x="0" y="9"/>
                  </a:lnTo>
                  <a:lnTo>
                    <a:pt x="8" y="0"/>
                  </a:lnTo>
                  <a:lnTo>
                    <a:pt x="17" y="5"/>
                  </a:lnTo>
                  <a:close/>
                </a:path>
              </a:pathLst>
            </a:custGeom>
            <a:solidFill>
              <a:srgbClr val="340D71"/>
            </a:solidFill>
            <a:ln w="9525">
              <a:noFill/>
              <a:round/>
              <a:headEnd/>
              <a:tailEnd/>
            </a:ln>
          </p:spPr>
          <p:txBody>
            <a:bodyPr/>
            <a:lstStyle/>
            <a:p>
              <a:endParaRPr lang="en-US" dirty="0"/>
            </a:p>
          </p:txBody>
        </p:sp>
        <p:sp>
          <p:nvSpPr>
            <p:cNvPr id="14150" name="Freeform 2482"/>
            <p:cNvSpPr>
              <a:spLocks/>
            </p:cNvSpPr>
            <p:nvPr/>
          </p:nvSpPr>
          <p:spPr bwMode="auto">
            <a:xfrm>
              <a:off x="1891" y="2514"/>
              <a:ext cx="13" cy="13"/>
            </a:xfrm>
            <a:custGeom>
              <a:avLst/>
              <a:gdLst>
                <a:gd name="T0" fmla="*/ 13 w 13"/>
                <a:gd name="T1" fmla="*/ 9 h 13"/>
                <a:gd name="T2" fmla="*/ 8 w 13"/>
                <a:gd name="T3" fmla="*/ 13 h 13"/>
                <a:gd name="T4" fmla="*/ 0 w 13"/>
                <a:gd name="T5" fmla="*/ 9 h 13"/>
                <a:gd name="T6" fmla="*/ 4 w 13"/>
                <a:gd name="T7" fmla="*/ 0 h 13"/>
                <a:gd name="T8" fmla="*/ 13 w 13"/>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8" y="13"/>
                  </a:lnTo>
                  <a:lnTo>
                    <a:pt x="0" y="9"/>
                  </a:lnTo>
                  <a:lnTo>
                    <a:pt x="4" y="0"/>
                  </a:lnTo>
                  <a:lnTo>
                    <a:pt x="13" y="9"/>
                  </a:lnTo>
                  <a:close/>
                </a:path>
              </a:pathLst>
            </a:custGeom>
            <a:solidFill>
              <a:srgbClr val="340D71"/>
            </a:solidFill>
            <a:ln w="9525">
              <a:noFill/>
              <a:round/>
              <a:headEnd/>
              <a:tailEnd/>
            </a:ln>
          </p:spPr>
          <p:txBody>
            <a:bodyPr/>
            <a:lstStyle/>
            <a:p>
              <a:endParaRPr lang="en-US" dirty="0"/>
            </a:p>
          </p:txBody>
        </p:sp>
        <p:sp>
          <p:nvSpPr>
            <p:cNvPr id="14151" name="Freeform 2483"/>
            <p:cNvSpPr>
              <a:spLocks/>
            </p:cNvSpPr>
            <p:nvPr/>
          </p:nvSpPr>
          <p:spPr bwMode="auto">
            <a:xfrm>
              <a:off x="1904" y="2527"/>
              <a:ext cx="17" cy="13"/>
            </a:xfrm>
            <a:custGeom>
              <a:avLst/>
              <a:gdLst>
                <a:gd name="T0" fmla="*/ 17 w 17"/>
                <a:gd name="T1" fmla="*/ 9 h 13"/>
                <a:gd name="T2" fmla="*/ 8 w 17"/>
                <a:gd name="T3" fmla="*/ 13 h 13"/>
                <a:gd name="T4" fmla="*/ 0 w 17"/>
                <a:gd name="T5" fmla="*/ 9 h 13"/>
                <a:gd name="T6" fmla="*/ 8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9"/>
                  </a:lnTo>
                  <a:lnTo>
                    <a:pt x="8" y="0"/>
                  </a:lnTo>
                  <a:lnTo>
                    <a:pt x="17" y="9"/>
                  </a:lnTo>
                  <a:close/>
                </a:path>
              </a:pathLst>
            </a:custGeom>
            <a:solidFill>
              <a:srgbClr val="340D71"/>
            </a:solidFill>
            <a:ln w="9525">
              <a:noFill/>
              <a:round/>
              <a:headEnd/>
              <a:tailEnd/>
            </a:ln>
          </p:spPr>
          <p:txBody>
            <a:bodyPr/>
            <a:lstStyle/>
            <a:p>
              <a:endParaRPr lang="en-US" dirty="0"/>
            </a:p>
          </p:txBody>
        </p:sp>
        <p:sp>
          <p:nvSpPr>
            <p:cNvPr id="14152" name="Freeform 2484"/>
            <p:cNvSpPr>
              <a:spLocks/>
            </p:cNvSpPr>
            <p:nvPr/>
          </p:nvSpPr>
          <p:spPr bwMode="auto">
            <a:xfrm>
              <a:off x="1921" y="2540"/>
              <a:ext cx="12" cy="17"/>
            </a:xfrm>
            <a:custGeom>
              <a:avLst/>
              <a:gdLst>
                <a:gd name="T0" fmla="*/ 12 w 12"/>
                <a:gd name="T1" fmla="*/ 8 h 17"/>
                <a:gd name="T2" fmla="*/ 8 w 12"/>
                <a:gd name="T3" fmla="*/ 4 h 17"/>
                <a:gd name="T4" fmla="*/ 8 w 12"/>
                <a:gd name="T5" fmla="*/ 0 h 17"/>
                <a:gd name="T6" fmla="*/ 0 w 12"/>
                <a:gd name="T7" fmla="*/ 8 h 17"/>
                <a:gd name="T8" fmla="*/ 4 w 12"/>
                <a:gd name="T9" fmla="*/ 13 h 17"/>
                <a:gd name="T10" fmla="*/ 8 w 12"/>
                <a:gd name="T11" fmla="*/ 17 h 17"/>
                <a:gd name="T12" fmla="*/ 12 w 12"/>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7">
                  <a:moveTo>
                    <a:pt x="12" y="8"/>
                  </a:moveTo>
                  <a:lnTo>
                    <a:pt x="8" y="4"/>
                  </a:lnTo>
                  <a:lnTo>
                    <a:pt x="8" y="0"/>
                  </a:lnTo>
                  <a:lnTo>
                    <a:pt x="0" y="8"/>
                  </a:lnTo>
                  <a:lnTo>
                    <a:pt x="4" y="13"/>
                  </a:lnTo>
                  <a:lnTo>
                    <a:pt x="8" y="17"/>
                  </a:lnTo>
                  <a:lnTo>
                    <a:pt x="12" y="8"/>
                  </a:lnTo>
                  <a:close/>
                </a:path>
              </a:pathLst>
            </a:custGeom>
            <a:solidFill>
              <a:srgbClr val="340D71"/>
            </a:solidFill>
            <a:ln w="9525">
              <a:noFill/>
              <a:round/>
              <a:headEnd/>
              <a:tailEnd/>
            </a:ln>
          </p:spPr>
          <p:txBody>
            <a:bodyPr/>
            <a:lstStyle/>
            <a:p>
              <a:endParaRPr lang="en-US" dirty="0"/>
            </a:p>
          </p:txBody>
        </p:sp>
      </p:grpSp>
      <p:grpSp>
        <p:nvGrpSpPr>
          <p:cNvPr id="7" name="Group 2485"/>
          <p:cNvGrpSpPr>
            <a:grpSpLocks/>
          </p:cNvGrpSpPr>
          <p:nvPr/>
        </p:nvGrpSpPr>
        <p:grpSpPr bwMode="auto">
          <a:xfrm>
            <a:off x="2873375" y="3841750"/>
            <a:ext cx="1536700" cy="596900"/>
            <a:chOff x="1810" y="2420"/>
            <a:chExt cx="968" cy="376"/>
          </a:xfrm>
        </p:grpSpPr>
        <p:sp>
          <p:nvSpPr>
            <p:cNvPr id="13753" name="Freeform 2486"/>
            <p:cNvSpPr>
              <a:spLocks/>
            </p:cNvSpPr>
            <p:nvPr/>
          </p:nvSpPr>
          <p:spPr bwMode="auto">
            <a:xfrm>
              <a:off x="1938" y="2553"/>
              <a:ext cx="12" cy="12"/>
            </a:xfrm>
            <a:custGeom>
              <a:avLst/>
              <a:gdLst>
                <a:gd name="T0" fmla="*/ 12 w 12"/>
                <a:gd name="T1" fmla="*/ 8 h 12"/>
                <a:gd name="T2" fmla="*/ 8 w 12"/>
                <a:gd name="T3" fmla="*/ 12 h 12"/>
                <a:gd name="T4" fmla="*/ 0 w 12"/>
                <a:gd name="T5" fmla="*/ 8 h 12"/>
                <a:gd name="T6" fmla="*/ 4 w 12"/>
                <a:gd name="T7" fmla="*/ 0 h 12"/>
                <a:gd name="T8" fmla="*/ 12 w 12"/>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8"/>
                  </a:moveTo>
                  <a:lnTo>
                    <a:pt x="8" y="12"/>
                  </a:lnTo>
                  <a:lnTo>
                    <a:pt x="0" y="8"/>
                  </a:lnTo>
                  <a:lnTo>
                    <a:pt x="4" y="0"/>
                  </a:lnTo>
                  <a:lnTo>
                    <a:pt x="12" y="8"/>
                  </a:lnTo>
                  <a:close/>
                </a:path>
              </a:pathLst>
            </a:custGeom>
            <a:solidFill>
              <a:srgbClr val="340D71"/>
            </a:solidFill>
            <a:ln w="9525">
              <a:noFill/>
              <a:round/>
              <a:headEnd/>
              <a:tailEnd/>
            </a:ln>
          </p:spPr>
          <p:txBody>
            <a:bodyPr/>
            <a:lstStyle/>
            <a:p>
              <a:endParaRPr lang="en-US" dirty="0"/>
            </a:p>
          </p:txBody>
        </p:sp>
        <p:sp>
          <p:nvSpPr>
            <p:cNvPr id="13754" name="Freeform 2487"/>
            <p:cNvSpPr>
              <a:spLocks/>
            </p:cNvSpPr>
            <p:nvPr/>
          </p:nvSpPr>
          <p:spPr bwMode="auto">
            <a:xfrm>
              <a:off x="1955" y="2565"/>
              <a:ext cx="12" cy="13"/>
            </a:xfrm>
            <a:custGeom>
              <a:avLst/>
              <a:gdLst>
                <a:gd name="T0" fmla="*/ 12 w 12"/>
                <a:gd name="T1" fmla="*/ 5 h 13"/>
                <a:gd name="T2" fmla="*/ 8 w 12"/>
                <a:gd name="T3" fmla="*/ 0 h 13"/>
                <a:gd name="T4" fmla="*/ 4 w 12"/>
                <a:gd name="T5" fmla="*/ 0 h 13"/>
                <a:gd name="T6" fmla="*/ 0 w 12"/>
                <a:gd name="T7" fmla="*/ 9 h 13"/>
                <a:gd name="T8" fmla="*/ 0 w 12"/>
                <a:gd name="T9" fmla="*/ 9 h 13"/>
                <a:gd name="T10" fmla="*/ 8 w 12"/>
                <a:gd name="T11" fmla="*/ 13 h 13"/>
                <a:gd name="T12" fmla="*/ 12 w 12"/>
                <a:gd name="T13" fmla="*/ 5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5"/>
                  </a:moveTo>
                  <a:lnTo>
                    <a:pt x="8" y="0"/>
                  </a:lnTo>
                  <a:lnTo>
                    <a:pt x="4" y="0"/>
                  </a:lnTo>
                  <a:lnTo>
                    <a:pt x="0" y="9"/>
                  </a:lnTo>
                  <a:lnTo>
                    <a:pt x="8" y="13"/>
                  </a:lnTo>
                  <a:lnTo>
                    <a:pt x="12" y="5"/>
                  </a:lnTo>
                  <a:close/>
                </a:path>
              </a:pathLst>
            </a:custGeom>
            <a:solidFill>
              <a:srgbClr val="340D71"/>
            </a:solidFill>
            <a:ln w="9525">
              <a:noFill/>
              <a:round/>
              <a:headEnd/>
              <a:tailEnd/>
            </a:ln>
          </p:spPr>
          <p:txBody>
            <a:bodyPr/>
            <a:lstStyle/>
            <a:p>
              <a:endParaRPr lang="en-US" dirty="0"/>
            </a:p>
          </p:txBody>
        </p:sp>
        <p:sp>
          <p:nvSpPr>
            <p:cNvPr id="13755" name="Freeform 2488"/>
            <p:cNvSpPr>
              <a:spLocks/>
            </p:cNvSpPr>
            <p:nvPr/>
          </p:nvSpPr>
          <p:spPr bwMode="auto">
            <a:xfrm>
              <a:off x="1972" y="2574"/>
              <a:ext cx="13" cy="17"/>
            </a:xfrm>
            <a:custGeom>
              <a:avLst/>
              <a:gdLst>
                <a:gd name="T0" fmla="*/ 13 w 13"/>
                <a:gd name="T1" fmla="*/ 8 h 17"/>
                <a:gd name="T2" fmla="*/ 8 w 13"/>
                <a:gd name="T3" fmla="*/ 17 h 17"/>
                <a:gd name="T4" fmla="*/ 0 w 13"/>
                <a:gd name="T5" fmla="*/ 8 h 17"/>
                <a:gd name="T6" fmla="*/ 4 w 13"/>
                <a:gd name="T7" fmla="*/ 0 h 17"/>
                <a:gd name="T8" fmla="*/ 13 w 13"/>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8"/>
                  </a:moveTo>
                  <a:lnTo>
                    <a:pt x="8" y="17"/>
                  </a:lnTo>
                  <a:lnTo>
                    <a:pt x="0" y="8"/>
                  </a:lnTo>
                  <a:lnTo>
                    <a:pt x="4" y="0"/>
                  </a:lnTo>
                  <a:lnTo>
                    <a:pt x="13" y="8"/>
                  </a:lnTo>
                  <a:close/>
                </a:path>
              </a:pathLst>
            </a:custGeom>
            <a:solidFill>
              <a:srgbClr val="340D71"/>
            </a:solidFill>
            <a:ln w="9525">
              <a:noFill/>
              <a:round/>
              <a:headEnd/>
              <a:tailEnd/>
            </a:ln>
          </p:spPr>
          <p:txBody>
            <a:bodyPr/>
            <a:lstStyle/>
            <a:p>
              <a:endParaRPr lang="en-US" dirty="0"/>
            </a:p>
          </p:txBody>
        </p:sp>
        <p:sp>
          <p:nvSpPr>
            <p:cNvPr id="13756" name="Freeform 2489"/>
            <p:cNvSpPr>
              <a:spLocks/>
            </p:cNvSpPr>
            <p:nvPr/>
          </p:nvSpPr>
          <p:spPr bwMode="auto">
            <a:xfrm>
              <a:off x="1989" y="2587"/>
              <a:ext cx="13" cy="13"/>
            </a:xfrm>
            <a:custGeom>
              <a:avLst/>
              <a:gdLst>
                <a:gd name="T0" fmla="*/ 13 w 13"/>
                <a:gd name="T1" fmla="*/ 4 h 13"/>
                <a:gd name="T2" fmla="*/ 8 w 13"/>
                <a:gd name="T3" fmla="*/ 0 h 13"/>
                <a:gd name="T4" fmla="*/ 4 w 13"/>
                <a:gd name="T5" fmla="*/ 0 h 13"/>
                <a:gd name="T6" fmla="*/ 0 w 13"/>
                <a:gd name="T7" fmla="*/ 8 h 13"/>
                <a:gd name="T8" fmla="*/ 4 w 13"/>
                <a:gd name="T9" fmla="*/ 8 h 13"/>
                <a:gd name="T10" fmla="*/ 8 w 13"/>
                <a:gd name="T11" fmla="*/ 13 h 13"/>
                <a:gd name="T12" fmla="*/ 13 w 13"/>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8" y="0"/>
                  </a:lnTo>
                  <a:lnTo>
                    <a:pt x="4" y="0"/>
                  </a:lnTo>
                  <a:lnTo>
                    <a:pt x="0" y="8"/>
                  </a:lnTo>
                  <a:lnTo>
                    <a:pt x="4" y="8"/>
                  </a:lnTo>
                  <a:lnTo>
                    <a:pt x="8" y="13"/>
                  </a:lnTo>
                  <a:lnTo>
                    <a:pt x="13" y="4"/>
                  </a:lnTo>
                  <a:close/>
                </a:path>
              </a:pathLst>
            </a:custGeom>
            <a:solidFill>
              <a:srgbClr val="340D71"/>
            </a:solidFill>
            <a:ln w="9525">
              <a:noFill/>
              <a:round/>
              <a:headEnd/>
              <a:tailEnd/>
            </a:ln>
          </p:spPr>
          <p:txBody>
            <a:bodyPr/>
            <a:lstStyle/>
            <a:p>
              <a:endParaRPr lang="en-US" dirty="0"/>
            </a:p>
          </p:txBody>
        </p:sp>
        <p:sp>
          <p:nvSpPr>
            <p:cNvPr id="13757" name="Freeform 2490"/>
            <p:cNvSpPr>
              <a:spLocks/>
            </p:cNvSpPr>
            <p:nvPr/>
          </p:nvSpPr>
          <p:spPr bwMode="auto">
            <a:xfrm>
              <a:off x="2006" y="2595"/>
              <a:ext cx="17" cy="13"/>
            </a:xfrm>
            <a:custGeom>
              <a:avLst/>
              <a:gdLst>
                <a:gd name="T0" fmla="*/ 17 w 17"/>
                <a:gd name="T1" fmla="*/ 5 h 13"/>
                <a:gd name="T2" fmla="*/ 13 w 17"/>
                <a:gd name="T3" fmla="*/ 13 h 13"/>
                <a:gd name="T4" fmla="*/ 0 w 17"/>
                <a:gd name="T5" fmla="*/ 9 h 13"/>
                <a:gd name="T6" fmla="*/ 8 w 17"/>
                <a:gd name="T7" fmla="*/ 0 h 13"/>
                <a:gd name="T8" fmla="*/ 17 w 17"/>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5"/>
                  </a:moveTo>
                  <a:lnTo>
                    <a:pt x="13" y="13"/>
                  </a:lnTo>
                  <a:lnTo>
                    <a:pt x="0" y="9"/>
                  </a:lnTo>
                  <a:lnTo>
                    <a:pt x="8" y="0"/>
                  </a:lnTo>
                  <a:lnTo>
                    <a:pt x="17" y="5"/>
                  </a:lnTo>
                  <a:close/>
                </a:path>
              </a:pathLst>
            </a:custGeom>
            <a:solidFill>
              <a:srgbClr val="340D71"/>
            </a:solidFill>
            <a:ln w="9525">
              <a:noFill/>
              <a:round/>
              <a:headEnd/>
              <a:tailEnd/>
            </a:ln>
          </p:spPr>
          <p:txBody>
            <a:bodyPr/>
            <a:lstStyle/>
            <a:p>
              <a:endParaRPr lang="en-US" dirty="0"/>
            </a:p>
          </p:txBody>
        </p:sp>
        <p:sp>
          <p:nvSpPr>
            <p:cNvPr id="13758" name="Freeform 2491"/>
            <p:cNvSpPr>
              <a:spLocks/>
            </p:cNvSpPr>
            <p:nvPr/>
          </p:nvSpPr>
          <p:spPr bwMode="auto">
            <a:xfrm>
              <a:off x="2027" y="2604"/>
              <a:ext cx="13" cy="17"/>
            </a:xfrm>
            <a:custGeom>
              <a:avLst/>
              <a:gdLst>
                <a:gd name="T0" fmla="*/ 13 w 13"/>
                <a:gd name="T1" fmla="*/ 4 h 17"/>
                <a:gd name="T2" fmla="*/ 9 w 13"/>
                <a:gd name="T3" fmla="*/ 4 h 17"/>
                <a:gd name="T4" fmla="*/ 4 w 13"/>
                <a:gd name="T5" fmla="*/ 0 h 17"/>
                <a:gd name="T6" fmla="*/ 0 w 13"/>
                <a:gd name="T7" fmla="*/ 13 h 17"/>
                <a:gd name="T8" fmla="*/ 4 w 13"/>
                <a:gd name="T9" fmla="*/ 13 h 17"/>
                <a:gd name="T10" fmla="*/ 9 w 13"/>
                <a:gd name="T11" fmla="*/ 17 h 17"/>
                <a:gd name="T12" fmla="*/ 13 w 13"/>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13" y="4"/>
                  </a:moveTo>
                  <a:lnTo>
                    <a:pt x="9" y="4"/>
                  </a:lnTo>
                  <a:lnTo>
                    <a:pt x="4" y="0"/>
                  </a:lnTo>
                  <a:lnTo>
                    <a:pt x="0" y="13"/>
                  </a:lnTo>
                  <a:lnTo>
                    <a:pt x="4" y="13"/>
                  </a:lnTo>
                  <a:lnTo>
                    <a:pt x="9" y="17"/>
                  </a:lnTo>
                  <a:lnTo>
                    <a:pt x="13" y="4"/>
                  </a:lnTo>
                  <a:close/>
                </a:path>
              </a:pathLst>
            </a:custGeom>
            <a:solidFill>
              <a:srgbClr val="340D71"/>
            </a:solidFill>
            <a:ln w="9525">
              <a:noFill/>
              <a:round/>
              <a:headEnd/>
              <a:tailEnd/>
            </a:ln>
          </p:spPr>
          <p:txBody>
            <a:bodyPr/>
            <a:lstStyle/>
            <a:p>
              <a:endParaRPr lang="en-US" dirty="0"/>
            </a:p>
          </p:txBody>
        </p:sp>
        <p:sp>
          <p:nvSpPr>
            <p:cNvPr id="13759" name="Freeform 2492"/>
            <p:cNvSpPr>
              <a:spLocks/>
            </p:cNvSpPr>
            <p:nvPr/>
          </p:nvSpPr>
          <p:spPr bwMode="auto">
            <a:xfrm>
              <a:off x="2044" y="2612"/>
              <a:ext cx="13" cy="17"/>
            </a:xfrm>
            <a:custGeom>
              <a:avLst/>
              <a:gdLst>
                <a:gd name="T0" fmla="*/ 13 w 13"/>
                <a:gd name="T1" fmla="*/ 5 h 17"/>
                <a:gd name="T2" fmla="*/ 9 w 13"/>
                <a:gd name="T3" fmla="*/ 17 h 17"/>
                <a:gd name="T4" fmla="*/ 0 w 13"/>
                <a:gd name="T5" fmla="*/ 13 h 17"/>
                <a:gd name="T6" fmla="*/ 5 w 13"/>
                <a:gd name="T7" fmla="*/ 0 h 17"/>
                <a:gd name="T8" fmla="*/ 13 w 13"/>
                <a:gd name="T9" fmla="*/ 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5"/>
                  </a:moveTo>
                  <a:lnTo>
                    <a:pt x="9" y="17"/>
                  </a:lnTo>
                  <a:lnTo>
                    <a:pt x="0" y="13"/>
                  </a:lnTo>
                  <a:lnTo>
                    <a:pt x="5" y="0"/>
                  </a:lnTo>
                  <a:lnTo>
                    <a:pt x="13" y="5"/>
                  </a:lnTo>
                  <a:close/>
                </a:path>
              </a:pathLst>
            </a:custGeom>
            <a:solidFill>
              <a:srgbClr val="340D71"/>
            </a:solidFill>
            <a:ln w="9525">
              <a:noFill/>
              <a:round/>
              <a:headEnd/>
              <a:tailEnd/>
            </a:ln>
          </p:spPr>
          <p:txBody>
            <a:bodyPr/>
            <a:lstStyle/>
            <a:p>
              <a:endParaRPr lang="en-US" dirty="0"/>
            </a:p>
          </p:txBody>
        </p:sp>
        <p:sp>
          <p:nvSpPr>
            <p:cNvPr id="13760" name="Freeform 2493"/>
            <p:cNvSpPr>
              <a:spLocks/>
            </p:cNvSpPr>
            <p:nvPr/>
          </p:nvSpPr>
          <p:spPr bwMode="auto">
            <a:xfrm>
              <a:off x="2066" y="2621"/>
              <a:ext cx="12" cy="13"/>
            </a:xfrm>
            <a:custGeom>
              <a:avLst/>
              <a:gdLst>
                <a:gd name="T0" fmla="*/ 12 w 12"/>
                <a:gd name="T1" fmla="*/ 4 h 13"/>
                <a:gd name="T2" fmla="*/ 8 w 12"/>
                <a:gd name="T3" fmla="*/ 13 h 13"/>
                <a:gd name="T4" fmla="*/ 0 w 12"/>
                <a:gd name="T5" fmla="*/ 8 h 13"/>
                <a:gd name="T6" fmla="*/ 4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8"/>
                  </a:lnTo>
                  <a:lnTo>
                    <a:pt x="4" y="0"/>
                  </a:lnTo>
                  <a:lnTo>
                    <a:pt x="12" y="4"/>
                  </a:lnTo>
                  <a:close/>
                </a:path>
              </a:pathLst>
            </a:custGeom>
            <a:solidFill>
              <a:srgbClr val="340D71"/>
            </a:solidFill>
            <a:ln w="9525">
              <a:noFill/>
              <a:round/>
              <a:headEnd/>
              <a:tailEnd/>
            </a:ln>
          </p:spPr>
          <p:txBody>
            <a:bodyPr/>
            <a:lstStyle/>
            <a:p>
              <a:endParaRPr lang="en-US" dirty="0"/>
            </a:p>
          </p:txBody>
        </p:sp>
        <p:sp>
          <p:nvSpPr>
            <p:cNvPr id="13761" name="Freeform 2494"/>
            <p:cNvSpPr>
              <a:spLocks/>
            </p:cNvSpPr>
            <p:nvPr/>
          </p:nvSpPr>
          <p:spPr bwMode="auto">
            <a:xfrm>
              <a:off x="2083" y="2629"/>
              <a:ext cx="12" cy="13"/>
            </a:xfrm>
            <a:custGeom>
              <a:avLst/>
              <a:gdLst>
                <a:gd name="T0" fmla="*/ 12 w 12"/>
                <a:gd name="T1" fmla="*/ 5 h 13"/>
                <a:gd name="T2" fmla="*/ 8 w 12"/>
                <a:gd name="T3" fmla="*/ 13 h 13"/>
                <a:gd name="T4" fmla="*/ 0 w 12"/>
                <a:gd name="T5" fmla="*/ 9 h 13"/>
                <a:gd name="T6" fmla="*/ 4 w 12"/>
                <a:gd name="T7" fmla="*/ 0 h 13"/>
                <a:gd name="T8" fmla="*/ 12 w 12"/>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5"/>
                  </a:moveTo>
                  <a:lnTo>
                    <a:pt x="8" y="13"/>
                  </a:lnTo>
                  <a:lnTo>
                    <a:pt x="0" y="9"/>
                  </a:lnTo>
                  <a:lnTo>
                    <a:pt x="4" y="0"/>
                  </a:lnTo>
                  <a:lnTo>
                    <a:pt x="12" y="5"/>
                  </a:lnTo>
                  <a:close/>
                </a:path>
              </a:pathLst>
            </a:custGeom>
            <a:solidFill>
              <a:srgbClr val="340D71"/>
            </a:solidFill>
            <a:ln w="9525">
              <a:noFill/>
              <a:round/>
              <a:headEnd/>
              <a:tailEnd/>
            </a:ln>
          </p:spPr>
          <p:txBody>
            <a:bodyPr/>
            <a:lstStyle/>
            <a:p>
              <a:endParaRPr lang="en-US" dirty="0"/>
            </a:p>
          </p:txBody>
        </p:sp>
        <p:sp>
          <p:nvSpPr>
            <p:cNvPr id="13762" name="Freeform 2495"/>
            <p:cNvSpPr>
              <a:spLocks/>
            </p:cNvSpPr>
            <p:nvPr/>
          </p:nvSpPr>
          <p:spPr bwMode="auto">
            <a:xfrm>
              <a:off x="2104" y="2634"/>
              <a:ext cx="13" cy="12"/>
            </a:xfrm>
            <a:custGeom>
              <a:avLst/>
              <a:gdLst>
                <a:gd name="T0" fmla="*/ 13 w 13"/>
                <a:gd name="T1" fmla="*/ 4 h 12"/>
                <a:gd name="T2" fmla="*/ 9 w 13"/>
                <a:gd name="T3" fmla="*/ 12 h 12"/>
                <a:gd name="T4" fmla="*/ 0 w 13"/>
                <a:gd name="T5" fmla="*/ 12 h 12"/>
                <a:gd name="T6" fmla="*/ 4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12"/>
                  </a:lnTo>
                  <a:lnTo>
                    <a:pt x="4" y="0"/>
                  </a:lnTo>
                  <a:lnTo>
                    <a:pt x="13" y="4"/>
                  </a:lnTo>
                  <a:close/>
                </a:path>
              </a:pathLst>
            </a:custGeom>
            <a:solidFill>
              <a:srgbClr val="340D71"/>
            </a:solidFill>
            <a:ln w="9525">
              <a:noFill/>
              <a:round/>
              <a:headEnd/>
              <a:tailEnd/>
            </a:ln>
          </p:spPr>
          <p:txBody>
            <a:bodyPr/>
            <a:lstStyle/>
            <a:p>
              <a:endParaRPr lang="en-US" dirty="0"/>
            </a:p>
          </p:txBody>
        </p:sp>
        <p:sp>
          <p:nvSpPr>
            <p:cNvPr id="13763" name="Freeform 2496"/>
            <p:cNvSpPr>
              <a:spLocks/>
            </p:cNvSpPr>
            <p:nvPr/>
          </p:nvSpPr>
          <p:spPr bwMode="auto">
            <a:xfrm>
              <a:off x="2121" y="2642"/>
              <a:ext cx="13" cy="13"/>
            </a:xfrm>
            <a:custGeom>
              <a:avLst/>
              <a:gdLst>
                <a:gd name="T0" fmla="*/ 13 w 13"/>
                <a:gd name="T1" fmla="*/ 4 h 13"/>
                <a:gd name="T2" fmla="*/ 4 w 13"/>
                <a:gd name="T3" fmla="*/ 0 h 13"/>
                <a:gd name="T4" fmla="*/ 4 w 13"/>
                <a:gd name="T5" fmla="*/ 0 h 13"/>
                <a:gd name="T6" fmla="*/ 0 w 13"/>
                <a:gd name="T7" fmla="*/ 9 h 13"/>
                <a:gd name="T8" fmla="*/ 4 w 13"/>
                <a:gd name="T9" fmla="*/ 9 h 13"/>
                <a:gd name="T10" fmla="*/ 13 w 13"/>
                <a:gd name="T11" fmla="*/ 13 h 13"/>
                <a:gd name="T12" fmla="*/ 13 w 13"/>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4" y="0"/>
                  </a:lnTo>
                  <a:lnTo>
                    <a:pt x="0" y="9"/>
                  </a:lnTo>
                  <a:lnTo>
                    <a:pt x="4" y="9"/>
                  </a:lnTo>
                  <a:lnTo>
                    <a:pt x="13" y="13"/>
                  </a:lnTo>
                  <a:lnTo>
                    <a:pt x="13" y="4"/>
                  </a:lnTo>
                  <a:close/>
                </a:path>
              </a:pathLst>
            </a:custGeom>
            <a:solidFill>
              <a:srgbClr val="340D71"/>
            </a:solidFill>
            <a:ln w="9525">
              <a:noFill/>
              <a:round/>
              <a:headEnd/>
              <a:tailEnd/>
            </a:ln>
          </p:spPr>
          <p:txBody>
            <a:bodyPr/>
            <a:lstStyle/>
            <a:p>
              <a:endParaRPr lang="en-US" dirty="0"/>
            </a:p>
          </p:txBody>
        </p:sp>
        <p:sp>
          <p:nvSpPr>
            <p:cNvPr id="13764" name="Freeform 2497"/>
            <p:cNvSpPr>
              <a:spLocks/>
            </p:cNvSpPr>
            <p:nvPr/>
          </p:nvSpPr>
          <p:spPr bwMode="auto">
            <a:xfrm>
              <a:off x="2142" y="2646"/>
              <a:ext cx="13" cy="13"/>
            </a:xfrm>
            <a:custGeom>
              <a:avLst/>
              <a:gdLst>
                <a:gd name="T0" fmla="*/ 13 w 13"/>
                <a:gd name="T1" fmla="*/ 5 h 13"/>
                <a:gd name="T2" fmla="*/ 9 w 13"/>
                <a:gd name="T3" fmla="*/ 13 h 13"/>
                <a:gd name="T4" fmla="*/ 0 w 13"/>
                <a:gd name="T5" fmla="*/ 9 h 13"/>
                <a:gd name="T6" fmla="*/ 5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5" y="0"/>
                  </a:lnTo>
                  <a:lnTo>
                    <a:pt x="13" y="5"/>
                  </a:lnTo>
                  <a:close/>
                </a:path>
              </a:pathLst>
            </a:custGeom>
            <a:solidFill>
              <a:srgbClr val="340D71"/>
            </a:solidFill>
            <a:ln w="9525">
              <a:noFill/>
              <a:round/>
              <a:headEnd/>
              <a:tailEnd/>
            </a:ln>
          </p:spPr>
          <p:txBody>
            <a:bodyPr/>
            <a:lstStyle/>
            <a:p>
              <a:endParaRPr lang="en-US" dirty="0"/>
            </a:p>
          </p:txBody>
        </p:sp>
        <p:sp>
          <p:nvSpPr>
            <p:cNvPr id="13765" name="Freeform 2498"/>
            <p:cNvSpPr>
              <a:spLocks/>
            </p:cNvSpPr>
            <p:nvPr/>
          </p:nvSpPr>
          <p:spPr bwMode="auto">
            <a:xfrm>
              <a:off x="2164" y="2651"/>
              <a:ext cx="12" cy="13"/>
            </a:xfrm>
            <a:custGeom>
              <a:avLst/>
              <a:gdLst>
                <a:gd name="T0" fmla="*/ 12 w 12"/>
                <a:gd name="T1" fmla="*/ 4 h 13"/>
                <a:gd name="T2" fmla="*/ 8 w 12"/>
                <a:gd name="T3" fmla="*/ 13 h 13"/>
                <a:gd name="T4" fmla="*/ 0 w 12"/>
                <a:gd name="T5" fmla="*/ 8 h 13"/>
                <a:gd name="T6" fmla="*/ 0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8"/>
                  </a:lnTo>
                  <a:lnTo>
                    <a:pt x="0" y="0"/>
                  </a:lnTo>
                  <a:lnTo>
                    <a:pt x="12" y="4"/>
                  </a:lnTo>
                  <a:close/>
                </a:path>
              </a:pathLst>
            </a:custGeom>
            <a:solidFill>
              <a:srgbClr val="340D71"/>
            </a:solidFill>
            <a:ln w="9525">
              <a:noFill/>
              <a:round/>
              <a:headEnd/>
              <a:tailEnd/>
            </a:ln>
          </p:spPr>
          <p:txBody>
            <a:bodyPr/>
            <a:lstStyle/>
            <a:p>
              <a:endParaRPr lang="en-US" dirty="0"/>
            </a:p>
          </p:txBody>
        </p:sp>
        <p:sp>
          <p:nvSpPr>
            <p:cNvPr id="13766" name="Freeform 2499"/>
            <p:cNvSpPr>
              <a:spLocks/>
            </p:cNvSpPr>
            <p:nvPr/>
          </p:nvSpPr>
          <p:spPr bwMode="auto">
            <a:xfrm>
              <a:off x="2185" y="2655"/>
              <a:ext cx="9" cy="13"/>
            </a:xfrm>
            <a:custGeom>
              <a:avLst/>
              <a:gdLst>
                <a:gd name="T0" fmla="*/ 9 w 9"/>
                <a:gd name="T1" fmla="*/ 0 h 13"/>
                <a:gd name="T2" fmla="*/ 9 w 9"/>
                <a:gd name="T3" fmla="*/ 13 h 13"/>
                <a:gd name="T4" fmla="*/ 0 w 9"/>
                <a:gd name="T5" fmla="*/ 9 h 13"/>
                <a:gd name="T6" fmla="*/ 0 w 9"/>
                <a:gd name="T7" fmla="*/ 0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9"/>
                  </a:lnTo>
                  <a:lnTo>
                    <a:pt x="0" y="0"/>
                  </a:lnTo>
                  <a:lnTo>
                    <a:pt x="9" y="0"/>
                  </a:lnTo>
                  <a:close/>
                </a:path>
              </a:pathLst>
            </a:custGeom>
            <a:solidFill>
              <a:srgbClr val="340D71"/>
            </a:solidFill>
            <a:ln w="9525">
              <a:noFill/>
              <a:round/>
              <a:headEnd/>
              <a:tailEnd/>
            </a:ln>
          </p:spPr>
          <p:txBody>
            <a:bodyPr/>
            <a:lstStyle/>
            <a:p>
              <a:endParaRPr lang="en-US" dirty="0"/>
            </a:p>
          </p:txBody>
        </p:sp>
        <p:sp>
          <p:nvSpPr>
            <p:cNvPr id="13767" name="Freeform 2500"/>
            <p:cNvSpPr>
              <a:spLocks/>
            </p:cNvSpPr>
            <p:nvPr/>
          </p:nvSpPr>
          <p:spPr bwMode="auto">
            <a:xfrm>
              <a:off x="2202" y="2659"/>
              <a:ext cx="13" cy="9"/>
            </a:xfrm>
            <a:custGeom>
              <a:avLst/>
              <a:gdLst>
                <a:gd name="T0" fmla="*/ 13 w 13"/>
                <a:gd name="T1" fmla="*/ 0 h 9"/>
                <a:gd name="T2" fmla="*/ 13 w 13"/>
                <a:gd name="T3" fmla="*/ 9 h 9"/>
                <a:gd name="T4" fmla="*/ 0 w 13"/>
                <a:gd name="T5" fmla="*/ 9 h 9"/>
                <a:gd name="T6" fmla="*/ 4 w 13"/>
                <a:gd name="T7" fmla="*/ 0 h 9"/>
                <a:gd name="T8" fmla="*/ 13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3768" name="Freeform 2501"/>
            <p:cNvSpPr>
              <a:spLocks/>
            </p:cNvSpPr>
            <p:nvPr/>
          </p:nvSpPr>
          <p:spPr bwMode="auto">
            <a:xfrm>
              <a:off x="2223" y="2659"/>
              <a:ext cx="13" cy="13"/>
            </a:xfrm>
            <a:custGeom>
              <a:avLst/>
              <a:gdLst>
                <a:gd name="T0" fmla="*/ 13 w 13"/>
                <a:gd name="T1" fmla="*/ 5 h 13"/>
                <a:gd name="T2" fmla="*/ 9 w 13"/>
                <a:gd name="T3" fmla="*/ 5 h 13"/>
                <a:gd name="T4" fmla="*/ 5 w 13"/>
                <a:gd name="T5" fmla="*/ 0 h 13"/>
                <a:gd name="T6" fmla="*/ 0 w 13"/>
                <a:gd name="T7" fmla="*/ 13 h 13"/>
                <a:gd name="T8" fmla="*/ 9 w 13"/>
                <a:gd name="T9" fmla="*/ 13 h 13"/>
                <a:gd name="T10" fmla="*/ 13 w 13"/>
                <a:gd name="T11" fmla="*/ 13 h 13"/>
                <a:gd name="T12" fmla="*/ 13 w 13"/>
                <a:gd name="T13" fmla="*/ 5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5"/>
                  </a:moveTo>
                  <a:lnTo>
                    <a:pt x="9" y="5"/>
                  </a:lnTo>
                  <a:lnTo>
                    <a:pt x="5" y="0"/>
                  </a:lnTo>
                  <a:lnTo>
                    <a:pt x="0" y="13"/>
                  </a:lnTo>
                  <a:lnTo>
                    <a:pt x="9" y="13"/>
                  </a:lnTo>
                  <a:lnTo>
                    <a:pt x="13" y="13"/>
                  </a:lnTo>
                  <a:lnTo>
                    <a:pt x="13" y="5"/>
                  </a:lnTo>
                  <a:close/>
                </a:path>
              </a:pathLst>
            </a:custGeom>
            <a:solidFill>
              <a:srgbClr val="340D71"/>
            </a:solidFill>
            <a:ln w="9525">
              <a:noFill/>
              <a:round/>
              <a:headEnd/>
              <a:tailEnd/>
            </a:ln>
          </p:spPr>
          <p:txBody>
            <a:bodyPr/>
            <a:lstStyle/>
            <a:p>
              <a:endParaRPr lang="en-US" dirty="0"/>
            </a:p>
          </p:txBody>
        </p:sp>
        <p:sp>
          <p:nvSpPr>
            <p:cNvPr id="13769" name="Freeform 2502"/>
            <p:cNvSpPr>
              <a:spLocks/>
            </p:cNvSpPr>
            <p:nvPr/>
          </p:nvSpPr>
          <p:spPr bwMode="auto">
            <a:xfrm>
              <a:off x="2245" y="2664"/>
              <a:ext cx="13" cy="8"/>
            </a:xfrm>
            <a:custGeom>
              <a:avLst/>
              <a:gdLst>
                <a:gd name="T0" fmla="*/ 13 w 13"/>
                <a:gd name="T1" fmla="*/ 0 h 8"/>
                <a:gd name="T2" fmla="*/ 8 w 13"/>
                <a:gd name="T3" fmla="*/ 8 h 8"/>
                <a:gd name="T4" fmla="*/ 0 w 13"/>
                <a:gd name="T5" fmla="*/ 8 h 8"/>
                <a:gd name="T6" fmla="*/ 0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8" y="8"/>
                  </a:lnTo>
                  <a:lnTo>
                    <a:pt x="0" y="8"/>
                  </a:lnTo>
                  <a:lnTo>
                    <a:pt x="0" y="0"/>
                  </a:lnTo>
                  <a:lnTo>
                    <a:pt x="13" y="0"/>
                  </a:lnTo>
                  <a:close/>
                </a:path>
              </a:pathLst>
            </a:custGeom>
            <a:solidFill>
              <a:srgbClr val="340D71"/>
            </a:solidFill>
            <a:ln w="9525">
              <a:noFill/>
              <a:round/>
              <a:headEnd/>
              <a:tailEnd/>
            </a:ln>
          </p:spPr>
          <p:txBody>
            <a:bodyPr/>
            <a:lstStyle/>
            <a:p>
              <a:endParaRPr lang="en-US" dirty="0"/>
            </a:p>
          </p:txBody>
        </p:sp>
        <p:sp>
          <p:nvSpPr>
            <p:cNvPr id="13770" name="Rectangle 2503"/>
            <p:cNvSpPr>
              <a:spLocks noChangeArrowheads="1"/>
            </p:cNvSpPr>
            <p:nvPr/>
          </p:nvSpPr>
          <p:spPr bwMode="auto">
            <a:xfrm>
              <a:off x="2266" y="2664"/>
              <a:ext cx="9" cy="8"/>
            </a:xfrm>
            <a:prstGeom prst="rect">
              <a:avLst/>
            </a:prstGeom>
            <a:solidFill>
              <a:srgbClr val="340D71"/>
            </a:solidFill>
            <a:ln w="9525">
              <a:noFill/>
              <a:miter lim="800000"/>
              <a:headEnd/>
              <a:tailEnd/>
            </a:ln>
          </p:spPr>
          <p:txBody>
            <a:bodyPr/>
            <a:lstStyle/>
            <a:p>
              <a:endParaRPr lang="en-US" dirty="0"/>
            </a:p>
          </p:txBody>
        </p:sp>
        <p:sp>
          <p:nvSpPr>
            <p:cNvPr id="13771" name="Freeform 2504"/>
            <p:cNvSpPr>
              <a:spLocks/>
            </p:cNvSpPr>
            <p:nvPr/>
          </p:nvSpPr>
          <p:spPr bwMode="auto">
            <a:xfrm>
              <a:off x="2287" y="2664"/>
              <a:ext cx="5" cy="12"/>
            </a:xfrm>
            <a:custGeom>
              <a:avLst/>
              <a:gdLst>
                <a:gd name="T0" fmla="*/ 5 w 5"/>
                <a:gd name="T1" fmla="*/ 0 h 12"/>
                <a:gd name="T2" fmla="*/ 5 w 5"/>
                <a:gd name="T3" fmla="*/ 0 h 12"/>
                <a:gd name="T4" fmla="*/ 0 w 5"/>
                <a:gd name="T5" fmla="*/ 0 h 12"/>
                <a:gd name="T6" fmla="*/ 0 w 5"/>
                <a:gd name="T7" fmla="*/ 12 h 12"/>
                <a:gd name="T8" fmla="*/ 5 w 5"/>
                <a:gd name="T9" fmla="*/ 12 h 12"/>
                <a:gd name="T10" fmla="*/ 5 w 5"/>
                <a:gd name="T11" fmla="*/ 12 h 12"/>
                <a:gd name="T12" fmla="*/ 5 w 5"/>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2">
                  <a:moveTo>
                    <a:pt x="5" y="0"/>
                  </a:moveTo>
                  <a:lnTo>
                    <a:pt x="5" y="0"/>
                  </a:lnTo>
                  <a:lnTo>
                    <a:pt x="0" y="0"/>
                  </a:lnTo>
                  <a:lnTo>
                    <a:pt x="0" y="12"/>
                  </a:lnTo>
                  <a:lnTo>
                    <a:pt x="5" y="12"/>
                  </a:lnTo>
                  <a:lnTo>
                    <a:pt x="5" y="0"/>
                  </a:lnTo>
                  <a:close/>
                </a:path>
              </a:pathLst>
            </a:custGeom>
            <a:solidFill>
              <a:srgbClr val="340D71"/>
            </a:solidFill>
            <a:ln w="9525">
              <a:noFill/>
              <a:round/>
              <a:headEnd/>
              <a:tailEnd/>
            </a:ln>
          </p:spPr>
          <p:txBody>
            <a:bodyPr/>
            <a:lstStyle/>
            <a:p>
              <a:endParaRPr lang="en-US" dirty="0"/>
            </a:p>
          </p:txBody>
        </p:sp>
        <p:sp>
          <p:nvSpPr>
            <p:cNvPr id="13772" name="Rectangle 2505"/>
            <p:cNvSpPr>
              <a:spLocks noChangeArrowheads="1"/>
            </p:cNvSpPr>
            <p:nvPr/>
          </p:nvSpPr>
          <p:spPr bwMode="auto">
            <a:xfrm>
              <a:off x="2292" y="2664"/>
              <a:ext cx="4" cy="12"/>
            </a:xfrm>
            <a:prstGeom prst="rect">
              <a:avLst/>
            </a:prstGeom>
            <a:solidFill>
              <a:srgbClr val="340D71"/>
            </a:solidFill>
            <a:ln w="9525">
              <a:noFill/>
              <a:miter lim="800000"/>
              <a:headEnd/>
              <a:tailEnd/>
            </a:ln>
          </p:spPr>
          <p:txBody>
            <a:bodyPr/>
            <a:lstStyle/>
            <a:p>
              <a:endParaRPr lang="en-US" dirty="0"/>
            </a:p>
          </p:txBody>
        </p:sp>
        <p:sp>
          <p:nvSpPr>
            <p:cNvPr id="13773" name="Rectangle 2506"/>
            <p:cNvSpPr>
              <a:spLocks noChangeArrowheads="1"/>
            </p:cNvSpPr>
            <p:nvPr/>
          </p:nvSpPr>
          <p:spPr bwMode="auto">
            <a:xfrm>
              <a:off x="2309" y="2664"/>
              <a:ext cx="8" cy="8"/>
            </a:xfrm>
            <a:prstGeom prst="rect">
              <a:avLst/>
            </a:prstGeom>
            <a:solidFill>
              <a:srgbClr val="340D71"/>
            </a:solidFill>
            <a:ln w="9525">
              <a:noFill/>
              <a:miter lim="800000"/>
              <a:headEnd/>
              <a:tailEnd/>
            </a:ln>
          </p:spPr>
          <p:txBody>
            <a:bodyPr/>
            <a:lstStyle/>
            <a:p>
              <a:endParaRPr lang="en-US" dirty="0"/>
            </a:p>
          </p:txBody>
        </p:sp>
        <p:sp>
          <p:nvSpPr>
            <p:cNvPr id="13774" name="Rectangle 2507"/>
            <p:cNvSpPr>
              <a:spLocks noChangeArrowheads="1"/>
            </p:cNvSpPr>
            <p:nvPr/>
          </p:nvSpPr>
          <p:spPr bwMode="auto">
            <a:xfrm>
              <a:off x="2326" y="2664"/>
              <a:ext cx="13" cy="8"/>
            </a:xfrm>
            <a:prstGeom prst="rect">
              <a:avLst/>
            </a:prstGeom>
            <a:solidFill>
              <a:srgbClr val="340D71"/>
            </a:solidFill>
            <a:ln w="9525">
              <a:noFill/>
              <a:miter lim="800000"/>
              <a:headEnd/>
              <a:tailEnd/>
            </a:ln>
          </p:spPr>
          <p:txBody>
            <a:bodyPr/>
            <a:lstStyle/>
            <a:p>
              <a:endParaRPr lang="en-US" dirty="0"/>
            </a:p>
          </p:txBody>
        </p:sp>
        <p:sp>
          <p:nvSpPr>
            <p:cNvPr id="13775" name="Freeform 2508"/>
            <p:cNvSpPr>
              <a:spLocks/>
            </p:cNvSpPr>
            <p:nvPr/>
          </p:nvSpPr>
          <p:spPr bwMode="auto">
            <a:xfrm>
              <a:off x="2347" y="2659"/>
              <a:ext cx="13" cy="13"/>
            </a:xfrm>
            <a:custGeom>
              <a:avLst/>
              <a:gdLst>
                <a:gd name="T0" fmla="*/ 9 w 13"/>
                <a:gd name="T1" fmla="*/ 0 h 13"/>
                <a:gd name="T2" fmla="*/ 4 w 13"/>
                <a:gd name="T3" fmla="*/ 5 h 13"/>
                <a:gd name="T4" fmla="*/ 0 w 13"/>
                <a:gd name="T5" fmla="*/ 5 h 13"/>
                <a:gd name="T6" fmla="*/ 0 w 13"/>
                <a:gd name="T7" fmla="*/ 13 h 13"/>
                <a:gd name="T8" fmla="*/ 4 w 13"/>
                <a:gd name="T9" fmla="*/ 13 h 13"/>
                <a:gd name="T10" fmla="*/ 13 w 13"/>
                <a:gd name="T11" fmla="*/ 13 h 13"/>
                <a:gd name="T12" fmla="*/ 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4" y="5"/>
                  </a:lnTo>
                  <a:lnTo>
                    <a:pt x="0" y="5"/>
                  </a:lnTo>
                  <a:lnTo>
                    <a:pt x="0" y="13"/>
                  </a:lnTo>
                  <a:lnTo>
                    <a:pt x="4" y="13"/>
                  </a:lnTo>
                  <a:lnTo>
                    <a:pt x="13" y="13"/>
                  </a:lnTo>
                  <a:lnTo>
                    <a:pt x="9" y="0"/>
                  </a:lnTo>
                  <a:close/>
                </a:path>
              </a:pathLst>
            </a:custGeom>
            <a:solidFill>
              <a:srgbClr val="340D71"/>
            </a:solidFill>
            <a:ln w="9525">
              <a:noFill/>
              <a:round/>
              <a:headEnd/>
              <a:tailEnd/>
            </a:ln>
          </p:spPr>
          <p:txBody>
            <a:bodyPr/>
            <a:lstStyle/>
            <a:p>
              <a:endParaRPr lang="en-US" dirty="0"/>
            </a:p>
          </p:txBody>
        </p:sp>
        <p:sp>
          <p:nvSpPr>
            <p:cNvPr id="13776" name="Rectangle 2509"/>
            <p:cNvSpPr>
              <a:spLocks noChangeArrowheads="1"/>
            </p:cNvSpPr>
            <p:nvPr/>
          </p:nvSpPr>
          <p:spPr bwMode="auto">
            <a:xfrm>
              <a:off x="2368" y="2659"/>
              <a:ext cx="9" cy="9"/>
            </a:xfrm>
            <a:prstGeom prst="rect">
              <a:avLst/>
            </a:prstGeom>
            <a:solidFill>
              <a:srgbClr val="340D71"/>
            </a:solidFill>
            <a:ln w="9525">
              <a:noFill/>
              <a:miter lim="800000"/>
              <a:headEnd/>
              <a:tailEnd/>
            </a:ln>
          </p:spPr>
          <p:txBody>
            <a:bodyPr/>
            <a:lstStyle/>
            <a:p>
              <a:endParaRPr lang="en-US" dirty="0"/>
            </a:p>
          </p:txBody>
        </p:sp>
        <p:sp>
          <p:nvSpPr>
            <p:cNvPr id="13777" name="Freeform 2510"/>
            <p:cNvSpPr>
              <a:spLocks/>
            </p:cNvSpPr>
            <p:nvPr/>
          </p:nvSpPr>
          <p:spPr bwMode="auto">
            <a:xfrm>
              <a:off x="2390" y="2655"/>
              <a:ext cx="8" cy="13"/>
            </a:xfrm>
            <a:custGeom>
              <a:avLst/>
              <a:gdLst>
                <a:gd name="T0" fmla="*/ 8 w 8"/>
                <a:gd name="T1" fmla="*/ 0 h 13"/>
                <a:gd name="T2" fmla="*/ 8 w 8"/>
                <a:gd name="T3" fmla="*/ 9 h 13"/>
                <a:gd name="T4" fmla="*/ 0 w 8"/>
                <a:gd name="T5" fmla="*/ 13 h 13"/>
                <a:gd name="T6" fmla="*/ 0 w 8"/>
                <a:gd name="T7" fmla="*/ 0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9"/>
                  </a:lnTo>
                  <a:lnTo>
                    <a:pt x="0" y="13"/>
                  </a:lnTo>
                  <a:lnTo>
                    <a:pt x="0" y="0"/>
                  </a:lnTo>
                  <a:lnTo>
                    <a:pt x="8" y="0"/>
                  </a:lnTo>
                  <a:close/>
                </a:path>
              </a:pathLst>
            </a:custGeom>
            <a:solidFill>
              <a:srgbClr val="340D71"/>
            </a:solidFill>
            <a:ln w="9525">
              <a:noFill/>
              <a:round/>
              <a:headEnd/>
              <a:tailEnd/>
            </a:ln>
          </p:spPr>
          <p:txBody>
            <a:bodyPr/>
            <a:lstStyle/>
            <a:p>
              <a:endParaRPr lang="en-US" dirty="0"/>
            </a:p>
          </p:txBody>
        </p:sp>
        <p:sp>
          <p:nvSpPr>
            <p:cNvPr id="13778" name="Freeform 2511"/>
            <p:cNvSpPr>
              <a:spLocks/>
            </p:cNvSpPr>
            <p:nvPr/>
          </p:nvSpPr>
          <p:spPr bwMode="auto">
            <a:xfrm>
              <a:off x="2407" y="2651"/>
              <a:ext cx="13" cy="13"/>
            </a:xfrm>
            <a:custGeom>
              <a:avLst/>
              <a:gdLst>
                <a:gd name="T0" fmla="*/ 13 w 13"/>
                <a:gd name="T1" fmla="*/ 0 h 13"/>
                <a:gd name="T2" fmla="*/ 13 w 13"/>
                <a:gd name="T3" fmla="*/ 13 h 13"/>
                <a:gd name="T4" fmla="*/ 4 w 13"/>
                <a:gd name="T5" fmla="*/ 13 h 13"/>
                <a:gd name="T6" fmla="*/ 0 w 13"/>
                <a:gd name="T7" fmla="*/ 4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4"/>
                  </a:lnTo>
                  <a:lnTo>
                    <a:pt x="13" y="0"/>
                  </a:lnTo>
                  <a:close/>
                </a:path>
              </a:pathLst>
            </a:custGeom>
            <a:solidFill>
              <a:srgbClr val="340D71"/>
            </a:solidFill>
            <a:ln w="9525">
              <a:noFill/>
              <a:round/>
              <a:headEnd/>
              <a:tailEnd/>
            </a:ln>
          </p:spPr>
          <p:txBody>
            <a:bodyPr/>
            <a:lstStyle/>
            <a:p>
              <a:endParaRPr lang="en-US" dirty="0"/>
            </a:p>
          </p:txBody>
        </p:sp>
        <p:sp>
          <p:nvSpPr>
            <p:cNvPr id="13779" name="Freeform 2512"/>
            <p:cNvSpPr>
              <a:spLocks/>
            </p:cNvSpPr>
            <p:nvPr/>
          </p:nvSpPr>
          <p:spPr bwMode="auto">
            <a:xfrm>
              <a:off x="2428" y="2646"/>
              <a:ext cx="13" cy="13"/>
            </a:xfrm>
            <a:custGeom>
              <a:avLst/>
              <a:gdLst>
                <a:gd name="T0" fmla="*/ 9 w 13"/>
                <a:gd name="T1" fmla="*/ 0 h 13"/>
                <a:gd name="T2" fmla="*/ 13 w 13"/>
                <a:gd name="T3" fmla="*/ 9 h 13"/>
                <a:gd name="T4" fmla="*/ 0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0" y="13"/>
                  </a:lnTo>
                  <a:lnTo>
                    <a:pt x="0" y="5"/>
                  </a:lnTo>
                  <a:lnTo>
                    <a:pt x="9" y="0"/>
                  </a:lnTo>
                  <a:close/>
                </a:path>
              </a:pathLst>
            </a:custGeom>
            <a:solidFill>
              <a:srgbClr val="340D71"/>
            </a:solidFill>
            <a:ln w="9525">
              <a:noFill/>
              <a:round/>
              <a:headEnd/>
              <a:tailEnd/>
            </a:ln>
          </p:spPr>
          <p:txBody>
            <a:bodyPr/>
            <a:lstStyle/>
            <a:p>
              <a:endParaRPr lang="en-US" dirty="0"/>
            </a:p>
          </p:txBody>
        </p:sp>
        <p:sp>
          <p:nvSpPr>
            <p:cNvPr id="13780" name="Freeform 2513"/>
            <p:cNvSpPr>
              <a:spLocks/>
            </p:cNvSpPr>
            <p:nvPr/>
          </p:nvSpPr>
          <p:spPr bwMode="auto">
            <a:xfrm>
              <a:off x="2449" y="2642"/>
              <a:ext cx="13" cy="13"/>
            </a:xfrm>
            <a:custGeom>
              <a:avLst/>
              <a:gdLst>
                <a:gd name="T0" fmla="*/ 9 w 13"/>
                <a:gd name="T1" fmla="*/ 0 h 13"/>
                <a:gd name="T2" fmla="*/ 9 w 13"/>
                <a:gd name="T3" fmla="*/ 0 h 13"/>
                <a:gd name="T4" fmla="*/ 0 w 13"/>
                <a:gd name="T5" fmla="*/ 0 h 13"/>
                <a:gd name="T6" fmla="*/ 0 w 13"/>
                <a:gd name="T7" fmla="*/ 13 h 13"/>
                <a:gd name="T8" fmla="*/ 9 w 13"/>
                <a:gd name="T9" fmla="*/ 9 h 13"/>
                <a:gd name="T10" fmla="*/ 13 w 13"/>
                <a:gd name="T11" fmla="*/ 9 h 13"/>
                <a:gd name="T12" fmla="*/ 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9" y="0"/>
                  </a:lnTo>
                  <a:lnTo>
                    <a:pt x="0" y="0"/>
                  </a:lnTo>
                  <a:lnTo>
                    <a:pt x="0" y="13"/>
                  </a:lnTo>
                  <a:lnTo>
                    <a:pt x="9" y="9"/>
                  </a:lnTo>
                  <a:lnTo>
                    <a:pt x="13" y="9"/>
                  </a:lnTo>
                  <a:lnTo>
                    <a:pt x="9" y="0"/>
                  </a:lnTo>
                  <a:close/>
                </a:path>
              </a:pathLst>
            </a:custGeom>
            <a:solidFill>
              <a:srgbClr val="340D71"/>
            </a:solidFill>
            <a:ln w="9525">
              <a:noFill/>
              <a:round/>
              <a:headEnd/>
              <a:tailEnd/>
            </a:ln>
          </p:spPr>
          <p:txBody>
            <a:bodyPr/>
            <a:lstStyle/>
            <a:p>
              <a:endParaRPr lang="en-US" dirty="0"/>
            </a:p>
          </p:txBody>
        </p:sp>
        <p:sp>
          <p:nvSpPr>
            <p:cNvPr id="13781" name="Freeform 2514"/>
            <p:cNvSpPr>
              <a:spLocks/>
            </p:cNvSpPr>
            <p:nvPr/>
          </p:nvSpPr>
          <p:spPr bwMode="auto">
            <a:xfrm>
              <a:off x="2467" y="2634"/>
              <a:ext cx="12" cy="17"/>
            </a:xfrm>
            <a:custGeom>
              <a:avLst/>
              <a:gdLst>
                <a:gd name="T0" fmla="*/ 8 w 12"/>
                <a:gd name="T1" fmla="*/ 0 h 17"/>
                <a:gd name="T2" fmla="*/ 12 w 12"/>
                <a:gd name="T3" fmla="*/ 12 h 17"/>
                <a:gd name="T4" fmla="*/ 4 w 12"/>
                <a:gd name="T5" fmla="*/ 17 h 17"/>
                <a:gd name="T6" fmla="*/ 0 w 12"/>
                <a:gd name="T7" fmla="*/ 4 h 17"/>
                <a:gd name="T8" fmla="*/ 8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12"/>
                  </a:lnTo>
                  <a:lnTo>
                    <a:pt x="4" y="17"/>
                  </a:lnTo>
                  <a:lnTo>
                    <a:pt x="0" y="4"/>
                  </a:lnTo>
                  <a:lnTo>
                    <a:pt x="8" y="0"/>
                  </a:lnTo>
                  <a:close/>
                </a:path>
              </a:pathLst>
            </a:custGeom>
            <a:solidFill>
              <a:srgbClr val="340D71"/>
            </a:solidFill>
            <a:ln w="9525">
              <a:noFill/>
              <a:round/>
              <a:headEnd/>
              <a:tailEnd/>
            </a:ln>
          </p:spPr>
          <p:txBody>
            <a:bodyPr/>
            <a:lstStyle/>
            <a:p>
              <a:endParaRPr lang="en-US" dirty="0"/>
            </a:p>
          </p:txBody>
        </p:sp>
        <p:sp>
          <p:nvSpPr>
            <p:cNvPr id="13782" name="Freeform 2515"/>
            <p:cNvSpPr>
              <a:spLocks/>
            </p:cNvSpPr>
            <p:nvPr/>
          </p:nvSpPr>
          <p:spPr bwMode="auto">
            <a:xfrm>
              <a:off x="2488" y="2629"/>
              <a:ext cx="13" cy="13"/>
            </a:xfrm>
            <a:custGeom>
              <a:avLst/>
              <a:gdLst>
                <a:gd name="T0" fmla="*/ 8 w 13"/>
                <a:gd name="T1" fmla="*/ 0 h 13"/>
                <a:gd name="T2" fmla="*/ 13 w 13"/>
                <a:gd name="T3" fmla="*/ 9 h 13"/>
                <a:gd name="T4" fmla="*/ 0 w 13"/>
                <a:gd name="T5" fmla="*/ 13 h 13"/>
                <a:gd name="T6" fmla="*/ 0 w 13"/>
                <a:gd name="T7" fmla="*/ 5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9"/>
                  </a:lnTo>
                  <a:lnTo>
                    <a:pt x="0" y="13"/>
                  </a:lnTo>
                  <a:lnTo>
                    <a:pt x="0" y="5"/>
                  </a:lnTo>
                  <a:lnTo>
                    <a:pt x="8" y="0"/>
                  </a:lnTo>
                  <a:close/>
                </a:path>
              </a:pathLst>
            </a:custGeom>
            <a:solidFill>
              <a:srgbClr val="340D71"/>
            </a:solidFill>
            <a:ln w="9525">
              <a:noFill/>
              <a:round/>
              <a:headEnd/>
              <a:tailEnd/>
            </a:ln>
          </p:spPr>
          <p:txBody>
            <a:bodyPr/>
            <a:lstStyle/>
            <a:p>
              <a:endParaRPr lang="en-US" dirty="0"/>
            </a:p>
          </p:txBody>
        </p:sp>
        <p:sp>
          <p:nvSpPr>
            <p:cNvPr id="13783" name="Freeform 2516"/>
            <p:cNvSpPr>
              <a:spLocks/>
            </p:cNvSpPr>
            <p:nvPr/>
          </p:nvSpPr>
          <p:spPr bwMode="auto">
            <a:xfrm>
              <a:off x="2505" y="2621"/>
              <a:ext cx="13" cy="13"/>
            </a:xfrm>
            <a:custGeom>
              <a:avLst/>
              <a:gdLst>
                <a:gd name="T0" fmla="*/ 8 w 13"/>
                <a:gd name="T1" fmla="*/ 0 h 13"/>
                <a:gd name="T2" fmla="*/ 13 w 13"/>
                <a:gd name="T3" fmla="*/ 8 h 13"/>
                <a:gd name="T4" fmla="*/ 4 w 13"/>
                <a:gd name="T5" fmla="*/ 13 h 13"/>
                <a:gd name="T6" fmla="*/ 0 w 13"/>
                <a:gd name="T7" fmla="*/ 4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8"/>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3784" name="Freeform 2517"/>
            <p:cNvSpPr>
              <a:spLocks/>
            </p:cNvSpPr>
            <p:nvPr/>
          </p:nvSpPr>
          <p:spPr bwMode="auto">
            <a:xfrm>
              <a:off x="2526" y="2612"/>
              <a:ext cx="13" cy="17"/>
            </a:xfrm>
            <a:custGeom>
              <a:avLst/>
              <a:gdLst>
                <a:gd name="T0" fmla="*/ 9 w 13"/>
                <a:gd name="T1" fmla="*/ 0 h 17"/>
                <a:gd name="T2" fmla="*/ 13 w 13"/>
                <a:gd name="T3" fmla="*/ 13 h 17"/>
                <a:gd name="T4" fmla="*/ 0 w 13"/>
                <a:gd name="T5" fmla="*/ 17 h 17"/>
                <a:gd name="T6" fmla="*/ 0 w 13"/>
                <a:gd name="T7" fmla="*/ 5 h 17"/>
                <a:gd name="T8" fmla="*/ 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13"/>
                  </a:lnTo>
                  <a:lnTo>
                    <a:pt x="0" y="17"/>
                  </a:lnTo>
                  <a:lnTo>
                    <a:pt x="0" y="5"/>
                  </a:lnTo>
                  <a:lnTo>
                    <a:pt x="9" y="0"/>
                  </a:lnTo>
                  <a:close/>
                </a:path>
              </a:pathLst>
            </a:custGeom>
            <a:solidFill>
              <a:srgbClr val="340D71"/>
            </a:solidFill>
            <a:ln w="9525">
              <a:noFill/>
              <a:round/>
              <a:headEnd/>
              <a:tailEnd/>
            </a:ln>
          </p:spPr>
          <p:txBody>
            <a:bodyPr/>
            <a:lstStyle/>
            <a:p>
              <a:endParaRPr lang="en-US" dirty="0"/>
            </a:p>
          </p:txBody>
        </p:sp>
        <p:sp>
          <p:nvSpPr>
            <p:cNvPr id="13785" name="Freeform 2518"/>
            <p:cNvSpPr>
              <a:spLocks/>
            </p:cNvSpPr>
            <p:nvPr/>
          </p:nvSpPr>
          <p:spPr bwMode="auto">
            <a:xfrm>
              <a:off x="2543" y="2604"/>
              <a:ext cx="13" cy="17"/>
            </a:xfrm>
            <a:custGeom>
              <a:avLst/>
              <a:gdLst>
                <a:gd name="T0" fmla="*/ 9 w 13"/>
                <a:gd name="T1" fmla="*/ 0 h 17"/>
                <a:gd name="T2" fmla="*/ 5 w 13"/>
                <a:gd name="T3" fmla="*/ 4 h 17"/>
                <a:gd name="T4" fmla="*/ 0 w 13"/>
                <a:gd name="T5" fmla="*/ 4 h 17"/>
                <a:gd name="T6" fmla="*/ 5 w 13"/>
                <a:gd name="T7" fmla="*/ 17 h 17"/>
                <a:gd name="T8" fmla="*/ 9 w 13"/>
                <a:gd name="T9" fmla="*/ 13 h 17"/>
                <a:gd name="T10" fmla="*/ 13 w 13"/>
                <a:gd name="T11" fmla="*/ 13 h 17"/>
                <a:gd name="T12" fmla="*/ 9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9" y="0"/>
                  </a:moveTo>
                  <a:lnTo>
                    <a:pt x="5" y="4"/>
                  </a:lnTo>
                  <a:lnTo>
                    <a:pt x="0" y="4"/>
                  </a:lnTo>
                  <a:lnTo>
                    <a:pt x="5" y="17"/>
                  </a:lnTo>
                  <a:lnTo>
                    <a:pt x="9" y="13"/>
                  </a:lnTo>
                  <a:lnTo>
                    <a:pt x="13" y="13"/>
                  </a:lnTo>
                  <a:lnTo>
                    <a:pt x="9" y="0"/>
                  </a:lnTo>
                  <a:close/>
                </a:path>
              </a:pathLst>
            </a:custGeom>
            <a:solidFill>
              <a:srgbClr val="340D71"/>
            </a:solidFill>
            <a:ln w="9525">
              <a:noFill/>
              <a:round/>
              <a:headEnd/>
              <a:tailEnd/>
            </a:ln>
          </p:spPr>
          <p:txBody>
            <a:bodyPr/>
            <a:lstStyle/>
            <a:p>
              <a:endParaRPr lang="en-US" dirty="0"/>
            </a:p>
          </p:txBody>
        </p:sp>
        <p:sp>
          <p:nvSpPr>
            <p:cNvPr id="13786" name="Freeform 2519"/>
            <p:cNvSpPr>
              <a:spLocks/>
            </p:cNvSpPr>
            <p:nvPr/>
          </p:nvSpPr>
          <p:spPr bwMode="auto">
            <a:xfrm>
              <a:off x="2560" y="2595"/>
              <a:ext cx="13" cy="13"/>
            </a:xfrm>
            <a:custGeom>
              <a:avLst/>
              <a:gdLst>
                <a:gd name="T0" fmla="*/ 9 w 13"/>
                <a:gd name="T1" fmla="*/ 0 h 13"/>
                <a:gd name="T2" fmla="*/ 13 w 13"/>
                <a:gd name="T3" fmla="*/ 9 h 13"/>
                <a:gd name="T4" fmla="*/ 5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5" y="13"/>
                  </a:lnTo>
                  <a:lnTo>
                    <a:pt x="0" y="5"/>
                  </a:lnTo>
                  <a:lnTo>
                    <a:pt x="9" y="0"/>
                  </a:lnTo>
                  <a:close/>
                </a:path>
              </a:pathLst>
            </a:custGeom>
            <a:solidFill>
              <a:srgbClr val="340D71"/>
            </a:solidFill>
            <a:ln w="9525">
              <a:noFill/>
              <a:round/>
              <a:headEnd/>
              <a:tailEnd/>
            </a:ln>
          </p:spPr>
          <p:txBody>
            <a:bodyPr/>
            <a:lstStyle/>
            <a:p>
              <a:endParaRPr lang="en-US" dirty="0"/>
            </a:p>
          </p:txBody>
        </p:sp>
        <p:sp>
          <p:nvSpPr>
            <p:cNvPr id="13787" name="Freeform 2520"/>
            <p:cNvSpPr>
              <a:spLocks/>
            </p:cNvSpPr>
            <p:nvPr/>
          </p:nvSpPr>
          <p:spPr bwMode="auto">
            <a:xfrm>
              <a:off x="2582" y="2587"/>
              <a:ext cx="12" cy="13"/>
            </a:xfrm>
            <a:custGeom>
              <a:avLst/>
              <a:gdLst>
                <a:gd name="T0" fmla="*/ 8 w 12"/>
                <a:gd name="T1" fmla="*/ 0 h 13"/>
                <a:gd name="T2" fmla="*/ 4 w 12"/>
                <a:gd name="T3" fmla="*/ 0 h 13"/>
                <a:gd name="T4" fmla="*/ 0 w 12"/>
                <a:gd name="T5" fmla="*/ 4 h 13"/>
                <a:gd name="T6" fmla="*/ 4 w 12"/>
                <a:gd name="T7" fmla="*/ 13 h 13"/>
                <a:gd name="T8" fmla="*/ 8 w 12"/>
                <a:gd name="T9" fmla="*/ 8 h 13"/>
                <a:gd name="T10" fmla="*/ 12 w 12"/>
                <a:gd name="T11" fmla="*/ 8 h 13"/>
                <a:gd name="T12" fmla="*/ 8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4" y="0"/>
                  </a:lnTo>
                  <a:lnTo>
                    <a:pt x="0" y="4"/>
                  </a:lnTo>
                  <a:lnTo>
                    <a:pt x="4" y="13"/>
                  </a:lnTo>
                  <a:lnTo>
                    <a:pt x="8" y="8"/>
                  </a:lnTo>
                  <a:lnTo>
                    <a:pt x="12" y="8"/>
                  </a:lnTo>
                  <a:lnTo>
                    <a:pt x="8" y="0"/>
                  </a:lnTo>
                  <a:close/>
                </a:path>
              </a:pathLst>
            </a:custGeom>
            <a:solidFill>
              <a:srgbClr val="340D71"/>
            </a:solidFill>
            <a:ln w="9525">
              <a:noFill/>
              <a:round/>
              <a:headEnd/>
              <a:tailEnd/>
            </a:ln>
          </p:spPr>
          <p:txBody>
            <a:bodyPr/>
            <a:lstStyle/>
            <a:p>
              <a:endParaRPr lang="en-US" dirty="0"/>
            </a:p>
          </p:txBody>
        </p:sp>
        <p:sp>
          <p:nvSpPr>
            <p:cNvPr id="13788" name="Freeform 2521"/>
            <p:cNvSpPr>
              <a:spLocks/>
            </p:cNvSpPr>
            <p:nvPr/>
          </p:nvSpPr>
          <p:spPr bwMode="auto">
            <a:xfrm>
              <a:off x="2599" y="2574"/>
              <a:ext cx="13" cy="17"/>
            </a:xfrm>
            <a:custGeom>
              <a:avLst/>
              <a:gdLst>
                <a:gd name="T0" fmla="*/ 8 w 13"/>
                <a:gd name="T1" fmla="*/ 0 h 17"/>
                <a:gd name="T2" fmla="*/ 13 w 13"/>
                <a:gd name="T3" fmla="*/ 8 h 17"/>
                <a:gd name="T4" fmla="*/ 4 w 13"/>
                <a:gd name="T5" fmla="*/ 17 h 17"/>
                <a:gd name="T6" fmla="*/ 0 w 13"/>
                <a:gd name="T7" fmla="*/ 8 h 17"/>
                <a:gd name="T8" fmla="*/ 8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8" y="0"/>
                  </a:moveTo>
                  <a:lnTo>
                    <a:pt x="13" y="8"/>
                  </a:lnTo>
                  <a:lnTo>
                    <a:pt x="4" y="17"/>
                  </a:lnTo>
                  <a:lnTo>
                    <a:pt x="0" y="8"/>
                  </a:lnTo>
                  <a:lnTo>
                    <a:pt x="8" y="0"/>
                  </a:lnTo>
                  <a:close/>
                </a:path>
              </a:pathLst>
            </a:custGeom>
            <a:solidFill>
              <a:srgbClr val="340D71"/>
            </a:solidFill>
            <a:ln w="9525">
              <a:noFill/>
              <a:round/>
              <a:headEnd/>
              <a:tailEnd/>
            </a:ln>
          </p:spPr>
          <p:txBody>
            <a:bodyPr/>
            <a:lstStyle/>
            <a:p>
              <a:endParaRPr lang="en-US" dirty="0"/>
            </a:p>
          </p:txBody>
        </p:sp>
        <p:sp>
          <p:nvSpPr>
            <p:cNvPr id="13789" name="Freeform 2522"/>
            <p:cNvSpPr>
              <a:spLocks/>
            </p:cNvSpPr>
            <p:nvPr/>
          </p:nvSpPr>
          <p:spPr bwMode="auto">
            <a:xfrm>
              <a:off x="2616" y="2565"/>
              <a:ext cx="13" cy="13"/>
            </a:xfrm>
            <a:custGeom>
              <a:avLst/>
              <a:gdLst>
                <a:gd name="T0" fmla="*/ 8 w 13"/>
                <a:gd name="T1" fmla="*/ 0 h 13"/>
                <a:gd name="T2" fmla="*/ 4 w 13"/>
                <a:gd name="T3" fmla="*/ 0 h 13"/>
                <a:gd name="T4" fmla="*/ 0 w 13"/>
                <a:gd name="T5" fmla="*/ 5 h 13"/>
                <a:gd name="T6" fmla="*/ 4 w 13"/>
                <a:gd name="T7" fmla="*/ 13 h 13"/>
                <a:gd name="T8" fmla="*/ 8 w 13"/>
                <a:gd name="T9" fmla="*/ 9 h 13"/>
                <a:gd name="T10" fmla="*/ 13 w 13"/>
                <a:gd name="T11" fmla="*/ 9 h 13"/>
                <a:gd name="T12" fmla="*/ 8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8" y="0"/>
                  </a:moveTo>
                  <a:lnTo>
                    <a:pt x="4" y="0"/>
                  </a:lnTo>
                  <a:lnTo>
                    <a:pt x="0" y="5"/>
                  </a:lnTo>
                  <a:lnTo>
                    <a:pt x="4" y="13"/>
                  </a:lnTo>
                  <a:lnTo>
                    <a:pt x="8" y="9"/>
                  </a:lnTo>
                  <a:lnTo>
                    <a:pt x="13" y="9"/>
                  </a:lnTo>
                  <a:lnTo>
                    <a:pt x="8" y="0"/>
                  </a:lnTo>
                  <a:close/>
                </a:path>
              </a:pathLst>
            </a:custGeom>
            <a:solidFill>
              <a:srgbClr val="340D71"/>
            </a:solidFill>
            <a:ln w="9525">
              <a:noFill/>
              <a:round/>
              <a:headEnd/>
              <a:tailEnd/>
            </a:ln>
          </p:spPr>
          <p:txBody>
            <a:bodyPr/>
            <a:lstStyle/>
            <a:p>
              <a:endParaRPr lang="en-US" dirty="0"/>
            </a:p>
          </p:txBody>
        </p:sp>
        <p:sp>
          <p:nvSpPr>
            <p:cNvPr id="13790" name="Freeform 2523"/>
            <p:cNvSpPr>
              <a:spLocks/>
            </p:cNvSpPr>
            <p:nvPr/>
          </p:nvSpPr>
          <p:spPr bwMode="auto">
            <a:xfrm>
              <a:off x="2633" y="2553"/>
              <a:ext cx="13" cy="12"/>
            </a:xfrm>
            <a:custGeom>
              <a:avLst/>
              <a:gdLst>
                <a:gd name="T0" fmla="*/ 4 w 13"/>
                <a:gd name="T1" fmla="*/ 0 h 12"/>
                <a:gd name="T2" fmla="*/ 13 w 13"/>
                <a:gd name="T3" fmla="*/ 8 h 12"/>
                <a:gd name="T4" fmla="*/ 4 w 13"/>
                <a:gd name="T5" fmla="*/ 12 h 12"/>
                <a:gd name="T6" fmla="*/ 0 w 13"/>
                <a:gd name="T7" fmla="*/ 4 h 12"/>
                <a:gd name="T8" fmla="*/ 4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4" y="0"/>
                  </a:moveTo>
                  <a:lnTo>
                    <a:pt x="13" y="8"/>
                  </a:lnTo>
                  <a:lnTo>
                    <a:pt x="4" y="12"/>
                  </a:lnTo>
                  <a:lnTo>
                    <a:pt x="0" y="4"/>
                  </a:lnTo>
                  <a:lnTo>
                    <a:pt x="4" y="0"/>
                  </a:lnTo>
                  <a:close/>
                </a:path>
              </a:pathLst>
            </a:custGeom>
            <a:solidFill>
              <a:srgbClr val="340D71"/>
            </a:solidFill>
            <a:ln w="9525">
              <a:noFill/>
              <a:round/>
              <a:headEnd/>
              <a:tailEnd/>
            </a:ln>
          </p:spPr>
          <p:txBody>
            <a:bodyPr/>
            <a:lstStyle/>
            <a:p>
              <a:endParaRPr lang="en-US" dirty="0"/>
            </a:p>
          </p:txBody>
        </p:sp>
        <p:sp>
          <p:nvSpPr>
            <p:cNvPr id="13791" name="Freeform 2524"/>
            <p:cNvSpPr>
              <a:spLocks/>
            </p:cNvSpPr>
            <p:nvPr/>
          </p:nvSpPr>
          <p:spPr bwMode="auto">
            <a:xfrm>
              <a:off x="2646" y="2540"/>
              <a:ext cx="17" cy="13"/>
            </a:xfrm>
            <a:custGeom>
              <a:avLst/>
              <a:gdLst>
                <a:gd name="T0" fmla="*/ 8 w 17"/>
                <a:gd name="T1" fmla="*/ 0 h 13"/>
                <a:gd name="T2" fmla="*/ 4 w 17"/>
                <a:gd name="T3" fmla="*/ 4 h 13"/>
                <a:gd name="T4" fmla="*/ 0 w 17"/>
                <a:gd name="T5" fmla="*/ 4 h 13"/>
                <a:gd name="T6" fmla="*/ 8 w 17"/>
                <a:gd name="T7" fmla="*/ 13 h 13"/>
                <a:gd name="T8" fmla="*/ 12 w 17"/>
                <a:gd name="T9" fmla="*/ 13 h 13"/>
                <a:gd name="T10" fmla="*/ 17 w 17"/>
                <a:gd name="T11" fmla="*/ 8 h 13"/>
                <a:gd name="T12" fmla="*/ 8 w 1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8" y="0"/>
                  </a:moveTo>
                  <a:lnTo>
                    <a:pt x="4" y="4"/>
                  </a:lnTo>
                  <a:lnTo>
                    <a:pt x="0" y="4"/>
                  </a:lnTo>
                  <a:lnTo>
                    <a:pt x="8" y="13"/>
                  </a:lnTo>
                  <a:lnTo>
                    <a:pt x="12" y="13"/>
                  </a:lnTo>
                  <a:lnTo>
                    <a:pt x="17" y="8"/>
                  </a:lnTo>
                  <a:lnTo>
                    <a:pt x="8" y="0"/>
                  </a:lnTo>
                  <a:close/>
                </a:path>
              </a:pathLst>
            </a:custGeom>
            <a:solidFill>
              <a:srgbClr val="340D71"/>
            </a:solidFill>
            <a:ln w="9525">
              <a:noFill/>
              <a:round/>
              <a:headEnd/>
              <a:tailEnd/>
            </a:ln>
          </p:spPr>
          <p:txBody>
            <a:bodyPr/>
            <a:lstStyle/>
            <a:p>
              <a:endParaRPr lang="en-US" dirty="0"/>
            </a:p>
          </p:txBody>
        </p:sp>
        <p:sp>
          <p:nvSpPr>
            <p:cNvPr id="13792" name="Freeform 2525"/>
            <p:cNvSpPr>
              <a:spLocks/>
            </p:cNvSpPr>
            <p:nvPr/>
          </p:nvSpPr>
          <p:spPr bwMode="auto">
            <a:xfrm>
              <a:off x="2663" y="2527"/>
              <a:ext cx="12" cy="13"/>
            </a:xfrm>
            <a:custGeom>
              <a:avLst/>
              <a:gdLst>
                <a:gd name="T0" fmla="*/ 8 w 12"/>
                <a:gd name="T1" fmla="*/ 0 h 13"/>
                <a:gd name="T2" fmla="*/ 12 w 12"/>
                <a:gd name="T3" fmla="*/ 9 h 13"/>
                <a:gd name="T4" fmla="*/ 8 w 12"/>
                <a:gd name="T5" fmla="*/ 13 h 13"/>
                <a:gd name="T6" fmla="*/ 0 w 12"/>
                <a:gd name="T7" fmla="*/ 4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9"/>
                  </a:lnTo>
                  <a:lnTo>
                    <a:pt x="8" y="13"/>
                  </a:lnTo>
                  <a:lnTo>
                    <a:pt x="0" y="4"/>
                  </a:lnTo>
                  <a:lnTo>
                    <a:pt x="8" y="0"/>
                  </a:lnTo>
                  <a:close/>
                </a:path>
              </a:pathLst>
            </a:custGeom>
            <a:solidFill>
              <a:srgbClr val="340D71"/>
            </a:solidFill>
            <a:ln w="9525">
              <a:noFill/>
              <a:round/>
              <a:headEnd/>
              <a:tailEnd/>
            </a:ln>
          </p:spPr>
          <p:txBody>
            <a:bodyPr/>
            <a:lstStyle/>
            <a:p>
              <a:endParaRPr lang="en-US" dirty="0"/>
            </a:p>
          </p:txBody>
        </p:sp>
        <p:sp>
          <p:nvSpPr>
            <p:cNvPr id="13793" name="Freeform 2526"/>
            <p:cNvSpPr>
              <a:spLocks/>
            </p:cNvSpPr>
            <p:nvPr/>
          </p:nvSpPr>
          <p:spPr bwMode="auto">
            <a:xfrm>
              <a:off x="2680" y="2514"/>
              <a:ext cx="13" cy="13"/>
            </a:xfrm>
            <a:custGeom>
              <a:avLst/>
              <a:gdLst>
                <a:gd name="T0" fmla="*/ 4 w 13"/>
                <a:gd name="T1" fmla="*/ 0 h 13"/>
                <a:gd name="T2" fmla="*/ 13 w 13"/>
                <a:gd name="T3" fmla="*/ 9 h 13"/>
                <a:gd name="T4" fmla="*/ 4 w 13"/>
                <a:gd name="T5" fmla="*/ 13 h 13"/>
                <a:gd name="T6" fmla="*/ 0 w 13"/>
                <a:gd name="T7" fmla="*/ 4 h 13"/>
                <a:gd name="T8" fmla="*/ 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9"/>
                  </a:lnTo>
                  <a:lnTo>
                    <a:pt x="4" y="13"/>
                  </a:lnTo>
                  <a:lnTo>
                    <a:pt x="0" y="4"/>
                  </a:lnTo>
                  <a:lnTo>
                    <a:pt x="4" y="0"/>
                  </a:lnTo>
                  <a:close/>
                </a:path>
              </a:pathLst>
            </a:custGeom>
            <a:solidFill>
              <a:srgbClr val="340D71"/>
            </a:solidFill>
            <a:ln w="9525">
              <a:noFill/>
              <a:round/>
              <a:headEnd/>
              <a:tailEnd/>
            </a:ln>
          </p:spPr>
          <p:txBody>
            <a:bodyPr/>
            <a:lstStyle/>
            <a:p>
              <a:endParaRPr lang="en-US" dirty="0"/>
            </a:p>
          </p:txBody>
        </p:sp>
        <p:sp>
          <p:nvSpPr>
            <p:cNvPr id="13794" name="Freeform 2527"/>
            <p:cNvSpPr>
              <a:spLocks/>
            </p:cNvSpPr>
            <p:nvPr/>
          </p:nvSpPr>
          <p:spPr bwMode="auto">
            <a:xfrm>
              <a:off x="2693" y="2501"/>
              <a:ext cx="17" cy="13"/>
            </a:xfrm>
            <a:custGeom>
              <a:avLst/>
              <a:gdLst>
                <a:gd name="T0" fmla="*/ 8 w 17"/>
                <a:gd name="T1" fmla="*/ 0 h 13"/>
                <a:gd name="T2" fmla="*/ 17 w 17"/>
                <a:gd name="T3" fmla="*/ 5 h 13"/>
                <a:gd name="T4" fmla="*/ 8 w 17"/>
                <a:gd name="T5" fmla="*/ 13 h 13"/>
                <a:gd name="T6" fmla="*/ 0 w 17"/>
                <a:gd name="T7" fmla="*/ 5 h 13"/>
                <a:gd name="T8" fmla="*/ 8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5"/>
                  </a:lnTo>
                  <a:lnTo>
                    <a:pt x="8" y="13"/>
                  </a:lnTo>
                  <a:lnTo>
                    <a:pt x="0" y="5"/>
                  </a:lnTo>
                  <a:lnTo>
                    <a:pt x="8" y="0"/>
                  </a:lnTo>
                  <a:close/>
                </a:path>
              </a:pathLst>
            </a:custGeom>
            <a:solidFill>
              <a:srgbClr val="340D71"/>
            </a:solidFill>
            <a:ln w="9525">
              <a:noFill/>
              <a:round/>
              <a:headEnd/>
              <a:tailEnd/>
            </a:ln>
          </p:spPr>
          <p:txBody>
            <a:bodyPr/>
            <a:lstStyle/>
            <a:p>
              <a:endParaRPr lang="en-US" dirty="0"/>
            </a:p>
          </p:txBody>
        </p:sp>
        <p:sp>
          <p:nvSpPr>
            <p:cNvPr id="13795" name="Freeform 2528"/>
            <p:cNvSpPr>
              <a:spLocks/>
            </p:cNvSpPr>
            <p:nvPr/>
          </p:nvSpPr>
          <p:spPr bwMode="auto">
            <a:xfrm>
              <a:off x="2710" y="2484"/>
              <a:ext cx="12" cy="17"/>
            </a:xfrm>
            <a:custGeom>
              <a:avLst/>
              <a:gdLst>
                <a:gd name="T0" fmla="*/ 4 w 12"/>
                <a:gd name="T1" fmla="*/ 0 h 17"/>
                <a:gd name="T2" fmla="*/ 12 w 12"/>
                <a:gd name="T3" fmla="*/ 9 h 17"/>
                <a:gd name="T4" fmla="*/ 4 w 12"/>
                <a:gd name="T5" fmla="*/ 17 h 17"/>
                <a:gd name="T6" fmla="*/ 0 w 12"/>
                <a:gd name="T7" fmla="*/ 9 h 17"/>
                <a:gd name="T8" fmla="*/ 4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9"/>
                  </a:lnTo>
                  <a:lnTo>
                    <a:pt x="4" y="17"/>
                  </a:lnTo>
                  <a:lnTo>
                    <a:pt x="0" y="9"/>
                  </a:lnTo>
                  <a:lnTo>
                    <a:pt x="4" y="0"/>
                  </a:lnTo>
                  <a:close/>
                </a:path>
              </a:pathLst>
            </a:custGeom>
            <a:solidFill>
              <a:srgbClr val="340D71"/>
            </a:solidFill>
            <a:ln w="9525">
              <a:noFill/>
              <a:round/>
              <a:headEnd/>
              <a:tailEnd/>
            </a:ln>
          </p:spPr>
          <p:txBody>
            <a:bodyPr/>
            <a:lstStyle/>
            <a:p>
              <a:endParaRPr lang="en-US" dirty="0"/>
            </a:p>
          </p:txBody>
        </p:sp>
        <p:sp>
          <p:nvSpPr>
            <p:cNvPr id="13796" name="Freeform 2529"/>
            <p:cNvSpPr>
              <a:spLocks/>
            </p:cNvSpPr>
            <p:nvPr/>
          </p:nvSpPr>
          <p:spPr bwMode="auto">
            <a:xfrm>
              <a:off x="2722" y="2472"/>
              <a:ext cx="13" cy="12"/>
            </a:xfrm>
            <a:custGeom>
              <a:avLst/>
              <a:gdLst>
                <a:gd name="T0" fmla="*/ 9 w 13"/>
                <a:gd name="T1" fmla="*/ 0 h 12"/>
                <a:gd name="T2" fmla="*/ 13 w 13"/>
                <a:gd name="T3" fmla="*/ 4 h 12"/>
                <a:gd name="T4" fmla="*/ 9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4"/>
                  </a:lnTo>
                  <a:lnTo>
                    <a:pt x="9" y="12"/>
                  </a:lnTo>
                  <a:lnTo>
                    <a:pt x="0" y="4"/>
                  </a:lnTo>
                  <a:lnTo>
                    <a:pt x="9" y="0"/>
                  </a:lnTo>
                  <a:close/>
                </a:path>
              </a:pathLst>
            </a:custGeom>
            <a:solidFill>
              <a:srgbClr val="340D71"/>
            </a:solidFill>
            <a:ln w="9525">
              <a:noFill/>
              <a:round/>
              <a:headEnd/>
              <a:tailEnd/>
            </a:ln>
          </p:spPr>
          <p:txBody>
            <a:bodyPr/>
            <a:lstStyle/>
            <a:p>
              <a:endParaRPr lang="en-US" dirty="0"/>
            </a:p>
          </p:txBody>
        </p:sp>
        <p:sp>
          <p:nvSpPr>
            <p:cNvPr id="13797" name="Freeform 2530"/>
            <p:cNvSpPr>
              <a:spLocks/>
            </p:cNvSpPr>
            <p:nvPr/>
          </p:nvSpPr>
          <p:spPr bwMode="auto">
            <a:xfrm>
              <a:off x="2735" y="2455"/>
              <a:ext cx="17" cy="17"/>
            </a:xfrm>
            <a:custGeom>
              <a:avLst/>
              <a:gdLst>
                <a:gd name="T0" fmla="*/ 9 w 17"/>
                <a:gd name="T1" fmla="*/ 0 h 17"/>
                <a:gd name="T2" fmla="*/ 4 w 17"/>
                <a:gd name="T3" fmla="*/ 4 h 17"/>
                <a:gd name="T4" fmla="*/ 0 w 17"/>
                <a:gd name="T5" fmla="*/ 8 h 17"/>
                <a:gd name="T6" fmla="*/ 9 w 17"/>
                <a:gd name="T7" fmla="*/ 17 h 17"/>
                <a:gd name="T8" fmla="*/ 13 w 17"/>
                <a:gd name="T9" fmla="*/ 12 h 17"/>
                <a:gd name="T10" fmla="*/ 17 w 17"/>
                <a:gd name="T11" fmla="*/ 8 h 17"/>
                <a:gd name="T12" fmla="*/ 9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9" y="0"/>
                  </a:moveTo>
                  <a:lnTo>
                    <a:pt x="4" y="4"/>
                  </a:lnTo>
                  <a:lnTo>
                    <a:pt x="0" y="8"/>
                  </a:lnTo>
                  <a:lnTo>
                    <a:pt x="9" y="17"/>
                  </a:lnTo>
                  <a:lnTo>
                    <a:pt x="13" y="12"/>
                  </a:lnTo>
                  <a:lnTo>
                    <a:pt x="17" y="8"/>
                  </a:lnTo>
                  <a:lnTo>
                    <a:pt x="9" y="0"/>
                  </a:lnTo>
                  <a:close/>
                </a:path>
              </a:pathLst>
            </a:custGeom>
            <a:solidFill>
              <a:srgbClr val="340D71"/>
            </a:solidFill>
            <a:ln w="9525">
              <a:noFill/>
              <a:round/>
              <a:headEnd/>
              <a:tailEnd/>
            </a:ln>
          </p:spPr>
          <p:txBody>
            <a:bodyPr/>
            <a:lstStyle/>
            <a:p>
              <a:endParaRPr lang="en-US" dirty="0"/>
            </a:p>
          </p:txBody>
        </p:sp>
        <p:sp>
          <p:nvSpPr>
            <p:cNvPr id="13798" name="Freeform 2531"/>
            <p:cNvSpPr>
              <a:spLocks/>
            </p:cNvSpPr>
            <p:nvPr/>
          </p:nvSpPr>
          <p:spPr bwMode="auto">
            <a:xfrm>
              <a:off x="2748" y="2437"/>
              <a:ext cx="17" cy="18"/>
            </a:xfrm>
            <a:custGeom>
              <a:avLst/>
              <a:gdLst>
                <a:gd name="T0" fmla="*/ 9 w 17"/>
                <a:gd name="T1" fmla="*/ 0 h 18"/>
                <a:gd name="T2" fmla="*/ 17 w 17"/>
                <a:gd name="T3" fmla="*/ 9 h 18"/>
                <a:gd name="T4" fmla="*/ 9 w 17"/>
                <a:gd name="T5" fmla="*/ 18 h 18"/>
                <a:gd name="T6" fmla="*/ 0 w 17"/>
                <a:gd name="T7" fmla="*/ 9 h 18"/>
                <a:gd name="T8" fmla="*/ 9 w 1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9" y="0"/>
                  </a:moveTo>
                  <a:lnTo>
                    <a:pt x="17" y="9"/>
                  </a:lnTo>
                  <a:lnTo>
                    <a:pt x="9" y="18"/>
                  </a:lnTo>
                  <a:lnTo>
                    <a:pt x="0" y="9"/>
                  </a:lnTo>
                  <a:lnTo>
                    <a:pt x="9" y="0"/>
                  </a:lnTo>
                  <a:close/>
                </a:path>
              </a:pathLst>
            </a:custGeom>
            <a:solidFill>
              <a:srgbClr val="340D71"/>
            </a:solidFill>
            <a:ln w="9525">
              <a:noFill/>
              <a:round/>
              <a:headEnd/>
              <a:tailEnd/>
            </a:ln>
          </p:spPr>
          <p:txBody>
            <a:bodyPr/>
            <a:lstStyle/>
            <a:p>
              <a:endParaRPr lang="en-US" dirty="0"/>
            </a:p>
          </p:txBody>
        </p:sp>
        <p:sp>
          <p:nvSpPr>
            <p:cNvPr id="13799" name="Freeform 2532"/>
            <p:cNvSpPr>
              <a:spLocks/>
            </p:cNvSpPr>
            <p:nvPr/>
          </p:nvSpPr>
          <p:spPr bwMode="auto">
            <a:xfrm>
              <a:off x="2761" y="2425"/>
              <a:ext cx="17" cy="12"/>
            </a:xfrm>
            <a:custGeom>
              <a:avLst/>
              <a:gdLst>
                <a:gd name="T0" fmla="*/ 8 w 17"/>
                <a:gd name="T1" fmla="*/ 0 h 12"/>
                <a:gd name="T2" fmla="*/ 17 w 17"/>
                <a:gd name="T3" fmla="*/ 4 h 12"/>
                <a:gd name="T4" fmla="*/ 8 w 17"/>
                <a:gd name="T5" fmla="*/ 12 h 12"/>
                <a:gd name="T6" fmla="*/ 0 w 17"/>
                <a:gd name="T7" fmla="*/ 8 h 12"/>
                <a:gd name="T8" fmla="*/ 8 w 17"/>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8" y="0"/>
                  </a:moveTo>
                  <a:lnTo>
                    <a:pt x="17" y="4"/>
                  </a:lnTo>
                  <a:lnTo>
                    <a:pt x="8" y="12"/>
                  </a:lnTo>
                  <a:lnTo>
                    <a:pt x="0" y="8"/>
                  </a:lnTo>
                  <a:lnTo>
                    <a:pt x="8" y="0"/>
                  </a:lnTo>
                  <a:close/>
                </a:path>
              </a:pathLst>
            </a:custGeom>
            <a:solidFill>
              <a:srgbClr val="340D71"/>
            </a:solidFill>
            <a:ln w="9525">
              <a:noFill/>
              <a:round/>
              <a:headEnd/>
              <a:tailEnd/>
            </a:ln>
          </p:spPr>
          <p:txBody>
            <a:bodyPr/>
            <a:lstStyle/>
            <a:p>
              <a:endParaRPr lang="en-US" dirty="0"/>
            </a:p>
          </p:txBody>
        </p:sp>
        <p:sp>
          <p:nvSpPr>
            <p:cNvPr id="13800" name="Freeform 2533"/>
            <p:cNvSpPr>
              <a:spLocks/>
            </p:cNvSpPr>
            <p:nvPr/>
          </p:nvSpPr>
          <p:spPr bwMode="auto">
            <a:xfrm>
              <a:off x="1810" y="2420"/>
              <a:ext cx="8" cy="22"/>
            </a:xfrm>
            <a:custGeom>
              <a:avLst/>
              <a:gdLst>
                <a:gd name="T0" fmla="*/ 8 w 8"/>
                <a:gd name="T1" fmla="*/ 22 h 22"/>
                <a:gd name="T2" fmla="*/ 8 w 8"/>
                <a:gd name="T3" fmla="*/ 9 h 22"/>
                <a:gd name="T4" fmla="*/ 0 w 8"/>
                <a:gd name="T5" fmla="*/ 0 h 22"/>
                <a:gd name="T6" fmla="*/ 0 w 8"/>
                <a:gd name="T7" fmla="*/ 13 h 22"/>
                <a:gd name="T8" fmla="*/ 8 w 8"/>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2">
                  <a:moveTo>
                    <a:pt x="8" y="22"/>
                  </a:moveTo>
                  <a:lnTo>
                    <a:pt x="8" y="9"/>
                  </a:lnTo>
                  <a:lnTo>
                    <a:pt x="0" y="0"/>
                  </a:lnTo>
                  <a:lnTo>
                    <a:pt x="0" y="13"/>
                  </a:lnTo>
                  <a:lnTo>
                    <a:pt x="8" y="22"/>
                  </a:lnTo>
                  <a:close/>
                </a:path>
              </a:pathLst>
            </a:custGeom>
            <a:solidFill>
              <a:srgbClr val="340D71"/>
            </a:solidFill>
            <a:ln w="9525">
              <a:noFill/>
              <a:round/>
              <a:headEnd/>
              <a:tailEnd/>
            </a:ln>
          </p:spPr>
          <p:txBody>
            <a:bodyPr/>
            <a:lstStyle/>
            <a:p>
              <a:endParaRPr lang="en-US" dirty="0"/>
            </a:p>
          </p:txBody>
        </p:sp>
        <p:sp>
          <p:nvSpPr>
            <p:cNvPr id="13801" name="Freeform 2534"/>
            <p:cNvSpPr>
              <a:spLocks/>
            </p:cNvSpPr>
            <p:nvPr/>
          </p:nvSpPr>
          <p:spPr bwMode="auto">
            <a:xfrm>
              <a:off x="1818" y="2442"/>
              <a:ext cx="13" cy="13"/>
            </a:xfrm>
            <a:custGeom>
              <a:avLst/>
              <a:gdLst>
                <a:gd name="T0" fmla="*/ 13 w 13"/>
                <a:gd name="T1" fmla="*/ 8 h 13"/>
                <a:gd name="T2" fmla="*/ 4 w 13"/>
                <a:gd name="T3" fmla="*/ 13 h 13"/>
                <a:gd name="T4" fmla="*/ 0 w 13"/>
                <a:gd name="T5" fmla="*/ 4 h 13"/>
                <a:gd name="T6" fmla="*/ 9 w 13"/>
                <a:gd name="T7" fmla="*/ 0 h 13"/>
                <a:gd name="T8" fmla="*/ 13 w 13"/>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9" y="0"/>
                  </a:lnTo>
                  <a:lnTo>
                    <a:pt x="13" y="8"/>
                  </a:lnTo>
                  <a:close/>
                </a:path>
              </a:pathLst>
            </a:custGeom>
            <a:solidFill>
              <a:srgbClr val="340D71"/>
            </a:solidFill>
            <a:ln w="9525">
              <a:noFill/>
              <a:round/>
              <a:headEnd/>
              <a:tailEnd/>
            </a:ln>
          </p:spPr>
          <p:txBody>
            <a:bodyPr/>
            <a:lstStyle/>
            <a:p>
              <a:endParaRPr lang="en-US" dirty="0"/>
            </a:p>
          </p:txBody>
        </p:sp>
        <p:sp>
          <p:nvSpPr>
            <p:cNvPr id="13802" name="Freeform 2535"/>
            <p:cNvSpPr>
              <a:spLocks/>
            </p:cNvSpPr>
            <p:nvPr/>
          </p:nvSpPr>
          <p:spPr bwMode="auto">
            <a:xfrm>
              <a:off x="1831" y="2459"/>
              <a:ext cx="13" cy="13"/>
            </a:xfrm>
            <a:custGeom>
              <a:avLst/>
              <a:gdLst>
                <a:gd name="T0" fmla="*/ 13 w 13"/>
                <a:gd name="T1" fmla="*/ 8 h 13"/>
                <a:gd name="T2" fmla="*/ 4 w 13"/>
                <a:gd name="T3" fmla="*/ 13 h 13"/>
                <a:gd name="T4" fmla="*/ 0 w 13"/>
                <a:gd name="T5" fmla="*/ 4 h 13"/>
                <a:gd name="T6" fmla="*/ 9 w 13"/>
                <a:gd name="T7" fmla="*/ 0 h 13"/>
                <a:gd name="T8" fmla="*/ 13 w 13"/>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9" y="0"/>
                  </a:lnTo>
                  <a:lnTo>
                    <a:pt x="13" y="8"/>
                  </a:lnTo>
                  <a:close/>
                </a:path>
              </a:pathLst>
            </a:custGeom>
            <a:solidFill>
              <a:srgbClr val="340D71"/>
            </a:solidFill>
            <a:ln w="9525">
              <a:noFill/>
              <a:round/>
              <a:headEnd/>
              <a:tailEnd/>
            </a:ln>
          </p:spPr>
          <p:txBody>
            <a:bodyPr/>
            <a:lstStyle/>
            <a:p>
              <a:endParaRPr lang="en-US" dirty="0"/>
            </a:p>
          </p:txBody>
        </p:sp>
        <p:sp>
          <p:nvSpPr>
            <p:cNvPr id="13803" name="Freeform 2536"/>
            <p:cNvSpPr>
              <a:spLocks/>
            </p:cNvSpPr>
            <p:nvPr/>
          </p:nvSpPr>
          <p:spPr bwMode="auto">
            <a:xfrm>
              <a:off x="1840" y="2476"/>
              <a:ext cx="17" cy="13"/>
            </a:xfrm>
            <a:custGeom>
              <a:avLst/>
              <a:gdLst>
                <a:gd name="T0" fmla="*/ 17 w 17"/>
                <a:gd name="T1" fmla="*/ 8 h 13"/>
                <a:gd name="T2" fmla="*/ 8 w 17"/>
                <a:gd name="T3" fmla="*/ 13 h 13"/>
                <a:gd name="T4" fmla="*/ 0 w 17"/>
                <a:gd name="T5" fmla="*/ 4 h 13"/>
                <a:gd name="T6" fmla="*/ 8 w 17"/>
                <a:gd name="T7" fmla="*/ 0 h 13"/>
                <a:gd name="T8" fmla="*/ 17 w 17"/>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8"/>
                  </a:moveTo>
                  <a:lnTo>
                    <a:pt x="8" y="13"/>
                  </a:lnTo>
                  <a:lnTo>
                    <a:pt x="0" y="4"/>
                  </a:lnTo>
                  <a:lnTo>
                    <a:pt x="8" y="0"/>
                  </a:lnTo>
                  <a:lnTo>
                    <a:pt x="17" y="8"/>
                  </a:lnTo>
                  <a:close/>
                </a:path>
              </a:pathLst>
            </a:custGeom>
            <a:solidFill>
              <a:srgbClr val="340D71"/>
            </a:solidFill>
            <a:ln w="9525">
              <a:noFill/>
              <a:round/>
              <a:headEnd/>
              <a:tailEnd/>
            </a:ln>
          </p:spPr>
          <p:txBody>
            <a:bodyPr/>
            <a:lstStyle/>
            <a:p>
              <a:endParaRPr lang="en-US" dirty="0"/>
            </a:p>
          </p:txBody>
        </p:sp>
        <p:sp>
          <p:nvSpPr>
            <p:cNvPr id="13804" name="Freeform 2537"/>
            <p:cNvSpPr>
              <a:spLocks/>
            </p:cNvSpPr>
            <p:nvPr/>
          </p:nvSpPr>
          <p:spPr bwMode="auto">
            <a:xfrm>
              <a:off x="1852" y="2489"/>
              <a:ext cx="17" cy="17"/>
            </a:xfrm>
            <a:custGeom>
              <a:avLst/>
              <a:gdLst>
                <a:gd name="T0" fmla="*/ 17 w 17"/>
                <a:gd name="T1" fmla="*/ 8 h 17"/>
                <a:gd name="T2" fmla="*/ 9 w 17"/>
                <a:gd name="T3" fmla="*/ 17 h 17"/>
                <a:gd name="T4" fmla="*/ 0 w 17"/>
                <a:gd name="T5" fmla="*/ 8 h 17"/>
                <a:gd name="T6" fmla="*/ 9 w 17"/>
                <a:gd name="T7" fmla="*/ 0 h 17"/>
                <a:gd name="T8" fmla="*/ 17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8"/>
                  </a:moveTo>
                  <a:lnTo>
                    <a:pt x="9" y="17"/>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805" name="Freeform 2538"/>
            <p:cNvSpPr>
              <a:spLocks/>
            </p:cNvSpPr>
            <p:nvPr/>
          </p:nvSpPr>
          <p:spPr bwMode="auto">
            <a:xfrm>
              <a:off x="1865" y="2506"/>
              <a:ext cx="17" cy="17"/>
            </a:xfrm>
            <a:custGeom>
              <a:avLst/>
              <a:gdLst>
                <a:gd name="T0" fmla="*/ 17 w 17"/>
                <a:gd name="T1" fmla="*/ 8 h 17"/>
                <a:gd name="T2" fmla="*/ 13 w 17"/>
                <a:gd name="T3" fmla="*/ 8 h 17"/>
                <a:gd name="T4" fmla="*/ 9 w 17"/>
                <a:gd name="T5" fmla="*/ 0 h 17"/>
                <a:gd name="T6" fmla="*/ 0 w 17"/>
                <a:gd name="T7" fmla="*/ 8 h 17"/>
                <a:gd name="T8" fmla="*/ 9 w 17"/>
                <a:gd name="T9" fmla="*/ 12 h 17"/>
                <a:gd name="T10" fmla="*/ 9 w 17"/>
                <a:gd name="T11" fmla="*/ 17 h 17"/>
                <a:gd name="T12" fmla="*/ 17 w 17"/>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8"/>
                  </a:moveTo>
                  <a:lnTo>
                    <a:pt x="13" y="8"/>
                  </a:lnTo>
                  <a:lnTo>
                    <a:pt x="9" y="0"/>
                  </a:lnTo>
                  <a:lnTo>
                    <a:pt x="0" y="8"/>
                  </a:lnTo>
                  <a:lnTo>
                    <a:pt x="9" y="12"/>
                  </a:lnTo>
                  <a:lnTo>
                    <a:pt x="9" y="17"/>
                  </a:lnTo>
                  <a:lnTo>
                    <a:pt x="17" y="8"/>
                  </a:lnTo>
                  <a:close/>
                </a:path>
              </a:pathLst>
            </a:custGeom>
            <a:solidFill>
              <a:srgbClr val="340D71"/>
            </a:solidFill>
            <a:ln w="9525">
              <a:noFill/>
              <a:round/>
              <a:headEnd/>
              <a:tailEnd/>
            </a:ln>
          </p:spPr>
          <p:txBody>
            <a:bodyPr/>
            <a:lstStyle/>
            <a:p>
              <a:endParaRPr lang="en-US" dirty="0"/>
            </a:p>
          </p:txBody>
        </p:sp>
        <p:sp>
          <p:nvSpPr>
            <p:cNvPr id="13806" name="Freeform 2539"/>
            <p:cNvSpPr>
              <a:spLocks/>
            </p:cNvSpPr>
            <p:nvPr/>
          </p:nvSpPr>
          <p:spPr bwMode="auto">
            <a:xfrm>
              <a:off x="1882" y="2523"/>
              <a:ext cx="13" cy="13"/>
            </a:xfrm>
            <a:custGeom>
              <a:avLst/>
              <a:gdLst>
                <a:gd name="T0" fmla="*/ 13 w 13"/>
                <a:gd name="T1" fmla="*/ 4 h 13"/>
                <a:gd name="T2" fmla="*/ 4 w 13"/>
                <a:gd name="T3" fmla="*/ 13 h 13"/>
                <a:gd name="T4" fmla="*/ 0 w 13"/>
                <a:gd name="T5" fmla="*/ 4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4" y="13"/>
                  </a:lnTo>
                  <a:lnTo>
                    <a:pt x="0" y="4"/>
                  </a:lnTo>
                  <a:lnTo>
                    <a:pt x="4" y="0"/>
                  </a:lnTo>
                  <a:lnTo>
                    <a:pt x="13" y="4"/>
                  </a:lnTo>
                  <a:close/>
                </a:path>
              </a:pathLst>
            </a:custGeom>
            <a:solidFill>
              <a:srgbClr val="340D71"/>
            </a:solidFill>
            <a:ln w="9525">
              <a:noFill/>
              <a:round/>
              <a:headEnd/>
              <a:tailEnd/>
            </a:ln>
          </p:spPr>
          <p:txBody>
            <a:bodyPr/>
            <a:lstStyle/>
            <a:p>
              <a:endParaRPr lang="en-US" dirty="0"/>
            </a:p>
          </p:txBody>
        </p:sp>
        <p:sp>
          <p:nvSpPr>
            <p:cNvPr id="13807" name="Freeform 2540"/>
            <p:cNvSpPr>
              <a:spLocks/>
            </p:cNvSpPr>
            <p:nvPr/>
          </p:nvSpPr>
          <p:spPr bwMode="auto">
            <a:xfrm>
              <a:off x="1895" y="2536"/>
              <a:ext cx="17" cy="12"/>
            </a:xfrm>
            <a:custGeom>
              <a:avLst/>
              <a:gdLst>
                <a:gd name="T0" fmla="*/ 17 w 17"/>
                <a:gd name="T1" fmla="*/ 8 h 12"/>
                <a:gd name="T2" fmla="*/ 9 w 17"/>
                <a:gd name="T3" fmla="*/ 12 h 12"/>
                <a:gd name="T4" fmla="*/ 0 w 17"/>
                <a:gd name="T5" fmla="*/ 8 h 12"/>
                <a:gd name="T6" fmla="*/ 9 w 17"/>
                <a:gd name="T7" fmla="*/ 0 h 12"/>
                <a:gd name="T8" fmla="*/ 17 w 17"/>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7" y="8"/>
                  </a:moveTo>
                  <a:lnTo>
                    <a:pt x="9" y="12"/>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808" name="Freeform 2541"/>
            <p:cNvSpPr>
              <a:spLocks/>
            </p:cNvSpPr>
            <p:nvPr/>
          </p:nvSpPr>
          <p:spPr bwMode="auto">
            <a:xfrm>
              <a:off x="1908" y="2553"/>
              <a:ext cx="17" cy="12"/>
            </a:xfrm>
            <a:custGeom>
              <a:avLst/>
              <a:gdLst>
                <a:gd name="T0" fmla="*/ 17 w 17"/>
                <a:gd name="T1" fmla="*/ 4 h 12"/>
                <a:gd name="T2" fmla="*/ 8 w 17"/>
                <a:gd name="T3" fmla="*/ 12 h 12"/>
                <a:gd name="T4" fmla="*/ 0 w 17"/>
                <a:gd name="T5" fmla="*/ 4 h 12"/>
                <a:gd name="T6" fmla="*/ 8 w 17"/>
                <a:gd name="T7" fmla="*/ 0 h 12"/>
                <a:gd name="T8" fmla="*/ 17 w 17"/>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7" y="4"/>
                  </a:moveTo>
                  <a:lnTo>
                    <a:pt x="8" y="12"/>
                  </a:lnTo>
                  <a:lnTo>
                    <a:pt x="0" y="4"/>
                  </a:lnTo>
                  <a:lnTo>
                    <a:pt x="8" y="0"/>
                  </a:lnTo>
                  <a:lnTo>
                    <a:pt x="17" y="4"/>
                  </a:lnTo>
                  <a:close/>
                </a:path>
              </a:pathLst>
            </a:custGeom>
            <a:solidFill>
              <a:srgbClr val="340D71"/>
            </a:solidFill>
            <a:ln w="9525">
              <a:noFill/>
              <a:round/>
              <a:headEnd/>
              <a:tailEnd/>
            </a:ln>
          </p:spPr>
          <p:txBody>
            <a:bodyPr/>
            <a:lstStyle/>
            <a:p>
              <a:endParaRPr lang="en-US" dirty="0"/>
            </a:p>
          </p:txBody>
        </p:sp>
        <p:sp>
          <p:nvSpPr>
            <p:cNvPr id="13809" name="Freeform 2542"/>
            <p:cNvSpPr>
              <a:spLocks/>
            </p:cNvSpPr>
            <p:nvPr/>
          </p:nvSpPr>
          <p:spPr bwMode="auto">
            <a:xfrm>
              <a:off x="1925" y="2565"/>
              <a:ext cx="13" cy="13"/>
            </a:xfrm>
            <a:custGeom>
              <a:avLst/>
              <a:gdLst>
                <a:gd name="T0" fmla="*/ 13 w 13"/>
                <a:gd name="T1" fmla="*/ 5 h 13"/>
                <a:gd name="T2" fmla="*/ 8 w 13"/>
                <a:gd name="T3" fmla="*/ 13 h 13"/>
                <a:gd name="T4" fmla="*/ 0 w 13"/>
                <a:gd name="T5" fmla="*/ 9 h 13"/>
                <a:gd name="T6" fmla="*/ 8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8" y="13"/>
                  </a:lnTo>
                  <a:lnTo>
                    <a:pt x="0" y="9"/>
                  </a:lnTo>
                  <a:lnTo>
                    <a:pt x="8" y="0"/>
                  </a:lnTo>
                  <a:lnTo>
                    <a:pt x="13" y="5"/>
                  </a:lnTo>
                  <a:close/>
                </a:path>
              </a:pathLst>
            </a:custGeom>
            <a:solidFill>
              <a:srgbClr val="340D71"/>
            </a:solidFill>
            <a:ln w="9525">
              <a:noFill/>
              <a:round/>
              <a:headEnd/>
              <a:tailEnd/>
            </a:ln>
          </p:spPr>
          <p:txBody>
            <a:bodyPr/>
            <a:lstStyle/>
            <a:p>
              <a:endParaRPr lang="en-US" dirty="0"/>
            </a:p>
          </p:txBody>
        </p:sp>
        <p:sp>
          <p:nvSpPr>
            <p:cNvPr id="13810" name="Freeform 2543"/>
            <p:cNvSpPr>
              <a:spLocks/>
            </p:cNvSpPr>
            <p:nvPr/>
          </p:nvSpPr>
          <p:spPr bwMode="auto">
            <a:xfrm>
              <a:off x="1942" y="2578"/>
              <a:ext cx="13" cy="13"/>
            </a:xfrm>
            <a:custGeom>
              <a:avLst/>
              <a:gdLst>
                <a:gd name="T0" fmla="*/ 13 w 13"/>
                <a:gd name="T1" fmla="*/ 9 h 13"/>
                <a:gd name="T2" fmla="*/ 4 w 13"/>
                <a:gd name="T3" fmla="*/ 13 h 13"/>
                <a:gd name="T4" fmla="*/ 0 w 13"/>
                <a:gd name="T5" fmla="*/ 9 h 13"/>
                <a:gd name="T6" fmla="*/ 4 w 13"/>
                <a:gd name="T7" fmla="*/ 0 h 13"/>
                <a:gd name="T8" fmla="*/ 13 w 13"/>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4" y="13"/>
                  </a:lnTo>
                  <a:lnTo>
                    <a:pt x="0" y="9"/>
                  </a:lnTo>
                  <a:lnTo>
                    <a:pt x="4" y="0"/>
                  </a:lnTo>
                  <a:lnTo>
                    <a:pt x="13" y="9"/>
                  </a:lnTo>
                  <a:close/>
                </a:path>
              </a:pathLst>
            </a:custGeom>
            <a:solidFill>
              <a:srgbClr val="340D71"/>
            </a:solidFill>
            <a:ln w="9525">
              <a:noFill/>
              <a:round/>
              <a:headEnd/>
              <a:tailEnd/>
            </a:ln>
          </p:spPr>
          <p:txBody>
            <a:bodyPr/>
            <a:lstStyle/>
            <a:p>
              <a:endParaRPr lang="en-US" dirty="0"/>
            </a:p>
          </p:txBody>
        </p:sp>
        <p:sp>
          <p:nvSpPr>
            <p:cNvPr id="13811" name="Freeform 2544"/>
            <p:cNvSpPr>
              <a:spLocks/>
            </p:cNvSpPr>
            <p:nvPr/>
          </p:nvSpPr>
          <p:spPr bwMode="auto">
            <a:xfrm>
              <a:off x="1955" y="2591"/>
              <a:ext cx="17" cy="13"/>
            </a:xfrm>
            <a:custGeom>
              <a:avLst/>
              <a:gdLst>
                <a:gd name="T0" fmla="*/ 17 w 17"/>
                <a:gd name="T1" fmla="*/ 4 h 13"/>
                <a:gd name="T2" fmla="*/ 8 w 17"/>
                <a:gd name="T3" fmla="*/ 13 h 13"/>
                <a:gd name="T4" fmla="*/ 0 w 17"/>
                <a:gd name="T5" fmla="*/ 9 h 13"/>
                <a:gd name="T6" fmla="*/ 8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9"/>
                  </a:lnTo>
                  <a:lnTo>
                    <a:pt x="8" y="0"/>
                  </a:lnTo>
                  <a:lnTo>
                    <a:pt x="17" y="4"/>
                  </a:lnTo>
                  <a:close/>
                </a:path>
              </a:pathLst>
            </a:custGeom>
            <a:solidFill>
              <a:srgbClr val="340D71"/>
            </a:solidFill>
            <a:ln w="9525">
              <a:noFill/>
              <a:round/>
              <a:headEnd/>
              <a:tailEnd/>
            </a:ln>
          </p:spPr>
          <p:txBody>
            <a:bodyPr/>
            <a:lstStyle/>
            <a:p>
              <a:endParaRPr lang="en-US" dirty="0"/>
            </a:p>
          </p:txBody>
        </p:sp>
        <p:sp>
          <p:nvSpPr>
            <p:cNvPr id="13812" name="Freeform 2545"/>
            <p:cNvSpPr>
              <a:spLocks/>
            </p:cNvSpPr>
            <p:nvPr/>
          </p:nvSpPr>
          <p:spPr bwMode="auto">
            <a:xfrm>
              <a:off x="1972" y="2604"/>
              <a:ext cx="17" cy="13"/>
            </a:xfrm>
            <a:custGeom>
              <a:avLst/>
              <a:gdLst>
                <a:gd name="T0" fmla="*/ 17 w 17"/>
                <a:gd name="T1" fmla="*/ 4 h 13"/>
                <a:gd name="T2" fmla="*/ 8 w 17"/>
                <a:gd name="T3" fmla="*/ 13 h 13"/>
                <a:gd name="T4" fmla="*/ 0 w 17"/>
                <a:gd name="T5" fmla="*/ 8 h 13"/>
                <a:gd name="T6" fmla="*/ 8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8"/>
                  </a:lnTo>
                  <a:lnTo>
                    <a:pt x="8" y="0"/>
                  </a:lnTo>
                  <a:lnTo>
                    <a:pt x="17" y="4"/>
                  </a:lnTo>
                  <a:close/>
                </a:path>
              </a:pathLst>
            </a:custGeom>
            <a:solidFill>
              <a:srgbClr val="340D71"/>
            </a:solidFill>
            <a:ln w="9525">
              <a:noFill/>
              <a:round/>
              <a:headEnd/>
              <a:tailEnd/>
            </a:ln>
          </p:spPr>
          <p:txBody>
            <a:bodyPr/>
            <a:lstStyle/>
            <a:p>
              <a:endParaRPr lang="en-US" dirty="0"/>
            </a:p>
          </p:txBody>
        </p:sp>
        <p:sp>
          <p:nvSpPr>
            <p:cNvPr id="13813" name="Freeform 2546"/>
            <p:cNvSpPr>
              <a:spLocks/>
            </p:cNvSpPr>
            <p:nvPr/>
          </p:nvSpPr>
          <p:spPr bwMode="auto">
            <a:xfrm>
              <a:off x="1989" y="2617"/>
              <a:ext cx="17" cy="12"/>
            </a:xfrm>
            <a:custGeom>
              <a:avLst/>
              <a:gdLst>
                <a:gd name="T0" fmla="*/ 17 w 17"/>
                <a:gd name="T1" fmla="*/ 4 h 12"/>
                <a:gd name="T2" fmla="*/ 8 w 17"/>
                <a:gd name="T3" fmla="*/ 0 h 12"/>
                <a:gd name="T4" fmla="*/ 8 w 17"/>
                <a:gd name="T5" fmla="*/ 0 h 12"/>
                <a:gd name="T6" fmla="*/ 0 w 17"/>
                <a:gd name="T7" fmla="*/ 8 h 12"/>
                <a:gd name="T8" fmla="*/ 4 w 17"/>
                <a:gd name="T9" fmla="*/ 8 h 12"/>
                <a:gd name="T10" fmla="*/ 8 w 17"/>
                <a:gd name="T11" fmla="*/ 12 h 12"/>
                <a:gd name="T12" fmla="*/ 17 w 17"/>
                <a:gd name="T13" fmla="*/ 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17" y="4"/>
                  </a:moveTo>
                  <a:lnTo>
                    <a:pt x="8" y="0"/>
                  </a:lnTo>
                  <a:lnTo>
                    <a:pt x="0" y="8"/>
                  </a:lnTo>
                  <a:lnTo>
                    <a:pt x="4" y="8"/>
                  </a:lnTo>
                  <a:lnTo>
                    <a:pt x="8" y="12"/>
                  </a:lnTo>
                  <a:lnTo>
                    <a:pt x="17" y="4"/>
                  </a:lnTo>
                  <a:close/>
                </a:path>
              </a:pathLst>
            </a:custGeom>
            <a:solidFill>
              <a:srgbClr val="340D71"/>
            </a:solidFill>
            <a:ln w="9525">
              <a:noFill/>
              <a:round/>
              <a:headEnd/>
              <a:tailEnd/>
            </a:ln>
          </p:spPr>
          <p:txBody>
            <a:bodyPr/>
            <a:lstStyle/>
            <a:p>
              <a:endParaRPr lang="en-US" dirty="0"/>
            </a:p>
          </p:txBody>
        </p:sp>
        <p:sp>
          <p:nvSpPr>
            <p:cNvPr id="13814" name="Freeform 2547"/>
            <p:cNvSpPr>
              <a:spLocks/>
            </p:cNvSpPr>
            <p:nvPr/>
          </p:nvSpPr>
          <p:spPr bwMode="auto">
            <a:xfrm>
              <a:off x="2006" y="2625"/>
              <a:ext cx="17" cy="13"/>
            </a:xfrm>
            <a:custGeom>
              <a:avLst/>
              <a:gdLst>
                <a:gd name="T0" fmla="*/ 17 w 17"/>
                <a:gd name="T1" fmla="*/ 4 h 13"/>
                <a:gd name="T2" fmla="*/ 8 w 17"/>
                <a:gd name="T3" fmla="*/ 13 h 13"/>
                <a:gd name="T4" fmla="*/ 0 w 17"/>
                <a:gd name="T5" fmla="*/ 9 h 13"/>
                <a:gd name="T6" fmla="*/ 8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9"/>
                  </a:lnTo>
                  <a:lnTo>
                    <a:pt x="8" y="0"/>
                  </a:lnTo>
                  <a:lnTo>
                    <a:pt x="17" y="4"/>
                  </a:lnTo>
                  <a:close/>
                </a:path>
              </a:pathLst>
            </a:custGeom>
            <a:solidFill>
              <a:srgbClr val="340D71"/>
            </a:solidFill>
            <a:ln w="9525">
              <a:noFill/>
              <a:round/>
              <a:headEnd/>
              <a:tailEnd/>
            </a:ln>
          </p:spPr>
          <p:txBody>
            <a:bodyPr/>
            <a:lstStyle/>
            <a:p>
              <a:endParaRPr lang="en-US" dirty="0"/>
            </a:p>
          </p:txBody>
        </p:sp>
        <p:sp>
          <p:nvSpPr>
            <p:cNvPr id="13815" name="Freeform 2548"/>
            <p:cNvSpPr>
              <a:spLocks/>
            </p:cNvSpPr>
            <p:nvPr/>
          </p:nvSpPr>
          <p:spPr bwMode="auto">
            <a:xfrm>
              <a:off x="2023" y="2638"/>
              <a:ext cx="17" cy="13"/>
            </a:xfrm>
            <a:custGeom>
              <a:avLst/>
              <a:gdLst>
                <a:gd name="T0" fmla="*/ 17 w 17"/>
                <a:gd name="T1" fmla="*/ 4 h 13"/>
                <a:gd name="T2" fmla="*/ 13 w 17"/>
                <a:gd name="T3" fmla="*/ 0 h 13"/>
                <a:gd name="T4" fmla="*/ 8 w 17"/>
                <a:gd name="T5" fmla="*/ 0 h 13"/>
                <a:gd name="T6" fmla="*/ 0 w 17"/>
                <a:gd name="T7" fmla="*/ 8 h 13"/>
                <a:gd name="T8" fmla="*/ 8 w 17"/>
                <a:gd name="T9" fmla="*/ 13 h 13"/>
                <a:gd name="T10" fmla="*/ 13 w 17"/>
                <a:gd name="T11" fmla="*/ 13 h 13"/>
                <a:gd name="T12" fmla="*/ 17 w 17"/>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4"/>
                  </a:moveTo>
                  <a:lnTo>
                    <a:pt x="13" y="0"/>
                  </a:lnTo>
                  <a:lnTo>
                    <a:pt x="8" y="0"/>
                  </a:lnTo>
                  <a:lnTo>
                    <a:pt x="0" y="8"/>
                  </a:lnTo>
                  <a:lnTo>
                    <a:pt x="8" y="13"/>
                  </a:lnTo>
                  <a:lnTo>
                    <a:pt x="13" y="13"/>
                  </a:lnTo>
                  <a:lnTo>
                    <a:pt x="17" y="4"/>
                  </a:lnTo>
                  <a:close/>
                </a:path>
              </a:pathLst>
            </a:custGeom>
            <a:solidFill>
              <a:srgbClr val="340D71"/>
            </a:solidFill>
            <a:ln w="9525">
              <a:noFill/>
              <a:round/>
              <a:headEnd/>
              <a:tailEnd/>
            </a:ln>
          </p:spPr>
          <p:txBody>
            <a:bodyPr/>
            <a:lstStyle/>
            <a:p>
              <a:endParaRPr lang="en-US" dirty="0"/>
            </a:p>
          </p:txBody>
        </p:sp>
        <p:sp>
          <p:nvSpPr>
            <p:cNvPr id="13816" name="Freeform 2549"/>
            <p:cNvSpPr>
              <a:spLocks/>
            </p:cNvSpPr>
            <p:nvPr/>
          </p:nvSpPr>
          <p:spPr bwMode="auto">
            <a:xfrm>
              <a:off x="2044" y="2646"/>
              <a:ext cx="13" cy="13"/>
            </a:xfrm>
            <a:custGeom>
              <a:avLst/>
              <a:gdLst>
                <a:gd name="T0" fmla="*/ 13 w 13"/>
                <a:gd name="T1" fmla="*/ 5 h 13"/>
                <a:gd name="T2" fmla="*/ 9 w 13"/>
                <a:gd name="T3" fmla="*/ 13 h 13"/>
                <a:gd name="T4" fmla="*/ 0 w 13"/>
                <a:gd name="T5" fmla="*/ 9 h 13"/>
                <a:gd name="T6" fmla="*/ 5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5" y="0"/>
                  </a:lnTo>
                  <a:lnTo>
                    <a:pt x="13" y="5"/>
                  </a:lnTo>
                  <a:close/>
                </a:path>
              </a:pathLst>
            </a:custGeom>
            <a:solidFill>
              <a:srgbClr val="340D71"/>
            </a:solidFill>
            <a:ln w="9525">
              <a:noFill/>
              <a:round/>
              <a:headEnd/>
              <a:tailEnd/>
            </a:ln>
          </p:spPr>
          <p:txBody>
            <a:bodyPr/>
            <a:lstStyle/>
            <a:p>
              <a:endParaRPr lang="en-US" dirty="0"/>
            </a:p>
          </p:txBody>
        </p:sp>
        <p:sp>
          <p:nvSpPr>
            <p:cNvPr id="13817" name="Freeform 2550"/>
            <p:cNvSpPr>
              <a:spLocks/>
            </p:cNvSpPr>
            <p:nvPr/>
          </p:nvSpPr>
          <p:spPr bwMode="auto">
            <a:xfrm>
              <a:off x="2061" y="2655"/>
              <a:ext cx="13" cy="13"/>
            </a:xfrm>
            <a:custGeom>
              <a:avLst/>
              <a:gdLst>
                <a:gd name="T0" fmla="*/ 13 w 13"/>
                <a:gd name="T1" fmla="*/ 4 h 13"/>
                <a:gd name="T2" fmla="*/ 9 w 13"/>
                <a:gd name="T3" fmla="*/ 13 h 13"/>
                <a:gd name="T4" fmla="*/ 0 w 13"/>
                <a:gd name="T5" fmla="*/ 9 h 13"/>
                <a:gd name="T6" fmla="*/ 5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9"/>
                  </a:lnTo>
                  <a:lnTo>
                    <a:pt x="5" y="0"/>
                  </a:lnTo>
                  <a:lnTo>
                    <a:pt x="13" y="4"/>
                  </a:lnTo>
                  <a:close/>
                </a:path>
              </a:pathLst>
            </a:custGeom>
            <a:solidFill>
              <a:srgbClr val="340D71"/>
            </a:solidFill>
            <a:ln w="9525">
              <a:noFill/>
              <a:round/>
              <a:headEnd/>
              <a:tailEnd/>
            </a:ln>
          </p:spPr>
          <p:txBody>
            <a:bodyPr/>
            <a:lstStyle/>
            <a:p>
              <a:endParaRPr lang="en-US" dirty="0"/>
            </a:p>
          </p:txBody>
        </p:sp>
        <p:sp>
          <p:nvSpPr>
            <p:cNvPr id="13818" name="Freeform 2551"/>
            <p:cNvSpPr>
              <a:spLocks/>
            </p:cNvSpPr>
            <p:nvPr/>
          </p:nvSpPr>
          <p:spPr bwMode="auto">
            <a:xfrm>
              <a:off x="2083" y="2664"/>
              <a:ext cx="12" cy="12"/>
            </a:xfrm>
            <a:custGeom>
              <a:avLst/>
              <a:gdLst>
                <a:gd name="T0" fmla="*/ 12 w 12"/>
                <a:gd name="T1" fmla="*/ 4 h 12"/>
                <a:gd name="T2" fmla="*/ 8 w 12"/>
                <a:gd name="T3" fmla="*/ 12 h 12"/>
                <a:gd name="T4" fmla="*/ 0 w 12"/>
                <a:gd name="T5" fmla="*/ 8 h 12"/>
                <a:gd name="T6" fmla="*/ 4 w 12"/>
                <a:gd name="T7" fmla="*/ 0 h 12"/>
                <a:gd name="T8" fmla="*/ 12 w 12"/>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4"/>
                  </a:moveTo>
                  <a:lnTo>
                    <a:pt x="8" y="12"/>
                  </a:lnTo>
                  <a:lnTo>
                    <a:pt x="0" y="8"/>
                  </a:lnTo>
                  <a:lnTo>
                    <a:pt x="4" y="0"/>
                  </a:lnTo>
                  <a:lnTo>
                    <a:pt x="12" y="4"/>
                  </a:lnTo>
                  <a:close/>
                </a:path>
              </a:pathLst>
            </a:custGeom>
            <a:solidFill>
              <a:srgbClr val="340D71"/>
            </a:solidFill>
            <a:ln w="9525">
              <a:noFill/>
              <a:round/>
              <a:headEnd/>
              <a:tailEnd/>
            </a:ln>
          </p:spPr>
          <p:txBody>
            <a:bodyPr/>
            <a:lstStyle/>
            <a:p>
              <a:endParaRPr lang="en-US" dirty="0"/>
            </a:p>
          </p:txBody>
        </p:sp>
        <p:sp>
          <p:nvSpPr>
            <p:cNvPr id="13819" name="Freeform 2552"/>
            <p:cNvSpPr>
              <a:spLocks/>
            </p:cNvSpPr>
            <p:nvPr/>
          </p:nvSpPr>
          <p:spPr bwMode="auto">
            <a:xfrm>
              <a:off x="2100" y="2672"/>
              <a:ext cx="13" cy="13"/>
            </a:xfrm>
            <a:custGeom>
              <a:avLst/>
              <a:gdLst>
                <a:gd name="T0" fmla="*/ 13 w 13"/>
                <a:gd name="T1" fmla="*/ 4 h 13"/>
                <a:gd name="T2" fmla="*/ 8 w 13"/>
                <a:gd name="T3" fmla="*/ 13 h 13"/>
                <a:gd name="T4" fmla="*/ 0 w 13"/>
                <a:gd name="T5" fmla="*/ 9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8" y="13"/>
                  </a:lnTo>
                  <a:lnTo>
                    <a:pt x="0" y="9"/>
                  </a:lnTo>
                  <a:lnTo>
                    <a:pt x="4" y="0"/>
                  </a:lnTo>
                  <a:lnTo>
                    <a:pt x="13" y="4"/>
                  </a:lnTo>
                  <a:close/>
                </a:path>
              </a:pathLst>
            </a:custGeom>
            <a:solidFill>
              <a:srgbClr val="340D71"/>
            </a:solidFill>
            <a:ln w="9525">
              <a:noFill/>
              <a:round/>
              <a:headEnd/>
              <a:tailEnd/>
            </a:ln>
          </p:spPr>
          <p:txBody>
            <a:bodyPr/>
            <a:lstStyle/>
            <a:p>
              <a:endParaRPr lang="en-US" dirty="0"/>
            </a:p>
          </p:txBody>
        </p:sp>
        <p:sp>
          <p:nvSpPr>
            <p:cNvPr id="13820" name="Freeform 2553"/>
            <p:cNvSpPr>
              <a:spLocks/>
            </p:cNvSpPr>
            <p:nvPr/>
          </p:nvSpPr>
          <p:spPr bwMode="auto">
            <a:xfrm>
              <a:off x="2121" y="2676"/>
              <a:ext cx="13" cy="13"/>
            </a:xfrm>
            <a:custGeom>
              <a:avLst/>
              <a:gdLst>
                <a:gd name="T0" fmla="*/ 13 w 13"/>
                <a:gd name="T1" fmla="*/ 5 h 13"/>
                <a:gd name="T2" fmla="*/ 4 w 13"/>
                <a:gd name="T3" fmla="*/ 5 h 13"/>
                <a:gd name="T4" fmla="*/ 4 w 13"/>
                <a:gd name="T5" fmla="*/ 0 h 13"/>
                <a:gd name="T6" fmla="*/ 0 w 13"/>
                <a:gd name="T7" fmla="*/ 13 h 13"/>
                <a:gd name="T8" fmla="*/ 4 w 13"/>
                <a:gd name="T9" fmla="*/ 13 h 13"/>
                <a:gd name="T10" fmla="*/ 9 w 13"/>
                <a:gd name="T11" fmla="*/ 13 h 13"/>
                <a:gd name="T12" fmla="*/ 13 w 13"/>
                <a:gd name="T13" fmla="*/ 5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5"/>
                  </a:moveTo>
                  <a:lnTo>
                    <a:pt x="4" y="5"/>
                  </a:lnTo>
                  <a:lnTo>
                    <a:pt x="4" y="0"/>
                  </a:lnTo>
                  <a:lnTo>
                    <a:pt x="0" y="13"/>
                  </a:lnTo>
                  <a:lnTo>
                    <a:pt x="4" y="13"/>
                  </a:lnTo>
                  <a:lnTo>
                    <a:pt x="9" y="13"/>
                  </a:lnTo>
                  <a:lnTo>
                    <a:pt x="13" y="5"/>
                  </a:lnTo>
                  <a:close/>
                </a:path>
              </a:pathLst>
            </a:custGeom>
            <a:solidFill>
              <a:srgbClr val="340D71"/>
            </a:solidFill>
            <a:ln w="9525">
              <a:noFill/>
              <a:round/>
              <a:headEnd/>
              <a:tailEnd/>
            </a:ln>
          </p:spPr>
          <p:txBody>
            <a:bodyPr/>
            <a:lstStyle/>
            <a:p>
              <a:endParaRPr lang="en-US" dirty="0"/>
            </a:p>
          </p:txBody>
        </p:sp>
        <p:sp>
          <p:nvSpPr>
            <p:cNvPr id="13821" name="Freeform 2554"/>
            <p:cNvSpPr>
              <a:spLocks/>
            </p:cNvSpPr>
            <p:nvPr/>
          </p:nvSpPr>
          <p:spPr bwMode="auto">
            <a:xfrm>
              <a:off x="2138" y="2685"/>
              <a:ext cx="13" cy="13"/>
            </a:xfrm>
            <a:custGeom>
              <a:avLst/>
              <a:gdLst>
                <a:gd name="T0" fmla="*/ 13 w 13"/>
                <a:gd name="T1" fmla="*/ 0 h 13"/>
                <a:gd name="T2" fmla="*/ 13 w 13"/>
                <a:gd name="T3" fmla="*/ 13 h 13"/>
                <a:gd name="T4" fmla="*/ 0 w 13"/>
                <a:gd name="T5" fmla="*/ 8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8"/>
                  </a:lnTo>
                  <a:lnTo>
                    <a:pt x="4" y="0"/>
                  </a:lnTo>
                  <a:lnTo>
                    <a:pt x="13" y="0"/>
                  </a:lnTo>
                  <a:close/>
                </a:path>
              </a:pathLst>
            </a:custGeom>
            <a:solidFill>
              <a:srgbClr val="340D71"/>
            </a:solidFill>
            <a:ln w="9525">
              <a:noFill/>
              <a:round/>
              <a:headEnd/>
              <a:tailEnd/>
            </a:ln>
          </p:spPr>
          <p:txBody>
            <a:bodyPr/>
            <a:lstStyle/>
            <a:p>
              <a:endParaRPr lang="en-US" dirty="0"/>
            </a:p>
          </p:txBody>
        </p:sp>
        <p:sp>
          <p:nvSpPr>
            <p:cNvPr id="13822" name="Freeform 2555"/>
            <p:cNvSpPr>
              <a:spLocks/>
            </p:cNvSpPr>
            <p:nvPr/>
          </p:nvSpPr>
          <p:spPr bwMode="auto">
            <a:xfrm>
              <a:off x="2159" y="2689"/>
              <a:ext cx="13" cy="13"/>
            </a:xfrm>
            <a:custGeom>
              <a:avLst/>
              <a:gdLst>
                <a:gd name="T0" fmla="*/ 13 w 13"/>
                <a:gd name="T1" fmla="*/ 4 h 13"/>
                <a:gd name="T2" fmla="*/ 9 w 13"/>
                <a:gd name="T3" fmla="*/ 13 h 13"/>
                <a:gd name="T4" fmla="*/ 0 w 13"/>
                <a:gd name="T5" fmla="*/ 9 h 13"/>
                <a:gd name="T6" fmla="*/ 5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9"/>
                  </a:lnTo>
                  <a:lnTo>
                    <a:pt x="5" y="0"/>
                  </a:lnTo>
                  <a:lnTo>
                    <a:pt x="13" y="4"/>
                  </a:lnTo>
                  <a:close/>
                </a:path>
              </a:pathLst>
            </a:custGeom>
            <a:solidFill>
              <a:srgbClr val="340D71"/>
            </a:solidFill>
            <a:ln w="9525">
              <a:noFill/>
              <a:round/>
              <a:headEnd/>
              <a:tailEnd/>
            </a:ln>
          </p:spPr>
          <p:txBody>
            <a:bodyPr/>
            <a:lstStyle/>
            <a:p>
              <a:endParaRPr lang="en-US" dirty="0"/>
            </a:p>
          </p:txBody>
        </p:sp>
        <p:sp>
          <p:nvSpPr>
            <p:cNvPr id="13823" name="Freeform 2556"/>
            <p:cNvSpPr>
              <a:spLocks/>
            </p:cNvSpPr>
            <p:nvPr/>
          </p:nvSpPr>
          <p:spPr bwMode="auto">
            <a:xfrm>
              <a:off x="2181" y="2693"/>
              <a:ext cx="13" cy="13"/>
            </a:xfrm>
            <a:custGeom>
              <a:avLst/>
              <a:gdLst>
                <a:gd name="T0" fmla="*/ 13 w 13"/>
                <a:gd name="T1" fmla="*/ 0 h 13"/>
                <a:gd name="T2" fmla="*/ 8 w 13"/>
                <a:gd name="T3" fmla="*/ 13 h 13"/>
                <a:gd name="T4" fmla="*/ 0 w 13"/>
                <a:gd name="T5" fmla="*/ 9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8" y="13"/>
                  </a:lnTo>
                  <a:lnTo>
                    <a:pt x="0" y="9"/>
                  </a:lnTo>
                  <a:lnTo>
                    <a:pt x="0" y="0"/>
                  </a:lnTo>
                  <a:lnTo>
                    <a:pt x="13" y="0"/>
                  </a:lnTo>
                  <a:close/>
                </a:path>
              </a:pathLst>
            </a:custGeom>
            <a:solidFill>
              <a:srgbClr val="340D71"/>
            </a:solidFill>
            <a:ln w="9525">
              <a:noFill/>
              <a:round/>
              <a:headEnd/>
              <a:tailEnd/>
            </a:ln>
          </p:spPr>
          <p:txBody>
            <a:bodyPr/>
            <a:lstStyle/>
            <a:p>
              <a:endParaRPr lang="en-US" dirty="0"/>
            </a:p>
          </p:txBody>
        </p:sp>
        <p:sp>
          <p:nvSpPr>
            <p:cNvPr id="13824" name="Freeform 2557"/>
            <p:cNvSpPr>
              <a:spLocks/>
            </p:cNvSpPr>
            <p:nvPr/>
          </p:nvSpPr>
          <p:spPr bwMode="auto">
            <a:xfrm>
              <a:off x="2198" y="2698"/>
              <a:ext cx="13" cy="12"/>
            </a:xfrm>
            <a:custGeom>
              <a:avLst/>
              <a:gdLst>
                <a:gd name="T0" fmla="*/ 13 w 13"/>
                <a:gd name="T1" fmla="*/ 0 h 12"/>
                <a:gd name="T2" fmla="*/ 13 w 13"/>
                <a:gd name="T3" fmla="*/ 12 h 12"/>
                <a:gd name="T4" fmla="*/ 0 w 13"/>
                <a:gd name="T5" fmla="*/ 8 h 12"/>
                <a:gd name="T6" fmla="*/ 4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12"/>
                  </a:lnTo>
                  <a:lnTo>
                    <a:pt x="0" y="8"/>
                  </a:lnTo>
                  <a:lnTo>
                    <a:pt x="4" y="0"/>
                  </a:lnTo>
                  <a:lnTo>
                    <a:pt x="13" y="0"/>
                  </a:lnTo>
                  <a:close/>
                </a:path>
              </a:pathLst>
            </a:custGeom>
            <a:solidFill>
              <a:srgbClr val="340D71"/>
            </a:solidFill>
            <a:ln w="9525">
              <a:noFill/>
              <a:round/>
              <a:headEnd/>
              <a:tailEnd/>
            </a:ln>
          </p:spPr>
          <p:txBody>
            <a:bodyPr/>
            <a:lstStyle/>
            <a:p>
              <a:endParaRPr lang="en-US" dirty="0"/>
            </a:p>
          </p:txBody>
        </p:sp>
        <p:sp>
          <p:nvSpPr>
            <p:cNvPr id="13825" name="Freeform 2558"/>
            <p:cNvSpPr>
              <a:spLocks/>
            </p:cNvSpPr>
            <p:nvPr/>
          </p:nvSpPr>
          <p:spPr bwMode="auto">
            <a:xfrm>
              <a:off x="2219" y="2702"/>
              <a:ext cx="13" cy="8"/>
            </a:xfrm>
            <a:custGeom>
              <a:avLst/>
              <a:gdLst>
                <a:gd name="T0" fmla="*/ 13 w 13"/>
                <a:gd name="T1" fmla="*/ 0 h 8"/>
                <a:gd name="T2" fmla="*/ 13 w 13"/>
                <a:gd name="T3" fmla="*/ 8 h 8"/>
                <a:gd name="T4" fmla="*/ 0 w 13"/>
                <a:gd name="T5" fmla="*/ 8 h 8"/>
                <a:gd name="T6" fmla="*/ 4 w 13"/>
                <a:gd name="T7" fmla="*/ 0 h 8"/>
                <a:gd name="T8" fmla="*/ 13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13" y="8"/>
                  </a:lnTo>
                  <a:lnTo>
                    <a:pt x="0" y="8"/>
                  </a:lnTo>
                  <a:lnTo>
                    <a:pt x="4" y="0"/>
                  </a:lnTo>
                  <a:lnTo>
                    <a:pt x="13" y="0"/>
                  </a:lnTo>
                  <a:close/>
                </a:path>
              </a:pathLst>
            </a:custGeom>
            <a:solidFill>
              <a:srgbClr val="340D71"/>
            </a:solidFill>
            <a:ln w="9525">
              <a:noFill/>
              <a:round/>
              <a:headEnd/>
              <a:tailEnd/>
            </a:ln>
          </p:spPr>
          <p:txBody>
            <a:bodyPr/>
            <a:lstStyle/>
            <a:p>
              <a:endParaRPr lang="en-US" dirty="0"/>
            </a:p>
          </p:txBody>
        </p:sp>
        <p:sp>
          <p:nvSpPr>
            <p:cNvPr id="13826" name="Rectangle 2559"/>
            <p:cNvSpPr>
              <a:spLocks noChangeArrowheads="1"/>
            </p:cNvSpPr>
            <p:nvPr/>
          </p:nvSpPr>
          <p:spPr bwMode="auto">
            <a:xfrm>
              <a:off x="2240" y="2702"/>
              <a:ext cx="13" cy="13"/>
            </a:xfrm>
            <a:prstGeom prst="rect">
              <a:avLst/>
            </a:prstGeom>
            <a:solidFill>
              <a:srgbClr val="340D71"/>
            </a:solidFill>
            <a:ln w="9525">
              <a:noFill/>
              <a:miter lim="800000"/>
              <a:headEnd/>
              <a:tailEnd/>
            </a:ln>
          </p:spPr>
          <p:txBody>
            <a:bodyPr/>
            <a:lstStyle/>
            <a:p>
              <a:endParaRPr lang="en-US" dirty="0"/>
            </a:p>
          </p:txBody>
        </p:sp>
        <p:sp>
          <p:nvSpPr>
            <p:cNvPr id="13827" name="Freeform 2560"/>
            <p:cNvSpPr>
              <a:spLocks/>
            </p:cNvSpPr>
            <p:nvPr/>
          </p:nvSpPr>
          <p:spPr bwMode="auto">
            <a:xfrm>
              <a:off x="2262" y="2702"/>
              <a:ext cx="13" cy="13"/>
            </a:xfrm>
            <a:custGeom>
              <a:avLst/>
              <a:gdLst>
                <a:gd name="T0" fmla="*/ 13 w 13"/>
                <a:gd name="T1" fmla="*/ 4 h 13"/>
                <a:gd name="T2" fmla="*/ 8 w 13"/>
                <a:gd name="T3" fmla="*/ 13 h 13"/>
                <a:gd name="T4" fmla="*/ 0 w 13"/>
                <a:gd name="T5" fmla="*/ 13 h 13"/>
                <a:gd name="T6" fmla="*/ 0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8" y="13"/>
                  </a:lnTo>
                  <a:lnTo>
                    <a:pt x="0" y="13"/>
                  </a:lnTo>
                  <a:lnTo>
                    <a:pt x="0" y="0"/>
                  </a:lnTo>
                  <a:lnTo>
                    <a:pt x="13" y="4"/>
                  </a:lnTo>
                  <a:close/>
                </a:path>
              </a:pathLst>
            </a:custGeom>
            <a:solidFill>
              <a:srgbClr val="340D71"/>
            </a:solidFill>
            <a:ln w="9525">
              <a:noFill/>
              <a:round/>
              <a:headEnd/>
              <a:tailEnd/>
            </a:ln>
          </p:spPr>
          <p:txBody>
            <a:bodyPr/>
            <a:lstStyle/>
            <a:p>
              <a:endParaRPr lang="en-US" dirty="0"/>
            </a:p>
          </p:txBody>
        </p:sp>
        <p:sp>
          <p:nvSpPr>
            <p:cNvPr id="13828" name="Freeform 2561"/>
            <p:cNvSpPr>
              <a:spLocks/>
            </p:cNvSpPr>
            <p:nvPr/>
          </p:nvSpPr>
          <p:spPr bwMode="auto">
            <a:xfrm>
              <a:off x="2283" y="2706"/>
              <a:ext cx="9" cy="9"/>
            </a:xfrm>
            <a:custGeom>
              <a:avLst/>
              <a:gdLst>
                <a:gd name="T0" fmla="*/ 9 w 9"/>
                <a:gd name="T1" fmla="*/ 0 h 9"/>
                <a:gd name="T2" fmla="*/ 9 w 9"/>
                <a:gd name="T3" fmla="*/ 0 h 9"/>
                <a:gd name="T4" fmla="*/ 0 w 9"/>
                <a:gd name="T5" fmla="*/ 0 h 9"/>
                <a:gd name="T6" fmla="*/ 0 w 9"/>
                <a:gd name="T7" fmla="*/ 9 h 9"/>
                <a:gd name="T8" fmla="*/ 9 w 9"/>
                <a:gd name="T9" fmla="*/ 9 h 9"/>
                <a:gd name="T10" fmla="*/ 9 w 9"/>
                <a:gd name="T11" fmla="*/ 9 h 9"/>
                <a:gd name="T12" fmla="*/ 9 w 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9" y="0"/>
                  </a:moveTo>
                  <a:lnTo>
                    <a:pt x="9" y="0"/>
                  </a:lnTo>
                  <a:lnTo>
                    <a:pt x="0" y="0"/>
                  </a:lnTo>
                  <a:lnTo>
                    <a:pt x="0" y="9"/>
                  </a:lnTo>
                  <a:lnTo>
                    <a:pt x="9" y="9"/>
                  </a:lnTo>
                  <a:lnTo>
                    <a:pt x="9" y="0"/>
                  </a:lnTo>
                  <a:close/>
                </a:path>
              </a:pathLst>
            </a:custGeom>
            <a:solidFill>
              <a:srgbClr val="340D71"/>
            </a:solidFill>
            <a:ln w="9525">
              <a:noFill/>
              <a:round/>
              <a:headEnd/>
              <a:tailEnd/>
            </a:ln>
          </p:spPr>
          <p:txBody>
            <a:bodyPr/>
            <a:lstStyle/>
            <a:p>
              <a:endParaRPr lang="en-US" dirty="0"/>
            </a:p>
          </p:txBody>
        </p:sp>
        <p:sp>
          <p:nvSpPr>
            <p:cNvPr id="13829" name="Rectangle 2562"/>
            <p:cNvSpPr>
              <a:spLocks noChangeArrowheads="1"/>
            </p:cNvSpPr>
            <p:nvPr/>
          </p:nvSpPr>
          <p:spPr bwMode="auto">
            <a:xfrm>
              <a:off x="2292" y="2706"/>
              <a:ext cx="1" cy="9"/>
            </a:xfrm>
            <a:prstGeom prst="rect">
              <a:avLst/>
            </a:prstGeom>
            <a:solidFill>
              <a:srgbClr val="340D71"/>
            </a:solidFill>
            <a:ln w="9525">
              <a:noFill/>
              <a:miter lim="800000"/>
              <a:headEnd/>
              <a:tailEnd/>
            </a:ln>
          </p:spPr>
          <p:txBody>
            <a:bodyPr/>
            <a:lstStyle/>
            <a:p>
              <a:endParaRPr lang="en-US" dirty="0"/>
            </a:p>
          </p:txBody>
        </p:sp>
        <p:sp>
          <p:nvSpPr>
            <p:cNvPr id="13830" name="Freeform 2563"/>
            <p:cNvSpPr>
              <a:spLocks/>
            </p:cNvSpPr>
            <p:nvPr/>
          </p:nvSpPr>
          <p:spPr bwMode="auto">
            <a:xfrm>
              <a:off x="2304" y="2702"/>
              <a:ext cx="9" cy="13"/>
            </a:xfrm>
            <a:custGeom>
              <a:avLst/>
              <a:gdLst>
                <a:gd name="T0" fmla="*/ 9 w 9"/>
                <a:gd name="T1" fmla="*/ 0 h 13"/>
                <a:gd name="T2" fmla="*/ 9 w 9"/>
                <a:gd name="T3" fmla="*/ 13 h 13"/>
                <a:gd name="T4" fmla="*/ 0 w 9"/>
                <a:gd name="T5" fmla="*/ 13 h 13"/>
                <a:gd name="T6" fmla="*/ 0 w 9"/>
                <a:gd name="T7" fmla="*/ 4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13"/>
                  </a:lnTo>
                  <a:lnTo>
                    <a:pt x="0" y="4"/>
                  </a:lnTo>
                  <a:lnTo>
                    <a:pt x="9" y="0"/>
                  </a:lnTo>
                  <a:close/>
                </a:path>
              </a:pathLst>
            </a:custGeom>
            <a:solidFill>
              <a:srgbClr val="340D71"/>
            </a:solidFill>
            <a:ln w="9525">
              <a:noFill/>
              <a:round/>
              <a:headEnd/>
              <a:tailEnd/>
            </a:ln>
          </p:spPr>
          <p:txBody>
            <a:bodyPr/>
            <a:lstStyle/>
            <a:p>
              <a:endParaRPr lang="en-US" dirty="0"/>
            </a:p>
          </p:txBody>
        </p:sp>
        <p:sp>
          <p:nvSpPr>
            <p:cNvPr id="13831" name="Rectangle 2564"/>
            <p:cNvSpPr>
              <a:spLocks noChangeArrowheads="1"/>
            </p:cNvSpPr>
            <p:nvPr/>
          </p:nvSpPr>
          <p:spPr bwMode="auto">
            <a:xfrm>
              <a:off x="2326" y="2702"/>
              <a:ext cx="8" cy="13"/>
            </a:xfrm>
            <a:prstGeom prst="rect">
              <a:avLst/>
            </a:prstGeom>
            <a:solidFill>
              <a:srgbClr val="340D71"/>
            </a:solidFill>
            <a:ln w="9525">
              <a:noFill/>
              <a:miter lim="800000"/>
              <a:headEnd/>
              <a:tailEnd/>
            </a:ln>
          </p:spPr>
          <p:txBody>
            <a:bodyPr/>
            <a:lstStyle/>
            <a:p>
              <a:endParaRPr lang="en-US" dirty="0"/>
            </a:p>
          </p:txBody>
        </p:sp>
        <p:sp>
          <p:nvSpPr>
            <p:cNvPr id="13832" name="Freeform 2565"/>
            <p:cNvSpPr>
              <a:spLocks/>
            </p:cNvSpPr>
            <p:nvPr/>
          </p:nvSpPr>
          <p:spPr bwMode="auto">
            <a:xfrm>
              <a:off x="2343" y="2702"/>
              <a:ext cx="13" cy="13"/>
            </a:xfrm>
            <a:custGeom>
              <a:avLst/>
              <a:gdLst>
                <a:gd name="T0" fmla="*/ 13 w 13"/>
                <a:gd name="T1" fmla="*/ 0 h 13"/>
                <a:gd name="T2" fmla="*/ 8 w 13"/>
                <a:gd name="T3" fmla="*/ 0 h 13"/>
                <a:gd name="T4" fmla="*/ 0 w 13"/>
                <a:gd name="T5" fmla="*/ 0 h 13"/>
                <a:gd name="T6" fmla="*/ 0 w 13"/>
                <a:gd name="T7" fmla="*/ 13 h 13"/>
                <a:gd name="T8" fmla="*/ 8 w 13"/>
                <a:gd name="T9" fmla="*/ 8 h 13"/>
                <a:gd name="T10" fmla="*/ 13 w 13"/>
                <a:gd name="T11" fmla="*/ 8 h 13"/>
                <a:gd name="T12" fmla="*/ 1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8" y="0"/>
                  </a:lnTo>
                  <a:lnTo>
                    <a:pt x="0" y="0"/>
                  </a:lnTo>
                  <a:lnTo>
                    <a:pt x="0" y="13"/>
                  </a:lnTo>
                  <a:lnTo>
                    <a:pt x="8" y="8"/>
                  </a:lnTo>
                  <a:lnTo>
                    <a:pt x="13" y="8"/>
                  </a:lnTo>
                  <a:lnTo>
                    <a:pt x="13" y="0"/>
                  </a:lnTo>
                  <a:close/>
                </a:path>
              </a:pathLst>
            </a:custGeom>
            <a:solidFill>
              <a:srgbClr val="340D71"/>
            </a:solidFill>
            <a:ln w="9525">
              <a:noFill/>
              <a:round/>
              <a:headEnd/>
              <a:tailEnd/>
            </a:ln>
          </p:spPr>
          <p:txBody>
            <a:bodyPr/>
            <a:lstStyle/>
            <a:p>
              <a:endParaRPr lang="en-US" dirty="0"/>
            </a:p>
          </p:txBody>
        </p:sp>
        <p:sp>
          <p:nvSpPr>
            <p:cNvPr id="13833" name="Freeform 2566"/>
            <p:cNvSpPr>
              <a:spLocks/>
            </p:cNvSpPr>
            <p:nvPr/>
          </p:nvSpPr>
          <p:spPr bwMode="auto">
            <a:xfrm>
              <a:off x="2364" y="2698"/>
              <a:ext cx="13" cy="12"/>
            </a:xfrm>
            <a:custGeom>
              <a:avLst/>
              <a:gdLst>
                <a:gd name="T0" fmla="*/ 9 w 13"/>
                <a:gd name="T1" fmla="*/ 0 h 12"/>
                <a:gd name="T2" fmla="*/ 13 w 13"/>
                <a:gd name="T3" fmla="*/ 12 h 12"/>
                <a:gd name="T4" fmla="*/ 0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12"/>
                  </a:lnTo>
                  <a:lnTo>
                    <a:pt x="0" y="12"/>
                  </a:lnTo>
                  <a:lnTo>
                    <a:pt x="0" y="4"/>
                  </a:lnTo>
                  <a:lnTo>
                    <a:pt x="9" y="0"/>
                  </a:lnTo>
                  <a:close/>
                </a:path>
              </a:pathLst>
            </a:custGeom>
            <a:solidFill>
              <a:srgbClr val="340D71"/>
            </a:solidFill>
            <a:ln w="9525">
              <a:noFill/>
              <a:round/>
              <a:headEnd/>
              <a:tailEnd/>
            </a:ln>
          </p:spPr>
          <p:txBody>
            <a:bodyPr/>
            <a:lstStyle/>
            <a:p>
              <a:endParaRPr lang="en-US" dirty="0"/>
            </a:p>
          </p:txBody>
        </p:sp>
        <p:sp>
          <p:nvSpPr>
            <p:cNvPr id="13834" name="Freeform 2567"/>
            <p:cNvSpPr>
              <a:spLocks/>
            </p:cNvSpPr>
            <p:nvPr/>
          </p:nvSpPr>
          <p:spPr bwMode="auto">
            <a:xfrm>
              <a:off x="2385" y="2693"/>
              <a:ext cx="9" cy="13"/>
            </a:xfrm>
            <a:custGeom>
              <a:avLst/>
              <a:gdLst>
                <a:gd name="T0" fmla="*/ 9 w 9"/>
                <a:gd name="T1" fmla="*/ 0 h 13"/>
                <a:gd name="T2" fmla="*/ 9 w 9"/>
                <a:gd name="T3" fmla="*/ 13 h 13"/>
                <a:gd name="T4" fmla="*/ 0 w 9"/>
                <a:gd name="T5" fmla="*/ 13 h 13"/>
                <a:gd name="T6" fmla="*/ 0 w 9"/>
                <a:gd name="T7" fmla="*/ 5 h 13"/>
                <a:gd name="T8" fmla="*/ 9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13"/>
                  </a:lnTo>
                  <a:lnTo>
                    <a:pt x="0" y="5"/>
                  </a:lnTo>
                  <a:lnTo>
                    <a:pt x="9" y="0"/>
                  </a:lnTo>
                  <a:close/>
                </a:path>
              </a:pathLst>
            </a:custGeom>
            <a:solidFill>
              <a:srgbClr val="340D71"/>
            </a:solidFill>
            <a:ln w="9525">
              <a:noFill/>
              <a:round/>
              <a:headEnd/>
              <a:tailEnd/>
            </a:ln>
          </p:spPr>
          <p:txBody>
            <a:bodyPr/>
            <a:lstStyle/>
            <a:p>
              <a:endParaRPr lang="en-US" dirty="0"/>
            </a:p>
          </p:txBody>
        </p:sp>
        <p:sp>
          <p:nvSpPr>
            <p:cNvPr id="13835" name="Freeform 2568"/>
            <p:cNvSpPr>
              <a:spLocks/>
            </p:cNvSpPr>
            <p:nvPr/>
          </p:nvSpPr>
          <p:spPr bwMode="auto">
            <a:xfrm>
              <a:off x="2403" y="2689"/>
              <a:ext cx="12" cy="13"/>
            </a:xfrm>
            <a:custGeom>
              <a:avLst/>
              <a:gdLst>
                <a:gd name="T0" fmla="*/ 12 w 12"/>
                <a:gd name="T1" fmla="*/ 0 h 13"/>
                <a:gd name="T2" fmla="*/ 4 w 12"/>
                <a:gd name="T3" fmla="*/ 4 h 13"/>
                <a:gd name="T4" fmla="*/ 0 w 12"/>
                <a:gd name="T5" fmla="*/ 4 h 13"/>
                <a:gd name="T6" fmla="*/ 4 w 12"/>
                <a:gd name="T7" fmla="*/ 13 h 13"/>
                <a:gd name="T8" fmla="*/ 4 w 12"/>
                <a:gd name="T9" fmla="*/ 13 h 13"/>
                <a:gd name="T10" fmla="*/ 12 w 12"/>
                <a:gd name="T11" fmla="*/ 13 h 13"/>
                <a:gd name="T12" fmla="*/ 12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0"/>
                  </a:moveTo>
                  <a:lnTo>
                    <a:pt x="4" y="4"/>
                  </a:lnTo>
                  <a:lnTo>
                    <a:pt x="0" y="4"/>
                  </a:lnTo>
                  <a:lnTo>
                    <a:pt x="4" y="13"/>
                  </a:lnTo>
                  <a:lnTo>
                    <a:pt x="12" y="13"/>
                  </a:lnTo>
                  <a:lnTo>
                    <a:pt x="12" y="0"/>
                  </a:lnTo>
                  <a:close/>
                </a:path>
              </a:pathLst>
            </a:custGeom>
            <a:solidFill>
              <a:srgbClr val="340D71"/>
            </a:solidFill>
            <a:ln w="9525">
              <a:noFill/>
              <a:round/>
              <a:headEnd/>
              <a:tailEnd/>
            </a:ln>
          </p:spPr>
          <p:txBody>
            <a:bodyPr/>
            <a:lstStyle/>
            <a:p>
              <a:endParaRPr lang="en-US" dirty="0"/>
            </a:p>
          </p:txBody>
        </p:sp>
        <p:sp>
          <p:nvSpPr>
            <p:cNvPr id="13836" name="Freeform 2569"/>
            <p:cNvSpPr>
              <a:spLocks/>
            </p:cNvSpPr>
            <p:nvPr/>
          </p:nvSpPr>
          <p:spPr bwMode="auto">
            <a:xfrm>
              <a:off x="2424" y="2685"/>
              <a:ext cx="13" cy="13"/>
            </a:xfrm>
            <a:custGeom>
              <a:avLst/>
              <a:gdLst>
                <a:gd name="T0" fmla="*/ 8 w 13"/>
                <a:gd name="T1" fmla="*/ 0 h 13"/>
                <a:gd name="T2" fmla="*/ 13 w 13"/>
                <a:gd name="T3" fmla="*/ 8 h 13"/>
                <a:gd name="T4" fmla="*/ 4 w 13"/>
                <a:gd name="T5" fmla="*/ 13 h 13"/>
                <a:gd name="T6" fmla="*/ 0 w 13"/>
                <a:gd name="T7" fmla="*/ 4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8"/>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3837" name="Freeform 2570"/>
            <p:cNvSpPr>
              <a:spLocks/>
            </p:cNvSpPr>
            <p:nvPr/>
          </p:nvSpPr>
          <p:spPr bwMode="auto">
            <a:xfrm>
              <a:off x="2445" y="2681"/>
              <a:ext cx="9" cy="12"/>
            </a:xfrm>
            <a:custGeom>
              <a:avLst/>
              <a:gdLst>
                <a:gd name="T0" fmla="*/ 9 w 9"/>
                <a:gd name="T1" fmla="*/ 0 h 12"/>
                <a:gd name="T2" fmla="*/ 9 w 9"/>
                <a:gd name="T3" fmla="*/ 8 h 12"/>
                <a:gd name="T4" fmla="*/ 0 w 9"/>
                <a:gd name="T5" fmla="*/ 12 h 12"/>
                <a:gd name="T6" fmla="*/ 0 w 9"/>
                <a:gd name="T7" fmla="*/ 0 h 12"/>
                <a:gd name="T8" fmla="*/ 9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9" y="0"/>
                  </a:moveTo>
                  <a:lnTo>
                    <a:pt x="9" y="8"/>
                  </a:lnTo>
                  <a:lnTo>
                    <a:pt x="0" y="12"/>
                  </a:lnTo>
                  <a:lnTo>
                    <a:pt x="0" y="0"/>
                  </a:lnTo>
                  <a:lnTo>
                    <a:pt x="9" y="0"/>
                  </a:lnTo>
                  <a:close/>
                </a:path>
              </a:pathLst>
            </a:custGeom>
            <a:solidFill>
              <a:srgbClr val="340D71"/>
            </a:solidFill>
            <a:ln w="9525">
              <a:noFill/>
              <a:round/>
              <a:headEnd/>
              <a:tailEnd/>
            </a:ln>
          </p:spPr>
          <p:txBody>
            <a:bodyPr/>
            <a:lstStyle/>
            <a:p>
              <a:endParaRPr lang="en-US" dirty="0"/>
            </a:p>
          </p:txBody>
        </p:sp>
        <p:sp>
          <p:nvSpPr>
            <p:cNvPr id="13838" name="Freeform 2571"/>
            <p:cNvSpPr>
              <a:spLocks/>
            </p:cNvSpPr>
            <p:nvPr/>
          </p:nvSpPr>
          <p:spPr bwMode="auto">
            <a:xfrm>
              <a:off x="2462" y="2672"/>
              <a:ext cx="13" cy="13"/>
            </a:xfrm>
            <a:custGeom>
              <a:avLst/>
              <a:gdLst>
                <a:gd name="T0" fmla="*/ 9 w 13"/>
                <a:gd name="T1" fmla="*/ 0 h 13"/>
                <a:gd name="T2" fmla="*/ 13 w 13"/>
                <a:gd name="T3" fmla="*/ 13 h 13"/>
                <a:gd name="T4" fmla="*/ 5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13"/>
                  </a:lnTo>
                  <a:lnTo>
                    <a:pt x="5" y="13"/>
                  </a:lnTo>
                  <a:lnTo>
                    <a:pt x="0" y="4"/>
                  </a:lnTo>
                  <a:lnTo>
                    <a:pt x="9" y="0"/>
                  </a:lnTo>
                  <a:close/>
                </a:path>
              </a:pathLst>
            </a:custGeom>
            <a:solidFill>
              <a:srgbClr val="340D71"/>
            </a:solidFill>
            <a:ln w="9525">
              <a:noFill/>
              <a:round/>
              <a:headEnd/>
              <a:tailEnd/>
            </a:ln>
          </p:spPr>
          <p:txBody>
            <a:bodyPr/>
            <a:lstStyle/>
            <a:p>
              <a:endParaRPr lang="en-US" dirty="0"/>
            </a:p>
          </p:txBody>
        </p:sp>
        <p:sp>
          <p:nvSpPr>
            <p:cNvPr id="13839" name="Freeform 2572"/>
            <p:cNvSpPr>
              <a:spLocks/>
            </p:cNvSpPr>
            <p:nvPr/>
          </p:nvSpPr>
          <p:spPr bwMode="auto">
            <a:xfrm>
              <a:off x="2484" y="2668"/>
              <a:ext cx="12" cy="13"/>
            </a:xfrm>
            <a:custGeom>
              <a:avLst/>
              <a:gdLst>
                <a:gd name="T0" fmla="*/ 8 w 12"/>
                <a:gd name="T1" fmla="*/ 0 h 13"/>
                <a:gd name="T2" fmla="*/ 12 w 12"/>
                <a:gd name="T3" fmla="*/ 8 h 13"/>
                <a:gd name="T4" fmla="*/ 0 w 12"/>
                <a:gd name="T5" fmla="*/ 13 h 13"/>
                <a:gd name="T6" fmla="*/ 0 w 12"/>
                <a:gd name="T7" fmla="*/ 0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8"/>
                  </a:lnTo>
                  <a:lnTo>
                    <a:pt x="0" y="13"/>
                  </a:lnTo>
                  <a:lnTo>
                    <a:pt x="0" y="0"/>
                  </a:lnTo>
                  <a:lnTo>
                    <a:pt x="8" y="0"/>
                  </a:lnTo>
                  <a:close/>
                </a:path>
              </a:pathLst>
            </a:custGeom>
            <a:solidFill>
              <a:srgbClr val="340D71"/>
            </a:solidFill>
            <a:ln w="9525">
              <a:noFill/>
              <a:round/>
              <a:headEnd/>
              <a:tailEnd/>
            </a:ln>
          </p:spPr>
          <p:txBody>
            <a:bodyPr/>
            <a:lstStyle/>
            <a:p>
              <a:endParaRPr lang="en-US" dirty="0"/>
            </a:p>
          </p:txBody>
        </p:sp>
        <p:sp>
          <p:nvSpPr>
            <p:cNvPr id="13840" name="Freeform 2573"/>
            <p:cNvSpPr>
              <a:spLocks/>
            </p:cNvSpPr>
            <p:nvPr/>
          </p:nvSpPr>
          <p:spPr bwMode="auto">
            <a:xfrm>
              <a:off x="2501" y="2659"/>
              <a:ext cx="12" cy="13"/>
            </a:xfrm>
            <a:custGeom>
              <a:avLst/>
              <a:gdLst>
                <a:gd name="T0" fmla="*/ 8 w 12"/>
                <a:gd name="T1" fmla="*/ 0 h 13"/>
                <a:gd name="T2" fmla="*/ 4 w 12"/>
                <a:gd name="T3" fmla="*/ 0 h 13"/>
                <a:gd name="T4" fmla="*/ 0 w 12"/>
                <a:gd name="T5" fmla="*/ 5 h 13"/>
                <a:gd name="T6" fmla="*/ 4 w 12"/>
                <a:gd name="T7" fmla="*/ 13 h 13"/>
                <a:gd name="T8" fmla="*/ 8 w 12"/>
                <a:gd name="T9" fmla="*/ 13 h 13"/>
                <a:gd name="T10" fmla="*/ 12 w 12"/>
                <a:gd name="T11" fmla="*/ 9 h 13"/>
                <a:gd name="T12" fmla="*/ 8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4" y="0"/>
                  </a:lnTo>
                  <a:lnTo>
                    <a:pt x="0" y="5"/>
                  </a:lnTo>
                  <a:lnTo>
                    <a:pt x="4" y="13"/>
                  </a:lnTo>
                  <a:lnTo>
                    <a:pt x="8" y="13"/>
                  </a:lnTo>
                  <a:lnTo>
                    <a:pt x="12" y="9"/>
                  </a:lnTo>
                  <a:lnTo>
                    <a:pt x="8" y="0"/>
                  </a:lnTo>
                  <a:close/>
                </a:path>
              </a:pathLst>
            </a:custGeom>
            <a:solidFill>
              <a:srgbClr val="340D71"/>
            </a:solidFill>
            <a:ln w="9525">
              <a:noFill/>
              <a:round/>
              <a:headEnd/>
              <a:tailEnd/>
            </a:ln>
          </p:spPr>
          <p:txBody>
            <a:bodyPr/>
            <a:lstStyle/>
            <a:p>
              <a:endParaRPr lang="en-US" dirty="0"/>
            </a:p>
          </p:txBody>
        </p:sp>
        <p:sp>
          <p:nvSpPr>
            <p:cNvPr id="13841" name="Freeform 2574"/>
            <p:cNvSpPr>
              <a:spLocks/>
            </p:cNvSpPr>
            <p:nvPr/>
          </p:nvSpPr>
          <p:spPr bwMode="auto">
            <a:xfrm>
              <a:off x="2518" y="2651"/>
              <a:ext cx="12" cy="13"/>
            </a:xfrm>
            <a:custGeom>
              <a:avLst/>
              <a:gdLst>
                <a:gd name="T0" fmla="*/ 8 w 12"/>
                <a:gd name="T1" fmla="*/ 0 h 13"/>
                <a:gd name="T2" fmla="*/ 12 w 12"/>
                <a:gd name="T3" fmla="*/ 8 h 13"/>
                <a:gd name="T4" fmla="*/ 4 w 12"/>
                <a:gd name="T5" fmla="*/ 13 h 13"/>
                <a:gd name="T6" fmla="*/ 0 w 12"/>
                <a:gd name="T7" fmla="*/ 4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8"/>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3842" name="Freeform 2575"/>
            <p:cNvSpPr>
              <a:spLocks/>
            </p:cNvSpPr>
            <p:nvPr/>
          </p:nvSpPr>
          <p:spPr bwMode="auto">
            <a:xfrm>
              <a:off x="2539" y="2638"/>
              <a:ext cx="13" cy="17"/>
            </a:xfrm>
            <a:custGeom>
              <a:avLst/>
              <a:gdLst>
                <a:gd name="T0" fmla="*/ 9 w 13"/>
                <a:gd name="T1" fmla="*/ 0 h 17"/>
                <a:gd name="T2" fmla="*/ 13 w 13"/>
                <a:gd name="T3" fmla="*/ 13 h 17"/>
                <a:gd name="T4" fmla="*/ 4 w 13"/>
                <a:gd name="T5" fmla="*/ 17 h 17"/>
                <a:gd name="T6" fmla="*/ 0 w 13"/>
                <a:gd name="T7" fmla="*/ 4 h 17"/>
                <a:gd name="T8" fmla="*/ 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13"/>
                  </a:lnTo>
                  <a:lnTo>
                    <a:pt x="4" y="17"/>
                  </a:lnTo>
                  <a:lnTo>
                    <a:pt x="0" y="4"/>
                  </a:lnTo>
                  <a:lnTo>
                    <a:pt x="9" y="0"/>
                  </a:lnTo>
                  <a:close/>
                </a:path>
              </a:pathLst>
            </a:custGeom>
            <a:solidFill>
              <a:srgbClr val="340D71"/>
            </a:solidFill>
            <a:ln w="9525">
              <a:noFill/>
              <a:round/>
              <a:headEnd/>
              <a:tailEnd/>
            </a:ln>
          </p:spPr>
          <p:txBody>
            <a:bodyPr/>
            <a:lstStyle/>
            <a:p>
              <a:endParaRPr lang="en-US" dirty="0"/>
            </a:p>
          </p:txBody>
        </p:sp>
        <p:sp>
          <p:nvSpPr>
            <p:cNvPr id="13843" name="Freeform 2576"/>
            <p:cNvSpPr>
              <a:spLocks/>
            </p:cNvSpPr>
            <p:nvPr/>
          </p:nvSpPr>
          <p:spPr bwMode="auto">
            <a:xfrm>
              <a:off x="2556" y="2629"/>
              <a:ext cx="13" cy="13"/>
            </a:xfrm>
            <a:custGeom>
              <a:avLst/>
              <a:gdLst>
                <a:gd name="T0" fmla="*/ 9 w 13"/>
                <a:gd name="T1" fmla="*/ 0 h 13"/>
                <a:gd name="T2" fmla="*/ 13 w 13"/>
                <a:gd name="T3" fmla="*/ 9 h 13"/>
                <a:gd name="T4" fmla="*/ 4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5"/>
                  </a:lnTo>
                  <a:lnTo>
                    <a:pt x="9" y="0"/>
                  </a:lnTo>
                  <a:close/>
                </a:path>
              </a:pathLst>
            </a:custGeom>
            <a:solidFill>
              <a:srgbClr val="340D71"/>
            </a:solidFill>
            <a:ln w="9525">
              <a:noFill/>
              <a:round/>
              <a:headEnd/>
              <a:tailEnd/>
            </a:ln>
          </p:spPr>
          <p:txBody>
            <a:bodyPr/>
            <a:lstStyle/>
            <a:p>
              <a:endParaRPr lang="en-US" dirty="0"/>
            </a:p>
          </p:txBody>
        </p:sp>
        <p:sp>
          <p:nvSpPr>
            <p:cNvPr id="13844" name="Freeform 2577"/>
            <p:cNvSpPr>
              <a:spLocks/>
            </p:cNvSpPr>
            <p:nvPr/>
          </p:nvSpPr>
          <p:spPr bwMode="auto">
            <a:xfrm>
              <a:off x="2573" y="2617"/>
              <a:ext cx="13" cy="17"/>
            </a:xfrm>
            <a:custGeom>
              <a:avLst/>
              <a:gdLst>
                <a:gd name="T0" fmla="*/ 9 w 13"/>
                <a:gd name="T1" fmla="*/ 0 h 17"/>
                <a:gd name="T2" fmla="*/ 13 w 13"/>
                <a:gd name="T3" fmla="*/ 8 h 17"/>
                <a:gd name="T4" fmla="*/ 4 w 13"/>
                <a:gd name="T5" fmla="*/ 17 h 17"/>
                <a:gd name="T6" fmla="*/ 0 w 13"/>
                <a:gd name="T7" fmla="*/ 8 h 17"/>
                <a:gd name="T8" fmla="*/ 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8"/>
                  </a:lnTo>
                  <a:lnTo>
                    <a:pt x="4" y="17"/>
                  </a:lnTo>
                  <a:lnTo>
                    <a:pt x="0" y="8"/>
                  </a:lnTo>
                  <a:lnTo>
                    <a:pt x="9" y="0"/>
                  </a:lnTo>
                  <a:close/>
                </a:path>
              </a:pathLst>
            </a:custGeom>
            <a:solidFill>
              <a:srgbClr val="340D71"/>
            </a:solidFill>
            <a:ln w="9525">
              <a:noFill/>
              <a:round/>
              <a:headEnd/>
              <a:tailEnd/>
            </a:ln>
          </p:spPr>
          <p:txBody>
            <a:bodyPr/>
            <a:lstStyle/>
            <a:p>
              <a:endParaRPr lang="en-US" dirty="0"/>
            </a:p>
          </p:txBody>
        </p:sp>
        <p:sp>
          <p:nvSpPr>
            <p:cNvPr id="13845" name="Freeform 2578"/>
            <p:cNvSpPr>
              <a:spLocks/>
            </p:cNvSpPr>
            <p:nvPr/>
          </p:nvSpPr>
          <p:spPr bwMode="auto">
            <a:xfrm>
              <a:off x="2590" y="2608"/>
              <a:ext cx="13" cy="13"/>
            </a:xfrm>
            <a:custGeom>
              <a:avLst/>
              <a:gdLst>
                <a:gd name="T0" fmla="*/ 9 w 13"/>
                <a:gd name="T1" fmla="*/ 0 h 13"/>
                <a:gd name="T2" fmla="*/ 13 w 13"/>
                <a:gd name="T3" fmla="*/ 9 h 13"/>
                <a:gd name="T4" fmla="*/ 4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4"/>
                  </a:lnTo>
                  <a:lnTo>
                    <a:pt x="9" y="0"/>
                  </a:lnTo>
                  <a:close/>
                </a:path>
              </a:pathLst>
            </a:custGeom>
            <a:solidFill>
              <a:srgbClr val="340D71"/>
            </a:solidFill>
            <a:ln w="9525">
              <a:noFill/>
              <a:round/>
              <a:headEnd/>
              <a:tailEnd/>
            </a:ln>
          </p:spPr>
          <p:txBody>
            <a:bodyPr/>
            <a:lstStyle/>
            <a:p>
              <a:endParaRPr lang="en-US" dirty="0"/>
            </a:p>
          </p:txBody>
        </p:sp>
        <p:sp>
          <p:nvSpPr>
            <p:cNvPr id="13846" name="Freeform 2579"/>
            <p:cNvSpPr>
              <a:spLocks/>
            </p:cNvSpPr>
            <p:nvPr/>
          </p:nvSpPr>
          <p:spPr bwMode="auto">
            <a:xfrm>
              <a:off x="2607" y="2595"/>
              <a:ext cx="13" cy="13"/>
            </a:xfrm>
            <a:custGeom>
              <a:avLst/>
              <a:gdLst>
                <a:gd name="T0" fmla="*/ 9 w 13"/>
                <a:gd name="T1" fmla="*/ 0 h 13"/>
                <a:gd name="T2" fmla="*/ 13 w 13"/>
                <a:gd name="T3" fmla="*/ 9 h 13"/>
                <a:gd name="T4" fmla="*/ 5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5" y="13"/>
                  </a:lnTo>
                  <a:lnTo>
                    <a:pt x="0" y="5"/>
                  </a:lnTo>
                  <a:lnTo>
                    <a:pt x="9" y="0"/>
                  </a:lnTo>
                  <a:close/>
                </a:path>
              </a:pathLst>
            </a:custGeom>
            <a:solidFill>
              <a:srgbClr val="340D71"/>
            </a:solidFill>
            <a:ln w="9525">
              <a:noFill/>
              <a:round/>
              <a:headEnd/>
              <a:tailEnd/>
            </a:ln>
          </p:spPr>
          <p:txBody>
            <a:bodyPr/>
            <a:lstStyle/>
            <a:p>
              <a:endParaRPr lang="en-US" dirty="0"/>
            </a:p>
          </p:txBody>
        </p:sp>
        <p:sp>
          <p:nvSpPr>
            <p:cNvPr id="13847" name="Freeform 2580"/>
            <p:cNvSpPr>
              <a:spLocks/>
            </p:cNvSpPr>
            <p:nvPr/>
          </p:nvSpPr>
          <p:spPr bwMode="auto">
            <a:xfrm>
              <a:off x="2620" y="2582"/>
              <a:ext cx="17" cy="13"/>
            </a:xfrm>
            <a:custGeom>
              <a:avLst/>
              <a:gdLst>
                <a:gd name="T0" fmla="*/ 9 w 17"/>
                <a:gd name="T1" fmla="*/ 0 h 13"/>
                <a:gd name="T2" fmla="*/ 17 w 17"/>
                <a:gd name="T3" fmla="*/ 9 h 13"/>
                <a:gd name="T4" fmla="*/ 9 w 17"/>
                <a:gd name="T5" fmla="*/ 13 h 13"/>
                <a:gd name="T6" fmla="*/ 0 w 17"/>
                <a:gd name="T7" fmla="*/ 5 h 13"/>
                <a:gd name="T8" fmla="*/ 9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9" y="0"/>
                  </a:moveTo>
                  <a:lnTo>
                    <a:pt x="17" y="9"/>
                  </a:lnTo>
                  <a:lnTo>
                    <a:pt x="9" y="13"/>
                  </a:lnTo>
                  <a:lnTo>
                    <a:pt x="0" y="5"/>
                  </a:lnTo>
                  <a:lnTo>
                    <a:pt x="9" y="0"/>
                  </a:lnTo>
                  <a:close/>
                </a:path>
              </a:pathLst>
            </a:custGeom>
            <a:solidFill>
              <a:srgbClr val="340D71"/>
            </a:solidFill>
            <a:ln w="9525">
              <a:noFill/>
              <a:round/>
              <a:headEnd/>
              <a:tailEnd/>
            </a:ln>
          </p:spPr>
          <p:txBody>
            <a:bodyPr/>
            <a:lstStyle/>
            <a:p>
              <a:endParaRPr lang="en-US" dirty="0"/>
            </a:p>
          </p:txBody>
        </p:sp>
        <p:sp>
          <p:nvSpPr>
            <p:cNvPr id="13848" name="Freeform 2581"/>
            <p:cNvSpPr>
              <a:spLocks/>
            </p:cNvSpPr>
            <p:nvPr/>
          </p:nvSpPr>
          <p:spPr bwMode="auto">
            <a:xfrm>
              <a:off x="2637" y="2570"/>
              <a:ext cx="13" cy="12"/>
            </a:xfrm>
            <a:custGeom>
              <a:avLst/>
              <a:gdLst>
                <a:gd name="T0" fmla="*/ 9 w 13"/>
                <a:gd name="T1" fmla="*/ 0 h 12"/>
                <a:gd name="T2" fmla="*/ 13 w 13"/>
                <a:gd name="T3" fmla="*/ 8 h 12"/>
                <a:gd name="T4" fmla="*/ 9 w 13"/>
                <a:gd name="T5" fmla="*/ 12 h 12"/>
                <a:gd name="T6" fmla="*/ 0 w 13"/>
                <a:gd name="T7" fmla="*/ 4 h 12"/>
                <a:gd name="T8" fmla="*/ 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8"/>
                  </a:lnTo>
                  <a:lnTo>
                    <a:pt x="9" y="12"/>
                  </a:lnTo>
                  <a:lnTo>
                    <a:pt x="0" y="4"/>
                  </a:lnTo>
                  <a:lnTo>
                    <a:pt x="9" y="0"/>
                  </a:lnTo>
                  <a:close/>
                </a:path>
              </a:pathLst>
            </a:custGeom>
            <a:solidFill>
              <a:srgbClr val="340D71"/>
            </a:solidFill>
            <a:ln w="9525">
              <a:noFill/>
              <a:round/>
              <a:headEnd/>
              <a:tailEnd/>
            </a:ln>
          </p:spPr>
          <p:txBody>
            <a:bodyPr/>
            <a:lstStyle/>
            <a:p>
              <a:endParaRPr lang="en-US" dirty="0"/>
            </a:p>
          </p:txBody>
        </p:sp>
        <p:sp>
          <p:nvSpPr>
            <p:cNvPr id="13849" name="Freeform 2582"/>
            <p:cNvSpPr>
              <a:spLocks/>
            </p:cNvSpPr>
            <p:nvPr/>
          </p:nvSpPr>
          <p:spPr bwMode="auto">
            <a:xfrm>
              <a:off x="2654" y="2553"/>
              <a:ext cx="13" cy="17"/>
            </a:xfrm>
            <a:custGeom>
              <a:avLst/>
              <a:gdLst>
                <a:gd name="T0" fmla="*/ 4 w 13"/>
                <a:gd name="T1" fmla="*/ 0 h 17"/>
                <a:gd name="T2" fmla="*/ 13 w 13"/>
                <a:gd name="T3" fmla="*/ 8 h 17"/>
                <a:gd name="T4" fmla="*/ 4 w 13"/>
                <a:gd name="T5" fmla="*/ 17 h 17"/>
                <a:gd name="T6" fmla="*/ 0 w 13"/>
                <a:gd name="T7" fmla="*/ 8 h 17"/>
                <a:gd name="T8" fmla="*/ 4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8"/>
                  </a:lnTo>
                  <a:lnTo>
                    <a:pt x="4" y="17"/>
                  </a:lnTo>
                  <a:lnTo>
                    <a:pt x="0" y="8"/>
                  </a:lnTo>
                  <a:lnTo>
                    <a:pt x="4" y="0"/>
                  </a:lnTo>
                  <a:close/>
                </a:path>
              </a:pathLst>
            </a:custGeom>
            <a:solidFill>
              <a:srgbClr val="340D71"/>
            </a:solidFill>
            <a:ln w="9525">
              <a:noFill/>
              <a:round/>
              <a:headEnd/>
              <a:tailEnd/>
            </a:ln>
          </p:spPr>
          <p:txBody>
            <a:bodyPr/>
            <a:lstStyle/>
            <a:p>
              <a:endParaRPr lang="en-US" dirty="0"/>
            </a:p>
          </p:txBody>
        </p:sp>
        <p:sp>
          <p:nvSpPr>
            <p:cNvPr id="13850" name="Freeform 2583"/>
            <p:cNvSpPr>
              <a:spLocks/>
            </p:cNvSpPr>
            <p:nvPr/>
          </p:nvSpPr>
          <p:spPr bwMode="auto">
            <a:xfrm>
              <a:off x="2667" y="2540"/>
              <a:ext cx="13" cy="13"/>
            </a:xfrm>
            <a:custGeom>
              <a:avLst/>
              <a:gdLst>
                <a:gd name="T0" fmla="*/ 8 w 13"/>
                <a:gd name="T1" fmla="*/ 0 h 13"/>
                <a:gd name="T2" fmla="*/ 13 w 13"/>
                <a:gd name="T3" fmla="*/ 8 h 13"/>
                <a:gd name="T4" fmla="*/ 8 w 13"/>
                <a:gd name="T5" fmla="*/ 13 h 13"/>
                <a:gd name="T6" fmla="*/ 0 w 13"/>
                <a:gd name="T7" fmla="*/ 8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8"/>
                  </a:lnTo>
                  <a:lnTo>
                    <a:pt x="8" y="13"/>
                  </a:lnTo>
                  <a:lnTo>
                    <a:pt x="0" y="8"/>
                  </a:lnTo>
                  <a:lnTo>
                    <a:pt x="8" y="0"/>
                  </a:lnTo>
                  <a:close/>
                </a:path>
              </a:pathLst>
            </a:custGeom>
            <a:solidFill>
              <a:srgbClr val="340D71"/>
            </a:solidFill>
            <a:ln w="9525">
              <a:noFill/>
              <a:round/>
              <a:headEnd/>
              <a:tailEnd/>
            </a:ln>
          </p:spPr>
          <p:txBody>
            <a:bodyPr/>
            <a:lstStyle/>
            <a:p>
              <a:endParaRPr lang="en-US" dirty="0"/>
            </a:p>
          </p:txBody>
        </p:sp>
        <p:sp>
          <p:nvSpPr>
            <p:cNvPr id="13851" name="Freeform 2584"/>
            <p:cNvSpPr>
              <a:spLocks/>
            </p:cNvSpPr>
            <p:nvPr/>
          </p:nvSpPr>
          <p:spPr bwMode="auto">
            <a:xfrm>
              <a:off x="2680" y="2527"/>
              <a:ext cx="17" cy="13"/>
            </a:xfrm>
            <a:custGeom>
              <a:avLst/>
              <a:gdLst>
                <a:gd name="T0" fmla="*/ 8 w 17"/>
                <a:gd name="T1" fmla="*/ 0 h 13"/>
                <a:gd name="T2" fmla="*/ 17 w 17"/>
                <a:gd name="T3" fmla="*/ 4 h 13"/>
                <a:gd name="T4" fmla="*/ 8 w 17"/>
                <a:gd name="T5" fmla="*/ 13 h 13"/>
                <a:gd name="T6" fmla="*/ 0 w 17"/>
                <a:gd name="T7" fmla="*/ 4 h 13"/>
                <a:gd name="T8" fmla="*/ 8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4"/>
                  </a:lnTo>
                  <a:lnTo>
                    <a:pt x="8" y="13"/>
                  </a:lnTo>
                  <a:lnTo>
                    <a:pt x="0" y="4"/>
                  </a:lnTo>
                  <a:lnTo>
                    <a:pt x="8" y="0"/>
                  </a:lnTo>
                  <a:close/>
                </a:path>
              </a:pathLst>
            </a:custGeom>
            <a:solidFill>
              <a:srgbClr val="340D71"/>
            </a:solidFill>
            <a:ln w="9525">
              <a:noFill/>
              <a:round/>
              <a:headEnd/>
              <a:tailEnd/>
            </a:ln>
          </p:spPr>
          <p:txBody>
            <a:bodyPr/>
            <a:lstStyle/>
            <a:p>
              <a:endParaRPr lang="en-US" dirty="0"/>
            </a:p>
          </p:txBody>
        </p:sp>
        <p:sp>
          <p:nvSpPr>
            <p:cNvPr id="13852" name="Freeform 2585"/>
            <p:cNvSpPr>
              <a:spLocks/>
            </p:cNvSpPr>
            <p:nvPr/>
          </p:nvSpPr>
          <p:spPr bwMode="auto">
            <a:xfrm>
              <a:off x="2697" y="2510"/>
              <a:ext cx="13" cy="17"/>
            </a:xfrm>
            <a:custGeom>
              <a:avLst/>
              <a:gdLst>
                <a:gd name="T0" fmla="*/ 4 w 13"/>
                <a:gd name="T1" fmla="*/ 0 h 17"/>
                <a:gd name="T2" fmla="*/ 4 w 13"/>
                <a:gd name="T3" fmla="*/ 0 h 17"/>
                <a:gd name="T4" fmla="*/ 0 w 13"/>
                <a:gd name="T5" fmla="*/ 8 h 17"/>
                <a:gd name="T6" fmla="*/ 4 w 13"/>
                <a:gd name="T7" fmla="*/ 17 h 17"/>
                <a:gd name="T8" fmla="*/ 13 w 13"/>
                <a:gd name="T9" fmla="*/ 8 h 17"/>
                <a:gd name="T10" fmla="*/ 13 w 13"/>
                <a:gd name="T11" fmla="*/ 8 h 17"/>
                <a:gd name="T12" fmla="*/ 4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4" y="0"/>
                  </a:moveTo>
                  <a:lnTo>
                    <a:pt x="4" y="0"/>
                  </a:lnTo>
                  <a:lnTo>
                    <a:pt x="0" y="8"/>
                  </a:lnTo>
                  <a:lnTo>
                    <a:pt x="4" y="17"/>
                  </a:lnTo>
                  <a:lnTo>
                    <a:pt x="13" y="8"/>
                  </a:lnTo>
                  <a:lnTo>
                    <a:pt x="4" y="0"/>
                  </a:lnTo>
                  <a:close/>
                </a:path>
              </a:pathLst>
            </a:custGeom>
            <a:solidFill>
              <a:srgbClr val="340D71"/>
            </a:solidFill>
            <a:ln w="9525">
              <a:noFill/>
              <a:round/>
              <a:headEnd/>
              <a:tailEnd/>
            </a:ln>
          </p:spPr>
          <p:txBody>
            <a:bodyPr/>
            <a:lstStyle/>
            <a:p>
              <a:endParaRPr lang="en-US" dirty="0"/>
            </a:p>
          </p:txBody>
        </p:sp>
        <p:sp>
          <p:nvSpPr>
            <p:cNvPr id="13853" name="Freeform 2586"/>
            <p:cNvSpPr>
              <a:spLocks/>
            </p:cNvSpPr>
            <p:nvPr/>
          </p:nvSpPr>
          <p:spPr bwMode="auto">
            <a:xfrm>
              <a:off x="2710" y="2493"/>
              <a:ext cx="12" cy="17"/>
            </a:xfrm>
            <a:custGeom>
              <a:avLst/>
              <a:gdLst>
                <a:gd name="T0" fmla="*/ 4 w 12"/>
                <a:gd name="T1" fmla="*/ 0 h 17"/>
                <a:gd name="T2" fmla="*/ 12 w 12"/>
                <a:gd name="T3" fmla="*/ 8 h 17"/>
                <a:gd name="T4" fmla="*/ 8 w 12"/>
                <a:gd name="T5" fmla="*/ 17 h 17"/>
                <a:gd name="T6" fmla="*/ 0 w 12"/>
                <a:gd name="T7" fmla="*/ 8 h 17"/>
                <a:gd name="T8" fmla="*/ 4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8"/>
                  </a:lnTo>
                  <a:lnTo>
                    <a:pt x="8" y="17"/>
                  </a:lnTo>
                  <a:lnTo>
                    <a:pt x="0" y="8"/>
                  </a:lnTo>
                  <a:lnTo>
                    <a:pt x="4" y="0"/>
                  </a:lnTo>
                  <a:close/>
                </a:path>
              </a:pathLst>
            </a:custGeom>
            <a:solidFill>
              <a:srgbClr val="340D71"/>
            </a:solidFill>
            <a:ln w="9525">
              <a:noFill/>
              <a:round/>
              <a:headEnd/>
              <a:tailEnd/>
            </a:ln>
          </p:spPr>
          <p:txBody>
            <a:bodyPr/>
            <a:lstStyle/>
            <a:p>
              <a:endParaRPr lang="en-US" dirty="0"/>
            </a:p>
          </p:txBody>
        </p:sp>
        <p:sp>
          <p:nvSpPr>
            <p:cNvPr id="13854" name="Freeform 2587"/>
            <p:cNvSpPr>
              <a:spLocks/>
            </p:cNvSpPr>
            <p:nvPr/>
          </p:nvSpPr>
          <p:spPr bwMode="auto">
            <a:xfrm>
              <a:off x="2722" y="2480"/>
              <a:ext cx="13" cy="13"/>
            </a:xfrm>
            <a:custGeom>
              <a:avLst/>
              <a:gdLst>
                <a:gd name="T0" fmla="*/ 5 w 13"/>
                <a:gd name="T1" fmla="*/ 0 h 13"/>
                <a:gd name="T2" fmla="*/ 13 w 13"/>
                <a:gd name="T3" fmla="*/ 4 h 13"/>
                <a:gd name="T4" fmla="*/ 9 w 13"/>
                <a:gd name="T5" fmla="*/ 13 h 13"/>
                <a:gd name="T6" fmla="*/ 0 w 13"/>
                <a:gd name="T7" fmla="*/ 9 h 13"/>
                <a:gd name="T8" fmla="*/ 5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5" y="0"/>
                  </a:moveTo>
                  <a:lnTo>
                    <a:pt x="13" y="4"/>
                  </a:lnTo>
                  <a:lnTo>
                    <a:pt x="9" y="13"/>
                  </a:lnTo>
                  <a:lnTo>
                    <a:pt x="0" y="9"/>
                  </a:lnTo>
                  <a:lnTo>
                    <a:pt x="5" y="0"/>
                  </a:lnTo>
                  <a:close/>
                </a:path>
              </a:pathLst>
            </a:custGeom>
            <a:solidFill>
              <a:srgbClr val="340D71"/>
            </a:solidFill>
            <a:ln w="9525">
              <a:noFill/>
              <a:round/>
              <a:headEnd/>
              <a:tailEnd/>
            </a:ln>
          </p:spPr>
          <p:txBody>
            <a:bodyPr/>
            <a:lstStyle/>
            <a:p>
              <a:endParaRPr lang="en-US" dirty="0"/>
            </a:p>
          </p:txBody>
        </p:sp>
        <p:sp>
          <p:nvSpPr>
            <p:cNvPr id="13855" name="Freeform 2588"/>
            <p:cNvSpPr>
              <a:spLocks/>
            </p:cNvSpPr>
            <p:nvPr/>
          </p:nvSpPr>
          <p:spPr bwMode="auto">
            <a:xfrm>
              <a:off x="2735" y="2463"/>
              <a:ext cx="13" cy="13"/>
            </a:xfrm>
            <a:custGeom>
              <a:avLst/>
              <a:gdLst>
                <a:gd name="T0" fmla="*/ 4 w 13"/>
                <a:gd name="T1" fmla="*/ 0 h 13"/>
                <a:gd name="T2" fmla="*/ 4 w 13"/>
                <a:gd name="T3" fmla="*/ 4 h 13"/>
                <a:gd name="T4" fmla="*/ 0 w 13"/>
                <a:gd name="T5" fmla="*/ 9 h 13"/>
                <a:gd name="T6" fmla="*/ 9 w 13"/>
                <a:gd name="T7" fmla="*/ 13 h 13"/>
                <a:gd name="T8" fmla="*/ 13 w 13"/>
                <a:gd name="T9" fmla="*/ 9 h 13"/>
                <a:gd name="T10" fmla="*/ 13 w 13"/>
                <a:gd name="T11" fmla="*/ 4 h 13"/>
                <a:gd name="T12" fmla="*/ 4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4" y="0"/>
                  </a:moveTo>
                  <a:lnTo>
                    <a:pt x="4" y="4"/>
                  </a:lnTo>
                  <a:lnTo>
                    <a:pt x="0" y="9"/>
                  </a:lnTo>
                  <a:lnTo>
                    <a:pt x="9" y="13"/>
                  </a:lnTo>
                  <a:lnTo>
                    <a:pt x="13" y="9"/>
                  </a:lnTo>
                  <a:lnTo>
                    <a:pt x="13" y="4"/>
                  </a:lnTo>
                  <a:lnTo>
                    <a:pt x="4" y="0"/>
                  </a:lnTo>
                  <a:close/>
                </a:path>
              </a:pathLst>
            </a:custGeom>
            <a:solidFill>
              <a:srgbClr val="340D71"/>
            </a:solidFill>
            <a:ln w="9525">
              <a:noFill/>
              <a:round/>
              <a:headEnd/>
              <a:tailEnd/>
            </a:ln>
          </p:spPr>
          <p:txBody>
            <a:bodyPr/>
            <a:lstStyle/>
            <a:p>
              <a:endParaRPr lang="en-US" dirty="0"/>
            </a:p>
          </p:txBody>
        </p:sp>
        <p:sp>
          <p:nvSpPr>
            <p:cNvPr id="13856" name="Freeform 2589"/>
            <p:cNvSpPr>
              <a:spLocks/>
            </p:cNvSpPr>
            <p:nvPr/>
          </p:nvSpPr>
          <p:spPr bwMode="auto">
            <a:xfrm>
              <a:off x="2748" y="2446"/>
              <a:ext cx="13" cy="13"/>
            </a:xfrm>
            <a:custGeom>
              <a:avLst/>
              <a:gdLst>
                <a:gd name="T0" fmla="*/ 4 w 13"/>
                <a:gd name="T1" fmla="*/ 0 h 13"/>
                <a:gd name="T2" fmla="*/ 13 w 13"/>
                <a:gd name="T3" fmla="*/ 4 h 13"/>
                <a:gd name="T4" fmla="*/ 9 w 13"/>
                <a:gd name="T5" fmla="*/ 13 h 13"/>
                <a:gd name="T6" fmla="*/ 0 w 13"/>
                <a:gd name="T7" fmla="*/ 9 h 13"/>
                <a:gd name="T8" fmla="*/ 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9" y="13"/>
                  </a:lnTo>
                  <a:lnTo>
                    <a:pt x="0" y="9"/>
                  </a:lnTo>
                  <a:lnTo>
                    <a:pt x="4" y="0"/>
                  </a:lnTo>
                  <a:close/>
                </a:path>
              </a:pathLst>
            </a:custGeom>
            <a:solidFill>
              <a:srgbClr val="340D71"/>
            </a:solidFill>
            <a:ln w="9525">
              <a:noFill/>
              <a:round/>
              <a:headEnd/>
              <a:tailEnd/>
            </a:ln>
          </p:spPr>
          <p:txBody>
            <a:bodyPr/>
            <a:lstStyle/>
            <a:p>
              <a:endParaRPr lang="en-US" dirty="0"/>
            </a:p>
          </p:txBody>
        </p:sp>
        <p:sp>
          <p:nvSpPr>
            <p:cNvPr id="13857" name="Freeform 2590"/>
            <p:cNvSpPr>
              <a:spLocks/>
            </p:cNvSpPr>
            <p:nvPr/>
          </p:nvSpPr>
          <p:spPr bwMode="auto">
            <a:xfrm>
              <a:off x="2757" y="2429"/>
              <a:ext cx="17" cy="13"/>
            </a:xfrm>
            <a:custGeom>
              <a:avLst/>
              <a:gdLst>
                <a:gd name="T0" fmla="*/ 8 w 17"/>
                <a:gd name="T1" fmla="*/ 0 h 13"/>
                <a:gd name="T2" fmla="*/ 4 w 17"/>
                <a:gd name="T3" fmla="*/ 4 h 13"/>
                <a:gd name="T4" fmla="*/ 0 w 17"/>
                <a:gd name="T5" fmla="*/ 8 h 13"/>
                <a:gd name="T6" fmla="*/ 8 w 17"/>
                <a:gd name="T7" fmla="*/ 13 h 13"/>
                <a:gd name="T8" fmla="*/ 12 w 17"/>
                <a:gd name="T9" fmla="*/ 13 h 13"/>
                <a:gd name="T10" fmla="*/ 17 w 17"/>
                <a:gd name="T11" fmla="*/ 4 h 13"/>
                <a:gd name="T12" fmla="*/ 8 w 1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8" y="0"/>
                  </a:moveTo>
                  <a:lnTo>
                    <a:pt x="4" y="4"/>
                  </a:lnTo>
                  <a:lnTo>
                    <a:pt x="0" y="8"/>
                  </a:lnTo>
                  <a:lnTo>
                    <a:pt x="8" y="13"/>
                  </a:lnTo>
                  <a:lnTo>
                    <a:pt x="12" y="13"/>
                  </a:lnTo>
                  <a:lnTo>
                    <a:pt x="17" y="4"/>
                  </a:lnTo>
                  <a:lnTo>
                    <a:pt x="8" y="0"/>
                  </a:lnTo>
                  <a:close/>
                </a:path>
              </a:pathLst>
            </a:custGeom>
            <a:solidFill>
              <a:srgbClr val="340D71"/>
            </a:solidFill>
            <a:ln w="9525">
              <a:noFill/>
              <a:round/>
              <a:headEnd/>
              <a:tailEnd/>
            </a:ln>
          </p:spPr>
          <p:txBody>
            <a:bodyPr/>
            <a:lstStyle/>
            <a:p>
              <a:endParaRPr lang="en-US" dirty="0"/>
            </a:p>
          </p:txBody>
        </p:sp>
        <p:sp>
          <p:nvSpPr>
            <p:cNvPr id="13858" name="Freeform 2591"/>
            <p:cNvSpPr>
              <a:spLocks/>
            </p:cNvSpPr>
            <p:nvPr/>
          </p:nvSpPr>
          <p:spPr bwMode="auto">
            <a:xfrm>
              <a:off x="1810" y="2420"/>
              <a:ext cx="4" cy="22"/>
            </a:xfrm>
            <a:custGeom>
              <a:avLst/>
              <a:gdLst>
                <a:gd name="T0" fmla="*/ 4 w 4"/>
                <a:gd name="T1" fmla="*/ 22 h 22"/>
                <a:gd name="T2" fmla="*/ 4 w 4"/>
                <a:gd name="T3" fmla="*/ 9 h 22"/>
                <a:gd name="T4" fmla="*/ 0 w 4"/>
                <a:gd name="T5" fmla="*/ 0 h 22"/>
                <a:gd name="T6" fmla="*/ 0 w 4"/>
                <a:gd name="T7" fmla="*/ 13 h 22"/>
                <a:gd name="T8" fmla="*/ 4 w 4"/>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2">
                  <a:moveTo>
                    <a:pt x="4" y="22"/>
                  </a:moveTo>
                  <a:lnTo>
                    <a:pt x="4" y="9"/>
                  </a:lnTo>
                  <a:lnTo>
                    <a:pt x="0" y="0"/>
                  </a:lnTo>
                  <a:lnTo>
                    <a:pt x="0" y="13"/>
                  </a:lnTo>
                  <a:lnTo>
                    <a:pt x="4" y="22"/>
                  </a:lnTo>
                  <a:close/>
                </a:path>
              </a:pathLst>
            </a:custGeom>
            <a:solidFill>
              <a:srgbClr val="340D71"/>
            </a:solidFill>
            <a:ln w="9525">
              <a:noFill/>
              <a:round/>
              <a:headEnd/>
              <a:tailEnd/>
            </a:ln>
          </p:spPr>
          <p:txBody>
            <a:bodyPr/>
            <a:lstStyle/>
            <a:p>
              <a:endParaRPr lang="en-US" dirty="0"/>
            </a:p>
          </p:txBody>
        </p:sp>
        <p:sp>
          <p:nvSpPr>
            <p:cNvPr id="13859" name="Freeform 2592"/>
            <p:cNvSpPr>
              <a:spLocks/>
            </p:cNvSpPr>
            <p:nvPr/>
          </p:nvSpPr>
          <p:spPr bwMode="auto">
            <a:xfrm>
              <a:off x="1818" y="2442"/>
              <a:ext cx="13" cy="13"/>
            </a:xfrm>
            <a:custGeom>
              <a:avLst/>
              <a:gdLst>
                <a:gd name="T0" fmla="*/ 13 w 13"/>
                <a:gd name="T1" fmla="*/ 8 h 13"/>
                <a:gd name="T2" fmla="*/ 4 w 13"/>
                <a:gd name="T3" fmla="*/ 13 h 13"/>
                <a:gd name="T4" fmla="*/ 0 w 13"/>
                <a:gd name="T5" fmla="*/ 4 h 13"/>
                <a:gd name="T6" fmla="*/ 9 w 13"/>
                <a:gd name="T7" fmla="*/ 0 h 13"/>
                <a:gd name="T8" fmla="*/ 13 w 13"/>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9" y="0"/>
                  </a:lnTo>
                  <a:lnTo>
                    <a:pt x="13" y="8"/>
                  </a:lnTo>
                  <a:close/>
                </a:path>
              </a:pathLst>
            </a:custGeom>
            <a:solidFill>
              <a:srgbClr val="340D71"/>
            </a:solidFill>
            <a:ln w="9525">
              <a:noFill/>
              <a:round/>
              <a:headEnd/>
              <a:tailEnd/>
            </a:ln>
          </p:spPr>
          <p:txBody>
            <a:bodyPr/>
            <a:lstStyle/>
            <a:p>
              <a:endParaRPr lang="en-US" dirty="0"/>
            </a:p>
          </p:txBody>
        </p:sp>
        <p:sp>
          <p:nvSpPr>
            <p:cNvPr id="13860" name="Freeform 2593"/>
            <p:cNvSpPr>
              <a:spLocks/>
            </p:cNvSpPr>
            <p:nvPr/>
          </p:nvSpPr>
          <p:spPr bwMode="auto">
            <a:xfrm>
              <a:off x="1827" y="2459"/>
              <a:ext cx="13" cy="13"/>
            </a:xfrm>
            <a:custGeom>
              <a:avLst/>
              <a:gdLst>
                <a:gd name="T0" fmla="*/ 13 w 13"/>
                <a:gd name="T1" fmla="*/ 8 h 13"/>
                <a:gd name="T2" fmla="*/ 4 w 13"/>
                <a:gd name="T3" fmla="*/ 13 h 13"/>
                <a:gd name="T4" fmla="*/ 0 w 13"/>
                <a:gd name="T5" fmla="*/ 4 h 13"/>
                <a:gd name="T6" fmla="*/ 8 w 13"/>
                <a:gd name="T7" fmla="*/ 0 h 13"/>
                <a:gd name="T8" fmla="*/ 13 w 13"/>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8" y="0"/>
                  </a:lnTo>
                  <a:lnTo>
                    <a:pt x="13" y="8"/>
                  </a:lnTo>
                  <a:close/>
                </a:path>
              </a:pathLst>
            </a:custGeom>
            <a:solidFill>
              <a:srgbClr val="340D71"/>
            </a:solidFill>
            <a:ln w="9525">
              <a:noFill/>
              <a:round/>
              <a:headEnd/>
              <a:tailEnd/>
            </a:ln>
          </p:spPr>
          <p:txBody>
            <a:bodyPr/>
            <a:lstStyle/>
            <a:p>
              <a:endParaRPr lang="en-US" dirty="0"/>
            </a:p>
          </p:txBody>
        </p:sp>
        <p:sp>
          <p:nvSpPr>
            <p:cNvPr id="13861" name="Freeform 2594"/>
            <p:cNvSpPr>
              <a:spLocks/>
            </p:cNvSpPr>
            <p:nvPr/>
          </p:nvSpPr>
          <p:spPr bwMode="auto">
            <a:xfrm>
              <a:off x="1835" y="2476"/>
              <a:ext cx="17" cy="17"/>
            </a:xfrm>
            <a:custGeom>
              <a:avLst/>
              <a:gdLst>
                <a:gd name="T0" fmla="*/ 17 w 17"/>
                <a:gd name="T1" fmla="*/ 8 h 17"/>
                <a:gd name="T2" fmla="*/ 9 w 17"/>
                <a:gd name="T3" fmla="*/ 17 h 17"/>
                <a:gd name="T4" fmla="*/ 0 w 17"/>
                <a:gd name="T5" fmla="*/ 8 h 17"/>
                <a:gd name="T6" fmla="*/ 9 w 17"/>
                <a:gd name="T7" fmla="*/ 0 h 17"/>
                <a:gd name="T8" fmla="*/ 17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8"/>
                  </a:moveTo>
                  <a:lnTo>
                    <a:pt x="9" y="17"/>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862" name="Freeform 2595"/>
            <p:cNvSpPr>
              <a:spLocks/>
            </p:cNvSpPr>
            <p:nvPr/>
          </p:nvSpPr>
          <p:spPr bwMode="auto">
            <a:xfrm>
              <a:off x="1848" y="2493"/>
              <a:ext cx="17" cy="17"/>
            </a:xfrm>
            <a:custGeom>
              <a:avLst/>
              <a:gdLst>
                <a:gd name="T0" fmla="*/ 17 w 17"/>
                <a:gd name="T1" fmla="*/ 8 h 17"/>
                <a:gd name="T2" fmla="*/ 9 w 17"/>
                <a:gd name="T3" fmla="*/ 17 h 17"/>
                <a:gd name="T4" fmla="*/ 0 w 17"/>
                <a:gd name="T5" fmla="*/ 8 h 17"/>
                <a:gd name="T6" fmla="*/ 9 w 17"/>
                <a:gd name="T7" fmla="*/ 0 h 17"/>
                <a:gd name="T8" fmla="*/ 17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8"/>
                  </a:moveTo>
                  <a:lnTo>
                    <a:pt x="9" y="17"/>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863" name="Freeform 2596"/>
            <p:cNvSpPr>
              <a:spLocks/>
            </p:cNvSpPr>
            <p:nvPr/>
          </p:nvSpPr>
          <p:spPr bwMode="auto">
            <a:xfrm>
              <a:off x="1861" y="2510"/>
              <a:ext cx="13" cy="13"/>
            </a:xfrm>
            <a:custGeom>
              <a:avLst/>
              <a:gdLst>
                <a:gd name="T0" fmla="*/ 13 w 13"/>
                <a:gd name="T1" fmla="*/ 8 h 13"/>
                <a:gd name="T2" fmla="*/ 4 w 13"/>
                <a:gd name="T3" fmla="*/ 13 h 13"/>
                <a:gd name="T4" fmla="*/ 0 w 13"/>
                <a:gd name="T5" fmla="*/ 4 h 13"/>
                <a:gd name="T6" fmla="*/ 8 w 13"/>
                <a:gd name="T7" fmla="*/ 0 h 13"/>
                <a:gd name="T8" fmla="*/ 13 w 13"/>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8" y="0"/>
                  </a:lnTo>
                  <a:lnTo>
                    <a:pt x="13" y="8"/>
                  </a:lnTo>
                  <a:close/>
                </a:path>
              </a:pathLst>
            </a:custGeom>
            <a:solidFill>
              <a:srgbClr val="340D71"/>
            </a:solidFill>
            <a:ln w="9525">
              <a:noFill/>
              <a:round/>
              <a:headEnd/>
              <a:tailEnd/>
            </a:ln>
          </p:spPr>
          <p:txBody>
            <a:bodyPr/>
            <a:lstStyle/>
            <a:p>
              <a:endParaRPr lang="en-US" dirty="0"/>
            </a:p>
          </p:txBody>
        </p:sp>
        <p:sp>
          <p:nvSpPr>
            <p:cNvPr id="13864" name="Freeform 2597"/>
            <p:cNvSpPr>
              <a:spLocks/>
            </p:cNvSpPr>
            <p:nvPr/>
          </p:nvSpPr>
          <p:spPr bwMode="auto">
            <a:xfrm>
              <a:off x="1874" y="2527"/>
              <a:ext cx="12" cy="13"/>
            </a:xfrm>
            <a:custGeom>
              <a:avLst/>
              <a:gdLst>
                <a:gd name="T0" fmla="*/ 12 w 12"/>
                <a:gd name="T1" fmla="*/ 9 h 13"/>
                <a:gd name="T2" fmla="*/ 4 w 12"/>
                <a:gd name="T3" fmla="*/ 13 h 13"/>
                <a:gd name="T4" fmla="*/ 0 w 12"/>
                <a:gd name="T5" fmla="*/ 9 h 13"/>
                <a:gd name="T6" fmla="*/ 8 w 12"/>
                <a:gd name="T7" fmla="*/ 0 h 13"/>
                <a:gd name="T8" fmla="*/ 12 w 12"/>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9"/>
                  </a:moveTo>
                  <a:lnTo>
                    <a:pt x="4" y="13"/>
                  </a:lnTo>
                  <a:lnTo>
                    <a:pt x="0" y="9"/>
                  </a:lnTo>
                  <a:lnTo>
                    <a:pt x="8" y="0"/>
                  </a:lnTo>
                  <a:lnTo>
                    <a:pt x="12" y="9"/>
                  </a:lnTo>
                  <a:close/>
                </a:path>
              </a:pathLst>
            </a:custGeom>
            <a:solidFill>
              <a:srgbClr val="340D71"/>
            </a:solidFill>
            <a:ln w="9525">
              <a:noFill/>
              <a:round/>
              <a:headEnd/>
              <a:tailEnd/>
            </a:ln>
          </p:spPr>
          <p:txBody>
            <a:bodyPr/>
            <a:lstStyle/>
            <a:p>
              <a:endParaRPr lang="en-US" dirty="0"/>
            </a:p>
          </p:txBody>
        </p:sp>
        <p:sp>
          <p:nvSpPr>
            <p:cNvPr id="13865" name="Freeform 2598"/>
            <p:cNvSpPr>
              <a:spLocks/>
            </p:cNvSpPr>
            <p:nvPr/>
          </p:nvSpPr>
          <p:spPr bwMode="auto">
            <a:xfrm>
              <a:off x="1886" y="2544"/>
              <a:ext cx="13" cy="13"/>
            </a:xfrm>
            <a:custGeom>
              <a:avLst/>
              <a:gdLst>
                <a:gd name="T0" fmla="*/ 13 w 13"/>
                <a:gd name="T1" fmla="*/ 4 h 13"/>
                <a:gd name="T2" fmla="*/ 9 w 13"/>
                <a:gd name="T3" fmla="*/ 13 h 13"/>
                <a:gd name="T4" fmla="*/ 0 w 13"/>
                <a:gd name="T5" fmla="*/ 4 h 13"/>
                <a:gd name="T6" fmla="*/ 9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4"/>
                  </a:lnTo>
                  <a:lnTo>
                    <a:pt x="9" y="0"/>
                  </a:lnTo>
                  <a:lnTo>
                    <a:pt x="13" y="4"/>
                  </a:lnTo>
                  <a:close/>
                </a:path>
              </a:pathLst>
            </a:custGeom>
            <a:solidFill>
              <a:srgbClr val="340D71"/>
            </a:solidFill>
            <a:ln w="9525">
              <a:noFill/>
              <a:round/>
              <a:headEnd/>
              <a:tailEnd/>
            </a:ln>
          </p:spPr>
          <p:txBody>
            <a:bodyPr/>
            <a:lstStyle/>
            <a:p>
              <a:endParaRPr lang="en-US" dirty="0"/>
            </a:p>
          </p:txBody>
        </p:sp>
        <p:sp>
          <p:nvSpPr>
            <p:cNvPr id="13866" name="Freeform 2599"/>
            <p:cNvSpPr>
              <a:spLocks/>
            </p:cNvSpPr>
            <p:nvPr/>
          </p:nvSpPr>
          <p:spPr bwMode="auto">
            <a:xfrm>
              <a:off x="1899" y="2557"/>
              <a:ext cx="17" cy="17"/>
            </a:xfrm>
            <a:custGeom>
              <a:avLst/>
              <a:gdLst>
                <a:gd name="T0" fmla="*/ 17 w 17"/>
                <a:gd name="T1" fmla="*/ 8 h 17"/>
                <a:gd name="T2" fmla="*/ 9 w 17"/>
                <a:gd name="T3" fmla="*/ 17 h 17"/>
                <a:gd name="T4" fmla="*/ 0 w 17"/>
                <a:gd name="T5" fmla="*/ 8 h 17"/>
                <a:gd name="T6" fmla="*/ 9 w 17"/>
                <a:gd name="T7" fmla="*/ 0 h 17"/>
                <a:gd name="T8" fmla="*/ 17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8"/>
                  </a:moveTo>
                  <a:lnTo>
                    <a:pt x="9" y="17"/>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867" name="Freeform 2600"/>
            <p:cNvSpPr>
              <a:spLocks/>
            </p:cNvSpPr>
            <p:nvPr/>
          </p:nvSpPr>
          <p:spPr bwMode="auto">
            <a:xfrm>
              <a:off x="1912" y="2574"/>
              <a:ext cx="17" cy="13"/>
            </a:xfrm>
            <a:custGeom>
              <a:avLst/>
              <a:gdLst>
                <a:gd name="T0" fmla="*/ 17 w 17"/>
                <a:gd name="T1" fmla="*/ 8 h 13"/>
                <a:gd name="T2" fmla="*/ 9 w 17"/>
                <a:gd name="T3" fmla="*/ 13 h 13"/>
                <a:gd name="T4" fmla="*/ 0 w 17"/>
                <a:gd name="T5" fmla="*/ 4 h 13"/>
                <a:gd name="T6" fmla="*/ 9 w 17"/>
                <a:gd name="T7" fmla="*/ 0 h 13"/>
                <a:gd name="T8" fmla="*/ 17 w 17"/>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8"/>
                  </a:moveTo>
                  <a:lnTo>
                    <a:pt x="9" y="13"/>
                  </a:lnTo>
                  <a:lnTo>
                    <a:pt x="0" y="4"/>
                  </a:lnTo>
                  <a:lnTo>
                    <a:pt x="9" y="0"/>
                  </a:lnTo>
                  <a:lnTo>
                    <a:pt x="17" y="8"/>
                  </a:lnTo>
                  <a:close/>
                </a:path>
              </a:pathLst>
            </a:custGeom>
            <a:solidFill>
              <a:srgbClr val="340D71"/>
            </a:solidFill>
            <a:ln w="9525">
              <a:noFill/>
              <a:round/>
              <a:headEnd/>
              <a:tailEnd/>
            </a:ln>
          </p:spPr>
          <p:txBody>
            <a:bodyPr/>
            <a:lstStyle/>
            <a:p>
              <a:endParaRPr lang="en-US" dirty="0"/>
            </a:p>
          </p:txBody>
        </p:sp>
        <p:sp>
          <p:nvSpPr>
            <p:cNvPr id="13868" name="Freeform 2601"/>
            <p:cNvSpPr>
              <a:spLocks/>
            </p:cNvSpPr>
            <p:nvPr/>
          </p:nvSpPr>
          <p:spPr bwMode="auto">
            <a:xfrm>
              <a:off x="1929" y="2587"/>
              <a:ext cx="13" cy="17"/>
            </a:xfrm>
            <a:custGeom>
              <a:avLst/>
              <a:gdLst>
                <a:gd name="T0" fmla="*/ 13 w 13"/>
                <a:gd name="T1" fmla="*/ 8 h 17"/>
                <a:gd name="T2" fmla="*/ 4 w 13"/>
                <a:gd name="T3" fmla="*/ 17 h 17"/>
                <a:gd name="T4" fmla="*/ 0 w 13"/>
                <a:gd name="T5" fmla="*/ 8 h 17"/>
                <a:gd name="T6" fmla="*/ 4 w 13"/>
                <a:gd name="T7" fmla="*/ 0 h 17"/>
                <a:gd name="T8" fmla="*/ 13 w 13"/>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8"/>
                  </a:moveTo>
                  <a:lnTo>
                    <a:pt x="4" y="17"/>
                  </a:lnTo>
                  <a:lnTo>
                    <a:pt x="0" y="8"/>
                  </a:lnTo>
                  <a:lnTo>
                    <a:pt x="4" y="0"/>
                  </a:lnTo>
                  <a:lnTo>
                    <a:pt x="13" y="8"/>
                  </a:lnTo>
                  <a:close/>
                </a:path>
              </a:pathLst>
            </a:custGeom>
            <a:solidFill>
              <a:srgbClr val="340D71"/>
            </a:solidFill>
            <a:ln w="9525">
              <a:noFill/>
              <a:round/>
              <a:headEnd/>
              <a:tailEnd/>
            </a:ln>
          </p:spPr>
          <p:txBody>
            <a:bodyPr/>
            <a:lstStyle/>
            <a:p>
              <a:endParaRPr lang="en-US" dirty="0"/>
            </a:p>
          </p:txBody>
        </p:sp>
        <p:sp>
          <p:nvSpPr>
            <p:cNvPr id="13869" name="Freeform 2602"/>
            <p:cNvSpPr>
              <a:spLocks/>
            </p:cNvSpPr>
            <p:nvPr/>
          </p:nvSpPr>
          <p:spPr bwMode="auto">
            <a:xfrm>
              <a:off x="1942" y="2604"/>
              <a:ext cx="17" cy="13"/>
            </a:xfrm>
            <a:custGeom>
              <a:avLst/>
              <a:gdLst>
                <a:gd name="T0" fmla="*/ 17 w 17"/>
                <a:gd name="T1" fmla="*/ 4 h 13"/>
                <a:gd name="T2" fmla="*/ 8 w 17"/>
                <a:gd name="T3" fmla="*/ 13 h 13"/>
                <a:gd name="T4" fmla="*/ 0 w 17"/>
                <a:gd name="T5" fmla="*/ 4 h 13"/>
                <a:gd name="T6" fmla="*/ 8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4"/>
                  </a:lnTo>
                  <a:lnTo>
                    <a:pt x="8" y="0"/>
                  </a:lnTo>
                  <a:lnTo>
                    <a:pt x="17" y="4"/>
                  </a:lnTo>
                  <a:close/>
                </a:path>
              </a:pathLst>
            </a:custGeom>
            <a:solidFill>
              <a:srgbClr val="340D71"/>
            </a:solidFill>
            <a:ln w="9525">
              <a:noFill/>
              <a:round/>
              <a:headEnd/>
              <a:tailEnd/>
            </a:ln>
          </p:spPr>
          <p:txBody>
            <a:bodyPr/>
            <a:lstStyle/>
            <a:p>
              <a:endParaRPr lang="en-US" dirty="0"/>
            </a:p>
          </p:txBody>
        </p:sp>
        <p:sp>
          <p:nvSpPr>
            <p:cNvPr id="13870" name="Freeform 2603"/>
            <p:cNvSpPr>
              <a:spLocks/>
            </p:cNvSpPr>
            <p:nvPr/>
          </p:nvSpPr>
          <p:spPr bwMode="auto">
            <a:xfrm>
              <a:off x="1959" y="2617"/>
              <a:ext cx="13" cy="12"/>
            </a:xfrm>
            <a:custGeom>
              <a:avLst/>
              <a:gdLst>
                <a:gd name="T0" fmla="*/ 13 w 13"/>
                <a:gd name="T1" fmla="*/ 8 h 12"/>
                <a:gd name="T2" fmla="*/ 8 w 13"/>
                <a:gd name="T3" fmla="*/ 12 h 12"/>
                <a:gd name="T4" fmla="*/ 0 w 13"/>
                <a:gd name="T5" fmla="*/ 8 h 12"/>
                <a:gd name="T6" fmla="*/ 4 w 13"/>
                <a:gd name="T7" fmla="*/ 0 h 12"/>
                <a:gd name="T8" fmla="*/ 13 w 13"/>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8"/>
                  </a:moveTo>
                  <a:lnTo>
                    <a:pt x="8" y="12"/>
                  </a:lnTo>
                  <a:lnTo>
                    <a:pt x="0" y="8"/>
                  </a:lnTo>
                  <a:lnTo>
                    <a:pt x="4" y="0"/>
                  </a:lnTo>
                  <a:lnTo>
                    <a:pt x="13" y="8"/>
                  </a:lnTo>
                  <a:close/>
                </a:path>
              </a:pathLst>
            </a:custGeom>
            <a:solidFill>
              <a:srgbClr val="340D71"/>
            </a:solidFill>
            <a:ln w="9525">
              <a:noFill/>
              <a:round/>
              <a:headEnd/>
              <a:tailEnd/>
            </a:ln>
          </p:spPr>
          <p:txBody>
            <a:bodyPr/>
            <a:lstStyle/>
            <a:p>
              <a:endParaRPr lang="en-US" dirty="0"/>
            </a:p>
          </p:txBody>
        </p:sp>
        <p:sp>
          <p:nvSpPr>
            <p:cNvPr id="13871" name="Freeform 2604"/>
            <p:cNvSpPr>
              <a:spLocks/>
            </p:cNvSpPr>
            <p:nvPr/>
          </p:nvSpPr>
          <p:spPr bwMode="auto">
            <a:xfrm>
              <a:off x="1972" y="2629"/>
              <a:ext cx="17" cy="13"/>
            </a:xfrm>
            <a:custGeom>
              <a:avLst/>
              <a:gdLst>
                <a:gd name="T0" fmla="*/ 17 w 17"/>
                <a:gd name="T1" fmla="*/ 9 h 13"/>
                <a:gd name="T2" fmla="*/ 8 w 17"/>
                <a:gd name="T3" fmla="*/ 13 h 13"/>
                <a:gd name="T4" fmla="*/ 0 w 17"/>
                <a:gd name="T5" fmla="*/ 9 h 13"/>
                <a:gd name="T6" fmla="*/ 8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9"/>
                  </a:lnTo>
                  <a:lnTo>
                    <a:pt x="8" y="0"/>
                  </a:lnTo>
                  <a:lnTo>
                    <a:pt x="17" y="9"/>
                  </a:lnTo>
                  <a:close/>
                </a:path>
              </a:pathLst>
            </a:custGeom>
            <a:solidFill>
              <a:srgbClr val="340D71"/>
            </a:solidFill>
            <a:ln w="9525">
              <a:noFill/>
              <a:round/>
              <a:headEnd/>
              <a:tailEnd/>
            </a:ln>
          </p:spPr>
          <p:txBody>
            <a:bodyPr/>
            <a:lstStyle/>
            <a:p>
              <a:endParaRPr lang="en-US" dirty="0"/>
            </a:p>
          </p:txBody>
        </p:sp>
        <p:sp>
          <p:nvSpPr>
            <p:cNvPr id="13872" name="Freeform 2605"/>
            <p:cNvSpPr>
              <a:spLocks/>
            </p:cNvSpPr>
            <p:nvPr/>
          </p:nvSpPr>
          <p:spPr bwMode="auto">
            <a:xfrm>
              <a:off x="1989" y="2642"/>
              <a:ext cx="17" cy="13"/>
            </a:xfrm>
            <a:custGeom>
              <a:avLst/>
              <a:gdLst>
                <a:gd name="T0" fmla="*/ 17 w 17"/>
                <a:gd name="T1" fmla="*/ 4 h 13"/>
                <a:gd name="T2" fmla="*/ 8 w 17"/>
                <a:gd name="T3" fmla="*/ 0 h 13"/>
                <a:gd name="T4" fmla="*/ 8 w 17"/>
                <a:gd name="T5" fmla="*/ 0 h 13"/>
                <a:gd name="T6" fmla="*/ 0 w 17"/>
                <a:gd name="T7" fmla="*/ 9 h 13"/>
                <a:gd name="T8" fmla="*/ 4 w 17"/>
                <a:gd name="T9" fmla="*/ 9 h 13"/>
                <a:gd name="T10" fmla="*/ 8 w 17"/>
                <a:gd name="T11" fmla="*/ 13 h 13"/>
                <a:gd name="T12" fmla="*/ 17 w 17"/>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4"/>
                  </a:moveTo>
                  <a:lnTo>
                    <a:pt x="8" y="0"/>
                  </a:lnTo>
                  <a:lnTo>
                    <a:pt x="0" y="9"/>
                  </a:lnTo>
                  <a:lnTo>
                    <a:pt x="4" y="9"/>
                  </a:lnTo>
                  <a:lnTo>
                    <a:pt x="8" y="13"/>
                  </a:lnTo>
                  <a:lnTo>
                    <a:pt x="17" y="4"/>
                  </a:lnTo>
                  <a:close/>
                </a:path>
              </a:pathLst>
            </a:custGeom>
            <a:solidFill>
              <a:srgbClr val="340D71"/>
            </a:solidFill>
            <a:ln w="9525">
              <a:noFill/>
              <a:round/>
              <a:headEnd/>
              <a:tailEnd/>
            </a:ln>
          </p:spPr>
          <p:txBody>
            <a:bodyPr/>
            <a:lstStyle/>
            <a:p>
              <a:endParaRPr lang="en-US" dirty="0"/>
            </a:p>
          </p:txBody>
        </p:sp>
        <p:sp>
          <p:nvSpPr>
            <p:cNvPr id="13873" name="Freeform 2606"/>
            <p:cNvSpPr>
              <a:spLocks/>
            </p:cNvSpPr>
            <p:nvPr/>
          </p:nvSpPr>
          <p:spPr bwMode="auto">
            <a:xfrm>
              <a:off x="2006" y="2655"/>
              <a:ext cx="13" cy="13"/>
            </a:xfrm>
            <a:custGeom>
              <a:avLst/>
              <a:gdLst>
                <a:gd name="T0" fmla="*/ 13 w 13"/>
                <a:gd name="T1" fmla="*/ 4 h 13"/>
                <a:gd name="T2" fmla="*/ 8 w 13"/>
                <a:gd name="T3" fmla="*/ 13 h 13"/>
                <a:gd name="T4" fmla="*/ 0 w 13"/>
                <a:gd name="T5" fmla="*/ 9 h 13"/>
                <a:gd name="T6" fmla="*/ 8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8" y="13"/>
                  </a:lnTo>
                  <a:lnTo>
                    <a:pt x="0" y="9"/>
                  </a:lnTo>
                  <a:lnTo>
                    <a:pt x="8" y="0"/>
                  </a:lnTo>
                  <a:lnTo>
                    <a:pt x="13" y="4"/>
                  </a:lnTo>
                  <a:close/>
                </a:path>
              </a:pathLst>
            </a:custGeom>
            <a:solidFill>
              <a:srgbClr val="340D71"/>
            </a:solidFill>
            <a:ln w="9525">
              <a:noFill/>
              <a:round/>
              <a:headEnd/>
              <a:tailEnd/>
            </a:ln>
          </p:spPr>
          <p:txBody>
            <a:bodyPr/>
            <a:lstStyle/>
            <a:p>
              <a:endParaRPr lang="en-US" dirty="0"/>
            </a:p>
          </p:txBody>
        </p:sp>
        <p:sp>
          <p:nvSpPr>
            <p:cNvPr id="13874" name="Freeform 2607"/>
            <p:cNvSpPr>
              <a:spLocks/>
            </p:cNvSpPr>
            <p:nvPr/>
          </p:nvSpPr>
          <p:spPr bwMode="auto">
            <a:xfrm>
              <a:off x="2023" y="2668"/>
              <a:ext cx="13" cy="13"/>
            </a:xfrm>
            <a:custGeom>
              <a:avLst/>
              <a:gdLst>
                <a:gd name="T0" fmla="*/ 13 w 13"/>
                <a:gd name="T1" fmla="*/ 4 h 13"/>
                <a:gd name="T2" fmla="*/ 13 w 13"/>
                <a:gd name="T3" fmla="*/ 4 h 13"/>
                <a:gd name="T4" fmla="*/ 4 w 13"/>
                <a:gd name="T5" fmla="*/ 0 h 13"/>
                <a:gd name="T6" fmla="*/ 0 w 13"/>
                <a:gd name="T7" fmla="*/ 8 h 13"/>
                <a:gd name="T8" fmla="*/ 8 w 13"/>
                <a:gd name="T9" fmla="*/ 13 h 13"/>
                <a:gd name="T10" fmla="*/ 8 w 13"/>
                <a:gd name="T11" fmla="*/ 13 h 13"/>
                <a:gd name="T12" fmla="*/ 13 w 13"/>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13" y="4"/>
                  </a:lnTo>
                  <a:lnTo>
                    <a:pt x="4" y="0"/>
                  </a:lnTo>
                  <a:lnTo>
                    <a:pt x="0" y="8"/>
                  </a:lnTo>
                  <a:lnTo>
                    <a:pt x="8" y="13"/>
                  </a:lnTo>
                  <a:lnTo>
                    <a:pt x="13" y="4"/>
                  </a:lnTo>
                  <a:close/>
                </a:path>
              </a:pathLst>
            </a:custGeom>
            <a:solidFill>
              <a:srgbClr val="340D71"/>
            </a:solidFill>
            <a:ln w="9525">
              <a:noFill/>
              <a:round/>
              <a:headEnd/>
              <a:tailEnd/>
            </a:ln>
          </p:spPr>
          <p:txBody>
            <a:bodyPr/>
            <a:lstStyle/>
            <a:p>
              <a:endParaRPr lang="en-US" dirty="0"/>
            </a:p>
          </p:txBody>
        </p:sp>
        <p:sp>
          <p:nvSpPr>
            <p:cNvPr id="13875" name="Freeform 2608"/>
            <p:cNvSpPr>
              <a:spLocks/>
            </p:cNvSpPr>
            <p:nvPr/>
          </p:nvSpPr>
          <p:spPr bwMode="auto">
            <a:xfrm>
              <a:off x="2040" y="2676"/>
              <a:ext cx="17" cy="13"/>
            </a:xfrm>
            <a:custGeom>
              <a:avLst/>
              <a:gdLst>
                <a:gd name="T0" fmla="*/ 17 w 17"/>
                <a:gd name="T1" fmla="*/ 5 h 13"/>
                <a:gd name="T2" fmla="*/ 9 w 17"/>
                <a:gd name="T3" fmla="*/ 13 h 13"/>
                <a:gd name="T4" fmla="*/ 0 w 17"/>
                <a:gd name="T5" fmla="*/ 9 h 13"/>
                <a:gd name="T6" fmla="*/ 4 w 17"/>
                <a:gd name="T7" fmla="*/ 0 h 13"/>
                <a:gd name="T8" fmla="*/ 17 w 17"/>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5"/>
                  </a:moveTo>
                  <a:lnTo>
                    <a:pt x="9" y="13"/>
                  </a:lnTo>
                  <a:lnTo>
                    <a:pt x="0" y="9"/>
                  </a:lnTo>
                  <a:lnTo>
                    <a:pt x="4" y="0"/>
                  </a:lnTo>
                  <a:lnTo>
                    <a:pt x="17" y="5"/>
                  </a:lnTo>
                  <a:close/>
                </a:path>
              </a:pathLst>
            </a:custGeom>
            <a:solidFill>
              <a:srgbClr val="340D71"/>
            </a:solidFill>
            <a:ln w="9525">
              <a:noFill/>
              <a:round/>
              <a:headEnd/>
              <a:tailEnd/>
            </a:ln>
          </p:spPr>
          <p:txBody>
            <a:bodyPr/>
            <a:lstStyle/>
            <a:p>
              <a:endParaRPr lang="en-US" dirty="0"/>
            </a:p>
          </p:txBody>
        </p:sp>
        <p:sp>
          <p:nvSpPr>
            <p:cNvPr id="13876" name="Freeform 2609"/>
            <p:cNvSpPr>
              <a:spLocks/>
            </p:cNvSpPr>
            <p:nvPr/>
          </p:nvSpPr>
          <p:spPr bwMode="auto">
            <a:xfrm>
              <a:off x="2057" y="2685"/>
              <a:ext cx="17" cy="17"/>
            </a:xfrm>
            <a:custGeom>
              <a:avLst/>
              <a:gdLst>
                <a:gd name="T0" fmla="*/ 17 w 17"/>
                <a:gd name="T1" fmla="*/ 8 h 17"/>
                <a:gd name="T2" fmla="*/ 9 w 17"/>
                <a:gd name="T3" fmla="*/ 17 h 17"/>
                <a:gd name="T4" fmla="*/ 0 w 17"/>
                <a:gd name="T5" fmla="*/ 8 h 17"/>
                <a:gd name="T6" fmla="*/ 9 w 17"/>
                <a:gd name="T7" fmla="*/ 0 h 17"/>
                <a:gd name="T8" fmla="*/ 17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8"/>
                  </a:moveTo>
                  <a:lnTo>
                    <a:pt x="9" y="17"/>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877" name="Freeform 2610"/>
            <p:cNvSpPr>
              <a:spLocks/>
            </p:cNvSpPr>
            <p:nvPr/>
          </p:nvSpPr>
          <p:spPr bwMode="auto">
            <a:xfrm>
              <a:off x="2078" y="2698"/>
              <a:ext cx="13" cy="12"/>
            </a:xfrm>
            <a:custGeom>
              <a:avLst/>
              <a:gdLst>
                <a:gd name="T0" fmla="*/ 13 w 13"/>
                <a:gd name="T1" fmla="*/ 4 h 12"/>
                <a:gd name="T2" fmla="*/ 9 w 13"/>
                <a:gd name="T3" fmla="*/ 12 h 12"/>
                <a:gd name="T4" fmla="*/ 0 w 13"/>
                <a:gd name="T5" fmla="*/ 8 h 12"/>
                <a:gd name="T6" fmla="*/ 5 w 13"/>
                <a:gd name="T7" fmla="*/ 0 h 12"/>
                <a:gd name="T8" fmla="*/ 13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8"/>
                  </a:lnTo>
                  <a:lnTo>
                    <a:pt x="5" y="0"/>
                  </a:lnTo>
                  <a:lnTo>
                    <a:pt x="13" y="4"/>
                  </a:lnTo>
                  <a:close/>
                </a:path>
              </a:pathLst>
            </a:custGeom>
            <a:solidFill>
              <a:srgbClr val="340D71"/>
            </a:solidFill>
            <a:ln w="9525">
              <a:noFill/>
              <a:round/>
              <a:headEnd/>
              <a:tailEnd/>
            </a:ln>
          </p:spPr>
          <p:txBody>
            <a:bodyPr/>
            <a:lstStyle/>
            <a:p>
              <a:endParaRPr lang="en-US" dirty="0"/>
            </a:p>
          </p:txBody>
        </p:sp>
        <p:sp>
          <p:nvSpPr>
            <p:cNvPr id="13878" name="Freeform 2611"/>
            <p:cNvSpPr>
              <a:spLocks/>
            </p:cNvSpPr>
            <p:nvPr/>
          </p:nvSpPr>
          <p:spPr bwMode="auto">
            <a:xfrm>
              <a:off x="2095" y="2706"/>
              <a:ext cx="13" cy="13"/>
            </a:xfrm>
            <a:custGeom>
              <a:avLst/>
              <a:gdLst>
                <a:gd name="T0" fmla="*/ 13 w 13"/>
                <a:gd name="T1" fmla="*/ 4 h 13"/>
                <a:gd name="T2" fmla="*/ 9 w 13"/>
                <a:gd name="T3" fmla="*/ 13 h 13"/>
                <a:gd name="T4" fmla="*/ 0 w 13"/>
                <a:gd name="T5" fmla="*/ 9 h 13"/>
                <a:gd name="T6" fmla="*/ 5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9"/>
                  </a:lnTo>
                  <a:lnTo>
                    <a:pt x="5" y="0"/>
                  </a:lnTo>
                  <a:lnTo>
                    <a:pt x="13" y="4"/>
                  </a:lnTo>
                  <a:close/>
                </a:path>
              </a:pathLst>
            </a:custGeom>
            <a:solidFill>
              <a:srgbClr val="340D71"/>
            </a:solidFill>
            <a:ln w="9525">
              <a:noFill/>
              <a:round/>
              <a:headEnd/>
              <a:tailEnd/>
            </a:ln>
          </p:spPr>
          <p:txBody>
            <a:bodyPr/>
            <a:lstStyle/>
            <a:p>
              <a:endParaRPr lang="en-US" dirty="0"/>
            </a:p>
          </p:txBody>
        </p:sp>
        <p:sp>
          <p:nvSpPr>
            <p:cNvPr id="13879" name="Freeform 2612"/>
            <p:cNvSpPr>
              <a:spLocks/>
            </p:cNvSpPr>
            <p:nvPr/>
          </p:nvSpPr>
          <p:spPr bwMode="auto">
            <a:xfrm>
              <a:off x="2117" y="2715"/>
              <a:ext cx="13" cy="12"/>
            </a:xfrm>
            <a:custGeom>
              <a:avLst/>
              <a:gdLst>
                <a:gd name="T0" fmla="*/ 13 w 13"/>
                <a:gd name="T1" fmla="*/ 0 h 12"/>
                <a:gd name="T2" fmla="*/ 8 w 13"/>
                <a:gd name="T3" fmla="*/ 0 h 12"/>
                <a:gd name="T4" fmla="*/ 4 w 13"/>
                <a:gd name="T5" fmla="*/ 0 h 12"/>
                <a:gd name="T6" fmla="*/ 0 w 13"/>
                <a:gd name="T7" fmla="*/ 8 h 12"/>
                <a:gd name="T8" fmla="*/ 4 w 13"/>
                <a:gd name="T9" fmla="*/ 12 h 12"/>
                <a:gd name="T10" fmla="*/ 8 w 13"/>
                <a:gd name="T11" fmla="*/ 12 h 12"/>
                <a:gd name="T12" fmla="*/ 13 w 13"/>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13" y="0"/>
                  </a:moveTo>
                  <a:lnTo>
                    <a:pt x="8" y="0"/>
                  </a:lnTo>
                  <a:lnTo>
                    <a:pt x="4" y="0"/>
                  </a:lnTo>
                  <a:lnTo>
                    <a:pt x="0" y="8"/>
                  </a:lnTo>
                  <a:lnTo>
                    <a:pt x="4" y="12"/>
                  </a:lnTo>
                  <a:lnTo>
                    <a:pt x="8" y="12"/>
                  </a:lnTo>
                  <a:lnTo>
                    <a:pt x="13" y="0"/>
                  </a:lnTo>
                  <a:close/>
                </a:path>
              </a:pathLst>
            </a:custGeom>
            <a:solidFill>
              <a:srgbClr val="340D71"/>
            </a:solidFill>
            <a:ln w="9525">
              <a:noFill/>
              <a:round/>
              <a:headEnd/>
              <a:tailEnd/>
            </a:ln>
          </p:spPr>
          <p:txBody>
            <a:bodyPr/>
            <a:lstStyle/>
            <a:p>
              <a:endParaRPr lang="en-US" dirty="0"/>
            </a:p>
          </p:txBody>
        </p:sp>
        <p:sp>
          <p:nvSpPr>
            <p:cNvPr id="13880" name="Freeform 2613"/>
            <p:cNvSpPr>
              <a:spLocks/>
            </p:cNvSpPr>
            <p:nvPr/>
          </p:nvSpPr>
          <p:spPr bwMode="auto">
            <a:xfrm>
              <a:off x="2134" y="2719"/>
              <a:ext cx="13" cy="13"/>
            </a:xfrm>
            <a:custGeom>
              <a:avLst/>
              <a:gdLst>
                <a:gd name="T0" fmla="*/ 13 w 13"/>
                <a:gd name="T1" fmla="*/ 4 h 13"/>
                <a:gd name="T2" fmla="*/ 8 w 13"/>
                <a:gd name="T3" fmla="*/ 13 h 13"/>
                <a:gd name="T4" fmla="*/ 0 w 13"/>
                <a:gd name="T5" fmla="*/ 8 h 13"/>
                <a:gd name="T6" fmla="*/ 4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8" y="13"/>
                  </a:lnTo>
                  <a:lnTo>
                    <a:pt x="0" y="8"/>
                  </a:lnTo>
                  <a:lnTo>
                    <a:pt x="4" y="0"/>
                  </a:lnTo>
                  <a:lnTo>
                    <a:pt x="13" y="4"/>
                  </a:lnTo>
                  <a:close/>
                </a:path>
              </a:pathLst>
            </a:custGeom>
            <a:solidFill>
              <a:srgbClr val="340D71"/>
            </a:solidFill>
            <a:ln w="9525">
              <a:noFill/>
              <a:round/>
              <a:headEnd/>
              <a:tailEnd/>
            </a:ln>
          </p:spPr>
          <p:txBody>
            <a:bodyPr/>
            <a:lstStyle/>
            <a:p>
              <a:endParaRPr lang="en-US" dirty="0"/>
            </a:p>
          </p:txBody>
        </p:sp>
        <p:sp>
          <p:nvSpPr>
            <p:cNvPr id="13881" name="Freeform 2614"/>
            <p:cNvSpPr>
              <a:spLocks/>
            </p:cNvSpPr>
            <p:nvPr/>
          </p:nvSpPr>
          <p:spPr bwMode="auto">
            <a:xfrm>
              <a:off x="2155" y="2727"/>
              <a:ext cx="13" cy="13"/>
            </a:xfrm>
            <a:custGeom>
              <a:avLst/>
              <a:gdLst>
                <a:gd name="T0" fmla="*/ 13 w 13"/>
                <a:gd name="T1" fmla="*/ 0 h 13"/>
                <a:gd name="T2" fmla="*/ 9 w 13"/>
                <a:gd name="T3" fmla="*/ 13 h 13"/>
                <a:gd name="T4" fmla="*/ 0 w 13"/>
                <a:gd name="T5" fmla="*/ 9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3882" name="Freeform 2615"/>
            <p:cNvSpPr>
              <a:spLocks/>
            </p:cNvSpPr>
            <p:nvPr/>
          </p:nvSpPr>
          <p:spPr bwMode="auto">
            <a:xfrm>
              <a:off x="2172" y="2732"/>
              <a:ext cx="13" cy="13"/>
            </a:xfrm>
            <a:custGeom>
              <a:avLst/>
              <a:gdLst>
                <a:gd name="T0" fmla="*/ 13 w 13"/>
                <a:gd name="T1" fmla="*/ 0 h 13"/>
                <a:gd name="T2" fmla="*/ 4 w 13"/>
                <a:gd name="T3" fmla="*/ 0 h 13"/>
                <a:gd name="T4" fmla="*/ 4 w 13"/>
                <a:gd name="T5" fmla="*/ 0 h 13"/>
                <a:gd name="T6" fmla="*/ 0 w 13"/>
                <a:gd name="T7" fmla="*/ 8 h 13"/>
                <a:gd name="T8" fmla="*/ 4 w 13"/>
                <a:gd name="T9" fmla="*/ 8 h 13"/>
                <a:gd name="T10" fmla="*/ 13 w 13"/>
                <a:gd name="T11" fmla="*/ 13 h 13"/>
                <a:gd name="T12" fmla="*/ 1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4" y="0"/>
                  </a:lnTo>
                  <a:lnTo>
                    <a:pt x="0" y="8"/>
                  </a:lnTo>
                  <a:lnTo>
                    <a:pt x="4" y="8"/>
                  </a:lnTo>
                  <a:lnTo>
                    <a:pt x="13" y="13"/>
                  </a:lnTo>
                  <a:lnTo>
                    <a:pt x="13" y="0"/>
                  </a:lnTo>
                  <a:close/>
                </a:path>
              </a:pathLst>
            </a:custGeom>
            <a:solidFill>
              <a:srgbClr val="340D71"/>
            </a:solidFill>
            <a:ln w="9525">
              <a:noFill/>
              <a:round/>
              <a:headEnd/>
              <a:tailEnd/>
            </a:ln>
          </p:spPr>
          <p:txBody>
            <a:bodyPr/>
            <a:lstStyle/>
            <a:p>
              <a:endParaRPr lang="en-US" dirty="0"/>
            </a:p>
          </p:txBody>
        </p:sp>
        <p:sp>
          <p:nvSpPr>
            <p:cNvPr id="13883" name="Freeform 2616"/>
            <p:cNvSpPr>
              <a:spLocks/>
            </p:cNvSpPr>
            <p:nvPr/>
          </p:nvSpPr>
          <p:spPr bwMode="auto">
            <a:xfrm>
              <a:off x="2194" y="2736"/>
              <a:ext cx="12" cy="13"/>
            </a:xfrm>
            <a:custGeom>
              <a:avLst/>
              <a:gdLst>
                <a:gd name="T0" fmla="*/ 12 w 12"/>
                <a:gd name="T1" fmla="*/ 0 h 13"/>
                <a:gd name="T2" fmla="*/ 12 w 12"/>
                <a:gd name="T3" fmla="*/ 13 h 13"/>
                <a:gd name="T4" fmla="*/ 0 w 12"/>
                <a:gd name="T5" fmla="*/ 9 h 13"/>
                <a:gd name="T6" fmla="*/ 4 w 12"/>
                <a:gd name="T7" fmla="*/ 0 h 13"/>
                <a:gd name="T8" fmla="*/ 12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13"/>
                  </a:lnTo>
                  <a:lnTo>
                    <a:pt x="0" y="9"/>
                  </a:lnTo>
                  <a:lnTo>
                    <a:pt x="4" y="0"/>
                  </a:lnTo>
                  <a:lnTo>
                    <a:pt x="12" y="0"/>
                  </a:lnTo>
                  <a:close/>
                </a:path>
              </a:pathLst>
            </a:custGeom>
            <a:solidFill>
              <a:srgbClr val="340D71"/>
            </a:solidFill>
            <a:ln w="9525">
              <a:noFill/>
              <a:round/>
              <a:headEnd/>
              <a:tailEnd/>
            </a:ln>
          </p:spPr>
          <p:txBody>
            <a:bodyPr/>
            <a:lstStyle/>
            <a:p>
              <a:endParaRPr lang="en-US" dirty="0"/>
            </a:p>
          </p:txBody>
        </p:sp>
        <p:sp>
          <p:nvSpPr>
            <p:cNvPr id="13884" name="Freeform 2617"/>
            <p:cNvSpPr>
              <a:spLocks/>
            </p:cNvSpPr>
            <p:nvPr/>
          </p:nvSpPr>
          <p:spPr bwMode="auto">
            <a:xfrm>
              <a:off x="2215" y="2740"/>
              <a:ext cx="13" cy="13"/>
            </a:xfrm>
            <a:custGeom>
              <a:avLst/>
              <a:gdLst>
                <a:gd name="T0" fmla="*/ 13 w 13"/>
                <a:gd name="T1" fmla="*/ 0 h 13"/>
                <a:gd name="T2" fmla="*/ 8 w 13"/>
                <a:gd name="T3" fmla="*/ 13 h 13"/>
                <a:gd name="T4" fmla="*/ 0 w 13"/>
                <a:gd name="T5" fmla="*/ 9 h 13"/>
                <a:gd name="T6" fmla="*/ 4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8" y="13"/>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3885" name="Freeform 2618"/>
            <p:cNvSpPr>
              <a:spLocks/>
            </p:cNvSpPr>
            <p:nvPr/>
          </p:nvSpPr>
          <p:spPr bwMode="auto">
            <a:xfrm>
              <a:off x="2236" y="2740"/>
              <a:ext cx="13" cy="13"/>
            </a:xfrm>
            <a:custGeom>
              <a:avLst/>
              <a:gdLst>
                <a:gd name="T0" fmla="*/ 13 w 13"/>
                <a:gd name="T1" fmla="*/ 5 h 13"/>
                <a:gd name="T2" fmla="*/ 9 w 13"/>
                <a:gd name="T3" fmla="*/ 13 h 13"/>
                <a:gd name="T4" fmla="*/ 0 w 13"/>
                <a:gd name="T5" fmla="*/ 13 h 13"/>
                <a:gd name="T6" fmla="*/ 0 w 13"/>
                <a:gd name="T7" fmla="*/ 0 h 13"/>
                <a:gd name="T8" fmla="*/ 13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13"/>
                  </a:lnTo>
                  <a:lnTo>
                    <a:pt x="0" y="0"/>
                  </a:lnTo>
                  <a:lnTo>
                    <a:pt x="13" y="5"/>
                  </a:lnTo>
                  <a:close/>
                </a:path>
              </a:pathLst>
            </a:custGeom>
            <a:solidFill>
              <a:srgbClr val="340D71"/>
            </a:solidFill>
            <a:ln w="9525">
              <a:noFill/>
              <a:round/>
              <a:headEnd/>
              <a:tailEnd/>
            </a:ln>
          </p:spPr>
          <p:txBody>
            <a:bodyPr/>
            <a:lstStyle/>
            <a:p>
              <a:endParaRPr lang="en-US" dirty="0"/>
            </a:p>
          </p:txBody>
        </p:sp>
        <p:sp>
          <p:nvSpPr>
            <p:cNvPr id="13886" name="Rectangle 2619"/>
            <p:cNvSpPr>
              <a:spLocks noChangeArrowheads="1"/>
            </p:cNvSpPr>
            <p:nvPr/>
          </p:nvSpPr>
          <p:spPr bwMode="auto">
            <a:xfrm>
              <a:off x="2258" y="2745"/>
              <a:ext cx="8" cy="8"/>
            </a:xfrm>
            <a:prstGeom prst="rect">
              <a:avLst/>
            </a:prstGeom>
            <a:solidFill>
              <a:srgbClr val="340D71"/>
            </a:solidFill>
            <a:ln w="9525">
              <a:noFill/>
              <a:miter lim="800000"/>
              <a:headEnd/>
              <a:tailEnd/>
            </a:ln>
          </p:spPr>
          <p:txBody>
            <a:bodyPr/>
            <a:lstStyle/>
            <a:p>
              <a:endParaRPr lang="en-US" dirty="0"/>
            </a:p>
          </p:txBody>
        </p:sp>
        <p:sp>
          <p:nvSpPr>
            <p:cNvPr id="13887" name="Freeform 2620"/>
            <p:cNvSpPr>
              <a:spLocks/>
            </p:cNvSpPr>
            <p:nvPr/>
          </p:nvSpPr>
          <p:spPr bwMode="auto">
            <a:xfrm>
              <a:off x="2275" y="2745"/>
              <a:ext cx="12" cy="12"/>
            </a:xfrm>
            <a:custGeom>
              <a:avLst/>
              <a:gdLst>
                <a:gd name="T0" fmla="*/ 12 w 12"/>
                <a:gd name="T1" fmla="*/ 0 h 12"/>
                <a:gd name="T2" fmla="*/ 12 w 12"/>
                <a:gd name="T3" fmla="*/ 12 h 12"/>
                <a:gd name="T4" fmla="*/ 0 w 12"/>
                <a:gd name="T5" fmla="*/ 8 h 12"/>
                <a:gd name="T6" fmla="*/ 4 w 12"/>
                <a:gd name="T7" fmla="*/ 0 h 12"/>
                <a:gd name="T8" fmla="*/ 12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0"/>
                  </a:moveTo>
                  <a:lnTo>
                    <a:pt x="12" y="12"/>
                  </a:lnTo>
                  <a:lnTo>
                    <a:pt x="0" y="8"/>
                  </a:lnTo>
                  <a:lnTo>
                    <a:pt x="4" y="0"/>
                  </a:lnTo>
                  <a:lnTo>
                    <a:pt x="12" y="0"/>
                  </a:lnTo>
                  <a:close/>
                </a:path>
              </a:pathLst>
            </a:custGeom>
            <a:solidFill>
              <a:srgbClr val="340D71"/>
            </a:solidFill>
            <a:ln w="9525">
              <a:noFill/>
              <a:round/>
              <a:headEnd/>
              <a:tailEnd/>
            </a:ln>
          </p:spPr>
          <p:txBody>
            <a:bodyPr/>
            <a:lstStyle/>
            <a:p>
              <a:endParaRPr lang="en-US" dirty="0"/>
            </a:p>
          </p:txBody>
        </p:sp>
        <p:sp>
          <p:nvSpPr>
            <p:cNvPr id="13888" name="Freeform 2621"/>
            <p:cNvSpPr>
              <a:spLocks/>
            </p:cNvSpPr>
            <p:nvPr/>
          </p:nvSpPr>
          <p:spPr bwMode="auto">
            <a:xfrm>
              <a:off x="2296" y="2745"/>
              <a:ext cx="13" cy="12"/>
            </a:xfrm>
            <a:custGeom>
              <a:avLst/>
              <a:gdLst>
                <a:gd name="T0" fmla="*/ 13 w 13"/>
                <a:gd name="T1" fmla="*/ 0 h 12"/>
                <a:gd name="T2" fmla="*/ 13 w 13"/>
                <a:gd name="T3" fmla="*/ 8 h 12"/>
                <a:gd name="T4" fmla="*/ 0 w 13"/>
                <a:gd name="T5" fmla="*/ 12 h 12"/>
                <a:gd name="T6" fmla="*/ 0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8"/>
                  </a:lnTo>
                  <a:lnTo>
                    <a:pt x="0" y="12"/>
                  </a:lnTo>
                  <a:lnTo>
                    <a:pt x="0" y="0"/>
                  </a:lnTo>
                  <a:lnTo>
                    <a:pt x="13" y="0"/>
                  </a:lnTo>
                  <a:close/>
                </a:path>
              </a:pathLst>
            </a:custGeom>
            <a:solidFill>
              <a:srgbClr val="340D71"/>
            </a:solidFill>
            <a:ln w="9525">
              <a:noFill/>
              <a:round/>
              <a:headEnd/>
              <a:tailEnd/>
            </a:ln>
          </p:spPr>
          <p:txBody>
            <a:bodyPr/>
            <a:lstStyle/>
            <a:p>
              <a:endParaRPr lang="en-US" dirty="0"/>
            </a:p>
          </p:txBody>
        </p:sp>
        <p:sp>
          <p:nvSpPr>
            <p:cNvPr id="13889" name="Rectangle 2622"/>
            <p:cNvSpPr>
              <a:spLocks noChangeArrowheads="1"/>
            </p:cNvSpPr>
            <p:nvPr/>
          </p:nvSpPr>
          <p:spPr bwMode="auto">
            <a:xfrm>
              <a:off x="2317" y="2745"/>
              <a:ext cx="13" cy="8"/>
            </a:xfrm>
            <a:prstGeom prst="rect">
              <a:avLst/>
            </a:prstGeom>
            <a:solidFill>
              <a:srgbClr val="340D71"/>
            </a:solidFill>
            <a:ln w="9525">
              <a:noFill/>
              <a:miter lim="800000"/>
              <a:headEnd/>
              <a:tailEnd/>
            </a:ln>
          </p:spPr>
          <p:txBody>
            <a:bodyPr/>
            <a:lstStyle/>
            <a:p>
              <a:endParaRPr lang="en-US" dirty="0"/>
            </a:p>
          </p:txBody>
        </p:sp>
        <p:sp>
          <p:nvSpPr>
            <p:cNvPr id="13890" name="Freeform 2623"/>
            <p:cNvSpPr>
              <a:spLocks/>
            </p:cNvSpPr>
            <p:nvPr/>
          </p:nvSpPr>
          <p:spPr bwMode="auto">
            <a:xfrm>
              <a:off x="2339" y="2740"/>
              <a:ext cx="8" cy="13"/>
            </a:xfrm>
            <a:custGeom>
              <a:avLst/>
              <a:gdLst>
                <a:gd name="T0" fmla="*/ 8 w 8"/>
                <a:gd name="T1" fmla="*/ 0 h 13"/>
                <a:gd name="T2" fmla="*/ 8 w 8"/>
                <a:gd name="T3" fmla="*/ 13 h 13"/>
                <a:gd name="T4" fmla="*/ 0 w 8"/>
                <a:gd name="T5" fmla="*/ 13 h 13"/>
                <a:gd name="T6" fmla="*/ 0 w 8"/>
                <a:gd name="T7" fmla="*/ 5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13"/>
                  </a:lnTo>
                  <a:lnTo>
                    <a:pt x="0" y="13"/>
                  </a:lnTo>
                  <a:lnTo>
                    <a:pt x="0" y="5"/>
                  </a:lnTo>
                  <a:lnTo>
                    <a:pt x="8" y="0"/>
                  </a:lnTo>
                  <a:close/>
                </a:path>
              </a:pathLst>
            </a:custGeom>
            <a:solidFill>
              <a:srgbClr val="340D71"/>
            </a:solidFill>
            <a:ln w="9525">
              <a:noFill/>
              <a:round/>
              <a:headEnd/>
              <a:tailEnd/>
            </a:ln>
          </p:spPr>
          <p:txBody>
            <a:bodyPr/>
            <a:lstStyle/>
            <a:p>
              <a:endParaRPr lang="en-US" dirty="0"/>
            </a:p>
          </p:txBody>
        </p:sp>
        <p:sp>
          <p:nvSpPr>
            <p:cNvPr id="13891" name="Rectangle 2624"/>
            <p:cNvSpPr>
              <a:spLocks noChangeArrowheads="1"/>
            </p:cNvSpPr>
            <p:nvPr/>
          </p:nvSpPr>
          <p:spPr bwMode="auto">
            <a:xfrm>
              <a:off x="2360" y="2740"/>
              <a:ext cx="8" cy="9"/>
            </a:xfrm>
            <a:prstGeom prst="rect">
              <a:avLst/>
            </a:prstGeom>
            <a:solidFill>
              <a:srgbClr val="340D71"/>
            </a:solidFill>
            <a:ln w="9525">
              <a:noFill/>
              <a:miter lim="800000"/>
              <a:headEnd/>
              <a:tailEnd/>
            </a:ln>
          </p:spPr>
          <p:txBody>
            <a:bodyPr/>
            <a:lstStyle/>
            <a:p>
              <a:endParaRPr lang="en-US" dirty="0"/>
            </a:p>
          </p:txBody>
        </p:sp>
        <p:sp>
          <p:nvSpPr>
            <p:cNvPr id="13892" name="Freeform 2625"/>
            <p:cNvSpPr>
              <a:spLocks/>
            </p:cNvSpPr>
            <p:nvPr/>
          </p:nvSpPr>
          <p:spPr bwMode="auto">
            <a:xfrm>
              <a:off x="2377" y="2736"/>
              <a:ext cx="13" cy="13"/>
            </a:xfrm>
            <a:custGeom>
              <a:avLst/>
              <a:gdLst>
                <a:gd name="T0" fmla="*/ 13 w 13"/>
                <a:gd name="T1" fmla="*/ 0 h 13"/>
                <a:gd name="T2" fmla="*/ 13 w 13"/>
                <a:gd name="T3" fmla="*/ 9 h 13"/>
                <a:gd name="T4" fmla="*/ 4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9"/>
                  </a:lnTo>
                  <a:lnTo>
                    <a:pt x="4" y="13"/>
                  </a:lnTo>
                  <a:lnTo>
                    <a:pt x="0" y="0"/>
                  </a:lnTo>
                  <a:lnTo>
                    <a:pt x="13" y="0"/>
                  </a:lnTo>
                  <a:close/>
                </a:path>
              </a:pathLst>
            </a:custGeom>
            <a:solidFill>
              <a:srgbClr val="340D71"/>
            </a:solidFill>
            <a:ln w="9525">
              <a:noFill/>
              <a:round/>
              <a:headEnd/>
              <a:tailEnd/>
            </a:ln>
          </p:spPr>
          <p:txBody>
            <a:bodyPr/>
            <a:lstStyle/>
            <a:p>
              <a:endParaRPr lang="en-US" dirty="0"/>
            </a:p>
          </p:txBody>
        </p:sp>
        <p:sp>
          <p:nvSpPr>
            <p:cNvPr id="13893" name="Freeform 2626"/>
            <p:cNvSpPr>
              <a:spLocks/>
            </p:cNvSpPr>
            <p:nvPr/>
          </p:nvSpPr>
          <p:spPr bwMode="auto">
            <a:xfrm>
              <a:off x="2398" y="2732"/>
              <a:ext cx="13" cy="13"/>
            </a:xfrm>
            <a:custGeom>
              <a:avLst/>
              <a:gdLst>
                <a:gd name="T0" fmla="*/ 9 w 13"/>
                <a:gd name="T1" fmla="*/ 0 h 13"/>
                <a:gd name="T2" fmla="*/ 9 w 13"/>
                <a:gd name="T3" fmla="*/ 0 h 13"/>
                <a:gd name="T4" fmla="*/ 0 w 13"/>
                <a:gd name="T5" fmla="*/ 0 h 13"/>
                <a:gd name="T6" fmla="*/ 0 w 13"/>
                <a:gd name="T7" fmla="*/ 13 h 13"/>
                <a:gd name="T8" fmla="*/ 9 w 13"/>
                <a:gd name="T9" fmla="*/ 8 h 13"/>
                <a:gd name="T10" fmla="*/ 13 w 13"/>
                <a:gd name="T11" fmla="*/ 8 h 13"/>
                <a:gd name="T12" fmla="*/ 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9" y="0"/>
                  </a:lnTo>
                  <a:lnTo>
                    <a:pt x="0" y="0"/>
                  </a:lnTo>
                  <a:lnTo>
                    <a:pt x="0" y="13"/>
                  </a:lnTo>
                  <a:lnTo>
                    <a:pt x="9" y="8"/>
                  </a:lnTo>
                  <a:lnTo>
                    <a:pt x="13" y="8"/>
                  </a:lnTo>
                  <a:lnTo>
                    <a:pt x="9" y="0"/>
                  </a:lnTo>
                  <a:close/>
                </a:path>
              </a:pathLst>
            </a:custGeom>
            <a:solidFill>
              <a:srgbClr val="340D71"/>
            </a:solidFill>
            <a:ln w="9525">
              <a:noFill/>
              <a:round/>
              <a:headEnd/>
              <a:tailEnd/>
            </a:ln>
          </p:spPr>
          <p:txBody>
            <a:bodyPr/>
            <a:lstStyle/>
            <a:p>
              <a:endParaRPr lang="en-US" dirty="0"/>
            </a:p>
          </p:txBody>
        </p:sp>
        <p:sp>
          <p:nvSpPr>
            <p:cNvPr id="13894" name="Freeform 2627"/>
            <p:cNvSpPr>
              <a:spLocks/>
            </p:cNvSpPr>
            <p:nvPr/>
          </p:nvSpPr>
          <p:spPr bwMode="auto">
            <a:xfrm>
              <a:off x="2420" y="2723"/>
              <a:ext cx="12" cy="13"/>
            </a:xfrm>
            <a:custGeom>
              <a:avLst/>
              <a:gdLst>
                <a:gd name="T0" fmla="*/ 8 w 12"/>
                <a:gd name="T1" fmla="*/ 0 h 13"/>
                <a:gd name="T2" fmla="*/ 12 w 12"/>
                <a:gd name="T3" fmla="*/ 13 h 13"/>
                <a:gd name="T4" fmla="*/ 0 w 12"/>
                <a:gd name="T5" fmla="*/ 13 h 13"/>
                <a:gd name="T6" fmla="*/ 0 w 12"/>
                <a:gd name="T7" fmla="*/ 4 h 13"/>
                <a:gd name="T8" fmla="*/ 8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13"/>
                  </a:lnTo>
                  <a:lnTo>
                    <a:pt x="0" y="13"/>
                  </a:lnTo>
                  <a:lnTo>
                    <a:pt x="0" y="4"/>
                  </a:lnTo>
                  <a:lnTo>
                    <a:pt x="8" y="0"/>
                  </a:lnTo>
                  <a:close/>
                </a:path>
              </a:pathLst>
            </a:custGeom>
            <a:solidFill>
              <a:srgbClr val="340D71"/>
            </a:solidFill>
            <a:ln w="9525">
              <a:noFill/>
              <a:round/>
              <a:headEnd/>
              <a:tailEnd/>
            </a:ln>
          </p:spPr>
          <p:txBody>
            <a:bodyPr/>
            <a:lstStyle/>
            <a:p>
              <a:endParaRPr lang="en-US" dirty="0"/>
            </a:p>
          </p:txBody>
        </p:sp>
        <p:sp>
          <p:nvSpPr>
            <p:cNvPr id="13895" name="Freeform 2628"/>
            <p:cNvSpPr>
              <a:spLocks/>
            </p:cNvSpPr>
            <p:nvPr/>
          </p:nvSpPr>
          <p:spPr bwMode="auto">
            <a:xfrm>
              <a:off x="2437" y="2719"/>
              <a:ext cx="12" cy="13"/>
            </a:xfrm>
            <a:custGeom>
              <a:avLst/>
              <a:gdLst>
                <a:gd name="T0" fmla="*/ 12 w 12"/>
                <a:gd name="T1" fmla="*/ 0 h 13"/>
                <a:gd name="T2" fmla="*/ 12 w 12"/>
                <a:gd name="T3" fmla="*/ 8 h 13"/>
                <a:gd name="T4" fmla="*/ 4 w 12"/>
                <a:gd name="T5" fmla="*/ 13 h 13"/>
                <a:gd name="T6" fmla="*/ 0 w 12"/>
                <a:gd name="T7" fmla="*/ 4 h 13"/>
                <a:gd name="T8" fmla="*/ 12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8"/>
                  </a:lnTo>
                  <a:lnTo>
                    <a:pt x="4" y="13"/>
                  </a:lnTo>
                  <a:lnTo>
                    <a:pt x="0" y="4"/>
                  </a:lnTo>
                  <a:lnTo>
                    <a:pt x="12" y="0"/>
                  </a:lnTo>
                  <a:close/>
                </a:path>
              </a:pathLst>
            </a:custGeom>
            <a:solidFill>
              <a:srgbClr val="340D71"/>
            </a:solidFill>
            <a:ln w="9525">
              <a:noFill/>
              <a:round/>
              <a:headEnd/>
              <a:tailEnd/>
            </a:ln>
          </p:spPr>
          <p:txBody>
            <a:bodyPr/>
            <a:lstStyle/>
            <a:p>
              <a:endParaRPr lang="en-US" dirty="0"/>
            </a:p>
          </p:txBody>
        </p:sp>
        <p:sp>
          <p:nvSpPr>
            <p:cNvPr id="13896" name="Freeform 2629"/>
            <p:cNvSpPr>
              <a:spLocks/>
            </p:cNvSpPr>
            <p:nvPr/>
          </p:nvSpPr>
          <p:spPr bwMode="auto">
            <a:xfrm>
              <a:off x="2458" y="2710"/>
              <a:ext cx="13" cy="17"/>
            </a:xfrm>
            <a:custGeom>
              <a:avLst/>
              <a:gdLst>
                <a:gd name="T0" fmla="*/ 9 w 13"/>
                <a:gd name="T1" fmla="*/ 0 h 17"/>
                <a:gd name="T2" fmla="*/ 0 w 13"/>
                <a:gd name="T3" fmla="*/ 5 h 17"/>
                <a:gd name="T4" fmla="*/ 0 w 13"/>
                <a:gd name="T5" fmla="*/ 5 h 17"/>
                <a:gd name="T6" fmla="*/ 0 w 13"/>
                <a:gd name="T7" fmla="*/ 17 h 17"/>
                <a:gd name="T8" fmla="*/ 4 w 13"/>
                <a:gd name="T9" fmla="*/ 17 h 17"/>
                <a:gd name="T10" fmla="*/ 13 w 13"/>
                <a:gd name="T11" fmla="*/ 13 h 17"/>
                <a:gd name="T12" fmla="*/ 9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9" y="0"/>
                  </a:moveTo>
                  <a:lnTo>
                    <a:pt x="0" y="5"/>
                  </a:lnTo>
                  <a:lnTo>
                    <a:pt x="0" y="17"/>
                  </a:lnTo>
                  <a:lnTo>
                    <a:pt x="4" y="17"/>
                  </a:lnTo>
                  <a:lnTo>
                    <a:pt x="13" y="13"/>
                  </a:lnTo>
                  <a:lnTo>
                    <a:pt x="9" y="0"/>
                  </a:lnTo>
                  <a:close/>
                </a:path>
              </a:pathLst>
            </a:custGeom>
            <a:solidFill>
              <a:srgbClr val="340D71"/>
            </a:solidFill>
            <a:ln w="9525">
              <a:noFill/>
              <a:round/>
              <a:headEnd/>
              <a:tailEnd/>
            </a:ln>
          </p:spPr>
          <p:txBody>
            <a:bodyPr/>
            <a:lstStyle/>
            <a:p>
              <a:endParaRPr lang="en-US" dirty="0"/>
            </a:p>
          </p:txBody>
        </p:sp>
        <p:sp>
          <p:nvSpPr>
            <p:cNvPr id="13897" name="Freeform 2630"/>
            <p:cNvSpPr>
              <a:spLocks/>
            </p:cNvSpPr>
            <p:nvPr/>
          </p:nvSpPr>
          <p:spPr bwMode="auto">
            <a:xfrm>
              <a:off x="2475" y="2702"/>
              <a:ext cx="13" cy="17"/>
            </a:xfrm>
            <a:custGeom>
              <a:avLst/>
              <a:gdLst>
                <a:gd name="T0" fmla="*/ 9 w 13"/>
                <a:gd name="T1" fmla="*/ 0 h 17"/>
                <a:gd name="T2" fmla="*/ 13 w 13"/>
                <a:gd name="T3" fmla="*/ 13 h 17"/>
                <a:gd name="T4" fmla="*/ 4 w 13"/>
                <a:gd name="T5" fmla="*/ 17 h 17"/>
                <a:gd name="T6" fmla="*/ 0 w 13"/>
                <a:gd name="T7" fmla="*/ 4 h 17"/>
                <a:gd name="T8" fmla="*/ 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13"/>
                  </a:lnTo>
                  <a:lnTo>
                    <a:pt x="4" y="17"/>
                  </a:lnTo>
                  <a:lnTo>
                    <a:pt x="0" y="4"/>
                  </a:lnTo>
                  <a:lnTo>
                    <a:pt x="9" y="0"/>
                  </a:lnTo>
                  <a:close/>
                </a:path>
              </a:pathLst>
            </a:custGeom>
            <a:solidFill>
              <a:srgbClr val="340D71"/>
            </a:solidFill>
            <a:ln w="9525">
              <a:noFill/>
              <a:round/>
              <a:headEnd/>
              <a:tailEnd/>
            </a:ln>
          </p:spPr>
          <p:txBody>
            <a:bodyPr/>
            <a:lstStyle/>
            <a:p>
              <a:endParaRPr lang="en-US" dirty="0"/>
            </a:p>
          </p:txBody>
        </p:sp>
        <p:sp>
          <p:nvSpPr>
            <p:cNvPr id="13898" name="Freeform 2631"/>
            <p:cNvSpPr>
              <a:spLocks/>
            </p:cNvSpPr>
            <p:nvPr/>
          </p:nvSpPr>
          <p:spPr bwMode="auto">
            <a:xfrm>
              <a:off x="2496" y="2693"/>
              <a:ext cx="13" cy="17"/>
            </a:xfrm>
            <a:custGeom>
              <a:avLst/>
              <a:gdLst>
                <a:gd name="T0" fmla="*/ 9 w 13"/>
                <a:gd name="T1" fmla="*/ 0 h 17"/>
                <a:gd name="T2" fmla="*/ 13 w 13"/>
                <a:gd name="T3" fmla="*/ 13 h 17"/>
                <a:gd name="T4" fmla="*/ 0 w 13"/>
                <a:gd name="T5" fmla="*/ 17 h 17"/>
                <a:gd name="T6" fmla="*/ 0 w 13"/>
                <a:gd name="T7" fmla="*/ 5 h 17"/>
                <a:gd name="T8" fmla="*/ 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13"/>
                  </a:lnTo>
                  <a:lnTo>
                    <a:pt x="0" y="17"/>
                  </a:lnTo>
                  <a:lnTo>
                    <a:pt x="0" y="5"/>
                  </a:lnTo>
                  <a:lnTo>
                    <a:pt x="9" y="0"/>
                  </a:lnTo>
                  <a:close/>
                </a:path>
              </a:pathLst>
            </a:custGeom>
            <a:solidFill>
              <a:srgbClr val="340D71"/>
            </a:solidFill>
            <a:ln w="9525">
              <a:noFill/>
              <a:round/>
              <a:headEnd/>
              <a:tailEnd/>
            </a:ln>
          </p:spPr>
          <p:txBody>
            <a:bodyPr/>
            <a:lstStyle/>
            <a:p>
              <a:endParaRPr lang="en-US" dirty="0"/>
            </a:p>
          </p:txBody>
        </p:sp>
        <p:sp>
          <p:nvSpPr>
            <p:cNvPr id="13899" name="Freeform 2632"/>
            <p:cNvSpPr>
              <a:spLocks/>
            </p:cNvSpPr>
            <p:nvPr/>
          </p:nvSpPr>
          <p:spPr bwMode="auto">
            <a:xfrm>
              <a:off x="2513" y="2685"/>
              <a:ext cx="13" cy="13"/>
            </a:xfrm>
            <a:custGeom>
              <a:avLst/>
              <a:gdLst>
                <a:gd name="T0" fmla="*/ 9 w 13"/>
                <a:gd name="T1" fmla="*/ 0 h 13"/>
                <a:gd name="T2" fmla="*/ 13 w 13"/>
                <a:gd name="T3" fmla="*/ 8 h 13"/>
                <a:gd name="T4" fmla="*/ 5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8"/>
                  </a:lnTo>
                  <a:lnTo>
                    <a:pt x="5" y="13"/>
                  </a:lnTo>
                  <a:lnTo>
                    <a:pt x="0" y="4"/>
                  </a:lnTo>
                  <a:lnTo>
                    <a:pt x="9" y="0"/>
                  </a:lnTo>
                  <a:close/>
                </a:path>
              </a:pathLst>
            </a:custGeom>
            <a:solidFill>
              <a:srgbClr val="340D71"/>
            </a:solidFill>
            <a:ln w="9525">
              <a:noFill/>
              <a:round/>
              <a:headEnd/>
              <a:tailEnd/>
            </a:ln>
          </p:spPr>
          <p:txBody>
            <a:bodyPr/>
            <a:lstStyle/>
            <a:p>
              <a:endParaRPr lang="en-US" dirty="0"/>
            </a:p>
          </p:txBody>
        </p:sp>
        <p:sp>
          <p:nvSpPr>
            <p:cNvPr id="13900" name="Freeform 2633"/>
            <p:cNvSpPr>
              <a:spLocks/>
            </p:cNvSpPr>
            <p:nvPr/>
          </p:nvSpPr>
          <p:spPr bwMode="auto">
            <a:xfrm>
              <a:off x="2530" y="2676"/>
              <a:ext cx="13" cy="13"/>
            </a:xfrm>
            <a:custGeom>
              <a:avLst/>
              <a:gdLst>
                <a:gd name="T0" fmla="*/ 9 w 13"/>
                <a:gd name="T1" fmla="*/ 0 h 13"/>
                <a:gd name="T2" fmla="*/ 13 w 13"/>
                <a:gd name="T3" fmla="*/ 9 h 13"/>
                <a:gd name="T4" fmla="*/ 5 w 13"/>
                <a:gd name="T5" fmla="*/ 13 h 13"/>
                <a:gd name="T6" fmla="*/ 0 w 13"/>
                <a:gd name="T7" fmla="*/ 5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5" y="13"/>
                  </a:lnTo>
                  <a:lnTo>
                    <a:pt x="0" y="5"/>
                  </a:lnTo>
                  <a:lnTo>
                    <a:pt x="9" y="0"/>
                  </a:lnTo>
                  <a:close/>
                </a:path>
              </a:pathLst>
            </a:custGeom>
            <a:solidFill>
              <a:srgbClr val="340D71"/>
            </a:solidFill>
            <a:ln w="9525">
              <a:noFill/>
              <a:round/>
              <a:headEnd/>
              <a:tailEnd/>
            </a:ln>
          </p:spPr>
          <p:txBody>
            <a:bodyPr/>
            <a:lstStyle/>
            <a:p>
              <a:endParaRPr lang="en-US" dirty="0"/>
            </a:p>
          </p:txBody>
        </p:sp>
        <p:sp>
          <p:nvSpPr>
            <p:cNvPr id="13901" name="Freeform 2634"/>
            <p:cNvSpPr>
              <a:spLocks/>
            </p:cNvSpPr>
            <p:nvPr/>
          </p:nvSpPr>
          <p:spPr bwMode="auto">
            <a:xfrm>
              <a:off x="2548" y="2664"/>
              <a:ext cx="12" cy="17"/>
            </a:xfrm>
            <a:custGeom>
              <a:avLst/>
              <a:gdLst>
                <a:gd name="T0" fmla="*/ 8 w 12"/>
                <a:gd name="T1" fmla="*/ 0 h 17"/>
                <a:gd name="T2" fmla="*/ 12 w 12"/>
                <a:gd name="T3" fmla="*/ 8 h 17"/>
                <a:gd name="T4" fmla="*/ 4 w 12"/>
                <a:gd name="T5" fmla="*/ 17 h 17"/>
                <a:gd name="T6" fmla="*/ 0 w 12"/>
                <a:gd name="T7" fmla="*/ 8 h 17"/>
                <a:gd name="T8" fmla="*/ 8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8"/>
                  </a:lnTo>
                  <a:lnTo>
                    <a:pt x="4" y="17"/>
                  </a:lnTo>
                  <a:lnTo>
                    <a:pt x="0" y="8"/>
                  </a:lnTo>
                  <a:lnTo>
                    <a:pt x="8" y="0"/>
                  </a:lnTo>
                  <a:close/>
                </a:path>
              </a:pathLst>
            </a:custGeom>
            <a:solidFill>
              <a:srgbClr val="340D71"/>
            </a:solidFill>
            <a:ln w="9525">
              <a:noFill/>
              <a:round/>
              <a:headEnd/>
              <a:tailEnd/>
            </a:ln>
          </p:spPr>
          <p:txBody>
            <a:bodyPr/>
            <a:lstStyle/>
            <a:p>
              <a:endParaRPr lang="en-US" dirty="0"/>
            </a:p>
          </p:txBody>
        </p:sp>
        <p:sp>
          <p:nvSpPr>
            <p:cNvPr id="13902" name="Freeform 2635"/>
            <p:cNvSpPr>
              <a:spLocks/>
            </p:cNvSpPr>
            <p:nvPr/>
          </p:nvSpPr>
          <p:spPr bwMode="auto">
            <a:xfrm>
              <a:off x="2565" y="2651"/>
              <a:ext cx="12" cy="17"/>
            </a:xfrm>
            <a:custGeom>
              <a:avLst/>
              <a:gdLst>
                <a:gd name="T0" fmla="*/ 8 w 12"/>
                <a:gd name="T1" fmla="*/ 0 h 17"/>
                <a:gd name="T2" fmla="*/ 12 w 12"/>
                <a:gd name="T3" fmla="*/ 8 h 17"/>
                <a:gd name="T4" fmla="*/ 4 w 12"/>
                <a:gd name="T5" fmla="*/ 17 h 17"/>
                <a:gd name="T6" fmla="*/ 0 w 12"/>
                <a:gd name="T7" fmla="*/ 8 h 17"/>
                <a:gd name="T8" fmla="*/ 8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8"/>
                  </a:lnTo>
                  <a:lnTo>
                    <a:pt x="4" y="17"/>
                  </a:lnTo>
                  <a:lnTo>
                    <a:pt x="0" y="8"/>
                  </a:lnTo>
                  <a:lnTo>
                    <a:pt x="8" y="0"/>
                  </a:lnTo>
                  <a:close/>
                </a:path>
              </a:pathLst>
            </a:custGeom>
            <a:solidFill>
              <a:srgbClr val="340D71"/>
            </a:solidFill>
            <a:ln w="9525">
              <a:noFill/>
              <a:round/>
              <a:headEnd/>
              <a:tailEnd/>
            </a:ln>
          </p:spPr>
          <p:txBody>
            <a:bodyPr/>
            <a:lstStyle/>
            <a:p>
              <a:endParaRPr lang="en-US" dirty="0"/>
            </a:p>
          </p:txBody>
        </p:sp>
        <p:sp>
          <p:nvSpPr>
            <p:cNvPr id="13903" name="Freeform 2636"/>
            <p:cNvSpPr>
              <a:spLocks/>
            </p:cNvSpPr>
            <p:nvPr/>
          </p:nvSpPr>
          <p:spPr bwMode="auto">
            <a:xfrm>
              <a:off x="2582" y="2642"/>
              <a:ext cx="12" cy="13"/>
            </a:xfrm>
            <a:custGeom>
              <a:avLst/>
              <a:gdLst>
                <a:gd name="T0" fmla="*/ 8 w 12"/>
                <a:gd name="T1" fmla="*/ 0 h 13"/>
                <a:gd name="T2" fmla="*/ 4 w 12"/>
                <a:gd name="T3" fmla="*/ 0 h 13"/>
                <a:gd name="T4" fmla="*/ 0 w 12"/>
                <a:gd name="T5" fmla="*/ 4 h 13"/>
                <a:gd name="T6" fmla="*/ 4 w 12"/>
                <a:gd name="T7" fmla="*/ 13 h 13"/>
                <a:gd name="T8" fmla="*/ 8 w 12"/>
                <a:gd name="T9" fmla="*/ 9 h 13"/>
                <a:gd name="T10" fmla="*/ 12 w 12"/>
                <a:gd name="T11" fmla="*/ 9 h 13"/>
                <a:gd name="T12" fmla="*/ 8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4" y="0"/>
                  </a:lnTo>
                  <a:lnTo>
                    <a:pt x="0" y="4"/>
                  </a:lnTo>
                  <a:lnTo>
                    <a:pt x="4" y="13"/>
                  </a:lnTo>
                  <a:lnTo>
                    <a:pt x="8" y="9"/>
                  </a:lnTo>
                  <a:lnTo>
                    <a:pt x="12" y="9"/>
                  </a:lnTo>
                  <a:lnTo>
                    <a:pt x="8" y="0"/>
                  </a:lnTo>
                  <a:close/>
                </a:path>
              </a:pathLst>
            </a:custGeom>
            <a:solidFill>
              <a:srgbClr val="340D71"/>
            </a:solidFill>
            <a:ln w="9525">
              <a:noFill/>
              <a:round/>
              <a:headEnd/>
              <a:tailEnd/>
            </a:ln>
          </p:spPr>
          <p:txBody>
            <a:bodyPr/>
            <a:lstStyle/>
            <a:p>
              <a:endParaRPr lang="en-US" dirty="0"/>
            </a:p>
          </p:txBody>
        </p:sp>
        <p:sp>
          <p:nvSpPr>
            <p:cNvPr id="13904" name="Freeform 2637"/>
            <p:cNvSpPr>
              <a:spLocks/>
            </p:cNvSpPr>
            <p:nvPr/>
          </p:nvSpPr>
          <p:spPr bwMode="auto">
            <a:xfrm>
              <a:off x="2594" y="2629"/>
              <a:ext cx="18" cy="13"/>
            </a:xfrm>
            <a:custGeom>
              <a:avLst/>
              <a:gdLst>
                <a:gd name="T0" fmla="*/ 9 w 18"/>
                <a:gd name="T1" fmla="*/ 0 h 13"/>
                <a:gd name="T2" fmla="*/ 18 w 18"/>
                <a:gd name="T3" fmla="*/ 5 h 13"/>
                <a:gd name="T4" fmla="*/ 9 w 18"/>
                <a:gd name="T5" fmla="*/ 13 h 13"/>
                <a:gd name="T6" fmla="*/ 0 w 18"/>
                <a:gd name="T7" fmla="*/ 5 h 13"/>
                <a:gd name="T8" fmla="*/ 9 w 1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9" y="0"/>
                  </a:moveTo>
                  <a:lnTo>
                    <a:pt x="18" y="5"/>
                  </a:lnTo>
                  <a:lnTo>
                    <a:pt x="9" y="13"/>
                  </a:lnTo>
                  <a:lnTo>
                    <a:pt x="0" y="5"/>
                  </a:lnTo>
                  <a:lnTo>
                    <a:pt x="9" y="0"/>
                  </a:lnTo>
                  <a:close/>
                </a:path>
              </a:pathLst>
            </a:custGeom>
            <a:solidFill>
              <a:srgbClr val="340D71"/>
            </a:solidFill>
            <a:ln w="9525">
              <a:noFill/>
              <a:round/>
              <a:headEnd/>
              <a:tailEnd/>
            </a:ln>
          </p:spPr>
          <p:txBody>
            <a:bodyPr/>
            <a:lstStyle/>
            <a:p>
              <a:endParaRPr lang="en-US" dirty="0"/>
            </a:p>
          </p:txBody>
        </p:sp>
        <p:sp>
          <p:nvSpPr>
            <p:cNvPr id="13905" name="Freeform 2638"/>
            <p:cNvSpPr>
              <a:spLocks/>
            </p:cNvSpPr>
            <p:nvPr/>
          </p:nvSpPr>
          <p:spPr bwMode="auto">
            <a:xfrm>
              <a:off x="2612" y="2612"/>
              <a:ext cx="12" cy="17"/>
            </a:xfrm>
            <a:custGeom>
              <a:avLst/>
              <a:gdLst>
                <a:gd name="T0" fmla="*/ 8 w 12"/>
                <a:gd name="T1" fmla="*/ 0 h 17"/>
                <a:gd name="T2" fmla="*/ 12 w 12"/>
                <a:gd name="T3" fmla="*/ 9 h 17"/>
                <a:gd name="T4" fmla="*/ 8 w 12"/>
                <a:gd name="T5" fmla="*/ 17 h 17"/>
                <a:gd name="T6" fmla="*/ 0 w 12"/>
                <a:gd name="T7" fmla="*/ 9 h 17"/>
                <a:gd name="T8" fmla="*/ 8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9"/>
                  </a:lnTo>
                  <a:lnTo>
                    <a:pt x="8" y="17"/>
                  </a:lnTo>
                  <a:lnTo>
                    <a:pt x="0" y="9"/>
                  </a:lnTo>
                  <a:lnTo>
                    <a:pt x="8" y="0"/>
                  </a:lnTo>
                  <a:close/>
                </a:path>
              </a:pathLst>
            </a:custGeom>
            <a:solidFill>
              <a:srgbClr val="340D71"/>
            </a:solidFill>
            <a:ln w="9525">
              <a:noFill/>
              <a:round/>
              <a:headEnd/>
              <a:tailEnd/>
            </a:ln>
          </p:spPr>
          <p:txBody>
            <a:bodyPr/>
            <a:lstStyle/>
            <a:p>
              <a:endParaRPr lang="en-US" dirty="0"/>
            </a:p>
          </p:txBody>
        </p:sp>
        <p:sp>
          <p:nvSpPr>
            <p:cNvPr id="13906" name="Freeform 2639"/>
            <p:cNvSpPr>
              <a:spLocks/>
            </p:cNvSpPr>
            <p:nvPr/>
          </p:nvSpPr>
          <p:spPr bwMode="auto">
            <a:xfrm>
              <a:off x="2629" y="2600"/>
              <a:ext cx="12" cy="17"/>
            </a:xfrm>
            <a:custGeom>
              <a:avLst/>
              <a:gdLst>
                <a:gd name="T0" fmla="*/ 4 w 12"/>
                <a:gd name="T1" fmla="*/ 0 h 17"/>
                <a:gd name="T2" fmla="*/ 12 w 12"/>
                <a:gd name="T3" fmla="*/ 8 h 17"/>
                <a:gd name="T4" fmla="*/ 4 w 12"/>
                <a:gd name="T5" fmla="*/ 17 h 17"/>
                <a:gd name="T6" fmla="*/ 0 w 12"/>
                <a:gd name="T7" fmla="*/ 8 h 17"/>
                <a:gd name="T8" fmla="*/ 4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8"/>
                  </a:lnTo>
                  <a:lnTo>
                    <a:pt x="4" y="17"/>
                  </a:lnTo>
                  <a:lnTo>
                    <a:pt x="0" y="8"/>
                  </a:lnTo>
                  <a:lnTo>
                    <a:pt x="4" y="0"/>
                  </a:lnTo>
                  <a:close/>
                </a:path>
              </a:pathLst>
            </a:custGeom>
            <a:solidFill>
              <a:srgbClr val="340D71"/>
            </a:solidFill>
            <a:ln w="9525">
              <a:noFill/>
              <a:round/>
              <a:headEnd/>
              <a:tailEnd/>
            </a:ln>
          </p:spPr>
          <p:txBody>
            <a:bodyPr/>
            <a:lstStyle/>
            <a:p>
              <a:endParaRPr lang="en-US" dirty="0"/>
            </a:p>
          </p:txBody>
        </p:sp>
        <p:sp>
          <p:nvSpPr>
            <p:cNvPr id="13907" name="Freeform 2640"/>
            <p:cNvSpPr>
              <a:spLocks/>
            </p:cNvSpPr>
            <p:nvPr/>
          </p:nvSpPr>
          <p:spPr bwMode="auto">
            <a:xfrm>
              <a:off x="2641" y="2587"/>
              <a:ext cx="13" cy="13"/>
            </a:xfrm>
            <a:custGeom>
              <a:avLst/>
              <a:gdLst>
                <a:gd name="T0" fmla="*/ 9 w 13"/>
                <a:gd name="T1" fmla="*/ 0 h 13"/>
                <a:gd name="T2" fmla="*/ 13 w 13"/>
                <a:gd name="T3" fmla="*/ 8 h 13"/>
                <a:gd name="T4" fmla="*/ 9 w 13"/>
                <a:gd name="T5" fmla="*/ 13 h 13"/>
                <a:gd name="T6" fmla="*/ 0 w 13"/>
                <a:gd name="T7" fmla="*/ 4 h 13"/>
                <a:gd name="T8" fmla="*/ 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8"/>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3908" name="Freeform 2641"/>
            <p:cNvSpPr>
              <a:spLocks/>
            </p:cNvSpPr>
            <p:nvPr/>
          </p:nvSpPr>
          <p:spPr bwMode="auto">
            <a:xfrm>
              <a:off x="2654" y="2570"/>
              <a:ext cx="17" cy="17"/>
            </a:xfrm>
            <a:custGeom>
              <a:avLst/>
              <a:gdLst>
                <a:gd name="T0" fmla="*/ 9 w 17"/>
                <a:gd name="T1" fmla="*/ 0 h 17"/>
                <a:gd name="T2" fmla="*/ 17 w 17"/>
                <a:gd name="T3" fmla="*/ 8 h 17"/>
                <a:gd name="T4" fmla="*/ 9 w 17"/>
                <a:gd name="T5" fmla="*/ 17 h 17"/>
                <a:gd name="T6" fmla="*/ 0 w 17"/>
                <a:gd name="T7" fmla="*/ 8 h 17"/>
                <a:gd name="T8" fmla="*/ 9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8"/>
                  </a:lnTo>
                  <a:lnTo>
                    <a:pt x="9" y="17"/>
                  </a:lnTo>
                  <a:lnTo>
                    <a:pt x="0" y="8"/>
                  </a:lnTo>
                  <a:lnTo>
                    <a:pt x="9" y="0"/>
                  </a:lnTo>
                  <a:close/>
                </a:path>
              </a:pathLst>
            </a:custGeom>
            <a:solidFill>
              <a:srgbClr val="340D71"/>
            </a:solidFill>
            <a:ln w="9525">
              <a:noFill/>
              <a:round/>
              <a:headEnd/>
              <a:tailEnd/>
            </a:ln>
          </p:spPr>
          <p:txBody>
            <a:bodyPr/>
            <a:lstStyle/>
            <a:p>
              <a:endParaRPr lang="en-US" dirty="0"/>
            </a:p>
          </p:txBody>
        </p:sp>
        <p:sp>
          <p:nvSpPr>
            <p:cNvPr id="13909" name="Freeform 2642"/>
            <p:cNvSpPr>
              <a:spLocks/>
            </p:cNvSpPr>
            <p:nvPr/>
          </p:nvSpPr>
          <p:spPr bwMode="auto">
            <a:xfrm>
              <a:off x="2671" y="2557"/>
              <a:ext cx="13" cy="13"/>
            </a:xfrm>
            <a:custGeom>
              <a:avLst/>
              <a:gdLst>
                <a:gd name="T0" fmla="*/ 4 w 13"/>
                <a:gd name="T1" fmla="*/ 0 h 13"/>
                <a:gd name="T2" fmla="*/ 13 w 13"/>
                <a:gd name="T3" fmla="*/ 4 h 13"/>
                <a:gd name="T4" fmla="*/ 4 w 13"/>
                <a:gd name="T5" fmla="*/ 13 h 13"/>
                <a:gd name="T6" fmla="*/ 0 w 13"/>
                <a:gd name="T7" fmla="*/ 4 h 13"/>
                <a:gd name="T8" fmla="*/ 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4" y="13"/>
                  </a:lnTo>
                  <a:lnTo>
                    <a:pt x="0" y="4"/>
                  </a:lnTo>
                  <a:lnTo>
                    <a:pt x="4" y="0"/>
                  </a:lnTo>
                  <a:close/>
                </a:path>
              </a:pathLst>
            </a:custGeom>
            <a:solidFill>
              <a:srgbClr val="340D71"/>
            </a:solidFill>
            <a:ln w="9525">
              <a:noFill/>
              <a:round/>
              <a:headEnd/>
              <a:tailEnd/>
            </a:ln>
          </p:spPr>
          <p:txBody>
            <a:bodyPr/>
            <a:lstStyle/>
            <a:p>
              <a:endParaRPr lang="en-US" dirty="0"/>
            </a:p>
          </p:txBody>
        </p:sp>
        <p:sp>
          <p:nvSpPr>
            <p:cNvPr id="13910" name="Freeform 2643"/>
            <p:cNvSpPr>
              <a:spLocks/>
            </p:cNvSpPr>
            <p:nvPr/>
          </p:nvSpPr>
          <p:spPr bwMode="auto">
            <a:xfrm>
              <a:off x="2684" y="2540"/>
              <a:ext cx="13" cy="13"/>
            </a:xfrm>
            <a:custGeom>
              <a:avLst/>
              <a:gdLst>
                <a:gd name="T0" fmla="*/ 4 w 13"/>
                <a:gd name="T1" fmla="*/ 0 h 13"/>
                <a:gd name="T2" fmla="*/ 13 w 13"/>
                <a:gd name="T3" fmla="*/ 8 h 13"/>
                <a:gd name="T4" fmla="*/ 4 w 13"/>
                <a:gd name="T5" fmla="*/ 13 h 13"/>
                <a:gd name="T6" fmla="*/ 0 w 13"/>
                <a:gd name="T7" fmla="*/ 8 h 13"/>
                <a:gd name="T8" fmla="*/ 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8"/>
                  </a:lnTo>
                  <a:lnTo>
                    <a:pt x="4" y="13"/>
                  </a:lnTo>
                  <a:lnTo>
                    <a:pt x="0" y="8"/>
                  </a:lnTo>
                  <a:lnTo>
                    <a:pt x="4" y="0"/>
                  </a:lnTo>
                  <a:close/>
                </a:path>
              </a:pathLst>
            </a:custGeom>
            <a:solidFill>
              <a:srgbClr val="340D71"/>
            </a:solidFill>
            <a:ln w="9525">
              <a:noFill/>
              <a:round/>
              <a:headEnd/>
              <a:tailEnd/>
            </a:ln>
          </p:spPr>
          <p:txBody>
            <a:bodyPr/>
            <a:lstStyle/>
            <a:p>
              <a:endParaRPr lang="en-US" dirty="0"/>
            </a:p>
          </p:txBody>
        </p:sp>
        <p:sp>
          <p:nvSpPr>
            <p:cNvPr id="13911" name="Freeform 2644"/>
            <p:cNvSpPr>
              <a:spLocks/>
            </p:cNvSpPr>
            <p:nvPr/>
          </p:nvSpPr>
          <p:spPr bwMode="auto">
            <a:xfrm>
              <a:off x="2697" y="2523"/>
              <a:ext cx="13" cy="17"/>
            </a:xfrm>
            <a:custGeom>
              <a:avLst/>
              <a:gdLst>
                <a:gd name="T0" fmla="*/ 4 w 13"/>
                <a:gd name="T1" fmla="*/ 0 h 17"/>
                <a:gd name="T2" fmla="*/ 4 w 13"/>
                <a:gd name="T3" fmla="*/ 4 h 17"/>
                <a:gd name="T4" fmla="*/ 0 w 13"/>
                <a:gd name="T5" fmla="*/ 8 h 17"/>
                <a:gd name="T6" fmla="*/ 8 w 13"/>
                <a:gd name="T7" fmla="*/ 17 h 17"/>
                <a:gd name="T8" fmla="*/ 13 w 13"/>
                <a:gd name="T9" fmla="*/ 8 h 17"/>
                <a:gd name="T10" fmla="*/ 13 w 13"/>
                <a:gd name="T11" fmla="*/ 8 h 17"/>
                <a:gd name="T12" fmla="*/ 4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4" y="0"/>
                  </a:moveTo>
                  <a:lnTo>
                    <a:pt x="4" y="4"/>
                  </a:lnTo>
                  <a:lnTo>
                    <a:pt x="0" y="8"/>
                  </a:lnTo>
                  <a:lnTo>
                    <a:pt x="8" y="17"/>
                  </a:lnTo>
                  <a:lnTo>
                    <a:pt x="13" y="8"/>
                  </a:lnTo>
                  <a:lnTo>
                    <a:pt x="4" y="0"/>
                  </a:lnTo>
                  <a:close/>
                </a:path>
              </a:pathLst>
            </a:custGeom>
            <a:solidFill>
              <a:srgbClr val="340D71"/>
            </a:solidFill>
            <a:ln w="9525">
              <a:noFill/>
              <a:round/>
              <a:headEnd/>
              <a:tailEnd/>
            </a:ln>
          </p:spPr>
          <p:txBody>
            <a:bodyPr/>
            <a:lstStyle/>
            <a:p>
              <a:endParaRPr lang="en-US" dirty="0"/>
            </a:p>
          </p:txBody>
        </p:sp>
        <p:sp>
          <p:nvSpPr>
            <p:cNvPr id="13912" name="Freeform 2645"/>
            <p:cNvSpPr>
              <a:spLocks/>
            </p:cNvSpPr>
            <p:nvPr/>
          </p:nvSpPr>
          <p:spPr bwMode="auto">
            <a:xfrm>
              <a:off x="2710" y="2506"/>
              <a:ext cx="12" cy="17"/>
            </a:xfrm>
            <a:custGeom>
              <a:avLst/>
              <a:gdLst>
                <a:gd name="T0" fmla="*/ 4 w 12"/>
                <a:gd name="T1" fmla="*/ 0 h 17"/>
                <a:gd name="T2" fmla="*/ 12 w 12"/>
                <a:gd name="T3" fmla="*/ 8 h 17"/>
                <a:gd name="T4" fmla="*/ 8 w 12"/>
                <a:gd name="T5" fmla="*/ 17 h 17"/>
                <a:gd name="T6" fmla="*/ 0 w 12"/>
                <a:gd name="T7" fmla="*/ 8 h 17"/>
                <a:gd name="T8" fmla="*/ 4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8"/>
                  </a:lnTo>
                  <a:lnTo>
                    <a:pt x="8" y="17"/>
                  </a:lnTo>
                  <a:lnTo>
                    <a:pt x="0" y="8"/>
                  </a:lnTo>
                  <a:lnTo>
                    <a:pt x="4" y="0"/>
                  </a:lnTo>
                  <a:close/>
                </a:path>
              </a:pathLst>
            </a:custGeom>
            <a:solidFill>
              <a:srgbClr val="340D71"/>
            </a:solidFill>
            <a:ln w="9525">
              <a:noFill/>
              <a:round/>
              <a:headEnd/>
              <a:tailEnd/>
            </a:ln>
          </p:spPr>
          <p:txBody>
            <a:bodyPr/>
            <a:lstStyle/>
            <a:p>
              <a:endParaRPr lang="en-US" dirty="0"/>
            </a:p>
          </p:txBody>
        </p:sp>
        <p:sp>
          <p:nvSpPr>
            <p:cNvPr id="13913" name="Freeform 2646"/>
            <p:cNvSpPr>
              <a:spLocks/>
            </p:cNvSpPr>
            <p:nvPr/>
          </p:nvSpPr>
          <p:spPr bwMode="auto">
            <a:xfrm>
              <a:off x="2718" y="2489"/>
              <a:ext cx="17" cy="17"/>
            </a:xfrm>
            <a:custGeom>
              <a:avLst/>
              <a:gdLst>
                <a:gd name="T0" fmla="*/ 9 w 17"/>
                <a:gd name="T1" fmla="*/ 0 h 17"/>
                <a:gd name="T2" fmla="*/ 17 w 17"/>
                <a:gd name="T3" fmla="*/ 8 h 17"/>
                <a:gd name="T4" fmla="*/ 9 w 17"/>
                <a:gd name="T5" fmla="*/ 17 h 17"/>
                <a:gd name="T6" fmla="*/ 0 w 17"/>
                <a:gd name="T7" fmla="*/ 8 h 17"/>
                <a:gd name="T8" fmla="*/ 9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8"/>
                  </a:lnTo>
                  <a:lnTo>
                    <a:pt x="9" y="17"/>
                  </a:lnTo>
                  <a:lnTo>
                    <a:pt x="0" y="8"/>
                  </a:lnTo>
                  <a:lnTo>
                    <a:pt x="9" y="0"/>
                  </a:lnTo>
                  <a:close/>
                </a:path>
              </a:pathLst>
            </a:custGeom>
            <a:solidFill>
              <a:srgbClr val="340D71"/>
            </a:solidFill>
            <a:ln w="9525">
              <a:noFill/>
              <a:round/>
              <a:headEnd/>
              <a:tailEnd/>
            </a:ln>
          </p:spPr>
          <p:txBody>
            <a:bodyPr/>
            <a:lstStyle/>
            <a:p>
              <a:endParaRPr lang="en-US" dirty="0"/>
            </a:p>
          </p:txBody>
        </p:sp>
        <p:sp>
          <p:nvSpPr>
            <p:cNvPr id="13914" name="Freeform 2647"/>
            <p:cNvSpPr>
              <a:spLocks/>
            </p:cNvSpPr>
            <p:nvPr/>
          </p:nvSpPr>
          <p:spPr bwMode="auto">
            <a:xfrm>
              <a:off x="2731" y="2476"/>
              <a:ext cx="13" cy="13"/>
            </a:xfrm>
            <a:custGeom>
              <a:avLst/>
              <a:gdLst>
                <a:gd name="T0" fmla="*/ 8 w 13"/>
                <a:gd name="T1" fmla="*/ 0 h 13"/>
                <a:gd name="T2" fmla="*/ 13 w 13"/>
                <a:gd name="T3" fmla="*/ 4 h 13"/>
                <a:gd name="T4" fmla="*/ 8 w 13"/>
                <a:gd name="T5" fmla="*/ 13 h 13"/>
                <a:gd name="T6" fmla="*/ 0 w 13"/>
                <a:gd name="T7" fmla="*/ 4 h 13"/>
                <a:gd name="T8" fmla="*/ 8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4"/>
                  </a:lnTo>
                  <a:lnTo>
                    <a:pt x="8" y="13"/>
                  </a:lnTo>
                  <a:lnTo>
                    <a:pt x="0" y="4"/>
                  </a:lnTo>
                  <a:lnTo>
                    <a:pt x="8" y="0"/>
                  </a:lnTo>
                  <a:close/>
                </a:path>
              </a:pathLst>
            </a:custGeom>
            <a:solidFill>
              <a:srgbClr val="340D71"/>
            </a:solidFill>
            <a:ln w="9525">
              <a:noFill/>
              <a:round/>
              <a:headEnd/>
              <a:tailEnd/>
            </a:ln>
          </p:spPr>
          <p:txBody>
            <a:bodyPr/>
            <a:lstStyle/>
            <a:p>
              <a:endParaRPr lang="en-US" dirty="0"/>
            </a:p>
          </p:txBody>
        </p:sp>
        <p:sp>
          <p:nvSpPr>
            <p:cNvPr id="13915" name="Freeform 2648"/>
            <p:cNvSpPr>
              <a:spLocks/>
            </p:cNvSpPr>
            <p:nvPr/>
          </p:nvSpPr>
          <p:spPr bwMode="auto">
            <a:xfrm>
              <a:off x="2744" y="2455"/>
              <a:ext cx="13" cy="17"/>
            </a:xfrm>
            <a:custGeom>
              <a:avLst/>
              <a:gdLst>
                <a:gd name="T0" fmla="*/ 4 w 13"/>
                <a:gd name="T1" fmla="*/ 0 h 17"/>
                <a:gd name="T2" fmla="*/ 13 w 13"/>
                <a:gd name="T3" fmla="*/ 8 h 17"/>
                <a:gd name="T4" fmla="*/ 8 w 13"/>
                <a:gd name="T5" fmla="*/ 17 h 17"/>
                <a:gd name="T6" fmla="*/ 0 w 13"/>
                <a:gd name="T7" fmla="*/ 12 h 17"/>
                <a:gd name="T8" fmla="*/ 4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8"/>
                  </a:lnTo>
                  <a:lnTo>
                    <a:pt x="8" y="17"/>
                  </a:lnTo>
                  <a:lnTo>
                    <a:pt x="0" y="12"/>
                  </a:lnTo>
                  <a:lnTo>
                    <a:pt x="4" y="0"/>
                  </a:lnTo>
                  <a:close/>
                </a:path>
              </a:pathLst>
            </a:custGeom>
            <a:solidFill>
              <a:srgbClr val="340D71"/>
            </a:solidFill>
            <a:ln w="9525">
              <a:noFill/>
              <a:round/>
              <a:headEnd/>
              <a:tailEnd/>
            </a:ln>
          </p:spPr>
          <p:txBody>
            <a:bodyPr/>
            <a:lstStyle/>
            <a:p>
              <a:endParaRPr lang="en-US" dirty="0"/>
            </a:p>
          </p:txBody>
        </p:sp>
        <p:sp>
          <p:nvSpPr>
            <p:cNvPr id="13916" name="Freeform 2649"/>
            <p:cNvSpPr>
              <a:spLocks/>
            </p:cNvSpPr>
            <p:nvPr/>
          </p:nvSpPr>
          <p:spPr bwMode="auto">
            <a:xfrm>
              <a:off x="2752" y="2437"/>
              <a:ext cx="17" cy="18"/>
            </a:xfrm>
            <a:custGeom>
              <a:avLst/>
              <a:gdLst>
                <a:gd name="T0" fmla="*/ 9 w 17"/>
                <a:gd name="T1" fmla="*/ 0 h 18"/>
                <a:gd name="T2" fmla="*/ 17 w 17"/>
                <a:gd name="T3" fmla="*/ 9 h 18"/>
                <a:gd name="T4" fmla="*/ 9 w 17"/>
                <a:gd name="T5" fmla="*/ 18 h 18"/>
                <a:gd name="T6" fmla="*/ 0 w 17"/>
                <a:gd name="T7" fmla="*/ 9 h 18"/>
                <a:gd name="T8" fmla="*/ 9 w 1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9" y="0"/>
                  </a:moveTo>
                  <a:lnTo>
                    <a:pt x="17" y="9"/>
                  </a:lnTo>
                  <a:lnTo>
                    <a:pt x="9" y="18"/>
                  </a:lnTo>
                  <a:lnTo>
                    <a:pt x="0" y="9"/>
                  </a:lnTo>
                  <a:lnTo>
                    <a:pt x="9" y="0"/>
                  </a:lnTo>
                  <a:close/>
                </a:path>
              </a:pathLst>
            </a:custGeom>
            <a:solidFill>
              <a:srgbClr val="340D71"/>
            </a:solidFill>
            <a:ln w="9525">
              <a:noFill/>
              <a:round/>
              <a:headEnd/>
              <a:tailEnd/>
            </a:ln>
          </p:spPr>
          <p:txBody>
            <a:bodyPr/>
            <a:lstStyle/>
            <a:p>
              <a:endParaRPr lang="en-US" dirty="0"/>
            </a:p>
          </p:txBody>
        </p:sp>
        <p:sp>
          <p:nvSpPr>
            <p:cNvPr id="13917" name="Freeform 2650"/>
            <p:cNvSpPr>
              <a:spLocks/>
            </p:cNvSpPr>
            <p:nvPr/>
          </p:nvSpPr>
          <p:spPr bwMode="auto">
            <a:xfrm>
              <a:off x="2765" y="2420"/>
              <a:ext cx="9" cy="17"/>
            </a:xfrm>
            <a:custGeom>
              <a:avLst/>
              <a:gdLst>
                <a:gd name="T0" fmla="*/ 9 w 9"/>
                <a:gd name="T1" fmla="*/ 0 h 17"/>
                <a:gd name="T2" fmla="*/ 0 w 9"/>
                <a:gd name="T3" fmla="*/ 9 h 17"/>
                <a:gd name="T4" fmla="*/ 9 w 9"/>
                <a:gd name="T5" fmla="*/ 17 h 17"/>
                <a:gd name="T6" fmla="*/ 4 w 9"/>
                <a:gd name="T7" fmla="*/ 9 h 17"/>
                <a:gd name="T8" fmla="*/ 9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9" y="0"/>
                  </a:moveTo>
                  <a:lnTo>
                    <a:pt x="0" y="9"/>
                  </a:lnTo>
                  <a:lnTo>
                    <a:pt x="9" y="17"/>
                  </a:lnTo>
                  <a:lnTo>
                    <a:pt x="4" y="9"/>
                  </a:lnTo>
                  <a:lnTo>
                    <a:pt x="9" y="0"/>
                  </a:lnTo>
                  <a:close/>
                </a:path>
              </a:pathLst>
            </a:custGeom>
            <a:solidFill>
              <a:srgbClr val="340D71"/>
            </a:solidFill>
            <a:ln w="9525">
              <a:noFill/>
              <a:round/>
              <a:headEnd/>
              <a:tailEnd/>
            </a:ln>
          </p:spPr>
          <p:txBody>
            <a:bodyPr/>
            <a:lstStyle/>
            <a:p>
              <a:endParaRPr lang="en-US" dirty="0"/>
            </a:p>
          </p:txBody>
        </p:sp>
        <p:sp>
          <p:nvSpPr>
            <p:cNvPr id="13918" name="Freeform 2651"/>
            <p:cNvSpPr>
              <a:spLocks/>
            </p:cNvSpPr>
            <p:nvPr/>
          </p:nvSpPr>
          <p:spPr bwMode="auto">
            <a:xfrm>
              <a:off x="1810" y="2420"/>
              <a:ext cx="4" cy="22"/>
            </a:xfrm>
            <a:custGeom>
              <a:avLst/>
              <a:gdLst>
                <a:gd name="T0" fmla="*/ 4 w 4"/>
                <a:gd name="T1" fmla="*/ 22 h 22"/>
                <a:gd name="T2" fmla="*/ 4 w 4"/>
                <a:gd name="T3" fmla="*/ 9 h 22"/>
                <a:gd name="T4" fmla="*/ 0 w 4"/>
                <a:gd name="T5" fmla="*/ 0 h 22"/>
                <a:gd name="T6" fmla="*/ 0 w 4"/>
                <a:gd name="T7" fmla="*/ 13 h 22"/>
                <a:gd name="T8" fmla="*/ 4 w 4"/>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2">
                  <a:moveTo>
                    <a:pt x="4" y="22"/>
                  </a:moveTo>
                  <a:lnTo>
                    <a:pt x="4" y="9"/>
                  </a:lnTo>
                  <a:lnTo>
                    <a:pt x="0" y="0"/>
                  </a:lnTo>
                  <a:lnTo>
                    <a:pt x="0" y="13"/>
                  </a:lnTo>
                  <a:lnTo>
                    <a:pt x="4" y="22"/>
                  </a:lnTo>
                  <a:close/>
                </a:path>
              </a:pathLst>
            </a:custGeom>
            <a:solidFill>
              <a:srgbClr val="340D71"/>
            </a:solidFill>
            <a:ln w="9525">
              <a:noFill/>
              <a:round/>
              <a:headEnd/>
              <a:tailEnd/>
            </a:ln>
          </p:spPr>
          <p:txBody>
            <a:bodyPr/>
            <a:lstStyle/>
            <a:p>
              <a:endParaRPr lang="en-US" dirty="0"/>
            </a:p>
          </p:txBody>
        </p:sp>
        <p:sp>
          <p:nvSpPr>
            <p:cNvPr id="13919" name="Freeform 2652"/>
            <p:cNvSpPr>
              <a:spLocks/>
            </p:cNvSpPr>
            <p:nvPr/>
          </p:nvSpPr>
          <p:spPr bwMode="auto">
            <a:xfrm>
              <a:off x="1814" y="2442"/>
              <a:ext cx="17" cy="13"/>
            </a:xfrm>
            <a:custGeom>
              <a:avLst/>
              <a:gdLst>
                <a:gd name="T0" fmla="*/ 17 w 17"/>
                <a:gd name="T1" fmla="*/ 8 h 13"/>
                <a:gd name="T2" fmla="*/ 4 w 17"/>
                <a:gd name="T3" fmla="*/ 13 h 13"/>
                <a:gd name="T4" fmla="*/ 0 w 17"/>
                <a:gd name="T5" fmla="*/ 4 h 13"/>
                <a:gd name="T6" fmla="*/ 8 w 17"/>
                <a:gd name="T7" fmla="*/ 0 h 13"/>
                <a:gd name="T8" fmla="*/ 17 w 17"/>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8"/>
                  </a:moveTo>
                  <a:lnTo>
                    <a:pt x="4" y="13"/>
                  </a:lnTo>
                  <a:lnTo>
                    <a:pt x="0" y="4"/>
                  </a:lnTo>
                  <a:lnTo>
                    <a:pt x="8" y="0"/>
                  </a:lnTo>
                  <a:lnTo>
                    <a:pt x="17" y="8"/>
                  </a:lnTo>
                  <a:close/>
                </a:path>
              </a:pathLst>
            </a:custGeom>
            <a:solidFill>
              <a:srgbClr val="340D71"/>
            </a:solidFill>
            <a:ln w="9525">
              <a:noFill/>
              <a:round/>
              <a:headEnd/>
              <a:tailEnd/>
            </a:ln>
          </p:spPr>
          <p:txBody>
            <a:bodyPr/>
            <a:lstStyle/>
            <a:p>
              <a:endParaRPr lang="en-US" dirty="0"/>
            </a:p>
          </p:txBody>
        </p:sp>
        <p:sp>
          <p:nvSpPr>
            <p:cNvPr id="13920" name="Freeform 2653"/>
            <p:cNvSpPr>
              <a:spLocks/>
            </p:cNvSpPr>
            <p:nvPr/>
          </p:nvSpPr>
          <p:spPr bwMode="auto">
            <a:xfrm>
              <a:off x="1827" y="2463"/>
              <a:ext cx="13" cy="13"/>
            </a:xfrm>
            <a:custGeom>
              <a:avLst/>
              <a:gdLst>
                <a:gd name="T0" fmla="*/ 13 w 13"/>
                <a:gd name="T1" fmla="*/ 9 h 13"/>
                <a:gd name="T2" fmla="*/ 4 w 13"/>
                <a:gd name="T3" fmla="*/ 13 h 13"/>
                <a:gd name="T4" fmla="*/ 0 w 13"/>
                <a:gd name="T5" fmla="*/ 4 h 13"/>
                <a:gd name="T6" fmla="*/ 8 w 13"/>
                <a:gd name="T7" fmla="*/ 0 h 13"/>
                <a:gd name="T8" fmla="*/ 13 w 13"/>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4" y="13"/>
                  </a:lnTo>
                  <a:lnTo>
                    <a:pt x="0" y="4"/>
                  </a:lnTo>
                  <a:lnTo>
                    <a:pt x="8" y="0"/>
                  </a:lnTo>
                  <a:lnTo>
                    <a:pt x="13" y="9"/>
                  </a:lnTo>
                  <a:close/>
                </a:path>
              </a:pathLst>
            </a:custGeom>
            <a:solidFill>
              <a:srgbClr val="340D71"/>
            </a:solidFill>
            <a:ln w="9525">
              <a:noFill/>
              <a:round/>
              <a:headEnd/>
              <a:tailEnd/>
            </a:ln>
          </p:spPr>
          <p:txBody>
            <a:bodyPr/>
            <a:lstStyle/>
            <a:p>
              <a:endParaRPr lang="en-US" dirty="0"/>
            </a:p>
          </p:txBody>
        </p:sp>
        <p:sp>
          <p:nvSpPr>
            <p:cNvPr id="13921" name="Freeform 2654"/>
            <p:cNvSpPr>
              <a:spLocks/>
            </p:cNvSpPr>
            <p:nvPr/>
          </p:nvSpPr>
          <p:spPr bwMode="auto">
            <a:xfrm>
              <a:off x="1835" y="2480"/>
              <a:ext cx="13" cy="13"/>
            </a:xfrm>
            <a:custGeom>
              <a:avLst/>
              <a:gdLst>
                <a:gd name="T0" fmla="*/ 13 w 13"/>
                <a:gd name="T1" fmla="*/ 9 h 13"/>
                <a:gd name="T2" fmla="*/ 9 w 13"/>
                <a:gd name="T3" fmla="*/ 0 h 13"/>
                <a:gd name="T4" fmla="*/ 9 w 13"/>
                <a:gd name="T5" fmla="*/ 0 h 13"/>
                <a:gd name="T6" fmla="*/ 0 w 13"/>
                <a:gd name="T7" fmla="*/ 4 h 13"/>
                <a:gd name="T8" fmla="*/ 0 w 13"/>
                <a:gd name="T9" fmla="*/ 4 h 13"/>
                <a:gd name="T10" fmla="*/ 5 w 13"/>
                <a:gd name="T11" fmla="*/ 13 h 13"/>
                <a:gd name="T12" fmla="*/ 13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9"/>
                  </a:moveTo>
                  <a:lnTo>
                    <a:pt x="9" y="0"/>
                  </a:lnTo>
                  <a:lnTo>
                    <a:pt x="0" y="4"/>
                  </a:lnTo>
                  <a:lnTo>
                    <a:pt x="5" y="13"/>
                  </a:lnTo>
                  <a:lnTo>
                    <a:pt x="13" y="9"/>
                  </a:lnTo>
                  <a:close/>
                </a:path>
              </a:pathLst>
            </a:custGeom>
            <a:solidFill>
              <a:srgbClr val="340D71"/>
            </a:solidFill>
            <a:ln w="9525">
              <a:noFill/>
              <a:round/>
              <a:headEnd/>
              <a:tailEnd/>
            </a:ln>
          </p:spPr>
          <p:txBody>
            <a:bodyPr/>
            <a:lstStyle/>
            <a:p>
              <a:endParaRPr lang="en-US" dirty="0"/>
            </a:p>
          </p:txBody>
        </p:sp>
        <p:sp>
          <p:nvSpPr>
            <p:cNvPr id="13922" name="Freeform 2655"/>
            <p:cNvSpPr>
              <a:spLocks/>
            </p:cNvSpPr>
            <p:nvPr/>
          </p:nvSpPr>
          <p:spPr bwMode="auto">
            <a:xfrm>
              <a:off x="1844" y="2497"/>
              <a:ext cx="17" cy="13"/>
            </a:xfrm>
            <a:custGeom>
              <a:avLst/>
              <a:gdLst>
                <a:gd name="T0" fmla="*/ 17 w 17"/>
                <a:gd name="T1" fmla="*/ 9 h 13"/>
                <a:gd name="T2" fmla="*/ 8 w 17"/>
                <a:gd name="T3" fmla="*/ 13 h 13"/>
                <a:gd name="T4" fmla="*/ 0 w 17"/>
                <a:gd name="T5" fmla="*/ 4 h 13"/>
                <a:gd name="T6" fmla="*/ 8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4"/>
                  </a:lnTo>
                  <a:lnTo>
                    <a:pt x="8" y="0"/>
                  </a:lnTo>
                  <a:lnTo>
                    <a:pt x="17" y="9"/>
                  </a:lnTo>
                  <a:close/>
                </a:path>
              </a:pathLst>
            </a:custGeom>
            <a:solidFill>
              <a:srgbClr val="340D71"/>
            </a:solidFill>
            <a:ln w="9525">
              <a:noFill/>
              <a:round/>
              <a:headEnd/>
              <a:tailEnd/>
            </a:ln>
          </p:spPr>
          <p:txBody>
            <a:bodyPr/>
            <a:lstStyle/>
            <a:p>
              <a:endParaRPr lang="en-US" dirty="0"/>
            </a:p>
          </p:txBody>
        </p:sp>
        <p:sp>
          <p:nvSpPr>
            <p:cNvPr id="13923" name="Freeform 2656"/>
            <p:cNvSpPr>
              <a:spLocks/>
            </p:cNvSpPr>
            <p:nvPr/>
          </p:nvSpPr>
          <p:spPr bwMode="auto">
            <a:xfrm>
              <a:off x="1857" y="2514"/>
              <a:ext cx="12" cy="13"/>
            </a:xfrm>
            <a:custGeom>
              <a:avLst/>
              <a:gdLst>
                <a:gd name="T0" fmla="*/ 12 w 12"/>
                <a:gd name="T1" fmla="*/ 9 h 13"/>
                <a:gd name="T2" fmla="*/ 4 w 12"/>
                <a:gd name="T3" fmla="*/ 13 h 13"/>
                <a:gd name="T4" fmla="*/ 0 w 12"/>
                <a:gd name="T5" fmla="*/ 4 h 13"/>
                <a:gd name="T6" fmla="*/ 8 w 12"/>
                <a:gd name="T7" fmla="*/ 0 h 13"/>
                <a:gd name="T8" fmla="*/ 12 w 12"/>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9"/>
                  </a:moveTo>
                  <a:lnTo>
                    <a:pt x="4" y="13"/>
                  </a:lnTo>
                  <a:lnTo>
                    <a:pt x="0" y="4"/>
                  </a:lnTo>
                  <a:lnTo>
                    <a:pt x="8" y="0"/>
                  </a:lnTo>
                  <a:lnTo>
                    <a:pt x="12" y="9"/>
                  </a:lnTo>
                  <a:close/>
                </a:path>
              </a:pathLst>
            </a:custGeom>
            <a:solidFill>
              <a:srgbClr val="340D71"/>
            </a:solidFill>
            <a:ln w="9525">
              <a:noFill/>
              <a:round/>
              <a:headEnd/>
              <a:tailEnd/>
            </a:ln>
          </p:spPr>
          <p:txBody>
            <a:bodyPr/>
            <a:lstStyle/>
            <a:p>
              <a:endParaRPr lang="en-US" dirty="0"/>
            </a:p>
          </p:txBody>
        </p:sp>
        <p:sp>
          <p:nvSpPr>
            <p:cNvPr id="13924" name="Freeform 2657"/>
            <p:cNvSpPr>
              <a:spLocks/>
            </p:cNvSpPr>
            <p:nvPr/>
          </p:nvSpPr>
          <p:spPr bwMode="auto">
            <a:xfrm>
              <a:off x="1865" y="2531"/>
              <a:ext cx="17" cy="13"/>
            </a:xfrm>
            <a:custGeom>
              <a:avLst/>
              <a:gdLst>
                <a:gd name="T0" fmla="*/ 17 w 17"/>
                <a:gd name="T1" fmla="*/ 9 h 13"/>
                <a:gd name="T2" fmla="*/ 13 w 17"/>
                <a:gd name="T3" fmla="*/ 9 h 13"/>
                <a:gd name="T4" fmla="*/ 9 w 17"/>
                <a:gd name="T5" fmla="*/ 0 h 13"/>
                <a:gd name="T6" fmla="*/ 0 w 17"/>
                <a:gd name="T7" fmla="*/ 5 h 13"/>
                <a:gd name="T8" fmla="*/ 9 w 17"/>
                <a:gd name="T9" fmla="*/ 13 h 13"/>
                <a:gd name="T10" fmla="*/ 9 w 17"/>
                <a:gd name="T11" fmla="*/ 13 h 13"/>
                <a:gd name="T12" fmla="*/ 17 w 17"/>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9"/>
                  </a:moveTo>
                  <a:lnTo>
                    <a:pt x="13" y="9"/>
                  </a:lnTo>
                  <a:lnTo>
                    <a:pt x="9" y="0"/>
                  </a:lnTo>
                  <a:lnTo>
                    <a:pt x="0" y="5"/>
                  </a:lnTo>
                  <a:lnTo>
                    <a:pt x="9" y="13"/>
                  </a:lnTo>
                  <a:lnTo>
                    <a:pt x="17" y="9"/>
                  </a:lnTo>
                  <a:close/>
                </a:path>
              </a:pathLst>
            </a:custGeom>
            <a:solidFill>
              <a:srgbClr val="340D71"/>
            </a:solidFill>
            <a:ln w="9525">
              <a:noFill/>
              <a:round/>
              <a:headEnd/>
              <a:tailEnd/>
            </a:ln>
          </p:spPr>
          <p:txBody>
            <a:bodyPr/>
            <a:lstStyle/>
            <a:p>
              <a:endParaRPr lang="en-US" dirty="0"/>
            </a:p>
          </p:txBody>
        </p:sp>
        <p:sp>
          <p:nvSpPr>
            <p:cNvPr id="13925" name="Freeform 2658"/>
            <p:cNvSpPr>
              <a:spLocks/>
            </p:cNvSpPr>
            <p:nvPr/>
          </p:nvSpPr>
          <p:spPr bwMode="auto">
            <a:xfrm>
              <a:off x="1878" y="2548"/>
              <a:ext cx="17" cy="13"/>
            </a:xfrm>
            <a:custGeom>
              <a:avLst/>
              <a:gdLst>
                <a:gd name="T0" fmla="*/ 17 w 17"/>
                <a:gd name="T1" fmla="*/ 9 h 13"/>
                <a:gd name="T2" fmla="*/ 8 w 17"/>
                <a:gd name="T3" fmla="*/ 13 h 13"/>
                <a:gd name="T4" fmla="*/ 0 w 17"/>
                <a:gd name="T5" fmla="*/ 5 h 13"/>
                <a:gd name="T6" fmla="*/ 8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5"/>
                  </a:lnTo>
                  <a:lnTo>
                    <a:pt x="8" y="0"/>
                  </a:lnTo>
                  <a:lnTo>
                    <a:pt x="17" y="9"/>
                  </a:lnTo>
                  <a:close/>
                </a:path>
              </a:pathLst>
            </a:custGeom>
            <a:solidFill>
              <a:srgbClr val="340D71"/>
            </a:solidFill>
            <a:ln w="9525">
              <a:noFill/>
              <a:round/>
              <a:headEnd/>
              <a:tailEnd/>
            </a:ln>
          </p:spPr>
          <p:txBody>
            <a:bodyPr/>
            <a:lstStyle/>
            <a:p>
              <a:endParaRPr lang="en-US" dirty="0"/>
            </a:p>
          </p:txBody>
        </p:sp>
        <p:sp>
          <p:nvSpPr>
            <p:cNvPr id="13926" name="Freeform 2659"/>
            <p:cNvSpPr>
              <a:spLocks/>
            </p:cNvSpPr>
            <p:nvPr/>
          </p:nvSpPr>
          <p:spPr bwMode="auto">
            <a:xfrm>
              <a:off x="1891" y="2565"/>
              <a:ext cx="17" cy="13"/>
            </a:xfrm>
            <a:custGeom>
              <a:avLst/>
              <a:gdLst>
                <a:gd name="T0" fmla="*/ 17 w 17"/>
                <a:gd name="T1" fmla="*/ 9 h 13"/>
                <a:gd name="T2" fmla="*/ 8 w 17"/>
                <a:gd name="T3" fmla="*/ 13 h 13"/>
                <a:gd name="T4" fmla="*/ 0 w 17"/>
                <a:gd name="T5" fmla="*/ 5 h 13"/>
                <a:gd name="T6" fmla="*/ 8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5"/>
                  </a:lnTo>
                  <a:lnTo>
                    <a:pt x="8" y="0"/>
                  </a:lnTo>
                  <a:lnTo>
                    <a:pt x="17" y="9"/>
                  </a:lnTo>
                  <a:close/>
                </a:path>
              </a:pathLst>
            </a:custGeom>
            <a:solidFill>
              <a:srgbClr val="340D71"/>
            </a:solidFill>
            <a:ln w="9525">
              <a:noFill/>
              <a:round/>
              <a:headEnd/>
              <a:tailEnd/>
            </a:ln>
          </p:spPr>
          <p:txBody>
            <a:bodyPr/>
            <a:lstStyle/>
            <a:p>
              <a:endParaRPr lang="en-US" dirty="0"/>
            </a:p>
          </p:txBody>
        </p:sp>
        <p:sp>
          <p:nvSpPr>
            <p:cNvPr id="13927" name="Freeform 2660"/>
            <p:cNvSpPr>
              <a:spLocks/>
            </p:cNvSpPr>
            <p:nvPr/>
          </p:nvSpPr>
          <p:spPr bwMode="auto">
            <a:xfrm>
              <a:off x="1904" y="2578"/>
              <a:ext cx="12" cy="17"/>
            </a:xfrm>
            <a:custGeom>
              <a:avLst/>
              <a:gdLst>
                <a:gd name="T0" fmla="*/ 12 w 12"/>
                <a:gd name="T1" fmla="*/ 9 h 17"/>
                <a:gd name="T2" fmla="*/ 4 w 12"/>
                <a:gd name="T3" fmla="*/ 17 h 17"/>
                <a:gd name="T4" fmla="*/ 0 w 12"/>
                <a:gd name="T5" fmla="*/ 9 h 17"/>
                <a:gd name="T6" fmla="*/ 8 w 12"/>
                <a:gd name="T7" fmla="*/ 0 h 17"/>
                <a:gd name="T8" fmla="*/ 12 w 12"/>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12" y="9"/>
                  </a:moveTo>
                  <a:lnTo>
                    <a:pt x="4" y="17"/>
                  </a:lnTo>
                  <a:lnTo>
                    <a:pt x="0" y="9"/>
                  </a:lnTo>
                  <a:lnTo>
                    <a:pt x="8" y="0"/>
                  </a:lnTo>
                  <a:lnTo>
                    <a:pt x="12" y="9"/>
                  </a:lnTo>
                  <a:close/>
                </a:path>
              </a:pathLst>
            </a:custGeom>
            <a:solidFill>
              <a:srgbClr val="340D71"/>
            </a:solidFill>
            <a:ln w="9525">
              <a:noFill/>
              <a:round/>
              <a:headEnd/>
              <a:tailEnd/>
            </a:ln>
          </p:spPr>
          <p:txBody>
            <a:bodyPr/>
            <a:lstStyle/>
            <a:p>
              <a:endParaRPr lang="en-US" dirty="0"/>
            </a:p>
          </p:txBody>
        </p:sp>
        <p:sp>
          <p:nvSpPr>
            <p:cNvPr id="13928" name="Freeform 2661"/>
            <p:cNvSpPr>
              <a:spLocks/>
            </p:cNvSpPr>
            <p:nvPr/>
          </p:nvSpPr>
          <p:spPr bwMode="auto">
            <a:xfrm>
              <a:off x="1916" y="2595"/>
              <a:ext cx="13" cy="17"/>
            </a:xfrm>
            <a:custGeom>
              <a:avLst/>
              <a:gdLst>
                <a:gd name="T0" fmla="*/ 13 w 13"/>
                <a:gd name="T1" fmla="*/ 9 h 17"/>
                <a:gd name="T2" fmla="*/ 5 w 13"/>
                <a:gd name="T3" fmla="*/ 17 h 17"/>
                <a:gd name="T4" fmla="*/ 0 w 13"/>
                <a:gd name="T5" fmla="*/ 9 h 17"/>
                <a:gd name="T6" fmla="*/ 9 w 13"/>
                <a:gd name="T7" fmla="*/ 0 h 17"/>
                <a:gd name="T8" fmla="*/ 13 w 13"/>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9"/>
                  </a:moveTo>
                  <a:lnTo>
                    <a:pt x="5" y="17"/>
                  </a:lnTo>
                  <a:lnTo>
                    <a:pt x="0" y="9"/>
                  </a:lnTo>
                  <a:lnTo>
                    <a:pt x="9" y="0"/>
                  </a:lnTo>
                  <a:lnTo>
                    <a:pt x="13" y="9"/>
                  </a:lnTo>
                  <a:close/>
                </a:path>
              </a:pathLst>
            </a:custGeom>
            <a:solidFill>
              <a:srgbClr val="340D71"/>
            </a:solidFill>
            <a:ln w="9525">
              <a:noFill/>
              <a:round/>
              <a:headEnd/>
              <a:tailEnd/>
            </a:ln>
          </p:spPr>
          <p:txBody>
            <a:bodyPr/>
            <a:lstStyle/>
            <a:p>
              <a:endParaRPr lang="en-US" dirty="0"/>
            </a:p>
          </p:txBody>
        </p:sp>
        <p:sp>
          <p:nvSpPr>
            <p:cNvPr id="13929" name="Freeform 2662"/>
            <p:cNvSpPr>
              <a:spLocks/>
            </p:cNvSpPr>
            <p:nvPr/>
          </p:nvSpPr>
          <p:spPr bwMode="auto">
            <a:xfrm>
              <a:off x="1929" y="2612"/>
              <a:ext cx="17" cy="13"/>
            </a:xfrm>
            <a:custGeom>
              <a:avLst/>
              <a:gdLst>
                <a:gd name="T0" fmla="*/ 17 w 17"/>
                <a:gd name="T1" fmla="*/ 9 h 13"/>
                <a:gd name="T2" fmla="*/ 9 w 17"/>
                <a:gd name="T3" fmla="*/ 13 h 13"/>
                <a:gd name="T4" fmla="*/ 0 w 17"/>
                <a:gd name="T5" fmla="*/ 5 h 13"/>
                <a:gd name="T6" fmla="*/ 9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9" y="13"/>
                  </a:lnTo>
                  <a:lnTo>
                    <a:pt x="0" y="5"/>
                  </a:lnTo>
                  <a:lnTo>
                    <a:pt x="9" y="0"/>
                  </a:lnTo>
                  <a:lnTo>
                    <a:pt x="17" y="9"/>
                  </a:lnTo>
                  <a:close/>
                </a:path>
              </a:pathLst>
            </a:custGeom>
            <a:solidFill>
              <a:srgbClr val="340D71"/>
            </a:solidFill>
            <a:ln w="9525">
              <a:noFill/>
              <a:round/>
              <a:headEnd/>
              <a:tailEnd/>
            </a:ln>
          </p:spPr>
          <p:txBody>
            <a:bodyPr/>
            <a:lstStyle/>
            <a:p>
              <a:endParaRPr lang="en-US" dirty="0"/>
            </a:p>
          </p:txBody>
        </p:sp>
        <p:sp>
          <p:nvSpPr>
            <p:cNvPr id="13930" name="Freeform 2663"/>
            <p:cNvSpPr>
              <a:spLocks/>
            </p:cNvSpPr>
            <p:nvPr/>
          </p:nvSpPr>
          <p:spPr bwMode="auto">
            <a:xfrm>
              <a:off x="1942" y="2625"/>
              <a:ext cx="17" cy="17"/>
            </a:xfrm>
            <a:custGeom>
              <a:avLst/>
              <a:gdLst>
                <a:gd name="T0" fmla="*/ 17 w 17"/>
                <a:gd name="T1" fmla="*/ 9 h 17"/>
                <a:gd name="T2" fmla="*/ 8 w 17"/>
                <a:gd name="T3" fmla="*/ 17 h 17"/>
                <a:gd name="T4" fmla="*/ 0 w 17"/>
                <a:gd name="T5" fmla="*/ 9 h 17"/>
                <a:gd name="T6" fmla="*/ 8 w 17"/>
                <a:gd name="T7" fmla="*/ 0 h 17"/>
                <a:gd name="T8" fmla="*/ 17 w 17"/>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9"/>
                  </a:moveTo>
                  <a:lnTo>
                    <a:pt x="8" y="17"/>
                  </a:lnTo>
                  <a:lnTo>
                    <a:pt x="0" y="9"/>
                  </a:lnTo>
                  <a:lnTo>
                    <a:pt x="8" y="0"/>
                  </a:lnTo>
                  <a:lnTo>
                    <a:pt x="17" y="9"/>
                  </a:lnTo>
                  <a:close/>
                </a:path>
              </a:pathLst>
            </a:custGeom>
            <a:solidFill>
              <a:srgbClr val="340D71"/>
            </a:solidFill>
            <a:ln w="9525">
              <a:noFill/>
              <a:round/>
              <a:headEnd/>
              <a:tailEnd/>
            </a:ln>
          </p:spPr>
          <p:txBody>
            <a:bodyPr/>
            <a:lstStyle/>
            <a:p>
              <a:endParaRPr lang="en-US" dirty="0"/>
            </a:p>
          </p:txBody>
        </p:sp>
        <p:sp>
          <p:nvSpPr>
            <p:cNvPr id="13931" name="Freeform 2664"/>
            <p:cNvSpPr>
              <a:spLocks/>
            </p:cNvSpPr>
            <p:nvPr/>
          </p:nvSpPr>
          <p:spPr bwMode="auto">
            <a:xfrm>
              <a:off x="1959" y="2642"/>
              <a:ext cx="13" cy="13"/>
            </a:xfrm>
            <a:custGeom>
              <a:avLst/>
              <a:gdLst>
                <a:gd name="T0" fmla="*/ 13 w 13"/>
                <a:gd name="T1" fmla="*/ 9 h 13"/>
                <a:gd name="T2" fmla="*/ 8 w 13"/>
                <a:gd name="T3" fmla="*/ 13 h 13"/>
                <a:gd name="T4" fmla="*/ 0 w 13"/>
                <a:gd name="T5" fmla="*/ 9 h 13"/>
                <a:gd name="T6" fmla="*/ 4 w 13"/>
                <a:gd name="T7" fmla="*/ 0 h 13"/>
                <a:gd name="T8" fmla="*/ 13 w 13"/>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8" y="13"/>
                  </a:lnTo>
                  <a:lnTo>
                    <a:pt x="0" y="9"/>
                  </a:lnTo>
                  <a:lnTo>
                    <a:pt x="4" y="0"/>
                  </a:lnTo>
                  <a:lnTo>
                    <a:pt x="13" y="9"/>
                  </a:lnTo>
                  <a:close/>
                </a:path>
              </a:pathLst>
            </a:custGeom>
            <a:solidFill>
              <a:srgbClr val="340D71"/>
            </a:solidFill>
            <a:ln w="9525">
              <a:noFill/>
              <a:round/>
              <a:headEnd/>
              <a:tailEnd/>
            </a:ln>
          </p:spPr>
          <p:txBody>
            <a:bodyPr/>
            <a:lstStyle/>
            <a:p>
              <a:endParaRPr lang="en-US" dirty="0"/>
            </a:p>
          </p:txBody>
        </p:sp>
        <p:sp>
          <p:nvSpPr>
            <p:cNvPr id="13932" name="Freeform 2665"/>
            <p:cNvSpPr>
              <a:spLocks/>
            </p:cNvSpPr>
            <p:nvPr/>
          </p:nvSpPr>
          <p:spPr bwMode="auto">
            <a:xfrm>
              <a:off x="1972" y="2655"/>
              <a:ext cx="17" cy="13"/>
            </a:xfrm>
            <a:custGeom>
              <a:avLst/>
              <a:gdLst>
                <a:gd name="T0" fmla="*/ 17 w 17"/>
                <a:gd name="T1" fmla="*/ 9 h 13"/>
                <a:gd name="T2" fmla="*/ 8 w 17"/>
                <a:gd name="T3" fmla="*/ 13 h 13"/>
                <a:gd name="T4" fmla="*/ 0 w 17"/>
                <a:gd name="T5" fmla="*/ 9 h 13"/>
                <a:gd name="T6" fmla="*/ 8 w 17"/>
                <a:gd name="T7" fmla="*/ 0 h 13"/>
                <a:gd name="T8" fmla="*/ 17 w 17"/>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9"/>
                  </a:lnTo>
                  <a:lnTo>
                    <a:pt x="8" y="0"/>
                  </a:lnTo>
                  <a:lnTo>
                    <a:pt x="17" y="9"/>
                  </a:lnTo>
                  <a:close/>
                </a:path>
              </a:pathLst>
            </a:custGeom>
            <a:solidFill>
              <a:srgbClr val="340D71"/>
            </a:solidFill>
            <a:ln w="9525">
              <a:noFill/>
              <a:round/>
              <a:headEnd/>
              <a:tailEnd/>
            </a:ln>
          </p:spPr>
          <p:txBody>
            <a:bodyPr/>
            <a:lstStyle/>
            <a:p>
              <a:endParaRPr lang="en-US" dirty="0"/>
            </a:p>
          </p:txBody>
        </p:sp>
        <p:sp>
          <p:nvSpPr>
            <p:cNvPr id="13933" name="Freeform 2666"/>
            <p:cNvSpPr>
              <a:spLocks/>
            </p:cNvSpPr>
            <p:nvPr/>
          </p:nvSpPr>
          <p:spPr bwMode="auto">
            <a:xfrm>
              <a:off x="1989" y="2668"/>
              <a:ext cx="13" cy="17"/>
            </a:xfrm>
            <a:custGeom>
              <a:avLst/>
              <a:gdLst>
                <a:gd name="T0" fmla="*/ 13 w 13"/>
                <a:gd name="T1" fmla="*/ 8 h 17"/>
                <a:gd name="T2" fmla="*/ 8 w 13"/>
                <a:gd name="T3" fmla="*/ 4 h 17"/>
                <a:gd name="T4" fmla="*/ 8 w 13"/>
                <a:gd name="T5" fmla="*/ 0 h 17"/>
                <a:gd name="T6" fmla="*/ 0 w 13"/>
                <a:gd name="T7" fmla="*/ 8 h 17"/>
                <a:gd name="T8" fmla="*/ 4 w 13"/>
                <a:gd name="T9" fmla="*/ 13 h 17"/>
                <a:gd name="T10" fmla="*/ 8 w 13"/>
                <a:gd name="T11" fmla="*/ 17 h 17"/>
                <a:gd name="T12" fmla="*/ 13 w 13"/>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13" y="8"/>
                  </a:moveTo>
                  <a:lnTo>
                    <a:pt x="8" y="4"/>
                  </a:lnTo>
                  <a:lnTo>
                    <a:pt x="8" y="0"/>
                  </a:lnTo>
                  <a:lnTo>
                    <a:pt x="0" y="8"/>
                  </a:lnTo>
                  <a:lnTo>
                    <a:pt x="4" y="13"/>
                  </a:lnTo>
                  <a:lnTo>
                    <a:pt x="8" y="17"/>
                  </a:lnTo>
                  <a:lnTo>
                    <a:pt x="13" y="8"/>
                  </a:lnTo>
                  <a:close/>
                </a:path>
              </a:pathLst>
            </a:custGeom>
            <a:solidFill>
              <a:srgbClr val="340D71"/>
            </a:solidFill>
            <a:ln w="9525">
              <a:noFill/>
              <a:round/>
              <a:headEnd/>
              <a:tailEnd/>
            </a:ln>
          </p:spPr>
          <p:txBody>
            <a:bodyPr/>
            <a:lstStyle/>
            <a:p>
              <a:endParaRPr lang="en-US" dirty="0"/>
            </a:p>
          </p:txBody>
        </p:sp>
        <p:sp>
          <p:nvSpPr>
            <p:cNvPr id="13934" name="Freeform 2667"/>
            <p:cNvSpPr>
              <a:spLocks/>
            </p:cNvSpPr>
            <p:nvPr/>
          </p:nvSpPr>
          <p:spPr bwMode="auto">
            <a:xfrm>
              <a:off x="2006" y="2681"/>
              <a:ext cx="13" cy="17"/>
            </a:xfrm>
            <a:custGeom>
              <a:avLst/>
              <a:gdLst>
                <a:gd name="T0" fmla="*/ 13 w 13"/>
                <a:gd name="T1" fmla="*/ 8 h 17"/>
                <a:gd name="T2" fmla="*/ 8 w 13"/>
                <a:gd name="T3" fmla="*/ 17 h 17"/>
                <a:gd name="T4" fmla="*/ 0 w 13"/>
                <a:gd name="T5" fmla="*/ 8 h 17"/>
                <a:gd name="T6" fmla="*/ 4 w 13"/>
                <a:gd name="T7" fmla="*/ 0 h 17"/>
                <a:gd name="T8" fmla="*/ 13 w 13"/>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8"/>
                  </a:moveTo>
                  <a:lnTo>
                    <a:pt x="8" y="17"/>
                  </a:lnTo>
                  <a:lnTo>
                    <a:pt x="0" y="8"/>
                  </a:lnTo>
                  <a:lnTo>
                    <a:pt x="4" y="0"/>
                  </a:lnTo>
                  <a:lnTo>
                    <a:pt x="13" y="8"/>
                  </a:lnTo>
                  <a:close/>
                </a:path>
              </a:pathLst>
            </a:custGeom>
            <a:solidFill>
              <a:srgbClr val="340D71"/>
            </a:solidFill>
            <a:ln w="9525">
              <a:noFill/>
              <a:round/>
              <a:headEnd/>
              <a:tailEnd/>
            </a:ln>
          </p:spPr>
          <p:txBody>
            <a:bodyPr/>
            <a:lstStyle/>
            <a:p>
              <a:endParaRPr lang="en-US" dirty="0"/>
            </a:p>
          </p:txBody>
        </p:sp>
        <p:sp>
          <p:nvSpPr>
            <p:cNvPr id="13935" name="Freeform 2668"/>
            <p:cNvSpPr>
              <a:spLocks/>
            </p:cNvSpPr>
            <p:nvPr/>
          </p:nvSpPr>
          <p:spPr bwMode="auto">
            <a:xfrm>
              <a:off x="2019" y="2693"/>
              <a:ext cx="17" cy="17"/>
            </a:xfrm>
            <a:custGeom>
              <a:avLst/>
              <a:gdLst>
                <a:gd name="T0" fmla="*/ 17 w 17"/>
                <a:gd name="T1" fmla="*/ 9 h 17"/>
                <a:gd name="T2" fmla="*/ 8 w 17"/>
                <a:gd name="T3" fmla="*/ 17 h 17"/>
                <a:gd name="T4" fmla="*/ 0 w 17"/>
                <a:gd name="T5" fmla="*/ 9 h 17"/>
                <a:gd name="T6" fmla="*/ 8 w 17"/>
                <a:gd name="T7" fmla="*/ 0 h 17"/>
                <a:gd name="T8" fmla="*/ 17 w 17"/>
                <a:gd name="T9" fmla="*/ 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9"/>
                  </a:moveTo>
                  <a:lnTo>
                    <a:pt x="8" y="17"/>
                  </a:lnTo>
                  <a:lnTo>
                    <a:pt x="0" y="9"/>
                  </a:lnTo>
                  <a:lnTo>
                    <a:pt x="8" y="0"/>
                  </a:lnTo>
                  <a:lnTo>
                    <a:pt x="17" y="9"/>
                  </a:lnTo>
                  <a:close/>
                </a:path>
              </a:pathLst>
            </a:custGeom>
            <a:solidFill>
              <a:srgbClr val="340D71"/>
            </a:solidFill>
            <a:ln w="9525">
              <a:noFill/>
              <a:round/>
              <a:headEnd/>
              <a:tailEnd/>
            </a:ln>
          </p:spPr>
          <p:txBody>
            <a:bodyPr/>
            <a:lstStyle/>
            <a:p>
              <a:endParaRPr lang="en-US" dirty="0"/>
            </a:p>
          </p:txBody>
        </p:sp>
        <p:sp>
          <p:nvSpPr>
            <p:cNvPr id="13936" name="Freeform 2669"/>
            <p:cNvSpPr>
              <a:spLocks/>
            </p:cNvSpPr>
            <p:nvPr/>
          </p:nvSpPr>
          <p:spPr bwMode="auto">
            <a:xfrm>
              <a:off x="2036" y="2706"/>
              <a:ext cx="17" cy="13"/>
            </a:xfrm>
            <a:custGeom>
              <a:avLst/>
              <a:gdLst>
                <a:gd name="T0" fmla="*/ 17 w 17"/>
                <a:gd name="T1" fmla="*/ 4 h 13"/>
                <a:gd name="T2" fmla="*/ 8 w 17"/>
                <a:gd name="T3" fmla="*/ 13 h 13"/>
                <a:gd name="T4" fmla="*/ 0 w 17"/>
                <a:gd name="T5" fmla="*/ 9 h 13"/>
                <a:gd name="T6" fmla="*/ 8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9"/>
                  </a:lnTo>
                  <a:lnTo>
                    <a:pt x="8" y="0"/>
                  </a:lnTo>
                  <a:lnTo>
                    <a:pt x="17" y="4"/>
                  </a:lnTo>
                  <a:close/>
                </a:path>
              </a:pathLst>
            </a:custGeom>
            <a:solidFill>
              <a:srgbClr val="340D71"/>
            </a:solidFill>
            <a:ln w="9525">
              <a:noFill/>
              <a:round/>
              <a:headEnd/>
              <a:tailEnd/>
            </a:ln>
          </p:spPr>
          <p:txBody>
            <a:bodyPr/>
            <a:lstStyle/>
            <a:p>
              <a:endParaRPr lang="en-US" dirty="0"/>
            </a:p>
          </p:txBody>
        </p:sp>
        <p:sp>
          <p:nvSpPr>
            <p:cNvPr id="13937" name="Freeform 2670"/>
            <p:cNvSpPr>
              <a:spLocks/>
            </p:cNvSpPr>
            <p:nvPr/>
          </p:nvSpPr>
          <p:spPr bwMode="auto">
            <a:xfrm>
              <a:off x="2053" y="2719"/>
              <a:ext cx="17" cy="13"/>
            </a:xfrm>
            <a:custGeom>
              <a:avLst/>
              <a:gdLst>
                <a:gd name="T0" fmla="*/ 17 w 17"/>
                <a:gd name="T1" fmla="*/ 4 h 13"/>
                <a:gd name="T2" fmla="*/ 8 w 17"/>
                <a:gd name="T3" fmla="*/ 13 h 13"/>
                <a:gd name="T4" fmla="*/ 0 w 17"/>
                <a:gd name="T5" fmla="*/ 8 h 13"/>
                <a:gd name="T6" fmla="*/ 8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8"/>
                  </a:lnTo>
                  <a:lnTo>
                    <a:pt x="8" y="0"/>
                  </a:lnTo>
                  <a:lnTo>
                    <a:pt x="17" y="4"/>
                  </a:lnTo>
                  <a:close/>
                </a:path>
              </a:pathLst>
            </a:custGeom>
            <a:solidFill>
              <a:srgbClr val="340D71"/>
            </a:solidFill>
            <a:ln w="9525">
              <a:noFill/>
              <a:round/>
              <a:headEnd/>
              <a:tailEnd/>
            </a:ln>
          </p:spPr>
          <p:txBody>
            <a:bodyPr/>
            <a:lstStyle/>
            <a:p>
              <a:endParaRPr lang="en-US" dirty="0"/>
            </a:p>
          </p:txBody>
        </p:sp>
        <p:sp>
          <p:nvSpPr>
            <p:cNvPr id="13938" name="Freeform 2671"/>
            <p:cNvSpPr>
              <a:spLocks/>
            </p:cNvSpPr>
            <p:nvPr/>
          </p:nvSpPr>
          <p:spPr bwMode="auto">
            <a:xfrm>
              <a:off x="2074" y="2727"/>
              <a:ext cx="13" cy="13"/>
            </a:xfrm>
            <a:custGeom>
              <a:avLst/>
              <a:gdLst>
                <a:gd name="T0" fmla="*/ 13 w 13"/>
                <a:gd name="T1" fmla="*/ 5 h 13"/>
                <a:gd name="T2" fmla="*/ 4 w 13"/>
                <a:gd name="T3" fmla="*/ 5 h 13"/>
                <a:gd name="T4" fmla="*/ 4 w 13"/>
                <a:gd name="T5" fmla="*/ 0 h 13"/>
                <a:gd name="T6" fmla="*/ 0 w 13"/>
                <a:gd name="T7" fmla="*/ 9 h 13"/>
                <a:gd name="T8" fmla="*/ 0 w 13"/>
                <a:gd name="T9" fmla="*/ 13 h 13"/>
                <a:gd name="T10" fmla="*/ 9 w 13"/>
                <a:gd name="T11" fmla="*/ 13 h 13"/>
                <a:gd name="T12" fmla="*/ 13 w 13"/>
                <a:gd name="T13" fmla="*/ 5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5"/>
                  </a:moveTo>
                  <a:lnTo>
                    <a:pt x="4" y="5"/>
                  </a:lnTo>
                  <a:lnTo>
                    <a:pt x="4" y="0"/>
                  </a:lnTo>
                  <a:lnTo>
                    <a:pt x="0" y="9"/>
                  </a:lnTo>
                  <a:lnTo>
                    <a:pt x="0" y="13"/>
                  </a:lnTo>
                  <a:lnTo>
                    <a:pt x="9" y="13"/>
                  </a:lnTo>
                  <a:lnTo>
                    <a:pt x="13" y="5"/>
                  </a:lnTo>
                  <a:close/>
                </a:path>
              </a:pathLst>
            </a:custGeom>
            <a:solidFill>
              <a:srgbClr val="340D71"/>
            </a:solidFill>
            <a:ln w="9525">
              <a:noFill/>
              <a:round/>
              <a:headEnd/>
              <a:tailEnd/>
            </a:ln>
          </p:spPr>
          <p:txBody>
            <a:bodyPr/>
            <a:lstStyle/>
            <a:p>
              <a:endParaRPr lang="en-US" dirty="0"/>
            </a:p>
          </p:txBody>
        </p:sp>
        <p:sp>
          <p:nvSpPr>
            <p:cNvPr id="13939" name="Freeform 2672"/>
            <p:cNvSpPr>
              <a:spLocks/>
            </p:cNvSpPr>
            <p:nvPr/>
          </p:nvSpPr>
          <p:spPr bwMode="auto">
            <a:xfrm>
              <a:off x="2091" y="2736"/>
              <a:ext cx="13" cy="17"/>
            </a:xfrm>
            <a:custGeom>
              <a:avLst/>
              <a:gdLst>
                <a:gd name="T0" fmla="*/ 13 w 13"/>
                <a:gd name="T1" fmla="*/ 4 h 17"/>
                <a:gd name="T2" fmla="*/ 9 w 13"/>
                <a:gd name="T3" fmla="*/ 17 h 17"/>
                <a:gd name="T4" fmla="*/ 0 w 13"/>
                <a:gd name="T5" fmla="*/ 9 h 17"/>
                <a:gd name="T6" fmla="*/ 4 w 13"/>
                <a:gd name="T7" fmla="*/ 0 h 17"/>
                <a:gd name="T8" fmla="*/ 13 w 13"/>
                <a:gd name="T9" fmla="*/ 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4"/>
                  </a:moveTo>
                  <a:lnTo>
                    <a:pt x="9" y="17"/>
                  </a:lnTo>
                  <a:lnTo>
                    <a:pt x="0" y="9"/>
                  </a:lnTo>
                  <a:lnTo>
                    <a:pt x="4" y="0"/>
                  </a:lnTo>
                  <a:lnTo>
                    <a:pt x="13" y="4"/>
                  </a:lnTo>
                  <a:close/>
                </a:path>
              </a:pathLst>
            </a:custGeom>
            <a:solidFill>
              <a:srgbClr val="340D71"/>
            </a:solidFill>
            <a:ln w="9525">
              <a:noFill/>
              <a:round/>
              <a:headEnd/>
              <a:tailEnd/>
            </a:ln>
          </p:spPr>
          <p:txBody>
            <a:bodyPr/>
            <a:lstStyle/>
            <a:p>
              <a:endParaRPr lang="en-US" dirty="0"/>
            </a:p>
          </p:txBody>
        </p:sp>
        <p:sp>
          <p:nvSpPr>
            <p:cNvPr id="13940" name="Freeform 2673"/>
            <p:cNvSpPr>
              <a:spLocks/>
            </p:cNvSpPr>
            <p:nvPr/>
          </p:nvSpPr>
          <p:spPr bwMode="auto">
            <a:xfrm>
              <a:off x="2108" y="2749"/>
              <a:ext cx="17" cy="13"/>
            </a:xfrm>
            <a:custGeom>
              <a:avLst/>
              <a:gdLst>
                <a:gd name="T0" fmla="*/ 17 w 17"/>
                <a:gd name="T1" fmla="*/ 4 h 13"/>
                <a:gd name="T2" fmla="*/ 9 w 17"/>
                <a:gd name="T3" fmla="*/ 13 h 13"/>
                <a:gd name="T4" fmla="*/ 0 w 17"/>
                <a:gd name="T5" fmla="*/ 8 h 13"/>
                <a:gd name="T6" fmla="*/ 5 w 17"/>
                <a:gd name="T7" fmla="*/ 0 h 13"/>
                <a:gd name="T8" fmla="*/ 17 w 17"/>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9" y="13"/>
                  </a:lnTo>
                  <a:lnTo>
                    <a:pt x="0" y="8"/>
                  </a:lnTo>
                  <a:lnTo>
                    <a:pt x="5" y="0"/>
                  </a:lnTo>
                  <a:lnTo>
                    <a:pt x="17" y="4"/>
                  </a:lnTo>
                  <a:close/>
                </a:path>
              </a:pathLst>
            </a:custGeom>
            <a:solidFill>
              <a:srgbClr val="340D71"/>
            </a:solidFill>
            <a:ln w="9525">
              <a:noFill/>
              <a:round/>
              <a:headEnd/>
              <a:tailEnd/>
            </a:ln>
          </p:spPr>
          <p:txBody>
            <a:bodyPr/>
            <a:lstStyle/>
            <a:p>
              <a:endParaRPr lang="en-US" dirty="0"/>
            </a:p>
          </p:txBody>
        </p:sp>
        <p:sp>
          <p:nvSpPr>
            <p:cNvPr id="13941" name="Freeform 2674"/>
            <p:cNvSpPr>
              <a:spLocks/>
            </p:cNvSpPr>
            <p:nvPr/>
          </p:nvSpPr>
          <p:spPr bwMode="auto">
            <a:xfrm>
              <a:off x="2130" y="2753"/>
              <a:ext cx="12" cy="13"/>
            </a:xfrm>
            <a:custGeom>
              <a:avLst/>
              <a:gdLst>
                <a:gd name="T0" fmla="*/ 12 w 12"/>
                <a:gd name="T1" fmla="*/ 4 h 13"/>
                <a:gd name="T2" fmla="*/ 8 w 12"/>
                <a:gd name="T3" fmla="*/ 13 h 13"/>
                <a:gd name="T4" fmla="*/ 0 w 12"/>
                <a:gd name="T5" fmla="*/ 13 h 13"/>
                <a:gd name="T6" fmla="*/ 4 w 12"/>
                <a:gd name="T7" fmla="*/ 0 h 13"/>
                <a:gd name="T8" fmla="*/ 12 w 12"/>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13"/>
                  </a:lnTo>
                  <a:lnTo>
                    <a:pt x="4" y="0"/>
                  </a:lnTo>
                  <a:lnTo>
                    <a:pt x="12" y="4"/>
                  </a:lnTo>
                  <a:close/>
                </a:path>
              </a:pathLst>
            </a:custGeom>
            <a:solidFill>
              <a:srgbClr val="340D71"/>
            </a:solidFill>
            <a:ln w="9525">
              <a:noFill/>
              <a:round/>
              <a:headEnd/>
              <a:tailEnd/>
            </a:ln>
          </p:spPr>
          <p:txBody>
            <a:bodyPr/>
            <a:lstStyle/>
            <a:p>
              <a:endParaRPr lang="en-US" dirty="0"/>
            </a:p>
          </p:txBody>
        </p:sp>
        <p:sp>
          <p:nvSpPr>
            <p:cNvPr id="13942" name="Freeform 2675"/>
            <p:cNvSpPr>
              <a:spLocks/>
            </p:cNvSpPr>
            <p:nvPr/>
          </p:nvSpPr>
          <p:spPr bwMode="auto">
            <a:xfrm>
              <a:off x="2147" y="2762"/>
              <a:ext cx="12" cy="12"/>
            </a:xfrm>
            <a:custGeom>
              <a:avLst/>
              <a:gdLst>
                <a:gd name="T0" fmla="*/ 12 w 12"/>
                <a:gd name="T1" fmla="*/ 4 h 12"/>
                <a:gd name="T2" fmla="*/ 12 w 12"/>
                <a:gd name="T3" fmla="*/ 12 h 12"/>
                <a:gd name="T4" fmla="*/ 0 w 12"/>
                <a:gd name="T5" fmla="*/ 8 h 12"/>
                <a:gd name="T6" fmla="*/ 4 w 12"/>
                <a:gd name="T7" fmla="*/ 0 h 12"/>
                <a:gd name="T8" fmla="*/ 12 w 12"/>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4"/>
                  </a:moveTo>
                  <a:lnTo>
                    <a:pt x="12" y="12"/>
                  </a:lnTo>
                  <a:lnTo>
                    <a:pt x="0" y="8"/>
                  </a:lnTo>
                  <a:lnTo>
                    <a:pt x="4" y="0"/>
                  </a:lnTo>
                  <a:lnTo>
                    <a:pt x="12" y="4"/>
                  </a:lnTo>
                  <a:close/>
                </a:path>
              </a:pathLst>
            </a:custGeom>
            <a:solidFill>
              <a:srgbClr val="340D71"/>
            </a:solidFill>
            <a:ln w="9525">
              <a:noFill/>
              <a:round/>
              <a:headEnd/>
              <a:tailEnd/>
            </a:ln>
          </p:spPr>
          <p:txBody>
            <a:bodyPr/>
            <a:lstStyle/>
            <a:p>
              <a:endParaRPr lang="en-US" dirty="0"/>
            </a:p>
          </p:txBody>
        </p:sp>
        <p:sp>
          <p:nvSpPr>
            <p:cNvPr id="13943" name="Freeform 2676"/>
            <p:cNvSpPr>
              <a:spLocks/>
            </p:cNvSpPr>
            <p:nvPr/>
          </p:nvSpPr>
          <p:spPr bwMode="auto">
            <a:xfrm>
              <a:off x="2168" y="2770"/>
              <a:ext cx="13" cy="13"/>
            </a:xfrm>
            <a:custGeom>
              <a:avLst/>
              <a:gdLst>
                <a:gd name="T0" fmla="*/ 13 w 13"/>
                <a:gd name="T1" fmla="*/ 0 h 13"/>
                <a:gd name="T2" fmla="*/ 8 w 13"/>
                <a:gd name="T3" fmla="*/ 0 h 13"/>
                <a:gd name="T4" fmla="*/ 4 w 13"/>
                <a:gd name="T5" fmla="*/ 0 h 13"/>
                <a:gd name="T6" fmla="*/ 0 w 13"/>
                <a:gd name="T7" fmla="*/ 9 h 13"/>
                <a:gd name="T8" fmla="*/ 8 w 13"/>
                <a:gd name="T9" fmla="*/ 9 h 13"/>
                <a:gd name="T10" fmla="*/ 8 w 13"/>
                <a:gd name="T11" fmla="*/ 13 h 13"/>
                <a:gd name="T12" fmla="*/ 1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8" y="0"/>
                  </a:lnTo>
                  <a:lnTo>
                    <a:pt x="4" y="0"/>
                  </a:lnTo>
                  <a:lnTo>
                    <a:pt x="0" y="9"/>
                  </a:lnTo>
                  <a:lnTo>
                    <a:pt x="8" y="9"/>
                  </a:lnTo>
                  <a:lnTo>
                    <a:pt x="8" y="13"/>
                  </a:lnTo>
                  <a:lnTo>
                    <a:pt x="13" y="0"/>
                  </a:lnTo>
                  <a:close/>
                </a:path>
              </a:pathLst>
            </a:custGeom>
            <a:solidFill>
              <a:srgbClr val="340D71"/>
            </a:solidFill>
            <a:ln w="9525">
              <a:noFill/>
              <a:round/>
              <a:headEnd/>
              <a:tailEnd/>
            </a:ln>
          </p:spPr>
          <p:txBody>
            <a:bodyPr/>
            <a:lstStyle/>
            <a:p>
              <a:endParaRPr lang="en-US" dirty="0"/>
            </a:p>
          </p:txBody>
        </p:sp>
        <p:sp>
          <p:nvSpPr>
            <p:cNvPr id="13944" name="Freeform 2677"/>
            <p:cNvSpPr>
              <a:spLocks/>
            </p:cNvSpPr>
            <p:nvPr/>
          </p:nvSpPr>
          <p:spPr bwMode="auto">
            <a:xfrm>
              <a:off x="2189" y="2774"/>
              <a:ext cx="13" cy="13"/>
            </a:xfrm>
            <a:custGeom>
              <a:avLst/>
              <a:gdLst>
                <a:gd name="T0" fmla="*/ 13 w 13"/>
                <a:gd name="T1" fmla="*/ 0 h 13"/>
                <a:gd name="T2" fmla="*/ 9 w 13"/>
                <a:gd name="T3" fmla="*/ 13 h 13"/>
                <a:gd name="T4" fmla="*/ 0 w 13"/>
                <a:gd name="T5" fmla="*/ 9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9"/>
                  </a:lnTo>
                  <a:lnTo>
                    <a:pt x="0" y="0"/>
                  </a:lnTo>
                  <a:lnTo>
                    <a:pt x="13" y="0"/>
                  </a:lnTo>
                  <a:close/>
                </a:path>
              </a:pathLst>
            </a:custGeom>
            <a:solidFill>
              <a:srgbClr val="340D71"/>
            </a:solidFill>
            <a:ln w="9525">
              <a:noFill/>
              <a:round/>
              <a:headEnd/>
              <a:tailEnd/>
            </a:ln>
          </p:spPr>
          <p:txBody>
            <a:bodyPr/>
            <a:lstStyle/>
            <a:p>
              <a:endParaRPr lang="en-US" dirty="0"/>
            </a:p>
          </p:txBody>
        </p:sp>
        <p:sp>
          <p:nvSpPr>
            <p:cNvPr id="13945" name="Freeform 2678"/>
            <p:cNvSpPr>
              <a:spLocks/>
            </p:cNvSpPr>
            <p:nvPr/>
          </p:nvSpPr>
          <p:spPr bwMode="auto">
            <a:xfrm>
              <a:off x="2206" y="2779"/>
              <a:ext cx="13" cy="12"/>
            </a:xfrm>
            <a:custGeom>
              <a:avLst/>
              <a:gdLst>
                <a:gd name="T0" fmla="*/ 13 w 13"/>
                <a:gd name="T1" fmla="*/ 0 h 12"/>
                <a:gd name="T2" fmla="*/ 13 w 13"/>
                <a:gd name="T3" fmla="*/ 12 h 12"/>
                <a:gd name="T4" fmla="*/ 0 w 13"/>
                <a:gd name="T5" fmla="*/ 8 h 12"/>
                <a:gd name="T6" fmla="*/ 5 w 13"/>
                <a:gd name="T7" fmla="*/ 0 h 12"/>
                <a:gd name="T8" fmla="*/ 1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12"/>
                  </a:lnTo>
                  <a:lnTo>
                    <a:pt x="0" y="8"/>
                  </a:lnTo>
                  <a:lnTo>
                    <a:pt x="5" y="0"/>
                  </a:lnTo>
                  <a:lnTo>
                    <a:pt x="13" y="0"/>
                  </a:lnTo>
                  <a:close/>
                </a:path>
              </a:pathLst>
            </a:custGeom>
            <a:solidFill>
              <a:srgbClr val="340D71"/>
            </a:solidFill>
            <a:ln w="9525">
              <a:noFill/>
              <a:round/>
              <a:headEnd/>
              <a:tailEnd/>
            </a:ln>
          </p:spPr>
          <p:txBody>
            <a:bodyPr/>
            <a:lstStyle/>
            <a:p>
              <a:endParaRPr lang="en-US" dirty="0"/>
            </a:p>
          </p:txBody>
        </p:sp>
        <p:sp>
          <p:nvSpPr>
            <p:cNvPr id="13946" name="Freeform 2679"/>
            <p:cNvSpPr>
              <a:spLocks/>
            </p:cNvSpPr>
            <p:nvPr/>
          </p:nvSpPr>
          <p:spPr bwMode="auto">
            <a:xfrm>
              <a:off x="2228" y="2783"/>
              <a:ext cx="12" cy="8"/>
            </a:xfrm>
            <a:custGeom>
              <a:avLst/>
              <a:gdLst>
                <a:gd name="T0" fmla="*/ 12 w 12"/>
                <a:gd name="T1" fmla="*/ 0 h 8"/>
                <a:gd name="T2" fmla="*/ 4 w 12"/>
                <a:gd name="T3" fmla="*/ 0 h 8"/>
                <a:gd name="T4" fmla="*/ 4 w 12"/>
                <a:gd name="T5" fmla="*/ 0 h 8"/>
                <a:gd name="T6" fmla="*/ 0 w 12"/>
                <a:gd name="T7" fmla="*/ 8 h 8"/>
                <a:gd name="T8" fmla="*/ 4 w 12"/>
                <a:gd name="T9" fmla="*/ 8 h 8"/>
                <a:gd name="T10" fmla="*/ 12 w 12"/>
                <a:gd name="T11" fmla="*/ 8 h 8"/>
                <a:gd name="T12" fmla="*/ 12 w 1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12" y="0"/>
                  </a:moveTo>
                  <a:lnTo>
                    <a:pt x="4" y="0"/>
                  </a:lnTo>
                  <a:lnTo>
                    <a:pt x="0" y="8"/>
                  </a:lnTo>
                  <a:lnTo>
                    <a:pt x="4" y="8"/>
                  </a:lnTo>
                  <a:lnTo>
                    <a:pt x="12" y="8"/>
                  </a:lnTo>
                  <a:lnTo>
                    <a:pt x="12" y="0"/>
                  </a:lnTo>
                  <a:close/>
                </a:path>
              </a:pathLst>
            </a:custGeom>
            <a:solidFill>
              <a:srgbClr val="340D71"/>
            </a:solidFill>
            <a:ln w="9525">
              <a:noFill/>
              <a:round/>
              <a:headEnd/>
              <a:tailEnd/>
            </a:ln>
          </p:spPr>
          <p:txBody>
            <a:bodyPr/>
            <a:lstStyle/>
            <a:p>
              <a:endParaRPr lang="en-US" dirty="0"/>
            </a:p>
          </p:txBody>
        </p:sp>
        <p:sp>
          <p:nvSpPr>
            <p:cNvPr id="13947" name="Freeform 2680"/>
            <p:cNvSpPr>
              <a:spLocks/>
            </p:cNvSpPr>
            <p:nvPr/>
          </p:nvSpPr>
          <p:spPr bwMode="auto">
            <a:xfrm>
              <a:off x="2249" y="2783"/>
              <a:ext cx="13" cy="13"/>
            </a:xfrm>
            <a:custGeom>
              <a:avLst/>
              <a:gdLst>
                <a:gd name="T0" fmla="*/ 13 w 13"/>
                <a:gd name="T1" fmla="*/ 0 h 13"/>
                <a:gd name="T2" fmla="*/ 9 w 13"/>
                <a:gd name="T3" fmla="*/ 13 h 13"/>
                <a:gd name="T4" fmla="*/ 0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13"/>
                  </a:lnTo>
                  <a:lnTo>
                    <a:pt x="0" y="0"/>
                  </a:lnTo>
                  <a:lnTo>
                    <a:pt x="13" y="0"/>
                  </a:lnTo>
                  <a:close/>
                </a:path>
              </a:pathLst>
            </a:custGeom>
            <a:solidFill>
              <a:srgbClr val="340D71"/>
            </a:solidFill>
            <a:ln w="9525">
              <a:noFill/>
              <a:round/>
              <a:headEnd/>
              <a:tailEnd/>
            </a:ln>
          </p:spPr>
          <p:txBody>
            <a:bodyPr/>
            <a:lstStyle/>
            <a:p>
              <a:endParaRPr lang="en-US" dirty="0"/>
            </a:p>
          </p:txBody>
        </p:sp>
        <p:sp>
          <p:nvSpPr>
            <p:cNvPr id="13948" name="Freeform 2681"/>
            <p:cNvSpPr>
              <a:spLocks/>
            </p:cNvSpPr>
            <p:nvPr/>
          </p:nvSpPr>
          <p:spPr bwMode="auto">
            <a:xfrm>
              <a:off x="2270" y="2783"/>
              <a:ext cx="13" cy="13"/>
            </a:xfrm>
            <a:custGeom>
              <a:avLst/>
              <a:gdLst>
                <a:gd name="T0" fmla="*/ 13 w 13"/>
                <a:gd name="T1" fmla="*/ 4 h 13"/>
                <a:gd name="T2" fmla="*/ 9 w 13"/>
                <a:gd name="T3" fmla="*/ 13 h 13"/>
                <a:gd name="T4" fmla="*/ 0 w 13"/>
                <a:gd name="T5" fmla="*/ 13 h 13"/>
                <a:gd name="T6" fmla="*/ 0 w 13"/>
                <a:gd name="T7" fmla="*/ 0 h 13"/>
                <a:gd name="T8" fmla="*/ 13 w 13"/>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13"/>
                  </a:lnTo>
                  <a:lnTo>
                    <a:pt x="0" y="0"/>
                  </a:lnTo>
                  <a:lnTo>
                    <a:pt x="13" y="4"/>
                  </a:lnTo>
                  <a:close/>
                </a:path>
              </a:pathLst>
            </a:custGeom>
            <a:solidFill>
              <a:srgbClr val="340D71"/>
            </a:solidFill>
            <a:ln w="9525">
              <a:noFill/>
              <a:round/>
              <a:headEnd/>
              <a:tailEnd/>
            </a:ln>
          </p:spPr>
          <p:txBody>
            <a:bodyPr/>
            <a:lstStyle/>
            <a:p>
              <a:endParaRPr lang="en-US" dirty="0"/>
            </a:p>
          </p:txBody>
        </p:sp>
        <p:sp>
          <p:nvSpPr>
            <p:cNvPr id="13949" name="Freeform 2682"/>
            <p:cNvSpPr>
              <a:spLocks/>
            </p:cNvSpPr>
            <p:nvPr/>
          </p:nvSpPr>
          <p:spPr bwMode="auto">
            <a:xfrm>
              <a:off x="2292" y="2787"/>
              <a:ext cx="0" cy="9"/>
            </a:xfrm>
            <a:custGeom>
              <a:avLst/>
              <a:gdLst>
                <a:gd name="T0" fmla="*/ 0 h 9"/>
                <a:gd name="T1" fmla="*/ 0 h 9"/>
                <a:gd name="T2" fmla="*/ 0 h 9"/>
                <a:gd name="T3" fmla="*/ 9 h 9"/>
                <a:gd name="T4" fmla="*/ 9 h 9"/>
                <a:gd name="T5" fmla="*/ 9 h 9"/>
                <a:gd name="T6" fmla="*/ 0 h 9"/>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9">
                  <a:moveTo>
                    <a:pt x="0" y="0"/>
                  </a:moveTo>
                  <a:lnTo>
                    <a:pt x="0" y="0"/>
                  </a:lnTo>
                  <a:lnTo>
                    <a:pt x="0" y="9"/>
                  </a:lnTo>
                  <a:lnTo>
                    <a:pt x="0" y="0"/>
                  </a:lnTo>
                  <a:close/>
                </a:path>
              </a:pathLst>
            </a:custGeom>
            <a:solidFill>
              <a:srgbClr val="340D71"/>
            </a:solidFill>
            <a:ln w="9525">
              <a:noFill/>
              <a:round/>
              <a:headEnd/>
              <a:tailEnd/>
            </a:ln>
          </p:spPr>
          <p:txBody>
            <a:bodyPr/>
            <a:lstStyle/>
            <a:p>
              <a:endParaRPr lang="en-US" dirty="0"/>
            </a:p>
          </p:txBody>
        </p:sp>
        <p:sp>
          <p:nvSpPr>
            <p:cNvPr id="13950" name="Rectangle 2683"/>
            <p:cNvSpPr>
              <a:spLocks noChangeArrowheads="1"/>
            </p:cNvSpPr>
            <p:nvPr/>
          </p:nvSpPr>
          <p:spPr bwMode="auto">
            <a:xfrm>
              <a:off x="2292" y="2787"/>
              <a:ext cx="8" cy="9"/>
            </a:xfrm>
            <a:prstGeom prst="rect">
              <a:avLst/>
            </a:prstGeom>
            <a:solidFill>
              <a:srgbClr val="340D71"/>
            </a:solidFill>
            <a:ln w="9525">
              <a:noFill/>
              <a:miter lim="800000"/>
              <a:headEnd/>
              <a:tailEnd/>
            </a:ln>
          </p:spPr>
          <p:txBody>
            <a:bodyPr/>
            <a:lstStyle/>
            <a:p>
              <a:endParaRPr lang="en-US" dirty="0"/>
            </a:p>
          </p:txBody>
        </p:sp>
        <p:sp>
          <p:nvSpPr>
            <p:cNvPr id="13951" name="Rectangle 2684"/>
            <p:cNvSpPr>
              <a:spLocks noChangeArrowheads="1"/>
            </p:cNvSpPr>
            <p:nvPr/>
          </p:nvSpPr>
          <p:spPr bwMode="auto">
            <a:xfrm>
              <a:off x="2313" y="2783"/>
              <a:ext cx="8" cy="13"/>
            </a:xfrm>
            <a:prstGeom prst="rect">
              <a:avLst/>
            </a:prstGeom>
            <a:solidFill>
              <a:srgbClr val="340D71"/>
            </a:solidFill>
            <a:ln w="9525">
              <a:noFill/>
              <a:miter lim="800000"/>
              <a:headEnd/>
              <a:tailEnd/>
            </a:ln>
          </p:spPr>
          <p:txBody>
            <a:bodyPr/>
            <a:lstStyle/>
            <a:p>
              <a:endParaRPr lang="en-US" dirty="0"/>
            </a:p>
          </p:txBody>
        </p:sp>
        <p:sp>
          <p:nvSpPr>
            <p:cNvPr id="13952" name="Freeform 2685"/>
            <p:cNvSpPr>
              <a:spLocks/>
            </p:cNvSpPr>
            <p:nvPr/>
          </p:nvSpPr>
          <p:spPr bwMode="auto">
            <a:xfrm>
              <a:off x="2330" y="2783"/>
              <a:ext cx="13" cy="13"/>
            </a:xfrm>
            <a:custGeom>
              <a:avLst/>
              <a:gdLst>
                <a:gd name="T0" fmla="*/ 13 w 13"/>
                <a:gd name="T1" fmla="*/ 0 h 13"/>
                <a:gd name="T2" fmla="*/ 13 w 13"/>
                <a:gd name="T3" fmla="*/ 8 h 13"/>
                <a:gd name="T4" fmla="*/ 0 w 13"/>
                <a:gd name="T5" fmla="*/ 13 h 13"/>
                <a:gd name="T6" fmla="*/ 0 w 13"/>
                <a:gd name="T7" fmla="*/ 0 h 13"/>
                <a:gd name="T8" fmla="*/ 1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8"/>
                  </a:lnTo>
                  <a:lnTo>
                    <a:pt x="0" y="13"/>
                  </a:lnTo>
                  <a:lnTo>
                    <a:pt x="0" y="0"/>
                  </a:lnTo>
                  <a:lnTo>
                    <a:pt x="13" y="0"/>
                  </a:lnTo>
                  <a:close/>
                </a:path>
              </a:pathLst>
            </a:custGeom>
            <a:solidFill>
              <a:srgbClr val="340D71"/>
            </a:solidFill>
            <a:ln w="9525">
              <a:noFill/>
              <a:round/>
              <a:headEnd/>
              <a:tailEnd/>
            </a:ln>
          </p:spPr>
          <p:txBody>
            <a:bodyPr/>
            <a:lstStyle/>
            <a:p>
              <a:endParaRPr lang="en-US" dirty="0"/>
            </a:p>
          </p:txBody>
        </p:sp>
      </p:grpSp>
      <p:sp>
        <p:nvSpPr>
          <p:cNvPr id="13327" name="Freeform 2686"/>
          <p:cNvSpPr>
            <a:spLocks/>
          </p:cNvSpPr>
          <p:nvPr/>
        </p:nvSpPr>
        <p:spPr bwMode="auto">
          <a:xfrm>
            <a:off x="3732213" y="4411663"/>
            <a:ext cx="20637" cy="19050"/>
          </a:xfrm>
          <a:custGeom>
            <a:avLst/>
            <a:gdLst>
              <a:gd name="T0" fmla="*/ 22680063 w 13"/>
              <a:gd name="T1" fmla="*/ 0 h 12"/>
              <a:gd name="T2" fmla="*/ 32760444 w 13"/>
              <a:gd name="T3" fmla="*/ 30241875 h 12"/>
              <a:gd name="T4" fmla="*/ 0 w 13"/>
              <a:gd name="T5" fmla="*/ 30241875 h 12"/>
              <a:gd name="T6" fmla="*/ 0 w 13"/>
              <a:gd name="T7" fmla="*/ 10080625 h 12"/>
              <a:gd name="T8" fmla="*/ 2268006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12"/>
                </a:lnTo>
                <a:lnTo>
                  <a:pt x="0" y="12"/>
                </a:lnTo>
                <a:lnTo>
                  <a:pt x="0" y="4"/>
                </a:lnTo>
                <a:lnTo>
                  <a:pt x="9" y="0"/>
                </a:lnTo>
                <a:close/>
              </a:path>
            </a:pathLst>
          </a:custGeom>
          <a:solidFill>
            <a:srgbClr val="340D71"/>
          </a:solidFill>
          <a:ln w="9525">
            <a:noFill/>
            <a:round/>
            <a:headEnd/>
            <a:tailEnd/>
          </a:ln>
        </p:spPr>
        <p:txBody>
          <a:bodyPr/>
          <a:lstStyle/>
          <a:p>
            <a:endParaRPr lang="en-US" dirty="0"/>
          </a:p>
        </p:txBody>
      </p:sp>
      <p:sp>
        <p:nvSpPr>
          <p:cNvPr id="13328" name="Freeform 2687"/>
          <p:cNvSpPr>
            <a:spLocks/>
          </p:cNvSpPr>
          <p:nvPr/>
        </p:nvSpPr>
        <p:spPr bwMode="auto">
          <a:xfrm>
            <a:off x="3767138" y="4403725"/>
            <a:ext cx="12700" cy="20638"/>
          </a:xfrm>
          <a:custGeom>
            <a:avLst/>
            <a:gdLst>
              <a:gd name="T0" fmla="*/ 20161250 w 8"/>
              <a:gd name="T1" fmla="*/ 0 h 13"/>
              <a:gd name="T2" fmla="*/ 20161250 w 8"/>
              <a:gd name="T3" fmla="*/ 32763619 h 13"/>
              <a:gd name="T4" fmla="*/ 0 w 8"/>
              <a:gd name="T5" fmla="*/ 32763619 h 13"/>
              <a:gd name="T6" fmla="*/ 0 w 8"/>
              <a:gd name="T7" fmla="*/ 12601880 h 13"/>
              <a:gd name="T8" fmla="*/ 20161250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8" y="13"/>
                </a:lnTo>
                <a:lnTo>
                  <a:pt x="0" y="13"/>
                </a:lnTo>
                <a:lnTo>
                  <a:pt x="0" y="5"/>
                </a:lnTo>
                <a:lnTo>
                  <a:pt x="8" y="0"/>
                </a:lnTo>
                <a:close/>
              </a:path>
            </a:pathLst>
          </a:custGeom>
          <a:solidFill>
            <a:srgbClr val="340D71"/>
          </a:solidFill>
          <a:ln w="9525">
            <a:noFill/>
            <a:round/>
            <a:headEnd/>
            <a:tailEnd/>
          </a:ln>
        </p:spPr>
        <p:txBody>
          <a:bodyPr/>
          <a:lstStyle/>
          <a:p>
            <a:endParaRPr lang="en-US" dirty="0"/>
          </a:p>
        </p:txBody>
      </p:sp>
      <p:sp>
        <p:nvSpPr>
          <p:cNvPr id="13329" name="Freeform 2688"/>
          <p:cNvSpPr>
            <a:spLocks/>
          </p:cNvSpPr>
          <p:nvPr/>
        </p:nvSpPr>
        <p:spPr bwMode="auto">
          <a:xfrm>
            <a:off x="3794125" y="4397375"/>
            <a:ext cx="20638" cy="20638"/>
          </a:xfrm>
          <a:custGeom>
            <a:avLst/>
            <a:gdLst>
              <a:gd name="T0" fmla="*/ 32763619 w 13"/>
              <a:gd name="T1" fmla="*/ 0 h 13"/>
              <a:gd name="T2" fmla="*/ 32763619 w 13"/>
              <a:gd name="T3" fmla="*/ 32763619 h 13"/>
              <a:gd name="T4" fmla="*/ 10080869 w 13"/>
              <a:gd name="T5" fmla="*/ 32763619 h 13"/>
              <a:gd name="T6" fmla="*/ 0 w 13"/>
              <a:gd name="T7" fmla="*/ 10080869 h 13"/>
              <a:gd name="T8" fmla="*/ 3276361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4"/>
                </a:lnTo>
                <a:lnTo>
                  <a:pt x="13" y="0"/>
                </a:lnTo>
                <a:close/>
              </a:path>
            </a:pathLst>
          </a:custGeom>
          <a:solidFill>
            <a:srgbClr val="340D71"/>
          </a:solidFill>
          <a:ln w="9525">
            <a:noFill/>
            <a:round/>
            <a:headEnd/>
            <a:tailEnd/>
          </a:ln>
        </p:spPr>
        <p:txBody>
          <a:bodyPr/>
          <a:lstStyle/>
          <a:p>
            <a:endParaRPr lang="en-US" dirty="0"/>
          </a:p>
        </p:txBody>
      </p:sp>
      <p:sp>
        <p:nvSpPr>
          <p:cNvPr id="13330" name="Freeform 2689"/>
          <p:cNvSpPr>
            <a:spLocks/>
          </p:cNvSpPr>
          <p:nvPr/>
        </p:nvSpPr>
        <p:spPr bwMode="auto">
          <a:xfrm>
            <a:off x="3827463" y="4391025"/>
            <a:ext cx="20637" cy="20638"/>
          </a:xfrm>
          <a:custGeom>
            <a:avLst/>
            <a:gdLst>
              <a:gd name="T0" fmla="*/ 22680063 w 13"/>
              <a:gd name="T1" fmla="*/ 0 h 13"/>
              <a:gd name="T2" fmla="*/ 32760444 w 13"/>
              <a:gd name="T3" fmla="*/ 20161738 h 13"/>
              <a:gd name="T4" fmla="*/ 10080381 w 13"/>
              <a:gd name="T5" fmla="*/ 32763619 h 13"/>
              <a:gd name="T6" fmla="*/ 0 w 13"/>
              <a:gd name="T7" fmla="*/ 10080869 h 13"/>
              <a:gd name="T8" fmla="*/ 2268006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8"/>
                </a:lnTo>
                <a:lnTo>
                  <a:pt x="4" y="13"/>
                </a:lnTo>
                <a:lnTo>
                  <a:pt x="0" y="4"/>
                </a:lnTo>
                <a:lnTo>
                  <a:pt x="9" y="0"/>
                </a:lnTo>
                <a:close/>
              </a:path>
            </a:pathLst>
          </a:custGeom>
          <a:solidFill>
            <a:srgbClr val="340D71"/>
          </a:solidFill>
          <a:ln w="9525">
            <a:noFill/>
            <a:round/>
            <a:headEnd/>
            <a:tailEnd/>
          </a:ln>
        </p:spPr>
        <p:txBody>
          <a:bodyPr/>
          <a:lstStyle/>
          <a:p>
            <a:endParaRPr lang="en-US" dirty="0"/>
          </a:p>
        </p:txBody>
      </p:sp>
      <p:sp>
        <p:nvSpPr>
          <p:cNvPr id="13331" name="Freeform 2690"/>
          <p:cNvSpPr>
            <a:spLocks/>
          </p:cNvSpPr>
          <p:nvPr/>
        </p:nvSpPr>
        <p:spPr bwMode="auto">
          <a:xfrm>
            <a:off x="3860800" y="4376738"/>
            <a:ext cx="14288" cy="20637"/>
          </a:xfrm>
          <a:custGeom>
            <a:avLst/>
            <a:gdLst>
              <a:gd name="T0" fmla="*/ 22682994 w 9"/>
              <a:gd name="T1" fmla="*/ 0 h 13"/>
              <a:gd name="T2" fmla="*/ 22682994 w 9"/>
              <a:gd name="T3" fmla="*/ 32760444 h 13"/>
              <a:gd name="T4" fmla="*/ 0 w 9"/>
              <a:gd name="T5" fmla="*/ 32760444 h 13"/>
              <a:gd name="T6" fmla="*/ 0 w 9"/>
              <a:gd name="T7" fmla="*/ 12599682 h 13"/>
              <a:gd name="T8" fmla="*/ 22682994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13"/>
                </a:lnTo>
                <a:lnTo>
                  <a:pt x="0" y="5"/>
                </a:lnTo>
                <a:lnTo>
                  <a:pt x="9" y="0"/>
                </a:lnTo>
                <a:close/>
              </a:path>
            </a:pathLst>
          </a:custGeom>
          <a:solidFill>
            <a:srgbClr val="340D71"/>
          </a:solidFill>
          <a:ln w="9525">
            <a:noFill/>
            <a:round/>
            <a:headEnd/>
            <a:tailEnd/>
          </a:ln>
        </p:spPr>
        <p:txBody>
          <a:bodyPr/>
          <a:lstStyle/>
          <a:p>
            <a:endParaRPr lang="en-US" dirty="0"/>
          </a:p>
        </p:txBody>
      </p:sp>
      <p:sp>
        <p:nvSpPr>
          <p:cNvPr id="13332" name="Freeform 2691"/>
          <p:cNvSpPr>
            <a:spLocks/>
          </p:cNvSpPr>
          <p:nvPr/>
        </p:nvSpPr>
        <p:spPr bwMode="auto">
          <a:xfrm>
            <a:off x="3887788" y="4370388"/>
            <a:ext cx="20637" cy="20637"/>
          </a:xfrm>
          <a:custGeom>
            <a:avLst/>
            <a:gdLst>
              <a:gd name="T0" fmla="*/ 22680063 w 13"/>
              <a:gd name="T1" fmla="*/ 0 h 13"/>
              <a:gd name="T2" fmla="*/ 22680063 w 13"/>
              <a:gd name="T3" fmla="*/ 0 h 13"/>
              <a:gd name="T4" fmla="*/ 0 w 13"/>
              <a:gd name="T5" fmla="*/ 10080381 h 13"/>
              <a:gd name="T6" fmla="*/ 12599682 w 13"/>
              <a:gd name="T7" fmla="*/ 32760444 h 13"/>
              <a:gd name="T8" fmla="*/ 32760444 w 13"/>
              <a:gd name="T9" fmla="*/ 22680063 h 13"/>
              <a:gd name="T10" fmla="*/ 32760444 w 13"/>
              <a:gd name="T11" fmla="*/ 22680063 h 13"/>
              <a:gd name="T12" fmla="*/ 2268006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9" y="0"/>
                </a:lnTo>
                <a:lnTo>
                  <a:pt x="0" y="4"/>
                </a:lnTo>
                <a:lnTo>
                  <a:pt x="5" y="13"/>
                </a:lnTo>
                <a:lnTo>
                  <a:pt x="13" y="9"/>
                </a:lnTo>
                <a:lnTo>
                  <a:pt x="9" y="0"/>
                </a:lnTo>
                <a:close/>
              </a:path>
            </a:pathLst>
          </a:custGeom>
          <a:solidFill>
            <a:srgbClr val="340D71"/>
          </a:solidFill>
          <a:ln w="9525">
            <a:noFill/>
            <a:round/>
            <a:headEnd/>
            <a:tailEnd/>
          </a:ln>
        </p:spPr>
        <p:txBody>
          <a:bodyPr/>
          <a:lstStyle/>
          <a:p>
            <a:endParaRPr lang="en-US" dirty="0"/>
          </a:p>
        </p:txBody>
      </p:sp>
      <p:sp>
        <p:nvSpPr>
          <p:cNvPr id="13333" name="Freeform 2692"/>
          <p:cNvSpPr>
            <a:spLocks/>
          </p:cNvSpPr>
          <p:nvPr/>
        </p:nvSpPr>
        <p:spPr bwMode="auto">
          <a:xfrm>
            <a:off x="3916363" y="4357688"/>
            <a:ext cx="19050" cy="19050"/>
          </a:xfrm>
          <a:custGeom>
            <a:avLst/>
            <a:gdLst>
              <a:gd name="T0" fmla="*/ 20161250 w 12"/>
              <a:gd name="T1" fmla="*/ 0 h 12"/>
              <a:gd name="T2" fmla="*/ 30241875 w 12"/>
              <a:gd name="T3" fmla="*/ 20161250 h 12"/>
              <a:gd name="T4" fmla="*/ 10080625 w 12"/>
              <a:gd name="T5" fmla="*/ 30241875 h 12"/>
              <a:gd name="T6" fmla="*/ 0 w 12"/>
              <a:gd name="T7" fmla="*/ 10080625 h 12"/>
              <a:gd name="T8" fmla="*/ 20161250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8" y="0"/>
                </a:moveTo>
                <a:lnTo>
                  <a:pt x="12" y="8"/>
                </a:lnTo>
                <a:lnTo>
                  <a:pt x="4" y="12"/>
                </a:lnTo>
                <a:lnTo>
                  <a:pt x="0" y="4"/>
                </a:lnTo>
                <a:lnTo>
                  <a:pt x="8" y="0"/>
                </a:lnTo>
                <a:close/>
              </a:path>
            </a:pathLst>
          </a:custGeom>
          <a:solidFill>
            <a:srgbClr val="340D71"/>
          </a:solidFill>
          <a:ln w="9525">
            <a:noFill/>
            <a:round/>
            <a:headEnd/>
            <a:tailEnd/>
          </a:ln>
        </p:spPr>
        <p:txBody>
          <a:bodyPr/>
          <a:lstStyle/>
          <a:p>
            <a:endParaRPr lang="en-US" dirty="0"/>
          </a:p>
        </p:txBody>
      </p:sp>
      <p:sp>
        <p:nvSpPr>
          <p:cNvPr id="13334" name="Freeform 2693"/>
          <p:cNvSpPr>
            <a:spLocks/>
          </p:cNvSpPr>
          <p:nvPr/>
        </p:nvSpPr>
        <p:spPr bwMode="auto">
          <a:xfrm>
            <a:off x="3949700" y="4337050"/>
            <a:ext cx="20638" cy="26988"/>
          </a:xfrm>
          <a:custGeom>
            <a:avLst/>
            <a:gdLst>
              <a:gd name="T0" fmla="*/ 20161738 w 13"/>
              <a:gd name="T1" fmla="*/ 0 h 17"/>
              <a:gd name="T2" fmla="*/ 32763619 w 13"/>
              <a:gd name="T3" fmla="*/ 32763432 h 17"/>
              <a:gd name="T4" fmla="*/ 10080869 w 13"/>
              <a:gd name="T5" fmla="*/ 42844244 h 17"/>
              <a:gd name="T6" fmla="*/ 0 w 13"/>
              <a:gd name="T7" fmla="*/ 10080812 h 17"/>
              <a:gd name="T8" fmla="*/ 20161738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8" y="0"/>
                </a:moveTo>
                <a:lnTo>
                  <a:pt x="13" y="13"/>
                </a:lnTo>
                <a:lnTo>
                  <a:pt x="4" y="17"/>
                </a:lnTo>
                <a:lnTo>
                  <a:pt x="0" y="4"/>
                </a:lnTo>
                <a:lnTo>
                  <a:pt x="8" y="0"/>
                </a:lnTo>
                <a:close/>
              </a:path>
            </a:pathLst>
          </a:custGeom>
          <a:solidFill>
            <a:srgbClr val="340D71"/>
          </a:solidFill>
          <a:ln w="9525">
            <a:noFill/>
            <a:round/>
            <a:headEnd/>
            <a:tailEnd/>
          </a:ln>
        </p:spPr>
        <p:txBody>
          <a:bodyPr/>
          <a:lstStyle/>
          <a:p>
            <a:endParaRPr lang="en-US" dirty="0"/>
          </a:p>
        </p:txBody>
      </p:sp>
      <p:sp>
        <p:nvSpPr>
          <p:cNvPr id="13335" name="Freeform 2694"/>
          <p:cNvSpPr>
            <a:spLocks/>
          </p:cNvSpPr>
          <p:nvPr/>
        </p:nvSpPr>
        <p:spPr bwMode="auto">
          <a:xfrm>
            <a:off x="3976688" y="4322763"/>
            <a:ext cx="20637" cy="20637"/>
          </a:xfrm>
          <a:custGeom>
            <a:avLst/>
            <a:gdLst>
              <a:gd name="T0" fmla="*/ 20160762 w 13"/>
              <a:gd name="T1" fmla="*/ 0 h 13"/>
              <a:gd name="T2" fmla="*/ 32760444 w 13"/>
              <a:gd name="T3" fmla="*/ 22680063 h 13"/>
              <a:gd name="T4" fmla="*/ 10080381 w 13"/>
              <a:gd name="T5" fmla="*/ 32760444 h 13"/>
              <a:gd name="T6" fmla="*/ 0 w 13"/>
              <a:gd name="T7" fmla="*/ 10080381 h 13"/>
              <a:gd name="T8" fmla="*/ 20160762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8" y="0"/>
                </a:moveTo>
                <a:lnTo>
                  <a:pt x="13" y="9"/>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3336" name="Freeform 2695"/>
          <p:cNvSpPr>
            <a:spLocks/>
          </p:cNvSpPr>
          <p:nvPr/>
        </p:nvSpPr>
        <p:spPr bwMode="auto">
          <a:xfrm>
            <a:off x="4003675" y="4302125"/>
            <a:ext cx="20638" cy="26988"/>
          </a:xfrm>
          <a:custGeom>
            <a:avLst/>
            <a:gdLst>
              <a:gd name="T0" fmla="*/ 20161738 w 13"/>
              <a:gd name="T1" fmla="*/ 0 h 17"/>
              <a:gd name="T2" fmla="*/ 32763619 w 13"/>
              <a:gd name="T3" fmla="*/ 32763432 h 17"/>
              <a:gd name="T4" fmla="*/ 10080869 w 13"/>
              <a:gd name="T5" fmla="*/ 42844244 h 17"/>
              <a:gd name="T6" fmla="*/ 0 w 13"/>
              <a:gd name="T7" fmla="*/ 22682620 h 17"/>
              <a:gd name="T8" fmla="*/ 20161738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8" y="0"/>
                </a:moveTo>
                <a:lnTo>
                  <a:pt x="13" y="13"/>
                </a:lnTo>
                <a:lnTo>
                  <a:pt x="4" y="17"/>
                </a:lnTo>
                <a:lnTo>
                  <a:pt x="0" y="9"/>
                </a:lnTo>
                <a:lnTo>
                  <a:pt x="8" y="0"/>
                </a:lnTo>
                <a:close/>
              </a:path>
            </a:pathLst>
          </a:custGeom>
          <a:solidFill>
            <a:srgbClr val="340D71"/>
          </a:solidFill>
          <a:ln w="9525">
            <a:noFill/>
            <a:round/>
            <a:headEnd/>
            <a:tailEnd/>
          </a:ln>
        </p:spPr>
        <p:txBody>
          <a:bodyPr/>
          <a:lstStyle/>
          <a:p>
            <a:endParaRPr lang="en-US" dirty="0"/>
          </a:p>
        </p:txBody>
      </p:sp>
      <p:sp>
        <p:nvSpPr>
          <p:cNvPr id="13337" name="Freeform 2696"/>
          <p:cNvSpPr>
            <a:spLocks/>
          </p:cNvSpPr>
          <p:nvPr/>
        </p:nvSpPr>
        <p:spPr bwMode="auto">
          <a:xfrm>
            <a:off x="4030663" y="4289425"/>
            <a:ext cx="20637" cy="20638"/>
          </a:xfrm>
          <a:custGeom>
            <a:avLst/>
            <a:gdLst>
              <a:gd name="T0" fmla="*/ 22680063 w 13"/>
              <a:gd name="T1" fmla="*/ 0 h 13"/>
              <a:gd name="T2" fmla="*/ 22680063 w 13"/>
              <a:gd name="T3" fmla="*/ 0 h 13"/>
              <a:gd name="T4" fmla="*/ 0 w 13"/>
              <a:gd name="T5" fmla="*/ 10080869 h 13"/>
              <a:gd name="T6" fmla="*/ 10080381 w 13"/>
              <a:gd name="T7" fmla="*/ 32763619 h 13"/>
              <a:gd name="T8" fmla="*/ 32760444 w 13"/>
              <a:gd name="T9" fmla="*/ 20161738 h 13"/>
              <a:gd name="T10" fmla="*/ 32760444 w 13"/>
              <a:gd name="T11" fmla="*/ 20161738 h 13"/>
              <a:gd name="T12" fmla="*/ 22680063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9" y="0"/>
                </a:moveTo>
                <a:lnTo>
                  <a:pt x="9" y="0"/>
                </a:lnTo>
                <a:lnTo>
                  <a:pt x="0" y="4"/>
                </a:lnTo>
                <a:lnTo>
                  <a:pt x="4" y="13"/>
                </a:lnTo>
                <a:lnTo>
                  <a:pt x="13" y="8"/>
                </a:lnTo>
                <a:lnTo>
                  <a:pt x="9" y="0"/>
                </a:lnTo>
                <a:close/>
              </a:path>
            </a:pathLst>
          </a:custGeom>
          <a:solidFill>
            <a:srgbClr val="340D71"/>
          </a:solidFill>
          <a:ln w="9525">
            <a:noFill/>
            <a:round/>
            <a:headEnd/>
            <a:tailEnd/>
          </a:ln>
        </p:spPr>
        <p:txBody>
          <a:bodyPr/>
          <a:lstStyle/>
          <a:p>
            <a:endParaRPr lang="en-US" dirty="0"/>
          </a:p>
        </p:txBody>
      </p:sp>
      <p:sp>
        <p:nvSpPr>
          <p:cNvPr id="13338" name="Freeform 2697"/>
          <p:cNvSpPr>
            <a:spLocks/>
          </p:cNvSpPr>
          <p:nvPr/>
        </p:nvSpPr>
        <p:spPr bwMode="auto">
          <a:xfrm>
            <a:off x="4057650" y="4268788"/>
            <a:ext cx="20638" cy="20637"/>
          </a:xfrm>
          <a:custGeom>
            <a:avLst/>
            <a:gdLst>
              <a:gd name="T0" fmla="*/ 22682750 w 13"/>
              <a:gd name="T1" fmla="*/ 0 h 13"/>
              <a:gd name="T2" fmla="*/ 32763619 w 13"/>
              <a:gd name="T3" fmla="*/ 22680063 h 13"/>
              <a:gd name="T4" fmla="*/ 10080869 w 13"/>
              <a:gd name="T5" fmla="*/ 32760444 h 13"/>
              <a:gd name="T6" fmla="*/ 0 w 13"/>
              <a:gd name="T7" fmla="*/ 10080381 h 13"/>
              <a:gd name="T8" fmla="*/ 22682750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4"/>
                </a:lnTo>
                <a:lnTo>
                  <a:pt x="9" y="0"/>
                </a:lnTo>
                <a:close/>
              </a:path>
            </a:pathLst>
          </a:custGeom>
          <a:solidFill>
            <a:srgbClr val="340D71"/>
          </a:solidFill>
          <a:ln w="9525">
            <a:noFill/>
            <a:round/>
            <a:headEnd/>
            <a:tailEnd/>
          </a:ln>
        </p:spPr>
        <p:txBody>
          <a:bodyPr/>
          <a:lstStyle/>
          <a:p>
            <a:endParaRPr lang="en-US" dirty="0"/>
          </a:p>
        </p:txBody>
      </p:sp>
      <p:sp>
        <p:nvSpPr>
          <p:cNvPr id="13339" name="Freeform 2698"/>
          <p:cNvSpPr>
            <a:spLocks/>
          </p:cNvSpPr>
          <p:nvPr/>
        </p:nvSpPr>
        <p:spPr bwMode="auto">
          <a:xfrm>
            <a:off x="4078288" y="4248150"/>
            <a:ext cx="26987" cy="20638"/>
          </a:xfrm>
          <a:custGeom>
            <a:avLst/>
            <a:gdLst>
              <a:gd name="T0" fmla="*/ 20160876 w 17"/>
              <a:gd name="T1" fmla="*/ 0 h 13"/>
              <a:gd name="T2" fmla="*/ 42841069 w 17"/>
              <a:gd name="T3" fmla="*/ 22682750 h 13"/>
              <a:gd name="T4" fmla="*/ 20160876 w 17"/>
              <a:gd name="T5" fmla="*/ 32763619 h 13"/>
              <a:gd name="T6" fmla="*/ 0 w 17"/>
              <a:gd name="T7" fmla="*/ 12601880 h 13"/>
              <a:gd name="T8" fmla="*/ 20160876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9"/>
                </a:lnTo>
                <a:lnTo>
                  <a:pt x="8" y="13"/>
                </a:lnTo>
                <a:lnTo>
                  <a:pt x="0" y="5"/>
                </a:lnTo>
                <a:lnTo>
                  <a:pt x="8" y="0"/>
                </a:lnTo>
                <a:close/>
              </a:path>
            </a:pathLst>
          </a:custGeom>
          <a:solidFill>
            <a:srgbClr val="340D71"/>
          </a:solidFill>
          <a:ln w="9525">
            <a:noFill/>
            <a:round/>
            <a:headEnd/>
            <a:tailEnd/>
          </a:ln>
        </p:spPr>
        <p:txBody>
          <a:bodyPr/>
          <a:lstStyle/>
          <a:p>
            <a:endParaRPr lang="en-US" dirty="0"/>
          </a:p>
        </p:txBody>
      </p:sp>
      <p:sp>
        <p:nvSpPr>
          <p:cNvPr id="13340" name="Freeform 2699"/>
          <p:cNvSpPr>
            <a:spLocks/>
          </p:cNvSpPr>
          <p:nvPr/>
        </p:nvSpPr>
        <p:spPr bwMode="auto">
          <a:xfrm>
            <a:off x="4105275" y="4229100"/>
            <a:ext cx="20638" cy="19050"/>
          </a:xfrm>
          <a:custGeom>
            <a:avLst/>
            <a:gdLst>
              <a:gd name="T0" fmla="*/ 20161738 w 13"/>
              <a:gd name="T1" fmla="*/ 0 h 12"/>
              <a:gd name="T2" fmla="*/ 32763619 w 13"/>
              <a:gd name="T3" fmla="*/ 20161250 h 12"/>
              <a:gd name="T4" fmla="*/ 20161738 w 13"/>
              <a:gd name="T5" fmla="*/ 30241875 h 12"/>
              <a:gd name="T6" fmla="*/ 0 w 13"/>
              <a:gd name="T7" fmla="*/ 10080625 h 12"/>
              <a:gd name="T8" fmla="*/ 20161738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8" y="0"/>
                </a:moveTo>
                <a:lnTo>
                  <a:pt x="13" y="8"/>
                </a:lnTo>
                <a:lnTo>
                  <a:pt x="8" y="12"/>
                </a:lnTo>
                <a:lnTo>
                  <a:pt x="0" y="4"/>
                </a:lnTo>
                <a:lnTo>
                  <a:pt x="8" y="0"/>
                </a:lnTo>
                <a:close/>
              </a:path>
            </a:pathLst>
          </a:custGeom>
          <a:solidFill>
            <a:srgbClr val="340D71"/>
          </a:solidFill>
          <a:ln w="9525">
            <a:noFill/>
            <a:round/>
            <a:headEnd/>
            <a:tailEnd/>
          </a:ln>
        </p:spPr>
        <p:txBody>
          <a:bodyPr/>
          <a:lstStyle/>
          <a:p>
            <a:endParaRPr lang="en-US" dirty="0"/>
          </a:p>
        </p:txBody>
      </p:sp>
      <p:sp>
        <p:nvSpPr>
          <p:cNvPr id="13341" name="Freeform 2700"/>
          <p:cNvSpPr>
            <a:spLocks/>
          </p:cNvSpPr>
          <p:nvPr/>
        </p:nvSpPr>
        <p:spPr bwMode="auto">
          <a:xfrm>
            <a:off x="4132263" y="4208463"/>
            <a:ext cx="20637" cy="20637"/>
          </a:xfrm>
          <a:custGeom>
            <a:avLst/>
            <a:gdLst>
              <a:gd name="T0" fmla="*/ 10080381 w 13"/>
              <a:gd name="T1" fmla="*/ 0 h 13"/>
              <a:gd name="T2" fmla="*/ 32760444 w 13"/>
              <a:gd name="T3" fmla="*/ 10080381 h 13"/>
              <a:gd name="T4" fmla="*/ 10080381 w 13"/>
              <a:gd name="T5" fmla="*/ 32760444 h 13"/>
              <a:gd name="T6" fmla="*/ 0 w 13"/>
              <a:gd name="T7" fmla="*/ 10080381 h 13"/>
              <a:gd name="T8" fmla="*/ 10080381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4" y="13"/>
                </a:lnTo>
                <a:lnTo>
                  <a:pt x="0" y="4"/>
                </a:lnTo>
                <a:lnTo>
                  <a:pt x="4" y="0"/>
                </a:lnTo>
                <a:close/>
              </a:path>
            </a:pathLst>
          </a:custGeom>
          <a:solidFill>
            <a:srgbClr val="340D71"/>
          </a:solidFill>
          <a:ln w="9525">
            <a:noFill/>
            <a:round/>
            <a:headEnd/>
            <a:tailEnd/>
          </a:ln>
        </p:spPr>
        <p:txBody>
          <a:bodyPr/>
          <a:lstStyle/>
          <a:p>
            <a:endParaRPr lang="en-US" dirty="0"/>
          </a:p>
        </p:txBody>
      </p:sp>
      <p:sp>
        <p:nvSpPr>
          <p:cNvPr id="13342" name="Freeform 2701"/>
          <p:cNvSpPr>
            <a:spLocks/>
          </p:cNvSpPr>
          <p:nvPr/>
        </p:nvSpPr>
        <p:spPr bwMode="auto">
          <a:xfrm>
            <a:off x="4152900" y="4181475"/>
            <a:ext cx="20638" cy="26988"/>
          </a:xfrm>
          <a:custGeom>
            <a:avLst/>
            <a:gdLst>
              <a:gd name="T0" fmla="*/ 20161738 w 13"/>
              <a:gd name="T1" fmla="*/ 0 h 17"/>
              <a:gd name="T2" fmla="*/ 10080869 w 13"/>
              <a:gd name="T3" fmla="*/ 10080812 h 17"/>
              <a:gd name="T4" fmla="*/ 0 w 13"/>
              <a:gd name="T5" fmla="*/ 20161624 h 17"/>
              <a:gd name="T6" fmla="*/ 20161738 w 13"/>
              <a:gd name="T7" fmla="*/ 42844244 h 17"/>
              <a:gd name="T8" fmla="*/ 32763619 w 13"/>
              <a:gd name="T9" fmla="*/ 30242435 h 17"/>
              <a:gd name="T10" fmla="*/ 32763619 w 13"/>
              <a:gd name="T11" fmla="*/ 20161624 h 17"/>
              <a:gd name="T12" fmla="*/ 20161738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8" y="0"/>
                </a:moveTo>
                <a:lnTo>
                  <a:pt x="4" y="4"/>
                </a:lnTo>
                <a:lnTo>
                  <a:pt x="0" y="8"/>
                </a:lnTo>
                <a:lnTo>
                  <a:pt x="8" y="17"/>
                </a:lnTo>
                <a:lnTo>
                  <a:pt x="13" y="12"/>
                </a:lnTo>
                <a:lnTo>
                  <a:pt x="13" y="8"/>
                </a:lnTo>
                <a:lnTo>
                  <a:pt x="8" y="0"/>
                </a:lnTo>
                <a:close/>
              </a:path>
            </a:pathLst>
          </a:custGeom>
          <a:solidFill>
            <a:srgbClr val="340D71"/>
          </a:solidFill>
          <a:ln w="9525">
            <a:noFill/>
            <a:round/>
            <a:headEnd/>
            <a:tailEnd/>
          </a:ln>
        </p:spPr>
        <p:txBody>
          <a:bodyPr/>
          <a:lstStyle/>
          <a:p>
            <a:endParaRPr lang="en-US" dirty="0"/>
          </a:p>
        </p:txBody>
      </p:sp>
      <p:sp>
        <p:nvSpPr>
          <p:cNvPr id="13343" name="Freeform 2702"/>
          <p:cNvSpPr>
            <a:spLocks/>
          </p:cNvSpPr>
          <p:nvPr/>
        </p:nvSpPr>
        <p:spPr bwMode="auto">
          <a:xfrm>
            <a:off x="4173538" y="4160838"/>
            <a:ext cx="26987" cy="20637"/>
          </a:xfrm>
          <a:custGeom>
            <a:avLst/>
            <a:gdLst>
              <a:gd name="T0" fmla="*/ 20160876 w 17"/>
              <a:gd name="T1" fmla="*/ 0 h 13"/>
              <a:gd name="T2" fmla="*/ 42841069 w 17"/>
              <a:gd name="T3" fmla="*/ 10080381 h 13"/>
              <a:gd name="T4" fmla="*/ 20160876 w 17"/>
              <a:gd name="T5" fmla="*/ 32760444 h 13"/>
              <a:gd name="T6" fmla="*/ 0 w 17"/>
              <a:gd name="T7" fmla="*/ 10080381 h 13"/>
              <a:gd name="T8" fmla="*/ 20160876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4"/>
                </a:lnTo>
                <a:lnTo>
                  <a:pt x="8" y="13"/>
                </a:lnTo>
                <a:lnTo>
                  <a:pt x="0" y="4"/>
                </a:lnTo>
                <a:lnTo>
                  <a:pt x="8" y="0"/>
                </a:lnTo>
                <a:close/>
              </a:path>
            </a:pathLst>
          </a:custGeom>
          <a:solidFill>
            <a:srgbClr val="340D71"/>
          </a:solidFill>
          <a:ln w="9525">
            <a:noFill/>
            <a:round/>
            <a:headEnd/>
            <a:tailEnd/>
          </a:ln>
        </p:spPr>
        <p:txBody>
          <a:bodyPr/>
          <a:lstStyle/>
          <a:p>
            <a:endParaRPr lang="en-US" dirty="0"/>
          </a:p>
        </p:txBody>
      </p:sp>
      <p:sp>
        <p:nvSpPr>
          <p:cNvPr id="13344" name="Freeform 2703"/>
          <p:cNvSpPr>
            <a:spLocks/>
          </p:cNvSpPr>
          <p:nvPr/>
        </p:nvSpPr>
        <p:spPr bwMode="auto">
          <a:xfrm>
            <a:off x="4200525" y="4133850"/>
            <a:ext cx="19050" cy="26988"/>
          </a:xfrm>
          <a:custGeom>
            <a:avLst/>
            <a:gdLst>
              <a:gd name="T0" fmla="*/ 10080625 w 12"/>
              <a:gd name="T1" fmla="*/ 0 h 17"/>
              <a:gd name="T2" fmla="*/ 10080625 w 12"/>
              <a:gd name="T3" fmla="*/ 0 h 17"/>
              <a:gd name="T4" fmla="*/ 0 w 12"/>
              <a:gd name="T5" fmla="*/ 20161624 h 17"/>
              <a:gd name="T6" fmla="*/ 10080625 w 12"/>
              <a:gd name="T7" fmla="*/ 42844244 h 17"/>
              <a:gd name="T8" fmla="*/ 30241875 w 12"/>
              <a:gd name="T9" fmla="*/ 20161624 h 17"/>
              <a:gd name="T10" fmla="*/ 30241875 w 12"/>
              <a:gd name="T11" fmla="*/ 20161624 h 17"/>
              <a:gd name="T12" fmla="*/ 10080625 w 12"/>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7">
                <a:moveTo>
                  <a:pt x="4" y="0"/>
                </a:moveTo>
                <a:lnTo>
                  <a:pt x="4" y="0"/>
                </a:lnTo>
                <a:lnTo>
                  <a:pt x="0" y="8"/>
                </a:lnTo>
                <a:lnTo>
                  <a:pt x="4" y="17"/>
                </a:lnTo>
                <a:lnTo>
                  <a:pt x="12" y="8"/>
                </a:lnTo>
                <a:lnTo>
                  <a:pt x="4" y="0"/>
                </a:lnTo>
                <a:close/>
              </a:path>
            </a:pathLst>
          </a:custGeom>
          <a:solidFill>
            <a:srgbClr val="340D71"/>
          </a:solidFill>
          <a:ln w="9525">
            <a:noFill/>
            <a:round/>
            <a:headEnd/>
            <a:tailEnd/>
          </a:ln>
        </p:spPr>
        <p:txBody>
          <a:bodyPr/>
          <a:lstStyle/>
          <a:p>
            <a:endParaRPr lang="en-US" dirty="0"/>
          </a:p>
        </p:txBody>
      </p:sp>
      <p:sp>
        <p:nvSpPr>
          <p:cNvPr id="13345" name="Freeform 2704"/>
          <p:cNvSpPr>
            <a:spLocks/>
          </p:cNvSpPr>
          <p:nvPr/>
        </p:nvSpPr>
        <p:spPr bwMode="auto">
          <a:xfrm>
            <a:off x="4219575" y="4106863"/>
            <a:ext cx="20638" cy="26987"/>
          </a:xfrm>
          <a:custGeom>
            <a:avLst/>
            <a:gdLst>
              <a:gd name="T0" fmla="*/ 12601880 w 13"/>
              <a:gd name="T1" fmla="*/ 0 h 17"/>
              <a:gd name="T2" fmla="*/ 32763619 w 13"/>
              <a:gd name="T3" fmla="*/ 20160876 h 17"/>
              <a:gd name="T4" fmla="*/ 22682750 w 13"/>
              <a:gd name="T5" fmla="*/ 42841069 h 17"/>
              <a:gd name="T6" fmla="*/ 0 w 13"/>
              <a:gd name="T7" fmla="*/ 20160876 h 17"/>
              <a:gd name="T8" fmla="*/ 12601880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5" y="0"/>
                </a:moveTo>
                <a:lnTo>
                  <a:pt x="13" y="8"/>
                </a:lnTo>
                <a:lnTo>
                  <a:pt x="9" y="17"/>
                </a:lnTo>
                <a:lnTo>
                  <a:pt x="0" y="8"/>
                </a:lnTo>
                <a:lnTo>
                  <a:pt x="5" y="0"/>
                </a:lnTo>
                <a:close/>
              </a:path>
            </a:pathLst>
          </a:custGeom>
          <a:solidFill>
            <a:srgbClr val="340D71"/>
          </a:solidFill>
          <a:ln w="9525">
            <a:noFill/>
            <a:round/>
            <a:headEnd/>
            <a:tailEnd/>
          </a:ln>
        </p:spPr>
        <p:txBody>
          <a:bodyPr/>
          <a:lstStyle/>
          <a:p>
            <a:endParaRPr lang="en-US" dirty="0"/>
          </a:p>
        </p:txBody>
      </p:sp>
      <p:sp>
        <p:nvSpPr>
          <p:cNvPr id="13346" name="Freeform 2705"/>
          <p:cNvSpPr>
            <a:spLocks/>
          </p:cNvSpPr>
          <p:nvPr/>
        </p:nvSpPr>
        <p:spPr bwMode="auto">
          <a:xfrm>
            <a:off x="4240213" y="4086225"/>
            <a:ext cx="20637" cy="20638"/>
          </a:xfrm>
          <a:custGeom>
            <a:avLst/>
            <a:gdLst>
              <a:gd name="T0" fmla="*/ 10080381 w 13"/>
              <a:gd name="T1" fmla="*/ 0 h 13"/>
              <a:gd name="T2" fmla="*/ 32760444 w 13"/>
              <a:gd name="T3" fmla="*/ 10080869 h 13"/>
              <a:gd name="T4" fmla="*/ 10080381 w 13"/>
              <a:gd name="T5" fmla="*/ 32763619 h 13"/>
              <a:gd name="T6" fmla="*/ 0 w 13"/>
              <a:gd name="T7" fmla="*/ 20161738 h 13"/>
              <a:gd name="T8" fmla="*/ 10080381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4" y="13"/>
                </a:lnTo>
                <a:lnTo>
                  <a:pt x="0" y="8"/>
                </a:lnTo>
                <a:lnTo>
                  <a:pt x="4" y="0"/>
                </a:lnTo>
                <a:close/>
              </a:path>
            </a:pathLst>
          </a:custGeom>
          <a:solidFill>
            <a:srgbClr val="340D71"/>
          </a:solidFill>
          <a:ln w="9525">
            <a:noFill/>
            <a:round/>
            <a:headEnd/>
            <a:tailEnd/>
          </a:ln>
        </p:spPr>
        <p:txBody>
          <a:bodyPr/>
          <a:lstStyle/>
          <a:p>
            <a:endParaRPr lang="en-US" dirty="0"/>
          </a:p>
        </p:txBody>
      </p:sp>
      <p:sp>
        <p:nvSpPr>
          <p:cNvPr id="13347" name="Freeform 2706"/>
          <p:cNvSpPr>
            <a:spLocks/>
          </p:cNvSpPr>
          <p:nvPr/>
        </p:nvSpPr>
        <p:spPr bwMode="auto">
          <a:xfrm>
            <a:off x="4254500" y="4059238"/>
            <a:ext cx="26988" cy="20637"/>
          </a:xfrm>
          <a:custGeom>
            <a:avLst/>
            <a:gdLst>
              <a:gd name="T0" fmla="*/ 20161624 w 17"/>
              <a:gd name="T1" fmla="*/ 0 h 13"/>
              <a:gd name="T2" fmla="*/ 42844244 w 17"/>
              <a:gd name="T3" fmla="*/ 10080381 h 13"/>
              <a:gd name="T4" fmla="*/ 20161624 w 17"/>
              <a:gd name="T5" fmla="*/ 32760444 h 13"/>
              <a:gd name="T6" fmla="*/ 0 w 17"/>
              <a:gd name="T7" fmla="*/ 20160762 h 13"/>
              <a:gd name="T8" fmla="*/ 20161624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4"/>
                </a:lnTo>
                <a:lnTo>
                  <a:pt x="8" y="13"/>
                </a:lnTo>
                <a:lnTo>
                  <a:pt x="0" y="8"/>
                </a:lnTo>
                <a:lnTo>
                  <a:pt x="8" y="0"/>
                </a:lnTo>
                <a:close/>
              </a:path>
            </a:pathLst>
          </a:custGeom>
          <a:solidFill>
            <a:srgbClr val="340D71"/>
          </a:solidFill>
          <a:ln w="9525">
            <a:noFill/>
            <a:round/>
            <a:headEnd/>
            <a:tailEnd/>
          </a:ln>
        </p:spPr>
        <p:txBody>
          <a:bodyPr/>
          <a:lstStyle/>
          <a:p>
            <a:endParaRPr lang="en-US" dirty="0"/>
          </a:p>
        </p:txBody>
      </p:sp>
      <p:sp>
        <p:nvSpPr>
          <p:cNvPr id="13348" name="Freeform 2707"/>
          <p:cNvSpPr>
            <a:spLocks/>
          </p:cNvSpPr>
          <p:nvPr/>
        </p:nvSpPr>
        <p:spPr bwMode="auto">
          <a:xfrm>
            <a:off x="4275138" y="4032250"/>
            <a:ext cx="26987" cy="20638"/>
          </a:xfrm>
          <a:custGeom>
            <a:avLst/>
            <a:gdLst>
              <a:gd name="T0" fmla="*/ 20160876 w 17"/>
              <a:gd name="T1" fmla="*/ 0 h 13"/>
              <a:gd name="T2" fmla="*/ 42841069 w 17"/>
              <a:gd name="T3" fmla="*/ 10080869 h 13"/>
              <a:gd name="T4" fmla="*/ 20160876 w 17"/>
              <a:gd name="T5" fmla="*/ 32763619 h 13"/>
              <a:gd name="T6" fmla="*/ 0 w 17"/>
              <a:gd name="T7" fmla="*/ 20161738 h 13"/>
              <a:gd name="T8" fmla="*/ 20160876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4"/>
                </a:lnTo>
                <a:lnTo>
                  <a:pt x="8" y="13"/>
                </a:lnTo>
                <a:lnTo>
                  <a:pt x="0" y="8"/>
                </a:lnTo>
                <a:lnTo>
                  <a:pt x="8" y="0"/>
                </a:lnTo>
                <a:close/>
              </a:path>
            </a:pathLst>
          </a:custGeom>
          <a:solidFill>
            <a:srgbClr val="340D71"/>
          </a:solidFill>
          <a:ln w="9525">
            <a:noFill/>
            <a:round/>
            <a:headEnd/>
            <a:tailEnd/>
          </a:ln>
        </p:spPr>
        <p:txBody>
          <a:bodyPr/>
          <a:lstStyle/>
          <a:p>
            <a:endParaRPr lang="en-US" dirty="0"/>
          </a:p>
        </p:txBody>
      </p:sp>
      <p:sp>
        <p:nvSpPr>
          <p:cNvPr id="13349" name="Freeform 2708"/>
          <p:cNvSpPr>
            <a:spLocks/>
          </p:cNvSpPr>
          <p:nvPr/>
        </p:nvSpPr>
        <p:spPr bwMode="auto">
          <a:xfrm>
            <a:off x="4294188" y="4005263"/>
            <a:ext cx="20637" cy="20637"/>
          </a:xfrm>
          <a:custGeom>
            <a:avLst/>
            <a:gdLst>
              <a:gd name="T0" fmla="*/ 12599682 w 13"/>
              <a:gd name="T1" fmla="*/ 0 h 13"/>
              <a:gd name="T2" fmla="*/ 32760444 w 13"/>
              <a:gd name="T3" fmla="*/ 10080381 h 13"/>
              <a:gd name="T4" fmla="*/ 22680063 w 13"/>
              <a:gd name="T5" fmla="*/ 32760444 h 13"/>
              <a:gd name="T6" fmla="*/ 0 w 13"/>
              <a:gd name="T7" fmla="*/ 20160762 h 13"/>
              <a:gd name="T8" fmla="*/ 12599682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5" y="0"/>
                </a:moveTo>
                <a:lnTo>
                  <a:pt x="13" y="4"/>
                </a:lnTo>
                <a:lnTo>
                  <a:pt x="9" y="13"/>
                </a:lnTo>
                <a:lnTo>
                  <a:pt x="0" y="8"/>
                </a:lnTo>
                <a:lnTo>
                  <a:pt x="5" y="0"/>
                </a:lnTo>
                <a:close/>
              </a:path>
            </a:pathLst>
          </a:custGeom>
          <a:solidFill>
            <a:srgbClr val="340D71"/>
          </a:solidFill>
          <a:ln w="9525">
            <a:noFill/>
            <a:round/>
            <a:headEnd/>
            <a:tailEnd/>
          </a:ln>
        </p:spPr>
        <p:txBody>
          <a:bodyPr/>
          <a:lstStyle/>
          <a:p>
            <a:endParaRPr lang="en-US" dirty="0"/>
          </a:p>
        </p:txBody>
      </p:sp>
      <p:sp>
        <p:nvSpPr>
          <p:cNvPr id="13350" name="Freeform 2709"/>
          <p:cNvSpPr>
            <a:spLocks/>
          </p:cNvSpPr>
          <p:nvPr/>
        </p:nvSpPr>
        <p:spPr bwMode="auto">
          <a:xfrm>
            <a:off x="4314825" y="3978275"/>
            <a:ext cx="20638" cy="19050"/>
          </a:xfrm>
          <a:custGeom>
            <a:avLst/>
            <a:gdLst>
              <a:gd name="T0" fmla="*/ 10080869 w 13"/>
              <a:gd name="T1" fmla="*/ 0 h 12"/>
              <a:gd name="T2" fmla="*/ 32763619 w 13"/>
              <a:gd name="T3" fmla="*/ 10080625 h 12"/>
              <a:gd name="T4" fmla="*/ 22682750 w 13"/>
              <a:gd name="T5" fmla="*/ 30241875 h 12"/>
              <a:gd name="T6" fmla="*/ 0 w 13"/>
              <a:gd name="T7" fmla="*/ 20161250 h 12"/>
              <a:gd name="T8" fmla="*/ 1008086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4" y="0"/>
                </a:moveTo>
                <a:lnTo>
                  <a:pt x="13" y="4"/>
                </a:lnTo>
                <a:lnTo>
                  <a:pt x="9" y="12"/>
                </a:lnTo>
                <a:lnTo>
                  <a:pt x="0" y="8"/>
                </a:lnTo>
                <a:lnTo>
                  <a:pt x="4" y="0"/>
                </a:lnTo>
                <a:close/>
              </a:path>
            </a:pathLst>
          </a:custGeom>
          <a:solidFill>
            <a:srgbClr val="340D71"/>
          </a:solidFill>
          <a:ln w="9525">
            <a:noFill/>
            <a:round/>
            <a:headEnd/>
            <a:tailEnd/>
          </a:ln>
        </p:spPr>
        <p:txBody>
          <a:bodyPr/>
          <a:lstStyle/>
          <a:p>
            <a:endParaRPr lang="en-US" dirty="0"/>
          </a:p>
        </p:txBody>
      </p:sp>
      <p:sp>
        <p:nvSpPr>
          <p:cNvPr id="13351" name="Freeform 2710"/>
          <p:cNvSpPr>
            <a:spLocks/>
          </p:cNvSpPr>
          <p:nvPr/>
        </p:nvSpPr>
        <p:spPr bwMode="auto">
          <a:xfrm>
            <a:off x="4329113" y="3951288"/>
            <a:ext cx="19050" cy="19050"/>
          </a:xfrm>
          <a:custGeom>
            <a:avLst/>
            <a:gdLst>
              <a:gd name="T0" fmla="*/ 20161250 w 12"/>
              <a:gd name="T1" fmla="*/ 0 h 12"/>
              <a:gd name="T2" fmla="*/ 30241875 w 12"/>
              <a:gd name="T3" fmla="*/ 10080625 h 12"/>
              <a:gd name="T4" fmla="*/ 20161250 w 12"/>
              <a:gd name="T5" fmla="*/ 30241875 h 12"/>
              <a:gd name="T6" fmla="*/ 0 w 12"/>
              <a:gd name="T7" fmla="*/ 20161250 h 12"/>
              <a:gd name="T8" fmla="*/ 20161250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8" y="0"/>
                </a:moveTo>
                <a:lnTo>
                  <a:pt x="12" y="4"/>
                </a:lnTo>
                <a:lnTo>
                  <a:pt x="8" y="12"/>
                </a:lnTo>
                <a:lnTo>
                  <a:pt x="0" y="8"/>
                </a:lnTo>
                <a:lnTo>
                  <a:pt x="8" y="0"/>
                </a:lnTo>
                <a:close/>
              </a:path>
            </a:pathLst>
          </a:custGeom>
          <a:solidFill>
            <a:srgbClr val="340D71"/>
          </a:solidFill>
          <a:ln w="9525">
            <a:noFill/>
            <a:round/>
            <a:headEnd/>
            <a:tailEnd/>
          </a:ln>
        </p:spPr>
        <p:txBody>
          <a:bodyPr/>
          <a:lstStyle/>
          <a:p>
            <a:endParaRPr lang="en-US" dirty="0"/>
          </a:p>
        </p:txBody>
      </p:sp>
      <p:sp>
        <p:nvSpPr>
          <p:cNvPr id="13352" name="Freeform 2711"/>
          <p:cNvSpPr>
            <a:spLocks/>
          </p:cNvSpPr>
          <p:nvPr/>
        </p:nvSpPr>
        <p:spPr bwMode="auto">
          <a:xfrm>
            <a:off x="4348163" y="3924300"/>
            <a:ext cx="20637" cy="19050"/>
          </a:xfrm>
          <a:custGeom>
            <a:avLst/>
            <a:gdLst>
              <a:gd name="T0" fmla="*/ 12599682 w 13"/>
              <a:gd name="T1" fmla="*/ 0 h 12"/>
              <a:gd name="T2" fmla="*/ 32760444 w 13"/>
              <a:gd name="T3" fmla="*/ 10080625 h 12"/>
              <a:gd name="T4" fmla="*/ 22680063 w 13"/>
              <a:gd name="T5" fmla="*/ 30241875 h 12"/>
              <a:gd name="T6" fmla="*/ 0 w 13"/>
              <a:gd name="T7" fmla="*/ 20161250 h 12"/>
              <a:gd name="T8" fmla="*/ 12599682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5" y="0"/>
                </a:moveTo>
                <a:lnTo>
                  <a:pt x="13" y="4"/>
                </a:lnTo>
                <a:lnTo>
                  <a:pt x="9" y="12"/>
                </a:lnTo>
                <a:lnTo>
                  <a:pt x="0" y="8"/>
                </a:lnTo>
                <a:lnTo>
                  <a:pt x="5" y="0"/>
                </a:lnTo>
                <a:close/>
              </a:path>
            </a:pathLst>
          </a:custGeom>
          <a:solidFill>
            <a:srgbClr val="340D71"/>
          </a:solidFill>
          <a:ln w="9525">
            <a:noFill/>
            <a:round/>
            <a:headEnd/>
            <a:tailEnd/>
          </a:ln>
        </p:spPr>
        <p:txBody>
          <a:bodyPr/>
          <a:lstStyle/>
          <a:p>
            <a:endParaRPr lang="en-US" dirty="0"/>
          </a:p>
        </p:txBody>
      </p:sp>
      <p:sp>
        <p:nvSpPr>
          <p:cNvPr id="13353" name="Freeform 2712"/>
          <p:cNvSpPr>
            <a:spLocks/>
          </p:cNvSpPr>
          <p:nvPr/>
        </p:nvSpPr>
        <p:spPr bwMode="auto">
          <a:xfrm>
            <a:off x="4362450" y="3889375"/>
            <a:ext cx="20638" cy="26988"/>
          </a:xfrm>
          <a:custGeom>
            <a:avLst/>
            <a:gdLst>
              <a:gd name="T0" fmla="*/ 10080869 w 13"/>
              <a:gd name="T1" fmla="*/ 0 h 17"/>
              <a:gd name="T2" fmla="*/ 32763619 w 13"/>
              <a:gd name="T3" fmla="*/ 22682620 h 17"/>
              <a:gd name="T4" fmla="*/ 22682750 w 13"/>
              <a:gd name="T5" fmla="*/ 42844244 h 17"/>
              <a:gd name="T6" fmla="*/ 0 w 13"/>
              <a:gd name="T7" fmla="*/ 32763432 h 17"/>
              <a:gd name="T8" fmla="*/ 1008086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9"/>
                </a:lnTo>
                <a:lnTo>
                  <a:pt x="9" y="17"/>
                </a:lnTo>
                <a:lnTo>
                  <a:pt x="0" y="13"/>
                </a:lnTo>
                <a:lnTo>
                  <a:pt x="4" y="0"/>
                </a:lnTo>
                <a:close/>
              </a:path>
            </a:pathLst>
          </a:custGeom>
          <a:solidFill>
            <a:srgbClr val="340D71"/>
          </a:solidFill>
          <a:ln w="9525">
            <a:noFill/>
            <a:round/>
            <a:headEnd/>
            <a:tailEnd/>
          </a:ln>
        </p:spPr>
        <p:txBody>
          <a:bodyPr/>
          <a:lstStyle/>
          <a:p>
            <a:endParaRPr lang="en-US" dirty="0"/>
          </a:p>
        </p:txBody>
      </p:sp>
      <p:sp>
        <p:nvSpPr>
          <p:cNvPr id="13354" name="Freeform 2713"/>
          <p:cNvSpPr>
            <a:spLocks/>
          </p:cNvSpPr>
          <p:nvPr/>
        </p:nvSpPr>
        <p:spPr bwMode="auto">
          <a:xfrm>
            <a:off x="4376738" y="3862388"/>
            <a:ext cx="26987" cy="26987"/>
          </a:xfrm>
          <a:custGeom>
            <a:avLst/>
            <a:gdLst>
              <a:gd name="T0" fmla="*/ 10080438 w 17"/>
              <a:gd name="T1" fmla="*/ 0 h 17"/>
              <a:gd name="T2" fmla="*/ 10080438 w 17"/>
              <a:gd name="T3" fmla="*/ 10080438 h 17"/>
              <a:gd name="T4" fmla="*/ 0 w 17"/>
              <a:gd name="T5" fmla="*/ 22680192 h 17"/>
              <a:gd name="T6" fmla="*/ 20160876 w 17"/>
              <a:gd name="T7" fmla="*/ 42841069 h 17"/>
              <a:gd name="T8" fmla="*/ 30241315 w 17"/>
              <a:gd name="T9" fmla="*/ 22680192 h 17"/>
              <a:gd name="T10" fmla="*/ 42841069 w 17"/>
              <a:gd name="T11" fmla="*/ 10080438 h 17"/>
              <a:gd name="T12" fmla="*/ 10080438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4" y="0"/>
                </a:moveTo>
                <a:lnTo>
                  <a:pt x="4" y="4"/>
                </a:lnTo>
                <a:lnTo>
                  <a:pt x="0" y="9"/>
                </a:lnTo>
                <a:lnTo>
                  <a:pt x="8" y="17"/>
                </a:lnTo>
                <a:lnTo>
                  <a:pt x="12" y="9"/>
                </a:lnTo>
                <a:lnTo>
                  <a:pt x="17" y="4"/>
                </a:lnTo>
                <a:lnTo>
                  <a:pt x="4" y="0"/>
                </a:lnTo>
                <a:close/>
              </a:path>
            </a:pathLst>
          </a:custGeom>
          <a:solidFill>
            <a:srgbClr val="340D71"/>
          </a:solidFill>
          <a:ln w="9525">
            <a:noFill/>
            <a:round/>
            <a:headEnd/>
            <a:tailEnd/>
          </a:ln>
        </p:spPr>
        <p:txBody>
          <a:bodyPr/>
          <a:lstStyle/>
          <a:p>
            <a:endParaRPr lang="en-US" dirty="0"/>
          </a:p>
        </p:txBody>
      </p:sp>
      <p:sp>
        <p:nvSpPr>
          <p:cNvPr id="13355" name="Freeform 2714"/>
          <p:cNvSpPr>
            <a:spLocks/>
          </p:cNvSpPr>
          <p:nvPr/>
        </p:nvSpPr>
        <p:spPr bwMode="auto">
          <a:xfrm>
            <a:off x="4395788" y="3841750"/>
            <a:ext cx="14287" cy="14288"/>
          </a:xfrm>
          <a:custGeom>
            <a:avLst/>
            <a:gdLst>
              <a:gd name="T0" fmla="*/ 12599547 w 9"/>
              <a:gd name="T1" fmla="*/ 0 h 9"/>
              <a:gd name="T2" fmla="*/ 0 w 9"/>
              <a:gd name="T3" fmla="*/ 12602016 h 9"/>
              <a:gd name="T4" fmla="*/ 22679819 w 9"/>
              <a:gd name="T5" fmla="*/ 22682994 h 9"/>
              <a:gd name="T6" fmla="*/ 0 w 9"/>
              <a:gd name="T7" fmla="*/ 22682994 h 9"/>
              <a:gd name="T8" fmla="*/ 12599547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5" y="0"/>
                </a:moveTo>
                <a:lnTo>
                  <a:pt x="0" y="5"/>
                </a:lnTo>
                <a:lnTo>
                  <a:pt x="9" y="9"/>
                </a:lnTo>
                <a:lnTo>
                  <a:pt x="0" y="9"/>
                </a:lnTo>
                <a:lnTo>
                  <a:pt x="5" y="0"/>
                </a:lnTo>
                <a:close/>
              </a:path>
            </a:pathLst>
          </a:custGeom>
          <a:solidFill>
            <a:srgbClr val="340D71"/>
          </a:solidFill>
          <a:ln w="9525">
            <a:noFill/>
            <a:round/>
            <a:headEnd/>
            <a:tailEnd/>
          </a:ln>
        </p:spPr>
        <p:txBody>
          <a:bodyPr/>
          <a:lstStyle/>
          <a:p>
            <a:endParaRPr lang="en-US" dirty="0"/>
          </a:p>
        </p:txBody>
      </p:sp>
      <p:sp>
        <p:nvSpPr>
          <p:cNvPr id="13356" name="Freeform 2715"/>
          <p:cNvSpPr>
            <a:spLocks/>
          </p:cNvSpPr>
          <p:nvPr/>
        </p:nvSpPr>
        <p:spPr bwMode="auto">
          <a:xfrm>
            <a:off x="2873375" y="3841750"/>
            <a:ext cx="6350" cy="34925"/>
          </a:xfrm>
          <a:custGeom>
            <a:avLst/>
            <a:gdLst>
              <a:gd name="T0" fmla="*/ 10080625 w 4"/>
              <a:gd name="T1" fmla="*/ 55443438 h 22"/>
              <a:gd name="T2" fmla="*/ 10080625 w 4"/>
              <a:gd name="T3" fmla="*/ 22682200 h 22"/>
              <a:gd name="T4" fmla="*/ 0 w 4"/>
              <a:gd name="T5" fmla="*/ 0 h 22"/>
              <a:gd name="T6" fmla="*/ 0 w 4"/>
              <a:gd name="T7" fmla="*/ 32762825 h 22"/>
              <a:gd name="T8" fmla="*/ 10080625 w 4"/>
              <a:gd name="T9" fmla="*/ 5544343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2">
                <a:moveTo>
                  <a:pt x="4" y="22"/>
                </a:moveTo>
                <a:lnTo>
                  <a:pt x="4" y="9"/>
                </a:lnTo>
                <a:lnTo>
                  <a:pt x="0" y="0"/>
                </a:lnTo>
                <a:lnTo>
                  <a:pt x="0" y="13"/>
                </a:lnTo>
                <a:lnTo>
                  <a:pt x="4" y="22"/>
                </a:lnTo>
                <a:close/>
              </a:path>
            </a:pathLst>
          </a:custGeom>
          <a:solidFill>
            <a:srgbClr val="340D71"/>
          </a:solidFill>
          <a:ln w="9525">
            <a:noFill/>
            <a:round/>
            <a:headEnd/>
            <a:tailEnd/>
          </a:ln>
        </p:spPr>
        <p:txBody>
          <a:bodyPr/>
          <a:lstStyle/>
          <a:p>
            <a:endParaRPr lang="en-US" dirty="0"/>
          </a:p>
        </p:txBody>
      </p:sp>
      <p:sp>
        <p:nvSpPr>
          <p:cNvPr id="13357" name="Freeform 2716"/>
          <p:cNvSpPr>
            <a:spLocks/>
          </p:cNvSpPr>
          <p:nvPr/>
        </p:nvSpPr>
        <p:spPr bwMode="auto">
          <a:xfrm>
            <a:off x="2879725" y="3876675"/>
            <a:ext cx="20638" cy="26988"/>
          </a:xfrm>
          <a:custGeom>
            <a:avLst/>
            <a:gdLst>
              <a:gd name="T0" fmla="*/ 32763619 w 13"/>
              <a:gd name="T1" fmla="*/ 32763432 h 17"/>
              <a:gd name="T2" fmla="*/ 10080869 w 13"/>
              <a:gd name="T3" fmla="*/ 42844244 h 17"/>
              <a:gd name="T4" fmla="*/ 0 w 13"/>
              <a:gd name="T5" fmla="*/ 10080812 h 17"/>
              <a:gd name="T6" fmla="*/ 20161738 w 13"/>
              <a:gd name="T7" fmla="*/ 0 h 17"/>
              <a:gd name="T8" fmla="*/ 32763619 w 13"/>
              <a:gd name="T9" fmla="*/ 327634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13"/>
                </a:moveTo>
                <a:lnTo>
                  <a:pt x="4" y="17"/>
                </a:lnTo>
                <a:lnTo>
                  <a:pt x="0" y="4"/>
                </a:lnTo>
                <a:lnTo>
                  <a:pt x="8" y="0"/>
                </a:lnTo>
                <a:lnTo>
                  <a:pt x="13" y="13"/>
                </a:lnTo>
                <a:close/>
              </a:path>
            </a:pathLst>
          </a:custGeom>
          <a:solidFill>
            <a:srgbClr val="340D71"/>
          </a:solidFill>
          <a:ln w="9525">
            <a:noFill/>
            <a:round/>
            <a:headEnd/>
            <a:tailEnd/>
          </a:ln>
        </p:spPr>
        <p:txBody>
          <a:bodyPr/>
          <a:lstStyle/>
          <a:p>
            <a:endParaRPr lang="en-US" dirty="0"/>
          </a:p>
        </p:txBody>
      </p:sp>
      <p:sp>
        <p:nvSpPr>
          <p:cNvPr id="13358" name="Freeform 2717"/>
          <p:cNvSpPr>
            <a:spLocks/>
          </p:cNvSpPr>
          <p:nvPr/>
        </p:nvSpPr>
        <p:spPr bwMode="auto">
          <a:xfrm>
            <a:off x="2892425" y="3910013"/>
            <a:ext cx="20638" cy="20637"/>
          </a:xfrm>
          <a:custGeom>
            <a:avLst/>
            <a:gdLst>
              <a:gd name="T0" fmla="*/ 32763619 w 13"/>
              <a:gd name="T1" fmla="*/ 22680063 h 13"/>
              <a:gd name="T2" fmla="*/ 12601880 w 13"/>
              <a:gd name="T3" fmla="*/ 32760444 h 13"/>
              <a:gd name="T4" fmla="*/ 0 w 13"/>
              <a:gd name="T5" fmla="*/ 10080381 h 13"/>
              <a:gd name="T6" fmla="*/ 22682750 w 13"/>
              <a:gd name="T7" fmla="*/ 0 h 13"/>
              <a:gd name="T8" fmla="*/ 32763619 w 13"/>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5" y="13"/>
                </a:lnTo>
                <a:lnTo>
                  <a:pt x="0" y="4"/>
                </a:lnTo>
                <a:lnTo>
                  <a:pt x="9" y="0"/>
                </a:lnTo>
                <a:lnTo>
                  <a:pt x="13" y="9"/>
                </a:lnTo>
                <a:close/>
              </a:path>
            </a:pathLst>
          </a:custGeom>
          <a:solidFill>
            <a:srgbClr val="340D71"/>
          </a:solidFill>
          <a:ln w="9525">
            <a:noFill/>
            <a:round/>
            <a:headEnd/>
            <a:tailEnd/>
          </a:ln>
        </p:spPr>
        <p:txBody>
          <a:bodyPr/>
          <a:lstStyle/>
          <a:p>
            <a:endParaRPr lang="en-US" dirty="0"/>
          </a:p>
        </p:txBody>
      </p:sp>
      <p:sp>
        <p:nvSpPr>
          <p:cNvPr id="13359" name="Freeform 2718"/>
          <p:cNvSpPr>
            <a:spLocks/>
          </p:cNvSpPr>
          <p:nvPr/>
        </p:nvSpPr>
        <p:spPr bwMode="auto">
          <a:xfrm>
            <a:off x="2906713" y="3937000"/>
            <a:ext cx="20637" cy="20638"/>
          </a:xfrm>
          <a:custGeom>
            <a:avLst/>
            <a:gdLst>
              <a:gd name="T0" fmla="*/ 32760444 w 13"/>
              <a:gd name="T1" fmla="*/ 22682750 h 13"/>
              <a:gd name="T2" fmla="*/ 32760444 w 13"/>
              <a:gd name="T3" fmla="*/ 22682750 h 13"/>
              <a:gd name="T4" fmla="*/ 22680063 w 13"/>
              <a:gd name="T5" fmla="*/ 0 h 13"/>
              <a:gd name="T6" fmla="*/ 0 w 13"/>
              <a:gd name="T7" fmla="*/ 10080869 h 13"/>
              <a:gd name="T8" fmla="*/ 10080381 w 13"/>
              <a:gd name="T9" fmla="*/ 32763619 h 13"/>
              <a:gd name="T10" fmla="*/ 10080381 w 13"/>
              <a:gd name="T11" fmla="*/ 32763619 h 13"/>
              <a:gd name="T12" fmla="*/ 32760444 w 13"/>
              <a:gd name="T13" fmla="*/ 2268275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9"/>
                </a:moveTo>
                <a:lnTo>
                  <a:pt x="13" y="9"/>
                </a:lnTo>
                <a:lnTo>
                  <a:pt x="9" y="0"/>
                </a:lnTo>
                <a:lnTo>
                  <a:pt x="0" y="4"/>
                </a:lnTo>
                <a:lnTo>
                  <a:pt x="4" y="13"/>
                </a:lnTo>
                <a:lnTo>
                  <a:pt x="13" y="9"/>
                </a:lnTo>
                <a:close/>
              </a:path>
            </a:pathLst>
          </a:custGeom>
          <a:solidFill>
            <a:srgbClr val="340D71"/>
          </a:solidFill>
          <a:ln w="9525">
            <a:noFill/>
            <a:round/>
            <a:headEnd/>
            <a:tailEnd/>
          </a:ln>
        </p:spPr>
        <p:txBody>
          <a:bodyPr/>
          <a:lstStyle/>
          <a:p>
            <a:endParaRPr lang="en-US" dirty="0"/>
          </a:p>
        </p:txBody>
      </p:sp>
      <p:sp>
        <p:nvSpPr>
          <p:cNvPr id="13360" name="Freeform 2719"/>
          <p:cNvSpPr>
            <a:spLocks/>
          </p:cNvSpPr>
          <p:nvPr/>
        </p:nvSpPr>
        <p:spPr bwMode="auto">
          <a:xfrm>
            <a:off x="2921000" y="3963988"/>
            <a:ext cx="26988" cy="20637"/>
          </a:xfrm>
          <a:custGeom>
            <a:avLst/>
            <a:gdLst>
              <a:gd name="T0" fmla="*/ 42844244 w 17"/>
              <a:gd name="T1" fmla="*/ 22680063 h 13"/>
              <a:gd name="T2" fmla="*/ 20161624 w 17"/>
              <a:gd name="T3" fmla="*/ 32760444 h 13"/>
              <a:gd name="T4" fmla="*/ 0 w 17"/>
              <a:gd name="T5" fmla="*/ 10080381 h 13"/>
              <a:gd name="T6" fmla="*/ 30242435 w 17"/>
              <a:gd name="T7" fmla="*/ 0 h 13"/>
              <a:gd name="T8" fmla="*/ 42844244 w 17"/>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4"/>
                </a:lnTo>
                <a:lnTo>
                  <a:pt x="12" y="0"/>
                </a:lnTo>
                <a:lnTo>
                  <a:pt x="17" y="9"/>
                </a:lnTo>
                <a:close/>
              </a:path>
            </a:pathLst>
          </a:custGeom>
          <a:solidFill>
            <a:srgbClr val="340D71"/>
          </a:solidFill>
          <a:ln w="9525">
            <a:noFill/>
            <a:round/>
            <a:headEnd/>
            <a:tailEnd/>
          </a:ln>
        </p:spPr>
        <p:txBody>
          <a:bodyPr/>
          <a:lstStyle/>
          <a:p>
            <a:endParaRPr lang="en-US" dirty="0"/>
          </a:p>
        </p:txBody>
      </p:sp>
      <p:sp>
        <p:nvSpPr>
          <p:cNvPr id="13361" name="Freeform 2720"/>
          <p:cNvSpPr>
            <a:spLocks/>
          </p:cNvSpPr>
          <p:nvPr/>
        </p:nvSpPr>
        <p:spPr bwMode="auto">
          <a:xfrm>
            <a:off x="2940050" y="3990975"/>
            <a:ext cx="20638" cy="26988"/>
          </a:xfrm>
          <a:custGeom>
            <a:avLst/>
            <a:gdLst>
              <a:gd name="T0" fmla="*/ 32763619 w 13"/>
              <a:gd name="T1" fmla="*/ 32763432 h 17"/>
              <a:gd name="T2" fmla="*/ 12601880 w 13"/>
              <a:gd name="T3" fmla="*/ 42844244 h 17"/>
              <a:gd name="T4" fmla="*/ 0 w 13"/>
              <a:gd name="T5" fmla="*/ 22682620 h 17"/>
              <a:gd name="T6" fmla="*/ 22682750 w 13"/>
              <a:gd name="T7" fmla="*/ 0 h 17"/>
              <a:gd name="T8" fmla="*/ 32763619 w 13"/>
              <a:gd name="T9" fmla="*/ 327634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13"/>
                </a:moveTo>
                <a:lnTo>
                  <a:pt x="5" y="17"/>
                </a:lnTo>
                <a:lnTo>
                  <a:pt x="0" y="9"/>
                </a:lnTo>
                <a:lnTo>
                  <a:pt x="9" y="0"/>
                </a:lnTo>
                <a:lnTo>
                  <a:pt x="13" y="13"/>
                </a:lnTo>
                <a:close/>
              </a:path>
            </a:pathLst>
          </a:custGeom>
          <a:solidFill>
            <a:srgbClr val="340D71"/>
          </a:solidFill>
          <a:ln w="9525">
            <a:noFill/>
            <a:round/>
            <a:headEnd/>
            <a:tailEnd/>
          </a:ln>
        </p:spPr>
        <p:txBody>
          <a:bodyPr/>
          <a:lstStyle/>
          <a:p>
            <a:endParaRPr lang="en-US" dirty="0"/>
          </a:p>
        </p:txBody>
      </p:sp>
      <p:sp>
        <p:nvSpPr>
          <p:cNvPr id="13362" name="Freeform 2721"/>
          <p:cNvSpPr>
            <a:spLocks/>
          </p:cNvSpPr>
          <p:nvPr/>
        </p:nvSpPr>
        <p:spPr bwMode="auto">
          <a:xfrm>
            <a:off x="2954338" y="4025900"/>
            <a:ext cx="20637" cy="19050"/>
          </a:xfrm>
          <a:custGeom>
            <a:avLst/>
            <a:gdLst>
              <a:gd name="T0" fmla="*/ 32760444 w 13"/>
              <a:gd name="T1" fmla="*/ 20161250 h 12"/>
              <a:gd name="T2" fmla="*/ 10080381 w 13"/>
              <a:gd name="T3" fmla="*/ 30241875 h 12"/>
              <a:gd name="T4" fmla="*/ 0 w 13"/>
              <a:gd name="T5" fmla="*/ 10080625 h 12"/>
              <a:gd name="T6" fmla="*/ 20160762 w 13"/>
              <a:gd name="T7" fmla="*/ 0 h 12"/>
              <a:gd name="T8" fmla="*/ 32760444 w 13"/>
              <a:gd name="T9" fmla="*/ 2016125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8"/>
                </a:moveTo>
                <a:lnTo>
                  <a:pt x="4" y="12"/>
                </a:lnTo>
                <a:lnTo>
                  <a:pt x="0" y="4"/>
                </a:lnTo>
                <a:lnTo>
                  <a:pt x="8" y="0"/>
                </a:lnTo>
                <a:lnTo>
                  <a:pt x="13" y="8"/>
                </a:lnTo>
                <a:close/>
              </a:path>
            </a:pathLst>
          </a:custGeom>
          <a:solidFill>
            <a:srgbClr val="340D71"/>
          </a:solidFill>
          <a:ln w="9525">
            <a:noFill/>
            <a:round/>
            <a:headEnd/>
            <a:tailEnd/>
          </a:ln>
        </p:spPr>
        <p:txBody>
          <a:bodyPr/>
          <a:lstStyle/>
          <a:p>
            <a:endParaRPr lang="en-US" dirty="0"/>
          </a:p>
        </p:txBody>
      </p:sp>
      <p:sp>
        <p:nvSpPr>
          <p:cNvPr id="13363" name="Freeform 2722"/>
          <p:cNvSpPr>
            <a:spLocks/>
          </p:cNvSpPr>
          <p:nvPr/>
        </p:nvSpPr>
        <p:spPr bwMode="auto">
          <a:xfrm>
            <a:off x="2967038" y="4052888"/>
            <a:ext cx="26987" cy="19050"/>
          </a:xfrm>
          <a:custGeom>
            <a:avLst/>
            <a:gdLst>
              <a:gd name="T0" fmla="*/ 42841069 w 17"/>
              <a:gd name="T1" fmla="*/ 20161250 h 12"/>
              <a:gd name="T2" fmla="*/ 32760631 w 17"/>
              <a:gd name="T3" fmla="*/ 0 h 12"/>
              <a:gd name="T4" fmla="*/ 32760631 w 17"/>
              <a:gd name="T5" fmla="*/ 0 h 12"/>
              <a:gd name="T6" fmla="*/ 0 w 17"/>
              <a:gd name="T7" fmla="*/ 10080625 h 12"/>
              <a:gd name="T8" fmla="*/ 12599754 w 17"/>
              <a:gd name="T9" fmla="*/ 10080625 h 12"/>
              <a:gd name="T10" fmla="*/ 22680192 w 17"/>
              <a:gd name="T11" fmla="*/ 30241875 h 12"/>
              <a:gd name="T12" fmla="*/ 42841069 w 17"/>
              <a:gd name="T13" fmla="*/ 2016125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17" y="8"/>
                </a:moveTo>
                <a:lnTo>
                  <a:pt x="13" y="0"/>
                </a:lnTo>
                <a:lnTo>
                  <a:pt x="0" y="4"/>
                </a:lnTo>
                <a:lnTo>
                  <a:pt x="5" y="4"/>
                </a:lnTo>
                <a:lnTo>
                  <a:pt x="9" y="12"/>
                </a:lnTo>
                <a:lnTo>
                  <a:pt x="17" y="8"/>
                </a:lnTo>
                <a:close/>
              </a:path>
            </a:pathLst>
          </a:custGeom>
          <a:solidFill>
            <a:srgbClr val="340D71"/>
          </a:solidFill>
          <a:ln w="9525">
            <a:noFill/>
            <a:round/>
            <a:headEnd/>
            <a:tailEnd/>
          </a:ln>
        </p:spPr>
        <p:txBody>
          <a:bodyPr/>
          <a:lstStyle/>
          <a:p>
            <a:endParaRPr lang="en-US" dirty="0"/>
          </a:p>
        </p:txBody>
      </p:sp>
      <p:sp>
        <p:nvSpPr>
          <p:cNvPr id="13364" name="Freeform 2723"/>
          <p:cNvSpPr>
            <a:spLocks/>
          </p:cNvSpPr>
          <p:nvPr/>
        </p:nvSpPr>
        <p:spPr bwMode="auto">
          <a:xfrm>
            <a:off x="2987675" y="4079875"/>
            <a:ext cx="26988" cy="19050"/>
          </a:xfrm>
          <a:custGeom>
            <a:avLst/>
            <a:gdLst>
              <a:gd name="T0" fmla="*/ 42844244 w 17"/>
              <a:gd name="T1" fmla="*/ 20161250 h 12"/>
              <a:gd name="T2" fmla="*/ 22682620 w 17"/>
              <a:gd name="T3" fmla="*/ 30241875 h 12"/>
              <a:gd name="T4" fmla="*/ 0 w 17"/>
              <a:gd name="T5" fmla="*/ 10080625 h 12"/>
              <a:gd name="T6" fmla="*/ 22682620 w 17"/>
              <a:gd name="T7" fmla="*/ 0 h 12"/>
              <a:gd name="T8" fmla="*/ 42844244 w 17"/>
              <a:gd name="T9" fmla="*/ 2016125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7" y="8"/>
                </a:moveTo>
                <a:lnTo>
                  <a:pt x="9" y="12"/>
                </a:lnTo>
                <a:lnTo>
                  <a:pt x="0" y="4"/>
                </a:lnTo>
                <a:lnTo>
                  <a:pt x="9" y="0"/>
                </a:lnTo>
                <a:lnTo>
                  <a:pt x="17" y="8"/>
                </a:lnTo>
                <a:close/>
              </a:path>
            </a:pathLst>
          </a:custGeom>
          <a:solidFill>
            <a:srgbClr val="340D71"/>
          </a:solidFill>
          <a:ln w="9525">
            <a:noFill/>
            <a:round/>
            <a:headEnd/>
            <a:tailEnd/>
          </a:ln>
        </p:spPr>
        <p:txBody>
          <a:bodyPr/>
          <a:lstStyle/>
          <a:p>
            <a:endParaRPr lang="en-US" dirty="0"/>
          </a:p>
        </p:txBody>
      </p:sp>
      <p:sp>
        <p:nvSpPr>
          <p:cNvPr id="13365" name="Freeform 2724"/>
          <p:cNvSpPr>
            <a:spLocks/>
          </p:cNvSpPr>
          <p:nvPr/>
        </p:nvSpPr>
        <p:spPr bwMode="auto">
          <a:xfrm>
            <a:off x="3008313" y="4106863"/>
            <a:ext cx="20637" cy="20637"/>
          </a:xfrm>
          <a:custGeom>
            <a:avLst/>
            <a:gdLst>
              <a:gd name="T0" fmla="*/ 32760444 w 13"/>
              <a:gd name="T1" fmla="*/ 20160762 h 13"/>
              <a:gd name="T2" fmla="*/ 10080381 w 13"/>
              <a:gd name="T3" fmla="*/ 32760444 h 13"/>
              <a:gd name="T4" fmla="*/ 0 w 13"/>
              <a:gd name="T5" fmla="*/ 10080381 h 13"/>
              <a:gd name="T6" fmla="*/ 22680063 w 13"/>
              <a:gd name="T7" fmla="*/ 0 h 13"/>
              <a:gd name="T8" fmla="*/ 32760444 w 13"/>
              <a:gd name="T9" fmla="*/ 2016076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9" y="0"/>
                </a:lnTo>
                <a:lnTo>
                  <a:pt x="13" y="8"/>
                </a:lnTo>
                <a:close/>
              </a:path>
            </a:pathLst>
          </a:custGeom>
          <a:solidFill>
            <a:srgbClr val="340D71"/>
          </a:solidFill>
          <a:ln w="9525">
            <a:noFill/>
            <a:round/>
            <a:headEnd/>
            <a:tailEnd/>
          </a:ln>
        </p:spPr>
        <p:txBody>
          <a:bodyPr/>
          <a:lstStyle/>
          <a:p>
            <a:endParaRPr lang="en-US" dirty="0"/>
          </a:p>
        </p:txBody>
      </p:sp>
      <p:sp>
        <p:nvSpPr>
          <p:cNvPr id="13366" name="Freeform 2725"/>
          <p:cNvSpPr>
            <a:spLocks/>
          </p:cNvSpPr>
          <p:nvPr/>
        </p:nvSpPr>
        <p:spPr bwMode="auto">
          <a:xfrm>
            <a:off x="3028950" y="4133850"/>
            <a:ext cx="20638" cy="20638"/>
          </a:xfrm>
          <a:custGeom>
            <a:avLst/>
            <a:gdLst>
              <a:gd name="T0" fmla="*/ 32763619 w 13"/>
              <a:gd name="T1" fmla="*/ 20161738 h 13"/>
              <a:gd name="T2" fmla="*/ 10080869 w 13"/>
              <a:gd name="T3" fmla="*/ 32763619 h 13"/>
              <a:gd name="T4" fmla="*/ 0 w 13"/>
              <a:gd name="T5" fmla="*/ 10080869 h 13"/>
              <a:gd name="T6" fmla="*/ 20161738 w 13"/>
              <a:gd name="T7" fmla="*/ 0 h 13"/>
              <a:gd name="T8" fmla="*/ 32763619 w 13"/>
              <a:gd name="T9" fmla="*/ 2016173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8" y="0"/>
                </a:lnTo>
                <a:lnTo>
                  <a:pt x="13" y="8"/>
                </a:lnTo>
                <a:close/>
              </a:path>
            </a:pathLst>
          </a:custGeom>
          <a:solidFill>
            <a:srgbClr val="340D71"/>
          </a:solidFill>
          <a:ln w="9525">
            <a:noFill/>
            <a:round/>
            <a:headEnd/>
            <a:tailEnd/>
          </a:ln>
        </p:spPr>
        <p:txBody>
          <a:bodyPr/>
          <a:lstStyle/>
          <a:p>
            <a:endParaRPr lang="en-US" dirty="0"/>
          </a:p>
        </p:txBody>
      </p:sp>
      <p:sp>
        <p:nvSpPr>
          <p:cNvPr id="13367" name="Freeform 2726"/>
          <p:cNvSpPr>
            <a:spLocks/>
          </p:cNvSpPr>
          <p:nvPr/>
        </p:nvSpPr>
        <p:spPr bwMode="auto">
          <a:xfrm>
            <a:off x="3041650" y="4160838"/>
            <a:ext cx="26988" cy="20637"/>
          </a:xfrm>
          <a:custGeom>
            <a:avLst/>
            <a:gdLst>
              <a:gd name="T0" fmla="*/ 42844244 w 17"/>
              <a:gd name="T1" fmla="*/ 20160762 h 13"/>
              <a:gd name="T2" fmla="*/ 42844244 w 17"/>
              <a:gd name="T3" fmla="*/ 10080381 h 13"/>
              <a:gd name="T4" fmla="*/ 22682620 w 17"/>
              <a:gd name="T5" fmla="*/ 0 h 13"/>
              <a:gd name="T6" fmla="*/ 0 w 17"/>
              <a:gd name="T7" fmla="*/ 10080381 h 13"/>
              <a:gd name="T8" fmla="*/ 22682620 w 17"/>
              <a:gd name="T9" fmla="*/ 32760444 h 13"/>
              <a:gd name="T10" fmla="*/ 22682620 w 17"/>
              <a:gd name="T11" fmla="*/ 32760444 h 13"/>
              <a:gd name="T12" fmla="*/ 42844244 w 17"/>
              <a:gd name="T13" fmla="*/ 20160762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8"/>
                </a:moveTo>
                <a:lnTo>
                  <a:pt x="17" y="4"/>
                </a:lnTo>
                <a:lnTo>
                  <a:pt x="9" y="0"/>
                </a:lnTo>
                <a:lnTo>
                  <a:pt x="0" y="4"/>
                </a:lnTo>
                <a:lnTo>
                  <a:pt x="9" y="13"/>
                </a:lnTo>
                <a:lnTo>
                  <a:pt x="17" y="8"/>
                </a:lnTo>
                <a:close/>
              </a:path>
            </a:pathLst>
          </a:custGeom>
          <a:solidFill>
            <a:srgbClr val="340D71"/>
          </a:solidFill>
          <a:ln w="9525">
            <a:noFill/>
            <a:round/>
            <a:headEnd/>
            <a:tailEnd/>
          </a:ln>
        </p:spPr>
        <p:txBody>
          <a:bodyPr/>
          <a:lstStyle/>
          <a:p>
            <a:endParaRPr lang="en-US" dirty="0"/>
          </a:p>
        </p:txBody>
      </p:sp>
      <p:sp>
        <p:nvSpPr>
          <p:cNvPr id="13368" name="Freeform 2727"/>
          <p:cNvSpPr>
            <a:spLocks/>
          </p:cNvSpPr>
          <p:nvPr/>
        </p:nvSpPr>
        <p:spPr bwMode="auto">
          <a:xfrm>
            <a:off x="3062288" y="4181475"/>
            <a:ext cx="26987" cy="26988"/>
          </a:xfrm>
          <a:custGeom>
            <a:avLst/>
            <a:gdLst>
              <a:gd name="T0" fmla="*/ 42841069 w 17"/>
              <a:gd name="T1" fmla="*/ 20161624 h 17"/>
              <a:gd name="T2" fmla="*/ 22680192 w 17"/>
              <a:gd name="T3" fmla="*/ 42844244 h 17"/>
              <a:gd name="T4" fmla="*/ 0 w 17"/>
              <a:gd name="T5" fmla="*/ 20161624 h 17"/>
              <a:gd name="T6" fmla="*/ 22680192 w 17"/>
              <a:gd name="T7" fmla="*/ 0 h 17"/>
              <a:gd name="T8" fmla="*/ 42841069 w 17"/>
              <a:gd name="T9" fmla="*/ 2016162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8"/>
                </a:moveTo>
                <a:lnTo>
                  <a:pt x="9" y="17"/>
                </a:lnTo>
                <a:lnTo>
                  <a:pt x="0" y="8"/>
                </a:lnTo>
                <a:lnTo>
                  <a:pt x="9" y="0"/>
                </a:lnTo>
                <a:lnTo>
                  <a:pt x="17" y="8"/>
                </a:lnTo>
                <a:close/>
              </a:path>
            </a:pathLst>
          </a:custGeom>
          <a:solidFill>
            <a:srgbClr val="340D71"/>
          </a:solidFill>
          <a:ln w="9525">
            <a:noFill/>
            <a:round/>
            <a:headEnd/>
            <a:tailEnd/>
          </a:ln>
        </p:spPr>
        <p:txBody>
          <a:bodyPr/>
          <a:lstStyle/>
          <a:p>
            <a:endParaRPr lang="en-US" dirty="0"/>
          </a:p>
        </p:txBody>
      </p:sp>
      <p:sp>
        <p:nvSpPr>
          <p:cNvPr id="13369" name="Freeform 2728"/>
          <p:cNvSpPr>
            <a:spLocks/>
          </p:cNvSpPr>
          <p:nvPr/>
        </p:nvSpPr>
        <p:spPr bwMode="auto">
          <a:xfrm>
            <a:off x="3082925" y="4208463"/>
            <a:ext cx="26988" cy="20637"/>
          </a:xfrm>
          <a:custGeom>
            <a:avLst/>
            <a:gdLst>
              <a:gd name="T0" fmla="*/ 42844244 w 17"/>
              <a:gd name="T1" fmla="*/ 20160762 h 13"/>
              <a:gd name="T2" fmla="*/ 20161624 w 17"/>
              <a:gd name="T3" fmla="*/ 32760444 h 13"/>
              <a:gd name="T4" fmla="*/ 0 w 17"/>
              <a:gd name="T5" fmla="*/ 20160762 h 13"/>
              <a:gd name="T6" fmla="*/ 20161624 w 17"/>
              <a:gd name="T7" fmla="*/ 0 h 13"/>
              <a:gd name="T8" fmla="*/ 42844244 w 17"/>
              <a:gd name="T9" fmla="*/ 2016076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8"/>
                </a:moveTo>
                <a:lnTo>
                  <a:pt x="8" y="13"/>
                </a:lnTo>
                <a:lnTo>
                  <a:pt x="0" y="8"/>
                </a:lnTo>
                <a:lnTo>
                  <a:pt x="8" y="0"/>
                </a:lnTo>
                <a:lnTo>
                  <a:pt x="17" y="8"/>
                </a:lnTo>
                <a:close/>
              </a:path>
            </a:pathLst>
          </a:custGeom>
          <a:solidFill>
            <a:srgbClr val="340D71"/>
          </a:solidFill>
          <a:ln w="9525">
            <a:noFill/>
            <a:round/>
            <a:headEnd/>
            <a:tailEnd/>
          </a:ln>
        </p:spPr>
        <p:txBody>
          <a:bodyPr/>
          <a:lstStyle/>
          <a:p>
            <a:endParaRPr lang="en-US" dirty="0"/>
          </a:p>
        </p:txBody>
      </p:sp>
      <p:sp>
        <p:nvSpPr>
          <p:cNvPr id="13370" name="Freeform 2729"/>
          <p:cNvSpPr>
            <a:spLocks/>
          </p:cNvSpPr>
          <p:nvPr/>
        </p:nvSpPr>
        <p:spPr bwMode="auto">
          <a:xfrm>
            <a:off x="3109913" y="4235450"/>
            <a:ext cx="20637" cy="20638"/>
          </a:xfrm>
          <a:custGeom>
            <a:avLst/>
            <a:gdLst>
              <a:gd name="T0" fmla="*/ 32760444 w 13"/>
              <a:gd name="T1" fmla="*/ 10080869 h 13"/>
              <a:gd name="T2" fmla="*/ 10080381 w 13"/>
              <a:gd name="T3" fmla="*/ 32763619 h 13"/>
              <a:gd name="T4" fmla="*/ 0 w 13"/>
              <a:gd name="T5" fmla="*/ 10080869 h 13"/>
              <a:gd name="T6" fmla="*/ 10080381 w 13"/>
              <a:gd name="T7" fmla="*/ 0 h 13"/>
              <a:gd name="T8" fmla="*/ 32760444 w 13"/>
              <a:gd name="T9" fmla="*/ 1008086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4" y="13"/>
                </a:lnTo>
                <a:lnTo>
                  <a:pt x="0" y="4"/>
                </a:lnTo>
                <a:lnTo>
                  <a:pt x="4" y="0"/>
                </a:lnTo>
                <a:lnTo>
                  <a:pt x="13" y="4"/>
                </a:lnTo>
                <a:close/>
              </a:path>
            </a:pathLst>
          </a:custGeom>
          <a:solidFill>
            <a:srgbClr val="340D71"/>
          </a:solidFill>
          <a:ln w="9525">
            <a:noFill/>
            <a:round/>
            <a:headEnd/>
            <a:tailEnd/>
          </a:ln>
        </p:spPr>
        <p:txBody>
          <a:bodyPr/>
          <a:lstStyle/>
          <a:p>
            <a:endParaRPr lang="en-US" dirty="0"/>
          </a:p>
        </p:txBody>
      </p:sp>
      <p:sp>
        <p:nvSpPr>
          <p:cNvPr id="13371" name="Freeform 2730"/>
          <p:cNvSpPr>
            <a:spLocks/>
          </p:cNvSpPr>
          <p:nvPr/>
        </p:nvSpPr>
        <p:spPr bwMode="auto">
          <a:xfrm>
            <a:off x="3130550" y="4256088"/>
            <a:ext cx="20638" cy="19050"/>
          </a:xfrm>
          <a:custGeom>
            <a:avLst/>
            <a:gdLst>
              <a:gd name="T0" fmla="*/ 32763619 w 13"/>
              <a:gd name="T1" fmla="*/ 20161250 h 12"/>
              <a:gd name="T2" fmla="*/ 20161738 w 13"/>
              <a:gd name="T3" fmla="*/ 30241875 h 12"/>
              <a:gd name="T4" fmla="*/ 0 w 13"/>
              <a:gd name="T5" fmla="*/ 20161250 h 12"/>
              <a:gd name="T6" fmla="*/ 20161738 w 13"/>
              <a:gd name="T7" fmla="*/ 0 h 12"/>
              <a:gd name="T8" fmla="*/ 32763619 w 13"/>
              <a:gd name="T9" fmla="*/ 2016125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8"/>
                </a:moveTo>
                <a:lnTo>
                  <a:pt x="8" y="12"/>
                </a:lnTo>
                <a:lnTo>
                  <a:pt x="0" y="8"/>
                </a:lnTo>
                <a:lnTo>
                  <a:pt x="8" y="0"/>
                </a:lnTo>
                <a:lnTo>
                  <a:pt x="13" y="8"/>
                </a:lnTo>
                <a:close/>
              </a:path>
            </a:pathLst>
          </a:custGeom>
          <a:solidFill>
            <a:srgbClr val="340D71"/>
          </a:solidFill>
          <a:ln w="9525">
            <a:noFill/>
            <a:round/>
            <a:headEnd/>
            <a:tailEnd/>
          </a:ln>
        </p:spPr>
        <p:txBody>
          <a:bodyPr/>
          <a:lstStyle/>
          <a:p>
            <a:endParaRPr lang="en-US" dirty="0"/>
          </a:p>
        </p:txBody>
      </p:sp>
      <p:sp>
        <p:nvSpPr>
          <p:cNvPr id="13372" name="Freeform 2731"/>
          <p:cNvSpPr>
            <a:spLocks/>
          </p:cNvSpPr>
          <p:nvPr/>
        </p:nvSpPr>
        <p:spPr bwMode="auto">
          <a:xfrm>
            <a:off x="3151188" y="4283075"/>
            <a:ext cx="26987" cy="19050"/>
          </a:xfrm>
          <a:custGeom>
            <a:avLst/>
            <a:gdLst>
              <a:gd name="T0" fmla="*/ 42841069 w 17"/>
              <a:gd name="T1" fmla="*/ 10080625 h 12"/>
              <a:gd name="T2" fmla="*/ 30241315 w 17"/>
              <a:gd name="T3" fmla="*/ 10080625 h 12"/>
              <a:gd name="T4" fmla="*/ 20160876 w 17"/>
              <a:gd name="T5" fmla="*/ 0 h 12"/>
              <a:gd name="T6" fmla="*/ 0 w 17"/>
              <a:gd name="T7" fmla="*/ 10080625 h 12"/>
              <a:gd name="T8" fmla="*/ 10080438 w 17"/>
              <a:gd name="T9" fmla="*/ 20161250 h 12"/>
              <a:gd name="T10" fmla="*/ 20160876 w 17"/>
              <a:gd name="T11" fmla="*/ 30241875 h 12"/>
              <a:gd name="T12" fmla="*/ 42841069 w 17"/>
              <a:gd name="T13" fmla="*/ 1008062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17" y="4"/>
                </a:moveTo>
                <a:lnTo>
                  <a:pt x="12" y="4"/>
                </a:lnTo>
                <a:lnTo>
                  <a:pt x="8" y="0"/>
                </a:lnTo>
                <a:lnTo>
                  <a:pt x="0" y="4"/>
                </a:lnTo>
                <a:lnTo>
                  <a:pt x="4" y="8"/>
                </a:lnTo>
                <a:lnTo>
                  <a:pt x="8" y="12"/>
                </a:lnTo>
                <a:lnTo>
                  <a:pt x="17" y="4"/>
                </a:lnTo>
                <a:close/>
              </a:path>
            </a:pathLst>
          </a:custGeom>
          <a:solidFill>
            <a:srgbClr val="340D71"/>
          </a:solidFill>
          <a:ln w="9525">
            <a:noFill/>
            <a:round/>
            <a:headEnd/>
            <a:tailEnd/>
          </a:ln>
        </p:spPr>
        <p:txBody>
          <a:bodyPr/>
          <a:lstStyle/>
          <a:p>
            <a:endParaRPr lang="en-US" dirty="0"/>
          </a:p>
        </p:txBody>
      </p:sp>
      <p:sp>
        <p:nvSpPr>
          <p:cNvPr id="13373" name="Freeform 2732"/>
          <p:cNvSpPr>
            <a:spLocks/>
          </p:cNvSpPr>
          <p:nvPr/>
        </p:nvSpPr>
        <p:spPr bwMode="auto">
          <a:xfrm>
            <a:off x="3178175" y="4302125"/>
            <a:ext cx="19050" cy="20638"/>
          </a:xfrm>
          <a:custGeom>
            <a:avLst/>
            <a:gdLst>
              <a:gd name="T0" fmla="*/ 30241875 w 12"/>
              <a:gd name="T1" fmla="*/ 12601880 h 13"/>
              <a:gd name="T2" fmla="*/ 20161250 w 12"/>
              <a:gd name="T3" fmla="*/ 32763619 h 13"/>
              <a:gd name="T4" fmla="*/ 0 w 12"/>
              <a:gd name="T5" fmla="*/ 22682750 h 13"/>
              <a:gd name="T6" fmla="*/ 20161250 w 12"/>
              <a:gd name="T7" fmla="*/ 0 h 13"/>
              <a:gd name="T8" fmla="*/ 30241875 w 12"/>
              <a:gd name="T9" fmla="*/ 1260188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5"/>
                </a:moveTo>
                <a:lnTo>
                  <a:pt x="8" y="13"/>
                </a:lnTo>
                <a:lnTo>
                  <a:pt x="0" y="9"/>
                </a:lnTo>
                <a:lnTo>
                  <a:pt x="8" y="0"/>
                </a:lnTo>
                <a:lnTo>
                  <a:pt x="12" y="5"/>
                </a:lnTo>
                <a:close/>
              </a:path>
            </a:pathLst>
          </a:custGeom>
          <a:solidFill>
            <a:srgbClr val="340D71"/>
          </a:solidFill>
          <a:ln w="9525">
            <a:noFill/>
            <a:round/>
            <a:headEnd/>
            <a:tailEnd/>
          </a:ln>
        </p:spPr>
        <p:txBody>
          <a:bodyPr/>
          <a:lstStyle/>
          <a:p>
            <a:endParaRPr lang="en-US" dirty="0"/>
          </a:p>
        </p:txBody>
      </p:sp>
      <p:sp>
        <p:nvSpPr>
          <p:cNvPr id="13374" name="Freeform 2733"/>
          <p:cNvSpPr>
            <a:spLocks/>
          </p:cNvSpPr>
          <p:nvPr/>
        </p:nvSpPr>
        <p:spPr bwMode="auto">
          <a:xfrm>
            <a:off x="3205163" y="4322763"/>
            <a:ext cx="19050" cy="20637"/>
          </a:xfrm>
          <a:custGeom>
            <a:avLst/>
            <a:gdLst>
              <a:gd name="T0" fmla="*/ 30241875 w 12"/>
              <a:gd name="T1" fmla="*/ 22680063 h 13"/>
              <a:gd name="T2" fmla="*/ 10080625 w 12"/>
              <a:gd name="T3" fmla="*/ 32760444 h 13"/>
              <a:gd name="T4" fmla="*/ 0 w 12"/>
              <a:gd name="T5" fmla="*/ 22680063 h 13"/>
              <a:gd name="T6" fmla="*/ 10080625 w 12"/>
              <a:gd name="T7" fmla="*/ 0 h 13"/>
              <a:gd name="T8" fmla="*/ 30241875 w 12"/>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9"/>
                </a:moveTo>
                <a:lnTo>
                  <a:pt x="4" y="13"/>
                </a:lnTo>
                <a:lnTo>
                  <a:pt x="0" y="9"/>
                </a:lnTo>
                <a:lnTo>
                  <a:pt x="4" y="0"/>
                </a:lnTo>
                <a:lnTo>
                  <a:pt x="12" y="9"/>
                </a:lnTo>
                <a:close/>
              </a:path>
            </a:pathLst>
          </a:custGeom>
          <a:solidFill>
            <a:srgbClr val="340D71"/>
          </a:solidFill>
          <a:ln w="9525">
            <a:noFill/>
            <a:round/>
            <a:headEnd/>
            <a:tailEnd/>
          </a:ln>
        </p:spPr>
        <p:txBody>
          <a:bodyPr/>
          <a:lstStyle/>
          <a:p>
            <a:endParaRPr lang="en-US" dirty="0"/>
          </a:p>
        </p:txBody>
      </p:sp>
      <p:sp>
        <p:nvSpPr>
          <p:cNvPr id="13375" name="Freeform 2734"/>
          <p:cNvSpPr>
            <a:spLocks/>
          </p:cNvSpPr>
          <p:nvPr/>
        </p:nvSpPr>
        <p:spPr bwMode="auto">
          <a:xfrm>
            <a:off x="3224213" y="4343400"/>
            <a:ext cx="28575" cy="20638"/>
          </a:xfrm>
          <a:custGeom>
            <a:avLst/>
            <a:gdLst>
              <a:gd name="T0" fmla="*/ 45362813 w 18"/>
              <a:gd name="T1" fmla="*/ 10080869 h 13"/>
              <a:gd name="T2" fmla="*/ 22682200 w 18"/>
              <a:gd name="T3" fmla="*/ 32763619 h 13"/>
              <a:gd name="T4" fmla="*/ 0 w 18"/>
              <a:gd name="T5" fmla="*/ 22682750 h 13"/>
              <a:gd name="T6" fmla="*/ 22682200 w 18"/>
              <a:gd name="T7" fmla="*/ 0 h 13"/>
              <a:gd name="T8" fmla="*/ 45362813 w 18"/>
              <a:gd name="T9" fmla="*/ 1008086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18" y="4"/>
                </a:moveTo>
                <a:lnTo>
                  <a:pt x="9" y="13"/>
                </a:lnTo>
                <a:lnTo>
                  <a:pt x="0" y="9"/>
                </a:lnTo>
                <a:lnTo>
                  <a:pt x="9" y="0"/>
                </a:lnTo>
                <a:lnTo>
                  <a:pt x="18" y="4"/>
                </a:lnTo>
                <a:close/>
              </a:path>
            </a:pathLst>
          </a:custGeom>
          <a:solidFill>
            <a:srgbClr val="340D71"/>
          </a:solidFill>
          <a:ln w="9525">
            <a:noFill/>
            <a:round/>
            <a:headEnd/>
            <a:tailEnd/>
          </a:ln>
        </p:spPr>
        <p:txBody>
          <a:bodyPr/>
          <a:lstStyle/>
          <a:p>
            <a:endParaRPr lang="en-US" dirty="0"/>
          </a:p>
        </p:txBody>
      </p:sp>
      <p:sp>
        <p:nvSpPr>
          <p:cNvPr id="13376" name="Freeform 2735"/>
          <p:cNvSpPr>
            <a:spLocks/>
          </p:cNvSpPr>
          <p:nvPr/>
        </p:nvSpPr>
        <p:spPr bwMode="auto">
          <a:xfrm>
            <a:off x="3252788" y="4364038"/>
            <a:ext cx="26987" cy="20637"/>
          </a:xfrm>
          <a:custGeom>
            <a:avLst/>
            <a:gdLst>
              <a:gd name="T0" fmla="*/ 42841069 w 17"/>
              <a:gd name="T1" fmla="*/ 10080381 h 13"/>
              <a:gd name="T2" fmla="*/ 20160876 w 17"/>
              <a:gd name="T3" fmla="*/ 32760444 h 13"/>
              <a:gd name="T4" fmla="*/ 0 w 17"/>
              <a:gd name="T5" fmla="*/ 20160762 h 13"/>
              <a:gd name="T6" fmla="*/ 20160876 w 17"/>
              <a:gd name="T7" fmla="*/ 0 h 13"/>
              <a:gd name="T8" fmla="*/ 42841069 w 17"/>
              <a:gd name="T9" fmla="*/ 1008038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8" y="13"/>
                </a:lnTo>
                <a:lnTo>
                  <a:pt x="0" y="8"/>
                </a:lnTo>
                <a:lnTo>
                  <a:pt x="8" y="0"/>
                </a:lnTo>
                <a:lnTo>
                  <a:pt x="17" y="4"/>
                </a:lnTo>
                <a:close/>
              </a:path>
            </a:pathLst>
          </a:custGeom>
          <a:solidFill>
            <a:srgbClr val="340D71"/>
          </a:solidFill>
          <a:ln w="9525">
            <a:noFill/>
            <a:round/>
            <a:headEnd/>
            <a:tailEnd/>
          </a:ln>
        </p:spPr>
        <p:txBody>
          <a:bodyPr/>
          <a:lstStyle/>
          <a:p>
            <a:endParaRPr lang="en-US" dirty="0"/>
          </a:p>
        </p:txBody>
      </p:sp>
      <p:sp>
        <p:nvSpPr>
          <p:cNvPr id="13377" name="Freeform 2736"/>
          <p:cNvSpPr>
            <a:spLocks/>
          </p:cNvSpPr>
          <p:nvPr/>
        </p:nvSpPr>
        <p:spPr bwMode="auto">
          <a:xfrm>
            <a:off x="3279775" y="4384675"/>
            <a:ext cx="26988" cy="19050"/>
          </a:xfrm>
          <a:custGeom>
            <a:avLst/>
            <a:gdLst>
              <a:gd name="T0" fmla="*/ 42844244 w 17"/>
              <a:gd name="T1" fmla="*/ 10080625 h 12"/>
              <a:gd name="T2" fmla="*/ 30242435 w 17"/>
              <a:gd name="T3" fmla="*/ 10080625 h 12"/>
              <a:gd name="T4" fmla="*/ 20161624 w 17"/>
              <a:gd name="T5" fmla="*/ 0 h 12"/>
              <a:gd name="T6" fmla="*/ 0 w 17"/>
              <a:gd name="T7" fmla="*/ 10080625 h 12"/>
              <a:gd name="T8" fmla="*/ 20161624 w 17"/>
              <a:gd name="T9" fmla="*/ 30241875 h 12"/>
              <a:gd name="T10" fmla="*/ 20161624 w 17"/>
              <a:gd name="T11" fmla="*/ 30241875 h 12"/>
              <a:gd name="T12" fmla="*/ 42844244 w 17"/>
              <a:gd name="T13" fmla="*/ 1008062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17" y="4"/>
                </a:moveTo>
                <a:lnTo>
                  <a:pt x="12" y="4"/>
                </a:lnTo>
                <a:lnTo>
                  <a:pt x="8" y="0"/>
                </a:lnTo>
                <a:lnTo>
                  <a:pt x="0" y="4"/>
                </a:lnTo>
                <a:lnTo>
                  <a:pt x="8" y="12"/>
                </a:lnTo>
                <a:lnTo>
                  <a:pt x="17" y="4"/>
                </a:lnTo>
                <a:close/>
              </a:path>
            </a:pathLst>
          </a:custGeom>
          <a:solidFill>
            <a:srgbClr val="340D71"/>
          </a:solidFill>
          <a:ln w="9525">
            <a:noFill/>
            <a:round/>
            <a:headEnd/>
            <a:tailEnd/>
          </a:ln>
        </p:spPr>
        <p:txBody>
          <a:bodyPr/>
          <a:lstStyle/>
          <a:p>
            <a:endParaRPr lang="en-US" dirty="0"/>
          </a:p>
        </p:txBody>
      </p:sp>
      <p:sp>
        <p:nvSpPr>
          <p:cNvPr id="13378" name="Freeform 2737"/>
          <p:cNvSpPr>
            <a:spLocks/>
          </p:cNvSpPr>
          <p:nvPr/>
        </p:nvSpPr>
        <p:spPr bwMode="auto">
          <a:xfrm>
            <a:off x="3306763" y="4397375"/>
            <a:ext cx="26987" cy="20638"/>
          </a:xfrm>
          <a:custGeom>
            <a:avLst/>
            <a:gdLst>
              <a:gd name="T0" fmla="*/ 42841069 w 17"/>
              <a:gd name="T1" fmla="*/ 10080869 h 13"/>
              <a:gd name="T2" fmla="*/ 30241315 w 17"/>
              <a:gd name="T3" fmla="*/ 32763619 h 13"/>
              <a:gd name="T4" fmla="*/ 0 w 17"/>
              <a:gd name="T5" fmla="*/ 22682750 h 13"/>
              <a:gd name="T6" fmla="*/ 20160876 w 17"/>
              <a:gd name="T7" fmla="*/ 0 h 13"/>
              <a:gd name="T8" fmla="*/ 42841069 w 17"/>
              <a:gd name="T9" fmla="*/ 1008086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12" y="13"/>
                </a:lnTo>
                <a:lnTo>
                  <a:pt x="0" y="9"/>
                </a:lnTo>
                <a:lnTo>
                  <a:pt x="8" y="0"/>
                </a:lnTo>
                <a:lnTo>
                  <a:pt x="17" y="4"/>
                </a:lnTo>
                <a:close/>
              </a:path>
            </a:pathLst>
          </a:custGeom>
          <a:solidFill>
            <a:srgbClr val="340D71"/>
          </a:solidFill>
          <a:ln w="9525">
            <a:noFill/>
            <a:round/>
            <a:headEnd/>
            <a:tailEnd/>
          </a:ln>
        </p:spPr>
        <p:txBody>
          <a:bodyPr/>
          <a:lstStyle/>
          <a:p>
            <a:endParaRPr lang="en-US" dirty="0"/>
          </a:p>
        </p:txBody>
      </p:sp>
      <p:sp>
        <p:nvSpPr>
          <p:cNvPr id="13379" name="Freeform 2738"/>
          <p:cNvSpPr>
            <a:spLocks/>
          </p:cNvSpPr>
          <p:nvPr/>
        </p:nvSpPr>
        <p:spPr bwMode="auto">
          <a:xfrm>
            <a:off x="3340100" y="4411663"/>
            <a:ext cx="20638" cy="26987"/>
          </a:xfrm>
          <a:custGeom>
            <a:avLst/>
            <a:gdLst>
              <a:gd name="T0" fmla="*/ 32763619 w 13"/>
              <a:gd name="T1" fmla="*/ 10080438 h 17"/>
              <a:gd name="T2" fmla="*/ 22682750 w 13"/>
              <a:gd name="T3" fmla="*/ 42841069 h 17"/>
              <a:gd name="T4" fmla="*/ 0 w 13"/>
              <a:gd name="T5" fmla="*/ 20160876 h 17"/>
              <a:gd name="T6" fmla="*/ 10080869 w 13"/>
              <a:gd name="T7" fmla="*/ 0 h 17"/>
              <a:gd name="T8" fmla="*/ 32763619 w 13"/>
              <a:gd name="T9" fmla="*/ 1008043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4"/>
                </a:moveTo>
                <a:lnTo>
                  <a:pt x="9" y="17"/>
                </a:lnTo>
                <a:lnTo>
                  <a:pt x="0" y="8"/>
                </a:lnTo>
                <a:lnTo>
                  <a:pt x="4" y="0"/>
                </a:lnTo>
                <a:lnTo>
                  <a:pt x="13" y="4"/>
                </a:lnTo>
                <a:close/>
              </a:path>
            </a:pathLst>
          </a:custGeom>
          <a:solidFill>
            <a:srgbClr val="340D71"/>
          </a:solidFill>
          <a:ln w="9525">
            <a:noFill/>
            <a:round/>
            <a:headEnd/>
            <a:tailEnd/>
          </a:ln>
        </p:spPr>
        <p:txBody>
          <a:bodyPr/>
          <a:lstStyle/>
          <a:p>
            <a:endParaRPr lang="en-US" dirty="0"/>
          </a:p>
        </p:txBody>
      </p:sp>
      <p:sp>
        <p:nvSpPr>
          <p:cNvPr id="13380" name="Freeform 2739"/>
          <p:cNvSpPr>
            <a:spLocks/>
          </p:cNvSpPr>
          <p:nvPr/>
        </p:nvSpPr>
        <p:spPr bwMode="auto">
          <a:xfrm>
            <a:off x="3367088" y="4430713"/>
            <a:ext cx="20637" cy="20637"/>
          </a:xfrm>
          <a:custGeom>
            <a:avLst/>
            <a:gdLst>
              <a:gd name="T0" fmla="*/ 32760444 w 13"/>
              <a:gd name="T1" fmla="*/ 0 h 13"/>
              <a:gd name="T2" fmla="*/ 10080381 w 13"/>
              <a:gd name="T3" fmla="*/ 0 h 13"/>
              <a:gd name="T4" fmla="*/ 10080381 w 13"/>
              <a:gd name="T5" fmla="*/ 0 h 13"/>
              <a:gd name="T6" fmla="*/ 0 w 13"/>
              <a:gd name="T7" fmla="*/ 22680063 h 13"/>
              <a:gd name="T8" fmla="*/ 0 w 13"/>
              <a:gd name="T9" fmla="*/ 22680063 h 13"/>
              <a:gd name="T10" fmla="*/ 22680063 w 13"/>
              <a:gd name="T11" fmla="*/ 32760444 h 13"/>
              <a:gd name="T12" fmla="*/ 32760444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4" y="0"/>
                </a:lnTo>
                <a:lnTo>
                  <a:pt x="0" y="9"/>
                </a:lnTo>
                <a:lnTo>
                  <a:pt x="9" y="13"/>
                </a:lnTo>
                <a:lnTo>
                  <a:pt x="13" y="0"/>
                </a:lnTo>
                <a:close/>
              </a:path>
            </a:pathLst>
          </a:custGeom>
          <a:solidFill>
            <a:srgbClr val="340D71"/>
          </a:solidFill>
          <a:ln w="9525">
            <a:noFill/>
            <a:round/>
            <a:headEnd/>
            <a:tailEnd/>
          </a:ln>
        </p:spPr>
        <p:txBody>
          <a:bodyPr/>
          <a:lstStyle/>
          <a:p>
            <a:endParaRPr lang="en-US" dirty="0"/>
          </a:p>
        </p:txBody>
      </p:sp>
      <p:sp>
        <p:nvSpPr>
          <p:cNvPr id="13381" name="Freeform 2740"/>
          <p:cNvSpPr>
            <a:spLocks/>
          </p:cNvSpPr>
          <p:nvPr/>
        </p:nvSpPr>
        <p:spPr bwMode="auto">
          <a:xfrm>
            <a:off x="3394075" y="4438650"/>
            <a:ext cx="26988" cy="20638"/>
          </a:xfrm>
          <a:custGeom>
            <a:avLst/>
            <a:gdLst>
              <a:gd name="T0" fmla="*/ 42844244 w 17"/>
              <a:gd name="T1" fmla="*/ 10080869 h 13"/>
              <a:gd name="T2" fmla="*/ 32763432 w 17"/>
              <a:gd name="T3" fmla="*/ 32763619 h 13"/>
              <a:gd name="T4" fmla="*/ 0 w 17"/>
              <a:gd name="T5" fmla="*/ 32763619 h 13"/>
              <a:gd name="T6" fmla="*/ 10080812 w 17"/>
              <a:gd name="T7" fmla="*/ 0 h 13"/>
              <a:gd name="T8" fmla="*/ 42844244 w 17"/>
              <a:gd name="T9" fmla="*/ 1008086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4"/>
                </a:moveTo>
                <a:lnTo>
                  <a:pt x="13" y="13"/>
                </a:lnTo>
                <a:lnTo>
                  <a:pt x="0" y="13"/>
                </a:lnTo>
                <a:lnTo>
                  <a:pt x="4" y="0"/>
                </a:lnTo>
                <a:lnTo>
                  <a:pt x="17" y="4"/>
                </a:lnTo>
                <a:close/>
              </a:path>
            </a:pathLst>
          </a:custGeom>
          <a:solidFill>
            <a:srgbClr val="340D71"/>
          </a:solidFill>
          <a:ln w="9525">
            <a:noFill/>
            <a:round/>
            <a:headEnd/>
            <a:tailEnd/>
          </a:ln>
        </p:spPr>
        <p:txBody>
          <a:bodyPr/>
          <a:lstStyle/>
          <a:p>
            <a:endParaRPr lang="en-US" dirty="0"/>
          </a:p>
        </p:txBody>
      </p:sp>
      <p:sp>
        <p:nvSpPr>
          <p:cNvPr id="13382" name="Freeform 2741"/>
          <p:cNvSpPr>
            <a:spLocks/>
          </p:cNvSpPr>
          <p:nvPr/>
        </p:nvSpPr>
        <p:spPr bwMode="auto">
          <a:xfrm>
            <a:off x="3427413" y="4451350"/>
            <a:ext cx="20637" cy="20638"/>
          </a:xfrm>
          <a:custGeom>
            <a:avLst/>
            <a:gdLst>
              <a:gd name="T0" fmla="*/ 32760444 w 13"/>
              <a:gd name="T1" fmla="*/ 12601880 h 13"/>
              <a:gd name="T2" fmla="*/ 22680063 w 13"/>
              <a:gd name="T3" fmla="*/ 32763619 h 13"/>
              <a:gd name="T4" fmla="*/ 0 w 13"/>
              <a:gd name="T5" fmla="*/ 22682750 h 13"/>
              <a:gd name="T6" fmla="*/ 12599682 w 13"/>
              <a:gd name="T7" fmla="*/ 0 h 13"/>
              <a:gd name="T8" fmla="*/ 32760444 w 13"/>
              <a:gd name="T9" fmla="*/ 1260188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9"/>
                </a:lnTo>
                <a:lnTo>
                  <a:pt x="5" y="0"/>
                </a:lnTo>
                <a:lnTo>
                  <a:pt x="13" y="5"/>
                </a:lnTo>
                <a:close/>
              </a:path>
            </a:pathLst>
          </a:custGeom>
          <a:solidFill>
            <a:srgbClr val="340D71"/>
          </a:solidFill>
          <a:ln w="9525">
            <a:noFill/>
            <a:round/>
            <a:headEnd/>
            <a:tailEnd/>
          </a:ln>
        </p:spPr>
        <p:txBody>
          <a:bodyPr/>
          <a:lstStyle/>
          <a:p>
            <a:endParaRPr lang="en-US" dirty="0"/>
          </a:p>
        </p:txBody>
      </p:sp>
      <p:sp>
        <p:nvSpPr>
          <p:cNvPr id="13383" name="Freeform 2742"/>
          <p:cNvSpPr>
            <a:spLocks/>
          </p:cNvSpPr>
          <p:nvPr/>
        </p:nvSpPr>
        <p:spPr bwMode="auto">
          <a:xfrm>
            <a:off x="3462338" y="4465638"/>
            <a:ext cx="20637" cy="20637"/>
          </a:xfrm>
          <a:custGeom>
            <a:avLst/>
            <a:gdLst>
              <a:gd name="T0" fmla="*/ 32760444 w 13"/>
              <a:gd name="T1" fmla="*/ 0 h 13"/>
              <a:gd name="T2" fmla="*/ 20160762 w 13"/>
              <a:gd name="T3" fmla="*/ 32760444 h 13"/>
              <a:gd name="T4" fmla="*/ 0 w 13"/>
              <a:gd name="T5" fmla="*/ 20160762 h 13"/>
              <a:gd name="T6" fmla="*/ 0 w 13"/>
              <a:gd name="T7" fmla="*/ 0 h 13"/>
              <a:gd name="T8" fmla="*/ 3276044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8" y="13"/>
                </a:lnTo>
                <a:lnTo>
                  <a:pt x="0" y="8"/>
                </a:lnTo>
                <a:lnTo>
                  <a:pt x="0" y="0"/>
                </a:lnTo>
                <a:lnTo>
                  <a:pt x="13" y="0"/>
                </a:lnTo>
                <a:close/>
              </a:path>
            </a:pathLst>
          </a:custGeom>
          <a:solidFill>
            <a:srgbClr val="340D71"/>
          </a:solidFill>
          <a:ln w="9525">
            <a:noFill/>
            <a:round/>
            <a:headEnd/>
            <a:tailEnd/>
          </a:ln>
        </p:spPr>
        <p:txBody>
          <a:bodyPr/>
          <a:lstStyle/>
          <a:p>
            <a:endParaRPr lang="en-US" dirty="0"/>
          </a:p>
        </p:txBody>
      </p:sp>
      <p:sp>
        <p:nvSpPr>
          <p:cNvPr id="13384" name="Freeform 2743"/>
          <p:cNvSpPr>
            <a:spLocks/>
          </p:cNvSpPr>
          <p:nvPr/>
        </p:nvSpPr>
        <p:spPr bwMode="auto">
          <a:xfrm>
            <a:off x="3489325" y="4471988"/>
            <a:ext cx="20638" cy="20637"/>
          </a:xfrm>
          <a:custGeom>
            <a:avLst/>
            <a:gdLst>
              <a:gd name="T0" fmla="*/ 32763619 w 13"/>
              <a:gd name="T1" fmla="*/ 0 h 13"/>
              <a:gd name="T2" fmla="*/ 20161738 w 13"/>
              <a:gd name="T3" fmla="*/ 0 h 13"/>
              <a:gd name="T4" fmla="*/ 10080869 w 13"/>
              <a:gd name="T5" fmla="*/ 0 h 13"/>
              <a:gd name="T6" fmla="*/ 0 w 13"/>
              <a:gd name="T7" fmla="*/ 22680063 h 13"/>
              <a:gd name="T8" fmla="*/ 10080869 w 13"/>
              <a:gd name="T9" fmla="*/ 22680063 h 13"/>
              <a:gd name="T10" fmla="*/ 32763619 w 13"/>
              <a:gd name="T11" fmla="*/ 32760444 h 13"/>
              <a:gd name="T12" fmla="*/ 3276361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8" y="0"/>
                </a:lnTo>
                <a:lnTo>
                  <a:pt x="4" y="0"/>
                </a:lnTo>
                <a:lnTo>
                  <a:pt x="0" y="9"/>
                </a:lnTo>
                <a:lnTo>
                  <a:pt x="4" y="9"/>
                </a:lnTo>
                <a:lnTo>
                  <a:pt x="13" y="13"/>
                </a:lnTo>
                <a:lnTo>
                  <a:pt x="13" y="0"/>
                </a:lnTo>
                <a:close/>
              </a:path>
            </a:pathLst>
          </a:custGeom>
          <a:solidFill>
            <a:srgbClr val="340D71"/>
          </a:solidFill>
          <a:ln w="9525">
            <a:noFill/>
            <a:round/>
            <a:headEnd/>
            <a:tailEnd/>
          </a:ln>
        </p:spPr>
        <p:txBody>
          <a:bodyPr/>
          <a:lstStyle/>
          <a:p>
            <a:endParaRPr lang="en-US" dirty="0"/>
          </a:p>
        </p:txBody>
      </p:sp>
      <p:sp>
        <p:nvSpPr>
          <p:cNvPr id="13385" name="Freeform 2744"/>
          <p:cNvSpPr>
            <a:spLocks/>
          </p:cNvSpPr>
          <p:nvPr/>
        </p:nvSpPr>
        <p:spPr bwMode="auto">
          <a:xfrm>
            <a:off x="3522663" y="4478338"/>
            <a:ext cx="20637" cy="20637"/>
          </a:xfrm>
          <a:custGeom>
            <a:avLst/>
            <a:gdLst>
              <a:gd name="T0" fmla="*/ 32760444 w 13"/>
              <a:gd name="T1" fmla="*/ 0 h 13"/>
              <a:gd name="T2" fmla="*/ 22680063 w 13"/>
              <a:gd name="T3" fmla="*/ 32760444 h 13"/>
              <a:gd name="T4" fmla="*/ 0 w 13"/>
              <a:gd name="T5" fmla="*/ 22680063 h 13"/>
              <a:gd name="T6" fmla="*/ 10080381 w 13"/>
              <a:gd name="T7" fmla="*/ 0 h 13"/>
              <a:gd name="T8" fmla="*/ 3276044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3386" name="Freeform 2745"/>
          <p:cNvSpPr>
            <a:spLocks/>
          </p:cNvSpPr>
          <p:nvPr/>
        </p:nvSpPr>
        <p:spPr bwMode="auto">
          <a:xfrm>
            <a:off x="3556000" y="4486275"/>
            <a:ext cx="20638" cy="12700"/>
          </a:xfrm>
          <a:custGeom>
            <a:avLst/>
            <a:gdLst>
              <a:gd name="T0" fmla="*/ 32763619 w 13"/>
              <a:gd name="T1" fmla="*/ 0 h 8"/>
              <a:gd name="T2" fmla="*/ 22682750 w 13"/>
              <a:gd name="T3" fmla="*/ 20161250 h 8"/>
              <a:gd name="T4" fmla="*/ 0 w 13"/>
              <a:gd name="T5" fmla="*/ 20161250 h 8"/>
              <a:gd name="T6" fmla="*/ 0 w 13"/>
              <a:gd name="T7" fmla="*/ 0 h 8"/>
              <a:gd name="T8" fmla="*/ 32763619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3" y="0"/>
                </a:moveTo>
                <a:lnTo>
                  <a:pt x="9" y="8"/>
                </a:lnTo>
                <a:lnTo>
                  <a:pt x="0" y="8"/>
                </a:lnTo>
                <a:lnTo>
                  <a:pt x="0" y="0"/>
                </a:lnTo>
                <a:lnTo>
                  <a:pt x="13" y="0"/>
                </a:lnTo>
                <a:close/>
              </a:path>
            </a:pathLst>
          </a:custGeom>
          <a:solidFill>
            <a:srgbClr val="340D71"/>
          </a:solidFill>
          <a:ln w="9525">
            <a:noFill/>
            <a:round/>
            <a:headEnd/>
            <a:tailEnd/>
          </a:ln>
        </p:spPr>
        <p:txBody>
          <a:bodyPr/>
          <a:lstStyle/>
          <a:p>
            <a:endParaRPr lang="en-US" dirty="0"/>
          </a:p>
        </p:txBody>
      </p:sp>
      <p:sp>
        <p:nvSpPr>
          <p:cNvPr id="13387" name="Freeform 2746"/>
          <p:cNvSpPr>
            <a:spLocks/>
          </p:cNvSpPr>
          <p:nvPr/>
        </p:nvSpPr>
        <p:spPr bwMode="auto">
          <a:xfrm>
            <a:off x="3590925" y="4486275"/>
            <a:ext cx="12700" cy="19050"/>
          </a:xfrm>
          <a:custGeom>
            <a:avLst/>
            <a:gdLst>
              <a:gd name="T0" fmla="*/ 20161250 w 8"/>
              <a:gd name="T1" fmla="*/ 0 h 12"/>
              <a:gd name="T2" fmla="*/ 0 w 8"/>
              <a:gd name="T3" fmla="*/ 0 h 12"/>
              <a:gd name="T4" fmla="*/ 0 w 8"/>
              <a:gd name="T5" fmla="*/ 0 h 12"/>
              <a:gd name="T6" fmla="*/ 0 w 8"/>
              <a:gd name="T7" fmla="*/ 30241875 h 12"/>
              <a:gd name="T8" fmla="*/ 0 w 8"/>
              <a:gd name="T9" fmla="*/ 30241875 h 12"/>
              <a:gd name="T10" fmla="*/ 20161250 w 8"/>
              <a:gd name="T11" fmla="*/ 30241875 h 12"/>
              <a:gd name="T12" fmla="*/ 20161250 w 8"/>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8" y="0"/>
                </a:moveTo>
                <a:lnTo>
                  <a:pt x="0" y="0"/>
                </a:lnTo>
                <a:lnTo>
                  <a:pt x="0" y="12"/>
                </a:lnTo>
                <a:lnTo>
                  <a:pt x="8" y="12"/>
                </a:lnTo>
                <a:lnTo>
                  <a:pt x="8" y="0"/>
                </a:lnTo>
                <a:close/>
              </a:path>
            </a:pathLst>
          </a:custGeom>
          <a:solidFill>
            <a:srgbClr val="340D71"/>
          </a:solidFill>
          <a:ln w="9525">
            <a:noFill/>
            <a:round/>
            <a:headEnd/>
            <a:tailEnd/>
          </a:ln>
        </p:spPr>
        <p:txBody>
          <a:bodyPr/>
          <a:lstStyle/>
          <a:p>
            <a:endParaRPr lang="en-US" dirty="0"/>
          </a:p>
        </p:txBody>
      </p:sp>
      <p:sp>
        <p:nvSpPr>
          <p:cNvPr id="13388" name="Freeform 2747"/>
          <p:cNvSpPr>
            <a:spLocks/>
          </p:cNvSpPr>
          <p:nvPr/>
        </p:nvSpPr>
        <p:spPr bwMode="auto">
          <a:xfrm>
            <a:off x="3624263" y="4486275"/>
            <a:ext cx="14287" cy="19050"/>
          </a:xfrm>
          <a:custGeom>
            <a:avLst/>
            <a:gdLst>
              <a:gd name="T0" fmla="*/ 22679819 w 9"/>
              <a:gd name="T1" fmla="*/ 0 h 12"/>
              <a:gd name="T2" fmla="*/ 22679819 w 9"/>
              <a:gd name="T3" fmla="*/ 0 h 12"/>
              <a:gd name="T4" fmla="*/ 0 w 9"/>
              <a:gd name="T5" fmla="*/ 0 h 12"/>
              <a:gd name="T6" fmla="*/ 0 w 9"/>
              <a:gd name="T7" fmla="*/ 30241875 h 12"/>
              <a:gd name="T8" fmla="*/ 22679819 w 9"/>
              <a:gd name="T9" fmla="*/ 30241875 h 12"/>
              <a:gd name="T10" fmla="*/ 22679819 w 9"/>
              <a:gd name="T11" fmla="*/ 30241875 h 12"/>
              <a:gd name="T12" fmla="*/ 22679819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9" y="0"/>
                </a:moveTo>
                <a:lnTo>
                  <a:pt x="9" y="0"/>
                </a:lnTo>
                <a:lnTo>
                  <a:pt x="0" y="0"/>
                </a:lnTo>
                <a:lnTo>
                  <a:pt x="0" y="12"/>
                </a:lnTo>
                <a:lnTo>
                  <a:pt x="9" y="12"/>
                </a:lnTo>
                <a:lnTo>
                  <a:pt x="9" y="0"/>
                </a:lnTo>
                <a:close/>
              </a:path>
            </a:pathLst>
          </a:custGeom>
          <a:solidFill>
            <a:srgbClr val="340D71"/>
          </a:solidFill>
          <a:ln w="9525">
            <a:noFill/>
            <a:round/>
            <a:headEnd/>
            <a:tailEnd/>
          </a:ln>
        </p:spPr>
        <p:txBody>
          <a:bodyPr/>
          <a:lstStyle/>
          <a:p>
            <a:endParaRPr lang="en-US" dirty="0"/>
          </a:p>
        </p:txBody>
      </p:sp>
      <p:sp>
        <p:nvSpPr>
          <p:cNvPr id="13389" name="Rectangle 2748"/>
          <p:cNvSpPr>
            <a:spLocks noChangeArrowheads="1"/>
          </p:cNvSpPr>
          <p:nvPr/>
        </p:nvSpPr>
        <p:spPr bwMode="auto">
          <a:xfrm>
            <a:off x="3638550" y="4486275"/>
            <a:ext cx="1588" cy="19050"/>
          </a:xfrm>
          <a:prstGeom prst="rect">
            <a:avLst/>
          </a:prstGeom>
          <a:solidFill>
            <a:srgbClr val="340D71"/>
          </a:solidFill>
          <a:ln w="9525">
            <a:noFill/>
            <a:miter lim="800000"/>
            <a:headEnd/>
            <a:tailEnd/>
          </a:ln>
        </p:spPr>
        <p:txBody>
          <a:bodyPr/>
          <a:lstStyle/>
          <a:p>
            <a:endParaRPr lang="en-US" dirty="0"/>
          </a:p>
        </p:txBody>
      </p:sp>
      <p:sp>
        <p:nvSpPr>
          <p:cNvPr id="13390" name="Rectangle 2749"/>
          <p:cNvSpPr>
            <a:spLocks noChangeArrowheads="1"/>
          </p:cNvSpPr>
          <p:nvPr/>
        </p:nvSpPr>
        <p:spPr bwMode="auto">
          <a:xfrm>
            <a:off x="3651250" y="4486275"/>
            <a:ext cx="20638" cy="19050"/>
          </a:xfrm>
          <a:prstGeom prst="rect">
            <a:avLst/>
          </a:prstGeom>
          <a:solidFill>
            <a:srgbClr val="340D71"/>
          </a:solidFill>
          <a:ln w="9525">
            <a:noFill/>
            <a:miter lim="800000"/>
            <a:headEnd/>
            <a:tailEnd/>
          </a:ln>
        </p:spPr>
        <p:txBody>
          <a:bodyPr/>
          <a:lstStyle/>
          <a:p>
            <a:endParaRPr lang="en-US" dirty="0"/>
          </a:p>
        </p:txBody>
      </p:sp>
      <p:sp>
        <p:nvSpPr>
          <p:cNvPr id="13391" name="Freeform 2750"/>
          <p:cNvSpPr>
            <a:spLocks/>
          </p:cNvSpPr>
          <p:nvPr/>
        </p:nvSpPr>
        <p:spPr bwMode="auto">
          <a:xfrm>
            <a:off x="3684588" y="4486275"/>
            <a:ext cx="20637" cy="19050"/>
          </a:xfrm>
          <a:custGeom>
            <a:avLst/>
            <a:gdLst>
              <a:gd name="T0" fmla="*/ 32760444 w 13"/>
              <a:gd name="T1" fmla="*/ 0 h 12"/>
              <a:gd name="T2" fmla="*/ 32760444 w 13"/>
              <a:gd name="T3" fmla="*/ 20161250 h 12"/>
              <a:gd name="T4" fmla="*/ 0 w 13"/>
              <a:gd name="T5" fmla="*/ 30241875 h 12"/>
              <a:gd name="T6" fmla="*/ 0 w 13"/>
              <a:gd name="T7" fmla="*/ 0 h 12"/>
              <a:gd name="T8" fmla="*/ 32760444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0"/>
                </a:moveTo>
                <a:lnTo>
                  <a:pt x="13" y="8"/>
                </a:lnTo>
                <a:lnTo>
                  <a:pt x="0" y="12"/>
                </a:lnTo>
                <a:lnTo>
                  <a:pt x="0" y="0"/>
                </a:lnTo>
                <a:lnTo>
                  <a:pt x="13" y="0"/>
                </a:lnTo>
                <a:close/>
              </a:path>
            </a:pathLst>
          </a:custGeom>
          <a:solidFill>
            <a:srgbClr val="340D71"/>
          </a:solidFill>
          <a:ln w="9525">
            <a:noFill/>
            <a:round/>
            <a:headEnd/>
            <a:tailEnd/>
          </a:ln>
        </p:spPr>
        <p:txBody>
          <a:bodyPr/>
          <a:lstStyle/>
          <a:p>
            <a:endParaRPr lang="en-US" dirty="0"/>
          </a:p>
        </p:txBody>
      </p:sp>
      <p:sp>
        <p:nvSpPr>
          <p:cNvPr id="13392" name="Freeform 2751"/>
          <p:cNvSpPr>
            <a:spLocks/>
          </p:cNvSpPr>
          <p:nvPr/>
        </p:nvSpPr>
        <p:spPr bwMode="auto">
          <a:xfrm>
            <a:off x="3719513" y="4478338"/>
            <a:ext cx="20637" cy="20637"/>
          </a:xfrm>
          <a:custGeom>
            <a:avLst/>
            <a:gdLst>
              <a:gd name="T0" fmla="*/ 20160762 w 13"/>
              <a:gd name="T1" fmla="*/ 0 h 13"/>
              <a:gd name="T2" fmla="*/ 20160762 w 13"/>
              <a:gd name="T3" fmla="*/ 0 h 13"/>
              <a:gd name="T4" fmla="*/ 0 w 13"/>
              <a:gd name="T5" fmla="*/ 12599682 h 13"/>
              <a:gd name="T6" fmla="*/ 0 w 13"/>
              <a:gd name="T7" fmla="*/ 32760444 h 13"/>
              <a:gd name="T8" fmla="*/ 20160762 w 13"/>
              <a:gd name="T9" fmla="*/ 32760444 h 13"/>
              <a:gd name="T10" fmla="*/ 32760444 w 13"/>
              <a:gd name="T11" fmla="*/ 32760444 h 13"/>
              <a:gd name="T12" fmla="*/ 20160762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8" y="0"/>
                </a:moveTo>
                <a:lnTo>
                  <a:pt x="8" y="0"/>
                </a:lnTo>
                <a:lnTo>
                  <a:pt x="0" y="5"/>
                </a:lnTo>
                <a:lnTo>
                  <a:pt x="0" y="13"/>
                </a:lnTo>
                <a:lnTo>
                  <a:pt x="8" y="13"/>
                </a:lnTo>
                <a:lnTo>
                  <a:pt x="13" y="13"/>
                </a:lnTo>
                <a:lnTo>
                  <a:pt x="8" y="0"/>
                </a:lnTo>
                <a:close/>
              </a:path>
            </a:pathLst>
          </a:custGeom>
          <a:solidFill>
            <a:srgbClr val="340D71"/>
          </a:solidFill>
          <a:ln w="9525">
            <a:noFill/>
            <a:round/>
            <a:headEnd/>
            <a:tailEnd/>
          </a:ln>
        </p:spPr>
        <p:txBody>
          <a:bodyPr/>
          <a:lstStyle/>
          <a:p>
            <a:endParaRPr lang="en-US" dirty="0"/>
          </a:p>
        </p:txBody>
      </p:sp>
      <p:sp>
        <p:nvSpPr>
          <p:cNvPr id="13393" name="Freeform 2752"/>
          <p:cNvSpPr>
            <a:spLocks/>
          </p:cNvSpPr>
          <p:nvPr/>
        </p:nvSpPr>
        <p:spPr bwMode="auto">
          <a:xfrm>
            <a:off x="3752850" y="4471988"/>
            <a:ext cx="14288" cy="20637"/>
          </a:xfrm>
          <a:custGeom>
            <a:avLst/>
            <a:gdLst>
              <a:gd name="T0" fmla="*/ 22682994 w 9"/>
              <a:gd name="T1" fmla="*/ 0 h 13"/>
              <a:gd name="T2" fmla="*/ 22682994 w 9"/>
              <a:gd name="T3" fmla="*/ 32760444 h 13"/>
              <a:gd name="T4" fmla="*/ 0 w 9"/>
              <a:gd name="T5" fmla="*/ 32760444 h 13"/>
              <a:gd name="T6" fmla="*/ 0 w 9"/>
              <a:gd name="T7" fmla="*/ 10080381 h 13"/>
              <a:gd name="T8" fmla="*/ 22682994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13"/>
                </a:lnTo>
                <a:lnTo>
                  <a:pt x="0" y="4"/>
                </a:lnTo>
                <a:lnTo>
                  <a:pt x="9" y="0"/>
                </a:lnTo>
                <a:close/>
              </a:path>
            </a:pathLst>
          </a:custGeom>
          <a:solidFill>
            <a:srgbClr val="340D71"/>
          </a:solidFill>
          <a:ln w="9525">
            <a:noFill/>
            <a:round/>
            <a:headEnd/>
            <a:tailEnd/>
          </a:ln>
        </p:spPr>
        <p:txBody>
          <a:bodyPr/>
          <a:lstStyle/>
          <a:p>
            <a:endParaRPr lang="en-US" dirty="0"/>
          </a:p>
        </p:txBody>
      </p:sp>
      <p:sp>
        <p:nvSpPr>
          <p:cNvPr id="13394" name="Freeform 2753"/>
          <p:cNvSpPr>
            <a:spLocks/>
          </p:cNvSpPr>
          <p:nvPr/>
        </p:nvSpPr>
        <p:spPr bwMode="auto">
          <a:xfrm>
            <a:off x="3779838" y="4465638"/>
            <a:ext cx="20637" cy="20637"/>
          </a:xfrm>
          <a:custGeom>
            <a:avLst/>
            <a:gdLst>
              <a:gd name="T0" fmla="*/ 32760444 w 13"/>
              <a:gd name="T1" fmla="*/ 0 h 13"/>
              <a:gd name="T2" fmla="*/ 32760444 w 13"/>
              <a:gd name="T3" fmla="*/ 32760444 h 13"/>
              <a:gd name="T4" fmla="*/ 10080381 w 13"/>
              <a:gd name="T5" fmla="*/ 32760444 h 13"/>
              <a:gd name="T6" fmla="*/ 0 w 13"/>
              <a:gd name="T7" fmla="*/ 10080381 h 13"/>
              <a:gd name="T8" fmla="*/ 3276044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4" y="13"/>
                </a:lnTo>
                <a:lnTo>
                  <a:pt x="0" y="4"/>
                </a:lnTo>
                <a:lnTo>
                  <a:pt x="13" y="0"/>
                </a:lnTo>
                <a:close/>
              </a:path>
            </a:pathLst>
          </a:custGeom>
          <a:solidFill>
            <a:srgbClr val="340D71"/>
          </a:solidFill>
          <a:ln w="9525">
            <a:noFill/>
            <a:round/>
            <a:headEnd/>
            <a:tailEnd/>
          </a:ln>
        </p:spPr>
        <p:txBody>
          <a:bodyPr/>
          <a:lstStyle/>
          <a:p>
            <a:endParaRPr lang="en-US" dirty="0"/>
          </a:p>
        </p:txBody>
      </p:sp>
      <p:sp>
        <p:nvSpPr>
          <p:cNvPr id="13395" name="Freeform 2754"/>
          <p:cNvSpPr>
            <a:spLocks/>
          </p:cNvSpPr>
          <p:nvPr/>
        </p:nvSpPr>
        <p:spPr bwMode="auto">
          <a:xfrm>
            <a:off x="3814763" y="4459288"/>
            <a:ext cx="19050" cy="19050"/>
          </a:xfrm>
          <a:custGeom>
            <a:avLst/>
            <a:gdLst>
              <a:gd name="T0" fmla="*/ 20161250 w 12"/>
              <a:gd name="T1" fmla="*/ 0 h 12"/>
              <a:gd name="T2" fmla="*/ 10080625 w 12"/>
              <a:gd name="T3" fmla="*/ 0 h 12"/>
              <a:gd name="T4" fmla="*/ 0 w 12"/>
              <a:gd name="T5" fmla="*/ 10080625 h 12"/>
              <a:gd name="T6" fmla="*/ 0 w 12"/>
              <a:gd name="T7" fmla="*/ 30241875 h 12"/>
              <a:gd name="T8" fmla="*/ 10080625 w 12"/>
              <a:gd name="T9" fmla="*/ 30241875 h 12"/>
              <a:gd name="T10" fmla="*/ 30241875 w 12"/>
              <a:gd name="T11" fmla="*/ 20161250 h 12"/>
              <a:gd name="T12" fmla="*/ 20161250 w 12"/>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8" y="0"/>
                </a:moveTo>
                <a:lnTo>
                  <a:pt x="4" y="0"/>
                </a:lnTo>
                <a:lnTo>
                  <a:pt x="0" y="4"/>
                </a:lnTo>
                <a:lnTo>
                  <a:pt x="0" y="12"/>
                </a:lnTo>
                <a:lnTo>
                  <a:pt x="4" y="12"/>
                </a:lnTo>
                <a:lnTo>
                  <a:pt x="12" y="8"/>
                </a:lnTo>
                <a:lnTo>
                  <a:pt x="8" y="0"/>
                </a:lnTo>
                <a:close/>
              </a:path>
            </a:pathLst>
          </a:custGeom>
          <a:solidFill>
            <a:srgbClr val="340D71"/>
          </a:solidFill>
          <a:ln w="9525">
            <a:noFill/>
            <a:round/>
            <a:headEnd/>
            <a:tailEnd/>
          </a:ln>
        </p:spPr>
        <p:txBody>
          <a:bodyPr/>
          <a:lstStyle/>
          <a:p>
            <a:endParaRPr lang="en-US" dirty="0"/>
          </a:p>
        </p:txBody>
      </p:sp>
      <p:sp>
        <p:nvSpPr>
          <p:cNvPr id="13396" name="Freeform 2755"/>
          <p:cNvSpPr>
            <a:spLocks/>
          </p:cNvSpPr>
          <p:nvPr/>
        </p:nvSpPr>
        <p:spPr bwMode="auto">
          <a:xfrm>
            <a:off x="3841750" y="4445000"/>
            <a:ext cx="19050" cy="20638"/>
          </a:xfrm>
          <a:custGeom>
            <a:avLst/>
            <a:gdLst>
              <a:gd name="T0" fmla="*/ 30241875 w 12"/>
              <a:gd name="T1" fmla="*/ 0 h 13"/>
              <a:gd name="T2" fmla="*/ 30241875 w 12"/>
              <a:gd name="T3" fmla="*/ 22682750 h 13"/>
              <a:gd name="T4" fmla="*/ 10080625 w 12"/>
              <a:gd name="T5" fmla="*/ 32763619 h 13"/>
              <a:gd name="T6" fmla="*/ 0 w 12"/>
              <a:gd name="T7" fmla="*/ 10080869 h 13"/>
              <a:gd name="T8" fmla="*/ 30241875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0"/>
                </a:moveTo>
                <a:lnTo>
                  <a:pt x="12" y="9"/>
                </a:lnTo>
                <a:lnTo>
                  <a:pt x="4" y="13"/>
                </a:lnTo>
                <a:lnTo>
                  <a:pt x="0" y="4"/>
                </a:lnTo>
                <a:lnTo>
                  <a:pt x="12" y="0"/>
                </a:lnTo>
                <a:close/>
              </a:path>
            </a:pathLst>
          </a:custGeom>
          <a:solidFill>
            <a:srgbClr val="340D71"/>
          </a:solidFill>
          <a:ln w="9525">
            <a:noFill/>
            <a:round/>
            <a:headEnd/>
            <a:tailEnd/>
          </a:ln>
        </p:spPr>
        <p:txBody>
          <a:bodyPr/>
          <a:lstStyle/>
          <a:p>
            <a:endParaRPr lang="en-US" dirty="0"/>
          </a:p>
        </p:txBody>
      </p:sp>
      <p:sp>
        <p:nvSpPr>
          <p:cNvPr id="13397" name="Freeform 2756"/>
          <p:cNvSpPr>
            <a:spLocks/>
          </p:cNvSpPr>
          <p:nvPr/>
        </p:nvSpPr>
        <p:spPr bwMode="auto">
          <a:xfrm>
            <a:off x="3875088" y="4430713"/>
            <a:ext cx="20637" cy="28575"/>
          </a:xfrm>
          <a:custGeom>
            <a:avLst/>
            <a:gdLst>
              <a:gd name="T0" fmla="*/ 20160762 w 13"/>
              <a:gd name="T1" fmla="*/ 0 h 18"/>
              <a:gd name="T2" fmla="*/ 32760444 w 13"/>
              <a:gd name="T3" fmla="*/ 32762825 h 18"/>
              <a:gd name="T4" fmla="*/ 10080381 w 13"/>
              <a:gd name="T5" fmla="*/ 45362813 h 18"/>
              <a:gd name="T6" fmla="*/ 0 w 13"/>
              <a:gd name="T7" fmla="*/ 12601575 h 18"/>
              <a:gd name="T8" fmla="*/ 20160762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8" y="0"/>
                </a:moveTo>
                <a:lnTo>
                  <a:pt x="13" y="13"/>
                </a:lnTo>
                <a:lnTo>
                  <a:pt x="4" y="18"/>
                </a:lnTo>
                <a:lnTo>
                  <a:pt x="0" y="5"/>
                </a:lnTo>
                <a:lnTo>
                  <a:pt x="8" y="0"/>
                </a:lnTo>
                <a:close/>
              </a:path>
            </a:pathLst>
          </a:custGeom>
          <a:solidFill>
            <a:srgbClr val="340D71"/>
          </a:solidFill>
          <a:ln w="9525">
            <a:noFill/>
            <a:round/>
            <a:headEnd/>
            <a:tailEnd/>
          </a:ln>
        </p:spPr>
        <p:txBody>
          <a:bodyPr/>
          <a:lstStyle/>
          <a:p>
            <a:endParaRPr lang="en-US" dirty="0"/>
          </a:p>
        </p:txBody>
      </p:sp>
      <p:sp>
        <p:nvSpPr>
          <p:cNvPr id="13398" name="Freeform 2757"/>
          <p:cNvSpPr>
            <a:spLocks/>
          </p:cNvSpPr>
          <p:nvPr/>
        </p:nvSpPr>
        <p:spPr bwMode="auto">
          <a:xfrm>
            <a:off x="3902075" y="4418013"/>
            <a:ext cx="20638" cy="26987"/>
          </a:xfrm>
          <a:custGeom>
            <a:avLst/>
            <a:gdLst>
              <a:gd name="T0" fmla="*/ 22682750 w 13"/>
              <a:gd name="T1" fmla="*/ 0 h 17"/>
              <a:gd name="T2" fmla="*/ 32763619 w 13"/>
              <a:gd name="T3" fmla="*/ 20160876 h 17"/>
              <a:gd name="T4" fmla="*/ 10080869 w 13"/>
              <a:gd name="T5" fmla="*/ 42841069 h 17"/>
              <a:gd name="T6" fmla="*/ 0 w 13"/>
              <a:gd name="T7" fmla="*/ 10080438 h 17"/>
              <a:gd name="T8" fmla="*/ 22682750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8"/>
                </a:lnTo>
                <a:lnTo>
                  <a:pt x="4" y="17"/>
                </a:lnTo>
                <a:lnTo>
                  <a:pt x="0" y="4"/>
                </a:lnTo>
                <a:lnTo>
                  <a:pt x="9" y="0"/>
                </a:lnTo>
                <a:close/>
              </a:path>
            </a:pathLst>
          </a:custGeom>
          <a:solidFill>
            <a:srgbClr val="340D71"/>
          </a:solidFill>
          <a:ln w="9525">
            <a:noFill/>
            <a:round/>
            <a:headEnd/>
            <a:tailEnd/>
          </a:ln>
        </p:spPr>
        <p:txBody>
          <a:bodyPr/>
          <a:lstStyle/>
          <a:p>
            <a:endParaRPr lang="en-US" dirty="0"/>
          </a:p>
        </p:txBody>
      </p:sp>
      <p:sp>
        <p:nvSpPr>
          <p:cNvPr id="13399" name="Freeform 2758"/>
          <p:cNvSpPr>
            <a:spLocks/>
          </p:cNvSpPr>
          <p:nvPr/>
        </p:nvSpPr>
        <p:spPr bwMode="auto">
          <a:xfrm>
            <a:off x="3929063" y="4403725"/>
            <a:ext cx="20637" cy="20638"/>
          </a:xfrm>
          <a:custGeom>
            <a:avLst/>
            <a:gdLst>
              <a:gd name="T0" fmla="*/ 22680063 w 13"/>
              <a:gd name="T1" fmla="*/ 0 h 13"/>
              <a:gd name="T2" fmla="*/ 32760444 w 13"/>
              <a:gd name="T3" fmla="*/ 22682750 h 13"/>
              <a:gd name="T4" fmla="*/ 10080381 w 13"/>
              <a:gd name="T5" fmla="*/ 32763619 h 13"/>
              <a:gd name="T6" fmla="*/ 0 w 13"/>
              <a:gd name="T7" fmla="*/ 12601880 h 13"/>
              <a:gd name="T8" fmla="*/ 22680063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9"/>
                </a:lnTo>
                <a:lnTo>
                  <a:pt x="4" y="13"/>
                </a:lnTo>
                <a:lnTo>
                  <a:pt x="0" y="5"/>
                </a:lnTo>
                <a:lnTo>
                  <a:pt x="9" y="0"/>
                </a:lnTo>
                <a:close/>
              </a:path>
            </a:pathLst>
          </a:custGeom>
          <a:solidFill>
            <a:srgbClr val="340D71"/>
          </a:solidFill>
          <a:ln w="9525">
            <a:noFill/>
            <a:round/>
            <a:headEnd/>
            <a:tailEnd/>
          </a:ln>
        </p:spPr>
        <p:txBody>
          <a:bodyPr/>
          <a:lstStyle/>
          <a:p>
            <a:endParaRPr lang="en-US" dirty="0"/>
          </a:p>
        </p:txBody>
      </p:sp>
      <p:sp>
        <p:nvSpPr>
          <p:cNvPr id="13400" name="Freeform 2759"/>
          <p:cNvSpPr>
            <a:spLocks/>
          </p:cNvSpPr>
          <p:nvPr/>
        </p:nvSpPr>
        <p:spPr bwMode="auto">
          <a:xfrm>
            <a:off x="3962400" y="4391025"/>
            <a:ext cx="20638" cy="20638"/>
          </a:xfrm>
          <a:custGeom>
            <a:avLst/>
            <a:gdLst>
              <a:gd name="T0" fmla="*/ 22682750 w 13"/>
              <a:gd name="T1" fmla="*/ 0 h 13"/>
              <a:gd name="T2" fmla="*/ 32763619 w 13"/>
              <a:gd name="T3" fmla="*/ 20161738 h 13"/>
              <a:gd name="T4" fmla="*/ 12601880 w 13"/>
              <a:gd name="T5" fmla="*/ 32763619 h 13"/>
              <a:gd name="T6" fmla="*/ 0 w 13"/>
              <a:gd name="T7" fmla="*/ 10080869 h 13"/>
              <a:gd name="T8" fmla="*/ 22682750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8"/>
                </a:lnTo>
                <a:lnTo>
                  <a:pt x="5" y="13"/>
                </a:lnTo>
                <a:lnTo>
                  <a:pt x="0" y="4"/>
                </a:lnTo>
                <a:lnTo>
                  <a:pt x="9" y="0"/>
                </a:lnTo>
                <a:close/>
              </a:path>
            </a:pathLst>
          </a:custGeom>
          <a:solidFill>
            <a:srgbClr val="340D71"/>
          </a:solidFill>
          <a:ln w="9525">
            <a:noFill/>
            <a:round/>
            <a:headEnd/>
            <a:tailEnd/>
          </a:ln>
        </p:spPr>
        <p:txBody>
          <a:bodyPr/>
          <a:lstStyle/>
          <a:p>
            <a:endParaRPr lang="en-US" dirty="0"/>
          </a:p>
        </p:txBody>
      </p:sp>
      <p:sp>
        <p:nvSpPr>
          <p:cNvPr id="13401" name="Freeform 2760"/>
          <p:cNvSpPr>
            <a:spLocks/>
          </p:cNvSpPr>
          <p:nvPr/>
        </p:nvSpPr>
        <p:spPr bwMode="auto">
          <a:xfrm>
            <a:off x="3989388" y="4370388"/>
            <a:ext cx="20637" cy="20637"/>
          </a:xfrm>
          <a:custGeom>
            <a:avLst/>
            <a:gdLst>
              <a:gd name="T0" fmla="*/ 12599682 w 13"/>
              <a:gd name="T1" fmla="*/ 0 h 13"/>
              <a:gd name="T2" fmla="*/ 32760444 w 13"/>
              <a:gd name="T3" fmla="*/ 22680063 h 13"/>
              <a:gd name="T4" fmla="*/ 12599682 w 13"/>
              <a:gd name="T5" fmla="*/ 32760444 h 13"/>
              <a:gd name="T6" fmla="*/ 0 w 13"/>
              <a:gd name="T7" fmla="*/ 10080381 h 13"/>
              <a:gd name="T8" fmla="*/ 12599682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5" y="0"/>
                </a:moveTo>
                <a:lnTo>
                  <a:pt x="13" y="9"/>
                </a:lnTo>
                <a:lnTo>
                  <a:pt x="5" y="13"/>
                </a:lnTo>
                <a:lnTo>
                  <a:pt x="0" y="4"/>
                </a:lnTo>
                <a:lnTo>
                  <a:pt x="5" y="0"/>
                </a:lnTo>
                <a:close/>
              </a:path>
            </a:pathLst>
          </a:custGeom>
          <a:solidFill>
            <a:srgbClr val="340D71"/>
          </a:solidFill>
          <a:ln w="9525">
            <a:noFill/>
            <a:round/>
            <a:headEnd/>
            <a:tailEnd/>
          </a:ln>
        </p:spPr>
        <p:txBody>
          <a:bodyPr/>
          <a:lstStyle/>
          <a:p>
            <a:endParaRPr lang="en-US" dirty="0"/>
          </a:p>
        </p:txBody>
      </p:sp>
      <p:sp>
        <p:nvSpPr>
          <p:cNvPr id="13402" name="Freeform 2761"/>
          <p:cNvSpPr>
            <a:spLocks/>
          </p:cNvSpPr>
          <p:nvPr/>
        </p:nvSpPr>
        <p:spPr bwMode="auto">
          <a:xfrm>
            <a:off x="4010025" y="4349750"/>
            <a:ext cx="26988" cy="26988"/>
          </a:xfrm>
          <a:custGeom>
            <a:avLst/>
            <a:gdLst>
              <a:gd name="T0" fmla="*/ 22682620 w 17"/>
              <a:gd name="T1" fmla="*/ 0 h 17"/>
              <a:gd name="T2" fmla="*/ 42844244 w 17"/>
              <a:gd name="T3" fmla="*/ 22682620 h 17"/>
              <a:gd name="T4" fmla="*/ 22682620 w 17"/>
              <a:gd name="T5" fmla="*/ 42844244 h 17"/>
              <a:gd name="T6" fmla="*/ 0 w 17"/>
              <a:gd name="T7" fmla="*/ 22682620 h 17"/>
              <a:gd name="T8" fmla="*/ 2268262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9"/>
                </a:lnTo>
                <a:lnTo>
                  <a:pt x="9" y="17"/>
                </a:lnTo>
                <a:lnTo>
                  <a:pt x="0" y="9"/>
                </a:lnTo>
                <a:lnTo>
                  <a:pt x="9" y="0"/>
                </a:lnTo>
                <a:close/>
              </a:path>
            </a:pathLst>
          </a:custGeom>
          <a:solidFill>
            <a:srgbClr val="340D71"/>
          </a:solidFill>
          <a:ln w="9525">
            <a:noFill/>
            <a:round/>
            <a:headEnd/>
            <a:tailEnd/>
          </a:ln>
        </p:spPr>
        <p:txBody>
          <a:bodyPr/>
          <a:lstStyle/>
          <a:p>
            <a:endParaRPr lang="en-US" dirty="0"/>
          </a:p>
        </p:txBody>
      </p:sp>
      <p:sp>
        <p:nvSpPr>
          <p:cNvPr id="13403" name="Freeform 2762"/>
          <p:cNvSpPr>
            <a:spLocks/>
          </p:cNvSpPr>
          <p:nvPr/>
        </p:nvSpPr>
        <p:spPr bwMode="auto">
          <a:xfrm>
            <a:off x="4037013" y="4329113"/>
            <a:ext cx="26987" cy="28575"/>
          </a:xfrm>
          <a:custGeom>
            <a:avLst/>
            <a:gdLst>
              <a:gd name="T0" fmla="*/ 22680192 w 17"/>
              <a:gd name="T1" fmla="*/ 0 h 18"/>
              <a:gd name="T2" fmla="*/ 12599754 w 17"/>
              <a:gd name="T3" fmla="*/ 22682200 h 18"/>
              <a:gd name="T4" fmla="*/ 0 w 17"/>
              <a:gd name="T5" fmla="*/ 22682200 h 18"/>
              <a:gd name="T6" fmla="*/ 22680192 w 17"/>
              <a:gd name="T7" fmla="*/ 45362813 h 18"/>
              <a:gd name="T8" fmla="*/ 22680192 w 17"/>
              <a:gd name="T9" fmla="*/ 32762825 h 18"/>
              <a:gd name="T10" fmla="*/ 42841069 w 17"/>
              <a:gd name="T11" fmla="*/ 22682200 h 18"/>
              <a:gd name="T12" fmla="*/ 22680192 w 1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8">
                <a:moveTo>
                  <a:pt x="9" y="0"/>
                </a:moveTo>
                <a:lnTo>
                  <a:pt x="5" y="9"/>
                </a:lnTo>
                <a:lnTo>
                  <a:pt x="0" y="9"/>
                </a:lnTo>
                <a:lnTo>
                  <a:pt x="9" y="18"/>
                </a:lnTo>
                <a:lnTo>
                  <a:pt x="9" y="13"/>
                </a:lnTo>
                <a:lnTo>
                  <a:pt x="17" y="9"/>
                </a:lnTo>
                <a:lnTo>
                  <a:pt x="9" y="0"/>
                </a:lnTo>
                <a:close/>
              </a:path>
            </a:pathLst>
          </a:custGeom>
          <a:solidFill>
            <a:srgbClr val="340D71"/>
          </a:solidFill>
          <a:ln w="9525">
            <a:noFill/>
            <a:round/>
            <a:headEnd/>
            <a:tailEnd/>
          </a:ln>
        </p:spPr>
        <p:txBody>
          <a:bodyPr/>
          <a:lstStyle/>
          <a:p>
            <a:endParaRPr lang="en-US" dirty="0"/>
          </a:p>
        </p:txBody>
      </p:sp>
      <p:sp>
        <p:nvSpPr>
          <p:cNvPr id="13404" name="Freeform 2763"/>
          <p:cNvSpPr>
            <a:spLocks/>
          </p:cNvSpPr>
          <p:nvPr/>
        </p:nvSpPr>
        <p:spPr bwMode="auto">
          <a:xfrm>
            <a:off x="4064000" y="4310063"/>
            <a:ext cx="20638" cy="26987"/>
          </a:xfrm>
          <a:custGeom>
            <a:avLst/>
            <a:gdLst>
              <a:gd name="T0" fmla="*/ 22682750 w 13"/>
              <a:gd name="T1" fmla="*/ 0 h 17"/>
              <a:gd name="T2" fmla="*/ 32763619 w 13"/>
              <a:gd name="T3" fmla="*/ 20160876 h 17"/>
              <a:gd name="T4" fmla="*/ 12601880 w 13"/>
              <a:gd name="T5" fmla="*/ 42841069 h 17"/>
              <a:gd name="T6" fmla="*/ 0 w 13"/>
              <a:gd name="T7" fmla="*/ 20160876 h 17"/>
              <a:gd name="T8" fmla="*/ 22682750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9" y="0"/>
                </a:moveTo>
                <a:lnTo>
                  <a:pt x="13" y="8"/>
                </a:lnTo>
                <a:lnTo>
                  <a:pt x="5" y="17"/>
                </a:lnTo>
                <a:lnTo>
                  <a:pt x="0" y="8"/>
                </a:lnTo>
                <a:lnTo>
                  <a:pt x="9" y="0"/>
                </a:lnTo>
                <a:close/>
              </a:path>
            </a:pathLst>
          </a:custGeom>
          <a:solidFill>
            <a:srgbClr val="340D71"/>
          </a:solidFill>
          <a:ln w="9525">
            <a:noFill/>
            <a:round/>
            <a:headEnd/>
            <a:tailEnd/>
          </a:ln>
        </p:spPr>
        <p:txBody>
          <a:bodyPr/>
          <a:lstStyle/>
          <a:p>
            <a:endParaRPr lang="en-US" dirty="0"/>
          </a:p>
        </p:txBody>
      </p:sp>
      <p:sp>
        <p:nvSpPr>
          <p:cNvPr id="13405" name="Freeform 2764"/>
          <p:cNvSpPr>
            <a:spLocks/>
          </p:cNvSpPr>
          <p:nvPr/>
        </p:nvSpPr>
        <p:spPr bwMode="auto">
          <a:xfrm>
            <a:off x="4084638" y="4289425"/>
            <a:ext cx="26987" cy="20638"/>
          </a:xfrm>
          <a:custGeom>
            <a:avLst/>
            <a:gdLst>
              <a:gd name="T0" fmla="*/ 22680192 w 17"/>
              <a:gd name="T1" fmla="*/ 0 h 13"/>
              <a:gd name="T2" fmla="*/ 42841069 w 17"/>
              <a:gd name="T3" fmla="*/ 20161738 h 13"/>
              <a:gd name="T4" fmla="*/ 22680192 w 17"/>
              <a:gd name="T5" fmla="*/ 32763619 h 13"/>
              <a:gd name="T6" fmla="*/ 0 w 17"/>
              <a:gd name="T7" fmla="*/ 10080869 h 13"/>
              <a:gd name="T8" fmla="*/ 22680192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9" y="0"/>
                </a:moveTo>
                <a:lnTo>
                  <a:pt x="17" y="8"/>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3406" name="Freeform 2765"/>
          <p:cNvSpPr>
            <a:spLocks/>
          </p:cNvSpPr>
          <p:nvPr/>
        </p:nvSpPr>
        <p:spPr bwMode="auto">
          <a:xfrm>
            <a:off x="4111625" y="4268788"/>
            <a:ext cx="20638" cy="20637"/>
          </a:xfrm>
          <a:custGeom>
            <a:avLst/>
            <a:gdLst>
              <a:gd name="T0" fmla="*/ 22682750 w 13"/>
              <a:gd name="T1" fmla="*/ 0 h 13"/>
              <a:gd name="T2" fmla="*/ 32763619 w 13"/>
              <a:gd name="T3" fmla="*/ 10080381 h 13"/>
              <a:gd name="T4" fmla="*/ 22682750 w 13"/>
              <a:gd name="T5" fmla="*/ 32760444 h 13"/>
              <a:gd name="T6" fmla="*/ 0 w 13"/>
              <a:gd name="T7" fmla="*/ 10080381 h 13"/>
              <a:gd name="T8" fmla="*/ 22682750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9" y="0"/>
                </a:moveTo>
                <a:lnTo>
                  <a:pt x="13" y="4"/>
                </a:lnTo>
                <a:lnTo>
                  <a:pt x="9" y="13"/>
                </a:lnTo>
                <a:lnTo>
                  <a:pt x="0" y="4"/>
                </a:lnTo>
                <a:lnTo>
                  <a:pt x="9" y="0"/>
                </a:lnTo>
                <a:close/>
              </a:path>
            </a:pathLst>
          </a:custGeom>
          <a:solidFill>
            <a:srgbClr val="340D71"/>
          </a:solidFill>
          <a:ln w="9525">
            <a:noFill/>
            <a:round/>
            <a:headEnd/>
            <a:tailEnd/>
          </a:ln>
        </p:spPr>
        <p:txBody>
          <a:bodyPr/>
          <a:lstStyle/>
          <a:p>
            <a:endParaRPr lang="en-US" dirty="0"/>
          </a:p>
        </p:txBody>
      </p:sp>
      <p:sp>
        <p:nvSpPr>
          <p:cNvPr id="13407" name="Freeform 2766"/>
          <p:cNvSpPr>
            <a:spLocks/>
          </p:cNvSpPr>
          <p:nvPr/>
        </p:nvSpPr>
        <p:spPr bwMode="auto">
          <a:xfrm>
            <a:off x="4132263" y="4241800"/>
            <a:ext cx="26987" cy="26988"/>
          </a:xfrm>
          <a:custGeom>
            <a:avLst/>
            <a:gdLst>
              <a:gd name="T0" fmla="*/ 22680192 w 17"/>
              <a:gd name="T1" fmla="*/ 0 h 17"/>
              <a:gd name="T2" fmla="*/ 42841069 w 17"/>
              <a:gd name="T3" fmla="*/ 22682620 h 17"/>
              <a:gd name="T4" fmla="*/ 22680192 w 17"/>
              <a:gd name="T5" fmla="*/ 42844244 h 17"/>
              <a:gd name="T6" fmla="*/ 0 w 17"/>
              <a:gd name="T7" fmla="*/ 22682620 h 17"/>
              <a:gd name="T8" fmla="*/ 22680192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9"/>
                </a:lnTo>
                <a:lnTo>
                  <a:pt x="9" y="17"/>
                </a:lnTo>
                <a:lnTo>
                  <a:pt x="0" y="9"/>
                </a:lnTo>
                <a:lnTo>
                  <a:pt x="9" y="0"/>
                </a:lnTo>
                <a:close/>
              </a:path>
            </a:pathLst>
          </a:custGeom>
          <a:solidFill>
            <a:srgbClr val="340D71"/>
          </a:solidFill>
          <a:ln w="9525">
            <a:noFill/>
            <a:round/>
            <a:headEnd/>
            <a:tailEnd/>
          </a:ln>
        </p:spPr>
        <p:txBody>
          <a:bodyPr/>
          <a:lstStyle/>
          <a:p>
            <a:endParaRPr lang="en-US" dirty="0"/>
          </a:p>
        </p:txBody>
      </p:sp>
      <p:sp>
        <p:nvSpPr>
          <p:cNvPr id="13408" name="Freeform 2767"/>
          <p:cNvSpPr>
            <a:spLocks/>
          </p:cNvSpPr>
          <p:nvPr/>
        </p:nvSpPr>
        <p:spPr bwMode="auto">
          <a:xfrm>
            <a:off x="4159250" y="4221163"/>
            <a:ext cx="20638" cy="20637"/>
          </a:xfrm>
          <a:custGeom>
            <a:avLst/>
            <a:gdLst>
              <a:gd name="T0" fmla="*/ 10080869 w 13"/>
              <a:gd name="T1" fmla="*/ 0 h 13"/>
              <a:gd name="T2" fmla="*/ 0 w 13"/>
              <a:gd name="T3" fmla="*/ 12599682 h 13"/>
              <a:gd name="T4" fmla="*/ 0 w 13"/>
              <a:gd name="T5" fmla="*/ 12599682 h 13"/>
              <a:gd name="T6" fmla="*/ 10080869 w 13"/>
              <a:gd name="T7" fmla="*/ 32760444 h 13"/>
              <a:gd name="T8" fmla="*/ 22682750 w 13"/>
              <a:gd name="T9" fmla="*/ 32760444 h 13"/>
              <a:gd name="T10" fmla="*/ 32763619 w 13"/>
              <a:gd name="T11" fmla="*/ 12599682 h 13"/>
              <a:gd name="T12" fmla="*/ 10080869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4" y="0"/>
                </a:moveTo>
                <a:lnTo>
                  <a:pt x="0" y="5"/>
                </a:lnTo>
                <a:lnTo>
                  <a:pt x="4" y="13"/>
                </a:lnTo>
                <a:lnTo>
                  <a:pt x="9" y="13"/>
                </a:lnTo>
                <a:lnTo>
                  <a:pt x="13" y="5"/>
                </a:lnTo>
                <a:lnTo>
                  <a:pt x="4" y="0"/>
                </a:lnTo>
                <a:close/>
              </a:path>
            </a:pathLst>
          </a:custGeom>
          <a:solidFill>
            <a:srgbClr val="340D71"/>
          </a:solidFill>
          <a:ln w="9525">
            <a:noFill/>
            <a:round/>
            <a:headEnd/>
            <a:tailEnd/>
          </a:ln>
        </p:spPr>
        <p:txBody>
          <a:bodyPr/>
          <a:lstStyle/>
          <a:p>
            <a:endParaRPr lang="en-US" dirty="0"/>
          </a:p>
        </p:txBody>
      </p:sp>
      <p:sp>
        <p:nvSpPr>
          <p:cNvPr id="13409" name="Freeform 2768"/>
          <p:cNvSpPr>
            <a:spLocks/>
          </p:cNvSpPr>
          <p:nvPr/>
        </p:nvSpPr>
        <p:spPr bwMode="auto">
          <a:xfrm>
            <a:off x="4179888" y="4194175"/>
            <a:ext cx="20637" cy="20638"/>
          </a:xfrm>
          <a:custGeom>
            <a:avLst/>
            <a:gdLst>
              <a:gd name="T0" fmla="*/ 10080381 w 13"/>
              <a:gd name="T1" fmla="*/ 0 h 13"/>
              <a:gd name="T2" fmla="*/ 32760444 w 13"/>
              <a:gd name="T3" fmla="*/ 10080869 h 13"/>
              <a:gd name="T4" fmla="*/ 10080381 w 13"/>
              <a:gd name="T5" fmla="*/ 32763619 h 13"/>
              <a:gd name="T6" fmla="*/ 0 w 13"/>
              <a:gd name="T7" fmla="*/ 22682750 h 13"/>
              <a:gd name="T8" fmla="*/ 10080381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4" y="13"/>
                </a:lnTo>
                <a:lnTo>
                  <a:pt x="0" y="9"/>
                </a:lnTo>
                <a:lnTo>
                  <a:pt x="4" y="0"/>
                </a:lnTo>
                <a:close/>
              </a:path>
            </a:pathLst>
          </a:custGeom>
          <a:solidFill>
            <a:srgbClr val="340D71"/>
          </a:solidFill>
          <a:ln w="9525">
            <a:noFill/>
            <a:round/>
            <a:headEnd/>
            <a:tailEnd/>
          </a:ln>
        </p:spPr>
        <p:txBody>
          <a:bodyPr/>
          <a:lstStyle/>
          <a:p>
            <a:endParaRPr lang="en-US" dirty="0"/>
          </a:p>
        </p:txBody>
      </p:sp>
      <p:sp>
        <p:nvSpPr>
          <p:cNvPr id="13410" name="Freeform 2769"/>
          <p:cNvSpPr>
            <a:spLocks/>
          </p:cNvSpPr>
          <p:nvPr/>
        </p:nvSpPr>
        <p:spPr bwMode="auto">
          <a:xfrm>
            <a:off x="4200525" y="4167188"/>
            <a:ext cx="19050" cy="26987"/>
          </a:xfrm>
          <a:custGeom>
            <a:avLst/>
            <a:gdLst>
              <a:gd name="T0" fmla="*/ 10080625 w 12"/>
              <a:gd name="T1" fmla="*/ 0 h 17"/>
              <a:gd name="T2" fmla="*/ 30241875 w 12"/>
              <a:gd name="T3" fmla="*/ 22680192 h 17"/>
              <a:gd name="T4" fmla="*/ 10080625 w 12"/>
              <a:gd name="T5" fmla="*/ 42841069 h 17"/>
              <a:gd name="T6" fmla="*/ 0 w 12"/>
              <a:gd name="T7" fmla="*/ 22680192 h 17"/>
              <a:gd name="T8" fmla="*/ 10080625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9"/>
                </a:lnTo>
                <a:lnTo>
                  <a:pt x="4" y="17"/>
                </a:lnTo>
                <a:lnTo>
                  <a:pt x="0" y="9"/>
                </a:lnTo>
                <a:lnTo>
                  <a:pt x="4" y="0"/>
                </a:lnTo>
                <a:close/>
              </a:path>
            </a:pathLst>
          </a:custGeom>
          <a:solidFill>
            <a:srgbClr val="340D71"/>
          </a:solidFill>
          <a:ln w="9525">
            <a:noFill/>
            <a:round/>
            <a:headEnd/>
            <a:tailEnd/>
          </a:ln>
        </p:spPr>
        <p:txBody>
          <a:bodyPr/>
          <a:lstStyle/>
          <a:p>
            <a:endParaRPr lang="en-US" dirty="0"/>
          </a:p>
        </p:txBody>
      </p:sp>
      <p:sp>
        <p:nvSpPr>
          <p:cNvPr id="13411" name="Freeform 2770"/>
          <p:cNvSpPr>
            <a:spLocks/>
          </p:cNvSpPr>
          <p:nvPr/>
        </p:nvSpPr>
        <p:spPr bwMode="auto">
          <a:xfrm>
            <a:off x="4213225" y="4140200"/>
            <a:ext cx="26988" cy="26988"/>
          </a:xfrm>
          <a:custGeom>
            <a:avLst/>
            <a:gdLst>
              <a:gd name="T0" fmla="*/ 22682620 w 17"/>
              <a:gd name="T1" fmla="*/ 0 h 17"/>
              <a:gd name="T2" fmla="*/ 42844244 w 17"/>
              <a:gd name="T3" fmla="*/ 22682620 h 17"/>
              <a:gd name="T4" fmla="*/ 22682620 w 17"/>
              <a:gd name="T5" fmla="*/ 42844244 h 17"/>
              <a:gd name="T6" fmla="*/ 0 w 17"/>
              <a:gd name="T7" fmla="*/ 22682620 h 17"/>
              <a:gd name="T8" fmla="*/ 2268262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9"/>
                </a:lnTo>
                <a:lnTo>
                  <a:pt x="9" y="17"/>
                </a:lnTo>
                <a:lnTo>
                  <a:pt x="0" y="9"/>
                </a:lnTo>
                <a:lnTo>
                  <a:pt x="9" y="0"/>
                </a:lnTo>
                <a:close/>
              </a:path>
            </a:pathLst>
          </a:custGeom>
          <a:solidFill>
            <a:srgbClr val="340D71"/>
          </a:solidFill>
          <a:ln w="9525">
            <a:noFill/>
            <a:round/>
            <a:headEnd/>
            <a:tailEnd/>
          </a:ln>
        </p:spPr>
        <p:txBody>
          <a:bodyPr/>
          <a:lstStyle/>
          <a:p>
            <a:endParaRPr lang="en-US" dirty="0"/>
          </a:p>
        </p:txBody>
      </p:sp>
      <p:sp>
        <p:nvSpPr>
          <p:cNvPr id="13412" name="Freeform 2771"/>
          <p:cNvSpPr>
            <a:spLocks/>
          </p:cNvSpPr>
          <p:nvPr/>
        </p:nvSpPr>
        <p:spPr bwMode="auto">
          <a:xfrm>
            <a:off x="4233863" y="4113213"/>
            <a:ext cx="26987" cy="26987"/>
          </a:xfrm>
          <a:custGeom>
            <a:avLst/>
            <a:gdLst>
              <a:gd name="T0" fmla="*/ 20160876 w 17"/>
              <a:gd name="T1" fmla="*/ 0 h 17"/>
              <a:gd name="T2" fmla="*/ 42841069 w 17"/>
              <a:gd name="T3" fmla="*/ 22680192 h 17"/>
              <a:gd name="T4" fmla="*/ 20160876 w 17"/>
              <a:gd name="T5" fmla="*/ 42841069 h 17"/>
              <a:gd name="T6" fmla="*/ 0 w 17"/>
              <a:gd name="T7" fmla="*/ 22680192 h 17"/>
              <a:gd name="T8" fmla="*/ 2016087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8" y="0"/>
                </a:moveTo>
                <a:lnTo>
                  <a:pt x="17" y="9"/>
                </a:lnTo>
                <a:lnTo>
                  <a:pt x="8" y="17"/>
                </a:lnTo>
                <a:lnTo>
                  <a:pt x="0" y="9"/>
                </a:lnTo>
                <a:lnTo>
                  <a:pt x="8" y="0"/>
                </a:lnTo>
                <a:close/>
              </a:path>
            </a:pathLst>
          </a:custGeom>
          <a:solidFill>
            <a:srgbClr val="340D71"/>
          </a:solidFill>
          <a:ln w="9525">
            <a:noFill/>
            <a:round/>
            <a:headEnd/>
            <a:tailEnd/>
          </a:ln>
        </p:spPr>
        <p:txBody>
          <a:bodyPr/>
          <a:lstStyle/>
          <a:p>
            <a:endParaRPr lang="en-US" dirty="0"/>
          </a:p>
        </p:txBody>
      </p:sp>
      <p:sp>
        <p:nvSpPr>
          <p:cNvPr id="13413" name="Freeform 2772"/>
          <p:cNvSpPr>
            <a:spLocks/>
          </p:cNvSpPr>
          <p:nvPr/>
        </p:nvSpPr>
        <p:spPr bwMode="auto">
          <a:xfrm>
            <a:off x="4254500" y="4086225"/>
            <a:ext cx="20638" cy="26988"/>
          </a:xfrm>
          <a:custGeom>
            <a:avLst/>
            <a:gdLst>
              <a:gd name="T0" fmla="*/ 10080869 w 13"/>
              <a:gd name="T1" fmla="*/ 0 h 17"/>
              <a:gd name="T2" fmla="*/ 32763619 w 13"/>
              <a:gd name="T3" fmla="*/ 20161624 h 17"/>
              <a:gd name="T4" fmla="*/ 20161738 w 13"/>
              <a:gd name="T5" fmla="*/ 42844244 h 17"/>
              <a:gd name="T6" fmla="*/ 0 w 13"/>
              <a:gd name="T7" fmla="*/ 20161624 h 17"/>
              <a:gd name="T8" fmla="*/ 1008086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8"/>
                </a:lnTo>
                <a:lnTo>
                  <a:pt x="8" y="17"/>
                </a:lnTo>
                <a:lnTo>
                  <a:pt x="0" y="8"/>
                </a:lnTo>
                <a:lnTo>
                  <a:pt x="4" y="0"/>
                </a:lnTo>
                <a:close/>
              </a:path>
            </a:pathLst>
          </a:custGeom>
          <a:solidFill>
            <a:srgbClr val="340D71"/>
          </a:solidFill>
          <a:ln w="9525">
            <a:noFill/>
            <a:round/>
            <a:headEnd/>
            <a:tailEnd/>
          </a:ln>
        </p:spPr>
        <p:txBody>
          <a:bodyPr/>
          <a:lstStyle/>
          <a:p>
            <a:endParaRPr lang="en-US" dirty="0"/>
          </a:p>
        </p:txBody>
      </p:sp>
      <p:sp>
        <p:nvSpPr>
          <p:cNvPr id="13414" name="Freeform 2773"/>
          <p:cNvSpPr>
            <a:spLocks/>
          </p:cNvSpPr>
          <p:nvPr/>
        </p:nvSpPr>
        <p:spPr bwMode="auto">
          <a:xfrm>
            <a:off x="4275138" y="4059238"/>
            <a:ext cx="19050" cy="26987"/>
          </a:xfrm>
          <a:custGeom>
            <a:avLst/>
            <a:gdLst>
              <a:gd name="T0" fmla="*/ 10080625 w 12"/>
              <a:gd name="T1" fmla="*/ 0 h 17"/>
              <a:gd name="T2" fmla="*/ 30241875 w 12"/>
              <a:gd name="T3" fmla="*/ 20160876 h 17"/>
              <a:gd name="T4" fmla="*/ 20161250 w 12"/>
              <a:gd name="T5" fmla="*/ 42841069 h 17"/>
              <a:gd name="T6" fmla="*/ 0 w 12"/>
              <a:gd name="T7" fmla="*/ 20160876 h 17"/>
              <a:gd name="T8" fmla="*/ 10080625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8"/>
                </a:lnTo>
                <a:lnTo>
                  <a:pt x="8" y="17"/>
                </a:lnTo>
                <a:lnTo>
                  <a:pt x="0" y="8"/>
                </a:lnTo>
                <a:lnTo>
                  <a:pt x="4" y="0"/>
                </a:lnTo>
                <a:close/>
              </a:path>
            </a:pathLst>
          </a:custGeom>
          <a:solidFill>
            <a:srgbClr val="340D71"/>
          </a:solidFill>
          <a:ln w="9525">
            <a:noFill/>
            <a:round/>
            <a:headEnd/>
            <a:tailEnd/>
          </a:ln>
        </p:spPr>
        <p:txBody>
          <a:bodyPr/>
          <a:lstStyle/>
          <a:p>
            <a:endParaRPr lang="en-US" dirty="0"/>
          </a:p>
        </p:txBody>
      </p:sp>
      <p:sp>
        <p:nvSpPr>
          <p:cNvPr id="13415" name="Freeform 2774"/>
          <p:cNvSpPr>
            <a:spLocks/>
          </p:cNvSpPr>
          <p:nvPr/>
        </p:nvSpPr>
        <p:spPr bwMode="auto">
          <a:xfrm>
            <a:off x="4287838" y="4032250"/>
            <a:ext cx="26987" cy="26988"/>
          </a:xfrm>
          <a:custGeom>
            <a:avLst/>
            <a:gdLst>
              <a:gd name="T0" fmla="*/ 10080438 w 17"/>
              <a:gd name="T1" fmla="*/ 0 h 17"/>
              <a:gd name="T2" fmla="*/ 42841069 w 17"/>
              <a:gd name="T3" fmla="*/ 20161624 h 17"/>
              <a:gd name="T4" fmla="*/ 22680192 w 17"/>
              <a:gd name="T5" fmla="*/ 42844244 h 17"/>
              <a:gd name="T6" fmla="*/ 0 w 17"/>
              <a:gd name="T7" fmla="*/ 20161624 h 17"/>
              <a:gd name="T8" fmla="*/ 10080438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4" y="0"/>
                </a:moveTo>
                <a:lnTo>
                  <a:pt x="17" y="8"/>
                </a:lnTo>
                <a:lnTo>
                  <a:pt x="9" y="17"/>
                </a:lnTo>
                <a:lnTo>
                  <a:pt x="0" y="8"/>
                </a:lnTo>
                <a:lnTo>
                  <a:pt x="4" y="0"/>
                </a:lnTo>
                <a:close/>
              </a:path>
            </a:pathLst>
          </a:custGeom>
          <a:solidFill>
            <a:srgbClr val="340D71"/>
          </a:solidFill>
          <a:ln w="9525">
            <a:noFill/>
            <a:round/>
            <a:headEnd/>
            <a:tailEnd/>
          </a:ln>
        </p:spPr>
        <p:txBody>
          <a:bodyPr/>
          <a:lstStyle/>
          <a:p>
            <a:endParaRPr lang="en-US" dirty="0"/>
          </a:p>
        </p:txBody>
      </p:sp>
      <p:sp>
        <p:nvSpPr>
          <p:cNvPr id="13416" name="Freeform 2775"/>
          <p:cNvSpPr>
            <a:spLocks/>
          </p:cNvSpPr>
          <p:nvPr/>
        </p:nvSpPr>
        <p:spPr bwMode="auto">
          <a:xfrm>
            <a:off x="4308475" y="4005263"/>
            <a:ext cx="20638" cy="20637"/>
          </a:xfrm>
          <a:custGeom>
            <a:avLst/>
            <a:gdLst>
              <a:gd name="T0" fmla="*/ 10080869 w 13"/>
              <a:gd name="T1" fmla="*/ 0 h 13"/>
              <a:gd name="T2" fmla="*/ 32763619 w 13"/>
              <a:gd name="T3" fmla="*/ 10080381 h 13"/>
              <a:gd name="T4" fmla="*/ 20161738 w 13"/>
              <a:gd name="T5" fmla="*/ 32760444 h 13"/>
              <a:gd name="T6" fmla="*/ 0 w 13"/>
              <a:gd name="T7" fmla="*/ 20160762 h 13"/>
              <a:gd name="T8" fmla="*/ 1008086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8" y="13"/>
                </a:lnTo>
                <a:lnTo>
                  <a:pt x="0" y="8"/>
                </a:lnTo>
                <a:lnTo>
                  <a:pt x="4" y="0"/>
                </a:lnTo>
                <a:close/>
              </a:path>
            </a:pathLst>
          </a:custGeom>
          <a:solidFill>
            <a:srgbClr val="340D71"/>
          </a:solidFill>
          <a:ln w="9525">
            <a:noFill/>
            <a:round/>
            <a:headEnd/>
            <a:tailEnd/>
          </a:ln>
        </p:spPr>
        <p:txBody>
          <a:bodyPr/>
          <a:lstStyle/>
          <a:p>
            <a:endParaRPr lang="en-US" dirty="0"/>
          </a:p>
        </p:txBody>
      </p:sp>
      <p:sp>
        <p:nvSpPr>
          <p:cNvPr id="13417" name="Freeform 2776"/>
          <p:cNvSpPr>
            <a:spLocks/>
          </p:cNvSpPr>
          <p:nvPr/>
        </p:nvSpPr>
        <p:spPr bwMode="auto">
          <a:xfrm>
            <a:off x="4321175" y="3978275"/>
            <a:ext cx="20638" cy="19050"/>
          </a:xfrm>
          <a:custGeom>
            <a:avLst/>
            <a:gdLst>
              <a:gd name="T0" fmla="*/ 12601880 w 13"/>
              <a:gd name="T1" fmla="*/ 0 h 12"/>
              <a:gd name="T2" fmla="*/ 32763619 w 13"/>
              <a:gd name="T3" fmla="*/ 10080625 h 12"/>
              <a:gd name="T4" fmla="*/ 22682750 w 13"/>
              <a:gd name="T5" fmla="*/ 30241875 h 12"/>
              <a:gd name="T6" fmla="*/ 0 w 13"/>
              <a:gd name="T7" fmla="*/ 20161250 h 12"/>
              <a:gd name="T8" fmla="*/ 12601880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5" y="0"/>
                </a:moveTo>
                <a:lnTo>
                  <a:pt x="13" y="4"/>
                </a:lnTo>
                <a:lnTo>
                  <a:pt x="9" y="12"/>
                </a:lnTo>
                <a:lnTo>
                  <a:pt x="0" y="8"/>
                </a:lnTo>
                <a:lnTo>
                  <a:pt x="5" y="0"/>
                </a:lnTo>
                <a:close/>
              </a:path>
            </a:pathLst>
          </a:custGeom>
          <a:solidFill>
            <a:srgbClr val="340D71"/>
          </a:solidFill>
          <a:ln w="9525">
            <a:noFill/>
            <a:round/>
            <a:headEnd/>
            <a:tailEnd/>
          </a:ln>
        </p:spPr>
        <p:txBody>
          <a:bodyPr/>
          <a:lstStyle/>
          <a:p>
            <a:endParaRPr lang="en-US" dirty="0"/>
          </a:p>
        </p:txBody>
      </p:sp>
      <p:sp>
        <p:nvSpPr>
          <p:cNvPr id="13418" name="Freeform 2777"/>
          <p:cNvSpPr>
            <a:spLocks/>
          </p:cNvSpPr>
          <p:nvPr/>
        </p:nvSpPr>
        <p:spPr bwMode="auto">
          <a:xfrm>
            <a:off x="4335463" y="3951288"/>
            <a:ext cx="26987" cy="19050"/>
          </a:xfrm>
          <a:custGeom>
            <a:avLst/>
            <a:gdLst>
              <a:gd name="T0" fmla="*/ 20160876 w 17"/>
              <a:gd name="T1" fmla="*/ 0 h 12"/>
              <a:gd name="T2" fmla="*/ 42841069 w 17"/>
              <a:gd name="T3" fmla="*/ 10080625 h 12"/>
              <a:gd name="T4" fmla="*/ 20160876 w 17"/>
              <a:gd name="T5" fmla="*/ 30241875 h 12"/>
              <a:gd name="T6" fmla="*/ 0 w 17"/>
              <a:gd name="T7" fmla="*/ 20161250 h 12"/>
              <a:gd name="T8" fmla="*/ 20160876 w 17"/>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8" y="0"/>
                </a:moveTo>
                <a:lnTo>
                  <a:pt x="17" y="4"/>
                </a:lnTo>
                <a:lnTo>
                  <a:pt x="8" y="12"/>
                </a:lnTo>
                <a:lnTo>
                  <a:pt x="0" y="8"/>
                </a:lnTo>
                <a:lnTo>
                  <a:pt x="8" y="0"/>
                </a:lnTo>
                <a:close/>
              </a:path>
            </a:pathLst>
          </a:custGeom>
          <a:solidFill>
            <a:srgbClr val="340D71"/>
          </a:solidFill>
          <a:ln w="9525">
            <a:noFill/>
            <a:round/>
            <a:headEnd/>
            <a:tailEnd/>
          </a:ln>
        </p:spPr>
        <p:txBody>
          <a:bodyPr/>
          <a:lstStyle/>
          <a:p>
            <a:endParaRPr lang="en-US" dirty="0"/>
          </a:p>
        </p:txBody>
      </p:sp>
      <p:sp>
        <p:nvSpPr>
          <p:cNvPr id="13419" name="Freeform 2778"/>
          <p:cNvSpPr>
            <a:spLocks/>
          </p:cNvSpPr>
          <p:nvPr/>
        </p:nvSpPr>
        <p:spPr bwMode="auto">
          <a:xfrm>
            <a:off x="4356100" y="3916363"/>
            <a:ext cx="20638" cy="26987"/>
          </a:xfrm>
          <a:custGeom>
            <a:avLst/>
            <a:gdLst>
              <a:gd name="T0" fmla="*/ 10080869 w 13"/>
              <a:gd name="T1" fmla="*/ 0 h 17"/>
              <a:gd name="T2" fmla="*/ 32763619 w 13"/>
              <a:gd name="T3" fmla="*/ 22680192 h 17"/>
              <a:gd name="T4" fmla="*/ 20161738 w 13"/>
              <a:gd name="T5" fmla="*/ 42841069 h 17"/>
              <a:gd name="T6" fmla="*/ 0 w 13"/>
              <a:gd name="T7" fmla="*/ 32760631 h 17"/>
              <a:gd name="T8" fmla="*/ 1008086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9"/>
                </a:lnTo>
                <a:lnTo>
                  <a:pt x="8" y="17"/>
                </a:lnTo>
                <a:lnTo>
                  <a:pt x="0" y="13"/>
                </a:lnTo>
                <a:lnTo>
                  <a:pt x="4" y="0"/>
                </a:lnTo>
                <a:close/>
              </a:path>
            </a:pathLst>
          </a:custGeom>
          <a:solidFill>
            <a:srgbClr val="340D71"/>
          </a:solidFill>
          <a:ln w="9525">
            <a:noFill/>
            <a:round/>
            <a:headEnd/>
            <a:tailEnd/>
          </a:ln>
        </p:spPr>
        <p:txBody>
          <a:bodyPr/>
          <a:lstStyle/>
          <a:p>
            <a:endParaRPr lang="en-US" dirty="0"/>
          </a:p>
        </p:txBody>
      </p:sp>
      <p:sp>
        <p:nvSpPr>
          <p:cNvPr id="13420" name="Freeform 2779"/>
          <p:cNvSpPr>
            <a:spLocks/>
          </p:cNvSpPr>
          <p:nvPr/>
        </p:nvSpPr>
        <p:spPr bwMode="auto">
          <a:xfrm>
            <a:off x="4368800" y="3889375"/>
            <a:ext cx="20638" cy="20638"/>
          </a:xfrm>
          <a:custGeom>
            <a:avLst/>
            <a:gdLst>
              <a:gd name="T0" fmla="*/ 12601880 w 13"/>
              <a:gd name="T1" fmla="*/ 0 h 13"/>
              <a:gd name="T2" fmla="*/ 32763619 w 13"/>
              <a:gd name="T3" fmla="*/ 12601880 h 13"/>
              <a:gd name="T4" fmla="*/ 22682750 w 13"/>
              <a:gd name="T5" fmla="*/ 32763619 h 13"/>
              <a:gd name="T6" fmla="*/ 0 w 13"/>
              <a:gd name="T7" fmla="*/ 22682750 h 13"/>
              <a:gd name="T8" fmla="*/ 12601880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5" y="0"/>
                </a:moveTo>
                <a:lnTo>
                  <a:pt x="13" y="5"/>
                </a:lnTo>
                <a:lnTo>
                  <a:pt x="9" y="13"/>
                </a:lnTo>
                <a:lnTo>
                  <a:pt x="0" y="9"/>
                </a:lnTo>
                <a:lnTo>
                  <a:pt x="5" y="0"/>
                </a:lnTo>
                <a:close/>
              </a:path>
            </a:pathLst>
          </a:custGeom>
          <a:solidFill>
            <a:srgbClr val="340D71"/>
          </a:solidFill>
          <a:ln w="9525">
            <a:noFill/>
            <a:round/>
            <a:headEnd/>
            <a:tailEnd/>
          </a:ln>
        </p:spPr>
        <p:txBody>
          <a:bodyPr/>
          <a:lstStyle/>
          <a:p>
            <a:endParaRPr lang="en-US" dirty="0"/>
          </a:p>
        </p:txBody>
      </p:sp>
      <p:sp>
        <p:nvSpPr>
          <p:cNvPr id="13421" name="Freeform 2780"/>
          <p:cNvSpPr>
            <a:spLocks/>
          </p:cNvSpPr>
          <p:nvPr/>
        </p:nvSpPr>
        <p:spPr bwMode="auto">
          <a:xfrm>
            <a:off x="4383088" y="3862388"/>
            <a:ext cx="20637" cy="20637"/>
          </a:xfrm>
          <a:custGeom>
            <a:avLst/>
            <a:gdLst>
              <a:gd name="T0" fmla="*/ 10080381 w 13"/>
              <a:gd name="T1" fmla="*/ 0 h 13"/>
              <a:gd name="T2" fmla="*/ 0 w 13"/>
              <a:gd name="T3" fmla="*/ 22680063 h 13"/>
              <a:gd name="T4" fmla="*/ 0 w 13"/>
              <a:gd name="T5" fmla="*/ 22680063 h 13"/>
              <a:gd name="T6" fmla="*/ 20160762 w 13"/>
              <a:gd name="T7" fmla="*/ 32760444 h 13"/>
              <a:gd name="T8" fmla="*/ 20160762 w 13"/>
              <a:gd name="T9" fmla="*/ 32760444 h 13"/>
              <a:gd name="T10" fmla="*/ 32760444 w 13"/>
              <a:gd name="T11" fmla="*/ 10080381 h 13"/>
              <a:gd name="T12" fmla="*/ 10080381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4" y="0"/>
                </a:moveTo>
                <a:lnTo>
                  <a:pt x="0" y="9"/>
                </a:lnTo>
                <a:lnTo>
                  <a:pt x="8" y="13"/>
                </a:lnTo>
                <a:lnTo>
                  <a:pt x="13" y="4"/>
                </a:lnTo>
                <a:lnTo>
                  <a:pt x="4" y="0"/>
                </a:lnTo>
                <a:close/>
              </a:path>
            </a:pathLst>
          </a:custGeom>
          <a:solidFill>
            <a:srgbClr val="340D71"/>
          </a:solidFill>
          <a:ln w="9525">
            <a:noFill/>
            <a:round/>
            <a:headEnd/>
            <a:tailEnd/>
          </a:ln>
        </p:spPr>
        <p:txBody>
          <a:bodyPr/>
          <a:lstStyle/>
          <a:p>
            <a:endParaRPr lang="en-US" dirty="0"/>
          </a:p>
        </p:txBody>
      </p:sp>
      <p:sp>
        <p:nvSpPr>
          <p:cNvPr id="13422" name="Freeform 2781"/>
          <p:cNvSpPr>
            <a:spLocks/>
          </p:cNvSpPr>
          <p:nvPr/>
        </p:nvSpPr>
        <p:spPr bwMode="auto">
          <a:xfrm>
            <a:off x="2873375" y="3841750"/>
            <a:ext cx="6350" cy="34925"/>
          </a:xfrm>
          <a:custGeom>
            <a:avLst/>
            <a:gdLst>
              <a:gd name="T0" fmla="*/ 10080625 w 4"/>
              <a:gd name="T1" fmla="*/ 55443438 h 22"/>
              <a:gd name="T2" fmla="*/ 10080625 w 4"/>
              <a:gd name="T3" fmla="*/ 22682200 h 22"/>
              <a:gd name="T4" fmla="*/ 0 w 4"/>
              <a:gd name="T5" fmla="*/ 0 h 22"/>
              <a:gd name="T6" fmla="*/ 0 w 4"/>
              <a:gd name="T7" fmla="*/ 32762825 h 22"/>
              <a:gd name="T8" fmla="*/ 10080625 w 4"/>
              <a:gd name="T9" fmla="*/ 5544343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2">
                <a:moveTo>
                  <a:pt x="4" y="22"/>
                </a:moveTo>
                <a:lnTo>
                  <a:pt x="4" y="9"/>
                </a:lnTo>
                <a:lnTo>
                  <a:pt x="0" y="0"/>
                </a:lnTo>
                <a:lnTo>
                  <a:pt x="0" y="13"/>
                </a:lnTo>
                <a:lnTo>
                  <a:pt x="4" y="22"/>
                </a:lnTo>
                <a:close/>
              </a:path>
            </a:pathLst>
          </a:custGeom>
          <a:solidFill>
            <a:srgbClr val="340D71"/>
          </a:solidFill>
          <a:ln w="9525">
            <a:noFill/>
            <a:round/>
            <a:headEnd/>
            <a:tailEnd/>
          </a:ln>
        </p:spPr>
        <p:txBody>
          <a:bodyPr/>
          <a:lstStyle/>
          <a:p>
            <a:endParaRPr lang="en-US" dirty="0"/>
          </a:p>
        </p:txBody>
      </p:sp>
      <p:sp>
        <p:nvSpPr>
          <p:cNvPr id="13423" name="Freeform 2782"/>
          <p:cNvSpPr>
            <a:spLocks/>
          </p:cNvSpPr>
          <p:nvPr/>
        </p:nvSpPr>
        <p:spPr bwMode="auto">
          <a:xfrm>
            <a:off x="2879725" y="3876675"/>
            <a:ext cx="20638" cy="26988"/>
          </a:xfrm>
          <a:custGeom>
            <a:avLst/>
            <a:gdLst>
              <a:gd name="T0" fmla="*/ 32763619 w 13"/>
              <a:gd name="T1" fmla="*/ 32763432 h 17"/>
              <a:gd name="T2" fmla="*/ 10080869 w 13"/>
              <a:gd name="T3" fmla="*/ 42844244 h 17"/>
              <a:gd name="T4" fmla="*/ 0 w 13"/>
              <a:gd name="T5" fmla="*/ 10080812 h 17"/>
              <a:gd name="T6" fmla="*/ 20161738 w 13"/>
              <a:gd name="T7" fmla="*/ 0 h 17"/>
              <a:gd name="T8" fmla="*/ 32763619 w 13"/>
              <a:gd name="T9" fmla="*/ 327634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13"/>
                </a:moveTo>
                <a:lnTo>
                  <a:pt x="4" y="17"/>
                </a:lnTo>
                <a:lnTo>
                  <a:pt x="0" y="4"/>
                </a:lnTo>
                <a:lnTo>
                  <a:pt x="8" y="0"/>
                </a:lnTo>
                <a:lnTo>
                  <a:pt x="13" y="13"/>
                </a:lnTo>
                <a:close/>
              </a:path>
            </a:pathLst>
          </a:custGeom>
          <a:solidFill>
            <a:srgbClr val="340D71"/>
          </a:solidFill>
          <a:ln w="9525">
            <a:noFill/>
            <a:round/>
            <a:headEnd/>
            <a:tailEnd/>
          </a:ln>
        </p:spPr>
        <p:txBody>
          <a:bodyPr/>
          <a:lstStyle/>
          <a:p>
            <a:endParaRPr lang="en-US" dirty="0"/>
          </a:p>
        </p:txBody>
      </p:sp>
      <p:sp>
        <p:nvSpPr>
          <p:cNvPr id="13424" name="Freeform 2783"/>
          <p:cNvSpPr>
            <a:spLocks/>
          </p:cNvSpPr>
          <p:nvPr/>
        </p:nvSpPr>
        <p:spPr bwMode="auto">
          <a:xfrm>
            <a:off x="2892425" y="3910013"/>
            <a:ext cx="20638" cy="20637"/>
          </a:xfrm>
          <a:custGeom>
            <a:avLst/>
            <a:gdLst>
              <a:gd name="T0" fmla="*/ 32763619 w 13"/>
              <a:gd name="T1" fmla="*/ 22680063 h 13"/>
              <a:gd name="T2" fmla="*/ 12601880 w 13"/>
              <a:gd name="T3" fmla="*/ 32760444 h 13"/>
              <a:gd name="T4" fmla="*/ 0 w 13"/>
              <a:gd name="T5" fmla="*/ 10080381 h 13"/>
              <a:gd name="T6" fmla="*/ 22682750 w 13"/>
              <a:gd name="T7" fmla="*/ 0 h 13"/>
              <a:gd name="T8" fmla="*/ 32763619 w 13"/>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5" y="13"/>
                </a:lnTo>
                <a:lnTo>
                  <a:pt x="0" y="4"/>
                </a:lnTo>
                <a:lnTo>
                  <a:pt x="9" y="0"/>
                </a:lnTo>
                <a:lnTo>
                  <a:pt x="13" y="9"/>
                </a:lnTo>
                <a:close/>
              </a:path>
            </a:pathLst>
          </a:custGeom>
          <a:solidFill>
            <a:srgbClr val="340D71"/>
          </a:solidFill>
          <a:ln w="9525">
            <a:noFill/>
            <a:round/>
            <a:headEnd/>
            <a:tailEnd/>
          </a:ln>
        </p:spPr>
        <p:txBody>
          <a:bodyPr/>
          <a:lstStyle/>
          <a:p>
            <a:endParaRPr lang="en-US" dirty="0"/>
          </a:p>
        </p:txBody>
      </p:sp>
      <p:sp>
        <p:nvSpPr>
          <p:cNvPr id="13425" name="Freeform 2784"/>
          <p:cNvSpPr>
            <a:spLocks/>
          </p:cNvSpPr>
          <p:nvPr/>
        </p:nvSpPr>
        <p:spPr bwMode="auto">
          <a:xfrm>
            <a:off x="2906713" y="3937000"/>
            <a:ext cx="20637" cy="20638"/>
          </a:xfrm>
          <a:custGeom>
            <a:avLst/>
            <a:gdLst>
              <a:gd name="T0" fmla="*/ 32760444 w 13"/>
              <a:gd name="T1" fmla="*/ 32763619 h 13"/>
              <a:gd name="T2" fmla="*/ 10080381 w 13"/>
              <a:gd name="T3" fmla="*/ 32763619 h 13"/>
              <a:gd name="T4" fmla="*/ 0 w 13"/>
              <a:gd name="T5" fmla="*/ 10080869 h 13"/>
              <a:gd name="T6" fmla="*/ 22680063 w 13"/>
              <a:gd name="T7" fmla="*/ 0 h 13"/>
              <a:gd name="T8" fmla="*/ 32760444 w 13"/>
              <a:gd name="T9" fmla="*/ 3276361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13"/>
                </a:moveTo>
                <a:lnTo>
                  <a:pt x="4" y="13"/>
                </a:lnTo>
                <a:lnTo>
                  <a:pt x="0" y="4"/>
                </a:lnTo>
                <a:lnTo>
                  <a:pt x="9" y="0"/>
                </a:lnTo>
                <a:lnTo>
                  <a:pt x="13" y="13"/>
                </a:lnTo>
                <a:close/>
              </a:path>
            </a:pathLst>
          </a:custGeom>
          <a:solidFill>
            <a:srgbClr val="340D71"/>
          </a:solidFill>
          <a:ln w="9525">
            <a:noFill/>
            <a:round/>
            <a:headEnd/>
            <a:tailEnd/>
          </a:ln>
        </p:spPr>
        <p:txBody>
          <a:bodyPr/>
          <a:lstStyle/>
          <a:p>
            <a:endParaRPr lang="en-US" dirty="0"/>
          </a:p>
        </p:txBody>
      </p:sp>
      <p:sp>
        <p:nvSpPr>
          <p:cNvPr id="13426" name="Freeform 2785"/>
          <p:cNvSpPr>
            <a:spLocks/>
          </p:cNvSpPr>
          <p:nvPr/>
        </p:nvSpPr>
        <p:spPr bwMode="auto">
          <a:xfrm>
            <a:off x="2921000" y="3970338"/>
            <a:ext cx="19050" cy="20637"/>
          </a:xfrm>
          <a:custGeom>
            <a:avLst/>
            <a:gdLst>
              <a:gd name="T0" fmla="*/ 30241875 w 12"/>
              <a:gd name="T1" fmla="*/ 22680063 h 13"/>
              <a:gd name="T2" fmla="*/ 10080625 w 12"/>
              <a:gd name="T3" fmla="*/ 32760444 h 13"/>
              <a:gd name="T4" fmla="*/ 0 w 12"/>
              <a:gd name="T5" fmla="*/ 12599682 h 13"/>
              <a:gd name="T6" fmla="*/ 20161250 w 12"/>
              <a:gd name="T7" fmla="*/ 0 h 13"/>
              <a:gd name="T8" fmla="*/ 30241875 w 12"/>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9"/>
                </a:moveTo>
                <a:lnTo>
                  <a:pt x="4" y="13"/>
                </a:lnTo>
                <a:lnTo>
                  <a:pt x="0" y="5"/>
                </a:lnTo>
                <a:lnTo>
                  <a:pt x="8" y="0"/>
                </a:lnTo>
                <a:lnTo>
                  <a:pt x="12" y="9"/>
                </a:lnTo>
                <a:close/>
              </a:path>
            </a:pathLst>
          </a:custGeom>
          <a:solidFill>
            <a:srgbClr val="340D71"/>
          </a:solidFill>
          <a:ln w="9525">
            <a:noFill/>
            <a:round/>
            <a:headEnd/>
            <a:tailEnd/>
          </a:ln>
        </p:spPr>
        <p:txBody>
          <a:bodyPr/>
          <a:lstStyle/>
          <a:p>
            <a:endParaRPr lang="en-US" dirty="0"/>
          </a:p>
        </p:txBody>
      </p:sp>
      <p:sp>
        <p:nvSpPr>
          <p:cNvPr id="13427" name="Freeform 2786"/>
          <p:cNvSpPr>
            <a:spLocks/>
          </p:cNvSpPr>
          <p:nvPr/>
        </p:nvSpPr>
        <p:spPr bwMode="auto">
          <a:xfrm>
            <a:off x="2933700" y="3997325"/>
            <a:ext cx="20638" cy="20638"/>
          </a:xfrm>
          <a:custGeom>
            <a:avLst/>
            <a:gdLst>
              <a:gd name="T0" fmla="*/ 32763619 w 13"/>
              <a:gd name="T1" fmla="*/ 22682750 h 13"/>
              <a:gd name="T2" fmla="*/ 10080869 w 13"/>
              <a:gd name="T3" fmla="*/ 32763619 h 13"/>
              <a:gd name="T4" fmla="*/ 0 w 13"/>
              <a:gd name="T5" fmla="*/ 12601880 h 13"/>
              <a:gd name="T6" fmla="*/ 22682750 w 13"/>
              <a:gd name="T7" fmla="*/ 0 h 13"/>
              <a:gd name="T8" fmla="*/ 32763619 w 13"/>
              <a:gd name="T9" fmla="*/ 2268275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4" y="13"/>
                </a:lnTo>
                <a:lnTo>
                  <a:pt x="0" y="5"/>
                </a:lnTo>
                <a:lnTo>
                  <a:pt x="9" y="0"/>
                </a:lnTo>
                <a:lnTo>
                  <a:pt x="13" y="9"/>
                </a:lnTo>
                <a:close/>
              </a:path>
            </a:pathLst>
          </a:custGeom>
          <a:solidFill>
            <a:srgbClr val="340D71"/>
          </a:solidFill>
          <a:ln w="9525">
            <a:noFill/>
            <a:round/>
            <a:headEnd/>
            <a:tailEnd/>
          </a:ln>
        </p:spPr>
        <p:txBody>
          <a:bodyPr/>
          <a:lstStyle/>
          <a:p>
            <a:endParaRPr lang="en-US" dirty="0"/>
          </a:p>
        </p:txBody>
      </p:sp>
      <p:sp>
        <p:nvSpPr>
          <p:cNvPr id="13428" name="Freeform 2787"/>
          <p:cNvSpPr>
            <a:spLocks/>
          </p:cNvSpPr>
          <p:nvPr/>
        </p:nvSpPr>
        <p:spPr bwMode="auto">
          <a:xfrm>
            <a:off x="2947988" y="4025900"/>
            <a:ext cx="19050" cy="19050"/>
          </a:xfrm>
          <a:custGeom>
            <a:avLst/>
            <a:gdLst>
              <a:gd name="T0" fmla="*/ 30241875 w 12"/>
              <a:gd name="T1" fmla="*/ 20161250 h 12"/>
              <a:gd name="T2" fmla="*/ 10080625 w 12"/>
              <a:gd name="T3" fmla="*/ 30241875 h 12"/>
              <a:gd name="T4" fmla="*/ 0 w 12"/>
              <a:gd name="T5" fmla="*/ 10080625 h 12"/>
              <a:gd name="T6" fmla="*/ 20161250 w 12"/>
              <a:gd name="T7" fmla="*/ 0 h 12"/>
              <a:gd name="T8" fmla="*/ 30241875 w 12"/>
              <a:gd name="T9" fmla="*/ 2016125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8"/>
                </a:moveTo>
                <a:lnTo>
                  <a:pt x="4" y="12"/>
                </a:lnTo>
                <a:lnTo>
                  <a:pt x="0" y="4"/>
                </a:lnTo>
                <a:lnTo>
                  <a:pt x="8" y="0"/>
                </a:lnTo>
                <a:lnTo>
                  <a:pt x="12" y="8"/>
                </a:lnTo>
                <a:close/>
              </a:path>
            </a:pathLst>
          </a:custGeom>
          <a:solidFill>
            <a:srgbClr val="340D71"/>
          </a:solidFill>
          <a:ln w="9525">
            <a:noFill/>
            <a:round/>
            <a:headEnd/>
            <a:tailEnd/>
          </a:ln>
        </p:spPr>
        <p:txBody>
          <a:bodyPr/>
          <a:lstStyle/>
          <a:p>
            <a:endParaRPr lang="en-US" dirty="0"/>
          </a:p>
        </p:txBody>
      </p:sp>
      <p:sp>
        <p:nvSpPr>
          <p:cNvPr id="13429" name="Freeform 2788"/>
          <p:cNvSpPr>
            <a:spLocks/>
          </p:cNvSpPr>
          <p:nvPr/>
        </p:nvSpPr>
        <p:spPr bwMode="auto">
          <a:xfrm>
            <a:off x="2960688" y="4059238"/>
            <a:ext cx="20637" cy="20637"/>
          </a:xfrm>
          <a:custGeom>
            <a:avLst/>
            <a:gdLst>
              <a:gd name="T0" fmla="*/ 32760444 w 13"/>
              <a:gd name="T1" fmla="*/ 20160762 h 13"/>
              <a:gd name="T2" fmla="*/ 10080381 w 13"/>
              <a:gd name="T3" fmla="*/ 32760444 h 13"/>
              <a:gd name="T4" fmla="*/ 0 w 13"/>
              <a:gd name="T5" fmla="*/ 10080381 h 13"/>
              <a:gd name="T6" fmla="*/ 22680063 w 13"/>
              <a:gd name="T7" fmla="*/ 0 h 13"/>
              <a:gd name="T8" fmla="*/ 32760444 w 13"/>
              <a:gd name="T9" fmla="*/ 2016076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9" y="0"/>
                </a:lnTo>
                <a:lnTo>
                  <a:pt x="13" y="8"/>
                </a:lnTo>
                <a:close/>
              </a:path>
            </a:pathLst>
          </a:custGeom>
          <a:solidFill>
            <a:srgbClr val="340D71"/>
          </a:solidFill>
          <a:ln w="9525">
            <a:noFill/>
            <a:round/>
            <a:headEnd/>
            <a:tailEnd/>
          </a:ln>
        </p:spPr>
        <p:txBody>
          <a:bodyPr/>
          <a:lstStyle/>
          <a:p>
            <a:endParaRPr lang="en-US" dirty="0"/>
          </a:p>
        </p:txBody>
      </p:sp>
      <p:sp>
        <p:nvSpPr>
          <p:cNvPr id="13430" name="Freeform 2789"/>
          <p:cNvSpPr>
            <a:spLocks/>
          </p:cNvSpPr>
          <p:nvPr/>
        </p:nvSpPr>
        <p:spPr bwMode="auto">
          <a:xfrm>
            <a:off x="2981325" y="4086225"/>
            <a:ext cx="20638" cy="20638"/>
          </a:xfrm>
          <a:custGeom>
            <a:avLst/>
            <a:gdLst>
              <a:gd name="T0" fmla="*/ 32763619 w 13"/>
              <a:gd name="T1" fmla="*/ 20161738 h 13"/>
              <a:gd name="T2" fmla="*/ 10080869 w 13"/>
              <a:gd name="T3" fmla="*/ 32763619 h 13"/>
              <a:gd name="T4" fmla="*/ 0 w 13"/>
              <a:gd name="T5" fmla="*/ 10080869 h 13"/>
              <a:gd name="T6" fmla="*/ 20161738 w 13"/>
              <a:gd name="T7" fmla="*/ 0 h 13"/>
              <a:gd name="T8" fmla="*/ 32763619 w 13"/>
              <a:gd name="T9" fmla="*/ 2016173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8"/>
                </a:moveTo>
                <a:lnTo>
                  <a:pt x="4" y="13"/>
                </a:lnTo>
                <a:lnTo>
                  <a:pt x="0" y="4"/>
                </a:lnTo>
                <a:lnTo>
                  <a:pt x="8" y="0"/>
                </a:lnTo>
                <a:lnTo>
                  <a:pt x="13" y="8"/>
                </a:lnTo>
                <a:close/>
              </a:path>
            </a:pathLst>
          </a:custGeom>
          <a:solidFill>
            <a:srgbClr val="340D71"/>
          </a:solidFill>
          <a:ln w="9525">
            <a:noFill/>
            <a:round/>
            <a:headEnd/>
            <a:tailEnd/>
          </a:ln>
        </p:spPr>
        <p:txBody>
          <a:bodyPr/>
          <a:lstStyle/>
          <a:p>
            <a:endParaRPr lang="en-US" dirty="0"/>
          </a:p>
        </p:txBody>
      </p:sp>
      <p:sp>
        <p:nvSpPr>
          <p:cNvPr id="13431" name="Freeform 2790"/>
          <p:cNvSpPr>
            <a:spLocks/>
          </p:cNvSpPr>
          <p:nvPr/>
        </p:nvSpPr>
        <p:spPr bwMode="auto">
          <a:xfrm>
            <a:off x="2994025" y="4113213"/>
            <a:ext cx="20638" cy="20637"/>
          </a:xfrm>
          <a:custGeom>
            <a:avLst/>
            <a:gdLst>
              <a:gd name="T0" fmla="*/ 32763619 w 13"/>
              <a:gd name="T1" fmla="*/ 22680063 h 13"/>
              <a:gd name="T2" fmla="*/ 12601880 w 13"/>
              <a:gd name="T3" fmla="*/ 32760444 h 13"/>
              <a:gd name="T4" fmla="*/ 0 w 13"/>
              <a:gd name="T5" fmla="*/ 10080381 h 13"/>
              <a:gd name="T6" fmla="*/ 22682750 w 13"/>
              <a:gd name="T7" fmla="*/ 0 h 13"/>
              <a:gd name="T8" fmla="*/ 32763619 w 13"/>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5" y="13"/>
                </a:lnTo>
                <a:lnTo>
                  <a:pt x="0" y="4"/>
                </a:lnTo>
                <a:lnTo>
                  <a:pt x="9" y="0"/>
                </a:lnTo>
                <a:lnTo>
                  <a:pt x="13" y="9"/>
                </a:lnTo>
                <a:close/>
              </a:path>
            </a:pathLst>
          </a:custGeom>
          <a:solidFill>
            <a:srgbClr val="340D71"/>
          </a:solidFill>
          <a:ln w="9525">
            <a:noFill/>
            <a:round/>
            <a:headEnd/>
            <a:tailEnd/>
          </a:ln>
        </p:spPr>
        <p:txBody>
          <a:bodyPr/>
          <a:lstStyle/>
          <a:p>
            <a:endParaRPr lang="en-US" dirty="0"/>
          </a:p>
        </p:txBody>
      </p:sp>
      <p:sp>
        <p:nvSpPr>
          <p:cNvPr id="13432" name="Freeform 2791"/>
          <p:cNvSpPr>
            <a:spLocks/>
          </p:cNvSpPr>
          <p:nvPr/>
        </p:nvSpPr>
        <p:spPr bwMode="auto">
          <a:xfrm>
            <a:off x="3014663" y="4140200"/>
            <a:ext cx="20637" cy="20638"/>
          </a:xfrm>
          <a:custGeom>
            <a:avLst/>
            <a:gdLst>
              <a:gd name="T0" fmla="*/ 32760444 w 13"/>
              <a:gd name="T1" fmla="*/ 22682750 h 13"/>
              <a:gd name="T2" fmla="*/ 12599682 w 13"/>
              <a:gd name="T3" fmla="*/ 32763619 h 13"/>
              <a:gd name="T4" fmla="*/ 0 w 13"/>
              <a:gd name="T5" fmla="*/ 10080869 h 13"/>
              <a:gd name="T6" fmla="*/ 22680063 w 13"/>
              <a:gd name="T7" fmla="*/ 0 h 13"/>
              <a:gd name="T8" fmla="*/ 32760444 w 13"/>
              <a:gd name="T9" fmla="*/ 2268275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5" y="13"/>
                </a:lnTo>
                <a:lnTo>
                  <a:pt x="0" y="4"/>
                </a:lnTo>
                <a:lnTo>
                  <a:pt x="9" y="0"/>
                </a:lnTo>
                <a:lnTo>
                  <a:pt x="13" y="9"/>
                </a:lnTo>
                <a:close/>
              </a:path>
            </a:pathLst>
          </a:custGeom>
          <a:solidFill>
            <a:srgbClr val="340D71"/>
          </a:solidFill>
          <a:ln w="9525">
            <a:noFill/>
            <a:round/>
            <a:headEnd/>
            <a:tailEnd/>
          </a:ln>
        </p:spPr>
        <p:txBody>
          <a:bodyPr/>
          <a:lstStyle/>
          <a:p>
            <a:endParaRPr lang="en-US" dirty="0"/>
          </a:p>
        </p:txBody>
      </p:sp>
      <p:sp>
        <p:nvSpPr>
          <p:cNvPr id="13433" name="Freeform 2792"/>
          <p:cNvSpPr>
            <a:spLocks/>
          </p:cNvSpPr>
          <p:nvPr/>
        </p:nvSpPr>
        <p:spPr bwMode="auto">
          <a:xfrm>
            <a:off x="3028950" y="4167188"/>
            <a:ext cx="26988" cy="20637"/>
          </a:xfrm>
          <a:custGeom>
            <a:avLst/>
            <a:gdLst>
              <a:gd name="T0" fmla="*/ 42844244 w 17"/>
              <a:gd name="T1" fmla="*/ 22680063 h 13"/>
              <a:gd name="T2" fmla="*/ 10080812 w 17"/>
              <a:gd name="T3" fmla="*/ 32760444 h 13"/>
              <a:gd name="T4" fmla="*/ 0 w 17"/>
              <a:gd name="T5" fmla="*/ 10080381 h 13"/>
              <a:gd name="T6" fmla="*/ 20161624 w 17"/>
              <a:gd name="T7" fmla="*/ 0 h 13"/>
              <a:gd name="T8" fmla="*/ 42844244 w 17"/>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4" y="13"/>
                </a:lnTo>
                <a:lnTo>
                  <a:pt x="0" y="4"/>
                </a:lnTo>
                <a:lnTo>
                  <a:pt x="8" y="0"/>
                </a:lnTo>
                <a:lnTo>
                  <a:pt x="17" y="9"/>
                </a:lnTo>
                <a:close/>
              </a:path>
            </a:pathLst>
          </a:custGeom>
          <a:solidFill>
            <a:srgbClr val="340D71"/>
          </a:solidFill>
          <a:ln w="9525">
            <a:noFill/>
            <a:round/>
            <a:headEnd/>
            <a:tailEnd/>
          </a:ln>
        </p:spPr>
        <p:txBody>
          <a:bodyPr/>
          <a:lstStyle/>
          <a:p>
            <a:endParaRPr lang="en-US" dirty="0"/>
          </a:p>
        </p:txBody>
      </p:sp>
      <p:sp>
        <p:nvSpPr>
          <p:cNvPr id="13434" name="Freeform 2793"/>
          <p:cNvSpPr>
            <a:spLocks/>
          </p:cNvSpPr>
          <p:nvPr/>
        </p:nvSpPr>
        <p:spPr bwMode="auto">
          <a:xfrm>
            <a:off x="3049588" y="4194175"/>
            <a:ext cx="19050" cy="20638"/>
          </a:xfrm>
          <a:custGeom>
            <a:avLst/>
            <a:gdLst>
              <a:gd name="T0" fmla="*/ 30241875 w 12"/>
              <a:gd name="T1" fmla="*/ 22682750 h 13"/>
              <a:gd name="T2" fmla="*/ 30241875 w 12"/>
              <a:gd name="T3" fmla="*/ 10080869 h 13"/>
              <a:gd name="T4" fmla="*/ 20161250 w 12"/>
              <a:gd name="T5" fmla="*/ 0 h 13"/>
              <a:gd name="T6" fmla="*/ 0 w 12"/>
              <a:gd name="T7" fmla="*/ 10080869 h 13"/>
              <a:gd name="T8" fmla="*/ 10080625 w 12"/>
              <a:gd name="T9" fmla="*/ 32763619 h 13"/>
              <a:gd name="T10" fmla="*/ 10080625 w 12"/>
              <a:gd name="T11" fmla="*/ 32763619 h 13"/>
              <a:gd name="T12" fmla="*/ 30241875 w 12"/>
              <a:gd name="T13" fmla="*/ 2268275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9"/>
                </a:moveTo>
                <a:lnTo>
                  <a:pt x="12" y="4"/>
                </a:lnTo>
                <a:lnTo>
                  <a:pt x="8" y="0"/>
                </a:lnTo>
                <a:lnTo>
                  <a:pt x="0" y="4"/>
                </a:lnTo>
                <a:lnTo>
                  <a:pt x="4" y="13"/>
                </a:lnTo>
                <a:lnTo>
                  <a:pt x="12" y="9"/>
                </a:lnTo>
                <a:close/>
              </a:path>
            </a:pathLst>
          </a:custGeom>
          <a:solidFill>
            <a:srgbClr val="340D71"/>
          </a:solidFill>
          <a:ln w="9525">
            <a:noFill/>
            <a:round/>
            <a:headEnd/>
            <a:tailEnd/>
          </a:ln>
        </p:spPr>
        <p:txBody>
          <a:bodyPr/>
          <a:lstStyle/>
          <a:p>
            <a:endParaRPr lang="en-US" dirty="0"/>
          </a:p>
        </p:txBody>
      </p:sp>
      <p:sp>
        <p:nvSpPr>
          <p:cNvPr id="13435" name="Freeform 2794"/>
          <p:cNvSpPr>
            <a:spLocks/>
          </p:cNvSpPr>
          <p:nvPr/>
        </p:nvSpPr>
        <p:spPr bwMode="auto">
          <a:xfrm>
            <a:off x="3068638" y="4221163"/>
            <a:ext cx="20637" cy="20637"/>
          </a:xfrm>
          <a:custGeom>
            <a:avLst/>
            <a:gdLst>
              <a:gd name="T0" fmla="*/ 32760444 w 13"/>
              <a:gd name="T1" fmla="*/ 22680063 h 13"/>
              <a:gd name="T2" fmla="*/ 12599682 w 13"/>
              <a:gd name="T3" fmla="*/ 32760444 h 13"/>
              <a:gd name="T4" fmla="*/ 0 w 13"/>
              <a:gd name="T5" fmla="*/ 12599682 h 13"/>
              <a:gd name="T6" fmla="*/ 22680063 w 13"/>
              <a:gd name="T7" fmla="*/ 0 h 13"/>
              <a:gd name="T8" fmla="*/ 32760444 w 13"/>
              <a:gd name="T9" fmla="*/ 2268006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5" y="13"/>
                </a:lnTo>
                <a:lnTo>
                  <a:pt x="0" y="5"/>
                </a:lnTo>
                <a:lnTo>
                  <a:pt x="9" y="0"/>
                </a:lnTo>
                <a:lnTo>
                  <a:pt x="13" y="9"/>
                </a:lnTo>
                <a:close/>
              </a:path>
            </a:pathLst>
          </a:custGeom>
          <a:solidFill>
            <a:srgbClr val="340D71"/>
          </a:solidFill>
          <a:ln w="9525">
            <a:noFill/>
            <a:round/>
            <a:headEnd/>
            <a:tailEnd/>
          </a:ln>
        </p:spPr>
        <p:txBody>
          <a:bodyPr/>
          <a:lstStyle/>
          <a:p>
            <a:endParaRPr lang="en-US" dirty="0"/>
          </a:p>
        </p:txBody>
      </p:sp>
      <p:sp>
        <p:nvSpPr>
          <p:cNvPr id="13436" name="Freeform 2795"/>
          <p:cNvSpPr>
            <a:spLocks/>
          </p:cNvSpPr>
          <p:nvPr/>
        </p:nvSpPr>
        <p:spPr bwMode="auto">
          <a:xfrm>
            <a:off x="3082925" y="4248150"/>
            <a:ext cx="26988" cy="20638"/>
          </a:xfrm>
          <a:custGeom>
            <a:avLst/>
            <a:gdLst>
              <a:gd name="T0" fmla="*/ 42844244 w 17"/>
              <a:gd name="T1" fmla="*/ 22682750 h 13"/>
              <a:gd name="T2" fmla="*/ 20161624 w 17"/>
              <a:gd name="T3" fmla="*/ 32763619 h 13"/>
              <a:gd name="T4" fmla="*/ 0 w 17"/>
              <a:gd name="T5" fmla="*/ 12601880 h 13"/>
              <a:gd name="T6" fmla="*/ 20161624 w 17"/>
              <a:gd name="T7" fmla="*/ 0 h 13"/>
              <a:gd name="T8" fmla="*/ 42844244 w 17"/>
              <a:gd name="T9" fmla="*/ 2268275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8" y="13"/>
                </a:lnTo>
                <a:lnTo>
                  <a:pt x="0" y="5"/>
                </a:lnTo>
                <a:lnTo>
                  <a:pt x="8" y="0"/>
                </a:lnTo>
                <a:lnTo>
                  <a:pt x="17" y="9"/>
                </a:lnTo>
                <a:close/>
              </a:path>
            </a:pathLst>
          </a:custGeom>
          <a:solidFill>
            <a:srgbClr val="340D71"/>
          </a:solidFill>
          <a:ln w="9525">
            <a:noFill/>
            <a:round/>
            <a:headEnd/>
            <a:tailEnd/>
          </a:ln>
        </p:spPr>
        <p:txBody>
          <a:bodyPr/>
          <a:lstStyle/>
          <a:p>
            <a:endParaRPr lang="en-US" dirty="0"/>
          </a:p>
        </p:txBody>
      </p:sp>
      <p:sp>
        <p:nvSpPr>
          <p:cNvPr id="13437" name="Freeform 2796"/>
          <p:cNvSpPr>
            <a:spLocks/>
          </p:cNvSpPr>
          <p:nvPr/>
        </p:nvSpPr>
        <p:spPr bwMode="auto">
          <a:xfrm>
            <a:off x="3103563" y="4268788"/>
            <a:ext cx="26987" cy="26987"/>
          </a:xfrm>
          <a:custGeom>
            <a:avLst/>
            <a:gdLst>
              <a:gd name="T0" fmla="*/ 42841069 w 17"/>
              <a:gd name="T1" fmla="*/ 22680192 h 17"/>
              <a:gd name="T2" fmla="*/ 20160876 w 17"/>
              <a:gd name="T3" fmla="*/ 42841069 h 17"/>
              <a:gd name="T4" fmla="*/ 0 w 17"/>
              <a:gd name="T5" fmla="*/ 22680192 h 17"/>
              <a:gd name="T6" fmla="*/ 20160876 w 17"/>
              <a:gd name="T7" fmla="*/ 0 h 17"/>
              <a:gd name="T8" fmla="*/ 42841069 w 17"/>
              <a:gd name="T9" fmla="*/ 2268019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9"/>
                </a:moveTo>
                <a:lnTo>
                  <a:pt x="8" y="17"/>
                </a:lnTo>
                <a:lnTo>
                  <a:pt x="0" y="9"/>
                </a:lnTo>
                <a:lnTo>
                  <a:pt x="8" y="0"/>
                </a:lnTo>
                <a:lnTo>
                  <a:pt x="17" y="9"/>
                </a:lnTo>
                <a:close/>
              </a:path>
            </a:pathLst>
          </a:custGeom>
          <a:solidFill>
            <a:srgbClr val="340D71"/>
          </a:solidFill>
          <a:ln w="9525">
            <a:noFill/>
            <a:round/>
            <a:headEnd/>
            <a:tailEnd/>
          </a:ln>
        </p:spPr>
        <p:txBody>
          <a:bodyPr/>
          <a:lstStyle/>
          <a:p>
            <a:endParaRPr lang="en-US" dirty="0"/>
          </a:p>
        </p:txBody>
      </p:sp>
      <p:sp>
        <p:nvSpPr>
          <p:cNvPr id="13438" name="Freeform 2797"/>
          <p:cNvSpPr>
            <a:spLocks/>
          </p:cNvSpPr>
          <p:nvPr/>
        </p:nvSpPr>
        <p:spPr bwMode="auto">
          <a:xfrm>
            <a:off x="3130550" y="4295775"/>
            <a:ext cx="20638" cy="20638"/>
          </a:xfrm>
          <a:custGeom>
            <a:avLst/>
            <a:gdLst>
              <a:gd name="T0" fmla="*/ 32763619 w 13"/>
              <a:gd name="T1" fmla="*/ 22682750 h 13"/>
              <a:gd name="T2" fmla="*/ 10080869 w 13"/>
              <a:gd name="T3" fmla="*/ 32763619 h 13"/>
              <a:gd name="T4" fmla="*/ 0 w 13"/>
              <a:gd name="T5" fmla="*/ 22682750 h 13"/>
              <a:gd name="T6" fmla="*/ 20161738 w 13"/>
              <a:gd name="T7" fmla="*/ 0 h 13"/>
              <a:gd name="T8" fmla="*/ 32763619 w 13"/>
              <a:gd name="T9" fmla="*/ 2268275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9"/>
                </a:moveTo>
                <a:lnTo>
                  <a:pt x="4" y="13"/>
                </a:lnTo>
                <a:lnTo>
                  <a:pt x="0" y="9"/>
                </a:lnTo>
                <a:lnTo>
                  <a:pt x="8" y="0"/>
                </a:lnTo>
                <a:lnTo>
                  <a:pt x="13" y="9"/>
                </a:lnTo>
                <a:close/>
              </a:path>
            </a:pathLst>
          </a:custGeom>
          <a:solidFill>
            <a:srgbClr val="340D71"/>
          </a:solidFill>
          <a:ln w="9525">
            <a:noFill/>
            <a:round/>
            <a:headEnd/>
            <a:tailEnd/>
          </a:ln>
        </p:spPr>
        <p:txBody>
          <a:bodyPr/>
          <a:lstStyle/>
          <a:p>
            <a:endParaRPr lang="en-US" dirty="0"/>
          </a:p>
        </p:txBody>
      </p:sp>
      <p:sp>
        <p:nvSpPr>
          <p:cNvPr id="13439" name="Freeform 2798"/>
          <p:cNvSpPr>
            <a:spLocks/>
          </p:cNvSpPr>
          <p:nvPr/>
        </p:nvSpPr>
        <p:spPr bwMode="auto">
          <a:xfrm>
            <a:off x="3151188" y="4322763"/>
            <a:ext cx="19050" cy="20637"/>
          </a:xfrm>
          <a:custGeom>
            <a:avLst/>
            <a:gdLst>
              <a:gd name="T0" fmla="*/ 30241875 w 12"/>
              <a:gd name="T1" fmla="*/ 10080381 h 13"/>
              <a:gd name="T2" fmla="*/ 30241875 w 12"/>
              <a:gd name="T3" fmla="*/ 10080381 h 13"/>
              <a:gd name="T4" fmla="*/ 20161250 w 12"/>
              <a:gd name="T5" fmla="*/ 0 h 13"/>
              <a:gd name="T6" fmla="*/ 0 w 12"/>
              <a:gd name="T7" fmla="*/ 10080381 h 13"/>
              <a:gd name="T8" fmla="*/ 10080625 w 12"/>
              <a:gd name="T9" fmla="*/ 32760444 h 13"/>
              <a:gd name="T10" fmla="*/ 10080625 w 12"/>
              <a:gd name="T11" fmla="*/ 32760444 h 13"/>
              <a:gd name="T12" fmla="*/ 30241875 w 12"/>
              <a:gd name="T13" fmla="*/ 1008038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4"/>
                </a:moveTo>
                <a:lnTo>
                  <a:pt x="12" y="4"/>
                </a:lnTo>
                <a:lnTo>
                  <a:pt x="8" y="0"/>
                </a:lnTo>
                <a:lnTo>
                  <a:pt x="0" y="4"/>
                </a:lnTo>
                <a:lnTo>
                  <a:pt x="4" y="13"/>
                </a:lnTo>
                <a:lnTo>
                  <a:pt x="12" y="4"/>
                </a:lnTo>
                <a:close/>
              </a:path>
            </a:pathLst>
          </a:custGeom>
          <a:solidFill>
            <a:srgbClr val="340D71"/>
          </a:solidFill>
          <a:ln w="9525">
            <a:noFill/>
            <a:round/>
            <a:headEnd/>
            <a:tailEnd/>
          </a:ln>
        </p:spPr>
        <p:txBody>
          <a:bodyPr/>
          <a:lstStyle/>
          <a:p>
            <a:endParaRPr lang="en-US" dirty="0"/>
          </a:p>
        </p:txBody>
      </p:sp>
      <p:sp>
        <p:nvSpPr>
          <p:cNvPr id="13440" name="Freeform 2799"/>
          <p:cNvSpPr>
            <a:spLocks/>
          </p:cNvSpPr>
          <p:nvPr/>
        </p:nvSpPr>
        <p:spPr bwMode="auto">
          <a:xfrm>
            <a:off x="3170238" y="4343400"/>
            <a:ext cx="26987" cy="20638"/>
          </a:xfrm>
          <a:custGeom>
            <a:avLst/>
            <a:gdLst>
              <a:gd name="T0" fmla="*/ 42841069 w 17"/>
              <a:gd name="T1" fmla="*/ 22682750 h 13"/>
              <a:gd name="T2" fmla="*/ 22680192 w 17"/>
              <a:gd name="T3" fmla="*/ 32763619 h 13"/>
              <a:gd name="T4" fmla="*/ 0 w 17"/>
              <a:gd name="T5" fmla="*/ 22682750 h 13"/>
              <a:gd name="T6" fmla="*/ 22680192 w 17"/>
              <a:gd name="T7" fmla="*/ 0 h 13"/>
              <a:gd name="T8" fmla="*/ 42841069 w 17"/>
              <a:gd name="T9" fmla="*/ 2268275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9"/>
                </a:moveTo>
                <a:lnTo>
                  <a:pt x="9" y="13"/>
                </a:lnTo>
                <a:lnTo>
                  <a:pt x="0" y="9"/>
                </a:lnTo>
                <a:lnTo>
                  <a:pt x="9" y="0"/>
                </a:lnTo>
                <a:lnTo>
                  <a:pt x="17" y="9"/>
                </a:lnTo>
                <a:close/>
              </a:path>
            </a:pathLst>
          </a:custGeom>
          <a:solidFill>
            <a:srgbClr val="340D71"/>
          </a:solidFill>
          <a:ln w="9525">
            <a:noFill/>
            <a:round/>
            <a:headEnd/>
            <a:tailEnd/>
          </a:ln>
        </p:spPr>
        <p:txBody>
          <a:bodyPr/>
          <a:lstStyle/>
          <a:p>
            <a:endParaRPr lang="en-US" dirty="0"/>
          </a:p>
        </p:txBody>
      </p:sp>
      <p:sp>
        <p:nvSpPr>
          <p:cNvPr id="13441" name="Freeform 2800"/>
          <p:cNvSpPr>
            <a:spLocks/>
          </p:cNvSpPr>
          <p:nvPr/>
        </p:nvSpPr>
        <p:spPr bwMode="auto">
          <a:xfrm>
            <a:off x="3197225" y="4364038"/>
            <a:ext cx="20638" cy="26987"/>
          </a:xfrm>
          <a:custGeom>
            <a:avLst/>
            <a:gdLst>
              <a:gd name="T0" fmla="*/ 32763619 w 13"/>
              <a:gd name="T1" fmla="*/ 20160876 h 17"/>
              <a:gd name="T2" fmla="*/ 12601880 w 13"/>
              <a:gd name="T3" fmla="*/ 42841069 h 17"/>
              <a:gd name="T4" fmla="*/ 0 w 13"/>
              <a:gd name="T5" fmla="*/ 20160876 h 17"/>
              <a:gd name="T6" fmla="*/ 12601880 w 13"/>
              <a:gd name="T7" fmla="*/ 0 h 17"/>
              <a:gd name="T8" fmla="*/ 32763619 w 13"/>
              <a:gd name="T9" fmla="*/ 2016087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8"/>
                </a:moveTo>
                <a:lnTo>
                  <a:pt x="5" y="17"/>
                </a:lnTo>
                <a:lnTo>
                  <a:pt x="0" y="8"/>
                </a:lnTo>
                <a:lnTo>
                  <a:pt x="5" y="0"/>
                </a:lnTo>
                <a:lnTo>
                  <a:pt x="13" y="8"/>
                </a:lnTo>
                <a:close/>
              </a:path>
            </a:pathLst>
          </a:custGeom>
          <a:solidFill>
            <a:srgbClr val="340D71"/>
          </a:solidFill>
          <a:ln w="9525">
            <a:noFill/>
            <a:round/>
            <a:headEnd/>
            <a:tailEnd/>
          </a:ln>
        </p:spPr>
        <p:txBody>
          <a:bodyPr/>
          <a:lstStyle/>
          <a:p>
            <a:endParaRPr lang="en-US" dirty="0"/>
          </a:p>
        </p:txBody>
      </p:sp>
      <p:sp>
        <p:nvSpPr>
          <p:cNvPr id="13442" name="Freeform 2801"/>
          <p:cNvSpPr>
            <a:spLocks/>
          </p:cNvSpPr>
          <p:nvPr/>
        </p:nvSpPr>
        <p:spPr bwMode="auto">
          <a:xfrm>
            <a:off x="3217863" y="4391025"/>
            <a:ext cx="26987" cy="20638"/>
          </a:xfrm>
          <a:custGeom>
            <a:avLst/>
            <a:gdLst>
              <a:gd name="T0" fmla="*/ 42841069 w 17"/>
              <a:gd name="T1" fmla="*/ 10080869 h 13"/>
              <a:gd name="T2" fmla="*/ 22680192 w 17"/>
              <a:gd name="T3" fmla="*/ 0 h 13"/>
              <a:gd name="T4" fmla="*/ 22680192 w 17"/>
              <a:gd name="T5" fmla="*/ 0 h 13"/>
              <a:gd name="T6" fmla="*/ 0 w 17"/>
              <a:gd name="T7" fmla="*/ 10080869 h 13"/>
              <a:gd name="T8" fmla="*/ 10080438 w 17"/>
              <a:gd name="T9" fmla="*/ 20161738 h 13"/>
              <a:gd name="T10" fmla="*/ 22680192 w 17"/>
              <a:gd name="T11" fmla="*/ 32763619 h 13"/>
              <a:gd name="T12" fmla="*/ 42841069 w 17"/>
              <a:gd name="T13" fmla="*/ 1008086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3">
                <a:moveTo>
                  <a:pt x="17" y="4"/>
                </a:moveTo>
                <a:lnTo>
                  <a:pt x="9" y="0"/>
                </a:lnTo>
                <a:lnTo>
                  <a:pt x="0" y="4"/>
                </a:lnTo>
                <a:lnTo>
                  <a:pt x="4" y="8"/>
                </a:lnTo>
                <a:lnTo>
                  <a:pt x="9" y="13"/>
                </a:lnTo>
                <a:lnTo>
                  <a:pt x="17" y="4"/>
                </a:lnTo>
                <a:close/>
              </a:path>
            </a:pathLst>
          </a:custGeom>
          <a:solidFill>
            <a:srgbClr val="340D71"/>
          </a:solidFill>
          <a:ln w="9525">
            <a:noFill/>
            <a:round/>
            <a:headEnd/>
            <a:tailEnd/>
          </a:ln>
        </p:spPr>
        <p:txBody>
          <a:bodyPr/>
          <a:lstStyle/>
          <a:p>
            <a:endParaRPr lang="en-US" dirty="0"/>
          </a:p>
        </p:txBody>
      </p:sp>
      <p:sp>
        <p:nvSpPr>
          <p:cNvPr id="13443" name="Freeform 2802"/>
          <p:cNvSpPr>
            <a:spLocks/>
          </p:cNvSpPr>
          <p:nvPr/>
        </p:nvSpPr>
        <p:spPr bwMode="auto">
          <a:xfrm>
            <a:off x="3244850" y="4411663"/>
            <a:ext cx="20638" cy="19050"/>
          </a:xfrm>
          <a:custGeom>
            <a:avLst/>
            <a:gdLst>
              <a:gd name="T0" fmla="*/ 32763619 w 13"/>
              <a:gd name="T1" fmla="*/ 10080625 h 12"/>
              <a:gd name="T2" fmla="*/ 22682750 w 13"/>
              <a:gd name="T3" fmla="*/ 30241875 h 12"/>
              <a:gd name="T4" fmla="*/ 0 w 13"/>
              <a:gd name="T5" fmla="*/ 10080625 h 12"/>
              <a:gd name="T6" fmla="*/ 22682750 w 13"/>
              <a:gd name="T7" fmla="*/ 0 h 12"/>
              <a:gd name="T8" fmla="*/ 32763619 w 13"/>
              <a:gd name="T9" fmla="*/ 100806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4"/>
                </a:moveTo>
                <a:lnTo>
                  <a:pt x="9" y="12"/>
                </a:lnTo>
                <a:lnTo>
                  <a:pt x="0" y="4"/>
                </a:lnTo>
                <a:lnTo>
                  <a:pt x="9" y="0"/>
                </a:lnTo>
                <a:lnTo>
                  <a:pt x="13" y="4"/>
                </a:lnTo>
                <a:close/>
              </a:path>
            </a:pathLst>
          </a:custGeom>
          <a:solidFill>
            <a:srgbClr val="340D71"/>
          </a:solidFill>
          <a:ln w="9525">
            <a:noFill/>
            <a:round/>
            <a:headEnd/>
            <a:tailEnd/>
          </a:ln>
        </p:spPr>
        <p:txBody>
          <a:bodyPr/>
          <a:lstStyle/>
          <a:p>
            <a:endParaRPr lang="en-US" dirty="0"/>
          </a:p>
        </p:txBody>
      </p:sp>
      <p:sp>
        <p:nvSpPr>
          <p:cNvPr id="13444" name="Freeform 2803"/>
          <p:cNvSpPr>
            <a:spLocks/>
          </p:cNvSpPr>
          <p:nvPr/>
        </p:nvSpPr>
        <p:spPr bwMode="auto">
          <a:xfrm>
            <a:off x="3271838" y="4430713"/>
            <a:ext cx="20637" cy="20637"/>
          </a:xfrm>
          <a:custGeom>
            <a:avLst/>
            <a:gdLst>
              <a:gd name="T0" fmla="*/ 32760444 w 13"/>
              <a:gd name="T1" fmla="*/ 12599682 h 13"/>
              <a:gd name="T2" fmla="*/ 22680063 w 13"/>
              <a:gd name="T3" fmla="*/ 32760444 h 13"/>
              <a:gd name="T4" fmla="*/ 0 w 13"/>
              <a:gd name="T5" fmla="*/ 12599682 h 13"/>
              <a:gd name="T6" fmla="*/ 12599682 w 13"/>
              <a:gd name="T7" fmla="*/ 0 h 13"/>
              <a:gd name="T8" fmla="*/ 32760444 w 13"/>
              <a:gd name="T9" fmla="*/ 1259968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5"/>
                </a:moveTo>
                <a:lnTo>
                  <a:pt x="9" y="13"/>
                </a:lnTo>
                <a:lnTo>
                  <a:pt x="0" y="5"/>
                </a:lnTo>
                <a:lnTo>
                  <a:pt x="5" y="0"/>
                </a:lnTo>
                <a:lnTo>
                  <a:pt x="13" y="5"/>
                </a:lnTo>
                <a:close/>
              </a:path>
            </a:pathLst>
          </a:custGeom>
          <a:solidFill>
            <a:srgbClr val="340D71"/>
          </a:solidFill>
          <a:ln w="9525">
            <a:noFill/>
            <a:round/>
            <a:headEnd/>
            <a:tailEnd/>
          </a:ln>
        </p:spPr>
        <p:txBody>
          <a:bodyPr/>
          <a:lstStyle/>
          <a:p>
            <a:endParaRPr lang="en-US" dirty="0"/>
          </a:p>
        </p:txBody>
      </p:sp>
      <p:sp>
        <p:nvSpPr>
          <p:cNvPr id="13445" name="Freeform 2804"/>
          <p:cNvSpPr>
            <a:spLocks/>
          </p:cNvSpPr>
          <p:nvPr/>
        </p:nvSpPr>
        <p:spPr bwMode="auto">
          <a:xfrm>
            <a:off x="3298825" y="4445000"/>
            <a:ext cx="20638" cy="26988"/>
          </a:xfrm>
          <a:custGeom>
            <a:avLst/>
            <a:gdLst>
              <a:gd name="T0" fmla="*/ 32763619 w 13"/>
              <a:gd name="T1" fmla="*/ 22682620 h 17"/>
              <a:gd name="T2" fmla="*/ 22682750 w 13"/>
              <a:gd name="T3" fmla="*/ 42844244 h 17"/>
              <a:gd name="T4" fmla="*/ 0 w 13"/>
              <a:gd name="T5" fmla="*/ 22682620 h 17"/>
              <a:gd name="T6" fmla="*/ 12601880 w 13"/>
              <a:gd name="T7" fmla="*/ 0 h 17"/>
              <a:gd name="T8" fmla="*/ 32763619 w 13"/>
              <a:gd name="T9" fmla="*/ 2268262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9"/>
                </a:moveTo>
                <a:lnTo>
                  <a:pt x="9" y="17"/>
                </a:lnTo>
                <a:lnTo>
                  <a:pt x="0" y="9"/>
                </a:lnTo>
                <a:lnTo>
                  <a:pt x="5" y="0"/>
                </a:lnTo>
                <a:lnTo>
                  <a:pt x="13" y="9"/>
                </a:lnTo>
                <a:close/>
              </a:path>
            </a:pathLst>
          </a:custGeom>
          <a:solidFill>
            <a:srgbClr val="340D71"/>
          </a:solidFill>
          <a:ln w="9525">
            <a:noFill/>
            <a:round/>
            <a:headEnd/>
            <a:tailEnd/>
          </a:ln>
        </p:spPr>
        <p:txBody>
          <a:bodyPr/>
          <a:lstStyle/>
          <a:p>
            <a:endParaRPr lang="en-US" dirty="0"/>
          </a:p>
        </p:txBody>
      </p:sp>
      <p:sp>
        <p:nvSpPr>
          <p:cNvPr id="13446" name="Freeform 2805"/>
          <p:cNvSpPr>
            <a:spLocks/>
          </p:cNvSpPr>
          <p:nvPr/>
        </p:nvSpPr>
        <p:spPr bwMode="auto">
          <a:xfrm>
            <a:off x="3325813" y="4465638"/>
            <a:ext cx="20637" cy="20637"/>
          </a:xfrm>
          <a:custGeom>
            <a:avLst/>
            <a:gdLst>
              <a:gd name="T0" fmla="*/ 32760444 w 13"/>
              <a:gd name="T1" fmla="*/ 10080381 h 13"/>
              <a:gd name="T2" fmla="*/ 22680063 w 13"/>
              <a:gd name="T3" fmla="*/ 32760444 h 13"/>
              <a:gd name="T4" fmla="*/ 0 w 13"/>
              <a:gd name="T5" fmla="*/ 20160762 h 13"/>
              <a:gd name="T6" fmla="*/ 12599682 w 13"/>
              <a:gd name="T7" fmla="*/ 0 h 13"/>
              <a:gd name="T8" fmla="*/ 32760444 w 13"/>
              <a:gd name="T9" fmla="*/ 1008038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4"/>
                </a:moveTo>
                <a:lnTo>
                  <a:pt x="9" y="13"/>
                </a:lnTo>
                <a:lnTo>
                  <a:pt x="0" y="8"/>
                </a:lnTo>
                <a:lnTo>
                  <a:pt x="5" y="0"/>
                </a:lnTo>
                <a:lnTo>
                  <a:pt x="13" y="4"/>
                </a:lnTo>
                <a:close/>
              </a:path>
            </a:pathLst>
          </a:custGeom>
          <a:solidFill>
            <a:srgbClr val="340D71"/>
          </a:solidFill>
          <a:ln w="9525">
            <a:noFill/>
            <a:round/>
            <a:headEnd/>
            <a:tailEnd/>
          </a:ln>
        </p:spPr>
        <p:txBody>
          <a:bodyPr/>
          <a:lstStyle/>
          <a:p>
            <a:endParaRPr lang="en-US" dirty="0"/>
          </a:p>
        </p:txBody>
      </p:sp>
      <p:sp>
        <p:nvSpPr>
          <p:cNvPr id="13447" name="Freeform 2806"/>
          <p:cNvSpPr>
            <a:spLocks/>
          </p:cNvSpPr>
          <p:nvPr/>
        </p:nvSpPr>
        <p:spPr bwMode="auto">
          <a:xfrm>
            <a:off x="3354388" y="4478338"/>
            <a:ext cx="19050" cy="26987"/>
          </a:xfrm>
          <a:custGeom>
            <a:avLst/>
            <a:gdLst>
              <a:gd name="T0" fmla="*/ 30241875 w 12"/>
              <a:gd name="T1" fmla="*/ 22680192 h 17"/>
              <a:gd name="T2" fmla="*/ 20161250 w 12"/>
              <a:gd name="T3" fmla="*/ 42841069 h 17"/>
              <a:gd name="T4" fmla="*/ 0 w 12"/>
              <a:gd name="T5" fmla="*/ 22680192 h 17"/>
              <a:gd name="T6" fmla="*/ 10080625 w 12"/>
              <a:gd name="T7" fmla="*/ 0 h 17"/>
              <a:gd name="T8" fmla="*/ 30241875 w 12"/>
              <a:gd name="T9" fmla="*/ 2268019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12" y="9"/>
                </a:moveTo>
                <a:lnTo>
                  <a:pt x="8" y="17"/>
                </a:lnTo>
                <a:lnTo>
                  <a:pt x="0" y="9"/>
                </a:lnTo>
                <a:lnTo>
                  <a:pt x="4" y="0"/>
                </a:lnTo>
                <a:lnTo>
                  <a:pt x="12" y="9"/>
                </a:lnTo>
                <a:close/>
              </a:path>
            </a:pathLst>
          </a:custGeom>
          <a:solidFill>
            <a:srgbClr val="340D71"/>
          </a:solidFill>
          <a:ln w="9525">
            <a:noFill/>
            <a:round/>
            <a:headEnd/>
            <a:tailEnd/>
          </a:ln>
        </p:spPr>
        <p:txBody>
          <a:bodyPr/>
          <a:lstStyle/>
          <a:p>
            <a:endParaRPr lang="en-US" dirty="0"/>
          </a:p>
        </p:txBody>
      </p:sp>
      <p:sp>
        <p:nvSpPr>
          <p:cNvPr id="13448" name="Freeform 2807"/>
          <p:cNvSpPr>
            <a:spLocks/>
          </p:cNvSpPr>
          <p:nvPr/>
        </p:nvSpPr>
        <p:spPr bwMode="auto">
          <a:xfrm>
            <a:off x="3381375" y="4498975"/>
            <a:ext cx="26988" cy="20638"/>
          </a:xfrm>
          <a:custGeom>
            <a:avLst/>
            <a:gdLst>
              <a:gd name="T0" fmla="*/ 42844244 w 17"/>
              <a:gd name="T1" fmla="*/ 0 h 13"/>
              <a:gd name="T2" fmla="*/ 30242435 w 17"/>
              <a:gd name="T3" fmla="*/ 32763619 h 13"/>
              <a:gd name="T4" fmla="*/ 0 w 17"/>
              <a:gd name="T5" fmla="*/ 22682750 h 13"/>
              <a:gd name="T6" fmla="*/ 10080812 w 17"/>
              <a:gd name="T7" fmla="*/ 0 h 13"/>
              <a:gd name="T8" fmla="*/ 42844244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0"/>
                </a:moveTo>
                <a:lnTo>
                  <a:pt x="12" y="13"/>
                </a:lnTo>
                <a:lnTo>
                  <a:pt x="0" y="9"/>
                </a:lnTo>
                <a:lnTo>
                  <a:pt x="4" y="0"/>
                </a:lnTo>
                <a:lnTo>
                  <a:pt x="17" y="0"/>
                </a:lnTo>
                <a:close/>
              </a:path>
            </a:pathLst>
          </a:custGeom>
          <a:solidFill>
            <a:srgbClr val="340D71"/>
          </a:solidFill>
          <a:ln w="9525">
            <a:noFill/>
            <a:round/>
            <a:headEnd/>
            <a:tailEnd/>
          </a:ln>
        </p:spPr>
        <p:txBody>
          <a:bodyPr/>
          <a:lstStyle/>
          <a:p>
            <a:endParaRPr lang="en-US" dirty="0"/>
          </a:p>
        </p:txBody>
      </p:sp>
      <p:sp>
        <p:nvSpPr>
          <p:cNvPr id="13449" name="Freeform 2808"/>
          <p:cNvSpPr>
            <a:spLocks/>
          </p:cNvSpPr>
          <p:nvPr/>
        </p:nvSpPr>
        <p:spPr bwMode="auto">
          <a:xfrm>
            <a:off x="3414713" y="4505325"/>
            <a:ext cx="20637" cy="26988"/>
          </a:xfrm>
          <a:custGeom>
            <a:avLst/>
            <a:gdLst>
              <a:gd name="T0" fmla="*/ 32760444 w 13"/>
              <a:gd name="T1" fmla="*/ 12601808 h 17"/>
              <a:gd name="T2" fmla="*/ 20160762 w 13"/>
              <a:gd name="T3" fmla="*/ 42844244 h 17"/>
              <a:gd name="T4" fmla="*/ 0 w 13"/>
              <a:gd name="T5" fmla="*/ 32763432 h 17"/>
              <a:gd name="T6" fmla="*/ 10080381 w 13"/>
              <a:gd name="T7" fmla="*/ 0 h 17"/>
              <a:gd name="T8" fmla="*/ 32760444 w 13"/>
              <a:gd name="T9" fmla="*/ 1260180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5"/>
                </a:moveTo>
                <a:lnTo>
                  <a:pt x="8" y="17"/>
                </a:lnTo>
                <a:lnTo>
                  <a:pt x="0" y="13"/>
                </a:lnTo>
                <a:lnTo>
                  <a:pt x="4" y="0"/>
                </a:lnTo>
                <a:lnTo>
                  <a:pt x="13" y="5"/>
                </a:lnTo>
                <a:close/>
              </a:path>
            </a:pathLst>
          </a:custGeom>
          <a:solidFill>
            <a:srgbClr val="340D71"/>
          </a:solidFill>
          <a:ln w="9525">
            <a:noFill/>
            <a:round/>
            <a:headEnd/>
            <a:tailEnd/>
          </a:ln>
        </p:spPr>
        <p:txBody>
          <a:bodyPr/>
          <a:lstStyle/>
          <a:p>
            <a:endParaRPr lang="en-US" dirty="0"/>
          </a:p>
        </p:txBody>
      </p:sp>
      <p:sp>
        <p:nvSpPr>
          <p:cNvPr id="13450" name="Freeform 2809"/>
          <p:cNvSpPr>
            <a:spLocks/>
          </p:cNvSpPr>
          <p:nvPr/>
        </p:nvSpPr>
        <p:spPr bwMode="auto">
          <a:xfrm>
            <a:off x="3441700" y="4519613"/>
            <a:ext cx="20638" cy="20637"/>
          </a:xfrm>
          <a:custGeom>
            <a:avLst/>
            <a:gdLst>
              <a:gd name="T0" fmla="*/ 32763619 w 13"/>
              <a:gd name="T1" fmla="*/ 10080381 h 13"/>
              <a:gd name="T2" fmla="*/ 20161738 w 13"/>
              <a:gd name="T3" fmla="*/ 10080381 h 13"/>
              <a:gd name="T4" fmla="*/ 10080869 w 13"/>
              <a:gd name="T5" fmla="*/ 0 h 13"/>
              <a:gd name="T6" fmla="*/ 0 w 13"/>
              <a:gd name="T7" fmla="*/ 20160762 h 13"/>
              <a:gd name="T8" fmla="*/ 20161738 w 13"/>
              <a:gd name="T9" fmla="*/ 32760444 h 13"/>
              <a:gd name="T10" fmla="*/ 32763619 w 13"/>
              <a:gd name="T11" fmla="*/ 32760444 h 13"/>
              <a:gd name="T12" fmla="*/ 32763619 w 13"/>
              <a:gd name="T13" fmla="*/ 1008038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4"/>
                </a:moveTo>
                <a:lnTo>
                  <a:pt x="8" y="4"/>
                </a:lnTo>
                <a:lnTo>
                  <a:pt x="4" y="0"/>
                </a:lnTo>
                <a:lnTo>
                  <a:pt x="0" y="8"/>
                </a:lnTo>
                <a:lnTo>
                  <a:pt x="8" y="13"/>
                </a:lnTo>
                <a:lnTo>
                  <a:pt x="13" y="13"/>
                </a:lnTo>
                <a:lnTo>
                  <a:pt x="13" y="4"/>
                </a:lnTo>
                <a:close/>
              </a:path>
            </a:pathLst>
          </a:custGeom>
          <a:solidFill>
            <a:srgbClr val="340D71"/>
          </a:solidFill>
          <a:ln w="9525">
            <a:noFill/>
            <a:round/>
            <a:headEnd/>
            <a:tailEnd/>
          </a:ln>
        </p:spPr>
        <p:txBody>
          <a:bodyPr/>
          <a:lstStyle/>
          <a:p>
            <a:endParaRPr lang="en-US" dirty="0"/>
          </a:p>
        </p:txBody>
      </p:sp>
      <p:sp>
        <p:nvSpPr>
          <p:cNvPr id="13451" name="Freeform 2810"/>
          <p:cNvSpPr>
            <a:spLocks/>
          </p:cNvSpPr>
          <p:nvPr/>
        </p:nvSpPr>
        <p:spPr bwMode="auto">
          <a:xfrm>
            <a:off x="3475038" y="4532313"/>
            <a:ext cx="20637" cy="20637"/>
          </a:xfrm>
          <a:custGeom>
            <a:avLst/>
            <a:gdLst>
              <a:gd name="T0" fmla="*/ 32760444 w 13"/>
              <a:gd name="T1" fmla="*/ 0 h 13"/>
              <a:gd name="T2" fmla="*/ 22680063 w 13"/>
              <a:gd name="T3" fmla="*/ 32760444 h 13"/>
              <a:gd name="T4" fmla="*/ 0 w 13"/>
              <a:gd name="T5" fmla="*/ 22680063 h 13"/>
              <a:gd name="T6" fmla="*/ 12599682 w 13"/>
              <a:gd name="T7" fmla="*/ 0 h 13"/>
              <a:gd name="T8" fmla="*/ 3276044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9" y="13"/>
                </a:lnTo>
                <a:lnTo>
                  <a:pt x="0" y="9"/>
                </a:lnTo>
                <a:lnTo>
                  <a:pt x="5" y="0"/>
                </a:lnTo>
                <a:lnTo>
                  <a:pt x="13" y="0"/>
                </a:lnTo>
                <a:close/>
              </a:path>
            </a:pathLst>
          </a:custGeom>
          <a:solidFill>
            <a:srgbClr val="340D71"/>
          </a:solidFill>
          <a:ln w="9525">
            <a:noFill/>
            <a:round/>
            <a:headEnd/>
            <a:tailEnd/>
          </a:ln>
        </p:spPr>
        <p:txBody>
          <a:bodyPr/>
          <a:lstStyle/>
          <a:p>
            <a:endParaRPr lang="en-US" dirty="0"/>
          </a:p>
        </p:txBody>
      </p:sp>
      <p:sp>
        <p:nvSpPr>
          <p:cNvPr id="13452" name="Freeform 2811"/>
          <p:cNvSpPr>
            <a:spLocks/>
          </p:cNvSpPr>
          <p:nvPr/>
        </p:nvSpPr>
        <p:spPr bwMode="auto">
          <a:xfrm>
            <a:off x="3509963" y="4540250"/>
            <a:ext cx="19050" cy="20638"/>
          </a:xfrm>
          <a:custGeom>
            <a:avLst/>
            <a:gdLst>
              <a:gd name="T0" fmla="*/ 30241875 w 12"/>
              <a:gd name="T1" fmla="*/ 10080869 h 13"/>
              <a:gd name="T2" fmla="*/ 20161250 w 12"/>
              <a:gd name="T3" fmla="*/ 32763619 h 13"/>
              <a:gd name="T4" fmla="*/ 0 w 12"/>
              <a:gd name="T5" fmla="*/ 20161738 h 13"/>
              <a:gd name="T6" fmla="*/ 0 w 12"/>
              <a:gd name="T7" fmla="*/ 0 h 13"/>
              <a:gd name="T8" fmla="*/ 30241875 w 12"/>
              <a:gd name="T9" fmla="*/ 1008086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12" y="4"/>
                </a:moveTo>
                <a:lnTo>
                  <a:pt x="8" y="13"/>
                </a:lnTo>
                <a:lnTo>
                  <a:pt x="0" y="8"/>
                </a:lnTo>
                <a:lnTo>
                  <a:pt x="0" y="0"/>
                </a:lnTo>
                <a:lnTo>
                  <a:pt x="12" y="4"/>
                </a:lnTo>
                <a:close/>
              </a:path>
            </a:pathLst>
          </a:custGeom>
          <a:solidFill>
            <a:srgbClr val="340D71"/>
          </a:solidFill>
          <a:ln w="9525">
            <a:noFill/>
            <a:round/>
            <a:headEnd/>
            <a:tailEnd/>
          </a:ln>
        </p:spPr>
        <p:txBody>
          <a:bodyPr/>
          <a:lstStyle/>
          <a:p>
            <a:endParaRPr lang="en-US" dirty="0"/>
          </a:p>
        </p:txBody>
      </p:sp>
      <p:sp>
        <p:nvSpPr>
          <p:cNvPr id="13453" name="Freeform 2812"/>
          <p:cNvSpPr>
            <a:spLocks/>
          </p:cNvSpPr>
          <p:nvPr/>
        </p:nvSpPr>
        <p:spPr bwMode="auto">
          <a:xfrm>
            <a:off x="3536950" y="4546600"/>
            <a:ext cx="19050" cy="20638"/>
          </a:xfrm>
          <a:custGeom>
            <a:avLst/>
            <a:gdLst>
              <a:gd name="T0" fmla="*/ 30241875 w 12"/>
              <a:gd name="T1" fmla="*/ 0 h 13"/>
              <a:gd name="T2" fmla="*/ 10080625 w 12"/>
              <a:gd name="T3" fmla="*/ 0 h 13"/>
              <a:gd name="T4" fmla="*/ 10080625 w 12"/>
              <a:gd name="T5" fmla="*/ 0 h 13"/>
              <a:gd name="T6" fmla="*/ 0 w 12"/>
              <a:gd name="T7" fmla="*/ 22682750 h 13"/>
              <a:gd name="T8" fmla="*/ 10080625 w 12"/>
              <a:gd name="T9" fmla="*/ 22682750 h 13"/>
              <a:gd name="T10" fmla="*/ 30241875 w 12"/>
              <a:gd name="T11" fmla="*/ 32763619 h 13"/>
              <a:gd name="T12" fmla="*/ 30241875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12" y="0"/>
                </a:moveTo>
                <a:lnTo>
                  <a:pt x="4" y="0"/>
                </a:lnTo>
                <a:lnTo>
                  <a:pt x="0" y="9"/>
                </a:lnTo>
                <a:lnTo>
                  <a:pt x="4" y="9"/>
                </a:lnTo>
                <a:lnTo>
                  <a:pt x="12" y="13"/>
                </a:lnTo>
                <a:lnTo>
                  <a:pt x="12" y="0"/>
                </a:lnTo>
                <a:close/>
              </a:path>
            </a:pathLst>
          </a:custGeom>
          <a:solidFill>
            <a:srgbClr val="340D71"/>
          </a:solidFill>
          <a:ln w="9525">
            <a:noFill/>
            <a:round/>
            <a:headEnd/>
            <a:tailEnd/>
          </a:ln>
        </p:spPr>
        <p:txBody>
          <a:bodyPr/>
          <a:lstStyle/>
          <a:p>
            <a:endParaRPr lang="en-US" dirty="0"/>
          </a:p>
        </p:txBody>
      </p:sp>
      <p:sp>
        <p:nvSpPr>
          <p:cNvPr id="13454" name="Freeform 2813"/>
          <p:cNvSpPr>
            <a:spLocks/>
          </p:cNvSpPr>
          <p:nvPr/>
        </p:nvSpPr>
        <p:spPr bwMode="auto">
          <a:xfrm>
            <a:off x="3570288" y="4552950"/>
            <a:ext cx="20637" cy="14288"/>
          </a:xfrm>
          <a:custGeom>
            <a:avLst/>
            <a:gdLst>
              <a:gd name="T0" fmla="*/ 32760444 w 13"/>
              <a:gd name="T1" fmla="*/ 0 h 9"/>
              <a:gd name="T2" fmla="*/ 32760444 w 13"/>
              <a:gd name="T3" fmla="*/ 22682994 h 9"/>
              <a:gd name="T4" fmla="*/ 0 w 13"/>
              <a:gd name="T5" fmla="*/ 22682994 h 9"/>
              <a:gd name="T6" fmla="*/ 10080381 w 13"/>
              <a:gd name="T7" fmla="*/ 0 h 9"/>
              <a:gd name="T8" fmla="*/ 32760444 w 1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3" y="0"/>
                </a:moveTo>
                <a:lnTo>
                  <a:pt x="13" y="9"/>
                </a:lnTo>
                <a:lnTo>
                  <a:pt x="0" y="9"/>
                </a:lnTo>
                <a:lnTo>
                  <a:pt x="4" y="0"/>
                </a:lnTo>
                <a:lnTo>
                  <a:pt x="13" y="0"/>
                </a:lnTo>
                <a:close/>
              </a:path>
            </a:pathLst>
          </a:custGeom>
          <a:solidFill>
            <a:srgbClr val="340D71"/>
          </a:solidFill>
          <a:ln w="9525">
            <a:noFill/>
            <a:round/>
            <a:headEnd/>
            <a:tailEnd/>
          </a:ln>
        </p:spPr>
        <p:txBody>
          <a:bodyPr/>
          <a:lstStyle/>
          <a:p>
            <a:endParaRPr lang="en-US" dirty="0"/>
          </a:p>
        </p:txBody>
      </p:sp>
      <p:sp>
        <p:nvSpPr>
          <p:cNvPr id="13455" name="Freeform 2814"/>
          <p:cNvSpPr>
            <a:spLocks/>
          </p:cNvSpPr>
          <p:nvPr/>
        </p:nvSpPr>
        <p:spPr bwMode="auto">
          <a:xfrm>
            <a:off x="3603625" y="4552950"/>
            <a:ext cx="20638" cy="20638"/>
          </a:xfrm>
          <a:custGeom>
            <a:avLst/>
            <a:gdLst>
              <a:gd name="T0" fmla="*/ 32763619 w 13"/>
              <a:gd name="T1" fmla="*/ 0 h 13"/>
              <a:gd name="T2" fmla="*/ 32763619 w 13"/>
              <a:gd name="T3" fmla="*/ 32763619 h 13"/>
              <a:gd name="T4" fmla="*/ 0 w 13"/>
              <a:gd name="T5" fmla="*/ 22682750 h 13"/>
              <a:gd name="T6" fmla="*/ 0 w 13"/>
              <a:gd name="T7" fmla="*/ 0 h 13"/>
              <a:gd name="T8" fmla="*/ 3276361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0" y="9"/>
                </a:lnTo>
                <a:lnTo>
                  <a:pt x="0" y="0"/>
                </a:lnTo>
                <a:lnTo>
                  <a:pt x="13" y="0"/>
                </a:lnTo>
                <a:close/>
              </a:path>
            </a:pathLst>
          </a:custGeom>
          <a:solidFill>
            <a:srgbClr val="340D71"/>
          </a:solidFill>
          <a:ln w="9525">
            <a:noFill/>
            <a:round/>
            <a:headEnd/>
            <a:tailEnd/>
          </a:ln>
        </p:spPr>
        <p:txBody>
          <a:bodyPr/>
          <a:lstStyle/>
          <a:p>
            <a:endParaRPr lang="en-US" dirty="0"/>
          </a:p>
        </p:txBody>
      </p:sp>
      <p:sp>
        <p:nvSpPr>
          <p:cNvPr id="13456" name="Rectangle 2815"/>
          <p:cNvSpPr>
            <a:spLocks noChangeArrowheads="1"/>
          </p:cNvSpPr>
          <p:nvPr/>
        </p:nvSpPr>
        <p:spPr bwMode="auto">
          <a:xfrm>
            <a:off x="3638550" y="4552950"/>
            <a:ext cx="12700" cy="20638"/>
          </a:xfrm>
          <a:prstGeom prst="rect">
            <a:avLst/>
          </a:prstGeom>
          <a:solidFill>
            <a:srgbClr val="340D71"/>
          </a:solidFill>
          <a:ln w="9525">
            <a:noFill/>
            <a:miter lim="800000"/>
            <a:headEnd/>
            <a:tailEnd/>
          </a:ln>
        </p:spPr>
        <p:txBody>
          <a:bodyPr/>
          <a:lstStyle/>
          <a:p>
            <a:endParaRPr lang="en-US" dirty="0"/>
          </a:p>
        </p:txBody>
      </p:sp>
      <p:sp>
        <p:nvSpPr>
          <p:cNvPr id="13457" name="Freeform 2816"/>
          <p:cNvSpPr>
            <a:spLocks/>
          </p:cNvSpPr>
          <p:nvPr/>
        </p:nvSpPr>
        <p:spPr bwMode="auto">
          <a:xfrm>
            <a:off x="3671888" y="4552950"/>
            <a:ext cx="12700" cy="14288"/>
          </a:xfrm>
          <a:custGeom>
            <a:avLst/>
            <a:gdLst>
              <a:gd name="T0" fmla="*/ 20161250 w 8"/>
              <a:gd name="T1" fmla="*/ 0 h 9"/>
              <a:gd name="T2" fmla="*/ 20161250 w 8"/>
              <a:gd name="T3" fmla="*/ 0 h 9"/>
              <a:gd name="T4" fmla="*/ 0 w 8"/>
              <a:gd name="T5" fmla="*/ 0 h 9"/>
              <a:gd name="T6" fmla="*/ 0 w 8"/>
              <a:gd name="T7" fmla="*/ 22682994 h 9"/>
              <a:gd name="T8" fmla="*/ 20161250 w 8"/>
              <a:gd name="T9" fmla="*/ 22682994 h 9"/>
              <a:gd name="T10" fmla="*/ 20161250 w 8"/>
              <a:gd name="T11" fmla="*/ 22682994 h 9"/>
              <a:gd name="T12" fmla="*/ 20161250 w 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9">
                <a:moveTo>
                  <a:pt x="8" y="0"/>
                </a:moveTo>
                <a:lnTo>
                  <a:pt x="8" y="0"/>
                </a:lnTo>
                <a:lnTo>
                  <a:pt x="0" y="0"/>
                </a:lnTo>
                <a:lnTo>
                  <a:pt x="0" y="9"/>
                </a:lnTo>
                <a:lnTo>
                  <a:pt x="8" y="9"/>
                </a:lnTo>
                <a:lnTo>
                  <a:pt x="8" y="0"/>
                </a:lnTo>
                <a:close/>
              </a:path>
            </a:pathLst>
          </a:custGeom>
          <a:solidFill>
            <a:srgbClr val="340D71"/>
          </a:solidFill>
          <a:ln w="9525">
            <a:noFill/>
            <a:round/>
            <a:headEnd/>
            <a:tailEnd/>
          </a:ln>
        </p:spPr>
        <p:txBody>
          <a:bodyPr/>
          <a:lstStyle/>
          <a:p>
            <a:endParaRPr lang="en-US" dirty="0"/>
          </a:p>
        </p:txBody>
      </p:sp>
      <p:sp>
        <p:nvSpPr>
          <p:cNvPr id="13458" name="Freeform 2817"/>
          <p:cNvSpPr>
            <a:spLocks/>
          </p:cNvSpPr>
          <p:nvPr/>
        </p:nvSpPr>
        <p:spPr bwMode="auto">
          <a:xfrm>
            <a:off x="3705225" y="4546600"/>
            <a:ext cx="14288" cy="20638"/>
          </a:xfrm>
          <a:custGeom>
            <a:avLst/>
            <a:gdLst>
              <a:gd name="T0" fmla="*/ 22682994 w 9"/>
              <a:gd name="T1" fmla="*/ 0 h 13"/>
              <a:gd name="T2" fmla="*/ 22682994 w 9"/>
              <a:gd name="T3" fmla="*/ 32763619 h 13"/>
              <a:gd name="T4" fmla="*/ 0 w 9"/>
              <a:gd name="T5" fmla="*/ 32763619 h 13"/>
              <a:gd name="T6" fmla="*/ 0 w 9"/>
              <a:gd name="T7" fmla="*/ 10080869 h 13"/>
              <a:gd name="T8" fmla="*/ 22682994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13"/>
                </a:lnTo>
                <a:lnTo>
                  <a:pt x="0" y="13"/>
                </a:lnTo>
                <a:lnTo>
                  <a:pt x="0" y="4"/>
                </a:lnTo>
                <a:lnTo>
                  <a:pt x="9" y="0"/>
                </a:lnTo>
                <a:close/>
              </a:path>
            </a:pathLst>
          </a:custGeom>
          <a:solidFill>
            <a:srgbClr val="340D71"/>
          </a:solidFill>
          <a:ln w="9525">
            <a:noFill/>
            <a:round/>
            <a:headEnd/>
            <a:tailEnd/>
          </a:ln>
        </p:spPr>
        <p:txBody>
          <a:bodyPr/>
          <a:lstStyle/>
          <a:p>
            <a:endParaRPr lang="en-US" dirty="0"/>
          </a:p>
        </p:txBody>
      </p:sp>
      <p:sp>
        <p:nvSpPr>
          <p:cNvPr id="13459" name="Freeform 2818"/>
          <p:cNvSpPr>
            <a:spLocks/>
          </p:cNvSpPr>
          <p:nvPr/>
        </p:nvSpPr>
        <p:spPr bwMode="auto">
          <a:xfrm>
            <a:off x="3732213" y="4540250"/>
            <a:ext cx="20637" cy="20638"/>
          </a:xfrm>
          <a:custGeom>
            <a:avLst/>
            <a:gdLst>
              <a:gd name="T0" fmla="*/ 32760444 w 13"/>
              <a:gd name="T1" fmla="*/ 0 h 13"/>
              <a:gd name="T2" fmla="*/ 32760444 w 13"/>
              <a:gd name="T3" fmla="*/ 32763619 h 13"/>
              <a:gd name="T4" fmla="*/ 12599682 w 13"/>
              <a:gd name="T5" fmla="*/ 32763619 h 13"/>
              <a:gd name="T6" fmla="*/ 0 w 13"/>
              <a:gd name="T7" fmla="*/ 10080869 h 13"/>
              <a:gd name="T8" fmla="*/ 32760444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3" y="0"/>
                </a:moveTo>
                <a:lnTo>
                  <a:pt x="13" y="13"/>
                </a:lnTo>
                <a:lnTo>
                  <a:pt x="5" y="13"/>
                </a:lnTo>
                <a:lnTo>
                  <a:pt x="0" y="4"/>
                </a:lnTo>
                <a:lnTo>
                  <a:pt x="13" y="0"/>
                </a:lnTo>
                <a:close/>
              </a:path>
            </a:pathLst>
          </a:custGeom>
          <a:solidFill>
            <a:srgbClr val="340D71"/>
          </a:solidFill>
          <a:ln w="9525">
            <a:noFill/>
            <a:round/>
            <a:headEnd/>
            <a:tailEnd/>
          </a:ln>
        </p:spPr>
        <p:txBody>
          <a:bodyPr/>
          <a:lstStyle/>
          <a:p>
            <a:endParaRPr lang="en-US" dirty="0"/>
          </a:p>
        </p:txBody>
      </p:sp>
      <p:sp>
        <p:nvSpPr>
          <p:cNvPr id="13460" name="Freeform 2819"/>
          <p:cNvSpPr>
            <a:spLocks/>
          </p:cNvSpPr>
          <p:nvPr/>
        </p:nvSpPr>
        <p:spPr bwMode="auto">
          <a:xfrm>
            <a:off x="3767138" y="4532313"/>
            <a:ext cx="19050" cy="20637"/>
          </a:xfrm>
          <a:custGeom>
            <a:avLst/>
            <a:gdLst>
              <a:gd name="T0" fmla="*/ 20161250 w 12"/>
              <a:gd name="T1" fmla="*/ 0 h 13"/>
              <a:gd name="T2" fmla="*/ 10080625 w 12"/>
              <a:gd name="T3" fmla="*/ 12599682 h 13"/>
              <a:gd name="T4" fmla="*/ 0 w 12"/>
              <a:gd name="T5" fmla="*/ 12599682 h 13"/>
              <a:gd name="T6" fmla="*/ 0 w 12"/>
              <a:gd name="T7" fmla="*/ 32760444 h 13"/>
              <a:gd name="T8" fmla="*/ 20161250 w 12"/>
              <a:gd name="T9" fmla="*/ 32760444 h 13"/>
              <a:gd name="T10" fmla="*/ 30241875 w 12"/>
              <a:gd name="T11" fmla="*/ 32760444 h 13"/>
              <a:gd name="T12" fmla="*/ 20161250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4" y="5"/>
                </a:lnTo>
                <a:lnTo>
                  <a:pt x="0" y="5"/>
                </a:lnTo>
                <a:lnTo>
                  <a:pt x="0" y="13"/>
                </a:lnTo>
                <a:lnTo>
                  <a:pt x="8" y="13"/>
                </a:lnTo>
                <a:lnTo>
                  <a:pt x="12" y="13"/>
                </a:lnTo>
                <a:lnTo>
                  <a:pt x="8" y="0"/>
                </a:lnTo>
                <a:close/>
              </a:path>
            </a:pathLst>
          </a:custGeom>
          <a:solidFill>
            <a:srgbClr val="340D71"/>
          </a:solidFill>
          <a:ln w="9525">
            <a:noFill/>
            <a:round/>
            <a:headEnd/>
            <a:tailEnd/>
          </a:ln>
        </p:spPr>
        <p:txBody>
          <a:bodyPr/>
          <a:lstStyle/>
          <a:p>
            <a:endParaRPr lang="en-US" dirty="0"/>
          </a:p>
        </p:txBody>
      </p:sp>
      <p:sp>
        <p:nvSpPr>
          <p:cNvPr id="13461" name="Freeform 2820"/>
          <p:cNvSpPr>
            <a:spLocks/>
          </p:cNvSpPr>
          <p:nvPr/>
        </p:nvSpPr>
        <p:spPr bwMode="auto">
          <a:xfrm>
            <a:off x="3800475" y="4525963"/>
            <a:ext cx="14288" cy="20637"/>
          </a:xfrm>
          <a:custGeom>
            <a:avLst/>
            <a:gdLst>
              <a:gd name="T0" fmla="*/ 22682994 w 9"/>
              <a:gd name="T1" fmla="*/ 0 h 13"/>
              <a:gd name="T2" fmla="*/ 22682994 w 9"/>
              <a:gd name="T3" fmla="*/ 22680063 h 13"/>
              <a:gd name="T4" fmla="*/ 0 w 9"/>
              <a:gd name="T5" fmla="*/ 32760444 h 13"/>
              <a:gd name="T6" fmla="*/ 0 w 9"/>
              <a:gd name="T7" fmla="*/ 10080381 h 13"/>
              <a:gd name="T8" fmla="*/ 22682994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9" y="9"/>
                </a:lnTo>
                <a:lnTo>
                  <a:pt x="0" y="13"/>
                </a:lnTo>
                <a:lnTo>
                  <a:pt x="0" y="4"/>
                </a:lnTo>
                <a:lnTo>
                  <a:pt x="9" y="0"/>
                </a:lnTo>
                <a:close/>
              </a:path>
            </a:pathLst>
          </a:custGeom>
          <a:solidFill>
            <a:srgbClr val="340D71"/>
          </a:solidFill>
          <a:ln w="9525">
            <a:noFill/>
            <a:round/>
            <a:headEnd/>
            <a:tailEnd/>
          </a:ln>
        </p:spPr>
        <p:txBody>
          <a:bodyPr/>
          <a:lstStyle/>
          <a:p>
            <a:endParaRPr lang="en-US" dirty="0"/>
          </a:p>
        </p:txBody>
      </p:sp>
      <p:sp>
        <p:nvSpPr>
          <p:cNvPr id="13462" name="Freeform 2821"/>
          <p:cNvSpPr>
            <a:spLocks/>
          </p:cNvSpPr>
          <p:nvPr/>
        </p:nvSpPr>
        <p:spPr bwMode="auto">
          <a:xfrm>
            <a:off x="3827463" y="4513263"/>
            <a:ext cx="20637" cy="19050"/>
          </a:xfrm>
          <a:custGeom>
            <a:avLst/>
            <a:gdLst>
              <a:gd name="T0" fmla="*/ 22680063 w 13"/>
              <a:gd name="T1" fmla="*/ 0 h 12"/>
              <a:gd name="T2" fmla="*/ 32760444 w 13"/>
              <a:gd name="T3" fmla="*/ 30241875 h 12"/>
              <a:gd name="T4" fmla="*/ 10080381 w 13"/>
              <a:gd name="T5" fmla="*/ 30241875 h 12"/>
              <a:gd name="T6" fmla="*/ 0 w 13"/>
              <a:gd name="T7" fmla="*/ 10080625 h 12"/>
              <a:gd name="T8" fmla="*/ 22680063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9" y="0"/>
                </a:moveTo>
                <a:lnTo>
                  <a:pt x="13" y="12"/>
                </a:lnTo>
                <a:lnTo>
                  <a:pt x="4" y="12"/>
                </a:lnTo>
                <a:lnTo>
                  <a:pt x="0" y="4"/>
                </a:lnTo>
                <a:lnTo>
                  <a:pt x="9" y="0"/>
                </a:lnTo>
                <a:close/>
              </a:path>
            </a:pathLst>
          </a:custGeom>
          <a:solidFill>
            <a:srgbClr val="340D71"/>
          </a:solidFill>
          <a:ln w="9525">
            <a:noFill/>
            <a:round/>
            <a:headEnd/>
            <a:tailEnd/>
          </a:ln>
        </p:spPr>
        <p:txBody>
          <a:bodyPr/>
          <a:lstStyle/>
          <a:p>
            <a:endParaRPr lang="en-US" dirty="0"/>
          </a:p>
        </p:txBody>
      </p:sp>
      <p:sp>
        <p:nvSpPr>
          <p:cNvPr id="13463" name="Freeform 2822"/>
          <p:cNvSpPr>
            <a:spLocks/>
          </p:cNvSpPr>
          <p:nvPr/>
        </p:nvSpPr>
        <p:spPr bwMode="auto">
          <a:xfrm>
            <a:off x="3854450" y="4498975"/>
            <a:ext cx="20638" cy="26988"/>
          </a:xfrm>
          <a:custGeom>
            <a:avLst/>
            <a:gdLst>
              <a:gd name="T0" fmla="*/ 32763619 w 13"/>
              <a:gd name="T1" fmla="*/ 0 h 17"/>
              <a:gd name="T2" fmla="*/ 32763619 w 13"/>
              <a:gd name="T3" fmla="*/ 32763432 h 17"/>
              <a:gd name="T4" fmla="*/ 10080869 w 13"/>
              <a:gd name="T5" fmla="*/ 42844244 h 17"/>
              <a:gd name="T6" fmla="*/ 0 w 13"/>
              <a:gd name="T7" fmla="*/ 10080812 h 17"/>
              <a:gd name="T8" fmla="*/ 3276361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13" y="0"/>
                </a:moveTo>
                <a:lnTo>
                  <a:pt x="13" y="13"/>
                </a:lnTo>
                <a:lnTo>
                  <a:pt x="4" y="17"/>
                </a:lnTo>
                <a:lnTo>
                  <a:pt x="0" y="4"/>
                </a:lnTo>
                <a:lnTo>
                  <a:pt x="13" y="0"/>
                </a:lnTo>
                <a:close/>
              </a:path>
            </a:pathLst>
          </a:custGeom>
          <a:solidFill>
            <a:srgbClr val="340D71"/>
          </a:solidFill>
          <a:ln w="9525">
            <a:noFill/>
            <a:round/>
            <a:headEnd/>
            <a:tailEnd/>
          </a:ln>
        </p:spPr>
        <p:txBody>
          <a:bodyPr/>
          <a:lstStyle/>
          <a:p>
            <a:endParaRPr lang="en-US" dirty="0"/>
          </a:p>
        </p:txBody>
      </p:sp>
      <p:sp>
        <p:nvSpPr>
          <p:cNvPr id="13464" name="Freeform 2823"/>
          <p:cNvSpPr>
            <a:spLocks/>
          </p:cNvSpPr>
          <p:nvPr/>
        </p:nvSpPr>
        <p:spPr bwMode="auto">
          <a:xfrm>
            <a:off x="3887788" y="4486275"/>
            <a:ext cx="20637" cy="26988"/>
          </a:xfrm>
          <a:custGeom>
            <a:avLst/>
            <a:gdLst>
              <a:gd name="T0" fmla="*/ 22680063 w 13"/>
              <a:gd name="T1" fmla="*/ 0 h 17"/>
              <a:gd name="T2" fmla="*/ 22680063 w 13"/>
              <a:gd name="T3" fmla="*/ 10080812 h 17"/>
              <a:gd name="T4" fmla="*/ 0 w 13"/>
              <a:gd name="T5" fmla="*/ 10080812 h 17"/>
              <a:gd name="T6" fmla="*/ 12599682 w 13"/>
              <a:gd name="T7" fmla="*/ 42844244 h 17"/>
              <a:gd name="T8" fmla="*/ 32760444 w 13"/>
              <a:gd name="T9" fmla="*/ 30242435 h 17"/>
              <a:gd name="T10" fmla="*/ 32760444 w 13"/>
              <a:gd name="T11" fmla="*/ 30242435 h 17"/>
              <a:gd name="T12" fmla="*/ 22680063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9" y="0"/>
                </a:moveTo>
                <a:lnTo>
                  <a:pt x="9" y="4"/>
                </a:lnTo>
                <a:lnTo>
                  <a:pt x="0" y="4"/>
                </a:lnTo>
                <a:lnTo>
                  <a:pt x="5" y="17"/>
                </a:lnTo>
                <a:lnTo>
                  <a:pt x="13" y="12"/>
                </a:lnTo>
                <a:lnTo>
                  <a:pt x="9" y="0"/>
                </a:lnTo>
                <a:close/>
              </a:path>
            </a:pathLst>
          </a:custGeom>
          <a:solidFill>
            <a:srgbClr val="340D71"/>
          </a:solidFill>
          <a:ln w="9525">
            <a:noFill/>
            <a:round/>
            <a:headEnd/>
            <a:tailEnd/>
          </a:ln>
        </p:spPr>
        <p:txBody>
          <a:bodyPr/>
          <a:lstStyle/>
          <a:p>
            <a:endParaRPr lang="en-US" dirty="0"/>
          </a:p>
        </p:txBody>
      </p:sp>
      <p:sp>
        <p:nvSpPr>
          <p:cNvPr id="13465" name="Freeform 2824"/>
          <p:cNvSpPr>
            <a:spLocks/>
          </p:cNvSpPr>
          <p:nvPr/>
        </p:nvSpPr>
        <p:spPr bwMode="auto">
          <a:xfrm>
            <a:off x="3916363" y="4471988"/>
            <a:ext cx="19050" cy="20637"/>
          </a:xfrm>
          <a:custGeom>
            <a:avLst/>
            <a:gdLst>
              <a:gd name="T0" fmla="*/ 20161250 w 12"/>
              <a:gd name="T1" fmla="*/ 0 h 13"/>
              <a:gd name="T2" fmla="*/ 30241875 w 12"/>
              <a:gd name="T3" fmla="*/ 22680063 h 13"/>
              <a:gd name="T4" fmla="*/ 10080625 w 12"/>
              <a:gd name="T5" fmla="*/ 32760444 h 13"/>
              <a:gd name="T6" fmla="*/ 0 w 12"/>
              <a:gd name="T7" fmla="*/ 10080381 h 13"/>
              <a:gd name="T8" fmla="*/ 20161250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9"/>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3466" name="Freeform 2825"/>
          <p:cNvSpPr>
            <a:spLocks/>
          </p:cNvSpPr>
          <p:nvPr/>
        </p:nvSpPr>
        <p:spPr bwMode="auto">
          <a:xfrm>
            <a:off x="3943350" y="4451350"/>
            <a:ext cx="19050" cy="26988"/>
          </a:xfrm>
          <a:custGeom>
            <a:avLst/>
            <a:gdLst>
              <a:gd name="T0" fmla="*/ 20161250 w 12"/>
              <a:gd name="T1" fmla="*/ 0 h 17"/>
              <a:gd name="T2" fmla="*/ 30241875 w 12"/>
              <a:gd name="T3" fmla="*/ 32763432 h 17"/>
              <a:gd name="T4" fmla="*/ 10080625 w 12"/>
              <a:gd name="T5" fmla="*/ 42844244 h 17"/>
              <a:gd name="T6" fmla="*/ 0 w 12"/>
              <a:gd name="T7" fmla="*/ 22682620 h 17"/>
              <a:gd name="T8" fmla="*/ 2016125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8" y="0"/>
                </a:moveTo>
                <a:lnTo>
                  <a:pt x="12" y="13"/>
                </a:lnTo>
                <a:lnTo>
                  <a:pt x="4" y="17"/>
                </a:lnTo>
                <a:lnTo>
                  <a:pt x="0" y="9"/>
                </a:lnTo>
                <a:lnTo>
                  <a:pt x="8" y="0"/>
                </a:lnTo>
                <a:close/>
              </a:path>
            </a:pathLst>
          </a:custGeom>
          <a:solidFill>
            <a:srgbClr val="340D71"/>
          </a:solidFill>
          <a:ln w="9525">
            <a:noFill/>
            <a:round/>
            <a:headEnd/>
            <a:tailEnd/>
          </a:ln>
        </p:spPr>
        <p:txBody>
          <a:bodyPr/>
          <a:lstStyle/>
          <a:p>
            <a:endParaRPr lang="en-US" dirty="0"/>
          </a:p>
        </p:txBody>
      </p:sp>
      <p:sp>
        <p:nvSpPr>
          <p:cNvPr id="13467" name="Freeform 2826"/>
          <p:cNvSpPr>
            <a:spLocks/>
          </p:cNvSpPr>
          <p:nvPr/>
        </p:nvSpPr>
        <p:spPr bwMode="auto">
          <a:xfrm>
            <a:off x="3970338" y="4438650"/>
            <a:ext cx="19050" cy="20638"/>
          </a:xfrm>
          <a:custGeom>
            <a:avLst/>
            <a:gdLst>
              <a:gd name="T0" fmla="*/ 20161250 w 12"/>
              <a:gd name="T1" fmla="*/ 0 h 13"/>
              <a:gd name="T2" fmla="*/ 10080625 w 12"/>
              <a:gd name="T3" fmla="*/ 10080869 h 13"/>
              <a:gd name="T4" fmla="*/ 0 w 12"/>
              <a:gd name="T5" fmla="*/ 10080869 h 13"/>
              <a:gd name="T6" fmla="*/ 10080625 w 12"/>
              <a:gd name="T7" fmla="*/ 32763619 h 13"/>
              <a:gd name="T8" fmla="*/ 20161250 w 12"/>
              <a:gd name="T9" fmla="*/ 32763619 h 13"/>
              <a:gd name="T10" fmla="*/ 30241875 w 12"/>
              <a:gd name="T11" fmla="*/ 20161738 h 13"/>
              <a:gd name="T12" fmla="*/ 20161250 w 12"/>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8" y="0"/>
                </a:moveTo>
                <a:lnTo>
                  <a:pt x="4" y="4"/>
                </a:lnTo>
                <a:lnTo>
                  <a:pt x="0" y="4"/>
                </a:lnTo>
                <a:lnTo>
                  <a:pt x="4" y="13"/>
                </a:lnTo>
                <a:lnTo>
                  <a:pt x="8" y="13"/>
                </a:lnTo>
                <a:lnTo>
                  <a:pt x="12" y="8"/>
                </a:lnTo>
                <a:lnTo>
                  <a:pt x="8" y="0"/>
                </a:lnTo>
                <a:close/>
              </a:path>
            </a:pathLst>
          </a:custGeom>
          <a:solidFill>
            <a:srgbClr val="340D71"/>
          </a:solidFill>
          <a:ln w="9525">
            <a:noFill/>
            <a:round/>
            <a:headEnd/>
            <a:tailEnd/>
          </a:ln>
        </p:spPr>
        <p:txBody>
          <a:bodyPr/>
          <a:lstStyle/>
          <a:p>
            <a:endParaRPr lang="en-US" dirty="0"/>
          </a:p>
        </p:txBody>
      </p:sp>
      <p:sp>
        <p:nvSpPr>
          <p:cNvPr id="13468" name="Freeform 2827"/>
          <p:cNvSpPr>
            <a:spLocks/>
          </p:cNvSpPr>
          <p:nvPr/>
        </p:nvSpPr>
        <p:spPr bwMode="auto">
          <a:xfrm>
            <a:off x="3997325" y="4418013"/>
            <a:ext cx="19050" cy="20637"/>
          </a:xfrm>
          <a:custGeom>
            <a:avLst/>
            <a:gdLst>
              <a:gd name="T0" fmla="*/ 20161250 w 12"/>
              <a:gd name="T1" fmla="*/ 0 h 13"/>
              <a:gd name="T2" fmla="*/ 30241875 w 12"/>
              <a:gd name="T3" fmla="*/ 20160762 h 13"/>
              <a:gd name="T4" fmla="*/ 10080625 w 12"/>
              <a:gd name="T5" fmla="*/ 32760444 h 13"/>
              <a:gd name="T6" fmla="*/ 0 w 12"/>
              <a:gd name="T7" fmla="*/ 10080381 h 13"/>
              <a:gd name="T8" fmla="*/ 20161250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8" y="0"/>
                </a:moveTo>
                <a:lnTo>
                  <a:pt x="12" y="8"/>
                </a:lnTo>
                <a:lnTo>
                  <a:pt x="4" y="13"/>
                </a:lnTo>
                <a:lnTo>
                  <a:pt x="0" y="4"/>
                </a:lnTo>
                <a:lnTo>
                  <a:pt x="8" y="0"/>
                </a:lnTo>
                <a:close/>
              </a:path>
            </a:pathLst>
          </a:custGeom>
          <a:solidFill>
            <a:srgbClr val="340D71"/>
          </a:solidFill>
          <a:ln w="9525">
            <a:noFill/>
            <a:round/>
            <a:headEnd/>
            <a:tailEnd/>
          </a:ln>
        </p:spPr>
        <p:txBody>
          <a:bodyPr/>
          <a:lstStyle/>
          <a:p>
            <a:endParaRPr lang="en-US" dirty="0"/>
          </a:p>
        </p:txBody>
      </p:sp>
      <p:sp>
        <p:nvSpPr>
          <p:cNvPr id="13469" name="Freeform 2828"/>
          <p:cNvSpPr>
            <a:spLocks/>
          </p:cNvSpPr>
          <p:nvPr/>
        </p:nvSpPr>
        <p:spPr bwMode="auto">
          <a:xfrm>
            <a:off x="4024313" y="4397375"/>
            <a:ext cx="20637" cy="20638"/>
          </a:xfrm>
          <a:custGeom>
            <a:avLst/>
            <a:gdLst>
              <a:gd name="T0" fmla="*/ 10080381 w 13"/>
              <a:gd name="T1" fmla="*/ 0 h 13"/>
              <a:gd name="T2" fmla="*/ 32760444 w 13"/>
              <a:gd name="T3" fmla="*/ 22682750 h 13"/>
              <a:gd name="T4" fmla="*/ 10080381 w 13"/>
              <a:gd name="T5" fmla="*/ 32763619 h 13"/>
              <a:gd name="T6" fmla="*/ 0 w 13"/>
              <a:gd name="T7" fmla="*/ 10080869 h 13"/>
              <a:gd name="T8" fmla="*/ 10080381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9"/>
                </a:lnTo>
                <a:lnTo>
                  <a:pt x="4" y="13"/>
                </a:lnTo>
                <a:lnTo>
                  <a:pt x="0" y="4"/>
                </a:lnTo>
                <a:lnTo>
                  <a:pt x="4" y="0"/>
                </a:lnTo>
                <a:close/>
              </a:path>
            </a:pathLst>
          </a:custGeom>
          <a:solidFill>
            <a:srgbClr val="340D71"/>
          </a:solidFill>
          <a:ln w="9525">
            <a:noFill/>
            <a:round/>
            <a:headEnd/>
            <a:tailEnd/>
          </a:ln>
        </p:spPr>
        <p:txBody>
          <a:bodyPr/>
          <a:lstStyle/>
          <a:p>
            <a:endParaRPr lang="en-US" dirty="0"/>
          </a:p>
        </p:txBody>
      </p:sp>
      <p:sp>
        <p:nvSpPr>
          <p:cNvPr id="13470" name="Freeform 2829"/>
          <p:cNvSpPr>
            <a:spLocks/>
          </p:cNvSpPr>
          <p:nvPr/>
        </p:nvSpPr>
        <p:spPr bwMode="auto">
          <a:xfrm>
            <a:off x="4044950" y="4376738"/>
            <a:ext cx="26988" cy="20637"/>
          </a:xfrm>
          <a:custGeom>
            <a:avLst/>
            <a:gdLst>
              <a:gd name="T0" fmla="*/ 20161624 w 17"/>
              <a:gd name="T1" fmla="*/ 0 h 13"/>
              <a:gd name="T2" fmla="*/ 42844244 w 17"/>
              <a:gd name="T3" fmla="*/ 22680063 h 13"/>
              <a:gd name="T4" fmla="*/ 20161624 w 17"/>
              <a:gd name="T5" fmla="*/ 32760444 h 13"/>
              <a:gd name="T6" fmla="*/ 0 w 17"/>
              <a:gd name="T7" fmla="*/ 12599682 h 13"/>
              <a:gd name="T8" fmla="*/ 20161624 w 1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8" y="0"/>
                </a:moveTo>
                <a:lnTo>
                  <a:pt x="17" y="9"/>
                </a:lnTo>
                <a:lnTo>
                  <a:pt x="8" y="13"/>
                </a:lnTo>
                <a:lnTo>
                  <a:pt x="0" y="5"/>
                </a:lnTo>
                <a:lnTo>
                  <a:pt x="8" y="0"/>
                </a:lnTo>
                <a:close/>
              </a:path>
            </a:pathLst>
          </a:custGeom>
          <a:solidFill>
            <a:srgbClr val="340D71"/>
          </a:solidFill>
          <a:ln w="9525">
            <a:noFill/>
            <a:round/>
            <a:headEnd/>
            <a:tailEnd/>
          </a:ln>
        </p:spPr>
        <p:txBody>
          <a:bodyPr/>
          <a:lstStyle/>
          <a:p>
            <a:endParaRPr lang="en-US" dirty="0"/>
          </a:p>
        </p:txBody>
      </p:sp>
      <p:sp>
        <p:nvSpPr>
          <p:cNvPr id="13471" name="Freeform 2830"/>
          <p:cNvSpPr>
            <a:spLocks/>
          </p:cNvSpPr>
          <p:nvPr/>
        </p:nvSpPr>
        <p:spPr bwMode="auto">
          <a:xfrm>
            <a:off x="4071938" y="4349750"/>
            <a:ext cx="19050" cy="26988"/>
          </a:xfrm>
          <a:custGeom>
            <a:avLst/>
            <a:gdLst>
              <a:gd name="T0" fmla="*/ 10080625 w 12"/>
              <a:gd name="T1" fmla="*/ 0 h 17"/>
              <a:gd name="T2" fmla="*/ 30241875 w 12"/>
              <a:gd name="T3" fmla="*/ 22682620 h 17"/>
              <a:gd name="T4" fmla="*/ 10080625 w 12"/>
              <a:gd name="T5" fmla="*/ 42844244 h 17"/>
              <a:gd name="T6" fmla="*/ 0 w 12"/>
              <a:gd name="T7" fmla="*/ 22682620 h 17"/>
              <a:gd name="T8" fmla="*/ 10080625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9"/>
                </a:lnTo>
                <a:lnTo>
                  <a:pt x="4" y="17"/>
                </a:lnTo>
                <a:lnTo>
                  <a:pt x="0" y="9"/>
                </a:lnTo>
                <a:lnTo>
                  <a:pt x="4" y="0"/>
                </a:lnTo>
                <a:close/>
              </a:path>
            </a:pathLst>
          </a:custGeom>
          <a:solidFill>
            <a:srgbClr val="340D71"/>
          </a:solidFill>
          <a:ln w="9525">
            <a:noFill/>
            <a:round/>
            <a:headEnd/>
            <a:tailEnd/>
          </a:ln>
        </p:spPr>
        <p:txBody>
          <a:bodyPr/>
          <a:lstStyle/>
          <a:p>
            <a:endParaRPr lang="en-US" dirty="0"/>
          </a:p>
        </p:txBody>
      </p:sp>
      <p:sp>
        <p:nvSpPr>
          <p:cNvPr id="13472" name="Freeform 2831"/>
          <p:cNvSpPr>
            <a:spLocks/>
          </p:cNvSpPr>
          <p:nvPr/>
        </p:nvSpPr>
        <p:spPr bwMode="auto">
          <a:xfrm>
            <a:off x="4090988" y="4329113"/>
            <a:ext cx="26987" cy="28575"/>
          </a:xfrm>
          <a:custGeom>
            <a:avLst/>
            <a:gdLst>
              <a:gd name="T0" fmla="*/ 22680192 w 17"/>
              <a:gd name="T1" fmla="*/ 0 h 18"/>
              <a:gd name="T2" fmla="*/ 22680192 w 17"/>
              <a:gd name="T3" fmla="*/ 0 h 18"/>
              <a:gd name="T4" fmla="*/ 0 w 17"/>
              <a:gd name="T5" fmla="*/ 22682200 h 18"/>
              <a:gd name="T6" fmla="*/ 22680192 w 17"/>
              <a:gd name="T7" fmla="*/ 45362813 h 18"/>
              <a:gd name="T8" fmla="*/ 32760631 w 17"/>
              <a:gd name="T9" fmla="*/ 22682200 h 18"/>
              <a:gd name="T10" fmla="*/ 42841069 w 17"/>
              <a:gd name="T11" fmla="*/ 22682200 h 18"/>
              <a:gd name="T12" fmla="*/ 22680192 w 1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8">
                <a:moveTo>
                  <a:pt x="9" y="0"/>
                </a:moveTo>
                <a:lnTo>
                  <a:pt x="9" y="0"/>
                </a:lnTo>
                <a:lnTo>
                  <a:pt x="0" y="9"/>
                </a:lnTo>
                <a:lnTo>
                  <a:pt x="9" y="18"/>
                </a:lnTo>
                <a:lnTo>
                  <a:pt x="13" y="9"/>
                </a:lnTo>
                <a:lnTo>
                  <a:pt x="17" y="9"/>
                </a:lnTo>
                <a:lnTo>
                  <a:pt x="9" y="0"/>
                </a:lnTo>
                <a:close/>
              </a:path>
            </a:pathLst>
          </a:custGeom>
          <a:solidFill>
            <a:srgbClr val="340D71"/>
          </a:solidFill>
          <a:ln w="9525">
            <a:noFill/>
            <a:round/>
            <a:headEnd/>
            <a:tailEnd/>
          </a:ln>
        </p:spPr>
        <p:txBody>
          <a:bodyPr/>
          <a:lstStyle/>
          <a:p>
            <a:endParaRPr lang="en-US" dirty="0"/>
          </a:p>
        </p:txBody>
      </p:sp>
      <p:sp>
        <p:nvSpPr>
          <p:cNvPr id="13473" name="Freeform 2832"/>
          <p:cNvSpPr>
            <a:spLocks/>
          </p:cNvSpPr>
          <p:nvPr/>
        </p:nvSpPr>
        <p:spPr bwMode="auto">
          <a:xfrm>
            <a:off x="4111625" y="4302125"/>
            <a:ext cx="26988" cy="26988"/>
          </a:xfrm>
          <a:custGeom>
            <a:avLst/>
            <a:gdLst>
              <a:gd name="T0" fmla="*/ 22682620 w 17"/>
              <a:gd name="T1" fmla="*/ 0 h 17"/>
              <a:gd name="T2" fmla="*/ 42844244 w 17"/>
              <a:gd name="T3" fmla="*/ 22682620 h 17"/>
              <a:gd name="T4" fmla="*/ 22682620 w 17"/>
              <a:gd name="T5" fmla="*/ 42844244 h 17"/>
              <a:gd name="T6" fmla="*/ 0 w 17"/>
              <a:gd name="T7" fmla="*/ 22682620 h 17"/>
              <a:gd name="T8" fmla="*/ 2268262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lnTo>
                  <a:pt x="17" y="9"/>
                </a:lnTo>
                <a:lnTo>
                  <a:pt x="9" y="17"/>
                </a:lnTo>
                <a:lnTo>
                  <a:pt x="0" y="9"/>
                </a:lnTo>
                <a:lnTo>
                  <a:pt x="9" y="0"/>
                </a:lnTo>
                <a:close/>
              </a:path>
            </a:pathLst>
          </a:custGeom>
          <a:solidFill>
            <a:srgbClr val="340D71"/>
          </a:solidFill>
          <a:ln w="9525">
            <a:noFill/>
            <a:round/>
            <a:headEnd/>
            <a:tailEnd/>
          </a:ln>
        </p:spPr>
        <p:txBody>
          <a:bodyPr/>
          <a:lstStyle/>
          <a:p>
            <a:endParaRPr lang="en-US" dirty="0"/>
          </a:p>
        </p:txBody>
      </p:sp>
      <p:sp>
        <p:nvSpPr>
          <p:cNvPr id="13474" name="Freeform 2833"/>
          <p:cNvSpPr>
            <a:spLocks/>
          </p:cNvSpPr>
          <p:nvPr/>
        </p:nvSpPr>
        <p:spPr bwMode="auto">
          <a:xfrm>
            <a:off x="4138613" y="4283075"/>
            <a:ext cx="20637" cy="19050"/>
          </a:xfrm>
          <a:custGeom>
            <a:avLst/>
            <a:gdLst>
              <a:gd name="T0" fmla="*/ 12599682 w 13"/>
              <a:gd name="T1" fmla="*/ 0 h 12"/>
              <a:gd name="T2" fmla="*/ 32760444 w 13"/>
              <a:gd name="T3" fmla="*/ 10080625 h 12"/>
              <a:gd name="T4" fmla="*/ 12599682 w 13"/>
              <a:gd name="T5" fmla="*/ 30241875 h 12"/>
              <a:gd name="T6" fmla="*/ 0 w 13"/>
              <a:gd name="T7" fmla="*/ 20161250 h 12"/>
              <a:gd name="T8" fmla="*/ 12599682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5" y="0"/>
                </a:moveTo>
                <a:lnTo>
                  <a:pt x="13" y="4"/>
                </a:lnTo>
                <a:lnTo>
                  <a:pt x="5" y="12"/>
                </a:lnTo>
                <a:lnTo>
                  <a:pt x="0" y="8"/>
                </a:lnTo>
                <a:lnTo>
                  <a:pt x="5" y="0"/>
                </a:lnTo>
                <a:close/>
              </a:path>
            </a:pathLst>
          </a:custGeom>
          <a:solidFill>
            <a:srgbClr val="340D71"/>
          </a:solidFill>
          <a:ln w="9525">
            <a:noFill/>
            <a:round/>
            <a:headEnd/>
            <a:tailEnd/>
          </a:ln>
        </p:spPr>
        <p:txBody>
          <a:bodyPr/>
          <a:lstStyle/>
          <a:p>
            <a:endParaRPr lang="en-US" dirty="0"/>
          </a:p>
        </p:txBody>
      </p:sp>
      <p:sp>
        <p:nvSpPr>
          <p:cNvPr id="13475" name="Freeform 2834"/>
          <p:cNvSpPr>
            <a:spLocks/>
          </p:cNvSpPr>
          <p:nvPr/>
        </p:nvSpPr>
        <p:spPr bwMode="auto">
          <a:xfrm>
            <a:off x="4159250" y="4256088"/>
            <a:ext cx="20638" cy="26987"/>
          </a:xfrm>
          <a:custGeom>
            <a:avLst/>
            <a:gdLst>
              <a:gd name="T0" fmla="*/ 10080869 w 13"/>
              <a:gd name="T1" fmla="*/ 0 h 17"/>
              <a:gd name="T2" fmla="*/ 0 w 13"/>
              <a:gd name="T3" fmla="*/ 20160876 h 17"/>
              <a:gd name="T4" fmla="*/ 0 w 13"/>
              <a:gd name="T5" fmla="*/ 20160876 h 17"/>
              <a:gd name="T6" fmla="*/ 10080869 w 13"/>
              <a:gd name="T7" fmla="*/ 42841069 h 17"/>
              <a:gd name="T8" fmla="*/ 22682750 w 13"/>
              <a:gd name="T9" fmla="*/ 30241315 h 17"/>
              <a:gd name="T10" fmla="*/ 32763619 w 13"/>
              <a:gd name="T11" fmla="*/ 20160876 h 17"/>
              <a:gd name="T12" fmla="*/ 10080869 w 1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4" y="0"/>
                </a:moveTo>
                <a:lnTo>
                  <a:pt x="0" y="8"/>
                </a:lnTo>
                <a:lnTo>
                  <a:pt x="4" y="17"/>
                </a:lnTo>
                <a:lnTo>
                  <a:pt x="9" y="12"/>
                </a:lnTo>
                <a:lnTo>
                  <a:pt x="13" y="8"/>
                </a:lnTo>
                <a:lnTo>
                  <a:pt x="4" y="0"/>
                </a:lnTo>
                <a:close/>
              </a:path>
            </a:pathLst>
          </a:custGeom>
          <a:solidFill>
            <a:srgbClr val="340D71"/>
          </a:solidFill>
          <a:ln w="9525">
            <a:noFill/>
            <a:round/>
            <a:headEnd/>
            <a:tailEnd/>
          </a:ln>
        </p:spPr>
        <p:txBody>
          <a:bodyPr/>
          <a:lstStyle/>
          <a:p>
            <a:endParaRPr lang="en-US" dirty="0"/>
          </a:p>
        </p:txBody>
      </p:sp>
      <p:sp>
        <p:nvSpPr>
          <p:cNvPr id="13476" name="Freeform 2835"/>
          <p:cNvSpPr>
            <a:spLocks/>
          </p:cNvSpPr>
          <p:nvPr/>
        </p:nvSpPr>
        <p:spPr bwMode="auto">
          <a:xfrm>
            <a:off x="4173538" y="4229100"/>
            <a:ext cx="26987" cy="26988"/>
          </a:xfrm>
          <a:custGeom>
            <a:avLst/>
            <a:gdLst>
              <a:gd name="T0" fmla="*/ 20160876 w 17"/>
              <a:gd name="T1" fmla="*/ 0 h 17"/>
              <a:gd name="T2" fmla="*/ 42841069 w 17"/>
              <a:gd name="T3" fmla="*/ 20161624 h 17"/>
              <a:gd name="T4" fmla="*/ 20160876 w 17"/>
              <a:gd name="T5" fmla="*/ 42844244 h 17"/>
              <a:gd name="T6" fmla="*/ 0 w 17"/>
              <a:gd name="T7" fmla="*/ 20161624 h 17"/>
              <a:gd name="T8" fmla="*/ 2016087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8" y="0"/>
                </a:moveTo>
                <a:lnTo>
                  <a:pt x="17" y="8"/>
                </a:lnTo>
                <a:lnTo>
                  <a:pt x="8" y="17"/>
                </a:lnTo>
                <a:lnTo>
                  <a:pt x="0" y="8"/>
                </a:lnTo>
                <a:lnTo>
                  <a:pt x="8" y="0"/>
                </a:lnTo>
                <a:close/>
              </a:path>
            </a:pathLst>
          </a:custGeom>
          <a:solidFill>
            <a:srgbClr val="340D71"/>
          </a:solidFill>
          <a:ln w="9525">
            <a:noFill/>
            <a:round/>
            <a:headEnd/>
            <a:tailEnd/>
          </a:ln>
        </p:spPr>
        <p:txBody>
          <a:bodyPr/>
          <a:lstStyle/>
          <a:p>
            <a:endParaRPr lang="en-US" dirty="0"/>
          </a:p>
        </p:txBody>
      </p:sp>
      <p:sp>
        <p:nvSpPr>
          <p:cNvPr id="13477" name="Freeform 2836"/>
          <p:cNvSpPr>
            <a:spLocks/>
          </p:cNvSpPr>
          <p:nvPr/>
        </p:nvSpPr>
        <p:spPr bwMode="auto">
          <a:xfrm>
            <a:off x="4192588" y="4200525"/>
            <a:ext cx="26987" cy="28575"/>
          </a:xfrm>
          <a:custGeom>
            <a:avLst/>
            <a:gdLst>
              <a:gd name="T0" fmla="*/ 22680192 w 17"/>
              <a:gd name="T1" fmla="*/ 0 h 18"/>
              <a:gd name="T2" fmla="*/ 42841069 w 17"/>
              <a:gd name="T3" fmla="*/ 22682200 h 18"/>
              <a:gd name="T4" fmla="*/ 22680192 w 17"/>
              <a:gd name="T5" fmla="*/ 45362813 h 18"/>
              <a:gd name="T6" fmla="*/ 0 w 17"/>
              <a:gd name="T7" fmla="*/ 22682200 h 18"/>
              <a:gd name="T8" fmla="*/ 22680192 w 1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9" y="0"/>
                </a:moveTo>
                <a:lnTo>
                  <a:pt x="17" y="9"/>
                </a:lnTo>
                <a:lnTo>
                  <a:pt x="9" y="18"/>
                </a:lnTo>
                <a:lnTo>
                  <a:pt x="0" y="9"/>
                </a:lnTo>
                <a:lnTo>
                  <a:pt x="9" y="0"/>
                </a:lnTo>
                <a:close/>
              </a:path>
            </a:pathLst>
          </a:custGeom>
          <a:solidFill>
            <a:srgbClr val="340D71"/>
          </a:solidFill>
          <a:ln w="9525">
            <a:noFill/>
            <a:round/>
            <a:headEnd/>
            <a:tailEnd/>
          </a:ln>
        </p:spPr>
        <p:txBody>
          <a:bodyPr/>
          <a:lstStyle/>
          <a:p>
            <a:endParaRPr lang="en-US" dirty="0"/>
          </a:p>
        </p:txBody>
      </p:sp>
      <p:sp>
        <p:nvSpPr>
          <p:cNvPr id="13478" name="Freeform 2837"/>
          <p:cNvSpPr>
            <a:spLocks/>
          </p:cNvSpPr>
          <p:nvPr/>
        </p:nvSpPr>
        <p:spPr bwMode="auto">
          <a:xfrm>
            <a:off x="4213225" y="4173538"/>
            <a:ext cx="20638" cy="26987"/>
          </a:xfrm>
          <a:custGeom>
            <a:avLst/>
            <a:gdLst>
              <a:gd name="T0" fmla="*/ 10080869 w 13"/>
              <a:gd name="T1" fmla="*/ 0 h 17"/>
              <a:gd name="T2" fmla="*/ 32763619 w 13"/>
              <a:gd name="T3" fmla="*/ 22680192 h 17"/>
              <a:gd name="T4" fmla="*/ 22682750 w 13"/>
              <a:gd name="T5" fmla="*/ 42841069 h 17"/>
              <a:gd name="T6" fmla="*/ 0 w 13"/>
              <a:gd name="T7" fmla="*/ 32760631 h 17"/>
              <a:gd name="T8" fmla="*/ 10080869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9"/>
                </a:lnTo>
                <a:lnTo>
                  <a:pt x="9" y="17"/>
                </a:lnTo>
                <a:lnTo>
                  <a:pt x="0" y="13"/>
                </a:lnTo>
                <a:lnTo>
                  <a:pt x="4" y="0"/>
                </a:lnTo>
                <a:close/>
              </a:path>
            </a:pathLst>
          </a:custGeom>
          <a:solidFill>
            <a:srgbClr val="340D71"/>
          </a:solidFill>
          <a:ln w="9525">
            <a:noFill/>
            <a:round/>
            <a:headEnd/>
            <a:tailEnd/>
          </a:ln>
        </p:spPr>
        <p:txBody>
          <a:bodyPr/>
          <a:lstStyle/>
          <a:p>
            <a:endParaRPr lang="en-US" dirty="0"/>
          </a:p>
        </p:txBody>
      </p:sp>
      <p:sp>
        <p:nvSpPr>
          <p:cNvPr id="13479" name="Freeform 2838"/>
          <p:cNvSpPr>
            <a:spLocks/>
          </p:cNvSpPr>
          <p:nvPr/>
        </p:nvSpPr>
        <p:spPr bwMode="auto">
          <a:xfrm>
            <a:off x="4233863" y="4146550"/>
            <a:ext cx="20637" cy="26988"/>
          </a:xfrm>
          <a:custGeom>
            <a:avLst/>
            <a:gdLst>
              <a:gd name="T0" fmla="*/ 10080381 w 13"/>
              <a:gd name="T1" fmla="*/ 0 h 17"/>
              <a:gd name="T2" fmla="*/ 32760444 w 13"/>
              <a:gd name="T3" fmla="*/ 22682620 h 17"/>
              <a:gd name="T4" fmla="*/ 20160762 w 13"/>
              <a:gd name="T5" fmla="*/ 42844244 h 17"/>
              <a:gd name="T6" fmla="*/ 0 w 13"/>
              <a:gd name="T7" fmla="*/ 22682620 h 17"/>
              <a:gd name="T8" fmla="*/ 10080381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4" y="0"/>
                </a:moveTo>
                <a:lnTo>
                  <a:pt x="13" y="9"/>
                </a:lnTo>
                <a:lnTo>
                  <a:pt x="8" y="17"/>
                </a:lnTo>
                <a:lnTo>
                  <a:pt x="0" y="9"/>
                </a:lnTo>
                <a:lnTo>
                  <a:pt x="4" y="0"/>
                </a:lnTo>
                <a:close/>
              </a:path>
            </a:pathLst>
          </a:custGeom>
          <a:solidFill>
            <a:srgbClr val="340D71"/>
          </a:solidFill>
          <a:ln w="9525">
            <a:noFill/>
            <a:round/>
            <a:headEnd/>
            <a:tailEnd/>
          </a:ln>
        </p:spPr>
        <p:txBody>
          <a:bodyPr/>
          <a:lstStyle/>
          <a:p>
            <a:endParaRPr lang="en-US" dirty="0"/>
          </a:p>
        </p:txBody>
      </p:sp>
      <p:sp>
        <p:nvSpPr>
          <p:cNvPr id="13480" name="Freeform 2839"/>
          <p:cNvSpPr>
            <a:spLocks/>
          </p:cNvSpPr>
          <p:nvPr/>
        </p:nvSpPr>
        <p:spPr bwMode="auto">
          <a:xfrm>
            <a:off x="4246563" y="4119563"/>
            <a:ext cx="20637" cy="26987"/>
          </a:xfrm>
          <a:custGeom>
            <a:avLst/>
            <a:gdLst>
              <a:gd name="T0" fmla="*/ 12599682 w 13"/>
              <a:gd name="T1" fmla="*/ 0 h 17"/>
              <a:gd name="T2" fmla="*/ 32760444 w 13"/>
              <a:gd name="T3" fmla="*/ 22680192 h 17"/>
              <a:gd name="T4" fmla="*/ 22680063 w 13"/>
              <a:gd name="T5" fmla="*/ 42841069 h 17"/>
              <a:gd name="T6" fmla="*/ 0 w 13"/>
              <a:gd name="T7" fmla="*/ 22680192 h 17"/>
              <a:gd name="T8" fmla="*/ 12599682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5" y="0"/>
                </a:moveTo>
                <a:lnTo>
                  <a:pt x="13" y="9"/>
                </a:lnTo>
                <a:lnTo>
                  <a:pt x="9" y="17"/>
                </a:lnTo>
                <a:lnTo>
                  <a:pt x="0" y="9"/>
                </a:lnTo>
                <a:lnTo>
                  <a:pt x="5" y="0"/>
                </a:lnTo>
                <a:close/>
              </a:path>
            </a:pathLst>
          </a:custGeom>
          <a:solidFill>
            <a:srgbClr val="340D71"/>
          </a:solidFill>
          <a:ln w="9525">
            <a:noFill/>
            <a:round/>
            <a:headEnd/>
            <a:tailEnd/>
          </a:ln>
        </p:spPr>
        <p:txBody>
          <a:bodyPr/>
          <a:lstStyle/>
          <a:p>
            <a:endParaRPr lang="en-US" dirty="0"/>
          </a:p>
        </p:txBody>
      </p:sp>
      <p:sp>
        <p:nvSpPr>
          <p:cNvPr id="13481" name="Freeform 2840"/>
          <p:cNvSpPr>
            <a:spLocks/>
          </p:cNvSpPr>
          <p:nvPr/>
        </p:nvSpPr>
        <p:spPr bwMode="auto">
          <a:xfrm>
            <a:off x="4267200" y="4092575"/>
            <a:ext cx="20638" cy="26988"/>
          </a:xfrm>
          <a:custGeom>
            <a:avLst/>
            <a:gdLst>
              <a:gd name="T0" fmla="*/ 12601880 w 13"/>
              <a:gd name="T1" fmla="*/ 0 h 17"/>
              <a:gd name="T2" fmla="*/ 32763619 w 13"/>
              <a:gd name="T3" fmla="*/ 22682620 h 17"/>
              <a:gd name="T4" fmla="*/ 22682750 w 13"/>
              <a:gd name="T5" fmla="*/ 42844244 h 17"/>
              <a:gd name="T6" fmla="*/ 0 w 13"/>
              <a:gd name="T7" fmla="*/ 22682620 h 17"/>
              <a:gd name="T8" fmla="*/ 12601880 w 1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5" y="0"/>
                </a:moveTo>
                <a:lnTo>
                  <a:pt x="13" y="9"/>
                </a:lnTo>
                <a:lnTo>
                  <a:pt x="9" y="17"/>
                </a:lnTo>
                <a:lnTo>
                  <a:pt x="0" y="9"/>
                </a:lnTo>
                <a:lnTo>
                  <a:pt x="5" y="0"/>
                </a:lnTo>
                <a:close/>
              </a:path>
            </a:pathLst>
          </a:custGeom>
          <a:solidFill>
            <a:srgbClr val="340D71"/>
          </a:solidFill>
          <a:ln w="9525">
            <a:noFill/>
            <a:round/>
            <a:headEnd/>
            <a:tailEnd/>
          </a:ln>
        </p:spPr>
        <p:txBody>
          <a:bodyPr/>
          <a:lstStyle/>
          <a:p>
            <a:endParaRPr lang="en-US" dirty="0"/>
          </a:p>
        </p:txBody>
      </p:sp>
      <p:sp>
        <p:nvSpPr>
          <p:cNvPr id="13482" name="Freeform 2841"/>
          <p:cNvSpPr>
            <a:spLocks/>
          </p:cNvSpPr>
          <p:nvPr/>
        </p:nvSpPr>
        <p:spPr bwMode="auto">
          <a:xfrm>
            <a:off x="4281488" y="4065588"/>
            <a:ext cx="26987" cy="26987"/>
          </a:xfrm>
          <a:custGeom>
            <a:avLst/>
            <a:gdLst>
              <a:gd name="T0" fmla="*/ 10080438 w 17"/>
              <a:gd name="T1" fmla="*/ 0 h 17"/>
              <a:gd name="T2" fmla="*/ 10080438 w 17"/>
              <a:gd name="T3" fmla="*/ 10080438 h 17"/>
              <a:gd name="T4" fmla="*/ 0 w 17"/>
              <a:gd name="T5" fmla="*/ 22680192 h 17"/>
              <a:gd name="T6" fmla="*/ 20160876 w 17"/>
              <a:gd name="T7" fmla="*/ 42841069 h 17"/>
              <a:gd name="T8" fmla="*/ 32760631 w 17"/>
              <a:gd name="T9" fmla="*/ 22680192 h 17"/>
              <a:gd name="T10" fmla="*/ 42841069 w 17"/>
              <a:gd name="T11" fmla="*/ 10080438 h 17"/>
              <a:gd name="T12" fmla="*/ 10080438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4" y="0"/>
                </a:moveTo>
                <a:lnTo>
                  <a:pt x="4" y="4"/>
                </a:lnTo>
                <a:lnTo>
                  <a:pt x="0" y="9"/>
                </a:lnTo>
                <a:lnTo>
                  <a:pt x="8" y="17"/>
                </a:lnTo>
                <a:lnTo>
                  <a:pt x="13" y="9"/>
                </a:lnTo>
                <a:lnTo>
                  <a:pt x="17" y="4"/>
                </a:lnTo>
                <a:lnTo>
                  <a:pt x="4" y="0"/>
                </a:lnTo>
                <a:close/>
              </a:path>
            </a:pathLst>
          </a:custGeom>
          <a:solidFill>
            <a:srgbClr val="340D71"/>
          </a:solidFill>
          <a:ln w="9525">
            <a:noFill/>
            <a:round/>
            <a:headEnd/>
            <a:tailEnd/>
          </a:ln>
        </p:spPr>
        <p:txBody>
          <a:bodyPr/>
          <a:lstStyle/>
          <a:p>
            <a:endParaRPr lang="en-US" dirty="0"/>
          </a:p>
        </p:txBody>
      </p:sp>
      <p:sp>
        <p:nvSpPr>
          <p:cNvPr id="13483" name="Freeform 2842"/>
          <p:cNvSpPr>
            <a:spLocks/>
          </p:cNvSpPr>
          <p:nvPr/>
        </p:nvSpPr>
        <p:spPr bwMode="auto">
          <a:xfrm>
            <a:off x="4302125" y="4038600"/>
            <a:ext cx="19050" cy="20638"/>
          </a:xfrm>
          <a:custGeom>
            <a:avLst/>
            <a:gdLst>
              <a:gd name="T0" fmla="*/ 10080625 w 12"/>
              <a:gd name="T1" fmla="*/ 0 h 13"/>
              <a:gd name="T2" fmla="*/ 30241875 w 12"/>
              <a:gd name="T3" fmla="*/ 10080869 h 13"/>
              <a:gd name="T4" fmla="*/ 20161250 w 12"/>
              <a:gd name="T5" fmla="*/ 32763619 h 13"/>
              <a:gd name="T6" fmla="*/ 0 w 12"/>
              <a:gd name="T7" fmla="*/ 22682750 h 13"/>
              <a:gd name="T8" fmla="*/ 10080625 w 12"/>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4" y="0"/>
                </a:moveTo>
                <a:lnTo>
                  <a:pt x="12" y="4"/>
                </a:lnTo>
                <a:lnTo>
                  <a:pt x="8" y="13"/>
                </a:lnTo>
                <a:lnTo>
                  <a:pt x="0" y="9"/>
                </a:lnTo>
                <a:lnTo>
                  <a:pt x="4" y="0"/>
                </a:lnTo>
                <a:close/>
              </a:path>
            </a:pathLst>
          </a:custGeom>
          <a:solidFill>
            <a:srgbClr val="340D71"/>
          </a:solidFill>
          <a:ln w="9525">
            <a:noFill/>
            <a:round/>
            <a:headEnd/>
            <a:tailEnd/>
          </a:ln>
        </p:spPr>
        <p:txBody>
          <a:bodyPr/>
          <a:lstStyle/>
          <a:p>
            <a:endParaRPr lang="en-US" dirty="0"/>
          </a:p>
        </p:txBody>
      </p:sp>
      <p:sp>
        <p:nvSpPr>
          <p:cNvPr id="13484" name="Freeform 2843"/>
          <p:cNvSpPr>
            <a:spLocks/>
          </p:cNvSpPr>
          <p:nvPr/>
        </p:nvSpPr>
        <p:spPr bwMode="auto">
          <a:xfrm>
            <a:off x="4314825" y="4011613"/>
            <a:ext cx="20638" cy="20637"/>
          </a:xfrm>
          <a:custGeom>
            <a:avLst/>
            <a:gdLst>
              <a:gd name="T0" fmla="*/ 10080869 w 13"/>
              <a:gd name="T1" fmla="*/ 0 h 13"/>
              <a:gd name="T2" fmla="*/ 32763619 w 13"/>
              <a:gd name="T3" fmla="*/ 10080381 h 13"/>
              <a:gd name="T4" fmla="*/ 22682750 w 13"/>
              <a:gd name="T5" fmla="*/ 32760444 h 13"/>
              <a:gd name="T6" fmla="*/ 0 w 13"/>
              <a:gd name="T7" fmla="*/ 22680063 h 13"/>
              <a:gd name="T8" fmla="*/ 10080869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9" y="13"/>
                </a:lnTo>
                <a:lnTo>
                  <a:pt x="0" y="9"/>
                </a:lnTo>
                <a:lnTo>
                  <a:pt x="4" y="0"/>
                </a:lnTo>
                <a:close/>
              </a:path>
            </a:pathLst>
          </a:custGeom>
          <a:solidFill>
            <a:srgbClr val="340D71"/>
          </a:solidFill>
          <a:ln w="9525">
            <a:noFill/>
            <a:round/>
            <a:headEnd/>
            <a:tailEnd/>
          </a:ln>
        </p:spPr>
        <p:txBody>
          <a:bodyPr/>
          <a:lstStyle/>
          <a:p>
            <a:endParaRPr lang="en-US" dirty="0"/>
          </a:p>
        </p:txBody>
      </p:sp>
      <p:sp>
        <p:nvSpPr>
          <p:cNvPr id="13485" name="Freeform 2844"/>
          <p:cNvSpPr>
            <a:spLocks/>
          </p:cNvSpPr>
          <p:nvPr/>
        </p:nvSpPr>
        <p:spPr bwMode="auto">
          <a:xfrm>
            <a:off x="4329113" y="3978275"/>
            <a:ext cx="19050" cy="26988"/>
          </a:xfrm>
          <a:custGeom>
            <a:avLst/>
            <a:gdLst>
              <a:gd name="T0" fmla="*/ 10080625 w 12"/>
              <a:gd name="T1" fmla="*/ 0 h 17"/>
              <a:gd name="T2" fmla="*/ 30241875 w 12"/>
              <a:gd name="T3" fmla="*/ 10080812 h 17"/>
              <a:gd name="T4" fmla="*/ 20161250 w 12"/>
              <a:gd name="T5" fmla="*/ 42844244 h 17"/>
              <a:gd name="T6" fmla="*/ 0 w 12"/>
              <a:gd name="T7" fmla="*/ 20161624 h 17"/>
              <a:gd name="T8" fmla="*/ 10080625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4" y="0"/>
                </a:moveTo>
                <a:lnTo>
                  <a:pt x="12" y="4"/>
                </a:lnTo>
                <a:lnTo>
                  <a:pt x="8" y="17"/>
                </a:lnTo>
                <a:lnTo>
                  <a:pt x="0" y="8"/>
                </a:lnTo>
                <a:lnTo>
                  <a:pt x="4" y="0"/>
                </a:lnTo>
                <a:close/>
              </a:path>
            </a:pathLst>
          </a:custGeom>
          <a:solidFill>
            <a:srgbClr val="340D71"/>
          </a:solidFill>
          <a:ln w="9525">
            <a:noFill/>
            <a:round/>
            <a:headEnd/>
            <a:tailEnd/>
          </a:ln>
        </p:spPr>
        <p:txBody>
          <a:bodyPr/>
          <a:lstStyle/>
          <a:p>
            <a:endParaRPr lang="en-US" dirty="0"/>
          </a:p>
        </p:txBody>
      </p:sp>
      <p:sp>
        <p:nvSpPr>
          <p:cNvPr id="13486" name="Freeform 2845"/>
          <p:cNvSpPr>
            <a:spLocks/>
          </p:cNvSpPr>
          <p:nvPr/>
        </p:nvSpPr>
        <p:spPr bwMode="auto">
          <a:xfrm>
            <a:off x="4341813" y="3951288"/>
            <a:ext cx="20637" cy="19050"/>
          </a:xfrm>
          <a:custGeom>
            <a:avLst/>
            <a:gdLst>
              <a:gd name="T0" fmla="*/ 10080381 w 13"/>
              <a:gd name="T1" fmla="*/ 0 h 12"/>
              <a:gd name="T2" fmla="*/ 10080381 w 13"/>
              <a:gd name="T3" fmla="*/ 10080625 h 12"/>
              <a:gd name="T4" fmla="*/ 0 w 13"/>
              <a:gd name="T5" fmla="*/ 20161250 h 12"/>
              <a:gd name="T6" fmla="*/ 22680063 w 13"/>
              <a:gd name="T7" fmla="*/ 30241875 h 12"/>
              <a:gd name="T8" fmla="*/ 32760444 w 13"/>
              <a:gd name="T9" fmla="*/ 20161250 h 12"/>
              <a:gd name="T10" fmla="*/ 32760444 w 13"/>
              <a:gd name="T11" fmla="*/ 10080625 h 12"/>
              <a:gd name="T12" fmla="*/ 10080381 w 13"/>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4" y="0"/>
                </a:moveTo>
                <a:lnTo>
                  <a:pt x="4" y="4"/>
                </a:lnTo>
                <a:lnTo>
                  <a:pt x="0" y="8"/>
                </a:lnTo>
                <a:lnTo>
                  <a:pt x="9" y="12"/>
                </a:lnTo>
                <a:lnTo>
                  <a:pt x="13" y="8"/>
                </a:lnTo>
                <a:lnTo>
                  <a:pt x="13" y="4"/>
                </a:lnTo>
                <a:lnTo>
                  <a:pt x="4" y="0"/>
                </a:lnTo>
                <a:close/>
              </a:path>
            </a:pathLst>
          </a:custGeom>
          <a:solidFill>
            <a:srgbClr val="340D71"/>
          </a:solidFill>
          <a:ln w="9525">
            <a:noFill/>
            <a:round/>
            <a:headEnd/>
            <a:tailEnd/>
          </a:ln>
        </p:spPr>
        <p:txBody>
          <a:bodyPr/>
          <a:lstStyle/>
          <a:p>
            <a:endParaRPr lang="en-US" dirty="0"/>
          </a:p>
        </p:txBody>
      </p:sp>
      <p:sp>
        <p:nvSpPr>
          <p:cNvPr id="13487" name="Freeform 2846"/>
          <p:cNvSpPr>
            <a:spLocks/>
          </p:cNvSpPr>
          <p:nvPr/>
        </p:nvSpPr>
        <p:spPr bwMode="auto">
          <a:xfrm>
            <a:off x="4356100" y="3924300"/>
            <a:ext cx="20638" cy="19050"/>
          </a:xfrm>
          <a:custGeom>
            <a:avLst/>
            <a:gdLst>
              <a:gd name="T0" fmla="*/ 10080869 w 13"/>
              <a:gd name="T1" fmla="*/ 0 h 12"/>
              <a:gd name="T2" fmla="*/ 32763619 w 13"/>
              <a:gd name="T3" fmla="*/ 10080625 h 12"/>
              <a:gd name="T4" fmla="*/ 20161738 w 13"/>
              <a:gd name="T5" fmla="*/ 30241875 h 12"/>
              <a:gd name="T6" fmla="*/ 0 w 13"/>
              <a:gd name="T7" fmla="*/ 20161250 h 12"/>
              <a:gd name="T8" fmla="*/ 10080869 w 1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4" y="0"/>
                </a:moveTo>
                <a:lnTo>
                  <a:pt x="13" y="4"/>
                </a:lnTo>
                <a:lnTo>
                  <a:pt x="8" y="12"/>
                </a:lnTo>
                <a:lnTo>
                  <a:pt x="0" y="8"/>
                </a:lnTo>
                <a:lnTo>
                  <a:pt x="4" y="0"/>
                </a:lnTo>
                <a:close/>
              </a:path>
            </a:pathLst>
          </a:custGeom>
          <a:solidFill>
            <a:srgbClr val="340D71"/>
          </a:solidFill>
          <a:ln w="9525">
            <a:noFill/>
            <a:round/>
            <a:headEnd/>
            <a:tailEnd/>
          </a:ln>
        </p:spPr>
        <p:txBody>
          <a:bodyPr/>
          <a:lstStyle/>
          <a:p>
            <a:endParaRPr lang="en-US" dirty="0"/>
          </a:p>
        </p:txBody>
      </p:sp>
      <p:sp>
        <p:nvSpPr>
          <p:cNvPr id="13488" name="Freeform 2847"/>
          <p:cNvSpPr>
            <a:spLocks/>
          </p:cNvSpPr>
          <p:nvPr/>
        </p:nvSpPr>
        <p:spPr bwMode="auto">
          <a:xfrm>
            <a:off x="4368800" y="3889375"/>
            <a:ext cx="20638" cy="20638"/>
          </a:xfrm>
          <a:custGeom>
            <a:avLst/>
            <a:gdLst>
              <a:gd name="T0" fmla="*/ 12601880 w 13"/>
              <a:gd name="T1" fmla="*/ 0 h 13"/>
              <a:gd name="T2" fmla="*/ 32763619 w 13"/>
              <a:gd name="T3" fmla="*/ 12601880 h 13"/>
              <a:gd name="T4" fmla="*/ 22682750 w 13"/>
              <a:gd name="T5" fmla="*/ 32763619 h 13"/>
              <a:gd name="T6" fmla="*/ 0 w 13"/>
              <a:gd name="T7" fmla="*/ 22682750 h 13"/>
              <a:gd name="T8" fmla="*/ 12601880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5" y="0"/>
                </a:moveTo>
                <a:lnTo>
                  <a:pt x="13" y="5"/>
                </a:lnTo>
                <a:lnTo>
                  <a:pt x="9" y="13"/>
                </a:lnTo>
                <a:lnTo>
                  <a:pt x="0" y="9"/>
                </a:lnTo>
                <a:lnTo>
                  <a:pt x="5" y="0"/>
                </a:lnTo>
                <a:close/>
              </a:path>
            </a:pathLst>
          </a:custGeom>
          <a:solidFill>
            <a:srgbClr val="340D71"/>
          </a:solidFill>
          <a:ln w="9525">
            <a:noFill/>
            <a:round/>
            <a:headEnd/>
            <a:tailEnd/>
          </a:ln>
        </p:spPr>
        <p:txBody>
          <a:bodyPr/>
          <a:lstStyle/>
          <a:p>
            <a:endParaRPr lang="en-US" dirty="0"/>
          </a:p>
        </p:txBody>
      </p:sp>
      <p:sp>
        <p:nvSpPr>
          <p:cNvPr id="13489" name="Freeform 2848"/>
          <p:cNvSpPr>
            <a:spLocks/>
          </p:cNvSpPr>
          <p:nvPr/>
        </p:nvSpPr>
        <p:spPr bwMode="auto">
          <a:xfrm>
            <a:off x="4383088" y="3862388"/>
            <a:ext cx="20637" cy="20637"/>
          </a:xfrm>
          <a:custGeom>
            <a:avLst/>
            <a:gdLst>
              <a:gd name="T0" fmla="*/ 10080381 w 13"/>
              <a:gd name="T1" fmla="*/ 0 h 13"/>
              <a:gd name="T2" fmla="*/ 32760444 w 13"/>
              <a:gd name="T3" fmla="*/ 10080381 h 13"/>
              <a:gd name="T4" fmla="*/ 20160762 w 13"/>
              <a:gd name="T5" fmla="*/ 32760444 h 13"/>
              <a:gd name="T6" fmla="*/ 0 w 13"/>
              <a:gd name="T7" fmla="*/ 22680063 h 13"/>
              <a:gd name="T8" fmla="*/ 10080381 w 1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4" y="0"/>
                </a:moveTo>
                <a:lnTo>
                  <a:pt x="13" y="4"/>
                </a:lnTo>
                <a:lnTo>
                  <a:pt x="8" y="13"/>
                </a:lnTo>
                <a:lnTo>
                  <a:pt x="0" y="9"/>
                </a:lnTo>
                <a:lnTo>
                  <a:pt x="4" y="0"/>
                </a:lnTo>
                <a:close/>
              </a:path>
            </a:pathLst>
          </a:custGeom>
          <a:solidFill>
            <a:srgbClr val="340D71"/>
          </a:solidFill>
          <a:ln w="9525">
            <a:noFill/>
            <a:round/>
            <a:headEnd/>
            <a:tailEnd/>
          </a:ln>
        </p:spPr>
        <p:txBody>
          <a:bodyPr/>
          <a:lstStyle/>
          <a:p>
            <a:endParaRPr lang="en-US" dirty="0"/>
          </a:p>
        </p:txBody>
      </p:sp>
      <p:sp>
        <p:nvSpPr>
          <p:cNvPr id="13490" name="Freeform 2849"/>
          <p:cNvSpPr>
            <a:spLocks/>
          </p:cNvSpPr>
          <p:nvPr/>
        </p:nvSpPr>
        <p:spPr bwMode="auto">
          <a:xfrm>
            <a:off x="2778125" y="2359025"/>
            <a:ext cx="1727200" cy="250825"/>
          </a:xfrm>
          <a:custGeom>
            <a:avLst/>
            <a:gdLst>
              <a:gd name="T0" fmla="*/ 229392480 w 255"/>
              <a:gd name="T1" fmla="*/ 0 h 37"/>
              <a:gd name="T2" fmla="*/ 2147483647 w 255"/>
              <a:gd name="T3" fmla="*/ 0 h 37"/>
              <a:gd name="T4" fmla="*/ 2147483647 w 255"/>
              <a:gd name="T5" fmla="*/ 413596867 h 37"/>
              <a:gd name="T6" fmla="*/ 2147483647 w 255"/>
              <a:gd name="T7" fmla="*/ 1286759366 h 37"/>
              <a:gd name="T8" fmla="*/ 2147483647 w 255"/>
              <a:gd name="T9" fmla="*/ 1700356233 h 37"/>
              <a:gd name="T10" fmla="*/ 229392480 w 255"/>
              <a:gd name="T11" fmla="*/ 1700356233 h 37"/>
              <a:gd name="T12" fmla="*/ 0 w 255"/>
              <a:gd name="T13" fmla="*/ 1286759366 h 37"/>
              <a:gd name="T14" fmla="*/ 0 w 255"/>
              <a:gd name="T15" fmla="*/ 413596867 h 37"/>
              <a:gd name="T16" fmla="*/ 229392480 w 255"/>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 h="37">
                <a:moveTo>
                  <a:pt x="5" y="0"/>
                </a:moveTo>
                <a:lnTo>
                  <a:pt x="250" y="0"/>
                </a:lnTo>
                <a:cubicBezTo>
                  <a:pt x="253" y="0"/>
                  <a:pt x="255" y="4"/>
                  <a:pt x="255" y="9"/>
                </a:cubicBezTo>
                <a:lnTo>
                  <a:pt x="255" y="28"/>
                </a:lnTo>
                <a:cubicBezTo>
                  <a:pt x="255" y="33"/>
                  <a:pt x="253" y="37"/>
                  <a:pt x="250" y="37"/>
                </a:cubicBezTo>
                <a:lnTo>
                  <a:pt x="5" y="37"/>
                </a:lnTo>
                <a:cubicBezTo>
                  <a:pt x="2" y="37"/>
                  <a:pt x="0" y="33"/>
                  <a:pt x="0" y="28"/>
                </a:cubicBezTo>
                <a:lnTo>
                  <a:pt x="0" y="9"/>
                </a:lnTo>
                <a:cubicBezTo>
                  <a:pt x="0" y="4"/>
                  <a:pt x="2" y="0"/>
                  <a:pt x="5" y="0"/>
                </a:cubicBezTo>
              </a:path>
            </a:pathLst>
          </a:custGeom>
          <a:solidFill>
            <a:srgbClr val="340D71"/>
          </a:solidFill>
          <a:ln w="9525">
            <a:noFill/>
            <a:round/>
            <a:headEnd/>
            <a:tailEnd/>
          </a:ln>
        </p:spPr>
        <p:txBody>
          <a:bodyPr/>
          <a:lstStyle/>
          <a:p>
            <a:endParaRPr lang="en-US" dirty="0"/>
          </a:p>
        </p:txBody>
      </p:sp>
      <p:sp>
        <p:nvSpPr>
          <p:cNvPr id="13491" name="Rectangle 2850"/>
          <p:cNvSpPr>
            <a:spLocks noChangeArrowheads="1"/>
          </p:cNvSpPr>
          <p:nvPr/>
        </p:nvSpPr>
        <p:spPr bwMode="auto">
          <a:xfrm>
            <a:off x="4762500" y="2370138"/>
            <a:ext cx="1089025" cy="228600"/>
          </a:xfrm>
          <a:prstGeom prst="rect">
            <a:avLst/>
          </a:prstGeom>
          <a:noFill/>
          <a:ln w="9525">
            <a:noFill/>
            <a:miter lim="800000"/>
            <a:headEnd/>
            <a:tailEnd/>
          </a:ln>
        </p:spPr>
        <p:txBody>
          <a:bodyPr wrap="none" lIns="0" tIns="0" rIns="0" bIns="0">
            <a:spAutoFit/>
          </a:bodyPr>
          <a:lstStyle/>
          <a:p>
            <a:pPr algn="ctr"/>
            <a:r>
              <a:rPr lang="de-DE" sz="1500" b="1" dirty="0">
                <a:solidFill>
                  <a:srgbClr val="FFC000"/>
                </a:solidFill>
                <a:latin typeface="Arial" pitchFamily="34" charset="0"/>
              </a:rPr>
              <a:t>ion detector</a:t>
            </a:r>
            <a:endParaRPr lang="de-DE" sz="1800" dirty="0">
              <a:solidFill>
                <a:srgbClr val="FFC000"/>
              </a:solidFill>
              <a:latin typeface="Arial" pitchFamily="34" charset="0"/>
            </a:endParaRPr>
          </a:p>
        </p:txBody>
      </p:sp>
      <p:sp>
        <p:nvSpPr>
          <p:cNvPr id="13492" name="Oval 2851"/>
          <p:cNvSpPr>
            <a:spLocks noChangeArrowheads="1"/>
          </p:cNvSpPr>
          <p:nvPr/>
        </p:nvSpPr>
        <p:spPr bwMode="auto">
          <a:xfrm>
            <a:off x="3603625" y="6043613"/>
            <a:ext cx="88900" cy="74612"/>
          </a:xfrm>
          <a:prstGeom prst="ellipse">
            <a:avLst/>
          </a:prstGeom>
          <a:noFill/>
          <a:ln w="0">
            <a:solidFill>
              <a:srgbClr val="25221E"/>
            </a:solidFill>
            <a:round/>
            <a:headEnd/>
            <a:tailEnd/>
          </a:ln>
        </p:spPr>
        <p:txBody>
          <a:bodyPr/>
          <a:lstStyle/>
          <a:p>
            <a:endParaRPr lang="en-US" dirty="0"/>
          </a:p>
        </p:txBody>
      </p:sp>
      <p:sp>
        <p:nvSpPr>
          <p:cNvPr id="13493" name="Oval 2852"/>
          <p:cNvSpPr>
            <a:spLocks noChangeArrowheads="1"/>
          </p:cNvSpPr>
          <p:nvPr/>
        </p:nvSpPr>
        <p:spPr bwMode="auto">
          <a:xfrm>
            <a:off x="2859088" y="5670550"/>
            <a:ext cx="88900" cy="74613"/>
          </a:xfrm>
          <a:prstGeom prst="ellipse">
            <a:avLst/>
          </a:prstGeom>
          <a:noFill/>
          <a:ln w="0">
            <a:solidFill>
              <a:srgbClr val="25221E"/>
            </a:solidFill>
            <a:round/>
            <a:headEnd/>
            <a:tailEnd/>
          </a:ln>
        </p:spPr>
        <p:txBody>
          <a:bodyPr/>
          <a:lstStyle/>
          <a:p>
            <a:endParaRPr lang="en-US" dirty="0"/>
          </a:p>
        </p:txBody>
      </p:sp>
      <p:sp>
        <p:nvSpPr>
          <p:cNvPr id="13494" name="Oval 2853"/>
          <p:cNvSpPr>
            <a:spLocks noChangeArrowheads="1"/>
          </p:cNvSpPr>
          <p:nvPr/>
        </p:nvSpPr>
        <p:spPr bwMode="auto">
          <a:xfrm>
            <a:off x="3665538" y="5610225"/>
            <a:ext cx="87312" cy="74613"/>
          </a:xfrm>
          <a:prstGeom prst="ellipse">
            <a:avLst/>
          </a:prstGeom>
          <a:solidFill>
            <a:srgbClr val="FFFFFF"/>
          </a:solidFill>
          <a:ln w="0">
            <a:solidFill>
              <a:srgbClr val="25221E"/>
            </a:solidFill>
            <a:round/>
            <a:headEnd/>
            <a:tailEnd/>
          </a:ln>
        </p:spPr>
        <p:txBody>
          <a:bodyPr/>
          <a:lstStyle/>
          <a:p>
            <a:endParaRPr lang="en-US" dirty="0"/>
          </a:p>
        </p:txBody>
      </p:sp>
      <p:sp>
        <p:nvSpPr>
          <p:cNvPr id="13495" name="Oval 2854"/>
          <p:cNvSpPr>
            <a:spLocks noChangeArrowheads="1"/>
          </p:cNvSpPr>
          <p:nvPr/>
        </p:nvSpPr>
        <p:spPr bwMode="auto">
          <a:xfrm>
            <a:off x="3630613" y="5168900"/>
            <a:ext cx="82550" cy="74613"/>
          </a:xfrm>
          <a:prstGeom prst="ellipse">
            <a:avLst/>
          </a:prstGeom>
          <a:solidFill>
            <a:srgbClr val="FFFFFF"/>
          </a:solidFill>
          <a:ln w="0">
            <a:solidFill>
              <a:srgbClr val="25221E"/>
            </a:solidFill>
            <a:round/>
            <a:headEnd/>
            <a:tailEnd/>
          </a:ln>
        </p:spPr>
        <p:txBody>
          <a:bodyPr/>
          <a:lstStyle/>
          <a:p>
            <a:endParaRPr lang="en-US" dirty="0"/>
          </a:p>
        </p:txBody>
      </p:sp>
      <p:sp>
        <p:nvSpPr>
          <p:cNvPr id="13496" name="Oval 2855"/>
          <p:cNvSpPr>
            <a:spLocks noChangeArrowheads="1"/>
          </p:cNvSpPr>
          <p:nvPr/>
        </p:nvSpPr>
        <p:spPr bwMode="auto">
          <a:xfrm>
            <a:off x="3502025" y="4946650"/>
            <a:ext cx="88900" cy="74613"/>
          </a:xfrm>
          <a:prstGeom prst="ellipse">
            <a:avLst/>
          </a:prstGeom>
          <a:noFill/>
          <a:ln w="0">
            <a:solidFill>
              <a:srgbClr val="25221E"/>
            </a:solidFill>
            <a:round/>
            <a:headEnd/>
            <a:tailEnd/>
          </a:ln>
        </p:spPr>
        <p:txBody>
          <a:bodyPr/>
          <a:lstStyle/>
          <a:p>
            <a:endParaRPr lang="en-US" dirty="0"/>
          </a:p>
        </p:txBody>
      </p:sp>
      <p:sp>
        <p:nvSpPr>
          <p:cNvPr id="13497" name="Oval 2856"/>
          <p:cNvSpPr>
            <a:spLocks noChangeArrowheads="1"/>
          </p:cNvSpPr>
          <p:nvPr/>
        </p:nvSpPr>
        <p:spPr bwMode="auto">
          <a:xfrm>
            <a:off x="2825750" y="5751513"/>
            <a:ext cx="87313" cy="74612"/>
          </a:xfrm>
          <a:prstGeom prst="ellipse">
            <a:avLst/>
          </a:prstGeom>
          <a:noFill/>
          <a:ln w="0">
            <a:solidFill>
              <a:srgbClr val="25221E"/>
            </a:solidFill>
            <a:round/>
            <a:headEnd/>
            <a:tailEnd/>
          </a:ln>
        </p:spPr>
        <p:txBody>
          <a:bodyPr/>
          <a:lstStyle/>
          <a:p>
            <a:endParaRPr lang="en-US" dirty="0"/>
          </a:p>
        </p:txBody>
      </p:sp>
      <p:sp>
        <p:nvSpPr>
          <p:cNvPr id="13498" name="Oval 2857"/>
          <p:cNvSpPr>
            <a:spLocks noChangeArrowheads="1"/>
          </p:cNvSpPr>
          <p:nvPr/>
        </p:nvSpPr>
        <p:spPr bwMode="auto">
          <a:xfrm>
            <a:off x="3630613" y="569118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499" name="Oval 2858"/>
          <p:cNvSpPr>
            <a:spLocks noChangeArrowheads="1"/>
          </p:cNvSpPr>
          <p:nvPr/>
        </p:nvSpPr>
        <p:spPr bwMode="auto">
          <a:xfrm>
            <a:off x="3584575" y="5751513"/>
            <a:ext cx="87313" cy="74612"/>
          </a:xfrm>
          <a:prstGeom prst="ellipse">
            <a:avLst/>
          </a:prstGeom>
          <a:noFill/>
          <a:ln w="0">
            <a:solidFill>
              <a:srgbClr val="25221E"/>
            </a:solidFill>
            <a:round/>
            <a:headEnd/>
            <a:tailEnd/>
          </a:ln>
        </p:spPr>
        <p:txBody>
          <a:bodyPr/>
          <a:lstStyle/>
          <a:p>
            <a:endParaRPr lang="en-US" dirty="0"/>
          </a:p>
        </p:txBody>
      </p:sp>
      <p:sp>
        <p:nvSpPr>
          <p:cNvPr id="13500" name="Oval 2859"/>
          <p:cNvSpPr>
            <a:spLocks noChangeArrowheads="1"/>
          </p:cNvSpPr>
          <p:nvPr/>
        </p:nvSpPr>
        <p:spPr bwMode="auto">
          <a:xfrm>
            <a:off x="3576638" y="561657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01" name="Oval 2860"/>
          <p:cNvSpPr>
            <a:spLocks noChangeArrowheads="1"/>
          </p:cNvSpPr>
          <p:nvPr/>
        </p:nvSpPr>
        <p:spPr bwMode="auto">
          <a:xfrm>
            <a:off x="3576638" y="5467350"/>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02" name="Oval 2861"/>
          <p:cNvSpPr>
            <a:spLocks noChangeArrowheads="1"/>
          </p:cNvSpPr>
          <p:nvPr/>
        </p:nvSpPr>
        <p:spPr bwMode="auto">
          <a:xfrm>
            <a:off x="2832100" y="5888038"/>
            <a:ext cx="88900" cy="73025"/>
          </a:xfrm>
          <a:prstGeom prst="ellipse">
            <a:avLst/>
          </a:prstGeom>
          <a:noFill/>
          <a:ln w="0">
            <a:solidFill>
              <a:srgbClr val="25221E"/>
            </a:solidFill>
            <a:round/>
            <a:headEnd/>
            <a:tailEnd/>
          </a:ln>
        </p:spPr>
        <p:txBody>
          <a:bodyPr/>
          <a:lstStyle/>
          <a:p>
            <a:endParaRPr lang="en-US" dirty="0"/>
          </a:p>
        </p:txBody>
      </p:sp>
      <p:sp>
        <p:nvSpPr>
          <p:cNvPr id="13503" name="Oval 2862"/>
          <p:cNvSpPr>
            <a:spLocks noChangeArrowheads="1"/>
          </p:cNvSpPr>
          <p:nvPr/>
        </p:nvSpPr>
        <p:spPr bwMode="auto">
          <a:xfrm>
            <a:off x="3638550" y="5826125"/>
            <a:ext cx="87313" cy="74613"/>
          </a:xfrm>
          <a:prstGeom prst="ellipse">
            <a:avLst/>
          </a:prstGeom>
          <a:noFill/>
          <a:ln w="0">
            <a:solidFill>
              <a:srgbClr val="25221E"/>
            </a:solidFill>
            <a:round/>
            <a:headEnd/>
            <a:tailEnd/>
          </a:ln>
        </p:spPr>
        <p:txBody>
          <a:bodyPr/>
          <a:lstStyle/>
          <a:p>
            <a:endParaRPr lang="en-US" dirty="0"/>
          </a:p>
        </p:txBody>
      </p:sp>
      <p:sp>
        <p:nvSpPr>
          <p:cNvPr id="13504" name="Oval 2863"/>
          <p:cNvSpPr>
            <a:spLocks noChangeArrowheads="1"/>
          </p:cNvSpPr>
          <p:nvPr/>
        </p:nvSpPr>
        <p:spPr bwMode="auto">
          <a:xfrm>
            <a:off x="3698875" y="5230813"/>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505" name="Oval 2864"/>
          <p:cNvSpPr>
            <a:spLocks noChangeArrowheads="1"/>
          </p:cNvSpPr>
          <p:nvPr/>
        </p:nvSpPr>
        <p:spPr bwMode="auto">
          <a:xfrm>
            <a:off x="3719513" y="5311775"/>
            <a:ext cx="87312" cy="74613"/>
          </a:xfrm>
          <a:prstGeom prst="ellipse">
            <a:avLst/>
          </a:prstGeom>
          <a:solidFill>
            <a:srgbClr val="FFFFFF"/>
          </a:solidFill>
          <a:ln w="0">
            <a:solidFill>
              <a:srgbClr val="25221E"/>
            </a:solidFill>
            <a:round/>
            <a:headEnd/>
            <a:tailEnd/>
          </a:ln>
        </p:spPr>
        <p:txBody>
          <a:bodyPr/>
          <a:lstStyle/>
          <a:p>
            <a:endParaRPr lang="en-US" dirty="0"/>
          </a:p>
        </p:txBody>
      </p:sp>
      <p:sp>
        <p:nvSpPr>
          <p:cNvPr id="13506" name="Oval 2865"/>
          <p:cNvSpPr>
            <a:spLocks noChangeArrowheads="1"/>
          </p:cNvSpPr>
          <p:nvPr/>
        </p:nvSpPr>
        <p:spPr bwMode="auto">
          <a:xfrm>
            <a:off x="2921000" y="5745163"/>
            <a:ext cx="87313" cy="74612"/>
          </a:xfrm>
          <a:prstGeom prst="ellipse">
            <a:avLst/>
          </a:prstGeom>
          <a:noFill/>
          <a:ln w="0">
            <a:solidFill>
              <a:srgbClr val="25221E"/>
            </a:solidFill>
            <a:round/>
            <a:headEnd/>
            <a:tailEnd/>
          </a:ln>
        </p:spPr>
        <p:txBody>
          <a:bodyPr/>
          <a:lstStyle/>
          <a:p>
            <a:endParaRPr lang="en-US" dirty="0"/>
          </a:p>
        </p:txBody>
      </p:sp>
      <p:sp>
        <p:nvSpPr>
          <p:cNvPr id="13507" name="Oval 2866"/>
          <p:cNvSpPr>
            <a:spLocks noChangeArrowheads="1"/>
          </p:cNvSpPr>
          <p:nvPr/>
        </p:nvSpPr>
        <p:spPr bwMode="auto">
          <a:xfrm>
            <a:off x="3725863" y="5676900"/>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08" name="Oval 2867"/>
          <p:cNvSpPr>
            <a:spLocks noChangeArrowheads="1"/>
          </p:cNvSpPr>
          <p:nvPr/>
        </p:nvSpPr>
        <p:spPr bwMode="auto">
          <a:xfrm>
            <a:off x="2865438" y="5527675"/>
            <a:ext cx="88900" cy="74613"/>
          </a:xfrm>
          <a:prstGeom prst="ellipse">
            <a:avLst/>
          </a:prstGeom>
          <a:noFill/>
          <a:ln w="0">
            <a:solidFill>
              <a:srgbClr val="25221E"/>
            </a:solidFill>
            <a:round/>
            <a:headEnd/>
            <a:tailEnd/>
          </a:ln>
        </p:spPr>
        <p:txBody>
          <a:bodyPr/>
          <a:lstStyle/>
          <a:p>
            <a:endParaRPr lang="en-US" dirty="0"/>
          </a:p>
        </p:txBody>
      </p:sp>
      <p:sp>
        <p:nvSpPr>
          <p:cNvPr id="13509" name="Oval 2868"/>
          <p:cNvSpPr>
            <a:spLocks noChangeArrowheads="1"/>
          </p:cNvSpPr>
          <p:nvPr/>
        </p:nvSpPr>
        <p:spPr bwMode="auto">
          <a:xfrm>
            <a:off x="2892425" y="5961063"/>
            <a:ext cx="88900" cy="74612"/>
          </a:xfrm>
          <a:prstGeom prst="ellipse">
            <a:avLst/>
          </a:prstGeom>
          <a:noFill/>
          <a:ln w="0">
            <a:solidFill>
              <a:srgbClr val="25221E"/>
            </a:solidFill>
            <a:round/>
            <a:headEnd/>
            <a:tailEnd/>
          </a:ln>
        </p:spPr>
        <p:txBody>
          <a:bodyPr/>
          <a:lstStyle/>
          <a:p>
            <a:endParaRPr lang="en-US" dirty="0"/>
          </a:p>
        </p:txBody>
      </p:sp>
      <p:sp>
        <p:nvSpPr>
          <p:cNvPr id="13510" name="Oval 2869"/>
          <p:cNvSpPr>
            <a:spLocks noChangeArrowheads="1"/>
          </p:cNvSpPr>
          <p:nvPr/>
        </p:nvSpPr>
        <p:spPr bwMode="auto">
          <a:xfrm>
            <a:off x="2805113" y="5961063"/>
            <a:ext cx="87312" cy="74612"/>
          </a:xfrm>
          <a:prstGeom prst="ellipse">
            <a:avLst/>
          </a:prstGeom>
          <a:noFill/>
          <a:ln w="0">
            <a:solidFill>
              <a:srgbClr val="25221E"/>
            </a:solidFill>
            <a:round/>
            <a:headEnd/>
            <a:tailEnd/>
          </a:ln>
        </p:spPr>
        <p:txBody>
          <a:bodyPr/>
          <a:lstStyle/>
          <a:p>
            <a:endParaRPr lang="en-US" dirty="0"/>
          </a:p>
        </p:txBody>
      </p:sp>
      <p:sp>
        <p:nvSpPr>
          <p:cNvPr id="13511" name="Oval 2870"/>
          <p:cNvSpPr>
            <a:spLocks noChangeArrowheads="1"/>
          </p:cNvSpPr>
          <p:nvPr/>
        </p:nvSpPr>
        <p:spPr bwMode="auto">
          <a:xfrm>
            <a:off x="2763838" y="6029325"/>
            <a:ext cx="82550" cy="74613"/>
          </a:xfrm>
          <a:prstGeom prst="ellipse">
            <a:avLst/>
          </a:prstGeom>
          <a:noFill/>
          <a:ln w="0">
            <a:solidFill>
              <a:srgbClr val="25221E"/>
            </a:solidFill>
            <a:round/>
            <a:headEnd/>
            <a:tailEnd/>
          </a:ln>
        </p:spPr>
        <p:txBody>
          <a:bodyPr/>
          <a:lstStyle/>
          <a:p>
            <a:endParaRPr lang="en-US" dirty="0"/>
          </a:p>
        </p:txBody>
      </p:sp>
      <p:sp>
        <p:nvSpPr>
          <p:cNvPr id="13512" name="Oval 2871"/>
          <p:cNvSpPr>
            <a:spLocks noChangeArrowheads="1"/>
          </p:cNvSpPr>
          <p:nvPr/>
        </p:nvSpPr>
        <p:spPr bwMode="auto">
          <a:xfrm>
            <a:off x="3698875" y="5894388"/>
            <a:ext cx="87313" cy="74612"/>
          </a:xfrm>
          <a:prstGeom prst="ellipse">
            <a:avLst/>
          </a:prstGeom>
          <a:noFill/>
          <a:ln w="0">
            <a:solidFill>
              <a:srgbClr val="25221E"/>
            </a:solidFill>
            <a:round/>
            <a:headEnd/>
            <a:tailEnd/>
          </a:ln>
        </p:spPr>
        <p:txBody>
          <a:bodyPr/>
          <a:lstStyle/>
          <a:p>
            <a:endParaRPr lang="en-US" dirty="0"/>
          </a:p>
        </p:txBody>
      </p:sp>
      <p:sp>
        <p:nvSpPr>
          <p:cNvPr id="13513" name="Oval 2872"/>
          <p:cNvSpPr>
            <a:spLocks noChangeArrowheads="1"/>
          </p:cNvSpPr>
          <p:nvPr/>
        </p:nvSpPr>
        <p:spPr bwMode="auto">
          <a:xfrm>
            <a:off x="2879725" y="5819775"/>
            <a:ext cx="87313" cy="74613"/>
          </a:xfrm>
          <a:prstGeom prst="ellipse">
            <a:avLst/>
          </a:prstGeom>
          <a:noFill/>
          <a:ln w="0">
            <a:solidFill>
              <a:srgbClr val="25221E"/>
            </a:solidFill>
            <a:round/>
            <a:headEnd/>
            <a:tailEnd/>
          </a:ln>
        </p:spPr>
        <p:txBody>
          <a:bodyPr/>
          <a:lstStyle/>
          <a:p>
            <a:endParaRPr lang="en-US" dirty="0"/>
          </a:p>
        </p:txBody>
      </p:sp>
      <p:sp>
        <p:nvSpPr>
          <p:cNvPr id="13514" name="Oval 2873"/>
          <p:cNvSpPr>
            <a:spLocks noChangeArrowheads="1"/>
          </p:cNvSpPr>
          <p:nvPr/>
        </p:nvSpPr>
        <p:spPr bwMode="auto">
          <a:xfrm>
            <a:off x="3684588" y="5751513"/>
            <a:ext cx="88900" cy="74612"/>
          </a:xfrm>
          <a:prstGeom prst="ellipse">
            <a:avLst/>
          </a:prstGeom>
          <a:noFill/>
          <a:ln w="0">
            <a:solidFill>
              <a:srgbClr val="25221E"/>
            </a:solidFill>
            <a:round/>
            <a:headEnd/>
            <a:tailEnd/>
          </a:ln>
        </p:spPr>
        <p:txBody>
          <a:bodyPr/>
          <a:lstStyle/>
          <a:p>
            <a:endParaRPr lang="en-US" dirty="0"/>
          </a:p>
        </p:txBody>
      </p:sp>
      <p:sp>
        <p:nvSpPr>
          <p:cNvPr id="13515" name="Oval 2874"/>
          <p:cNvSpPr>
            <a:spLocks noChangeArrowheads="1"/>
          </p:cNvSpPr>
          <p:nvPr/>
        </p:nvSpPr>
        <p:spPr bwMode="auto">
          <a:xfrm>
            <a:off x="2825750" y="5602288"/>
            <a:ext cx="87313" cy="74612"/>
          </a:xfrm>
          <a:prstGeom prst="ellipse">
            <a:avLst/>
          </a:prstGeom>
          <a:noFill/>
          <a:ln w="0">
            <a:solidFill>
              <a:srgbClr val="25221E"/>
            </a:solidFill>
            <a:round/>
            <a:headEnd/>
            <a:tailEnd/>
          </a:ln>
        </p:spPr>
        <p:txBody>
          <a:bodyPr/>
          <a:lstStyle/>
          <a:p>
            <a:endParaRPr lang="en-US" dirty="0"/>
          </a:p>
        </p:txBody>
      </p:sp>
      <p:sp>
        <p:nvSpPr>
          <p:cNvPr id="13516" name="Oval 2875"/>
          <p:cNvSpPr>
            <a:spLocks noChangeArrowheads="1"/>
          </p:cNvSpPr>
          <p:nvPr/>
        </p:nvSpPr>
        <p:spPr bwMode="auto">
          <a:xfrm>
            <a:off x="3630613" y="5541963"/>
            <a:ext cx="82550" cy="74612"/>
          </a:xfrm>
          <a:prstGeom prst="ellipse">
            <a:avLst/>
          </a:prstGeom>
          <a:solidFill>
            <a:srgbClr val="FFFFFF"/>
          </a:solidFill>
          <a:ln w="0">
            <a:solidFill>
              <a:srgbClr val="25221E"/>
            </a:solidFill>
            <a:round/>
            <a:headEnd/>
            <a:tailEnd/>
          </a:ln>
        </p:spPr>
        <p:txBody>
          <a:bodyPr/>
          <a:lstStyle/>
          <a:p>
            <a:endParaRPr lang="en-US" dirty="0"/>
          </a:p>
        </p:txBody>
      </p:sp>
      <p:sp>
        <p:nvSpPr>
          <p:cNvPr id="13517" name="Oval 2876"/>
          <p:cNvSpPr>
            <a:spLocks noChangeArrowheads="1"/>
          </p:cNvSpPr>
          <p:nvPr/>
        </p:nvSpPr>
        <p:spPr bwMode="auto">
          <a:xfrm>
            <a:off x="2852738" y="6029325"/>
            <a:ext cx="87312" cy="80963"/>
          </a:xfrm>
          <a:prstGeom prst="ellipse">
            <a:avLst/>
          </a:prstGeom>
          <a:noFill/>
          <a:ln w="0">
            <a:solidFill>
              <a:srgbClr val="25221E"/>
            </a:solidFill>
            <a:round/>
            <a:headEnd/>
            <a:tailEnd/>
          </a:ln>
        </p:spPr>
        <p:txBody>
          <a:bodyPr/>
          <a:lstStyle/>
          <a:p>
            <a:endParaRPr lang="en-US" dirty="0"/>
          </a:p>
        </p:txBody>
      </p:sp>
      <p:sp>
        <p:nvSpPr>
          <p:cNvPr id="13518" name="Oval 2877"/>
          <p:cNvSpPr>
            <a:spLocks noChangeArrowheads="1"/>
          </p:cNvSpPr>
          <p:nvPr/>
        </p:nvSpPr>
        <p:spPr bwMode="auto">
          <a:xfrm>
            <a:off x="3657600" y="5969000"/>
            <a:ext cx="88900" cy="74613"/>
          </a:xfrm>
          <a:prstGeom prst="ellipse">
            <a:avLst/>
          </a:prstGeom>
          <a:noFill/>
          <a:ln w="0">
            <a:solidFill>
              <a:srgbClr val="25221E"/>
            </a:solidFill>
            <a:round/>
            <a:headEnd/>
            <a:tailEnd/>
          </a:ln>
        </p:spPr>
        <p:txBody>
          <a:bodyPr/>
          <a:lstStyle/>
          <a:p>
            <a:endParaRPr lang="en-US" dirty="0"/>
          </a:p>
        </p:txBody>
      </p:sp>
      <p:sp>
        <p:nvSpPr>
          <p:cNvPr id="13519" name="Oval 2878"/>
          <p:cNvSpPr>
            <a:spLocks noChangeArrowheads="1"/>
          </p:cNvSpPr>
          <p:nvPr/>
        </p:nvSpPr>
        <p:spPr bwMode="auto">
          <a:xfrm>
            <a:off x="3103563" y="4783138"/>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520" name="Oval 2879"/>
          <p:cNvSpPr>
            <a:spLocks noChangeArrowheads="1"/>
          </p:cNvSpPr>
          <p:nvPr/>
        </p:nvSpPr>
        <p:spPr bwMode="auto">
          <a:xfrm>
            <a:off x="3035300" y="4919663"/>
            <a:ext cx="87313" cy="73025"/>
          </a:xfrm>
          <a:prstGeom prst="ellipse">
            <a:avLst/>
          </a:prstGeom>
          <a:solidFill>
            <a:srgbClr val="FFFFFF"/>
          </a:solidFill>
          <a:ln w="0">
            <a:solidFill>
              <a:srgbClr val="25221E"/>
            </a:solidFill>
            <a:round/>
            <a:headEnd/>
            <a:tailEnd/>
          </a:ln>
        </p:spPr>
        <p:txBody>
          <a:bodyPr/>
          <a:lstStyle/>
          <a:p>
            <a:endParaRPr lang="en-US" dirty="0"/>
          </a:p>
        </p:txBody>
      </p:sp>
      <p:sp>
        <p:nvSpPr>
          <p:cNvPr id="13521" name="Oval 2880"/>
          <p:cNvSpPr>
            <a:spLocks noChangeArrowheads="1"/>
          </p:cNvSpPr>
          <p:nvPr/>
        </p:nvSpPr>
        <p:spPr bwMode="auto">
          <a:xfrm>
            <a:off x="3244850" y="5141913"/>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522" name="Oval 2881"/>
          <p:cNvSpPr>
            <a:spLocks noChangeArrowheads="1"/>
          </p:cNvSpPr>
          <p:nvPr/>
        </p:nvSpPr>
        <p:spPr bwMode="auto">
          <a:xfrm>
            <a:off x="3279775" y="4749800"/>
            <a:ext cx="87313" cy="74613"/>
          </a:xfrm>
          <a:prstGeom prst="ellipse">
            <a:avLst/>
          </a:prstGeom>
          <a:solidFill>
            <a:srgbClr val="25221E"/>
          </a:solidFill>
          <a:ln w="0">
            <a:solidFill>
              <a:srgbClr val="25221E"/>
            </a:solidFill>
            <a:round/>
            <a:headEnd/>
            <a:tailEnd/>
          </a:ln>
        </p:spPr>
        <p:txBody>
          <a:bodyPr/>
          <a:lstStyle/>
          <a:p>
            <a:endParaRPr lang="en-US" dirty="0"/>
          </a:p>
        </p:txBody>
      </p:sp>
      <p:sp>
        <p:nvSpPr>
          <p:cNvPr id="13523" name="Oval 2882"/>
          <p:cNvSpPr>
            <a:spLocks noChangeArrowheads="1"/>
          </p:cNvSpPr>
          <p:nvPr/>
        </p:nvSpPr>
        <p:spPr bwMode="auto">
          <a:xfrm>
            <a:off x="3489325" y="2670175"/>
            <a:ext cx="87313" cy="74613"/>
          </a:xfrm>
          <a:prstGeom prst="ellipse">
            <a:avLst/>
          </a:prstGeom>
          <a:solidFill>
            <a:srgbClr val="25221E"/>
          </a:solidFill>
          <a:ln w="0">
            <a:solidFill>
              <a:srgbClr val="25221E"/>
            </a:solidFill>
            <a:round/>
            <a:headEnd/>
            <a:tailEnd/>
          </a:ln>
        </p:spPr>
        <p:txBody>
          <a:bodyPr/>
          <a:lstStyle/>
          <a:p>
            <a:endParaRPr lang="en-US" dirty="0"/>
          </a:p>
        </p:txBody>
      </p:sp>
      <p:sp>
        <p:nvSpPr>
          <p:cNvPr id="13524" name="Oval 2883"/>
          <p:cNvSpPr>
            <a:spLocks noChangeArrowheads="1"/>
          </p:cNvSpPr>
          <p:nvPr/>
        </p:nvSpPr>
        <p:spPr bwMode="auto">
          <a:xfrm>
            <a:off x="3821113" y="2670175"/>
            <a:ext cx="87312" cy="74613"/>
          </a:xfrm>
          <a:prstGeom prst="ellipse">
            <a:avLst/>
          </a:prstGeom>
          <a:solidFill>
            <a:srgbClr val="25221E"/>
          </a:solidFill>
          <a:ln w="0">
            <a:solidFill>
              <a:srgbClr val="25221E"/>
            </a:solidFill>
            <a:round/>
            <a:headEnd/>
            <a:tailEnd/>
          </a:ln>
        </p:spPr>
        <p:txBody>
          <a:bodyPr/>
          <a:lstStyle/>
          <a:p>
            <a:endParaRPr lang="en-US" dirty="0"/>
          </a:p>
        </p:txBody>
      </p:sp>
      <p:sp>
        <p:nvSpPr>
          <p:cNvPr id="13525" name="Oval 2884"/>
          <p:cNvSpPr>
            <a:spLocks noChangeArrowheads="1"/>
          </p:cNvSpPr>
          <p:nvPr/>
        </p:nvSpPr>
        <p:spPr bwMode="auto">
          <a:xfrm>
            <a:off x="3989388" y="6043613"/>
            <a:ext cx="88900" cy="74612"/>
          </a:xfrm>
          <a:prstGeom prst="ellipse">
            <a:avLst/>
          </a:prstGeom>
          <a:noFill/>
          <a:ln w="0">
            <a:solidFill>
              <a:srgbClr val="25221E"/>
            </a:solidFill>
            <a:round/>
            <a:headEnd/>
            <a:tailEnd/>
          </a:ln>
        </p:spPr>
        <p:txBody>
          <a:bodyPr/>
          <a:lstStyle/>
          <a:p>
            <a:endParaRPr lang="en-US" dirty="0"/>
          </a:p>
        </p:txBody>
      </p:sp>
      <p:sp>
        <p:nvSpPr>
          <p:cNvPr id="13526" name="Oval 2885"/>
          <p:cNvSpPr>
            <a:spLocks noChangeArrowheads="1"/>
          </p:cNvSpPr>
          <p:nvPr/>
        </p:nvSpPr>
        <p:spPr bwMode="auto">
          <a:xfrm>
            <a:off x="3238500" y="566420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527" name="Oval 2886"/>
          <p:cNvSpPr>
            <a:spLocks noChangeArrowheads="1"/>
          </p:cNvSpPr>
          <p:nvPr/>
        </p:nvSpPr>
        <p:spPr bwMode="auto">
          <a:xfrm>
            <a:off x="4044950" y="5602288"/>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528" name="Oval 2887"/>
          <p:cNvSpPr>
            <a:spLocks noChangeArrowheads="1"/>
          </p:cNvSpPr>
          <p:nvPr/>
        </p:nvSpPr>
        <p:spPr bwMode="auto">
          <a:xfrm>
            <a:off x="3184525" y="5454650"/>
            <a:ext cx="87313" cy="73025"/>
          </a:xfrm>
          <a:prstGeom prst="ellipse">
            <a:avLst/>
          </a:prstGeom>
          <a:solidFill>
            <a:srgbClr val="FFFFFF"/>
          </a:solidFill>
          <a:ln w="0">
            <a:solidFill>
              <a:srgbClr val="25221E"/>
            </a:solidFill>
            <a:round/>
            <a:headEnd/>
            <a:tailEnd/>
          </a:ln>
        </p:spPr>
        <p:txBody>
          <a:bodyPr/>
          <a:lstStyle/>
          <a:p>
            <a:endParaRPr lang="en-US" dirty="0"/>
          </a:p>
        </p:txBody>
      </p:sp>
      <p:sp>
        <p:nvSpPr>
          <p:cNvPr id="13529" name="Oval 2888"/>
          <p:cNvSpPr>
            <a:spLocks noChangeArrowheads="1"/>
          </p:cNvSpPr>
          <p:nvPr/>
        </p:nvSpPr>
        <p:spPr bwMode="auto">
          <a:xfrm>
            <a:off x="3989388" y="538638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530" name="Oval 2889"/>
          <p:cNvSpPr>
            <a:spLocks noChangeArrowheads="1"/>
          </p:cNvSpPr>
          <p:nvPr/>
        </p:nvSpPr>
        <p:spPr bwMode="auto">
          <a:xfrm>
            <a:off x="3217863" y="5880100"/>
            <a:ext cx="80962" cy="74613"/>
          </a:xfrm>
          <a:prstGeom prst="ellipse">
            <a:avLst/>
          </a:prstGeom>
          <a:noFill/>
          <a:ln w="0">
            <a:solidFill>
              <a:srgbClr val="25221E"/>
            </a:solidFill>
            <a:round/>
            <a:headEnd/>
            <a:tailEnd/>
          </a:ln>
        </p:spPr>
        <p:txBody>
          <a:bodyPr/>
          <a:lstStyle/>
          <a:p>
            <a:endParaRPr lang="en-US" dirty="0"/>
          </a:p>
        </p:txBody>
      </p:sp>
      <p:sp>
        <p:nvSpPr>
          <p:cNvPr id="13531" name="Oval 2890"/>
          <p:cNvSpPr>
            <a:spLocks noChangeArrowheads="1"/>
          </p:cNvSpPr>
          <p:nvPr/>
        </p:nvSpPr>
        <p:spPr bwMode="auto">
          <a:xfrm>
            <a:off x="4016375" y="581977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32" name="Oval 2891"/>
          <p:cNvSpPr>
            <a:spLocks noChangeArrowheads="1"/>
          </p:cNvSpPr>
          <p:nvPr/>
        </p:nvSpPr>
        <p:spPr bwMode="auto">
          <a:xfrm>
            <a:off x="3271838" y="5305425"/>
            <a:ext cx="88900" cy="80963"/>
          </a:xfrm>
          <a:prstGeom prst="ellipse">
            <a:avLst/>
          </a:prstGeom>
          <a:solidFill>
            <a:srgbClr val="FFFFFF"/>
          </a:solidFill>
          <a:ln w="0">
            <a:solidFill>
              <a:srgbClr val="25221E"/>
            </a:solidFill>
            <a:round/>
            <a:headEnd/>
            <a:tailEnd/>
          </a:ln>
        </p:spPr>
        <p:txBody>
          <a:bodyPr/>
          <a:lstStyle/>
          <a:p>
            <a:endParaRPr lang="en-US" dirty="0"/>
          </a:p>
        </p:txBody>
      </p:sp>
      <p:sp>
        <p:nvSpPr>
          <p:cNvPr id="13533" name="Oval 2892"/>
          <p:cNvSpPr>
            <a:spLocks noChangeArrowheads="1"/>
          </p:cNvSpPr>
          <p:nvPr/>
        </p:nvSpPr>
        <p:spPr bwMode="auto">
          <a:xfrm>
            <a:off x="4071938" y="5243513"/>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534" name="Oval 2893"/>
          <p:cNvSpPr>
            <a:spLocks noChangeArrowheads="1"/>
          </p:cNvSpPr>
          <p:nvPr/>
        </p:nvSpPr>
        <p:spPr bwMode="auto">
          <a:xfrm>
            <a:off x="3298825" y="5738813"/>
            <a:ext cx="88900" cy="74612"/>
          </a:xfrm>
          <a:prstGeom prst="ellipse">
            <a:avLst/>
          </a:prstGeom>
          <a:noFill/>
          <a:ln w="0">
            <a:solidFill>
              <a:srgbClr val="25221E"/>
            </a:solidFill>
            <a:round/>
            <a:headEnd/>
            <a:tailEnd/>
          </a:ln>
        </p:spPr>
        <p:txBody>
          <a:bodyPr/>
          <a:lstStyle/>
          <a:p>
            <a:endParaRPr lang="en-US" dirty="0"/>
          </a:p>
        </p:txBody>
      </p:sp>
      <p:sp>
        <p:nvSpPr>
          <p:cNvPr id="13535" name="Oval 2894"/>
          <p:cNvSpPr>
            <a:spLocks noChangeArrowheads="1"/>
          </p:cNvSpPr>
          <p:nvPr/>
        </p:nvSpPr>
        <p:spPr bwMode="auto">
          <a:xfrm>
            <a:off x="4105275" y="567690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536" name="Oval 2895"/>
          <p:cNvSpPr>
            <a:spLocks noChangeArrowheads="1"/>
          </p:cNvSpPr>
          <p:nvPr/>
        </p:nvSpPr>
        <p:spPr bwMode="auto">
          <a:xfrm>
            <a:off x="3244850" y="552132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37" name="Oval 2896"/>
          <p:cNvSpPr>
            <a:spLocks noChangeArrowheads="1"/>
          </p:cNvSpPr>
          <p:nvPr/>
        </p:nvSpPr>
        <p:spPr bwMode="auto">
          <a:xfrm>
            <a:off x="4051300" y="5461000"/>
            <a:ext cx="80963" cy="74613"/>
          </a:xfrm>
          <a:prstGeom prst="ellipse">
            <a:avLst/>
          </a:prstGeom>
          <a:solidFill>
            <a:srgbClr val="FFFFFF"/>
          </a:solidFill>
          <a:ln w="0">
            <a:solidFill>
              <a:srgbClr val="25221E"/>
            </a:solidFill>
            <a:round/>
            <a:headEnd/>
            <a:tailEnd/>
          </a:ln>
        </p:spPr>
        <p:txBody>
          <a:bodyPr/>
          <a:lstStyle/>
          <a:p>
            <a:endParaRPr lang="en-US" dirty="0"/>
          </a:p>
        </p:txBody>
      </p:sp>
      <p:sp>
        <p:nvSpPr>
          <p:cNvPr id="13538" name="Oval 2897"/>
          <p:cNvSpPr>
            <a:spLocks noChangeArrowheads="1"/>
          </p:cNvSpPr>
          <p:nvPr/>
        </p:nvSpPr>
        <p:spPr bwMode="auto">
          <a:xfrm>
            <a:off x="3271838" y="5954713"/>
            <a:ext cx="88900" cy="74612"/>
          </a:xfrm>
          <a:prstGeom prst="ellipse">
            <a:avLst/>
          </a:prstGeom>
          <a:noFill/>
          <a:ln w="0">
            <a:solidFill>
              <a:srgbClr val="25221E"/>
            </a:solidFill>
            <a:round/>
            <a:headEnd/>
            <a:tailEnd/>
          </a:ln>
        </p:spPr>
        <p:txBody>
          <a:bodyPr/>
          <a:lstStyle/>
          <a:p>
            <a:endParaRPr lang="en-US" dirty="0"/>
          </a:p>
        </p:txBody>
      </p:sp>
      <p:sp>
        <p:nvSpPr>
          <p:cNvPr id="13539" name="Oval 2898"/>
          <p:cNvSpPr>
            <a:spLocks noChangeArrowheads="1"/>
          </p:cNvSpPr>
          <p:nvPr/>
        </p:nvSpPr>
        <p:spPr bwMode="auto">
          <a:xfrm>
            <a:off x="4078288" y="5894388"/>
            <a:ext cx="87312" cy="74612"/>
          </a:xfrm>
          <a:prstGeom prst="ellipse">
            <a:avLst/>
          </a:prstGeom>
          <a:noFill/>
          <a:ln w="0">
            <a:solidFill>
              <a:srgbClr val="25221E"/>
            </a:solidFill>
            <a:round/>
            <a:headEnd/>
            <a:tailEnd/>
          </a:ln>
        </p:spPr>
        <p:txBody>
          <a:bodyPr/>
          <a:lstStyle/>
          <a:p>
            <a:endParaRPr lang="en-US" dirty="0"/>
          </a:p>
        </p:txBody>
      </p:sp>
      <p:sp>
        <p:nvSpPr>
          <p:cNvPr id="13540" name="Oval 2899"/>
          <p:cNvSpPr>
            <a:spLocks noChangeArrowheads="1"/>
          </p:cNvSpPr>
          <p:nvPr/>
        </p:nvSpPr>
        <p:spPr bwMode="auto">
          <a:xfrm>
            <a:off x="3232150" y="5380038"/>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541" name="Oval 2900"/>
          <p:cNvSpPr>
            <a:spLocks noChangeArrowheads="1"/>
          </p:cNvSpPr>
          <p:nvPr/>
        </p:nvSpPr>
        <p:spPr bwMode="auto">
          <a:xfrm>
            <a:off x="4037013" y="5318125"/>
            <a:ext cx="80962" cy="74613"/>
          </a:xfrm>
          <a:prstGeom prst="ellipse">
            <a:avLst/>
          </a:prstGeom>
          <a:solidFill>
            <a:srgbClr val="FFFFFF"/>
          </a:solidFill>
          <a:ln w="0">
            <a:solidFill>
              <a:srgbClr val="25221E"/>
            </a:solidFill>
            <a:round/>
            <a:headEnd/>
            <a:tailEnd/>
          </a:ln>
        </p:spPr>
        <p:txBody>
          <a:bodyPr/>
          <a:lstStyle/>
          <a:p>
            <a:endParaRPr lang="en-US" dirty="0"/>
          </a:p>
        </p:txBody>
      </p:sp>
      <p:sp>
        <p:nvSpPr>
          <p:cNvPr id="13542" name="Oval 2901"/>
          <p:cNvSpPr>
            <a:spLocks noChangeArrowheads="1"/>
          </p:cNvSpPr>
          <p:nvPr/>
        </p:nvSpPr>
        <p:spPr bwMode="auto">
          <a:xfrm>
            <a:off x="3259138" y="5813425"/>
            <a:ext cx="87312" cy="74613"/>
          </a:xfrm>
          <a:prstGeom prst="ellipse">
            <a:avLst/>
          </a:prstGeom>
          <a:noFill/>
          <a:ln w="0">
            <a:solidFill>
              <a:srgbClr val="25221E"/>
            </a:solidFill>
            <a:round/>
            <a:headEnd/>
            <a:tailEnd/>
          </a:ln>
        </p:spPr>
        <p:txBody>
          <a:bodyPr/>
          <a:lstStyle/>
          <a:p>
            <a:endParaRPr lang="en-US" dirty="0"/>
          </a:p>
        </p:txBody>
      </p:sp>
      <p:sp>
        <p:nvSpPr>
          <p:cNvPr id="13543" name="Oval 2902"/>
          <p:cNvSpPr>
            <a:spLocks noChangeArrowheads="1"/>
          </p:cNvSpPr>
          <p:nvPr/>
        </p:nvSpPr>
        <p:spPr bwMode="auto">
          <a:xfrm>
            <a:off x="4064000" y="5751513"/>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544" name="Oval 2903"/>
          <p:cNvSpPr>
            <a:spLocks noChangeArrowheads="1"/>
          </p:cNvSpPr>
          <p:nvPr/>
        </p:nvSpPr>
        <p:spPr bwMode="auto">
          <a:xfrm>
            <a:off x="3205163" y="5595938"/>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545" name="Oval 2904"/>
          <p:cNvSpPr>
            <a:spLocks noChangeArrowheads="1"/>
          </p:cNvSpPr>
          <p:nvPr/>
        </p:nvSpPr>
        <p:spPr bwMode="auto">
          <a:xfrm>
            <a:off x="4010025" y="5535613"/>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546" name="Oval 2905"/>
          <p:cNvSpPr>
            <a:spLocks noChangeArrowheads="1"/>
          </p:cNvSpPr>
          <p:nvPr/>
        </p:nvSpPr>
        <p:spPr bwMode="auto">
          <a:xfrm>
            <a:off x="3232150" y="6029325"/>
            <a:ext cx="87313" cy="74613"/>
          </a:xfrm>
          <a:prstGeom prst="ellipse">
            <a:avLst/>
          </a:prstGeom>
          <a:noFill/>
          <a:ln w="0">
            <a:solidFill>
              <a:srgbClr val="25221E"/>
            </a:solidFill>
            <a:round/>
            <a:headEnd/>
            <a:tailEnd/>
          </a:ln>
        </p:spPr>
        <p:txBody>
          <a:bodyPr/>
          <a:lstStyle/>
          <a:p>
            <a:endParaRPr lang="en-US" dirty="0"/>
          </a:p>
        </p:txBody>
      </p:sp>
      <p:sp>
        <p:nvSpPr>
          <p:cNvPr id="13547" name="Oval 2906"/>
          <p:cNvSpPr>
            <a:spLocks noChangeArrowheads="1"/>
          </p:cNvSpPr>
          <p:nvPr/>
        </p:nvSpPr>
        <p:spPr bwMode="auto">
          <a:xfrm>
            <a:off x="4037013" y="5969000"/>
            <a:ext cx="88900" cy="74613"/>
          </a:xfrm>
          <a:prstGeom prst="ellipse">
            <a:avLst/>
          </a:prstGeom>
          <a:noFill/>
          <a:ln w="0">
            <a:solidFill>
              <a:srgbClr val="25221E"/>
            </a:solidFill>
            <a:round/>
            <a:headEnd/>
            <a:tailEnd/>
          </a:ln>
        </p:spPr>
        <p:txBody>
          <a:bodyPr/>
          <a:lstStyle/>
          <a:p>
            <a:endParaRPr lang="en-US" dirty="0"/>
          </a:p>
        </p:txBody>
      </p:sp>
      <p:sp>
        <p:nvSpPr>
          <p:cNvPr id="13548" name="Oval 2907"/>
          <p:cNvSpPr>
            <a:spLocks noChangeArrowheads="1"/>
          </p:cNvSpPr>
          <p:nvPr/>
        </p:nvSpPr>
        <p:spPr bwMode="auto">
          <a:xfrm>
            <a:off x="3022600" y="5243513"/>
            <a:ext cx="87313" cy="74612"/>
          </a:xfrm>
          <a:prstGeom prst="ellipse">
            <a:avLst/>
          </a:prstGeom>
          <a:noFill/>
          <a:ln w="0">
            <a:solidFill>
              <a:srgbClr val="25221E"/>
            </a:solidFill>
            <a:round/>
            <a:headEnd/>
            <a:tailEnd/>
          </a:ln>
        </p:spPr>
        <p:txBody>
          <a:bodyPr/>
          <a:lstStyle/>
          <a:p>
            <a:endParaRPr lang="en-US" dirty="0"/>
          </a:p>
        </p:txBody>
      </p:sp>
      <p:sp>
        <p:nvSpPr>
          <p:cNvPr id="13549" name="Oval 2908"/>
          <p:cNvSpPr>
            <a:spLocks noChangeArrowheads="1"/>
          </p:cNvSpPr>
          <p:nvPr/>
        </p:nvSpPr>
        <p:spPr bwMode="auto">
          <a:xfrm>
            <a:off x="3800475" y="6043613"/>
            <a:ext cx="80963" cy="74612"/>
          </a:xfrm>
          <a:prstGeom prst="ellipse">
            <a:avLst/>
          </a:prstGeom>
          <a:noFill/>
          <a:ln w="0">
            <a:solidFill>
              <a:srgbClr val="25221E"/>
            </a:solidFill>
            <a:round/>
            <a:headEnd/>
            <a:tailEnd/>
          </a:ln>
        </p:spPr>
        <p:txBody>
          <a:bodyPr/>
          <a:lstStyle/>
          <a:p>
            <a:endParaRPr lang="en-US" dirty="0"/>
          </a:p>
        </p:txBody>
      </p:sp>
      <p:sp>
        <p:nvSpPr>
          <p:cNvPr id="13550" name="Oval 2909"/>
          <p:cNvSpPr>
            <a:spLocks noChangeArrowheads="1"/>
          </p:cNvSpPr>
          <p:nvPr/>
        </p:nvSpPr>
        <p:spPr bwMode="auto">
          <a:xfrm>
            <a:off x="3055938" y="5676900"/>
            <a:ext cx="87312" cy="74613"/>
          </a:xfrm>
          <a:prstGeom prst="ellipse">
            <a:avLst/>
          </a:prstGeom>
          <a:noFill/>
          <a:ln w="0">
            <a:solidFill>
              <a:srgbClr val="25221E"/>
            </a:solidFill>
            <a:round/>
            <a:headEnd/>
            <a:tailEnd/>
          </a:ln>
        </p:spPr>
        <p:txBody>
          <a:bodyPr/>
          <a:lstStyle/>
          <a:p>
            <a:endParaRPr lang="en-US" dirty="0"/>
          </a:p>
        </p:txBody>
      </p:sp>
      <p:sp>
        <p:nvSpPr>
          <p:cNvPr id="13551" name="Oval 2910"/>
          <p:cNvSpPr>
            <a:spLocks noChangeArrowheads="1"/>
          </p:cNvSpPr>
          <p:nvPr/>
        </p:nvSpPr>
        <p:spPr bwMode="auto">
          <a:xfrm>
            <a:off x="3854450" y="561022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52" name="Oval 2911"/>
          <p:cNvSpPr>
            <a:spLocks noChangeArrowheads="1"/>
          </p:cNvSpPr>
          <p:nvPr/>
        </p:nvSpPr>
        <p:spPr bwMode="auto">
          <a:xfrm>
            <a:off x="3001963" y="5461000"/>
            <a:ext cx="80962" cy="74613"/>
          </a:xfrm>
          <a:prstGeom prst="ellipse">
            <a:avLst/>
          </a:prstGeom>
          <a:noFill/>
          <a:ln w="0">
            <a:solidFill>
              <a:srgbClr val="25221E"/>
            </a:solidFill>
            <a:round/>
            <a:headEnd/>
            <a:tailEnd/>
          </a:ln>
        </p:spPr>
        <p:txBody>
          <a:bodyPr/>
          <a:lstStyle/>
          <a:p>
            <a:endParaRPr lang="en-US" dirty="0"/>
          </a:p>
        </p:txBody>
      </p:sp>
      <p:sp>
        <p:nvSpPr>
          <p:cNvPr id="13553" name="Oval 2912"/>
          <p:cNvSpPr>
            <a:spLocks noChangeArrowheads="1"/>
          </p:cNvSpPr>
          <p:nvPr/>
        </p:nvSpPr>
        <p:spPr bwMode="auto">
          <a:xfrm>
            <a:off x="3028950" y="5894388"/>
            <a:ext cx="87313" cy="74612"/>
          </a:xfrm>
          <a:prstGeom prst="ellipse">
            <a:avLst/>
          </a:prstGeom>
          <a:noFill/>
          <a:ln w="0">
            <a:solidFill>
              <a:srgbClr val="25221E"/>
            </a:solidFill>
            <a:round/>
            <a:headEnd/>
            <a:tailEnd/>
          </a:ln>
        </p:spPr>
        <p:txBody>
          <a:bodyPr/>
          <a:lstStyle/>
          <a:p>
            <a:endParaRPr lang="en-US" dirty="0"/>
          </a:p>
        </p:txBody>
      </p:sp>
      <p:sp>
        <p:nvSpPr>
          <p:cNvPr id="13554" name="Oval 2913"/>
          <p:cNvSpPr>
            <a:spLocks noChangeArrowheads="1"/>
          </p:cNvSpPr>
          <p:nvPr/>
        </p:nvSpPr>
        <p:spPr bwMode="auto">
          <a:xfrm>
            <a:off x="3827463" y="5826125"/>
            <a:ext cx="88900" cy="74613"/>
          </a:xfrm>
          <a:prstGeom prst="ellipse">
            <a:avLst/>
          </a:prstGeom>
          <a:noFill/>
          <a:ln w="0">
            <a:solidFill>
              <a:srgbClr val="25221E"/>
            </a:solidFill>
            <a:round/>
            <a:headEnd/>
            <a:tailEnd/>
          </a:ln>
        </p:spPr>
        <p:txBody>
          <a:bodyPr/>
          <a:lstStyle/>
          <a:p>
            <a:endParaRPr lang="en-US" dirty="0"/>
          </a:p>
        </p:txBody>
      </p:sp>
      <p:sp>
        <p:nvSpPr>
          <p:cNvPr id="13555" name="Oval 2914"/>
          <p:cNvSpPr>
            <a:spLocks noChangeArrowheads="1"/>
          </p:cNvSpPr>
          <p:nvPr/>
        </p:nvSpPr>
        <p:spPr bwMode="auto">
          <a:xfrm>
            <a:off x="3082925" y="5318125"/>
            <a:ext cx="87313" cy="74613"/>
          </a:xfrm>
          <a:prstGeom prst="ellipse">
            <a:avLst/>
          </a:prstGeom>
          <a:noFill/>
          <a:ln w="0">
            <a:solidFill>
              <a:srgbClr val="25221E"/>
            </a:solidFill>
            <a:round/>
            <a:headEnd/>
            <a:tailEnd/>
          </a:ln>
        </p:spPr>
        <p:txBody>
          <a:bodyPr/>
          <a:lstStyle/>
          <a:p>
            <a:endParaRPr lang="en-US" dirty="0"/>
          </a:p>
        </p:txBody>
      </p:sp>
      <p:sp>
        <p:nvSpPr>
          <p:cNvPr id="13556" name="Oval 2915"/>
          <p:cNvSpPr>
            <a:spLocks noChangeArrowheads="1"/>
          </p:cNvSpPr>
          <p:nvPr/>
        </p:nvSpPr>
        <p:spPr bwMode="auto">
          <a:xfrm>
            <a:off x="3887788" y="5230813"/>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557" name="Oval 2916"/>
          <p:cNvSpPr>
            <a:spLocks noChangeArrowheads="1"/>
          </p:cNvSpPr>
          <p:nvPr/>
        </p:nvSpPr>
        <p:spPr bwMode="auto">
          <a:xfrm>
            <a:off x="3109913" y="5745163"/>
            <a:ext cx="87312" cy="74612"/>
          </a:xfrm>
          <a:prstGeom prst="ellipse">
            <a:avLst/>
          </a:prstGeom>
          <a:noFill/>
          <a:ln w="0">
            <a:solidFill>
              <a:srgbClr val="25221E"/>
            </a:solidFill>
            <a:round/>
            <a:headEnd/>
            <a:tailEnd/>
          </a:ln>
        </p:spPr>
        <p:txBody>
          <a:bodyPr/>
          <a:lstStyle/>
          <a:p>
            <a:endParaRPr lang="en-US" dirty="0"/>
          </a:p>
        </p:txBody>
      </p:sp>
      <p:sp>
        <p:nvSpPr>
          <p:cNvPr id="13558" name="Oval 2917"/>
          <p:cNvSpPr>
            <a:spLocks noChangeArrowheads="1"/>
          </p:cNvSpPr>
          <p:nvPr/>
        </p:nvSpPr>
        <p:spPr bwMode="auto">
          <a:xfrm>
            <a:off x="3916363" y="5684838"/>
            <a:ext cx="87312" cy="73025"/>
          </a:xfrm>
          <a:prstGeom prst="ellipse">
            <a:avLst/>
          </a:prstGeom>
          <a:solidFill>
            <a:srgbClr val="FFFFFF"/>
          </a:solidFill>
          <a:ln w="0">
            <a:solidFill>
              <a:srgbClr val="25221E"/>
            </a:solidFill>
            <a:round/>
            <a:headEnd/>
            <a:tailEnd/>
          </a:ln>
        </p:spPr>
        <p:txBody>
          <a:bodyPr/>
          <a:lstStyle/>
          <a:p>
            <a:endParaRPr lang="en-US" dirty="0"/>
          </a:p>
        </p:txBody>
      </p:sp>
      <p:sp>
        <p:nvSpPr>
          <p:cNvPr id="13559" name="Oval 2918"/>
          <p:cNvSpPr>
            <a:spLocks noChangeArrowheads="1"/>
          </p:cNvSpPr>
          <p:nvPr/>
        </p:nvSpPr>
        <p:spPr bwMode="auto">
          <a:xfrm>
            <a:off x="3055938" y="5535613"/>
            <a:ext cx="87312" cy="74612"/>
          </a:xfrm>
          <a:prstGeom prst="ellipse">
            <a:avLst/>
          </a:prstGeom>
          <a:noFill/>
          <a:ln w="0">
            <a:solidFill>
              <a:srgbClr val="25221E"/>
            </a:solidFill>
            <a:round/>
            <a:headEnd/>
            <a:tailEnd/>
          </a:ln>
        </p:spPr>
        <p:txBody>
          <a:bodyPr/>
          <a:lstStyle/>
          <a:p>
            <a:endParaRPr lang="en-US" dirty="0"/>
          </a:p>
        </p:txBody>
      </p:sp>
      <p:sp>
        <p:nvSpPr>
          <p:cNvPr id="13560" name="Oval 2919"/>
          <p:cNvSpPr>
            <a:spLocks noChangeArrowheads="1"/>
          </p:cNvSpPr>
          <p:nvPr/>
        </p:nvSpPr>
        <p:spPr bwMode="auto">
          <a:xfrm>
            <a:off x="3860800" y="5467350"/>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561" name="Oval 2920"/>
          <p:cNvSpPr>
            <a:spLocks noChangeArrowheads="1"/>
          </p:cNvSpPr>
          <p:nvPr/>
        </p:nvSpPr>
        <p:spPr bwMode="auto">
          <a:xfrm>
            <a:off x="3089275" y="5961063"/>
            <a:ext cx="80963" cy="74612"/>
          </a:xfrm>
          <a:prstGeom prst="ellipse">
            <a:avLst/>
          </a:prstGeom>
          <a:noFill/>
          <a:ln w="0">
            <a:solidFill>
              <a:srgbClr val="25221E"/>
            </a:solidFill>
            <a:round/>
            <a:headEnd/>
            <a:tailEnd/>
          </a:ln>
        </p:spPr>
        <p:txBody>
          <a:bodyPr/>
          <a:lstStyle/>
          <a:p>
            <a:endParaRPr lang="en-US" dirty="0"/>
          </a:p>
        </p:txBody>
      </p:sp>
      <p:sp>
        <p:nvSpPr>
          <p:cNvPr id="13562" name="Oval 2921"/>
          <p:cNvSpPr>
            <a:spLocks noChangeArrowheads="1"/>
          </p:cNvSpPr>
          <p:nvPr/>
        </p:nvSpPr>
        <p:spPr bwMode="auto">
          <a:xfrm>
            <a:off x="3887788" y="5900738"/>
            <a:ext cx="88900" cy="74612"/>
          </a:xfrm>
          <a:prstGeom prst="ellipse">
            <a:avLst/>
          </a:prstGeom>
          <a:noFill/>
          <a:ln w="0">
            <a:solidFill>
              <a:srgbClr val="25221E"/>
            </a:solidFill>
            <a:round/>
            <a:headEnd/>
            <a:tailEnd/>
          </a:ln>
        </p:spPr>
        <p:txBody>
          <a:bodyPr/>
          <a:lstStyle/>
          <a:p>
            <a:endParaRPr lang="en-US" dirty="0"/>
          </a:p>
        </p:txBody>
      </p:sp>
      <p:sp>
        <p:nvSpPr>
          <p:cNvPr id="13563" name="Oval 2922"/>
          <p:cNvSpPr>
            <a:spLocks noChangeArrowheads="1"/>
          </p:cNvSpPr>
          <p:nvPr/>
        </p:nvSpPr>
        <p:spPr bwMode="auto">
          <a:xfrm>
            <a:off x="3041650" y="5392738"/>
            <a:ext cx="88900" cy="74612"/>
          </a:xfrm>
          <a:prstGeom prst="ellipse">
            <a:avLst/>
          </a:prstGeom>
          <a:noFill/>
          <a:ln w="0">
            <a:solidFill>
              <a:srgbClr val="25221E"/>
            </a:solidFill>
            <a:round/>
            <a:headEnd/>
            <a:tailEnd/>
          </a:ln>
        </p:spPr>
        <p:txBody>
          <a:bodyPr/>
          <a:lstStyle/>
          <a:p>
            <a:endParaRPr lang="en-US" dirty="0"/>
          </a:p>
        </p:txBody>
      </p:sp>
      <p:sp>
        <p:nvSpPr>
          <p:cNvPr id="13564" name="Oval 2923"/>
          <p:cNvSpPr>
            <a:spLocks noChangeArrowheads="1"/>
          </p:cNvSpPr>
          <p:nvPr/>
        </p:nvSpPr>
        <p:spPr bwMode="auto">
          <a:xfrm>
            <a:off x="3068638" y="5819775"/>
            <a:ext cx="88900" cy="74613"/>
          </a:xfrm>
          <a:prstGeom prst="ellipse">
            <a:avLst/>
          </a:prstGeom>
          <a:noFill/>
          <a:ln w="0">
            <a:solidFill>
              <a:srgbClr val="25221E"/>
            </a:solidFill>
            <a:round/>
            <a:headEnd/>
            <a:tailEnd/>
          </a:ln>
        </p:spPr>
        <p:txBody>
          <a:bodyPr/>
          <a:lstStyle/>
          <a:p>
            <a:endParaRPr lang="en-US" dirty="0"/>
          </a:p>
        </p:txBody>
      </p:sp>
      <p:sp>
        <p:nvSpPr>
          <p:cNvPr id="13565" name="Oval 2924"/>
          <p:cNvSpPr>
            <a:spLocks noChangeArrowheads="1"/>
          </p:cNvSpPr>
          <p:nvPr/>
        </p:nvSpPr>
        <p:spPr bwMode="auto">
          <a:xfrm>
            <a:off x="3875088" y="5757863"/>
            <a:ext cx="87312" cy="74612"/>
          </a:xfrm>
          <a:prstGeom prst="ellipse">
            <a:avLst/>
          </a:prstGeom>
          <a:noFill/>
          <a:ln w="0">
            <a:solidFill>
              <a:srgbClr val="25221E"/>
            </a:solidFill>
            <a:round/>
            <a:headEnd/>
            <a:tailEnd/>
          </a:ln>
        </p:spPr>
        <p:txBody>
          <a:bodyPr/>
          <a:lstStyle/>
          <a:p>
            <a:endParaRPr lang="en-US" dirty="0"/>
          </a:p>
        </p:txBody>
      </p:sp>
      <p:sp>
        <p:nvSpPr>
          <p:cNvPr id="13566" name="Oval 2925"/>
          <p:cNvSpPr>
            <a:spLocks noChangeArrowheads="1"/>
          </p:cNvSpPr>
          <p:nvPr/>
        </p:nvSpPr>
        <p:spPr bwMode="auto">
          <a:xfrm>
            <a:off x="3014663" y="5610225"/>
            <a:ext cx="88900" cy="74613"/>
          </a:xfrm>
          <a:prstGeom prst="ellipse">
            <a:avLst/>
          </a:prstGeom>
          <a:noFill/>
          <a:ln w="0">
            <a:solidFill>
              <a:srgbClr val="25221E"/>
            </a:solidFill>
            <a:round/>
            <a:headEnd/>
            <a:tailEnd/>
          </a:ln>
        </p:spPr>
        <p:txBody>
          <a:bodyPr/>
          <a:lstStyle/>
          <a:p>
            <a:endParaRPr lang="en-US" dirty="0"/>
          </a:p>
        </p:txBody>
      </p:sp>
      <p:sp>
        <p:nvSpPr>
          <p:cNvPr id="13567" name="Oval 2926"/>
          <p:cNvSpPr>
            <a:spLocks noChangeArrowheads="1"/>
          </p:cNvSpPr>
          <p:nvPr/>
        </p:nvSpPr>
        <p:spPr bwMode="auto">
          <a:xfrm>
            <a:off x="3821113" y="5541963"/>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568" name="Oval 2927"/>
          <p:cNvSpPr>
            <a:spLocks noChangeArrowheads="1"/>
          </p:cNvSpPr>
          <p:nvPr/>
        </p:nvSpPr>
        <p:spPr bwMode="auto">
          <a:xfrm>
            <a:off x="3049588" y="6035675"/>
            <a:ext cx="80962" cy="74613"/>
          </a:xfrm>
          <a:prstGeom prst="ellipse">
            <a:avLst/>
          </a:prstGeom>
          <a:noFill/>
          <a:ln w="0">
            <a:solidFill>
              <a:srgbClr val="25221E"/>
            </a:solidFill>
            <a:round/>
            <a:headEnd/>
            <a:tailEnd/>
          </a:ln>
        </p:spPr>
        <p:txBody>
          <a:bodyPr/>
          <a:lstStyle/>
          <a:p>
            <a:endParaRPr lang="en-US" dirty="0"/>
          </a:p>
        </p:txBody>
      </p:sp>
      <p:sp>
        <p:nvSpPr>
          <p:cNvPr id="13569" name="Oval 2928"/>
          <p:cNvSpPr>
            <a:spLocks noChangeArrowheads="1"/>
          </p:cNvSpPr>
          <p:nvPr/>
        </p:nvSpPr>
        <p:spPr bwMode="auto">
          <a:xfrm>
            <a:off x="3848100" y="5975350"/>
            <a:ext cx="87313" cy="74613"/>
          </a:xfrm>
          <a:prstGeom prst="ellipse">
            <a:avLst/>
          </a:prstGeom>
          <a:noFill/>
          <a:ln w="0">
            <a:solidFill>
              <a:srgbClr val="25221E"/>
            </a:solidFill>
            <a:round/>
            <a:headEnd/>
            <a:tailEnd/>
          </a:ln>
        </p:spPr>
        <p:txBody>
          <a:bodyPr/>
          <a:lstStyle/>
          <a:p>
            <a:endParaRPr lang="en-US" dirty="0"/>
          </a:p>
        </p:txBody>
      </p:sp>
      <p:sp>
        <p:nvSpPr>
          <p:cNvPr id="13570" name="Oval 2929"/>
          <p:cNvSpPr>
            <a:spLocks noChangeArrowheads="1"/>
          </p:cNvSpPr>
          <p:nvPr/>
        </p:nvSpPr>
        <p:spPr bwMode="auto">
          <a:xfrm>
            <a:off x="3698875" y="4953000"/>
            <a:ext cx="87313" cy="74613"/>
          </a:xfrm>
          <a:prstGeom prst="ellipse">
            <a:avLst/>
          </a:prstGeom>
          <a:noFill/>
          <a:ln w="0">
            <a:solidFill>
              <a:srgbClr val="25221E"/>
            </a:solidFill>
            <a:round/>
            <a:headEnd/>
            <a:tailEnd/>
          </a:ln>
        </p:spPr>
        <p:txBody>
          <a:bodyPr/>
          <a:lstStyle/>
          <a:p>
            <a:endParaRPr lang="en-US" dirty="0"/>
          </a:p>
        </p:txBody>
      </p:sp>
      <p:sp>
        <p:nvSpPr>
          <p:cNvPr id="13571" name="Oval 2930"/>
          <p:cNvSpPr>
            <a:spLocks noChangeArrowheads="1"/>
          </p:cNvSpPr>
          <p:nvPr/>
        </p:nvSpPr>
        <p:spPr bwMode="auto">
          <a:xfrm>
            <a:off x="3875088" y="5075238"/>
            <a:ext cx="87312" cy="74612"/>
          </a:xfrm>
          <a:prstGeom prst="ellipse">
            <a:avLst/>
          </a:prstGeom>
          <a:noFill/>
          <a:ln w="0">
            <a:solidFill>
              <a:srgbClr val="25221E"/>
            </a:solidFill>
            <a:round/>
            <a:headEnd/>
            <a:tailEnd/>
          </a:ln>
        </p:spPr>
        <p:txBody>
          <a:bodyPr/>
          <a:lstStyle/>
          <a:p>
            <a:endParaRPr lang="en-US" dirty="0"/>
          </a:p>
        </p:txBody>
      </p:sp>
      <p:sp>
        <p:nvSpPr>
          <p:cNvPr id="13572" name="Oval 2931"/>
          <p:cNvSpPr>
            <a:spLocks noChangeArrowheads="1"/>
          </p:cNvSpPr>
          <p:nvPr/>
        </p:nvSpPr>
        <p:spPr bwMode="auto">
          <a:xfrm>
            <a:off x="3381375" y="4884738"/>
            <a:ext cx="87313" cy="74612"/>
          </a:xfrm>
          <a:prstGeom prst="ellipse">
            <a:avLst/>
          </a:prstGeom>
          <a:noFill/>
          <a:ln w="0">
            <a:solidFill>
              <a:srgbClr val="25221E"/>
            </a:solidFill>
            <a:round/>
            <a:headEnd/>
            <a:tailEnd/>
          </a:ln>
        </p:spPr>
        <p:txBody>
          <a:bodyPr/>
          <a:lstStyle/>
          <a:p>
            <a:endParaRPr lang="en-US" dirty="0"/>
          </a:p>
        </p:txBody>
      </p:sp>
      <p:sp>
        <p:nvSpPr>
          <p:cNvPr id="13573" name="Oval 2932"/>
          <p:cNvSpPr>
            <a:spLocks noChangeArrowheads="1"/>
          </p:cNvSpPr>
          <p:nvPr/>
        </p:nvSpPr>
        <p:spPr bwMode="auto">
          <a:xfrm>
            <a:off x="3360738" y="5257800"/>
            <a:ext cx="87312" cy="74613"/>
          </a:xfrm>
          <a:prstGeom prst="ellipse">
            <a:avLst/>
          </a:prstGeom>
          <a:solidFill>
            <a:srgbClr val="FFFFFF"/>
          </a:solidFill>
          <a:ln w="0">
            <a:solidFill>
              <a:srgbClr val="25221E"/>
            </a:solidFill>
            <a:round/>
            <a:headEnd/>
            <a:tailEnd/>
          </a:ln>
        </p:spPr>
        <p:txBody>
          <a:bodyPr/>
          <a:lstStyle/>
          <a:p>
            <a:endParaRPr lang="en-US" dirty="0"/>
          </a:p>
        </p:txBody>
      </p:sp>
      <p:sp>
        <p:nvSpPr>
          <p:cNvPr id="13574" name="Oval 2933"/>
          <p:cNvSpPr>
            <a:spLocks noChangeArrowheads="1"/>
          </p:cNvSpPr>
          <p:nvPr/>
        </p:nvSpPr>
        <p:spPr bwMode="auto">
          <a:xfrm>
            <a:off x="4179888" y="6043613"/>
            <a:ext cx="87312" cy="74612"/>
          </a:xfrm>
          <a:prstGeom prst="ellipse">
            <a:avLst/>
          </a:prstGeom>
          <a:noFill/>
          <a:ln w="0">
            <a:solidFill>
              <a:srgbClr val="25221E"/>
            </a:solidFill>
            <a:round/>
            <a:headEnd/>
            <a:tailEnd/>
          </a:ln>
        </p:spPr>
        <p:txBody>
          <a:bodyPr/>
          <a:lstStyle/>
          <a:p>
            <a:endParaRPr lang="en-US" dirty="0"/>
          </a:p>
        </p:txBody>
      </p:sp>
      <p:sp>
        <p:nvSpPr>
          <p:cNvPr id="13575" name="Oval 2934"/>
          <p:cNvSpPr>
            <a:spLocks noChangeArrowheads="1"/>
          </p:cNvSpPr>
          <p:nvPr/>
        </p:nvSpPr>
        <p:spPr bwMode="auto">
          <a:xfrm>
            <a:off x="3435350" y="567055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576" name="Oval 2935"/>
          <p:cNvSpPr>
            <a:spLocks noChangeArrowheads="1"/>
          </p:cNvSpPr>
          <p:nvPr/>
        </p:nvSpPr>
        <p:spPr bwMode="auto">
          <a:xfrm>
            <a:off x="4233863" y="5610225"/>
            <a:ext cx="87312" cy="74613"/>
          </a:xfrm>
          <a:prstGeom prst="ellipse">
            <a:avLst/>
          </a:prstGeom>
          <a:noFill/>
          <a:ln w="0">
            <a:solidFill>
              <a:srgbClr val="25221E"/>
            </a:solidFill>
            <a:round/>
            <a:headEnd/>
            <a:tailEnd/>
          </a:ln>
        </p:spPr>
        <p:txBody>
          <a:bodyPr/>
          <a:lstStyle/>
          <a:p>
            <a:endParaRPr lang="en-US" dirty="0"/>
          </a:p>
        </p:txBody>
      </p:sp>
      <p:sp>
        <p:nvSpPr>
          <p:cNvPr id="13577" name="Oval 2936"/>
          <p:cNvSpPr>
            <a:spLocks noChangeArrowheads="1"/>
          </p:cNvSpPr>
          <p:nvPr/>
        </p:nvSpPr>
        <p:spPr bwMode="auto">
          <a:xfrm>
            <a:off x="3373438" y="5454650"/>
            <a:ext cx="88900" cy="73025"/>
          </a:xfrm>
          <a:prstGeom prst="ellipse">
            <a:avLst/>
          </a:prstGeom>
          <a:solidFill>
            <a:srgbClr val="FFFFFF"/>
          </a:solidFill>
          <a:ln w="0">
            <a:solidFill>
              <a:srgbClr val="25221E"/>
            </a:solidFill>
            <a:round/>
            <a:headEnd/>
            <a:tailEnd/>
          </a:ln>
        </p:spPr>
        <p:txBody>
          <a:bodyPr/>
          <a:lstStyle/>
          <a:p>
            <a:endParaRPr lang="en-US" dirty="0"/>
          </a:p>
        </p:txBody>
      </p:sp>
      <p:sp>
        <p:nvSpPr>
          <p:cNvPr id="13578" name="Oval 2937"/>
          <p:cNvSpPr>
            <a:spLocks noChangeArrowheads="1"/>
          </p:cNvSpPr>
          <p:nvPr/>
        </p:nvSpPr>
        <p:spPr bwMode="auto">
          <a:xfrm>
            <a:off x="4179888" y="5392738"/>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579" name="Oval 2938"/>
          <p:cNvSpPr>
            <a:spLocks noChangeArrowheads="1"/>
          </p:cNvSpPr>
          <p:nvPr/>
        </p:nvSpPr>
        <p:spPr bwMode="auto">
          <a:xfrm>
            <a:off x="3408363" y="5888038"/>
            <a:ext cx="87312" cy="73025"/>
          </a:xfrm>
          <a:prstGeom prst="ellipse">
            <a:avLst/>
          </a:prstGeom>
          <a:noFill/>
          <a:ln w="0">
            <a:solidFill>
              <a:srgbClr val="25221E"/>
            </a:solidFill>
            <a:round/>
            <a:headEnd/>
            <a:tailEnd/>
          </a:ln>
        </p:spPr>
        <p:txBody>
          <a:bodyPr/>
          <a:lstStyle/>
          <a:p>
            <a:endParaRPr lang="en-US" dirty="0"/>
          </a:p>
        </p:txBody>
      </p:sp>
      <p:sp>
        <p:nvSpPr>
          <p:cNvPr id="13580" name="Oval 2939"/>
          <p:cNvSpPr>
            <a:spLocks noChangeArrowheads="1"/>
          </p:cNvSpPr>
          <p:nvPr/>
        </p:nvSpPr>
        <p:spPr bwMode="auto">
          <a:xfrm>
            <a:off x="4206875" y="5826125"/>
            <a:ext cx="87313" cy="74613"/>
          </a:xfrm>
          <a:prstGeom prst="ellipse">
            <a:avLst/>
          </a:prstGeom>
          <a:noFill/>
          <a:ln w="0">
            <a:solidFill>
              <a:srgbClr val="25221E"/>
            </a:solidFill>
            <a:round/>
            <a:headEnd/>
            <a:tailEnd/>
          </a:ln>
        </p:spPr>
        <p:txBody>
          <a:bodyPr/>
          <a:lstStyle/>
          <a:p>
            <a:endParaRPr lang="en-US" dirty="0"/>
          </a:p>
        </p:txBody>
      </p:sp>
      <p:sp>
        <p:nvSpPr>
          <p:cNvPr id="13581" name="Oval 2940"/>
          <p:cNvSpPr>
            <a:spLocks noChangeArrowheads="1"/>
          </p:cNvSpPr>
          <p:nvPr/>
        </p:nvSpPr>
        <p:spPr bwMode="auto">
          <a:xfrm>
            <a:off x="3475038" y="5284788"/>
            <a:ext cx="80962" cy="74612"/>
          </a:xfrm>
          <a:prstGeom prst="ellipse">
            <a:avLst/>
          </a:prstGeom>
          <a:solidFill>
            <a:srgbClr val="FFFFFF"/>
          </a:solidFill>
          <a:ln w="0">
            <a:solidFill>
              <a:srgbClr val="25221E"/>
            </a:solidFill>
            <a:round/>
            <a:headEnd/>
            <a:tailEnd/>
          </a:ln>
        </p:spPr>
        <p:txBody>
          <a:bodyPr/>
          <a:lstStyle/>
          <a:p>
            <a:endParaRPr lang="en-US" dirty="0"/>
          </a:p>
        </p:txBody>
      </p:sp>
      <p:sp>
        <p:nvSpPr>
          <p:cNvPr id="13582" name="Oval 2941"/>
          <p:cNvSpPr>
            <a:spLocks noChangeArrowheads="1"/>
          </p:cNvSpPr>
          <p:nvPr/>
        </p:nvSpPr>
        <p:spPr bwMode="auto">
          <a:xfrm>
            <a:off x="3576638" y="5372100"/>
            <a:ext cx="80962" cy="74613"/>
          </a:xfrm>
          <a:prstGeom prst="ellipse">
            <a:avLst/>
          </a:prstGeom>
          <a:solidFill>
            <a:srgbClr val="FFFFFF"/>
          </a:solidFill>
          <a:ln w="0">
            <a:solidFill>
              <a:srgbClr val="25221E"/>
            </a:solidFill>
            <a:round/>
            <a:headEnd/>
            <a:tailEnd/>
          </a:ln>
        </p:spPr>
        <p:txBody>
          <a:bodyPr/>
          <a:lstStyle/>
          <a:p>
            <a:endParaRPr lang="en-US" dirty="0"/>
          </a:p>
        </p:txBody>
      </p:sp>
      <p:sp>
        <p:nvSpPr>
          <p:cNvPr id="13583" name="Oval 2942"/>
          <p:cNvSpPr>
            <a:spLocks noChangeArrowheads="1"/>
          </p:cNvSpPr>
          <p:nvPr/>
        </p:nvSpPr>
        <p:spPr bwMode="auto">
          <a:xfrm>
            <a:off x="3489325" y="5745163"/>
            <a:ext cx="87313" cy="74612"/>
          </a:xfrm>
          <a:prstGeom prst="ellipse">
            <a:avLst/>
          </a:prstGeom>
          <a:noFill/>
          <a:ln w="0">
            <a:solidFill>
              <a:srgbClr val="25221E"/>
            </a:solidFill>
            <a:round/>
            <a:headEnd/>
            <a:tailEnd/>
          </a:ln>
        </p:spPr>
        <p:txBody>
          <a:bodyPr/>
          <a:lstStyle/>
          <a:p>
            <a:endParaRPr lang="en-US" dirty="0"/>
          </a:p>
        </p:txBody>
      </p:sp>
      <p:sp>
        <p:nvSpPr>
          <p:cNvPr id="13584" name="Oval 2943"/>
          <p:cNvSpPr>
            <a:spLocks noChangeArrowheads="1"/>
          </p:cNvSpPr>
          <p:nvPr/>
        </p:nvSpPr>
        <p:spPr bwMode="auto">
          <a:xfrm>
            <a:off x="4294188" y="5684838"/>
            <a:ext cx="88900" cy="73025"/>
          </a:xfrm>
          <a:prstGeom prst="ellipse">
            <a:avLst/>
          </a:prstGeom>
          <a:noFill/>
          <a:ln w="0">
            <a:solidFill>
              <a:srgbClr val="25221E"/>
            </a:solidFill>
            <a:round/>
            <a:headEnd/>
            <a:tailEnd/>
          </a:ln>
        </p:spPr>
        <p:txBody>
          <a:bodyPr/>
          <a:lstStyle/>
          <a:p>
            <a:endParaRPr lang="en-US" dirty="0"/>
          </a:p>
        </p:txBody>
      </p:sp>
      <p:sp>
        <p:nvSpPr>
          <p:cNvPr id="13585" name="Oval 2944"/>
          <p:cNvSpPr>
            <a:spLocks noChangeArrowheads="1"/>
          </p:cNvSpPr>
          <p:nvPr/>
        </p:nvSpPr>
        <p:spPr bwMode="auto">
          <a:xfrm>
            <a:off x="3435350" y="5527675"/>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586" name="Oval 2945"/>
          <p:cNvSpPr>
            <a:spLocks noChangeArrowheads="1"/>
          </p:cNvSpPr>
          <p:nvPr/>
        </p:nvSpPr>
        <p:spPr bwMode="auto">
          <a:xfrm>
            <a:off x="4240213" y="5467350"/>
            <a:ext cx="88900" cy="74613"/>
          </a:xfrm>
          <a:prstGeom prst="ellipse">
            <a:avLst/>
          </a:prstGeom>
          <a:noFill/>
          <a:ln w="0">
            <a:solidFill>
              <a:srgbClr val="25221E"/>
            </a:solidFill>
            <a:round/>
            <a:headEnd/>
            <a:tailEnd/>
          </a:ln>
        </p:spPr>
        <p:txBody>
          <a:bodyPr/>
          <a:lstStyle/>
          <a:p>
            <a:endParaRPr lang="en-US" dirty="0"/>
          </a:p>
        </p:txBody>
      </p:sp>
      <p:sp>
        <p:nvSpPr>
          <p:cNvPr id="13587" name="Oval 2946"/>
          <p:cNvSpPr>
            <a:spLocks noChangeArrowheads="1"/>
          </p:cNvSpPr>
          <p:nvPr/>
        </p:nvSpPr>
        <p:spPr bwMode="auto">
          <a:xfrm>
            <a:off x="3462338" y="5961063"/>
            <a:ext cx="87312" cy="74612"/>
          </a:xfrm>
          <a:prstGeom prst="ellipse">
            <a:avLst/>
          </a:prstGeom>
          <a:noFill/>
          <a:ln w="0">
            <a:solidFill>
              <a:srgbClr val="25221E"/>
            </a:solidFill>
            <a:round/>
            <a:headEnd/>
            <a:tailEnd/>
          </a:ln>
        </p:spPr>
        <p:txBody>
          <a:bodyPr/>
          <a:lstStyle/>
          <a:p>
            <a:endParaRPr lang="en-US" dirty="0"/>
          </a:p>
        </p:txBody>
      </p:sp>
      <p:sp>
        <p:nvSpPr>
          <p:cNvPr id="13588" name="Oval 2947"/>
          <p:cNvSpPr>
            <a:spLocks noChangeArrowheads="1"/>
          </p:cNvSpPr>
          <p:nvPr/>
        </p:nvSpPr>
        <p:spPr bwMode="auto">
          <a:xfrm>
            <a:off x="4267200" y="5900738"/>
            <a:ext cx="88900" cy="74612"/>
          </a:xfrm>
          <a:prstGeom prst="ellipse">
            <a:avLst/>
          </a:prstGeom>
          <a:noFill/>
          <a:ln w="0">
            <a:solidFill>
              <a:srgbClr val="25221E"/>
            </a:solidFill>
            <a:round/>
            <a:headEnd/>
            <a:tailEnd/>
          </a:ln>
        </p:spPr>
        <p:txBody>
          <a:bodyPr/>
          <a:lstStyle/>
          <a:p>
            <a:endParaRPr lang="en-US" dirty="0"/>
          </a:p>
        </p:txBody>
      </p:sp>
      <p:sp>
        <p:nvSpPr>
          <p:cNvPr id="13589" name="Oval 2948"/>
          <p:cNvSpPr>
            <a:spLocks noChangeArrowheads="1"/>
          </p:cNvSpPr>
          <p:nvPr/>
        </p:nvSpPr>
        <p:spPr bwMode="auto">
          <a:xfrm>
            <a:off x="3448050" y="5819775"/>
            <a:ext cx="88900" cy="74613"/>
          </a:xfrm>
          <a:prstGeom prst="ellipse">
            <a:avLst/>
          </a:prstGeom>
          <a:noFill/>
          <a:ln w="0">
            <a:solidFill>
              <a:srgbClr val="25221E"/>
            </a:solidFill>
            <a:round/>
            <a:headEnd/>
            <a:tailEnd/>
          </a:ln>
        </p:spPr>
        <p:txBody>
          <a:bodyPr/>
          <a:lstStyle/>
          <a:p>
            <a:endParaRPr lang="en-US" dirty="0"/>
          </a:p>
        </p:txBody>
      </p:sp>
      <p:sp>
        <p:nvSpPr>
          <p:cNvPr id="13590" name="Oval 2949"/>
          <p:cNvSpPr>
            <a:spLocks noChangeArrowheads="1"/>
          </p:cNvSpPr>
          <p:nvPr/>
        </p:nvSpPr>
        <p:spPr bwMode="auto">
          <a:xfrm>
            <a:off x="4254500" y="5757863"/>
            <a:ext cx="87313" cy="74612"/>
          </a:xfrm>
          <a:prstGeom prst="ellipse">
            <a:avLst/>
          </a:prstGeom>
          <a:noFill/>
          <a:ln w="0">
            <a:solidFill>
              <a:srgbClr val="25221E"/>
            </a:solidFill>
            <a:round/>
            <a:headEnd/>
            <a:tailEnd/>
          </a:ln>
        </p:spPr>
        <p:txBody>
          <a:bodyPr/>
          <a:lstStyle/>
          <a:p>
            <a:endParaRPr lang="en-US" dirty="0"/>
          </a:p>
        </p:txBody>
      </p:sp>
      <p:sp>
        <p:nvSpPr>
          <p:cNvPr id="13591" name="Oval 2950"/>
          <p:cNvSpPr>
            <a:spLocks noChangeArrowheads="1"/>
          </p:cNvSpPr>
          <p:nvPr/>
        </p:nvSpPr>
        <p:spPr bwMode="auto">
          <a:xfrm>
            <a:off x="3394075" y="560228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592" name="Oval 2951"/>
          <p:cNvSpPr>
            <a:spLocks noChangeArrowheads="1"/>
          </p:cNvSpPr>
          <p:nvPr/>
        </p:nvSpPr>
        <p:spPr bwMode="auto">
          <a:xfrm>
            <a:off x="4200525" y="5541963"/>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593" name="Oval 2952"/>
          <p:cNvSpPr>
            <a:spLocks noChangeArrowheads="1"/>
          </p:cNvSpPr>
          <p:nvPr/>
        </p:nvSpPr>
        <p:spPr bwMode="auto">
          <a:xfrm>
            <a:off x="3427413" y="6035675"/>
            <a:ext cx="82550" cy="74613"/>
          </a:xfrm>
          <a:prstGeom prst="ellipse">
            <a:avLst/>
          </a:prstGeom>
          <a:noFill/>
          <a:ln w="0">
            <a:solidFill>
              <a:srgbClr val="25221E"/>
            </a:solidFill>
            <a:round/>
            <a:headEnd/>
            <a:tailEnd/>
          </a:ln>
        </p:spPr>
        <p:txBody>
          <a:bodyPr/>
          <a:lstStyle/>
          <a:p>
            <a:endParaRPr lang="en-US" dirty="0"/>
          </a:p>
        </p:txBody>
      </p:sp>
      <p:sp>
        <p:nvSpPr>
          <p:cNvPr id="13594" name="Oval 2953"/>
          <p:cNvSpPr>
            <a:spLocks noChangeArrowheads="1"/>
          </p:cNvSpPr>
          <p:nvPr/>
        </p:nvSpPr>
        <p:spPr bwMode="auto">
          <a:xfrm>
            <a:off x="4227513" y="5969000"/>
            <a:ext cx="87312" cy="80963"/>
          </a:xfrm>
          <a:prstGeom prst="ellipse">
            <a:avLst/>
          </a:prstGeom>
          <a:noFill/>
          <a:ln w="0">
            <a:solidFill>
              <a:srgbClr val="25221E"/>
            </a:solidFill>
            <a:round/>
            <a:headEnd/>
            <a:tailEnd/>
          </a:ln>
        </p:spPr>
        <p:txBody>
          <a:bodyPr/>
          <a:lstStyle/>
          <a:p>
            <a:endParaRPr lang="en-US" dirty="0"/>
          </a:p>
        </p:txBody>
      </p:sp>
      <p:sp>
        <p:nvSpPr>
          <p:cNvPr id="13595" name="Oval 2954"/>
          <p:cNvSpPr>
            <a:spLocks noChangeArrowheads="1"/>
          </p:cNvSpPr>
          <p:nvPr/>
        </p:nvSpPr>
        <p:spPr bwMode="auto">
          <a:xfrm>
            <a:off x="3122613" y="5243513"/>
            <a:ext cx="88900" cy="74612"/>
          </a:xfrm>
          <a:prstGeom prst="ellipse">
            <a:avLst/>
          </a:prstGeom>
          <a:noFill/>
          <a:ln w="0">
            <a:solidFill>
              <a:srgbClr val="25221E"/>
            </a:solidFill>
            <a:round/>
            <a:headEnd/>
            <a:tailEnd/>
          </a:ln>
        </p:spPr>
        <p:txBody>
          <a:bodyPr/>
          <a:lstStyle/>
          <a:p>
            <a:endParaRPr lang="en-US" dirty="0"/>
          </a:p>
        </p:txBody>
      </p:sp>
      <p:sp>
        <p:nvSpPr>
          <p:cNvPr id="13596" name="Oval 2955"/>
          <p:cNvSpPr>
            <a:spLocks noChangeArrowheads="1"/>
          </p:cNvSpPr>
          <p:nvPr/>
        </p:nvSpPr>
        <p:spPr bwMode="auto">
          <a:xfrm>
            <a:off x="3895725" y="6043613"/>
            <a:ext cx="87313" cy="74612"/>
          </a:xfrm>
          <a:prstGeom prst="ellipse">
            <a:avLst/>
          </a:prstGeom>
          <a:noFill/>
          <a:ln w="0">
            <a:solidFill>
              <a:srgbClr val="25221E"/>
            </a:solidFill>
            <a:round/>
            <a:headEnd/>
            <a:tailEnd/>
          </a:ln>
        </p:spPr>
        <p:txBody>
          <a:bodyPr/>
          <a:lstStyle/>
          <a:p>
            <a:endParaRPr lang="en-US" dirty="0"/>
          </a:p>
        </p:txBody>
      </p:sp>
      <p:sp>
        <p:nvSpPr>
          <p:cNvPr id="13597" name="Oval 2956"/>
          <p:cNvSpPr>
            <a:spLocks noChangeArrowheads="1"/>
          </p:cNvSpPr>
          <p:nvPr/>
        </p:nvSpPr>
        <p:spPr bwMode="auto">
          <a:xfrm>
            <a:off x="3151188" y="5676900"/>
            <a:ext cx="87312" cy="74613"/>
          </a:xfrm>
          <a:prstGeom prst="ellipse">
            <a:avLst/>
          </a:prstGeom>
          <a:noFill/>
          <a:ln w="0">
            <a:solidFill>
              <a:srgbClr val="25221E"/>
            </a:solidFill>
            <a:round/>
            <a:headEnd/>
            <a:tailEnd/>
          </a:ln>
        </p:spPr>
        <p:txBody>
          <a:bodyPr/>
          <a:lstStyle/>
          <a:p>
            <a:endParaRPr lang="en-US" dirty="0"/>
          </a:p>
        </p:txBody>
      </p:sp>
      <p:sp>
        <p:nvSpPr>
          <p:cNvPr id="13598" name="Oval 2957"/>
          <p:cNvSpPr>
            <a:spLocks noChangeArrowheads="1"/>
          </p:cNvSpPr>
          <p:nvPr/>
        </p:nvSpPr>
        <p:spPr bwMode="auto">
          <a:xfrm>
            <a:off x="3949700" y="5610225"/>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599" name="Oval 2958"/>
          <p:cNvSpPr>
            <a:spLocks noChangeArrowheads="1"/>
          </p:cNvSpPr>
          <p:nvPr/>
        </p:nvSpPr>
        <p:spPr bwMode="auto">
          <a:xfrm>
            <a:off x="3095625" y="5461000"/>
            <a:ext cx="88900" cy="74613"/>
          </a:xfrm>
          <a:prstGeom prst="ellipse">
            <a:avLst/>
          </a:prstGeom>
          <a:noFill/>
          <a:ln w="0">
            <a:solidFill>
              <a:srgbClr val="25221E"/>
            </a:solidFill>
            <a:round/>
            <a:headEnd/>
            <a:tailEnd/>
          </a:ln>
        </p:spPr>
        <p:txBody>
          <a:bodyPr/>
          <a:lstStyle/>
          <a:p>
            <a:endParaRPr lang="en-US" dirty="0"/>
          </a:p>
        </p:txBody>
      </p:sp>
      <p:sp>
        <p:nvSpPr>
          <p:cNvPr id="13600" name="Oval 2959"/>
          <p:cNvSpPr>
            <a:spLocks noChangeArrowheads="1"/>
          </p:cNvSpPr>
          <p:nvPr/>
        </p:nvSpPr>
        <p:spPr bwMode="auto">
          <a:xfrm>
            <a:off x="3895725" y="5399088"/>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601" name="Oval 2960"/>
          <p:cNvSpPr>
            <a:spLocks noChangeArrowheads="1"/>
          </p:cNvSpPr>
          <p:nvPr/>
        </p:nvSpPr>
        <p:spPr bwMode="auto">
          <a:xfrm>
            <a:off x="3122613" y="5888038"/>
            <a:ext cx="88900" cy="80962"/>
          </a:xfrm>
          <a:prstGeom prst="ellipse">
            <a:avLst/>
          </a:prstGeom>
          <a:noFill/>
          <a:ln w="0">
            <a:solidFill>
              <a:srgbClr val="25221E"/>
            </a:solidFill>
            <a:round/>
            <a:headEnd/>
            <a:tailEnd/>
          </a:ln>
        </p:spPr>
        <p:txBody>
          <a:bodyPr/>
          <a:lstStyle/>
          <a:p>
            <a:endParaRPr lang="en-US" dirty="0"/>
          </a:p>
        </p:txBody>
      </p:sp>
      <p:sp>
        <p:nvSpPr>
          <p:cNvPr id="13602" name="Oval 2961"/>
          <p:cNvSpPr>
            <a:spLocks noChangeArrowheads="1"/>
          </p:cNvSpPr>
          <p:nvPr/>
        </p:nvSpPr>
        <p:spPr bwMode="auto">
          <a:xfrm>
            <a:off x="3929063" y="5826125"/>
            <a:ext cx="80962" cy="74613"/>
          </a:xfrm>
          <a:prstGeom prst="ellipse">
            <a:avLst/>
          </a:prstGeom>
          <a:solidFill>
            <a:srgbClr val="FFFFFF"/>
          </a:solidFill>
          <a:ln w="0">
            <a:solidFill>
              <a:srgbClr val="25221E"/>
            </a:solidFill>
            <a:round/>
            <a:headEnd/>
            <a:tailEnd/>
          </a:ln>
        </p:spPr>
        <p:txBody>
          <a:bodyPr/>
          <a:lstStyle/>
          <a:p>
            <a:endParaRPr lang="en-US" dirty="0"/>
          </a:p>
        </p:txBody>
      </p:sp>
      <p:sp>
        <p:nvSpPr>
          <p:cNvPr id="13603" name="Oval 2962"/>
          <p:cNvSpPr>
            <a:spLocks noChangeArrowheads="1"/>
          </p:cNvSpPr>
          <p:nvPr/>
        </p:nvSpPr>
        <p:spPr bwMode="auto">
          <a:xfrm>
            <a:off x="3983038" y="5251450"/>
            <a:ext cx="88900" cy="73025"/>
          </a:xfrm>
          <a:prstGeom prst="ellipse">
            <a:avLst/>
          </a:prstGeom>
          <a:solidFill>
            <a:srgbClr val="FFFFFF"/>
          </a:solidFill>
          <a:ln w="0">
            <a:solidFill>
              <a:srgbClr val="25221E"/>
            </a:solidFill>
            <a:round/>
            <a:headEnd/>
            <a:tailEnd/>
          </a:ln>
        </p:spPr>
        <p:txBody>
          <a:bodyPr/>
          <a:lstStyle/>
          <a:p>
            <a:endParaRPr lang="en-US" dirty="0"/>
          </a:p>
        </p:txBody>
      </p:sp>
      <p:sp>
        <p:nvSpPr>
          <p:cNvPr id="13604" name="Oval 2963"/>
          <p:cNvSpPr>
            <a:spLocks noChangeArrowheads="1"/>
          </p:cNvSpPr>
          <p:nvPr/>
        </p:nvSpPr>
        <p:spPr bwMode="auto">
          <a:xfrm>
            <a:off x="3211513" y="5745163"/>
            <a:ext cx="87312" cy="74612"/>
          </a:xfrm>
          <a:prstGeom prst="ellipse">
            <a:avLst/>
          </a:prstGeom>
          <a:noFill/>
          <a:ln w="0">
            <a:solidFill>
              <a:srgbClr val="25221E"/>
            </a:solidFill>
            <a:round/>
            <a:headEnd/>
            <a:tailEnd/>
          </a:ln>
        </p:spPr>
        <p:txBody>
          <a:bodyPr/>
          <a:lstStyle/>
          <a:p>
            <a:endParaRPr lang="en-US" dirty="0"/>
          </a:p>
        </p:txBody>
      </p:sp>
      <p:sp>
        <p:nvSpPr>
          <p:cNvPr id="13605" name="Oval 2964"/>
          <p:cNvSpPr>
            <a:spLocks noChangeArrowheads="1"/>
          </p:cNvSpPr>
          <p:nvPr/>
        </p:nvSpPr>
        <p:spPr bwMode="auto">
          <a:xfrm>
            <a:off x="4010025" y="5684838"/>
            <a:ext cx="88900" cy="73025"/>
          </a:xfrm>
          <a:prstGeom prst="ellipse">
            <a:avLst/>
          </a:prstGeom>
          <a:solidFill>
            <a:srgbClr val="FFFFFF"/>
          </a:solidFill>
          <a:ln w="0">
            <a:solidFill>
              <a:srgbClr val="25221E"/>
            </a:solidFill>
            <a:round/>
            <a:headEnd/>
            <a:tailEnd/>
          </a:ln>
        </p:spPr>
        <p:txBody>
          <a:bodyPr/>
          <a:lstStyle/>
          <a:p>
            <a:endParaRPr lang="en-US" dirty="0"/>
          </a:p>
        </p:txBody>
      </p:sp>
      <p:sp>
        <p:nvSpPr>
          <p:cNvPr id="13606" name="Oval 2965"/>
          <p:cNvSpPr>
            <a:spLocks noChangeArrowheads="1"/>
          </p:cNvSpPr>
          <p:nvPr/>
        </p:nvSpPr>
        <p:spPr bwMode="auto">
          <a:xfrm>
            <a:off x="3157538" y="5535613"/>
            <a:ext cx="80962" cy="74612"/>
          </a:xfrm>
          <a:prstGeom prst="ellipse">
            <a:avLst/>
          </a:prstGeom>
          <a:noFill/>
          <a:ln w="0">
            <a:solidFill>
              <a:srgbClr val="25221E"/>
            </a:solidFill>
            <a:round/>
            <a:headEnd/>
            <a:tailEnd/>
          </a:ln>
        </p:spPr>
        <p:txBody>
          <a:bodyPr/>
          <a:lstStyle/>
          <a:p>
            <a:endParaRPr lang="en-US" dirty="0"/>
          </a:p>
        </p:txBody>
      </p:sp>
      <p:sp>
        <p:nvSpPr>
          <p:cNvPr id="13607" name="Oval 2966"/>
          <p:cNvSpPr>
            <a:spLocks noChangeArrowheads="1"/>
          </p:cNvSpPr>
          <p:nvPr/>
        </p:nvSpPr>
        <p:spPr bwMode="auto">
          <a:xfrm>
            <a:off x="3956050" y="5467350"/>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608" name="Oval 2967"/>
          <p:cNvSpPr>
            <a:spLocks noChangeArrowheads="1"/>
          </p:cNvSpPr>
          <p:nvPr/>
        </p:nvSpPr>
        <p:spPr bwMode="auto">
          <a:xfrm>
            <a:off x="3184525" y="5961063"/>
            <a:ext cx="87313" cy="74612"/>
          </a:xfrm>
          <a:prstGeom prst="ellipse">
            <a:avLst/>
          </a:prstGeom>
          <a:noFill/>
          <a:ln w="0">
            <a:solidFill>
              <a:srgbClr val="25221E"/>
            </a:solidFill>
            <a:round/>
            <a:headEnd/>
            <a:tailEnd/>
          </a:ln>
        </p:spPr>
        <p:txBody>
          <a:bodyPr/>
          <a:lstStyle/>
          <a:p>
            <a:endParaRPr lang="en-US" dirty="0"/>
          </a:p>
        </p:txBody>
      </p:sp>
      <p:sp>
        <p:nvSpPr>
          <p:cNvPr id="13609" name="Oval 2968"/>
          <p:cNvSpPr>
            <a:spLocks noChangeArrowheads="1"/>
          </p:cNvSpPr>
          <p:nvPr/>
        </p:nvSpPr>
        <p:spPr bwMode="auto">
          <a:xfrm>
            <a:off x="3983038" y="5900738"/>
            <a:ext cx="88900" cy="74612"/>
          </a:xfrm>
          <a:prstGeom prst="ellipse">
            <a:avLst/>
          </a:prstGeom>
          <a:noFill/>
          <a:ln w="0">
            <a:solidFill>
              <a:srgbClr val="25221E"/>
            </a:solidFill>
            <a:round/>
            <a:headEnd/>
            <a:tailEnd/>
          </a:ln>
        </p:spPr>
        <p:txBody>
          <a:bodyPr/>
          <a:lstStyle/>
          <a:p>
            <a:endParaRPr lang="en-US" dirty="0"/>
          </a:p>
        </p:txBody>
      </p:sp>
      <p:sp>
        <p:nvSpPr>
          <p:cNvPr id="13610" name="Oval 2969"/>
          <p:cNvSpPr>
            <a:spLocks noChangeArrowheads="1"/>
          </p:cNvSpPr>
          <p:nvPr/>
        </p:nvSpPr>
        <p:spPr bwMode="auto">
          <a:xfrm>
            <a:off x="3136900" y="5392738"/>
            <a:ext cx="87313" cy="74612"/>
          </a:xfrm>
          <a:prstGeom prst="ellipse">
            <a:avLst/>
          </a:prstGeom>
          <a:noFill/>
          <a:ln w="0">
            <a:solidFill>
              <a:srgbClr val="25221E"/>
            </a:solidFill>
            <a:round/>
            <a:headEnd/>
            <a:tailEnd/>
          </a:ln>
        </p:spPr>
        <p:txBody>
          <a:bodyPr/>
          <a:lstStyle/>
          <a:p>
            <a:endParaRPr lang="en-US" dirty="0"/>
          </a:p>
        </p:txBody>
      </p:sp>
      <p:sp>
        <p:nvSpPr>
          <p:cNvPr id="13611" name="Oval 2970"/>
          <p:cNvSpPr>
            <a:spLocks noChangeArrowheads="1"/>
          </p:cNvSpPr>
          <p:nvPr/>
        </p:nvSpPr>
        <p:spPr bwMode="auto">
          <a:xfrm>
            <a:off x="3170238" y="5819775"/>
            <a:ext cx="88900" cy="74613"/>
          </a:xfrm>
          <a:prstGeom prst="ellipse">
            <a:avLst/>
          </a:prstGeom>
          <a:noFill/>
          <a:ln w="0">
            <a:solidFill>
              <a:srgbClr val="25221E"/>
            </a:solidFill>
            <a:round/>
            <a:headEnd/>
            <a:tailEnd/>
          </a:ln>
        </p:spPr>
        <p:txBody>
          <a:bodyPr/>
          <a:lstStyle/>
          <a:p>
            <a:endParaRPr lang="en-US" dirty="0"/>
          </a:p>
        </p:txBody>
      </p:sp>
      <p:sp>
        <p:nvSpPr>
          <p:cNvPr id="13612" name="Oval 2971"/>
          <p:cNvSpPr>
            <a:spLocks noChangeArrowheads="1"/>
          </p:cNvSpPr>
          <p:nvPr/>
        </p:nvSpPr>
        <p:spPr bwMode="auto">
          <a:xfrm>
            <a:off x="3970338" y="5757863"/>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613" name="Oval 2972"/>
          <p:cNvSpPr>
            <a:spLocks noChangeArrowheads="1"/>
          </p:cNvSpPr>
          <p:nvPr/>
        </p:nvSpPr>
        <p:spPr bwMode="auto">
          <a:xfrm>
            <a:off x="3116263" y="5602288"/>
            <a:ext cx="80962" cy="82550"/>
          </a:xfrm>
          <a:prstGeom prst="ellipse">
            <a:avLst/>
          </a:prstGeom>
          <a:noFill/>
          <a:ln w="0">
            <a:solidFill>
              <a:srgbClr val="25221E"/>
            </a:solidFill>
            <a:round/>
            <a:headEnd/>
            <a:tailEnd/>
          </a:ln>
        </p:spPr>
        <p:txBody>
          <a:bodyPr/>
          <a:lstStyle/>
          <a:p>
            <a:endParaRPr lang="en-US" dirty="0"/>
          </a:p>
        </p:txBody>
      </p:sp>
      <p:sp>
        <p:nvSpPr>
          <p:cNvPr id="13614" name="Oval 2973"/>
          <p:cNvSpPr>
            <a:spLocks noChangeArrowheads="1"/>
          </p:cNvSpPr>
          <p:nvPr/>
        </p:nvSpPr>
        <p:spPr bwMode="auto">
          <a:xfrm>
            <a:off x="3916363" y="5541963"/>
            <a:ext cx="87312" cy="74612"/>
          </a:xfrm>
          <a:prstGeom prst="ellipse">
            <a:avLst/>
          </a:prstGeom>
          <a:solidFill>
            <a:srgbClr val="FFFFFF"/>
          </a:solidFill>
          <a:ln w="0">
            <a:solidFill>
              <a:srgbClr val="25221E"/>
            </a:solidFill>
            <a:round/>
            <a:headEnd/>
            <a:tailEnd/>
          </a:ln>
        </p:spPr>
        <p:txBody>
          <a:bodyPr/>
          <a:lstStyle/>
          <a:p>
            <a:endParaRPr lang="en-US" dirty="0"/>
          </a:p>
        </p:txBody>
      </p:sp>
      <p:sp>
        <p:nvSpPr>
          <p:cNvPr id="13615" name="Oval 2974"/>
          <p:cNvSpPr>
            <a:spLocks noChangeArrowheads="1"/>
          </p:cNvSpPr>
          <p:nvPr/>
        </p:nvSpPr>
        <p:spPr bwMode="auto">
          <a:xfrm>
            <a:off x="3143250" y="6035675"/>
            <a:ext cx="88900" cy="74613"/>
          </a:xfrm>
          <a:prstGeom prst="ellipse">
            <a:avLst/>
          </a:prstGeom>
          <a:noFill/>
          <a:ln w="0">
            <a:solidFill>
              <a:srgbClr val="25221E"/>
            </a:solidFill>
            <a:round/>
            <a:headEnd/>
            <a:tailEnd/>
          </a:ln>
        </p:spPr>
        <p:txBody>
          <a:bodyPr/>
          <a:lstStyle/>
          <a:p>
            <a:endParaRPr lang="en-US" dirty="0"/>
          </a:p>
        </p:txBody>
      </p:sp>
      <p:sp>
        <p:nvSpPr>
          <p:cNvPr id="13616" name="Oval 2975"/>
          <p:cNvSpPr>
            <a:spLocks noChangeArrowheads="1"/>
          </p:cNvSpPr>
          <p:nvPr/>
        </p:nvSpPr>
        <p:spPr bwMode="auto">
          <a:xfrm>
            <a:off x="3943350" y="5975350"/>
            <a:ext cx="87313" cy="74613"/>
          </a:xfrm>
          <a:prstGeom prst="ellipse">
            <a:avLst/>
          </a:prstGeom>
          <a:noFill/>
          <a:ln w="0">
            <a:solidFill>
              <a:srgbClr val="25221E"/>
            </a:solidFill>
            <a:round/>
            <a:headEnd/>
            <a:tailEnd/>
          </a:ln>
        </p:spPr>
        <p:txBody>
          <a:bodyPr/>
          <a:lstStyle/>
          <a:p>
            <a:endParaRPr lang="en-US" dirty="0"/>
          </a:p>
        </p:txBody>
      </p:sp>
      <p:sp>
        <p:nvSpPr>
          <p:cNvPr id="13617" name="Oval 2976"/>
          <p:cNvSpPr>
            <a:spLocks noChangeArrowheads="1"/>
          </p:cNvSpPr>
          <p:nvPr/>
        </p:nvSpPr>
        <p:spPr bwMode="auto">
          <a:xfrm>
            <a:off x="3630613" y="4884738"/>
            <a:ext cx="82550" cy="74612"/>
          </a:xfrm>
          <a:prstGeom prst="ellipse">
            <a:avLst/>
          </a:prstGeom>
          <a:noFill/>
          <a:ln w="0">
            <a:solidFill>
              <a:srgbClr val="25221E"/>
            </a:solidFill>
            <a:round/>
            <a:headEnd/>
            <a:tailEnd/>
          </a:ln>
        </p:spPr>
        <p:txBody>
          <a:bodyPr/>
          <a:lstStyle/>
          <a:p>
            <a:endParaRPr lang="en-US" dirty="0"/>
          </a:p>
        </p:txBody>
      </p:sp>
      <p:sp>
        <p:nvSpPr>
          <p:cNvPr id="13618" name="Oval 2977"/>
          <p:cNvSpPr>
            <a:spLocks noChangeArrowheads="1"/>
          </p:cNvSpPr>
          <p:nvPr/>
        </p:nvSpPr>
        <p:spPr bwMode="auto">
          <a:xfrm>
            <a:off x="4003675" y="5141913"/>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619" name="Oval 2978"/>
          <p:cNvSpPr>
            <a:spLocks noChangeArrowheads="1"/>
          </p:cNvSpPr>
          <p:nvPr/>
        </p:nvSpPr>
        <p:spPr bwMode="auto">
          <a:xfrm>
            <a:off x="4275138" y="6043613"/>
            <a:ext cx="87312" cy="74612"/>
          </a:xfrm>
          <a:prstGeom prst="ellipse">
            <a:avLst/>
          </a:prstGeom>
          <a:noFill/>
          <a:ln w="0">
            <a:solidFill>
              <a:srgbClr val="25221E"/>
            </a:solidFill>
            <a:round/>
            <a:headEnd/>
            <a:tailEnd/>
          </a:ln>
        </p:spPr>
        <p:txBody>
          <a:bodyPr/>
          <a:lstStyle/>
          <a:p>
            <a:endParaRPr lang="en-US" dirty="0"/>
          </a:p>
        </p:txBody>
      </p:sp>
      <p:sp>
        <p:nvSpPr>
          <p:cNvPr id="13620" name="Oval 2979"/>
          <p:cNvSpPr>
            <a:spLocks noChangeArrowheads="1"/>
          </p:cNvSpPr>
          <p:nvPr/>
        </p:nvSpPr>
        <p:spPr bwMode="auto">
          <a:xfrm>
            <a:off x="3529013" y="5670550"/>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621" name="Oval 2980"/>
          <p:cNvSpPr>
            <a:spLocks noChangeArrowheads="1"/>
          </p:cNvSpPr>
          <p:nvPr/>
        </p:nvSpPr>
        <p:spPr bwMode="auto">
          <a:xfrm>
            <a:off x="4335463" y="5610225"/>
            <a:ext cx="80962" cy="74613"/>
          </a:xfrm>
          <a:prstGeom prst="ellipse">
            <a:avLst/>
          </a:prstGeom>
          <a:noFill/>
          <a:ln w="0">
            <a:solidFill>
              <a:srgbClr val="25221E"/>
            </a:solidFill>
            <a:round/>
            <a:headEnd/>
            <a:tailEnd/>
          </a:ln>
        </p:spPr>
        <p:txBody>
          <a:bodyPr/>
          <a:lstStyle/>
          <a:p>
            <a:endParaRPr lang="en-US" dirty="0"/>
          </a:p>
        </p:txBody>
      </p:sp>
      <p:sp>
        <p:nvSpPr>
          <p:cNvPr id="13622" name="Oval 2981"/>
          <p:cNvSpPr>
            <a:spLocks noChangeArrowheads="1"/>
          </p:cNvSpPr>
          <p:nvPr/>
        </p:nvSpPr>
        <p:spPr bwMode="auto">
          <a:xfrm>
            <a:off x="3502025" y="5888038"/>
            <a:ext cx="88900" cy="73025"/>
          </a:xfrm>
          <a:prstGeom prst="ellipse">
            <a:avLst/>
          </a:prstGeom>
          <a:noFill/>
          <a:ln w="0">
            <a:solidFill>
              <a:srgbClr val="25221E"/>
            </a:solidFill>
            <a:round/>
            <a:headEnd/>
            <a:tailEnd/>
          </a:ln>
        </p:spPr>
        <p:txBody>
          <a:bodyPr/>
          <a:lstStyle/>
          <a:p>
            <a:endParaRPr lang="en-US" dirty="0"/>
          </a:p>
        </p:txBody>
      </p:sp>
      <p:sp>
        <p:nvSpPr>
          <p:cNvPr id="13623" name="Oval 2982"/>
          <p:cNvSpPr>
            <a:spLocks noChangeArrowheads="1"/>
          </p:cNvSpPr>
          <p:nvPr/>
        </p:nvSpPr>
        <p:spPr bwMode="auto">
          <a:xfrm>
            <a:off x="4308475" y="5826125"/>
            <a:ext cx="87313" cy="74613"/>
          </a:xfrm>
          <a:prstGeom prst="ellipse">
            <a:avLst/>
          </a:prstGeom>
          <a:noFill/>
          <a:ln w="0">
            <a:solidFill>
              <a:srgbClr val="25221E"/>
            </a:solidFill>
            <a:round/>
            <a:headEnd/>
            <a:tailEnd/>
          </a:ln>
        </p:spPr>
        <p:txBody>
          <a:bodyPr/>
          <a:lstStyle/>
          <a:p>
            <a:endParaRPr lang="en-US" dirty="0"/>
          </a:p>
        </p:txBody>
      </p:sp>
      <p:sp>
        <p:nvSpPr>
          <p:cNvPr id="13624" name="Oval 2983"/>
          <p:cNvSpPr>
            <a:spLocks noChangeArrowheads="1"/>
          </p:cNvSpPr>
          <p:nvPr/>
        </p:nvSpPr>
        <p:spPr bwMode="auto">
          <a:xfrm>
            <a:off x="3584575" y="526415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625" name="Oval 2984"/>
          <p:cNvSpPr>
            <a:spLocks noChangeArrowheads="1"/>
          </p:cNvSpPr>
          <p:nvPr/>
        </p:nvSpPr>
        <p:spPr bwMode="auto">
          <a:xfrm>
            <a:off x="3611563" y="5894388"/>
            <a:ext cx="87312" cy="74612"/>
          </a:xfrm>
          <a:prstGeom prst="ellipse">
            <a:avLst/>
          </a:prstGeom>
          <a:noFill/>
          <a:ln w="0">
            <a:solidFill>
              <a:srgbClr val="25221E"/>
            </a:solidFill>
            <a:round/>
            <a:headEnd/>
            <a:tailEnd/>
          </a:ln>
        </p:spPr>
        <p:txBody>
          <a:bodyPr/>
          <a:lstStyle/>
          <a:p>
            <a:endParaRPr lang="en-US" dirty="0"/>
          </a:p>
        </p:txBody>
      </p:sp>
      <p:sp>
        <p:nvSpPr>
          <p:cNvPr id="13626" name="Oval 2985"/>
          <p:cNvSpPr>
            <a:spLocks noChangeArrowheads="1"/>
          </p:cNvSpPr>
          <p:nvPr/>
        </p:nvSpPr>
        <p:spPr bwMode="auto">
          <a:xfrm>
            <a:off x="3536950" y="5527675"/>
            <a:ext cx="80963" cy="74613"/>
          </a:xfrm>
          <a:prstGeom prst="ellipse">
            <a:avLst/>
          </a:prstGeom>
          <a:solidFill>
            <a:srgbClr val="FFFFFF"/>
          </a:solidFill>
          <a:ln w="0">
            <a:solidFill>
              <a:srgbClr val="25221E"/>
            </a:solidFill>
            <a:round/>
            <a:headEnd/>
            <a:tailEnd/>
          </a:ln>
        </p:spPr>
        <p:txBody>
          <a:bodyPr/>
          <a:lstStyle/>
          <a:p>
            <a:endParaRPr lang="en-US" dirty="0"/>
          </a:p>
        </p:txBody>
      </p:sp>
      <p:sp>
        <p:nvSpPr>
          <p:cNvPr id="13627" name="Oval 2986"/>
          <p:cNvSpPr>
            <a:spLocks noChangeArrowheads="1"/>
          </p:cNvSpPr>
          <p:nvPr/>
        </p:nvSpPr>
        <p:spPr bwMode="auto">
          <a:xfrm>
            <a:off x="3563938" y="5961063"/>
            <a:ext cx="87312" cy="74612"/>
          </a:xfrm>
          <a:prstGeom prst="ellipse">
            <a:avLst/>
          </a:prstGeom>
          <a:noFill/>
          <a:ln w="0">
            <a:solidFill>
              <a:srgbClr val="25221E"/>
            </a:solidFill>
            <a:round/>
            <a:headEnd/>
            <a:tailEnd/>
          </a:ln>
        </p:spPr>
        <p:txBody>
          <a:bodyPr/>
          <a:lstStyle/>
          <a:p>
            <a:endParaRPr lang="en-US" dirty="0"/>
          </a:p>
        </p:txBody>
      </p:sp>
      <p:sp>
        <p:nvSpPr>
          <p:cNvPr id="13628" name="Oval 2987"/>
          <p:cNvSpPr>
            <a:spLocks noChangeArrowheads="1"/>
          </p:cNvSpPr>
          <p:nvPr/>
        </p:nvSpPr>
        <p:spPr bwMode="auto">
          <a:xfrm>
            <a:off x="4362450" y="5900738"/>
            <a:ext cx="87313" cy="74612"/>
          </a:xfrm>
          <a:prstGeom prst="ellipse">
            <a:avLst/>
          </a:prstGeom>
          <a:noFill/>
          <a:ln w="0">
            <a:solidFill>
              <a:srgbClr val="25221E"/>
            </a:solidFill>
            <a:round/>
            <a:headEnd/>
            <a:tailEnd/>
          </a:ln>
        </p:spPr>
        <p:txBody>
          <a:bodyPr/>
          <a:lstStyle/>
          <a:p>
            <a:endParaRPr lang="en-US" dirty="0"/>
          </a:p>
        </p:txBody>
      </p:sp>
      <p:sp>
        <p:nvSpPr>
          <p:cNvPr id="13629" name="Oval 2988"/>
          <p:cNvSpPr>
            <a:spLocks noChangeArrowheads="1"/>
          </p:cNvSpPr>
          <p:nvPr/>
        </p:nvSpPr>
        <p:spPr bwMode="auto">
          <a:xfrm>
            <a:off x="4362450" y="6043613"/>
            <a:ext cx="87313" cy="74612"/>
          </a:xfrm>
          <a:prstGeom prst="ellipse">
            <a:avLst/>
          </a:prstGeom>
          <a:noFill/>
          <a:ln w="0">
            <a:solidFill>
              <a:srgbClr val="25221E"/>
            </a:solidFill>
            <a:round/>
            <a:headEnd/>
            <a:tailEnd/>
          </a:ln>
        </p:spPr>
        <p:txBody>
          <a:bodyPr/>
          <a:lstStyle/>
          <a:p>
            <a:endParaRPr lang="en-US" dirty="0"/>
          </a:p>
        </p:txBody>
      </p:sp>
      <p:sp>
        <p:nvSpPr>
          <p:cNvPr id="13630" name="Oval 2989"/>
          <p:cNvSpPr>
            <a:spLocks noChangeArrowheads="1"/>
          </p:cNvSpPr>
          <p:nvPr/>
        </p:nvSpPr>
        <p:spPr bwMode="auto">
          <a:xfrm>
            <a:off x="3549650" y="5819775"/>
            <a:ext cx="88900" cy="74613"/>
          </a:xfrm>
          <a:prstGeom prst="ellipse">
            <a:avLst/>
          </a:prstGeom>
          <a:noFill/>
          <a:ln w="0">
            <a:solidFill>
              <a:srgbClr val="25221E"/>
            </a:solidFill>
            <a:round/>
            <a:headEnd/>
            <a:tailEnd/>
          </a:ln>
        </p:spPr>
        <p:txBody>
          <a:bodyPr/>
          <a:lstStyle/>
          <a:p>
            <a:endParaRPr lang="en-US" dirty="0"/>
          </a:p>
        </p:txBody>
      </p:sp>
      <p:sp>
        <p:nvSpPr>
          <p:cNvPr id="13631" name="Oval 2990"/>
          <p:cNvSpPr>
            <a:spLocks noChangeArrowheads="1"/>
          </p:cNvSpPr>
          <p:nvPr/>
        </p:nvSpPr>
        <p:spPr bwMode="auto">
          <a:xfrm>
            <a:off x="4348163" y="5751513"/>
            <a:ext cx="88900" cy="74612"/>
          </a:xfrm>
          <a:prstGeom prst="ellipse">
            <a:avLst/>
          </a:prstGeom>
          <a:noFill/>
          <a:ln w="0">
            <a:solidFill>
              <a:srgbClr val="25221E"/>
            </a:solidFill>
            <a:round/>
            <a:headEnd/>
            <a:tailEnd/>
          </a:ln>
        </p:spPr>
        <p:txBody>
          <a:bodyPr/>
          <a:lstStyle/>
          <a:p>
            <a:endParaRPr lang="en-US" dirty="0"/>
          </a:p>
        </p:txBody>
      </p:sp>
      <p:sp>
        <p:nvSpPr>
          <p:cNvPr id="13632" name="Oval 2991"/>
          <p:cNvSpPr>
            <a:spLocks noChangeArrowheads="1"/>
          </p:cNvSpPr>
          <p:nvPr/>
        </p:nvSpPr>
        <p:spPr bwMode="auto">
          <a:xfrm>
            <a:off x="3495675" y="5602288"/>
            <a:ext cx="80963" cy="74612"/>
          </a:xfrm>
          <a:prstGeom prst="ellipse">
            <a:avLst/>
          </a:prstGeom>
          <a:solidFill>
            <a:srgbClr val="FFFFFF"/>
          </a:solidFill>
          <a:ln w="0">
            <a:solidFill>
              <a:srgbClr val="25221E"/>
            </a:solidFill>
            <a:round/>
            <a:headEnd/>
            <a:tailEnd/>
          </a:ln>
        </p:spPr>
        <p:txBody>
          <a:bodyPr/>
          <a:lstStyle/>
          <a:p>
            <a:endParaRPr lang="en-US" dirty="0"/>
          </a:p>
        </p:txBody>
      </p:sp>
      <p:sp>
        <p:nvSpPr>
          <p:cNvPr id="13633" name="Oval 2992"/>
          <p:cNvSpPr>
            <a:spLocks noChangeArrowheads="1"/>
          </p:cNvSpPr>
          <p:nvPr/>
        </p:nvSpPr>
        <p:spPr bwMode="auto">
          <a:xfrm>
            <a:off x="4294188" y="5541963"/>
            <a:ext cx="88900" cy="74612"/>
          </a:xfrm>
          <a:prstGeom prst="ellipse">
            <a:avLst/>
          </a:prstGeom>
          <a:noFill/>
          <a:ln w="0">
            <a:solidFill>
              <a:srgbClr val="25221E"/>
            </a:solidFill>
            <a:round/>
            <a:headEnd/>
            <a:tailEnd/>
          </a:ln>
        </p:spPr>
        <p:txBody>
          <a:bodyPr/>
          <a:lstStyle/>
          <a:p>
            <a:endParaRPr lang="en-US" dirty="0"/>
          </a:p>
        </p:txBody>
      </p:sp>
      <p:sp>
        <p:nvSpPr>
          <p:cNvPr id="13634" name="Oval 2993"/>
          <p:cNvSpPr>
            <a:spLocks noChangeArrowheads="1"/>
          </p:cNvSpPr>
          <p:nvPr/>
        </p:nvSpPr>
        <p:spPr bwMode="auto">
          <a:xfrm>
            <a:off x="3522663" y="6035675"/>
            <a:ext cx="88900" cy="74613"/>
          </a:xfrm>
          <a:prstGeom prst="ellipse">
            <a:avLst/>
          </a:prstGeom>
          <a:noFill/>
          <a:ln w="0">
            <a:solidFill>
              <a:srgbClr val="25221E"/>
            </a:solidFill>
            <a:round/>
            <a:headEnd/>
            <a:tailEnd/>
          </a:ln>
        </p:spPr>
        <p:txBody>
          <a:bodyPr/>
          <a:lstStyle/>
          <a:p>
            <a:endParaRPr lang="en-US" dirty="0"/>
          </a:p>
        </p:txBody>
      </p:sp>
      <p:sp>
        <p:nvSpPr>
          <p:cNvPr id="13635" name="Oval 2994"/>
          <p:cNvSpPr>
            <a:spLocks noChangeArrowheads="1"/>
          </p:cNvSpPr>
          <p:nvPr/>
        </p:nvSpPr>
        <p:spPr bwMode="auto">
          <a:xfrm>
            <a:off x="4321175" y="5969000"/>
            <a:ext cx="88900" cy="74613"/>
          </a:xfrm>
          <a:prstGeom prst="ellipse">
            <a:avLst/>
          </a:prstGeom>
          <a:noFill/>
          <a:ln w="0">
            <a:solidFill>
              <a:srgbClr val="25221E"/>
            </a:solidFill>
            <a:round/>
            <a:headEnd/>
            <a:tailEnd/>
          </a:ln>
        </p:spPr>
        <p:txBody>
          <a:bodyPr/>
          <a:lstStyle/>
          <a:p>
            <a:endParaRPr lang="en-US" dirty="0"/>
          </a:p>
        </p:txBody>
      </p:sp>
      <p:sp>
        <p:nvSpPr>
          <p:cNvPr id="13636" name="Oval 2995"/>
          <p:cNvSpPr>
            <a:spLocks noChangeArrowheads="1"/>
          </p:cNvSpPr>
          <p:nvPr/>
        </p:nvSpPr>
        <p:spPr bwMode="auto">
          <a:xfrm>
            <a:off x="3705225" y="6043613"/>
            <a:ext cx="80963" cy="74612"/>
          </a:xfrm>
          <a:prstGeom prst="ellipse">
            <a:avLst/>
          </a:prstGeom>
          <a:noFill/>
          <a:ln w="0">
            <a:solidFill>
              <a:srgbClr val="25221E"/>
            </a:solidFill>
            <a:round/>
            <a:headEnd/>
            <a:tailEnd/>
          </a:ln>
        </p:spPr>
        <p:txBody>
          <a:bodyPr/>
          <a:lstStyle/>
          <a:p>
            <a:endParaRPr lang="en-US" dirty="0"/>
          </a:p>
        </p:txBody>
      </p:sp>
      <p:sp>
        <p:nvSpPr>
          <p:cNvPr id="13637" name="Oval 2996"/>
          <p:cNvSpPr>
            <a:spLocks noChangeArrowheads="1"/>
          </p:cNvSpPr>
          <p:nvPr/>
        </p:nvSpPr>
        <p:spPr bwMode="auto">
          <a:xfrm>
            <a:off x="2960688" y="5676900"/>
            <a:ext cx="88900" cy="74613"/>
          </a:xfrm>
          <a:prstGeom prst="ellipse">
            <a:avLst/>
          </a:prstGeom>
          <a:noFill/>
          <a:ln w="0">
            <a:solidFill>
              <a:srgbClr val="25221E"/>
            </a:solidFill>
            <a:round/>
            <a:headEnd/>
            <a:tailEnd/>
          </a:ln>
        </p:spPr>
        <p:txBody>
          <a:bodyPr/>
          <a:lstStyle/>
          <a:p>
            <a:endParaRPr lang="en-US" dirty="0"/>
          </a:p>
        </p:txBody>
      </p:sp>
      <p:sp>
        <p:nvSpPr>
          <p:cNvPr id="13638" name="Oval 2997"/>
          <p:cNvSpPr>
            <a:spLocks noChangeArrowheads="1"/>
          </p:cNvSpPr>
          <p:nvPr/>
        </p:nvSpPr>
        <p:spPr bwMode="auto">
          <a:xfrm>
            <a:off x="3759200" y="561022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639" name="Oval 2998"/>
          <p:cNvSpPr>
            <a:spLocks noChangeArrowheads="1"/>
          </p:cNvSpPr>
          <p:nvPr/>
        </p:nvSpPr>
        <p:spPr bwMode="auto">
          <a:xfrm>
            <a:off x="2900363" y="5461000"/>
            <a:ext cx="87312" cy="74613"/>
          </a:xfrm>
          <a:prstGeom prst="ellipse">
            <a:avLst/>
          </a:prstGeom>
          <a:noFill/>
          <a:ln w="0">
            <a:solidFill>
              <a:srgbClr val="25221E"/>
            </a:solidFill>
            <a:round/>
            <a:headEnd/>
            <a:tailEnd/>
          </a:ln>
        </p:spPr>
        <p:txBody>
          <a:bodyPr/>
          <a:lstStyle/>
          <a:p>
            <a:endParaRPr lang="en-US" dirty="0"/>
          </a:p>
        </p:txBody>
      </p:sp>
      <p:sp>
        <p:nvSpPr>
          <p:cNvPr id="13640" name="Oval 2999"/>
          <p:cNvSpPr>
            <a:spLocks noChangeArrowheads="1"/>
          </p:cNvSpPr>
          <p:nvPr/>
        </p:nvSpPr>
        <p:spPr bwMode="auto">
          <a:xfrm>
            <a:off x="2933700" y="5894388"/>
            <a:ext cx="88900" cy="74612"/>
          </a:xfrm>
          <a:prstGeom prst="ellipse">
            <a:avLst/>
          </a:prstGeom>
          <a:noFill/>
          <a:ln w="0">
            <a:solidFill>
              <a:srgbClr val="25221E"/>
            </a:solidFill>
            <a:round/>
            <a:headEnd/>
            <a:tailEnd/>
          </a:ln>
        </p:spPr>
        <p:txBody>
          <a:bodyPr/>
          <a:lstStyle/>
          <a:p>
            <a:endParaRPr lang="en-US" dirty="0"/>
          </a:p>
        </p:txBody>
      </p:sp>
      <p:sp>
        <p:nvSpPr>
          <p:cNvPr id="13641" name="Oval 3000"/>
          <p:cNvSpPr>
            <a:spLocks noChangeArrowheads="1"/>
          </p:cNvSpPr>
          <p:nvPr/>
        </p:nvSpPr>
        <p:spPr bwMode="auto">
          <a:xfrm>
            <a:off x="3732213" y="5826125"/>
            <a:ext cx="88900" cy="74613"/>
          </a:xfrm>
          <a:prstGeom prst="ellipse">
            <a:avLst/>
          </a:prstGeom>
          <a:noFill/>
          <a:ln w="0">
            <a:solidFill>
              <a:srgbClr val="25221E"/>
            </a:solidFill>
            <a:round/>
            <a:headEnd/>
            <a:tailEnd/>
          </a:ln>
        </p:spPr>
        <p:txBody>
          <a:bodyPr/>
          <a:lstStyle/>
          <a:p>
            <a:endParaRPr lang="en-US" dirty="0"/>
          </a:p>
        </p:txBody>
      </p:sp>
      <p:sp>
        <p:nvSpPr>
          <p:cNvPr id="13642" name="Oval 3001"/>
          <p:cNvSpPr>
            <a:spLocks noChangeArrowheads="1"/>
          </p:cNvSpPr>
          <p:nvPr/>
        </p:nvSpPr>
        <p:spPr bwMode="auto">
          <a:xfrm>
            <a:off x="2987675" y="5318125"/>
            <a:ext cx="88900" cy="74613"/>
          </a:xfrm>
          <a:prstGeom prst="ellipse">
            <a:avLst/>
          </a:prstGeom>
          <a:noFill/>
          <a:ln w="0">
            <a:solidFill>
              <a:srgbClr val="25221E"/>
            </a:solidFill>
            <a:round/>
            <a:headEnd/>
            <a:tailEnd/>
          </a:ln>
        </p:spPr>
        <p:txBody>
          <a:bodyPr/>
          <a:lstStyle/>
          <a:p>
            <a:endParaRPr lang="en-US" dirty="0"/>
          </a:p>
        </p:txBody>
      </p:sp>
      <p:sp>
        <p:nvSpPr>
          <p:cNvPr id="13643" name="Oval 3002"/>
          <p:cNvSpPr>
            <a:spLocks noChangeArrowheads="1"/>
          </p:cNvSpPr>
          <p:nvPr/>
        </p:nvSpPr>
        <p:spPr bwMode="auto">
          <a:xfrm>
            <a:off x="3014663" y="5745163"/>
            <a:ext cx="88900" cy="74612"/>
          </a:xfrm>
          <a:prstGeom prst="ellipse">
            <a:avLst/>
          </a:prstGeom>
          <a:noFill/>
          <a:ln w="0">
            <a:solidFill>
              <a:srgbClr val="25221E"/>
            </a:solidFill>
            <a:round/>
            <a:headEnd/>
            <a:tailEnd/>
          </a:ln>
        </p:spPr>
        <p:txBody>
          <a:bodyPr/>
          <a:lstStyle/>
          <a:p>
            <a:endParaRPr lang="en-US" dirty="0"/>
          </a:p>
        </p:txBody>
      </p:sp>
      <p:sp>
        <p:nvSpPr>
          <p:cNvPr id="13644" name="Oval 3003"/>
          <p:cNvSpPr>
            <a:spLocks noChangeArrowheads="1"/>
          </p:cNvSpPr>
          <p:nvPr/>
        </p:nvSpPr>
        <p:spPr bwMode="auto">
          <a:xfrm>
            <a:off x="3821113" y="5684838"/>
            <a:ext cx="87312" cy="73025"/>
          </a:xfrm>
          <a:prstGeom prst="ellipse">
            <a:avLst/>
          </a:prstGeom>
          <a:solidFill>
            <a:srgbClr val="FFFFFF"/>
          </a:solidFill>
          <a:ln w="0">
            <a:solidFill>
              <a:srgbClr val="25221E"/>
            </a:solidFill>
            <a:round/>
            <a:headEnd/>
            <a:tailEnd/>
          </a:ln>
        </p:spPr>
        <p:txBody>
          <a:bodyPr/>
          <a:lstStyle/>
          <a:p>
            <a:endParaRPr lang="en-US" dirty="0"/>
          </a:p>
        </p:txBody>
      </p:sp>
      <p:sp>
        <p:nvSpPr>
          <p:cNvPr id="13645" name="Oval 3004"/>
          <p:cNvSpPr>
            <a:spLocks noChangeArrowheads="1"/>
          </p:cNvSpPr>
          <p:nvPr/>
        </p:nvSpPr>
        <p:spPr bwMode="auto">
          <a:xfrm>
            <a:off x="2960688" y="5535613"/>
            <a:ext cx="88900" cy="74612"/>
          </a:xfrm>
          <a:prstGeom prst="ellipse">
            <a:avLst/>
          </a:prstGeom>
          <a:noFill/>
          <a:ln w="0">
            <a:solidFill>
              <a:srgbClr val="25221E"/>
            </a:solidFill>
            <a:round/>
            <a:headEnd/>
            <a:tailEnd/>
          </a:ln>
        </p:spPr>
        <p:txBody>
          <a:bodyPr/>
          <a:lstStyle/>
          <a:p>
            <a:endParaRPr lang="en-US" dirty="0"/>
          </a:p>
        </p:txBody>
      </p:sp>
      <p:sp>
        <p:nvSpPr>
          <p:cNvPr id="13646" name="Oval 3005"/>
          <p:cNvSpPr>
            <a:spLocks noChangeArrowheads="1"/>
          </p:cNvSpPr>
          <p:nvPr/>
        </p:nvSpPr>
        <p:spPr bwMode="auto">
          <a:xfrm>
            <a:off x="3767138" y="5467350"/>
            <a:ext cx="87312" cy="74613"/>
          </a:xfrm>
          <a:prstGeom prst="ellipse">
            <a:avLst/>
          </a:prstGeom>
          <a:solidFill>
            <a:srgbClr val="FFFFFF"/>
          </a:solidFill>
          <a:ln w="0">
            <a:solidFill>
              <a:srgbClr val="25221E"/>
            </a:solidFill>
            <a:round/>
            <a:headEnd/>
            <a:tailEnd/>
          </a:ln>
        </p:spPr>
        <p:txBody>
          <a:bodyPr/>
          <a:lstStyle/>
          <a:p>
            <a:endParaRPr lang="en-US" dirty="0"/>
          </a:p>
        </p:txBody>
      </p:sp>
      <p:sp>
        <p:nvSpPr>
          <p:cNvPr id="13647" name="Oval 3006"/>
          <p:cNvSpPr>
            <a:spLocks noChangeArrowheads="1"/>
          </p:cNvSpPr>
          <p:nvPr/>
        </p:nvSpPr>
        <p:spPr bwMode="auto">
          <a:xfrm>
            <a:off x="2987675" y="5961063"/>
            <a:ext cx="88900" cy="74612"/>
          </a:xfrm>
          <a:prstGeom prst="ellipse">
            <a:avLst/>
          </a:prstGeom>
          <a:noFill/>
          <a:ln w="0">
            <a:solidFill>
              <a:srgbClr val="25221E"/>
            </a:solidFill>
            <a:round/>
            <a:headEnd/>
            <a:tailEnd/>
          </a:ln>
        </p:spPr>
        <p:txBody>
          <a:bodyPr/>
          <a:lstStyle/>
          <a:p>
            <a:endParaRPr lang="en-US" dirty="0"/>
          </a:p>
        </p:txBody>
      </p:sp>
      <p:sp>
        <p:nvSpPr>
          <p:cNvPr id="13648" name="Oval 3007"/>
          <p:cNvSpPr>
            <a:spLocks noChangeArrowheads="1"/>
          </p:cNvSpPr>
          <p:nvPr/>
        </p:nvSpPr>
        <p:spPr bwMode="auto">
          <a:xfrm>
            <a:off x="3794125" y="5900738"/>
            <a:ext cx="87313" cy="74612"/>
          </a:xfrm>
          <a:prstGeom prst="ellipse">
            <a:avLst/>
          </a:prstGeom>
          <a:noFill/>
          <a:ln w="0">
            <a:solidFill>
              <a:srgbClr val="25221E"/>
            </a:solidFill>
            <a:round/>
            <a:headEnd/>
            <a:tailEnd/>
          </a:ln>
        </p:spPr>
        <p:txBody>
          <a:bodyPr/>
          <a:lstStyle/>
          <a:p>
            <a:endParaRPr lang="en-US" dirty="0"/>
          </a:p>
        </p:txBody>
      </p:sp>
      <p:sp>
        <p:nvSpPr>
          <p:cNvPr id="13649" name="Oval 3008"/>
          <p:cNvSpPr>
            <a:spLocks noChangeArrowheads="1"/>
          </p:cNvSpPr>
          <p:nvPr/>
        </p:nvSpPr>
        <p:spPr bwMode="auto">
          <a:xfrm>
            <a:off x="2947988" y="5392738"/>
            <a:ext cx="87312" cy="74612"/>
          </a:xfrm>
          <a:prstGeom prst="ellipse">
            <a:avLst/>
          </a:prstGeom>
          <a:noFill/>
          <a:ln w="0">
            <a:solidFill>
              <a:srgbClr val="25221E"/>
            </a:solidFill>
            <a:round/>
            <a:headEnd/>
            <a:tailEnd/>
          </a:ln>
        </p:spPr>
        <p:txBody>
          <a:bodyPr/>
          <a:lstStyle/>
          <a:p>
            <a:endParaRPr lang="en-US" dirty="0"/>
          </a:p>
        </p:txBody>
      </p:sp>
      <p:sp>
        <p:nvSpPr>
          <p:cNvPr id="13650" name="Oval 3009"/>
          <p:cNvSpPr>
            <a:spLocks noChangeArrowheads="1"/>
          </p:cNvSpPr>
          <p:nvPr/>
        </p:nvSpPr>
        <p:spPr bwMode="auto">
          <a:xfrm>
            <a:off x="2974975" y="5819775"/>
            <a:ext cx="87313" cy="74613"/>
          </a:xfrm>
          <a:prstGeom prst="ellipse">
            <a:avLst/>
          </a:prstGeom>
          <a:noFill/>
          <a:ln w="0">
            <a:solidFill>
              <a:srgbClr val="25221E"/>
            </a:solidFill>
            <a:round/>
            <a:headEnd/>
            <a:tailEnd/>
          </a:ln>
        </p:spPr>
        <p:txBody>
          <a:bodyPr/>
          <a:lstStyle/>
          <a:p>
            <a:endParaRPr lang="en-US" dirty="0"/>
          </a:p>
        </p:txBody>
      </p:sp>
      <p:sp>
        <p:nvSpPr>
          <p:cNvPr id="13651" name="Oval 3010"/>
          <p:cNvSpPr>
            <a:spLocks noChangeArrowheads="1"/>
          </p:cNvSpPr>
          <p:nvPr/>
        </p:nvSpPr>
        <p:spPr bwMode="auto">
          <a:xfrm>
            <a:off x="3779838" y="5757863"/>
            <a:ext cx="88900" cy="74612"/>
          </a:xfrm>
          <a:prstGeom prst="ellipse">
            <a:avLst/>
          </a:prstGeom>
          <a:noFill/>
          <a:ln w="0">
            <a:solidFill>
              <a:srgbClr val="25221E"/>
            </a:solidFill>
            <a:round/>
            <a:headEnd/>
            <a:tailEnd/>
          </a:ln>
        </p:spPr>
        <p:txBody>
          <a:bodyPr/>
          <a:lstStyle/>
          <a:p>
            <a:endParaRPr lang="en-US" dirty="0"/>
          </a:p>
        </p:txBody>
      </p:sp>
      <p:sp>
        <p:nvSpPr>
          <p:cNvPr id="13652" name="Oval 3011"/>
          <p:cNvSpPr>
            <a:spLocks noChangeArrowheads="1"/>
          </p:cNvSpPr>
          <p:nvPr/>
        </p:nvSpPr>
        <p:spPr bwMode="auto">
          <a:xfrm>
            <a:off x="2921000" y="5610225"/>
            <a:ext cx="87313" cy="74613"/>
          </a:xfrm>
          <a:prstGeom prst="ellipse">
            <a:avLst/>
          </a:prstGeom>
          <a:noFill/>
          <a:ln w="0">
            <a:solidFill>
              <a:srgbClr val="25221E"/>
            </a:solidFill>
            <a:round/>
            <a:headEnd/>
            <a:tailEnd/>
          </a:ln>
        </p:spPr>
        <p:txBody>
          <a:bodyPr/>
          <a:lstStyle/>
          <a:p>
            <a:endParaRPr lang="en-US" dirty="0"/>
          </a:p>
        </p:txBody>
      </p:sp>
      <p:sp>
        <p:nvSpPr>
          <p:cNvPr id="13653" name="Oval 3012"/>
          <p:cNvSpPr>
            <a:spLocks noChangeArrowheads="1"/>
          </p:cNvSpPr>
          <p:nvPr/>
        </p:nvSpPr>
        <p:spPr bwMode="auto">
          <a:xfrm>
            <a:off x="3725863" y="5541963"/>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654" name="Oval 3013"/>
          <p:cNvSpPr>
            <a:spLocks noChangeArrowheads="1"/>
          </p:cNvSpPr>
          <p:nvPr/>
        </p:nvSpPr>
        <p:spPr bwMode="auto">
          <a:xfrm>
            <a:off x="2954338" y="6035675"/>
            <a:ext cx="80962" cy="74613"/>
          </a:xfrm>
          <a:prstGeom prst="ellipse">
            <a:avLst/>
          </a:prstGeom>
          <a:noFill/>
          <a:ln w="0">
            <a:solidFill>
              <a:srgbClr val="25221E"/>
            </a:solidFill>
            <a:round/>
            <a:headEnd/>
            <a:tailEnd/>
          </a:ln>
        </p:spPr>
        <p:txBody>
          <a:bodyPr/>
          <a:lstStyle/>
          <a:p>
            <a:endParaRPr lang="en-US" dirty="0"/>
          </a:p>
        </p:txBody>
      </p:sp>
      <p:sp>
        <p:nvSpPr>
          <p:cNvPr id="13655" name="Oval 3014"/>
          <p:cNvSpPr>
            <a:spLocks noChangeArrowheads="1"/>
          </p:cNvSpPr>
          <p:nvPr/>
        </p:nvSpPr>
        <p:spPr bwMode="auto">
          <a:xfrm>
            <a:off x="3752850" y="5975350"/>
            <a:ext cx="88900" cy="74613"/>
          </a:xfrm>
          <a:prstGeom prst="ellipse">
            <a:avLst/>
          </a:prstGeom>
          <a:noFill/>
          <a:ln w="0">
            <a:solidFill>
              <a:srgbClr val="25221E"/>
            </a:solidFill>
            <a:round/>
            <a:headEnd/>
            <a:tailEnd/>
          </a:ln>
        </p:spPr>
        <p:txBody>
          <a:bodyPr/>
          <a:lstStyle/>
          <a:p>
            <a:endParaRPr lang="en-US" dirty="0"/>
          </a:p>
        </p:txBody>
      </p:sp>
      <p:sp>
        <p:nvSpPr>
          <p:cNvPr id="13656" name="Oval 3015"/>
          <p:cNvSpPr>
            <a:spLocks noChangeArrowheads="1"/>
          </p:cNvSpPr>
          <p:nvPr/>
        </p:nvSpPr>
        <p:spPr bwMode="auto">
          <a:xfrm>
            <a:off x="3076575" y="5102225"/>
            <a:ext cx="87313" cy="74613"/>
          </a:xfrm>
          <a:prstGeom prst="ellipse">
            <a:avLst/>
          </a:prstGeom>
          <a:noFill/>
          <a:ln w="0">
            <a:solidFill>
              <a:srgbClr val="25221E"/>
            </a:solidFill>
            <a:round/>
            <a:headEnd/>
            <a:tailEnd/>
          </a:ln>
        </p:spPr>
        <p:txBody>
          <a:bodyPr/>
          <a:lstStyle/>
          <a:p>
            <a:endParaRPr lang="en-US" dirty="0"/>
          </a:p>
        </p:txBody>
      </p:sp>
      <p:sp>
        <p:nvSpPr>
          <p:cNvPr id="13657" name="Oval 3016"/>
          <p:cNvSpPr>
            <a:spLocks noChangeArrowheads="1"/>
          </p:cNvSpPr>
          <p:nvPr/>
        </p:nvSpPr>
        <p:spPr bwMode="auto">
          <a:xfrm>
            <a:off x="3895725" y="4824413"/>
            <a:ext cx="80963" cy="74612"/>
          </a:xfrm>
          <a:prstGeom prst="ellipse">
            <a:avLst/>
          </a:prstGeom>
          <a:noFill/>
          <a:ln w="0">
            <a:solidFill>
              <a:srgbClr val="25221E"/>
            </a:solidFill>
            <a:round/>
            <a:headEnd/>
            <a:tailEnd/>
          </a:ln>
        </p:spPr>
        <p:txBody>
          <a:bodyPr/>
          <a:lstStyle/>
          <a:p>
            <a:endParaRPr lang="en-US" dirty="0"/>
          </a:p>
        </p:txBody>
      </p:sp>
      <p:sp>
        <p:nvSpPr>
          <p:cNvPr id="13658" name="Oval 3017"/>
          <p:cNvSpPr>
            <a:spLocks noChangeArrowheads="1"/>
          </p:cNvSpPr>
          <p:nvPr/>
        </p:nvSpPr>
        <p:spPr bwMode="auto">
          <a:xfrm>
            <a:off x="3279775" y="5027613"/>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659" name="Oval 3018"/>
          <p:cNvSpPr>
            <a:spLocks noChangeArrowheads="1"/>
          </p:cNvSpPr>
          <p:nvPr/>
        </p:nvSpPr>
        <p:spPr bwMode="auto">
          <a:xfrm>
            <a:off x="3143250" y="5021263"/>
            <a:ext cx="88900" cy="66675"/>
          </a:xfrm>
          <a:prstGeom prst="ellipse">
            <a:avLst/>
          </a:prstGeom>
          <a:solidFill>
            <a:srgbClr val="25221E"/>
          </a:solidFill>
          <a:ln w="0">
            <a:solidFill>
              <a:srgbClr val="25221E"/>
            </a:solidFill>
            <a:round/>
            <a:headEnd/>
            <a:tailEnd/>
          </a:ln>
        </p:spPr>
        <p:txBody>
          <a:bodyPr/>
          <a:lstStyle/>
          <a:p>
            <a:endParaRPr lang="en-US" dirty="0"/>
          </a:p>
        </p:txBody>
      </p:sp>
      <p:sp>
        <p:nvSpPr>
          <p:cNvPr id="13660" name="Oval 3019"/>
          <p:cNvSpPr>
            <a:spLocks noChangeArrowheads="1"/>
          </p:cNvSpPr>
          <p:nvPr/>
        </p:nvSpPr>
        <p:spPr bwMode="auto">
          <a:xfrm>
            <a:off x="3752850" y="5094288"/>
            <a:ext cx="80963" cy="74612"/>
          </a:xfrm>
          <a:prstGeom prst="ellipse">
            <a:avLst/>
          </a:prstGeom>
          <a:solidFill>
            <a:srgbClr val="25221E"/>
          </a:solidFill>
          <a:ln w="0">
            <a:solidFill>
              <a:srgbClr val="25221E"/>
            </a:solidFill>
            <a:round/>
            <a:headEnd/>
            <a:tailEnd/>
          </a:ln>
        </p:spPr>
        <p:txBody>
          <a:bodyPr/>
          <a:lstStyle/>
          <a:p>
            <a:endParaRPr lang="en-US" dirty="0"/>
          </a:p>
        </p:txBody>
      </p:sp>
      <p:sp>
        <p:nvSpPr>
          <p:cNvPr id="13661" name="Oval 3020"/>
          <p:cNvSpPr>
            <a:spLocks noChangeArrowheads="1"/>
          </p:cNvSpPr>
          <p:nvPr/>
        </p:nvSpPr>
        <p:spPr bwMode="auto">
          <a:xfrm>
            <a:off x="3373438" y="508158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662" name="Oval 3021"/>
          <p:cNvSpPr>
            <a:spLocks noChangeArrowheads="1"/>
          </p:cNvSpPr>
          <p:nvPr/>
        </p:nvSpPr>
        <p:spPr bwMode="auto">
          <a:xfrm>
            <a:off x="3502025" y="4830763"/>
            <a:ext cx="88900" cy="74612"/>
          </a:xfrm>
          <a:prstGeom prst="ellipse">
            <a:avLst/>
          </a:prstGeom>
          <a:noFill/>
          <a:ln w="0">
            <a:solidFill>
              <a:srgbClr val="25221E"/>
            </a:solidFill>
            <a:round/>
            <a:headEnd/>
            <a:tailEnd/>
          </a:ln>
        </p:spPr>
        <p:txBody>
          <a:bodyPr/>
          <a:lstStyle/>
          <a:p>
            <a:endParaRPr lang="en-US" dirty="0"/>
          </a:p>
        </p:txBody>
      </p:sp>
      <p:sp>
        <p:nvSpPr>
          <p:cNvPr id="13663" name="Oval 3022"/>
          <p:cNvSpPr>
            <a:spLocks noChangeArrowheads="1"/>
          </p:cNvSpPr>
          <p:nvPr/>
        </p:nvSpPr>
        <p:spPr bwMode="auto">
          <a:xfrm>
            <a:off x="4084638" y="6043613"/>
            <a:ext cx="88900" cy="74612"/>
          </a:xfrm>
          <a:prstGeom prst="ellipse">
            <a:avLst/>
          </a:prstGeom>
          <a:noFill/>
          <a:ln w="0">
            <a:solidFill>
              <a:srgbClr val="25221E"/>
            </a:solidFill>
            <a:round/>
            <a:headEnd/>
            <a:tailEnd/>
          </a:ln>
        </p:spPr>
        <p:txBody>
          <a:bodyPr/>
          <a:lstStyle/>
          <a:p>
            <a:endParaRPr lang="en-US" dirty="0"/>
          </a:p>
        </p:txBody>
      </p:sp>
      <p:sp>
        <p:nvSpPr>
          <p:cNvPr id="13664" name="Oval 3023"/>
          <p:cNvSpPr>
            <a:spLocks noChangeArrowheads="1"/>
          </p:cNvSpPr>
          <p:nvPr/>
        </p:nvSpPr>
        <p:spPr bwMode="auto">
          <a:xfrm>
            <a:off x="3340100" y="567055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665" name="Oval 3024"/>
          <p:cNvSpPr>
            <a:spLocks noChangeArrowheads="1"/>
          </p:cNvSpPr>
          <p:nvPr/>
        </p:nvSpPr>
        <p:spPr bwMode="auto">
          <a:xfrm>
            <a:off x="4138613" y="561022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666" name="Oval 3025"/>
          <p:cNvSpPr>
            <a:spLocks noChangeArrowheads="1"/>
          </p:cNvSpPr>
          <p:nvPr/>
        </p:nvSpPr>
        <p:spPr bwMode="auto">
          <a:xfrm>
            <a:off x="3286125" y="5454650"/>
            <a:ext cx="80963" cy="73025"/>
          </a:xfrm>
          <a:prstGeom prst="ellipse">
            <a:avLst/>
          </a:prstGeom>
          <a:solidFill>
            <a:srgbClr val="FFFFFF"/>
          </a:solidFill>
          <a:ln w="0">
            <a:solidFill>
              <a:srgbClr val="25221E"/>
            </a:solidFill>
            <a:round/>
            <a:headEnd/>
            <a:tailEnd/>
          </a:ln>
        </p:spPr>
        <p:txBody>
          <a:bodyPr/>
          <a:lstStyle/>
          <a:p>
            <a:endParaRPr lang="en-US" dirty="0"/>
          </a:p>
        </p:txBody>
      </p:sp>
      <p:sp>
        <p:nvSpPr>
          <p:cNvPr id="13667" name="Oval 3026"/>
          <p:cNvSpPr>
            <a:spLocks noChangeArrowheads="1"/>
          </p:cNvSpPr>
          <p:nvPr/>
        </p:nvSpPr>
        <p:spPr bwMode="auto">
          <a:xfrm>
            <a:off x="4084638" y="539273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668" name="Oval 3027"/>
          <p:cNvSpPr>
            <a:spLocks noChangeArrowheads="1"/>
          </p:cNvSpPr>
          <p:nvPr/>
        </p:nvSpPr>
        <p:spPr bwMode="auto">
          <a:xfrm>
            <a:off x="3313113" y="5888038"/>
            <a:ext cx="87312" cy="73025"/>
          </a:xfrm>
          <a:prstGeom prst="ellipse">
            <a:avLst/>
          </a:prstGeom>
          <a:noFill/>
          <a:ln w="0">
            <a:solidFill>
              <a:srgbClr val="25221E"/>
            </a:solidFill>
            <a:round/>
            <a:headEnd/>
            <a:tailEnd/>
          </a:ln>
        </p:spPr>
        <p:txBody>
          <a:bodyPr/>
          <a:lstStyle/>
          <a:p>
            <a:endParaRPr lang="en-US" dirty="0"/>
          </a:p>
        </p:txBody>
      </p:sp>
      <p:sp>
        <p:nvSpPr>
          <p:cNvPr id="13669" name="Oval 3028"/>
          <p:cNvSpPr>
            <a:spLocks noChangeArrowheads="1"/>
          </p:cNvSpPr>
          <p:nvPr/>
        </p:nvSpPr>
        <p:spPr bwMode="auto">
          <a:xfrm>
            <a:off x="4111625" y="5826125"/>
            <a:ext cx="88900" cy="74613"/>
          </a:xfrm>
          <a:prstGeom prst="ellipse">
            <a:avLst/>
          </a:prstGeom>
          <a:solidFill>
            <a:srgbClr val="FFFFFF"/>
          </a:solidFill>
          <a:ln w="0">
            <a:solidFill>
              <a:srgbClr val="25221E"/>
            </a:solidFill>
            <a:round/>
            <a:headEnd/>
            <a:tailEnd/>
          </a:ln>
        </p:spPr>
        <p:txBody>
          <a:bodyPr/>
          <a:lstStyle/>
          <a:p>
            <a:endParaRPr lang="en-US" dirty="0"/>
          </a:p>
        </p:txBody>
      </p:sp>
      <p:sp>
        <p:nvSpPr>
          <p:cNvPr id="13670" name="Oval 3029"/>
          <p:cNvSpPr>
            <a:spLocks noChangeArrowheads="1"/>
          </p:cNvSpPr>
          <p:nvPr/>
        </p:nvSpPr>
        <p:spPr bwMode="auto">
          <a:xfrm>
            <a:off x="3441700" y="537210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671" name="Oval 3030"/>
          <p:cNvSpPr>
            <a:spLocks noChangeArrowheads="1"/>
          </p:cNvSpPr>
          <p:nvPr/>
        </p:nvSpPr>
        <p:spPr bwMode="auto">
          <a:xfrm>
            <a:off x="3394075" y="5745163"/>
            <a:ext cx="88900" cy="74612"/>
          </a:xfrm>
          <a:prstGeom prst="ellipse">
            <a:avLst/>
          </a:prstGeom>
          <a:noFill/>
          <a:ln w="0">
            <a:solidFill>
              <a:srgbClr val="25221E"/>
            </a:solidFill>
            <a:round/>
            <a:headEnd/>
            <a:tailEnd/>
          </a:ln>
        </p:spPr>
        <p:txBody>
          <a:bodyPr/>
          <a:lstStyle/>
          <a:p>
            <a:endParaRPr lang="en-US" dirty="0"/>
          </a:p>
        </p:txBody>
      </p:sp>
      <p:sp>
        <p:nvSpPr>
          <p:cNvPr id="13672" name="Oval 3031"/>
          <p:cNvSpPr>
            <a:spLocks noChangeArrowheads="1"/>
          </p:cNvSpPr>
          <p:nvPr/>
        </p:nvSpPr>
        <p:spPr bwMode="auto">
          <a:xfrm>
            <a:off x="4200525" y="5684838"/>
            <a:ext cx="87313" cy="73025"/>
          </a:xfrm>
          <a:prstGeom prst="ellipse">
            <a:avLst/>
          </a:prstGeom>
          <a:solidFill>
            <a:srgbClr val="FFFFFF"/>
          </a:solidFill>
          <a:ln w="0">
            <a:solidFill>
              <a:srgbClr val="25221E"/>
            </a:solidFill>
            <a:round/>
            <a:headEnd/>
            <a:tailEnd/>
          </a:ln>
        </p:spPr>
        <p:txBody>
          <a:bodyPr/>
          <a:lstStyle/>
          <a:p>
            <a:endParaRPr lang="en-US" dirty="0"/>
          </a:p>
        </p:txBody>
      </p:sp>
      <p:sp>
        <p:nvSpPr>
          <p:cNvPr id="13673" name="Oval 3032"/>
          <p:cNvSpPr>
            <a:spLocks noChangeArrowheads="1"/>
          </p:cNvSpPr>
          <p:nvPr/>
        </p:nvSpPr>
        <p:spPr bwMode="auto">
          <a:xfrm>
            <a:off x="3340100" y="5527675"/>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674" name="Oval 3033"/>
          <p:cNvSpPr>
            <a:spLocks noChangeArrowheads="1"/>
          </p:cNvSpPr>
          <p:nvPr/>
        </p:nvSpPr>
        <p:spPr bwMode="auto">
          <a:xfrm>
            <a:off x="4146550" y="5467350"/>
            <a:ext cx="87313" cy="74613"/>
          </a:xfrm>
          <a:prstGeom prst="ellipse">
            <a:avLst/>
          </a:prstGeom>
          <a:solidFill>
            <a:srgbClr val="FFFFFF"/>
          </a:solidFill>
          <a:ln w="0">
            <a:solidFill>
              <a:srgbClr val="25221E"/>
            </a:solidFill>
            <a:round/>
            <a:headEnd/>
            <a:tailEnd/>
          </a:ln>
        </p:spPr>
        <p:txBody>
          <a:bodyPr/>
          <a:lstStyle/>
          <a:p>
            <a:endParaRPr lang="en-US" dirty="0"/>
          </a:p>
        </p:txBody>
      </p:sp>
      <p:sp>
        <p:nvSpPr>
          <p:cNvPr id="13675" name="Oval 3034"/>
          <p:cNvSpPr>
            <a:spLocks noChangeArrowheads="1"/>
          </p:cNvSpPr>
          <p:nvPr/>
        </p:nvSpPr>
        <p:spPr bwMode="auto">
          <a:xfrm>
            <a:off x="3367088" y="5961063"/>
            <a:ext cx="87312" cy="74612"/>
          </a:xfrm>
          <a:prstGeom prst="ellipse">
            <a:avLst/>
          </a:prstGeom>
          <a:noFill/>
          <a:ln w="0">
            <a:solidFill>
              <a:srgbClr val="25221E"/>
            </a:solidFill>
            <a:round/>
            <a:headEnd/>
            <a:tailEnd/>
          </a:ln>
        </p:spPr>
        <p:txBody>
          <a:bodyPr/>
          <a:lstStyle/>
          <a:p>
            <a:endParaRPr lang="en-US" dirty="0"/>
          </a:p>
        </p:txBody>
      </p:sp>
      <p:sp>
        <p:nvSpPr>
          <p:cNvPr id="13676" name="Oval 3035"/>
          <p:cNvSpPr>
            <a:spLocks noChangeArrowheads="1"/>
          </p:cNvSpPr>
          <p:nvPr/>
        </p:nvSpPr>
        <p:spPr bwMode="auto">
          <a:xfrm>
            <a:off x="4173538" y="5900738"/>
            <a:ext cx="87312" cy="74612"/>
          </a:xfrm>
          <a:prstGeom prst="ellipse">
            <a:avLst/>
          </a:prstGeom>
          <a:noFill/>
          <a:ln w="0">
            <a:solidFill>
              <a:srgbClr val="25221E"/>
            </a:solidFill>
            <a:round/>
            <a:headEnd/>
            <a:tailEnd/>
          </a:ln>
        </p:spPr>
        <p:txBody>
          <a:bodyPr/>
          <a:lstStyle/>
          <a:p>
            <a:endParaRPr lang="en-US" dirty="0"/>
          </a:p>
        </p:txBody>
      </p:sp>
      <p:sp>
        <p:nvSpPr>
          <p:cNvPr id="13677" name="Oval 3036"/>
          <p:cNvSpPr>
            <a:spLocks noChangeArrowheads="1"/>
          </p:cNvSpPr>
          <p:nvPr/>
        </p:nvSpPr>
        <p:spPr bwMode="auto">
          <a:xfrm>
            <a:off x="3325813" y="538638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678" name="Oval 3037"/>
          <p:cNvSpPr>
            <a:spLocks noChangeArrowheads="1"/>
          </p:cNvSpPr>
          <p:nvPr/>
        </p:nvSpPr>
        <p:spPr bwMode="auto">
          <a:xfrm>
            <a:off x="4132263" y="5324475"/>
            <a:ext cx="87312" cy="74613"/>
          </a:xfrm>
          <a:prstGeom prst="ellipse">
            <a:avLst/>
          </a:prstGeom>
          <a:solidFill>
            <a:srgbClr val="FFFFFF"/>
          </a:solidFill>
          <a:ln w="0">
            <a:solidFill>
              <a:srgbClr val="25221E"/>
            </a:solidFill>
            <a:round/>
            <a:headEnd/>
            <a:tailEnd/>
          </a:ln>
        </p:spPr>
        <p:txBody>
          <a:bodyPr/>
          <a:lstStyle/>
          <a:p>
            <a:endParaRPr lang="en-US" dirty="0"/>
          </a:p>
        </p:txBody>
      </p:sp>
      <p:sp>
        <p:nvSpPr>
          <p:cNvPr id="13679" name="Oval 3038"/>
          <p:cNvSpPr>
            <a:spLocks noChangeArrowheads="1"/>
          </p:cNvSpPr>
          <p:nvPr/>
        </p:nvSpPr>
        <p:spPr bwMode="auto">
          <a:xfrm>
            <a:off x="3354388" y="5819775"/>
            <a:ext cx="87312" cy="74613"/>
          </a:xfrm>
          <a:prstGeom prst="ellipse">
            <a:avLst/>
          </a:prstGeom>
          <a:noFill/>
          <a:ln w="0">
            <a:solidFill>
              <a:srgbClr val="25221E"/>
            </a:solidFill>
            <a:round/>
            <a:headEnd/>
            <a:tailEnd/>
          </a:ln>
        </p:spPr>
        <p:txBody>
          <a:bodyPr/>
          <a:lstStyle/>
          <a:p>
            <a:endParaRPr lang="en-US" dirty="0"/>
          </a:p>
        </p:txBody>
      </p:sp>
      <p:sp>
        <p:nvSpPr>
          <p:cNvPr id="13680" name="Oval 3039"/>
          <p:cNvSpPr>
            <a:spLocks noChangeArrowheads="1"/>
          </p:cNvSpPr>
          <p:nvPr/>
        </p:nvSpPr>
        <p:spPr bwMode="auto">
          <a:xfrm>
            <a:off x="4159250" y="5757863"/>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681" name="Oval 3040"/>
          <p:cNvSpPr>
            <a:spLocks noChangeArrowheads="1"/>
          </p:cNvSpPr>
          <p:nvPr/>
        </p:nvSpPr>
        <p:spPr bwMode="auto">
          <a:xfrm>
            <a:off x="3298825" y="5602288"/>
            <a:ext cx="88900" cy="74612"/>
          </a:xfrm>
          <a:prstGeom prst="ellipse">
            <a:avLst/>
          </a:prstGeom>
          <a:solidFill>
            <a:srgbClr val="FFFFFF"/>
          </a:solidFill>
          <a:ln w="0">
            <a:solidFill>
              <a:srgbClr val="25221E"/>
            </a:solidFill>
            <a:round/>
            <a:headEnd/>
            <a:tailEnd/>
          </a:ln>
        </p:spPr>
        <p:txBody>
          <a:bodyPr/>
          <a:lstStyle/>
          <a:p>
            <a:endParaRPr lang="en-US" dirty="0"/>
          </a:p>
        </p:txBody>
      </p:sp>
      <p:sp>
        <p:nvSpPr>
          <p:cNvPr id="13682" name="Oval 3041"/>
          <p:cNvSpPr>
            <a:spLocks noChangeArrowheads="1"/>
          </p:cNvSpPr>
          <p:nvPr/>
        </p:nvSpPr>
        <p:spPr bwMode="auto">
          <a:xfrm>
            <a:off x="4105275" y="5541963"/>
            <a:ext cx="87313" cy="74612"/>
          </a:xfrm>
          <a:prstGeom prst="ellipse">
            <a:avLst/>
          </a:prstGeom>
          <a:solidFill>
            <a:srgbClr val="FFFFFF"/>
          </a:solidFill>
          <a:ln w="0">
            <a:solidFill>
              <a:srgbClr val="25221E"/>
            </a:solidFill>
            <a:round/>
            <a:headEnd/>
            <a:tailEnd/>
          </a:ln>
        </p:spPr>
        <p:txBody>
          <a:bodyPr/>
          <a:lstStyle/>
          <a:p>
            <a:endParaRPr lang="en-US" dirty="0"/>
          </a:p>
        </p:txBody>
      </p:sp>
      <p:sp>
        <p:nvSpPr>
          <p:cNvPr id="13683" name="Oval 3042"/>
          <p:cNvSpPr>
            <a:spLocks noChangeArrowheads="1"/>
          </p:cNvSpPr>
          <p:nvPr/>
        </p:nvSpPr>
        <p:spPr bwMode="auto">
          <a:xfrm>
            <a:off x="3333750" y="6035675"/>
            <a:ext cx="80963" cy="74613"/>
          </a:xfrm>
          <a:prstGeom prst="ellipse">
            <a:avLst/>
          </a:prstGeom>
          <a:noFill/>
          <a:ln w="0">
            <a:solidFill>
              <a:srgbClr val="25221E"/>
            </a:solidFill>
            <a:round/>
            <a:headEnd/>
            <a:tailEnd/>
          </a:ln>
        </p:spPr>
        <p:txBody>
          <a:bodyPr/>
          <a:lstStyle/>
          <a:p>
            <a:endParaRPr lang="en-US" dirty="0"/>
          </a:p>
        </p:txBody>
      </p:sp>
      <p:sp>
        <p:nvSpPr>
          <p:cNvPr id="13684" name="Oval 3043"/>
          <p:cNvSpPr>
            <a:spLocks noChangeArrowheads="1"/>
          </p:cNvSpPr>
          <p:nvPr/>
        </p:nvSpPr>
        <p:spPr bwMode="auto">
          <a:xfrm>
            <a:off x="4132263" y="5969000"/>
            <a:ext cx="87312" cy="80963"/>
          </a:xfrm>
          <a:prstGeom prst="ellipse">
            <a:avLst/>
          </a:prstGeom>
          <a:noFill/>
          <a:ln w="0">
            <a:solidFill>
              <a:srgbClr val="25221E"/>
            </a:solidFill>
            <a:round/>
            <a:headEnd/>
            <a:tailEnd/>
          </a:ln>
        </p:spPr>
        <p:txBody>
          <a:bodyPr/>
          <a:lstStyle/>
          <a:p>
            <a:endParaRPr lang="en-US" dirty="0"/>
          </a:p>
        </p:txBody>
      </p:sp>
      <p:sp>
        <p:nvSpPr>
          <p:cNvPr id="13685" name="Oval 3044"/>
          <p:cNvSpPr>
            <a:spLocks noChangeArrowheads="1"/>
          </p:cNvSpPr>
          <p:nvPr/>
        </p:nvSpPr>
        <p:spPr bwMode="auto">
          <a:xfrm>
            <a:off x="3244850" y="5637213"/>
            <a:ext cx="149225" cy="107950"/>
          </a:xfrm>
          <a:prstGeom prst="ellipse">
            <a:avLst/>
          </a:prstGeom>
          <a:solidFill>
            <a:srgbClr val="F48000"/>
          </a:solidFill>
          <a:ln w="0">
            <a:solidFill>
              <a:srgbClr val="25221E"/>
            </a:solidFill>
            <a:round/>
            <a:headEnd/>
            <a:tailEnd/>
          </a:ln>
        </p:spPr>
        <p:txBody>
          <a:bodyPr/>
          <a:lstStyle/>
          <a:p>
            <a:endParaRPr lang="en-US" dirty="0"/>
          </a:p>
        </p:txBody>
      </p:sp>
      <p:sp>
        <p:nvSpPr>
          <p:cNvPr id="13686" name="Oval 3045"/>
          <p:cNvSpPr>
            <a:spLocks noChangeArrowheads="1"/>
          </p:cNvSpPr>
          <p:nvPr/>
        </p:nvSpPr>
        <p:spPr bwMode="auto">
          <a:xfrm>
            <a:off x="3841750" y="4932363"/>
            <a:ext cx="141288" cy="107950"/>
          </a:xfrm>
          <a:prstGeom prst="ellipse">
            <a:avLst/>
          </a:prstGeom>
          <a:solidFill>
            <a:srgbClr val="F48000"/>
          </a:solidFill>
          <a:ln w="0">
            <a:solidFill>
              <a:srgbClr val="25221E"/>
            </a:solidFill>
            <a:round/>
            <a:headEnd/>
            <a:tailEnd/>
          </a:ln>
        </p:spPr>
        <p:txBody>
          <a:bodyPr/>
          <a:lstStyle/>
          <a:p>
            <a:endParaRPr lang="en-US" dirty="0"/>
          </a:p>
        </p:txBody>
      </p:sp>
      <p:sp>
        <p:nvSpPr>
          <p:cNvPr id="13687" name="Oval 3046"/>
          <p:cNvSpPr>
            <a:spLocks noChangeArrowheads="1"/>
          </p:cNvSpPr>
          <p:nvPr/>
        </p:nvSpPr>
        <p:spPr bwMode="auto">
          <a:xfrm>
            <a:off x="3746500" y="5765800"/>
            <a:ext cx="196850" cy="149225"/>
          </a:xfrm>
          <a:prstGeom prst="ellipse">
            <a:avLst/>
          </a:prstGeom>
          <a:solidFill>
            <a:srgbClr val="009049"/>
          </a:solidFill>
          <a:ln w="0">
            <a:solidFill>
              <a:srgbClr val="25221E"/>
            </a:solidFill>
            <a:round/>
            <a:headEnd/>
            <a:tailEnd/>
          </a:ln>
        </p:spPr>
        <p:txBody>
          <a:bodyPr/>
          <a:lstStyle/>
          <a:p>
            <a:endParaRPr lang="en-US" dirty="0"/>
          </a:p>
        </p:txBody>
      </p:sp>
      <p:sp>
        <p:nvSpPr>
          <p:cNvPr id="13688" name="Oval 3047"/>
          <p:cNvSpPr>
            <a:spLocks noChangeArrowheads="1"/>
          </p:cNvSpPr>
          <p:nvPr/>
        </p:nvSpPr>
        <p:spPr bwMode="auto">
          <a:xfrm>
            <a:off x="3848100" y="5481638"/>
            <a:ext cx="196850" cy="147637"/>
          </a:xfrm>
          <a:prstGeom prst="ellipse">
            <a:avLst/>
          </a:prstGeom>
          <a:solidFill>
            <a:srgbClr val="009049"/>
          </a:solidFill>
          <a:ln w="0">
            <a:solidFill>
              <a:srgbClr val="25221E"/>
            </a:solidFill>
            <a:round/>
            <a:headEnd/>
            <a:tailEnd/>
          </a:ln>
        </p:spPr>
        <p:txBody>
          <a:bodyPr/>
          <a:lstStyle/>
          <a:p>
            <a:endParaRPr lang="en-US" dirty="0"/>
          </a:p>
        </p:txBody>
      </p:sp>
      <p:sp>
        <p:nvSpPr>
          <p:cNvPr id="13689" name="Oval 3048"/>
          <p:cNvSpPr>
            <a:spLocks noChangeArrowheads="1"/>
          </p:cNvSpPr>
          <p:nvPr/>
        </p:nvSpPr>
        <p:spPr bwMode="auto">
          <a:xfrm>
            <a:off x="3529013" y="5562600"/>
            <a:ext cx="196850" cy="149225"/>
          </a:xfrm>
          <a:prstGeom prst="ellipse">
            <a:avLst/>
          </a:prstGeom>
          <a:solidFill>
            <a:srgbClr val="009049"/>
          </a:solidFill>
          <a:ln w="0">
            <a:solidFill>
              <a:srgbClr val="25221E"/>
            </a:solidFill>
            <a:round/>
            <a:headEnd/>
            <a:tailEnd/>
          </a:ln>
        </p:spPr>
        <p:txBody>
          <a:bodyPr/>
          <a:lstStyle/>
          <a:p>
            <a:endParaRPr lang="en-US" dirty="0"/>
          </a:p>
        </p:txBody>
      </p:sp>
      <p:sp>
        <p:nvSpPr>
          <p:cNvPr id="13690" name="Oval 3049"/>
          <p:cNvSpPr>
            <a:spLocks noChangeArrowheads="1"/>
          </p:cNvSpPr>
          <p:nvPr/>
        </p:nvSpPr>
        <p:spPr bwMode="auto">
          <a:xfrm>
            <a:off x="3157538" y="4851400"/>
            <a:ext cx="196850" cy="149225"/>
          </a:xfrm>
          <a:prstGeom prst="ellipse">
            <a:avLst/>
          </a:prstGeom>
          <a:solidFill>
            <a:srgbClr val="009049"/>
          </a:solidFill>
          <a:ln w="0">
            <a:solidFill>
              <a:srgbClr val="25221E"/>
            </a:solidFill>
            <a:round/>
            <a:headEnd/>
            <a:tailEnd/>
          </a:ln>
        </p:spPr>
        <p:txBody>
          <a:bodyPr/>
          <a:lstStyle/>
          <a:p>
            <a:endParaRPr lang="en-US" dirty="0"/>
          </a:p>
        </p:txBody>
      </p:sp>
      <p:sp>
        <p:nvSpPr>
          <p:cNvPr id="13691" name="Oval 3050"/>
          <p:cNvSpPr>
            <a:spLocks noChangeArrowheads="1"/>
          </p:cNvSpPr>
          <p:nvPr/>
        </p:nvSpPr>
        <p:spPr bwMode="auto">
          <a:xfrm>
            <a:off x="3495675" y="5048250"/>
            <a:ext cx="142875" cy="107950"/>
          </a:xfrm>
          <a:prstGeom prst="ellipse">
            <a:avLst/>
          </a:prstGeom>
          <a:solidFill>
            <a:srgbClr val="F48000"/>
          </a:solidFill>
          <a:ln w="0">
            <a:solidFill>
              <a:srgbClr val="25221E"/>
            </a:solidFill>
            <a:round/>
            <a:headEnd/>
            <a:tailEnd/>
          </a:ln>
        </p:spPr>
        <p:txBody>
          <a:bodyPr/>
          <a:lstStyle/>
          <a:p>
            <a:endParaRPr lang="en-US" dirty="0"/>
          </a:p>
        </p:txBody>
      </p:sp>
      <p:sp>
        <p:nvSpPr>
          <p:cNvPr id="13692" name="Rectangle 3051"/>
          <p:cNvSpPr>
            <a:spLocks noChangeArrowheads="1"/>
          </p:cNvSpPr>
          <p:nvPr/>
        </p:nvSpPr>
        <p:spPr bwMode="auto">
          <a:xfrm>
            <a:off x="3571875" y="5011738"/>
            <a:ext cx="96838" cy="198437"/>
          </a:xfrm>
          <a:prstGeom prst="rect">
            <a:avLst/>
          </a:prstGeom>
          <a:noFill/>
          <a:ln w="9525">
            <a:noFill/>
            <a:miter lim="800000"/>
            <a:headEnd/>
            <a:tailEnd/>
          </a:ln>
        </p:spPr>
        <p:txBody>
          <a:bodyPr wrap="none" lIns="0" tIns="0" rIns="0" bIns="0">
            <a:spAutoFit/>
          </a:bodyPr>
          <a:lstStyle/>
          <a:p>
            <a:pPr algn="ctr"/>
            <a:r>
              <a:rPr lang="de-DE" sz="1300">
                <a:solidFill>
                  <a:srgbClr val="25221E"/>
                </a:solidFill>
                <a:latin typeface="Arial" pitchFamily="34" charset="0"/>
              </a:rPr>
              <a:t>+</a:t>
            </a:r>
            <a:endParaRPr lang="de-DE" sz="1800">
              <a:latin typeface="Arial" pitchFamily="34" charset="0"/>
            </a:endParaRPr>
          </a:p>
        </p:txBody>
      </p:sp>
      <p:sp>
        <p:nvSpPr>
          <p:cNvPr id="13693" name="Oval 3052"/>
          <p:cNvSpPr>
            <a:spLocks noChangeArrowheads="1"/>
          </p:cNvSpPr>
          <p:nvPr/>
        </p:nvSpPr>
        <p:spPr bwMode="auto">
          <a:xfrm>
            <a:off x="3232150" y="2989263"/>
            <a:ext cx="141288" cy="107950"/>
          </a:xfrm>
          <a:prstGeom prst="ellipse">
            <a:avLst/>
          </a:prstGeom>
          <a:solidFill>
            <a:srgbClr val="F48000"/>
          </a:solidFill>
          <a:ln w="0">
            <a:solidFill>
              <a:srgbClr val="25221E"/>
            </a:solidFill>
            <a:round/>
            <a:headEnd/>
            <a:tailEnd/>
          </a:ln>
        </p:spPr>
        <p:txBody>
          <a:bodyPr/>
          <a:lstStyle/>
          <a:p>
            <a:endParaRPr lang="en-US" dirty="0"/>
          </a:p>
        </p:txBody>
      </p:sp>
      <p:sp>
        <p:nvSpPr>
          <p:cNvPr id="13694" name="Rectangle 3053"/>
          <p:cNvSpPr>
            <a:spLocks noChangeArrowheads="1"/>
          </p:cNvSpPr>
          <p:nvPr/>
        </p:nvSpPr>
        <p:spPr bwMode="auto">
          <a:xfrm>
            <a:off x="3257550" y="2941638"/>
            <a:ext cx="96838" cy="198437"/>
          </a:xfrm>
          <a:prstGeom prst="rect">
            <a:avLst/>
          </a:prstGeom>
          <a:noFill/>
          <a:ln w="9525">
            <a:noFill/>
            <a:miter lim="800000"/>
            <a:headEnd/>
            <a:tailEnd/>
          </a:ln>
        </p:spPr>
        <p:txBody>
          <a:bodyPr wrap="none" lIns="0" tIns="0" rIns="0" bIns="0">
            <a:spAutoFit/>
          </a:bodyPr>
          <a:lstStyle/>
          <a:p>
            <a:pPr algn="ctr"/>
            <a:r>
              <a:rPr lang="de-DE" sz="1300">
                <a:solidFill>
                  <a:srgbClr val="25221E"/>
                </a:solidFill>
                <a:latin typeface="Arial" pitchFamily="34" charset="0"/>
              </a:rPr>
              <a:t>+</a:t>
            </a:r>
            <a:endParaRPr lang="de-DE" sz="1800">
              <a:latin typeface="Arial" pitchFamily="34" charset="0"/>
            </a:endParaRPr>
          </a:p>
        </p:txBody>
      </p:sp>
      <p:sp>
        <p:nvSpPr>
          <p:cNvPr id="13695" name="Oval 3054"/>
          <p:cNvSpPr>
            <a:spLocks noChangeArrowheads="1"/>
          </p:cNvSpPr>
          <p:nvPr/>
        </p:nvSpPr>
        <p:spPr bwMode="auto">
          <a:xfrm>
            <a:off x="3576638" y="2989263"/>
            <a:ext cx="142875" cy="107950"/>
          </a:xfrm>
          <a:prstGeom prst="ellipse">
            <a:avLst/>
          </a:prstGeom>
          <a:solidFill>
            <a:srgbClr val="F48000"/>
          </a:solidFill>
          <a:ln w="0">
            <a:solidFill>
              <a:srgbClr val="25221E"/>
            </a:solidFill>
            <a:round/>
            <a:headEnd/>
            <a:tailEnd/>
          </a:ln>
        </p:spPr>
        <p:txBody>
          <a:bodyPr/>
          <a:lstStyle/>
          <a:p>
            <a:endParaRPr lang="en-US" dirty="0"/>
          </a:p>
        </p:txBody>
      </p:sp>
      <p:sp>
        <p:nvSpPr>
          <p:cNvPr id="13696" name="Rectangle 3055"/>
          <p:cNvSpPr>
            <a:spLocks noChangeArrowheads="1"/>
          </p:cNvSpPr>
          <p:nvPr/>
        </p:nvSpPr>
        <p:spPr bwMode="auto">
          <a:xfrm>
            <a:off x="3603625" y="2944813"/>
            <a:ext cx="96838" cy="198437"/>
          </a:xfrm>
          <a:prstGeom prst="rect">
            <a:avLst/>
          </a:prstGeom>
          <a:noFill/>
          <a:ln w="9525">
            <a:noFill/>
            <a:miter lim="800000"/>
            <a:headEnd/>
            <a:tailEnd/>
          </a:ln>
        </p:spPr>
        <p:txBody>
          <a:bodyPr wrap="none" lIns="0" tIns="0" rIns="0" bIns="0">
            <a:spAutoFit/>
          </a:bodyPr>
          <a:lstStyle/>
          <a:p>
            <a:pPr algn="ctr"/>
            <a:r>
              <a:rPr lang="de-DE" sz="1300">
                <a:solidFill>
                  <a:srgbClr val="25221E"/>
                </a:solidFill>
                <a:latin typeface="Arial" pitchFamily="34" charset="0"/>
              </a:rPr>
              <a:t>+</a:t>
            </a:r>
            <a:endParaRPr lang="de-DE" sz="1800">
              <a:latin typeface="Arial" pitchFamily="34" charset="0"/>
            </a:endParaRPr>
          </a:p>
        </p:txBody>
      </p:sp>
      <p:sp>
        <p:nvSpPr>
          <p:cNvPr id="13697" name="Oval 3056"/>
          <p:cNvSpPr>
            <a:spLocks noChangeArrowheads="1"/>
          </p:cNvSpPr>
          <p:nvPr/>
        </p:nvSpPr>
        <p:spPr bwMode="auto">
          <a:xfrm>
            <a:off x="3698875" y="4681538"/>
            <a:ext cx="87313" cy="74612"/>
          </a:xfrm>
          <a:prstGeom prst="ellipse">
            <a:avLst/>
          </a:prstGeom>
          <a:solidFill>
            <a:srgbClr val="25221E"/>
          </a:solidFill>
          <a:ln w="0">
            <a:solidFill>
              <a:srgbClr val="25221E"/>
            </a:solidFill>
            <a:round/>
            <a:headEnd/>
            <a:tailEnd/>
          </a:ln>
        </p:spPr>
        <p:txBody>
          <a:bodyPr/>
          <a:lstStyle/>
          <a:p>
            <a:endParaRPr lang="en-US" dirty="0"/>
          </a:p>
        </p:txBody>
      </p:sp>
      <p:sp>
        <p:nvSpPr>
          <p:cNvPr id="13698" name="Freeform 3057"/>
          <p:cNvSpPr>
            <a:spLocks/>
          </p:cNvSpPr>
          <p:nvPr/>
        </p:nvSpPr>
        <p:spPr bwMode="auto">
          <a:xfrm>
            <a:off x="3684588" y="4600575"/>
            <a:ext cx="74612" cy="107950"/>
          </a:xfrm>
          <a:custGeom>
            <a:avLst/>
            <a:gdLst>
              <a:gd name="T0" fmla="*/ 108365199 w 47"/>
              <a:gd name="T1" fmla="*/ 0 h 68"/>
              <a:gd name="T2" fmla="*/ 0 w 47"/>
              <a:gd name="T3" fmla="*/ 161290000 h 68"/>
              <a:gd name="T4" fmla="*/ 22680461 w 47"/>
              <a:gd name="T5" fmla="*/ 171370625 h 68"/>
              <a:gd name="T6" fmla="*/ 118445756 w 47"/>
              <a:gd name="T7" fmla="*/ 10080625 h 68"/>
              <a:gd name="T8" fmla="*/ 108365199 w 47"/>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8">
                <a:moveTo>
                  <a:pt x="43" y="0"/>
                </a:moveTo>
                <a:lnTo>
                  <a:pt x="0" y="64"/>
                </a:lnTo>
                <a:lnTo>
                  <a:pt x="9" y="68"/>
                </a:lnTo>
                <a:lnTo>
                  <a:pt x="47" y="4"/>
                </a:lnTo>
                <a:lnTo>
                  <a:pt x="43" y="0"/>
                </a:lnTo>
                <a:close/>
              </a:path>
            </a:pathLst>
          </a:custGeom>
          <a:solidFill>
            <a:srgbClr val="25221E"/>
          </a:solidFill>
          <a:ln w="9525">
            <a:noFill/>
            <a:round/>
            <a:headEnd/>
            <a:tailEnd/>
          </a:ln>
        </p:spPr>
        <p:txBody>
          <a:bodyPr/>
          <a:lstStyle/>
          <a:p>
            <a:endParaRPr lang="en-US" dirty="0"/>
          </a:p>
        </p:txBody>
      </p:sp>
      <p:sp>
        <p:nvSpPr>
          <p:cNvPr id="13699" name="Freeform 3058"/>
          <p:cNvSpPr>
            <a:spLocks/>
          </p:cNvSpPr>
          <p:nvPr/>
        </p:nvSpPr>
        <p:spPr bwMode="auto">
          <a:xfrm>
            <a:off x="3684588" y="4567238"/>
            <a:ext cx="41275" cy="128587"/>
          </a:xfrm>
          <a:custGeom>
            <a:avLst/>
            <a:gdLst>
              <a:gd name="T0" fmla="*/ 0 w 26"/>
              <a:gd name="T1" fmla="*/ 204131069 h 81"/>
              <a:gd name="T2" fmla="*/ 12601575 w 26"/>
              <a:gd name="T3" fmla="*/ 204131069 h 81"/>
              <a:gd name="T4" fmla="*/ 65524063 w 26"/>
              <a:gd name="T5" fmla="*/ 10080586 h 81"/>
              <a:gd name="T6" fmla="*/ 45362813 w 26"/>
              <a:gd name="T7" fmla="*/ 0 h 81"/>
              <a:gd name="T8" fmla="*/ 0 w 26"/>
              <a:gd name="T9" fmla="*/ 204131069 h 81"/>
              <a:gd name="T10" fmla="*/ 0 w 26"/>
              <a:gd name="T11" fmla="*/ 204131069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1">
                <a:moveTo>
                  <a:pt x="0" y="81"/>
                </a:moveTo>
                <a:lnTo>
                  <a:pt x="5" y="81"/>
                </a:lnTo>
                <a:lnTo>
                  <a:pt x="26" y="4"/>
                </a:lnTo>
                <a:lnTo>
                  <a:pt x="18" y="0"/>
                </a:lnTo>
                <a:lnTo>
                  <a:pt x="0" y="81"/>
                </a:lnTo>
                <a:close/>
              </a:path>
            </a:pathLst>
          </a:custGeom>
          <a:solidFill>
            <a:srgbClr val="25221E"/>
          </a:solidFill>
          <a:ln w="9525">
            <a:noFill/>
            <a:round/>
            <a:headEnd/>
            <a:tailEnd/>
          </a:ln>
        </p:spPr>
        <p:txBody>
          <a:bodyPr/>
          <a:lstStyle/>
          <a:p>
            <a:endParaRPr lang="en-US" dirty="0"/>
          </a:p>
        </p:txBody>
      </p:sp>
      <p:sp>
        <p:nvSpPr>
          <p:cNvPr id="13700" name="Freeform 3059"/>
          <p:cNvSpPr>
            <a:spLocks/>
          </p:cNvSpPr>
          <p:nvPr/>
        </p:nvSpPr>
        <p:spPr bwMode="auto">
          <a:xfrm>
            <a:off x="3644900" y="4573588"/>
            <a:ext cx="47625" cy="122237"/>
          </a:xfrm>
          <a:custGeom>
            <a:avLst/>
            <a:gdLst>
              <a:gd name="T0" fmla="*/ 0 w 30"/>
              <a:gd name="T1" fmla="*/ 0 h 77"/>
              <a:gd name="T2" fmla="*/ 63004700 w 30"/>
              <a:gd name="T3" fmla="*/ 194050444 h 77"/>
              <a:gd name="T4" fmla="*/ 75604688 w 30"/>
              <a:gd name="T5" fmla="*/ 183969860 h 77"/>
              <a:gd name="T6" fmla="*/ 20161250 w 30"/>
              <a:gd name="T7" fmla="*/ 0 h 77"/>
              <a:gd name="T8" fmla="*/ 0 w 30"/>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7">
                <a:moveTo>
                  <a:pt x="0" y="0"/>
                </a:moveTo>
                <a:lnTo>
                  <a:pt x="25" y="77"/>
                </a:lnTo>
                <a:lnTo>
                  <a:pt x="30" y="73"/>
                </a:lnTo>
                <a:lnTo>
                  <a:pt x="8" y="0"/>
                </a:lnTo>
                <a:lnTo>
                  <a:pt x="0" y="0"/>
                </a:lnTo>
                <a:close/>
              </a:path>
            </a:pathLst>
          </a:custGeom>
          <a:solidFill>
            <a:srgbClr val="25221E"/>
          </a:solidFill>
          <a:ln w="9525">
            <a:noFill/>
            <a:round/>
            <a:headEnd/>
            <a:tailEnd/>
          </a:ln>
        </p:spPr>
        <p:txBody>
          <a:bodyPr/>
          <a:lstStyle/>
          <a:p>
            <a:endParaRPr lang="en-US" dirty="0"/>
          </a:p>
        </p:txBody>
      </p:sp>
      <p:sp>
        <p:nvSpPr>
          <p:cNvPr id="13701" name="Freeform 3060"/>
          <p:cNvSpPr>
            <a:spLocks/>
          </p:cNvSpPr>
          <p:nvPr/>
        </p:nvSpPr>
        <p:spPr bwMode="auto">
          <a:xfrm>
            <a:off x="3657600" y="4735513"/>
            <a:ext cx="47625" cy="128587"/>
          </a:xfrm>
          <a:custGeom>
            <a:avLst/>
            <a:gdLst>
              <a:gd name="T0" fmla="*/ 75604688 w 30"/>
              <a:gd name="T1" fmla="*/ 0 h 81"/>
              <a:gd name="T2" fmla="*/ 55443438 w 30"/>
              <a:gd name="T3" fmla="*/ 0 h 81"/>
              <a:gd name="T4" fmla="*/ 0 w 30"/>
              <a:gd name="T5" fmla="*/ 194050483 h 81"/>
              <a:gd name="T6" fmla="*/ 12601575 w 30"/>
              <a:gd name="T7" fmla="*/ 204131069 h 81"/>
              <a:gd name="T8" fmla="*/ 75604688 w 30"/>
              <a:gd name="T9" fmla="*/ 12599939 h 81"/>
              <a:gd name="T10" fmla="*/ 75604688 w 30"/>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81">
                <a:moveTo>
                  <a:pt x="30" y="0"/>
                </a:moveTo>
                <a:lnTo>
                  <a:pt x="22" y="0"/>
                </a:lnTo>
                <a:lnTo>
                  <a:pt x="0" y="77"/>
                </a:lnTo>
                <a:lnTo>
                  <a:pt x="5" y="81"/>
                </a:lnTo>
                <a:lnTo>
                  <a:pt x="30" y="5"/>
                </a:lnTo>
                <a:lnTo>
                  <a:pt x="30" y="0"/>
                </a:lnTo>
                <a:close/>
              </a:path>
            </a:pathLst>
          </a:custGeom>
          <a:solidFill>
            <a:srgbClr val="25221E"/>
          </a:solidFill>
          <a:ln w="9525">
            <a:noFill/>
            <a:round/>
            <a:headEnd/>
            <a:tailEnd/>
          </a:ln>
        </p:spPr>
        <p:txBody>
          <a:bodyPr/>
          <a:lstStyle/>
          <a:p>
            <a:endParaRPr lang="en-US" dirty="0"/>
          </a:p>
        </p:txBody>
      </p:sp>
      <p:sp>
        <p:nvSpPr>
          <p:cNvPr id="13702" name="Freeform 3061"/>
          <p:cNvSpPr>
            <a:spLocks/>
          </p:cNvSpPr>
          <p:nvPr/>
        </p:nvSpPr>
        <p:spPr bwMode="auto">
          <a:xfrm>
            <a:off x="3692525" y="4735513"/>
            <a:ext cx="33338" cy="109537"/>
          </a:xfrm>
          <a:custGeom>
            <a:avLst/>
            <a:gdLst>
              <a:gd name="T0" fmla="*/ 52924869 w 21"/>
              <a:gd name="T1" fmla="*/ 173889194 h 69"/>
              <a:gd name="T2" fmla="*/ 20161552 w 21"/>
              <a:gd name="T3" fmla="*/ 0 h 69"/>
              <a:gd name="T4" fmla="*/ 0 w 21"/>
              <a:gd name="T5" fmla="*/ 12599930 h 69"/>
              <a:gd name="T6" fmla="*/ 32763316 w 21"/>
              <a:gd name="T7" fmla="*/ 173889194 h 69"/>
              <a:gd name="T8" fmla="*/ 52924869 w 21"/>
              <a:gd name="T9" fmla="*/ 173889194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69">
                <a:moveTo>
                  <a:pt x="21" y="69"/>
                </a:moveTo>
                <a:lnTo>
                  <a:pt x="8" y="0"/>
                </a:lnTo>
                <a:lnTo>
                  <a:pt x="0" y="5"/>
                </a:lnTo>
                <a:lnTo>
                  <a:pt x="13" y="69"/>
                </a:lnTo>
                <a:lnTo>
                  <a:pt x="21" y="69"/>
                </a:lnTo>
                <a:close/>
              </a:path>
            </a:pathLst>
          </a:custGeom>
          <a:solidFill>
            <a:srgbClr val="25221E"/>
          </a:solidFill>
          <a:ln w="9525">
            <a:noFill/>
            <a:round/>
            <a:headEnd/>
            <a:tailEnd/>
          </a:ln>
        </p:spPr>
        <p:txBody>
          <a:bodyPr/>
          <a:lstStyle/>
          <a:p>
            <a:endParaRPr lang="en-US" dirty="0"/>
          </a:p>
        </p:txBody>
      </p:sp>
      <p:sp>
        <p:nvSpPr>
          <p:cNvPr id="13703" name="Oval 3062"/>
          <p:cNvSpPr>
            <a:spLocks noChangeArrowheads="1"/>
          </p:cNvSpPr>
          <p:nvPr/>
        </p:nvSpPr>
        <p:spPr bwMode="auto">
          <a:xfrm>
            <a:off x="3502025" y="4648200"/>
            <a:ext cx="196850" cy="149225"/>
          </a:xfrm>
          <a:prstGeom prst="ellipse">
            <a:avLst/>
          </a:prstGeom>
          <a:solidFill>
            <a:srgbClr val="009049"/>
          </a:solidFill>
          <a:ln w="0">
            <a:solidFill>
              <a:srgbClr val="25221E"/>
            </a:solidFill>
            <a:round/>
            <a:headEnd/>
            <a:tailEnd/>
          </a:ln>
        </p:spPr>
        <p:txBody>
          <a:bodyPr/>
          <a:lstStyle/>
          <a:p>
            <a:endParaRPr lang="en-US" dirty="0"/>
          </a:p>
        </p:txBody>
      </p:sp>
      <p:sp>
        <p:nvSpPr>
          <p:cNvPr id="13704" name="Rectangle 3063"/>
          <p:cNvSpPr>
            <a:spLocks noChangeArrowheads="1"/>
          </p:cNvSpPr>
          <p:nvPr/>
        </p:nvSpPr>
        <p:spPr bwMode="auto">
          <a:xfrm>
            <a:off x="3606800" y="4625975"/>
            <a:ext cx="96838" cy="198438"/>
          </a:xfrm>
          <a:prstGeom prst="rect">
            <a:avLst/>
          </a:prstGeom>
          <a:noFill/>
          <a:ln w="9525">
            <a:noFill/>
            <a:miter lim="800000"/>
            <a:headEnd/>
            <a:tailEnd/>
          </a:ln>
        </p:spPr>
        <p:txBody>
          <a:bodyPr wrap="none" lIns="0" tIns="0" rIns="0" bIns="0">
            <a:spAutoFit/>
          </a:bodyPr>
          <a:lstStyle/>
          <a:p>
            <a:pPr algn="ctr"/>
            <a:r>
              <a:rPr lang="de-DE" sz="1300">
                <a:solidFill>
                  <a:srgbClr val="25221E"/>
                </a:solidFill>
                <a:latin typeface="Arial" pitchFamily="34" charset="0"/>
              </a:rPr>
              <a:t>+</a:t>
            </a:r>
            <a:endParaRPr lang="de-DE" sz="1800">
              <a:latin typeface="Arial" pitchFamily="34" charset="0"/>
            </a:endParaRPr>
          </a:p>
        </p:txBody>
      </p:sp>
      <p:sp>
        <p:nvSpPr>
          <p:cNvPr id="13705" name="Oval 3064"/>
          <p:cNvSpPr>
            <a:spLocks noChangeArrowheads="1"/>
          </p:cNvSpPr>
          <p:nvPr/>
        </p:nvSpPr>
        <p:spPr bwMode="auto">
          <a:xfrm>
            <a:off x="3773488" y="3416300"/>
            <a:ext cx="188912" cy="149225"/>
          </a:xfrm>
          <a:prstGeom prst="ellipse">
            <a:avLst/>
          </a:prstGeom>
          <a:solidFill>
            <a:srgbClr val="009049"/>
          </a:solidFill>
          <a:ln w="0">
            <a:solidFill>
              <a:srgbClr val="25221E"/>
            </a:solidFill>
            <a:round/>
            <a:headEnd/>
            <a:tailEnd/>
          </a:ln>
        </p:spPr>
        <p:txBody>
          <a:bodyPr/>
          <a:lstStyle/>
          <a:p>
            <a:endParaRPr lang="en-US" dirty="0"/>
          </a:p>
        </p:txBody>
      </p:sp>
      <p:sp>
        <p:nvSpPr>
          <p:cNvPr id="13706" name="Rectangle 3065"/>
          <p:cNvSpPr>
            <a:spLocks noChangeArrowheads="1"/>
          </p:cNvSpPr>
          <p:nvPr/>
        </p:nvSpPr>
        <p:spPr bwMode="auto">
          <a:xfrm>
            <a:off x="3825875" y="3390900"/>
            <a:ext cx="96838" cy="198438"/>
          </a:xfrm>
          <a:prstGeom prst="rect">
            <a:avLst/>
          </a:prstGeom>
          <a:noFill/>
          <a:ln w="9525">
            <a:noFill/>
            <a:miter lim="800000"/>
            <a:headEnd/>
            <a:tailEnd/>
          </a:ln>
        </p:spPr>
        <p:txBody>
          <a:bodyPr wrap="none" lIns="0" tIns="0" rIns="0" bIns="0">
            <a:spAutoFit/>
          </a:bodyPr>
          <a:lstStyle/>
          <a:p>
            <a:pPr algn="ctr"/>
            <a:r>
              <a:rPr lang="de-DE" sz="1300">
                <a:solidFill>
                  <a:srgbClr val="25221E"/>
                </a:solidFill>
                <a:latin typeface="Arial" pitchFamily="34" charset="0"/>
              </a:rPr>
              <a:t>+</a:t>
            </a:r>
            <a:endParaRPr lang="de-DE" sz="1800">
              <a:latin typeface="Arial" pitchFamily="34" charset="0"/>
            </a:endParaRPr>
          </a:p>
        </p:txBody>
      </p:sp>
      <p:sp>
        <p:nvSpPr>
          <p:cNvPr id="13707" name="Oval 3066"/>
          <p:cNvSpPr>
            <a:spLocks noChangeArrowheads="1"/>
          </p:cNvSpPr>
          <p:nvPr/>
        </p:nvSpPr>
        <p:spPr bwMode="auto">
          <a:xfrm>
            <a:off x="3354388" y="3416300"/>
            <a:ext cx="195262" cy="149225"/>
          </a:xfrm>
          <a:prstGeom prst="ellipse">
            <a:avLst/>
          </a:prstGeom>
          <a:solidFill>
            <a:srgbClr val="009049"/>
          </a:solidFill>
          <a:ln w="0">
            <a:solidFill>
              <a:srgbClr val="25221E"/>
            </a:solidFill>
            <a:round/>
            <a:headEnd/>
            <a:tailEnd/>
          </a:ln>
        </p:spPr>
        <p:txBody>
          <a:bodyPr/>
          <a:lstStyle/>
          <a:p>
            <a:endParaRPr lang="en-US" dirty="0"/>
          </a:p>
        </p:txBody>
      </p:sp>
      <p:sp>
        <p:nvSpPr>
          <p:cNvPr id="13708" name="Rectangle 3067"/>
          <p:cNvSpPr>
            <a:spLocks noChangeArrowheads="1"/>
          </p:cNvSpPr>
          <p:nvPr/>
        </p:nvSpPr>
        <p:spPr bwMode="auto">
          <a:xfrm>
            <a:off x="3408363" y="3390900"/>
            <a:ext cx="96837" cy="198438"/>
          </a:xfrm>
          <a:prstGeom prst="rect">
            <a:avLst/>
          </a:prstGeom>
          <a:noFill/>
          <a:ln w="9525">
            <a:noFill/>
            <a:miter lim="800000"/>
            <a:headEnd/>
            <a:tailEnd/>
          </a:ln>
        </p:spPr>
        <p:txBody>
          <a:bodyPr wrap="none" lIns="0" tIns="0" rIns="0" bIns="0">
            <a:spAutoFit/>
          </a:bodyPr>
          <a:lstStyle/>
          <a:p>
            <a:pPr algn="ctr"/>
            <a:r>
              <a:rPr lang="de-DE" sz="1300">
                <a:solidFill>
                  <a:srgbClr val="25221E"/>
                </a:solidFill>
                <a:latin typeface="Arial" pitchFamily="34" charset="0"/>
              </a:rPr>
              <a:t>+</a:t>
            </a:r>
            <a:endParaRPr lang="de-DE" sz="1800">
              <a:latin typeface="Arial" pitchFamily="34" charset="0"/>
            </a:endParaRPr>
          </a:p>
        </p:txBody>
      </p:sp>
      <p:sp>
        <p:nvSpPr>
          <p:cNvPr id="13709" name="Oval 3068"/>
          <p:cNvSpPr>
            <a:spLocks noChangeArrowheads="1"/>
          </p:cNvSpPr>
          <p:nvPr/>
        </p:nvSpPr>
        <p:spPr bwMode="auto">
          <a:xfrm>
            <a:off x="3414713" y="5060950"/>
            <a:ext cx="80962" cy="74613"/>
          </a:xfrm>
          <a:prstGeom prst="ellipse">
            <a:avLst/>
          </a:prstGeom>
          <a:solidFill>
            <a:srgbClr val="25221E"/>
          </a:solidFill>
          <a:ln w="0">
            <a:solidFill>
              <a:srgbClr val="25221E"/>
            </a:solidFill>
            <a:round/>
            <a:headEnd/>
            <a:tailEnd/>
          </a:ln>
        </p:spPr>
        <p:txBody>
          <a:bodyPr/>
          <a:lstStyle/>
          <a:p>
            <a:endParaRPr lang="en-US" dirty="0"/>
          </a:p>
        </p:txBody>
      </p:sp>
      <p:sp>
        <p:nvSpPr>
          <p:cNvPr id="13710" name="Freeform 3069"/>
          <p:cNvSpPr>
            <a:spLocks/>
          </p:cNvSpPr>
          <p:nvPr/>
        </p:nvSpPr>
        <p:spPr bwMode="auto">
          <a:xfrm>
            <a:off x="3489325" y="5108575"/>
            <a:ext cx="39688" cy="122238"/>
          </a:xfrm>
          <a:custGeom>
            <a:avLst/>
            <a:gdLst>
              <a:gd name="T0" fmla="*/ 0 w 25"/>
              <a:gd name="T1" fmla="*/ 0 h 77"/>
              <a:gd name="T2" fmla="*/ 0 w 25"/>
              <a:gd name="T3" fmla="*/ 0 h 77"/>
              <a:gd name="T4" fmla="*/ 42843990 w 25"/>
              <a:gd name="T5" fmla="*/ 194053619 h 77"/>
              <a:gd name="T6" fmla="*/ 63005494 w 25"/>
              <a:gd name="T7" fmla="*/ 194053619 h 77"/>
              <a:gd name="T8" fmla="*/ 20161504 w 25"/>
              <a:gd name="T9" fmla="*/ 0 h 77"/>
              <a:gd name="T10" fmla="*/ 0 w 25"/>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77">
                <a:moveTo>
                  <a:pt x="0" y="0"/>
                </a:moveTo>
                <a:lnTo>
                  <a:pt x="0" y="0"/>
                </a:lnTo>
                <a:lnTo>
                  <a:pt x="17" y="77"/>
                </a:lnTo>
                <a:lnTo>
                  <a:pt x="25" y="77"/>
                </a:lnTo>
                <a:lnTo>
                  <a:pt x="8" y="0"/>
                </a:lnTo>
                <a:lnTo>
                  <a:pt x="0" y="0"/>
                </a:lnTo>
                <a:close/>
              </a:path>
            </a:pathLst>
          </a:custGeom>
          <a:solidFill>
            <a:srgbClr val="25221E"/>
          </a:solidFill>
          <a:ln w="9525">
            <a:noFill/>
            <a:round/>
            <a:headEnd/>
            <a:tailEnd/>
          </a:ln>
        </p:spPr>
        <p:txBody>
          <a:bodyPr/>
          <a:lstStyle/>
          <a:p>
            <a:endParaRPr lang="en-US" dirty="0"/>
          </a:p>
        </p:txBody>
      </p:sp>
      <p:sp>
        <p:nvSpPr>
          <p:cNvPr id="13711" name="Freeform 3070"/>
          <p:cNvSpPr>
            <a:spLocks/>
          </p:cNvSpPr>
          <p:nvPr/>
        </p:nvSpPr>
        <p:spPr bwMode="auto">
          <a:xfrm>
            <a:off x="3448050" y="5108575"/>
            <a:ext cx="53975" cy="122238"/>
          </a:xfrm>
          <a:custGeom>
            <a:avLst/>
            <a:gdLst>
              <a:gd name="T0" fmla="*/ 22682200 w 34"/>
              <a:gd name="T1" fmla="*/ 194053619 h 77"/>
              <a:gd name="T2" fmla="*/ 85685313 w 34"/>
              <a:gd name="T3" fmla="*/ 0 h 77"/>
              <a:gd name="T4" fmla="*/ 65524063 w 34"/>
              <a:gd name="T5" fmla="*/ 0 h 77"/>
              <a:gd name="T6" fmla="*/ 0 w 34"/>
              <a:gd name="T7" fmla="*/ 183972953 h 77"/>
              <a:gd name="T8" fmla="*/ 22682200 w 34"/>
              <a:gd name="T9" fmla="*/ 194053619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77">
                <a:moveTo>
                  <a:pt x="9" y="77"/>
                </a:moveTo>
                <a:lnTo>
                  <a:pt x="34" y="0"/>
                </a:lnTo>
                <a:lnTo>
                  <a:pt x="26" y="0"/>
                </a:lnTo>
                <a:lnTo>
                  <a:pt x="0" y="73"/>
                </a:lnTo>
                <a:lnTo>
                  <a:pt x="9" y="77"/>
                </a:lnTo>
                <a:close/>
              </a:path>
            </a:pathLst>
          </a:custGeom>
          <a:solidFill>
            <a:srgbClr val="25221E"/>
          </a:solidFill>
          <a:ln w="9525">
            <a:noFill/>
            <a:round/>
            <a:headEnd/>
            <a:tailEnd/>
          </a:ln>
        </p:spPr>
        <p:txBody>
          <a:bodyPr/>
          <a:lstStyle/>
          <a:p>
            <a:endParaRPr lang="en-US" dirty="0"/>
          </a:p>
        </p:txBody>
      </p:sp>
      <p:sp>
        <p:nvSpPr>
          <p:cNvPr id="13712" name="Freeform 3071"/>
          <p:cNvSpPr>
            <a:spLocks/>
          </p:cNvSpPr>
          <p:nvPr/>
        </p:nvSpPr>
        <p:spPr bwMode="auto">
          <a:xfrm>
            <a:off x="3454400" y="4965700"/>
            <a:ext cx="47625" cy="128588"/>
          </a:xfrm>
          <a:custGeom>
            <a:avLst/>
            <a:gdLst>
              <a:gd name="T0" fmla="*/ 75604688 w 30"/>
              <a:gd name="T1" fmla="*/ 194053580 h 81"/>
              <a:gd name="T2" fmla="*/ 75604688 w 30"/>
              <a:gd name="T3" fmla="*/ 194053580 h 81"/>
              <a:gd name="T4" fmla="*/ 22682200 w 30"/>
              <a:gd name="T5" fmla="*/ 0 h 81"/>
              <a:gd name="T6" fmla="*/ 0 w 30"/>
              <a:gd name="T7" fmla="*/ 12601624 h 81"/>
              <a:gd name="T8" fmla="*/ 65524063 w 30"/>
              <a:gd name="T9" fmla="*/ 204134244 h 81"/>
              <a:gd name="T10" fmla="*/ 75604688 w 30"/>
              <a:gd name="T11" fmla="*/ 19405358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81">
                <a:moveTo>
                  <a:pt x="30" y="77"/>
                </a:moveTo>
                <a:lnTo>
                  <a:pt x="30" y="77"/>
                </a:lnTo>
                <a:lnTo>
                  <a:pt x="9" y="0"/>
                </a:lnTo>
                <a:lnTo>
                  <a:pt x="0" y="5"/>
                </a:lnTo>
                <a:lnTo>
                  <a:pt x="26" y="81"/>
                </a:lnTo>
                <a:lnTo>
                  <a:pt x="30" y="77"/>
                </a:lnTo>
                <a:close/>
              </a:path>
            </a:pathLst>
          </a:custGeom>
          <a:solidFill>
            <a:srgbClr val="25221E"/>
          </a:solidFill>
          <a:ln w="9525">
            <a:noFill/>
            <a:round/>
            <a:headEnd/>
            <a:tailEnd/>
          </a:ln>
        </p:spPr>
        <p:txBody>
          <a:bodyPr/>
          <a:lstStyle/>
          <a:p>
            <a:endParaRPr lang="en-US" dirty="0"/>
          </a:p>
        </p:txBody>
      </p:sp>
      <p:sp>
        <p:nvSpPr>
          <p:cNvPr id="13713" name="Freeform 2048"/>
          <p:cNvSpPr>
            <a:spLocks/>
          </p:cNvSpPr>
          <p:nvPr/>
        </p:nvSpPr>
        <p:spPr bwMode="auto">
          <a:xfrm>
            <a:off x="3495675" y="4986338"/>
            <a:ext cx="26988" cy="101600"/>
          </a:xfrm>
          <a:custGeom>
            <a:avLst/>
            <a:gdLst>
              <a:gd name="T0" fmla="*/ 32763432 w 17"/>
              <a:gd name="T1" fmla="*/ 0 h 64"/>
              <a:gd name="T2" fmla="*/ 0 w 17"/>
              <a:gd name="T3" fmla="*/ 161290000 h 64"/>
              <a:gd name="T4" fmla="*/ 10080812 w 17"/>
              <a:gd name="T5" fmla="*/ 161290000 h 64"/>
              <a:gd name="T6" fmla="*/ 42844244 w 17"/>
              <a:gd name="T7" fmla="*/ 0 h 64"/>
              <a:gd name="T8" fmla="*/ 32763432 w 17"/>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4">
                <a:moveTo>
                  <a:pt x="13" y="0"/>
                </a:moveTo>
                <a:lnTo>
                  <a:pt x="0" y="64"/>
                </a:lnTo>
                <a:lnTo>
                  <a:pt x="4" y="64"/>
                </a:lnTo>
                <a:lnTo>
                  <a:pt x="17" y="0"/>
                </a:lnTo>
                <a:lnTo>
                  <a:pt x="13" y="0"/>
                </a:lnTo>
                <a:close/>
              </a:path>
            </a:pathLst>
          </a:custGeom>
          <a:solidFill>
            <a:srgbClr val="25221E"/>
          </a:solidFill>
          <a:ln w="9525">
            <a:noFill/>
            <a:round/>
            <a:headEnd/>
            <a:tailEnd/>
          </a:ln>
        </p:spPr>
        <p:txBody>
          <a:bodyPr/>
          <a:lstStyle/>
          <a:p>
            <a:endParaRPr lang="en-US" dirty="0"/>
          </a:p>
        </p:txBody>
      </p:sp>
      <p:sp>
        <p:nvSpPr>
          <p:cNvPr id="13714" name="Freeform 2049"/>
          <p:cNvSpPr>
            <a:spLocks/>
          </p:cNvSpPr>
          <p:nvPr/>
        </p:nvSpPr>
        <p:spPr bwMode="auto">
          <a:xfrm>
            <a:off x="4491038" y="5251450"/>
            <a:ext cx="169862" cy="6350"/>
          </a:xfrm>
          <a:custGeom>
            <a:avLst/>
            <a:gdLst>
              <a:gd name="T0" fmla="*/ 269655131 w 107"/>
              <a:gd name="T1" fmla="*/ 0 h 4"/>
              <a:gd name="T2" fmla="*/ 257055181 w 107"/>
              <a:gd name="T3" fmla="*/ 0 h 4"/>
              <a:gd name="T4" fmla="*/ 0 w 107"/>
              <a:gd name="T5" fmla="*/ 0 h 4"/>
              <a:gd name="T6" fmla="*/ 0 w 107"/>
              <a:gd name="T7" fmla="*/ 10080625 h 4"/>
              <a:gd name="T8" fmla="*/ 257055181 w 107"/>
              <a:gd name="T9" fmla="*/ 10080625 h 4"/>
              <a:gd name="T10" fmla="*/ 269655131 w 107"/>
              <a:gd name="T11" fmla="*/ 0 h 4"/>
              <a:gd name="T12" fmla="*/ 269655131 w 107"/>
              <a:gd name="T13" fmla="*/ 0 h 4"/>
              <a:gd name="T14" fmla="*/ 269655131 w 107"/>
              <a:gd name="T15" fmla="*/ 0 h 4"/>
              <a:gd name="T16" fmla="*/ 257055181 w 107"/>
              <a:gd name="T17" fmla="*/ 0 h 4"/>
              <a:gd name="T18" fmla="*/ 269655131 w 10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4">
                <a:moveTo>
                  <a:pt x="107" y="0"/>
                </a:moveTo>
                <a:lnTo>
                  <a:pt x="102" y="0"/>
                </a:lnTo>
                <a:lnTo>
                  <a:pt x="0" y="0"/>
                </a:lnTo>
                <a:lnTo>
                  <a:pt x="0" y="4"/>
                </a:lnTo>
                <a:lnTo>
                  <a:pt x="102" y="4"/>
                </a:lnTo>
                <a:lnTo>
                  <a:pt x="107" y="0"/>
                </a:lnTo>
                <a:lnTo>
                  <a:pt x="102" y="0"/>
                </a:lnTo>
                <a:lnTo>
                  <a:pt x="107" y="0"/>
                </a:lnTo>
                <a:close/>
              </a:path>
            </a:pathLst>
          </a:custGeom>
          <a:solidFill>
            <a:srgbClr val="25221E"/>
          </a:solidFill>
          <a:ln w="9525">
            <a:noFill/>
            <a:round/>
            <a:headEnd/>
            <a:tailEnd/>
          </a:ln>
        </p:spPr>
        <p:txBody>
          <a:bodyPr/>
          <a:lstStyle/>
          <a:p>
            <a:endParaRPr lang="en-US" dirty="0"/>
          </a:p>
        </p:txBody>
      </p:sp>
      <p:sp>
        <p:nvSpPr>
          <p:cNvPr id="13715" name="Freeform 2050"/>
          <p:cNvSpPr>
            <a:spLocks/>
          </p:cNvSpPr>
          <p:nvPr/>
        </p:nvSpPr>
        <p:spPr bwMode="auto">
          <a:xfrm>
            <a:off x="4646613" y="5251450"/>
            <a:ext cx="14287" cy="804863"/>
          </a:xfrm>
          <a:custGeom>
            <a:avLst/>
            <a:gdLst>
              <a:gd name="T0" fmla="*/ 10080272 w 9"/>
              <a:gd name="T1" fmla="*/ 1277720806 h 507"/>
              <a:gd name="T2" fmla="*/ 22679819 w 9"/>
              <a:gd name="T3" fmla="*/ 1277720806 h 507"/>
              <a:gd name="T4" fmla="*/ 22679819 w 9"/>
              <a:gd name="T5" fmla="*/ 0 h 507"/>
              <a:gd name="T6" fmla="*/ 0 w 9"/>
              <a:gd name="T7" fmla="*/ 0 h 507"/>
              <a:gd name="T8" fmla="*/ 0 w 9"/>
              <a:gd name="T9" fmla="*/ 1277720806 h 507"/>
              <a:gd name="T10" fmla="*/ 10080272 w 9"/>
              <a:gd name="T11" fmla="*/ 1277720806 h 507"/>
              <a:gd name="T12" fmla="*/ 10080272 w 9"/>
              <a:gd name="T13" fmla="*/ 1277720806 h 507"/>
              <a:gd name="T14" fmla="*/ 22679819 w 9"/>
              <a:gd name="T15" fmla="*/ 1277720806 h 507"/>
              <a:gd name="T16" fmla="*/ 22679819 w 9"/>
              <a:gd name="T17" fmla="*/ 1277720806 h 507"/>
              <a:gd name="T18" fmla="*/ 10080272 w 9"/>
              <a:gd name="T19" fmla="*/ 1277720806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507">
                <a:moveTo>
                  <a:pt x="4" y="507"/>
                </a:moveTo>
                <a:lnTo>
                  <a:pt x="9" y="507"/>
                </a:lnTo>
                <a:lnTo>
                  <a:pt x="9" y="0"/>
                </a:lnTo>
                <a:lnTo>
                  <a:pt x="0" y="0"/>
                </a:lnTo>
                <a:lnTo>
                  <a:pt x="0" y="507"/>
                </a:lnTo>
                <a:lnTo>
                  <a:pt x="4" y="507"/>
                </a:lnTo>
                <a:lnTo>
                  <a:pt x="9" y="507"/>
                </a:lnTo>
                <a:lnTo>
                  <a:pt x="4" y="507"/>
                </a:lnTo>
                <a:close/>
              </a:path>
            </a:pathLst>
          </a:custGeom>
          <a:solidFill>
            <a:srgbClr val="25221E"/>
          </a:solidFill>
          <a:ln w="9525">
            <a:noFill/>
            <a:round/>
            <a:headEnd/>
            <a:tailEnd/>
          </a:ln>
        </p:spPr>
        <p:txBody>
          <a:bodyPr/>
          <a:lstStyle/>
          <a:p>
            <a:endParaRPr lang="en-US" dirty="0"/>
          </a:p>
        </p:txBody>
      </p:sp>
      <p:sp>
        <p:nvSpPr>
          <p:cNvPr id="13716" name="Freeform 2051"/>
          <p:cNvSpPr>
            <a:spLocks/>
          </p:cNvSpPr>
          <p:nvPr/>
        </p:nvSpPr>
        <p:spPr bwMode="auto">
          <a:xfrm>
            <a:off x="4491038" y="6049963"/>
            <a:ext cx="161925" cy="12700"/>
          </a:xfrm>
          <a:custGeom>
            <a:avLst/>
            <a:gdLst>
              <a:gd name="T0" fmla="*/ 0 w 102"/>
              <a:gd name="T1" fmla="*/ 20161250 h 8"/>
              <a:gd name="T2" fmla="*/ 257055938 w 102"/>
              <a:gd name="T3" fmla="*/ 10080625 h 8"/>
              <a:gd name="T4" fmla="*/ 257055938 w 102"/>
              <a:gd name="T5" fmla="*/ 0 h 8"/>
              <a:gd name="T6" fmla="*/ 0 w 102"/>
              <a:gd name="T7" fmla="*/ 0 h 8"/>
              <a:gd name="T8" fmla="*/ 0 w 102"/>
              <a:gd name="T9" fmla="*/ 2016125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8">
                <a:moveTo>
                  <a:pt x="0" y="8"/>
                </a:moveTo>
                <a:lnTo>
                  <a:pt x="102" y="4"/>
                </a:lnTo>
                <a:lnTo>
                  <a:pt x="102" y="0"/>
                </a:lnTo>
                <a:lnTo>
                  <a:pt x="0" y="0"/>
                </a:lnTo>
                <a:lnTo>
                  <a:pt x="0" y="8"/>
                </a:lnTo>
                <a:close/>
              </a:path>
            </a:pathLst>
          </a:custGeom>
          <a:solidFill>
            <a:srgbClr val="25221E"/>
          </a:solidFill>
          <a:ln w="9525">
            <a:noFill/>
            <a:round/>
            <a:headEnd/>
            <a:tailEnd/>
          </a:ln>
        </p:spPr>
        <p:txBody>
          <a:bodyPr/>
          <a:lstStyle/>
          <a:p>
            <a:endParaRPr lang="en-US" dirty="0"/>
          </a:p>
        </p:txBody>
      </p:sp>
      <p:sp>
        <p:nvSpPr>
          <p:cNvPr id="13717" name="Freeform 2052"/>
          <p:cNvSpPr>
            <a:spLocks/>
          </p:cNvSpPr>
          <p:nvPr/>
        </p:nvSpPr>
        <p:spPr bwMode="auto">
          <a:xfrm>
            <a:off x="4491038" y="3868738"/>
            <a:ext cx="169862" cy="14287"/>
          </a:xfrm>
          <a:custGeom>
            <a:avLst/>
            <a:gdLst>
              <a:gd name="T0" fmla="*/ 269655131 w 107"/>
              <a:gd name="T1" fmla="*/ 12599547 h 9"/>
              <a:gd name="T2" fmla="*/ 257055181 w 107"/>
              <a:gd name="T3" fmla="*/ 0 h 9"/>
              <a:gd name="T4" fmla="*/ 0 w 107"/>
              <a:gd name="T5" fmla="*/ 0 h 9"/>
              <a:gd name="T6" fmla="*/ 0 w 107"/>
              <a:gd name="T7" fmla="*/ 22679819 h 9"/>
              <a:gd name="T8" fmla="*/ 257055181 w 107"/>
              <a:gd name="T9" fmla="*/ 22679819 h 9"/>
              <a:gd name="T10" fmla="*/ 269655131 w 107"/>
              <a:gd name="T11" fmla="*/ 12599547 h 9"/>
              <a:gd name="T12" fmla="*/ 269655131 w 107"/>
              <a:gd name="T13" fmla="*/ 12599547 h 9"/>
              <a:gd name="T14" fmla="*/ 269655131 w 107"/>
              <a:gd name="T15" fmla="*/ 0 h 9"/>
              <a:gd name="T16" fmla="*/ 257055181 w 107"/>
              <a:gd name="T17" fmla="*/ 0 h 9"/>
              <a:gd name="T18" fmla="*/ 269655131 w 107"/>
              <a:gd name="T19" fmla="*/ 125995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9">
                <a:moveTo>
                  <a:pt x="107" y="5"/>
                </a:moveTo>
                <a:lnTo>
                  <a:pt x="102" y="0"/>
                </a:lnTo>
                <a:lnTo>
                  <a:pt x="0" y="0"/>
                </a:lnTo>
                <a:lnTo>
                  <a:pt x="0" y="9"/>
                </a:lnTo>
                <a:lnTo>
                  <a:pt x="102" y="9"/>
                </a:lnTo>
                <a:lnTo>
                  <a:pt x="107" y="5"/>
                </a:lnTo>
                <a:lnTo>
                  <a:pt x="107" y="0"/>
                </a:lnTo>
                <a:lnTo>
                  <a:pt x="102" y="0"/>
                </a:lnTo>
                <a:lnTo>
                  <a:pt x="107" y="5"/>
                </a:lnTo>
                <a:close/>
              </a:path>
            </a:pathLst>
          </a:custGeom>
          <a:solidFill>
            <a:srgbClr val="25221E"/>
          </a:solidFill>
          <a:ln w="9525">
            <a:noFill/>
            <a:round/>
            <a:headEnd/>
            <a:tailEnd/>
          </a:ln>
        </p:spPr>
        <p:txBody>
          <a:bodyPr/>
          <a:lstStyle/>
          <a:p>
            <a:endParaRPr lang="en-US" dirty="0"/>
          </a:p>
        </p:txBody>
      </p:sp>
      <p:sp>
        <p:nvSpPr>
          <p:cNvPr id="13718" name="Freeform 2053"/>
          <p:cNvSpPr>
            <a:spLocks/>
          </p:cNvSpPr>
          <p:nvPr/>
        </p:nvSpPr>
        <p:spPr bwMode="auto">
          <a:xfrm>
            <a:off x="4646613" y="3876675"/>
            <a:ext cx="14287" cy="1285875"/>
          </a:xfrm>
          <a:custGeom>
            <a:avLst/>
            <a:gdLst>
              <a:gd name="T0" fmla="*/ 10080272 w 9"/>
              <a:gd name="T1" fmla="*/ 2041326563 h 810"/>
              <a:gd name="T2" fmla="*/ 22679819 w 9"/>
              <a:gd name="T3" fmla="*/ 2031245938 h 810"/>
              <a:gd name="T4" fmla="*/ 22679819 w 9"/>
              <a:gd name="T5" fmla="*/ 0 h 810"/>
              <a:gd name="T6" fmla="*/ 0 w 9"/>
              <a:gd name="T7" fmla="*/ 0 h 810"/>
              <a:gd name="T8" fmla="*/ 0 w 9"/>
              <a:gd name="T9" fmla="*/ 2031245938 h 810"/>
              <a:gd name="T10" fmla="*/ 10080272 w 9"/>
              <a:gd name="T11" fmla="*/ 2041326563 h 810"/>
              <a:gd name="T12" fmla="*/ 10080272 w 9"/>
              <a:gd name="T13" fmla="*/ 2041326563 h 810"/>
              <a:gd name="T14" fmla="*/ 22679819 w 9"/>
              <a:gd name="T15" fmla="*/ 2041326563 h 810"/>
              <a:gd name="T16" fmla="*/ 22679819 w 9"/>
              <a:gd name="T17" fmla="*/ 2031245938 h 810"/>
              <a:gd name="T18" fmla="*/ 10080272 w 9"/>
              <a:gd name="T19" fmla="*/ 2041326563 h 8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10">
                <a:moveTo>
                  <a:pt x="4" y="810"/>
                </a:moveTo>
                <a:lnTo>
                  <a:pt x="9" y="806"/>
                </a:lnTo>
                <a:lnTo>
                  <a:pt x="9" y="0"/>
                </a:lnTo>
                <a:lnTo>
                  <a:pt x="0" y="0"/>
                </a:lnTo>
                <a:lnTo>
                  <a:pt x="0" y="806"/>
                </a:lnTo>
                <a:lnTo>
                  <a:pt x="4" y="810"/>
                </a:lnTo>
                <a:lnTo>
                  <a:pt x="9" y="810"/>
                </a:lnTo>
                <a:lnTo>
                  <a:pt x="9" y="806"/>
                </a:lnTo>
                <a:lnTo>
                  <a:pt x="4" y="810"/>
                </a:lnTo>
                <a:close/>
              </a:path>
            </a:pathLst>
          </a:custGeom>
          <a:solidFill>
            <a:srgbClr val="25221E"/>
          </a:solidFill>
          <a:ln w="9525">
            <a:noFill/>
            <a:round/>
            <a:headEnd/>
            <a:tailEnd/>
          </a:ln>
        </p:spPr>
        <p:txBody>
          <a:bodyPr/>
          <a:lstStyle/>
          <a:p>
            <a:endParaRPr lang="en-US" dirty="0"/>
          </a:p>
        </p:txBody>
      </p:sp>
      <p:sp>
        <p:nvSpPr>
          <p:cNvPr id="13719" name="Rectangle 2054"/>
          <p:cNvSpPr>
            <a:spLocks noChangeArrowheads="1"/>
          </p:cNvSpPr>
          <p:nvPr/>
        </p:nvSpPr>
        <p:spPr bwMode="auto">
          <a:xfrm>
            <a:off x="4491038" y="5149850"/>
            <a:ext cx="161925" cy="12700"/>
          </a:xfrm>
          <a:prstGeom prst="rect">
            <a:avLst/>
          </a:prstGeom>
          <a:solidFill>
            <a:srgbClr val="25221E"/>
          </a:solidFill>
          <a:ln w="9525">
            <a:noFill/>
            <a:miter lim="800000"/>
            <a:headEnd/>
            <a:tailEnd/>
          </a:ln>
        </p:spPr>
        <p:txBody>
          <a:bodyPr/>
          <a:lstStyle/>
          <a:p>
            <a:endParaRPr lang="en-US" dirty="0"/>
          </a:p>
        </p:txBody>
      </p:sp>
      <p:sp>
        <p:nvSpPr>
          <p:cNvPr id="13720" name="Freeform 2055"/>
          <p:cNvSpPr>
            <a:spLocks/>
          </p:cNvSpPr>
          <p:nvPr/>
        </p:nvSpPr>
        <p:spPr bwMode="auto">
          <a:xfrm>
            <a:off x="4491038" y="2624138"/>
            <a:ext cx="169862" cy="6350"/>
          </a:xfrm>
          <a:custGeom>
            <a:avLst/>
            <a:gdLst>
              <a:gd name="T0" fmla="*/ 269655131 w 107"/>
              <a:gd name="T1" fmla="*/ 10080625 h 4"/>
              <a:gd name="T2" fmla="*/ 257055181 w 107"/>
              <a:gd name="T3" fmla="*/ 0 h 4"/>
              <a:gd name="T4" fmla="*/ 0 w 107"/>
              <a:gd name="T5" fmla="*/ 0 h 4"/>
              <a:gd name="T6" fmla="*/ 0 w 107"/>
              <a:gd name="T7" fmla="*/ 10080625 h 4"/>
              <a:gd name="T8" fmla="*/ 257055181 w 107"/>
              <a:gd name="T9" fmla="*/ 10080625 h 4"/>
              <a:gd name="T10" fmla="*/ 269655131 w 107"/>
              <a:gd name="T11" fmla="*/ 10080625 h 4"/>
              <a:gd name="T12" fmla="*/ 269655131 w 107"/>
              <a:gd name="T13" fmla="*/ 10080625 h 4"/>
              <a:gd name="T14" fmla="*/ 269655131 w 107"/>
              <a:gd name="T15" fmla="*/ 0 h 4"/>
              <a:gd name="T16" fmla="*/ 257055181 w 107"/>
              <a:gd name="T17" fmla="*/ 0 h 4"/>
              <a:gd name="T18" fmla="*/ 269655131 w 107"/>
              <a:gd name="T19" fmla="*/ 10080625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4">
                <a:moveTo>
                  <a:pt x="107" y="4"/>
                </a:moveTo>
                <a:lnTo>
                  <a:pt x="102" y="0"/>
                </a:lnTo>
                <a:lnTo>
                  <a:pt x="0" y="0"/>
                </a:lnTo>
                <a:lnTo>
                  <a:pt x="0" y="4"/>
                </a:lnTo>
                <a:lnTo>
                  <a:pt x="102" y="4"/>
                </a:lnTo>
                <a:lnTo>
                  <a:pt x="107" y="4"/>
                </a:lnTo>
                <a:lnTo>
                  <a:pt x="107" y="0"/>
                </a:lnTo>
                <a:lnTo>
                  <a:pt x="102" y="0"/>
                </a:lnTo>
                <a:lnTo>
                  <a:pt x="107" y="4"/>
                </a:lnTo>
                <a:close/>
              </a:path>
            </a:pathLst>
          </a:custGeom>
          <a:solidFill>
            <a:srgbClr val="25221E"/>
          </a:solidFill>
          <a:ln w="9525">
            <a:noFill/>
            <a:round/>
            <a:headEnd/>
            <a:tailEnd/>
          </a:ln>
        </p:spPr>
        <p:txBody>
          <a:bodyPr/>
          <a:lstStyle/>
          <a:p>
            <a:endParaRPr lang="en-US" dirty="0"/>
          </a:p>
        </p:txBody>
      </p:sp>
      <p:sp>
        <p:nvSpPr>
          <p:cNvPr id="13723" name="Rectangle 2058"/>
          <p:cNvSpPr>
            <a:spLocks noChangeArrowheads="1"/>
          </p:cNvSpPr>
          <p:nvPr/>
        </p:nvSpPr>
        <p:spPr bwMode="auto">
          <a:xfrm>
            <a:off x="2601913" y="6103938"/>
            <a:ext cx="2058987" cy="244475"/>
          </a:xfrm>
          <a:prstGeom prst="rect">
            <a:avLst/>
          </a:prstGeom>
          <a:solidFill>
            <a:srgbClr val="615E5D"/>
          </a:solidFill>
          <a:ln w="9525">
            <a:noFill/>
            <a:miter lim="800000"/>
            <a:headEnd/>
            <a:tailEnd/>
          </a:ln>
        </p:spPr>
        <p:txBody>
          <a:bodyPr/>
          <a:lstStyle/>
          <a:p>
            <a:endParaRPr lang="en-US" dirty="0"/>
          </a:p>
        </p:txBody>
      </p:sp>
      <p:sp>
        <p:nvSpPr>
          <p:cNvPr id="13724" name="Rectangle 2059"/>
          <p:cNvSpPr>
            <a:spLocks noChangeArrowheads="1"/>
          </p:cNvSpPr>
          <p:nvPr/>
        </p:nvSpPr>
        <p:spPr bwMode="auto">
          <a:xfrm>
            <a:off x="4886325" y="6092825"/>
            <a:ext cx="530225" cy="228600"/>
          </a:xfrm>
          <a:prstGeom prst="rect">
            <a:avLst/>
          </a:prstGeom>
          <a:noFill/>
          <a:ln w="9525">
            <a:noFill/>
            <a:miter lim="800000"/>
            <a:headEnd/>
            <a:tailEnd/>
          </a:ln>
        </p:spPr>
        <p:txBody>
          <a:bodyPr wrap="none" lIns="0" tIns="0" rIns="0" bIns="0">
            <a:spAutoFit/>
          </a:bodyPr>
          <a:lstStyle/>
          <a:p>
            <a:pPr algn="ctr"/>
            <a:r>
              <a:rPr lang="de-DE" sz="1500" b="1" dirty="0">
                <a:solidFill>
                  <a:srgbClr val="FFC000"/>
                </a:solidFill>
                <a:latin typeface="Arial" pitchFamily="34" charset="0"/>
              </a:rPr>
              <a:t>target</a:t>
            </a:r>
            <a:endParaRPr lang="de-DE" sz="1800" dirty="0">
              <a:solidFill>
                <a:srgbClr val="FFC000"/>
              </a:solidFill>
              <a:latin typeface="Arial" pitchFamily="34" charset="0"/>
            </a:endParaRPr>
          </a:p>
        </p:txBody>
      </p:sp>
      <p:sp>
        <p:nvSpPr>
          <p:cNvPr id="13725" name="Rectangle 2060"/>
          <p:cNvSpPr>
            <a:spLocks noChangeArrowheads="1"/>
          </p:cNvSpPr>
          <p:nvPr/>
        </p:nvSpPr>
        <p:spPr bwMode="auto">
          <a:xfrm>
            <a:off x="4776788" y="5473700"/>
            <a:ext cx="1187450" cy="228600"/>
          </a:xfrm>
          <a:prstGeom prst="rect">
            <a:avLst/>
          </a:prstGeom>
          <a:noFill/>
          <a:ln w="9525">
            <a:noFill/>
            <a:miter lim="800000"/>
            <a:headEnd/>
            <a:tailEnd/>
          </a:ln>
        </p:spPr>
        <p:txBody>
          <a:bodyPr wrap="none" lIns="0" tIns="0" rIns="0" bIns="0">
            <a:spAutoFit/>
          </a:bodyPr>
          <a:lstStyle/>
          <a:p>
            <a:pPr algn="ctr"/>
            <a:r>
              <a:rPr lang="de-DE" sz="1500" i="1" dirty="0">
                <a:solidFill>
                  <a:srgbClr val="FFC000"/>
                </a:solidFill>
                <a:latin typeface="Arial" pitchFamily="34" charset="0"/>
              </a:rPr>
              <a:t>matrix/analyte</a:t>
            </a:r>
            <a:endParaRPr lang="de-DE" sz="1800" dirty="0">
              <a:solidFill>
                <a:srgbClr val="FFC000"/>
              </a:solidFill>
              <a:latin typeface="Arial" pitchFamily="34" charset="0"/>
            </a:endParaRPr>
          </a:p>
        </p:txBody>
      </p:sp>
      <p:sp>
        <p:nvSpPr>
          <p:cNvPr id="13726" name="Rectangle 2061"/>
          <p:cNvSpPr>
            <a:spLocks noChangeArrowheads="1"/>
          </p:cNvSpPr>
          <p:nvPr/>
        </p:nvSpPr>
        <p:spPr bwMode="auto">
          <a:xfrm>
            <a:off x="4760933" y="5689600"/>
            <a:ext cx="652423" cy="230832"/>
          </a:xfrm>
          <a:prstGeom prst="rect">
            <a:avLst/>
          </a:prstGeom>
          <a:noFill/>
          <a:ln w="9525">
            <a:noFill/>
            <a:miter lim="800000"/>
            <a:headEnd/>
            <a:tailEnd/>
          </a:ln>
        </p:spPr>
        <p:txBody>
          <a:bodyPr wrap="none" lIns="0" tIns="0" rIns="0" bIns="0">
            <a:spAutoFit/>
          </a:bodyPr>
          <a:lstStyle/>
          <a:p>
            <a:pPr algn="ctr"/>
            <a:r>
              <a:rPr lang="de-DE" sz="1500" i="1" dirty="0">
                <a:solidFill>
                  <a:srgbClr val="FFC000"/>
                </a:solidFill>
                <a:latin typeface="Arial" pitchFamily="34" charset="0"/>
              </a:rPr>
              <a:t>crystals</a:t>
            </a:r>
            <a:endParaRPr lang="de-DE" sz="1800" dirty="0">
              <a:solidFill>
                <a:srgbClr val="FFC000"/>
              </a:solidFill>
              <a:latin typeface="Arial" pitchFamily="34" charset="0"/>
            </a:endParaRPr>
          </a:p>
        </p:txBody>
      </p:sp>
      <p:sp>
        <p:nvSpPr>
          <p:cNvPr id="13727" name="Rectangle 2062"/>
          <p:cNvSpPr>
            <a:spLocks noChangeArrowheads="1"/>
          </p:cNvSpPr>
          <p:nvPr/>
        </p:nvSpPr>
        <p:spPr bwMode="auto">
          <a:xfrm>
            <a:off x="4775200" y="4305300"/>
            <a:ext cx="1030288" cy="228600"/>
          </a:xfrm>
          <a:prstGeom prst="rect">
            <a:avLst/>
          </a:prstGeom>
          <a:noFill/>
          <a:ln w="9525">
            <a:noFill/>
            <a:miter lim="800000"/>
            <a:headEnd/>
            <a:tailEnd/>
          </a:ln>
        </p:spPr>
        <p:txBody>
          <a:bodyPr wrap="none" lIns="0" tIns="0" rIns="0" bIns="0">
            <a:spAutoFit/>
          </a:bodyPr>
          <a:lstStyle/>
          <a:p>
            <a:pPr algn="ctr"/>
            <a:r>
              <a:rPr lang="de-DE" sz="1500" i="1" dirty="0">
                <a:solidFill>
                  <a:srgbClr val="FFC000"/>
                </a:solidFill>
                <a:latin typeface="Arial" pitchFamily="34" charset="0"/>
              </a:rPr>
              <a:t>acceleration</a:t>
            </a:r>
            <a:endParaRPr lang="de-DE" sz="1800" dirty="0">
              <a:solidFill>
                <a:srgbClr val="FFC000"/>
              </a:solidFill>
              <a:latin typeface="Arial" pitchFamily="34" charset="0"/>
            </a:endParaRPr>
          </a:p>
        </p:txBody>
      </p:sp>
      <p:sp>
        <p:nvSpPr>
          <p:cNvPr id="13728" name="Rectangle 2063"/>
          <p:cNvSpPr>
            <a:spLocks noChangeArrowheads="1"/>
          </p:cNvSpPr>
          <p:nvPr/>
        </p:nvSpPr>
        <p:spPr bwMode="auto">
          <a:xfrm>
            <a:off x="4752975" y="4521200"/>
            <a:ext cx="414338" cy="228600"/>
          </a:xfrm>
          <a:prstGeom prst="rect">
            <a:avLst/>
          </a:prstGeom>
          <a:noFill/>
          <a:ln w="9525">
            <a:noFill/>
            <a:miter lim="800000"/>
            <a:headEnd/>
            <a:tailEnd/>
          </a:ln>
        </p:spPr>
        <p:txBody>
          <a:bodyPr wrap="none" lIns="0" tIns="0" rIns="0" bIns="0">
            <a:spAutoFit/>
          </a:bodyPr>
          <a:lstStyle/>
          <a:p>
            <a:pPr algn="ctr"/>
            <a:r>
              <a:rPr lang="de-DE" sz="1500" i="1" dirty="0">
                <a:solidFill>
                  <a:srgbClr val="FFC000"/>
                </a:solidFill>
                <a:latin typeface="Arial" pitchFamily="34" charset="0"/>
              </a:rPr>
              <a:t>zone</a:t>
            </a:r>
            <a:endParaRPr lang="de-DE" sz="1800" dirty="0">
              <a:solidFill>
                <a:srgbClr val="FFC000"/>
              </a:solidFill>
              <a:latin typeface="Arial" pitchFamily="34" charset="0"/>
            </a:endParaRPr>
          </a:p>
        </p:txBody>
      </p:sp>
      <p:sp>
        <p:nvSpPr>
          <p:cNvPr id="13729" name="Rectangle 2065"/>
          <p:cNvSpPr>
            <a:spLocks noChangeArrowheads="1"/>
          </p:cNvSpPr>
          <p:nvPr/>
        </p:nvSpPr>
        <p:spPr bwMode="auto">
          <a:xfrm>
            <a:off x="4724400" y="3260725"/>
            <a:ext cx="1230313" cy="244475"/>
          </a:xfrm>
          <a:prstGeom prst="rect">
            <a:avLst/>
          </a:prstGeom>
          <a:noFill/>
          <a:ln w="9525">
            <a:noFill/>
            <a:miter lim="800000"/>
            <a:headEnd/>
            <a:tailEnd/>
          </a:ln>
        </p:spPr>
        <p:txBody>
          <a:bodyPr wrap="none" lIns="0" tIns="0" rIns="0" bIns="0">
            <a:spAutoFit/>
          </a:bodyPr>
          <a:lstStyle/>
          <a:p>
            <a:pPr algn="ctr"/>
            <a:r>
              <a:rPr lang="de-DE" sz="1600" i="1" dirty="0">
                <a:latin typeface="Arial" pitchFamily="34" charset="0"/>
              </a:rPr>
              <a:t>Time of Flight</a:t>
            </a:r>
            <a:endParaRPr lang="de-DE" sz="1800" dirty="0">
              <a:latin typeface="Arial" pitchFamily="34" charset="0"/>
            </a:endParaRPr>
          </a:p>
        </p:txBody>
      </p:sp>
      <p:sp>
        <p:nvSpPr>
          <p:cNvPr id="13730" name="Rectangle 2066"/>
          <p:cNvSpPr>
            <a:spLocks noChangeArrowheads="1"/>
          </p:cNvSpPr>
          <p:nvPr/>
        </p:nvSpPr>
        <p:spPr bwMode="auto">
          <a:xfrm>
            <a:off x="4800600" y="3733800"/>
            <a:ext cx="1258888" cy="228600"/>
          </a:xfrm>
          <a:prstGeom prst="rect">
            <a:avLst/>
          </a:prstGeom>
          <a:noFill/>
          <a:ln w="9525">
            <a:noFill/>
            <a:miter lim="800000"/>
            <a:headEnd/>
            <a:tailEnd/>
          </a:ln>
        </p:spPr>
        <p:txBody>
          <a:bodyPr wrap="none" lIns="0" tIns="0" rIns="0" bIns="0">
            <a:spAutoFit/>
          </a:bodyPr>
          <a:lstStyle/>
          <a:p>
            <a:pPr algn="ctr"/>
            <a:r>
              <a:rPr lang="de-DE" sz="1500" b="1" dirty="0">
                <a:solidFill>
                  <a:srgbClr val="FFC000"/>
                </a:solidFill>
                <a:latin typeface="Arial" pitchFamily="34" charset="0"/>
              </a:rPr>
              <a:t>ring electrode</a:t>
            </a:r>
            <a:endParaRPr lang="de-DE" sz="1500" dirty="0">
              <a:solidFill>
                <a:srgbClr val="FFC000"/>
              </a:solidFill>
              <a:latin typeface="Arial" pitchFamily="34" charset="0"/>
            </a:endParaRPr>
          </a:p>
        </p:txBody>
      </p:sp>
      <p:grpSp>
        <p:nvGrpSpPr>
          <p:cNvPr id="8" name="Group 2067"/>
          <p:cNvGrpSpPr>
            <a:grpSpLocks/>
          </p:cNvGrpSpPr>
          <p:nvPr/>
        </p:nvGrpSpPr>
        <p:grpSpPr bwMode="auto">
          <a:xfrm>
            <a:off x="2840038" y="3676650"/>
            <a:ext cx="1595437" cy="198438"/>
            <a:chOff x="1749" y="2426"/>
            <a:chExt cx="1413" cy="119"/>
          </a:xfrm>
        </p:grpSpPr>
        <p:sp>
          <p:nvSpPr>
            <p:cNvPr id="13732" name="Rectangle 2068"/>
            <p:cNvSpPr>
              <a:spLocks noChangeArrowheads="1"/>
            </p:cNvSpPr>
            <p:nvPr/>
          </p:nvSpPr>
          <p:spPr bwMode="auto">
            <a:xfrm>
              <a:off x="1749" y="2426"/>
              <a:ext cx="1413" cy="108"/>
            </a:xfrm>
            <a:prstGeom prst="rect">
              <a:avLst/>
            </a:prstGeom>
            <a:solidFill>
              <a:srgbClr val="DA251D"/>
            </a:solidFill>
            <a:ln w="9525">
              <a:noFill/>
              <a:miter lim="800000"/>
              <a:headEnd/>
              <a:tailEnd/>
            </a:ln>
          </p:spPr>
          <p:txBody>
            <a:bodyPr/>
            <a:lstStyle/>
            <a:p>
              <a:endParaRPr lang="en-US" dirty="0"/>
            </a:p>
          </p:txBody>
        </p:sp>
        <p:sp>
          <p:nvSpPr>
            <p:cNvPr id="13733" name="Rectangle 2069"/>
            <p:cNvSpPr>
              <a:spLocks noChangeArrowheads="1"/>
            </p:cNvSpPr>
            <p:nvPr/>
          </p:nvSpPr>
          <p:spPr bwMode="auto">
            <a:xfrm>
              <a:off x="1918" y="2426"/>
              <a:ext cx="23" cy="119"/>
            </a:xfrm>
            <a:prstGeom prst="rect">
              <a:avLst/>
            </a:prstGeom>
            <a:solidFill>
              <a:srgbClr val="FFFFFF"/>
            </a:solidFill>
            <a:ln w="9525">
              <a:noFill/>
              <a:miter lim="800000"/>
              <a:headEnd/>
              <a:tailEnd/>
            </a:ln>
          </p:spPr>
          <p:txBody>
            <a:bodyPr/>
            <a:lstStyle/>
            <a:p>
              <a:endParaRPr lang="en-US" dirty="0"/>
            </a:p>
          </p:txBody>
        </p:sp>
        <p:sp>
          <p:nvSpPr>
            <p:cNvPr id="13734" name="Rectangle 2070"/>
            <p:cNvSpPr>
              <a:spLocks noChangeArrowheads="1"/>
            </p:cNvSpPr>
            <p:nvPr/>
          </p:nvSpPr>
          <p:spPr bwMode="auto">
            <a:xfrm>
              <a:off x="1857" y="2426"/>
              <a:ext cx="25" cy="119"/>
            </a:xfrm>
            <a:prstGeom prst="rect">
              <a:avLst/>
            </a:prstGeom>
            <a:solidFill>
              <a:srgbClr val="FFFFFF"/>
            </a:solidFill>
            <a:ln w="9525">
              <a:noFill/>
              <a:miter lim="800000"/>
              <a:headEnd/>
              <a:tailEnd/>
            </a:ln>
          </p:spPr>
          <p:txBody>
            <a:bodyPr/>
            <a:lstStyle/>
            <a:p>
              <a:endParaRPr lang="en-US" dirty="0"/>
            </a:p>
          </p:txBody>
        </p:sp>
        <p:sp>
          <p:nvSpPr>
            <p:cNvPr id="13735" name="Rectangle 2071"/>
            <p:cNvSpPr>
              <a:spLocks noChangeArrowheads="1"/>
            </p:cNvSpPr>
            <p:nvPr/>
          </p:nvSpPr>
          <p:spPr bwMode="auto">
            <a:xfrm>
              <a:off x="1979" y="2426"/>
              <a:ext cx="24" cy="119"/>
            </a:xfrm>
            <a:prstGeom prst="rect">
              <a:avLst/>
            </a:prstGeom>
            <a:solidFill>
              <a:srgbClr val="FFFFFF"/>
            </a:solidFill>
            <a:ln w="9525">
              <a:noFill/>
              <a:miter lim="800000"/>
              <a:headEnd/>
              <a:tailEnd/>
            </a:ln>
          </p:spPr>
          <p:txBody>
            <a:bodyPr/>
            <a:lstStyle/>
            <a:p>
              <a:endParaRPr lang="en-US" dirty="0"/>
            </a:p>
          </p:txBody>
        </p:sp>
        <p:sp>
          <p:nvSpPr>
            <p:cNvPr id="13736" name="Rectangle 2072"/>
            <p:cNvSpPr>
              <a:spLocks noChangeArrowheads="1"/>
            </p:cNvSpPr>
            <p:nvPr/>
          </p:nvSpPr>
          <p:spPr bwMode="auto">
            <a:xfrm>
              <a:off x="2041" y="2426"/>
              <a:ext cx="23" cy="119"/>
            </a:xfrm>
            <a:prstGeom prst="rect">
              <a:avLst/>
            </a:prstGeom>
            <a:solidFill>
              <a:srgbClr val="FFFFFF"/>
            </a:solidFill>
            <a:ln w="9525">
              <a:noFill/>
              <a:miter lim="800000"/>
              <a:headEnd/>
              <a:tailEnd/>
            </a:ln>
          </p:spPr>
          <p:txBody>
            <a:bodyPr/>
            <a:lstStyle/>
            <a:p>
              <a:endParaRPr lang="en-US" dirty="0"/>
            </a:p>
          </p:txBody>
        </p:sp>
        <p:sp>
          <p:nvSpPr>
            <p:cNvPr id="13737" name="Rectangle 2073"/>
            <p:cNvSpPr>
              <a:spLocks noChangeArrowheads="1"/>
            </p:cNvSpPr>
            <p:nvPr/>
          </p:nvSpPr>
          <p:spPr bwMode="auto">
            <a:xfrm>
              <a:off x="2102" y="2426"/>
              <a:ext cx="23" cy="119"/>
            </a:xfrm>
            <a:prstGeom prst="rect">
              <a:avLst/>
            </a:prstGeom>
            <a:solidFill>
              <a:srgbClr val="FFFFFF"/>
            </a:solidFill>
            <a:ln w="9525">
              <a:noFill/>
              <a:miter lim="800000"/>
              <a:headEnd/>
              <a:tailEnd/>
            </a:ln>
          </p:spPr>
          <p:txBody>
            <a:bodyPr/>
            <a:lstStyle/>
            <a:p>
              <a:endParaRPr lang="en-US" dirty="0"/>
            </a:p>
          </p:txBody>
        </p:sp>
        <p:sp>
          <p:nvSpPr>
            <p:cNvPr id="13738" name="Rectangle 2074"/>
            <p:cNvSpPr>
              <a:spLocks noChangeArrowheads="1"/>
            </p:cNvSpPr>
            <p:nvPr/>
          </p:nvSpPr>
          <p:spPr bwMode="auto">
            <a:xfrm>
              <a:off x="2164" y="2426"/>
              <a:ext cx="23" cy="119"/>
            </a:xfrm>
            <a:prstGeom prst="rect">
              <a:avLst/>
            </a:prstGeom>
            <a:solidFill>
              <a:srgbClr val="FFFFFF"/>
            </a:solidFill>
            <a:ln w="9525">
              <a:noFill/>
              <a:miter lim="800000"/>
              <a:headEnd/>
              <a:tailEnd/>
            </a:ln>
          </p:spPr>
          <p:txBody>
            <a:bodyPr/>
            <a:lstStyle/>
            <a:p>
              <a:endParaRPr lang="en-US" dirty="0"/>
            </a:p>
          </p:txBody>
        </p:sp>
        <p:sp>
          <p:nvSpPr>
            <p:cNvPr id="13739" name="Rectangle 2075"/>
            <p:cNvSpPr>
              <a:spLocks noChangeArrowheads="1"/>
            </p:cNvSpPr>
            <p:nvPr/>
          </p:nvSpPr>
          <p:spPr bwMode="auto">
            <a:xfrm>
              <a:off x="2225" y="2426"/>
              <a:ext cx="23" cy="119"/>
            </a:xfrm>
            <a:prstGeom prst="rect">
              <a:avLst/>
            </a:prstGeom>
            <a:solidFill>
              <a:srgbClr val="FFFFFF"/>
            </a:solidFill>
            <a:ln w="9525">
              <a:noFill/>
              <a:miter lim="800000"/>
              <a:headEnd/>
              <a:tailEnd/>
            </a:ln>
          </p:spPr>
          <p:txBody>
            <a:bodyPr/>
            <a:lstStyle/>
            <a:p>
              <a:endParaRPr lang="en-US" dirty="0"/>
            </a:p>
          </p:txBody>
        </p:sp>
        <p:sp>
          <p:nvSpPr>
            <p:cNvPr id="13740" name="Rectangle 2076"/>
            <p:cNvSpPr>
              <a:spLocks noChangeArrowheads="1"/>
            </p:cNvSpPr>
            <p:nvPr/>
          </p:nvSpPr>
          <p:spPr bwMode="auto">
            <a:xfrm>
              <a:off x="2287" y="2426"/>
              <a:ext cx="23" cy="119"/>
            </a:xfrm>
            <a:prstGeom prst="rect">
              <a:avLst/>
            </a:prstGeom>
            <a:solidFill>
              <a:srgbClr val="FFFFFF"/>
            </a:solidFill>
            <a:ln w="9525">
              <a:noFill/>
              <a:miter lim="800000"/>
              <a:headEnd/>
              <a:tailEnd/>
            </a:ln>
          </p:spPr>
          <p:txBody>
            <a:bodyPr/>
            <a:lstStyle/>
            <a:p>
              <a:endParaRPr lang="en-US" dirty="0"/>
            </a:p>
          </p:txBody>
        </p:sp>
        <p:sp>
          <p:nvSpPr>
            <p:cNvPr id="13741" name="Rectangle 2077"/>
            <p:cNvSpPr>
              <a:spLocks noChangeArrowheads="1"/>
            </p:cNvSpPr>
            <p:nvPr/>
          </p:nvSpPr>
          <p:spPr bwMode="auto">
            <a:xfrm>
              <a:off x="2348" y="2426"/>
              <a:ext cx="23" cy="119"/>
            </a:xfrm>
            <a:prstGeom prst="rect">
              <a:avLst/>
            </a:prstGeom>
            <a:solidFill>
              <a:srgbClr val="FFFFFF"/>
            </a:solidFill>
            <a:ln w="9525">
              <a:noFill/>
              <a:miter lim="800000"/>
              <a:headEnd/>
              <a:tailEnd/>
            </a:ln>
          </p:spPr>
          <p:txBody>
            <a:bodyPr/>
            <a:lstStyle/>
            <a:p>
              <a:endParaRPr lang="en-US" dirty="0"/>
            </a:p>
          </p:txBody>
        </p:sp>
        <p:sp>
          <p:nvSpPr>
            <p:cNvPr id="13742" name="Rectangle 2078"/>
            <p:cNvSpPr>
              <a:spLocks noChangeArrowheads="1"/>
            </p:cNvSpPr>
            <p:nvPr/>
          </p:nvSpPr>
          <p:spPr bwMode="auto">
            <a:xfrm>
              <a:off x="1997" y="2426"/>
              <a:ext cx="912" cy="119"/>
            </a:xfrm>
            <a:prstGeom prst="rect">
              <a:avLst/>
            </a:prstGeom>
            <a:solidFill>
              <a:srgbClr val="FFFFFF"/>
            </a:solidFill>
            <a:ln w="9525">
              <a:noFill/>
              <a:miter lim="800000"/>
              <a:headEnd/>
              <a:tailEnd/>
            </a:ln>
          </p:spPr>
          <p:txBody>
            <a:bodyPr/>
            <a:lstStyle/>
            <a:p>
              <a:endParaRPr lang="en-US" dirty="0"/>
            </a:p>
          </p:txBody>
        </p:sp>
        <p:sp>
          <p:nvSpPr>
            <p:cNvPr id="13743" name="Rectangle 2079"/>
            <p:cNvSpPr>
              <a:spLocks noChangeArrowheads="1"/>
            </p:cNvSpPr>
            <p:nvPr/>
          </p:nvSpPr>
          <p:spPr bwMode="auto">
            <a:xfrm>
              <a:off x="2469" y="2426"/>
              <a:ext cx="23" cy="119"/>
            </a:xfrm>
            <a:prstGeom prst="rect">
              <a:avLst/>
            </a:prstGeom>
            <a:solidFill>
              <a:srgbClr val="FFFFFF"/>
            </a:solidFill>
            <a:ln w="9525">
              <a:noFill/>
              <a:miter lim="800000"/>
              <a:headEnd/>
              <a:tailEnd/>
            </a:ln>
          </p:spPr>
          <p:txBody>
            <a:bodyPr/>
            <a:lstStyle/>
            <a:p>
              <a:endParaRPr lang="en-US" dirty="0"/>
            </a:p>
          </p:txBody>
        </p:sp>
        <p:sp>
          <p:nvSpPr>
            <p:cNvPr id="13744" name="Rectangle 2080"/>
            <p:cNvSpPr>
              <a:spLocks noChangeArrowheads="1"/>
            </p:cNvSpPr>
            <p:nvPr/>
          </p:nvSpPr>
          <p:spPr bwMode="auto">
            <a:xfrm>
              <a:off x="2530" y="2426"/>
              <a:ext cx="23" cy="119"/>
            </a:xfrm>
            <a:prstGeom prst="rect">
              <a:avLst/>
            </a:prstGeom>
            <a:solidFill>
              <a:srgbClr val="FFFFFF"/>
            </a:solidFill>
            <a:ln w="9525">
              <a:noFill/>
              <a:miter lim="800000"/>
              <a:headEnd/>
              <a:tailEnd/>
            </a:ln>
          </p:spPr>
          <p:txBody>
            <a:bodyPr/>
            <a:lstStyle/>
            <a:p>
              <a:endParaRPr lang="en-US" dirty="0"/>
            </a:p>
          </p:txBody>
        </p:sp>
        <p:sp>
          <p:nvSpPr>
            <p:cNvPr id="13745" name="Rectangle 2081"/>
            <p:cNvSpPr>
              <a:spLocks noChangeArrowheads="1"/>
            </p:cNvSpPr>
            <p:nvPr/>
          </p:nvSpPr>
          <p:spPr bwMode="auto">
            <a:xfrm>
              <a:off x="2592" y="2426"/>
              <a:ext cx="23" cy="119"/>
            </a:xfrm>
            <a:prstGeom prst="rect">
              <a:avLst/>
            </a:prstGeom>
            <a:solidFill>
              <a:srgbClr val="FFFFFF"/>
            </a:solidFill>
            <a:ln w="9525">
              <a:noFill/>
              <a:miter lim="800000"/>
              <a:headEnd/>
              <a:tailEnd/>
            </a:ln>
          </p:spPr>
          <p:txBody>
            <a:bodyPr/>
            <a:lstStyle/>
            <a:p>
              <a:endParaRPr lang="en-US" dirty="0"/>
            </a:p>
          </p:txBody>
        </p:sp>
        <p:sp>
          <p:nvSpPr>
            <p:cNvPr id="13746" name="Rectangle 2082"/>
            <p:cNvSpPr>
              <a:spLocks noChangeArrowheads="1"/>
            </p:cNvSpPr>
            <p:nvPr/>
          </p:nvSpPr>
          <p:spPr bwMode="auto">
            <a:xfrm>
              <a:off x="2653" y="2426"/>
              <a:ext cx="23" cy="119"/>
            </a:xfrm>
            <a:prstGeom prst="rect">
              <a:avLst/>
            </a:prstGeom>
            <a:solidFill>
              <a:srgbClr val="FFFFFF"/>
            </a:solidFill>
            <a:ln w="9525">
              <a:noFill/>
              <a:miter lim="800000"/>
              <a:headEnd/>
              <a:tailEnd/>
            </a:ln>
          </p:spPr>
          <p:txBody>
            <a:bodyPr/>
            <a:lstStyle/>
            <a:p>
              <a:endParaRPr lang="en-US" dirty="0"/>
            </a:p>
          </p:txBody>
        </p:sp>
        <p:sp>
          <p:nvSpPr>
            <p:cNvPr id="13747" name="Rectangle 2083"/>
            <p:cNvSpPr>
              <a:spLocks noChangeArrowheads="1"/>
            </p:cNvSpPr>
            <p:nvPr/>
          </p:nvSpPr>
          <p:spPr bwMode="auto">
            <a:xfrm>
              <a:off x="2715" y="2426"/>
              <a:ext cx="23" cy="119"/>
            </a:xfrm>
            <a:prstGeom prst="rect">
              <a:avLst/>
            </a:prstGeom>
            <a:solidFill>
              <a:srgbClr val="FFFFFF"/>
            </a:solidFill>
            <a:ln w="9525">
              <a:noFill/>
              <a:miter lim="800000"/>
              <a:headEnd/>
              <a:tailEnd/>
            </a:ln>
          </p:spPr>
          <p:txBody>
            <a:bodyPr/>
            <a:lstStyle/>
            <a:p>
              <a:endParaRPr lang="en-US" dirty="0"/>
            </a:p>
          </p:txBody>
        </p:sp>
        <p:sp>
          <p:nvSpPr>
            <p:cNvPr id="13748" name="Rectangle 2084"/>
            <p:cNvSpPr>
              <a:spLocks noChangeArrowheads="1"/>
            </p:cNvSpPr>
            <p:nvPr/>
          </p:nvSpPr>
          <p:spPr bwMode="auto">
            <a:xfrm>
              <a:off x="2776" y="2426"/>
              <a:ext cx="23" cy="119"/>
            </a:xfrm>
            <a:prstGeom prst="rect">
              <a:avLst/>
            </a:prstGeom>
            <a:solidFill>
              <a:srgbClr val="FFFFFF"/>
            </a:solidFill>
            <a:ln w="9525">
              <a:noFill/>
              <a:miter lim="800000"/>
              <a:headEnd/>
              <a:tailEnd/>
            </a:ln>
          </p:spPr>
          <p:txBody>
            <a:bodyPr/>
            <a:lstStyle/>
            <a:p>
              <a:endParaRPr lang="en-US" dirty="0"/>
            </a:p>
          </p:txBody>
        </p:sp>
        <p:sp>
          <p:nvSpPr>
            <p:cNvPr id="13749" name="Rectangle 2085"/>
            <p:cNvSpPr>
              <a:spLocks noChangeArrowheads="1"/>
            </p:cNvSpPr>
            <p:nvPr/>
          </p:nvSpPr>
          <p:spPr bwMode="auto">
            <a:xfrm>
              <a:off x="2838" y="2426"/>
              <a:ext cx="23" cy="119"/>
            </a:xfrm>
            <a:prstGeom prst="rect">
              <a:avLst/>
            </a:prstGeom>
            <a:solidFill>
              <a:srgbClr val="FFFFFF"/>
            </a:solidFill>
            <a:ln w="9525">
              <a:noFill/>
              <a:miter lim="800000"/>
              <a:headEnd/>
              <a:tailEnd/>
            </a:ln>
          </p:spPr>
          <p:txBody>
            <a:bodyPr/>
            <a:lstStyle/>
            <a:p>
              <a:endParaRPr lang="en-US" dirty="0"/>
            </a:p>
          </p:txBody>
        </p:sp>
        <p:sp>
          <p:nvSpPr>
            <p:cNvPr id="13750" name="Rectangle 2086"/>
            <p:cNvSpPr>
              <a:spLocks noChangeArrowheads="1"/>
            </p:cNvSpPr>
            <p:nvPr/>
          </p:nvSpPr>
          <p:spPr bwMode="auto">
            <a:xfrm>
              <a:off x="2899" y="2426"/>
              <a:ext cx="23" cy="119"/>
            </a:xfrm>
            <a:prstGeom prst="rect">
              <a:avLst/>
            </a:prstGeom>
            <a:solidFill>
              <a:srgbClr val="FFFFFF"/>
            </a:solidFill>
            <a:ln w="9525">
              <a:noFill/>
              <a:miter lim="800000"/>
              <a:headEnd/>
              <a:tailEnd/>
            </a:ln>
          </p:spPr>
          <p:txBody>
            <a:bodyPr/>
            <a:lstStyle/>
            <a:p>
              <a:endParaRPr lang="en-US" dirty="0"/>
            </a:p>
          </p:txBody>
        </p:sp>
        <p:sp>
          <p:nvSpPr>
            <p:cNvPr id="13751" name="Rectangle 2087"/>
            <p:cNvSpPr>
              <a:spLocks noChangeArrowheads="1"/>
            </p:cNvSpPr>
            <p:nvPr/>
          </p:nvSpPr>
          <p:spPr bwMode="auto">
            <a:xfrm>
              <a:off x="2960" y="2426"/>
              <a:ext cx="23" cy="119"/>
            </a:xfrm>
            <a:prstGeom prst="rect">
              <a:avLst/>
            </a:prstGeom>
            <a:solidFill>
              <a:srgbClr val="FFFFFF"/>
            </a:solidFill>
            <a:ln w="9525">
              <a:noFill/>
              <a:miter lim="800000"/>
              <a:headEnd/>
              <a:tailEnd/>
            </a:ln>
          </p:spPr>
          <p:txBody>
            <a:bodyPr/>
            <a:lstStyle/>
            <a:p>
              <a:endParaRPr lang="en-US" dirty="0"/>
            </a:p>
          </p:txBody>
        </p:sp>
        <p:sp>
          <p:nvSpPr>
            <p:cNvPr id="13752" name="Rectangle 2088"/>
            <p:cNvSpPr>
              <a:spLocks noChangeArrowheads="1"/>
            </p:cNvSpPr>
            <p:nvPr/>
          </p:nvSpPr>
          <p:spPr bwMode="auto">
            <a:xfrm>
              <a:off x="3022" y="2426"/>
              <a:ext cx="23" cy="119"/>
            </a:xfrm>
            <a:prstGeom prst="rect">
              <a:avLst/>
            </a:prstGeom>
            <a:solidFill>
              <a:srgbClr val="FFFFFF"/>
            </a:solidFill>
            <a:ln w="9525">
              <a:noFill/>
              <a:miter lim="800000"/>
              <a:headEnd/>
              <a:tailEnd/>
            </a:ln>
          </p:spPr>
          <p:txBody>
            <a:bodyPr/>
            <a:lstStyle/>
            <a:p>
              <a:endParaRPr lang="en-US" dirty="0"/>
            </a:p>
          </p:txBody>
        </p:sp>
      </p:grpSp>
      <p:sp>
        <p:nvSpPr>
          <p:cNvPr id="1065" name="TextBox 1064"/>
          <p:cNvSpPr txBox="1"/>
          <p:nvPr/>
        </p:nvSpPr>
        <p:spPr>
          <a:xfrm>
            <a:off x="4737077" y="2667000"/>
            <a:ext cx="1447832" cy="646331"/>
          </a:xfrm>
          <a:prstGeom prst="rect">
            <a:avLst/>
          </a:prstGeom>
          <a:noFill/>
        </p:spPr>
        <p:txBody>
          <a:bodyPr wrap="none" rtlCol="0">
            <a:spAutoFit/>
          </a:bodyPr>
          <a:lstStyle/>
          <a:p>
            <a:r>
              <a:rPr lang="en-US" b="1" dirty="0" smtClean="0"/>
              <a:t>Uncharged </a:t>
            </a:r>
          </a:p>
          <a:p>
            <a:r>
              <a:rPr lang="en-US" b="1" dirty="0" smtClean="0"/>
              <a:t>Drift region</a:t>
            </a:r>
            <a:endParaRPr lang="en-US" b="1" dirty="0"/>
          </a:p>
        </p:txBody>
      </p:sp>
      <p:sp>
        <p:nvSpPr>
          <p:cNvPr id="1066" name="Left Brace 1065"/>
          <p:cNvSpPr/>
          <p:nvPr/>
        </p:nvSpPr>
        <p:spPr>
          <a:xfrm>
            <a:off x="4572000" y="2667000"/>
            <a:ext cx="228600" cy="990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67" name="Picture 2" descr="ALPHA-CYANO-4-HYDROXYCINNAMIC ACID Structure"/>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4800600"/>
            <a:ext cx="1016668" cy="4953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742414" y="2829580"/>
            <a:ext cx="829586" cy="523220"/>
          </a:xfrm>
          <a:prstGeom prst="rect">
            <a:avLst/>
          </a:prstGeom>
          <a:noFill/>
        </p:spPr>
        <p:txBody>
          <a:bodyPr wrap="none" rtlCol="0">
            <a:spAutoFit/>
          </a:bodyPr>
          <a:lstStyle/>
          <a:p>
            <a:pPr algn="ctr"/>
            <a:r>
              <a:rPr lang="en-US" sz="1400" b="1" dirty="0" smtClean="0"/>
              <a:t>Vacuum </a:t>
            </a:r>
          </a:p>
          <a:p>
            <a:pPr algn="ctr"/>
            <a:r>
              <a:rPr lang="en-US" sz="1400" b="1" dirty="0" smtClean="0"/>
              <a:t>tube</a:t>
            </a:r>
            <a:endParaRPr lang="en-US" sz="1400" b="1" dirty="0"/>
          </a:p>
        </p:txBody>
      </p:sp>
      <p:sp>
        <p:nvSpPr>
          <p:cNvPr id="10" name="TextBox 9"/>
          <p:cNvSpPr txBox="1"/>
          <p:nvPr/>
        </p:nvSpPr>
        <p:spPr>
          <a:xfrm>
            <a:off x="5950871" y="5498306"/>
            <a:ext cx="3336170" cy="923330"/>
          </a:xfrm>
          <a:prstGeom prst="rect">
            <a:avLst/>
          </a:prstGeom>
          <a:noFill/>
        </p:spPr>
        <p:txBody>
          <a:bodyPr wrap="none" rtlCol="0">
            <a:spAutoFit/>
          </a:bodyPr>
          <a:lstStyle/>
          <a:p>
            <a:r>
              <a:rPr lang="en-US" dirty="0" smtClean="0"/>
              <a:t>Which protein molecules?</a:t>
            </a:r>
          </a:p>
          <a:p>
            <a:r>
              <a:rPr lang="en-US" dirty="0" smtClean="0"/>
              <a:t>Those that are easily desorbed,</a:t>
            </a:r>
          </a:p>
          <a:p>
            <a:r>
              <a:rPr lang="en-US" dirty="0" smtClean="0"/>
              <a:t>Like ribosomal proteins</a:t>
            </a:r>
            <a:endParaRPr lang="en-US" dirty="0"/>
          </a:p>
        </p:txBody>
      </p:sp>
      <p:sp>
        <p:nvSpPr>
          <p:cNvPr id="11" name="TextBox 10"/>
          <p:cNvSpPr txBox="1"/>
          <p:nvPr/>
        </p:nvSpPr>
        <p:spPr>
          <a:xfrm>
            <a:off x="739775" y="5813425"/>
            <a:ext cx="1346844" cy="646331"/>
          </a:xfrm>
          <a:prstGeom prst="rect">
            <a:avLst/>
          </a:prstGeom>
          <a:noFill/>
        </p:spPr>
        <p:txBody>
          <a:bodyPr wrap="none" rtlCol="0">
            <a:spAutoFit/>
          </a:bodyPr>
          <a:lstStyle/>
          <a:p>
            <a:r>
              <a:rPr lang="en-US" dirty="0" smtClean="0"/>
              <a:t>Absorbs </a:t>
            </a:r>
            <a:r>
              <a:rPr lang="en-US" i="1" dirty="0" smtClean="0">
                <a:effectLst>
                  <a:outerShdw blurRad="38100" dist="38100" dir="2700000" algn="tl">
                    <a:srgbClr val="000000">
                      <a:alpha val="43137"/>
                    </a:srgbClr>
                  </a:outerShdw>
                </a:effectLst>
              </a:rPr>
              <a:t>e</a:t>
            </a:r>
            <a:r>
              <a:rPr lang="en-US" dirty="0" smtClean="0">
                <a:effectLst>
                  <a:outerShdw blurRad="38100" dist="38100" dir="2700000" algn="tl">
                    <a:srgbClr val="000000">
                      <a:alpha val="43137"/>
                    </a:srgbClr>
                  </a:outerShdw>
                </a:effectLst>
              </a:rPr>
              <a:t> </a:t>
            </a:r>
          </a:p>
          <a:p>
            <a:r>
              <a:rPr lang="en-US" dirty="0" smtClean="0"/>
              <a:t>from LASER</a:t>
            </a:r>
            <a:endParaRPr lang="en-US" dirty="0"/>
          </a:p>
        </p:txBody>
      </p:sp>
      <p:cxnSp>
        <p:nvCxnSpPr>
          <p:cNvPr id="13" name="Straight Arrow Connector 12"/>
          <p:cNvCxnSpPr/>
          <p:nvPr/>
        </p:nvCxnSpPr>
        <p:spPr>
          <a:xfrm flipV="1">
            <a:off x="1925638" y="5423694"/>
            <a:ext cx="436562" cy="568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547" y="6336268"/>
            <a:ext cx="2449453" cy="369332"/>
          </a:xfrm>
          <a:prstGeom prst="rect">
            <a:avLst/>
          </a:prstGeom>
          <a:noFill/>
        </p:spPr>
        <p:txBody>
          <a:bodyPr wrap="none" rtlCol="0">
            <a:spAutoFit/>
          </a:bodyPr>
          <a:lstStyle/>
          <a:p>
            <a:r>
              <a:rPr lang="en-US" dirty="0" smtClean="0"/>
              <a:t>Multiple LASER shots</a:t>
            </a:r>
            <a:endParaRPr lang="en-US" dirty="0"/>
          </a:p>
        </p:txBody>
      </p:sp>
      <p:sp>
        <p:nvSpPr>
          <p:cNvPr id="1071" name="TextBox 1070"/>
          <p:cNvSpPr txBox="1"/>
          <p:nvPr/>
        </p:nvSpPr>
        <p:spPr>
          <a:xfrm>
            <a:off x="7239000" y="6541785"/>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14" name="Slide Number Placeholder 13"/>
          <p:cNvSpPr>
            <a:spLocks noGrp="1"/>
          </p:cNvSpPr>
          <p:nvPr>
            <p:ph type="sldNum" sz="quarter" idx="11"/>
          </p:nvPr>
        </p:nvSpPr>
        <p:spPr>
          <a:xfrm>
            <a:off x="211057" y="6269236"/>
            <a:ext cx="2133600" cy="304800"/>
          </a:xfrm>
        </p:spPr>
        <p:txBody>
          <a:bodyPr/>
          <a:lstStyle/>
          <a:p>
            <a:fld id="{1ED6D128-09CC-4217-91BB-A3EA108A7F60}" type="slidenum">
              <a:rPr lang="en-US" smtClean="0"/>
              <a:t>14</a:t>
            </a:fld>
            <a:endParaRPr lang="en-US" dirty="0"/>
          </a:p>
        </p:txBody>
      </p:sp>
    </p:spTree>
    <p:extLst>
      <p:ext uri="{BB962C8B-B14F-4D97-AF65-F5344CB8AC3E}">
        <p14:creationId xmlns:p14="http://schemas.microsoft.com/office/powerpoint/2010/main" val="158613015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t="8421"/>
          <a:stretch>
            <a:fillRect/>
          </a:stretch>
        </p:blipFill>
        <p:spPr bwMode="auto">
          <a:xfrm>
            <a:off x="4203700" y="1985963"/>
            <a:ext cx="4760913" cy="1597025"/>
          </a:xfrm>
          <a:prstGeom prst="rect">
            <a:avLst/>
          </a:prstGeom>
          <a:noFill/>
          <a:ln w="9525">
            <a:noFill/>
            <a:miter lim="800000"/>
            <a:headEnd/>
            <a:tailEnd/>
          </a:ln>
          <a:effectLst/>
        </p:spPr>
      </p:pic>
      <p:sp>
        <p:nvSpPr>
          <p:cNvPr id="17411" name="Text Box 9"/>
          <p:cNvSpPr txBox="1">
            <a:spLocks noChangeArrowheads="1"/>
          </p:cNvSpPr>
          <p:nvPr/>
        </p:nvSpPr>
        <p:spPr bwMode="auto">
          <a:xfrm>
            <a:off x="5027613" y="1625600"/>
            <a:ext cx="3113087" cy="371475"/>
          </a:xfrm>
          <a:prstGeom prst="rect">
            <a:avLst/>
          </a:prstGeom>
          <a:noFill/>
          <a:ln w="9525">
            <a:noFill/>
            <a:miter lim="800000"/>
            <a:headEnd/>
            <a:tailEnd/>
          </a:ln>
          <a:effectLst/>
        </p:spPr>
        <p:txBody>
          <a:bodyPr>
            <a:spAutoFit/>
          </a:bodyPr>
          <a:lstStyle/>
          <a:p>
            <a:pPr algn="ctr">
              <a:spcBef>
                <a:spcPct val="20000"/>
              </a:spcBef>
              <a:buClr>
                <a:srgbClr val="4DA836"/>
              </a:buClr>
              <a:buSzPct val="70000"/>
              <a:buFont typeface="Wingdings 2" pitchFamily="18" charset="2"/>
              <a:buNone/>
            </a:pPr>
            <a:r>
              <a:rPr lang="en-US" sz="1800" dirty="0"/>
              <a:t>MALDI-TOF- MS Spectrum </a:t>
            </a:r>
          </a:p>
        </p:txBody>
      </p:sp>
      <p:sp>
        <p:nvSpPr>
          <p:cNvPr id="17412" name="Text Box 10"/>
          <p:cNvSpPr txBox="1">
            <a:spLocks noChangeArrowheads="1"/>
          </p:cNvSpPr>
          <p:nvPr/>
        </p:nvSpPr>
        <p:spPr bwMode="auto">
          <a:xfrm>
            <a:off x="263525" y="4043363"/>
            <a:ext cx="2622550" cy="371475"/>
          </a:xfrm>
          <a:prstGeom prst="rect">
            <a:avLst/>
          </a:prstGeom>
          <a:noFill/>
          <a:ln w="9525">
            <a:noFill/>
            <a:miter lim="800000"/>
            <a:headEnd/>
            <a:tailEnd/>
          </a:ln>
          <a:effectLst/>
        </p:spPr>
        <p:txBody>
          <a:bodyPr>
            <a:spAutoFit/>
          </a:bodyPr>
          <a:lstStyle/>
          <a:p>
            <a:pPr algn="ctr">
              <a:spcBef>
                <a:spcPct val="20000"/>
              </a:spcBef>
              <a:buClr>
                <a:srgbClr val="4DA836"/>
              </a:buClr>
              <a:buSzPct val="70000"/>
              <a:buFont typeface="Wingdings 2" pitchFamily="18" charset="2"/>
              <a:buNone/>
            </a:pPr>
            <a:r>
              <a:rPr lang="en-US" sz="1800" dirty="0"/>
              <a:t>Spectrum Acquisition </a:t>
            </a:r>
          </a:p>
        </p:txBody>
      </p:sp>
      <p:sp>
        <p:nvSpPr>
          <p:cNvPr id="17413" name="Rectangle 11"/>
          <p:cNvSpPr>
            <a:spLocks noGrp="1" noChangeArrowheads="1"/>
          </p:cNvSpPr>
          <p:nvPr>
            <p:ph type="title"/>
          </p:nvPr>
        </p:nvSpPr>
        <p:spPr>
          <a:xfrm>
            <a:off x="631790" y="0"/>
            <a:ext cx="7772400" cy="1143000"/>
          </a:xfrm>
        </p:spPr>
        <p:txBody>
          <a:bodyPr>
            <a:normAutofit/>
          </a:bodyPr>
          <a:lstStyle/>
          <a:p>
            <a:pPr algn="ctr" eaLnBrk="1" hangingPunct="1"/>
            <a:r>
              <a:rPr lang="de-DE" sz="4000" dirty="0" smtClean="0">
                <a:solidFill>
                  <a:schemeClr val="accent1">
                    <a:satMod val="150000"/>
                  </a:schemeClr>
                </a:solidFill>
                <a:effectLst>
                  <a:outerShdw blurRad="38100" dist="38100" dir="2700000" algn="tl">
                    <a:srgbClr val="000000">
                      <a:alpha val="43137"/>
                    </a:srgbClr>
                  </a:outerShdw>
                </a:effectLst>
                <a:ea typeface="+mj-ea"/>
                <a:cs typeface="+mj-cs"/>
              </a:rPr>
              <a:t>Data Interpretation</a:t>
            </a:r>
            <a:endParaRPr lang="en-US" sz="4000" dirty="0" smtClean="0">
              <a:solidFill>
                <a:schemeClr val="accent1">
                  <a:satMod val="150000"/>
                </a:schemeClr>
              </a:solidFill>
              <a:effectLst>
                <a:outerShdw blurRad="38100" dist="38100" dir="2700000" algn="tl">
                  <a:srgbClr val="000000">
                    <a:alpha val="43137"/>
                  </a:srgbClr>
                </a:outerShdw>
              </a:effectLst>
              <a:ea typeface="+mj-ea"/>
              <a:cs typeface="+mj-cs"/>
            </a:endParaRPr>
          </a:p>
        </p:txBody>
      </p:sp>
      <p:pic>
        <p:nvPicPr>
          <p:cNvPr id="17414" name="Picture 13"/>
          <p:cNvPicPr>
            <a:picLocks noChangeAspect="1" noChangeArrowheads="1"/>
          </p:cNvPicPr>
          <p:nvPr/>
        </p:nvPicPr>
        <p:blipFill>
          <a:blip r:embed="rId4" cstate="print"/>
          <a:srcRect/>
          <a:stretch>
            <a:fillRect/>
          </a:stretch>
        </p:blipFill>
        <p:spPr bwMode="auto">
          <a:xfrm>
            <a:off x="2232025" y="5087938"/>
            <a:ext cx="2873375" cy="1770062"/>
          </a:xfrm>
          <a:prstGeom prst="rect">
            <a:avLst/>
          </a:prstGeom>
          <a:noFill/>
          <a:ln w="9525">
            <a:noFill/>
            <a:miter lim="800000"/>
            <a:headEnd/>
            <a:tailEnd/>
          </a:ln>
          <a:effectLst/>
        </p:spPr>
      </p:pic>
      <p:sp>
        <p:nvSpPr>
          <p:cNvPr id="17415" name="Text Box 14"/>
          <p:cNvSpPr txBox="1">
            <a:spLocks noChangeArrowheads="1"/>
          </p:cNvSpPr>
          <p:nvPr/>
        </p:nvSpPr>
        <p:spPr bwMode="auto">
          <a:xfrm>
            <a:off x="6335293" y="5763309"/>
            <a:ext cx="3227388" cy="646331"/>
          </a:xfrm>
          <a:prstGeom prst="rect">
            <a:avLst/>
          </a:prstGeom>
          <a:noFill/>
          <a:ln w="9525">
            <a:noFill/>
            <a:miter lim="800000"/>
            <a:headEnd/>
            <a:tailEnd/>
          </a:ln>
          <a:effectLst/>
        </p:spPr>
        <p:txBody>
          <a:bodyPr>
            <a:spAutoFit/>
          </a:bodyPr>
          <a:lstStyle/>
          <a:p>
            <a:pPr algn="ctr">
              <a:spcBef>
                <a:spcPct val="20000"/>
              </a:spcBef>
              <a:buClr>
                <a:srgbClr val="4DA836"/>
              </a:buClr>
              <a:buSzPct val="70000"/>
              <a:buFont typeface="Wingdings 2" pitchFamily="18" charset="2"/>
              <a:buNone/>
            </a:pPr>
            <a:r>
              <a:rPr lang="de-DE" sz="1800" dirty="0" smtClean="0"/>
              <a:t>Spectral fingerprint compared </a:t>
            </a:r>
            <a:r>
              <a:rPr lang="de-DE" sz="1800" dirty="0"/>
              <a:t>to Database</a:t>
            </a:r>
          </a:p>
        </p:txBody>
      </p:sp>
      <p:grpSp>
        <p:nvGrpSpPr>
          <p:cNvPr id="2" name="Group 38"/>
          <p:cNvGrpSpPr>
            <a:grpSpLocks/>
          </p:cNvGrpSpPr>
          <p:nvPr/>
        </p:nvGrpSpPr>
        <p:grpSpPr bwMode="auto">
          <a:xfrm>
            <a:off x="457200" y="2286000"/>
            <a:ext cx="2189163" cy="1604963"/>
            <a:chOff x="4572000" y="1981200"/>
            <a:chExt cx="1371599" cy="1163002"/>
          </a:xfrm>
        </p:grpSpPr>
        <p:pic>
          <p:nvPicPr>
            <p:cNvPr id="17428" name="Picture 39" descr="AppleMonitor.png"/>
            <p:cNvPicPr>
              <a:picLocks noChangeAspect="1"/>
            </p:cNvPicPr>
            <p:nvPr/>
          </p:nvPicPr>
          <p:blipFill>
            <a:blip r:embed="rId5" cstate="print"/>
            <a:srcRect/>
            <a:stretch>
              <a:fillRect/>
            </a:stretch>
          </p:blipFill>
          <p:spPr bwMode="auto">
            <a:xfrm>
              <a:off x="4572000" y="1981200"/>
              <a:ext cx="1371599" cy="1163002"/>
            </a:xfrm>
            <a:prstGeom prst="rect">
              <a:avLst/>
            </a:prstGeom>
            <a:noFill/>
            <a:ln w="9525">
              <a:noFill/>
              <a:miter lim="800000"/>
              <a:headEnd/>
              <a:tailEnd/>
            </a:ln>
          </p:spPr>
        </p:pic>
        <p:pic>
          <p:nvPicPr>
            <p:cNvPr id="17429" name="Picture 8"/>
            <p:cNvPicPr>
              <a:picLocks noChangeAspect="1" noChangeArrowheads="1"/>
            </p:cNvPicPr>
            <p:nvPr/>
          </p:nvPicPr>
          <p:blipFill>
            <a:blip r:embed="rId6" cstate="print"/>
            <a:srcRect/>
            <a:stretch>
              <a:fillRect/>
            </a:stretch>
          </p:blipFill>
          <p:spPr bwMode="auto">
            <a:xfrm>
              <a:off x="4648200" y="2090181"/>
              <a:ext cx="1219200" cy="694707"/>
            </a:xfrm>
            <a:prstGeom prst="rect">
              <a:avLst/>
            </a:prstGeom>
            <a:noFill/>
            <a:ln w="9525">
              <a:noFill/>
              <a:miter lim="800000"/>
              <a:headEnd/>
              <a:tailEnd/>
            </a:ln>
            <a:effectLst/>
          </p:spPr>
        </p:pic>
      </p:grpSp>
      <p:grpSp>
        <p:nvGrpSpPr>
          <p:cNvPr id="3" name="Group 2"/>
          <p:cNvGrpSpPr>
            <a:grpSpLocks/>
          </p:cNvGrpSpPr>
          <p:nvPr/>
        </p:nvGrpSpPr>
        <p:grpSpPr bwMode="auto">
          <a:xfrm>
            <a:off x="5408613" y="4608513"/>
            <a:ext cx="1916112" cy="1477962"/>
            <a:chOff x="5456539" y="4167236"/>
            <a:chExt cx="1915510" cy="1477963"/>
          </a:xfrm>
        </p:grpSpPr>
        <p:pic>
          <p:nvPicPr>
            <p:cNvPr id="17425" name="Picture 45" descr="AppleMonitor.png"/>
            <p:cNvPicPr>
              <a:picLocks noChangeAspect="1"/>
            </p:cNvPicPr>
            <p:nvPr/>
          </p:nvPicPr>
          <p:blipFill>
            <a:blip r:embed="rId5" cstate="print"/>
            <a:srcRect/>
            <a:stretch>
              <a:fillRect/>
            </a:stretch>
          </p:blipFill>
          <p:spPr bwMode="auto">
            <a:xfrm>
              <a:off x="5456539" y="4167236"/>
              <a:ext cx="1915510" cy="1477963"/>
            </a:xfrm>
            <a:prstGeom prst="rect">
              <a:avLst/>
            </a:prstGeom>
            <a:noFill/>
            <a:ln w="9525">
              <a:noFill/>
              <a:miter lim="800000"/>
              <a:headEnd/>
              <a:tailEnd/>
            </a:ln>
          </p:spPr>
        </p:pic>
        <p:pic>
          <p:nvPicPr>
            <p:cNvPr id="17426" name="Picture 2" descr="MALDI_ID_schema3"/>
            <p:cNvPicPr>
              <a:picLocks noChangeAspect="1" noChangeArrowheads="1"/>
            </p:cNvPicPr>
            <p:nvPr/>
          </p:nvPicPr>
          <p:blipFill>
            <a:blip r:embed="rId7" cstate="print"/>
            <a:srcRect l="36015" t="40491" r="32474"/>
            <a:stretch>
              <a:fillRect/>
            </a:stretch>
          </p:blipFill>
          <p:spPr bwMode="auto">
            <a:xfrm>
              <a:off x="6306215" y="4436214"/>
              <a:ext cx="915221" cy="813878"/>
            </a:xfrm>
            <a:prstGeom prst="rect">
              <a:avLst/>
            </a:prstGeom>
            <a:noFill/>
            <a:ln w="9525">
              <a:noFill/>
              <a:miter lim="800000"/>
              <a:headEnd/>
              <a:tailEnd/>
            </a:ln>
          </p:spPr>
        </p:pic>
        <p:pic>
          <p:nvPicPr>
            <p:cNvPr id="17427" name="Picture 7"/>
            <p:cNvPicPr>
              <a:picLocks noChangeAspect="1" noChangeArrowheads="1"/>
            </p:cNvPicPr>
            <p:nvPr/>
          </p:nvPicPr>
          <p:blipFill>
            <a:blip r:embed="rId8" cstate="print"/>
            <a:srcRect l="4433" r="67981" b="93031"/>
            <a:stretch>
              <a:fillRect/>
            </a:stretch>
          </p:blipFill>
          <p:spPr bwMode="auto">
            <a:xfrm>
              <a:off x="5593724" y="4270130"/>
              <a:ext cx="1244264" cy="290509"/>
            </a:xfrm>
            <a:prstGeom prst="rect">
              <a:avLst/>
            </a:prstGeom>
            <a:noFill/>
            <a:ln w="9525">
              <a:noFill/>
              <a:miter lim="800000"/>
              <a:headEnd/>
              <a:tailEnd/>
            </a:ln>
          </p:spPr>
        </p:pic>
      </p:grpSp>
      <p:sp>
        <p:nvSpPr>
          <p:cNvPr id="10" name="Right Arrow 9"/>
          <p:cNvSpPr/>
          <p:nvPr/>
        </p:nvSpPr>
        <p:spPr>
          <a:xfrm>
            <a:off x="3300749" y="2936399"/>
            <a:ext cx="735286" cy="325438"/>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endParaRPr lang="en-US" dirty="0">
              <a:solidFill>
                <a:schemeClr val="tx1"/>
              </a:solidFill>
              <a:ea typeface="MS PGothic" pitchFamily="34" charset="-128"/>
            </a:endParaRPr>
          </a:p>
        </p:txBody>
      </p:sp>
      <p:sp>
        <p:nvSpPr>
          <p:cNvPr id="28" name="Right Arrow 27"/>
          <p:cNvSpPr/>
          <p:nvPr/>
        </p:nvSpPr>
        <p:spPr>
          <a:xfrm rot="5400000">
            <a:off x="5990987" y="3947441"/>
            <a:ext cx="735286" cy="325438"/>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endParaRPr lang="en-US" dirty="0">
              <a:solidFill>
                <a:schemeClr val="tx1"/>
              </a:solidFill>
              <a:ea typeface="MS PGothic" pitchFamily="34" charset="-128"/>
            </a:endParaRPr>
          </a:p>
        </p:txBody>
      </p:sp>
      <p:sp>
        <p:nvSpPr>
          <p:cNvPr id="17" name="TextBox 16"/>
          <p:cNvSpPr txBox="1"/>
          <p:nvPr/>
        </p:nvSpPr>
        <p:spPr>
          <a:xfrm>
            <a:off x="7239000" y="6541785"/>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4" name="Slide Number Placeholder 3"/>
          <p:cNvSpPr>
            <a:spLocks noGrp="1"/>
          </p:cNvSpPr>
          <p:nvPr>
            <p:ph type="sldNum" sz="quarter" idx="11"/>
          </p:nvPr>
        </p:nvSpPr>
        <p:spPr/>
        <p:txBody>
          <a:bodyPr/>
          <a:lstStyle/>
          <a:p>
            <a:fld id="{1ED6D128-09CC-4217-91BB-A3EA108A7F60}" type="slidenum">
              <a:rPr lang="en-US" smtClean="0"/>
              <a:t>15</a:t>
            </a:fld>
            <a:endParaRPr lang="en-US" dirty="0"/>
          </a:p>
        </p:txBody>
      </p:sp>
    </p:spTree>
    <p:extLst>
      <p:ext uri="{BB962C8B-B14F-4D97-AF65-F5344CB8AC3E}">
        <p14:creationId xmlns:p14="http://schemas.microsoft.com/office/powerpoint/2010/main" val="143508749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3"/>
          <p:cNvGrpSpPr>
            <a:grpSpLocks/>
          </p:cNvGrpSpPr>
          <p:nvPr/>
        </p:nvGrpSpPr>
        <p:grpSpPr bwMode="auto">
          <a:xfrm>
            <a:off x="304800" y="990600"/>
            <a:ext cx="8534400" cy="5791200"/>
            <a:chOff x="606" y="1021"/>
            <a:chExt cx="4436" cy="2858"/>
          </a:xfrm>
        </p:grpSpPr>
        <p:sp>
          <p:nvSpPr>
            <p:cNvPr id="5" name="AutoShape 5"/>
            <p:cNvSpPr>
              <a:spLocks noChangeAspect="1" noChangeArrowheads="1"/>
            </p:cNvSpPr>
            <p:nvPr/>
          </p:nvSpPr>
          <p:spPr bwMode="auto">
            <a:xfrm>
              <a:off x="606" y="1086"/>
              <a:ext cx="4436" cy="2793"/>
            </a:xfrm>
            <a:prstGeom prst="rect">
              <a:avLst/>
            </a:prstGeom>
            <a:solidFill>
              <a:schemeClr val="bg1"/>
            </a:solidFill>
            <a:ln w="9525">
              <a:noFill/>
              <a:miter lim="800000"/>
              <a:headEnd/>
              <a:tailEnd/>
            </a:ln>
          </p:spPr>
          <p:txBody>
            <a:bodyPr/>
            <a:lstStyle/>
            <a:p>
              <a:endParaRPr lang="en-US" dirty="0">
                <a:latin typeface="Lucida Sans Unicode" pitchFamily="34" charset="0"/>
              </a:endParaRPr>
            </a:p>
          </p:txBody>
        </p:sp>
        <p:sp>
          <p:nvSpPr>
            <p:cNvPr id="6" name="Rectangle 6"/>
            <p:cNvSpPr>
              <a:spLocks noChangeArrowheads="1"/>
            </p:cNvSpPr>
            <p:nvPr/>
          </p:nvSpPr>
          <p:spPr bwMode="auto">
            <a:xfrm>
              <a:off x="613" y="1086"/>
              <a:ext cx="0" cy="137"/>
            </a:xfrm>
            <a:prstGeom prst="rect">
              <a:avLst/>
            </a:prstGeom>
            <a:solidFill>
              <a:srgbClr val="FFFBF0"/>
            </a:solidFill>
            <a:ln w="9525">
              <a:noFill/>
              <a:miter lim="800000"/>
              <a:headEnd/>
              <a:tailEnd/>
            </a:ln>
          </p:spPr>
          <p:txBody>
            <a:bodyPr wrap="none" lIns="0" tIns="0" rIns="0" bIns="0">
              <a:spAutoFit/>
            </a:bodyPr>
            <a:lstStyle/>
            <a:p>
              <a:endParaRPr lang="en-GB" dirty="0">
                <a:latin typeface="Lucida Sans Unicode" pitchFamily="34" charset="0"/>
              </a:endParaRPr>
            </a:p>
          </p:txBody>
        </p:sp>
        <p:sp>
          <p:nvSpPr>
            <p:cNvPr id="7" name="Freeform 7"/>
            <p:cNvSpPr>
              <a:spLocks/>
            </p:cNvSpPr>
            <p:nvPr/>
          </p:nvSpPr>
          <p:spPr bwMode="auto">
            <a:xfrm>
              <a:off x="787" y="3123"/>
              <a:ext cx="4143" cy="577"/>
            </a:xfrm>
            <a:custGeom>
              <a:avLst/>
              <a:gdLst>
                <a:gd name="T0" fmla="*/ 48 w 1216"/>
                <a:gd name="T1" fmla="*/ 574 h 169"/>
                <a:gd name="T2" fmla="*/ 99 w 1216"/>
                <a:gd name="T3" fmla="*/ 577 h 169"/>
                <a:gd name="T4" fmla="*/ 150 w 1216"/>
                <a:gd name="T5" fmla="*/ 574 h 169"/>
                <a:gd name="T6" fmla="*/ 208 w 1216"/>
                <a:gd name="T7" fmla="*/ 574 h 169"/>
                <a:gd name="T8" fmla="*/ 262 w 1216"/>
                <a:gd name="T9" fmla="*/ 365 h 169"/>
                <a:gd name="T10" fmla="*/ 317 w 1216"/>
                <a:gd name="T11" fmla="*/ 570 h 169"/>
                <a:gd name="T12" fmla="*/ 365 w 1216"/>
                <a:gd name="T13" fmla="*/ 577 h 169"/>
                <a:gd name="T14" fmla="*/ 416 w 1216"/>
                <a:gd name="T15" fmla="*/ 577 h 169"/>
                <a:gd name="T16" fmla="*/ 470 w 1216"/>
                <a:gd name="T17" fmla="*/ 574 h 169"/>
                <a:gd name="T18" fmla="*/ 518 w 1216"/>
                <a:gd name="T19" fmla="*/ 577 h 169"/>
                <a:gd name="T20" fmla="*/ 583 w 1216"/>
                <a:gd name="T21" fmla="*/ 577 h 169"/>
                <a:gd name="T22" fmla="*/ 641 w 1216"/>
                <a:gd name="T23" fmla="*/ 577 h 169"/>
                <a:gd name="T24" fmla="*/ 702 w 1216"/>
                <a:gd name="T25" fmla="*/ 577 h 169"/>
                <a:gd name="T26" fmla="*/ 763 w 1216"/>
                <a:gd name="T27" fmla="*/ 574 h 169"/>
                <a:gd name="T28" fmla="*/ 831 w 1216"/>
                <a:gd name="T29" fmla="*/ 577 h 169"/>
                <a:gd name="T30" fmla="*/ 896 w 1216"/>
                <a:gd name="T31" fmla="*/ 516 h 169"/>
                <a:gd name="T32" fmla="*/ 957 w 1216"/>
                <a:gd name="T33" fmla="*/ 577 h 169"/>
                <a:gd name="T34" fmla="*/ 1012 w 1216"/>
                <a:gd name="T35" fmla="*/ 570 h 169"/>
                <a:gd name="T36" fmla="*/ 1066 w 1216"/>
                <a:gd name="T37" fmla="*/ 570 h 169"/>
                <a:gd name="T38" fmla="*/ 1118 w 1216"/>
                <a:gd name="T39" fmla="*/ 577 h 169"/>
                <a:gd name="T40" fmla="*/ 1186 w 1216"/>
                <a:gd name="T41" fmla="*/ 577 h 169"/>
                <a:gd name="T42" fmla="*/ 1250 w 1216"/>
                <a:gd name="T43" fmla="*/ 577 h 169"/>
                <a:gd name="T44" fmla="*/ 1312 w 1216"/>
                <a:gd name="T45" fmla="*/ 577 h 169"/>
                <a:gd name="T46" fmla="*/ 1383 w 1216"/>
                <a:gd name="T47" fmla="*/ 577 h 169"/>
                <a:gd name="T48" fmla="*/ 1455 w 1216"/>
                <a:gd name="T49" fmla="*/ 577 h 169"/>
                <a:gd name="T50" fmla="*/ 1520 w 1216"/>
                <a:gd name="T51" fmla="*/ 577 h 169"/>
                <a:gd name="T52" fmla="*/ 1591 w 1216"/>
                <a:gd name="T53" fmla="*/ 577 h 169"/>
                <a:gd name="T54" fmla="*/ 1652 w 1216"/>
                <a:gd name="T55" fmla="*/ 570 h 169"/>
                <a:gd name="T56" fmla="*/ 1710 w 1216"/>
                <a:gd name="T57" fmla="*/ 560 h 169"/>
                <a:gd name="T58" fmla="*/ 1768 w 1216"/>
                <a:gd name="T59" fmla="*/ 574 h 169"/>
                <a:gd name="T60" fmla="*/ 1836 w 1216"/>
                <a:gd name="T61" fmla="*/ 577 h 169"/>
                <a:gd name="T62" fmla="*/ 1905 w 1216"/>
                <a:gd name="T63" fmla="*/ 570 h 169"/>
                <a:gd name="T64" fmla="*/ 1969 w 1216"/>
                <a:gd name="T65" fmla="*/ 567 h 169"/>
                <a:gd name="T66" fmla="*/ 2034 w 1216"/>
                <a:gd name="T67" fmla="*/ 574 h 169"/>
                <a:gd name="T68" fmla="*/ 2095 w 1216"/>
                <a:gd name="T69" fmla="*/ 577 h 169"/>
                <a:gd name="T70" fmla="*/ 2167 w 1216"/>
                <a:gd name="T71" fmla="*/ 577 h 169"/>
                <a:gd name="T72" fmla="*/ 2228 w 1216"/>
                <a:gd name="T73" fmla="*/ 577 h 169"/>
                <a:gd name="T74" fmla="*/ 2303 w 1216"/>
                <a:gd name="T75" fmla="*/ 577 h 169"/>
                <a:gd name="T76" fmla="*/ 2378 w 1216"/>
                <a:gd name="T77" fmla="*/ 577 h 169"/>
                <a:gd name="T78" fmla="*/ 2450 w 1216"/>
                <a:gd name="T79" fmla="*/ 577 h 169"/>
                <a:gd name="T80" fmla="*/ 2525 w 1216"/>
                <a:gd name="T81" fmla="*/ 577 h 169"/>
                <a:gd name="T82" fmla="*/ 2596 w 1216"/>
                <a:gd name="T83" fmla="*/ 577 h 169"/>
                <a:gd name="T84" fmla="*/ 2668 w 1216"/>
                <a:gd name="T85" fmla="*/ 577 h 169"/>
                <a:gd name="T86" fmla="*/ 2736 w 1216"/>
                <a:gd name="T87" fmla="*/ 570 h 169"/>
                <a:gd name="T88" fmla="*/ 2807 w 1216"/>
                <a:gd name="T89" fmla="*/ 577 h 169"/>
                <a:gd name="T90" fmla="*/ 2882 w 1216"/>
                <a:gd name="T91" fmla="*/ 577 h 169"/>
                <a:gd name="T92" fmla="*/ 2954 w 1216"/>
                <a:gd name="T93" fmla="*/ 577 h 169"/>
                <a:gd name="T94" fmla="*/ 3029 w 1216"/>
                <a:gd name="T95" fmla="*/ 577 h 169"/>
                <a:gd name="T96" fmla="*/ 3100 w 1216"/>
                <a:gd name="T97" fmla="*/ 577 h 169"/>
                <a:gd name="T98" fmla="*/ 3175 w 1216"/>
                <a:gd name="T99" fmla="*/ 577 h 169"/>
                <a:gd name="T100" fmla="*/ 3247 w 1216"/>
                <a:gd name="T101" fmla="*/ 577 h 169"/>
                <a:gd name="T102" fmla="*/ 3322 w 1216"/>
                <a:gd name="T103" fmla="*/ 577 h 169"/>
                <a:gd name="T104" fmla="*/ 3393 w 1216"/>
                <a:gd name="T105" fmla="*/ 577 h 169"/>
                <a:gd name="T106" fmla="*/ 3468 w 1216"/>
                <a:gd name="T107" fmla="*/ 577 h 169"/>
                <a:gd name="T108" fmla="*/ 3540 w 1216"/>
                <a:gd name="T109" fmla="*/ 577 h 169"/>
                <a:gd name="T110" fmla="*/ 3615 w 1216"/>
                <a:gd name="T111" fmla="*/ 577 h 169"/>
                <a:gd name="T112" fmla="*/ 3686 w 1216"/>
                <a:gd name="T113" fmla="*/ 577 h 169"/>
                <a:gd name="T114" fmla="*/ 3761 w 1216"/>
                <a:gd name="T115" fmla="*/ 577 h 169"/>
                <a:gd name="T116" fmla="*/ 3833 w 1216"/>
                <a:gd name="T117" fmla="*/ 577 h 169"/>
                <a:gd name="T118" fmla="*/ 3908 w 1216"/>
                <a:gd name="T119" fmla="*/ 577 h 169"/>
                <a:gd name="T120" fmla="*/ 3979 w 1216"/>
                <a:gd name="T121" fmla="*/ 577 h 169"/>
                <a:gd name="T122" fmla="*/ 4054 w 1216"/>
                <a:gd name="T123" fmla="*/ 577 h 169"/>
                <a:gd name="T124" fmla="*/ 4126 w 1216"/>
                <a:gd name="T125" fmla="*/ 577 h 1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6"/>
                <a:gd name="T190" fmla="*/ 0 h 169"/>
                <a:gd name="T191" fmla="*/ 1216 w 1216"/>
                <a:gd name="T192" fmla="*/ 169 h 1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6" h="169">
                  <a:moveTo>
                    <a:pt x="0" y="169"/>
                  </a:moveTo>
                  <a:lnTo>
                    <a:pt x="0" y="169"/>
                  </a:lnTo>
                  <a:lnTo>
                    <a:pt x="1" y="169"/>
                  </a:lnTo>
                  <a:lnTo>
                    <a:pt x="1" y="168"/>
                  </a:lnTo>
                  <a:lnTo>
                    <a:pt x="2" y="168"/>
                  </a:lnTo>
                  <a:lnTo>
                    <a:pt x="2" y="169"/>
                  </a:lnTo>
                  <a:lnTo>
                    <a:pt x="2" y="168"/>
                  </a:lnTo>
                  <a:lnTo>
                    <a:pt x="3" y="168"/>
                  </a:lnTo>
                  <a:lnTo>
                    <a:pt x="3" y="169"/>
                  </a:lnTo>
                  <a:lnTo>
                    <a:pt x="3" y="168"/>
                  </a:lnTo>
                  <a:lnTo>
                    <a:pt x="4" y="168"/>
                  </a:lnTo>
                  <a:lnTo>
                    <a:pt x="4" y="169"/>
                  </a:lnTo>
                  <a:lnTo>
                    <a:pt x="5" y="168"/>
                  </a:lnTo>
                  <a:lnTo>
                    <a:pt x="5" y="167"/>
                  </a:lnTo>
                  <a:lnTo>
                    <a:pt x="6" y="167"/>
                  </a:lnTo>
                  <a:lnTo>
                    <a:pt x="6" y="169"/>
                  </a:lnTo>
                  <a:lnTo>
                    <a:pt x="7" y="167"/>
                  </a:lnTo>
                  <a:lnTo>
                    <a:pt x="7" y="164"/>
                  </a:lnTo>
                  <a:lnTo>
                    <a:pt x="7" y="166"/>
                  </a:lnTo>
                  <a:lnTo>
                    <a:pt x="8" y="166"/>
                  </a:lnTo>
                  <a:lnTo>
                    <a:pt x="8" y="169"/>
                  </a:lnTo>
                  <a:lnTo>
                    <a:pt x="8" y="168"/>
                  </a:lnTo>
                  <a:lnTo>
                    <a:pt x="9" y="168"/>
                  </a:lnTo>
                  <a:lnTo>
                    <a:pt x="9" y="169"/>
                  </a:lnTo>
                  <a:lnTo>
                    <a:pt x="9" y="168"/>
                  </a:lnTo>
                  <a:lnTo>
                    <a:pt x="10" y="168"/>
                  </a:lnTo>
                  <a:lnTo>
                    <a:pt x="10" y="169"/>
                  </a:lnTo>
                  <a:lnTo>
                    <a:pt x="10" y="168"/>
                  </a:lnTo>
                  <a:lnTo>
                    <a:pt x="11" y="168"/>
                  </a:lnTo>
                  <a:lnTo>
                    <a:pt x="11" y="169"/>
                  </a:lnTo>
                  <a:lnTo>
                    <a:pt x="12" y="169"/>
                  </a:lnTo>
                  <a:lnTo>
                    <a:pt x="12" y="166"/>
                  </a:lnTo>
                  <a:lnTo>
                    <a:pt x="13" y="166"/>
                  </a:lnTo>
                  <a:lnTo>
                    <a:pt x="13" y="167"/>
                  </a:lnTo>
                  <a:lnTo>
                    <a:pt x="14" y="167"/>
                  </a:lnTo>
                  <a:lnTo>
                    <a:pt x="14" y="168"/>
                  </a:lnTo>
                  <a:lnTo>
                    <a:pt x="15" y="168"/>
                  </a:lnTo>
                  <a:lnTo>
                    <a:pt x="15" y="169"/>
                  </a:lnTo>
                  <a:lnTo>
                    <a:pt x="15" y="168"/>
                  </a:lnTo>
                  <a:lnTo>
                    <a:pt x="16" y="168"/>
                  </a:lnTo>
                  <a:lnTo>
                    <a:pt x="16" y="169"/>
                  </a:lnTo>
                  <a:lnTo>
                    <a:pt x="16" y="168"/>
                  </a:lnTo>
                  <a:lnTo>
                    <a:pt x="17" y="168"/>
                  </a:lnTo>
                  <a:lnTo>
                    <a:pt x="17" y="169"/>
                  </a:lnTo>
                  <a:lnTo>
                    <a:pt x="17" y="168"/>
                  </a:lnTo>
                  <a:lnTo>
                    <a:pt x="18" y="168"/>
                  </a:lnTo>
                  <a:lnTo>
                    <a:pt x="18" y="169"/>
                  </a:lnTo>
                  <a:lnTo>
                    <a:pt x="18" y="168"/>
                  </a:lnTo>
                  <a:lnTo>
                    <a:pt x="19" y="168"/>
                  </a:lnTo>
                  <a:lnTo>
                    <a:pt x="19" y="169"/>
                  </a:lnTo>
                  <a:lnTo>
                    <a:pt x="19" y="168"/>
                  </a:lnTo>
                  <a:lnTo>
                    <a:pt x="20" y="168"/>
                  </a:lnTo>
                  <a:lnTo>
                    <a:pt x="20" y="169"/>
                  </a:lnTo>
                  <a:lnTo>
                    <a:pt x="20" y="168"/>
                  </a:lnTo>
                  <a:lnTo>
                    <a:pt x="21" y="168"/>
                  </a:lnTo>
                  <a:lnTo>
                    <a:pt x="21" y="169"/>
                  </a:lnTo>
                  <a:lnTo>
                    <a:pt x="21" y="168"/>
                  </a:lnTo>
                  <a:lnTo>
                    <a:pt x="22" y="168"/>
                  </a:lnTo>
                  <a:lnTo>
                    <a:pt x="22" y="169"/>
                  </a:lnTo>
                  <a:lnTo>
                    <a:pt x="23" y="169"/>
                  </a:lnTo>
                  <a:lnTo>
                    <a:pt x="23" y="164"/>
                  </a:lnTo>
                  <a:lnTo>
                    <a:pt x="23" y="166"/>
                  </a:lnTo>
                  <a:lnTo>
                    <a:pt x="24" y="166"/>
                  </a:lnTo>
                  <a:lnTo>
                    <a:pt x="24" y="161"/>
                  </a:lnTo>
                  <a:lnTo>
                    <a:pt x="24" y="166"/>
                  </a:lnTo>
                  <a:lnTo>
                    <a:pt x="25" y="166"/>
                  </a:lnTo>
                  <a:lnTo>
                    <a:pt x="25" y="168"/>
                  </a:lnTo>
                  <a:lnTo>
                    <a:pt x="26" y="168"/>
                  </a:lnTo>
                  <a:lnTo>
                    <a:pt x="26" y="169"/>
                  </a:lnTo>
                  <a:lnTo>
                    <a:pt x="27" y="168"/>
                  </a:lnTo>
                  <a:lnTo>
                    <a:pt x="27" y="167"/>
                  </a:lnTo>
                  <a:lnTo>
                    <a:pt x="28" y="167"/>
                  </a:lnTo>
                  <a:lnTo>
                    <a:pt x="28" y="168"/>
                  </a:lnTo>
                  <a:lnTo>
                    <a:pt x="28" y="167"/>
                  </a:lnTo>
                  <a:lnTo>
                    <a:pt x="29" y="167"/>
                  </a:lnTo>
                  <a:lnTo>
                    <a:pt x="29" y="169"/>
                  </a:lnTo>
                  <a:lnTo>
                    <a:pt x="29" y="168"/>
                  </a:lnTo>
                  <a:lnTo>
                    <a:pt x="30" y="168"/>
                  </a:lnTo>
                  <a:lnTo>
                    <a:pt x="30" y="166"/>
                  </a:lnTo>
                  <a:lnTo>
                    <a:pt x="30" y="168"/>
                  </a:lnTo>
                  <a:lnTo>
                    <a:pt x="31" y="168"/>
                  </a:lnTo>
                  <a:lnTo>
                    <a:pt x="31" y="169"/>
                  </a:lnTo>
                  <a:lnTo>
                    <a:pt x="31" y="168"/>
                  </a:lnTo>
                  <a:lnTo>
                    <a:pt x="32" y="168"/>
                  </a:lnTo>
                  <a:lnTo>
                    <a:pt x="32" y="169"/>
                  </a:lnTo>
                  <a:lnTo>
                    <a:pt x="33" y="169"/>
                  </a:lnTo>
                  <a:lnTo>
                    <a:pt x="33" y="167"/>
                  </a:lnTo>
                  <a:lnTo>
                    <a:pt x="33" y="168"/>
                  </a:lnTo>
                  <a:lnTo>
                    <a:pt x="34" y="168"/>
                  </a:lnTo>
                  <a:lnTo>
                    <a:pt x="34" y="169"/>
                  </a:lnTo>
                  <a:lnTo>
                    <a:pt x="35" y="168"/>
                  </a:lnTo>
                  <a:lnTo>
                    <a:pt x="35" y="167"/>
                  </a:lnTo>
                  <a:lnTo>
                    <a:pt x="36" y="167"/>
                  </a:lnTo>
                  <a:lnTo>
                    <a:pt x="36" y="168"/>
                  </a:lnTo>
                  <a:lnTo>
                    <a:pt x="37" y="168"/>
                  </a:lnTo>
                  <a:lnTo>
                    <a:pt x="37" y="169"/>
                  </a:lnTo>
                  <a:lnTo>
                    <a:pt x="38" y="169"/>
                  </a:lnTo>
                  <a:lnTo>
                    <a:pt x="38" y="167"/>
                  </a:lnTo>
                  <a:lnTo>
                    <a:pt x="38" y="168"/>
                  </a:lnTo>
                  <a:lnTo>
                    <a:pt x="39" y="168"/>
                  </a:lnTo>
                  <a:lnTo>
                    <a:pt x="39" y="169"/>
                  </a:lnTo>
                  <a:lnTo>
                    <a:pt x="40" y="169"/>
                  </a:lnTo>
                  <a:lnTo>
                    <a:pt x="41" y="169"/>
                  </a:lnTo>
                  <a:lnTo>
                    <a:pt x="41" y="168"/>
                  </a:lnTo>
                  <a:lnTo>
                    <a:pt x="42" y="168"/>
                  </a:lnTo>
                  <a:lnTo>
                    <a:pt x="42" y="169"/>
                  </a:lnTo>
                  <a:lnTo>
                    <a:pt x="42" y="168"/>
                  </a:lnTo>
                  <a:lnTo>
                    <a:pt x="43" y="168"/>
                  </a:lnTo>
                  <a:lnTo>
                    <a:pt x="43" y="169"/>
                  </a:lnTo>
                  <a:lnTo>
                    <a:pt x="43" y="168"/>
                  </a:lnTo>
                  <a:lnTo>
                    <a:pt x="44" y="168"/>
                  </a:lnTo>
                  <a:lnTo>
                    <a:pt x="44" y="169"/>
                  </a:lnTo>
                  <a:lnTo>
                    <a:pt x="44" y="168"/>
                  </a:lnTo>
                  <a:lnTo>
                    <a:pt x="45" y="168"/>
                  </a:lnTo>
                  <a:lnTo>
                    <a:pt x="45" y="169"/>
                  </a:lnTo>
                  <a:lnTo>
                    <a:pt x="46" y="169"/>
                  </a:lnTo>
                  <a:lnTo>
                    <a:pt x="46" y="167"/>
                  </a:lnTo>
                  <a:lnTo>
                    <a:pt x="47" y="167"/>
                  </a:lnTo>
                  <a:lnTo>
                    <a:pt x="47" y="165"/>
                  </a:lnTo>
                  <a:lnTo>
                    <a:pt x="47" y="166"/>
                  </a:lnTo>
                  <a:lnTo>
                    <a:pt x="48" y="166"/>
                  </a:lnTo>
                  <a:lnTo>
                    <a:pt x="48" y="169"/>
                  </a:lnTo>
                  <a:lnTo>
                    <a:pt x="48" y="168"/>
                  </a:lnTo>
                  <a:lnTo>
                    <a:pt x="49" y="168"/>
                  </a:lnTo>
                  <a:lnTo>
                    <a:pt x="49" y="169"/>
                  </a:lnTo>
                  <a:lnTo>
                    <a:pt x="49" y="168"/>
                  </a:lnTo>
                  <a:lnTo>
                    <a:pt x="50" y="168"/>
                  </a:lnTo>
                  <a:lnTo>
                    <a:pt x="50" y="169"/>
                  </a:lnTo>
                  <a:lnTo>
                    <a:pt x="51" y="169"/>
                  </a:lnTo>
                  <a:lnTo>
                    <a:pt x="52" y="169"/>
                  </a:lnTo>
                  <a:lnTo>
                    <a:pt x="52" y="167"/>
                  </a:lnTo>
                  <a:lnTo>
                    <a:pt x="52" y="168"/>
                  </a:lnTo>
                  <a:lnTo>
                    <a:pt x="53" y="168"/>
                  </a:lnTo>
                  <a:lnTo>
                    <a:pt x="53" y="166"/>
                  </a:lnTo>
                  <a:lnTo>
                    <a:pt x="53" y="168"/>
                  </a:lnTo>
                  <a:lnTo>
                    <a:pt x="54" y="168"/>
                  </a:lnTo>
                  <a:lnTo>
                    <a:pt x="54" y="169"/>
                  </a:lnTo>
                  <a:lnTo>
                    <a:pt x="55" y="169"/>
                  </a:lnTo>
                  <a:lnTo>
                    <a:pt x="56" y="169"/>
                  </a:lnTo>
                  <a:lnTo>
                    <a:pt x="56" y="166"/>
                  </a:lnTo>
                  <a:lnTo>
                    <a:pt x="57" y="166"/>
                  </a:lnTo>
                  <a:lnTo>
                    <a:pt x="57" y="167"/>
                  </a:lnTo>
                  <a:lnTo>
                    <a:pt x="57" y="166"/>
                  </a:lnTo>
                  <a:lnTo>
                    <a:pt x="58" y="166"/>
                  </a:lnTo>
                  <a:lnTo>
                    <a:pt x="58" y="168"/>
                  </a:lnTo>
                  <a:lnTo>
                    <a:pt x="58" y="167"/>
                  </a:lnTo>
                  <a:lnTo>
                    <a:pt x="59" y="167"/>
                  </a:lnTo>
                  <a:lnTo>
                    <a:pt x="59" y="169"/>
                  </a:lnTo>
                  <a:lnTo>
                    <a:pt x="60" y="169"/>
                  </a:lnTo>
                  <a:lnTo>
                    <a:pt x="61" y="169"/>
                  </a:lnTo>
                  <a:lnTo>
                    <a:pt x="61" y="168"/>
                  </a:lnTo>
                  <a:lnTo>
                    <a:pt x="61" y="169"/>
                  </a:lnTo>
                  <a:lnTo>
                    <a:pt x="62" y="169"/>
                  </a:lnTo>
                  <a:lnTo>
                    <a:pt x="62" y="167"/>
                  </a:lnTo>
                  <a:lnTo>
                    <a:pt x="62" y="168"/>
                  </a:lnTo>
                  <a:lnTo>
                    <a:pt x="63" y="168"/>
                  </a:lnTo>
                  <a:lnTo>
                    <a:pt x="64" y="168"/>
                  </a:lnTo>
                  <a:lnTo>
                    <a:pt x="64" y="169"/>
                  </a:lnTo>
                  <a:lnTo>
                    <a:pt x="65" y="169"/>
                  </a:lnTo>
                  <a:lnTo>
                    <a:pt x="65" y="167"/>
                  </a:lnTo>
                  <a:lnTo>
                    <a:pt x="66" y="167"/>
                  </a:lnTo>
                  <a:lnTo>
                    <a:pt x="66" y="168"/>
                  </a:lnTo>
                  <a:lnTo>
                    <a:pt x="67" y="167"/>
                  </a:lnTo>
                  <a:lnTo>
                    <a:pt x="67" y="163"/>
                  </a:lnTo>
                  <a:lnTo>
                    <a:pt x="68" y="163"/>
                  </a:lnTo>
                  <a:lnTo>
                    <a:pt x="68" y="157"/>
                  </a:lnTo>
                  <a:lnTo>
                    <a:pt x="68" y="159"/>
                  </a:lnTo>
                  <a:lnTo>
                    <a:pt x="69" y="159"/>
                  </a:lnTo>
                  <a:lnTo>
                    <a:pt x="69" y="166"/>
                  </a:lnTo>
                  <a:lnTo>
                    <a:pt x="69" y="163"/>
                  </a:lnTo>
                  <a:lnTo>
                    <a:pt x="70" y="163"/>
                  </a:lnTo>
                  <a:lnTo>
                    <a:pt x="70" y="166"/>
                  </a:lnTo>
                  <a:lnTo>
                    <a:pt x="70" y="164"/>
                  </a:lnTo>
                  <a:lnTo>
                    <a:pt x="71" y="164"/>
                  </a:lnTo>
                  <a:lnTo>
                    <a:pt x="71" y="166"/>
                  </a:lnTo>
                  <a:lnTo>
                    <a:pt x="71" y="165"/>
                  </a:lnTo>
                  <a:lnTo>
                    <a:pt x="72" y="165"/>
                  </a:lnTo>
                  <a:lnTo>
                    <a:pt x="72" y="167"/>
                  </a:lnTo>
                  <a:lnTo>
                    <a:pt x="72" y="165"/>
                  </a:lnTo>
                  <a:lnTo>
                    <a:pt x="73" y="165"/>
                  </a:lnTo>
                  <a:lnTo>
                    <a:pt x="73" y="167"/>
                  </a:lnTo>
                  <a:lnTo>
                    <a:pt x="73" y="165"/>
                  </a:lnTo>
                  <a:lnTo>
                    <a:pt x="74" y="165"/>
                  </a:lnTo>
                  <a:lnTo>
                    <a:pt x="74" y="167"/>
                  </a:lnTo>
                  <a:lnTo>
                    <a:pt x="74" y="166"/>
                  </a:lnTo>
                  <a:lnTo>
                    <a:pt x="75" y="166"/>
                  </a:lnTo>
                  <a:lnTo>
                    <a:pt x="75" y="167"/>
                  </a:lnTo>
                  <a:lnTo>
                    <a:pt x="76" y="166"/>
                  </a:lnTo>
                  <a:lnTo>
                    <a:pt x="76" y="164"/>
                  </a:lnTo>
                  <a:lnTo>
                    <a:pt x="77" y="164"/>
                  </a:lnTo>
                  <a:lnTo>
                    <a:pt x="77" y="107"/>
                  </a:lnTo>
                  <a:lnTo>
                    <a:pt x="78" y="107"/>
                  </a:lnTo>
                  <a:lnTo>
                    <a:pt x="78" y="0"/>
                  </a:lnTo>
                  <a:lnTo>
                    <a:pt x="78" y="30"/>
                  </a:lnTo>
                  <a:lnTo>
                    <a:pt x="79" y="30"/>
                  </a:lnTo>
                  <a:lnTo>
                    <a:pt x="79" y="151"/>
                  </a:lnTo>
                  <a:lnTo>
                    <a:pt x="80" y="151"/>
                  </a:lnTo>
                  <a:lnTo>
                    <a:pt x="80" y="166"/>
                  </a:lnTo>
                  <a:lnTo>
                    <a:pt x="80" y="165"/>
                  </a:lnTo>
                  <a:lnTo>
                    <a:pt x="81" y="165"/>
                  </a:lnTo>
                  <a:lnTo>
                    <a:pt x="81" y="166"/>
                  </a:lnTo>
                  <a:lnTo>
                    <a:pt x="81" y="165"/>
                  </a:lnTo>
                  <a:lnTo>
                    <a:pt x="82" y="165"/>
                  </a:lnTo>
                  <a:lnTo>
                    <a:pt x="82" y="167"/>
                  </a:lnTo>
                  <a:lnTo>
                    <a:pt x="82" y="166"/>
                  </a:lnTo>
                  <a:lnTo>
                    <a:pt x="83" y="166"/>
                  </a:lnTo>
                  <a:lnTo>
                    <a:pt x="83" y="154"/>
                  </a:lnTo>
                  <a:lnTo>
                    <a:pt x="84" y="154"/>
                  </a:lnTo>
                  <a:lnTo>
                    <a:pt x="84" y="164"/>
                  </a:lnTo>
                  <a:lnTo>
                    <a:pt x="85" y="164"/>
                  </a:lnTo>
                  <a:lnTo>
                    <a:pt x="85" y="167"/>
                  </a:lnTo>
                  <a:lnTo>
                    <a:pt x="86" y="167"/>
                  </a:lnTo>
                  <a:lnTo>
                    <a:pt x="86" y="163"/>
                  </a:lnTo>
                  <a:lnTo>
                    <a:pt x="87" y="163"/>
                  </a:lnTo>
                  <a:lnTo>
                    <a:pt x="87" y="161"/>
                  </a:lnTo>
                  <a:lnTo>
                    <a:pt x="88" y="161"/>
                  </a:lnTo>
                  <a:lnTo>
                    <a:pt x="88" y="164"/>
                  </a:lnTo>
                  <a:lnTo>
                    <a:pt x="89" y="161"/>
                  </a:lnTo>
                  <a:lnTo>
                    <a:pt x="89" y="68"/>
                  </a:lnTo>
                  <a:lnTo>
                    <a:pt x="89" y="115"/>
                  </a:lnTo>
                  <a:lnTo>
                    <a:pt x="90" y="115"/>
                  </a:lnTo>
                  <a:lnTo>
                    <a:pt x="90" y="38"/>
                  </a:lnTo>
                  <a:lnTo>
                    <a:pt x="90" y="115"/>
                  </a:lnTo>
                  <a:lnTo>
                    <a:pt x="91" y="115"/>
                  </a:lnTo>
                  <a:lnTo>
                    <a:pt x="91" y="167"/>
                  </a:lnTo>
                  <a:lnTo>
                    <a:pt x="92" y="167"/>
                  </a:lnTo>
                  <a:lnTo>
                    <a:pt x="93" y="167"/>
                  </a:lnTo>
                  <a:lnTo>
                    <a:pt x="93" y="168"/>
                  </a:lnTo>
                  <a:lnTo>
                    <a:pt x="93" y="167"/>
                  </a:lnTo>
                  <a:lnTo>
                    <a:pt x="94" y="167"/>
                  </a:lnTo>
                  <a:lnTo>
                    <a:pt x="94" y="168"/>
                  </a:lnTo>
                  <a:lnTo>
                    <a:pt x="95" y="167"/>
                  </a:lnTo>
                  <a:lnTo>
                    <a:pt x="95" y="163"/>
                  </a:lnTo>
                  <a:lnTo>
                    <a:pt x="96" y="163"/>
                  </a:lnTo>
                  <a:lnTo>
                    <a:pt x="96" y="166"/>
                  </a:lnTo>
                  <a:lnTo>
                    <a:pt x="97" y="166"/>
                  </a:lnTo>
                  <a:lnTo>
                    <a:pt x="97" y="167"/>
                  </a:lnTo>
                  <a:lnTo>
                    <a:pt x="98" y="167"/>
                  </a:lnTo>
                  <a:lnTo>
                    <a:pt x="98" y="159"/>
                  </a:lnTo>
                  <a:lnTo>
                    <a:pt x="99" y="159"/>
                  </a:lnTo>
                  <a:lnTo>
                    <a:pt x="99" y="165"/>
                  </a:lnTo>
                  <a:lnTo>
                    <a:pt x="100" y="165"/>
                  </a:lnTo>
                  <a:lnTo>
                    <a:pt x="100" y="167"/>
                  </a:lnTo>
                  <a:lnTo>
                    <a:pt x="101" y="167"/>
                  </a:lnTo>
                  <a:lnTo>
                    <a:pt x="101" y="169"/>
                  </a:lnTo>
                  <a:lnTo>
                    <a:pt x="101" y="168"/>
                  </a:lnTo>
                  <a:lnTo>
                    <a:pt x="102" y="168"/>
                  </a:lnTo>
                  <a:lnTo>
                    <a:pt x="102" y="169"/>
                  </a:lnTo>
                  <a:lnTo>
                    <a:pt x="102" y="168"/>
                  </a:lnTo>
                  <a:lnTo>
                    <a:pt x="103" y="168"/>
                  </a:lnTo>
                  <a:lnTo>
                    <a:pt x="103" y="169"/>
                  </a:lnTo>
                  <a:lnTo>
                    <a:pt x="103" y="168"/>
                  </a:lnTo>
                  <a:lnTo>
                    <a:pt x="104" y="168"/>
                  </a:lnTo>
                  <a:lnTo>
                    <a:pt x="104" y="169"/>
                  </a:lnTo>
                  <a:lnTo>
                    <a:pt x="105" y="169"/>
                  </a:lnTo>
                  <a:lnTo>
                    <a:pt x="105" y="167"/>
                  </a:lnTo>
                  <a:lnTo>
                    <a:pt x="106" y="167"/>
                  </a:lnTo>
                  <a:lnTo>
                    <a:pt x="106" y="169"/>
                  </a:lnTo>
                  <a:lnTo>
                    <a:pt x="106" y="168"/>
                  </a:lnTo>
                  <a:lnTo>
                    <a:pt x="107" y="168"/>
                  </a:lnTo>
                  <a:lnTo>
                    <a:pt x="107" y="169"/>
                  </a:lnTo>
                  <a:lnTo>
                    <a:pt x="108" y="169"/>
                  </a:lnTo>
                  <a:lnTo>
                    <a:pt x="108" y="166"/>
                  </a:lnTo>
                  <a:lnTo>
                    <a:pt x="109" y="166"/>
                  </a:lnTo>
                  <a:lnTo>
                    <a:pt x="109" y="169"/>
                  </a:lnTo>
                  <a:lnTo>
                    <a:pt x="109" y="167"/>
                  </a:lnTo>
                  <a:lnTo>
                    <a:pt x="110" y="167"/>
                  </a:lnTo>
                  <a:lnTo>
                    <a:pt x="110" y="169"/>
                  </a:lnTo>
                  <a:lnTo>
                    <a:pt x="110" y="168"/>
                  </a:lnTo>
                  <a:lnTo>
                    <a:pt x="111" y="168"/>
                  </a:lnTo>
                  <a:lnTo>
                    <a:pt x="111" y="169"/>
                  </a:lnTo>
                  <a:lnTo>
                    <a:pt x="112" y="169"/>
                  </a:lnTo>
                  <a:lnTo>
                    <a:pt x="113" y="169"/>
                  </a:lnTo>
                  <a:lnTo>
                    <a:pt x="113" y="168"/>
                  </a:lnTo>
                  <a:lnTo>
                    <a:pt x="113" y="169"/>
                  </a:lnTo>
                  <a:lnTo>
                    <a:pt x="114" y="169"/>
                  </a:lnTo>
                  <a:lnTo>
                    <a:pt x="114" y="166"/>
                  </a:lnTo>
                  <a:lnTo>
                    <a:pt x="114" y="167"/>
                  </a:lnTo>
                  <a:lnTo>
                    <a:pt x="115" y="167"/>
                  </a:lnTo>
                  <a:lnTo>
                    <a:pt x="115" y="169"/>
                  </a:lnTo>
                  <a:lnTo>
                    <a:pt x="116" y="169"/>
                  </a:lnTo>
                  <a:lnTo>
                    <a:pt x="116" y="166"/>
                  </a:lnTo>
                  <a:lnTo>
                    <a:pt x="117" y="166"/>
                  </a:lnTo>
                  <a:lnTo>
                    <a:pt x="117" y="168"/>
                  </a:lnTo>
                  <a:lnTo>
                    <a:pt x="118" y="168"/>
                  </a:lnTo>
                  <a:lnTo>
                    <a:pt x="118" y="169"/>
                  </a:lnTo>
                  <a:lnTo>
                    <a:pt x="119" y="169"/>
                  </a:lnTo>
                  <a:lnTo>
                    <a:pt x="119" y="167"/>
                  </a:lnTo>
                  <a:lnTo>
                    <a:pt x="119" y="168"/>
                  </a:lnTo>
                  <a:lnTo>
                    <a:pt x="120" y="168"/>
                  </a:lnTo>
                  <a:lnTo>
                    <a:pt x="120" y="169"/>
                  </a:lnTo>
                  <a:lnTo>
                    <a:pt x="120" y="168"/>
                  </a:lnTo>
                  <a:lnTo>
                    <a:pt x="121" y="168"/>
                  </a:lnTo>
                  <a:lnTo>
                    <a:pt x="121" y="169"/>
                  </a:lnTo>
                  <a:lnTo>
                    <a:pt x="121" y="168"/>
                  </a:lnTo>
                  <a:lnTo>
                    <a:pt x="122" y="168"/>
                  </a:lnTo>
                  <a:lnTo>
                    <a:pt x="122" y="169"/>
                  </a:lnTo>
                  <a:lnTo>
                    <a:pt x="123" y="169"/>
                  </a:lnTo>
                  <a:lnTo>
                    <a:pt x="123" y="161"/>
                  </a:lnTo>
                  <a:lnTo>
                    <a:pt x="123" y="165"/>
                  </a:lnTo>
                  <a:lnTo>
                    <a:pt x="124" y="165"/>
                  </a:lnTo>
                  <a:lnTo>
                    <a:pt x="124" y="159"/>
                  </a:lnTo>
                  <a:lnTo>
                    <a:pt x="124" y="165"/>
                  </a:lnTo>
                  <a:lnTo>
                    <a:pt x="125" y="165"/>
                  </a:lnTo>
                  <a:lnTo>
                    <a:pt x="125" y="168"/>
                  </a:lnTo>
                  <a:lnTo>
                    <a:pt x="125" y="167"/>
                  </a:lnTo>
                  <a:lnTo>
                    <a:pt x="126" y="167"/>
                  </a:lnTo>
                  <a:lnTo>
                    <a:pt x="126" y="169"/>
                  </a:lnTo>
                  <a:lnTo>
                    <a:pt x="126" y="167"/>
                  </a:lnTo>
                  <a:lnTo>
                    <a:pt x="127" y="167"/>
                  </a:lnTo>
                  <a:lnTo>
                    <a:pt x="127" y="169"/>
                  </a:lnTo>
                  <a:lnTo>
                    <a:pt x="128" y="167"/>
                  </a:lnTo>
                  <a:lnTo>
                    <a:pt x="128" y="160"/>
                  </a:lnTo>
                  <a:lnTo>
                    <a:pt x="129" y="160"/>
                  </a:lnTo>
                  <a:lnTo>
                    <a:pt x="129" y="166"/>
                  </a:lnTo>
                  <a:lnTo>
                    <a:pt x="130" y="166"/>
                  </a:lnTo>
                  <a:lnTo>
                    <a:pt x="130" y="168"/>
                  </a:lnTo>
                  <a:lnTo>
                    <a:pt x="130" y="167"/>
                  </a:lnTo>
                  <a:lnTo>
                    <a:pt x="131" y="167"/>
                  </a:lnTo>
                  <a:lnTo>
                    <a:pt x="131" y="156"/>
                  </a:lnTo>
                  <a:lnTo>
                    <a:pt x="131" y="165"/>
                  </a:lnTo>
                  <a:lnTo>
                    <a:pt x="132" y="165"/>
                  </a:lnTo>
                  <a:lnTo>
                    <a:pt x="132" y="167"/>
                  </a:lnTo>
                  <a:lnTo>
                    <a:pt x="133" y="167"/>
                  </a:lnTo>
                  <a:lnTo>
                    <a:pt x="133" y="169"/>
                  </a:lnTo>
                  <a:lnTo>
                    <a:pt x="133" y="168"/>
                  </a:lnTo>
                  <a:lnTo>
                    <a:pt x="134" y="168"/>
                  </a:lnTo>
                  <a:lnTo>
                    <a:pt x="134" y="169"/>
                  </a:lnTo>
                  <a:lnTo>
                    <a:pt x="134" y="168"/>
                  </a:lnTo>
                  <a:lnTo>
                    <a:pt x="135" y="168"/>
                  </a:lnTo>
                  <a:lnTo>
                    <a:pt x="135" y="169"/>
                  </a:lnTo>
                  <a:lnTo>
                    <a:pt x="136" y="168"/>
                  </a:lnTo>
                  <a:lnTo>
                    <a:pt x="137" y="168"/>
                  </a:lnTo>
                  <a:lnTo>
                    <a:pt x="137" y="167"/>
                  </a:lnTo>
                  <a:lnTo>
                    <a:pt x="137" y="168"/>
                  </a:lnTo>
                  <a:lnTo>
                    <a:pt x="138" y="168"/>
                  </a:lnTo>
                  <a:lnTo>
                    <a:pt x="138" y="169"/>
                  </a:lnTo>
                  <a:lnTo>
                    <a:pt x="138" y="168"/>
                  </a:lnTo>
                  <a:lnTo>
                    <a:pt x="139" y="168"/>
                  </a:lnTo>
                  <a:lnTo>
                    <a:pt x="139" y="169"/>
                  </a:lnTo>
                  <a:lnTo>
                    <a:pt x="140" y="169"/>
                  </a:lnTo>
                  <a:lnTo>
                    <a:pt x="140" y="167"/>
                  </a:lnTo>
                  <a:lnTo>
                    <a:pt x="140" y="168"/>
                  </a:lnTo>
                  <a:lnTo>
                    <a:pt x="141" y="168"/>
                  </a:lnTo>
                  <a:lnTo>
                    <a:pt x="141" y="169"/>
                  </a:lnTo>
                  <a:lnTo>
                    <a:pt x="142" y="169"/>
                  </a:lnTo>
                  <a:lnTo>
                    <a:pt x="142" y="167"/>
                  </a:lnTo>
                  <a:lnTo>
                    <a:pt x="142" y="168"/>
                  </a:lnTo>
                  <a:lnTo>
                    <a:pt x="143" y="168"/>
                  </a:lnTo>
                  <a:lnTo>
                    <a:pt x="143" y="169"/>
                  </a:lnTo>
                  <a:lnTo>
                    <a:pt x="143" y="168"/>
                  </a:lnTo>
                  <a:lnTo>
                    <a:pt x="144" y="168"/>
                  </a:lnTo>
                  <a:lnTo>
                    <a:pt x="144" y="169"/>
                  </a:lnTo>
                  <a:lnTo>
                    <a:pt x="145" y="168"/>
                  </a:lnTo>
                  <a:lnTo>
                    <a:pt x="145" y="167"/>
                  </a:lnTo>
                  <a:lnTo>
                    <a:pt x="145" y="168"/>
                  </a:lnTo>
                  <a:lnTo>
                    <a:pt x="146" y="168"/>
                  </a:lnTo>
                  <a:lnTo>
                    <a:pt x="147" y="168"/>
                  </a:lnTo>
                  <a:lnTo>
                    <a:pt x="147" y="167"/>
                  </a:lnTo>
                  <a:lnTo>
                    <a:pt x="147" y="169"/>
                  </a:lnTo>
                  <a:lnTo>
                    <a:pt x="147" y="168"/>
                  </a:lnTo>
                  <a:lnTo>
                    <a:pt x="148" y="168"/>
                  </a:lnTo>
                  <a:lnTo>
                    <a:pt x="148" y="169"/>
                  </a:lnTo>
                  <a:lnTo>
                    <a:pt x="148" y="168"/>
                  </a:lnTo>
                  <a:lnTo>
                    <a:pt x="149" y="168"/>
                  </a:lnTo>
                  <a:lnTo>
                    <a:pt x="149" y="169"/>
                  </a:lnTo>
                  <a:lnTo>
                    <a:pt x="149" y="168"/>
                  </a:lnTo>
                  <a:lnTo>
                    <a:pt x="150" y="168"/>
                  </a:lnTo>
                  <a:lnTo>
                    <a:pt x="150" y="169"/>
                  </a:lnTo>
                  <a:lnTo>
                    <a:pt x="151" y="169"/>
                  </a:lnTo>
                  <a:lnTo>
                    <a:pt x="151" y="167"/>
                  </a:lnTo>
                  <a:lnTo>
                    <a:pt x="151" y="168"/>
                  </a:lnTo>
                  <a:lnTo>
                    <a:pt x="152" y="168"/>
                  </a:lnTo>
                  <a:lnTo>
                    <a:pt x="152" y="169"/>
                  </a:lnTo>
                  <a:lnTo>
                    <a:pt x="153" y="169"/>
                  </a:lnTo>
                  <a:lnTo>
                    <a:pt x="154" y="169"/>
                  </a:lnTo>
                  <a:lnTo>
                    <a:pt x="154" y="168"/>
                  </a:lnTo>
                  <a:lnTo>
                    <a:pt x="155" y="168"/>
                  </a:lnTo>
                  <a:lnTo>
                    <a:pt x="155" y="169"/>
                  </a:lnTo>
                  <a:lnTo>
                    <a:pt x="156" y="169"/>
                  </a:lnTo>
                  <a:lnTo>
                    <a:pt x="156" y="166"/>
                  </a:lnTo>
                  <a:lnTo>
                    <a:pt x="157" y="166"/>
                  </a:lnTo>
                  <a:lnTo>
                    <a:pt x="157" y="168"/>
                  </a:lnTo>
                  <a:lnTo>
                    <a:pt x="158" y="168"/>
                  </a:lnTo>
                  <a:lnTo>
                    <a:pt x="158" y="169"/>
                  </a:lnTo>
                  <a:lnTo>
                    <a:pt x="158" y="168"/>
                  </a:lnTo>
                  <a:lnTo>
                    <a:pt x="159" y="168"/>
                  </a:lnTo>
                  <a:lnTo>
                    <a:pt x="159" y="169"/>
                  </a:lnTo>
                  <a:lnTo>
                    <a:pt x="159" y="168"/>
                  </a:lnTo>
                  <a:lnTo>
                    <a:pt x="160" y="168"/>
                  </a:lnTo>
                  <a:lnTo>
                    <a:pt x="160" y="169"/>
                  </a:lnTo>
                  <a:lnTo>
                    <a:pt x="161" y="169"/>
                  </a:lnTo>
                  <a:lnTo>
                    <a:pt x="162" y="169"/>
                  </a:lnTo>
                  <a:lnTo>
                    <a:pt x="163" y="169"/>
                  </a:lnTo>
                  <a:lnTo>
                    <a:pt x="163" y="168"/>
                  </a:lnTo>
                  <a:lnTo>
                    <a:pt x="164" y="168"/>
                  </a:lnTo>
                  <a:lnTo>
                    <a:pt x="164" y="169"/>
                  </a:lnTo>
                  <a:lnTo>
                    <a:pt x="165" y="169"/>
                  </a:lnTo>
                  <a:lnTo>
                    <a:pt x="166" y="169"/>
                  </a:lnTo>
                  <a:lnTo>
                    <a:pt x="167" y="169"/>
                  </a:lnTo>
                  <a:lnTo>
                    <a:pt x="167" y="168"/>
                  </a:lnTo>
                  <a:lnTo>
                    <a:pt x="167" y="169"/>
                  </a:lnTo>
                  <a:lnTo>
                    <a:pt x="168" y="169"/>
                  </a:lnTo>
                  <a:lnTo>
                    <a:pt x="169" y="169"/>
                  </a:lnTo>
                  <a:lnTo>
                    <a:pt x="169" y="168"/>
                  </a:lnTo>
                  <a:lnTo>
                    <a:pt x="169" y="169"/>
                  </a:lnTo>
                  <a:lnTo>
                    <a:pt x="170" y="169"/>
                  </a:lnTo>
                  <a:lnTo>
                    <a:pt x="171" y="169"/>
                  </a:lnTo>
                  <a:lnTo>
                    <a:pt x="171" y="168"/>
                  </a:lnTo>
                  <a:lnTo>
                    <a:pt x="171" y="169"/>
                  </a:lnTo>
                  <a:lnTo>
                    <a:pt x="172" y="169"/>
                  </a:lnTo>
                  <a:lnTo>
                    <a:pt x="172" y="167"/>
                  </a:lnTo>
                  <a:lnTo>
                    <a:pt x="172" y="168"/>
                  </a:lnTo>
                  <a:lnTo>
                    <a:pt x="173" y="168"/>
                  </a:lnTo>
                  <a:lnTo>
                    <a:pt x="174" y="168"/>
                  </a:lnTo>
                  <a:lnTo>
                    <a:pt x="174" y="165"/>
                  </a:lnTo>
                  <a:lnTo>
                    <a:pt x="175" y="165"/>
                  </a:lnTo>
                  <a:lnTo>
                    <a:pt x="175" y="135"/>
                  </a:lnTo>
                  <a:lnTo>
                    <a:pt x="176" y="135"/>
                  </a:lnTo>
                  <a:lnTo>
                    <a:pt x="176" y="161"/>
                  </a:lnTo>
                  <a:lnTo>
                    <a:pt x="177" y="161"/>
                  </a:lnTo>
                  <a:lnTo>
                    <a:pt x="177" y="168"/>
                  </a:lnTo>
                  <a:lnTo>
                    <a:pt x="177" y="167"/>
                  </a:lnTo>
                  <a:lnTo>
                    <a:pt x="178" y="167"/>
                  </a:lnTo>
                  <a:lnTo>
                    <a:pt x="178" y="168"/>
                  </a:lnTo>
                  <a:lnTo>
                    <a:pt x="179" y="168"/>
                  </a:lnTo>
                  <a:lnTo>
                    <a:pt x="179" y="169"/>
                  </a:lnTo>
                  <a:lnTo>
                    <a:pt x="180" y="168"/>
                  </a:lnTo>
                  <a:lnTo>
                    <a:pt x="181" y="168"/>
                  </a:lnTo>
                  <a:lnTo>
                    <a:pt x="182" y="168"/>
                  </a:lnTo>
                  <a:lnTo>
                    <a:pt x="182" y="169"/>
                  </a:lnTo>
                  <a:lnTo>
                    <a:pt x="183" y="169"/>
                  </a:lnTo>
                  <a:lnTo>
                    <a:pt x="184" y="169"/>
                  </a:lnTo>
                  <a:lnTo>
                    <a:pt x="184" y="167"/>
                  </a:lnTo>
                  <a:lnTo>
                    <a:pt x="184" y="168"/>
                  </a:lnTo>
                  <a:lnTo>
                    <a:pt x="185" y="168"/>
                  </a:lnTo>
                  <a:lnTo>
                    <a:pt x="185" y="169"/>
                  </a:lnTo>
                  <a:lnTo>
                    <a:pt x="185" y="168"/>
                  </a:lnTo>
                  <a:lnTo>
                    <a:pt x="186" y="168"/>
                  </a:lnTo>
                  <a:lnTo>
                    <a:pt x="186" y="169"/>
                  </a:lnTo>
                  <a:lnTo>
                    <a:pt x="187" y="169"/>
                  </a:lnTo>
                  <a:lnTo>
                    <a:pt x="188" y="169"/>
                  </a:lnTo>
                  <a:lnTo>
                    <a:pt x="189" y="169"/>
                  </a:lnTo>
                  <a:lnTo>
                    <a:pt x="190" y="169"/>
                  </a:lnTo>
                  <a:lnTo>
                    <a:pt x="191" y="169"/>
                  </a:lnTo>
                  <a:lnTo>
                    <a:pt x="191" y="168"/>
                  </a:lnTo>
                  <a:lnTo>
                    <a:pt x="191" y="169"/>
                  </a:lnTo>
                  <a:lnTo>
                    <a:pt x="192" y="169"/>
                  </a:lnTo>
                  <a:lnTo>
                    <a:pt x="193" y="169"/>
                  </a:lnTo>
                  <a:lnTo>
                    <a:pt x="194" y="169"/>
                  </a:lnTo>
                  <a:lnTo>
                    <a:pt x="195" y="169"/>
                  </a:lnTo>
                  <a:lnTo>
                    <a:pt x="195" y="168"/>
                  </a:lnTo>
                  <a:lnTo>
                    <a:pt x="196" y="168"/>
                  </a:lnTo>
                  <a:lnTo>
                    <a:pt x="197" y="168"/>
                  </a:lnTo>
                  <a:lnTo>
                    <a:pt x="197" y="169"/>
                  </a:lnTo>
                  <a:lnTo>
                    <a:pt x="197" y="168"/>
                  </a:lnTo>
                  <a:lnTo>
                    <a:pt x="198" y="168"/>
                  </a:lnTo>
                  <a:lnTo>
                    <a:pt x="198" y="169"/>
                  </a:lnTo>
                  <a:lnTo>
                    <a:pt x="199" y="168"/>
                  </a:lnTo>
                  <a:lnTo>
                    <a:pt x="200" y="168"/>
                  </a:lnTo>
                  <a:lnTo>
                    <a:pt x="201" y="168"/>
                  </a:lnTo>
                  <a:lnTo>
                    <a:pt x="201" y="169"/>
                  </a:lnTo>
                  <a:lnTo>
                    <a:pt x="201" y="168"/>
                  </a:lnTo>
                  <a:lnTo>
                    <a:pt x="202" y="168"/>
                  </a:lnTo>
                  <a:lnTo>
                    <a:pt x="202" y="169"/>
                  </a:lnTo>
                  <a:lnTo>
                    <a:pt x="202" y="168"/>
                  </a:lnTo>
                  <a:lnTo>
                    <a:pt x="203" y="168"/>
                  </a:lnTo>
                  <a:lnTo>
                    <a:pt x="203" y="169"/>
                  </a:lnTo>
                  <a:lnTo>
                    <a:pt x="204" y="168"/>
                  </a:lnTo>
                  <a:lnTo>
                    <a:pt x="204" y="166"/>
                  </a:lnTo>
                  <a:lnTo>
                    <a:pt x="205" y="166"/>
                  </a:lnTo>
                  <a:lnTo>
                    <a:pt x="205" y="168"/>
                  </a:lnTo>
                  <a:lnTo>
                    <a:pt x="206" y="168"/>
                  </a:lnTo>
                  <a:lnTo>
                    <a:pt x="206" y="169"/>
                  </a:lnTo>
                  <a:lnTo>
                    <a:pt x="206" y="168"/>
                  </a:lnTo>
                  <a:lnTo>
                    <a:pt x="207" y="168"/>
                  </a:lnTo>
                  <a:lnTo>
                    <a:pt x="207" y="169"/>
                  </a:lnTo>
                  <a:lnTo>
                    <a:pt x="208" y="168"/>
                  </a:lnTo>
                  <a:lnTo>
                    <a:pt x="209" y="168"/>
                  </a:lnTo>
                  <a:lnTo>
                    <a:pt x="209" y="167"/>
                  </a:lnTo>
                  <a:lnTo>
                    <a:pt x="210" y="167"/>
                  </a:lnTo>
                  <a:lnTo>
                    <a:pt x="210" y="169"/>
                  </a:lnTo>
                  <a:lnTo>
                    <a:pt x="210" y="168"/>
                  </a:lnTo>
                  <a:lnTo>
                    <a:pt x="211" y="168"/>
                  </a:lnTo>
                  <a:lnTo>
                    <a:pt x="211" y="169"/>
                  </a:lnTo>
                  <a:lnTo>
                    <a:pt x="212" y="169"/>
                  </a:lnTo>
                  <a:lnTo>
                    <a:pt x="213" y="169"/>
                  </a:lnTo>
                  <a:lnTo>
                    <a:pt x="213" y="168"/>
                  </a:lnTo>
                  <a:lnTo>
                    <a:pt x="214" y="168"/>
                  </a:lnTo>
                  <a:lnTo>
                    <a:pt x="214" y="169"/>
                  </a:lnTo>
                  <a:lnTo>
                    <a:pt x="214" y="168"/>
                  </a:lnTo>
                  <a:lnTo>
                    <a:pt x="215" y="168"/>
                  </a:lnTo>
                  <a:lnTo>
                    <a:pt x="215" y="169"/>
                  </a:lnTo>
                  <a:lnTo>
                    <a:pt x="215" y="168"/>
                  </a:lnTo>
                  <a:lnTo>
                    <a:pt x="216" y="168"/>
                  </a:lnTo>
                  <a:lnTo>
                    <a:pt x="216" y="169"/>
                  </a:lnTo>
                  <a:lnTo>
                    <a:pt x="217" y="169"/>
                  </a:lnTo>
                  <a:lnTo>
                    <a:pt x="218" y="169"/>
                  </a:lnTo>
                  <a:lnTo>
                    <a:pt x="219" y="169"/>
                  </a:lnTo>
                  <a:lnTo>
                    <a:pt x="220" y="169"/>
                  </a:lnTo>
                  <a:lnTo>
                    <a:pt x="220" y="168"/>
                  </a:lnTo>
                  <a:lnTo>
                    <a:pt x="221" y="168"/>
                  </a:lnTo>
                  <a:lnTo>
                    <a:pt x="221" y="169"/>
                  </a:lnTo>
                  <a:lnTo>
                    <a:pt x="222" y="169"/>
                  </a:lnTo>
                  <a:lnTo>
                    <a:pt x="223" y="169"/>
                  </a:lnTo>
                  <a:lnTo>
                    <a:pt x="224" y="169"/>
                  </a:lnTo>
                  <a:lnTo>
                    <a:pt x="224" y="168"/>
                  </a:lnTo>
                  <a:lnTo>
                    <a:pt x="224" y="169"/>
                  </a:lnTo>
                  <a:lnTo>
                    <a:pt x="225" y="169"/>
                  </a:lnTo>
                  <a:lnTo>
                    <a:pt x="226" y="169"/>
                  </a:lnTo>
                  <a:lnTo>
                    <a:pt x="226" y="168"/>
                  </a:lnTo>
                  <a:lnTo>
                    <a:pt x="227" y="168"/>
                  </a:lnTo>
                  <a:lnTo>
                    <a:pt x="227" y="169"/>
                  </a:lnTo>
                  <a:lnTo>
                    <a:pt x="228" y="169"/>
                  </a:lnTo>
                  <a:lnTo>
                    <a:pt x="229" y="169"/>
                  </a:lnTo>
                  <a:lnTo>
                    <a:pt x="229" y="168"/>
                  </a:lnTo>
                  <a:lnTo>
                    <a:pt x="230" y="168"/>
                  </a:lnTo>
                  <a:lnTo>
                    <a:pt x="230" y="169"/>
                  </a:lnTo>
                  <a:lnTo>
                    <a:pt x="231" y="169"/>
                  </a:lnTo>
                  <a:lnTo>
                    <a:pt x="232" y="169"/>
                  </a:lnTo>
                  <a:lnTo>
                    <a:pt x="232" y="168"/>
                  </a:lnTo>
                  <a:lnTo>
                    <a:pt x="232" y="169"/>
                  </a:lnTo>
                  <a:lnTo>
                    <a:pt x="233" y="169"/>
                  </a:lnTo>
                  <a:lnTo>
                    <a:pt x="234" y="169"/>
                  </a:lnTo>
                  <a:lnTo>
                    <a:pt x="235" y="169"/>
                  </a:lnTo>
                  <a:lnTo>
                    <a:pt x="235" y="168"/>
                  </a:lnTo>
                  <a:lnTo>
                    <a:pt x="236" y="168"/>
                  </a:lnTo>
                  <a:lnTo>
                    <a:pt x="236" y="169"/>
                  </a:lnTo>
                  <a:lnTo>
                    <a:pt x="237" y="169"/>
                  </a:lnTo>
                  <a:lnTo>
                    <a:pt x="238" y="169"/>
                  </a:lnTo>
                  <a:lnTo>
                    <a:pt x="239" y="169"/>
                  </a:lnTo>
                  <a:lnTo>
                    <a:pt x="240" y="169"/>
                  </a:lnTo>
                  <a:lnTo>
                    <a:pt x="241" y="169"/>
                  </a:lnTo>
                  <a:lnTo>
                    <a:pt x="242" y="169"/>
                  </a:lnTo>
                  <a:lnTo>
                    <a:pt x="243" y="169"/>
                  </a:lnTo>
                  <a:lnTo>
                    <a:pt x="243" y="167"/>
                  </a:lnTo>
                  <a:lnTo>
                    <a:pt x="243" y="169"/>
                  </a:lnTo>
                  <a:lnTo>
                    <a:pt x="244" y="169"/>
                  </a:lnTo>
                  <a:lnTo>
                    <a:pt x="245" y="169"/>
                  </a:lnTo>
                  <a:lnTo>
                    <a:pt x="245" y="168"/>
                  </a:lnTo>
                  <a:lnTo>
                    <a:pt x="246" y="168"/>
                  </a:lnTo>
                  <a:lnTo>
                    <a:pt x="246" y="169"/>
                  </a:lnTo>
                  <a:lnTo>
                    <a:pt x="247" y="169"/>
                  </a:lnTo>
                  <a:lnTo>
                    <a:pt x="248" y="169"/>
                  </a:lnTo>
                  <a:lnTo>
                    <a:pt x="248" y="168"/>
                  </a:lnTo>
                  <a:lnTo>
                    <a:pt x="249" y="168"/>
                  </a:lnTo>
                  <a:lnTo>
                    <a:pt x="249" y="169"/>
                  </a:lnTo>
                  <a:lnTo>
                    <a:pt x="250" y="168"/>
                  </a:lnTo>
                  <a:lnTo>
                    <a:pt x="251" y="168"/>
                  </a:lnTo>
                  <a:lnTo>
                    <a:pt x="251" y="169"/>
                  </a:lnTo>
                  <a:lnTo>
                    <a:pt x="252" y="169"/>
                  </a:lnTo>
                  <a:lnTo>
                    <a:pt x="253" y="169"/>
                  </a:lnTo>
                  <a:lnTo>
                    <a:pt x="254" y="169"/>
                  </a:lnTo>
                  <a:lnTo>
                    <a:pt x="255" y="169"/>
                  </a:lnTo>
                  <a:lnTo>
                    <a:pt x="256" y="169"/>
                  </a:lnTo>
                  <a:lnTo>
                    <a:pt x="257" y="169"/>
                  </a:lnTo>
                  <a:lnTo>
                    <a:pt x="257" y="168"/>
                  </a:lnTo>
                  <a:lnTo>
                    <a:pt x="258" y="168"/>
                  </a:lnTo>
                  <a:lnTo>
                    <a:pt x="258" y="169"/>
                  </a:lnTo>
                  <a:lnTo>
                    <a:pt x="258" y="168"/>
                  </a:lnTo>
                  <a:lnTo>
                    <a:pt x="259" y="168"/>
                  </a:lnTo>
                  <a:lnTo>
                    <a:pt x="259" y="169"/>
                  </a:lnTo>
                  <a:lnTo>
                    <a:pt x="260" y="168"/>
                  </a:lnTo>
                  <a:lnTo>
                    <a:pt x="261" y="168"/>
                  </a:lnTo>
                  <a:lnTo>
                    <a:pt x="261" y="160"/>
                  </a:lnTo>
                  <a:lnTo>
                    <a:pt x="262" y="160"/>
                  </a:lnTo>
                  <a:lnTo>
                    <a:pt x="262" y="144"/>
                  </a:lnTo>
                  <a:lnTo>
                    <a:pt x="262" y="151"/>
                  </a:lnTo>
                  <a:lnTo>
                    <a:pt x="263" y="151"/>
                  </a:lnTo>
                  <a:lnTo>
                    <a:pt x="263" y="165"/>
                  </a:lnTo>
                  <a:lnTo>
                    <a:pt x="264" y="165"/>
                  </a:lnTo>
                  <a:lnTo>
                    <a:pt x="264" y="166"/>
                  </a:lnTo>
                  <a:lnTo>
                    <a:pt x="265" y="166"/>
                  </a:lnTo>
                  <a:lnTo>
                    <a:pt x="265" y="167"/>
                  </a:lnTo>
                  <a:lnTo>
                    <a:pt x="266" y="167"/>
                  </a:lnTo>
                  <a:lnTo>
                    <a:pt x="266" y="168"/>
                  </a:lnTo>
                  <a:lnTo>
                    <a:pt x="267" y="168"/>
                  </a:lnTo>
                  <a:lnTo>
                    <a:pt x="268" y="168"/>
                  </a:lnTo>
                  <a:lnTo>
                    <a:pt x="268" y="167"/>
                  </a:lnTo>
                  <a:lnTo>
                    <a:pt x="268" y="168"/>
                  </a:lnTo>
                  <a:lnTo>
                    <a:pt x="269" y="168"/>
                  </a:lnTo>
                  <a:lnTo>
                    <a:pt x="269" y="169"/>
                  </a:lnTo>
                  <a:lnTo>
                    <a:pt x="269" y="168"/>
                  </a:lnTo>
                  <a:lnTo>
                    <a:pt x="270" y="168"/>
                  </a:lnTo>
                  <a:lnTo>
                    <a:pt x="270" y="169"/>
                  </a:lnTo>
                  <a:lnTo>
                    <a:pt x="270" y="168"/>
                  </a:lnTo>
                  <a:lnTo>
                    <a:pt x="271" y="168"/>
                  </a:lnTo>
                  <a:lnTo>
                    <a:pt x="271" y="169"/>
                  </a:lnTo>
                  <a:lnTo>
                    <a:pt x="271" y="168"/>
                  </a:lnTo>
                  <a:lnTo>
                    <a:pt x="272" y="168"/>
                  </a:lnTo>
                  <a:lnTo>
                    <a:pt x="272" y="169"/>
                  </a:lnTo>
                  <a:lnTo>
                    <a:pt x="273" y="169"/>
                  </a:lnTo>
                  <a:lnTo>
                    <a:pt x="274" y="169"/>
                  </a:lnTo>
                  <a:lnTo>
                    <a:pt x="275" y="169"/>
                  </a:lnTo>
                  <a:lnTo>
                    <a:pt x="276" y="169"/>
                  </a:lnTo>
                  <a:lnTo>
                    <a:pt x="277" y="169"/>
                  </a:lnTo>
                  <a:lnTo>
                    <a:pt x="278" y="169"/>
                  </a:lnTo>
                  <a:lnTo>
                    <a:pt x="279" y="169"/>
                  </a:lnTo>
                  <a:lnTo>
                    <a:pt x="280" y="169"/>
                  </a:lnTo>
                  <a:lnTo>
                    <a:pt x="281" y="169"/>
                  </a:lnTo>
                  <a:lnTo>
                    <a:pt x="282" y="169"/>
                  </a:lnTo>
                  <a:lnTo>
                    <a:pt x="283" y="169"/>
                  </a:lnTo>
                  <a:lnTo>
                    <a:pt x="284" y="169"/>
                  </a:lnTo>
                  <a:lnTo>
                    <a:pt x="284" y="168"/>
                  </a:lnTo>
                  <a:lnTo>
                    <a:pt x="284" y="169"/>
                  </a:lnTo>
                  <a:lnTo>
                    <a:pt x="285" y="169"/>
                  </a:lnTo>
                  <a:lnTo>
                    <a:pt x="285" y="166"/>
                  </a:lnTo>
                  <a:lnTo>
                    <a:pt x="286" y="166"/>
                  </a:lnTo>
                  <a:lnTo>
                    <a:pt x="286" y="167"/>
                  </a:lnTo>
                  <a:lnTo>
                    <a:pt x="286" y="166"/>
                  </a:lnTo>
                  <a:lnTo>
                    <a:pt x="287" y="166"/>
                  </a:lnTo>
                  <a:lnTo>
                    <a:pt x="287" y="167"/>
                  </a:lnTo>
                  <a:lnTo>
                    <a:pt x="288" y="167"/>
                  </a:lnTo>
                  <a:lnTo>
                    <a:pt x="288" y="168"/>
                  </a:lnTo>
                  <a:lnTo>
                    <a:pt x="289" y="168"/>
                  </a:lnTo>
                  <a:lnTo>
                    <a:pt x="289" y="166"/>
                  </a:lnTo>
                  <a:lnTo>
                    <a:pt x="289" y="167"/>
                  </a:lnTo>
                  <a:lnTo>
                    <a:pt x="290" y="167"/>
                  </a:lnTo>
                  <a:lnTo>
                    <a:pt x="290" y="169"/>
                  </a:lnTo>
                  <a:lnTo>
                    <a:pt x="290" y="167"/>
                  </a:lnTo>
                  <a:lnTo>
                    <a:pt x="291" y="167"/>
                  </a:lnTo>
                  <a:lnTo>
                    <a:pt x="291" y="168"/>
                  </a:lnTo>
                  <a:lnTo>
                    <a:pt x="292" y="168"/>
                  </a:lnTo>
                  <a:lnTo>
                    <a:pt x="293" y="168"/>
                  </a:lnTo>
                  <a:lnTo>
                    <a:pt x="293" y="167"/>
                  </a:lnTo>
                  <a:lnTo>
                    <a:pt x="294" y="167"/>
                  </a:lnTo>
                  <a:lnTo>
                    <a:pt x="294" y="168"/>
                  </a:lnTo>
                  <a:lnTo>
                    <a:pt x="295" y="167"/>
                  </a:lnTo>
                  <a:lnTo>
                    <a:pt x="296" y="167"/>
                  </a:lnTo>
                  <a:lnTo>
                    <a:pt x="297" y="167"/>
                  </a:lnTo>
                  <a:lnTo>
                    <a:pt x="297" y="168"/>
                  </a:lnTo>
                  <a:lnTo>
                    <a:pt x="297" y="167"/>
                  </a:lnTo>
                  <a:lnTo>
                    <a:pt x="298" y="167"/>
                  </a:lnTo>
                  <a:lnTo>
                    <a:pt x="298" y="168"/>
                  </a:lnTo>
                  <a:lnTo>
                    <a:pt x="299" y="167"/>
                  </a:lnTo>
                  <a:lnTo>
                    <a:pt x="299" y="165"/>
                  </a:lnTo>
                  <a:lnTo>
                    <a:pt x="299" y="166"/>
                  </a:lnTo>
                  <a:lnTo>
                    <a:pt x="300" y="166"/>
                  </a:lnTo>
                  <a:lnTo>
                    <a:pt x="300" y="162"/>
                  </a:lnTo>
                  <a:lnTo>
                    <a:pt x="301" y="162"/>
                  </a:lnTo>
                  <a:lnTo>
                    <a:pt x="301" y="34"/>
                  </a:lnTo>
                  <a:lnTo>
                    <a:pt x="301" y="99"/>
                  </a:lnTo>
                  <a:lnTo>
                    <a:pt x="302" y="99"/>
                  </a:lnTo>
                  <a:lnTo>
                    <a:pt x="302" y="20"/>
                  </a:lnTo>
                  <a:lnTo>
                    <a:pt x="302" y="99"/>
                  </a:lnTo>
                  <a:lnTo>
                    <a:pt x="303" y="99"/>
                  </a:lnTo>
                  <a:lnTo>
                    <a:pt x="303" y="159"/>
                  </a:lnTo>
                  <a:lnTo>
                    <a:pt x="304" y="159"/>
                  </a:lnTo>
                  <a:lnTo>
                    <a:pt x="304" y="166"/>
                  </a:lnTo>
                  <a:lnTo>
                    <a:pt x="305" y="166"/>
                  </a:lnTo>
                  <a:lnTo>
                    <a:pt x="305" y="167"/>
                  </a:lnTo>
                  <a:lnTo>
                    <a:pt x="305" y="166"/>
                  </a:lnTo>
                  <a:lnTo>
                    <a:pt x="306" y="166"/>
                  </a:lnTo>
                  <a:lnTo>
                    <a:pt x="306" y="168"/>
                  </a:lnTo>
                  <a:lnTo>
                    <a:pt x="307" y="166"/>
                  </a:lnTo>
                  <a:lnTo>
                    <a:pt x="307" y="164"/>
                  </a:lnTo>
                  <a:lnTo>
                    <a:pt x="307" y="165"/>
                  </a:lnTo>
                  <a:lnTo>
                    <a:pt x="308" y="165"/>
                  </a:lnTo>
                  <a:lnTo>
                    <a:pt x="308" y="166"/>
                  </a:lnTo>
                  <a:lnTo>
                    <a:pt x="309" y="166"/>
                  </a:lnTo>
                  <a:lnTo>
                    <a:pt x="309" y="168"/>
                  </a:lnTo>
                  <a:lnTo>
                    <a:pt x="310" y="166"/>
                  </a:lnTo>
                  <a:lnTo>
                    <a:pt x="310" y="162"/>
                  </a:lnTo>
                  <a:lnTo>
                    <a:pt x="311" y="162"/>
                  </a:lnTo>
                  <a:lnTo>
                    <a:pt x="311" y="165"/>
                  </a:lnTo>
                  <a:lnTo>
                    <a:pt x="312" y="165"/>
                  </a:lnTo>
                  <a:lnTo>
                    <a:pt x="312" y="166"/>
                  </a:lnTo>
                  <a:lnTo>
                    <a:pt x="312" y="165"/>
                  </a:lnTo>
                  <a:lnTo>
                    <a:pt x="313" y="165"/>
                  </a:lnTo>
                  <a:lnTo>
                    <a:pt x="313" y="167"/>
                  </a:lnTo>
                  <a:lnTo>
                    <a:pt x="313" y="166"/>
                  </a:lnTo>
                  <a:lnTo>
                    <a:pt x="314" y="166"/>
                  </a:lnTo>
                  <a:lnTo>
                    <a:pt x="314" y="168"/>
                  </a:lnTo>
                  <a:lnTo>
                    <a:pt x="314" y="167"/>
                  </a:lnTo>
                  <a:lnTo>
                    <a:pt x="315" y="167"/>
                  </a:lnTo>
                  <a:lnTo>
                    <a:pt x="315" y="168"/>
                  </a:lnTo>
                  <a:lnTo>
                    <a:pt x="315" y="167"/>
                  </a:lnTo>
                  <a:lnTo>
                    <a:pt x="316" y="167"/>
                  </a:lnTo>
                  <a:lnTo>
                    <a:pt x="316" y="168"/>
                  </a:lnTo>
                  <a:lnTo>
                    <a:pt x="317" y="168"/>
                  </a:lnTo>
                  <a:lnTo>
                    <a:pt x="318" y="168"/>
                  </a:lnTo>
                  <a:lnTo>
                    <a:pt x="318" y="167"/>
                  </a:lnTo>
                  <a:lnTo>
                    <a:pt x="319" y="167"/>
                  </a:lnTo>
                  <a:lnTo>
                    <a:pt x="319" y="168"/>
                  </a:lnTo>
                  <a:lnTo>
                    <a:pt x="320" y="168"/>
                  </a:lnTo>
                  <a:lnTo>
                    <a:pt x="320" y="169"/>
                  </a:lnTo>
                  <a:lnTo>
                    <a:pt x="320" y="168"/>
                  </a:lnTo>
                  <a:lnTo>
                    <a:pt x="321" y="168"/>
                  </a:lnTo>
                  <a:lnTo>
                    <a:pt x="321" y="169"/>
                  </a:lnTo>
                  <a:lnTo>
                    <a:pt x="322" y="169"/>
                  </a:lnTo>
                  <a:lnTo>
                    <a:pt x="322" y="167"/>
                  </a:lnTo>
                  <a:lnTo>
                    <a:pt x="323" y="167"/>
                  </a:lnTo>
                  <a:lnTo>
                    <a:pt x="323" y="168"/>
                  </a:lnTo>
                  <a:lnTo>
                    <a:pt x="324" y="168"/>
                  </a:lnTo>
                  <a:lnTo>
                    <a:pt x="324" y="165"/>
                  </a:lnTo>
                  <a:lnTo>
                    <a:pt x="325" y="165"/>
                  </a:lnTo>
                  <a:lnTo>
                    <a:pt x="325" y="167"/>
                  </a:lnTo>
                  <a:lnTo>
                    <a:pt x="326" y="167"/>
                  </a:lnTo>
                  <a:lnTo>
                    <a:pt x="326" y="168"/>
                  </a:lnTo>
                  <a:lnTo>
                    <a:pt x="327" y="168"/>
                  </a:lnTo>
                  <a:lnTo>
                    <a:pt x="327" y="169"/>
                  </a:lnTo>
                  <a:lnTo>
                    <a:pt x="327" y="168"/>
                  </a:lnTo>
                  <a:lnTo>
                    <a:pt x="328" y="168"/>
                  </a:lnTo>
                  <a:lnTo>
                    <a:pt x="328" y="169"/>
                  </a:lnTo>
                  <a:lnTo>
                    <a:pt x="329" y="168"/>
                  </a:lnTo>
                  <a:lnTo>
                    <a:pt x="329" y="167"/>
                  </a:lnTo>
                  <a:lnTo>
                    <a:pt x="330" y="167"/>
                  </a:lnTo>
                  <a:lnTo>
                    <a:pt x="330" y="168"/>
                  </a:lnTo>
                  <a:lnTo>
                    <a:pt x="331" y="168"/>
                  </a:lnTo>
                  <a:lnTo>
                    <a:pt x="331" y="169"/>
                  </a:lnTo>
                  <a:lnTo>
                    <a:pt x="332" y="168"/>
                  </a:lnTo>
                  <a:lnTo>
                    <a:pt x="332" y="167"/>
                  </a:lnTo>
                  <a:lnTo>
                    <a:pt x="333" y="167"/>
                  </a:lnTo>
                  <a:lnTo>
                    <a:pt x="333" y="169"/>
                  </a:lnTo>
                  <a:lnTo>
                    <a:pt x="334" y="169"/>
                  </a:lnTo>
                  <a:lnTo>
                    <a:pt x="335" y="169"/>
                  </a:lnTo>
                  <a:lnTo>
                    <a:pt x="335" y="168"/>
                  </a:lnTo>
                  <a:lnTo>
                    <a:pt x="336" y="168"/>
                  </a:lnTo>
                  <a:lnTo>
                    <a:pt x="336" y="167"/>
                  </a:lnTo>
                  <a:lnTo>
                    <a:pt x="336" y="168"/>
                  </a:lnTo>
                  <a:lnTo>
                    <a:pt x="337" y="168"/>
                  </a:lnTo>
                  <a:lnTo>
                    <a:pt x="337" y="169"/>
                  </a:lnTo>
                  <a:lnTo>
                    <a:pt x="338" y="169"/>
                  </a:lnTo>
                  <a:lnTo>
                    <a:pt x="339" y="169"/>
                  </a:lnTo>
                  <a:lnTo>
                    <a:pt x="340" y="169"/>
                  </a:lnTo>
                  <a:lnTo>
                    <a:pt x="341" y="169"/>
                  </a:lnTo>
                  <a:lnTo>
                    <a:pt x="342" y="169"/>
                  </a:lnTo>
                  <a:lnTo>
                    <a:pt x="343" y="169"/>
                  </a:lnTo>
                  <a:lnTo>
                    <a:pt x="344" y="169"/>
                  </a:lnTo>
                  <a:lnTo>
                    <a:pt x="345" y="169"/>
                  </a:lnTo>
                  <a:lnTo>
                    <a:pt x="345" y="168"/>
                  </a:lnTo>
                  <a:lnTo>
                    <a:pt x="345" y="169"/>
                  </a:lnTo>
                  <a:lnTo>
                    <a:pt x="346" y="169"/>
                  </a:lnTo>
                  <a:lnTo>
                    <a:pt x="347" y="169"/>
                  </a:lnTo>
                  <a:lnTo>
                    <a:pt x="348" y="169"/>
                  </a:lnTo>
                  <a:lnTo>
                    <a:pt x="349" y="169"/>
                  </a:lnTo>
                  <a:lnTo>
                    <a:pt x="350" y="169"/>
                  </a:lnTo>
                  <a:lnTo>
                    <a:pt x="351" y="169"/>
                  </a:lnTo>
                  <a:lnTo>
                    <a:pt x="351" y="168"/>
                  </a:lnTo>
                  <a:lnTo>
                    <a:pt x="351" y="169"/>
                  </a:lnTo>
                  <a:lnTo>
                    <a:pt x="352" y="169"/>
                  </a:lnTo>
                  <a:lnTo>
                    <a:pt x="353" y="169"/>
                  </a:lnTo>
                  <a:lnTo>
                    <a:pt x="354" y="169"/>
                  </a:lnTo>
                  <a:lnTo>
                    <a:pt x="355" y="169"/>
                  </a:lnTo>
                  <a:lnTo>
                    <a:pt x="356" y="169"/>
                  </a:lnTo>
                  <a:lnTo>
                    <a:pt x="356" y="168"/>
                  </a:lnTo>
                  <a:lnTo>
                    <a:pt x="357" y="168"/>
                  </a:lnTo>
                  <a:lnTo>
                    <a:pt x="357" y="169"/>
                  </a:lnTo>
                  <a:lnTo>
                    <a:pt x="358" y="169"/>
                  </a:lnTo>
                  <a:lnTo>
                    <a:pt x="358" y="167"/>
                  </a:lnTo>
                  <a:lnTo>
                    <a:pt x="359" y="167"/>
                  </a:lnTo>
                  <a:lnTo>
                    <a:pt x="359" y="168"/>
                  </a:lnTo>
                  <a:lnTo>
                    <a:pt x="360" y="168"/>
                  </a:lnTo>
                  <a:lnTo>
                    <a:pt x="360" y="169"/>
                  </a:lnTo>
                  <a:lnTo>
                    <a:pt x="361" y="169"/>
                  </a:lnTo>
                  <a:lnTo>
                    <a:pt x="362" y="169"/>
                  </a:lnTo>
                  <a:lnTo>
                    <a:pt x="363" y="169"/>
                  </a:lnTo>
                  <a:lnTo>
                    <a:pt x="364" y="169"/>
                  </a:lnTo>
                  <a:lnTo>
                    <a:pt x="365" y="169"/>
                  </a:lnTo>
                  <a:lnTo>
                    <a:pt x="366" y="169"/>
                  </a:lnTo>
                  <a:lnTo>
                    <a:pt x="367" y="169"/>
                  </a:lnTo>
                  <a:lnTo>
                    <a:pt x="368" y="169"/>
                  </a:lnTo>
                  <a:lnTo>
                    <a:pt x="369" y="169"/>
                  </a:lnTo>
                  <a:lnTo>
                    <a:pt x="369" y="168"/>
                  </a:lnTo>
                  <a:lnTo>
                    <a:pt x="370" y="168"/>
                  </a:lnTo>
                  <a:lnTo>
                    <a:pt x="370" y="169"/>
                  </a:lnTo>
                  <a:lnTo>
                    <a:pt x="371" y="169"/>
                  </a:lnTo>
                  <a:lnTo>
                    <a:pt x="372" y="169"/>
                  </a:lnTo>
                  <a:lnTo>
                    <a:pt x="373" y="169"/>
                  </a:lnTo>
                  <a:lnTo>
                    <a:pt x="374" y="169"/>
                  </a:lnTo>
                  <a:lnTo>
                    <a:pt x="375" y="169"/>
                  </a:lnTo>
                  <a:lnTo>
                    <a:pt x="376" y="169"/>
                  </a:lnTo>
                  <a:lnTo>
                    <a:pt x="376" y="168"/>
                  </a:lnTo>
                  <a:lnTo>
                    <a:pt x="376" y="169"/>
                  </a:lnTo>
                  <a:lnTo>
                    <a:pt x="377" y="169"/>
                  </a:lnTo>
                  <a:lnTo>
                    <a:pt x="378" y="169"/>
                  </a:lnTo>
                  <a:lnTo>
                    <a:pt x="378" y="168"/>
                  </a:lnTo>
                  <a:lnTo>
                    <a:pt x="379" y="168"/>
                  </a:lnTo>
                  <a:lnTo>
                    <a:pt x="379" y="167"/>
                  </a:lnTo>
                  <a:lnTo>
                    <a:pt x="380" y="167"/>
                  </a:lnTo>
                  <a:lnTo>
                    <a:pt x="380" y="168"/>
                  </a:lnTo>
                  <a:lnTo>
                    <a:pt x="381" y="168"/>
                  </a:lnTo>
                  <a:lnTo>
                    <a:pt x="382" y="168"/>
                  </a:lnTo>
                  <a:lnTo>
                    <a:pt x="382" y="169"/>
                  </a:lnTo>
                  <a:lnTo>
                    <a:pt x="382" y="168"/>
                  </a:lnTo>
                  <a:lnTo>
                    <a:pt x="383" y="168"/>
                  </a:lnTo>
                  <a:lnTo>
                    <a:pt x="383" y="169"/>
                  </a:lnTo>
                  <a:lnTo>
                    <a:pt x="383" y="168"/>
                  </a:lnTo>
                  <a:lnTo>
                    <a:pt x="384" y="168"/>
                  </a:lnTo>
                  <a:lnTo>
                    <a:pt x="384" y="169"/>
                  </a:lnTo>
                  <a:lnTo>
                    <a:pt x="384" y="168"/>
                  </a:lnTo>
                  <a:lnTo>
                    <a:pt x="385" y="168"/>
                  </a:lnTo>
                  <a:lnTo>
                    <a:pt x="385" y="169"/>
                  </a:lnTo>
                  <a:lnTo>
                    <a:pt x="386" y="169"/>
                  </a:lnTo>
                  <a:lnTo>
                    <a:pt x="387" y="169"/>
                  </a:lnTo>
                  <a:lnTo>
                    <a:pt x="387" y="168"/>
                  </a:lnTo>
                  <a:lnTo>
                    <a:pt x="387" y="169"/>
                  </a:lnTo>
                  <a:lnTo>
                    <a:pt x="388" y="169"/>
                  </a:lnTo>
                  <a:lnTo>
                    <a:pt x="389" y="169"/>
                  </a:lnTo>
                  <a:lnTo>
                    <a:pt x="390" y="169"/>
                  </a:lnTo>
                  <a:lnTo>
                    <a:pt x="391" y="169"/>
                  </a:lnTo>
                  <a:lnTo>
                    <a:pt x="392" y="169"/>
                  </a:lnTo>
                  <a:lnTo>
                    <a:pt x="393" y="169"/>
                  </a:lnTo>
                  <a:lnTo>
                    <a:pt x="393" y="168"/>
                  </a:lnTo>
                  <a:lnTo>
                    <a:pt x="393" y="169"/>
                  </a:lnTo>
                  <a:lnTo>
                    <a:pt x="394" y="169"/>
                  </a:lnTo>
                  <a:lnTo>
                    <a:pt x="395" y="169"/>
                  </a:lnTo>
                  <a:lnTo>
                    <a:pt x="396" y="169"/>
                  </a:lnTo>
                  <a:lnTo>
                    <a:pt x="397" y="169"/>
                  </a:lnTo>
                  <a:lnTo>
                    <a:pt x="397" y="167"/>
                  </a:lnTo>
                  <a:lnTo>
                    <a:pt x="398" y="167"/>
                  </a:lnTo>
                  <a:lnTo>
                    <a:pt x="398" y="166"/>
                  </a:lnTo>
                  <a:lnTo>
                    <a:pt x="398" y="167"/>
                  </a:lnTo>
                  <a:lnTo>
                    <a:pt x="399" y="167"/>
                  </a:lnTo>
                  <a:lnTo>
                    <a:pt x="399" y="169"/>
                  </a:lnTo>
                  <a:lnTo>
                    <a:pt x="400" y="169"/>
                  </a:lnTo>
                  <a:lnTo>
                    <a:pt x="401" y="169"/>
                  </a:lnTo>
                  <a:lnTo>
                    <a:pt x="402" y="169"/>
                  </a:lnTo>
                  <a:lnTo>
                    <a:pt x="402" y="168"/>
                  </a:lnTo>
                  <a:lnTo>
                    <a:pt x="402" y="169"/>
                  </a:lnTo>
                  <a:lnTo>
                    <a:pt x="403" y="169"/>
                  </a:lnTo>
                  <a:lnTo>
                    <a:pt x="404" y="169"/>
                  </a:lnTo>
                  <a:lnTo>
                    <a:pt x="405" y="169"/>
                  </a:lnTo>
                  <a:lnTo>
                    <a:pt x="406" y="169"/>
                  </a:lnTo>
                  <a:lnTo>
                    <a:pt x="406" y="168"/>
                  </a:lnTo>
                  <a:lnTo>
                    <a:pt x="406" y="169"/>
                  </a:lnTo>
                  <a:lnTo>
                    <a:pt x="407" y="169"/>
                  </a:lnTo>
                  <a:lnTo>
                    <a:pt x="408" y="169"/>
                  </a:lnTo>
                  <a:lnTo>
                    <a:pt x="409" y="169"/>
                  </a:lnTo>
                  <a:lnTo>
                    <a:pt x="410" y="169"/>
                  </a:lnTo>
                  <a:lnTo>
                    <a:pt x="411" y="169"/>
                  </a:lnTo>
                  <a:lnTo>
                    <a:pt x="412" y="169"/>
                  </a:lnTo>
                  <a:lnTo>
                    <a:pt x="413" y="169"/>
                  </a:lnTo>
                  <a:lnTo>
                    <a:pt x="414" y="169"/>
                  </a:lnTo>
                  <a:lnTo>
                    <a:pt x="415" y="169"/>
                  </a:lnTo>
                  <a:lnTo>
                    <a:pt x="416" y="169"/>
                  </a:lnTo>
                  <a:lnTo>
                    <a:pt x="417" y="169"/>
                  </a:lnTo>
                  <a:lnTo>
                    <a:pt x="418" y="169"/>
                  </a:lnTo>
                  <a:lnTo>
                    <a:pt x="419" y="169"/>
                  </a:lnTo>
                  <a:lnTo>
                    <a:pt x="420" y="169"/>
                  </a:lnTo>
                  <a:lnTo>
                    <a:pt x="421" y="169"/>
                  </a:lnTo>
                  <a:lnTo>
                    <a:pt x="422" y="169"/>
                  </a:lnTo>
                  <a:lnTo>
                    <a:pt x="423" y="169"/>
                  </a:lnTo>
                  <a:lnTo>
                    <a:pt x="424" y="169"/>
                  </a:lnTo>
                  <a:lnTo>
                    <a:pt x="425" y="169"/>
                  </a:lnTo>
                  <a:lnTo>
                    <a:pt x="425" y="168"/>
                  </a:lnTo>
                  <a:lnTo>
                    <a:pt x="426" y="168"/>
                  </a:lnTo>
                  <a:lnTo>
                    <a:pt x="427" y="168"/>
                  </a:lnTo>
                  <a:lnTo>
                    <a:pt x="427" y="167"/>
                  </a:lnTo>
                  <a:lnTo>
                    <a:pt x="427" y="169"/>
                  </a:lnTo>
                  <a:lnTo>
                    <a:pt x="428" y="167"/>
                  </a:lnTo>
                  <a:lnTo>
                    <a:pt x="428" y="166"/>
                  </a:lnTo>
                  <a:lnTo>
                    <a:pt x="429" y="166"/>
                  </a:lnTo>
                  <a:lnTo>
                    <a:pt x="429" y="163"/>
                  </a:lnTo>
                  <a:lnTo>
                    <a:pt x="430" y="163"/>
                  </a:lnTo>
                  <a:lnTo>
                    <a:pt x="430" y="126"/>
                  </a:lnTo>
                  <a:lnTo>
                    <a:pt x="430" y="142"/>
                  </a:lnTo>
                  <a:lnTo>
                    <a:pt x="431" y="142"/>
                  </a:lnTo>
                  <a:lnTo>
                    <a:pt x="431" y="118"/>
                  </a:lnTo>
                  <a:lnTo>
                    <a:pt x="431" y="142"/>
                  </a:lnTo>
                  <a:lnTo>
                    <a:pt x="432" y="142"/>
                  </a:lnTo>
                  <a:lnTo>
                    <a:pt x="432" y="167"/>
                  </a:lnTo>
                  <a:lnTo>
                    <a:pt x="433" y="167"/>
                  </a:lnTo>
                  <a:lnTo>
                    <a:pt x="433" y="168"/>
                  </a:lnTo>
                  <a:lnTo>
                    <a:pt x="434" y="168"/>
                  </a:lnTo>
                  <a:lnTo>
                    <a:pt x="435" y="168"/>
                  </a:lnTo>
                  <a:lnTo>
                    <a:pt x="436" y="168"/>
                  </a:lnTo>
                  <a:lnTo>
                    <a:pt x="437" y="168"/>
                  </a:lnTo>
                  <a:lnTo>
                    <a:pt x="438" y="168"/>
                  </a:lnTo>
                  <a:lnTo>
                    <a:pt x="439" y="168"/>
                  </a:lnTo>
                  <a:lnTo>
                    <a:pt x="439" y="167"/>
                  </a:lnTo>
                  <a:lnTo>
                    <a:pt x="440" y="167"/>
                  </a:lnTo>
                  <a:lnTo>
                    <a:pt x="440" y="168"/>
                  </a:lnTo>
                  <a:lnTo>
                    <a:pt x="441" y="168"/>
                  </a:lnTo>
                  <a:lnTo>
                    <a:pt x="441" y="169"/>
                  </a:lnTo>
                  <a:lnTo>
                    <a:pt x="441" y="168"/>
                  </a:lnTo>
                  <a:lnTo>
                    <a:pt x="442" y="168"/>
                  </a:lnTo>
                  <a:lnTo>
                    <a:pt x="442" y="169"/>
                  </a:lnTo>
                  <a:lnTo>
                    <a:pt x="443" y="169"/>
                  </a:lnTo>
                  <a:lnTo>
                    <a:pt x="444" y="169"/>
                  </a:lnTo>
                  <a:lnTo>
                    <a:pt x="444" y="168"/>
                  </a:lnTo>
                  <a:lnTo>
                    <a:pt x="444" y="169"/>
                  </a:lnTo>
                  <a:lnTo>
                    <a:pt x="445" y="169"/>
                  </a:lnTo>
                  <a:lnTo>
                    <a:pt x="446" y="169"/>
                  </a:lnTo>
                  <a:lnTo>
                    <a:pt x="447" y="169"/>
                  </a:lnTo>
                  <a:lnTo>
                    <a:pt x="448" y="169"/>
                  </a:lnTo>
                  <a:lnTo>
                    <a:pt x="449" y="169"/>
                  </a:lnTo>
                  <a:lnTo>
                    <a:pt x="450" y="169"/>
                  </a:lnTo>
                  <a:lnTo>
                    <a:pt x="451" y="169"/>
                  </a:lnTo>
                  <a:lnTo>
                    <a:pt x="452" y="169"/>
                  </a:lnTo>
                  <a:lnTo>
                    <a:pt x="453" y="169"/>
                  </a:lnTo>
                  <a:lnTo>
                    <a:pt x="454" y="169"/>
                  </a:lnTo>
                  <a:lnTo>
                    <a:pt x="455" y="169"/>
                  </a:lnTo>
                  <a:lnTo>
                    <a:pt x="456" y="169"/>
                  </a:lnTo>
                  <a:lnTo>
                    <a:pt x="457" y="169"/>
                  </a:lnTo>
                  <a:lnTo>
                    <a:pt x="458" y="169"/>
                  </a:lnTo>
                  <a:lnTo>
                    <a:pt x="459" y="169"/>
                  </a:lnTo>
                  <a:lnTo>
                    <a:pt x="460" y="169"/>
                  </a:lnTo>
                  <a:lnTo>
                    <a:pt x="461" y="169"/>
                  </a:lnTo>
                  <a:lnTo>
                    <a:pt x="462" y="169"/>
                  </a:lnTo>
                  <a:lnTo>
                    <a:pt x="463" y="169"/>
                  </a:lnTo>
                  <a:lnTo>
                    <a:pt x="464" y="169"/>
                  </a:lnTo>
                  <a:lnTo>
                    <a:pt x="465" y="169"/>
                  </a:lnTo>
                  <a:lnTo>
                    <a:pt x="466" y="169"/>
                  </a:lnTo>
                  <a:lnTo>
                    <a:pt x="467" y="169"/>
                  </a:lnTo>
                  <a:lnTo>
                    <a:pt x="468" y="169"/>
                  </a:lnTo>
                  <a:lnTo>
                    <a:pt x="469" y="169"/>
                  </a:lnTo>
                  <a:lnTo>
                    <a:pt x="470" y="169"/>
                  </a:lnTo>
                  <a:lnTo>
                    <a:pt x="471" y="169"/>
                  </a:lnTo>
                  <a:lnTo>
                    <a:pt x="472" y="169"/>
                  </a:lnTo>
                  <a:lnTo>
                    <a:pt x="472" y="168"/>
                  </a:lnTo>
                  <a:lnTo>
                    <a:pt x="473" y="168"/>
                  </a:lnTo>
                  <a:lnTo>
                    <a:pt x="473" y="169"/>
                  </a:lnTo>
                  <a:lnTo>
                    <a:pt x="474" y="168"/>
                  </a:lnTo>
                  <a:lnTo>
                    <a:pt x="474" y="167"/>
                  </a:lnTo>
                  <a:lnTo>
                    <a:pt x="475" y="167"/>
                  </a:lnTo>
                  <a:lnTo>
                    <a:pt x="475" y="138"/>
                  </a:lnTo>
                  <a:lnTo>
                    <a:pt x="475" y="142"/>
                  </a:lnTo>
                  <a:lnTo>
                    <a:pt x="476" y="142"/>
                  </a:lnTo>
                  <a:lnTo>
                    <a:pt x="476" y="161"/>
                  </a:lnTo>
                  <a:lnTo>
                    <a:pt x="477" y="161"/>
                  </a:lnTo>
                  <a:lnTo>
                    <a:pt x="477" y="166"/>
                  </a:lnTo>
                  <a:lnTo>
                    <a:pt x="478" y="166"/>
                  </a:lnTo>
                  <a:lnTo>
                    <a:pt x="478" y="168"/>
                  </a:lnTo>
                  <a:lnTo>
                    <a:pt x="478" y="167"/>
                  </a:lnTo>
                  <a:lnTo>
                    <a:pt x="479" y="167"/>
                  </a:lnTo>
                  <a:lnTo>
                    <a:pt x="480" y="167"/>
                  </a:lnTo>
                  <a:lnTo>
                    <a:pt x="481" y="167"/>
                  </a:lnTo>
                  <a:lnTo>
                    <a:pt x="481" y="151"/>
                  </a:lnTo>
                  <a:lnTo>
                    <a:pt x="481" y="160"/>
                  </a:lnTo>
                  <a:lnTo>
                    <a:pt x="482" y="160"/>
                  </a:lnTo>
                  <a:lnTo>
                    <a:pt x="482" y="150"/>
                  </a:lnTo>
                  <a:lnTo>
                    <a:pt x="482" y="160"/>
                  </a:lnTo>
                  <a:lnTo>
                    <a:pt x="483" y="160"/>
                  </a:lnTo>
                  <a:lnTo>
                    <a:pt x="483" y="166"/>
                  </a:lnTo>
                  <a:lnTo>
                    <a:pt x="484" y="166"/>
                  </a:lnTo>
                  <a:lnTo>
                    <a:pt x="484" y="167"/>
                  </a:lnTo>
                  <a:lnTo>
                    <a:pt x="485" y="167"/>
                  </a:lnTo>
                  <a:lnTo>
                    <a:pt x="486" y="167"/>
                  </a:lnTo>
                  <a:lnTo>
                    <a:pt x="486" y="168"/>
                  </a:lnTo>
                  <a:lnTo>
                    <a:pt x="487" y="168"/>
                  </a:lnTo>
                  <a:lnTo>
                    <a:pt x="487" y="169"/>
                  </a:lnTo>
                  <a:lnTo>
                    <a:pt x="487" y="168"/>
                  </a:lnTo>
                  <a:lnTo>
                    <a:pt x="488" y="168"/>
                  </a:lnTo>
                  <a:lnTo>
                    <a:pt x="488" y="169"/>
                  </a:lnTo>
                  <a:lnTo>
                    <a:pt x="488" y="168"/>
                  </a:lnTo>
                  <a:lnTo>
                    <a:pt x="489" y="168"/>
                  </a:lnTo>
                  <a:lnTo>
                    <a:pt x="489" y="169"/>
                  </a:lnTo>
                  <a:lnTo>
                    <a:pt x="490" y="168"/>
                  </a:lnTo>
                  <a:lnTo>
                    <a:pt x="491" y="168"/>
                  </a:lnTo>
                  <a:lnTo>
                    <a:pt x="491" y="169"/>
                  </a:lnTo>
                  <a:lnTo>
                    <a:pt x="491" y="168"/>
                  </a:lnTo>
                  <a:lnTo>
                    <a:pt x="492" y="168"/>
                  </a:lnTo>
                  <a:lnTo>
                    <a:pt x="492" y="169"/>
                  </a:lnTo>
                  <a:lnTo>
                    <a:pt x="493" y="168"/>
                  </a:lnTo>
                  <a:lnTo>
                    <a:pt x="494" y="168"/>
                  </a:lnTo>
                  <a:lnTo>
                    <a:pt x="494" y="167"/>
                  </a:lnTo>
                  <a:lnTo>
                    <a:pt x="495" y="167"/>
                  </a:lnTo>
                  <a:lnTo>
                    <a:pt x="495" y="163"/>
                  </a:lnTo>
                  <a:lnTo>
                    <a:pt x="496" y="163"/>
                  </a:lnTo>
                  <a:lnTo>
                    <a:pt x="496" y="146"/>
                  </a:lnTo>
                  <a:lnTo>
                    <a:pt x="496" y="162"/>
                  </a:lnTo>
                  <a:lnTo>
                    <a:pt x="497" y="162"/>
                  </a:lnTo>
                  <a:lnTo>
                    <a:pt x="497" y="166"/>
                  </a:lnTo>
                  <a:lnTo>
                    <a:pt x="498" y="166"/>
                  </a:lnTo>
                  <a:lnTo>
                    <a:pt x="498" y="167"/>
                  </a:lnTo>
                  <a:lnTo>
                    <a:pt x="499" y="167"/>
                  </a:lnTo>
                  <a:lnTo>
                    <a:pt x="500" y="167"/>
                  </a:lnTo>
                  <a:lnTo>
                    <a:pt x="500" y="163"/>
                  </a:lnTo>
                  <a:lnTo>
                    <a:pt x="501" y="163"/>
                  </a:lnTo>
                  <a:lnTo>
                    <a:pt x="501" y="164"/>
                  </a:lnTo>
                  <a:lnTo>
                    <a:pt x="502" y="164"/>
                  </a:lnTo>
                  <a:lnTo>
                    <a:pt x="503" y="164"/>
                  </a:lnTo>
                  <a:lnTo>
                    <a:pt x="503" y="167"/>
                  </a:lnTo>
                  <a:lnTo>
                    <a:pt x="503" y="165"/>
                  </a:lnTo>
                  <a:lnTo>
                    <a:pt x="504" y="165"/>
                  </a:lnTo>
                  <a:lnTo>
                    <a:pt x="504" y="167"/>
                  </a:lnTo>
                  <a:lnTo>
                    <a:pt x="505" y="165"/>
                  </a:lnTo>
                  <a:lnTo>
                    <a:pt x="505" y="163"/>
                  </a:lnTo>
                  <a:lnTo>
                    <a:pt x="506" y="163"/>
                  </a:lnTo>
                  <a:lnTo>
                    <a:pt x="506" y="156"/>
                  </a:lnTo>
                  <a:lnTo>
                    <a:pt x="507" y="156"/>
                  </a:lnTo>
                  <a:lnTo>
                    <a:pt x="507" y="165"/>
                  </a:lnTo>
                  <a:lnTo>
                    <a:pt x="508" y="165"/>
                  </a:lnTo>
                  <a:lnTo>
                    <a:pt x="508" y="167"/>
                  </a:lnTo>
                  <a:lnTo>
                    <a:pt x="509" y="167"/>
                  </a:lnTo>
                  <a:lnTo>
                    <a:pt x="509" y="168"/>
                  </a:lnTo>
                  <a:lnTo>
                    <a:pt x="510" y="168"/>
                  </a:lnTo>
                  <a:lnTo>
                    <a:pt x="511" y="168"/>
                  </a:lnTo>
                  <a:lnTo>
                    <a:pt x="512" y="168"/>
                  </a:lnTo>
                  <a:lnTo>
                    <a:pt x="513" y="168"/>
                  </a:lnTo>
                  <a:lnTo>
                    <a:pt x="514" y="168"/>
                  </a:lnTo>
                  <a:lnTo>
                    <a:pt x="514" y="169"/>
                  </a:lnTo>
                  <a:lnTo>
                    <a:pt x="515" y="168"/>
                  </a:lnTo>
                  <a:lnTo>
                    <a:pt x="516" y="168"/>
                  </a:lnTo>
                  <a:lnTo>
                    <a:pt x="517" y="168"/>
                  </a:lnTo>
                  <a:lnTo>
                    <a:pt x="517" y="169"/>
                  </a:lnTo>
                  <a:lnTo>
                    <a:pt x="518" y="168"/>
                  </a:lnTo>
                  <a:lnTo>
                    <a:pt x="518" y="167"/>
                  </a:lnTo>
                  <a:lnTo>
                    <a:pt x="518" y="168"/>
                  </a:lnTo>
                  <a:lnTo>
                    <a:pt x="519" y="168"/>
                  </a:lnTo>
                  <a:lnTo>
                    <a:pt x="519" y="169"/>
                  </a:lnTo>
                  <a:lnTo>
                    <a:pt x="519" y="168"/>
                  </a:lnTo>
                  <a:lnTo>
                    <a:pt x="520" y="168"/>
                  </a:lnTo>
                  <a:lnTo>
                    <a:pt x="520" y="169"/>
                  </a:lnTo>
                  <a:lnTo>
                    <a:pt x="521" y="169"/>
                  </a:lnTo>
                  <a:lnTo>
                    <a:pt x="521" y="167"/>
                  </a:lnTo>
                  <a:lnTo>
                    <a:pt x="522" y="167"/>
                  </a:lnTo>
                  <a:lnTo>
                    <a:pt x="522" y="165"/>
                  </a:lnTo>
                  <a:lnTo>
                    <a:pt x="522" y="166"/>
                  </a:lnTo>
                  <a:lnTo>
                    <a:pt x="523" y="166"/>
                  </a:lnTo>
                  <a:lnTo>
                    <a:pt x="523" y="168"/>
                  </a:lnTo>
                  <a:lnTo>
                    <a:pt x="524" y="168"/>
                  </a:lnTo>
                  <a:lnTo>
                    <a:pt x="524" y="169"/>
                  </a:lnTo>
                  <a:lnTo>
                    <a:pt x="525" y="169"/>
                  </a:lnTo>
                  <a:lnTo>
                    <a:pt x="526" y="169"/>
                  </a:lnTo>
                  <a:lnTo>
                    <a:pt x="527" y="169"/>
                  </a:lnTo>
                  <a:lnTo>
                    <a:pt x="528" y="169"/>
                  </a:lnTo>
                  <a:lnTo>
                    <a:pt x="529" y="169"/>
                  </a:lnTo>
                  <a:lnTo>
                    <a:pt x="530" y="169"/>
                  </a:lnTo>
                  <a:lnTo>
                    <a:pt x="531" y="169"/>
                  </a:lnTo>
                  <a:lnTo>
                    <a:pt x="532" y="169"/>
                  </a:lnTo>
                  <a:lnTo>
                    <a:pt x="533" y="169"/>
                  </a:lnTo>
                  <a:lnTo>
                    <a:pt x="534" y="169"/>
                  </a:lnTo>
                  <a:lnTo>
                    <a:pt x="535" y="169"/>
                  </a:lnTo>
                  <a:lnTo>
                    <a:pt x="536" y="169"/>
                  </a:lnTo>
                  <a:lnTo>
                    <a:pt x="537" y="169"/>
                  </a:lnTo>
                  <a:lnTo>
                    <a:pt x="538" y="169"/>
                  </a:lnTo>
                  <a:lnTo>
                    <a:pt x="539" y="169"/>
                  </a:lnTo>
                  <a:lnTo>
                    <a:pt x="540" y="169"/>
                  </a:lnTo>
                  <a:lnTo>
                    <a:pt x="541" y="169"/>
                  </a:lnTo>
                  <a:lnTo>
                    <a:pt x="542" y="169"/>
                  </a:lnTo>
                  <a:lnTo>
                    <a:pt x="543" y="169"/>
                  </a:lnTo>
                  <a:lnTo>
                    <a:pt x="544" y="169"/>
                  </a:lnTo>
                  <a:lnTo>
                    <a:pt x="545" y="169"/>
                  </a:lnTo>
                  <a:lnTo>
                    <a:pt x="546" y="169"/>
                  </a:lnTo>
                  <a:lnTo>
                    <a:pt x="547" y="169"/>
                  </a:lnTo>
                  <a:lnTo>
                    <a:pt x="548" y="169"/>
                  </a:lnTo>
                  <a:lnTo>
                    <a:pt x="549" y="169"/>
                  </a:lnTo>
                  <a:lnTo>
                    <a:pt x="550" y="169"/>
                  </a:lnTo>
                  <a:lnTo>
                    <a:pt x="551" y="169"/>
                  </a:lnTo>
                  <a:lnTo>
                    <a:pt x="552" y="169"/>
                  </a:lnTo>
                  <a:lnTo>
                    <a:pt x="553" y="169"/>
                  </a:lnTo>
                  <a:lnTo>
                    <a:pt x="554" y="169"/>
                  </a:lnTo>
                  <a:lnTo>
                    <a:pt x="555" y="169"/>
                  </a:lnTo>
                  <a:lnTo>
                    <a:pt x="555" y="167"/>
                  </a:lnTo>
                  <a:lnTo>
                    <a:pt x="556" y="167"/>
                  </a:lnTo>
                  <a:lnTo>
                    <a:pt x="556" y="168"/>
                  </a:lnTo>
                  <a:lnTo>
                    <a:pt x="556" y="167"/>
                  </a:lnTo>
                  <a:lnTo>
                    <a:pt x="557" y="167"/>
                  </a:lnTo>
                  <a:lnTo>
                    <a:pt x="557" y="168"/>
                  </a:lnTo>
                  <a:lnTo>
                    <a:pt x="558" y="168"/>
                  </a:lnTo>
                  <a:lnTo>
                    <a:pt x="559" y="168"/>
                  </a:lnTo>
                  <a:lnTo>
                    <a:pt x="559" y="167"/>
                  </a:lnTo>
                  <a:lnTo>
                    <a:pt x="559" y="169"/>
                  </a:lnTo>
                  <a:lnTo>
                    <a:pt x="559" y="167"/>
                  </a:lnTo>
                  <a:lnTo>
                    <a:pt x="560" y="167"/>
                  </a:lnTo>
                  <a:lnTo>
                    <a:pt x="560" y="169"/>
                  </a:lnTo>
                  <a:lnTo>
                    <a:pt x="561" y="169"/>
                  </a:lnTo>
                  <a:lnTo>
                    <a:pt x="562" y="169"/>
                  </a:lnTo>
                  <a:lnTo>
                    <a:pt x="563" y="169"/>
                  </a:lnTo>
                  <a:lnTo>
                    <a:pt x="564" y="169"/>
                  </a:lnTo>
                  <a:lnTo>
                    <a:pt x="565" y="169"/>
                  </a:lnTo>
                  <a:lnTo>
                    <a:pt x="566" y="169"/>
                  </a:lnTo>
                  <a:lnTo>
                    <a:pt x="567" y="169"/>
                  </a:lnTo>
                  <a:lnTo>
                    <a:pt x="568" y="169"/>
                  </a:lnTo>
                  <a:lnTo>
                    <a:pt x="569" y="169"/>
                  </a:lnTo>
                  <a:lnTo>
                    <a:pt x="570" y="169"/>
                  </a:lnTo>
                  <a:lnTo>
                    <a:pt x="571" y="169"/>
                  </a:lnTo>
                  <a:lnTo>
                    <a:pt x="572" y="169"/>
                  </a:lnTo>
                  <a:lnTo>
                    <a:pt x="573" y="169"/>
                  </a:lnTo>
                  <a:lnTo>
                    <a:pt x="573" y="168"/>
                  </a:lnTo>
                  <a:lnTo>
                    <a:pt x="574" y="168"/>
                  </a:lnTo>
                  <a:lnTo>
                    <a:pt x="575" y="168"/>
                  </a:lnTo>
                  <a:lnTo>
                    <a:pt x="575" y="157"/>
                  </a:lnTo>
                  <a:lnTo>
                    <a:pt x="576" y="157"/>
                  </a:lnTo>
                  <a:lnTo>
                    <a:pt x="576" y="152"/>
                  </a:lnTo>
                  <a:lnTo>
                    <a:pt x="576" y="155"/>
                  </a:lnTo>
                  <a:lnTo>
                    <a:pt x="577" y="155"/>
                  </a:lnTo>
                  <a:lnTo>
                    <a:pt x="577" y="165"/>
                  </a:lnTo>
                  <a:lnTo>
                    <a:pt x="578" y="165"/>
                  </a:lnTo>
                  <a:lnTo>
                    <a:pt x="578" y="166"/>
                  </a:lnTo>
                  <a:lnTo>
                    <a:pt x="579" y="166"/>
                  </a:lnTo>
                  <a:lnTo>
                    <a:pt x="579" y="167"/>
                  </a:lnTo>
                  <a:lnTo>
                    <a:pt x="580" y="167"/>
                  </a:lnTo>
                  <a:lnTo>
                    <a:pt x="580" y="168"/>
                  </a:lnTo>
                  <a:lnTo>
                    <a:pt x="581" y="168"/>
                  </a:lnTo>
                  <a:lnTo>
                    <a:pt x="582" y="168"/>
                  </a:lnTo>
                  <a:lnTo>
                    <a:pt x="583" y="168"/>
                  </a:lnTo>
                  <a:lnTo>
                    <a:pt x="584" y="168"/>
                  </a:lnTo>
                  <a:lnTo>
                    <a:pt x="585" y="168"/>
                  </a:lnTo>
                  <a:lnTo>
                    <a:pt x="585" y="167"/>
                  </a:lnTo>
                  <a:lnTo>
                    <a:pt x="586" y="167"/>
                  </a:lnTo>
                  <a:lnTo>
                    <a:pt x="587" y="167"/>
                  </a:lnTo>
                  <a:lnTo>
                    <a:pt x="587" y="159"/>
                  </a:lnTo>
                  <a:lnTo>
                    <a:pt x="587" y="160"/>
                  </a:lnTo>
                  <a:lnTo>
                    <a:pt x="588" y="160"/>
                  </a:lnTo>
                  <a:lnTo>
                    <a:pt x="588" y="167"/>
                  </a:lnTo>
                  <a:lnTo>
                    <a:pt x="589" y="167"/>
                  </a:lnTo>
                  <a:lnTo>
                    <a:pt x="589" y="168"/>
                  </a:lnTo>
                  <a:lnTo>
                    <a:pt x="590" y="168"/>
                  </a:lnTo>
                  <a:lnTo>
                    <a:pt x="590" y="169"/>
                  </a:lnTo>
                  <a:lnTo>
                    <a:pt x="591" y="169"/>
                  </a:lnTo>
                  <a:lnTo>
                    <a:pt x="592" y="169"/>
                  </a:lnTo>
                  <a:lnTo>
                    <a:pt x="592" y="168"/>
                  </a:lnTo>
                  <a:lnTo>
                    <a:pt x="593" y="168"/>
                  </a:lnTo>
                  <a:lnTo>
                    <a:pt x="593" y="169"/>
                  </a:lnTo>
                  <a:lnTo>
                    <a:pt x="593" y="168"/>
                  </a:lnTo>
                  <a:lnTo>
                    <a:pt x="594" y="168"/>
                  </a:lnTo>
                  <a:lnTo>
                    <a:pt x="594" y="169"/>
                  </a:lnTo>
                  <a:lnTo>
                    <a:pt x="595" y="169"/>
                  </a:lnTo>
                  <a:lnTo>
                    <a:pt x="596" y="169"/>
                  </a:lnTo>
                  <a:lnTo>
                    <a:pt x="596" y="168"/>
                  </a:lnTo>
                  <a:lnTo>
                    <a:pt x="597" y="168"/>
                  </a:lnTo>
                  <a:lnTo>
                    <a:pt x="598" y="168"/>
                  </a:lnTo>
                  <a:lnTo>
                    <a:pt x="598" y="169"/>
                  </a:lnTo>
                  <a:lnTo>
                    <a:pt x="599" y="169"/>
                  </a:lnTo>
                  <a:lnTo>
                    <a:pt x="599" y="166"/>
                  </a:lnTo>
                  <a:lnTo>
                    <a:pt x="599" y="167"/>
                  </a:lnTo>
                  <a:lnTo>
                    <a:pt x="600" y="167"/>
                  </a:lnTo>
                  <a:lnTo>
                    <a:pt x="600" y="168"/>
                  </a:lnTo>
                  <a:lnTo>
                    <a:pt x="601" y="168"/>
                  </a:lnTo>
                  <a:lnTo>
                    <a:pt x="602" y="168"/>
                  </a:lnTo>
                  <a:lnTo>
                    <a:pt x="603" y="168"/>
                  </a:lnTo>
                  <a:lnTo>
                    <a:pt x="604" y="168"/>
                  </a:lnTo>
                  <a:lnTo>
                    <a:pt x="604" y="169"/>
                  </a:lnTo>
                  <a:lnTo>
                    <a:pt x="605" y="169"/>
                  </a:lnTo>
                  <a:lnTo>
                    <a:pt x="606" y="169"/>
                  </a:lnTo>
                  <a:lnTo>
                    <a:pt x="607" y="169"/>
                  </a:lnTo>
                  <a:lnTo>
                    <a:pt x="608" y="169"/>
                  </a:lnTo>
                  <a:lnTo>
                    <a:pt x="609" y="169"/>
                  </a:lnTo>
                  <a:lnTo>
                    <a:pt x="610" y="169"/>
                  </a:lnTo>
                  <a:lnTo>
                    <a:pt x="610" y="168"/>
                  </a:lnTo>
                  <a:lnTo>
                    <a:pt x="610" y="169"/>
                  </a:lnTo>
                  <a:lnTo>
                    <a:pt x="611" y="169"/>
                  </a:lnTo>
                  <a:lnTo>
                    <a:pt x="612" y="169"/>
                  </a:lnTo>
                  <a:lnTo>
                    <a:pt x="612" y="167"/>
                  </a:lnTo>
                  <a:lnTo>
                    <a:pt x="613" y="167"/>
                  </a:lnTo>
                  <a:lnTo>
                    <a:pt x="613" y="166"/>
                  </a:lnTo>
                  <a:lnTo>
                    <a:pt x="613" y="167"/>
                  </a:lnTo>
                  <a:lnTo>
                    <a:pt x="614" y="167"/>
                  </a:lnTo>
                  <a:lnTo>
                    <a:pt x="614" y="169"/>
                  </a:lnTo>
                  <a:lnTo>
                    <a:pt x="614" y="168"/>
                  </a:lnTo>
                  <a:lnTo>
                    <a:pt x="615" y="168"/>
                  </a:lnTo>
                  <a:lnTo>
                    <a:pt x="615" y="169"/>
                  </a:lnTo>
                  <a:lnTo>
                    <a:pt x="616" y="169"/>
                  </a:lnTo>
                  <a:lnTo>
                    <a:pt x="617" y="169"/>
                  </a:lnTo>
                  <a:lnTo>
                    <a:pt x="617" y="168"/>
                  </a:lnTo>
                  <a:lnTo>
                    <a:pt x="617" y="169"/>
                  </a:lnTo>
                  <a:lnTo>
                    <a:pt x="618" y="169"/>
                  </a:lnTo>
                  <a:lnTo>
                    <a:pt x="618" y="166"/>
                  </a:lnTo>
                  <a:lnTo>
                    <a:pt x="618" y="169"/>
                  </a:lnTo>
                  <a:lnTo>
                    <a:pt x="619" y="169"/>
                  </a:lnTo>
                  <a:lnTo>
                    <a:pt x="620" y="169"/>
                  </a:lnTo>
                  <a:lnTo>
                    <a:pt x="621" y="169"/>
                  </a:lnTo>
                  <a:lnTo>
                    <a:pt x="622" y="169"/>
                  </a:lnTo>
                  <a:lnTo>
                    <a:pt x="623" y="169"/>
                  </a:lnTo>
                  <a:lnTo>
                    <a:pt x="624" y="169"/>
                  </a:lnTo>
                  <a:lnTo>
                    <a:pt x="625" y="169"/>
                  </a:lnTo>
                  <a:lnTo>
                    <a:pt x="626" y="169"/>
                  </a:lnTo>
                  <a:lnTo>
                    <a:pt x="627" y="169"/>
                  </a:lnTo>
                  <a:lnTo>
                    <a:pt x="628" y="169"/>
                  </a:lnTo>
                  <a:lnTo>
                    <a:pt x="629" y="169"/>
                  </a:lnTo>
                  <a:lnTo>
                    <a:pt x="630" y="169"/>
                  </a:lnTo>
                  <a:lnTo>
                    <a:pt x="631" y="169"/>
                  </a:lnTo>
                  <a:lnTo>
                    <a:pt x="632" y="169"/>
                  </a:lnTo>
                  <a:lnTo>
                    <a:pt x="633" y="169"/>
                  </a:lnTo>
                  <a:lnTo>
                    <a:pt x="634" y="169"/>
                  </a:lnTo>
                  <a:lnTo>
                    <a:pt x="635" y="169"/>
                  </a:lnTo>
                  <a:lnTo>
                    <a:pt x="636" y="169"/>
                  </a:lnTo>
                  <a:lnTo>
                    <a:pt x="637" y="169"/>
                  </a:lnTo>
                  <a:lnTo>
                    <a:pt x="638" y="169"/>
                  </a:lnTo>
                  <a:lnTo>
                    <a:pt x="639" y="169"/>
                  </a:lnTo>
                  <a:lnTo>
                    <a:pt x="640" y="169"/>
                  </a:lnTo>
                  <a:lnTo>
                    <a:pt x="641" y="169"/>
                  </a:lnTo>
                  <a:lnTo>
                    <a:pt x="642" y="169"/>
                  </a:lnTo>
                  <a:lnTo>
                    <a:pt x="643" y="169"/>
                  </a:lnTo>
                  <a:lnTo>
                    <a:pt x="644" y="169"/>
                  </a:lnTo>
                  <a:lnTo>
                    <a:pt x="645" y="169"/>
                  </a:lnTo>
                  <a:lnTo>
                    <a:pt x="646" y="169"/>
                  </a:lnTo>
                  <a:lnTo>
                    <a:pt x="647" y="169"/>
                  </a:lnTo>
                  <a:lnTo>
                    <a:pt x="647" y="168"/>
                  </a:lnTo>
                  <a:lnTo>
                    <a:pt x="648" y="168"/>
                  </a:lnTo>
                  <a:lnTo>
                    <a:pt x="648" y="164"/>
                  </a:lnTo>
                  <a:lnTo>
                    <a:pt x="648" y="166"/>
                  </a:lnTo>
                  <a:lnTo>
                    <a:pt x="649" y="166"/>
                  </a:lnTo>
                  <a:lnTo>
                    <a:pt x="649" y="163"/>
                  </a:lnTo>
                  <a:lnTo>
                    <a:pt x="649" y="166"/>
                  </a:lnTo>
                  <a:lnTo>
                    <a:pt x="650" y="166"/>
                  </a:lnTo>
                  <a:lnTo>
                    <a:pt x="650" y="168"/>
                  </a:lnTo>
                  <a:lnTo>
                    <a:pt x="651" y="168"/>
                  </a:lnTo>
                  <a:lnTo>
                    <a:pt x="651" y="169"/>
                  </a:lnTo>
                  <a:lnTo>
                    <a:pt x="652" y="169"/>
                  </a:lnTo>
                  <a:lnTo>
                    <a:pt x="652" y="167"/>
                  </a:lnTo>
                  <a:lnTo>
                    <a:pt x="652" y="168"/>
                  </a:lnTo>
                  <a:lnTo>
                    <a:pt x="653" y="168"/>
                  </a:lnTo>
                  <a:lnTo>
                    <a:pt x="653" y="166"/>
                  </a:lnTo>
                  <a:lnTo>
                    <a:pt x="653" y="168"/>
                  </a:lnTo>
                  <a:lnTo>
                    <a:pt x="654" y="168"/>
                  </a:lnTo>
                  <a:lnTo>
                    <a:pt x="654" y="169"/>
                  </a:lnTo>
                  <a:lnTo>
                    <a:pt x="655" y="169"/>
                  </a:lnTo>
                  <a:lnTo>
                    <a:pt x="656" y="169"/>
                  </a:lnTo>
                  <a:lnTo>
                    <a:pt x="657" y="169"/>
                  </a:lnTo>
                  <a:lnTo>
                    <a:pt x="658" y="169"/>
                  </a:lnTo>
                  <a:lnTo>
                    <a:pt x="659" y="169"/>
                  </a:lnTo>
                  <a:lnTo>
                    <a:pt x="660" y="169"/>
                  </a:lnTo>
                  <a:lnTo>
                    <a:pt x="661" y="169"/>
                  </a:lnTo>
                  <a:lnTo>
                    <a:pt x="662" y="169"/>
                  </a:lnTo>
                  <a:lnTo>
                    <a:pt x="663" y="169"/>
                  </a:lnTo>
                  <a:lnTo>
                    <a:pt x="664" y="169"/>
                  </a:lnTo>
                  <a:lnTo>
                    <a:pt x="665" y="169"/>
                  </a:lnTo>
                  <a:lnTo>
                    <a:pt x="666" y="169"/>
                  </a:lnTo>
                  <a:lnTo>
                    <a:pt x="667" y="169"/>
                  </a:lnTo>
                  <a:lnTo>
                    <a:pt x="668" y="169"/>
                  </a:lnTo>
                  <a:lnTo>
                    <a:pt x="669" y="169"/>
                  </a:lnTo>
                  <a:lnTo>
                    <a:pt x="670" y="169"/>
                  </a:lnTo>
                  <a:lnTo>
                    <a:pt x="671" y="169"/>
                  </a:lnTo>
                  <a:lnTo>
                    <a:pt x="672" y="169"/>
                  </a:lnTo>
                  <a:lnTo>
                    <a:pt x="673" y="169"/>
                  </a:lnTo>
                  <a:lnTo>
                    <a:pt x="674" y="169"/>
                  </a:lnTo>
                  <a:lnTo>
                    <a:pt x="675" y="169"/>
                  </a:lnTo>
                  <a:lnTo>
                    <a:pt x="676" y="169"/>
                  </a:lnTo>
                  <a:lnTo>
                    <a:pt x="677" y="169"/>
                  </a:lnTo>
                  <a:lnTo>
                    <a:pt x="678" y="169"/>
                  </a:lnTo>
                  <a:lnTo>
                    <a:pt x="679" y="169"/>
                  </a:lnTo>
                  <a:lnTo>
                    <a:pt x="680" y="169"/>
                  </a:lnTo>
                  <a:lnTo>
                    <a:pt x="681" y="169"/>
                  </a:lnTo>
                  <a:lnTo>
                    <a:pt x="682" y="169"/>
                  </a:lnTo>
                  <a:lnTo>
                    <a:pt x="683" y="169"/>
                  </a:lnTo>
                  <a:lnTo>
                    <a:pt x="684" y="169"/>
                  </a:lnTo>
                  <a:lnTo>
                    <a:pt x="685" y="169"/>
                  </a:lnTo>
                  <a:lnTo>
                    <a:pt x="686" y="169"/>
                  </a:lnTo>
                  <a:lnTo>
                    <a:pt x="687" y="169"/>
                  </a:lnTo>
                  <a:lnTo>
                    <a:pt x="688" y="169"/>
                  </a:lnTo>
                  <a:lnTo>
                    <a:pt x="689" y="169"/>
                  </a:lnTo>
                  <a:lnTo>
                    <a:pt x="690" y="169"/>
                  </a:lnTo>
                  <a:lnTo>
                    <a:pt x="691" y="169"/>
                  </a:lnTo>
                  <a:lnTo>
                    <a:pt x="692" y="169"/>
                  </a:lnTo>
                  <a:lnTo>
                    <a:pt x="693" y="169"/>
                  </a:lnTo>
                  <a:lnTo>
                    <a:pt x="694" y="169"/>
                  </a:lnTo>
                  <a:lnTo>
                    <a:pt x="695" y="169"/>
                  </a:lnTo>
                  <a:lnTo>
                    <a:pt x="696" y="169"/>
                  </a:lnTo>
                  <a:lnTo>
                    <a:pt x="697" y="169"/>
                  </a:lnTo>
                  <a:lnTo>
                    <a:pt x="698" y="169"/>
                  </a:lnTo>
                  <a:lnTo>
                    <a:pt x="699" y="169"/>
                  </a:lnTo>
                  <a:lnTo>
                    <a:pt x="700" y="169"/>
                  </a:lnTo>
                  <a:lnTo>
                    <a:pt x="701" y="169"/>
                  </a:lnTo>
                  <a:lnTo>
                    <a:pt x="702" y="169"/>
                  </a:lnTo>
                  <a:lnTo>
                    <a:pt x="703" y="169"/>
                  </a:lnTo>
                  <a:lnTo>
                    <a:pt x="703" y="168"/>
                  </a:lnTo>
                  <a:lnTo>
                    <a:pt x="703" y="169"/>
                  </a:lnTo>
                  <a:lnTo>
                    <a:pt x="704" y="169"/>
                  </a:lnTo>
                  <a:lnTo>
                    <a:pt x="705" y="169"/>
                  </a:lnTo>
                  <a:lnTo>
                    <a:pt x="706" y="169"/>
                  </a:lnTo>
                  <a:lnTo>
                    <a:pt x="707" y="169"/>
                  </a:lnTo>
                  <a:lnTo>
                    <a:pt x="708" y="169"/>
                  </a:lnTo>
                  <a:lnTo>
                    <a:pt x="709" y="169"/>
                  </a:lnTo>
                  <a:lnTo>
                    <a:pt x="710" y="169"/>
                  </a:lnTo>
                  <a:lnTo>
                    <a:pt x="711" y="169"/>
                  </a:lnTo>
                  <a:lnTo>
                    <a:pt x="712" y="169"/>
                  </a:lnTo>
                  <a:lnTo>
                    <a:pt x="713" y="169"/>
                  </a:lnTo>
                  <a:lnTo>
                    <a:pt x="714" y="169"/>
                  </a:lnTo>
                  <a:lnTo>
                    <a:pt x="715" y="169"/>
                  </a:lnTo>
                  <a:lnTo>
                    <a:pt x="716" y="169"/>
                  </a:lnTo>
                  <a:lnTo>
                    <a:pt x="717" y="169"/>
                  </a:lnTo>
                  <a:lnTo>
                    <a:pt x="718" y="169"/>
                  </a:lnTo>
                  <a:lnTo>
                    <a:pt x="719" y="169"/>
                  </a:lnTo>
                  <a:lnTo>
                    <a:pt x="720" y="169"/>
                  </a:lnTo>
                  <a:lnTo>
                    <a:pt x="721" y="169"/>
                  </a:lnTo>
                  <a:lnTo>
                    <a:pt x="722" y="169"/>
                  </a:lnTo>
                  <a:lnTo>
                    <a:pt x="723" y="169"/>
                  </a:lnTo>
                  <a:lnTo>
                    <a:pt x="724" y="169"/>
                  </a:lnTo>
                  <a:lnTo>
                    <a:pt x="725" y="169"/>
                  </a:lnTo>
                  <a:lnTo>
                    <a:pt x="726" y="169"/>
                  </a:lnTo>
                  <a:lnTo>
                    <a:pt x="727" y="169"/>
                  </a:lnTo>
                  <a:lnTo>
                    <a:pt x="728" y="169"/>
                  </a:lnTo>
                  <a:lnTo>
                    <a:pt x="729" y="169"/>
                  </a:lnTo>
                  <a:lnTo>
                    <a:pt x="730" y="169"/>
                  </a:lnTo>
                  <a:lnTo>
                    <a:pt x="731" y="169"/>
                  </a:lnTo>
                  <a:lnTo>
                    <a:pt x="732" y="169"/>
                  </a:lnTo>
                  <a:lnTo>
                    <a:pt x="733" y="169"/>
                  </a:lnTo>
                  <a:lnTo>
                    <a:pt x="734" y="169"/>
                  </a:lnTo>
                  <a:lnTo>
                    <a:pt x="735" y="169"/>
                  </a:lnTo>
                  <a:lnTo>
                    <a:pt x="736" y="169"/>
                  </a:lnTo>
                  <a:lnTo>
                    <a:pt x="737" y="169"/>
                  </a:lnTo>
                  <a:lnTo>
                    <a:pt x="738" y="169"/>
                  </a:lnTo>
                  <a:lnTo>
                    <a:pt x="739" y="169"/>
                  </a:lnTo>
                  <a:lnTo>
                    <a:pt x="740" y="169"/>
                  </a:lnTo>
                  <a:lnTo>
                    <a:pt x="741" y="169"/>
                  </a:lnTo>
                  <a:lnTo>
                    <a:pt x="742" y="169"/>
                  </a:lnTo>
                  <a:lnTo>
                    <a:pt x="743" y="169"/>
                  </a:lnTo>
                  <a:lnTo>
                    <a:pt x="744" y="169"/>
                  </a:lnTo>
                  <a:lnTo>
                    <a:pt x="745" y="169"/>
                  </a:lnTo>
                  <a:lnTo>
                    <a:pt x="746" y="169"/>
                  </a:lnTo>
                  <a:lnTo>
                    <a:pt x="747" y="169"/>
                  </a:lnTo>
                  <a:lnTo>
                    <a:pt x="748" y="169"/>
                  </a:lnTo>
                  <a:lnTo>
                    <a:pt x="749" y="169"/>
                  </a:lnTo>
                  <a:lnTo>
                    <a:pt x="750" y="169"/>
                  </a:lnTo>
                  <a:lnTo>
                    <a:pt x="751" y="169"/>
                  </a:lnTo>
                  <a:lnTo>
                    <a:pt x="752" y="169"/>
                  </a:lnTo>
                  <a:lnTo>
                    <a:pt x="753" y="169"/>
                  </a:lnTo>
                  <a:lnTo>
                    <a:pt x="754" y="169"/>
                  </a:lnTo>
                  <a:lnTo>
                    <a:pt x="755" y="169"/>
                  </a:lnTo>
                  <a:lnTo>
                    <a:pt x="756" y="169"/>
                  </a:lnTo>
                  <a:lnTo>
                    <a:pt x="757" y="169"/>
                  </a:lnTo>
                  <a:lnTo>
                    <a:pt x="758" y="169"/>
                  </a:lnTo>
                  <a:lnTo>
                    <a:pt x="759" y="169"/>
                  </a:lnTo>
                  <a:lnTo>
                    <a:pt x="760" y="169"/>
                  </a:lnTo>
                  <a:lnTo>
                    <a:pt x="761" y="169"/>
                  </a:lnTo>
                  <a:lnTo>
                    <a:pt x="762" y="169"/>
                  </a:lnTo>
                  <a:lnTo>
                    <a:pt x="763" y="169"/>
                  </a:lnTo>
                  <a:lnTo>
                    <a:pt x="764" y="169"/>
                  </a:lnTo>
                  <a:lnTo>
                    <a:pt x="765" y="169"/>
                  </a:lnTo>
                  <a:lnTo>
                    <a:pt x="766" y="169"/>
                  </a:lnTo>
                  <a:lnTo>
                    <a:pt x="767" y="169"/>
                  </a:lnTo>
                  <a:lnTo>
                    <a:pt x="767" y="167"/>
                  </a:lnTo>
                  <a:lnTo>
                    <a:pt x="768" y="167"/>
                  </a:lnTo>
                  <a:lnTo>
                    <a:pt x="768" y="169"/>
                  </a:lnTo>
                  <a:lnTo>
                    <a:pt x="769" y="169"/>
                  </a:lnTo>
                  <a:lnTo>
                    <a:pt x="770" y="169"/>
                  </a:lnTo>
                  <a:lnTo>
                    <a:pt x="771" y="169"/>
                  </a:lnTo>
                  <a:lnTo>
                    <a:pt x="772" y="169"/>
                  </a:lnTo>
                  <a:lnTo>
                    <a:pt x="773" y="169"/>
                  </a:lnTo>
                  <a:lnTo>
                    <a:pt x="774" y="169"/>
                  </a:lnTo>
                  <a:lnTo>
                    <a:pt x="775" y="169"/>
                  </a:lnTo>
                  <a:lnTo>
                    <a:pt x="776" y="169"/>
                  </a:lnTo>
                  <a:lnTo>
                    <a:pt x="777" y="169"/>
                  </a:lnTo>
                  <a:lnTo>
                    <a:pt x="778" y="169"/>
                  </a:lnTo>
                  <a:lnTo>
                    <a:pt x="779" y="169"/>
                  </a:lnTo>
                  <a:lnTo>
                    <a:pt x="780" y="169"/>
                  </a:lnTo>
                  <a:lnTo>
                    <a:pt x="781" y="169"/>
                  </a:lnTo>
                  <a:lnTo>
                    <a:pt x="782" y="169"/>
                  </a:lnTo>
                  <a:lnTo>
                    <a:pt x="783" y="169"/>
                  </a:lnTo>
                  <a:lnTo>
                    <a:pt x="784" y="169"/>
                  </a:lnTo>
                  <a:lnTo>
                    <a:pt x="785" y="169"/>
                  </a:lnTo>
                  <a:lnTo>
                    <a:pt x="786" y="169"/>
                  </a:lnTo>
                  <a:lnTo>
                    <a:pt x="787" y="169"/>
                  </a:lnTo>
                  <a:lnTo>
                    <a:pt x="788" y="169"/>
                  </a:lnTo>
                  <a:lnTo>
                    <a:pt x="789" y="169"/>
                  </a:lnTo>
                  <a:lnTo>
                    <a:pt x="790" y="169"/>
                  </a:lnTo>
                  <a:lnTo>
                    <a:pt x="791" y="169"/>
                  </a:lnTo>
                  <a:lnTo>
                    <a:pt x="792" y="169"/>
                  </a:lnTo>
                  <a:lnTo>
                    <a:pt x="793" y="169"/>
                  </a:lnTo>
                  <a:lnTo>
                    <a:pt x="794" y="169"/>
                  </a:lnTo>
                  <a:lnTo>
                    <a:pt x="795" y="169"/>
                  </a:lnTo>
                  <a:lnTo>
                    <a:pt x="796" y="169"/>
                  </a:lnTo>
                  <a:lnTo>
                    <a:pt x="797" y="169"/>
                  </a:lnTo>
                  <a:lnTo>
                    <a:pt x="798" y="169"/>
                  </a:lnTo>
                  <a:lnTo>
                    <a:pt x="799" y="169"/>
                  </a:lnTo>
                  <a:lnTo>
                    <a:pt x="799" y="167"/>
                  </a:lnTo>
                  <a:lnTo>
                    <a:pt x="800" y="167"/>
                  </a:lnTo>
                  <a:lnTo>
                    <a:pt x="800" y="133"/>
                  </a:lnTo>
                  <a:lnTo>
                    <a:pt x="801" y="133"/>
                  </a:lnTo>
                  <a:lnTo>
                    <a:pt x="801" y="116"/>
                  </a:lnTo>
                  <a:lnTo>
                    <a:pt x="801" y="125"/>
                  </a:lnTo>
                  <a:lnTo>
                    <a:pt x="802" y="125"/>
                  </a:lnTo>
                  <a:lnTo>
                    <a:pt x="802" y="160"/>
                  </a:lnTo>
                  <a:lnTo>
                    <a:pt x="803" y="160"/>
                  </a:lnTo>
                  <a:lnTo>
                    <a:pt x="803" y="167"/>
                  </a:lnTo>
                  <a:lnTo>
                    <a:pt x="804" y="167"/>
                  </a:lnTo>
                  <a:lnTo>
                    <a:pt x="804" y="169"/>
                  </a:lnTo>
                  <a:lnTo>
                    <a:pt x="805" y="169"/>
                  </a:lnTo>
                  <a:lnTo>
                    <a:pt x="806" y="169"/>
                  </a:lnTo>
                  <a:lnTo>
                    <a:pt x="806" y="168"/>
                  </a:lnTo>
                  <a:lnTo>
                    <a:pt x="807" y="168"/>
                  </a:lnTo>
                  <a:lnTo>
                    <a:pt x="807" y="169"/>
                  </a:lnTo>
                  <a:lnTo>
                    <a:pt x="808" y="169"/>
                  </a:lnTo>
                  <a:lnTo>
                    <a:pt x="809" y="169"/>
                  </a:lnTo>
                  <a:lnTo>
                    <a:pt x="810" y="169"/>
                  </a:lnTo>
                  <a:lnTo>
                    <a:pt x="811" y="169"/>
                  </a:lnTo>
                  <a:lnTo>
                    <a:pt x="812" y="169"/>
                  </a:lnTo>
                  <a:lnTo>
                    <a:pt x="813" y="169"/>
                  </a:lnTo>
                  <a:lnTo>
                    <a:pt x="814" y="169"/>
                  </a:lnTo>
                  <a:lnTo>
                    <a:pt x="815" y="169"/>
                  </a:lnTo>
                  <a:lnTo>
                    <a:pt x="816" y="169"/>
                  </a:lnTo>
                  <a:lnTo>
                    <a:pt x="817" y="169"/>
                  </a:lnTo>
                  <a:lnTo>
                    <a:pt x="818" y="169"/>
                  </a:lnTo>
                  <a:lnTo>
                    <a:pt x="819" y="169"/>
                  </a:lnTo>
                  <a:lnTo>
                    <a:pt x="820" y="169"/>
                  </a:lnTo>
                  <a:lnTo>
                    <a:pt x="821" y="169"/>
                  </a:lnTo>
                  <a:lnTo>
                    <a:pt x="822" y="169"/>
                  </a:lnTo>
                  <a:lnTo>
                    <a:pt x="823" y="169"/>
                  </a:lnTo>
                  <a:lnTo>
                    <a:pt x="824" y="169"/>
                  </a:lnTo>
                  <a:lnTo>
                    <a:pt x="825" y="169"/>
                  </a:lnTo>
                  <a:lnTo>
                    <a:pt x="826" y="169"/>
                  </a:lnTo>
                  <a:lnTo>
                    <a:pt x="827" y="169"/>
                  </a:lnTo>
                  <a:lnTo>
                    <a:pt x="828" y="169"/>
                  </a:lnTo>
                  <a:lnTo>
                    <a:pt x="829" y="169"/>
                  </a:lnTo>
                  <a:lnTo>
                    <a:pt x="830" y="169"/>
                  </a:lnTo>
                  <a:lnTo>
                    <a:pt x="831" y="169"/>
                  </a:lnTo>
                  <a:lnTo>
                    <a:pt x="832" y="169"/>
                  </a:lnTo>
                  <a:lnTo>
                    <a:pt x="833" y="169"/>
                  </a:lnTo>
                  <a:lnTo>
                    <a:pt x="834" y="169"/>
                  </a:lnTo>
                  <a:lnTo>
                    <a:pt x="835" y="169"/>
                  </a:lnTo>
                  <a:lnTo>
                    <a:pt x="836" y="169"/>
                  </a:lnTo>
                  <a:lnTo>
                    <a:pt x="837" y="169"/>
                  </a:lnTo>
                  <a:lnTo>
                    <a:pt x="838" y="169"/>
                  </a:lnTo>
                  <a:lnTo>
                    <a:pt x="839" y="169"/>
                  </a:lnTo>
                  <a:lnTo>
                    <a:pt x="840" y="169"/>
                  </a:lnTo>
                  <a:lnTo>
                    <a:pt x="841" y="169"/>
                  </a:lnTo>
                  <a:lnTo>
                    <a:pt x="842" y="169"/>
                  </a:lnTo>
                  <a:lnTo>
                    <a:pt x="843" y="169"/>
                  </a:lnTo>
                  <a:lnTo>
                    <a:pt x="844" y="169"/>
                  </a:lnTo>
                  <a:lnTo>
                    <a:pt x="845" y="169"/>
                  </a:lnTo>
                  <a:lnTo>
                    <a:pt x="846" y="169"/>
                  </a:lnTo>
                  <a:lnTo>
                    <a:pt x="847" y="169"/>
                  </a:lnTo>
                  <a:lnTo>
                    <a:pt x="848" y="169"/>
                  </a:lnTo>
                  <a:lnTo>
                    <a:pt x="849" y="169"/>
                  </a:lnTo>
                  <a:lnTo>
                    <a:pt x="850" y="169"/>
                  </a:lnTo>
                  <a:lnTo>
                    <a:pt x="851" y="169"/>
                  </a:lnTo>
                  <a:lnTo>
                    <a:pt x="852" y="169"/>
                  </a:lnTo>
                  <a:lnTo>
                    <a:pt x="853" y="169"/>
                  </a:lnTo>
                  <a:lnTo>
                    <a:pt x="854" y="169"/>
                  </a:lnTo>
                  <a:lnTo>
                    <a:pt x="855" y="169"/>
                  </a:lnTo>
                  <a:lnTo>
                    <a:pt x="856" y="169"/>
                  </a:lnTo>
                  <a:lnTo>
                    <a:pt x="857" y="169"/>
                  </a:lnTo>
                  <a:lnTo>
                    <a:pt x="858" y="169"/>
                  </a:lnTo>
                  <a:lnTo>
                    <a:pt x="859" y="169"/>
                  </a:lnTo>
                  <a:lnTo>
                    <a:pt x="860" y="169"/>
                  </a:lnTo>
                  <a:lnTo>
                    <a:pt x="861" y="169"/>
                  </a:lnTo>
                  <a:lnTo>
                    <a:pt x="862" y="169"/>
                  </a:lnTo>
                  <a:lnTo>
                    <a:pt x="863" y="169"/>
                  </a:lnTo>
                  <a:lnTo>
                    <a:pt x="864" y="169"/>
                  </a:lnTo>
                  <a:lnTo>
                    <a:pt x="865" y="169"/>
                  </a:lnTo>
                  <a:lnTo>
                    <a:pt x="866" y="169"/>
                  </a:lnTo>
                  <a:lnTo>
                    <a:pt x="867" y="169"/>
                  </a:lnTo>
                  <a:lnTo>
                    <a:pt x="868" y="169"/>
                  </a:lnTo>
                  <a:lnTo>
                    <a:pt x="869" y="169"/>
                  </a:lnTo>
                  <a:lnTo>
                    <a:pt x="870" y="169"/>
                  </a:lnTo>
                  <a:lnTo>
                    <a:pt x="871" y="169"/>
                  </a:lnTo>
                  <a:lnTo>
                    <a:pt x="872" y="169"/>
                  </a:lnTo>
                  <a:lnTo>
                    <a:pt x="873" y="169"/>
                  </a:lnTo>
                  <a:lnTo>
                    <a:pt x="874" y="169"/>
                  </a:lnTo>
                  <a:lnTo>
                    <a:pt x="875" y="169"/>
                  </a:lnTo>
                  <a:lnTo>
                    <a:pt x="876" y="169"/>
                  </a:lnTo>
                  <a:lnTo>
                    <a:pt x="877" y="169"/>
                  </a:lnTo>
                  <a:lnTo>
                    <a:pt x="878" y="169"/>
                  </a:lnTo>
                  <a:lnTo>
                    <a:pt x="879" y="169"/>
                  </a:lnTo>
                  <a:lnTo>
                    <a:pt x="880" y="169"/>
                  </a:lnTo>
                  <a:lnTo>
                    <a:pt x="881" y="169"/>
                  </a:lnTo>
                  <a:lnTo>
                    <a:pt x="882" y="169"/>
                  </a:lnTo>
                  <a:lnTo>
                    <a:pt x="883" y="169"/>
                  </a:lnTo>
                  <a:lnTo>
                    <a:pt x="884" y="169"/>
                  </a:lnTo>
                  <a:lnTo>
                    <a:pt x="885" y="169"/>
                  </a:lnTo>
                  <a:lnTo>
                    <a:pt x="886" y="169"/>
                  </a:lnTo>
                  <a:lnTo>
                    <a:pt x="887" y="169"/>
                  </a:lnTo>
                  <a:lnTo>
                    <a:pt x="888" y="169"/>
                  </a:lnTo>
                  <a:lnTo>
                    <a:pt x="889" y="169"/>
                  </a:lnTo>
                  <a:lnTo>
                    <a:pt x="890" y="169"/>
                  </a:lnTo>
                  <a:lnTo>
                    <a:pt x="891" y="169"/>
                  </a:lnTo>
                  <a:lnTo>
                    <a:pt x="892" y="169"/>
                  </a:lnTo>
                  <a:lnTo>
                    <a:pt x="893" y="169"/>
                  </a:lnTo>
                  <a:lnTo>
                    <a:pt x="894" y="169"/>
                  </a:lnTo>
                  <a:lnTo>
                    <a:pt x="895" y="169"/>
                  </a:lnTo>
                  <a:lnTo>
                    <a:pt x="896" y="169"/>
                  </a:lnTo>
                  <a:lnTo>
                    <a:pt x="897" y="169"/>
                  </a:lnTo>
                  <a:lnTo>
                    <a:pt x="898" y="169"/>
                  </a:lnTo>
                  <a:lnTo>
                    <a:pt x="899" y="169"/>
                  </a:lnTo>
                  <a:lnTo>
                    <a:pt x="900" y="169"/>
                  </a:lnTo>
                  <a:lnTo>
                    <a:pt x="901" y="169"/>
                  </a:lnTo>
                  <a:lnTo>
                    <a:pt x="902" y="169"/>
                  </a:lnTo>
                  <a:lnTo>
                    <a:pt x="903" y="169"/>
                  </a:lnTo>
                  <a:lnTo>
                    <a:pt x="904" y="169"/>
                  </a:lnTo>
                  <a:lnTo>
                    <a:pt x="905" y="169"/>
                  </a:lnTo>
                  <a:lnTo>
                    <a:pt x="906" y="169"/>
                  </a:lnTo>
                  <a:lnTo>
                    <a:pt x="907" y="169"/>
                  </a:lnTo>
                  <a:lnTo>
                    <a:pt x="908" y="169"/>
                  </a:lnTo>
                  <a:lnTo>
                    <a:pt x="909" y="169"/>
                  </a:lnTo>
                  <a:lnTo>
                    <a:pt x="910" y="169"/>
                  </a:lnTo>
                  <a:lnTo>
                    <a:pt x="911" y="169"/>
                  </a:lnTo>
                  <a:lnTo>
                    <a:pt x="912" y="169"/>
                  </a:lnTo>
                  <a:lnTo>
                    <a:pt x="913" y="169"/>
                  </a:lnTo>
                  <a:lnTo>
                    <a:pt x="914" y="169"/>
                  </a:lnTo>
                  <a:lnTo>
                    <a:pt x="915" y="169"/>
                  </a:lnTo>
                  <a:lnTo>
                    <a:pt x="916" y="169"/>
                  </a:lnTo>
                  <a:lnTo>
                    <a:pt x="917" y="169"/>
                  </a:lnTo>
                  <a:lnTo>
                    <a:pt x="918" y="169"/>
                  </a:lnTo>
                  <a:lnTo>
                    <a:pt x="919" y="169"/>
                  </a:lnTo>
                  <a:lnTo>
                    <a:pt x="920" y="169"/>
                  </a:lnTo>
                  <a:lnTo>
                    <a:pt x="921" y="169"/>
                  </a:lnTo>
                  <a:lnTo>
                    <a:pt x="922" y="169"/>
                  </a:lnTo>
                  <a:lnTo>
                    <a:pt x="923" y="169"/>
                  </a:lnTo>
                  <a:lnTo>
                    <a:pt x="924" y="169"/>
                  </a:lnTo>
                  <a:lnTo>
                    <a:pt x="925" y="169"/>
                  </a:lnTo>
                  <a:lnTo>
                    <a:pt x="926" y="169"/>
                  </a:lnTo>
                  <a:lnTo>
                    <a:pt x="927" y="169"/>
                  </a:lnTo>
                  <a:lnTo>
                    <a:pt x="928" y="169"/>
                  </a:lnTo>
                  <a:lnTo>
                    <a:pt x="929" y="169"/>
                  </a:lnTo>
                  <a:lnTo>
                    <a:pt x="930" y="169"/>
                  </a:lnTo>
                  <a:lnTo>
                    <a:pt x="931" y="169"/>
                  </a:lnTo>
                  <a:lnTo>
                    <a:pt x="932" y="169"/>
                  </a:lnTo>
                  <a:lnTo>
                    <a:pt x="933" y="169"/>
                  </a:lnTo>
                  <a:lnTo>
                    <a:pt x="934" y="169"/>
                  </a:lnTo>
                  <a:lnTo>
                    <a:pt x="935" y="169"/>
                  </a:lnTo>
                  <a:lnTo>
                    <a:pt x="936" y="169"/>
                  </a:lnTo>
                  <a:lnTo>
                    <a:pt x="937" y="169"/>
                  </a:lnTo>
                  <a:lnTo>
                    <a:pt x="938" y="169"/>
                  </a:lnTo>
                  <a:lnTo>
                    <a:pt x="939" y="169"/>
                  </a:lnTo>
                  <a:lnTo>
                    <a:pt x="940" y="169"/>
                  </a:lnTo>
                  <a:lnTo>
                    <a:pt x="941" y="169"/>
                  </a:lnTo>
                  <a:lnTo>
                    <a:pt x="942" y="169"/>
                  </a:lnTo>
                  <a:lnTo>
                    <a:pt x="943" y="169"/>
                  </a:lnTo>
                  <a:lnTo>
                    <a:pt x="944" y="169"/>
                  </a:lnTo>
                  <a:lnTo>
                    <a:pt x="945" y="169"/>
                  </a:lnTo>
                  <a:lnTo>
                    <a:pt x="946" y="169"/>
                  </a:lnTo>
                  <a:lnTo>
                    <a:pt x="947" y="169"/>
                  </a:lnTo>
                  <a:lnTo>
                    <a:pt x="948" y="169"/>
                  </a:lnTo>
                  <a:lnTo>
                    <a:pt x="949" y="169"/>
                  </a:lnTo>
                  <a:lnTo>
                    <a:pt x="950" y="169"/>
                  </a:lnTo>
                  <a:lnTo>
                    <a:pt x="951" y="169"/>
                  </a:lnTo>
                  <a:lnTo>
                    <a:pt x="952" y="169"/>
                  </a:lnTo>
                  <a:lnTo>
                    <a:pt x="953" y="169"/>
                  </a:lnTo>
                  <a:lnTo>
                    <a:pt x="954" y="169"/>
                  </a:lnTo>
                  <a:lnTo>
                    <a:pt x="955" y="169"/>
                  </a:lnTo>
                  <a:lnTo>
                    <a:pt x="956" y="169"/>
                  </a:lnTo>
                  <a:lnTo>
                    <a:pt x="957" y="169"/>
                  </a:lnTo>
                  <a:lnTo>
                    <a:pt x="958" y="169"/>
                  </a:lnTo>
                  <a:lnTo>
                    <a:pt x="959" y="169"/>
                  </a:lnTo>
                  <a:lnTo>
                    <a:pt x="960" y="169"/>
                  </a:lnTo>
                  <a:lnTo>
                    <a:pt x="961" y="169"/>
                  </a:lnTo>
                  <a:lnTo>
                    <a:pt x="962" y="169"/>
                  </a:lnTo>
                  <a:lnTo>
                    <a:pt x="963" y="169"/>
                  </a:lnTo>
                  <a:lnTo>
                    <a:pt x="964" y="169"/>
                  </a:lnTo>
                  <a:lnTo>
                    <a:pt x="965" y="169"/>
                  </a:lnTo>
                  <a:lnTo>
                    <a:pt x="966" y="169"/>
                  </a:lnTo>
                  <a:lnTo>
                    <a:pt x="967" y="169"/>
                  </a:lnTo>
                  <a:lnTo>
                    <a:pt x="968" y="169"/>
                  </a:lnTo>
                  <a:lnTo>
                    <a:pt x="969" y="169"/>
                  </a:lnTo>
                  <a:lnTo>
                    <a:pt x="970" y="169"/>
                  </a:lnTo>
                  <a:lnTo>
                    <a:pt x="971" y="169"/>
                  </a:lnTo>
                  <a:lnTo>
                    <a:pt x="972" y="169"/>
                  </a:lnTo>
                  <a:lnTo>
                    <a:pt x="973" y="169"/>
                  </a:lnTo>
                  <a:lnTo>
                    <a:pt x="974" y="169"/>
                  </a:lnTo>
                  <a:lnTo>
                    <a:pt x="975" y="169"/>
                  </a:lnTo>
                  <a:lnTo>
                    <a:pt x="976" y="169"/>
                  </a:lnTo>
                  <a:lnTo>
                    <a:pt x="977" y="169"/>
                  </a:lnTo>
                  <a:lnTo>
                    <a:pt x="978" y="169"/>
                  </a:lnTo>
                  <a:lnTo>
                    <a:pt x="979" y="169"/>
                  </a:lnTo>
                  <a:lnTo>
                    <a:pt x="980" y="169"/>
                  </a:lnTo>
                  <a:lnTo>
                    <a:pt x="981" y="169"/>
                  </a:lnTo>
                  <a:lnTo>
                    <a:pt x="982" y="169"/>
                  </a:lnTo>
                  <a:lnTo>
                    <a:pt x="983" y="169"/>
                  </a:lnTo>
                  <a:lnTo>
                    <a:pt x="984" y="169"/>
                  </a:lnTo>
                  <a:lnTo>
                    <a:pt x="985" y="169"/>
                  </a:lnTo>
                  <a:lnTo>
                    <a:pt x="986" y="169"/>
                  </a:lnTo>
                  <a:lnTo>
                    <a:pt x="987" y="169"/>
                  </a:lnTo>
                  <a:lnTo>
                    <a:pt x="988" y="169"/>
                  </a:lnTo>
                  <a:lnTo>
                    <a:pt x="989" y="169"/>
                  </a:lnTo>
                  <a:lnTo>
                    <a:pt x="990" y="169"/>
                  </a:lnTo>
                  <a:lnTo>
                    <a:pt x="991" y="169"/>
                  </a:lnTo>
                  <a:lnTo>
                    <a:pt x="992" y="169"/>
                  </a:lnTo>
                  <a:lnTo>
                    <a:pt x="993" y="169"/>
                  </a:lnTo>
                  <a:lnTo>
                    <a:pt x="994" y="169"/>
                  </a:lnTo>
                  <a:lnTo>
                    <a:pt x="995" y="169"/>
                  </a:lnTo>
                  <a:lnTo>
                    <a:pt x="996" y="169"/>
                  </a:lnTo>
                  <a:lnTo>
                    <a:pt x="997" y="169"/>
                  </a:lnTo>
                  <a:lnTo>
                    <a:pt x="998" y="169"/>
                  </a:lnTo>
                  <a:lnTo>
                    <a:pt x="999" y="169"/>
                  </a:lnTo>
                  <a:lnTo>
                    <a:pt x="1000" y="169"/>
                  </a:lnTo>
                  <a:lnTo>
                    <a:pt x="1001" y="169"/>
                  </a:lnTo>
                  <a:lnTo>
                    <a:pt x="1002" y="169"/>
                  </a:lnTo>
                  <a:lnTo>
                    <a:pt x="1003" y="169"/>
                  </a:lnTo>
                  <a:lnTo>
                    <a:pt x="1004" y="169"/>
                  </a:lnTo>
                  <a:lnTo>
                    <a:pt x="1005" y="169"/>
                  </a:lnTo>
                  <a:lnTo>
                    <a:pt x="1006" y="169"/>
                  </a:lnTo>
                  <a:lnTo>
                    <a:pt x="1007" y="169"/>
                  </a:lnTo>
                  <a:lnTo>
                    <a:pt x="1008" y="169"/>
                  </a:lnTo>
                  <a:lnTo>
                    <a:pt x="1009" y="169"/>
                  </a:lnTo>
                  <a:lnTo>
                    <a:pt x="1010" y="169"/>
                  </a:lnTo>
                  <a:lnTo>
                    <a:pt x="1011" y="169"/>
                  </a:lnTo>
                  <a:lnTo>
                    <a:pt x="1012" y="169"/>
                  </a:lnTo>
                  <a:lnTo>
                    <a:pt x="1013" y="169"/>
                  </a:lnTo>
                  <a:lnTo>
                    <a:pt x="1014" y="169"/>
                  </a:lnTo>
                  <a:lnTo>
                    <a:pt x="1015" y="169"/>
                  </a:lnTo>
                  <a:lnTo>
                    <a:pt x="1016" y="169"/>
                  </a:lnTo>
                  <a:lnTo>
                    <a:pt x="1017" y="169"/>
                  </a:lnTo>
                  <a:lnTo>
                    <a:pt x="1018" y="169"/>
                  </a:lnTo>
                  <a:lnTo>
                    <a:pt x="1019" y="169"/>
                  </a:lnTo>
                  <a:lnTo>
                    <a:pt x="1020" y="169"/>
                  </a:lnTo>
                  <a:lnTo>
                    <a:pt x="1021" y="169"/>
                  </a:lnTo>
                  <a:lnTo>
                    <a:pt x="1022" y="169"/>
                  </a:lnTo>
                  <a:lnTo>
                    <a:pt x="1023" y="169"/>
                  </a:lnTo>
                  <a:lnTo>
                    <a:pt x="1024" y="169"/>
                  </a:lnTo>
                  <a:lnTo>
                    <a:pt x="1025" y="169"/>
                  </a:lnTo>
                  <a:lnTo>
                    <a:pt x="1026" y="169"/>
                  </a:lnTo>
                  <a:lnTo>
                    <a:pt x="1027" y="169"/>
                  </a:lnTo>
                  <a:lnTo>
                    <a:pt x="1028" y="169"/>
                  </a:lnTo>
                  <a:lnTo>
                    <a:pt x="1029" y="169"/>
                  </a:lnTo>
                  <a:lnTo>
                    <a:pt x="1030" y="169"/>
                  </a:lnTo>
                  <a:lnTo>
                    <a:pt x="1031" y="169"/>
                  </a:lnTo>
                  <a:lnTo>
                    <a:pt x="1032" y="169"/>
                  </a:lnTo>
                  <a:lnTo>
                    <a:pt x="1033" y="169"/>
                  </a:lnTo>
                  <a:lnTo>
                    <a:pt x="1034" y="169"/>
                  </a:lnTo>
                  <a:lnTo>
                    <a:pt x="1035" y="169"/>
                  </a:lnTo>
                  <a:lnTo>
                    <a:pt x="1036" y="169"/>
                  </a:lnTo>
                  <a:lnTo>
                    <a:pt x="1037" y="169"/>
                  </a:lnTo>
                  <a:lnTo>
                    <a:pt x="1038" y="169"/>
                  </a:lnTo>
                  <a:lnTo>
                    <a:pt x="1039" y="169"/>
                  </a:lnTo>
                  <a:lnTo>
                    <a:pt x="1040" y="169"/>
                  </a:lnTo>
                  <a:lnTo>
                    <a:pt x="1041" y="169"/>
                  </a:lnTo>
                  <a:lnTo>
                    <a:pt x="1042" y="169"/>
                  </a:lnTo>
                  <a:lnTo>
                    <a:pt x="1043" y="169"/>
                  </a:lnTo>
                  <a:lnTo>
                    <a:pt x="1044" y="169"/>
                  </a:lnTo>
                  <a:lnTo>
                    <a:pt x="1045" y="169"/>
                  </a:lnTo>
                  <a:lnTo>
                    <a:pt x="1046" y="169"/>
                  </a:lnTo>
                  <a:lnTo>
                    <a:pt x="1047" y="169"/>
                  </a:lnTo>
                  <a:lnTo>
                    <a:pt x="1048" y="169"/>
                  </a:lnTo>
                  <a:lnTo>
                    <a:pt x="1049" y="169"/>
                  </a:lnTo>
                  <a:lnTo>
                    <a:pt x="1050" y="169"/>
                  </a:lnTo>
                  <a:lnTo>
                    <a:pt x="1051" y="169"/>
                  </a:lnTo>
                  <a:lnTo>
                    <a:pt x="1052" y="169"/>
                  </a:lnTo>
                  <a:lnTo>
                    <a:pt x="1053" y="169"/>
                  </a:lnTo>
                  <a:lnTo>
                    <a:pt x="1054" y="169"/>
                  </a:lnTo>
                  <a:lnTo>
                    <a:pt x="1055" y="169"/>
                  </a:lnTo>
                  <a:lnTo>
                    <a:pt x="1056" y="169"/>
                  </a:lnTo>
                  <a:lnTo>
                    <a:pt x="1057" y="169"/>
                  </a:lnTo>
                  <a:lnTo>
                    <a:pt x="1058" y="169"/>
                  </a:lnTo>
                  <a:lnTo>
                    <a:pt x="1059" y="169"/>
                  </a:lnTo>
                  <a:lnTo>
                    <a:pt x="1060" y="169"/>
                  </a:lnTo>
                  <a:lnTo>
                    <a:pt x="1061" y="169"/>
                  </a:lnTo>
                  <a:lnTo>
                    <a:pt x="1062" y="169"/>
                  </a:lnTo>
                  <a:lnTo>
                    <a:pt x="1063" y="169"/>
                  </a:lnTo>
                  <a:lnTo>
                    <a:pt x="1064" y="169"/>
                  </a:lnTo>
                  <a:lnTo>
                    <a:pt x="1065" y="169"/>
                  </a:lnTo>
                  <a:lnTo>
                    <a:pt x="1066" y="169"/>
                  </a:lnTo>
                  <a:lnTo>
                    <a:pt x="1067" y="169"/>
                  </a:lnTo>
                  <a:lnTo>
                    <a:pt x="1068" y="169"/>
                  </a:lnTo>
                  <a:lnTo>
                    <a:pt x="1069" y="169"/>
                  </a:lnTo>
                  <a:lnTo>
                    <a:pt x="1070" y="169"/>
                  </a:lnTo>
                  <a:lnTo>
                    <a:pt x="1071" y="169"/>
                  </a:lnTo>
                  <a:lnTo>
                    <a:pt x="1072" y="169"/>
                  </a:lnTo>
                  <a:lnTo>
                    <a:pt x="1073" y="169"/>
                  </a:lnTo>
                  <a:lnTo>
                    <a:pt x="1074" y="169"/>
                  </a:lnTo>
                  <a:lnTo>
                    <a:pt x="1075" y="169"/>
                  </a:lnTo>
                  <a:lnTo>
                    <a:pt x="1076" y="169"/>
                  </a:lnTo>
                  <a:lnTo>
                    <a:pt x="1077" y="169"/>
                  </a:lnTo>
                  <a:lnTo>
                    <a:pt x="1078" y="169"/>
                  </a:lnTo>
                  <a:lnTo>
                    <a:pt x="1079" y="169"/>
                  </a:lnTo>
                  <a:lnTo>
                    <a:pt x="1080" y="169"/>
                  </a:lnTo>
                  <a:lnTo>
                    <a:pt x="1081" y="169"/>
                  </a:lnTo>
                  <a:lnTo>
                    <a:pt x="1082" y="169"/>
                  </a:lnTo>
                  <a:lnTo>
                    <a:pt x="1083" y="169"/>
                  </a:lnTo>
                  <a:lnTo>
                    <a:pt x="1084" y="169"/>
                  </a:lnTo>
                  <a:lnTo>
                    <a:pt x="1085" y="169"/>
                  </a:lnTo>
                  <a:lnTo>
                    <a:pt x="1086" y="169"/>
                  </a:lnTo>
                  <a:lnTo>
                    <a:pt x="1087" y="169"/>
                  </a:lnTo>
                  <a:lnTo>
                    <a:pt x="1088" y="169"/>
                  </a:lnTo>
                  <a:lnTo>
                    <a:pt x="1089" y="169"/>
                  </a:lnTo>
                  <a:lnTo>
                    <a:pt x="1090" y="169"/>
                  </a:lnTo>
                  <a:lnTo>
                    <a:pt x="1091" y="169"/>
                  </a:lnTo>
                  <a:lnTo>
                    <a:pt x="1092" y="169"/>
                  </a:lnTo>
                  <a:lnTo>
                    <a:pt x="1093" y="169"/>
                  </a:lnTo>
                  <a:lnTo>
                    <a:pt x="1094" y="169"/>
                  </a:lnTo>
                  <a:lnTo>
                    <a:pt x="1095" y="169"/>
                  </a:lnTo>
                  <a:lnTo>
                    <a:pt x="1096" y="169"/>
                  </a:lnTo>
                  <a:lnTo>
                    <a:pt x="1097" y="169"/>
                  </a:lnTo>
                  <a:lnTo>
                    <a:pt x="1098" y="169"/>
                  </a:lnTo>
                  <a:lnTo>
                    <a:pt x="1099" y="169"/>
                  </a:lnTo>
                  <a:lnTo>
                    <a:pt x="1100" y="169"/>
                  </a:lnTo>
                  <a:lnTo>
                    <a:pt x="1101" y="169"/>
                  </a:lnTo>
                  <a:lnTo>
                    <a:pt x="1102" y="169"/>
                  </a:lnTo>
                  <a:lnTo>
                    <a:pt x="1103" y="169"/>
                  </a:lnTo>
                  <a:lnTo>
                    <a:pt x="1104" y="169"/>
                  </a:lnTo>
                  <a:lnTo>
                    <a:pt x="1105" y="169"/>
                  </a:lnTo>
                  <a:lnTo>
                    <a:pt x="1106" y="169"/>
                  </a:lnTo>
                  <a:lnTo>
                    <a:pt x="1107" y="169"/>
                  </a:lnTo>
                  <a:lnTo>
                    <a:pt x="1108" y="169"/>
                  </a:lnTo>
                  <a:lnTo>
                    <a:pt x="1109" y="169"/>
                  </a:lnTo>
                  <a:lnTo>
                    <a:pt x="1110" y="169"/>
                  </a:lnTo>
                  <a:lnTo>
                    <a:pt x="1111" y="169"/>
                  </a:lnTo>
                  <a:lnTo>
                    <a:pt x="1112" y="169"/>
                  </a:lnTo>
                  <a:lnTo>
                    <a:pt x="1113" y="169"/>
                  </a:lnTo>
                  <a:lnTo>
                    <a:pt x="1114" y="169"/>
                  </a:lnTo>
                  <a:lnTo>
                    <a:pt x="1115" y="169"/>
                  </a:lnTo>
                  <a:lnTo>
                    <a:pt x="1116" y="169"/>
                  </a:lnTo>
                  <a:lnTo>
                    <a:pt x="1117" y="169"/>
                  </a:lnTo>
                  <a:lnTo>
                    <a:pt x="1118" y="169"/>
                  </a:lnTo>
                  <a:lnTo>
                    <a:pt x="1119" y="169"/>
                  </a:lnTo>
                  <a:lnTo>
                    <a:pt x="1120" y="169"/>
                  </a:lnTo>
                  <a:lnTo>
                    <a:pt x="1121" y="169"/>
                  </a:lnTo>
                  <a:lnTo>
                    <a:pt x="1122" y="169"/>
                  </a:lnTo>
                  <a:lnTo>
                    <a:pt x="1123" y="169"/>
                  </a:lnTo>
                  <a:lnTo>
                    <a:pt x="1124" y="169"/>
                  </a:lnTo>
                  <a:lnTo>
                    <a:pt x="1125" y="169"/>
                  </a:lnTo>
                  <a:lnTo>
                    <a:pt x="1126" y="169"/>
                  </a:lnTo>
                  <a:lnTo>
                    <a:pt x="1127" y="169"/>
                  </a:lnTo>
                  <a:lnTo>
                    <a:pt x="1128" y="169"/>
                  </a:lnTo>
                  <a:lnTo>
                    <a:pt x="1129" y="169"/>
                  </a:lnTo>
                  <a:lnTo>
                    <a:pt x="1130" y="169"/>
                  </a:lnTo>
                  <a:lnTo>
                    <a:pt x="1131" y="169"/>
                  </a:lnTo>
                  <a:lnTo>
                    <a:pt x="1132" y="169"/>
                  </a:lnTo>
                  <a:lnTo>
                    <a:pt x="1133" y="169"/>
                  </a:lnTo>
                  <a:lnTo>
                    <a:pt x="1134" y="169"/>
                  </a:lnTo>
                  <a:lnTo>
                    <a:pt x="1135" y="169"/>
                  </a:lnTo>
                  <a:lnTo>
                    <a:pt x="1136" y="169"/>
                  </a:lnTo>
                  <a:lnTo>
                    <a:pt x="1137" y="169"/>
                  </a:lnTo>
                  <a:lnTo>
                    <a:pt x="1138" y="169"/>
                  </a:lnTo>
                  <a:lnTo>
                    <a:pt x="1139" y="169"/>
                  </a:lnTo>
                  <a:lnTo>
                    <a:pt x="1140" y="169"/>
                  </a:lnTo>
                  <a:lnTo>
                    <a:pt x="1141" y="169"/>
                  </a:lnTo>
                  <a:lnTo>
                    <a:pt x="1142" y="169"/>
                  </a:lnTo>
                  <a:lnTo>
                    <a:pt x="1143" y="169"/>
                  </a:lnTo>
                  <a:lnTo>
                    <a:pt x="1144" y="169"/>
                  </a:lnTo>
                  <a:lnTo>
                    <a:pt x="1145" y="169"/>
                  </a:lnTo>
                  <a:lnTo>
                    <a:pt x="1146" y="169"/>
                  </a:lnTo>
                  <a:lnTo>
                    <a:pt x="1147" y="169"/>
                  </a:lnTo>
                  <a:lnTo>
                    <a:pt x="1148" y="169"/>
                  </a:lnTo>
                  <a:lnTo>
                    <a:pt x="1149" y="169"/>
                  </a:lnTo>
                  <a:lnTo>
                    <a:pt x="1150" y="169"/>
                  </a:lnTo>
                  <a:lnTo>
                    <a:pt x="1151" y="169"/>
                  </a:lnTo>
                  <a:lnTo>
                    <a:pt x="1152" y="169"/>
                  </a:lnTo>
                  <a:lnTo>
                    <a:pt x="1153" y="169"/>
                  </a:lnTo>
                  <a:lnTo>
                    <a:pt x="1154" y="169"/>
                  </a:lnTo>
                  <a:lnTo>
                    <a:pt x="1155" y="169"/>
                  </a:lnTo>
                  <a:lnTo>
                    <a:pt x="1156" y="169"/>
                  </a:lnTo>
                  <a:lnTo>
                    <a:pt x="1157" y="169"/>
                  </a:lnTo>
                  <a:lnTo>
                    <a:pt x="1158" y="169"/>
                  </a:lnTo>
                  <a:lnTo>
                    <a:pt x="1159" y="169"/>
                  </a:lnTo>
                  <a:lnTo>
                    <a:pt x="1160" y="169"/>
                  </a:lnTo>
                  <a:lnTo>
                    <a:pt x="1161" y="169"/>
                  </a:lnTo>
                  <a:lnTo>
                    <a:pt x="1162" y="169"/>
                  </a:lnTo>
                  <a:lnTo>
                    <a:pt x="1163" y="169"/>
                  </a:lnTo>
                  <a:lnTo>
                    <a:pt x="1164" y="169"/>
                  </a:lnTo>
                  <a:lnTo>
                    <a:pt x="1165" y="169"/>
                  </a:lnTo>
                  <a:lnTo>
                    <a:pt x="1166" y="169"/>
                  </a:lnTo>
                  <a:lnTo>
                    <a:pt x="1167" y="169"/>
                  </a:lnTo>
                  <a:lnTo>
                    <a:pt x="1168" y="169"/>
                  </a:lnTo>
                  <a:lnTo>
                    <a:pt x="1169" y="169"/>
                  </a:lnTo>
                  <a:lnTo>
                    <a:pt x="1170" y="169"/>
                  </a:lnTo>
                  <a:lnTo>
                    <a:pt x="1171" y="169"/>
                  </a:lnTo>
                  <a:lnTo>
                    <a:pt x="1172" y="169"/>
                  </a:lnTo>
                  <a:lnTo>
                    <a:pt x="1173" y="169"/>
                  </a:lnTo>
                  <a:lnTo>
                    <a:pt x="1174" y="169"/>
                  </a:lnTo>
                  <a:lnTo>
                    <a:pt x="1175" y="169"/>
                  </a:lnTo>
                  <a:lnTo>
                    <a:pt x="1176" y="169"/>
                  </a:lnTo>
                  <a:lnTo>
                    <a:pt x="1177" y="169"/>
                  </a:lnTo>
                  <a:lnTo>
                    <a:pt x="1178" y="169"/>
                  </a:lnTo>
                  <a:lnTo>
                    <a:pt x="1179" y="169"/>
                  </a:lnTo>
                  <a:lnTo>
                    <a:pt x="1180" y="169"/>
                  </a:lnTo>
                  <a:lnTo>
                    <a:pt x="1181" y="169"/>
                  </a:lnTo>
                  <a:lnTo>
                    <a:pt x="1182" y="169"/>
                  </a:lnTo>
                  <a:lnTo>
                    <a:pt x="1183" y="169"/>
                  </a:lnTo>
                  <a:lnTo>
                    <a:pt x="1184" y="169"/>
                  </a:lnTo>
                  <a:lnTo>
                    <a:pt x="1185" y="169"/>
                  </a:lnTo>
                  <a:lnTo>
                    <a:pt x="1186" y="169"/>
                  </a:lnTo>
                  <a:lnTo>
                    <a:pt x="1187" y="169"/>
                  </a:lnTo>
                  <a:lnTo>
                    <a:pt x="1188" y="169"/>
                  </a:lnTo>
                  <a:lnTo>
                    <a:pt x="1189" y="169"/>
                  </a:lnTo>
                  <a:lnTo>
                    <a:pt x="1190" y="169"/>
                  </a:lnTo>
                  <a:lnTo>
                    <a:pt x="1191" y="169"/>
                  </a:lnTo>
                  <a:lnTo>
                    <a:pt x="1192" y="169"/>
                  </a:lnTo>
                  <a:lnTo>
                    <a:pt x="1193" y="169"/>
                  </a:lnTo>
                  <a:lnTo>
                    <a:pt x="1194" y="169"/>
                  </a:lnTo>
                  <a:lnTo>
                    <a:pt x="1195" y="169"/>
                  </a:lnTo>
                  <a:lnTo>
                    <a:pt x="1196" y="169"/>
                  </a:lnTo>
                  <a:lnTo>
                    <a:pt x="1197" y="169"/>
                  </a:lnTo>
                  <a:lnTo>
                    <a:pt x="1198" y="169"/>
                  </a:lnTo>
                  <a:lnTo>
                    <a:pt x="1199" y="169"/>
                  </a:lnTo>
                  <a:lnTo>
                    <a:pt x="1200" y="169"/>
                  </a:lnTo>
                  <a:lnTo>
                    <a:pt x="1201" y="169"/>
                  </a:lnTo>
                  <a:lnTo>
                    <a:pt x="1202" y="169"/>
                  </a:lnTo>
                  <a:lnTo>
                    <a:pt x="1203" y="169"/>
                  </a:lnTo>
                  <a:lnTo>
                    <a:pt x="1204" y="169"/>
                  </a:lnTo>
                  <a:lnTo>
                    <a:pt x="1205" y="169"/>
                  </a:lnTo>
                  <a:lnTo>
                    <a:pt x="1206" y="169"/>
                  </a:lnTo>
                  <a:lnTo>
                    <a:pt x="1207" y="169"/>
                  </a:lnTo>
                  <a:lnTo>
                    <a:pt x="1208" y="169"/>
                  </a:lnTo>
                  <a:lnTo>
                    <a:pt x="1209" y="169"/>
                  </a:lnTo>
                  <a:lnTo>
                    <a:pt x="1210" y="169"/>
                  </a:lnTo>
                  <a:lnTo>
                    <a:pt x="1211" y="169"/>
                  </a:lnTo>
                  <a:lnTo>
                    <a:pt x="1212" y="169"/>
                  </a:lnTo>
                  <a:lnTo>
                    <a:pt x="1213" y="169"/>
                  </a:lnTo>
                  <a:lnTo>
                    <a:pt x="1214" y="169"/>
                  </a:lnTo>
                  <a:lnTo>
                    <a:pt x="1215" y="169"/>
                  </a:lnTo>
                  <a:lnTo>
                    <a:pt x="1216" y="169"/>
                  </a:lnTo>
                </a:path>
              </a:pathLst>
            </a:custGeom>
            <a:noFill/>
            <a:ln w="4445">
              <a:solidFill>
                <a:srgbClr val="0000FF"/>
              </a:solidFill>
              <a:round/>
              <a:headEnd/>
              <a:tailEnd/>
            </a:ln>
          </p:spPr>
          <p:txBody>
            <a:bodyPr/>
            <a:lstStyle/>
            <a:p>
              <a:endParaRPr lang="en-US" dirty="0">
                <a:latin typeface="Lucida Sans Unicode" pitchFamily="34" charset="0"/>
              </a:endParaRPr>
            </a:p>
          </p:txBody>
        </p:sp>
        <p:sp>
          <p:nvSpPr>
            <p:cNvPr id="8" name="Rectangle 8"/>
            <p:cNvSpPr>
              <a:spLocks noChangeArrowheads="1"/>
            </p:cNvSpPr>
            <p:nvPr/>
          </p:nvSpPr>
          <p:spPr bwMode="auto">
            <a:xfrm>
              <a:off x="4265" y="3107"/>
              <a:ext cx="509" cy="61"/>
            </a:xfrm>
            <a:prstGeom prst="rect">
              <a:avLst/>
            </a:prstGeom>
            <a:noFill/>
            <a:ln w="9525">
              <a:noFill/>
              <a:miter lim="800000"/>
              <a:headEnd/>
              <a:tailEnd/>
            </a:ln>
          </p:spPr>
          <p:txBody>
            <a:bodyPr wrap="none" lIns="0" tIns="0" rIns="0" bIns="0">
              <a:spAutoFit/>
            </a:bodyPr>
            <a:lstStyle/>
            <a:p>
              <a:r>
                <a:rPr lang="en-US" sz="800" dirty="0">
                  <a:latin typeface="MS Sans Serif Regular" charset="0"/>
                </a:rPr>
                <a:t>Aspergillus fumigatus</a:t>
              </a:r>
              <a:endParaRPr lang="de-DE" sz="800" dirty="0">
                <a:latin typeface="Lucida Sans Unicode" pitchFamily="34" charset="0"/>
              </a:endParaRPr>
            </a:p>
          </p:txBody>
        </p:sp>
        <p:sp>
          <p:nvSpPr>
            <p:cNvPr id="9" name="Line 9"/>
            <p:cNvSpPr>
              <a:spLocks noChangeShapeType="1"/>
            </p:cNvSpPr>
            <p:nvPr/>
          </p:nvSpPr>
          <p:spPr bwMode="auto">
            <a:xfrm>
              <a:off x="770" y="1731"/>
              <a:ext cx="16" cy="0"/>
            </a:xfrm>
            <a:prstGeom prst="line">
              <a:avLst/>
            </a:prstGeom>
            <a:noFill/>
            <a:ln w="4445">
              <a:solidFill>
                <a:srgbClr val="000000"/>
              </a:solidFill>
              <a:round/>
              <a:headEnd/>
              <a:tailEnd/>
            </a:ln>
          </p:spPr>
          <p:txBody>
            <a:bodyPr/>
            <a:lstStyle/>
            <a:p>
              <a:endParaRPr lang="en-US" dirty="0"/>
            </a:p>
          </p:txBody>
        </p:sp>
        <p:sp>
          <p:nvSpPr>
            <p:cNvPr id="10" name="Rectangle 10"/>
            <p:cNvSpPr>
              <a:spLocks noChangeArrowheads="1"/>
            </p:cNvSpPr>
            <p:nvPr/>
          </p:nvSpPr>
          <p:spPr bwMode="auto">
            <a:xfrm>
              <a:off x="704" y="1703"/>
              <a:ext cx="20" cy="46"/>
            </a:xfrm>
            <a:prstGeom prst="rect">
              <a:avLst/>
            </a:prstGeom>
            <a:noFill/>
            <a:ln w="9525">
              <a:noFill/>
              <a:miter lim="800000"/>
              <a:headEnd/>
              <a:tailEnd/>
            </a:ln>
          </p:spPr>
          <p:txBody>
            <a:bodyPr wrap="none" lIns="0" tIns="0" rIns="0" bIns="0">
              <a:spAutoFit/>
            </a:bodyPr>
            <a:lstStyle/>
            <a:p>
              <a:r>
                <a:rPr lang="en-US" sz="600" dirty="0"/>
                <a:t>0</a:t>
              </a:r>
              <a:endParaRPr lang="de-DE">
                <a:latin typeface="Lucida Sans Unicode" pitchFamily="34" charset="0"/>
              </a:endParaRPr>
            </a:p>
          </p:txBody>
        </p:sp>
        <p:sp>
          <p:nvSpPr>
            <p:cNvPr id="11" name="Line 11"/>
            <p:cNvSpPr>
              <a:spLocks noChangeShapeType="1"/>
            </p:cNvSpPr>
            <p:nvPr/>
          </p:nvSpPr>
          <p:spPr bwMode="auto">
            <a:xfrm>
              <a:off x="776" y="1703"/>
              <a:ext cx="10" cy="1"/>
            </a:xfrm>
            <a:prstGeom prst="line">
              <a:avLst/>
            </a:prstGeom>
            <a:noFill/>
            <a:ln w="4445">
              <a:solidFill>
                <a:srgbClr val="000000"/>
              </a:solidFill>
              <a:round/>
              <a:headEnd/>
              <a:tailEnd/>
            </a:ln>
          </p:spPr>
          <p:txBody>
            <a:bodyPr/>
            <a:lstStyle/>
            <a:p>
              <a:endParaRPr lang="en-US" dirty="0"/>
            </a:p>
          </p:txBody>
        </p:sp>
        <p:sp>
          <p:nvSpPr>
            <p:cNvPr id="12" name="Line 12"/>
            <p:cNvSpPr>
              <a:spLocks noChangeShapeType="1"/>
            </p:cNvSpPr>
            <p:nvPr/>
          </p:nvSpPr>
          <p:spPr bwMode="auto">
            <a:xfrm>
              <a:off x="776" y="1676"/>
              <a:ext cx="10" cy="1"/>
            </a:xfrm>
            <a:prstGeom prst="line">
              <a:avLst/>
            </a:prstGeom>
            <a:noFill/>
            <a:ln w="4445">
              <a:solidFill>
                <a:srgbClr val="000000"/>
              </a:solidFill>
              <a:round/>
              <a:headEnd/>
              <a:tailEnd/>
            </a:ln>
          </p:spPr>
          <p:txBody>
            <a:bodyPr/>
            <a:lstStyle/>
            <a:p>
              <a:endParaRPr lang="en-US" dirty="0"/>
            </a:p>
          </p:txBody>
        </p:sp>
        <p:sp>
          <p:nvSpPr>
            <p:cNvPr id="13" name="Line 13"/>
            <p:cNvSpPr>
              <a:spLocks noChangeShapeType="1"/>
            </p:cNvSpPr>
            <p:nvPr/>
          </p:nvSpPr>
          <p:spPr bwMode="auto">
            <a:xfrm>
              <a:off x="776" y="1649"/>
              <a:ext cx="10" cy="0"/>
            </a:xfrm>
            <a:prstGeom prst="line">
              <a:avLst/>
            </a:prstGeom>
            <a:noFill/>
            <a:ln w="4445">
              <a:solidFill>
                <a:srgbClr val="000000"/>
              </a:solidFill>
              <a:round/>
              <a:headEnd/>
              <a:tailEnd/>
            </a:ln>
          </p:spPr>
          <p:txBody>
            <a:bodyPr/>
            <a:lstStyle/>
            <a:p>
              <a:endParaRPr lang="en-US" dirty="0"/>
            </a:p>
          </p:txBody>
        </p:sp>
        <p:sp>
          <p:nvSpPr>
            <p:cNvPr id="14" name="Line 14"/>
            <p:cNvSpPr>
              <a:spLocks noChangeShapeType="1"/>
            </p:cNvSpPr>
            <p:nvPr/>
          </p:nvSpPr>
          <p:spPr bwMode="auto">
            <a:xfrm>
              <a:off x="776" y="1618"/>
              <a:ext cx="10" cy="1"/>
            </a:xfrm>
            <a:prstGeom prst="line">
              <a:avLst/>
            </a:prstGeom>
            <a:noFill/>
            <a:ln w="4445">
              <a:solidFill>
                <a:srgbClr val="000000"/>
              </a:solidFill>
              <a:round/>
              <a:headEnd/>
              <a:tailEnd/>
            </a:ln>
          </p:spPr>
          <p:txBody>
            <a:bodyPr/>
            <a:lstStyle/>
            <a:p>
              <a:endParaRPr lang="en-US" dirty="0"/>
            </a:p>
          </p:txBody>
        </p:sp>
        <p:sp>
          <p:nvSpPr>
            <p:cNvPr id="15" name="Line 15"/>
            <p:cNvSpPr>
              <a:spLocks noChangeShapeType="1"/>
            </p:cNvSpPr>
            <p:nvPr/>
          </p:nvSpPr>
          <p:spPr bwMode="auto">
            <a:xfrm>
              <a:off x="770" y="1591"/>
              <a:ext cx="16" cy="1"/>
            </a:xfrm>
            <a:prstGeom prst="line">
              <a:avLst/>
            </a:prstGeom>
            <a:noFill/>
            <a:ln w="4445">
              <a:solidFill>
                <a:srgbClr val="000000"/>
              </a:solidFill>
              <a:round/>
              <a:headEnd/>
              <a:tailEnd/>
            </a:ln>
          </p:spPr>
          <p:txBody>
            <a:bodyPr/>
            <a:lstStyle/>
            <a:p>
              <a:endParaRPr lang="en-US" dirty="0"/>
            </a:p>
          </p:txBody>
        </p:sp>
        <p:sp>
          <p:nvSpPr>
            <p:cNvPr id="16" name="Rectangle 16"/>
            <p:cNvSpPr>
              <a:spLocks noChangeArrowheads="1"/>
            </p:cNvSpPr>
            <p:nvPr/>
          </p:nvSpPr>
          <p:spPr bwMode="auto">
            <a:xfrm>
              <a:off x="606" y="1563"/>
              <a:ext cx="80" cy="46"/>
            </a:xfrm>
            <a:prstGeom prst="rect">
              <a:avLst/>
            </a:prstGeom>
            <a:noFill/>
            <a:ln w="9525">
              <a:noFill/>
              <a:miter lim="800000"/>
              <a:headEnd/>
              <a:tailEnd/>
            </a:ln>
          </p:spPr>
          <p:txBody>
            <a:bodyPr wrap="none" lIns="0" tIns="0" rIns="0" bIns="0">
              <a:spAutoFit/>
            </a:bodyPr>
            <a:lstStyle/>
            <a:p>
              <a:r>
                <a:rPr lang="en-US" sz="600" dirty="0"/>
                <a:t>1000</a:t>
              </a:r>
              <a:endParaRPr lang="de-DE">
                <a:latin typeface="Lucida Sans Unicode" pitchFamily="34" charset="0"/>
              </a:endParaRPr>
            </a:p>
          </p:txBody>
        </p:sp>
        <p:sp>
          <p:nvSpPr>
            <p:cNvPr id="17" name="Line 17"/>
            <p:cNvSpPr>
              <a:spLocks noChangeShapeType="1"/>
            </p:cNvSpPr>
            <p:nvPr/>
          </p:nvSpPr>
          <p:spPr bwMode="auto">
            <a:xfrm>
              <a:off x="776" y="1563"/>
              <a:ext cx="10" cy="1"/>
            </a:xfrm>
            <a:prstGeom prst="line">
              <a:avLst/>
            </a:prstGeom>
            <a:noFill/>
            <a:ln w="4445">
              <a:solidFill>
                <a:srgbClr val="000000"/>
              </a:solidFill>
              <a:round/>
              <a:headEnd/>
              <a:tailEnd/>
            </a:ln>
          </p:spPr>
          <p:txBody>
            <a:bodyPr/>
            <a:lstStyle/>
            <a:p>
              <a:endParaRPr lang="en-US" dirty="0"/>
            </a:p>
          </p:txBody>
        </p:sp>
        <p:sp>
          <p:nvSpPr>
            <p:cNvPr id="18" name="Line 18"/>
            <p:cNvSpPr>
              <a:spLocks noChangeShapeType="1"/>
            </p:cNvSpPr>
            <p:nvPr/>
          </p:nvSpPr>
          <p:spPr bwMode="auto">
            <a:xfrm>
              <a:off x="776" y="1533"/>
              <a:ext cx="10" cy="0"/>
            </a:xfrm>
            <a:prstGeom prst="line">
              <a:avLst/>
            </a:prstGeom>
            <a:noFill/>
            <a:ln w="4445">
              <a:solidFill>
                <a:srgbClr val="000000"/>
              </a:solidFill>
              <a:round/>
              <a:headEnd/>
              <a:tailEnd/>
            </a:ln>
          </p:spPr>
          <p:txBody>
            <a:bodyPr/>
            <a:lstStyle/>
            <a:p>
              <a:endParaRPr lang="en-US" dirty="0"/>
            </a:p>
          </p:txBody>
        </p:sp>
        <p:sp>
          <p:nvSpPr>
            <p:cNvPr id="19" name="Line 19"/>
            <p:cNvSpPr>
              <a:spLocks noChangeShapeType="1"/>
            </p:cNvSpPr>
            <p:nvPr/>
          </p:nvSpPr>
          <p:spPr bwMode="auto">
            <a:xfrm>
              <a:off x="776" y="1505"/>
              <a:ext cx="10" cy="1"/>
            </a:xfrm>
            <a:prstGeom prst="line">
              <a:avLst/>
            </a:prstGeom>
            <a:noFill/>
            <a:ln w="4445">
              <a:solidFill>
                <a:srgbClr val="000000"/>
              </a:solidFill>
              <a:round/>
              <a:headEnd/>
              <a:tailEnd/>
            </a:ln>
          </p:spPr>
          <p:txBody>
            <a:bodyPr/>
            <a:lstStyle/>
            <a:p>
              <a:endParaRPr lang="en-US" dirty="0"/>
            </a:p>
          </p:txBody>
        </p:sp>
        <p:sp>
          <p:nvSpPr>
            <p:cNvPr id="20" name="Line 20"/>
            <p:cNvSpPr>
              <a:spLocks noChangeShapeType="1"/>
            </p:cNvSpPr>
            <p:nvPr/>
          </p:nvSpPr>
          <p:spPr bwMode="auto">
            <a:xfrm>
              <a:off x="776" y="1478"/>
              <a:ext cx="10" cy="1"/>
            </a:xfrm>
            <a:prstGeom prst="line">
              <a:avLst/>
            </a:prstGeom>
            <a:noFill/>
            <a:ln w="4445">
              <a:solidFill>
                <a:srgbClr val="000000"/>
              </a:solidFill>
              <a:round/>
              <a:headEnd/>
              <a:tailEnd/>
            </a:ln>
          </p:spPr>
          <p:txBody>
            <a:bodyPr/>
            <a:lstStyle/>
            <a:p>
              <a:endParaRPr lang="en-US" dirty="0"/>
            </a:p>
          </p:txBody>
        </p:sp>
        <p:sp>
          <p:nvSpPr>
            <p:cNvPr id="21" name="Line 21"/>
            <p:cNvSpPr>
              <a:spLocks noChangeShapeType="1"/>
            </p:cNvSpPr>
            <p:nvPr/>
          </p:nvSpPr>
          <p:spPr bwMode="auto">
            <a:xfrm>
              <a:off x="770" y="1448"/>
              <a:ext cx="16" cy="0"/>
            </a:xfrm>
            <a:prstGeom prst="line">
              <a:avLst/>
            </a:prstGeom>
            <a:noFill/>
            <a:ln w="4445">
              <a:solidFill>
                <a:srgbClr val="000000"/>
              </a:solidFill>
              <a:round/>
              <a:headEnd/>
              <a:tailEnd/>
            </a:ln>
          </p:spPr>
          <p:txBody>
            <a:bodyPr/>
            <a:lstStyle/>
            <a:p>
              <a:endParaRPr lang="en-US" dirty="0"/>
            </a:p>
          </p:txBody>
        </p:sp>
        <p:sp>
          <p:nvSpPr>
            <p:cNvPr id="22" name="Rectangle 22"/>
            <p:cNvSpPr>
              <a:spLocks noChangeArrowheads="1"/>
            </p:cNvSpPr>
            <p:nvPr/>
          </p:nvSpPr>
          <p:spPr bwMode="auto">
            <a:xfrm>
              <a:off x="606" y="1421"/>
              <a:ext cx="80" cy="46"/>
            </a:xfrm>
            <a:prstGeom prst="rect">
              <a:avLst/>
            </a:prstGeom>
            <a:noFill/>
            <a:ln w="9525">
              <a:noFill/>
              <a:miter lim="800000"/>
              <a:headEnd/>
              <a:tailEnd/>
            </a:ln>
          </p:spPr>
          <p:txBody>
            <a:bodyPr wrap="none" lIns="0" tIns="0" rIns="0" bIns="0">
              <a:spAutoFit/>
            </a:bodyPr>
            <a:lstStyle/>
            <a:p>
              <a:r>
                <a:rPr lang="en-US" sz="600" dirty="0"/>
                <a:t>2000</a:t>
              </a:r>
              <a:endParaRPr lang="de-DE">
                <a:latin typeface="Lucida Sans Unicode" pitchFamily="34" charset="0"/>
              </a:endParaRPr>
            </a:p>
          </p:txBody>
        </p:sp>
        <p:sp>
          <p:nvSpPr>
            <p:cNvPr id="23" name="Line 23"/>
            <p:cNvSpPr>
              <a:spLocks noChangeShapeType="1"/>
            </p:cNvSpPr>
            <p:nvPr/>
          </p:nvSpPr>
          <p:spPr bwMode="auto">
            <a:xfrm>
              <a:off x="776" y="1420"/>
              <a:ext cx="10" cy="1"/>
            </a:xfrm>
            <a:prstGeom prst="line">
              <a:avLst/>
            </a:prstGeom>
            <a:noFill/>
            <a:ln w="4445">
              <a:solidFill>
                <a:srgbClr val="000000"/>
              </a:solidFill>
              <a:round/>
              <a:headEnd/>
              <a:tailEnd/>
            </a:ln>
          </p:spPr>
          <p:txBody>
            <a:bodyPr/>
            <a:lstStyle/>
            <a:p>
              <a:endParaRPr lang="en-US" dirty="0"/>
            </a:p>
          </p:txBody>
        </p:sp>
        <p:sp>
          <p:nvSpPr>
            <p:cNvPr id="24" name="Line 24"/>
            <p:cNvSpPr>
              <a:spLocks noChangeShapeType="1"/>
            </p:cNvSpPr>
            <p:nvPr/>
          </p:nvSpPr>
          <p:spPr bwMode="auto">
            <a:xfrm>
              <a:off x="776" y="1393"/>
              <a:ext cx="10" cy="1"/>
            </a:xfrm>
            <a:prstGeom prst="line">
              <a:avLst/>
            </a:prstGeom>
            <a:noFill/>
            <a:ln w="4445">
              <a:solidFill>
                <a:srgbClr val="000000"/>
              </a:solidFill>
              <a:round/>
              <a:headEnd/>
              <a:tailEnd/>
            </a:ln>
          </p:spPr>
          <p:txBody>
            <a:bodyPr/>
            <a:lstStyle/>
            <a:p>
              <a:endParaRPr lang="en-US" dirty="0"/>
            </a:p>
          </p:txBody>
        </p:sp>
        <p:sp>
          <p:nvSpPr>
            <p:cNvPr id="25" name="Line 25"/>
            <p:cNvSpPr>
              <a:spLocks noChangeShapeType="1"/>
            </p:cNvSpPr>
            <p:nvPr/>
          </p:nvSpPr>
          <p:spPr bwMode="auto">
            <a:xfrm>
              <a:off x="776" y="1362"/>
              <a:ext cx="10" cy="1"/>
            </a:xfrm>
            <a:prstGeom prst="line">
              <a:avLst/>
            </a:prstGeom>
            <a:noFill/>
            <a:ln w="4445">
              <a:solidFill>
                <a:srgbClr val="000000"/>
              </a:solidFill>
              <a:round/>
              <a:headEnd/>
              <a:tailEnd/>
            </a:ln>
          </p:spPr>
          <p:txBody>
            <a:bodyPr/>
            <a:lstStyle/>
            <a:p>
              <a:endParaRPr lang="en-US" dirty="0"/>
            </a:p>
          </p:txBody>
        </p:sp>
        <p:sp>
          <p:nvSpPr>
            <p:cNvPr id="26" name="Line 26"/>
            <p:cNvSpPr>
              <a:spLocks noChangeShapeType="1"/>
            </p:cNvSpPr>
            <p:nvPr/>
          </p:nvSpPr>
          <p:spPr bwMode="auto">
            <a:xfrm>
              <a:off x="776" y="1335"/>
              <a:ext cx="10" cy="1"/>
            </a:xfrm>
            <a:prstGeom prst="line">
              <a:avLst/>
            </a:prstGeom>
            <a:noFill/>
            <a:ln w="4445">
              <a:solidFill>
                <a:srgbClr val="000000"/>
              </a:solidFill>
              <a:round/>
              <a:headEnd/>
              <a:tailEnd/>
            </a:ln>
          </p:spPr>
          <p:txBody>
            <a:bodyPr/>
            <a:lstStyle/>
            <a:p>
              <a:endParaRPr lang="en-US" dirty="0"/>
            </a:p>
          </p:txBody>
        </p:sp>
        <p:sp>
          <p:nvSpPr>
            <p:cNvPr id="27" name="Line 27"/>
            <p:cNvSpPr>
              <a:spLocks noChangeShapeType="1"/>
            </p:cNvSpPr>
            <p:nvPr/>
          </p:nvSpPr>
          <p:spPr bwMode="auto">
            <a:xfrm>
              <a:off x="770" y="1308"/>
              <a:ext cx="16" cy="0"/>
            </a:xfrm>
            <a:prstGeom prst="line">
              <a:avLst/>
            </a:prstGeom>
            <a:noFill/>
            <a:ln w="4445">
              <a:solidFill>
                <a:srgbClr val="000000"/>
              </a:solidFill>
              <a:round/>
              <a:headEnd/>
              <a:tailEnd/>
            </a:ln>
          </p:spPr>
          <p:txBody>
            <a:bodyPr/>
            <a:lstStyle/>
            <a:p>
              <a:endParaRPr lang="en-US" dirty="0"/>
            </a:p>
          </p:txBody>
        </p:sp>
        <p:sp>
          <p:nvSpPr>
            <p:cNvPr id="28" name="Rectangle 28"/>
            <p:cNvSpPr>
              <a:spLocks noChangeArrowheads="1"/>
            </p:cNvSpPr>
            <p:nvPr/>
          </p:nvSpPr>
          <p:spPr bwMode="auto">
            <a:xfrm>
              <a:off x="606" y="1281"/>
              <a:ext cx="80" cy="46"/>
            </a:xfrm>
            <a:prstGeom prst="rect">
              <a:avLst/>
            </a:prstGeom>
            <a:noFill/>
            <a:ln w="9525">
              <a:noFill/>
              <a:miter lim="800000"/>
              <a:headEnd/>
              <a:tailEnd/>
            </a:ln>
          </p:spPr>
          <p:txBody>
            <a:bodyPr wrap="none" lIns="0" tIns="0" rIns="0" bIns="0">
              <a:spAutoFit/>
            </a:bodyPr>
            <a:lstStyle/>
            <a:p>
              <a:r>
                <a:rPr lang="en-US" sz="600" dirty="0"/>
                <a:t>3000</a:t>
              </a:r>
              <a:endParaRPr lang="de-DE">
                <a:latin typeface="Lucida Sans Unicode" pitchFamily="34" charset="0"/>
              </a:endParaRPr>
            </a:p>
          </p:txBody>
        </p:sp>
        <p:sp>
          <p:nvSpPr>
            <p:cNvPr id="29" name="Line 29"/>
            <p:cNvSpPr>
              <a:spLocks noChangeShapeType="1"/>
            </p:cNvSpPr>
            <p:nvPr/>
          </p:nvSpPr>
          <p:spPr bwMode="auto">
            <a:xfrm>
              <a:off x="776" y="1281"/>
              <a:ext cx="10" cy="0"/>
            </a:xfrm>
            <a:prstGeom prst="line">
              <a:avLst/>
            </a:prstGeom>
            <a:noFill/>
            <a:ln w="4445">
              <a:solidFill>
                <a:srgbClr val="000000"/>
              </a:solidFill>
              <a:round/>
              <a:headEnd/>
              <a:tailEnd/>
            </a:ln>
          </p:spPr>
          <p:txBody>
            <a:bodyPr/>
            <a:lstStyle/>
            <a:p>
              <a:endParaRPr lang="en-US" dirty="0"/>
            </a:p>
          </p:txBody>
        </p:sp>
        <p:sp>
          <p:nvSpPr>
            <p:cNvPr id="30" name="Line 30"/>
            <p:cNvSpPr>
              <a:spLocks noChangeShapeType="1"/>
            </p:cNvSpPr>
            <p:nvPr/>
          </p:nvSpPr>
          <p:spPr bwMode="auto">
            <a:xfrm>
              <a:off x="776" y="1250"/>
              <a:ext cx="10" cy="0"/>
            </a:xfrm>
            <a:prstGeom prst="line">
              <a:avLst/>
            </a:prstGeom>
            <a:noFill/>
            <a:ln w="4445">
              <a:solidFill>
                <a:srgbClr val="000000"/>
              </a:solidFill>
              <a:round/>
              <a:headEnd/>
              <a:tailEnd/>
            </a:ln>
          </p:spPr>
          <p:txBody>
            <a:bodyPr/>
            <a:lstStyle/>
            <a:p>
              <a:endParaRPr lang="en-US" dirty="0"/>
            </a:p>
          </p:txBody>
        </p:sp>
        <p:sp>
          <p:nvSpPr>
            <p:cNvPr id="31" name="Line 31"/>
            <p:cNvSpPr>
              <a:spLocks noChangeShapeType="1"/>
            </p:cNvSpPr>
            <p:nvPr/>
          </p:nvSpPr>
          <p:spPr bwMode="auto">
            <a:xfrm>
              <a:off x="776" y="1222"/>
              <a:ext cx="10" cy="1"/>
            </a:xfrm>
            <a:prstGeom prst="line">
              <a:avLst/>
            </a:prstGeom>
            <a:noFill/>
            <a:ln w="4445">
              <a:solidFill>
                <a:srgbClr val="000000"/>
              </a:solidFill>
              <a:round/>
              <a:headEnd/>
              <a:tailEnd/>
            </a:ln>
          </p:spPr>
          <p:txBody>
            <a:bodyPr/>
            <a:lstStyle/>
            <a:p>
              <a:endParaRPr lang="en-US" dirty="0"/>
            </a:p>
          </p:txBody>
        </p:sp>
        <p:sp>
          <p:nvSpPr>
            <p:cNvPr id="32" name="Line 32"/>
            <p:cNvSpPr>
              <a:spLocks noChangeShapeType="1"/>
            </p:cNvSpPr>
            <p:nvPr/>
          </p:nvSpPr>
          <p:spPr bwMode="auto">
            <a:xfrm>
              <a:off x="776" y="1195"/>
              <a:ext cx="10" cy="1"/>
            </a:xfrm>
            <a:prstGeom prst="line">
              <a:avLst/>
            </a:prstGeom>
            <a:noFill/>
            <a:ln w="4445">
              <a:solidFill>
                <a:srgbClr val="000000"/>
              </a:solidFill>
              <a:round/>
              <a:headEnd/>
              <a:tailEnd/>
            </a:ln>
          </p:spPr>
          <p:txBody>
            <a:bodyPr/>
            <a:lstStyle/>
            <a:p>
              <a:endParaRPr lang="en-US" dirty="0"/>
            </a:p>
          </p:txBody>
        </p:sp>
        <p:sp>
          <p:nvSpPr>
            <p:cNvPr id="33" name="Line 33"/>
            <p:cNvSpPr>
              <a:spLocks noChangeShapeType="1"/>
            </p:cNvSpPr>
            <p:nvPr/>
          </p:nvSpPr>
          <p:spPr bwMode="auto">
            <a:xfrm>
              <a:off x="770" y="1164"/>
              <a:ext cx="16" cy="1"/>
            </a:xfrm>
            <a:prstGeom prst="line">
              <a:avLst/>
            </a:prstGeom>
            <a:noFill/>
            <a:ln w="4445">
              <a:solidFill>
                <a:srgbClr val="000000"/>
              </a:solidFill>
              <a:round/>
              <a:headEnd/>
              <a:tailEnd/>
            </a:ln>
          </p:spPr>
          <p:txBody>
            <a:bodyPr/>
            <a:lstStyle/>
            <a:p>
              <a:endParaRPr lang="en-US" dirty="0"/>
            </a:p>
          </p:txBody>
        </p:sp>
        <p:sp>
          <p:nvSpPr>
            <p:cNvPr id="34" name="Line 34"/>
            <p:cNvSpPr>
              <a:spLocks noChangeShapeType="1"/>
            </p:cNvSpPr>
            <p:nvPr/>
          </p:nvSpPr>
          <p:spPr bwMode="auto">
            <a:xfrm>
              <a:off x="776" y="1137"/>
              <a:ext cx="10" cy="1"/>
            </a:xfrm>
            <a:prstGeom prst="line">
              <a:avLst/>
            </a:prstGeom>
            <a:noFill/>
            <a:ln w="4445">
              <a:solidFill>
                <a:srgbClr val="000000"/>
              </a:solidFill>
              <a:round/>
              <a:headEnd/>
              <a:tailEnd/>
            </a:ln>
          </p:spPr>
          <p:txBody>
            <a:bodyPr/>
            <a:lstStyle/>
            <a:p>
              <a:endParaRPr lang="en-US" dirty="0"/>
            </a:p>
          </p:txBody>
        </p:sp>
        <p:sp>
          <p:nvSpPr>
            <p:cNvPr id="35" name="Line 35"/>
            <p:cNvSpPr>
              <a:spLocks noChangeShapeType="1"/>
            </p:cNvSpPr>
            <p:nvPr/>
          </p:nvSpPr>
          <p:spPr bwMode="auto">
            <a:xfrm>
              <a:off x="776" y="1110"/>
              <a:ext cx="10" cy="0"/>
            </a:xfrm>
            <a:prstGeom prst="line">
              <a:avLst/>
            </a:prstGeom>
            <a:noFill/>
            <a:ln w="4445">
              <a:solidFill>
                <a:srgbClr val="000000"/>
              </a:solidFill>
              <a:round/>
              <a:headEnd/>
              <a:tailEnd/>
            </a:ln>
          </p:spPr>
          <p:txBody>
            <a:bodyPr/>
            <a:lstStyle/>
            <a:p>
              <a:endParaRPr lang="en-US" dirty="0"/>
            </a:p>
          </p:txBody>
        </p:sp>
        <p:sp>
          <p:nvSpPr>
            <p:cNvPr id="36" name="Rectangle 36"/>
            <p:cNvSpPr>
              <a:spLocks noChangeArrowheads="1"/>
            </p:cNvSpPr>
            <p:nvPr/>
          </p:nvSpPr>
          <p:spPr bwMode="auto">
            <a:xfrm rot="16200000">
              <a:off x="556" y="1127"/>
              <a:ext cx="141" cy="32"/>
            </a:xfrm>
            <a:prstGeom prst="rect">
              <a:avLst/>
            </a:prstGeom>
            <a:noFill/>
            <a:ln w="9525">
              <a:noFill/>
              <a:miter lim="800000"/>
              <a:headEnd/>
              <a:tailEnd/>
            </a:ln>
          </p:spPr>
          <p:txBody>
            <a:bodyPr wrap="none" lIns="0" tIns="0" rIns="0" bIns="0">
              <a:spAutoFit/>
            </a:bodyPr>
            <a:lstStyle/>
            <a:p>
              <a:r>
                <a:rPr lang="en-US" sz="400" dirty="0">
                  <a:latin typeface="MS Sans Serif Regular" charset="0"/>
                </a:rPr>
                <a:t>Intens. [a.u.]</a:t>
              </a:r>
              <a:endParaRPr lang="de-DE" dirty="0">
                <a:latin typeface="Lucida Sans Unicode" pitchFamily="34" charset="0"/>
              </a:endParaRPr>
            </a:p>
          </p:txBody>
        </p:sp>
        <p:sp>
          <p:nvSpPr>
            <p:cNvPr id="37" name="Rectangle 37"/>
            <p:cNvSpPr>
              <a:spLocks noChangeArrowheads="1"/>
            </p:cNvSpPr>
            <p:nvPr/>
          </p:nvSpPr>
          <p:spPr bwMode="auto">
            <a:xfrm>
              <a:off x="786" y="1021"/>
              <a:ext cx="4150" cy="723"/>
            </a:xfrm>
            <a:prstGeom prst="rect">
              <a:avLst/>
            </a:prstGeom>
            <a:noFill/>
            <a:ln w="4445">
              <a:solidFill>
                <a:srgbClr val="000000"/>
              </a:solidFill>
              <a:miter lim="800000"/>
              <a:headEnd/>
              <a:tailEnd/>
            </a:ln>
          </p:spPr>
          <p:txBody>
            <a:bodyPr/>
            <a:lstStyle/>
            <a:p>
              <a:endParaRPr lang="en-US" dirty="0">
                <a:latin typeface="Lucida Sans Unicode" pitchFamily="34" charset="0"/>
              </a:endParaRPr>
            </a:p>
          </p:txBody>
        </p:sp>
        <p:sp>
          <p:nvSpPr>
            <p:cNvPr id="38" name="Freeform 38"/>
            <p:cNvSpPr>
              <a:spLocks/>
            </p:cNvSpPr>
            <p:nvPr/>
          </p:nvSpPr>
          <p:spPr bwMode="auto">
            <a:xfrm>
              <a:off x="787" y="1963"/>
              <a:ext cx="4147" cy="423"/>
            </a:xfrm>
            <a:custGeom>
              <a:avLst/>
              <a:gdLst>
                <a:gd name="T0" fmla="*/ 51 w 1217"/>
                <a:gd name="T1" fmla="*/ 409 h 124"/>
                <a:gd name="T2" fmla="*/ 106 w 1217"/>
                <a:gd name="T3" fmla="*/ 413 h 124"/>
                <a:gd name="T4" fmla="*/ 164 w 1217"/>
                <a:gd name="T5" fmla="*/ 420 h 124"/>
                <a:gd name="T6" fmla="*/ 215 w 1217"/>
                <a:gd name="T7" fmla="*/ 416 h 124"/>
                <a:gd name="T8" fmla="*/ 273 w 1217"/>
                <a:gd name="T9" fmla="*/ 416 h 124"/>
                <a:gd name="T10" fmla="*/ 327 w 1217"/>
                <a:gd name="T11" fmla="*/ 409 h 124"/>
                <a:gd name="T12" fmla="*/ 378 w 1217"/>
                <a:gd name="T13" fmla="*/ 420 h 124"/>
                <a:gd name="T14" fmla="*/ 436 w 1217"/>
                <a:gd name="T15" fmla="*/ 413 h 124"/>
                <a:gd name="T16" fmla="*/ 491 w 1217"/>
                <a:gd name="T17" fmla="*/ 420 h 124"/>
                <a:gd name="T18" fmla="*/ 545 w 1217"/>
                <a:gd name="T19" fmla="*/ 416 h 124"/>
                <a:gd name="T20" fmla="*/ 603 w 1217"/>
                <a:gd name="T21" fmla="*/ 406 h 124"/>
                <a:gd name="T22" fmla="*/ 661 w 1217"/>
                <a:gd name="T23" fmla="*/ 368 h 124"/>
                <a:gd name="T24" fmla="*/ 716 w 1217"/>
                <a:gd name="T25" fmla="*/ 423 h 124"/>
                <a:gd name="T26" fmla="*/ 774 w 1217"/>
                <a:gd name="T27" fmla="*/ 413 h 124"/>
                <a:gd name="T28" fmla="*/ 828 w 1217"/>
                <a:gd name="T29" fmla="*/ 420 h 124"/>
                <a:gd name="T30" fmla="*/ 889 w 1217"/>
                <a:gd name="T31" fmla="*/ 399 h 124"/>
                <a:gd name="T32" fmla="*/ 947 w 1217"/>
                <a:gd name="T33" fmla="*/ 416 h 124"/>
                <a:gd name="T34" fmla="*/ 1009 w 1217"/>
                <a:gd name="T35" fmla="*/ 420 h 124"/>
                <a:gd name="T36" fmla="*/ 1067 w 1217"/>
                <a:gd name="T37" fmla="*/ 420 h 124"/>
                <a:gd name="T38" fmla="*/ 1128 w 1217"/>
                <a:gd name="T39" fmla="*/ 423 h 124"/>
                <a:gd name="T40" fmla="*/ 1193 w 1217"/>
                <a:gd name="T41" fmla="*/ 406 h 124"/>
                <a:gd name="T42" fmla="*/ 1251 w 1217"/>
                <a:gd name="T43" fmla="*/ 420 h 124"/>
                <a:gd name="T44" fmla="*/ 1312 w 1217"/>
                <a:gd name="T45" fmla="*/ 409 h 124"/>
                <a:gd name="T46" fmla="*/ 1370 w 1217"/>
                <a:gd name="T47" fmla="*/ 406 h 124"/>
                <a:gd name="T48" fmla="*/ 1431 w 1217"/>
                <a:gd name="T49" fmla="*/ 423 h 124"/>
                <a:gd name="T50" fmla="*/ 1496 w 1217"/>
                <a:gd name="T51" fmla="*/ 382 h 124"/>
                <a:gd name="T52" fmla="*/ 1561 w 1217"/>
                <a:gd name="T53" fmla="*/ 420 h 124"/>
                <a:gd name="T54" fmla="*/ 1622 w 1217"/>
                <a:gd name="T55" fmla="*/ 416 h 124"/>
                <a:gd name="T56" fmla="*/ 1690 w 1217"/>
                <a:gd name="T57" fmla="*/ 416 h 124"/>
                <a:gd name="T58" fmla="*/ 1765 w 1217"/>
                <a:gd name="T59" fmla="*/ 416 h 124"/>
                <a:gd name="T60" fmla="*/ 1830 w 1217"/>
                <a:gd name="T61" fmla="*/ 420 h 124"/>
                <a:gd name="T62" fmla="*/ 1891 w 1217"/>
                <a:gd name="T63" fmla="*/ 423 h 124"/>
                <a:gd name="T64" fmla="*/ 1959 w 1217"/>
                <a:gd name="T65" fmla="*/ 385 h 124"/>
                <a:gd name="T66" fmla="*/ 2027 w 1217"/>
                <a:gd name="T67" fmla="*/ 399 h 124"/>
                <a:gd name="T68" fmla="*/ 2092 w 1217"/>
                <a:gd name="T69" fmla="*/ 403 h 124"/>
                <a:gd name="T70" fmla="*/ 2147 w 1217"/>
                <a:gd name="T71" fmla="*/ 416 h 124"/>
                <a:gd name="T72" fmla="*/ 2208 w 1217"/>
                <a:gd name="T73" fmla="*/ 420 h 124"/>
                <a:gd name="T74" fmla="*/ 2280 w 1217"/>
                <a:gd name="T75" fmla="*/ 423 h 124"/>
                <a:gd name="T76" fmla="*/ 2341 w 1217"/>
                <a:gd name="T77" fmla="*/ 423 h 124"/>
                <a:gd name="T78" fmla="*/ 2409 w 1217"/>
                <a:gd name="T79" fmla="*/ 372 h 124"/>
                <a:gd name="T80" fmla="*/ 2470 w 1217"/>
                <a:gd name="T81" fmla="*/ 413 h 124"/>
                <a:gd name="T82" fmla="*/ 2535 w 1217"/>
                <a:gd name="T83" fmla="*/ 406 h 124"/>
                <a:gd name="T84" fmla="*/ 2603 w 1217"/>
                <a:gd name="T85" fmla="*/ 423 h 124"/>
                <a:gd name="T86" fmla="*/ 2678 w 1217"/>
                <a:gd name="T87" fmla="*/ 423 h 124"/>
                <a:gd name="T88" fmla="*/ 2750 w 1217"/>
                <a:gd name="T89" fmla="*/ 423 h 124"/>
                <a:gd name="T90" fmla="*/ 2828 w 1217"/>
                <a:gd name="T91" fmla="*/ 423 h 124"/>
                <a:gd name="T92" fmla="*/ 2910 w 1217"/>
                <a:gd name="T93" fmla="*/ 423 h 124"/>
                <a:gd name="T94" fmla="*/ 2988 w 1217"/>
                <a:gd name="T95" fmla="*/ 423 h 124"/>
                <a:gd name="T96" fmla="*/ 3067 w 1217"/>
                <a:gd name="T97" fmla="*/ 423 h 124"/>
                <a:gd name="T98" fmla="*/ 3142 w 1217"/>
                <a:gd name="T99" fmla="*/ 423 h 124"/>
                <a:gd name="T100" fmla="*/ 3217 w 1217"/>
                <a:gd name="T101" fmla="*/ 423 h 124"/>
                <a:gd name="T102" fmla="*/ 3288 w 1217"/>
                <a:gd name="T103" fmla="*/ 423 h 124"/>
                <a:gd name="T104" fmla="*/ 3363 w 1217"/>
                <a:gd name="T105" fmla="*/ 420 h 124"/>
                <a:gd name="T106" fmla="*/ 3428 w 1217"/>
                <a:gd name="T107" fmla="*/ 423 h 124"/>
                <a:gd name="T108" fmla="*/ 3500 w 1217"/>
                <a:gd name="T109" fmla="*/ 423 h 124"/>
                <a:gd name="T110" fmla="*/ 3581 w 1217"/>
                <a:gd name="T111" fmla="*/ 420 h 124"/>
                <a:gd name="T112" fmla="*/ 3653 w 1217"/>
                <a:gd name="T113" fmla="*/ 420 h 124"/>
                <a:gd name="T114" fmla="*/ 3724 w 1217"/>
                <a:gd name="T115" fmla="*/ 423 h 124"/>
                <a:gd name="T116" fmla="*/ 3803 w 1217"/>
                <a:gd name="T117" fmla="*/ 423 h 124"/>
                <a:gd name="T118" fmla="*/ 3878 w 1217"/>
                <a:gd name="T119" fmla="*/ 375 h 124"/>
                <a:gd name="T120" fmla="*/ 3946 w 1217"/>
                <a:gd name="T121" fmla="*/ 423 h 124"/>
                <a:gd name="T122" fmla="*/ 4028 w 1217"/>
                <a:gd name="T123" fmla="*/ 423 h 124"/>
                <a:gd name="T124" fmla="*/ 4106 w 1217"/>
                <a:gd name="T125" fmla="*/ 423 h 1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7"/>
                <a:gd name="T190" fmla="*/ 0 h 124"/>
                <a:gd name="T191" fmla="*/ 1217 w 1217"/>
                <a:gd name="T192" fmla="*/ 124 h 1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7" h="124">
                  <a:moveTo>
                    <a:pt x="1" y="121"/>
                  </a:moveTo>
                  <a:lnTo>
                    <a:pt x="0" y="121"/>
                  </a:lnTo>
                  <a:lnTo>
                    <a:pt x="1" y="121"/>
                  </a:lnTo>
                  <a:lnTo>
                    <a:pt x="1" y="124"/>
                  </a:lnTo>
                  <a:lnTo>
                    <a:pt x="1" y="121"/>
                  </a:lnTo>
                  <a:lnTo>
                    <a:pt x="2" y="121"/>
                  </a:lnTo>
                  <a:lnTo>
                    <a:pt x="2" y="124"/>
                  </a:lnTo>
                  <a:lnTo>
                    <a:pt x="2" y="121"/>
                  </a:lnTo>
                  <a:lnTo>
                    <a:pt x="3" y="121"/>
                  </a:lnTo>
                  <a:lnTo>
                    <a:pt x="3" y="124"/>
                  </a:lnTo>
                  <a:lnTo>
                    <a:pt x="3" y="121"/>
                  </a:lnTo>
                  <a:lnTo>
                    <a:pt x="4" y="121"/>
                  </a:lnTo>
                  <a:lnTo>
                    <a:pt x="4" y="123"/>
                  </a:lnTo>
                  <a:lnTo>
                    <a:pt x="4" y="122"/>
                  </a:lnTo>
                  <a:lnTo>
                    <a:pt x="5" y="122"/>
                  </a:lnTo>
                  <a:lnTo>
                    <a:pt x="5" y="123"/>
                  </a:lnTo>
                  <a:lnTo>
                    <a:pt x="5" y="122"/>
                  </a:lnTo>
                  <a:lnTo>
                    <a:pt x="6" y="122"/>
                  </a:lnTo>
                  <a:lnTo>
                    <a:pt x="6" y="123"/>
                  </a:lnTo>
                  <a:lnTo>
                    <a:pt x="7" y="123"/>
                  </a:lnTo>
                  <a:lnTo>
                    <a:pt x="7" y="121"/>
                  </a:lnTo>
                  <a:lnTo>
                    <a:pt x="7" y="124"/>
                  </a:lnTo>
                  <a:lnTo>
                    <a:pt x="7" y="122"/>
                  </a:lnTo>
                  <a:lnTo>
                    <a:pt x="8" y="122"/>
                  </a:lnTo>
                  <a:lnTo>
                    <a:pt x="8" y="120"/>
                  </a:lnTo>
                  <a:lnTo>
                    <a:pt x="8" y="121"/>
                  </a:lnTo>
                  <a:lnTo>
                    <a:pt x="9" y="121"/>
                  </a:lnTo>
                  <a:lnTo>
                    <a:pt x="9" y="119"/>
                  </a:lnTo>
                  <a:lnTo>
                    <a:pt x="9" y="120"/>
                  </a:lnTo>
                  <a:lnTo>
                    <a:pt x="10" y="120"/>
                  </a:lnTo>
                  <a:lnTo>
                    <a:pt x="10" y="118"/>
                  </a:lnTo>
                  <a:lnTo>
                    <a:pt x="10" y="120"/>
                  </a:lnTo>
                  <a:lnTo>
                    <a:pt x="11" y="120"/>
                  </a:lnTo>
                  <a:lnTo>
                    <a:pt x="11" y="116"/>
                  </a:lnTo>
                  <a:lnTo>
                    <a:pt x="11" y="122"/>
                  </a:lnTo>
                  <a:lnTo>
                    <a:pt x="11" y="121"/>
                  </a:lnTo>
                  <a:lnTo>
                    <a:pt x="12" y="121"/>
                  </a:lnTo>
                  <a:lnTo>
                    <a:pt x="12" y="122"/>
                  </a:lnTo>
                  <a:lnTo>
                    <a:pt x="13" y="122"/>
                  </a:lnTo>
                  <a:lnTo>
                    <a:pt x="13" y="118"/>
                  </a:lnTo>
                  <a:lnTo>
                    <a:pt x="14" y="118"/>
                  </a:lnTo>
                  <a:lnTo>
                    <a:pt x="14" y="121"/>
                  </a:lnTo>
                  <a:lnTo>
                    <a:pt x="14" y="120"/>
                  </a:lnTo>
                  <a:lnTo>
                    <a:pt x="15" y="120"/>
                  </a:lnTo>
                  <a:lnTo>
                    <a:pt x="15" y="122"/>
                  </a:lnTo>
                  <a:lnTo>
                    <a:pt x="16" y="120"/>
                  </a:lnTo>
                  <a:lnTo>
                    <a:pt x="16" y="118"/>
                  </a:lnTo>
                  <a:lnTo>
                    <a:pt x="16" y="119"/>
                  </a:lnTo>
                  <a:lnTo>
                    <a:pt x="17" y="119"/>
                  </a:lnTo>
                  <a:lnTo>
                    <a:pt x="17" y="117"/>
                  </a:lnTo>
                  <a:lnTo>
                    <a:pt x="17" y="118"/>
                  </a:lnTo>
                  <a:lnTo>
                    <a:pt x="18" y="118"/>
                  </a:lnTo>
                  <a:lnTo>
                    <a:pt x="18" y="86"/>
                  </a:lnTo>
                  <a:lnTo>
                    <a:pt x="18" y="90"/>
                  </a:lnTo>
                  <a:lnTo>
                    <a:pt x="19" y="90"/>
                  </a:lnTo>
                  <a:lnTo>
                    <a:pt x="19" y="114"/>
                  </a:lnTo>
                  <a:lnTo>
                    <a:pt x="20" y="114"/>
                  </a:lnTo>
                  <a:lnTo>
                    <a:pt x="20" y="118"/>
                  </a:lnTo>
                  <a:lnTo>
                    <a:pt x="20" y="117"/>
                  </a:lnTo>
                  <a:lnTo>
                    <a:pt x="21" y="117"/>
                  </a:lnTo>
                  <a:lnTo>
                    <a:pt x="21" y="121"/>
                  </a:lnTo>
                  <a:lnTo>
                    <a:pt x="21" y="120"/>
                  </a:lnTo>
                  <a:lnTo>
                    <a:pt x="22" y="120"/>
                  </a:lnTo>
                  <a:lnTo>
                    <a:pt x="22" y="121"/>
                  </a:lnTo>
                  <a:lnTo>
                    <a:pt x="23" y="121"/>
                  </a:lnTo>
                  <a:lnTo>
                    <a:pt x="24" y="121"/>
                  </a:lnTo>
                  <a:lnTo>
                    <a:pt x="24" y="123"/>
                  </a:lnTo>
                  <a:lnTo>
                    <a:pt x="24" y="122"/>
                  </a:lnTo>
                  <a:lnTo>
                    <a:pt x="25" y="122"/>
                  </a:lnTo>
                  <a:lnTo>
                    <a:pt x="25" y="120"/>
                  </a:lnTo>
                  <a:lnTo>
                    <a:pt x="26" y="120"/>
                  </a:lnTo>
                  <a:lnTo>
                    <a:pt x="26" y="124"/>
                  </a:lnTo>
                  <a:lnTo>
                    <a:pt x="26" y="122"/>
                  </a:lnTo>
                  <a:lnTo>
                    <a:pt x="27" y="122"/>
                  </a:lnTo>
                  <a:lnTo>
                    <a:pt x="27" y="123"/>
                  </a:lnTo>
                  <a:lnTo>
                    <a:pt x="28" y="122"/>
                  </a:lnTo>
                  <a:lnTo>
                    <a:pt x="28" y="120"/>
                  </a:lnTo>
                  <a:lnTo>
                    <a:pt x="29" y="120"/>
                  </a:lnTo>
                  <a:lnTo>
                    <a:pt x="29" y="122"/>
                  </a:lnTo>
                  <a:lnTo>
                    <a:pt x="29" y="121"/>
                  </a:lnTo>
                  <a:lnTo>
                    <a:pt x="30" y="121"/>
                  </a:lnTo>
                  <a:lnTo>
                    <a:pt x="30" y="122"/>
                  </a:lnTo>
                  <a:lnTo>
                    <a:pt x="30" y="121"/>
                  </a:lnTo>
                  <a:lnTo>
                    <a:pt x="31" y="121"/>
                  </a:lnTo>
                  <a:lnTo>
                    <a:pt x="31" y="123"/>
                  </a:lnTo>
                  <a:lnTo>
                    <a:pt x="31" y="121"/>
                  </a:lnTo>
                  <a:lnTo>
                    <a:pt x="32" y="121"/>
                  </a:lnTo>
                  <a:lnTo>
                    <a:pt x="32" y="122"/>
                  </a:lnTo>
                  <a:lnTo>
                    <a:pt x="33" y="122"/>
                  </a:lnTo>
                  <a:lnTo>
                    <a:pt x="33" y="120"/>
                  </a:lnTo>
                  <a:lnTo>
                    <a:pt x="33" y="122"/>
                  </a:lnTo>
                  <a:lnTo>
                    <a:pt x="34" y="122"/>
                  </a:lnTo>
                  <a:lnTo>
                    <a:pt x="34" y="118"/>
                  </a:lnTo>
                  <a:lnTo>
                    <a:pt x="35" y="118"/>
                  </a:lnTo>
                  <a:lnTo>
                    <a:pt x="35" y="76"/>
                  </a:lnTo>
                  <a:lnTo>
                    <a:pt x="36" y="76"/>
                  </a:lnTo>
                  <a:lnTo>
                    <a:pt x="36" y="116"/>
                  </a:lnTo>
                  <a:lnTo>
                    <a:pt x="37" y="116"/>
                  </a:lnTo>
                  <a:lnTo>
                    <a:pt x="37" y="122"/>
                  </a:lnTo>
                  <a:lnTo>
                    <a:pt x="38" y="122"/>
                  </a:lnTo>
                  <a:lnTo>
                    <a:pt x="38" y="115"/>
                  </a:lnTo>
                  <a:lnTo>
                    <a:pt x="38" y="122"/>
                  </a:lnTo>
                  <a:lnTo>
                    <a:pt x="39" y="122"/>
                  </a:lnTo>
                  <a:lnTo>
                    <a:pt x="39" y="114"/>
                  </a:lnTo>
                  <a:lnTo>
                    <a:pt x="39" y="123"/>
                  </a:lnTo>
                  <a:lnTo>
                    <a:pt x="39" y="122"/>
                  </a:lnTo>
                  <a:lnTo>
                    <a:pt x="40" y="122"/>
                  </a:lnTo>
                  <a:lnTo>
                    <a:pt x="40" y="123"/>
                  </a:lnTo>
                  <a:lnTo>
                    <a:pt x="41" y="122"/>
                  </a:lnTo>
                  <a:lnTo>
                    <a:pt x="41" y="120"/>
                  </a:lnTo>
                  <a:lnTo>
                    <a:pt x="41" y="121"/>
                  </a:lnTo>
                  <a:lnTo>
                    <a:pt x="42" y="121"/>
                  </a:lnTo>
                  <a:lnTo>
                    <a:pt x="42" y="123"/>
                  </a:lnTo>
                  <a:lnTo>
                    <a:pt x="42" y="121"/>
                  </a:lnTo>
                  <a:lnTo>
                    <a:pt x="43" y="121"/>
                  </a:lnTo>
                  <a:lnTo>
                    <a:pt x="43" y="122"/>
                  </a:lnTo>
                  <a:lnTo>
                    <a:pt x="44" y="122"/>
                  </a:lnTo>
                  <a:lnTo>
                    <a:pt x="44" y="123"/>
                  </a:lnTo>
                  <a:lnTo>
                    <a:pt x="45" y="122"/>
                  </a:lnTo>
                  <a:lnTo>
                    <a:pt x="45" y="120"/>
                  </a:lnTo>
                  <a:lnTo>
                    <a:pt x="45" y="121"/>
                  </a:lnTo>
                  <a:lnTo>
                    <a:pt x="46" y="121"/>
                  </a:lnTo>
                  <a:lnTo>
                    <a:pt x="46" y="123"/>
                  </a:lnTo>
                  <a:lnTo>
                    <a:pt x="46" y="122"/>
                  </a:lnTo>
                  <a:lnTo>
                    <a:pt x="47" y="122"/>
                  </a:lnTo>
                  <a:lnTo>
                    <a:pt x="47" y="123"/>
                  </a:lnTo>
                  <a:lnTo>
                    <a:pt x="48" y="123"/>
                  </a:lnTo>
                  <a:lnTo>
                    <a:pt x="49" y="123"/>
                  </a:lnTo>
                  <a:lnTo>
                    <a:pt x="49" y="122"/>
                  </a:lnTo>
                  <a:lnTo>
                    <a:pt x="49" y="124"/>
                  </a:lnTo>
                  <a:lnTo>
                    <a:pt x="49" y="123"/>
                  </a:lnTo>
                  <a:lnTo>
                    <a:pt x="50" y="123"/>
                  </a:lnTo>
                  <a:lnTo>
                    <a:pt x="51" y="123"/>
                  </a:lnTo>
                  <a:lnTo>
                    <a:pt x="51" y="122"/>
                  </a:lnTo>
                  <a:lnTo>
                    <a:pt x="51" y="124"/>
                  </a:lnTo>
                  <a:lnTo>
                    <a:pt x="51" y="123"/>
                  </a:lnTo>
                  <a:lnTo>
                    <a:pt x="52" y="123"/>
                  </a:lnTo>
                  <a:lnTo>
                    <a:pt x="52" y="124"/>
                  </a:lnTo>
                  <a:lnTo>
                    <a:pt x="52" y="123"/>
                  </a:lnTo>
                  <a:lnTo>
                    <a:pt x="53" y="123"/>
                  </a:lnTo>
                  <a:lnTo>
                    <a:pt x="53" y="124"/>
                  </a:lnTo>
                  <a:lnTo>
                    <a:pt x="53" y="123"/>
                  </a:lnTo>
                  <a:lnTo>
                    <a:pt x="54" y="123"/>
                  </a:lnTo>
                  <a:lnTo>
                    <a:pt x="54" y="124"/>
                  </a:lnTo>
                  <a:lnTo>
                    <a:pt x="55" y="124"/>
                  </a:lnTo>
                  <a:lnTo>
                    <a:pt x="55" y="122"/>
                  </a:lnTo>
                  <a:lnTo>
                    <a:pt x="55" y="123"/>
                  </a:lnTo>
                  <a:lnTo>
                    <a:pt x="56" y="123"/>
                  </a:lnTo>
                  <a:lnTo>
                    <a:pt x="56" y="124"/>
                  </a:lnTo>
                  <a:lnTo>
                    <a:pt x="57" y="124"/>
                  </a:lnTo>
                  <a:lnTo>
                    <a:pt x="57" y="121"/>
                  </a:lnTo>
                  <a:lnTo>
                    <a:pt x="57" y="122"/>
                  </a:lnTo>
                  <a:lnTo>
                    <a:pt x="58" y="122"/>
                  </a:lnTo>
                  <a:lnTo>
                    <a:pt x="58" y="123"/>
                  </a:lnTo>
                  <a:lnTo>
                    <a:pt x="58" y="122"/>
                  </a:lnTo>
                  <a:lnTo>
                    <a:pt x="59" y="122"/>
                  </a:lnTo>
                  <a:lnTo>
                    <a:pt x="59" y="123"/>
                  </a:lnTo>
                  <a:lnTo>
                    <a:pt x="59" y="122"/>
                  </a:lnTo>
                  <a:lnTo>
                    <a:pt x="60" y="122"/>
                  </a:lnTo>
                  <a:lnTo>
                    <a:pt x="60" y="123"/>
                  </a:lnTo>
                  <a:lnTo>
                    <a:pt x="60" y="122"/>
                  </a:lnTo>
                  <a:lnTo>
                    <a:pt x="61" y="122"/>
                  </a:lnTo>
                  <a:lnTo>
                    <a:pt x="61" y="123"/>
                  </a:lnTo>
                  <a:lnTo>
                    <a:pt x="62" y="123"/>
                  </a:lnTo>
                  <a:lnTo>
                    <a:pt x="62" y="121"/>
                  </a:lnTo>
                  <a:lnTo>
                    <a:pt x="63" y="121"/>
                  </a:lnTo>
                  <a:lnTo>
                    <a:pt x="63" y="122"/>
                  </a:lnTo>
                  <a:lnTo>
                    <a:pt x="64" y="122"/>
                  </a:lnTo>
                  <a:lnTo>
                    <a:pt x="64" y="119"/>
                  </a:lnTo>
                  <a:lnTo>
                    <a:pt x="65" y="119"/>
                  </a:lnTo>
                  <a:lnTo>
                    <a:pt x="65" y="108"/>
                  </a:lnTo>
                  <a:lnTo>
                    <a:pt x="65" y="111"/>
                  </a:lnTo>
                  <a:lnTo>
                    <a:pt x="66" y="111"/>
                  </a:lnTo>
                  <a:lnTo>
                    <a:pt x="66" y="124"/>
                  </a:lnTo>
                  <a:lnTo>
                    <a:pt x="66" y="122"/>
                  </a:lnTo>
                  <a:lnTo>
                    <a:pt x="67" y="122"/>
                  </a:lnTo>
                  <a:lnTo>
                    <a:pt x="67" y="124"/>
                  </a:lnTo>
                  <a:lnTo>
                    <a:pt x="67" y="122"/>
                  </a:lnTo>
                  <a:lnTo>
                    <a:pt x="68" y="122"/>
                  </a:lnTo>
                  <a:lnTo>
                    <a:pt x="68" y="123"/>
                  </a:lnTo>
                  <a:lnTo>
                    <a:pt x="68" y="122"/>
                  </a:lnTo>
                  <a:lnTo>
                    <a:pt x="69" y="122"/>
                  </a:lnTo>
                  <a:lnTo>
                    <a:pt x="69" y="123"/>
                  </a:lnTo>
                  <a:lnTo>
                    <a:pt x="69" y="122"/>
                  </a:lnTo>
                  <a:lnTo>
                    <a:pt x="70" y="122"/>
                  </a:lnTo>
                  <a:lnTo>
                    <a:pt x="70" y="123"/>
                  </a:lnTo>
                  <a:lnTo>
                    <a:pt x="71" y="123"/>
                  </a:lnTo>
                  <a:lnTo>
                    <a:pt x="71" y="121"/>
                  </a:lnTo>
                  <a:lnTo>
                    <a:pt x="72" y="121"/>
                  </a:lnTo>
                  <a:lnTo>
                    <a:pt x="72" y="124"/>
                  </a:lnTo>
                  <a:lnTo>
                    <a:pt x="72" y="122"/>
                  </a:lnTo>
                  <a:lnTo>
                    <a:pt x="73" y="122"/>
                  </a:lnTo>
                  <a:lnTo>
                    <a:pt x="73" y="124"/>
                  </a:lnTo>
                  <a:lnTo>
                    <a:pt x="73" y="122"/>
                  </a:lnTo>
                  <a:lnTo>
                    <a:pt x="74" y="122"/>
                  </a:lnTo>
                  <a:lnTo>
                    <a:pt x="74" y="123"/>
                  </a:lnTo>
                  <a:lnTo>
                    <a:pt x="75" y="122"/>
                  </a:lnTo>
                  <a:lnTo>
                    <a:pt x="75" y="119"/>
                  </a:lnTo>
                  <a:lnTo>
                    <a:pt x="75" y="121"/>
                  </a:lnTo>
                  <a:lnTo>
                    <a:pt x="76" y="121"/>
                  </a:lnTo>
                  <a:lnTo>
                    <a:pt x="76" y="124"/>
                  </a:lnTo>
                  <a:lnTo>
                    <a:pt x="76" y="122"/>
                  </a:lnTo>
                  <a:lnTo>
                    <a:pt x="77" y="122"/>
                  </a:lnTo>
                  <a:lnTo>
                    <a:pt x="77" y="124"/>
                  </a:lnTo>
                  <a:lnTo>
                    <a:pt x="77" y="122"/>
                  </a:lnTo>
                  <a:lnTo>
                    <a:pt x="78" y="122"/>
                  </a:lnTo>
                  <a:lnTo>
                    <a:pt x="78" y="124"/>
                  </a:lnTo>
                  <a:lnTo>
                    <a:pt x="78" y="122"/>
                  </a:lnTo>
                  <a:lnTo>
                    <a:pt x="79" y="122"/>
                  </a:lnTo>
                  <a:lnTo>
                    <a:pt x="79" y="124"/>
                  </a:lnTo>
                  <a:lnTo>
                    <a:pt x="79" y="122"/>
                  </a:lnTo>
                  <a:lnTo>
                    <a:pt x="80" y="122"/>
                  </a:lnTo>
                  <a:lnTo>
                    <a:pt x="80" y="124"/>
                  </a:lnTo>
                  <a:lnTo>
                    <a:pt x="81" y="124"/>
                  </a:lnTo>
                  <a:lnTo>
                    <a:pt x="81" y="121"/>
                  </a:lnTo>
                  <a:lnTo>
                    <a:pt x="81" y="124"/>
                  </a:lnTo>
                  <a:lnTo>
                    <a:pt x="82" y="124"/>
                  </a:lnTo>
                  <a:lnTo>
                    <a:pt x="82" y="120"/>
                  </a:lnTo>
                  <a:lnTo>
                    <a:pt x="82" y="121"/>
                  </a:lnTo>
                  <a:lnTo>
                    <a:pt x="83" y="121"/>
                  </a:lnTo>
                  <a:lnTo>
                    <a:pt x="83" y="123"/>
                  </a:lnTo>
                  <a:lnTo>
                    <a:pt x="83" y="121"/>
                  </a:lnTo>
                  <a:lnTo>
                    <a:pt x="84" y="121"/>
                  </a:lnTo>
                  <a:lnTo>
                    <a:pt x="84" y="123"/>
                  </a:lnTo>
                  <a:lnTo>
                    <a:pt x="84" y="122"/>
                  </a:lnTo>
                  <a:lnTo>
                    <a:pt x="85" y="122"/>
                  </a:lnTo>
                  <a:lnTo>
                    <a:pt x="85" y="123"/>
                  </a:lnTo>
                  <a:lnTo>
                    <a:pt x="86" y="123"/>
                  </a:lnTo>
                  <a:lnTo>
                    <a:pt x="86" y="124"/>
                  </a:lnTo>
                  <a:lnTo>
                    <a:pt x="87" y="124"/>
                  </a:lnTo>
                  <a:lnTo>
                    <a:pt x="87" y="122"/>
                  </a:lnTo>
                  <a:lnTo>
                    <a:pt x="87" y="123"/>
                  </a:lnTo>
                  <a:lnTo>
                    <a:pt x="88" y="123"/>
                  </a:lnTo>
                  <a:lnTo>
                    <a:pt x="88" y="124"/>
                  </a:lnTo>
                  <a:lnTo>
                    <a:pt x="88" y="123"/>
                  </a:lnTo>
                  <a:lnTo>
                    <a:pt x="89" y="123"/>
                  </a:lnTo>
                  <a:lnTo>
                    <a:pt x="89" y="124"/>
                  </a:lnTo>
                  <a:lnTo>
                    <a:pt x="89" y="123"/>
                  </a:lnTo>
                  <a:lnTo>
                    <a:pt x="90" y="123"/>
                  </a:lnTo>
                  <a:lnTo>
                    <a:pt x="90" y="124"/>
                  </a:lnTo>
                  <a:lnTo>
                    <a:pt x="91" y="124"/>
                  </a:lnTo>
                  <a:lnTo>
                    <a:pt x="91" y="122"/>
                  </a:lnTo>
                  <a:lnTo>
                    <a:pt x="91" y="123"/>
                  </a:lnTo>
                  <a:lnTo>
                    <a:pt x="92" y="123"/>
                  </a:lnTo>
                  <a:lnTo>
                    <a:pt x="92" y="121"/>
                  </a:lnTo>
                  <a:lnTo>
                    <a:pt x="93" y="121"/>
                  </a:lnTo>
                  <a:lnTo>
                    <a:pt x="93" y="122"/>
                  </a:lnTo>
                  <a:lnTo>
                    <a:pt x="94" y="121"/>
                  </a:lnTo>
                  <a:lnTo>
                    <a:pt x="94" y="116"/>
                  </a:lnTo>
                  <a:lnTo>
                    <a:pt x="95" y="116"/>
                  </a:lnTo>
                  <a:lnTo>
                    <a:pt x="95" y="121"/>
                  </a:lnTo>
                  <a:lnTo>
                    <a:pt x="95" y="120"/>
                  </a:lnTo>
                  <a:lnTo>
                    <a:pt x="96" y="120"/>
                  </a:lnTo>
                  <a:lnTo>
                    <a:pt x="96" y="122"/>
                  </a:lnTo>
                  <a:lnTo>
                    <a:pt x="96" y="120"/>
                  </a:lnTo>
                  <a:lnTo>
                    <a:pt x="97" y="120"/>
                  </a:lnTo>
                  <a:lnTo>
                    <a:pt x="97" y="124"/>
                  </a:lnTo>
                  <a:lnTo>
                    <a:pt x="97" y="120"/>
                  </a:lnTo>
                  <a:lnTo>
                    <a:pt x="98" y="120"/>
                  </a:lnTo>
                  <a:lnTo>
                    <a:pt x="98" y="122"/>
                  </a:lnTo>
                  <a:lnTo>
                    <a:pt x="99" y="122"/>
                  </a:lnTo>
                  <a:lnTo>
                    <a:pt x="99" y="123"/>
                  </a:lnTo>
                  <a:lnTo>
                    <a:pt x="99" y="122"/>
                  </a:lnTo>
                  <a:lnTo>
                    <a:pt x="100" y="122"/>
                  </a:lnTo>
                  <a:lnTo>
                    <a:pt x="100" y="123"/>
                  </a:lnTo>
                  <a:lnTo>
                    <a:pt x="100" y="122"/>
                  </a:lnTo>
                  <a:lnTo>
                    <a:pt x="101" y="122"/>
                  </a:lnTo>
                  <a:lnTo>
                    <a:pt x="101" y="124"/>
                  </a:lnTo>
                  <a:lnTo>
                    <a:pt x="101" y="122"/>
                  </a:lnTo>
                  <a:lnTo>
                    <a:pt x="102" y="122"/>
                  </a:lnTo>
                  <a:lnTo>
                    <a:pt x="102" y="123"/>
                  </a:lnTo>
                  <a:lnTo>
                    <a:pt x="102" y="122"/>
                  </a:lnTo>
                  <a:lnTo>
                    <a:pt x="103" y="122"/>
                  </a:lnTo>
                  <a:lnTo>
                    <a:pt x="103" y="124"/>
                  </a:lnTo>
                  <a:lnTo>
                    <a:pt x="103" y="123"/>
                  </a:lnTo>
                  <a:lnTo>
                    <a:pt x="104" y="123"/>
                  </a:lnTo>
                  <a:lnTo>
                    <a:pt x="104" y="121"/>
                  </a:lnTo>
                  <a:lnTo>
                    <a:pt x="105" y="121"/>
                  </a:lnTo>
                  <a:lnTo>
                    <a:pt x="105" y="123"/>
                  </a:lnTo>
                  <a:lnTo>
                    <a:pt x="106" y="123"/>
                  </a:lnTo>
                  <a:lnTo>
                    <a:pt x="106" y="120"/>
                  </a:lnTo>
                  <a:lnTo>
                    <a:pt x="106" y="124"/>
                  </a:lnTo>
                  <a:lnTo>
                    <a:pt x="106" y="121"/>
                  </a:lnTo>
                  <a:lnTo>
                    <a:pt x="107" y="121"/>
                  </a:lnTo>
                  <a:lnTo>
                    <a:pt x="107" y="122"/>
                  </a:lnTo>
                  <a:lnTo>
                    <a:pt x="108" y="122"/>
                  </a:lnTo>
                  <a:lnTo>
                    <a:pt x="108" y="112"/>
                  </a:lnTo>
                  <a:lnTo>
                    <a:pt x="108" y="121"/>
                  </a:lnTo>
                  <a:lnTo>
                    <a:pt x="109" y="121"/>
                  </a:lnTo>
                  <a:lnTo>
                    <a:pt x="109" y="123"/>
                  </a:lnTo>
                  <a:lnTo>
                    <a:pt x="109" y="122"/>
                  </a:lnTo>
                  <a:lnTo>
                    <a:pt x="110" y="122"/>
                  </a:lnTo>
                  <a:lnTo>
                    <a:pt x="110" y="123"/>
                  </a:lnTo>
                  <a:lnTo>
                    <a:pt x="110" y="122"/>
                  </a:lnTo>
                  <a:lnTo>
                    <a:pt x="111" y="122"/>
                  </a:lnTo>
                  <a:lnTo>
                    <a:pt x="111" y="123"/>
                  </a:lnTo>
                  <a:lnTo>
                    <a:pt x="111" y="122"/>
                  </a:lnTo>
                  <a:lnTo>
                    <a:pt x="112" y="122"/>
                  </a:lnTo>
                  <a:lnTo>
                    <a:pt x="112" y="123"/>
                  </a:lnTo>
                  <a:lnTo>
                    <a:pt x="113" y="123"/>
                  </a:lnTo>
                  <a:lnTo>
                    <a:pt x="113" y="121"/>
                  </a:lnTo>
                  <a:lnTo>
                    <a:pt x="114" y="121"/>
                  </a:lnTo>
                  <a:lnTo>
                    <a:pt x="114" y="105"/>
                  </a:lnTo>
                  <a:lnTo>
                    <a:pt x="115" y="105"/>
                  </a:lnTo>
                  <a:lnTo>
                    <a:pt x="115" y="119"/>
                  </a:lnTo>
                  <a:lnTo>
                    <a:pt x="116" y="119"/>
                  </a:lnTo>
                  <a:lnTo>
                    <a:pt x="116" y="121"/>
                  </a:lnTo>
                  <a:lnTo>
                    <a:pt x="116" y="120"/>
                  </a:lnTo>
                  <a:lnTo>
                    <a:pt x="117" y="120"/>
                  </a:lnTo>
                  <a:lnTo>
                    <a:pt x="117" y="121"/>
                  </a:lnTo>
                  <a:lnTo>
                    <a:pt x="118" y="121"/>
                  </a:lnTo>
                  <a:lnTo>
                    <a:pt x="118" y="119"/>
                  </a:lnTo>
                  <a:lnTo>
                    <a:pt x="118" y="120"/>
                  </a:lnTo>
                  <a:lnTo>
                    <a:pt x="119" y="120"/>
                  </a:lnTo>
                  <a:lnTo>
                    <a:pt x="119" y="118"/>
                  </a:lnTo>
                  <a:lnTo>
                    <a:pt x="120" y="118"/>
                  </a:lnTo>
                  <a:lnTo>
                    <a:pt x="120" y="98"/>
                  </a:lnTo>
                  <a:lnTo>
                    <a:pt x="120" y="102"/>
                  </a:lnTo>
                  <a:lnTo>
                    <a:pt x="121" y="102"/>
                  </a:lnTo>
                  <a:lnTo>
                    <a:pt x="121" y="114"/>
                  </a:lnTo>
                  <a:lnTo>
                    <a:pt x="121" y="113"/>
                  </a:lnTo>
                  <a:lnTo>
                    <a:pt x="122" y="113"/>
                  </a:lnTo>
                  <a:lnTo>
                    <a:pt x="122" y="99"/>
                  </a:lnTo>
                  <a:lnTo>
                    <a:pt x="122" y="113"/>
                  </a:lnTo>
                  <a:lnTo>
                    <a:pt x="123" y="113"/>
                  </a:lnTo>
                  <a:lnTo>
                    <a:pt x="123" y="120"/>
                  </a:lnTo>
                  <a:lnTo>
                    <a:pt x="124" y="120"/>
                  </a:lnTo>
                  <a:lnTo>
                    <a:pt x="124" y="122"/>
                  </a:lnTo>
                  <a:lnTo>
                    <a:pt x="124" y="121"/>
                  </a:lnTo>
                  <a:lnTo>
                    <a:pt x="125" y="121"/>
                  </a:lnTo>
                  <a:lnTo>
                    <a:pt x="125" y="123"/>
                  </a:lnTo>
                  <a:lnTo>
                    <a:pt x="125" y="122"/>
                  </a:lnTo>
                  <a:lnTo>
                    <a:pt x="126" y="122"/>
                  </a:lnTo>
                  <a:lnTo>
                    <a:pt x="126" y="120"/>
                  </a:lnTo>
                  <a:lnTo>
                    <a:pt x="126" y="121"/>
                  </a:lnTo>
                  <a:lnTo>
                    <a:pt x="127" y="121"/>
                  </a:lnTo>
                  <a:lnTo>
                    <a:pt x="127" y="122"/>
                  </a:lnTo>
                  <a:lnTo>
                    <a:pt x="128" y="121"/>
                  </a:lnTo>
                  <a:lnTo>
                    <a:pt x="128" y="118"/>
                  </a:lnTo>
                  <a:lnTo>
                    <a:pt x="129" y="118"/>
                  </a:lnTo>
                  <a:lnTo>
                    <a:pt x="129" y="120"/>
                  </a:lnTo>
                  <a:lnTo>
                    <a:pt x="130" y="120"/>
                  </a:lnTo>
                  <a:lnTo>
                    <a:pt x="130" y="121"/>
                  </a:lnTo>
                  <a:lnTo>
                    <a:pt x="131" y="121"/>
                  </a:lnTo>
                  <a:lnTo>
                    <a:pt x="131" y="119"/>
                  </a:lnTo>
                  <a:lnTo>
                    <a:pt x="131" y="121"/>
                  </a:lnTo>
                  <a:lnTo>
                    <a:pt x="132" y="121"/>
                  </a:lnTo>
                  <a:lnTo>
                    <a:pt x="132" y="117"/>
                  </a:lnTo>
                  <a:lnTo>
                    <a:pt x="132" y="122"/>
                  </a:lnTo>
                  <a:lnTo>
                    <a:pt x="132" y="121"/>
                  </a:lnTo>
                  <a:lnTo>
                    <a:pt x="133" y="121"/>
                  </a:lnTo>
                  <a:lnTo>
                    <a:pt x="133" y="122"/>
                  </a:lnTo>
                  <a:lnTo>
                    <a:pt x="134" y="122"/>
                  </a:lnTo>
                  <a:lnTo>
                    <a:pt x="134" y="123"/>
                  </a:lnTo>
                  <a:lnTo>
                    <a:pt x="134" y="122"/>
                  </a:lnTo>
                  <a:lnTo>
                    <a:pt x="135" y="122"/>
                  </a:lnTo>
                  <a:lnTo>
                    <a:pt x="135" y="123"/>
                  </a:lnTo>
                  <a:lnTo>
                    <a:pt x="135" y="122"/>
                  </a:lnTo>
                  <a:lnTo>
                    <a:pt x="136" y="122"/>
                  </a:lnTo>
                  <a:lnTo>
                    <a:pt x="136" y="124"/>
                  </a:lnTo>
                  <a:lnTo>
                    <a:pt x="137" y="124"/>
                  </a:lnTo>
                  <a:lnTo>
                    <a:pt x="138" y="124"/>
                  </a:lnTo>
                  <a:lnTo>
                    <a:pt x="138" y="123"/>
                  </a:lnTo>
                  <a:lnTo>
                    <a:pt x="139" y="123"/>
                  </a:lnTo>
                  <a:lnTo>
                    <a:pt x="139" y="124"/>
                  </a:lnTo>
                  <a:lnTo>
                    <a:pt x="140" y="124"/>
                  </a:lnTo>
                  <a:lnTo>
                    <a:pt x="140" y="122"/>
                  </a:lnTo>
                  <a:lnTo>
                    <a:pt x="141" y="122"/>
                  </a:lnTo>
                  <a:lnTo>
                    <a:pt x="141" y="114"/>
                  </a:lnTo>
                  <a:lnTo>
                    <a:pt x="141" y="120"/>
                  </a:lnTo>
                  <a:lnTo>
                    <a:pt x="142" y="120"/>
                  </a:lnTo>
                  <a:lnTo>
                    <a:pt x="142" y="123"/>
                  </a:lnTo>
                  <a:lnTo>
                    <a:pt x="142" y="122"/>
                  </a:lnTo>
                  <a:lnTo>
                    <a:pt x="143" y="122"/>
                  </a:lnTo>
                  <a:lnTo>
                    <a:pt x="143" y="123"/>
                  </a:lnTo>
                  <a:lnTo>
                    <a:pt x="143" y="122"/>
                  </a:lnTo>
                  <a:lnTo>
                    <a:pt x="144" y="122"/>
                  </a:lnTo>
                  <a:lnTo>
                    <a:pt x="144" y="123"/>
                  </a:lnTo>
                  <a:lnTo>
                    <a:pt x="144" y="122"/>
                  </a:lnTo>
                  <a:lnTo>
                    <a:pt x="145" y="122"/>
                  </a:lnTo>
                  <a:lnTo>
                    <a:pt x="145" y="124"/>
                  </a:lnTo>
                  <a:lnTo>
                    <a:pt x="145" y="122"/>
                  </a:lnTo>
                  <a:lnTo>
                    <a:pt x="146" y="122"/>
                  </a:lnTo>
                  <a:lnTo>
                    <a:pt x="146" y="123"/>
                  </a:lnTo>
                  <a:lnTo>
                    <a:pt x="147" y="122"/>
                  </a:lnTo>
                  <a:lnTo>
                    <a:pt x="147" y="121"/>
                  </a:lnTo>
                  <a:lnTo>
                    <a:pt x="147" y="122"/>
                  </a:lnTo>
                  <a:lnTo>
                    <a:pt x="148" y="122"/>
                  </a:lnTo>
                  <a:lnTo>
                    <a:pt x="148" y="119"/>
                  </a:lnTo>
                  <a:lnTo>
                    <a:pt x="149" y="119"/>
                  </a:lnTo>
                  <a:lnTo>
                    <a:pt x="149" y="121"/>
                  </a:lnTo>
                  <a:lnTo>
                    <a:pt x="150" y="121"/>
                  </a:lnTo>
                  <a:lnTo>
                    <a:pt x="150" y="124"/>
                  </a:lnTo>
                  <a:lnTo>
                    <a:pt x="150" y="123"/>
                  </a:lnTo>
                  <a:lnTo>
                    <a:pt x="151" y="123"/>
                  </a:lnTo>
                  <a:lnTo>
                    <a:pt x="151" y="98"/>
                  </a:lnTo>
                  <a:lnTo>
                    <a:pt x="151" y="105"/>
                  </a:lnTo>
                  <a:lnTo>
                    <a:pt x="152" y="105"/>
                  </a:lnTo>
                  <a:lnTo>
                    <a:pt x="152" y="118"/>
                  </a:lnTo>
                  <a:lnTo>
                    <a:pt x="153" y="118"/>
                  </a:lnTo>
                  <a:lnTo>
                    <a:pt x="153" y="122"/>
                  </a:lnTo>
                  <a:lnTo>
                    <a:pt x="154" y="122"/>
                  </a:lnTo>
                  <a:lnTo>
                    <a:pt x="154" y="123"/>
                  </a:lnTo>
                  <a:lnTo>
                    <a:pt x="154" y="122"/>
                  </a:lnTo>
                  <a:lnTo>
                    <a:pt x="155" y="122"/>
                  </a:lnTo>
                  <a:lnTo>
                    <a:pt x="155" y="124"/>
                  </a:lnTo>
                  <a:lnTo>
                    <a:pt x="155" y="122"/>
                  </a:lnTo>
                  <a:lnTo>
                    <a:pt x="156" y="122"/>
                  </a:lnTo>
                  <a:lnTo>
                    <a:pt x="156" y="124"/>
                  </a:lnTo>
                  <a:lnTo>
                    <a:pt x="156" y="123"/>
                  </a:lnTo>
                  <a:lnTo>
                    <a:pt x="157" y="123"/>
                  </a:lnTo>
                  <a:lnTo>
                    <a:pt x="157" y="124"/>
                  </a:lnTo>
                  <a:lnTo>
                    <a:pt x="158" y="123"/>
                  </a:lnTo>
                  <a:lnTo>
                    <a:pt x="158" y="122"/>
                  </a:lnTo>
                  <a:lnTo>
                    <a:pt x="158" y="123"/>
                  </a:lnTo>
                  <a:lnTo>
                    <a:pt x="159" y="123"/>
                  </a:lnTo>
                  <a:lnTo>
                    <a:pt x="159" y="121"/>
                  </a:lnTo>
                  <a:lnTo>
                    <a:pt x="159" y="122"/>
                  </a:lnTo>
                  <a:lnTo>
                    <a:pt x="160" y="122"/>
                  </a:lnTo>
                  <a:lnTo>
                    <a:pt x="160" y="123"/>
                  </a:lnTo>
                  <a:lnTo>
                    <a:pt x="160" y="122"/>
                  </a:lnTo>
                  <a:lnTo>
                    <a:pt x="161" y="122"/>
                  </a:lnTo>
                  <a:lnTo>
                    <a:pt x="161" y="123"/>
                  </a:lnTo>
                  <a:lnTo>
                    <a:pt x="162" y="123"/>
                  </a:lnTo>
                  <a:lnTo>
                    <a:pt x="162" y="120"/>
                  </a:lnTo>
                  <a:lnTo>
                    <a:pt x="162" y="122"/>
                  </a:lnTo>
                  <a:lnTo>
                    <a:pt x="163" y="122"/>
                  </a:lnTo>
                  <a:lnTo>
                    <a:pt x="163" y="123"/>
                  </a:lnTo>
                  <a:lnTo>
                    <a:pt x="163" y="122"/>
                  </a:lnTo>
                  <a:lnTo>
                    <a:pt x="164" y="122"/>
                  </a:lnTo>
                  <a:lnTo>
                    <a:pt x="164" y="123"/>
                  </a:lnTo>
                  <a:lnTo>
                    <a:pt x="165" y="123"/>
                  </a:lnTo>
                  <a:lnTo>
                    <a:pt x="166" y="123"/>
                  </a:lnTo>
                  <a:lnTo>
                    <a:pt x="166" y="124"/>
                  </a:lnTo>
                  <a:lnTo>
                    <a:pt x="167" y="124"/>
                  </a:lnTo>
                  <a:lnTo>
                    <a:pt x="167" y="122"/>
                  </a:lnTo>
                  <a:lnTo>
                    <a:pt x="168" y="122"/>
                  </a:lnTo>
                  <a:lnTo>
                    <a:pt x="168" y="123"/>
                  </a:lnTo>
                  <a:lnTo>
                    <a:pt x="169" y="123"/>
                  </a:lnTo>
                  <a:lnTo>
                    <a:pt x="169" y="121"/>
                  </a:lnTo>
                  <a:lnTo>
                    <a:pt x="170" y="121"/>
                  </a:lnTo>
                  <a:lnTo>
                    <a:pt x="170" y="123"/>
                  </a:lnTo>
                  <a:lnTo>
                    <a:pt x="170" y="121"/>
                  </a:lnTo>
                  <a:lnTo>
                    <a:pt x="171" y="121"/>
                  </a:lnTo>
                  <a:lnTo>
                    <a:pt x="171" y="122"/>
                  </a:lnTo>
                  <a:lnTo>
                    <a:pt x="172" y="122"/>
                  </a:lnTo>
                  <a:lnTo>
                    <a:pt x="172" y="120"/>
                  </a:lnTo>
                  <a:lnTo>
                    <a:pt x="173" y="120"/>
                  </a:lnTo>
                  <a:lnTo>
                    <a:pt x="173" y="87"/>
                  </a:lnTo>
                  <a:lnTo>
                    <a:pt x="173" y="103"/>
                  </a:lnTo>
                  <a:lnTo>
                    <a:pt x="174" y="103"/>
                  </a:lnTo>
                  <a:lnTo>
                    <a:pt x="174" y="73"/>
                  </a:lnTo>
                  <a:lnTo>
                    <a:pt x="174" y="103"/>
                  </a:lnTo>
                  <a:lnTo>
                    <a:pt x="175" y="103"/>
                  </a:lnTo>
                  <a:lnTo>
                    <a:pt x="175" y="112"/>
                  </a:lnTo>
                  <a:lnTo>
                    <a:pt x="176" y="112"/>
                  </a:lnTo>
                  <a:lnTo>
                    <a:pt x="176" y="119"/>
                  </a:lnTo>
                  <a:lnTo>
                    <a:pt x="177" y="119"/>
                  </a:lnTo>
                  <a:lnTo>
                    <a:pt x="177" y="122"/>
                  </a:lnTo>
                  <a:lnTo>
                    <a:pt x="177" y="121"/>
                  </a:lnTo>
                  <a:lnTo>
                    <a:pt x="178" y="121"/>
                  </a:lnTo>
                  <a:lnTo>
                    <a:pt x="178" y="122"/>
                  </a:lnTo>
                  <a:lnTo>
                    <a:pt x="179" y="121"/>
                  </a:lnTo>
                  <a:lnTo>
                    <a:pt x="179" y="119"/>
                  </a:lnTo>
                  <a:lnTo>
                    <a:pt x="179" y="121"/>
                  </a:lnTo>
                  <a:lnTo>
                    <a:pt x="180" y="121"/>
                  </a:lnTo>
                  <a:lnTo>
                    <a:pt x="180" y="123"/>
                  </a:lnTo>
                  <a:lnTo>
                    <a:pt x="181" y="123"/>
                  </a:lnTo>
                  <a:lnTo>
                    <a:pt x="181" y="124"/>
                  </a:lnTo>
                  <a:lnTo>
                    <a:pt x="182" y="123"/>
                  </a:lnTo>
                  <a:lnTo>
                    <a:pt x="182" y="122"/>
                  </a:lnTo>
                  <a:lnTo>
                    <a:pt x="183" y="122"/>
                  </a:lnTo>
                  <a:lnTo>
                    <a:pt x="183" y="123"/>
                  </a:lnTo>
                  <a:lnTo>
                    <a:pt x="184" y="122"/>
                  </a:lnTo>
                  <a:lnTo>
                    <a:pt x="184" y="121"/>
                  </a:lnTo>
                  <a:lnTo>
                    <a:pt x="185" y="121"/>
                  </a:lnTo>
                  <a:lnTo>
                    <a:pt x="185" y="123"/>
                  </a:lnTo>
                  <a:lnTo>
                    <a:pt x="185" y="122"/>
                  </a:lnTo>
                  <a:lnTo>
                    <a:pt x="186" y="122"/>
                  </a:lnTo>
                  <a:lnTo>
                    <a:pt x="186" y="123"/>
                  </a:lnTo>
                  <a:lnTo>
                    <a:pt x="186" y="122"/>
                  </a:lnTo>
                  <a:lnTo>
                    <a:pt x="187" y="122"/>
                  </a:lnTo>
                  <a:lnTo>
                    <a:pt x="187" y="123"/>
                  </a:lnTo>
                  <a:lnTo>
                    <a:pt x="188" y="123"/>
                  </a:lnTo>
                  <a:lnTo>
                    <a:pt x="188" y="121"/>
                  </a:lnTo>
                  <a:lnTo>
                    <a:pt x="189" y="121"/>
                  </a:lnTo>
                  <a:lnTo>
                    <a:pt x="189" y="123"/>
                  </a:lnTo>
                  <a:lnTo>
                    <a:pt x="190" y="123"/>
                  </a:lnTo>
                  <a:lnTo>
                    <a:pt x="190" y="124"/>
                  </a:lnTo>
                  <a:lnTo>
                    <a:pt x="191" y="123"/>
                  </a:lnTo>
                  <a:lnTo>
                    <a:pt x="191" y="121"/>
                  </a:lnTo>
                  <a:lnTo>
                    <a:pt x="192" y="121"/>
                  </a:lnTo>
                  <a:lnTo>
                    <a:pt x="192" y="122"/>
                  </a:lnTo>
                  <a:lnTo>
                    <a:pt x="193" y="121"/>
                  </a:lnTo>
                  <a:lnTo>
                    <a:pt x="193" y="119"/>
                  </a:lnTo>
                  <a:lnTo>
                    <a:pt x="194" y="119"/>
                  </a:lnTo>
                  <a:lnTo>
                    <a:pt x="194" y="86"/>
                  </a:lnTo>
                  <a:lnTo>
                    <a:pt x="194" y="108"/>
                  </a:lnTo>
                  <a:lnTo>
                    <a:pt x="195" y="108"/>
                  </a:lnTo>
                  <a:lnTo>
                    <a:pt x="195" y="82"/>
                  </a:lnTo>
                  <a:lnTo>
                    <a:pt x="195" y="108"/>
                  </a:lnTo>
                  <a:lnTo>
                    <a:pt x="196" y="108"/>
                  </a:lnTo>
                  <a:lnTo>
                    <a:pt x="196" y="116"/>
                  </a:lnTo>
                  <a:lnTo>
                    <a:pt x="196" y="113"/>
                  </a:lnTo>
                  <a:lnTo>
                    <a:pt x="197" y="113"/>
                  </a:lnTo>
                  <a:lnTo>
                    <a:pt x="197" y="117"/>
                  </a:lnTo>
                  <a:lnTo>
                    <a:pt x="197" y="113"/>
                  </a:lnTo>
                  <a:lnTo>
                    <a:pt x="198" y="113"/>
                  </a:lnTo>
                  <a:lnTo>
                    <a:pt x="198" y="121"/>
                  </a:lnTo>
                  <a:lnTo>
                    <a:pt x="198" y="120"/>
                  </a:lnTo>
                  <a:lnTo>
                    <a:pt x="199" y="120"/>
                  </a:lnTo>
                  <a:lnTo>
                    <a:pt x="199" y="122"/>
                  </a:lnTo>
                  <a:lnTo>
                    <a:pt x="200" y="122"/>
                  </a:lnTo>
                  <a:lnTo>
                    <a:pt x="201" y="122"/>
                  </a:lnTo>
                  <a:lnTo>
                    <a:pt x="201" y="123"/>
                  </a:lnTo>
                  <a:lnTo>
                    <a:pt x="201" y="122"/>
                  </a:lnTo>
                  <a:lnTo>
                    <a:pt x="202" y="122"/>
                  </a:lnTo>
                  <a:lnTo>
                    <a:pt x="202" y="124"/>
                  </a:lnTo>
                  <a:lnTo>
                    <a:pt x="202" y="123"/>
                  </a:lnTo>
                  <a:lnTo>
                    <a:pt x="203" y="123"/>
                  </a:lnTo>
                  <a:lnTo>
                    <a:pt x="203" y="124"/>
                  </a:lnTo>
                  <a:lnTo>
                    <a:pt x="204" y="123"/>
                  </a:lnTo>
                  <a:lnTo>
                    <a:pt x="204" y="122"/>
                  </a:lnTo>
                  <a:lnTo>
                    <a:pt x="205" y="122"/>
                  </a:lnTo>
                  <a:lnTo>
                    <a:pt x="205" y="123"/>
                  </a:lnTo>
                  <a:lnTo>
                    <a:pt x="205" y="122"/>
                  </a:lnTo>
                  <a:lnTo>
                    <a:pt x="206" y="122"/>
                  </a:lnTo>
                  <a:lnTo>
                    <a:pt x="206" y="123"/>
                  </a:lnTo>
                  <a:lnTo>
                    <a:pt x="207" y="123"/>
                  </a:lnTo>
                  <a:lnTo>
                    <a:pt x="207" y="121"/>
                  </a:lnTo>
                  <a:lnTo>
                    <a:pt x="207" y="124"/>
                  </a:lnTo>
                  <a:lnTo>
                    <a:pt x="207" y="122"/>
                  </a:lnTo>
                  <a:lnTo>
                    <a:pt x="208" y="122"/>
                  </a:lnTo>
                  <a:lnTo>
                    <a:pt x="208" y="123"/>
                  </a:lnTo>
                  <a:lnTo>
                    <a:pt x="208" y="122"/>
                  </a:lnTo>
                  <a:lnTo>
                    <a:pt x="209" y="122"/>
                  </a:lnTo>
                  <a:lnTo>
                    <a:pt x="209" y="123"/>
                  </a:lnTo>
                  <a:lnTo>
                    <a:pt x="210" y="123"/>
                  </a:lnTo>
                  <a:lnTo>
                    <a:pt x="210" y="124"/>
                  </a:lnTo>
                  <a:lnTo>
                    <a:pt x="211" y="124"/>
                  </a:lnTo>
                  <a:lnTo>
                    <a:pt x="211" y="121"/>
                  </a:lnTo>
                  <a:lnTo>
                    <a:pt x="212" y="121"/>
                  </a:lnTo>
                  <a:lnTo>
                    <a:pt x="212" y="120"/>
                  </a:lnTo>
                  <a:lnTo>
                    <a:pt x="213" y="120"/>
                  </a:lnTo>
                  <a:lnTo>
                    <a:pt x="213" y="77"/>
                  </a:lnTo>
                  <a:lnTo>
                    <a:pt x="213" y="107"/>
                  </a:lnTo>
                  <a:lnTo>
                    <a:pt x="214" y="107"/>
                  </a:lnTo>
                  <a:lnTo>
                    <a:pt x="214" y="74"/>
                  </a:lnTo>
                  <a:lnTo>
                    <a:pt x="214" y="107"/>
                  </a:lnTo>
                  <a:lnTo>
                    <a:pt x="215" y="107"/>
                  </a:lnTo>
                  <a:lnTo>
                    <a:pt x="215" y="119"/>
                  </a:lnTo>
                  <a:lnTo>
                    <a:pt x="215" y="118"/>
                  </a:lnTo>
                  <a:lnTo>
                    <a:pt x="216" y="118"/>
                  </a:lnTo>
                  <a:lnTo>
                    <a:pt x="216" y="119"/>
                  </a:lnTo>
                  <a:lnTo>
                    <a:pt x="216" y="118"/>
                  </a:lnTo>
                  <a:lnTo>
                    <a:pt x="217" y="118"/>
                  </a:lnTo>
                  <a:lnTo>
                    <a:pt x="217" y="123"/>
                  </a:lnTo>
                  <a:lnTo>
                    <a:pt x="217" y="120"/>
                  </a:lnTo>
                  <a:lnTo>
                    <a:pt x="218" y="120"/>
                  </a:lnTo>
                  <a:lnTo>
                    <a:pt x="218" y="122"/>
                  </a:lnTo>
                  <a:lnTo>
                    <a:pt x="219" y="122"/>
                  </a:lnTo>
                  <a:lnTo>
                    <a:pt x="219" y="123"/>
                  </a:lnTo>
                  <a:lnTo>
                    <a:pt x="220" y="123"/>
                  </a:lnTo>
                  <a:lnTo>
                    <a:pt x="220" y="121"/>
                  </a:lnTo>
                  <a:lnTo>
                    <a:pt x="221" y="121"/>
                  </a:lnTo>
                  <a:lnTo>
                    <a:pt x="221" y="120"/>
                  </a:lnTo>
                  <a:lnTo>
                    <a:pt x="222" y="120"/>
                  </a:lnTo>
                  <a:lnTo>
                    <a:pt x="222" y="124"/>
                  </a:lnTo>
                  <a:lnTo>
                    <a:pt x="222" y="123"/>
                  </a:lnTo>
                  <a:lnTo>
                    <a:pt x="223" y="123"/>
                  </a:lnTo>
                  <a:lnTo>
                    <a:pt x="223" y="124"/>
                  </a:lnTo>
                  <a:lnTo>
                    <a:pt x="223" y="123"/>
                  </a:lnTo>
                  <a:lnTo>
                    <a:pt x="224" y="123"/>
                  </a:lnTo>
                  <a:lnTo>
                    <a:pt x="224" y="124"/>
                  </a:lnTo>
                  <a:lnTo>
                    <a:pt x="225" y="123"/>
                  </a:lnTo>
                  <a:lnTo>
                    <a:pt x="225" y="122"/>
                  </a:lnTo>
                  <a:lnTo>
                    <a:pt x="226" y="122"/>
                  </a:lnTo>
                  <a:lnTo>
                    <a:pt x="226" y="123"/>
                  </a:lnTo>
                  <a:lnTo>
                    <a:pt x="227" y="123"/>
                  </a:lnTo>
                  <a:lnTo>
                    <a:pt x="227" y="118"/>
                  </a:lnTo>
                  <a:lnTo>
                    <a:pt x="227" y="121"/>
                  </a:lnTo>
                  <a:lnTo>
                    <a:pt x="228" y="121"/>
                  </a:lnTo>
                  <a:lnTo>
                    <a:pt x="228" y="123"/>
                  </a:lnTo>
                  <a:lnTo>
                    <a:pt x="229" y="123"/>
                  </a:lnTo>
                  <a:lnTo>
                    <a:pt x="229" y="124"/>
                  </a:lnTo>
                  <a:lnTo>
                    <a:pt x="230" y="124"/>
                  </a:lnTo>
                  <a:lnTo>
                    <a:pt x="230" y="122"/>
                  </a:lnTo>
                  <a:lnTo>
                    <a:pt x="231" y="122"/>
                  </a:lnTo>
                  <a:lnTo>
                    <a:pt x="231" y="124"/>
                  </a:lnTo>
                  <a:lnTo>
                    <a:pt x="231" y="123"/>
                  </a:lnTo>
                  <a:lnTo>
                    <a:pt x="232" y="123"/>
                  </a:lnTo>
                  <a:lnTo>
                    <a:pt x="233" y="123"/>
                  </a:lnTo>
                  <a:lnTo>
                    <a:pt x="233" y="122"/>
                  </a:lnTo>
                  <a:lnTo>
                    <a:pt x="233" y="124"/>
                  </a:lnTo>
                  <a:lnTo>
                    <a:pt x="233" y="122"/>
                  </a:lnTo>
                  <a:lnTo>
                    <a:pt x="234" y="122"/>
                  </a:lnTo>
                  <a:lnTo>
                    <a:pt x="234" y="123"/>
                  </a:lnTo>
                  <a:lnTo>
                    <a:pt x="235" y="122"/>
                  </a:lnTo>
                  <a:lnTo>
                    <a:pt x="236" y="122"/>
                  </a:lnTo>
                  <a:lnTo>
                    <a:pt x="236" y="123"/>
                  </a:lnTo>
                  <a:lnTo>
                    <a:pt x="237" y="123"/>
                  </a:lnTo>
                  <a:lnTo>
                    <a:pt x="238" y="123"/>
                  </a:lnTo>
                  <a:lnTo>
                    <a:pt x="238" y="122"/>
                  </a:lnTo>
                  <a:lnTo>
                    <a:pt x="238" y="124"/>
                  </a:lnTo>
                  <a:lnTo>
                    <a:pt x="238" y="122"/>
                  </a:lnTo>
                  <a:lnTo>
                    <a:pt x="239" y="122"/>
                  </a:lnTo>
                  <a:lnTo>
                    <a:pt x="239" y="123"/>
                  </a:lnTo>
                  <a:lnTo>
                    <a:pt x="240" y="123"/>
                  </a:lnTo>
                  <a:lnTo>
                    <a:pt x="240" y="124"/>
                  </a:lnTo>
                  <a:lnTo>
                    <a:pt x="241" y="124"/>
                  </a:lnTo>
                  <a:lnTo>
                    <a:pt x="241" y="122"/>
                  </a:lnTo>
                  <a:lnTo>
                    <a:pt x="242" y="122"/>
                  </a:lnTo>
                  <a:lnTo>
                    <a:pt x="242" y="123"/>
                  </a:lnTo>
                  <a:lnTo>
                    <a:pt x="242" y="122"/>
                  </a:lnTo>
                  <a:lnTo>
                    <a:pt x="243" y="122"/>
                  </a:lnTo>
                  <a:lnTo>
                    <a:pt x="243" y="124"/>
                  </a:lnTo>
                  <a:lnTo>
                    <a:pt x="243" y="123"/>
                  </a:lnTo>
                  <a:lnTo>
                    <a:pt x="244" y="123"/>
                  </a:lnTo>
                  <a:lnTo>
                    <a:pt x="244" y="124"/>
                  </a:lnTo>
                  <a:lnTo>
                    <a:pt x="244" y="123"/>
                  </a:lnTo>
                  <a:lnTo>
                    <a:pt x="245" y="123"/>
                  </a:lnTo>
                  <a:lnTo>
                    <a:pt x="245" y="124"/>
                  </a:lnTo>
                  <a:lnTo>
                    <a:pt x="245" y="123"/>
                  </a:lnTo>
                  <a:lnTo>
                    <a:pt x="246" y="123"/>
                  </a:lnTo>
                  <a:lnTo>
                    <a:pt x="246" y="124"/>
                  </a:lnTo>
                  <a:lnTo>
                    <a:pt x="247" y="124"/>
                  </a:lnTo>
                  <a:lnTo>
                    <a:pt x="248" y="124"/>
                  </a:lnTo>
                  <a:lnTo>
                    <a:pt x="248" y="123"/>
                  </a:lnTo>
                  <a:lnTo>
                    <a:pt x="249" y="123"/>
                  </a:lnTo>
                  <a:lnTo>
                    <a:pt x="249" y="124"/>
                  </a:lnTo>
                  <a:lnTo>
                    <a:pt x="249" y="123"/>
                  </a:lnTo>
                  <a:lnTo>
                    <a:pt x="250" y="123"/>
                  </a:lnTo>
                  <a:lnTo>
                    <a:pt x="250" y="124"/>
                  </a:lnTo>
                  <a:lnTo>
                    <a:pt x="250" y="123"/>
                  </a:lnTo>
                  <a:lnTo>
                    <a:pt x="251" y="123"/>
                  </a:lnTo>
                  <a:lnTo>
                    <a:pt x="251" y="124"/>
                  </a:lnTo>
                  <a:lnTo>
                    <a:pt x="252" y="123"/>
                  </a:lnTo>
                  <a:lnTo>
                    <a:pt x="252" y="122"/>
                  </a:lnTo>
                  <a:lnTo>
                    <a:pt x="253" y="122"/>
                  </a:lnTo>
                  <a:lnTo>
                    <a:pt x="253" y="123"/>
                  </a:lnTo>
                  <a:lnTo>
                    <a:pt x="254" y="122"/>
                  </a:lnTo>
                  <a:lnTo>
                    <a:pt x="254" y="120"/>
                  </a:lnTo>
                  <a:lnTo>
                    <a:pt x="254" y="121"/>
                  </a:lnTo>
                  <a:lnTo>
                    <a:pt x="255" y="121"/>
                  </a:lnTo>
                  <a:lnTo>
                    <a:pt x="255" y="123"/>
                  </a:lnTo>
                  <a:lnTo>
                    <a:pt x="256" y="121"/>
                  </a:lnTo>
                  <a:lnTo>
                    <a:pt x="256" y="119"/>
                  </a:lnTo>
                  <a:lnTo>
                    <a:pt x="257" y="119"/>
                  </a:lnTo>
                  <a:lnTo>
                    <a:pt x="257" y="121"/>
                  </a:lnTo>
                  <a:lnTo>
                    <a:pt x="258" y="119"/>
                  </a:lnTo>
                  <a:lnTo>
                    <a:pt x="258" y="73"/>
                  </a:lnTo>
                  <a:lnTo>
                    <a:pt x="258" y="80"/>
                  </a:lnTo>
                  <a:lnTo>
                    <a:pt x="259" y="80"/>
                  </a:lnTo>
                  <a:lnTo>
                    <a:pt x="259" y="51"/>
                  </a:lnTo>
                  <a:lnTo>
                    <a:pt x="259" y="80"/>
                  </a:lnTo>
                  <a:lnTo>
                    <a:pt x="260" y="80"/>
                  </a:lnTo>
                  <a:lnTo>
                    <a:pt x="260" y="113"/>
                  </a:lnTo>
                  <a:lnTo>
                    <a:pt x="261" y="113"/>
                  </a:lnTo>
                  <a:lnTo>
                    <a:pt x="261" y="117"/>
                  </a:lnTo>
                  <a:lnTo>
                    <a:pt x="262" y="117"/>
                  </a:lnTo>
                  <a:lnTo>
                    <a:pt x="262" y="122"/>
                  </a:lnTo>
                  <a:lnTo>
                    <a:pt x="262" y="120"/>
                  </a:lnTo>
                  <a:lnTo>
                    <a:pt x="263" y="120"/>
                  </a:lnTo>
                  <a:lnTo>
                    <a:pt x="263" y="121"/>
                  </a:lnTo>
                  <a:lnTo>
                    <a:pt x="264" y="121"/>
                  </a:lnTo>
                  <a:lnTo>
                    <a:pt x="264" y="123"/>
                  </a:lnTo>
                  <a:lnTo>
                    <a:pt x="264" y="122"/>
                  </a:lnTo>
                  <a:lnTo>
                    <a:pt x="265" y="122"/>
                  </a:lnTo>
                  <a:lnTo>
                    <a:pt x="265" y="123"/>
                  </a:lnTo>
                  <a:lnTo>
                    <a:pt x="265" y="122"/>
                  </a:lnTo>
                  <a:lnTo>
                    <a:pt x="266" y="122"/>
                  </a:lnTo>
                  <a:lnTo>
                    <a:pt x="266" y="123"/>
                  </a:lnTo>
                  <a:lnTo>
                    <a:pt x="267" y="123"/>
                  </a:lnTo>
                  <a:lnTo>
                    <a:pt x="267" y="124"/>
                  </a:lnTo>
                  <a:lnTo>
                    <a:pt x="268" y="124"/>
                  </a:lnTo>
                  <a:lnTo>
                    <a:pt x="268" y="121"/>
                  </a:lnTo>
                  <a:lnTo>
                    <a:pt x="269" y="121"/>
                  </a:lnTo>
                  <a:lnTo>
                    <a:pt x="269" y="122"/>
                  </a:lnTo>
                  <a:lnTo>
                    <a:pt x="270" y="122"/>
                  </a:lnTo>
                  <a:lnTo>
                    <a:pt x="270" y="123"/>
                  </a:lnTo>
                  <a:lnTo>
                    <a:pt x="270" y="122"/>
                  </a:lnTo>
                  <a:lnTo>
                    <a:pt x="271" y="122"/>
                  </a:lnTo>
                  <a:lnTo>
                    <a:pt x="271" y="123"/>
                  </a:lnTo>
                  <a:lnTo>
                    <a:pt x="271" y="122"/>
                  </a:lnTo>
                  <a:lnTo>
                    <a:pt x="272" y="122"/>
                  </a:lnTo>
                  <a:lnTo>
                    <a:pt x="272" y="123"/>
                  </a:lnTo>
                  <a:lnTo>
                    <a:pt x="273" y="122"/>
                  </a:lnTo>
                  <a:lnTo>
                    <a:pt x="274" y="122"/>
                  </a:lnTo>
                  <a:lnTo>
                    <a:pt x="275" y="122"/>
                  </a:lnTo>
                  <a:lnTo>
                    <a:pt x="275" y="109"/>
                  </a:lnTo>
                  <a:lnTo>
                    <a:pt x="275" y="121"/>
                  </a:lnTo>
                  <a:lnTo>
                    <a:pt x="276" y="121"/>
                  </a:lnTo>
                  <a:lnTo>
                    <a:pt x="276" y="122"/>
                  </a:lnTo>
                  <a:lnTo>
                    <a:pt x="276" y="121"/>
                  </a:lnTo>
                  <a:lnTo>
                    <a:pt x="277" y="121"/>
                  </a:lnTo>
                  <a:lnTo>
                    <a:pt x="277" y="122"/>
                  </a:lnTo>
                  <a:lnTo>
                    <a:pt x="278" y="122"/>
                  </a:lnTo>
                  <a:lnTo>
                    <a:pt x="279" y="122"/>
                  </a:lnTo>
                  <a:lnTo>
                    <a:pt x="279" y="120"/>
                  </a:lnTo>
                  <a:lnTo>
                    <a:pt x="280" y="120"/>
                  </a:lnTo>
                  <a:lnTo>
                    <a:pt x="280" y="121"/>
                  </a:lnTo>
                  <a:lnTo>
                    <a:pt x="281" y="121"/>
                  </a:lnTo>
                  <a:lnTo>
                    <a:pt x="281" y="122"/>
                  </a:lnTo>
                  <a:lnTo>
                    <a:pt x="282" y="122"/>
                  </a:lnTo>
                  <a:lnTo>
                    <a:pt x="282" y="123"/>
                  </a:lnTo>
                  <a:lnTo>
                    <a:pt x="283" y="122"/>
                  </a:lnTo>
                  <a:lnTo>
                    <a:pt x="284" y="122"/>
                  </a:lnTo>
                  <a:lnTo>
                    <a:pt x="284" y="119"/>
                  </a:lnTo>
                  <a:lnTo>
                    <a:pt x="285" y="119"/>
                  </a:lnTo>
                  <a:lnTo>
                    <a:pt x="285" y="121"/>
                  </a:lnTo>
                  <a:lnTo>
                    <a:pt x="285" y="120"/>
                  </a:lnTo>
                  <a:lnTo>
                    <a:pt x="286" y="120"/>
                  </a:lnTo>
                  <a:lnTo>
                    <a:pt x="286" y="123"/>
                  </a:lnTo>
                  <a:lnTo>
                    <a:pt x="287" y="123"/>
                  </a:lnTo>
                  <a:lnTo>
                    <a:pt x="287" y="124"/>
                  </a:lnTo>
                  <a:lnTo>
                    <a:pt x="288" y="123"/>
                  </a:lnTo>
                  <a:lnTo>
                    <a:pt x="288" y="122"/>
                  </a:lnTo>
                  <a:lnTo>
                    <a:pt x="288" y="123"/>
                  </a:lnTo>
                  <a:lnTo>
                    <a:pt x="289" y="123"/>
                  </a:lnTo>
                  <a:lnTo>
                    <a:pt x="289" y="121"/>
                  </a:lnTo>
                  <a:lnTo>
                    <a:pt x="289" y="123"/>
                  </a:lnTo>
                  <a:lnTo>
                    <a:pt x="290" y="123"/>
                  </a:lnTo>
                  <a:lnTo>
                    <a:pt x="290" y="124"/>
                  </a:lnTo>
                  <a:lnTo>
                    <a:pt x="291" y="123"/>
                  </a:lnTo>
                  <a:lnTo>
                    <a:pt x="292" y="123"/>
                  </a:lnTo>
                  <a:lnTo>
                    <a:pt x="292" y="124"/>
                  </a:lnTo>
                  <a:lnTo>
                    <a:pt x="292" y="123"/>
                  </a:lnTo>
                  <a:lnTo>
                    <a:pt x="293" y="123"/>
                  </a:lnTo>
                  <a:lnTo>
                    <a:pt x="293" y="124"/>
                  </a:lnTo>
                  <a:lnTo>
                    <a:pt x="294" y="123"/>
                  </a:lnTo>
                  <a:lnTo>
                    <a:pt x="294" y="121"/>
                  </a:lnTo>
                  <a:lnTo>
                    <a:pt x="295" y="121"/>
                  </a:lnTo>
                  <a:lnTo>
                    <a:pt x="295" y="120"/>
                  </a:lnTo>
                  <a:lnTo>
                    <a:pt x="296" y="120"/>
                  </a:lnTo>
                  <a:lnTo>
                    <a:pt x="296" y="123"/>
                  </a:lnTo>
                  <a:lnTo>
                    <a:pt x="296" y="122"/>
                  </a:lnTo>
                  <a:lnTo>
                    <a:pt x="297" y="122"/>
                  </a:lnTo>
                  <a:lnTo>
                    <a:pt x="297" y="123"/>
                  </a:lnTo>
                  <a:lnTo>
                    <a:pt x="297" y="122"/>
                  </a:lnTo>
                  <a:lnTo>
                    <a:pt x="298" y="122"/>
                  </a:lnTo>
                  <a:lnTo>
                    <a:pt x="298" y="123"/>
                  </a:lnTo>
                  <a:lnTo>
                    <a:pt x="299" y="122"/>
                  </a:lnTo>
                  <a:lnTo>
                    <a:pt x="299" y="121"/>
                  </a:lnTo>
                  <a:lnTo>
                    <a:pt x="300" y="121"/>
                  </a:lnTo>
                  <a:lnTo>
                    <a:pt x="300" y="116"/>
                  </a:lnTo>
                  <a:lnTo>
                    <a:pt x="301" y="116"/>
                  </a:lnTo>
                  <a:lnTo>
                    <a:pt x="301" y="108"/>
                  </a:lnTo>
                  <a:lnTo>
                    <a:pt x="301" y="110"/>
                  </a:lnTo>
                  <a:lnTo>
                    <a:pt x="302" y="110"/>
                  </a:lnTo>
                  <a:lnTo>
                    <a:pt x="302" y="121"/>
                  </a:lnTo>
                  <a:lnTo>
                    <a:pt x="303" y="121"/>
                  </a:lnTo>
                  <a:lnTo>
                    <a:pt x="303" y="123"/>
                  </a:lnTo>
                  <a:lnTo>
                    <a:pt x="303" y="121"/>
                  </a:lnTo>
                  <a:lnTo>
                    <a:pt x="304" y="121"/>
                  </a:lnTo>
                  <a:lnTo>
                    <a:pt x="304" y="123"/>
                  </a:lnTo>
                  <a:lnTo>
                    <a:pt x="304" y="121"/>
                  </a:lnTo>
                  <a:lnTo>
                    <a:pt x="305" y="121"/>
                  </a:lnTo>
                  <a:lnTo>
                    <a:pt x="305" y="124"/>
                  </a:lnTo>
                  <a:lnTo>
                    <a:pt x="305" y="123"/>
                  </a:lnTo>
                  <a:lnTo>
                    <a:pt x="306" y="123"/>
                  </a:lnTo>
                  <a:lnTo>
                    <a:pt x="306" y="124"/>
                  </a:lnTo>
                  <a:lnTo>
                    <a:pt x="306" y="123"/>
                  </a:lnTo>
                  <a:lnTo>
                    <a:pt x="307" y="123"/>
                  </a:lnTo>
                  <a:lnTo>
                    <a:pt x="307" y="124"/>
                  </a:lnTo>
                  <a:lnTo>
                    <a:pt x="308" y="123"/>
                  </a:lnTo>
                  <a:lnTo>
                    <a:pt x="308" y="122"/>
                  </a:lnTo>
                  <a:lnTo>
                    <a:pt x="309" y="122"/>
                  </a:lnTo>
                  <a:lnTo>
                    <a:pt x="309" y="123"/>
                  </a:lnTo>
                  <a:lnTo>
                    <a:pt x="310" y="123"/>
                  </a:lnTo>
                  <a:lnTo>
                    <a:pt x="310" y="124"/>
                  </a:lnTo>
                  <a:lnTo>
                    <a:pt x="311" y="124"/>
                  </a:lnTo>
                  <a:lnTo>
                    <a:pt x="311" y="121"/>
                  </a:lnTo>
                  <a:lnTo>
                    <a:pt x="311" y="122"/>
                  </a:lnTo>
                  <a:lnTo>
                    <a:pt x="312" y="122"/>
                  </a:lnTo>
                  <a:lnTo>
                    <a:pt x="312" y="123"/>
                  </a:lnTo>
                  <a:lnTo>
                    <a:pt x="313" y="123"/>
                  </a:lnTo>
                  <a:lnTo>
                    <a:pt x="314" y="123"/>
                  </a:lnTo>
                  <a:lnTo>
                    <a:pt x="314" y="124"/>
                  </a:lnTo>
                  <a:lnTo>
                    <a:pt x="315" y="123"/>
                  </a:lnTo>
                  <a:lnTo>
                    <a:pt x="315" y="122"/>
                  </a:lnTo>
                  <a:lnTo>
                    <a:pt x="316" y="122"/>
                  </a:lnTo>
                  <a:lnTo>
                    <a:pt x="316" y="123"/>
                  </a:lnTo>
                  <a:lnTo>
                    <a:pt x="317" y="122"/>
                  </a:lnTo>
                  <a:lnTo>
                    <a:pt x="317" y="120"/>
                  </a:lnTo>
                  <a:lnTo>
                    <a:pt x="318" y="120"/>
                  </a:lnTo>
                  <a:lnTo>
                    <a:pt x="319" y="120"/>
                  </a:lnTo>
                  <a:lnTo>
                    <a:pt x="319" y="118"/>
                  </a:lnTo>
                  <a:lnTo>
                    <a:pt x="320" y="118"/>
                  </a:lnTo>
                  <a:lnTo>
                    <a:pt x="320" y="87"/>
                  </a:lnTo>
                  <a:lnTo>
                    <a:pt x="321" y="87"/>
                  </a:lnTo>
                  <a:lnTo>
                    <a:pt x="321" y="120"/>
                  </a:lnTo>
                  <a:lnTo>
                    <a:pt x="322" y="120"/>
                  </a:lnTo>
                  <a:lnTo>
                    <a:pt x="322" y="122"/>
                  </a:lnTo>
                  <a:lnTo>
                    <a:pt x="323" y="122"/>
                  </a:lnTo>
                  <a:lnTo>
                    <a:pt x="323" y="123"/>
                  </a:lnTo>
                  <a:lnTo>
                    <a:pt x="323" y="122"/>
                  </a:lnTo>
                  <a:lnTo>
                    <a:pt x="324" y="122"/>
                  </a:lnTo>
                  <a:lnTo>
                    <a:pt x="324" y="123"/>
                  </a:lnTo>
                  <a:lnTo>
                    <a:pt x="324" y="122"/>
                  </a:lnTo>
                  <a:lnTo>
                    <a:pt x="325" y="122"/>
                  </a:lnTo>
                  <a:lnTo>
                    <a:pt x="325" y="123"/>
                  </a:lnTo>
                  <a:lnTo>
                    <a:pt x="325" y="122"/>
                  </a:lnTo>
                  <a:lnTo>
                    <a:pt x="326" y="122"/>
                  </a:lnTo>
                  <a:lnTo>
                    <a:pt x="326" y="124"/>
                  </a:lnTo>
                  <a:lnTo>
                    <a:pt x="326" y="123"/>
                  </a:lnTo>
                  <a:lnTo>
                    <a:pt x="327" y="123"/>
                  </a:lnTo>
                  <a:lnTo>
                    <a:pt x="327" y="124"/>
                  </a:lnTo>
                  <a:lnTo>
                    <a:pt x="328" y="123"/>
                  </a:lnTo>
                  <a:lnTo>
                    <a:pt x="329" y="123"/>
                  </a:lnTo>
                  <a:lnTo>
                    <a:pt x="329" y="122"/>
                  </a:lnTo>
                  <a:lnTo>
                    <a:pt x="329" y="124"/>
                  </a:lnTo>
                  <a:lnTo>
                    <a:pt x="330" y="122"/>
                  </a:lnTo>
                  <a:lnTo>
                    <a:pt x="330" y="121"/>
                  </a:lnTo>
                  <a:lnTo>
                    <a:pt x="330" y="122"/>
                  </a:lnTo>
                  <a:lnTo>
                    <a:pt x="331" y="122"/>
                  </a:lnTo>
                  <a:lnTo>
                    <a:pt x="331" y="124"/>
                  </a:lnTo>
                  <a:lnTo>
                    <a:pt x="331" y="122"/>
                  </a:lnTo>
                  <a:lnTo>
                    <a:pt x="332" y="122"/>
                  </a:lnTo>
                  <a:lnTo>
                    <a:pt x="332" y="124"/>
                  </a:lnTo>
                  <a:lnTo>
                    <a:pt x="332" y="123"/>
                  </a:lnTo>
                  <a:lnTo>
                    <a:pt x="333" y="123"/>
                  </a:lnTo>
                  <a:lnTo>
                    <a:pt x="333" y="124"/>
                  </a:lnTo>
                  <a:lnTo>
                    <a:pt x="334" y="124"/>
                  </a:lnTo>
                  <a:lnTo>
                    <a:pt x="335" y="124"/>
                  </a:lnTo>
                  <a:lnTo>
                    <a:pt x="335" y="123"/>
                  </a:lnTo>
                  <a:lnTo>
                    <a:pt x="336" y="123"/>
                  </a:lnTo>
                  <a:lnTo>
                    <a:pt x="336" y="124"/>
                  </a:lnTo>
                  <a:lnTo>
                    <a:pt x="337" y="124"/>
                  </a:lnTo>
                  <a:lnTo>
                    <a:pt x="338" y="124"/>
                  </a:lnTo>
                  <a:lnTo>
                    <a:pt x="338" y="123"/>
                  </a:lnTo>
                  <a:lnTo>
                    <a:pt x="339" y="123"/>
                  </a:lnTo>
                  <a:lnTo>
                    <a:pt x="339" y="124"/>
                  </a:lnTo>
                  <a:lnTo>
                    <a:pt x="340" y="124"/>
                  </a:lnTo>
                  <a:lnTo>
                    <a:pt x="340" y="121"/>
                  </a:lnTo>
                  <a:lnTo>
                    <a:pt x="340" y="122"/>
                  </a:lnTo>
                  <a:lnTo>
                    <a:pt x="341" y="122"/>
                  </a:lnTo>
                  <a:lnTo>
                    <a:pt x="341" y="123"/>
                  </a:lnTo>
                  <a:lnTo>
                    <a:pt x="342" y="123"/>
                  </a:lnTo>
                  <a:lnTo>
                    <a:pt x="342" y="124"/>
                  </a:lnTo>
                  <a:lnTo>
                    <a:pt x="343" y="124"/>
                  </a:lnTo>
                  <a:lnTo>
                    <a:pt x="344" y="124"/>
                  </a:lnTo>
                  <a:lnTo>
                    <a:pt x="344" y="123"/>
                  </a:lnTo>
                  <a:lnTo>
                    <a:pt x="345" y="123"/>
                  </a:lnTo>
                  <a:lnTo>
                    <a:pt x="345" y="124"/>
                  </a:lnTo>
                  <a:lnTo>
                    <a:pt x="345" y="123"/>
                  </a:lnTo>
                  <a:lnTo>
                    <a:pt x="346" y="123"/>
                  </a:lnTo>
                  <a:lnTo>
                    <a:pt x="346" y="124"/>
                  </a:lnTo>
                  <a:lnTo>
                    <a:pt x="347" y="123"/>
                  </a:lnTo>
                  <a:lnTo>
                    <a:pt x="347" y="122"/>
                  </a:lnTo>
                  <a:lnTo>
                    <a:pt x="348" y="122"/>
                  </a:lnTo>
                  <a:lnTo>
                    <a:pt x="348" y="123"/>
                  </a:lnTo>
                  <a:lnTo>
                    <a:pt x="349" y="122"/>
                  </a:lnTo>
                  <a:lnTo>
                    <a:pt x="349" y="119"/>
                  </a:lnTo>
                  <a:lnTo>
                    <a:pt x="350" y="119"/>
                  </a:lnTo>
                  <a:lnTo>
                    <a:pt x="350" y="105"/>
                  </a:lnTo>
                  <a:lnTo>
                    <a:pt x="350" y="114"/>
                  </a:lnTo>
                  <a:lnTo>
                    <a:pt x="351" y="114"/>
                  </a:lnTo>
                  <a:lnTo>
                    <a:pt x="351" y="119"/>
                  </a:lnTo>
                  <a:lnTo>
                    <a:pt x="352" y="119"/>
                  </a:lnTo>
                  <a:lnTo>
                    <a:pt x="352" y="112"/>
                  </a:lnTo>
                  <a:lnTo>
                    <a:pt x="352" y="119"/>
                  </a:lnTo>
                  <a:lnTo>
                    <a:pt x="353" y="119"/>
                  </a:lnTo>
                  <a:lnTo>
                    <a:pt x="353" y="122"/>
                  </a:lnTo>
                  <a:lnTo>
                    <a:pt x="354" y="122"/>
                  </a:lnTo>
                  <a:lnTo>
                    <a:pt x="355" y="122"/>
                  </a:lnTo>
                  <a:lnTo>
                    <a:pt x="356" y="122"/>
                  </a:lnTo>
                  <a:lnTo>
                    <a:pt x="356" y="123"/>
                  </a:lnTo>
                  <a:lnTo>
                    <a:pt x="357" y="122"/>
                  </a:lnTo>
                  <a:lnTo>
                    <a:pt x="357" y="119"/>
                  </a:lnTo>
                  <a:lnTo>
                    <a:pt x="358" y="119"/>
                  </a:lnTo>
                  <a:lnTo>
                    <a:pt x="358" y="112"/>
                  </a:lnTo>
                  <a:lnTo>
                    <a:pt x="358" y="113"/>
                  </a:lnTo>
                  <a:lnTo>
                    <a:pt x="359" y="113"/>
                  </a:lnTo>
                  <a:lnTo>
                    <a:pt x="359" y="120"/>
                  </a:lnTo>
                  <a:lnTo>
                    <a:pt x="360" y="120"/>
                  </a:lnTo>
                  <a:lnTo>
                    <a:pt x="360" y="122"/>
                  </a:lnTo>
                  <a:lnTo>
                    <a:pt x="360" y="121"/>
                  </a:lnTo>
                  <a:lnTo>
                    <a:pt x="361" y="121"/>
                  </a:lnTo>
                  <a:lnTo>
                    <a:pt x="361" y="122"/>
                  </a:lnTo>
                  <a:lnTo>
                    <a:pt x="361" y="121"/>
                  </a:lnTo>
                  <a:lnTo>
                    <a:pt x="362" y="121"/>
                  </a:lnTo>
                  <a:lnTo>
                    <a:pt x="362" y="122"/>
                  </a:lnTo>
                  <a:lnTo>
                    <a:pt x="363" y="122"/>
                  </a:lnTo>
                  <a:lnTo>
                    <a:pt x="363" y="120"/>
                  </a:lnTo>
                  <a:lnTo>
                    <a:pt x="363" y="123"/>
                  </a:lnTo>
                  <a:lnTo>
                    <a:pt x="363" y="122"/>
                  </a:lnTo>
                  <a:lnTo>
                    <a:pt x="364" y="122"/>
                  </a:lnTo>
                  <a:lnTo>
                    <a:pt x="364" y="123"/>
                  </a:lnTo>
                  <a:lnTo>
                    <a:pt x="365" y="123"/>
                  </a:lnTo>
                  <a:lnTo>
                    <a:pt x="365" y="124"/>
                  </a:lnTo>
                  <a:lnTo>
                    <a:pt x="365" y="123"/>
                  </a:lnTo>
                  <a:lnTo>
                    <a:pt x="366" y="123"/>
                  </a:lnTo>
                  <a:lnTo>
                    <a:pt x="366" y="124"/>
                  </a:lnTo>
                  <a:lnTo>
                    <a:pt x="367" y="123"/>
                  </a:lnTo>
                  <a:lnTo>
                    <a:pt x="367" y="120"/>
                  </a:lnTo>
                  <a:lnTo>
                    <a:pt x="368" y="120"/>
                  </a:lnTo>
                  <a:lnTo>
                    <a:pt x="368" y="123"/>
                  </a:lnTo>
                  <a:lnTo>
                    <a:pt x="368" y="122"/>
                  </a:lnTo>
                  <a:lnTo>
                    <a:pt x="369" y="122"/>
                  </a:lnTo>
                  <a:lnTo>
                    <a:pt x="369" y="123"/>
                  </a:lnTo>
                  <a:lnTo>
                    <a:pt x="369" y="122"/>
                  </a:lnTo>
                  <a:lnTo>
                    <a:pt x="370" y="122"/>
                  </a:lnTo>
                  <a:lnTo>
                    <a:pt x="370" y="124"/>
                  </a:lnTo>
                  <a:lnTo>
                    <a:pt x="370" y="122"/>
                  </a:lnTo>
                  <a:lnTo>
                    <a:pt x="371" y="122"/>
                  </a:lnTo>
                  <a:lnTo>
                    <a:pt x="371" y="124"/>
                  </a:lnTo>
                  <a:lnTo>
                    <a:pt x="371" y="123"/>
                  </a:lnTo>
                  <a:lnTo>
                    <a:pt x="372" y="123"/>
                  </a:lnTo>
                  <a:lnTo>
                    <a:pt x="373" y="123"/>
                  </a:lnTo>
                  <a:lnTo>
                    <a:pt x="373" y="124"/>
                  </a:lnTo>
                  <a:lnTo>
                    <a:pt x="374" y="124"/>
                  </a:lnTo>
                  <a:lnTo>
                    <a:pt x="374" y="122"/>
                  </a:lnTo>
                  <a:lnTo>
                    <a:pt x="375" y="122"/>
                  </a:lnTo>
                  <a:lnTo>
                    <a:pt x="375" y="124"/>
                  </a:lnTo>
                  <a:lnTo>
                    <a:pt x="375" y="123"/>
                  </a:lnTo>
                  <a:lnTo>
                    <a:pt x="376" y="123"/>
                  </a:lnTo>
                  <a:lnTo>
                    <a:pt x="376" y="124"/>
                  </a:lnTo>
                  <a:lnTo>
                    <a:pt x="376" y="123"/>
                  </a:lnTo>
                  <a:lnTo>
                    <a:pt x="377" y="123"/>
                  </a:lnTo>
                  <a:lnTo>
                    <a:pt x="377" y="124"/>
                  </a:lnTo>
                  <a:lnTo>
                    <a:pt x="377" y="123"/>
                  </a:lnTo>
                  <a:lnTo>
                    <a:pt x="378" y="123"/>
                  </a:lnTo>
                  <a:lnTo>
                    <a:pt x="378" y="124"/>
                  </a:lnTo>
                  <a:lnTo>
                    <a:pt x="378" y="123"/>
                  </a:lnTo>
                  <a:lnTo>
                    <a:pt x="379" y="123"/>
                  </a:lnTo>
                  <a:lnTo>
                    <a:pt x="379" y="124"/>
                  </a:lnTo>
                  <a:lnTo>
                    <a:pt x="380" y="123"/>
                  </a:lnTo>
                  <a:lnTo>
                    <a:pt x="381" y="123"/>
                  </a:lnTo>
                  <a:lnTo>
                    <a:pt x="381" y="122"/>
                  </a:lnTo>
                  <a:lnTo>
                    <a:pt x="381" y="123"/>
                  </a:lnTo>
                  <a:lnTo>
                    <a:pt x="382" y="123"/>
                  </a:lnTo>
                  <a:lnTo>
                    <a:pt x="383" y="123"/>
                  </a:lnTo>
                  <a:lnTo>
                    <a:pt x="383" y="122"/>
                  </a:lnTo>
                  <a:lnTo>
                    <a:pt x="384" y="122"/>
                  </a:lnTo>
                  <a:lnTo>
                    <a:pt x="384" y="120"/>
                  </a:lnTo>
                  <a:lnTo>
                    <a:pt x="385" y="120"/>
                  </a:lnTo>
                  <a:lnTo>
                    <a:pt x="386" y="120"/>
                  </a:lnTo>
                  <a:lnTo>
                    <a:pt x="386" y="119"/>
                  </a:lnTo>
                  <a:lnTo>
                    <a:pt x="387" y="119"/>
                  </a:lnTo>
                  <a:lnTo>
                    <a:pt x="387" y="115"/>
                  </a:lnTo>
                  <a:lnTo>
                    <a:pt x="388" y="115"/>
                  </a:lnTo>
                  <a:lnTo>
                    <a:pt x="388" y="109"/>
                  </a:lnTo>
                  <a:lnTo>
                    <a:pt x="388" y="110"/>
                  </a:lnTo>
                  <a:lnTo>
                    <a:pt x="389" y="110"/>
                  </a:lnTo>
                  <a:lnTo>
                    <a:pt x="389" y="93"/>
                  </a:lnTo>
                  <a:lnTo>
                    <a:pt x="390" y="93"/>
                  </a:lnTo>
                  <a:lnTo>
                    <a:pt x="390" y="80"/>
                  </a:lnTo>
                  <a:lnTo>
                    <a:pt x="390" y="82"/>
                  </a:lnTo>
                  <a:lnTo>
                    <a:pt x="391" y="82"/>
                  </a:lnTo>
                  <a:lnTo>
                    <a:pt x="391" y="101"/>
                  </a:lnTo>
                  <a:lnTo>
                    <a:pt x="392" y="101"/>
                  </a:lnTo>
                  <a:lnTo>
                    <a:pt x="392" y="107"/>
                  </a:lnTo>
                  <a:lnTo>
                    <a:pt x="393" y="107"/>
                  </a:lnTo>
                  <a:lnTo>
                    <a:pt x="393" y="99"/>
                  </a:lnTo>
                  <a:lnTo>
                    <a:pt x="393" y="108"/>
                  </a:lnTo>
                  <a:lnTo>
                    <a:pt x="394" y="99"/>
                  </a:lnTo>
                  <a:lnTo>
                    <a:pt x="394" y="1"/>
                  </a:lnTo>
                  <a:lnTo>
                    <a:pt x="394" y="71"/>
                  </a:lnTo>
                  <a:lnTo>
                    <a:pt x="395" y="71"/>
                  </a:lnTo>
                  <a:lnTo>
                    <a:pt x="395" y="0"/>
                  </a:lnTo>
                  <a:lnTo>
                    <a:pt x="395" y="71"/>
                  </a:lnTo>
                  <a:lnTo>
                    <a:pt x="396" y="71"/>
                  </a:lnTo>
                  <a:lnTo>
                    <a:pt x="396" y="104"/>
                  </a:lnTo>
                  <a:lnTo>
                    <a:pt x="396" y="100"/>
                  </a:lnTo>
                  <a:lnTo>
                    <a:pt x="397" y="100"/>
                  </a:lnTo>
                  <a:lnTo>
                    <a:pt x="397" y="113"/>
                  </a:lnTo>
                  <a:lnTo>
                    <a:pt x="397" y="109"/>
                  </a:lnTo>
                  <a:lnTo>
                    <a:pt x="398" y="109"/>
                  </a:lnTo>
                  <a:lnTo>
                    <a:pt x="398" y="114"/>
                  </a:lnTo>
                  <a:lnTo>
                    <a:pt x="398" y="111"/>
                  </a:lnTo>
                  <a:lnTo>
                    <a:pt x="399" y="111"/>
                  </a:lnTo>
                  <a:lnTo>
                    <a:pt x="399" y="108"/>
                  </a:lnTo>
                  <a:lnTo>
                    <a:pt x="399" y="111"/>
                  </a:lnTo>
                  <a:lnTo>
                    <a:pt x="400" y="111"/>
                  </a:lnTo>
                  <a:lnTo>
                    <a:pt x="400" y="117"/>
                  </a:lnTo>
                  <a:lnTo>
                    <a:pt x="401" y="117"/>
                  </a:lnTo>
                  <a:lnTo>
                    <a:pt x="401" y="119"/>
                  </a:lnTo>
                  <a:lnTo>
                    <a:pt x="402" y="119"/>
                  </a:lnTo>
                  <a:lnTo>
                    <a:pt x="402" y="121"/>
                  </a:lnTo>
                  <a:lnTo>
                    <a:pt x="402" y="119"/>
                  </a:lnTo>
                  <a:lnTo>
                    <a:pt x="403" y="119"/>
                  </a:lnTo>
                  <a:lnTo>
                    <a:pt x="403" y="121"/>
                  </a:lnTo>
                  <a:lnTo>
                    <a:pt x="404" y="121"/>
                  </a:lnTo>
                  <a:lnTo>
                    <a:pt x="404" y="122"/>
                  </a:lnTo>
                  <a:lnTo>
                    <a:pt x="405" y="122"/>
                  </a:lnTo>
                  <a:lnTo>
                    <a:pt x="405" y="123"/>
                  </a:lnTo>
                  <a:lnTo>
                    <a:pt x="406" y="123"/>
                  </a:lnTo>
                  <a:lnTo>
                    <a:pt x="407" y="123"/>
                  </a:lnTo>
                  <a:lnTo>
                    <a:pt x="407" y="124"/>
                  </a:lnTo>
                  <a:lnTo>
                    <a:pt x="408" y="124"/>
                  </a:lnTo>
                  <a:lnTo>
                    <a:pt x="408" y="122"/>
                  </a:lnTo>
                  <a:lnTo>
                    <a:pt x="408" y="123"/>
                  </a:lnTo>
                  <a:lnTo>
                    <a:pt x="409" y="123"/>
                  </a:lnTo>
                  <a:lnTo>
                    <a:pt x="410" y="123"/>
                  </a:lnTo>
                  <a:lnTo>
                    <a:pt x="411" y="123"/>
                  </a:lnTo>
                  <a:lnTo>
                    <a:pt x="412" y="123"/>
                  </a:lnTo>
                  <a:lnTo>
                    <a:pt x="412" y="124"/>
                  </a:lnTo>
                  <a:lnTo>
                    <a:pt x="413" y="123"/>
                  </a:lnTo>
                  <a:lnTo>
                    <a:pt x="413" y="122"/>
                  </a:lnTo>
                  <a:lnTo>
                    <a:pt x="414" y="122"/>
                  </a:lnTo>
                  <a:lnTo>
                    <a:pt x="414" y="123"/>
                  </a:lnTo>
                  <a:lnTo>
                    <a:pt x="414" y="122"/>
                  </a:lnTo>
                  <a:lnTo>
                    <a:pt x="415" y="122"/>
                  </a:lnTo>
                  <a:lnTo>
                    <a:pt x="415" y="123"/>
                  </a:lnTo>
                  <a:lnTo>
                    <a:pt x="416" y="123"/>
                  </a:lnTo>
                  <a:lnTo>
                    <a:pt x="417" y="123"/>
                  </a:lnTo>
                  <a:lnTo>
                    <a:pt x="417" y="124"/>
                  </a:lnTo>
                  <a:lnTo>
                    <a:pt x="418" y="124"/>
                  </a:lnTo>
                  <a:lnTo>
                    <a:pt x="419" y="124"/>
                  </a:lnTo>
                  <a:lnTo>
                    <a:pt x="419" y="123"/>
                  </a:lnTo>
                  <a:lnTo>
                    <a:pt x="420" y="123"/>
                  </a:lnTo>
                  <a:lnTo>
                    <a:pt x="420" y="124"/>
                  </a:lnTo>
                  <a:lnTo>
                    <a:pt x="420" y="123"/>
                  </a:lnTo>
                  <a:lnTo>
                    <a:pt x="421" y="123"/>
                  </a:lnTo>
                  <a:lnTo>
                    <a:pt x="421" y="124"/>
                  </a:lnTo>
                  <a:lnTo>
                    <a:pt x="421" y="123"/>
                  </a:lnTo>
                  <a:lnTo>
                    <a:pt x="422" y="123"/>
                  </a:lnTo>
                  <a:lnTo>
                    <a:pt x="422" y="124"/>
                  </a:lnTo>
                  <a:lnTo>
                    <a:pt x="423" y="124"/>
                  </a:lnTo>
                  <a:lnTo>
                    <a:pt x="424" y="124"/>
                  </a:lnTo>
                  <a:lnTo>
                    <a:pt x="424" y="123"/>
                  </a:lnTo>
                  <a:lnTo>
                    <a:pt x="425" y="123"/>
                  </a:lnTo>
                  <a:lnTo>
                    <a:pt x="425" y="124"/>
                  </a:lnTo>
                  <a:lnTo>
                    <a:pt x="425" y="123"/>
                  </a:lnTo>
                  <a:lnTo>
                    <a:pt x="426" y="123"/>
                  </a:lnTo>
                  <a:lnTo>
                    <a:pt x="426" y="124"/>
                  </a:lnTo>
                  <a:lnTo>
                    <a:pt x="426" y="123"/>
                  </a:lnTo>
                  <a:lnTo>
                    <a:pt x="427" y="123"/>
                  </a:lnTo>
                  <a:lnTo>
                    <a:pt x="427" y="124"/>
                  </a:lnTo>
                  <a:lnTo>
                    <a:pt x="428" y="123"/>
                  </a:lnTo>
                  <a:lnTo>
                    <a:pt x="428" y="121"/>
                  </a:lnTo>
                  <a:lnTo>
                    <a:pt x="429" y="121"/>
                  </a:lnTo>
                  <a:lnTo>
                    <a:pt x="429" y="119"/>
                  </a:lnTo>
                  <a:lnTo>
                    <a:pt x="429" y="121"/>
                  </a:lnTo>
                  <a:lnTo>
                    <a:pt x="430" y="121"/>
                  </a:lnTo>
                  <a:lnTo>
                    <a:pt x="430" y="123"/>
                  </a:lnTo>
                  <a:lnTo>
                    <a:pt x="431" y="123"/>
                  </a:lnTo>
                  <a:lnTo>
                    <a:pt x="432" y="123"/>
                  </a:lnTo>
                  <a:lnTo>
                    <a:pt x="433" y="123"/>
                  </a:lnTo>
                  <a:lnTo>
                    <a:pt x="433" y="124"/>
                  </a:lnTo>
                  <a:lnTo>
                    <a:pt x="434" y="123"/>
                  </a:lnTo>
                  <a:lnTo>
                    <a:pt x="435" y="123"/>
                  </a:lnTo>
                  <a:lnTo>
                    <a:pt x="436" y="123"/>
                  </a:lnTo>
                  <a:lnTo>
                    <a:pt x="436" y="122"/>
                  </a:lnTo>
                  <a:lnTo>
                    <a:pt x="437" y="122"/>
                  </a:lnTo>
                  <a:lnTo>
                    <a:pt x="437" y="123"/>
                  </a:lnTo>
                  <a:lnTo>
                    <a:pt x="437" y="122"/>
                  </a:lnTo>
                  <a:lnTo>
                    <a:pt x="438" y="122"/>
                  </a:lnTo>
                  <a:lnTo>
                    <a:pt x="438" y="123"/>
                  </a:lnTo>
                  <a:lnTo>
                    <a:pt x="439" y="122"/>
                  </a:lnTo>
                  <a:lnTo>
                    <a:pt x="439" y="112"/>
                  </a:lnTo>
                  <a:lnTo>
                    <a:pt x="439" y="119"/>
                  </a:lnTo>
                  <a:lnTo>
                    <a:pt x="440" y="119"/>
                  </a:lnTo>
                  <a:lnTo>
                    <a:pt x="440" y="111"/>
                  </a:lnTo>
                  <a:lnTo>
                    <a:pt x="440" y="119"/>
                  </a:lnTo>
                  <a:lnTo>
                    <a:pt x="441" y="119"/>
                  </a:lnTo>
                  <a:lnTo>
                    <a:pt x="441" y="121"/>
                  </a:lnTo>
                  <a:lnTo>
                    <a:pt x="442" y="121"/>
                  </a:lnTo>
                  <a:lnTo>
                    <a:pt x="442" y="123"/>
                  </a:lnTo>
                  <a:lnTo>
                    <a:pt x="442" y="122"/>
                  </a:lnTo>
                  <a:lnTo>
                    <a:pt x="443" y="122"/>
                  </a:lnTo>
                  <a:lnTo>
                    <a:pt x="443" y="123"/>
                  </a:lnTo>
                  <a:lnTo>
                    <a:pt x="444" y="123"/>
                  </a:lnTo>
                  <a:lnTo>
                    <a:pt x="444" y="124"/>
                  </a:lnTo>
                  <a:lnTo>
                    <a:pt x="445" y="124"/>
                  </a:lnTo>
                  <a:lnTo>
                    <a:pt x="446" y="124"/>
                  </a:lnTo>
                  <a:lnTo>
                    <a:pt x="446" y="123"/>
                  </a:lnTo>
                  <a:lnTo>
                    <a:pt x="447" y="123"/>
                  </a:lnTo>
                  <a:lnTo>
                    <a:pt x="447" y="124"/>
                  </a:lnTo>
                  <a:lnTo>
                    <a:pt x="448" y="123"/>
                  </a:lnTo>
                  <a:lnTo>
                    <a:pt x="449" y="123"/>
                  </a:lnTo>
                  <a:lnTo>
                    <a:pt x="450" y="123"/>
                  </a:lnTo>
                  <a:lnTo>
                    <a:pt x="450" y="122"/>
                  </a:lnTo>
                  <a:lnTo>
                    <a:pt x="450" y="123"/>
                  </a:lnTo>
                  <a:lnTo>
                    <a:pt x="451" y="123"/>
                  </a:lnTo>
                  <a:lnTo>
                    <a:pt x="452" y="123"/>
                  </a:lnTo>
                  <a:lnTo>
                    <a:pt x="452" y="124"/>
                  </a:lnTo>
                  <a:lnTo>
                    <a:pt x="452" y="123"/>
                  </a:lnTo>
                  <a:lnTo>
                    <a:pt x="453" y="123"/>
                  </a:lnTo>
                  <a:lnTo>
                    <a:pt x="453" y="124"/>
                  </a:lnTo>
                  <a:lnTo>
                    <a:pt x="454" y="124"/>
                  </a:lnTo>
                  <a:lnTo>
                    <a:pt x="455" y="124"/>
                  </a:lnTo>
                  <a:lnTo>
                    <a:pt x="456" y="124"/>
                  </a:lnTo>
                  <a:lnTo>
                    <a:pt x="456" y="123"/>
                  </a:lnTo>
                  <a:lnTo>
                    <a:pt x="457" y="123"/>
                  </a:lnTo>
                  <a:lnTo>
                    <a:pt x="457" y="124"/>
                  </a:lnTo>
                  <a:lnTo>
                    <a:pt x="457" y="123"/>
                  </a:lnTo>
                  <a:lnTo>
                    <a:pt x="458" y="123"/>
                  </a:lnTo>
                  <a:lnTo>
                    <a:pt x="458" y="124"/>
                  </a:lnTo>
                  <a:lnTo>
                    <a:pt x="458" y="123"/>
                  </a:lnTo>
                  <a:lnTo>
                    <a:pt x="459" y="123"/>
                  </a:lnTo>
                  <a:lnTo>
                    <a:pt x="459" y="124"/>
                  </a:lnTo>
                  <a:lnTo>
                    <a:pt x="459" y="123"/>
                  </a:lnTo>
                  <a:lnTo>
                    <a:pt x="460" y="123"/>
                  </a:lnTo>
                  <a:lnTo>
                    <a:pt x="460" y="124"/>
                  </a:lnTo>
                  <a:lnTo>
                    <a:pt x="461" y="124"/>
                  </a:lnTo>
                  <a:lnTo>
                    <a:pt x="462" y="124"/>
                  </a:lnTo>
                  <a:lnTo>
                    <a:pt x="462" y="123"/>
                  </a:lnTo>
                  <a:lnTo>
                    <a:pt x="463" y="123"/>
                  </a:lnTo>
                  <a:lnTo>
                    <a:pt x="463" y="124"/>
                  </a:lnTo>
                  <a:lnTo>
                    <a:pt x="463" y="123"/>
                  </a:lnTo>
                  <a:lnTo>
                    <a:pt x="464" y="123"/>
                  </a:lnTo>
                  <a:lnTo>
                    <a:pt x="464" y="124"/>
                  </a:lnTo>
                  <a:lnTo>
                    <a:pt x="464" y="123"/>
                  </a:lnTo>
                  <a:lnTo>
                    <a:pt x="465" y="123"/>
                  </a:lnTo>
                  <a:lnTo>
                    <a:pt x="465" y="124"/>
                  </a:lnTo>
                  <a:lnTo>
                    <a:pt x="465" y="123"/>
                  </a:lnTo>
                  <a:lnTo>
                    <a:pt x="466" y="123"/>
                  </a:lnTo>
                  <a:lnTo>
                    <a:pt x="466" y="124"/>
                  </a:lnTo>
                  <a:lnTo>
                    <a:pt x="467" y="123"/>
                  </a:lnTo>
                  <a:lnTo>
                    <a:pt x="468" y="123"/>
                  </a:lnTo>
                  <a:lnTo>
                    <a:pt x="468" y="124"/>
                  </a:lnTo>
                  <a:lnTo>
                    <a:pt x="469" y="124"/>
                  </a:lnTo>
                  <a:lnTo>
                    <a:pt x="470" y="124"/>
                  </a:lnTo>
                  <a:lnTo>
                    <a:pt x="471" y="124"/>
                  </a:lnTo>
                  <a:lnTo>
                    <a:pt x="471" y="123"/>
                  </a:lnTo>
                  <a:lnTo>
                    <a:pt x="472" y="123"/>
                  </a:lnTo>
                  <a:lnTo>
                    <a:pt x="472" y="122"/>
                  </a:lnTo>
                  <a:lnTo>
                    <a:pt x="473" y="122"/>
                  </a:lnTo>
                  <a:lnTo>
                    <a:pt x="473" y="124"/>
                  </a:lnTo>
                  <a:lnTo>
                    <a:pt x="473" y="123"/>
                  </a:lnTo>
                  <a:lnTo>
                    <a:pt x="474" y="123"/>
                  </a:lnTo>
                  <a:lnTo>
                    <a:pt x="474" y="124"/>
                  </a:lnTo>
                  <a:lnTo>
                    <a:pt x="474" y="123"/>
                  </a:lnTo>
                  <a:lnTo>
                    <a:pt x="475" y="123"/>
                  </a:lnTo>
                  <a:lnTo>
                    <a:pt x="475" y="124"/>
                  </a:lnTo>
                  <a:lnTo>
                    <a:pt x="476" y="123"/>
                  </a:lnTo>
                  <a:lnTo>
                    <a:pt x="476" y="122"/>
                  </a:lnTo>
                  <a:lnTo>
                    <a:pt x="476" y="123"/>
                  </a:lnTo>
                  <a:lnTo>
                    <a:pt x="477" y="123"/>
                  </a:lnTo>
                  <a:lnTo>
                    <a:pt x="478" y="123"/>
                  </a:lnTo>
                  <a:lnTo>
                    <a:pt x="479" y="123"/>
                  </a:lnTo>
                  <a:lnTo>
                    <a:pt x="479" y="122"/>
                  </a:lnTo>
                  <a:lnTo>
                    <a:pt x="480" y="122"/>
                  </a:lnTo>
                  <a:lnTo>
                    <a:pt x="480" y="123"/>
                  </a:lnTo>
                  <a:lnTo>
                    <a:pt x="481" y="122"/>
                  </a:lnTo>
                  <a:lnTo>
                    <a:pt x="482" y="122"/>
                  </a:lnTo>
                  <a:lnTo>
                    <a:pt x="482" y="120"/>
                  </a:lnTo>
                  <a:lnTo>
                    <a:pt x="483" y="120"/>
                  </a:lnTo>
                  <a:lnTo>
                    <a:pt x="483" y="122"/>
                  </a:lnTo>
                  <a:lnTo>
                    <a:pt x="483" y="120"/>
                  </a:lnTo>
                  <a:lnTo>
                    <a:pt x="484" y="120"/>
                  </a:lnTo>
                  <a:lnTo>
                    <a:pt x="484" y="122"/>
                  </a:lnTo>
                  <a:lnTo>
                    <a:pt x="485" y="120"/>
                  </a:lnTo>
                  <a:lnTo>
                    <a:pt x="486" y="120"/>
                  </a:lnTo>
                  <a:lnTo>
                    <a:pt x="486" y="113"/>
                  </a:lnTo>
                  <a:lnTo>
                    <a:pt x="487" y="113"/>
                  </a:lnTo>
                  <a:lnTo>
                    <a:pt x="487" y="100"/>
                  </a:lnTo>
                  <a:lnTo>
                    <a:pt x="487" y="101"/>
                  </a:lnTo>
                  <a:lnTo>
                    <a:pt x="488" y="101"/>
                  </a:lnTo>
                  <a:lnTo>
                    <a:pt x="488" y="116"/>
                  </a:lnTo>
                  <a:lnTo>
                    <a:pt x="489" y="116"/>
                  </a:lnTo>
                  <a:lnTo>
                    <a:pt x="489" y="122"/>
                  </a:lnTo>
                  <a:lnTo>
                    <a:pt x="490" y="122"/>
                  </a:lnTo>
                  <a:lnTo>
                    <a:pt x="491" y="122"/>
                  </a:lnTo>
                  <a:lnTo>
                    <a:pt x="491" y="123"/>
                  </a:lnTo>
                  <a:lnTo>
                    <a:pt x="492" y="123"/>
                  </a:lnTo>
                  <a:lnTo>
                    <a:pt x="493" y="123"/>
                  </a:lnTo>
                  <a:lnTo>
                    <a:pt x="494" y="123"/>
                  </a:lnTo>
                  <a:lnTo>
                    <a:pt x="495" y="123"/>
                  </a:lnTo>
                  <a:lnTo>
                    <a:pt x="495" y="124"/>
                  </a:lnTo>
                  <a:lnTo>
                    <a:pt x="496" y="123"/>
                  </a:lnTo>
                  <a:lnTo>
                    <a:pt x="496" y="122"/>
                  </a:lnTo>
                  <a:lnTo>
                    <a:pt x="496" y="123"/>
                  </a:lnTo>
                  <a:lnTo>
                    <a:pt x="497" y="123"/>
                  </a:lnTo>
                  <a:lnTo>
                    <a:pt x="497" y="124"/>
                  </a:lnTo>
                  <a:lnTo>
                    <a:pt x="497" y="123"/>
                  </a:lnTo>
                  <a:lnTo>
                    <a:pt x="498" y="123"/>
                  </a:lnTo>
                  <a:lnTo>
                    <a:pt x="498" y="124"/>
                  </a:lnTo>
                  <a:lnTo>
                    <a:pt x="499" y="124"/>
                  </a:lnTo>
                  <a:lnTo>
                    <a:pt x="500" y="124"/>
                  </a:lnTo>
                  <a:lnTo>
                    <a:pt x="500" y="123"/>
                  </a:lnTo>
                  <a:lnTo>
                    <a:pt x="500" y="124"/>
                  </a:lnTo>
                  <a:lnTo>
                    <a:pt x="501" y="124"/>
                  </a:lnTo>
                  <a:lnTo>
                    <a:pt x="502" y="124"/>
                  </a:lnTo>
                  <a:lnTo>
                    <a:pt x="503" y="124"/>
                  </a:lnTo>
                  <a:lnTo>
                    <a:pt x="503" y="123"/>
                  </a:lnTo>
                  <a:lnTo>
                    <a:pt x="504" y="123"/>
                  </a:lnTo>
                  <a:lnTo>
                    <a:pt x="504" y="124"/>
                  </a:lnTo>
                  <a:lnTo>
                    <a:pt x="505" y="123"/>
                  </a:lnTo>
                  <a:lnTo>
                    <a:pt x="506" y="123"/>
                  </a:lnTo>
                  <a:lnTo>
                    <a:pt x="507" y="123"/>
                  </a:lnTo>
                  <a:lnTo>
                    <a:pt x="508" y="123"/>
                  </a:lnTo>
                  <a:lnTo>
                    <a:pt x="509" y="123"/>
                  </a:lnTo>
                  <a:lnTo>
                    <a:pt x="510" y="123"/>
                  </a:lnTo>
                  <a:lnTo>
                    <a:pt x="510" y="124"/>
                  </a:lnTo>
                  <a:lnTo>
                    <a:pt x="511" y="123"/>
                  </a:lnTo>
                  <a:lnTo>
                    <a:pt x="511" y="122"/>
                  </a:lnTo>
                  <a:lnTo>
                    <a:pt x="511" y="123"/>
                  </a:lnTo>
                  <a:lnTo>
                    <a:pt x="512" y="123"/>
                  </a:lnTo>
                  <a:lnTo>
                    <a:pt x="513" y="123"/>
                  </a:lnTo>
                  <a:lnTo>
                    <a:pt x="514" y="123"/>
                  </a:lnTo>
                  <a:lnTo>
                    <a:pt x="515" y="123"/>
                  </a:lnTo>
                  <a:lnTo>
                    <a:pt x="515" y="122"/>
                  </a:lnTo>
                  <a:lnTo>
                    <a:pt x="516" y="122"/>
                  </a:lnTo>
                  <a:lnTo>
                    <a:pt x="517" y="122"/>
                  </a:lnTo>
                  <a:lnTo>
                    <a:pt x="518" y="122"/>
                  </a:lnTo>
                  <a:lnTo>
                    <a:pt x="518" y="121"/>
                  </a:lnTo>
                  <a:lnTo>
                    <a:pt x="519" y="121"/>
                  </a:lnTo>
                  <a:lnTo>
                    <a:pt x="519" y="104"/>
                  </a:lnTo>
                  <a:lnTo>
                    <a:pt x="520" y="104"/>
                  </a:lnTo>
                  <a:lnTo>
                    <a:pt x="520" y="121"/>
                  </a:lnTo>
                  <a:lnTo>
                    <a:pt x="521" y="121"/>
                  </a:lnTo>
                  <a:lnTo>
                    <a:pt x="521" y="122"/>
                  </a:lnTo>
                  <a:lnTo>
                    <a:pt x="522" y="122"/>
                  </a:lnTo>
                  <a:lnTo>
                    <a:pt x="523" y="122"/>
                  </a:lnTo>
                  <a:lnTo>
                    <a:pt x="524" y="122"/>
                  </a:lnTo>
                  <a:lnTo>
                    <a:pt x="524" y="123"/>
                  </a:lnTo>
                  <a:lnTo>
                    <a:pt x="525" y="123"/>
                  </a:lnTo>
                  <a:lnTo>
                    <a:pt x="526" y="123"/>
                  </a:lnTo>
                  <a:lnTo>
                    <a:pt x="527" y="123"/>
                  </a:lnTo>
                  <a:lnTo>
                    <a:pt x="527" y="124"/>
                  </a:lnTo>
                  <a:lnTo>
                    <a:pt x="527" y="123"/>
                  </a:lnTo>
                  <a:lnTo>
                    <a:pt x="528" y="123"/>
                  </a:lnTo>
                  <a:lnTo>
                    <a:pt x="528" y="124"/>
                  </a:lnTo>
                  <a:lnTo>
                    <a:pt x="529" y="124"/>
                  </a:lnTo>
                  <a:lnTo>
                    <a:pt x="529" y="122"/>
                  </a:lnTo>
                  <a:lnTo>
                    <a:pt x="529" y="123"/>
                  </a:lnTo>
                  <a:lnTo>
                    <a:pt x="530" y="123"/>
                  </a:lnTo>
                  <a:lnTo>
                    <a:pt x="530" y="124"/>
                  </a:lnTo>
                  <a:lnTo>
                    <a:pt x="531" y="123"/>
                  </a:lnTo>
                  <a:lnTo>
                    <a:pt x="532" y="123"/>
                  </a:lnTo>
                  <a:lnTo>
                    <a:pt x="533" y="123"/>
                  </a:lnTo>
                  <a:lnTo>
                    <a:pt x="533" y="122"/>
                  </a:lnTo>
                  <a:lnTo>
                    <a:pt x="533" y="123"/>
                  </a:lnTo>
                  <a:lnTo>
                    <a:pt x="534" y="123"/>
                  </a:lnTo>
                  <a:lnTo>
                    <a:pt x="534" y="124"/>
                  </a:lnTo>
                  <a:lnTo>
                    <a:pt x="535" y="124"/>
                  </a:lnTo>
                  <a:lnTo>
                    <a:pt x="536" y="124"/>
                  </a:lnTo>
                  <a:lnTo>
                    <a:pt x="536" y="123"/>
                  </a:lnTo>
                  <a:lnTo>
                    <a:pt x="537" y="123"/>
                  </a:lnTo>
                  <a:lnTo>
                    <a:pt x="537" y="124"/>
                  </a:lnTo>
                  <a:lnTo>
                    <a:pt x="537" y="123"/>
                  </a:lnTo>
                  <a:lnTo>
                    <a:pt x="538" y="123"/>
                  </a:lnTo>
                  <a:lnTo>
                    <a:pt x="538" y="124"/>
                  </a:lnTo>
                  <a:lnTo>
                    <a:pt x="538" y="123"/>
                  </a:lnTo>
                  <a:lnTo>
                    <a:pt x="539" y="123"/>
                  </a:lnTo>
                  <a:lnTo>
                    <a:pt x="539" y="124"/>
                  </a:lnTo>
                  <a:lnTo>
                    <a:pt x="540" y="124"/>
                  </a:lnTo>
                  <a:lnTo>
                    <a:pt x="541" y="124"/>
                  </a:lnTo>
                  <a:lnTo>
                    <a:pt x="542" y="124"/>
                  </a:lnTo>
                  <a:lnTo>
                    <a:pt x="543" y="124"/>
                  </a:lnTo>
                  <a:lnTo>
                    <a:pt x="543" y="123"/>
                  </a:lnTo>
                  <a:lnTo>
                    <a:pt x="544" y="123"/>
                  </a:lnTo>
                  <a:lnTo>
                    <a:pt x="544" y="124"/>
                  </a:lnTo>
                  <a:lnTo>
                    <a:pt x="545" y="124"/>
                  </a:lnTo>
                  <a:lnTo>
                    <a:pt x="546" y="124"/>
                  </a:lnTo>
                  <a:lnTo>
                    <a:pt x="547" y="124"/>
                  </a:lnTo>
                  <a:lnTo>
                    <a:pt x="548" y="124"/>
                  </a:lnTo>
                  <a:lnTo>
                    <a:pt x="548" y="123"/>
                  </a:lnTo>
                  <a:lnTo>
                    <a:pt x="549" y="123"/>
                  </a:lnTo>
                  <a:lnTo>
                    <a:pt x="549" y="124"/>
                  </a:lnTo>
                  <a:lnTo>
                    <a:pt x="549" y="123"/>
                  </a:lnTo>
                  <a:lnTo>
                    <a:pt x="550" y="123"/>
                  </a:lnTo>
                  <a:lnTo>
                    <a:pt x="550" y="124"/>
                  </a:lnTo>
                  <a:lnTo>
                    <a:pt x="550" y="123"/>
                  </a:lnTo>
                  <a:lnTo>
                    <a:pt x="551" y="123"/>
                  </a:lnTo>
                  <a:lnTo>
                    <a:pt x="551" y="124"/>
                  </a:lnTo>
                  <a:lnTo>
                    <a:pt x="551" y="123"/>
                  </a:lnTo>
                  <a:lnTo>
                    <a:pt x="552" y="123"/>
                  </a:lnTo>
                  <a:lnTo>
                    <a:pt x="552" y="124"/>
                  </a:lnTo>
                  <a:lnTo>
                    <a:pt x="552" y="123"/>
                  </a:lnTo>
                  <a:lnTo>
                    <a:pt x="553" y="123"/>
                  </a:lnTo>
                  <a:lnTo>
                    <a:pt x="553" y="124"/>
                  </a:lnTo>
                  <a:lnTo>
                    <a:pt x="553" y="123"/>
                  </a:lnTo>
                  <a:lnTo>
                    <a:pt x="554" y="123"/>
                  </a:lnTo>
                  <a:lnTo>
                    <a:pt x="554" y="124"/>
                  </a:lnTo>
                  <a:lnTo>
                    <a:pt x="554" y="123"/>
                  </a:lnTo>
                  <a:lnTo>
                    <a:pt x="555" y="123"/>
                  </a:lnTo>
                  <a:lnTo>
                    <a:pt x="555" y="124"/>
                  </a:lnTo>
                  <a:lnTo>
                    <a:pt x="556" y="124"/>
                  </a:lnTo>
                  <a:lnTo>
                    <a:pt x="557" y="124"/>
                  </a:lnTo>
                  <a:lnTo>
                    <a:pt x="558" y="124"/>
                  </a:lnTo>
                  <a:lnTo>
                    <a:pt x="558" y="123"/>
                  </a:lnTo>
                  <a:lnTo>
                    <a:pt x="558" y="124"/>
                  </a:lnTo>
                  <a:lnTo>
                    <a:pt x="559" y="124"/>
                  </a:lnTo>
                  <a:lnTo>
                    <a:pt x="560" y="124"/>
                  </a:lnTo>
                  <a:lnTo>
                    <a:pt x="561" y="124"/>
                  </a:lnTo>
                  <a:lnTo>
                    <a:pt x="562" y="124"/>
                  </a:lnTo>
                  <a:lnTo>
                    <a:pt x="562" y="123"/>
                  </a:lnTo>
                  <a:lnTo>
                    <a:pt x="562" y="124"/>
                  </a:lnTo>
                  <a:lnTo>
                    <a:pt x="563" y="124"/>
                  </a:lnTo>
                  <a:lnTo>
                    <a:pt x="564" y="124"/>
                  </a:lnTo>
                  <a:lnTo>
                    <a:pt x="564" y="123"/>
                  </a:lnTo>
                  <a:lnTo>
                    <a:pt x="565" y="123"/>
                  </a:lnTo>
                  <a:lnTo>
                    <a:pt x="566" y="123"/>
                  </a:lnTo>
                  <a:lnTo>
                    <a:pt x="566" y="121"/>
                  </a:lnTo>
                  <a:lnTo>
                    <a:pt x="567" y="121"/>
                  </a:lnTo>
                  <a:lnTo>
                    <a:pt x="567" y="122"/>
                  </a:lnTo>
                  <a:lnTo>
                    <a:pt x="568" y="122"/>
                  </a:lnTo>
                  <a:lnTo>
                    <a:pt x="568" y="123"/>
                  </a:lnTo>
                  <a:lnTo>
                    <a:pt x="568" y="122"/>
                  </a:lnTo>
                  <a:lnTo>
                    <a:pt x="569" y="122"/>
                  </a:lnTo>
                  <a:lnTo>
                    <a:pt x="569" y="123"/>
                  </a:lnTo>
                  <a:lnTo>
                    <a:pt x="569" y="122"/>
                  </a:lnTo>
                  <a:lnTo>
                    <a:pt x="570" y="122"/>
                  </a:lnTo>
                  <a:lnTo>
                    <a:pt x="570" y="123"/>
                  </a:lnTo>
                  <a:lnTo>
                    <a:pt x="571" y="123"/>
                  </a:lnTo>
                  <a:lnTo>
                    <a:pt x="571" y="121"/>
                  </a:lnTo>
                  <a:lnTo>
                    <a:pt x="572" y="121"/>
                  </a:lnTo>
                  <a:lnTo>
                    <a:pt x="572" y="122"/>
                  </a:lnTo>
                  <a:lnTo>
                    <a:pt x="573" y="121"/>
                  </a:lnTo>
                  <a:lnTo>
                    <a:pt x="573" y="111"/>
                  </a:lnTo>
                  <a:lnTo>
                    <a:pt x="573" y="113"/>
                  </a:lnTo>
                  <a:lnTo>
                    <a:pt x="574" y="113"/>
                  </a:lnTo>
                  <a:lnTo>
                    <a:pt x="574" y="107"/>
                  </a:lnTo>
                  <a:lnTo>
                    <a:pt x="574" y="113"/>
                  </a:lnTo>
                  <a:lnTo>
                    <a:pt x="575" y="113"/>
                  </a:lnTo>
                  <a:lnTo>
                    <a:pt x="575" y="121"/>
                  </a:lnTo>
                  <a:lnTo>
                    <a:pt x="576" y="121"/>
                  </a:lnTo>
                  <a:lnTo>
                    <a:pt x="576" y="123"/>
                  </a:lnTo>
                  <a:lnTo>
                    <a:pt x="577" y="123"/>
                  </a:lnTo>
                  <a:lnTo>
                    <a:pt x="578" y="123"/>
                  </a:lnTo>
                  <a:lnTo>
                    <a:pt x="579" y="123"/>
                  </a:lnTo>
                  <a:lnTo>
                    <a:pt x="579" y="122"/>
                  </a:lnTo>
                  <a:lnTo>
                    <a:pt x="580" y="122"/>
                  </a:lnTo>
                  <a:lnTo>
                    <a:pt x="580" y="123"/>
                  </a:lnTo>
                  <a:lnTo>
                    <a:pt x="581" y="122"/>
                  </a:lnTo>
                  <a:lnTo>
                    <a:pt x="582" y="122"/>
                  </a:lnTo>
                  <a:lnTo>
                    <a:pt x="582" y="120"/>
                  </a:lnTo>
                  <a:lnTo>
                    <a:pt x="582" y="121"/>
                  </a:lnTo>
                  <a:lnTo>
                    <a:pt x="583" y="121"/>
                  </a:lnTo>
                  <a:lnTo>
                    <a:pt x="584" y="121"/>
                  </a:lnTo>
                  <a:lnTo>
                    <a:pt x="584" y="120"/>
                  </a:lnTo>
                  <a:lnTo>
                    <a:pt x="585" y="120"/>
                  </a:lnTo>
                  <a:lnTo>
                    <a:pt x="586" y="120"/>
                  </a:lnTo>
                  <a:lnTo>
                    <a:pt x="586" y="105"/>
                  </a:lnTo>
                  <a:lnTo>
                    <a:pt x="587" y="105"/>
                  </a:lnTo>
                  <a:lnTo>
                    <a:pt x="587" y="100"/>
                  </a:lnTo>
                  <a:lnTo>
                    <a:pt x="587" y="104"/>
                  </a:lnTo>
                  <a:lnTo>
                    <a:pt x="588" y="104"/>
                  </a:lnTo>
                  <a:lnTo>
                    <a:pt x="588" y="119"/>
                  </a:lnTo>
                  <a:lnTo>
                    <a:pt x="589" y="119"/>
                  </a:lnTo>
                  <a:lnTo>
                    <a:pt x="589" y="121"/>
                  </a:lnTo>
                  <a:lnTo>
                    <a:pt x="590" y="121"/>
                  </a:lnTo>
                  <a:lnTo>
                    <a:pt x="591" y="121"/>
                  </a:lnTo>
                  <a:lnTo>
                    <a:pt x="591" y="120"/>
                  </a:lnTo>
                  <a:lnTo>
                    <a:pt x="592" y="120"/>
                  </a:lnTo>
                  <a:lnTo>
                    <a:pt x="592" y="117"/>
                  </a:lnTo>
                  <a:lnTo>
                    <a:pt x="593" y="117"/>
                  </a:lnTo>
                  <a:lnTo>
                    <a:pt x="593" y="120"/>
                  </a:lnTo>
                  <a:lnTo>
                    <a:pt x="593" y="118"/>
                  </a:lnTo>
                  <a:lnTo>
                    <a:pt x="594" y="118"/>
                  </a:lnTo>
                  <a:lnTo>
                    <a:pt x="594" y="120"/>
                  </a:lnTo>
                  <a:lnTo>
                    <a:pt x="595" y="118"/>
                  </a:lnTo>
                  <a:lnTo>
                    <a:pt x="595" y="117"/>
                  </a:lnTo>
                  <a:lnTo>
                    <a:pt x="596" y="117"/>
                  </a:lnTo>
                  <a:lnTo>
                    <a:pt x="597" y="117"/>
                  </a:lnTo>
                  <a:lnTo>
                    <a:pt x="597" y="113"/>
                  </a:lnTo>
                  <a:lnTo>
                    <a:pt x="598" y="113"/>
                  </a:lnTo>
                  <a:lnTo>
                    <a:pt x="598" y="88"/>
                  </a:lnTo>
                  <a:lnTo>
                    <a:pt x="599" y="88"/>
                  </a:lnTo>
                  <a:lnTo>
                    <a:pt x="599" y="106"/>
                  </a:lnTo>
                  <a:lnTo>
                    <a:pt x="599" y="96"/>
                  </a:lnTo>
                  <a:lnTo>
                    <a:pt x="600" y="96"/>
                  </a:lnTo>
                  <a:lnTo>
                    <a:pt x="600" y="115"/>
                  </a:lnTo>
                  <a:lnTo>
                    <a:pt x="600" y="97"/>
                  </a:lnTo>
                  <a:lnTo>
                    <a:pt x="601" y="97"/>
                  </a:lnTo>
                  <a:lnTo>
                    <a:pt x="601" y="86"/>
                  </a:lnTo>
                  <a:lnTo>
                    <a:pt x="601" y="97"/>
                  </a:lnTo>
                  <a:lnTo>
                    <a:pt x="602" y="97"/>
                  </a:lnTo>
                  <a:lnTo>
                    <a:pt x="602" y="117"/>
                  </a:lnTo>
                  <a:lnTo>
                    <a:pt x="603" y="117"/>
                  </a:lnTo>
                  <a:lnTo>
                    <a:pt x="603" y="121"/>
                  </a:lnTo>
                  <a:lnTo>
                    <a:pt x="604" y="121"/>
                  </a:lnTo>
                  <a:lnTo>
                    <a:pt x="604" y="122"/>
                  </a:lnTo>
                  <a:lnTo>
                    <a:pt x="604" y="121"/>
                  </a:lnTo>
                  <a:lnTo>
                    <a:pt x="605" y="121"/>
                  </a:lnTo>
                  <a:lnTo>
                    <a:pt x="605" y="122"/>
                  </a:lnTo>
                  <a:lnTo>
                    <a:pt x="605" y="121"/>
                  </a:lnTo>
                  <a:lnTo>
                    <a:pt x="606" y="121"/>
                  </a:lnTo>
                  <a:lnTo>
                    <a:pt x="606" y="123"/>
                  </a:lnTo>
                  <a:lnTo>
                    <a:pt x="607" y="121"/>
                  </a:lnTo>
                  <a:lnTo>
                    <a:pt x="607" y="120"/>
                  </a:lnTo>
                  <a:lnTo>
                    <a:pt x="607" y="121"/>
                  </a:lnTo>
                  <a:lnTo>
                    <a:pt x="608" y="121"/>
                  </a:lnTo>
                  <a:lnTo>
                    <a:pt x="609" y="121"/>
                  </a:lnTo>
                  <a:lnTo>
                    <a:pt x="609" y="120"/>
                  </a:lnTo>
                  <a:lnTo>
                    <a:pt x="610" y="120"/>
                  </a:lnTo>
                  <a:lnTo>
                    <a:pt x="610" y="122"/>
                  </a:lnTo>
                  <a:lnTo>
                    <a:pt x="611" y="122"/>
                  </a:lnTo>
                  <a:lnTo>
                    <a:pt x="612" y="122"/>
                  </a:lnTo>
                  <a:lnTo>
                    <a:pt x="613" y="122"/>
                  </a:lnTo>
                  <a:lnTo>
                    <a:pt x="614" y="122"/>
                  </a:lnTo>
                  <a:lnTo>
                    <a:pt x="614" y="118"/>
                  </a:lnTo>
                  <a:lnTo>
                    <a:pt x="614" y="120"/>
                  </a:lnTo>
                  <a:lnTo>
                    <a:pt x="615" y="120"/>
                  </a:lnTo>
                  <a:lnTo>
                    <a:pt x="615" y="117"/>
                  </a:lnTo>
                  <a:lnTo>
                    <a:pt x="615" y="120"/>
                  </a:lnTo>
                  <a:lnTo>
                    <a:pt x="616" y="120"/>
                  </a:lnTo>
                  <a:lnTo>
                    <a:pt x="616" y="121"/>
                  </a:lnTo>
                  <a:lnTo>
                    <a:pt x="617" y="121"/>
                  </a:lnTo>
                  <a:lnTo>
                    <a:pt x="617" y="122"/>
                  </a:lnTo>
                  <a:lnTo>
                    <a:pt x="617" y="121"/>
                  </a:lnTo>
                  <a:lnTo>
                    <a:pt x="618" y="121"/>
                  </a:lnTo>
                  <a:lnTo>
                    <a:pt x="618" y="122"/>
                  </a:lnTo>
                  <a:lnTo>
                    <a:pt x="619" y="122"/>
                  </a:lnTo>
                  <a:lnTo>
                    <a:pt x="619" y="116"/>
                  </a:lnTo>
                  <a:lnTo>
                    <a:pt x="620" y="116"/>
                  </a:lnTo>
                  <a:lnTo>
                    <a:pt x="620" y="119"/>
                  </a:lnTo>
                  <a:lnTo>
                    <a:pt x="621" y="119"/>
                  </a:lnTo>
                  <a:lnTo>
                    <a:pt x="621" y="122"/>
                  </a:lnTo>
                  <a:lnTo>
                    <a:pt x="622" y="122"/>
                  </a:lnTo>
                  <a:lnTo>
                    <a:pt x="622" y="123"/>
                  </a:lnTo>
                  <a:lnTo>
                    <a:pt x="622" y="122"/>
                  </a:lnTo>
                  <a:lnTo>
                    <a:pt x="623" y="122"/>
                  </a:lnTo>
                  <a:lnTo>
                    <a:pt x="623" y="123"/>
                  </a:lnTo>
                  <a:lnTo>
                    <a:pt x="623" y="122"/>
                  </a:lnTo>
                  <a:lnTo>
                    <a:pt x="624" y="122"/>
                  </a:lnTo>
                  <a:lnTo>
                    <a:pt x="624" y="123"/>
                  </a:lnTo>
                  <a:lnTo>
                    <a:pt x="624" y="122"/>
                  </a:lnTo>
                  <a:lnTo>
                    <a:pt x="625" y="122"/>
                  </a:lnTo>
                  <a:lnTo>
                    <a:pt x="625" y="123"/>
                  </a:lnTo>
                  <a:lnTo>
                    <a:pt x="626" y="123"/>
                  </a:lnTo>
                  <a:lnTo>
                    <a:pt x="627" y="123"/>
                  </a:lnTo>
                  <a:lnTo>
                    <a:pt x="627" y="124"/>
                  </a:lnTo>
                  <a:lnTo>
                    <a:pt x="627" y="123"/>
                  </a:lnTo>
                  <a:lnTo>
                    <a:pt x="628" y="123"/>
                  </a:lnTo>
                  <a:lnTo>
                    <a:pt x="628" y="124"/>
                  </a:lnTo>
                  <a:lnTo>
                    <a:pt x="629" y="124"/>
                  </a:lnTo>
                  <a:lnTo>
                    <a:pt x="629" y="122"/>
                  </a:lnTo>
                  <a:lnTo>
                    <a:pt x="630" y="122"/>
                  </a:lnTo>
                  <a:lnTo>
                    <a:pt x="630" y="121"/>
                  </a:lnTo>
                  <a:lnTo>
                    <a:pt x="630" y="122"/>
                  </a:lnTo>
                  <a:lnTo>
                    <a:pt x="631" y="122"/>
                  </a:lnTo>
                  <a:lnTo>
                    <a:pt x="631" y="123"/>
                  </a:lnTo>
                  <a:lnTo>
                    <a:pt x="632" y="123"/>
                  </a:lnTo>
                  <a:lnTo>
                    <a:pt x="632" y="124"/>
                  </a:lnTo>
                  <a:lnTo>
                    <a:pt x="633" y="124"/>
                  </a:lnTo>
                  <a:lnTo>
                    <a:pt x="634" y="124"/>
                  </a:lnTo>
                  <a:lnTo>
                    <a:pt x="635" y="124"/>
                  </a:lnTo>
                  <a:lnTo>
                    <a:pt x="636" y="124"/>
                  </a:lnTo>
                  <a:lnTo>
                    <a:pt x="637" y="124"/>
                  </a:lnTo>
                  <a:lnTo>
                    <a:pt x="637" y="123"/>
                  </a:lnTo>
                  <a:lnTo>
                    <a:pt x="638" y="123"/>
                  </a:lnTo>
                  <a:lnTo>
                    <a:pt x="638" y="124"/>
                  </a:lnTo>
                  <a:lnTo>
                    <a:pt x="638" y="123"/>
                  </a:lnTo>
                  <a:lnTo>
                    <a:pt x="639" y="123"/>
                  </a:lnTo>
                  <a:lnTo>
                    <a:pt x="639" y="124"/>
                  </a:lnTo>
                  <a:lnTo>
                    <a:pt x="639" y="123"/>
                  </a:lnTo>
                  <a:lnTo>
                    <a:pt x="640" y="123"/>
                  </a:lnTo>
                  <a:lnTo>
                    <a:pt x="640" y="124"/>
                  </a:lnTo>
                  <a:lnTo>
                    <a:pt x="641" y="123"/>
                  </a:lnTo>
                  <a:lnTo>
                    <a:pt x="642" y="123"/>
                  </a:lnTo>
                  <a:lnTo>
                    <a:pt x="643" y="123"/>
                  </a:lnTo>
                  <a:lnTo>
                    <a:pt x="643" y="124"/>
                  </a:lnTo>
                  <a:lnTo>
                    <a:pt x="643" y="123"/>
                  </a:lnTo>
                  <a:lnTo>
                    <a:pt x="644" y="123"/>
                  </a:lnTo>
                  <a:lnTo>
                    <a:pt x="644" y="124"/>
                  </a:lnTo>
                  <a:lnTo>
                    <a:pt x="644" y="123"/>
                  </a:lnTo>
                  <a:lnTo>
                    <a:pt x="645" y="123"/>
                  </a:lnTo>
                  <a:lnTo>
                    <a:pt x="645" y="124"/>
                  </a:lnTo>
                  <a:lnTo>
                    <a:pt x="645" y="123"/>
                  </a:lnTo>
                  <a:lnTo>
                    <a:pt x="646" y="123"/>
                  </a:lnTo>
                  <a:lnTo>
                    <a:pt x="646" y="124"/>
                  </a:lnTo>
                  <a:lnTo>
                    <a:pt x="646" y="123"/>
                  </a:lnTo>
                  <a:lnTo>
                    <a:pt x="647" y="123"/>
                  </a:lnTo>
                  <a:lnTo>
                    <a:pt x="647" y="124"/>
                  </a:lnTo>
                  <a:lnTo>
                    <a:pt x="647" y="123"/>
                  </a:lnTo>
                  <a:lnTo>
                    <a:pt x="648" y="123"/>
                  </a:lnTo>
                  <a:lnTo>
                    <a:pt x="648" y="124"/>
                  </a:lnTo>
                  <a:lnTo>
                    <a:pt x="648" y="123"/>
                  </a:lnTo>
                  <a:lnTo>
                    <a:pt x="649" y="123"/>
                  </a:lnTo>
                  <a:lnTo>
                    <a:pt x="649" y="124"/>
                  </a:lnTo>
                  <a:lnTo>
                    <a:pt x="650" y="123"/>
                  </a:lnTo>
                  <a:lnTo>
                    <a:pt x="651" y="123"/>
                  </a:lnTo>
                  <a:lnTo>
                    <a:pt x="652" y="123"/>
                  </a:lnTo>
                  <a:lnTo>
                    <a:pt x="653" y="123"/>
                  </a:lnTo>
                  <a:lnTo>
                    <a:pt x="654" y="123"/>
                  </a:lnTo>
                  <a:lnTo>
                    <a:pt x="654" y="121"/>
                  </a:lnTo>
                  <a:lnTo>
                    <a:pt x="655" y="121"/>
                  </a:lnTo>
                  <a:lnTo>
                    <a:pt x="655" y="120"/>
                  </a:lnTo>
                  <a:lnTo>
                    <a:pt x="655" y="121"/>
                  </a:lnTo>
                  <a:lnTo>
                    <a:pt x="656" y="121"/>
                  </a:lnTo>
                  <a:lnTo>
                    <a:pt x="657" y="121"/>
                  </a:lnTo>
                  <a:lnTo>
                    <a:pt x="657" y="119"/>
                  </a:lnTo>
                  <a:lnTo>
                    <a:pt x="658" y="119"/>
                  </a:lnTo>
                  <a:lnTo>
                    <a:pt x="659" y="119"/>
                  </a:lnTo>
                  <a:lnTo>
                    <a:pt x="659" y="105"/>
                  </a:lnTo>
                  <a:lnTo>
                    <a:pt x="660" y="105"/>
                  </a:lnTo>
                  <a:lnTo>
                    <a:pt x="660" y="83"/>
                  </a:lnTo>
                  <a:lnTo>
                    <a:pt x="660" y="84"/>
                  </a:lnTo>
                  <a:lnTo>
                    <a:pt x="661" y="84"/>
                  </a:lnTo>
                  <a:lnTo>
                    <a:pt x="661" y="106"/>
                  </a:lnTo>
                  <a:lnTo>
                    <a:pt x="662" y="106"/>
                  </a:lnTo>
                  <a:lnTo>
                    <a:pt x="662" y="119"/>
                  </a:lnTo>
                  <a:lnTo>
                    <a:pt x="663" y="119"/>
                  </a:lnTo>
                  <a:lnTo>
                    <a:pt x="663" y="122"/>
                  </a:lnTo>
                  <a:lnTo>
                    <a:pt x="664" y="122"/>
                  </a:lnTo>
                  <a:lnTo>
                    <a:pt x="665" y="122"/>
                  </a:lnTo>
                  <a:lnTo>
                    <a:pt x="665" y="123"/>
                  </a:lnTo>
                  <a:lnTo>
                    <a:pt x="666" y="123"/>
                  </a:lnTo>
                  <a:lnTo>
                    <a:pt x="667" y="123"/>
                  </a:lnTo>
                  <a:lnTo>
                    <a:pt x="668" y="123"/>
                  </a:lnTo>
                  <a:lnTo>
                    <a:pt x="669" y="123"/>
                  </a:lnTo>
                  <a:lnTo>
                    <a:pt x="669" y="124"/>
                  </a:lnTo>
                  <a:lnTo>
                    <a:pt x="670" y="123"/>
                  </a:lnTo>
                  <a:lnTo>
                    <a:pt x="671" y="123"/>
                  </a:lnTo>
                  <a:lnTo>
                    <a:pt x="672" y="123"/>
                  </a:lnTo>
                  <a:lnTo>
                    <a:pt x="672" y="124"/>
                  </a:lnTo>
                  <a:lnTo>
                    <a:pt x="672" y="123"/>
                  </a:lnTo>
                  <a:lnTo>
                    <a:pt x="673" y="123"/>
                  </a:lnTo>
                  <a:lnTo>
                    <a:pt x="673" y="124"/>
                  </a:lnTo>
                  <a:lnTo>
                    <a:pt x="673" y="123"/>
                  </a:lnTo>
                  <a:lnTo>
                    <a:pt x="674" y="123"/>
                  </a:lnTo>
                  <a:lnTo>
                    <a:pt x="674" y="124"/>
                  </a:lnTo>
                  <a:lnTo>
                    <a:pt x="675" y="123"/>
                  </a:lnTo>
                  <a:lnTo>
                    <a:pt x="676" y="123"/>
                  </a:lnTo>
                  <a:lnTo>
                    <a:pt x="676" y="124"/>
                  </a:lnTo>
                  <a:lnTo>
                    <a:pt x="676" y="123"/>
                  </a:lnTo>
                  <a:lnTo>
                    <a:pt x="677" y="123"/>
                  </a:lnTo>
                  <a:lnTo>
                    <a:pt x="677" y="124"/>
                  </a:lnTo>
                  <a:lnTo>
                    <a:pt x="678" y="123"/>
                  </a:lnTo>
                  <a:lnTo>
                    <a:pt x="679" y="123"/>
                  </a:lnTo>
                  <a:lnTo>
                    <a:pt x="680" y="123"/>
                  </a:lnTo>
                  <a:lnTo>
                    <a:pt x="680" y="122"/>
                  </a:lnTo>
                  <a:lnTo>
                    <a:pt x="681" y="122"/>
                  </a:lnTo>
                  <a:lnTo>
                    <a:pt x="681" y="121"/>
                  </a:lnTo>
                  <a:lnTo>
                    <a:pt x="681" y="122"/>
                  </a:lnTo>
                  <a:lnTo>
                    <a:pt x="682" y="122"/>
                  </a:lnTo>
                  <a:lnTo>
                    <a:pt x="682" y="123"/>
                  </a:lnTo>
                  <a:lnTo>
                    <a:pt x="682" y="122"/>
                  </a:lnTo>
                  <a:lnTo>
                    <a:pt x="683" y="122"/>
                  </a:lnTo>
                  <a:lnTo>
                    <a:pt x="683" y="123"/>
                  </a:lnTo>
                  <a:lnTo>
                    <a:pt x="683" y="122"/>
                  </a:lnTo>
                  <a:lnTo>
                    <a:pt x="684" y="122"/>
                  </a:lnTo>
                  <a:lnTo>
                    <a:pt x="684" y="123"/>
                  </a:lnTo>
                  <a:lnTo>
                    <a:pt x="684" y="122"/>
                  </a:lnTo>
                  <a:lnTo>
                    <a:pt x="685" y="122"/>
                  </a:lnTo>
                  <a:lnTo>
                    <a:pt x="685" y="123"/>
                  </a:lnTo>
                  <a:lnTo>
                    <a:pt x="685" y="122"/>
                  </a:lnTo>
                  <a:lnTo>
                    <a:pt x="686" y="122"/>
                  </a:lnTo>
                  <a:lnTo>
                    <a:pt x="686" y="124"/>
                  </a:lnTo>
                  <a:lnTo>
                    <a:pt x="686" y="123"/>
                  </a:lnTo>
                  <a:lnTo>
                    <a:pt x="687" y="123"/>
                  </a:lnTo>
                  <a:lnTo>
                    <a:pt x="687" y="124"/>
                  </a:lnTo>
                  <a:lnTo>
                    <a:pt x="688" y="124"/>
                  </a:lnTo>
                  <a:lnTo>
                    <a:pt x="689" y="124"/>
                  </a:lnTo>
                  <a:lnTo>
                    <a:pt x="690" y="124"/>
                  </a:lnTo>
                  <a:lnTo>
                    <a:pt x="690" y="123"/>
                  </a:lnTo>
                  <a:lnTo>
                    <a:pt x="690" y="124"/>
                  </a:lnTo>
                  <a:lnTo>
                    <a:pt x="691" y="124"/>
                  </a:lnTo>
                  <a:lnTo>
                    <a:pt x="692" y="124"/>
                  </a:lnTo>
                  <a:lnTo>
                    <a:pt x="692" y="123"/>
                  </a:lnTo>
                  <a:lnTo>
                    <a:pt x="693" y="123"/>
                  </a:lnTo>
                  <a:lnTo>
                    <a:pt x="694" y="123"/>
                  </a:lnTo>
                  <a:lnTo>
                    <a:pt x="695" y="123"/>
                  </a:lnTo>
                  <a:lnTo>
                    <a:pt x="695" y="122"/>
                  </a:lnTo>
                  <a:lnTo>
                    <a:pt x="695" y="124"/>
                  </a:lnTo>
                  <a:lnTo>
                    <a:pt x="696" y="122"/>
                  </a:lnTo>
                  <a:lnTo>
                    <a:pt x="697" y="122"/>
                  </a:lnTo>
                  <a:lnTo>
                    <a:pt x="697" y="123"/>
                  </a:lnTo>
                  <a:lnTo>
                    <a:pt x="697" y="122"/>
                  </a:lnTo>
                  <a:lnTo>
                    <a:pt x="698" y="122"/>
                  </a:lnTo>
                  <a:lnTo>
                    <a:pt x="698" y="123"/>
                  </a:lnTo>
                  <a:lnTo>
                    <a:pt x="699" y="123"/>
                  </a:lnTo>
                  <a:lnTo>
                    <a:pt x="699" y="120"/>
                  </a:lnTo>
                  <a:lnTo>
                    <a:pt x="700" y="120"/>
                  </a:lnTo>
                  <a:lnTo>
                    <a:pt x="700" y="121"/>
                  </a:lnTo>
                  <a:lnTo>
                    <a:pt x="701" y="120"/>
                  </a:lnTo>
                  <a:lnTo>
                    <a:pt x="702" y="120"/>
                  </a:lnTo>
                  <a:lnTo>
                    <a:pt x="702" y="119"/>
                  </a:lnTo>
                  <a:lnTo>
                    <a:pt x="703" y="119"/>
                  </a:lnTo>
                  <a:lnTo>
                    <a:pt x="703" y="118"/>
                  </a:lnTo>
                  <a:lnTo>
                    <a:pt x="704" y="118"/>
                  </a:lnTo>
                  <a:lnTo>
                    <a:pt x="704" y="114"/>
                  </a:lnTo>
                  <a:lnTo>
                    <a:pt x="705" y="114"/>
                  </a:lnTo>
                  <a:lnTo>
                    <a:pt x="705" y="57"/>
                  </a:lnTo>
                  <a:lnTo>
                    <a:pt x="705" y="79"/>
                  </a:lnTo>
                  <a:lnTo>
                    <a:pt x="706" y="79"/>
                  </a:lnTo>
                  <a:lnTo>
                    <a:pt x="706" y="109"/>
                  </a:lnTo>
                  <a:lnTo>
                    <a:pt x="707" y="109"/>
                  </a:lnTo>
                  <a:lnTo>
                    <a:pt x="707" y="111"/>
                  </a:lnTo>
                  <a:lnTo>
                    <a:pt x="707" y="109"/>
                  </a:lnTo>
                  <a:lnTo>
                    <a:pt x="708" y="109"/>
                  </a:lnTo>
                  <a:lnTo>
                    <a:pt x="708" y="117"/>
                  </a:lnTo>
                  <a:lnTo>
                    <a:pt x="709" y="117"/>
                  </a:lnTo>
                  <a:lnTo>
                    <a:pt x="709" y="120"/>
                  </a:lnTo>
                  <a:lnTo>
                    <a:pt x="710" y="120"/>
                  </a:lnTo>
                  <a:lnTo>
                    <a:pt x="710" y="122"/>
                  </a:lnTo>
                  <a:lnTo>
                    <a:pt x="711" y="122"/>
                  </a:lnTo>
                  <a:lnTo>
                    <a:pt x="711" y="123"/>
                  </a:lnTo>
                  <a:lnTo>
                    <a:pt x="712" y="123"/>
                  </a:lnTo>
                  <a:lnTo>
                    <a:pt x="713" y="123"/>
                  </a:lnTo>
                  <a:lnTo>
                    <a:pt x="713" y="124"/>
                  </a:lnTo>
                  <a:lnTo>
                    <a:pt x="713" y="123"/>
                  </a:lnTo>
                  <a:lnTo>
                    <a:pt x="714" y="123"/>
                  </a:lnTo>
                  <a:lnTo>
                    <a:pt x="714" y="124"/>
                  </a:lnTo>
                  <a:lnTo>
                    <a:pt x="715" y="123"/>
                  </a:lnTo>
                  <a:lnTo>
                    <a:pt x="716" y="123"/>
                  </a:lnTo>
                  <a:lnTo>
                    <a:pt x="717" y="123"/>
                  </a:lnTo>
                  <a:lnTo>
                    <a:pt x="717" y="124"/>
                  </a:lnTo>
                  <a:lnTo>
                    <a:pt x="717" y="123"/>
                  </a:lnTo>
                  <a:lnTo>
                    <a:pt x="718" y="123"/>
                  </a:lnTo>
                  <a:lnTo>
                    <a:pt x="718" y="124"/>
                  </a:lnTo>
                  <a:lnTo>
                    <a:pt x="718" y="123"/>
                  </a:lnTo>
                  <a:lnTo>
                    <a:pt x="719" y="123"/>
                  </a:lnTo>
                  <a:lnTo>
                    <a:pt x="719" y="124"/>
                  </a:lnTo>
                  <a:lnTo>
                    <a:pt x="720" y="123"/>
                  </a:lnTo>
                  <a:lnTo>
                    <a:pt x="721" y="123"/>
                  </a:lnTo>
                  <a:lnTo>
                    <a:pt x="721" y="122"/>
                  </a:lnTo>
                  <a:lnTo>
                    <a:pt x="722" y="122"/>
                  </a:lnTo>
                  <a:lnTo>
                    <a:pt x="722" y="121"/>
                  </a:lnTo>
                  <a:lnTo>
                    <a:pt x="722" y="122"/>
                  </a:lnTo>
                  <a:lnTo>
                    <a:pt x="723" y="122"/>
                  </a:lnTo>
                  <a:lnTo>
                    <a:pt x="723" y="123"/>
                  </a:lnTo>
                  <a:lnTo>
                    <a:pt x="724" y="123"/>
                  </a:lnTo>
                  <a:lnTo>
                    <a:pt x="725" y="123"/>
                  </a:lnTo>
                  <a:lnTo>
                    <a:pt x="725" y="121"/>
                  </a:lnTo>
                  <a:lnTo>
                    <a:pt x="726" y="121"/>
                  </a:lnTo>
                  <a:lnTo>
                    <a:pt x="726" y="122"/>
                  </a:lnTo>
                  <a:lnTo>
                    <a:pt x="727" y="122"/>
                  </a:lnTo>
                  <a:lnTo>
                    <a:pt x="727" y="123"/>
                  </a:lnTo>
                  <a:lnTo>
                    <a:pt x="727" y="122"/>
                  </a:lnTo>
                  <a:lnTo>
                    <a:pt x="728" y="122"/>
                  </a:lnTo>
                  <a:lnTo>
                    <a:pt x="728" y="123"/>
                  </a:lnTo>
                  <a:lnTo>
                    <a:pt x="728" y="122"/>
                  </a:lnTo>
                  <a:lnTo>
                    <a:pt x="729" y="122"/>
                  </a:lnTo>
                  <a:lnTo>
                    <a:pt x="729" y="123"/>
                  </a:lnTo>
                  <a:lnTo>
                    <a:pt x="730" y="123"/>
                  </a:lnTo>
                  <a:lnTo>
                    <a:pt x="731" y="123"/>
                  </a:lnTo>
                  <a:lnTo>
                    <a:pt x="731" y="124"/>
                  </a:lnTo>
                  <a:lnTo>
                    <a:pt x="732" y="123"/>
                  </a:lnTo>
                  <a:lnTo>
                    <a:pt x="733" y="123"/>
                  </a:lnTo>
                  <a:lnTo>
                    <a:pt x="734" y="123"/>
                  </a:lnTo>
                  <a:lnTo>
                    <a:pt x="734" y="124"/>
                  </a:lnTo>
                  <a:lnTo>
                    <a:pt x="734" y="123"/>
                  </a:lnTo>
                  <a:lnTo>
                    <a:pt x="735" y="123"/>
                  </a:lnTo>
                  <a:lnTo>
                    <a:pt x="735" y="124"/>
                  </a:lnTo>
                  <a:lnTo>
                    <a:pt x="735" y="123"/>
                  </a:lnTo>
                  <a:lnTo>
                    <a:pt x="736" y="123"/>
                  </a:lnTo>
                  <a:lnTo>
                    <a:pt x="736" y="124"/>
                  </a:lnTo>
                  <a:lnTo>
                    <a:pt x="737" y="124"/>
                  </a:lnTo>
                  <a:lnTo>
                    <a:pt x="738" y="124"/>
                  </a:lnTo>
                  <a:lnTo>
                    <a:pt x="738" y="123"/>
                  </a:lnTo>
                  <a:lnTo>
                    <a:pt x="739" y="123"/>
                  </a:lnTo>
                  <a:lnTo>
                    <a:pt x="739" y="122"/>
                  </a:lnTo>
                  <a:lnTo>
                    <a:pt x="740" y="122"/>
                  </a:lnTo>
                  <a:lnTo>
                    <a:pt x="740" y="123"/>
                  </a:lnTo>
                  <a:lnTo>
                    <a:pt x="741" y="122"/>
                  </a:lnTo>
                  <a:lnTo>
                    <a:pt x="742" y="122"/>
                  </a:lnTo>
                  <a:lnTo>
                    <a:pt x="743" y="122"/>
                  </a:lnTo>
                  <a:lnTo>
                    <a:pt x="743" y="120"/>
                  </a:lnTo>
                  <a:lnTo>
                    <a:pt x="744" y="120"/>
                  </a:lnTo>
                  <a:lnTo>
                    <a:pt x="744" y="119"/>
                  </a:lnTo>
                  <a:lnTo>
                    <a:pt x="745" y="119"/>
                  </a:lnTo>
                  <a:lnTo>
                    <a:pt x="745" y="117"/>
                  </a:lnTo>
                  <a:lnTo>
                    <a:pt x="746" y="117"/>
                  </a:lnTo>
                  <a:lnTo>
                    <a:pt x="746" y="95"/>
                  </a:lnTo>
                  <a:lnTo>
                    <a:pt x="746" y="117"/>
                  </a:lnTo>
                  <a:lnTo>
                    <a:pt x="747" y="117"/>
                  </a:lnTo>
                  <a:lnTo>
                    <a:pt x="747" y="91"/>
                  </a:lnTo>
                  <a:lnTo>
                    <a:pt x="747" y="117"/>
                  </a:lnTo>
                  <a:lnTo>
                    <a:pt x="748" y="117"/>
                  </a:lnTo>
                  <a:lnTo>
                    <a:pt x="748" y="119"/>
                  </a:lnTo>
                  <a:lnTo>
                    <a:pt x="749" y="119"/>
                  </a:lnTo>
                  <a:lnTo>
                    <a:pt x="749" y="120"/>
                  </a:lnTo>
                  <a:lnTo>
                    <a:pt x="750" y="120"/>
                  </a:lnTo>
                  <a:lnTo>
                    <a:pt x="750" y="113"/>
                  </a:lnTo>
                  <a:lnTo>
                    <a:pt x="750" y="114"/>
                  </a:lnTo>
                  <a:lnTo>
                    <a:pt x="751" y="114"/>
                  </a:lnTo>
                  <a:lnTo>
                    <a:pt x="751" y="119"/>
                  </a:lnTo>
                  <a:lnTo>
                    <a:pt x="752" y="119"/>
                  </a:lnTo>
                  <a:lnTo>
                    <a:pt x="752" y="123"/>
                  </a:lnTo>
                  <a:lnTo>
                    <a:pt x="753" y="123"/>
                  </a:lnTo>
                  <a:lnTo>
                    <a:pt x="753" y="124"/>
                  </a:lnTo>
                  <a:lnTo>
                    <a:pt x="754" y="124"/>
                  </a:lnTo>
                  <a:lnTo>
                    <a:pt x="755" y="124"/>
                  </a:lnTo>
                  <a:lnTo>
                    <a:pt x="756" y="124"/>
                  </a:lnTo>
                  <a:lnTo>
                    <a:pt x="756" y="123"/>
                  </a:lnTo>
                  <a:lnTo>
                    <a:pt x="757" y="123"/>
                  </a:lnTo>
                  <a:lnTo>
                    <a:pt x="757" y="124"/>
                  </a:lnTo>
                  <a:lnTo>
                    <a:pt x="758" y="124"/>
                  </a:lnTo>
                  <a:lnTo>
                    <a:pt x="759" y="124"/>
                  </a:lnTo>
                  <a:lnTo>
                    <a:pt x="760" y="124"/>
                  </a:lnTo>
                  <a:lnTo>
                    <a:pt x="761" y="124"/>
                  </a:lnTo>
                  <a:lnTo>
                    <a:pt x="762" y="124"/>
                  </a:lnTo>
                  <a:lnTo>
                    <a:pt x="763" y="124"/>
                  </a:lnTo>
                  <a:lnTo>
                    <a:pt x="764" y="124"/>
                  </a:lnTo>
                  <a:lnTo>
                    <a:pt x="764" y="123"/>
                  </a:lnTo>
                  <a:lnTo>
                    <a:pt x="765" y="123"/>
                  </a:lnTo>
                  <a:lnTo>
                    <a:pt x="765" y="124"/>
                  </a:lnTo>
                  <a:lnTo>
                    <a:pt x="766" y="124"/>
                  </a:lnTo>
                  <a:lnTo>
                    <a:pt x="767" y="124"/>
                  </a:lnTo>
                  <a:lnTo>
                    <a:pt x="768" y="124"/>
                  </a:lnTo>
                  <a:lnTo>
                    <a:pt x="769" y="124"/>
                  </a:lnTo>
                  <a:lnTo>
                    <a:pt x="770" y="124"/>
                  </a:lnTo>
                  <a:lnTo>
                    <a:pt x="770" y="123"/>
                  </a:lnTo>
                  <a:lnTo>
                    <a:pt x="771" y="123"/>
                  </a:lnTo>
                  <a:lnTo>
                    <a:pt x="771" y="124"/>
                  </a:lnTo>
                  <a:lnTo>
                    <a:pt x="772" y="124"/>
                  </a:lnTo>
                  <a:lnTo>
                    <a:pt x="773" y="124"/>
                  </a:lnTo>
                  <a:lnTo>
                    <a:pt x="774" y="124"/>
                  </a:lnTo>
                  <a:lnTo>
                    <a:pt x="775" y="124"/>
                  </a:lnTo>
                  <a:lnTo>
                    <a:pt x="776" y="124"/>
                  </a:lnTo>
                  <a:lnTo>
                    <a:pt x="777" y="124"/>
                  </a:lnTo>
                  <a:lnTo>
                    <a:pt x="778" y="124"/>
                  </a:lnTo>
                  <a:lnTo>
                    <a:pt x="779" y="124"/>
                  </a:lnTo>
                  <a:lnTo>
                    <a:pt x="780" y="124"/>
                  </a:lnTo>
                  <a:lnTo>
                    <a:pt x="781" y="124"/>
                  </a:lnTo>
                  <a:lnTo>
                    <a:pt x="782" y="124"/>
                  </a:lnTo>
                  <a:lnTo>
                    <a:pt x="783" y="124"/>
                  </a:lnTo>
                  <a:lnTo>
                    <a:pt x="784" y="124"/>
                  </a:lnTo>
                  <a:lnTo>
                    <a:pt x="785" y="124"/>
                  </a:lnTo>
                  <a:lnTo>
                    <a:pt x="786" y="124"/>
                  </a:lnTo>
                  <a:lnTo>
                    <a:pt x="787" y="124"/>
                  </a:lnTo>
                  <a:lnTo>
                    <a:pt x="788" y="124"/>
                  </a:lnTo>
                  <a:lnTo>
                    <a:pt x="789" y="124"/>
                  </a:lnTo>
                  <a:lnTo>
                    <a:pt x="790" y="124"/>
                  </a:lnTo>
                  <a:lnTo>
                    <a:pt x="791" y="124"/>
                  </a:lnTo>
                  <a:lnTo>
                    <a:pt x="792" y="124"/>
                  </a:lnTo>
                  <a:lnTo>
                    <a:pt x="793" y="124"/>
                  </a:lnTo>
                  <a:lnTo>
                    <a:pt x="794" y="124"/>
                  </a:lnTo>
                  <a:lnTo>
                    <a:pt x="795" y="124"/>
                  </a:lnTo>
                  <a:lnTo>
                    <a:pt x="796" y="124"/>
                  </a:lnTo>
                  <a:lnTo>
                    <a:pt x="797" y="124"/>
                  </a:lnTo>
                  <a:lnTo>
                    <a:pt x="797" y="123"/>
                  </a:lnTo>
                  <a:lnTo>
                    <a:pt x="798" y="123"/>
                  </a:lnTo>
                  <a:lnTo>
                    <a:pt x="798" y="124"/>
                  </a:lnTo>
                  <a:lnTo>
                    <a:pt x="799" y="123"/>
                  </a:lnTo>
                  <a:lnTo>
                    <a:pt x="800" y="123"/>
                  </a:lnTo>
                  <a:lnTo>
                    <a:pt x="800" y="124"/>
                  </a:lnTo>
                  <a:lnTo>
                    <a:pt x="800" y="123"/>
                  </a:lnTo>
                  <a:lnTo>
                    <a:pt x="801" y="123"/>
                  </a:lnTo>
                  <a:lnTo>
                    <a:pt x="801" y="124"/>
                  </a:lnTo>
                  <a:lnTo>
                    <a:pt x="801" y="123"/>
                  </a:lnTo>
                  <a:lnTo>
                    <a:pt x="802" y="123"/>
                  </a:lnTo>
                  <a:lnTo>
                    <a:pt x="802" y="124"/>
                  </a:lnTo>
                  <a:lnTo>
                    <a:pt x="802" y="123"/>
                  </a:lnTo>
                  <a:lnTo>
                    <a:pt x="803" y="123"/>
                  </a:lnTo>
                  <a:lnTo>
                    <a:pt x="803" y="124"/>
                  </a:lnTo>
                  <a:lnTo>
                    <a:pt x="804" y="124"/>
                  </a:lnTo>
                  <a:lnTo>
                    <a:pt x="805" y="124"/>
                  </a:lnTo>
                  <a:lnTo>
                    <a:pt x="806" y="124"/>
                  </a:lnTo>
                  <a:lnTo>
                    <a:pt x="807" y="124"/>
                  </a:lnTo>
                  <a:lnTo>
                    <a:pt x="808" y="124"/>
                  </a:lnTo>
                  <a:lnTo>
                    <a:pt x="809" y="124"/>
                  </a:lnTo>
                  <a:lnTo>
                    <a:pt x="810" y="124"/>
                  </a:lnTo>
                  <a:lnTo>
                    <a:pt x="811" y="124"/>
                  </a:lnTo>
                  <a:lnTo>
                    <a:pt x="812" y="124"/>
                  </a:lnTo>
                  <a:lnTo>
                    <a:pt x="812" y="123"/>
                  </a:lnTo>
                  <a:lnTo>
                    <a:pt x="813" y="123"/>
                  </a:lnTo>
                  <a:lnTo>
                    <a:pt x="814" y="123"/>
                  </a:lnTo>
                  <a:lnTo>
                    <a:pt x="814" y="124"/>
                  </a:lnTo>
                  <a:lnTo>
                    <a:pt x="815" y="124"/>
                  </a:lnTo>
                  <a:lnTo>
                    <a:pt x="816" y="124"/>
                  </a:lnTo>
                  <a:lnTo>
                    <a:pt x="817" y="124"/>
                  </a:lnTo>
                  <a:lnTo>
                    <a:pt x="818" y="124"/>
                  </a:lnTo>
                  <a:lnTo>
                    <a:pt x="819" y="124"/>
                  </a:lnTo>
                  <a:lnTo>
                    <a:pt x="820" y="124"/>
                  </a:lnTo>
                  <a:lnTo>
                    <a:pt x="821" y="124"/>
                  </a:lnTo>
                  <a:lnTo>
                    <a:pt x="822" y="124"/>
                  </a:lnTo>
                  <a:lnTo>
                    <a:pt x="823" y="124"/>
                  </a:lnTo>
                  <a:lnTo>
                    <a:pt x="824" y="124"/>
                  </a:lnTo>
                  <a:lnTo>
                    <a:pt x="825" y="124"/>
                  </a:lnTo>
                  <a:lnTo>
                    <a:pt x="826" y="124"/>
                  </a:lnTo>
                  <a:lnTo>
                    <a:pt x="827" y="124"/>
                  </a:lnTo>
                  <a:lnTo>
                    <a:pt x="828" y="124"/>
                  </a:lnTo>
                  <a:lnTo>
                    <a:pt x="829" y="124"/>
                  </a:lnTo>
                  <a:lnTo>
                    <a:pt x="830" y="124"/>
                  </a:lnTo>
                  <a:lnTo>
                    <a:pt x="831" y="124"/>
                  </a:lnTo>
                  <a:lnTo>
                    <a:pt x="832" y="124"/>
                  </a:lnTo>
                  <a:lnTo>
                    <a:pt x="833" y="124"/>
                  </a:lnTo>
                  <a:lnTo>
                    <a:pt x="834" y="124"/>
                  </a:lnTo>
                  <a:lnTo>
                    <a:pt x="835" y="124"/>
                  </a:lnTo>
                  <a:lnTo>
                    <a:pt x="836" y="124"/>
                  </a:lnTo>
                  <a:lnTo>
                    <a:pt x="837" y="124"/>
                  </a:lnTo>
                  <a:lnTo>
                    <a:pt x="838" y="124"/>
                  </a:lnTo>
                  <a:lnTo>
                    <a:pt x="839" y="124"/>
                  </a:lnTo>
                  <a:lnTo>
                    <a:pt x="840" y="124"/>
                  </a:lnTo>
                  <a:lnTo>
                    <a:pt x="841" y="124"/>
                  </a:lnTo>
                  <a:lnTo>
                    <a:pt x="842" y="124"/>
                  </a:lnTo>
                  <a:lnTo>
                    <a:pt x="843" y="124"/>
                  </a:lnTo>
                  <a:lnTo>
                    <a:pt x="844" y="124"/>
                  </a:lnTo>
                  <a:lnTo>
                    <a:pt x="845" y="124"/>
                  </a:lnTo>
                  <a:lnTo>
                    <a:pt x="846" y="124"/>
                  </a:lnTo>
                  <a:lnTo>
                    <a:pt x="847" y="124"/>
                  </a:lnTo>
                  <a:lnTo>
                    <a:pt x="848" y="124"/>
                  </a:lnTo>
                  <a:lnTo>
                    <a:pt x="849" y="124"/>
                  </a:lnTo>
                  <a:lnTo>
                    <a:pt x="850" y="124"/>
                  </a:lnTo>
                  <a:lnTo>
                    <a:pt x="851" y="124"/>
                  </a:lnTo>
                  <a:lnTo>
                    <a:pt x="852" y="124"/>
                  </a:lnTo>
                  <a:lnTo>
                    <a:pt x="853" y="124"/>
                  </a:lnTo>
                  <a:lnTo>
                    <a:pt x="854" y="124"/>
                  </a:lnTo>
                  <a:lnTo>
                    <a:pt x="855" y="124"/>
                  </a:lnTo>
                  <a:lnTo>
                    <a:pt x="856" y="124"/>
                  </a:lnTo>
                  <a:lnTo>
                    <a:pt x="857" y="124"/>
                  </a:lnTo>
                  <a:lnTo>
                    <a:pt x="858" y="124"/>
                  </a:lnTo>
                  <a:lnTo>
                    <a:pt x="859" y="124"/>
                  </a:lnTo>
                  <a:lnTo>
                    <a:pt x="860" y="124"/>
                  </a:lnTo>
                  <a:lnTo>
                    <a:pt x="861" y="124"/>
                  </a:lnTo>
                  <a:lnTo>
                    <a:pt x="862" y="124"/>
                  </a:lnTo>
                  <a:lnTo>
                    <a:pt x="863" y="124"/>
                  </a:lnTo>
                  <a:lnTo>
                    <a:pt x="864" y="124"/>
                  </a:lnTo>
                  <a:lnTo>
                    <a:pt x="865" y="124"/>
                  </a:lnTo>
                  <a:lnTo>
                    <a:pt x="866" y="124"/>
                  </a:lnTo>
                  <a:lnTo>
                    <a:pt x="867" y="124"/>
                  </a:lnTo>
                  <a:lnTo>
                    <a:pt x="868" y="124"/>
                  </a:lnTo>
                  <a:lnTo>
                    <a:pt x="869" y="124"/>
                  </a:lnTo>
                  <a:lnTo>
                    <a:pt x="870" y="124"/>
                  </a:lnTo>
                  <a:lnTo>
                    <a:pt x="871" y="124"/>
                  </a:lnTo>
                  <a:lnTo>
                    <a:pt x="872" y="124"/>
                  </a:lnTo>
                  <a:lnTo>
                    <a:pt x="873" y="124"/>
                  </a:lnTo>
                  <a:lnTo>
                    <a:pt x="874" y="124"/>
                  </a:lnTo>
                  <a:lnTo>
                    <a:pt x="875" y="124"/>
                  </a:lnTo>
                  <a:lnTo>
                    <a:pt x="876" y="124"/>
                  </a:lnTo>
                  <a:lnTo>
                    <a:pt x="877" y="124"/>
                  </a:lnTo>
                  <a:lnTo>
                    <a:pt x="878" y="124"/>
                  </a:lnTo>
                  <a:lnTo>
                    <a:pt x="879" y="124"/>
                  </a:lnTo>
                  <a:lnTo>
                    <a:pt x="880" y="124"/>
                  </a:lnTo>
                  <a:lnTo>
                    <a:pt x="881" y="124"/>
                  </a:lnTo>
                  <a:lnTo>
                    <a:pt x="882" y="124"/>
                  </a:lnTo>
                  <a:lnTo>
                    <a:pt x="883" y="124"/>
                  </a:lnTo>
                  <a:lnTo>
                    <a:pt x="884" y="124"/>
                  </a:lnTo>
                  <a:lnTo>
                    <a:pt x="885" y="124"/>
                  </a:lnTo>
                  <a:lnTo>
                    <a:pt x="886" y="124"/>
                  </a:lnTo>
                  <a:lnTo>
                    <a:pt x="887" y="124"/>
                  </a:lnTo>
                  <a:lnTo>
                    <a:pt x="888" y="124"/>
                  </a:lnTo>
                  <a:lnTo>
                    <a:pt x="889" y="124"/>
                  </a:lnTo>
                  <a:lnTo>
                    <a:pt x="890" y="124"/>
                  </a:lnTo>
                  <a:lnTo>
                    <a:pt x="891" y="124"/>
                  </a:lnTo>
                  <a:lnTo>
                    <a:pt x="892" y="124"/>
                  </a:lnTo>
                  <a:lnTo>
                    <a:pt x="893" y="124"/>
                  </a:lnTo>
                  <a:lnTo>
                    <a:pt x="894" y="124"/>
                  </a:lnTo>
                  <a:lnTo>
                    <a:pt x="895" y="124"/>
                  </a:lnTo>
                  <a:lnTo>
                    <a:pt x="896" y="124"/>
                  </a:lnTo>
                  <a:lnTo>
                    <a:pt x="897" y="124"/>
                  </a:lnTo>
                  <a:lnTo>
                    <a:pt x="898" y="124"/>
                  </a:lnTo>
                  <a:lnTo>
                    <a:pt x="899" y="124"/>
                  </a:lnTo>
                  <a:lnTo>
                    <a:pt x="899" y="123"/>
                  </a:lnTo>
                  <a:lnTo>
                    <a:pt x="900" y="123"/>
                  </a:lnTo>
                  <a:lnTo>
                    <a:pt x="900" y="124"/>
                  </a:lnTo>
                  <a:lnTo>
                    <a:pt x="901" y="123"/>
                  </a:lnTo>
                  <a:lnTo>
                    <a:pt x="902" y="123"/>
                  </a:lnTo>
                  <a:lnTo>
                    <a:pt x="903" y="123"/>
                  </a:lnTo>
                  <a:lnTo>
                    <a:pt x="904" y="123"/>
                  </a:lnTo>
                  <a:lnTo>
                    <a:pt x="905" y="123"/>
                  </a:lnTo>
                  <a:lnTo>
                    <a:pt x="906" y="123"/>
                  </a:lnTo>
                  <a:lnTo>
                    <a:pt x="906" y="120"/>
                  </a:lnTo>
                  <a:lnTo>
                    <a:pt x="907" y="120"/>
                  </a:lnTo>
                  <a:lnTo>
                    <a:pt x="907" y="116"/>
                  </a:lnTo>
                  <a:lnTo>
                    <a:pt x="907" y="117"/>
                  </a:lnTo>
                  <a:lnTo>
                    <a:pt x="908" y="117"/>
                  </a:lnTo>
                  <a:lnTo>
                    <a:pt x="908" y="122"/>
                  </a:lnTo>
                  <a:lnTo>
                    <a:pt x="909" y="122"/>
                  </a:lnTo>
                  <a:lnTo>
                    <a:pt x="909" y="123"/>
                  </a:lnTo>
                  <a:lnTo>
                    <a:pt x="910" y="123"/>
                  </a:lnTo>
                  <a:lnTo>
                    <a:pt x="910" y="124"/>
                  </a:lnTo>
                  <a:lnTo>
                    <a:pt x="911" y="124"/>
                  </a:lnTo>
                  <a:lnTo>
                    <a:pt x="912" y="124"/>
                  </a:lnTo>
                  <a:lnTo>
                    <a:pt x="913" y="124"/>
                  </a:lnTo>
                  <a:lnTo>
                    <a:pt x="914" y="124"/>
                  </a:lnTo>
                  <a:lnTo>
                    <a:pt x="914" y="123"/>
                  </a:lnTo>
                  <a:lnTo>
                    <a:pt x="914" y="124"/>
                  </a:lnTo>
                  <a:lnTo>
                    <a:pt x="915" y="124"/>
                  </a:lnTo>
                  <a:lnTo>
                    <a:pt x="916" y="124"/>
                  </a:lnTo>
                  <a:lnTo>
                    <a:pt x="917" y="124"/>
                  </a:lnTo>
                  <a:lnTo>
                    <a:pt x="918" y="124"/>
                  </a:lnTo>
                  <a:lnTo>
                    <a:pt x="919" y="124"/>
                  </a:lnTo>
                  <a:lnTo>
                    <a:pt x="919" y="123"/>
                  </a:lnTo>
                  <a:lnTo>
                    <a:pt x="919" y="124"/>
                  </a:lnTo>
                  <a:lnTo>
                    <a:pt x="920" y="124"/>
                  </a:lnTo>
                  <a:lnTo>
                    <a:pt x="921" y="124"/>
                  </a:lnTo>
                  <a:lnTo>
                    <a:pt x="922" y="124"/>
                  </a:lnTo>
                  <a:lnTo>
                    <a:pt x="923" y="124"/>
                  </a:lnTo>
                  <a:lnTo>
                    <a:pt x="924" y="124"/>
                  </a:lnTo>
                  <a:lnTo>
                    <a:pt x="924" y="123"/>
                  </a:lnTo>
                  <a:lnTo>
                    <a:pt x="924" y="124"/>
                  </a:lnTo>
                  <a:lnTo>
                    <a:pt x="925" y="124"/>
                  </a:lnTo>
                  <a:lnTo>
                    <a:pt x="925" y="122"/>
                  </a:lnTo>
                  <a:lnTo>
                    <a:pt x="926" y="122"/>
                  </a:lnTo>
                  <a:lnTo>
                    <a:pt x="927" y="122"/>
                  </a:lnTo>
                  <a:lnTo>
                    <a:pt x="927" y="123"/>
                  </a:lnTo>
                  <a:lnTo>
                    <a:pt x="928" y="123"/>
                  </a:lnTo>
                  <a:lnTo>
                    <a:pt x="929" y="123"/>
                  </a:lnTo>
                  <a:lnTo>
                    <a:pt x="929" y="124"/>
                  </a:lnTo>
                  <a:lnTo>
                    <a:pt x="930" y="124"/>
                  </a:lnTo>
                  <a:lnTo>
                    <a:pt x="931" y="124"/>
                  </a:lnTo>
                  <a:lnTo>
                    <a:pt x="932" y="124"/>
                  </a:lnTo>
                  <a:lnTo>
                    <a:pt x="932" y="123"/>
                  </a:lnTo>
                  <a:lnTo>
                    <a:pt x="933" y="123"/>
                  </a:lnTo>
                  <a:lnTo>
                    <a:pt x="933" y="124"/>
                  </a:lnTo>
                  <a:lnTo>
                    <a:pt x="934" y="124"/>
                  </a:lnTo>
                  <a:lnTo>
                    <a:pt x="935" y="124"/>
                  </a:lnTo>
                  <a:lnTo>
                    <a:pt x="936" y="124"/>
                  </a:lnTo>
                  <a:lnTo>
                    <a:pt x="937" y="124"/>
                  </a:lnTo>
                  <a:lnTo>
                    <a:pt x="938" y="124"/>
                  </a:lnTo>
                  <a:lnTo>
                    <a:pt x="939" y="124"/>
                  </a:lnTo>
                  <a:lnTo>
                    <a:pt x="940" y="124"/>
                  </a:lnTo>
                  <a:lnTo>
                    <a:pt x="941" y="124"/>
                  </a:lnTo>
                  <a:lnTo>
                    <a:pt x="942" y="124"/>
                  </a:lnTo>
                  <a:lnTo>
                    <a:pt x="943" y="124"/>
                  </a:lnTo>
                  <a:lnTo>
                    <a:pt x="944" y="124"/>
                  </a:lnTo>
                  <a:lnTo>
                    <a:pt x="945" y="124"/>
                  </a:lnTo>
                  <a:lnTo>
                    <a:pt x="946" y="124"/>
                  </a:lnTo>
                  <a:lnTo>
                    <a:pt x="947" y="124"/>
                  </a:lnTo>
                  <a:lnTo>
                    <a:pt x="948" y="124"/>
                  </a:lnTo>
                  <a:lnTo>
                    <a:pt x="949" y="124"/>
                  </a:lnTo>
                  <a:lnTo>
                    <a:pt x="950" y="124"/>
                  </a:lnTo>
                  <a:lnTo>
                    <a:pt x="950" y="123"/>
                  </a:lnTo>
                  <a:lnTo>
                    <a:pt x="950" y="124"/>
                  </a:lnTo>
                  <a:lnTo>
                    <a:pt x="951" y="124"/>
                  </a:lnTo>
                  <a:lnTo>
                    <a:pt x="952" y="124"/>
                  </a:lnTo>
                  <a:lnTo>
                    <a:pt x="952" y="123"/>
                  </a:lnTo>
                  <a:lnTo>
                    <a:pt x="953" y="123"/>
                  </a:lnTo>
                  <a:lnTo>
                    <a:pt x="954" y="123"/>
                  </a:lnTo>
                  <a:lnTo>
                    <a:pt x="954" y="124"/>
                  </a:lnTo>
                  <a:lnTo>
                    <a:pt x="954" y="123"/>
                  </a:lnTo>
                  <a:lnTo>
                    <a:pt x="955" y="123"/>
                  </a:lnTo>
                  <a:lnTo>
                    <a:pt x="955" y="124"/>
                  </a:lnTo>
                  <a:lnTo>
                    <a:pt x="956" y="123"/>
                  </a:lnTo>
                  <a:lnTo>
                    <a:pt x="957" y="123"/>
                  </a:lnTo>
                  <a:lnTo>
                    <a:pt x="957" y="122"/>
                  </a:lnTo>
                  <a:lnTo>
                    <a:pt x="958" y="122"/>
                  </a:lnTo>
                  <a:lnTo>
                    <a:pt x="959" y="122"/>
                  </a:lnTo>
                  <a:lnTo>
                    <a:pt x="959" y="121"/>
                  </a:lnTo>
                  <a:lnTo>
                    <a:pt x="960" y="121"/>
                  </a:lnTo>
                  <a:lnTo>
                    <a:pt x="960" y="116"/>
                  </a:lnTo>
                  <a:lnTo>
                    <a:pt x="960" y="120"/>
                  </a:lnTo>
                  <a:lnTo>
                    <a:pt x="961" y="120"/>
                  </a:lnTo>
                  <a:lnTo>
                    <a:pt x="961" y="123"/>
                  </a:lnTo>
                  <a:lnTo>
                    <a:pt x="962" y="123"/>
                  </a:lnTo>
                  <a:lnTo>
                    <a:pt x="963" y="123"/>
                  </a:lnTo>
                  <a:lnTo>
                    <a:pt x="963" y="124"/>
                  </a:lnTo>
                  <a:lnTo>
                    <a:pt x="964" y="124"/>
                  </a:lnTo>
                  <a:lnTo>
                    <a:pt x="965" y="124"/>
                  </a:lnTo>
                  <a:lnTo>
                    <a:pt x="966" y="124"/>
                  </a:lnTo>
                  <a:lnTo>
                    <a:pt x="967" y="124"/>
                  </a:lnTo>
                  <a:lnTo>
                    <a:pt x="968" y="124"/>
                  </a:lnTo>
                  <a:lnTo>
                    <a:pt x="969" y="124"/>
                  </a:lnTo>
                  <a:lnTo>
                    <a:pt x="970" y="124"/>
                  </a:lnTo>
                  <a:lnTo>
                    <a:pt x="971" y="124"/>
                  </a:lnTo>
                  <a:lnTo>
                    <a:pt x="972" y="124"/>
                  </a:lnTo>
                  <a:lnTo>
                    <a:pt x="973" y="124"/>
                  </a:lnTo>
                  <a:lnTo>
                    <a:pt x="974" y="124"/>
                  </a:lnTo>
                  <a:lnTo>
                    <a:pt x="975" y="124"/>
                  </a:lnTo>
                  <a:lnTo>
                    <a:pt x="976" y="124"/>
                  </a:lnTo>
                  <a:lnTo>
                    <a:pt x="977" y="124"/>
                  </a:lnTo>
                  <a:lnTo>
                    <a:pt x="978" y="124"/>
                  </a:lnTo>
                  <a:lnTo>
                    <a:pt x="979" y="124"/>
                  </a:lnTo>
                  <a:lnTo>
                    <a:pt x="980" y="124"/>
                  </a:lnTo>
                  <a:lnTo>
                    <a:pt x="981" y="124"/>
                  </a:lnTo>
                  <a:lnTo>
                    <a:pt x="981" y="123"/>
                  </a:lnTo>
                  <a:lnTo>
                    <a:pt x="982" y="123"/>
                  </a:lnTo>
                  <a:lnTo>
                    <a:pt x="982" y="124"/>
                  </a:lnTo>
                  <a:lnTo>
                    <a:pt x="983" y="124"/>
                  </a:lnTo>
                  <a:lnTo>
                    <a:pt x="984" y="124"/>
                  </a:lnTo>
                  <a:lnTo>
                    <a:pt x="984" y="123"/>
                  </a:lnTo>
                  <a:lnTo>
                    <a:pt x="984" y="124"/>
                  </a:lnTo>
                  <a:lnTo>
                    <a:pt x="985" y="124"/>
                  </a:lnTo>
                  <a:lnTo>
                    <a:pt x="986" y="124"/>
                  </a:lnTo>
                  <a:lnTo>
                    <a:pt x="986" y="123"/>
                  </a:lnTo>
                  <a:lnTo>
                    <a:pt x="987" y="123"/>
                  </a:lnTo>
                  <a:lnTo>
                    <a:pt x="987" y="124"/>
                  </a:lnTo>
                  <a:lnTo>
                    <a:pt x="987" y="123"/>
                  </a:lnTo>
                  <a:lnTo>
                    <a:pt x="988" y="123"/>
                  </a:lnTo>
                  <a:lnTo>
                    <a:pt x="988" y="124"/>
                  </a:lnTo>
                  <a:lnTo>
                    <a:pt x="988" y="123"/>
                  </a:lnTo>
                  <a:lnTo>
                    <a:pt x="989" y="123"/>
                  </a:lnTo>
                  <a:lnTo>
                    <a:pt x="989" y="124"/>
                  </a:lnTo>
                  <a:lnTo>
                    <a:pt x="990" y="123"/>
                  </a:lnTo>
                  <a:lnTo>
                    <a:pt x="991" y="123"/>
                  </a:lnTo>
                  <a:lnTo>
                    <a:pt x="991" y="122"/>
                  </a:lnTo>
                  <a:lnTo>
                    <a:pt x="992" y="122"/>
                  </a:lnTo>
                  <a:lnTo>
                    <a:pt x="992" y="123"/>
                  </a:lnTo>
                  <a:lnTo>
                    <a:pt x="993" y="123"/>
                  </a:lnTo>
                  <a:lnTo>
                    <a:pt x="994" y="123"/>
                  </a:lnTo>
                  <a:lnTo>
                    <a:pt x="994" y="121"/>
                  </a:lnTo>
                  <a:lnTo>
                    <a:pt x="995" y="121"/>
                  </a:lnTo>
                  <a:lnTo>
                    <a:pt x="995" y="120"/>
                  </a:lnTo>
                  <a:lnTo>
                    <a:pt x="996" y="120"/>
                  </a:lnTo>
                  <a:lnTo>
                    <a:pt x="996" y="115"/>
                  </a:lnTo>
                  <a:lnTo>
                    <a:pt x="997" y="115"/>
                  </a:lnTo>
                  <a:lnTo>
                    <a:pt x="997" y="101"/>
                  </a:lnTo>
                  <a:lnTo>
                    <a:pt x="998" y="101"/>
                  </a:lnTo>
                  <a:lnTo>
                    <a:pt x="998" y="112"/>
                  </a:lnTo>
                  <a:lnTo>
                    <a:pt x="999" y="112"/>
                  </a:lnTo>
                  <a:lnTo>
                    <a:pt x="999" y="121"/>
                  </a:lnTo>
                  <a:lnTo>
                    <a:pt x="1000" y="121"/>
                  </a:lnTo>
                  <a:lnTo>
                    <a:pt x="1000" y="123"/>
                  </a:lnTo>
                  <a:lnTo>
                    <a:pt x="1001" y="123"/>
                  </a:lnTo>
                  <a:lnTo>
                    <a:pt x="1001" y="124"/>
                  </a:lnTo>
                  <a:lnTo>
                    <a:pt x="1001" y="123"/>
                  </a:lnTo>
                  <a:lnTo>
                    <a:pt x="1002" y="123"/>
                  </a:lnTo>
                  <a:lnTo>
                    <a:pt x="1002" y="124"/>
                  </a:lnTo>
                  <a:lnTo>
                    <a:pt x="1002" y="123"/>
                  </a:lnTo>
                  <a:lnTo>
                    <a:pt x="1003" y="123"/>
                  </a:lnTo>
                  <a:lnTo>
                    <a:pt x="1003" y="124"/>
                  </a:lnTo>
                  <a:lnTo>
                    <a:pt x="1003" y="123"/>
                  </a:lnTo>
                  <a:lnTo>
                    <a:pt x="1004" y="123"/>
                  </a:lnTo>
                  <a:lnTo>
                    <a:pt x="1004" y="124"/>
                  </a:lnTo>
                  <a:lnTo>
                    <a:pt x="1005" y="124"/>
                  </a:lnTo>
                  <a:lnTo>
                    <a:pt x="1006" y="124"/>
                  </a:lnTo>
                  <a:lnTo>
                    <a:pt x="1007" y="124"/>
                  </a:lnTo>
                  <a:lnTo>
                    <a:pt x="1008" y="124"/>
                  </a:lnTo>
                  <a:lnTo>
                    <a:pt x="1008" y="123"/>
                  </a:lnTo>
                  <a:lnTo>
                    <a:pt x="1009" y="123"/>
                  </a:lnTo>
                  <a:lnTo>
                    <a:pt x="1009" y="124"/>
                  </a:lnTo>
                  <a:lnTo>
                    <a:pt x="1009" y="123"/>
                  </a:lnTo>
                  <a:lnTo>
                    <a:pt x="1010" y="123"/>
                  </a:lnTo>
                  <a:lnTo>
                    <a:pt x="1010" y="124"/>
                  </a:lnTo>
                  <a:lnTo>
                    <a:pt x="1010" y="123"/>
                  </a:lnTo>
                  <a:lnTo>
                    <a:pt x="1011" y="123"/>
                  </a:lnTo>
                  <a:lnTo>
                    <a:pt x="1011" y="124"/>
                  </a:lnTo>
                  <a:lnTo>
                    <a:pt x="1011" y="123"/>
                  </a:lnTo>
                  <a:lnTo>
                    <a:pt x="1012" y="123"/>
                  </a:lnTo>
                  <a:lnTo>
                    <a:pt x="1012" y="124"/>
                  </a:lnTo>
                  <a:lnTo>
                    <a:pt x="1013" y="124"/>
                  </a:lnTo>
                  <a:lnTo>
                    <a:pt x="1014" y="124"/>
                  </a:lnTo>
                  <a:lnTo>
                    <a:pt x="1015" y="124"/>
                  </a:lnTo>
                  <a:lnTo>
                    <a:pt x="1015" y="123"/>
                  </a:lnTo>
                  <a:lnTo>
                    <a:pt x="1016" y="123"/>
                  </a:lnTo>
                  <a:lnTo>
                    <a:pt x="1017" y="123"/>
                  </a:lnTo>
                  <a:lnTo>
                    <a:pt x="1018" y="123"/>
                  </a:lnTo>
                  <a:lnTo>
                    <a:pt x="1018" y="124"/>
                  </a:lnTo>
                  <a:lnTo>
                    <a:pt x="1019" y="124"/>
                  </a:lnTo>
                  <a:lnTo>
                    <a:pt x="1020" y="124"/>
                  </a:lnTo>
                  <a:lnTo>
                    <a:pt x="1021" y="124"/>
                  </a:lnTo>
                  <a:lnTo>
                    <a:pt x="1022" y="124"/>
                  </a:lnTo>
                  <a:lnTo>
                    <a:pt x="1023" y="124"/>
                  </a:lnTo>
                  <a:lnTo>
                    <a:pt x="1024" y="124"/>
                  </a:lnTo>
                  <a:lnTo>
                    <a:pt x="1025" y="124"/>
                  </a:lnTo>
                  <a:lnTo>
                    <a:pt x="1026" y="124"/>
                  </a:lnTo>
                  <a:lnTo>
                    <a:pt x="1027" y="124"/>
                  </a:lnTo>
                  <a:lnTo>
                    <a:pt x="1028" y="124"/>
                  </a:lnTo>
                  <a:lnTo>
                    <a:pt x="1029" y="124"/>
                  </a:lnTo>
                  <a:lnTo>
                    <a:pt x="1030" y="124"/>
                  </a:lnTo>
                  <a:lnTo>
                    <a:pt x="1031" y="124"/>
                  </a:lnTo>
                  <a:lnTo>
                    <a:pt x="1032" y="124"/>
                  </a:lnTo>
                  <a:lnTo>
                    <a:pt x="1033" y="124"/>
                  </a:lnTo>
                  <a:lnTo>
                    <a:pt x="1034" y="124"/>
                  </a:lnTo>
                  <a:lnTo>
                    <a:pt x="1035" y="124"/>
                  </a:lnTo>
                  <a:lnTo>
                    <a:pt x="1036" y="124"/>
                  </a:lnTo>
                  <a:lnTo>
                    <a:pt x="1037" y="124"/>
                  </a:lnTo>
                  <a:lnTo>
                    <a:pt x="1038" y="124"/>
                  </a:lnTo>
                  <a:lnTo>
                    <a:pt x="1039" y="124"/>
                  </a:lnTo>
                  <a:lnTo>
                    <a:pt x="1040" y="124"/>
                  </a:lnTo>
                  <a:lnTo>
                    <a:pt x="1041" y="124"/>
                  </a:lnTo>
                  <a:lnTo>
                    <a:pt x="1042" y="124"/>
                  </a:lnTo>
                  <a:lnTo>
                    <a:pt x="1043" y="124"/>
                  </a:lnTo>
                  <a:lnTo>
                    <a:pt x="1044" y="124"/>
                  </a:lnTo>
                  <a:lnTo>
                    <a:pt x="1045" y="124"/>
                  </a:lnTo>
                  <a:lnTo>
                    <a:pt x="1046" y="124"/>
                  </a:lnTo>
                  <a:lnTo>
                    <a:pt x="1047" y="124"/>
                  </a:lnTo>
                  <a:lnTo>
                    <a:pt x="1048" y="124"/>
                  </a:lnTo>
                  <a:lnTo>
                    <a:pt x="1049" y="124"/>
                  </a:lnTo>
                  <a:lnTo>
                    <a:pt x="1049" y="123"/>
                  </a:lnTo>
                  <a:lnTo>
                    <a:pt x="1050" y="123"/>
                  </a:lnTo>
                  <a:lnTo>
                    <a:pt x="1051" y="123"/>
                  </a:lnTo>
                  <a:lnTo>
                    <a:pt x="1052" y="123"/>
                  </a:lnTo>
                  <a:lnTo>
                    <a:pt x="1053" y="123"/>
                  </a:lnTo>
                  <a:lnTo>
                    <a:pt x="1053" y="122"/>
                  </a:lnTo>
                  <a:lnTo>
                    <a:pt x="1054" y="122"/>
                  </a:lnTo>
                  <a:lnTo>
                    <a:pt x="1055" y="122"/>
                  </a:lnTo>
                  <a:lnTo>
                    <a:pt x="1055" y="121"/>
                  </a:lnTo>
                  <a:lnTo>
                    <a:pt x="1056" y="121"/>
                  </a:lnTo>
                  <a:lnTo>
                    <a:pt x="1056" y="111"/>
                  </a:lnTo>
                  <a:lnTo>
                    <a:pt x="1057" y="111"/>
                  </a:lnTo>
                  <a:lnTo>
                    <a:pt x="1057" y="116"/>
                  </a:lnTo>
                  <a:lnTo>
                    <a:pt x="1058" y="116"/>
                  </a:lnTo>
                  <a:lnTo>
                    <a:pt x="1058" y="120"/>
                  </a:lnTo>
                  <a:lnTo>
                    <a:pt x="1059" y="120"/>
                  </a:lnTo>
                  <a:lnTo>
                    <a:pt x="1059" y="121"/>
                  </a:lnTo>
                  <a:lnTo>
                    <a:pt x="1060" y="121"/>
                  </a:lnTo>
                  <a:lnTo>
                    <a:pt x="1060" y="119"/>
                  </a:lnTo>
                  <a:lnTo>
                    <a:pt x="1061" y="119"/>
                  </a:lnTo>
                  <a:lnTo>
                    <a:pt x="1061" y="118"/>
                  </a:lnTo>
                  <a:lnTo>
                    <a:pt x="1061" y="119"/>
                  </a:lnTo>
                  <a:lnTo>
                    <a:pt x="1062" y="119"/>
                  </a:lnTo>
                  <a:lnTo>
                    <a:pt x="1062" y="123"/>
                  </a:lnTo>
                  <a:lnTo>
                    <a:pt x="1063" y="123"/>
                  </a:lnTo>
                  <a:lnTo>
                    <a:pt x="1064" y="123"/>
                  </a:lnTo>
                  <a:lnTo>
                    <a:pt x="1065" y="123"/>
                  </a:lnTo>
                  <a:lnTo>
                    <a:pt x="1066" y="123"/>
                  </a:lnTo>
                  <a:lnTo>
                    <a:pt x="1067" y="123"/>
                  </a:lnTo>
                  <a:lnTo>
                    <a:pt x="1068" y="123"/>
                  </a:lnTo>
                  <a:lnTo>
                    <a:pt x="1069" y="123"/>
                  </a:lnTo>
                  <a:lnTo>
                    <a:pt x="1070" y="123"/>
                  </a:lnTo>
                  <a:lnTo>
                    <a:pt x="1071" y="123"/>
                  </a:lnTo>
                  <a:lnTo>
                    <a:pt x="1072" y="123"/>
                  </a:lnTo>
                  <a:lnTo>
                    <a:pt x="1072" y="122"/>
                  </a:lnTo>
                  <a:lnTo>
                    <a:pt x="1073" y="122"/>
                  </a:lnTo>
                  <a:lnTo>
                    <a:pt x="1073" y="119"/>
                  </a:lnTo>
                  <a:lnTo>
                    <a:pt x="1074" y="119"/>
                  </a:lnTo>
                  <a:lnTo>
                    <a:pt x="1074" y="120"/>
                  </a:lnTo>
                  <a:lnTo>
                    <a:pt x="1075" y="120"/>
                  </a:lnTo>
                  <a:lnTo>
                    <a:pt x="1075" y="122"/>
                  </a:lnTo>
                  <a:lnTo>
                    <a:pt x="1076" y="122"/>
                  </a:lnTo>
                  <a:lnTo>
                    <a:pt x="1076" y="123"/>
                  </a:lnTo>
                  <a:lnTo>
                    <a:pt x="1077" y="123"/>
                  </a:lnTo>
                  <a:lnTo>
                    <a:pt x="1078" y="123"/>
                  </a:lnTo>
                  <a:lnTo>
                    <a:pt x="1078" y="124"/>
                  </a:lnTo>
                  <a:lnTo>
                    <a:pt x="1078" y="123"/>
                  </a:lnTo>
                  <a:lnTo>
                    <a:pt x="1079" y="123"/>
                  </a:lnTo>
                  <a:lnTo>
                    <a:pt x="1079" y="124"/>
                  </a:lnTo>
                  <a:lnTo>
                    <a:pt x="1080" y="124"/>
                  </a:lnTo>
                  <a:lnTo>
                    <a:pt x="1081" y="124"/>
                  </a:lnTo>
                  <a:lnTo>
                    <a:pt x="1082" y="124"/>
                  </a:lnTo>
                  <a:lnTo>
                    <a:pt x="1083" y="124"/>
                  </a:lnTo>
                  <a:lnTo>
                    <a:pt x="1084" y="124"/>
                  </a:lnTo>
                  <a:lnTo>
                    <a:pt x="1085" y="124"/>
                  </a:lnTo>
                  <a:lnTo>
                    <a:pt x="1086" y="124"/>
                  </a:lnTo>
                  <a:lnTo>
                    <a:pt x="1087" y="124"/>
                  </a:lnTo>
                  <a:lnTo>
                    <a:pt x="1088" y="124"/>
                  </a:lnTo>
                  <a:lnTo>
                    <a:pt x="1089" y="124"/>
                  </a:lnTo>
                  <a:lnTo>
                    <a:pt x="1090" y="124"/>
                  </a:lnTo>
                  <a:lnTo>
                    <a:pt x="1091" y="124"/>
                  </a:lnTo>
                  <a:lnTo>
                    <a:pt x="1092" y="124"/>
                  </a:lnTo>
                  <a:lnTo>
                    <a:pt x="1093" y="124"/>
                  </a:lnTo>
                  <a:lnTo>
                    <a:pt x="1094" y="124"/>
                  </a:lnTo>
                  <a:lnTo>
                    <a:pt x="1094" y="123"/>
                  </a:lnTo>
                  <a:lnTo>
                    <a:pt x="1095" y="123"/>
                  </a:lnTo>
                  <a:lnTo>
                    <a:pt x="1095" y="124"/>
                  </a:lnTo>
                  <a:lnTo>
                    <a:pt x="1096" y="124"/>
                  </a:lnTo>
                  <a:lnTo>
                    <a:pt x="1097" y="124"/>
                  </a:lnTo>
                  <a:lnTo>
                    <a:pt x="1098" y="124"/>
                  </a:lnTo>
                  <a:lnTo>
                    <a:pt x="1099" y="124"/>
                  </a:lnTo>
                  <a:lnTo>
                    <a:pt x="1100" y="124"/>
                  </a:lnTo>
                  <a:lnTo>
                    <a:pt x="1101" y="124"/>
                  </a:lnTo>
                  <a:lnTo>
                    <a:pt x="1102" y="124"/>
                  </a:lnTo>
                  <a:lnTo>
                    <a:pt x="1103" y="124"/>
                  </a:lnTo>
                  <a:lnTo>
                    <a:pt x="1104" y="124"/>
                  </a:lnTo>
                  <a:lnTo>
                    <a:pt x="1105" y="124"/>
                  </a:lnTo>
                  <a:lnTo>
                    <a:pt x="1106" y="124"/>
                  </a:lnTo>
                  <a:lnTo>
                    <a:pt x="1107" y="124"/>
                  </a:lnTo>
                  <a:lnTo>
                    <a:pt x="1108" y="124"/>
                  </a:lnTo>
                  <a:lnTo>
                    <a:pt x="1109" y="124"/>
                  </a:lnTo>
                  <a:lnTo>
                    <a:pt x="1110" y="124"/>
                  </a:lnTo>
                  <a:lnTo>
                    <a:pt x="1111" y="124"/>
                  </a:lnTo>
                  <a:lnTo>
                    <a:pt x="1112" y="124"/>
                  </a:lnTo>
                  <a:lnTo>
                    <a:pt x="1113" y="124"/>
                  </a:lnTo>
                  <a:lnTo>
                    <a:pt x="1114" y="124"/>
                  </a:lnTo>
                  <a:lnTo>
                    <a:pt x="1115" y="124"/>
                  </a:lnTo>
                  <a:lnTo>
                    <a:pt x="1116" y="124"/>
                  </a:lnTo>
                  <a:lnTo>
                    <a:pt x="1117" y="124"/>
                  </a:lnTo>
                  <a:lnTo>
                    <a:pt x="1118" y="124"/>
                  </a:lnTo>
                  <a:lnTo>
                    <a:pt x="1119" y="124"/>
                  </a:lnTo>
                  <a:lnTo>
                    <a:pt x="1120" y="124"/>
                  </a:lnTo>
                  <a:lnTo>
                    <a:pt x="1121" y="124"/>
                  </a:lnTo>
                  <a:lnTo>
                    <a:pt x="1122" y="124"/>
                  </a:lnTo>
                  <a:lnTo>
                    <a:pt x="1123" y="124"/>
                  </a:lnTo>
                  <a:lnTo>
                    <a:pt x="1124" y="124"/>
                  </a:lnTo>
                  <a:lnTo>
                    <a:pt x="1124" y="123"/>
                  </a:lnTo>
                  <a:lnTo>
                    <a:pt x="1124" y="124"/>
                  </a:lnTo>
                  <a:lnTo>
                    <a:pt x="1125" y="124"/>
                  </a:lnTo>
                  <a:lnTo>
                    <a:pt x="1126" y="124"/>
                  </a:lnTo>
                  <a:lnTo>
                    <a:pt x="1127" y="124"/>
                  </a:lnTo>
                  <a:lnTo>
                    <a:pt x="1127" y="123"/>
                  </a:lnTo>
                  <a:lnTo>
                    <a:pt x="1128" y="123"/>
                  </a:lnTo>
                  <a:lnTo>
                    <a:pt x="1129" y="123"/>
                  </a:lnTo>
                  <a:lnTo>
                    <a:pt x="1130" y="123"/>
                  </a:lnTo>
                  <a:lnTo>
                    <a:pt x="1130" y="122"/>
                  </a:lnTo>
                  <a:lnTo>
                    <a:pt x="1131" y="122"/>
                  </a:lnTo>
                  <a:lnTo>
                    <a:pt x="1131" y="121"/>
                  </a:lnTo>
                  <a:lnTo>
                    <a:pt x="1132" y="121"/>
                  </a:lnTo>
                  <a:lnTo>
                    <a:pt x="1132" y="122"/>
                  </a:lnTo>
                  <a:lnTo>
                    <a:pt x="1132" y="121"/>
                  </a:lnTo>
                  <a:lnTo>
                    <a:pt x="1133" y="121"/>
                  </a:lnTo>
                  <a:lnTo>
                    <a:pt x="1133" y="122"/>
                  </a:lnTo>
                  <a:lnTo>
                    <a:pt x="1134" y="121"/>
                  </a:lnTo>
                  <a:lnTo>
                    <a:pt x="1134" y="120"/>
                  </a:lnTo>
                  <a:lnTo>
                    <a:pt x="1135" y="120"/>
                  </a:lnTo>
                  <a:lnTo>
                    <a:pt x="1135" y="119"/>
                  </a:lnTo>
                  <a:lnTo>
                    <a:pt x="1136" y="119"/>
                  </a:lnTo>
                  <a:lnTo>
                    <a:pt x="1136" y="111"/>
                  </a:lnTo>
                  <a:lnTo>
                    <a:pt x="1137" y="111"/>
                  </a:lnTo>
                  <a:lnTo>
                    <a:pt x="1137" y="109"/>
                  </a:lnTo>
                  <a:lnTo>
                    <a:pt x="1137" y="110"/>
                  </a:lnTo>
                  <a:lnTo>
                    <a:pt x="1138" y="110"/>
                  </a:lnTo>
                  <a:lnTo>
                    <a:pt x="1138" y="114"/>
                  </a:lnTo>
                  <a:lnTo>
                    <a:pt x="1139" y="114"/>
                  </a:lnTo>
                  <a:lnTo>
                    <a:pt x="1139" y="119"/>
                  </a:lnTo>
                  <a:lnTo>
                    <a:pt x="1140" y="119"/>
                  </a:lnTo>
                  <a:lnTo>
                    <a:pt x="1140" y="123"/>
                  </a:lnTo>
                  <a:lnTo>
                    <a:pt x="1141" y="123"/>
                  </a:lnTo>
                  <a:lnTo>
                    <a:pt x="1142" y="123"/>
                  </a:lnTo>
                  <a:lnTo>
                    <a:pt x="1143" y="123"/>
                  </a:lnTo>
                  <a:lnTo>
                    <a:pt x="1144" y="123"/>
                  </a:lnTo>
                  <a:lnTo>
                    <a:pt x="1145" y="123"/>
                  </a:lnTo>
                  <a:lnTo>
                    <a:pt x="1145" y="124"/>
                  </a:lnTo>
                  <a:lnTo>
                    <a:pt x="1146" y="124"/>
                  </a:lnTo>
                  <a:lnTo>
                    <a:pt x="1147" y="124"/>
                  </a:lnTo>
                  <a:lnTo>
                    <a:pt x="1148" y="124"/>
                  </a:lnTo>
                  <a:lnTo>
                    <a:pt x="1149" y="124"/>
                  </a:lnTo>
                  <a:lnTo>
                    <a:pt x="1150" y="124"/>
                  </a:lnTo>
                  <a:lnTo>
                    <a:pt x="1150" y="123"/>
                  </a:lnTo>
                  <a:lnTo>
                    <a:pt x="1150" y="124"/>
                  </a:lnTo>
                  <a:lnTo>
                    <a:pt x="1151" y="124"/>
                  </a:lnTo>
                  <a:lnTo>
                    <a:pt x="1152" y="124"/>
                  </a:lnTo>
                  <a:lnTo>
                    <a:pt x="1153" y="124"/>
                  </a:lnTo>
                  <a:lnTo>
                    <a:pt x="1153" y="123"/>
                  </a:lnTo>
                  <a:lnTo>
                    <a:pt x="1153" y="124"/>
                  </a:lnTo>
                  <a:lnTo>
                    <a:pt x="1154" y="124"/>
                  </a:lnTo>
                  <a:lnTo>
                    <a:pt x="1155" y="124"/>
                  </a:lnTo>
                  <a:lnTo>
                    <a:pt x="1155" y="123"/>
                  </a:lnTo>
                  <a:lnTo>
                    <a:pt x="1156" y="123"/>
                  </a:lnTo>
                  <a:lnTo>
                    <a:pt x="1156" y="124"/>
                  </a:lnTo>
                  <a:lnTo>
                    <a:pt x="1156" y="123"/>
                  </a:lnTo>
                  <a:lnTo>
                    <a:pt x="1157" y="123"/>
                  </a:lnTo>
                  <a:lnTo>
                    <a:pt x="1157" y="124"/>
                  </a:lnTo>
                  <a:lnTo>
                    <a:pt x="1157" y="123"/>
                  </a:lnTo>
                  <a:lnTo>
                    <a:pt x="1158" y="123"/>
                  </a:lnTo>
                  <a:lnTo>
                    <a:pt x="1158" y="124"/>
                  </a:lnTo>
                  <a:lnTo>
                    <a:pt x="1159" y="124"/>
                  </a:lnTo>
                  <a:lnTo>
                    <a:pt x="1160" y="124"/>
                  </a:lnTo>
                  <a:lnTo>
                    <a:pt x="1160" y="123"/>
                  </a:lnTo>
                  <a:lnTo>
                    <a:pt x="1160" y="124"/>
                  </a:lnTo>
                  <a:lnTo>
                    <a:pt x="1161" y="124"/>
                  </a:lnTo>
                  <a:lnTo>
                    <a:pt x="1162" y="124"/>
                  </a:lnTo>
                  <a:lnTo>
                    <a:pt x="1163" y="124"/>
                  </a:lnTo>
                  <a:lnTo>
                    <a:pt x="1164" y="124"/>
                  </a:lnTo>
                  <a:lnTo>
                    <a:pt x="1165" y="124"/>
                  </a:lnTo>
                  <a:lnTo>
                    <a:pt x="1166" y="124"/>
                  </a:lnTo>
                  <a:lnTo>
                    <a:pt x="1167" y="124"/>
                  </a:lnTo>
                  <a:lnTo>
                    <a:pt x="1168" y="124"/>
                  </a:lnTo>
                  <a:lnTo>
                    <a:pt x="1169" y="124"/>
                  </a:lnTo>
                  <a:lnTo>
                    <a:pt x="1170" y="124"/>
                  </a:lnTo>
                  <a:lnTo>
                    <a:pt x="1171" y="124"/>
                  </a:lnTo>
                  <a:lnTo>
                    <a:pt x="1172" y="124"/>
                  </a:lnTo>
                  <a:lnTo>
                    <a:pt x="1173" y="124"/>
                  </a:lnTo>
                  <a:lnTo>
                    <a:pt x="1174" y="124"/>
                  </a:lnTo>
                  <a:lnTo>
                    <a:pt x="1175" y="124"/>
                  </a:lnTo>
                  <a:lnTo>
                    <a:pt x="1176" y="124"/>
                  </a:lnTo>
                  <a:lnTo>
                    <a:pt x="1177" y="124"/>
                  </a:lnTo>
                  <a:lnTo>
                    <a:pt x="1178" y="124"/>
                  </a:lnTo>
                  <a:lnTo>
                    <a:pt x="1179" y="124"/>
                  </a:lnTo>
                  <a:lnTo>
                    <a:pt x="1180" y="124"/>
                  </a:lnTo>
                  <a:lnTo>
                    <a:pt x="1181" y="124"/>
                  </a:lnTo>
                  <a:lnTo>
                    <a:pt x="1182" y="124"/>
                  </a:lnTo>
                  <a:lnTo>
                    <a:pt x="1183" y="124"/>
                  </a:lnTo>
                  <a:lnTo>
                    <a:pt x="1184" y="124"/>
                  </a:lnTo>
                  <a:lnTo>
                    <a:pt x="1185" y="124"/>
                  </a:lnTo>
                  <a:lnTo>
                    <a:pt x="1186" y="124"/>
                  </a:lnTo>
                  <a:lnTo>
                    <a:pt x="1187" y="124"/>
                  </a:lnTo>
                  <a:lnTo>
                    <a:pt x="1188" y="124"/>
                  </a:lnTo>
                  <a:lnTo>
                    <a:pt x="1189" y="124"/>
                  </a:lnTo>
                  <a:lnTo>
                    <a:pt x="1190" y="124"/>
                  </a:lnTo>
                  <a:lnTo>
                    <a:pt x="1191" y="124"/>
                  </a:lnTo>
                  <a:lnTo>
                    <a:pt x="1192" y="124"/>
                  </a:lnTo>
                  <a:lnTo>
                    <a:pt x="1193" y="124"/>
                  </a:lnTo>
                  <a:lnTo>
                    <a:pt x="1194" y="124"/>
                  </a:lnTo>
                  <a:lnTo>
                    <a:pt x="1195" y="124"/>
                  </a:lnTo>
                  <a:lnTo>
                    <a:pt x="1196" y="124"/>
                  </a:lnTo>
                  <a:lnTo>
                    <a:pt x="1197" y="124"/>
                  </a:lnTo>
                  <a:lnTo>
                    <a:pt x="1198" y="124"/>
                  </a:lnTo>
                  <a:lnTo>
                    <a:pt x="1199" y="124"/>
                  </a:lnTo>
                  <a:lnTo>
                    <a:pt x="1200" y="124"/>
                  </a:lnTo>
                  <a:lnTo>
                    <a:pt x="1201" y="124"/>
                  </a:lnTo>
                  <a:lnTo>
                    <a:pt x="1202" y="124"/>
                  </a:lnTo>
                  <a:lnTo>
                    <a:pt x="1203" y="124"/>
                  </a:lnTo>
                  <a:lnTo>
                    <a:pt x="1204" y="124"/>
                  </a:lnTo>
                  <a:lnTo>
                    <a:pt x="1205" y="124"/>
                  </a:lnTo>
                  <a:lnTo>
                    <a:pt x="1206" y="124"/>
                  </a:lnTo>
                  <a:lnTo>
                    <a:pt x="1207" y="124"/>
                  </a:lnTo>
                  <a:lnTo>
                    <a:pt x="1208" y="124"/>
                  </a:lnTo>
                  <a:lnTo>
                    <a:pt x="1209" y="124"/>
                  </a:lnTo>
                  <a:lnTo>
                    <a:pt x="1210" y="124"/>
                  </a:lnTo>
                  <a:lnTo>
                    <a:pt x="1211" y="124"/>
                  </a:lnTo>
                  <a:lnTo>
                    <a:pt x="1212" y="124"/>
                  </a:lnTo>
                  <a:lnTo>
                    <a:pt x="1213" y="124"/>
                  </a:lnTo>
                  <a:lnTo>
                    <a:pt x="1214" y="124"/>
                  </a:lnTo>
                  <a:lnTo>
                    <a:pt x="1215" y="124"/>
                  </a:lnTo>
                  <a:lnTo>
                    <a:pt x="1216" y="124"/>
                  </a:lnTo>
                  <a:lnTo>
                    <a:pt x="1217" y="124"/>
                  </a:lnTo>
                </a:path>
              </a:pathLst>
            </a:custGeom>
            <a:noFill/>
            <a:ln w="4445">
              <a:solidFill>
                <a:srgbClr val="FF0000"/>
              </a:solidFill>
              <a:round/>
              <a:headEnd/>
              <a:tailEnd/>
            </a:ln>
          </p:spPr>
          <p:txBody>
            <a:bodyPr/>
            <a:lstStyle/>
            <a:p>
              <a:endParaRPr lang="en-US" dirty="0">
                <a:latin typeface="Lucida Sans Unicode" pitchFamily="34" charset="0"/>
              </a:endParaRPr>
            </a:p>
          </p:txBody>
        </p:sp>
        <p:sp>
          <p:nvSpPr>
            <p:cNvPr id="39" name="Rectangle 39"/>
            <p:cNvSpPr>
              <a:spLocks noChangeArrowheads="1"/>
            </p:cNvSpPr>
            <p:nvPr/>
          </p:nvSpPr>
          <p:spPr bwMode="auto">
            <a:xfrm>
              <a:off x="4441" y="1765"/>
              <a:ext cx="362" cy="61"/>
            </a:xfrm>
            <a:prstGeom prst="rect">
              <a:avLst/>
            </a:prstGeom>
            <a:noFill/>
            <a:ln w="9525">
              <a:noFill/>
              <a:miter lim="800000"/>
              <a:headEnd/>
              <a:tailEnd/>
            </a:ln>
          </p:spPr>
          <p:txBody>
            <a:bodyPr wrap="none" lIns="0" tIns="0" rIns="0" bIns="0">
              <a:spAutoFit/>
            </a:bodyPr>
            <a:lstStyle/>
            <a:p>
              <a:r>
                <a:rPr lang="en-US" sz="800" dirty="0">
                  <a:latin typeface="MS Sans Serif Regular" charset="0"/>
                </a:rPr>
                <a:t>Bacillus subtilis</a:t>
              </a:r>
              <a:endParaRPr lang="de-DE" sz="800" dirty="0">
                <a:latin typeface="Lucida Sans Unicode" pitchFamily="34" charset="0"/>
              </a:endParaRPr>
            </a:p>
          </p:txBody>
        </p:sp>
        <p:sp>
          <p:nvSpPr>
            <p:cNvPr id="40" name="Line 40"/>
            <p:cNvSpPr>
              <a:spLocks noChangeShapeType="1"/>
            </p:cNvSpPr>
            <p:nvPr/>
          </p:nvSpPr>
          <p:spPr bwMode="auto">
            <a:xfrm>
              <a:off x="770" y="2396"/>
              <a:ext cx="16" cy="0"/>
            </a:xfrm>
            <a:prstGeom prst="line">
              <a:avLst/>
            </a:prstGeom>
            <a:noFill/>
            <a:ln w="4445">
              <a:solidFill>
                <a:srgbClr val="000000"/>
              </a:solidFill>
              <a:round/>
              <a:headEnd/>
              <a:tailEnd/>
            </a:ln>
          </p:spPr>
          <p:txBody>
            <a:bodyPr/>
            <a:lstStyle/>
            <a:p>
              <a:endParaRPr lang="en-US" dirty="0"/>
            </a:p>
          </p:txBody>
        </p:sp>
        <p:sp>
          <p:nvSpPr>
            <p:cNvPr id="41" name="Rectangle 41"/>
            <p:cNvSpPr>
              <a:spLocks noChangeArrowheads="1"/>
            </p:cNvSpPr>
            <p:nvPr/>
          </p:nvSpPr>
          <p:spPr bwMode="auto">
            <a:xfrm>
              <a:off x="704" y="2369"/>
              <a:ext cx="20" cy="46"/>
            </a:xfrm>
            <a:prstGeom prst="rect">
              <a:avLst/>
            </a:prstGeom>
            <a:noFill/>
            <a:ln w="9525">
              <a:noFill/>
              <a:miter lim="800000"/>
              <a:headEnd/>
              <a:tailEnd/>
            </a:ln>
          </p:spPr>
          <p:txBody>
            <a:bodyPr wrap="none" lIns="0" tIns="0" rIns="0" bIns="0">
              <a:spAutoFit/>
            </a:bodyPr>
            <a:lstStyle/>
            <a:p>
              <a:r>
                <a:rPr lang="en-US" sz="600" dirty="0"/>
                <a:t>0</a:t>
              </a:r>
              <a:endParaRPr lang="de-DE">
                <a:latin typeface="Lucida Sans Unicode" pitchFamily="34" charset="0"/>
              </a:endParaRPr>
            </a:p>
          </p:txBody>
        </p:sp>
        <p:sp>
          <p:nvSpPr>
            <p:cNvPr id="42" name="Line 42"/>
            <p:cNvSpPr>
              <a:spLocks noChangeShapeType="1"/>
            </p:cNvSpPr>
            <p:nvPr/>
          </p:nvSpPr>
          <p:spPr bwMode="auto">
            <a:xfrm>
              <a:off x="776" y="2331"/>
              <a:ext cx="10" cy="0"/>
            </a:xfrm>
            <a:prstGeom prst="line">
              <a:avLst/>
            </a:prstGeom>
            <a:noFill/>
            <a:ln w="4445">
              <a:solidFill>
                <a:srgbClr val="000000"/>
              </a:solidFill>
              <a:round/>
              <a:headEnd/>
              <a:tailEnd/>
            </a:ln>
          </p:spPr>
          <p:txBody>
            <a:bodyPr/>
            <a:lstStyle/>
            <a:p>
              <a:endParaRPr lang="en-US" dirty="0"/>
            </a:p>
          </p:txBody>
        </p:sp>
        <p:sp>
          <p:nvSpPr>
            <p:cNvPr id="43" name="Line 43"/>
            <p:cNvSpPr>
              <a:spLocks noChangeShapeType="1"/>
            </p:cNvSpPr>
            <p:nvPr/>
          </p:nvSpPr>
          <p:spPr bwMode="auto">
            <a:xfrm>
              <a:off x="770" y="2263"/>
              <a:ext cx="16" cy="0"/>
            </a:xfrm>
            <a:prstGeom prst="line">
              <a:avLst/>
            </a:prstGeom>
            <a:noFill/>
            <a:ln w="4445">
              <a:solidFill>
                <a:srgbClr val="000000"/>
              </a:solidFill>
              <a:round/>
              <a:headEnd/>
              <a:tailEnd/>
            </a:ln>
          </p:spPr>
          <p:txBody>
            <a:bodyPr/>
            <a:lstStyle/>
            <a:p>
              <a:endParaRPr lang="en-US" dirty="0"/>
            </a:p>
          </p:txBody>
        </p:sp>
        <p:sp>
          <p:nvSpPr>
            <p:cNvPr id="44" name="Rectangle 44"/>
            <p:cNvSpPr>
              <a:spLocks noChangeArrowheads="1"/>
            </p:cNvSpPr>
            <p:nvPr/>
          </p:nvSpPr>
          <p:spPr bwMode="auto">
            <a:xfrm>
              <a:off x="606" y="2235"/>
              <a:ext cx="80" cy="46"/>
            </a:xfrm>
            <a:prstGeom prst="rect">
              <a:avLst/>
            </a:prstGeom>
            <a:noFill/>
            <a:ln w="9525">
              <a:noFill/>
              <a:miter lim="800000"/>
              <a:headEnd/>
              <a:tailEnd/>
            </a:ln>
          </p:spPr>
          <p:txBody>
            <a:bodyPr wrap="none" lIns="0" tIns="0" rIns="0" bIns="0">
              <a:spAutoFit/>
            </a:bodyPr>
            <a:lstStyle/>
            <a:p>
              <a:r>
                <a:rPr lang="en-US" sz="600" dirty="0"/>
                <a:t>2000</a:t>
              </a:r>
              <a:endParaRPr lang="de-DE">
                <a:latin typeface="Lucida Sans Unicode" pitchFamily="34" charset="0"/>
              </a:endParaRPr>
            </a:p>
          </p:txBody>
        </p:sp>
        <p:sp>
          <p:nvSpPr>
            <p:cNvPr id="45" name="Line 45"/>
            <p:cNvSpPr>
              <a:spLocks noChangeShapeType="1"/>
            </p:cNvSpPr>
            <p:nvPr/>
          </p:nvSpPr>
          <p:spPr bwMode="auto">
            <a:xfrm>
              <a:off x="776" y="2195"/>
              <a:ext cx="10" cy="0"/>
            </a:xfrm>
            <a:prstGeom prst="line">
              <a:avLst/>
            </a:prstGeom>
            <a:noFill/>
            <a:ln w="4445">
              <a:solidFill>
                <a:srgbClr val="000000"/>
              </a:solidFill>
              <a:round/>
              <a:headEnd/>
              <a:tailEnd/>
            </a:ln>
          </p:spPr>
          <p:txBody>
            <a:bodyPr/>
            <a:lstStyle/>
            <a:p>
              <a:endParaRPr lang="en-US" dirty="0"/>
            </a:p>
          </p:txBody>
        </p:sp>
        <p:sp>
          <p:nvSpPr>
            <p:cNvPr id="46" name="Line 46"/>
            <p:cNvSpPr>
              <a:spLocks noChangeShapeType="1"/>
            </p:cNvSpPr>
            <p:nvPr/>
          </p:nvSpPr>
          <p:spPr bwMode="auto">
            <a:xfrm>
              <a:off x="770" y="2130"/>
              <a:ext cx="16" cy="0"/>
            </a:xfrm>
            <a:prstGeom prst="line">
              <a:avLst/>
            </a:prstGeom>
            <a:noFill/>
            <a:ln w="4445">
              <a:solidFill>
                <a:srgbClr val="000000"/>
              </a:solidFill>
              <a:round/>
              <a:headEnd/>
              <a:tailEnd/>
            </a:ln>
          </p:spPr>
          <p:txBody>
            <a:bodyPr/>
            <a:lstStyle/>
            <a:p>
              <a:endParaRPr lang="en-US" dirty="0"/>
            </a:p>
          </p:txBody>
        </p:sp>
        <p:sp>
          <p:nvSpPr>
            <p:cNvPr id="47" name="Rectangle 47"/>
            <p:cNvSpPr>
              <a:spLocks noChangeArrowheads="1"/>
            </p:cNvSpPr>
            <p:nvPr/>
          </p:nvSpPr>
          <p:spPr bwMode="auto">
            <a:xfrm>
              <a:off x="606" y="2102"/>
              <a:ext cx="80" cy="46"/>
            </a:xfrm>
            <a:prstGeom prst="rect">
              <a:avLst/>
            </a:prstGeom>
            <a:noFill/>
            <a:ln w="9525">
              <a:noFill/>
              <a:miter lim="800000"/>
              <a:headEnd/>
              <a:tailEnd/>
            </a:ln>
          </p:spPr>
          <p:txBody>
            <a:bodyPr wrap="none" lIns="0" tIns="0" rIns="0" bIns="0">
              <a:spAutoFit/>
            </a:bodyPr>
            <a:lstStyle/>
            <a:p>
              <a:r>
                <a:rPr lang="en-US" sz="600" dirty="0"/>
                <a:t>4000</a:t>
              </a:r>
              <a:endParaRPr lang="de-DE">
                <a:latin typeface="Lucida Sans Unicode" pitchFamily="34" charset="0"/>
              </a:endParaRPr>
            </a:p>
          </p:txBody>
        </p:sp>
        <p:sp>
          <p:nvSpPr>
            <p:cNvPr id="48" name="Line 48"/>
            <p:cNvSpPr>
              <a:spLocks noChangeShapeType="1"/>
            </p:cNvSpPr>
            <p:nvPr/>
          </p:nvSpPr>
          <p:spPr bwMode="auto">
            <a:xfrm>
              <a:off x="776" y="2062"/>
              <a:ext cx="10" cy="0"/>
            </a:xfrm>
            <a:prstGeom prst="line">
              <a:avLst/>
            </a:prstGeom>
            <a:noFill/>
            <a:ln w="4445">
              <a:solidFill>
                <a:srgbClr val="000000"/>
              </a:solidFill>
              <a:round/>
              <a:headEnd/>
              <a:tailEnd/>
            </a:ln>
          </p:spPr>
          <p:txBody>
            <a:bodyPr/>
            <a:lstStyle/>
            <a:p>
              <a:endParaRPr lang="en-US" dirty="0"/>
            </a:p>
          </p:txBody>
        </p:sp>
        <p:sp>
          <p:nvSpPr>
            <p:cNvPr id="49" name="Line 49"/>
            <p:cNvSpPr>
              <a:spLocks noChangeShapeType="1"/>
            </p:cNvSpPr>
            <p:nvPr/>
          </p:nvSpPr>
          <p:spPr bwMode="auto">
            <a:xfrm>
              <a:off x="770" y="1997"/>
              <a:ext cx="16" cy="0"/>
            </a:xfrm>
            <a:prstGeom prst="line">
              <a:avLst/>
            </a:prstGeom>
            <a:noFill/>
            <a:ln w="4445">
              <a:solidFill>
                <a:srgbClr val="000000"/>
              </a:solidFill>
              <a:round/>
              <a:headEnd/>
              <a:tailEnd/>
            </a:ln>
          </p:spPr>
          <p:txBody>
            <a:bodyPr/>
            <a:lstStyle/>
            <a:p>
              <a:endParaRPr lang="en-US" dirty="0"/>
            </a:p>
          </p:txBody>
        </p:sp>
        <p:sp>
          <p:nvSpPr>
            <p:cNvPr id="50" name="Rectangle 50"/>
            <p:cNvSpPr>
              <a:spLocks noChangeArrowheads="1"/>
            </p:cNvSpPr>
            <p:nvPr/>
          </p:nvSpPr>
          <p:spPr bwMode="auto">
            <a:xfrm>
              <a:off x="606" y="1970"/>
              <a:ext cx="80" cy="46"/>
            </a:xfrm>
            <a:prstGeom prst="rect">
              <a:avLst/>
            </a:prstGeom>
            <a:noFill/>
            <a:ln w="9525">
              <a:noFill/>
              <a:miter lim="800000"/>
              <a:headEnd/>
              <a:tailEnd/>
            </a:ln>
          </p:spPr>
          <p:txBody>
            <a:bodyPr wrap="none" lIns="0" tIns="0" rIns="0" bIns="0">
              <a:spAutoFit/>
            </a:bodyPr>
            <a:lstStyle/>
            <a:p>
              <a:r>
                <a:rPr lang="en-US" sz="600" dirty="0"/>
                <a:t>6000</a:t>
              </a:r>
              <a:endParaRPr lang="de-DE">
                <a:latin typeface="Lucida Sans Unicode" pitchFamily="34" charset="0"/>
              </a:endParaRPr>
            </a:p>
          </p:txBody>
        </p:sp>
        <p:sp>
          <p:nvSpPr>
            <p:cNvPr id="51" name="Line 51"/>
            <p:cNvSpPr>
              <a:spLocks noChangeShapeType="1"/>
            </p:cNvSpPr>
            <p:nvPr/>
          </p:nvSpPr>
          <p:spPr bwMode="auto">
            <a:xfrm>
              <a:off x="776" y="1929"/>
              <a:ext cx="10" cy="0"/>
            </a:xfrm>
            <a:prstGeom prst="line">
              <a:avLst/>
            </a:prstGeom>
            <a:noFill/>
            <a:ln w="4445">
              <a:solidFill>
                <a:srgbClr val="000000"/>
              </a:solidFill>
              <a:round/>
              <a:headEnd/>
              <a:tailEnd/>
            </a:ln>
          </p:spPr>
          <p:txBody>
            <a:bodyPr/>
            <a:lstStyle/>
            <a:p>
              <a:endParaRPr lang="en-US" dirty="0"/>
            </a:p>
          </p:txBody>
        </p:sp>
        <p:sp>
          <p:nvSpPr>
            <p:cNvPr id="52" name="Line 52"/>
            <p:cNvSpPr>
              <a:spLocks noChangeShapeType="1"/>
            </p:cNvSpPr>
            <p:nvPr/>
          </p:nvSpPr>
          <p:spPr bwMode="auto">
            <a:xfrm>
              <a:off x="770" y="1860"/>
              <a:ext cx="16" cy="1"/>
            </a:xfrm>
            <a:prstGeom prst="line">
              <a:avLst/>
            </a:prstGeom>
            <a:noFill/>
            <a:ln w="4445">
              <a:solidFill>
                <a:srgbClr val="000000"/>
              </a:solidFill>
              <a:round/>
              <a:headEnd/>
              <a:tailEnd/>
            </a:ln>
          </p:spPr>
          <p:txBody>
            <a:bodyPr/>
            <a:lstStyle/>
            <a:p>
              <a:endParaRPr lang="en-US" dirty="0"/>
            </a:p>
          </p:txBody>
        </p:sp>
        <p:sp>
          <p:nvSpPr>
            <p:cNvPr id="53" name="Rectangle 53"/>
            <p:cNvSpPr>
              <a:spLocks noChangeArrowheads="1"/>
            </p:cNvSpPr>
            <p:nvPr/>
          </p:nvSpPr>
          <p:spPr bwMode="auto">
            <a:xfrm>
              <a:off x="606" y="1833"/>
              <a:ext cx="80" cy="46"/>
            </a:xfrm>
            <a:prstGeom prst="rect">
              <a:avLst/>
            </a:prstGeom>
            <a:noFill/>
            <a:ln w="9525">
              <a:noFill/>
              <a:miter lim="800000"/>
              <a:headEnd/>
              <a:tailEnd/>
            </a:ln>
          </p:spPr>
          <p:txBody>
            <a:bodyPr wrap="none" lIns="0" tIns="0" rIns="0" bIns="0">
              <a:spAutoFit/>
            </a:bodyPr>
            <a:lstStyle/>
            <a:p>
              <a:r>
                <a:rPr lang="en-US" sz="600" dirty="0"/>
                <a:t>8000</a:t>
              </a:r>
              <a:endParaRPr lang="de-DE">
                <a:latin typeface="Lucida Sans Unicode" pitchFamily="34" charset="0"/>
              </a:endParaRPr>
            </a:p>
          </p:txBody>
        </p:sp>
        <p:sp>
          <p:nvSpPr>
            <p:cNvPr id="54" name="Line 54"/>
            <p:cNvSpPr>
              <a:spLocks noChangeShapeType="1"/>
            </p:cNvSpPr>
            <p:nvPr/>
          </p:nvSpPr>
          <p:spPr bwMode="auto">
            <a:xfrm>
              <a:off x="776" y="1795"/>
              <a:ext cx="10" cy="1"/>
            </a:xfrm>
            <a:prstGeom prst="line">
              <a:avLst/>
            </a:prstGeom>
            <a:noFill/>
            <a:ln w="4445">
              <a:solidFill>
                <a:srgbClr val="000000"/>
              </a:solidFill>
              <a:round/>
              <a:headEnd/>
              <a:tailEnd/>
            </a:ln>
          </p:spPr>
          <p:txBody>
            <a:bodyPr/>
            <a:lstStyle/>
            <a:p>
              <a:endParaRPr lang="en-US" dirty="0"/>
            </a:p>
          </p:txBody>
        </p:sp>
        <p:sp>
          <p:nvSpPr>
            <p:cNvPr id="55" name="Rectangle 55"/>
            <p:cNvSpPr>
              <a:spLocks noChangeArrowheads="1"/>
            </p:cNvSpPr>
            <p:nvPr/>
          </p:nvSpPr>
          <p:spPr bwMode="auto">
            <a:xfrm rot="16200000">
              <a:off x="561" y="1731"/>
              <a:ext cx="141" cy="32"/>
            </a:xfrm>
            <a:prstGeom prst="rect">
              <a:avLst/>
            </a:prstGeom>
            <a:noFill/>
            <a:ln w="9525">
              <a:noFill/>
              <a:miter lim="800000"/>
              <a:headEnd/>
              <a:tailEnd/>
            </a:ln>
          </p:spPr>
          <p:txBody>
            <a:bodyPr wrap="none" lIns="0" tIns="0" rIns="0" bIns="0">
              <a:spAutoFit/>
            </a:bodyPr>
            <a:lstStyle/>
            <a:p>
              <a:r>
                <a:rPr lang="en-US" sz="400" dirty="0">
                  <a:latin typeface="MS Sans Serif Regular" charset="0"/>
                </a:rPr>
                <a:t>Intens. [a.u.]</a:t>
              </a:r>
              <a:endParaRPr lang="de-DE" dirty="0">
                <a:latin typeface="Lucida Sans Unicode" pitchFamily="34" charset="0"/>
              </a:endParaRPr>
            </a:p>
          </p:txBody>
        </p:sp>
        <p:sp>
          <p:nvSpPr>
            <p:cNvPr id="56" name="Rectangle 56"/>
            <p:cNvSpPr>
              <a:spLocks noChangeArrowheads="1"/>
            </p:cNvSpPr>
            <p:nvPr/>
          </p:nvSpPr>
          <p:spPr bwMode="auto">
            <a:xfrm>
              <a:off x="786" y="1744"/>
              <a:ext cx="4150" cy="662"/>
            </a:xfrm>
            <a:prstGeom prst="rect">
              <a:avLst/>
            </a:prstGeom>
            <a:noFill/>
            <a:ln w="4445">
              <a:solidFill>
                <a:srgbClr val="000000"/>
              </a:solidFill>
              <a:miter lim="800000"/>
              <a:headEnd/>
              <a:tailEnd/>
            </a:ln>
          </p:spPr>
          <p:txBody>
            <a:bodyPr/>
            <a:lstStyle/>
            <a:p>
              <a:endParaRPr lang="en-US" dirty="0">
                <a:latin typeface="Lucida Sans Unicode" pitchFamily="34" charset="0"/>
              </a:endParaRPr>
            </a:p>
          </p:txBody>
        </p:sp>
        <p:sp>
          <p:nvSpPr>
            <p:cNvPr id="57" name="Freeform 57"/>
            <p:cNvSpPr>
              <a:spLocks/>
            </p:cNvSpPr>
            <p:nvPr/>
          </p:nvSpPr>
          <p:spPr bwMode="auto">
            <a:xfrm>
              <a:off x="774" y="2626"/>
              <a:ext cx="4147" cy="416"/>
            </a:xfrm>
            <a:custGeom>
              <a:avLst/>
              <a:gdLst>
                <a:gd name="T0" fmla="*/ 58 w 1217"/>
                <a:gd name="T1" fmla="*/ 409 h 122"/>
                <a:gd name="T2" fmla="*/ 119 w 1217"/>
                <a:gd name="T3" fmla="*/ 409 h 122"/>
                <a:gd name="T4" fmla="*/ 181 w 1217"/>
                <a:gd name="T5" fmla="*/ 406 h 122"/>
                <a:gd name="T6" fmla="*/ 239 w 1217"/>
                <a:gd name="T7" fmla="*/ 399 h 122"/>
                <a:gd name="T8" fmla="*/ 296 w 1217"/>
                <a:gd name="T9" fmla="*/ 368 h 122"/>
                <a:gd name="T10" fmla="*/ 354 w 1217"/>
                <a:gd name="T11" fmla="*/ 382 h 122"/>
                <a:gd name="T12" fmla="*/ 412 w 1217"/>
                <a:gd name="T13" fmla="*/ 402 h 122"/>
                <a:gd name="T14" fmla="*/ 470 w 1217"/>
                <a:gd name="T15" fmla="*/ 361 h 122"/>
                <a:gd name="T16" fmla="*/ 532 w 1217"/>
                <a:gd name="T17" fmla="*/ 392 h 122"/>
                <a:gd name="T18" fmla="*/ 590 w 1217"/>
                <a:gd name="T19" fmla="*/ 409 h 122"/>
                <a:gd name="T20" fmla="*/ 647 w 1217"/>
                <a:gd name="T21" fmla="*/ 416 h 122"/>
                <a:gd name="T22" fmla="*/ 705 w 1217"/>
                <a:gd name="T23" fmla="*/ 416 h 122"/>
                <a:gd name="T24" fmla="*/ 763 w 1217"/>
                <a:gd name="T25" fmla="*/ 413 h 122"/>
                <a:gd name="T26" fmla="*/ 825 w 1217"/>
                <a:gd name="T27" fmla="*/ 399 h 122"/>
                <a:gd name="T28" fmla="*/ 883 w 1217"/>
                <a:gd name="T29" fmla="*/ 413 h 122"/>
                <a:gd name="T30" fmla="*/ 937 w 1217"/>
                <a:gd name="T31" fmla="*/ 416 h 122"/>
                <a:gd name="T32" fmla="*/ 998 w 1217"/>
                <a:gd name="T33" fmla="*/ 406 h 122"/>
                <a:gd name="T34" fmla="*/ 1056 w 1217"/>
                <a:gd name="T35" fmla="*/ 413 h 122"/>
                <a:gd name="T36" fmla="*/ 1124 w 1217"/>
                <a:gd name="T37" fmla="*/ 413 h 122"/>
                <a:gd name="T38" fmla="*/ 1189 w 1217"/>
                <a:gd name="T39" fmla="*/ 416 h 122"/>
                <a:gd name="T40" fmla="*/ 1247 w 1217"/>
                <a:gd name="T41" fmla="*/ 413 h 122"/>
                <a:gd name="T42" fmla="*/ 1315 w 1217"/>
                <a:gd name="T43" fmla="*/ 355 h 122"/>
                <a:gd name="T44" fmla="*/ 1377 w 1217"/>
                <a:gd name="T45" fmla="*/ 416 h 122"/>
                <a:gd name="T46" fmla="*/ 1438 w 1217"/>
                <a:gd name="T47" fmla="*/ 402 h 122"/>
                <a:gd name="T48" fmla="*/ 1503 w 1217"/>
                <a:gd name="T49" fmla="*/ 413 h 122"/>
                <a:gd name="T50" fmla="*/ 1567 w 1217"/>
                <a:gd name="T51" fmla="*/ 406 h 122"/>
                <a:gd name="T52" fmla="*/ 1629 w 1217"/>
                <a:gd name="T53" fmla="*/ 413 h 122"/>
                <a:gd name="T54" fmla="*/ 1694 w 1217"/>
                <a:gd name="T55" fmla="*/ 409 h 122"/>
                <a:gd name="T56" fmla="*/ 1765 w 1217"/>
                <a:gd name="T57" fmla="*/ 314 h 122"/>
                <a:gd name="T58" fmla="*/ 1826 w 1217"/>
                <a:gd name="T59" fmla="*/ 399 h 122"/>
                <a:gd name="T60" fmla="*/ 1891 w 1217"/>
                <a:gd name="T61" fmla="*/ 399 h 122"/>
                <a:gd name="T62" fmla="*/ 1956 w 1217"/>
                <a:gd name="T63" fmla="*/ 402 h 122"/>
                <a:gd name="T64" fmla="*/ 2024 w 1217"/>
                <a:gd name="T65" fmla="*/ 402 h 122"/>
                <a:gd name="T66" fmla="*/ 2092 w 1217"/>
                <a:gd name="T67" fmla="*/ 392 h 122"/>
                <a:gd name="T68" fmla="*/ 2154 w 1217"/>
                <a:gd name="T69" fmla="*/ 348 h 122"/>
                <a:gd name="T70" fmla="*/ 2212 w 1217"/>
                <a:gd name="T71" fmla="*/ 355 h 122"/>
                <a:gd name="T72" fmla="*/ 2280 w 1217"/>
                <a:gd name="T73" fmla="*/ 416 h 122"/>
                <a:gd name="T74" fmla="*/ 2348 w 1217"/>
                <a:gd name="T75" fmla="*/ 413 h 122"/>
                <a:gd name="T76" fmla="*/ 2423 w 1217"/>
                <a:gd name="T77" fmla="*/ 406 h 122"/>
                <a:gd name="T78" fmla="*/ 2494 w 1217"/>
                <a:gd name="T79" fmla="*/ 392 h 122"/>
                <a:gd name="T80" fmla="*/ 2559 w 1217"/>
                <a:gd name="T81" fmla="*/ 413 h 122"/>
                <a:gd name="T82" fmla="*/ 2634 w 1217"/>
                <a:gd name="T83" fmla="*/ 416 h 122"/>
                <a:gd name="T84" fmla="*/ 2699 w 1217"/>
                <a:gd name="T85" fmla="*/ 413 h 122"/>
                <a:gd name="T86" fmla="*/ 2770 w 1217"/>
                <a:gd name="T87" fmla="*/ 416 h 122"/>
                <a:gd name="T88" fmla="*/ 2838 w 1217"/>
                <a:gd name="T89" fmla="*/ 416 h 122"/>
                <a:gd name="T90" fmla="*/ 2913 w 1217"/>
                <a:gd name="T91" fmla="*/ 409 h 122"/>
                <a:gd name="T92" fmla="*/ 2982 w 1217"/>
                <a:gd name="T93" fmla="*/ 409 h 122"/>
                <a:gd name="T94" fmla="*/ 3057 w 1217"/>
                <a:gd name="T95" fmla="*/ 361 h 122"/>
                <a:gd name="T96" fmla="*/ 3125 w 1217"/>
                <a:gd name="T97" fmla="*/ 416 h 122"/>
                <a:gd name="T98" fmla="*/ 3200 w 1217"/>
                <a:gd name="T99" fmla="*/ 413 h 122"/>
                <a:gd name="T100" fmla="*/ 3275 w 1217"/>
                <a:gd name="T101" fmla="*/ 413 h 122"/>
                <a:gd name="T102" fmla="*/ 3350 w 1217"/>
                <a:gd name="T103" fmla="*/ 416 h 122"/>
                <a:gd name="T104" fmla="*/ 3421 w 1217"/>
                <a:gd name="T105" fmla="*/ 409 h 122"/>
                <a:gd name="T106" fmla="*/ 3496 w 1217"/>
                <a:gd name="T107" fmla="*/ 406 h 122"/>
                <a:gd name="T108" fmla="*/ 3564 w 1217"/>
                <a:gd name="T109" fmla="*/ 402 h 122"/>
                <a:gd name="T110" fmla="*/ 3636 w 1217"/>
                <a:gd name="T111" fmla="*/ 409 h 122"/>
                <a:gd name="T112" fmla="*/ 3714 w 1217"/>
                <a:gd name="T113" fmla="*/ 416 h 122"/>
                <a:gd name="T114" fmla="*/ 3789 w 1217"/>
                <a:gd name="T115" fmla="*/ 406 h 122"/>
                <a:gd name="T116" fmla="*/ 3861 w 1217"/>
                <a:gd name="T117" fmla="*/ 392 h 122"/>
                <a:gd name="T118" fmla="*/ 3929 w 1217"/>
                <a:gd name="T119" fmla="*/ 413 h 122"/>
                <a:gd name="T120" fmla="*/ 4007 w 1217"/>
                <a:gd name="T121" fmla="*/ 416 h 122"/>
                <a:gd name="T122" fmla="*/ 4086 w 1217"/>
                <a:gd name="T123" fmla="*/ 409 h 1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7"/>
                <a:gd name="T187" fmla="*/ 0 h 122"/>
                <a:gd name="T188" fmla="*/ 1217 w 1217"/>
                <a:gd name="T189" fmla="*/ 122 h 1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7" h="122">
                  <a:moveTo>
                    <a:pt x="1" y="120"/>
                  </a:moveTo>
                  <a:lnTo>
                    <a:pt x="0" y="120"/>
                  </a:lnTo>
                  <a:lnTo>
                    <a:pt x="1" y="120"/>
                  </a:lnTo>
                  <a:lnTo>
                    <a:pt x="1" y="122"/>
                  </a:lnTo>
                  <a:lnTo>
                    <a:pt x="2" y="122"/>
                  </a:lnTo>
                  <a:lnTo>
                    <a:pt x="3" y="122"/>
                  </a:lnTo>
                  <a:lnTo>
                    <a:pt x="3" y="121"/>
                  </a:lnTo>
                  <a:lnTo>
                    <a:pt x="3" y="122"/>
                  </a:lnTo>
                  <a:lnTo>
                    <a:pt x="4" y="122"/>
                  </a:lnTo>
                  <a:lnTo>
                    <a:pt x="4" y="120"/>
                  </a:lnTo>
                  <a:lnTo>
                    <a:pt x="5" y="120"/>
                  </a:lnTo>
                  <a:lnTo>
                    <a:pt x="5" y="122"/>
                  </a:lnTo>
                  <a:lnTo>
                    <a:pt x="5" y="121"/>
                  </a:lnTo>
                  <a:lnTo>
                    <a:pt x="6" y="121"/>
                  </a:lnTo>
                  <a:lnTo>
                    <a:pt x="6" y="122"/>
                  </a:lnTo>
                  <a:lnTo>
                    <a:pt x="7" y="122"/>
                  </a:lnTo>
                  <a:lnTo>
                    <a:pt x="8" y="122"/>
                  </a:lnTo>
                  <a:lnTo>
                    <a:pt x="8" y="118"/>
                  </a:lnTo>
                  <a:lnTo>
                    <a:pt x="9" y="118"/>
                  </a:lnTo>
                  <a:lnTo>
                    <a:pt x="9" y="120"/>
                  </a:lnTo>
                  <a:lnTo>
                    <a:pt x="10" y="120"/>
                  </a:lnTo>
                  <a:lnTo>
                    <a:pt x="10" y="122"/>
                  </a:lnTo>
                  <a:lnTo>
                    <a:pt x="11" y="122"/>
                  </a:lnTo>
                  <a:lnTo>
                    <a:pt x="11" y="118"/>
                  </a:lnTo>
                  <a:lnTo>
                    <a:pt x="11" y="120"/>
                  </a:lnTo>
                  <a:lnTo>
                    <a:pt x="12" y="120"/>
                  </a:lnTo>
                  <a:lnTo>
                    <a:pt x="12" y="122"/>
                  </a:lnTo>
                  <a:lnTo>
                    <a:pt x="12" y="121"/>
                  </a:lnTo>
                  <a:lnTo>
                    <a:pt x="13" y="121"/>
                  </a:lnTo>
                  <a:lnTo>
                    <a:pt x="13" y="117"/>
                  </a:lnTo>
                  <a:lnTo>
                    <a:pt x="14" y="117"/>
                  </a:lnTo>
                  <a:lnTo>
                    <a:pt x="14" y="119"/>
                  </a:lnTo>
                  <a:lnTo>
                    <a:pt x="14" y="117"/>
                  </a:lnTo>
                  <a:lnTo>
                    <a:pt x="15" y="117"/>
                  </a:lnTo>
                  <a:lnTo>
                    <a:pt x="15" y="119"/>
                  </a:lnTo>
                  <a:lnTo>
                    <a:pt x="15" y="118"/>
                  </a:lnTo>
                  <a:lnTo>
                    <a:pt x="16" y="118"/>
                  </a:lnTo>
                  <a:lnTo>
                    <a:pt x="16" y="119"/>
                  </a:lnTo>
                  <a:lnTo>
                    <a:pt x="16" y="118"/>
                  </a:lnTo>
                  <a:lnTo>
                    <a:pt x="17" y="118"/>
                  </a:lnTo>
                  <a:lnTo>
                    <a:pt x="17" y="120"/>
                  </a:lnTo>
                  <a:lnTo>
                    <a:pt x="18" y="120"/>
                  </a:lnTo>
                  <a:lnTo>
                    <a:pt x="18" y="122"/>
                  </a:lnTo>
                  <a:lnTo>
                    <a:pt x="18" y="121"/>
                  </a:lnTo>
                  <a:lnTo>
                    <a:pt x="19" y="121"/>
                  </a:lnTo>
                  <a:lnTo>
                    <a:pt x="19" y="122"/>
                  </a:lnTo>
                  <a:lnTo>
                    <a:pt x="20" y="122"/>
                  </a:lnTo>
                  <a:lnTo>
                    <a:pt x="20" y="120"/>
                  </a:lnTo>
                  <a:lnTo>
                    <a:pt x="21" y="120"/>
                  </a:lnTo>
                  <a:lnTo>
                    <a:pt x="21" y="118"/>
                  </a:lnTo>
                  <a:lnTo>
                    <a:pt x="21" y="119"/>
                  </a:lnTo>
                  <a:lnTo>
                    <a:pt x="22" y="119"/>
                  </a:lnTo>
                  <a:lnTo>
                    <a:pt x="22" y="122"/>
                  </a:lnTo>
                  <a:lnTo>
                    <a:pt x="22" y="121"/>
                  </a:lnTo>
                  <a:lnTo>
                    <a:pt x="23" y="121"/>
                  </a:lnTo>
                  <a:lnTo>
                    <a:pt x="23" y="114"/>
                  </a:lnTo>
                  <a:lnTo>
                    <a:pt x="23" y="117"/>
                  </a:lnTo>
                  <a:lnTo>
                    <a:pt x="24" y="117"/>
                  </a:lnTo>
                  <a:lnTo>
                    <a:pt x="24" y="113"/>
                  </a:lnTo>
                  <a:lnTo>
                    <a:pt x="24" y="115"/>
                  </a:lnTo>
                  <a:lnTo>
                    <a:pt x="25" y="115"/>
                  </a:lnTo>
                  <a:lnTo>
                    <a:pt x="25" y="117"/>
                  </a:lnTo>
                  <a:lnTo>
                    <a:pt x="25" y="116"/>
                  </a:lnTo>
                  <a:lnTo>
                    <a:pt x="26" y="116"/>
                  </a:lnTo>
                  <a:lnTo>
                    <a:pt x="27" y="116"/>
                  </a:lnTo>
                  <a:lnTo>
                    <a:pt x="27" y="115"/>
                  </a:lnTo>
                  <a:lnTo>
                    <a:pt x="27" y="118"/>
                  </a:lnTo>
                  <a:lnTo>
                    <a:pt x="28" y="118"/>
                  </a:lnTo>
                  <a:lnTo>
                    <a:pt x="28" y="122"/>
                  </a:lnTo>
                  <a:lnTo>
                    <a:pt x="29" y="122"/>
                  </a:lnTo>
                  <a:lnTo>
                    <a:pt x="30" y="122"/>
                  </a:lnTo>
                  <a:lnTo>
                    <a:pt x="30" y="119"/>
                  </a:lnTo>
                  <a:lnTo>
                    <a:pt x="30" y="120"/>
                  </a:lnTo>
                  <a:lnTo>
                    <a:pt x="31" y="120"/>
                  </a:lnTo>
                  <a:lnTo>
                    <a:pt x="31" y="118"/>
                  </a:lnTo>
                  <a:lnTo>
                    <a:pt x="32" y="118"/>
                  </a:lnTo>
                  <a:lnTo>
                    <a:pt x="32" y="116"/>
                  </a:lnTo>
                  <a:lnTo>
                    <a:pt x="32" y="117"/>
                  </a:lnTo>
                  <a:lnTo>
                    <a:pt x="33" y="117"/>
                  </a:lnTo>
                  <a:lnTo>
                    <a:pt x="33" y="121"/>
                  </a:lnTo>
                  <a:lnTo>
                    <a:pt x="33" y="117"/>
                  </a:lnTo>
                  <a:lnTo>
                    <a:pt x="34" y="117"/>
                  </a:lnTo>
                  <a:lnTo>
                    <a:pt x="34" y="119"/>
                  </a:lnTo>
                  <a:lnTo>
                    <a:pt x="34" y="118"/>
                  </a:lnTo>
                  <a:lnTo>
                    <a:pt x="35" y="118"/>
                  </a:lnTo>
                  <a:lnTo>
                    <a:pt x="35" y="120"/>
                  </a:lnTo>
                  <a:lnTo>
                    <a:pt x="36" y="120"/>
                  </a:lnTo>
                  <a:lnTo>
                    <a:pt x="36" y="117"/>
                  </a:lnTo>
                  <a:lnTo>
                    <a:pt x="36" y="119"/>
                  </a:lnTo>
                  <a:lnTo>
                    <a:pt x="37" y="119"/>
                  </a:lnTo>
                  <a:lnTo>
                    <a:pt x="37" y="120"/>
                  </a:lnTo>
                  <a:lnTo>
                    <a:pt x="38" y="119"/>
                  </a:lnTo>
                  <a:lnTo>
                    <a:pt x="38" y="118"/>
                  </a:lnTo>
                  <a:lnTo>
                    <a:pt x="39" y="118"/>
                  </a:lnTo>
                  <a:lnTo>
                    <a:pt x="39" y="114"/>
                  </a:lnTo>
                  <a:lnTo>
                    <a:pt x="40" y="114"/>
                  </a:lnTo>
                  <a:lnTo>
                    <a:pt x="40" y="117"/>
                  </a:lnTo>
                  <a:lnTo>
                    <a:pt x="40" y="115"/>
                  </a:lnTo>
                  <a:lnTo>
                    <a:pt x="41" y="115"/>
                  </a:lnTo>
                  <a:lnTo>
                    <a:pt x="41" y="112"/>
                  </a:lnTo>
                  <a:lnTo>
                    <a:pt x="41" y="115"/>
                  </a:lnTo>
                  <a:lnTo>
                    <a:pt x="42" y="115"/>
                  </a:lnTo>
                  <a:lnTo>
                    <a:pt x="42" y="122"/>
                  </a:lnTo>
                  <a:lnTo>
                    <a:pt x="42" y="119"/>
                  </a:lnTo>
                  <a:lnTo>
                    <a:pt x="43" y="119"/>
                  </a:lnTo>
                  <a:lnTo>
                    <a:pt x="43" y="121"/>
                  </a:lnTo>
                  <a:lnTo>
                    <a:pt x="43" y="120"/>
                  </a:lnTo>
                  <a:lnTo>
                    <a:pt x="44" y="120"/>
                  </a:lnTo>
                  <a:lnTo>
                    <a:pt x="44" y="118"/>
                  </a:lnTo>
                  <a:lnTo>
                    <a:pt x="44" y="119"/>
                  </a:lnTo>
                  <a:lnTo>
                    <a:pt x="45" y="119"/>
                  </a:lnTo>
                  <a:lnTo>
                    <a:pt x="45" y="122"/>
                  </a:lnTo>
                  <a:lnTo>
                    <a:pt x="45" y="119"/>
                  </a:lnTo>
                  <a:lnTo>
                    <a:pt x="46" y="119"/>
                  </a:lnTo>
                  <a:lnTo>
                    <a:pt x="46" y="122"/>
                  </a:lnTo>
                  <a:lnTo>
                    <a:pt x="46" y="119"/>
                  </a:lnTo>
                  <a:lnTo>
                    <a:pt x="47" y="119"/>
                  </a:lnTo>
                  <a:lnTo>
                    <a:pt x="47" y="122"/>
                  </a:lnTo>
                  <a:lnTo>
                    <a:pt x="47" y="120"/>
                  </a:lnTo>
                  <a:lnTo>
                    <a:pt x="48" y="120"/>
                  </a:lnTo>
                  <a:lnTo>
                    <a:pt x="48" y="122"/>
                  </a:lnTo>
                  <a:lnTo>
                    <a:pt x="49" y="120"/>
                  </a:lnTo>
                  <a:lnTo>
                    <a:pt x="49" y="116"/>
                  </a:lnTo>
                  <a:lnTo>
                    <a:pt x="49" y="118"/>
                  </a:lnTo>
                  <a:lnTo>
                    <a:pt x="50" y="118"/>
                  </a:lnTo>
                  <a:lnTo>
                    <a:pt x="50" y="121"/>
                  </a:lnTo>
                  <a:lnTo>
                    <a:pt x="50" y="119"/>
                  </a:lnTo>
                  <a:lnTo>
                    <a:pt x="51" y="119"/>
                  </a:lnTo>
                  <a:lnTo>
                    <a:pt x="51" y="122"/>
                  </a:lnTo>
                  <a:lnTo>
                    <a:pt x="52" y="119"/>
                  </a:lnTo>
                  <a:lnTo>
                    <a:pt x="52" y="118"/>
                  </a:lnTo>
                  <a:lnTo>
                    <a:pt x="52" y="119"/>
                  </a:lnTo>
                  <a:lnTo>
                    <a:pt x="53" y="119"/>
                  </a:lnTo>
                  <a:lnTo>
                    <a:pt x="53" y="121"/>
                  </a:lnTo>
                  <a:lnTo>
                    <a:pt x="53" y="120"/>
                  </a:lnTo>
                  <a:lnTo>
                    <a:pt x="54" y="120"/>
                  </a:lnTo>
                  <a:lnTo>
                    <a:pt x="54" y="117"/>
                  </a:lnTo>
                  <a:lnTo>
                    <a:pt x="55" y="117"/>
                  </a:lnTo>
                  <a:lnTo>
                    <a:pt x="55" y="119"/>
                  </a:lnTo>
                  <a:lnTo>
                    <a:pt x="55" y="118"/>
                  </a:lnTo>
                  <a:lnTo>
                    <a:pt x="56" y="118"/>
                  </a:lnTo>
                  <a:lnTo>
                    <a:pt x="56" y="120"/>
                  </a:lnTo>
                  <a:lnTo>
                    <a:pt x="57" y="118"/>
                  </a:lnTo>
                  <a:lnTo>
                    <a:pt x="57" y="85"/>
                  </a:lnTo>
                  <a:lnTo>
                    <a:pt x="57" y="113"/>
                  </a:lnTo>
                  <a:lnTo>
                    <a:pt x="58" y="113"/>
                  </a:lnTo>
                  <a:lnTo>
                    <a:pt x="58" y="120"/>
                  </a:lnTo>
                  <a:lnTo>
                    <a:pt x="58" y="118"/>
                  </a:lnTo>
                  <a:lnTo>
                    <a:pt x="59" y="118"/>
                  </a:lnTo>
                  <a:lnTo>
                    <a:pt x="59" y="120"/>
                  </a:lnTo>
                  <a:lnTo>
                    <a:pt x="60" y="118"/>
                  </a:lnTo>
                  <a:lnTo>
                    <a:pt x="61" y="118"/>
                  </a:lnTo>
                  <a:lnTo>
                    <a:pt x="61" y="119"/>
                  </a:lnTo>
                  <a:lnTo>
                    <a:pt x="62" y="118"/>
                  </a:lnTo>
                  <a:lnTo>
                    <a:pt x="62" y="111"/>
                  </a:lnTo>
                  <a:lnTo>
                    <a:pt x="63" y="111"/>
                  </a:lnTo>
                  <a:lnTo>
                    <a:pt x="63" y="116"/>
                  </a:lnTo>
                  <a:lnTo>
                    <a:pt x="64" y="116"/>
                  </a:lnTo>
                  <a:lnTo>
                    <a:pt x="64" y="120"/>
                  </a:lnTo>
                  <a:lnTo>
                    <a:pt x="65" y="120"/>
                  </a:lnTo>
                  <a:lnTo>
                    <a:pt x="65" y="115"/>
                  </a:lnTo>
                  <a:lnTo>
                    <a:pt x="65" y="120"/>
                  </a:lnTo>
                  <a:lnTo>
                    <a:pt x="66" y="120"/>
                  </a:lnTo>
                  <a:lnTo>
                    <a:pt x="66" y="113"/>
                  </a:lnTo>
                  <a:lnTo>
                    <a:pt x="66" y="118"/>
                  </a:lnTo>
                  <a:lnTo>
                    <a:pt x="67" y="118"/>
                  </a:lnTo>
                  <a:lnTo>
                    <a:pt x="67" y="121"/>
                  </a:lnTo>
                  <a:lnTo>
                    <a:pt x="67" y="118"/>
                  </a:lnTo>
                  <a:lnTo>
                    <a:pt x="68" y="118"/>
                  </a:lnTo>
                  <a:lnTo>
                    <a:pt x="68" y="120"/>
                  </a:lnTo>
                  <a:lnTo>
                    <a:pt x="68" y="119"/>
                  </a:lnTo>
                  <a:lnTo>
                    <a:pt x="69" y="119"/>
                  </a:lnTo>
                  <a:lnTo>
                    <a:pt x="69" y="122"/>
                  </a:lnTo>
                  <a:lnTo>
                    <a:pt x="70" y="122"/>
                  </a:lnTo>
                  <a:lnTo>
                    <a:pt x="70" y="117"/>
                  </a:lnTo>
                  <a:lnTo>
                    <a:pt x="71" y="117"/>
                  </a:lnTo>
                  <a:lnTo>
                    <a:pt x="71" y="122"/>
                  </a:lnTo>
                  <a:lnTo>
                    <a:pt x="71" y="119"/>
                  </a:lnTo>
                  <a:lnTo>
                    <a:pt x="72" y="119"/>
                  </a:lnTo>
                  <a:lnTo>
                    <a:pt x="72" y="122"/>
                  </a:lnTo>
                  <a:lnTo>
                    <a:pt x="72" y="119"/>
                  </a:lnTo>
                  <a:lnTo>
                    <a:pt x="73" y="119"/>
                  </a:lnTo>
                  <a:lnTo>
                    <a:pt x="73" y="120"/>
                  </a:lnTo>
                  <a:lnTo>
                    <a:pt x="74" y="120"/>
                  </a:lnTo>
                  <a:lnTo>
                    <a:pt x="74" y="116"/>
                  </a:lnTo>
                  <a:lnTo>
                    <a:pt x="74" y="117"/>
                  </a:lnTo>
                  <a:lnTo>
                    <a:pt x="75" y="117"/>
                  </a:lnTo>
                  <a:lnTo>
                    <a:pt x="75" y="113"/>
                  </a:lnTo>
                  <a:lnTo>
                    <a:pt x="76" y="113"/>
                  </a:lnTo>
                  <a:lnTo>
                    <a:pt x="76" y="109"/>
                  </a:lnTo>
                  <a:lnTo>
                    <a:pt x="77" y="109"/>
                  </a:lnTo>
                  <a:lnTo>
                    <a:pt x="77" y="113"/>
                  </a:lnTo>
                  <a:lnTo>
                    <a:pt x="78" y="113"/>
                  </a:lnTo>
                  <a:lnTo>
                    <a:pt x="78" y="117"/>
                  </a:lnTo>
                  <a:lnTo>
                    <a:pt x="78" y="116"/>
                  </a:lnTo>
                  <a:lnTo>
                    <a:pt x="79" y="116"/>
                  </a:lnTo>
                  <a:lnTo>
                    <a:pt x="79" y="118"/>
                  </a:lnTo>
                  <a:lnTo>
                    <a:pt x="79" y="117"/>
                  </a:lnTo>
                  <a:lnTo>
                    <a:pt x="80" y="117"/>
                  </a:lnTo>
                  <a:lnTo>
                    <a:pt x="80" y="112"/>
                  </a:lnTo>
                  <a:lnTo>
                    <a:pt x="80" y="114"/>
                  </a:lnTo>
                  <a:lnTo>
                    <a:pt x="81" y="114"/>
                  </a:lnTo>
                  <a:lnTo>
                    <a:pt x="81" y="106"/>
                  </a:lnTo>
                  <a:lnTo>
                    <a:pt x="81" y="110"/>
                  </a:lnTo>
                  <a:lnTo>
                    <a:pt x="82" y="110"/>
                  </a:lnTo>
                  <a:lnTo>
                    <a:pt x="82" y="113"/>
                  </a:lnTo>
                  <a:lnTo>
                    <a:pt x="82" y="111"/>
                  </a:lnTo>
                  <a:lnTo>
                    <a:pt x="83" y="111"/>
                  </a:lnTo>
                  <a:lnTo>
                    <a:pt x="83" y="113"/>
                  </a:lnTo>
                  <a:lnTo>
                    <a:pt x="84" y="113"/>
                  </a:lnTo>
                  <a:lnTo>
                    <a:pt x="84" y="115"/>
                  </a:lnTo>
                  <a:lnTo>
                    <a:pt x="85" y="115"/>
                  </a:lnTo>
                  <a:lnTo>
                    <a:pt x="85" y="112"/>
                  </a:lnTo>
                  <a:lnTo>
                    <a:pt x="86" y="112"/>
                  </a:lnTo>
                  <a:lnTo>
                    <a:pt x="86" y="81"/>
                  </a:lnTo>
                  <a:lnTo>
                    <a:pt x="86" y="82"/>
                  </a:lnTo>
                  <a:lnTo>
                    <a:pt x="87" y="82"/>
                  </a:lnTo>
                  <a:lnTo>
                    <a:pt x="87" y="108"/>
                  </a:lnTo>
                  <a:lnTo>
                    <a:pt x="88" y="108"/>
                  </a:lnTo>
                  <a:lnTo>
                    <a:pt x="88" y="115"/>
                  </a:lnTo>
                  <a:lnTo>
                    <a:pt x="89" y="115"/>
                  </a:lnTo>
                  <a:lnTo>
                    <a:pt x="89" y="119"/>
                  </a:lnTo>
                  <a:lnTo>
                    <a:pt x="89" y="118"/>
                  </a:lnTo>
                  <a:lnTo>
                    <a:pt x="90" y="118"/>
                  </a:lnTo>
                  <a:lnTo>
                    <a:pt x="90" y="120"/>
                  </a:lnTo>
                  <a:lnTo>
                    <a:pt x="91" y="118"/>
                  </a:lnTo>
                  <a:lnTo>
                    <a:pt x="91" y="114"/>
                  </a:lnTo>
                  <a:lnTo>
                    <a:pt x="91" y="115"/>
                  </a:lnTo>
                  <a:lnTo>
                    <a:pt x="92" y="115"/>
                  </a:lnTo>
                  <a:lnTo>
                    <a:pt x="92" y="120"/>
                  </a:lnTo>
                  <a:lnTo>
                    <a:pt x="93" y="120"/>
                  </a:lnTo>
                  <a:lnTo>
                    <a:pt x="93" y="114"/>
                  </a:lnTo>
                  <a:lnTo>
                    <a:pt x="93" y="119"/>
                  </a:lnTo>
                  <a:lnTo>
                    <a:pt x="94" y="119"/>
                  </a:lnTo>
                  <a:lnTo>
                    <a:pt x="94" y="113"/>
                  </a:lnTo>
                  <a:lnTo>
                    <a:pt x="94" y="116"/>
                  </a:lnTo>
                  <a:lnTo>
                    <a:pt x="95" y="116"/>
                  </a:lnTo>
                  <a:lnTo>
                    <a:pt x="95" y="119"/>
                  </a:lnTo>
                  <a:lnTo>
                    <a:pt x="96" y="119"/>
                  </a:lnTo>
                  <a:lnTo>
                    <a:pt x="96" y="115"/>
                  </a:lnTo>
                  <a:lnTo>
                    <a:pt x="96" y="116"/>
                  </a:lnTo>
                  <a:lnTo>
                    <a:pt x="97" y="116"/>
                  </a:lnTo>
                  <a:lnTo>
                    <a:pt x="97" y="114"/>
                  </a:lnTo>
                  <a:lnTo>
                    <a:pt x="97" y="115"/>
                  </a:lnTo>
                  <a:lnTo>
                    <a:pt x="98" y="115"/>
                  </a:lnTo>
                  <a:lnTo>
                    <a:pt x="98" y="119"/>
                  </a:lnTo>
                  <a:lnTo>
                    <a:pt x="99" y="119"/>
                  </a:lnTo>
                  <a:lnTo>
                    <a:pt x="99" y="120"/>
                  </a:lnTo>
                  <a:lnTo>
                    <a:pt x="100" y="119"/>
                  </a:lnTo>
                  <a:lnTo>
                    <a:pt x="100" y="116"/>
                  </a:lnTo>
                  <a:lnTo>
                    <a:pt x="100" y="117"/>
                  </a:lnTo>
                  <a:lnTo>
                    <a:pt x="101" y="117"/>
                  </a:lnTo>
                  <a:lnTo>
                    <a:pt x="101" y="113"/>
                  </a:lnTo>
                  <a:lnTo>
                    <a:pt x="102" y="113"/>
                  </a:lnTo>
                  <a:lnTo>
                    <a:pt x="102" y="109"/>
                  </a:lnTo>
                  <a:lnTo>
                    <a:pt x="102" y="113"/>
                  </a:lnTo>
                  <a:lnTo>
                    <a:pt x="103" y="113"/>
                  </a:lnTo>
                  <a:lnTo>
                    <a:pt x="103" y="107"/>
                  </a:lnTo>
                  <a:lnTo>
                    <a:pt x="103" y="114"/>
                  </a:lnTo>
                  <a:lnTo>
                    <a:pt x="103" y="109"/>
                  </a:lnTo>
                  <a:lnTo>
                    <a:pt x="104" y="109"/>
                  </a:lnTo>
                  <a:lnTo>
                    <a:pt x="104" y="112"/>
                  </a:lnTo>
                  <a:lnTo>
                    <a:pt x="104" y="111"/>
                  </a:lnTo>
                  <a:lnTo>
                    <a:pt x="105" y="111"/>
                  </a:lnTo>
                  <a:lnTo>
                    <a:pt x="105" y="104"/>
                  </a:lnTo>
                  <a:lnTo>
                    <a:pt x="105" y="106"/>
                  </a:lnTo>
                  <a:lnTo>
                    <a:pt x="106" y="106"/>
                  </a:lnTo>
                  <a:lnTo>
                    <a:pt x="106" y="112"/>
                  </a:lnTo>
                  <a:lnTo>
                    <a:pt x="106" y="110"/>
                  </a:lnTo>
                  <a:lnTo>
                    <a:pt x="107" y="110"/>
                  </a:lnTo>
                  <a:lnTo>
                    <a:pt x="107" y="112"/>
                  </a:lnTo>
                  <a:lnTo>
                    <a:pt x="108" y="112"/>
                  </a:lnTo>
                  <a:lnTo>
                    <a:pt x="108" y="118"/>
                  </a:lnTo>
                  <a:lnTo>
                    <a:pt x="108" y="117"/>
                  </a:lnTo>
                  <a:lnTo>
                    <a:pt x="109" y="117"/>
                  </a:lnTo>
                  <a:lnTo>
                    <a:pt x="109" y="118"/>
                  </a:lnTo>
                  <a:lnTo>
                    <a:pt x="109" y="117"/>
                  </a:lnTo>
                  <a:lnTo>
                    <a:pt x="110" y="117"/>
                  </a:lnTo>
                  <a:lnTo>
                    <a:pt x="110" y="119"/>
                  </a:lnTo>
                  <a:lnTo>
                    <a:pt x="110" y="118"/>
                  </a:lnTo>
                  <a:lnTo>
                    <a:pt x="111" y="118"/>
                  </a:lnTo>
                  <a:lnTo>
                    <a:pt x="111" y="110"/>
                  </a:lnTo>
                  <a:lnTo>
                    <a:pt x="112" y="110"/>
                  </a:lnTo>
                  <a:lnTo>
                    <a:pt x="112" y="115"/>
                  </a:lnTo>
                  <a:lnTo>
                    <a:pt x="113" y="115"/>
                  </a:lnTo>
                  <a:lnTo>
                    <a:pt x="113" y="118"/>
                  </a:lnTo>
                  <a:lnTo>
                    <a:pt x="113" y="117"/>
                  </a:lnTo>
                  <a:lnTo>
                    <a:pt x="114" y="117"/>
                  </a:lnTo>
                  <a:lnTo>
                    <a:pt x="114" y="120"/>
                  </a:lnTo>
                  <a:lnTo>
                    <a:pt x="114" y="117"/>
                  </a:lnTo>
                  <a:lnTo>
                    <a:pt x="115" y="117"/>
                  </a:lnTo>
                  <a:lnTo>
                    <a:pt x="115" y="120"/>
                  </a:lnTo>
                  <a:lnTo>
                    <a:pt x="116" y="117"/>
                  </a:lnTo>
                  <a:lnTo>
                    <a:pt x="116" y="114"/>
                  </a:lnTo>
                  <a:lnTo>
                    <a:pt x="116" y="116"/>
                  </a:lnTo>
                  <a:lnTo>
                    <a:pt x="117" y="116"/>
                  </a:lnTo>
                  <a:lnTo>
                    <a:pt x="117" y="119"/>
                  </a:lnTo>
                  <a:lnTo>
                    <a:pt x="118" y="119"/>
                  </a:lnTo>
                  <a:lnTo>
                    <a:pt x="118" y="114"/>
                  </a:lnTo>
                  <a:lnTo>
                    <a:pt x="118" y="115"/>
                  </a:lnTo>
                  <a:lnTo>
                    <a:pt x="119" y="115"/>
                  </a:lnTo>
                  <a:lnTo>
                    <a:pt x="119" y="116"/>
                  </a:lnTo>
                  <a:lnTo>
                    <a:pt x="119" y="115"/>
                  </a:lnTo>
                  <a:lnTo>
                    <a:pt x="120" y="115"/>
                  </a:lnTo>
                  <a:lnTo>
                    <a:pt x="120" y="118"/>
                  </a:lnTo>
                  <a:lnTo>
                    <a:pt x="121" y="118"/>
                  </a:lnTo>
                  <a:lnTo>
                    <a:pt x="121" y="121"/>
                  </a:lnTo>
                  <a:lnTo>
                    <a:pt x="121" y="120"/>
                  </a:lnTo>
                  <a:lnTo>
                    <a:pt x="122" y="120"/>
                  </a:lnTo>
                  <a:lnTo>
                    <a:pt x="122" y="121"/>
                  </a:lnTo>
                  <a:lnTo>
                    <a:pt x="123" y="121"/>
                  </a:lnTo>
                  <a:lnTo>
                    <a:pt x="123" y="119"/>
                  </a:lnTo>
                  <a:lnTo>
                    <a:pt x="123" y="122"/>
                  </a:lnTo>
                  <a:lnTo>
                    <a:pt x="124" y="122"/>
                  </a:lnTo>
                  <a:lnTo>
                    <a:pt x="125" y="122"/>
                  </a:lnTo>
                  <a:lnTo>
                    <a:pt x="125" y="121"/>
                  </a:lnTo>
                  <a:lnTo>
                    <a:pt x="126" y="121"/>
                  </a:lnTo>
                  <a:lnTo>
                    <a:pt x="126" y="122"/>
                  </a:lnTo>
                  <a:lnTo>
                    <a:pt x="127" y="121"/>
                  </a:lnTo>
                  <a:lnTo>
                    <a:pt x="127" y="118"/>
                  </a:lnTo>
                  <a:lnTo>
                    <a:pt x="128" y="118"/>
                  </a:lnTo>
                  <a:lnTo>
                    <a:pt x="128" y="116"/>
                  </a:lnTo>
                  <a:lnTo>
                    <a:pt x="128" y="117"/>
                  </a:lnTo>
                  <a:lnTo>
                    <a:pt x="129" y="117"/>
                  </a:lnTo>
                  <a:lnTo>
                    <a:pt x="129" y="118"/>
                  </a:lnTo>
                  <a:lnTo>
                    <a:pt x="130" y="118"/>
                  </a:lnTo>
                  <a:lnTo>
                    <a:pt x="130" y="114"/>
                  </a:lnTo>
                  <a:lnTo>
                    <a:pt x="130" y="119"/>
                  </a:lnTo>
                  <a:lnTo>
                    <a:pt x="130" y="114"/>
                  </a:lnTo>
                  <a:lnTo>
                    <a:pt x="131" y="114"/>
                  </a:lnTo>
                  <a:lnTo>
                    <a:pt x="131" y="119"/>
                  </a:lnTo>
                  <a:lnTo>
                    <a:pt x="131" y="118"/>
                  </a:lnTo>
                  <a:lnTo>
                    <a:pt x="132" y="118"/>
                  </a:lnTo>
                  <a:lnTo>
                    <a:pt x="132" y="121"/>
                  </a:lnTo>
                  <a:lnTo>
                    <a:pt x="133" y="118"/>
                  </a:lnTo>
                  <a:lnTo>
                    <a:pt x="133" y="113"/>
                  </a:lnTo>
                  <a:lnTo>
                    <a:pt x="133" y="116"/>
                  </a:lnTo>
                  <a:lnTo>
                    <a:pt x="134" y="116"/>
                  </a:lnTo>
                  <a:lnTo>
                    <a:pt x="134" y="112"/>
                  </a:lnTo>
                  <a:lnTo>
                    <a:pt x="134" y="116"/>
                  </a:lnTo>
                  <a:lnTo>
                    <a:pt x="135" y="116"/>
                  </a:lnTo>
                  <a:lnTo>
                    <a:pt x="135" y="118"/>
                  </a:lnTo>
                  <a:lnTo>
                    <a:pt x="135" y="116"/>
                  </a:lnTo>
                  <a:lnTo>
                    <a:pt x="136" y="116"/>
                  </a:lnTo>
                  <a:lnTo>
                    <a:pt x="136" y="117"/>
                  </a:lnTo>
                  <a:lnTo>
                    <a:pt x="137" y="116"/>
                  </a:lnTo>
                  <a:lnTo>
                    <a:pt x="137" y="105"/>
                  </a:lnTo>
                  <a:lnTo>
                    <a:pt x="138" y="105"/>
                  </a:lnTo>
                  <a:lnTo>
                    <a:pt x="138" y="106"/>
                  </a:lnTo>
                  <a:lnTo>
                    <a:pt x="139" y="106"/>
                  </a:lnTo>
                  <a:lnTo>
                    <a:pt x="139" y="111"/>
                  </a:lnTo>
                  <a:lnTo>
                    <a:pt x="140" y="111"/>
                  </a:lnTo>
                  <a:lnTo>
                    <a:pt x="140" y="114"/>
                  </a:lnTo>
                  <a:lnTo>
                    <a:pt x="141" y="114"/>
                  </a:lnTo>
                  <a:lnTo>
                    <a:pt x="141" y="108"/>
                  </a:lnTo>
                  <a:lnTo>
                    <a:pt x="142" y="108"/>
                  </a:lnTo>
                  <a:lnTo>
                    <a:pt x="142" y="76"/>
                  </a:lnTo>
                  <a:lnTo>
                    <a:pt x="143" y="76"/>
                  </a:lnTo>
                  <a:lnTo>
                    <a:pt x="143" y="113"/>
                  </a:lnTo>
                  <a:lnTo>
                    <a:pt x="143" y="111"/>
                  </a:lnTo>
                  <a:lnTo>
                    <a:pt x="144" y="111"/>
                  </a:lnTo>
                  <a:lnTo>
                    <a:pt x="144" y="114"/>
                  </a:lnTo>
                  <a:lnTo>
                    <a:pt x="145" y="111"/>
                  </a:lnTo>
                  <a:lnTo>
                    <a:pt x="145" y="104"/>
                  </a:lnTo>
                  <a:lnTo>
                    <a:pt x="145" y="106"/>
                  </a:lnTo>
                  <a:lnTo>
                    <a:pt x="146" y="106"/>
                  </a:lnTo>
                  <a:lnTo>
                    <a:pt x="146" y="112"/>
                  </a:lnTo>
                  <a:lnTo>
                    <a:pt x="146" y="110"/>
                  </a:lnTo>
                  <a:lnTo>
                    <a:pt x="147" y="110"/>
                  </a:lnTo>
                  <a:lnTo>
                    <a:pt x="147" y="112"/>
                  </a:lnTo>
                  <a:lnTo>
                    <a:pt x="148" y="110"/>
                  </a:lnTo>
                  <a:lnTo>
                    <a:pt x="148" y="99"/>
                  </a:lnTo>
                  <a:lnTo>
                    <a:pt x="148" y="110"/>
                  </a:lnTo>
                  <a:lnTo>
                    <a:pt x="149" y="110"/>
                  </a:lnTo>
                  <a:lnTo>
                    <a:pt x="149" y="97"/>
                  </a:lnTo>
                  <a:lnTo>
                    <a:pt x="149" y="110"/>
                  </a:lnTo>
                  <a:lnTo>
                    <a:pt x="150" y="110"/>
                  </a:lnTo>
                  <a:lnTo>
                    <a:pt x="150" y="121"/>
                  </a:lnTo>
                  <a:lnTo>
                    <a:pt x="150" y="116"/>
                  </a:lnTo>
                  <a:lnTo>
                    <a:pt x="151" y="116"/>
                  </a:lnTo>
                  <a:lnTo>
                    <a:pt x="151" y="121"/>
                  </a:lnTo>
                  <a:lnTo>
                    <a:pt x="151" y="116"/>
                  </a:lnTo>
                  <a:lnTo>
                    <a:pt x="152" y="116"/>
                  </a:lnTo>
                  <a:lnTo>
                    <a:pt x="152" y="119"/>
                  </a:lnTo>
                  <a:lnTo>
                    <a:pt x="153" y="119"/>
                  </a:lnTo>
                  <a:lnTo>
                    <a:pt x="153" y="122"/>
                  </a:lnTo>
                  <a:lnTo>
                    <a:pt x="153" y="121"/>
                  </a:lnTo>
                  <a:lnTo>
                    <a:pt x="154" y="121"/>
                  </a:lnTo>
                  <a:lnTo>
                    <a:pt x="154" y="114"/>
                  </a:lnTo>
                  <a:lnTo>
                    <a:pt x="155" y="114"/>
                  </a:lnTo>
                  <a:lnTo>
                    <a:pt x="155" y="121"/>
                  </a:lnTo>
                  <a:lnTo>
                    <a:pt x="155" y="115"/>
                  </a:lnTo>
                  <a:lnTo>
                    <a:pt x="156" y="115"/>
                  </a:lnTo>
                  <a:lnTo>
                    <a:pt x="156" y="121"/>
                  </a:lnTo>
                  <a:lnTo>
                    <a:pt x="156" y="119"/>
                  </a:lnTo>
                  <a:lnTo>
                    <a:pt x="157" y="119"/>
                  </a:lnTo>
                  <a:lnTo>
                    <a:pt x="157" y="113"/>
                  </a:lnTo>
                  <a:lnTo>
                    <a:pt x="157" y="119"/>
                  </a:lnTo>
                  <a:lnTo>
                    <a:pt x="158" y="119"/>
                  </a:lnTo>
                  <a:lnTo>
                    <a:pt x="158" y="122"/>
                  </a:lnTo>
                  <a:lnTo>
                    <a:pt x="158" y="119"/>
                  </a:lnTo>
                  <a:lnTo>
                    <a:pt x="159" y="119"/>
                  </a:lnTo>
                  <a:lnTo>
                    <a:pt x="159" y="122"/>
                  </a:lnTo>
                  <a:lnTo>
                    <a:pt x="160" y="119"/>
                  </a:lnTo>
                  <a:lnTo>
                    <a:pt x="160" y="117"/>
                  </a:lnTo>
                  <a:lnTo>
                    <a:pt x="160" y="119"/>
                  </a:lnTo>
                  <a:lnTo>
                    <a:pt x="161" y="119"/>
                  </a:lnTo>
                  <a:lnTo>
                    <a:pt x="161" y="121"/>
                  </a:lnTo>
                  <a:lnTo>
                    <a:pt x="161" y="120"/>
                  </a:lnTo>
                  <a:lnTo>
                    <a:pt x="162" y="120"/>
                  </a:lnTo>
                  <a:lnTo>
                    <a:pt x="162" y="110"/>
                  </a:lnTo>
                  <a:lnTo>
                    <a:pt x="162" y="114"/>
                  </a:lnTo>
                  <a:lnTo>
                    <a:pt x="163" y="114"/>
                  </a:lnTo>
                  <a:lnTo>
                    <a:pt x="163" y="109"/>
                  </a:lnTo>
                  <a:lnTo>
                    <a:pt x="163" y="114"/>
                  </a:lnTo>
                  <a:lnTo>
                    <a:pt x="164" y="114"/>
                  </a:lnTo>
                  <a:lnTo>
                    <a:pt x="164" y="118"/>
                  </a:lnTo>
                  <a:lnTo>
                    <a:pt x="164" y="117"/>
                  </a:lnTo>
                  <a:lnTo>
                    <a:pt x="165" y="117"/>
                  </a:lnTo>
                  <a:lnTo>
                    <a:pt x="165" y="121"/>
                  </a:lnTo>
                  <a:lnTo>
                    <a:pt x="165" y="119"/>
                  </a:lnTo>
                  <a:lnTo>
                    <a:pt x="166" y="119"/>
                  </a:lnTo>
                  <a:lnTo>
                    <a:pt x="166" y="121"/>
                  </a:lnTo>
                  <a:lnTo>
                    <a:pt x="167" y="119"/>
                  </a:lnTo>
                  <a:lnTo>
                    <a:pt x="167" y="118"/>
                  </a:lnTo>
                  <a:lnTo>
                    <a:pt x="167" y="119"/>
                  </a:lnTo>
                  <a:lnTo>
                    <a:pt x="168" y="119"/>
                  </a:lnTo>
                  <a:lnTo>
                    <a:pt x="168" y="117"/>
                  </a:lnTo>
                  <a:lnTo>
                    <a:pt x="169" y="117"/>
                  </a:lnTo>
                  <a:lnTo>
                    <a:pt x="169" y="119"/>
                  </a:lnTo>
                  <a:lnTo>
                    <a:pt x="170" y="119"/>
                  </a:lnTo>
                  <a:lnTo>
                    <a:pt x="170" y="114"/>
                  </a:lnTo>
                  <a:lnTo>
                    <a:pt x="171" y="114"/>
                  </a:lnTo>
                  <a:lnTo>
                    <a:pt x="171" y="119"/>
                  </a:lnTo>
                  <a:lnTo>
                    <a:pt x="172" y="119"/>
                  </a:lnTo>
                  <a:lnTo>
                    <a:pt x="172" y="121"/>
                  </a:lnTo>
                  <a:lnTo>
                    <a:pt x="172" y="120"/>
                  </a:lnTo>
                  <a:lnTo>
                    <a:pt x="173" y="120"/>
                  </a:lnTo>
                  <a:lnTo>
                    <a:pt x="173" y="115"/>
                  </a:lnTo>
                  <a:lnTo>
                    <a:pt x="174" y="115"/>
                  </a:lnTo>
                  <a:lnTo>
                    <a:pt x="174" y="118"/>
                  </a:lnTo>
                  <a:lnTo>
                    <a:pt x="174" y="117"/>
                  </a:lnTo>
                  <a:lnTo>
                    <a:pt x="175" y="117"/>
                  </a:lnTo>
                  <a:lnTo>
                    <a:pt x="175" y="121"/>
                  </a:lnTo>
                  <a:lnTo>
                    <a:pt x="175" y="119"/>
                  </a:lnTo>
                  <a:lnTo>
                    <a:pt x="176" y="119"/>
                  </a:lnTo>
                  <a:lnTo>
                    <a:pt x="176" y="122"/>
                  </a:lnTo>
                  <a:lnTo>
                    <a:pt x="176" y="119"/>
                  </a:lnTo>
                  <a:lnTo>
                    <a:pt x="177" y="119"/>
                  </a:lnTo>
                  <a:lnTo>
                    <a:pt x="177" y="120"/>
                  </a:lnTo>
                  <a:lnTo>
                    <a:pt x="178" y="120"/>
                  </a:lnTo>
                  <a:lnTo>
                    <a:pt x="178" y="121"/>
                  </a:lnTo>
                  <a:lnTo>
                    <a:pt x="179" y="120"/>
                  </a:lnTo>
                  <a:lnTo>
                    <a:pt x="179" y="116"/>
                  </a:lnTo>
                  <a:lnTo>
                    <a:pt x="180" y="116"/>
                  </a:lnTo>
                  <a:lnTo>
                    <a:pt x="180" y="120"/>
                  </a:lnTo>
                  <a:lnTo>
                    <a:pt x="180" y="118"/>
                  </a:lnTo>
                  <a:lnTo>
                    <a:pt x="181" y="118"/>
                  </a:lnTo>
                  <a:lnTo>
                    <a:pt x="181" y="120"/>
                  </a:lnTo>
                  <a:lnTo>
                    <a:pt x="182" y="120"/>
                  </a:lnTo>
                  <a:lnTo>
                    <a:pt x="183" y="120"/>
                  </a:lnTo>
                  <a:lnTo>
                    <a:pt x="183" y="108"/>
                  </a:lnTo>
                  <a:lnTo>
                    <a:pt x="184" y="108"/>
                  </a:lnTo>
                  <a:lnTo>
                    <a:pt x="184" y="117"/>
                  </a:lnTo>
                  <a:lnTo>
                    <a:pt x="185" y="117"/>
                  </a:lnTo>
                  <a:lnTo>
                    <a:pt x="185" y="120"/>
                  </a:lnTo>
                  <a:lnTo>
                    <a:pt x="185" y="117"/>
                  </a:lnTo>
                  <a:lnTo>
                    <a:pt x="186" y="117"/>
                  </a:lnTo>
                  <a:lnTo>
                    <a:pt x="186" y="122"/>
                  </a:lnTo>
                  <a:lnTo>
                    <a:pt x="186" y="120"/>
                  </a:lnTo>
                  <a:lnTo>
                    <a:pt x="187" y="120"/>
                  </a:lnTo>
                  <a:lnTo>
                    <a:pt x="187" y="115"/>
                  </a:lnTo>
                  <a:lnTo>
                    <a:pt x="187" y="119"/>
                  </a:lnTo>
                  <a:lnTo>
                    <a:pt x="188" y="119"/>
                  </a:lnTo>
                  <a:lnTo>
                    <a:pt x="188" y="120"/>
                  </a:lnTo>
                  <a:lnTo>
                    <a:pt x="189" y="120"/>
                  </a:lnTo>
                  <a:lnTo>
                    <a:pt x="189" y="121"/>
                  </a:lnTo>
                  <a:lnTo>
                    <a:pt x="190" y="121"/>
                  </a:lnTo>
                  <a:lnTo>
                    <a:pt x="190" y="122"/>
                  </a:lnTo>
                  <a:lnTo>
                    <a:pt x="191" y="122"/>
                  </a:lnTo>
                  <a:lnTo>
                    <a:pt x="191" y="120"/>
                  </a:lnTo>
                  <a:lnTo>
                    <a:pt x="192" y="120"/>
                  </a:lnTo>
                  <a:lnTo>
                    <a:pt x="192" y="117"/>
                  </a:lnTo>
                  <a:lnTo>
                    <a:pt x="193" y="117"/>
                  </a:lnTo>
                  <a:lnTo>
                    <a:pt x="193" y="113"/>
                  </a:lnTo>
                  <a:lnTo>
                    <a:pt x="193" y="114"/>
                  </a:lnTo>
                  <a:lnTo>
                    <a:pt x="194" y="114"/>
                  </a:lnTo>
                  <a:lnTo>
                    <a:pt x="194" y="102"/>
                  </a:lnTo>
                  <a:lnTo>
                    <a:pt x="194" y="114"/>
                  </a:lnTo>
                  <a:lnTo>
                    <a:pt x="195" y="114"/>
                  </a:lnTo>
                  <a:lnTo>
                    <a:pt x="195" y="118"/>
                  </a:lnTo>
                  <a:lnTo>
                    <a:pt x="195" y="114"/>
                  </a:lnTo>
                  <a:lnTo>
                    <a:pt x="196" y="114"/>
                  </a:lnTo>
                  <a:lnTo>
                    <a:pt x="196" y="118"/>
                  </a:lnTo>
                  <a:lnTo>
                    <a:pt x="196" y="115"/>
                  </a:lnTo>
                  <a:lnTo>
                    <a:pt x="197" y="115"/>
                  </a:lnTo>
                  <a:lnTo>
                    <a:pt x="197" y="105"/>
                  </a:lnTo>
                  <a:lnTo>
                    <a:pt x="198" y="105"/>
                  </a:lnTo>
                  <a:lnTo>
                    <a:pt x="198" y="98"/>
                  </a:lnTo>
                  <a:lnTo>
                    <a:pt x="198" y="105"/>
                  </a:lnTo>
                  <a:lnTo>
                    <a:pt x="199" y="105"/>
                  </a:lnTo>
                  <a:lnTo>
                    <a:pt x="199" y="115"/>
                  </a:lnTo>
                  <a:lnTo>
                    <a:pt x="199" y="114"/>
                  </a:lnTo>
                  <a:lnTo>
                    <a:pt x="200" y="114"/>
                  </a:lnTo>
                  <a:lnTo>
                    <a:pt x="200" y="118"/>
                  </a:lnTo>
                  <a:lnTo>
                    <a:pt x="201" y="118"/>
                  </a:lnTo>
                  <a:lnTo>
                    <a:pt x="201" y="113"/>
                  </a:lnTo>
                  <a:lnTo>
                    <a:pt x="201" y="122"/>
                  </a:lnTo>
                  <a:lnTo>
                    <a:pt x="201" y="121"/>
                  </a:lnTo>
                  <a:lnTo>
                    <a:pt x="202" y="121"/>
                  </a:lnTo>
                  <a:lnTo>
                    <a:pt x="202" y="122"/>
                  </a:lnTo>
                  <a:lnTo>
                    <a:pt x="203" y="121"/>
                  </a:lnTo>
                  <a:lnTo>
                    <a:pt x="203" y="117"/>
                  </a:lnTo>
                  <a:lnTo>
                    <a:pt x="203" y="118"/>
                  </a:lnTo>
                  <a:lnTo>
                    <a:pt x="204" y="118"/>
                  </a:lnTo>
                  <a:lnTo>
                    <a:pt x="204" y="121"/>
                  </a:lnTo>
                  <a:lnTo>
                    <a:pt x="205" y="121"/>
                  </a:lnTo>
                  <a:lnTo>
                    <a:pt x="205" y="117"/>
                  </a:lnTo>
                  <a:lnTo>
                    <a:pt x="205" y="122"/>
                  </a:lnTo>
                  <a:lnTo>
                    <a:pt x="205" y="118"/>
                  </a:lnTo>
                  <a:lnTo>
                    <a:pt x="206" y="118"/>
                  </a:lnTo>
                  <a:lnTo>
                    <a:pt x="206" y="113"/>
                  </a:lnTo>
                  <a:lnTo>
                    <a:pt x="206" y="118"/>
                  </a:lnTo>
                  <a:lnTo>
                    <a:pt x="207" y="118"/>
                  </a:lnTo>
                  <a:lnTo>
                    <a:pt x="207" y="122"/>
                  </a:lnTo>
                  <a:lnTo>
                    <a:pt x="207" y="119"/>
                  </a:lnTo>
                  <a:lnTo>
                    <a:pt x="208" y="119"/>
                  </a:lnTo>
                  <a:lnTo>
                    <a:pt x="208" y="122"/>
                  </a:lnTo>
                  <a:lnTo>
                    <a:pt x="208" y="121"/>
                  </a:lnTo>
                  <a:lnTo>
                    <a:pt x="209" y="121"/>
                  </a:lnTo>
                  <a:lnTo>
                    <a:pt x="210" y="121"/>
                  </a:lnTo>
                  <a:lnTo>
                    <a:pt x="210" y="120"/>
                  </a:lnTo>
                  <a:lnTo>
                    <a:pt x="210" y="122"/>
                  </a:lnTo>
                  <a:lnTo>
                    <a:pt x="210" y="121"/>
                  </a:lnTo>
                  <a:lnTo>
                    <a:pt x="211" y="121"/>
                  </a:lnTo>
                  <a:lnTo>
                    <a:pt x="211" y="119"/>
                  </a:lnTo>
                  <a:lnTo>
                    <a:pt x="211" y="121"/>
                  </a:lnTo>
                  <a:lnTo>
                    <a:pt x="212" y="121"/>
                  </a:lnTo>
                  <a:lnTo>
                    <a:pt x="212" y="122"/>
                  </a:lnTo>
                  <a:lnTo>
                    <a:pt x="213" y="122"/>
                  </a:lnTo>
                  <a:lnTo>
                    <a:pt x="213" y="119"/>
                  </a:lnTo>
                  <a:lnTo>
                    <a:pt x="214" y="119"/>
                  </a:lnTo>
                  <a:lnTo>
                    <a:pt x="214" y="117"/>
                  </a:lnTo>
                  <a:lnTo>
                    <a:pt x="214" y="119"/>
                  </a:lnTo>
                  <a:lnTo>
                    <a:pt x="215" y="119"/>
                  </a:lnTo>
                  <a:lnTo>
                    <a:pt x="215" y="116"/>
                  </a:lnTo>
                  <a:lnTo>
                    <a:pt x="215" y="121"/>
                  </a:lnTo>
                  <a:lnTo>
                    <a:pt x="216" y="121"/>
                  </a:lnTo>
                  <a:lnTo>
                    <a:pt x="216" y="122"/>
                  </a:lnTo>
                  <a:lnTo>
                    <a:pt x="216" y="121"/>
                  </a:lnTo>
                  <a:lnTo>
                    <a:pt x="217" y="121"/>
                  </a:lnTo>
                  <a:lnTo>
                    <a:pt x="217" y="122"/>
                  </a:lnTo>
                  <a:lnTo>
                    <a:pt x="217" y="121"/>
                  </a:lnTo>
                  <a:lnTo>
                    <a:pt x="218" y="121"/>
                  </a:lnTo>
                  <a:lnTo>
                    <a:pt x="218" y="122"/>
                  </a:lnTo>
                  <a:lnTo>
                    <a:pt x="219" y="121"/>
                  </a:lnTo>
                  <a:lnTo>
                    <a:pt x="219" y="118"/>
                  </a:lnTo>
                  <a:lnTo>
                    <a:pt x="220" y="118"/>
                  </a:lnTo>
                  <a:lnTo>
                    <a:pt x="220" y="110"/>
                  </a:lnTo>
                  <a:lnTo>
                    <a:pt x="220" y="111"/>
                  </a:lnTo>
                  <a:lnTo>
                    <a:pt x="221" y="111"/>
                  </a:lnTo>
                  <a:lnTo>
                    <a:pt x="221" y="115"/>
                  </a:lnTo>
                  <a:lnTo>
                    <a:pt x="221" y="113"/>
                  </a:lnTo>
                  <a:lnTo>
                    <a:pt x="222" y="113"/>
                  </a:lnTo>
                  <a:lnTo>
                    <a:pt x="222" y="120"/>
                  </a:lnTo>
                  <a:lnTo>
                    <a:pt x="223" y="120"/>
                  </a:lnTo>
                  <a:lnTo>
                    <a:pt x="223" y="121"/>
                  </a:lnTo>
                  <a:lnTo>
                    <a:pt x="223" y="120"/>
                  </a:lnTo>
                  <a:lnTo>
                    <a:pt x="224" y="120"/>
                  </a:lnTo>
                  <a:lnTo>
                    <a:pt x="224" y="121"/>
                  </a:lnTo>
                  <a:lnTo>
                    <a:pt x="225" y="120"/>
                  </a:lnTo>
                  <a:lnTo>
                    <a:pt x="226" y="120"/>
                  </a:lnTo>
                  <a:lnTo>
                    <a:pt x="226" y="118"/>
                  </a:lnTo>
                  <a:lnTo>
                    <a:pt x="227" y="118"/>
                  </a:lnTo>
                  <a:lnTo>
                    <a:pt x="227" y="116"/>
                  </a:lnTo>
                  <a:lnTo>
                    <a:pt x="227" y="118"/>
                  </a:lnTo>
                  <a:lnTo>
                    <a:pt x="228" y="118"/>
                  </a:lnTo>
                  <a:lnTo>
                    <a:pt x="228" y="122"/>
                  </a:lnTo>
                  <a:lnTo>
                    <a:pt x="229" y="122"/>
                  </a:lnTo>
                  <a:lnTo>
                    <a:pt x="229" y="116"/>
                  </a:lnTo>
                  <a:lnTo>
                    <a:pt x="230" y="116"/>
                  </a:lnTo>
                  <a:lnTo>
                    <a:pt x="230" y="120"/>
                  </a:lnTo>
                  <a:lnTo>
                    <a:pt x="230" y="118"/>
                  </a:lnTo>
                  <a:lnTo>
                    <a:pt x="231" y="118"/>
                  </a:lnTo>
                  <a:lnTo>
                    <a:pt x="231" y="120"/>
                  </a:lnTo>
                  <a:lnTo>
                    <a:pt x="231" y="118"/>
                  </a:lnTo>
                  <a:lnTo>
                    <a:pt x="232" y="118"/>
                  </a:lnTo>
                  <a:lnTo>
                    <a:pt x="232" y="121"/>
                  </a:lnTo>
                  <a:lnTo>
                    <a:pt x="233" y="121"/>
                  </a:lnTo>
                  <a:lnTo>
                    <a:pt x="233" y="114"/>
                  </a:lnTo>
                  <a:lnTo>
                    <a:pt x="233" y="118"/>
                  </a:lnTo>
                  <a:lnTo>
                    <a:pt x="234" y="118"/>
                  </a:lnTo>
                  <a:lnTo>
                    <a:pt x="234" y="113"/>
                  </a:lnTo>
                  <a:lnTo>
                    <a:pt x="234" y="118"/>
                  </a:lnTo>
                  <a:lnTo>
                    <a:pt x="235" y="118"/>
                  </a:lnTo>
                  <a:lnTo>
                    <a:pt x="235" y="121"/>
                  </a:lnTo>
                  <a:lnTo>
                    <a:pt x="236" y="121"/>
                  </a:lnTo>
                  <a:lnTo>
                    <a:pt x="236" y="122"/>
                  </a:lnTo>
                  <a:lnTo>
                    <a:pt x="237" y="122"/>
                  </a:lnTo>
                  <a:lnTo>
                    <a:pt x="237" y="119"/>
                  </a:lnTo>
                  <a:lnTo>
                    <a:pt x="238" y="119"/>
                  </a:lnTo>
                  <a:lnTo>
                    <a:pt x="238" y="118"/>
                  </a:lnTo>
                  <a:lnTo>
                    <a:pt x="239" y="118"/>
                  </a:lnTo>
                  <a:lnTo>
                    <a:pt x="239" y="119"/>
                  </a:lnTo>
                  <a:lnTo>
                    <a:pt x="240" y="119"/>
                  </a:lnTo>
                  <a:lnTo>
                    <a:pt x="240" y="111"/>
                  </a:lnTo>
                  <a:lnTo>
                    <a:pt x="241" y="111"/>
                  </a:lnTo>
                  <a:lnTo>
                    <a:pt x="241" y="118"/>
                  </a:lnTo>
                  <a:lnTo>
                    <a:pt x="241" y="117"/>
                  </a:lnTo>
                  <a:lnTo>
                    <a:pt x="242" y="117"/>
                  </a:lnTo>
                  <a:lnTo>
                    <a:pt x="242" y="118"/>
                  </a:lnTo>
                  <a:lnTo>
                    <a:pt x="242" y="117"/>
                  </a:lnTo>
                  <a:lnTo>
                    <a:pt x="243" y="117"/>
                  </a:lnTo>
                  <a:lnTo>
                    <a:pt x="243" y="120"/>
                  </a:lnTo>
                  <a:lnTo>
                    <a:pt x="244" y="117"/>
                  </a:lnTo>
                  <a:lnTo>
                    <a:pt x="244" y="111"/>
                  </a:lnTo>
                  <a:lnTo>
                    <a:pt x="244" y="114"/>
                  </a:lnTo>
                  <a:lnTo>
                    <a:pt x="245" y="114"/>
                  </a:lnTo>
                  <a:lnTo>
                    <a:pt x="245" y="121"/>
                  </a:lnTo>
                  <a:lnTo>
                    <a:pt x="245" y="120"/>
                  </a:lnTo>
                  <a:lnTo>
                    <a:pt x="246" y="120"/>
                  </a:lnTo>
                  <a:lnTo>
                    <a:pt x="246" y="122"/>
                  </a:lnTo>
                  <a:lnTo>
                    <a:pt x="247" y="122"/>
                  </a:lnTo>
                  <a:lnTo>
                    <a:pt x="247" y="111"/>
                  </a:lnTo>
                  <a:lnTo>
                    <a:pt x="247" y="112"/>
                  </a:lnTo>
                  <a:lnTo>
                    <a:pt x="248" y="112"/>
                  </a:lnTo>
                  <a:lnTo>
                    <a:pt x="248" y="109"/>
                  </a:lnTo>
                  <a:lnTo>
                    <a:pt x="248" y="112"/>
                  </a:lnTo>
                  <a:lnTo>
                    <a:pt x="249" y="112"/>
                  </a:lnTo>
                  <a:lnTo>
                    <a:pt x="249" y="116"/>
                  </a:lnTo>
                  <a:lnTo>
                    <a:pt x="250" y="116"/>
                  </a:lnTo>
                  <a:lnTo>
                    <a:pt x="250" y="118"/>
                  </a:lnTo>
                  <a:lnTo>
                    <a:pt x="251" y="118"/>
                  </a:lnTo>
                  <a:lnTo>
                    <a:pt x="251" y="121"/>
                  </a:lnTo>
                  <a:lnTo>
                    <a:pt x="251" y="118"/>
                  </a:lnTo>
                  <a:lnTo>
                    <a:pt x="252" y="118"/>
                  </a:lnTo>
                  <a:lnTo>
                    <a:pt x="252" y="121"/>
                  </a:lnTo>
                  <a:lnTo>
                    <a:pt x="253" y="118"/>
                  </a:lnTo>
                  <a:lnTo>
                    <a:pt x="253" y="117"/>
                  </a:lnTo>
                  <a:lnTo>
                    <a:pt x="253" y="118"/>
                  </a:lnTo>
                  <a:lnTo>
                    <a:pt x="254" y="118"/>
                  </a:lnTo>
                  <a:lnTo>
                    <a:pt x="254" y="116"/>
                  </a:lnTo>
                  <a:lnTo>
                    <a:pt x="254" y="119"/>
                  </a:lnTo>
                  <a:lnTo>
                    <a:pt x="254" y="116"/>
                  </a:lnTo>
                  <a:lnTo>
                    <a:pt x="255" y="116"/>
                  </a:lnTo>
                  <a:lnTo>
                    <a:pt x="255" y="119"/>
                  </a:lnTo>
                  <a:lnTo>
                    <a:pt x="255" y="117"/>
                  </a:lnTo>
                  <a:lnTo>
                    <a:pt x="256" y="117"/>
                  </a:lnTo>
                  <a:lnTo>
                    <a:pt x="256" y="120"/>
                  </a:lnTo>
                  <a:lnTo>
                    <a:pt x="257" y="120"/>
                  </a:lnTo>
                  <a:lnTo>
                    <a:pt x="257" y="122"/>
                  </a:lnTo>
                  <a:lnTo>
                    <a:pt x="257" y="121"/>
                  </a:lnTo>
                  <a:lnTo>
                    <a:pt x="258" y="121"/>
                  </a:lnTo>
                  <a:lnTo>
                    <a:pt x="258" y="122"/>
                  </a:lnTo>
                  <a:lnTo>
                    <a:pt x="259" y="121"/>
                  </a:lnTo>
                  <a:lnTo>
                    <a:pt x="260" y="121"/>
                  </a:lnTo>
                  <a:lnTo>
                    <a:pt x="260" y="122"/>
                  </a:lnTo>
                  <a:lnTo>
                    <a:pt x="260" y="121"/>
                  </a:lnTo>
                  <a:lnTo>
                    <a:pt x="261" y="121"/>
                  </a:lnTo>
                  <a:lnTo>
                    <a:pt x="261" y="122"/>
                  </a:lnTo>
                  <a:lnTo>
                    <a:pt x="261" y="121"/>
                  </a:lnTo>
                  <a:lnTo>
                    <a:pt x="262" y="121"/>
                  </a:lnTo>
                  <a:lnTo>
                    <a:pt x="262" y="122"/>
                  </a:lnTo>
                  <a:lnTo>
                    <a:pt x="262" y="121"/>
                  </a:lnTo>
                  <a:lnTo>
                    <a:pt x="263" y="121"/>
                  </a:lnTo>
                  <a:lnTo>
                    <a:pt x="263" y="122"/>
                  </a:lnTo>
                  <a:lnTo>
                    <a:pt x="263" y="121"/>
                  </a:lnTo>
                  <a:lnTo>
                    <a:pt x="264" y="121"/>
                  </a:lnTo>
                  <a:lnTo>
                    <a:pt x="264" y="122"/>
                  </a:lnTo>
                  <a:lnTo>
                    <a:pt x="265" y="122"/>
                  </a:lnTo>
                  <a:lnTo>
                    <a:pt x="265" y="118"/>
                  </a:lnTo>
                  <a:lnTo>
                    <a:pt x="266" y="118"/>
                  </a:lnTo>
                  <a:lnTo>
                    <a:pt x="266" y="113"/>
                  </a:lnTo>
                  <a:lnTo>
                    <a:pt x="267" y="113"/>
                  </a:lnTo>
                  <a:lnTo>
                    <a:pt x="267" y="116"/>
                  </a:lnTo>
                  <a:lnTo>
                    <a:pt x="268" y="116"/>
                  </a:lnTo>
                  <a:lnTo>
                    <a:pt x="268" y="117"/>
                  </a:lnTo>
                  <a:lnTo>
                    <a:pt x="269" y="117"/>
                  </a:lnTo>
                  <a:lnTo>
                    <a:pt x="269" y="100"/>
                  </a:lnTo>
                  <a:lnTo>
                    <a:pt x="269" y="116"/>
                  </a:lnTo>
                  <a:lnTo>
                    <a:pt x="270" y="116"/>
                  </a:lnTo>
                  <a:lnTo>
                    <a:pt x="270" y="99"/>
                  </a:lnTo>
                  <a:lnTo>
                    <a:pt x="270" y="116"/>
                  </a:lnTo>
                  <a:lnTo>
                    <a:pt x="271" y="116"/>
                  </a:lnTo>
                  <a:lnTo>
                    <a:pt x="271" y="117"/>
                  </a:lnTo>
                  <a:lnTo>
                    <a:pt x="271" y="116"/>
                  </a:lnTo>
                  <a:lnTo>
                    <a:pt x="272" y="116"/>
                  </a:lnTo>
                  <a:lnTo>
                    <a:pt x="272" y="118"/>
                  </a:lnTo>
                  <a:lnTo>
                    <a:pt x="272" y="117"/>
                  </a:lnTo>
                  <a:lnTo>
                    <a:pt x="273" y="117"/>
                  </a:lnTo>
                  <a:lnTo>
                    <a:pt x="273" y="118"/>
                  </a:lnTo>
                  <a:lnTo>
                    <a:pt x="274" y="118"/>
                  </a:lnTo>
                  <a:lnTo>
                    <a:pt x="274" y="122"/>
                  </a:lnTo>
                  <a:lnTo>
                    <a:pt x="274" y="121"/>
                  </a:lnTo>
                  <a:lnTo>
                    <a:pt x="275" y="121"/>
                  </a:lnTo>
                  <a:lnTo>
                    <a:pt x="275" y="122"/>
                  </a:lnTo>
                  <a:lnTo>
                    <a:pt x="276" y="122"/>
                  </a:lnTo>
                  <a:lnTo>
                    <a:pt x="276" y="119"/>
                  </a:lnTo>
                  <a:lnTo>
                    <a:pt x="277" y="119"/>
                  </a:lnTo>
                  <a:lnTo>
                    <a:pt x="277" y="121"/>
                  </a:lnTo>
                  <a:lnTo>
                    <a:pt x="277" y="119"/>
                  </a:lnTo>
                  <a:lnTo>
                    <a:pt x="278" y="119"/>
                  </a:lnTo>
                  <a:lnTo>
                    <a:pt x="278" y="121"/>
                  </a:lnTo>
                  <a:lnTo>
                    <a:pt x="279" y="119"/>
                  </a:lnTo>
                  <a:lnTo>
                    <a:pt x="279" y="118"/>
                  </a:lnTo>
                  <a:lnTo>
                    <a:pt x="280" y="118"/>
                  </a:lnTo>
                  <a:lnTo>
                    <a:pt x="280" y="120"/>
                  </a:lnTo>
                  <a:lnTo>
                    <a:pt x="280" y="118"/>
                  </a:lnTo>
                  <a:lnTo>
                    <a:pt x="281" y="118"/>
                  </a:lnTo>
                  <a:lnTo>
                    <a:pt x="281" y="120"/>
                  </a:lnTo>
                  <a:lnTo>
                    <a:pt x="281" y="118"/>
                  </a:lnTo>
                  <a:lnTo>
                    <a:pt x="282" y="118"/>
                  </a:lnTo>
                  <a:lnTo>
                    <a:pt x="282" y="121"/>
                  </a:lnTo>
                  <a:lnTo>
                    <a:pt x="282" y="118"/>
                  </a:lnTo>
                  <a:lnTo>
                    <a:pt x="283" y="118"/>
                  </a:lnTo>
                  <a:lnTo>
                    <a:pt x="283" y="119"/>
                  </a:lnTo>
                  <a:lnTo>
                    <a:pt x="283" y="118"/>
                  </a:lnTo>
                  <a:lnTo>
                    <a:pt x="284" y="118"/>
                  </a:lnTo>
                  <a:lnTo>
                    <a:pt x="284" y="119"/>
                  </a:lnTo>
                  <a:lnTo>
                    <a:pt x="285" y="119"/>
                  </a:lnTo>
                  <a:lnTo>
                    <a:pt x="285" y="115"/>
                  </a:lnTo>
                  <a:lnTo>
                    <a:pt x="285" y="116"/>
                  </a:lnTo>
                  <a:lnTo>
                    <a:pt x="286" y="116"/>
                  </a:lnTo>
                  <a:lnTo>
                    <a:pt x="286" y="121"/>
                  </a:lnTo>
                  <a:lnTo>
                    <a:pt x="287" y="121"/>
                  </a:lnTo>
                  <a:lnTo>
                    <a:pt x="287" y="122"/>
                  </a:lnTo>
                  <a:lnTo>
                    <a:pt x="288" y="122"/>
                  </a:lnTo>
                  <a:lnTo>
                    <a:pt x="289" y="122"/>
                  </a:lnTo>
                  <a:lnTo>
                    <a:pt x="290" y="122"/>
                  </a:lnTo>
                  <a:lnTo>
                    <a:pt x="290" y="119"/>
                  </a:lnTo>
                  <a:lnTo>
                    <a:pt x="291" y="119"/>
                  </a:lnTo>
                  <a:lnTo>
                    <a:pt x="291" y="118"/>
                  </a:lnTo>
                  <a:lnTo>
                    <a:pt x="291" y="119"/>
                  </a:lnTo>
                  <a:lnTo>
                    <a:pt x="292" y="119"/>
                  </a:lnTo>
                  <a:lnTo>
                    <a:pt x="292" y="120"/>
                  </a:lnTo>
                  <a:lnTo>
                    <a:pt x="292" y="119"/>
                  </a:lnTo>
                  <a:lnTo>
                    <a:pt x="293" y="119"/>
                  </a:lnTo>
                  <a:lnTo>
                    <a:pt x="293" y="120"/>
                  </a:lnTo>
                  <a:lnTo>
                    <a:pt x="293" y="119"/>
                  </a:lnTo>
                  <a:lnTo>
                    <a:pt x="294" y="119"/>
                  </a:lnTo>
                  <a:lnTo>
                    <a:pt x="294" y="121"/>
                  </a:lnTo>
                  <a:lnTo>
                    <a:pt x="294" y="119"/>
                  </a:lnTo>
                  <a:lnTo>
                    <a:pt x="295" y="119"/>
                  </a:lnTo>
                  <a:lnTo>
                    <a:pt x="295" y="121"/>
                  </a:lnTo>
                  <a:lnTo>
                    <a:pt x="295" y="119"/>
                  </a:lnTo>
                  <a:lnTo>
                    <a:pt x="296" y="119"/>
                  </a:lnTo>
                  <a:lnTo>
                    <a:pt x="296" y="120"/>
                  </a:lnTo>
                  <a:lnTo>
                    <a:pt x="297" y="119"/>
                  </a:lnTo>
                  <a:lnTo>
                    <a:pt x="297" y="81"/>
                  </a:lnTo>
                  <a:lnTo>
                    <a:pt x="297" y="102"/>
                  </a:lnTo>
                  <a:lnTo>
                    <a:pt x="298" y="102"/>
                  </a:lnTo>
                  <a:lnTo>
                    <a:pt x="298" y="79"/>
                  </a:lnTo>
                  <a:lnTo>
                    <a:pt x="298" y="102"/>
                  </a:lnTo>
                  <a:lnTo>
                    <a:pt x="299" y="102"/>
                  </a:lnTo>
                  <a:lnTo>
                    <a:pt x="299" y="115"/>
                  </a:lnTo>
                  <a:lnTo>
                    <a:pt x="300" y="115"/>
                  </a:lnTo>
                  <a:lnTo>
                    <a:pt x="300" y="120"/>
                  </a:lnTo>
                  <a:lnTo>
                    <a:pt x="301" y="120"/>
                  </a:lnTo>
                  <a:lnTo>
                    <a:pt x="302" y="120"/>
                  </a:lnTo>
                  <a:lnTo>
                    <a:pt x="302" y="119"/>
                  </a:lnTo>
                  <a:lnTo>
                    <a:pt x="302" y="120"/>
                  </a:lnTo>
                  <a:lnTo>
                    <a:pt x="303" y="120"/>
                  </a:lnTo>
                  <a:lnTo>
                    <a:pt x="303" y="118"/>
                  </a:lnTo>
                  <a:lnTo>
                    <a:pt x="303" y="121"/>
                  </a:lnTo>
                  <a:lnTo>
                    <a:pt x="303" y="118"/>
                  </a:lnTo>
                  <a:lnTo>
                    <a:pt x="304" y="118"/>
                  </a:lnTo>
                  <a:lnTo>
                    <a:pt x="304" y="122"/>
                  </a:lnTo>
                  <a:lnTo>
                    <a:pt x="304" y="121"/>
                  </a:lnTo>
                  <a:lnTo>
                    <a:pt x="305" y="121"/>
                  </a:lnTo>
                  <a:lnTo>
                    <a:pt x="305" y="122"/>
                  </a:lnTo>
                  <a:lnTo>
                    <a:pt x="306" y="122"/>
                  </a:lnTo>
                  <a:lnTo>
                    <a:pt x="306" y="119"/>
                  </a:lnTo>
                  <a:lnTo>
                    <a:pt x="307" y="119"/>
                  </a:lnTo>
                  <a:lnTo>
                    <a:pt x="307" y="121"/>
                  </a:lnTo>
                  <a:lnTo>
                    <a:pt x="308" y="121"/>
                  </a:lnTo>
                  <a:lnTo>
                    <a:pt x="308" y="115"/>
                  </a:lnTo>
                  <a:lnTo>
                    <a:pt x="309" y="115"/>
                  </a:lnTo>
                  <a:lnTo>
                    <a:pt x="309" y="120"/>
                  </a:lnTo>
                  <a:lnTo>
                    <a:pt x="310" y="120"/>
                  </a:lnTo>
                  <a:lnTo>
                    <a:pt x="310" y="121"/>
                  </a:lnTo>
                  <a:lnTo>
                    <a:pt x="311" y="121"/>
                  </a:lnTo>
                  <a:lnTo>
                    <a:pt x="311" y="122"/>
                  </a:lnTo>
                  <a:lnTo>
                    <a:pt x="311" y="121"/>
                  </a:lnTo>
                  <a:lnTo>
                    <a:pt x="312" y="121"/>
                  </a:lnTo>
                  <a:lnTo>
                    <a:pt x="312" y="122"/>
                  </a:lnTo>
                  <a:lnTo>
                    <a:pt x="313" y="121"/>
                  </a:lnTo>
                  <a:lnTo>
                    <a:pt x="313" y="119"/>
                  </a:lnTo>
                  <a:lnTo>
                    <a:pt x="313" y="120"/>
                  </a:lnTo>
                  <a:lnTo>
                    <a:pt x="314" y="120"/>
                  </a:lnTo>
                  <a:lnTo>
                    <a:pt x="314" y="122"/>
                  </a:lnTo>
                  <a:lnTo>
                    <a:pt x="314" y="121"/>
                  </a:lnTo>
                  <a:lnTo>
                    <a:pt x="315" y="121"/>
                  </a:lnTo>
                  <a:lnTo>
                    <a:pt x="315" y="122"/>
                  </a:lnTo>
                  <a:lnTo>
                    <a:pt x="316" y="122"/>
                  </a:lnTo>
                  <a:lnTo>
                    <a:pt x="317" y="122"/>
                  </a:lnTo>
                  <a:lnTo>
                    <a:pt x="318" y="122"/>
                  </a:lnTo>
                  <a:lnTo>
                    <a:pt x="319" y="122"/>
                  </a:lnTo>
                  <a:lnTo>
                    <a:pt x="319" y="121"/>
                  </a:lnTo>
                  <a:lnTo>
                    <a:pt x="320" y="121"/>
                  </a:lnTo>
                  <a:lnTo>
                    <a:pt x="320" y="122"/>
                  </a:lnTo>
                  <a:lnTo>
                    <a:pt x="321" y="121"/>
                  </a:lnTo>
                  <a:lnTo>
                    <a:pt x="321" y="119"/>
                  </a:lnTo>
                  <a:lnTo>
                    <a:pt x="321" y="120"/>
                  </a:lnTo>
                  <a:lnTo>
                    <a:pt x="322" y="120"/>
                  </a:lnTo>
                  <a:lnTo>
                    <a:pt x="323" y="120"/>
                  </a:lnTo>
                  <a:lnTo>
                    <a:pt x="323" y="121"/>
                  </a:lnTo>
                  <a:lnTo>
                    <a:pt x="324" y="121"/>
                  </a:lnTo>
                  <a:lnTo>
                    <a:pt x="325" y="121"/>
                  </a:lnTo>
                  <a:lnTo>
                    <a:pt x="325" y="122"/>
                  </a:lnTo>
                  <a:lnTo>
                    <a:pt x="325" y="121"/>
                  </a:lnTo>
                  <a:lnTo>
                    <a:pt x="326" y="121"/>
                  </a:lnTo>
                  <a:lnTo>
                    <a:pt x="326" y="122"/>
                  </a:lnTo>
                  <a:lnTo>
                    <a:pt x="327" y="121"/>
                  </a:lnTo>
                  <a:lnTo>
                    <a:pt x="327" y="119"/>
                  </a:lnTo>
                  <a:lnTo>
                    <a:pt x="327" y="120"/>
                  </a:lnTo>
                  <a:lnTo>
                    <a:pt x="328" y="120"/>
                  </a:lnTo>
                  <a:lnTo>
                    <a:pt x="328" y="121"/>
                  </a:lnTo>
                  <a:lnTo>
                    <a:pt x="329" y="121"/>
                  </a:lnTo>
                  <a:lnTo>
                    <a:pt x="329" y="122"/>
                  </a:lnTo>
                  <a:lnTo>
                    <a:pt x="329" y="121"/>
                  </a:lnTo>
                  <a:lnTo>
                    <a:pt x="330" y="121"/>
                  </a:lnTo>
                  <a:lnTo>
                    <a:pt x="330" y="122"/>
                  </a:lnTo>
                  <a:lnTo>
                    <a:pt x="330" y="121"/>
                  </a:lnTo>
                  <a:lnTo>
                    <a:pt x="331" y="121"/>
                  </a:lnTo>
                  <a:lnTo>
                    <a:pt x="331" y="122"/>
                  </a:lnTo>
                  <a:lnTo>
                    <a:pt x="332" y="122"/>
                  </a:lnTo>
                  <a:lnTo>
                    <a:pt x="333" y="122"/>
                  </a:lnTo>
                  <a:lnTo>
                    <a:pt x="333" y="121"/>
                  </a:lnTo>
                  <a:lnTo>
                    <a:pt x="334" y="121"/>
                  </a:lnTo>
                  <a:lnTo>
                    <a:pt x="334" y="122"/>
                  </a:lnTo>
                  <a:lnTo>
                    <a:pt x="335" y="121"/>
                  </a:lnTo>
                  <a:lnTo>
                    <a:pt x="335" y="118"/>
                  </a:lnTo>
                  <a:lnTo>
                    <a:pt x="335" y="120"/>
                  </a:lnTo>
                  <a:lnTo>
                    <a:pt x="336" y="120"/>
                  </a:lnTo>
                  <a:lnTo>
                    <a:pt x="336" y="121"/>
                  </a:lnTo>
                  <a:lnTo>
                    <a:pt x="336" y="120"/>
                  </a:lnTo>
                  <a:lnTo>
                    <a:pt x="337" y="120"/>
                  </a:lnTo>
                  <a:lnTo>
                    <a:pt x="337" y="121"/>
                  </a:lnTo>
                  <a:lnTo>
                    <a:pt x="338" y="120"/>
                  </a:lnTo>
                  <a:lnTo>
                    <a:pt x="338" y="119"/>
                  </a:lnTo>
                  <a:lnTo>
                    <a:pt x="339" y="119"/>
                  </a:lnTo>
                  <a:lnTo>
                    <a:pt x="339" y="122"/>
                  </a:lnTo>
                  <a:lnTo>
                    <a:pt x="339" y="121"/>
                  </a:lnTo>
                  <a:lnTo>
                    <a:pt x="340" y="121"/>
                  </a:lnTo>
                  <a:lnTo>
                    <a:pt x="340" y="122"/>
                  </a:lnTo>
                  <a:lnTo>
                    <a:pt x="341" y="121"/>
                  </a:lnTo>
                  <a:lnTo>
                    <a:pt x="341" y="118"/>
                  </a:lnTo>
                  <a:lnTo>
                    <a:pt x="342" y="118"/>
                  </a:lnTo>
                  <a:lnTo>
                    <a:pt x="342" y="114"/>
                  </a:lnTo>
                  <a:lnTo>
                    <a:pt x="342" y="118"/>
                  </a:lnTo>
                  <a:lnTo>
                    <a:pt x="343" y="118"/>
                  </a:lnTo>
                  <a:lnTo>
                    <a:pt x="343" y="119"/>
                  </a:lnTo>
                  <a:lnTo>
                    <a:pt x="344" y="119"/>
                  </a:lnTo>
                  <a:lnTo>
                    <a:pt x="344" y="122"/>
                  </a:lnTo>
                  <a:lnTo>
                    <a:pt x="344" y="120"/>
                  </a:lnTo>
                  <a:lnTo>
                    <a:pt x="345" y="120"/>
                  </a:lnTo>
                  <a:lnTo>
                    <a:pt x="345" y="122"/>
                  </a:lnTo>
                  <a:lnTo>
                    <a:pt x="345" y="120"/>
                  </a:lnTo>
                  <a:lnTo>
                    <a:pt x="346" y="120"/>
                  </a:lnTo>
                  <a:lnTo>
                    <a:pt x="346" y="121"/>
                  </a:lnTo>
                  <a:lnTo>
                    <a:pt x="347" y="121"/>
                  </a:lnTo>
                  <a:lnTo>
                    <a:pt x="347" y="122"/>
                  </a:lnTo>
                  <a:lnTo>
                    <a:pt x="348" y="122"/>
                  </a:lnTo>
                  <a:lnTo>
                    <a:pt x="349" y="122"/>
                  </a:lnTo>
                  <a:lnTo>
                    <a:pt x="349" y="120"/>
                  </a:lnTo>
                  <a:lnTo>
                    <a:pt x="350" y="120"/>
                  </a:lnTo>
                  <a:lnTo>
                    <a:pt x="350" y="121"/>
                  </a:lnTo>
                  <a:lnTo>
                    <a:pt x="351" y="121"/>
                  </a:lnTo>
                  <a:lnTo>
                    <a:pt x="351" y="122"/>
                  </a:lnTo>
                  <a:lnTo>
                    <a:pt x="351" y="121"/>
                  </a:lnTo>
                  <a:lnTo>
                    <a:pt x="352" y="121"/>
                  </a:lnTo>
                  <a:lnTo>
                    <a:pt x="352" y="122"/>
                  </a:lnTo>
                  <a:lnTo>
                    <a:pt x="353" y="121"/>
                  </a:lnTo>
                  <a:lnTo>
                    <a:pt x="353" y="120"/>
                  </a:lnTo>
                  <a:lnTo>
                    <a:pt x="354" y="120"/>
                  </a:lnTo>
                  <a:lnTo>
                    <a:pt x="354" y="118"/>
                  </a:lnTo>
                  <a:lnTo>
                    <a:pt x="354" y="120"/>
                  </a:lnTo>
                  <a:lnTo>
                    <a:pt x="355" y="120"/>
                  </a:lnTo>
                  <a:lnTo>
                    <a:pt x="356" y="120"/>
                  </a:lnTo>
                  <a:lnTo>
                    <a:pt x="356" y="121"/>
                  </a:lnTo>
                  <a:lnTo>
                    <a:pt x="356" y="120"/>
                  </a:lnTo>
                  <a:lnTo>
                    <a:pt x="357" y="120"/>
                  </a:lnTo>
                  <a:lnTo>
                    <a:pt x="357" y="121"/>
                  </a:lnTo>
                  <a:lnTo>
                    <a:pt x="358" y="121"/>
                  </a:lnTo>
                  <a:lnTo>
                    <a:pt x="358" y="122"/>
                  </a:lnTo>
                  <a:lnTo>
                    <a:pt x="358" y="121"/>
                  </a:lnTo>
                  <a:lnTo>
                    <a:pt x="359" y="121"/>
                  </a:lnTo>
                  <a:lnTo>
                    <a:pt x="359" y="122"/>
                  </a:lnTo>
                  <a:lnTo>
                    <a:pt x="359" y="121"/>
                  </a:lnTo>
                  <a:lnTo>
                    <a:pt x="360" y="121"/>
                  </a:lnTo>
                  <a:lnTo>
                    <a:pt x="360" y="122"/>
                  </a:lnTo>
                  <a:lnTo>
                    <a:pt x="360" y="121"/>
                  </a:lnTo>
                  <a:lnTo>
                    <a:pt x="361" y="121"/>
                  </a:lnTo>
                  <a:lnTo>
                    <a:pt x="361" y="122"/>
                  </a:lnTo>
                  <a:lnTo>
                    <a:pt x="362" y="121"/>
                  </a:lnTo>
                  <a:lnTo>
                    <a:pt x="362" y="120"/>
                  </a:lnTo>
                  <a:lnTo>
                    <a:pt x="363" y="120"/>
                  </a:lnTo>
                  <a:lnTo>
                    <a:pt x="363" y="121"/>
                  </a:lnTo>
                  <a:lnTo>
                    <a:pt x="363" y="120"/>
                  </a:lnTo>
                  <a:lnTo>
                    <a:pt x="364" y="120"/>
                  </a:lnTo>
                  <a:lnTo>
                    <a:pt x="364" y="122"/>
                  </a:lnTo>
                  <a:lnTo>
                    <a:pt x="364" y="121"/>
                  </a:lnTo>
                  <a:lnTo>
                    <a:pt x="365" y="121"/>
                  </a:lnTo>
                  <a:lnTo>
                    <a:pt x="365" y="119"/>
                  </a:lnTo>
                  <a:lnTo>
                    <a:pt x="366" y="119"/>
                  </a:lnTo>
                  <a:lnTo>
                    <a:pt x="366" y="122"/>
                  </a:lnTo>
                  <a:lnTo>
                    <a:pt x="366" y="121"/>
                  </a:lnTo>
                  <a:lnTo>
                    <a:pt x="367" y="121"/>
                  </a:lnTo>
                  <a:lnTo>
                    <a:pt x="368" y="121"/>
                  </a:lnTo>
                  <a:lnTo>
                    <a:pt x="368" y="122"/>
                  </a:lnTo>
                  <a:lnTo>
                    <a:pt x="368" y="121"/>
                  </a:lnTo>
                  <a:lnTo>
                    <a:pt x="369" y="121"/>
                  </a:lnTo>
                  <a:lnTo>
                    <a:pt x="369" y="122"/>
                  </a:lnTo>
                  <a:lnTo>
                    <a:pt x="370" y="121"/>
                  </a:lnTo>
                  <a:lnTo>
                    <a:pt x="370" y="120"/>
                  </a:lnTo>
                  <a:lnTo>
                    <a:pt x="371" y="120"/>
                  </a:lnTo>
                  <a:lnTo>
                    <a:pt x="371" y="119"/>
                  </a:lnTo>
                  <a:lnTo>
                    <a:pt x="372" y="119"/>
                  </a:lnTo>
                  <a:lnTo>
                    <a:pt x="372" y="120"/>
                  </a:lnTo>
                  <a:lnTo>
                    <a:pt x="372" y="119"/>
                  </a:lnTo>
                  <a:lnTo>
                    <a:pt x="373" y="119"/>
                  </a:lnTo>
                  <a:lnTo>
                    <a:pt x="373" y="120"/>
                  </a:lnTo>
                  <a:lnTo>
                    <a:pt x="374" y="119"/>
                  </a:lnTo>
                  <a:lnTo>
                    <a:pt x="374" y="118"/>
                  </a:lnTo>
                  <a:lnTo>
                    <a:pt x="374" y="119"/>
                  </a:lnTo>
                  <a:lnTo>
                    <a:pt x="375" y="119"/>
                  </a:lnTo>
                  <a:lnTo>
                    <a:pt x="376" y="119"/>
                  </a:lnTo>
                  <a:lnTo>
                    <a:pt x="376" y="116"/>
                  </a:lnTo>
                  <a:lnTo>
                    <a:pt x="376" y="117"/>
                  </a:lnTo>
                  <a:lnTo>
                    <a:pt x="377" y="117"/>
                  </a:lnTo>
                  <a:lnTo>
                    <a:pt x="377" y="119"/>
                  </a:lnTo>
                  <a:lnTo>
                    <a:pt x="377" y="117"/>
                  </a:lnTo>
                  <a:lnTo>
                    <a:pt x="378" y="117"/>
                  </a:lnTo>
                  <a:lnTo>
                    <a:pt x="378" y="118"/>
                  </a:lnTo>
                  <a:lnTo>
                    <a:pt x="379" y="117"/>
                  </a:lnTo>
                  <a:lnTo>
                    <a:pt x="379" y="116"/>
                  </a:lnTo>
                  <a:lnTo>
                    <a:pt x="379" y="117"/>
                  </a:lnTo>
                  <a:lnTo>
                    <a:pt x="380" y="117"/>
                  </a:lnTo>
                  <a:lnTo>
                    <a:pt x="380" y="118"/>
                  </a:lnTo>
                  <a:lnTo>
                    <a:pt x="381" y="117"/>
                  </a:lnTo>
                  <a:lnTo>
                    <a:pt x="381" y="116"/>
                  </a:lnTo>
                  <a:lnTo>
                    <a:pt x="382" y="116"/>
                  </a:lnTo>
                  <a:lnTo>
                    <a:pt x="382" y="117"/>
                  </a:lnTo>
                  <a:lnTo>
                    <a:pt x="383" y="117"/>
                  </a:lnTo>
                  <a:lnTo>
                    <a:pt x="383" y="115"/>
                  </a:lnTo>
                  <a:lnTo>
                    <a:pt x="384" y="115"/>
                  </a:lnTo>
                  <a:lnTo>
                    <a:pt x="384" y="99"/>
                  </a:lnTo>
                  <a:lnTo>
                    <a:pt x="384" y="104"/>
                  </a:lnTo>
                  <a:lnTo>
                    <a:pt x="385" y="104"/>
                  </a:lnTo>
                  <a:lnTo>
                    <a:pt x="385" y="94"/>
                  </a:lnTo>
                  <a:lnTo>
                    <a:pt x="385" y="104"/>
                  </a:lnTo>
                  <a:lnTo>
                    <a:pt x="386" y="104"/>
                  </a:lnTo>
                  <a:lnTo>
                    <a:pt x="386" y="111"/>
                  </a:lnTo>
                  <a:lnTo>
                    <a:pt x="387" y="111"/>
                  </a:lnTo>
                  <a:lnTo>
                    <a:pt x="387" y="113"/>
                  </a:lnTo>
                  <a:lnTo>
                    <a:pt x="387" y="111"/>
                  </a:lnTo>
                  <a:lnTo>
                    <a:pt x="388" y="111"/>
                  </a:lnTo>
                  <a:lnTo>
                    <a:pt x="388" y="113"/>
                  </a:lnTo>
                  <a:lnTo>
                    <a:pt x="388" y="112"/>
                  </a:lnTo>
                  <a:lnTo>
                    <a:pt x="389" y="112"/>
                  </a:lnTo>
                  <a:lnTo>
                    <a:pt x="389" y="113"/>
                  </a:lnTo>
                  <a:lnTo>
                    <a:pt x="390" y="113"/>
                  </a:lnTo>
                  <a:lnTo>
                    <a:pt x="390" y="111"/>
                  </a:lnTo>
                  <a:lnTo>
                    <a:pt x="390" y="112"/>
                  </a:lnTo>
                  <a:lnTo>
                    <a:pt x="391" y="112"/>
                  </a:lnTo>
                  <a:lnTo>
                    <a:pt x="391" y="119"/>
                  </a:lnTo>
                  <a:lnTo>
                    <a:pt x="392" y="119"/>
                  </a:lnTo>
                  <a:lnTo>
                    <a:pt x="392" y="120"/>
                  </a:lnTo>
                  <a:lnTo>
                    <a:pt x="392" y="119"/>
                  </a:lnTo>
                  <a:lnTo>
                    <a:pt x="393" y="119"/>
                  </a:lnTo>
                  <a:lnTo>
                    <a:pt x="393" y="120"/>
                  </a:lnTo>
                  <a:lnTo>
                    <a:pt x="394" y="120"/>
                  </a:lnTo>
                  <a:lnTo>
                    <a:pt x="394" y="118"/>
                  </a:lnTo>
                  <a:lnTo>
                    <a:pt x="395" y="118"/>
                  </a:lnTo>
                  <a:lnTo>
                    <a:pt x="395" y="120"/>
                  </a:lnTo>
                  <a:lnTo>
                    <a:pt x="395" y="119"/>
                  </a:lnTo>
                  <a:lnTo>
                    <a:pt x="396" y="119"/>
                  </a:lnTo>
                  <a:lnTo>
                    <a:pt x="396" y="120"/>
                  </a:lnTo>
                  <a:lnTo>
                    <a:pt x="397" y="120"/>
                  </a:lnTo>
                  <a:lnTo>
                    <a:pt x="397" y="122"/>
                  </a:lnTo>
                  <a:lnTo>
                    <a:pt x="397" y="121"/>
                  </a:lnTo>
                  <a:lnTo>
                    <a:pt x="398" y="121"/>
                  </a:lnTo>
                  <a:lnTo>
                    <a:pt x="398" y="122"/>
                  </a:lnTo>
                  <a:lnTo>
                    <a:pt x="399" y="122"/>
                  </a:lnTo>
                  <a:lnTo>
                    <a:pt x="399" y="120"/>
                  </a:lnTo>
                  <a:lnTo>
                    <a:pt x="399" y="122"/>
                  </a:lnTo>
                  <a:lnTo>
                    <a:pt x="400" y="122"/>
                  </a:lnTo>
                  <a:lnTo>
                    <a:pt x="401" y="122"/>
                  </a:lnTo>
                  <a:lnTo>
                    <a:pt x="402" y="122"/>
                  </a:lnTo>
                  <a:lnTo>
                    <a:pt x="403" y="122"/>
                  </a:lnTo>
                  <a:lnTo>
                    <a:pt x="404" y="122"/>
                  </a:lnTo>
                  <a:lnTo>
                    <a:pt x="404" y="120"/>
                  </a:lnTo>
                  <a:lnTo>
                    <a:pt x="405" y="120"/>
                  </a:lnTo>
                  <a:lnTo>
                    <a:pt x="405" y="121"/>
                  </a:lnTo>
                  <a:lnTo>
                    <a:pt x="406" y="121"/>
                  </a:lnTo>
                  <a:lnTo>
                    <a:pt x="406" y="122"/>
                  </a:lnTo>
                  <a:lnTo>
                    <a:pt x="407" y="122"/>
                  </a:lnTo>
                  <a:lnTo>
                    <a:pt x="408" y="122"/>
                  </a:lnTo>
                  <a:lnTo>
                    <a:pt x="408" y="121"/>
                  </a:lnTo>
                  <a:lnTo>
                    <a:pt x="409" y="121"/>
                  </a:lnTo>
                  <a:lnTo>
                    <a:pt x="409" y="122"/>
                  </a:lnTo>
                  <a:lnTo>
                    <a:pt x="410" y="121"/>
                  </a:lnTo>
                  <a:lnTo>
                    <a:pt x="411" y="121"/>
                  </a:lnTo>
                  <a:lnTo>
                    <a:pt x="411" y="122"/>
                  </a:lnTo>
                  <a:lnTo>
                    <a:pt x="411" y="121"/>
                  </a:lnTo>
                  <a:lnTo>
                    <a:pt x="412" y="121"/>
                  </a:lnTo>
                  <a:lnTo>
                    <a:pt x="412" y="122"/>
                  </a:lnTo>
                  <a:lnTo>
                    <a:pt x="413" y="121"/>
                  </a:lnTo>
                  <a:lnTo>
                    <a:pt x="414" y="121"/>
                  </a:lnTo>
                  <a:lnTo>
                    <a:pt x="414" y="122"/>
                  </a:lnTo>
                  <a:lnTo>
                    <a:pt x="415" y="122"/>
                  </a:lnTo>
                  <a:lnTo>
                    <a:pt x="415" y="119"/>
                  </a:lnTo>
                  <a:lnTo>
                    <a:pt x="415" y="120"/>
                  </a:lnTo>
                  <a:lnTo>
                    <a:pt x="416" y="120"/>
                  </a:lnTo>
                  <a:lnTo>
                    <a:pt x="416" y="122"/>
                  </a:lnTo>
                  <a:lnTo>
                    <a:pt x="416" y="121"/>
                  </a:lnTo>
                  <a:lnTo>
                    <a:pt x="417" y="121"/>
                  </a:lnTo>
                  <a:lnTo>
                    <a:pt x="417" y="122"/>
                  </a:lnTo>
                  <a:lnTo>
                    <a:pt x="418" y="121"/>
                  </a:lnTo>
                  <a:lnTo>
                    <a:pt x="418" y="120"/>
                  </a:lnTo>
                  <a:lnTo>
                    <a:pt x="418" y="121"/>
                  </a:lnTo>
                  <a:lnTo>
                    <a:pt x="419" y="121"/>
                  </a:lnTo>
                  <a:lnTo>
                    <a:pt x="419" y="116"/>
                  </a:lnTo>
                  <a:lnTo>
                    <a:pt x="420" y="116"/>
                  </a:lnTo>
                  <a:lnTo>
                    <a:pt x="420" y="118"/>
                  </a:lnTo>
                  <a:lnTo>
                    <a:pt x="421" y="118"/>
                  </a:lnTo>
                  <a:lnTo>
                    <a:pt x="421" y="119"/>
                  </a:lnTo>
                  <a:lnTo>
                    <a:pt x="422" y="118"/>
                  </a:lnTo>
                  <a:lnTo>
                    <a:pt x="423" y="118"/>
                  </a:lnTo>
                  <a:lnTo>
                    <a:pt x="423" y="116"/>
                  </a:lnTo>
                  <a:lnTo>
                    <a:pt x="423" y="120"/>
                  </a:lnTo>
                  <a:lnTo>
                    <a:pt x="424" y="116"/>
                  </a:lnTo>
                  <a:lnTo>
                    <a:pt x="425" y="116"/>
                  </a:lnTo>
                  <a:lnTo>
                    <a:pt x="425" y="102"/>
                  </a:lnTo>
                  <a:lnTo>
                    <a:pt x="426" y="102"/>
                  </a:lnTo>
                  <a:lnTo>
                    <a:pt x="426" y="118"/>
                  </a:lnTo>
                  <a:lnTo>
                    <a:pt x="427" y="118"/>
                  </a:lnTo>
                  <a:lnTo>
                    <a:pt x="428" y="118"/>
                  </a:lnTo>
                  <a:lnTo>
                    <a:pt x="428" y="119"/>
                  </a:lnTo>
                  <a:lnTo>
                    <a:pt x="428" y="118"/>
                  </a:lnTo>
                  <a:lnTo>
                    <a:pt x="429" y="118"/>
                  </a:lnTo>
                  <a:lnTo>
                    <a:pt x="429" y="119"/>
                  </a:lnTo>
                  <a:lnTo>
                    <a:pt x="429" y="118"/>
                  </a:lnTo>
                  <a:lnTo>
                    <a:pt x="430" y="118"/>
                  </a:lnTo>
                  <a:lnTo>
                    <a:pt x="430" y="120"/>
                  </a:lnTo>
                  <a:lnTo>
                    <a:pt x="431" y="120"/>
                  </a:lnTo>
                  <a:lnTo>
                    <a:pt x="431" y="122"/>
                  </a:lnTo>
                  <a:lnTo>
                    <a:pt x="431" y="121"/>
                  </a:lnTo>
                  <a:lnTo>
                    <a:pt x="432" y="121"/>
                  </a:lnTo>
                  <a:lnTo>
                    <a:pt x="432" y="122"/>
                  </a:lnTo>
                  <a:lnTo>
                    <a:pt x="433" y="121"/>
                  </a:lnTo>
                  <a:lnTo>
                    <a:pt x="433" y="120"/>
                  </a:lnTo>
                  <a:lnTo>
                    <a:pt x="434" y="120"/>
                  </a:lnTo>
                  <a:lnTo>
                    <a:pt x="434" y="122"/>
                  </a:lnTo>
                  <a:lnTo>
                    <a:pt x="435" y="122"/>
                  </a:lnTo>
                  <a:lnTo>
                    <a:pt x="436" y="122"/>
                  </a:lnTo>
                  <a:lnTo>
                    <a:pt x="436" y="121"/>
                  </a:lnTo>
                  <a:lnTo>
                    <a:pt x="437" y="121"/>
                  </a:lnTo>
                  <a:lnTo>
                    <a:pt x="437" y="120"/>
                  </a:lnTo>
                  <a:lnTo>
                    <a:pt x="438" y="120"/>
                  </a:lnTo>
                  <a:lnTo>
                    <a:pt x="439" y="120"/>
                  </a:lnTo>
                  <a:lnTo>
                    <a:pt x="439" y="122"/>
                  </a:lnTo>
                  <a:lnTo>
                    <a:pt x="439" y="121"/>
                  </a:lnTo>
                  <a:lnTo>
                    <a:pt x="440" y="121"/>
                  </a:lnTo>
                  <a:lnTo>
                    <a:pt x="440" y="122"/>
                  </a:lnTo>
                  <a:lnTo>
                    <a:pt x="440" y="121"/>
                  </a:lnTo>
                  <a:lnTo>
                    <a:pt x="441" y="121"/>
                  </a:lnTo>
                  <a:lnTo>
                    <a:pt x="441" y="122"/>
                  </a:lnTo>
                  <a:lnTo>
                    <a:pt x="442" y="122"/>
                  </a:lnTo>
                  <a:lnTo>
                    <a:pt x="442" y="120"/>
                  </a:lnTo>
                  <a:lnTo>
                    <a:pt x="443" y="120"/>
                  </a:lnTo>
                  <a:lnTo>
                    <a:pt x="443" y="122"/>
                  </a:lnTo>
                  <a:lnTo>
                    <a:pt x="444" y="122"/>
                  </a:lnTo>
                  <a:lnTo>
                    <a:pt x="444" y="117"/>
                  </a:lnTo>
                  <a:lnTo>
                    <a:pt x="445" y="117"/>
                  </a:lnTo>
                  <a:lnTo>
                    <a:pt x="445" y="120"/>
                  </a:lnTo>
                  <a:lnTo>
                    <a:pt x="446" y="120"/>
                  </a:lnTo>
                  <a:lnTo>
                    <a:pt x="446" y="121"/>
                  </a:lnTo>
                  <a:lnTo>
                    <a:pt x="447" y="121"/>
                  </a:lnTo>
                  <a:lnTo>
                    <a:pt x="447" y="122"/>
                  </a:lnTo>
                  <a:lnTo>
                    <a:pt x="448" y="122"/>
                  </a:lnTo>
                  <a:lnTo>
                    <a:pt x="449" y="122"/>
                  </a:lnTo>
                  <a:lnTo>
                    <a:pt x="450" y="122"/>
                  </a:lnTo>
                  <a:lnTo>
                    <a:pt x="450" y="121"/>
                  </a:lnTo>
                  <a:lnTo>
                    <a:pt x="451" y="121"/>
                  </a:lnTo>
                  <a:lnTo>
                    <a:pt x="452" y="121"/>
                  </a:lnTo>
                  <a:lnTo>
                    <a:pt x="452" y="119"/>
                  </a:lnTo>
                  <a:lnTo>
                    <a:pt x="453" y="119"/>
                  </a:lnTo>
                  <a:lnTo>
                    <a:pt x="453" y="121"/>
                  </a:lnTo>
                  <a:lnTo>
                    <a:pt x="453" y="119"/>
                  </a:lnTo>
                  <a:lnTo>
                    <a:pt x="454" y="119"/>
                  </a:lnTo>
                  <a:lnTo>
                    <a:pt x="454" y="122"/>
                  </a:lnTo>
                  <a:lnTo>
                    <a:pt x="454" y="121"/>
                  </a:lnTo>
                  <a:lnTo>
                    <a:pt x="455" y="121"/>
                  </a:lnTo>
                  <a:lnTo>
                    <a:pt x="455" y="122"/>
                  </a:lnTo>
                  <a:lnTo>
                    <a:pt x="456" y="121"/>
                  </a:lnTo>
                  <a:lnTo>
                    <a:pt x="456" y="120"/>
                  </a:lnTo>
                  <a:lnTo>
                    <a:pt x="456" y="121"/>
                  </a:lnTo>
                  <a:lnTo>
                    <a:pt x="457" y="121"/>
                  </a:lnTo>
                  <a:lnTo>
                    <a:pt x="458" y="121"/>
                  </a:lnTo>
                  <a:lnTo>
                    <a:pt x="458" y="120"/>
                  </a:lnTo>
                  <a:lnTo>
                    <a:pt x="458" y="121"/>
                  </a:lnTo>
                  <a:lnTo>
                    <a:pt x="459" y="121"/>
                  </a:lnTo>
                  <a:lnTo>
                    <a:pt x="459" y="119"/>
                  </a:lnTo>
                  <a:lnTo>
                    <a:pt x="460" y="119"/>
                  </a:lnTo>
                  <a:lnTo>
                    <a:pt x="460" y="120"/>
                  </a:lnTo>
                  <a:lnTo>
                    <a:pt x="461" y="120"/>
                  </a:lnTo>
                  <a:lnTo>
                    <a:pt x="461" y="122"/>
                  </a:lnTo>
                  <a:lnTo>
                    <a:pt x="462" y="120"/>
                  </a:lnTo>
                  <a:lnTo>
                    <a:pt x="462" y="117"/>
                  </a:lnTo>
                  <a:lnTo>
                    <a:pt x="463" y="117"/>
                  </a:lnTo>
                  <a:lnTo>
                    <a:pt x="463" y="118"/>
                  </a:lnTo>
                  <a:lnTo>
                    <a:pt x="464" y="117"/>
                  </a:lnTo>
                  <a:lnTo>
                    <a:pt x="464" y="115"/>
                  </a:lnTo>
                  <a:lnTo>
                    <a:pt x="465" y="115"/>
                  </a:lnTo>
                  <a:lnTo>
                    <a:pt x="465" y="111"/>
                  </a:lnTo>
                  <a:lnTo>
                    <a:pt x="465" y="113"/>
                  </a:lnTo>
                  <a:lnTo>
                    <a:pt x="466" y="113"/>
                  </a:lnTo>
                  <a:lnTo>
                    <a:pt x="466" y="109"/>
                  </a:lnTo>
                  <a:lnTo>
                    <a:pt x="466" y="111"/>
                  </a:lnTo>
                  <a:lnTo>
                    <a:pt x="467" y="111"/>
                  </a:lnTo>
                  <a:lnTo>
                    <a:pt x="467" y="105"/>
                  </a:lnTo>
                  <a:lnTo>
                    <a:pt x="467" y="111"/>
                  </a:lnTo>
                  <a:lnTo>
                    <a:pt x="468" y="111"/>
                  </a:lnTo>
                  <a:lnTo>
                    <a:pt x="468" y="115"/>
                  </a:lnTo>
                  <a:lnTo>
                    <a:pt x="469" y="115"/>
                  </a:lnTo>
                  <a:lnTo>
                    <a:pt x="469" y="116"/>
                  </a:lnTo>
                  <a:lnTo>
                    <a:pt x="470" y="115"/>
                  </a:lnTo>
                  <a:lnTo>
                    <a:pt x="470" y="114"/>
                  </a:lnTo>
                  <a:lnTo>
                    <a:pt x="470" y="115"/>
                  </a:lnTo>
                  <a:lnTo>
                    <a:pt x="471" y="115"/>
                  </a:lnTo>
                  <a:lnTo>
                    <a:pt x="471" y="109"/>
                  </a:lnTo>
                  <a:lnTo>
                    <a:pt x="471" y="117"/>
                  </a:lnTo>
                  <a:lnTo>
                    <a:pt x="472" y="117"/>
                  </a:lnTo>
                  <a:lnTo>
                    <a:pt x="473" y="117"/>
                  </a:lnTo>
                  <a:lnTo>
                    <a:pt x="473" y="118"/>
                  </a:lnTo>
                  <a:lnTo>
                    <a:pt x="474" y="118"/>
                  </a:lnTo>
                  <a:lnTo>
                    <a:pt x="474" y="120"/>
                  </a:lnTo>
                  <a:lnTo>
                    <a:pt x="474" y="119"/>
                  </a:lnTo>
                  <a:lnTo>
                    <a:pt x="475" y="119"/>
                  </a:lnTo>
                  <a:lnTo>
                    <a:pt x="475" y="120"/>
                  </a:lnTo>
                  <a:lnTo>
                    <a:pt x="475" y="119"/>
                  </a:lnTo>
                  <a:lnTo>
                    <a:pt x="476" y="119"/>
                  </a:lnTo>
                  <a:lnTo>
                    <a:pt x="476" y="121"/>
                  </a:lnTo>
                  <a:lnTo>
                    <a:pt x="477" y="121"/>
                  </a:lnTo>
                  <a:lnTo>
                    <a:pt x="478" y="121"/>
                  </a:lnTo>
                  <a:lnTo>
                    <a:pt x="478" y="122"/>
                  </a:lnTo>
                  <a:lnTo>
                    <a:pt x="478" y="121"/>
                  </a:lnTo>
                  <a:lnTo>
                    <a:pt x="479" y="121"/>
                  </a:lnTo>
                  <a:lnTo>
                    <a:pt x="479" y="122"/>
                  </a:lnTo>
                  <a:lnTo>
                    <a:pt x="480" y="122"/>
                  </a:lnTo>
                  <a:lnTo>
                    <a:pt x="480" y="120"/>
                  </a:lnTo>
                  <a:lnTo>
                    <a:pt x="480" y="122"/>
                  </a:lnTo>
                  <a:lnTo>
                    <a:pt x="481" y="122"/>
                  </a:lnTo>
                  <a:lnTo>
                    <a:pt x="482" y="122"/>
                  </a:lnTo>
                  <a:lnTo>
                    <a:pt x="482" y="120"/>
                  </a:lnTo>
                  <a:lnTo>
                    <a:pt x="482" y="121"/>
                  </a:lnTo>
                  <a:lnTo>
                    <a:pt x="483" y="121"/>
                  </a:lnTo>
                  <a:lnTo>
                    <a:pt x="483" y="122"/>
                  </a:lnTo>
                  <a:lnTo>
                    <a:pt x="483" y="121"/>
                  </a:lnTo>
                  <a:lnTo>
                    <a:pt x="484" y="121"/>
                  </a:lnTo>
                  <a:lnTo>
                    <a:pt x="484" y="122"/>
                  </a:lnTo>
                  <a:lnTo>
                    <a:pt x="484" y="121"/>
                  </a:lnTo>
                  <a:lnTo>
                    <a:pt x="485" y="121"/>
                  </a:lnTo>
                  <a:lnTo>
                    <a:pt x="485" y="122"/>
                  </a:lnTo>
                  <a:lnTo>
                    <a:pt x="486" y="122"/>
                  </a:lnTo>
                  <a:lnTo>
                    <a:pt x="487" y="122"/>
                  </a:lnTo>
                  <a:lnTo>
                    <a:pt x="487" y="120"/>
                  </a:lnTo>
                  <a:lnTo>
                    <a:pt x="488" y="120"/>
                  </a:lnTo>
                  <a:lnTo>
                    <a:pt x="488" y="118"/>
                  </a:lnTo>
                  <a:lnTo>
                    <a:pt x="489" y="118"/>
                  </a:lnTo>
                  <a:lnTo>
                    <a:pt x="489" y="114"/>
                  </a:lnTo>
                  <a:lnTo>
                    <a:pt x="490" y="114"/>
                  </a:lnTo>
                  <a:lnTo>
                    <a:pt x="490" y="119"/>
                  </a:lnTo>
                  <a:lnTo>
                    <a:pt x="491" y="119"/>
                  </a:lnTo>
                  <a:lnTo>
                    <a:pt x="491" y="122"/>
                  </a:lnTo>
                  <a:lnTo>
                    <a:pt x="492" y="122"/>
                  </a:lnTo>
                  <a:lnTo>
                    <a:pt x="493" y="122"/>
                  </a:lnTo>
                  <a:lnTo>
                    <a:pt x="493" y="121"/>
                  </a:lnTo>
                  <a:lnTo>
                    <a:pt x="494" y="121"/>
                  </a:lnTo>
                  <a:lnTo>
                    <a:pt x="494" y="122"/>
                  </a:lnTo>
                  <a:lnTo>
                    <a:pt x="494" y="121"/>
                  </a:lnTo>
                  <a:lnTo>
                    <a:pt x="495" y="121"/>
                  </a:lnTo>
                  <a:lnTo>
                    <a:pt x="495" y="122"/>
                  </a:lnTo>
                  <a:lnTo>
                    <a:pt x="495" y="121"/>
                  </a:lnTo>
                  <a:lnTo>
                    <a:pt x="496" y="121"/>
                  </a:lnTo>
                  <a:lnTo>
                    <a:pt x="496" y="122"/>
                  </a:lnTo>
                  <a:lnTo>
                    <a:pt x="497" y="121"/>
                  </a:lnTo>
                  <a:lnTo>
                    <a:pt x="497" y="120"/>
                  </a:lnTo>
                  <a:lnTo>
                    <a:pt x="498" y="120"/>
                  </a:lnTo>
                  <a:lnTo>
                    <a:pt x="498" y="117"/>
                  </a:lnTo>
                  <a:lnTo>
                    <a:pt x="499" y="117"/>
                  </a:lnTo>
                  <a:lnTo>
                    <a:pt x="499" y="114"/>
                  </a:lnTo>
                  <a:lnTo>
                    <a:pt x="500" y="114"/>
                  </a:lnTo>
                  <a:lnTo>
                    <a:pt x="500" y="108"/>
                  </a:lnTo>
                  <a:lnTo>
                    <a:pt x="500" y="112"/>
                  </a:lnTo>
                  <a:lnTo>
                    <a:pt x="501" y="112"/>
                  </a:lnTo>
                  <a:lnTo>
                    <a:pt x="501" y="115"/>
                  </a:lnTo>
                  <a:lnTo>
                    <a:pt x="502" y="115"/>
                  </a:lnTo>
                  <a:lnTo>
                    <a:pt x="503" y="115"/>
                  </a:lnTo>
                  <a:lnTo>
                    <a:pt x="503" y="114"/>
                  </a:lnTo>
                  <a:lnTo>
                    <a:pt x="504" y="114"/>
                  </a:lnTo>
                  <a:lnTo>
                    <a:pt x="504" y="112"/>
                  </a:lnTo>
                  <a:lnTo>
                    <a:pt x="505" y="112"/>
                  </a:lnTo>
                  <a:lnTo>
                    <a:pt x="505" y="108"/>
                  </a:lnTo>
                  <a:lnTo>
                    <a:pt x="506" y="108"/>
                  </a:lnTo>
                  <a:lnTo>
                    <a:pt x="506" y="111"/>
                  </a:lnTo>
                  <a:lnTo>
                    <a:pt x="506" y="108"/>
                  </a:lnTo>
                  <a:lnTo>
                    <a:pt x="507" y="108"/>
                  </a:lnTo>
                  <a:lnTo>
                    <a:pt x="507" y="110"/>
                  </a:lnTo>
                  <a:lnTo>
                    <a:pt x="508" y="108"/>
                  </a:lnTo>
                  <a:lnTo>
                    <a:pt x="508" y="101"/>
                  </a:lnTo>
                  <a:lnTo>
                    <a:pt x="509" y="101"/>
                  </a:lnTo>
                  <a:lnTo>
                    <a:pt x="509" y="85"/>
                  </a:lnTo>
                  <a:lnTo>
                    <a:pt x="509" y="95"/>
                  </a:lnTo>
                  <a:lnTo>
                    <a:pt x="510" y="95"/>
                  </a:lnTo>
                  <a:lnTo>
                    <a:pt x="510" y="84"/>
                  </a:lnTo>
                  <a:lnTo>
                    <a:pt x="510" y="95"/>
                  </a:lnTo>
                  <a:lnTo>
                    <a:pt x="511" y="95"/>
                  </a:lnTo>
                  <a:lnTo>
                    <a:pt x="511" y="108"/>
                  </a:lnTo>
                  <a:lnTo>
                    <a:pt x="512" y="108"/>
                  </a:lnTo>
                  <a:lnTo>
                    <a:pt x="512" y="112"/>
                  </a:lnTo>
                  <a:lnTo>
                    <a:pt x="513" y="112"/>
                  </a:lnTo>
                  <a:lnTo>
                    <a:pt x="513" y="113"/>
                  </a:lnTo>
                  <a:lnTo>
                    <a:pt x="514" y="112"/>
                  </a:lnTo>
                  <a:lnTo>
                    <a:pt x="514" y="109"/>
                  </a:lnTo>
                  <a:lnTo>
                    <a:pt x="515" y="109"/>
                  </a:lnTo>
                  <a:lnTo>
                    <a:pt x="516" y="109"/>
                  </a:lnTo>
                  <a:lnTo>
                    <a:pt x="516" y="93"/>
                  </a:lnTo>
                  <a:lnTo>
                    <a:pt x="517" y="93"/>
                  </a:lnTo>
                  <a:lnTo>
                    <a:pt x="517" y="85"/>
                  </a:lnTo>
                  <a:lnTo>
                    <a:pt x="517" y="92"/>
                  </a:lnTo>
                  <a:lnTo>
                    <a:pt x="518" y="92"/>
                  </a:lnTo>
                  <a:lnTo>
                    <a:pt x="518" y="107"/>
                  </a:lnTo>
                  <a:lnTo>
                    <a:pt x="519" y="107"/>
                  </a:lnTo>
                  <a:lnTo>
                    <a:pt x="519" y="112"/>
                  </a:lnTo>
                  <a:lnTo>
                    <a:pt x="519" y="111"/>
                  </a:lnTo>
                  <a:lnTo>
                    <a:pt x="520" y="111"/>
                  </a:lnTo>
                  <a:lnTo>
                    <a:pt x="520" y="113"/>
                  </a:lnTo>
                  <a:lnTo>
                    <a:pt x="521" y="111"/>
                  </a:lnTo>
                  <a:lnTo>
                    <a:pt x="521" y="110"/>
                  </a:lnTo>
                  <a:lnTo>
                    <a:pt x="522" y="110"/>
                  </a:lnTo>
                  <a:lnTo>
                    <a:pt x="522" y="106"/>
                  </a:lnTo>
                  <a:lnTo>
                    <a:pt x="523" y="106"/>
                  </a:lnTo>
                  <a:lnTo>
                    <a:pt x="523" y="101"/>
                  </a:lnTo>
                  <a:lnTo>
                    <a:pt x="523" y="103"/>
                  </a:lnTo>
                  <a:lnTo>
                    <a:pt x="524" y="103"/>
                  </a:lnTo>
                  <a:lnTo>
                    <a:pt x="524" y="100"/>
                  </a:lnTo>
                  <a:lnTo>
                    <a:pt x="524" y="103"/>
                  </a:lnTo>
                  <a:lnTo>
                    <a:pt x="525" y="103"/>
                  </a:lnTo>
                  <a:lnTo>
                    <a:pt x="525" y="105"/>
                  </a:lnTo>
                  <a:lnTo>
                    <a:pt x="525" y="104"/>
                  </a:lnTo>
                  <a:lnTo>
                    <a:pt x="526" y="104"/>
                  </a:lnTo>
                  <a:lnTo>
                    <a:pt x="526" y="105"/>
                  </a:lnTo>
                  <a:lnTo>
                    <a:pt x="527" y="104"/>
                  </a:lnTo>
                  <a:lnTo>
                    <a:pt x="527" y="93"/>
                  </a:lnTo>
                  <a:lnTo>
                    <a:pt x="528" y="93"/>
                  </a:lnTo>
                  <a:lnTo>
                    <a:pt x="528" y="81"/>
                  </a:lnTo>
                  <a:lnTo>
                    <a:pt x="529" y="81"/>
                  </a:lnTo>
                  <a:lnTo>
                    <a:pt x="529" y="7"/>
                  </a:lnTo>
                  <a:lnTo>
                    <a:pt x="530" y="7"/>
                  </a:lnTo>
                  <a:lnTo>
                    <a:pt x="530" y="66"/>
                  </a:lnTo>
                  <a:lnTo>
                    <a:pt x="531" y="66"/>
                  </a:lnTo>
                  <a:lnTo>
                    <a:pt x="531" y="96"/>
                  </a:lnTo>
                  <a:lnTo>
                    <a:pt x="532" y="96"/>
                  </a:lnTo>
                  <a:lnTo>
                    <a:pt x="532" y="106"/>
                  </a:lnTo>
                  <a:lnTo>
                    <a:pt x="533" y="106"/>
                  </a:lnTo>
                  <a:lnTo>
                    <a:pt x="533" y="113"/>
                  </a:lnTo>
                  <a:lnTo>
                    <a:pt x="533" y="110"/>
                  </a:lnTo>
                  <a:lnTo>
                    <a:pt x="534" y="110"/>
                  </a:lnTo>
                  <a:lnTo>
                    <a:pt x="534" y="113"/>
                  </a:lnTo>
                  <a:lnTo>
                    <a:pt x="535" y="113"/>
                  </a:lnTo>
                  <a:lnTo>
                    <a:pt x="535" y="109"/>
                  </a:lnTo>
                  <a:lnTo>
                    <a:pt x="535" y="113"/>
                  </a:lnTo>
                  <a:lnTo>
                    <a:pt x="536" y="113"/>
                  </a:lnTo>
                  <a:lnTo>
                    <a:pt x="536" y="117"/>
                  </a:lnTo>
                  <a:lnTo>
                    <a:pt x="537" y="117"/>
                  </a:lnTo>
                  <a:lnTo>
                    <a:pt x="537" y="118"/>
                  </a:lnTo>
                  <a:lnTo>
                    <a:pt x="538" y="118"/>
                  </a:lnTo>
                  <a:lnTo>
                    <a:pt x="539" y="118"/>
                  </a:lnTo>
                  <a:lnTo>
                    <a:pt x="539" y="117"/>
                  </a:lnTo>
                  <a:lnTo>
                    <a:pt x="539" y="118"/>
                  </a:lnTo>
                  <a:lnTo>
                    <a:pt x="540" y="118"/>
                  </a:lnTo>
                  <a:lnTo>
                    <a:pt x="540" y="121"/>
                  </a:lnTo>
                  <a:lnTo>
                    <a:pt x="541" y="121"/>
                  </a:lnTo>
                  <a:lnTo>
                    <a:pt x="542" y="121"/>
                  </a:lnTo>
                  <a:lnTo>
                    <a:pt x="542" y="122"/>
                  </a:lnTo>
                  <a:lnTo>
                    <a:pt x="543" y="122"/>
                  </a:lnTo>
                  <a:lnTo>
                    <a:pt x="543" y="120"/>
                  </a:lnTo>
                  <a:lnTo>
                    <a:pt x="544" y="120"/>
                  </a:lnTo>
                  <a:lnTo>
                    <a:pt x="544" y="119"/>
                  </a:lnTo>
                  <a:lnTo>
                    <a:pt x="545" y="119"/>
                  </a:lnTo>
                  <a:lnTo>
                    <a:pt x="545" y="117"/>
                  </a:lnTo>
                  <a:lnTo>
                    <a:pt x="546" y="117"/>
                  </a:lnTo>
                  <a:lnTo>
                    <a:pt x="547" y="117"/>
                  </a:lnTo>
                  <a:lnTo>
                    <a:pt x="547" y="108"/>
                  </a:lnTo>
                  <a:lnTo>
                    <a:pt x="547" y="111"/>
                  </a:lnTo>
                  <a:lnTo>
                    <a:pt x="548" y="111"/>
                  </a:lnTo>
                  <a:lnTo>
                    <a:pt x="548" y="93"/>
                  </a:lnTo>
                  <a:lnTo>
                    <a:pt x="548" y="111"/>
                  </a:lnTo>
                  <a:lnTo>
                    <a:pt x="549" y="111"/>
                  </a:lnTo>
                  <a:lnTo>
                    <a:pt x="549" y="114"/>
                  </a:lnTo>
                  <a:lnTo>
                    <a:pt x="549" y="113"/>
                  </a:lnTo>
                  <a:lnTo>
                    <a:pt x="550" y="113"/>
                  </a:lnTo>
                  <a:lnTo>
                    <a:pt x="550" y="114"/>
                  </a:lnTo>
                  <a:lnTo>
                    <a:pt x="551" y="114"/>
                  </a:lnTo>
                  <a:lnTo>
                    <a:pt x="551" y="115"/>
                  </a:lnTo>
                  <a:lnTo>
                    <a:pt x="552" y="114"/>
                  </a:lnTo>
                  <a:lnTo>
                    <a:pt x="552" y="113"/>
                  </a:lnTo>
                  <a:lnTo>
                    <a:pt x="553" y="113"/>
                  </a:lnTo>
                  <a:lnTo>
                    <a:pt x="553" y="106"/>
                  </a:lnTo>
                  <a:lnTo>
                    <a:pt x="554" y="106"/>
                  </a:lnTo>
                  <a:lnTo>
                    <a:pt x="554" y="112"/>
                  </a:lnTo>
                  <a:lnTo>
                    <a:pt x="555" y="112"/>
                  </a:lnTo>
                  <a:lnTo>
                    <a:pt x="555" y="118"/>
                  </a:lnTo>
                  <a:lnTo>
                    <a:pt x="555" y="117"/>
                  </a:lnTo>
                  <a:lnTo>
                    <a:pt x="556" y="117"/>
                  </a:lnTo>
                  <a:lnTo>
                    <a:pt x="556" y="118"/>
                  </a:lnTo>
                  <a:lnTo>
                    <a:pt x="557" y="118"/>
                  </a:lnTo>
                  <a:lnTo>
                    <a:pt x="558" y="118"/>
                  </a:lnTo>
                  <a:lnTo>
                    <a:pt x="558" y="117"/>
                  </a:lnTo>
                  <a:lnTo>
                    <a:pt x="559" y="117"/>
                  </a:lnTo>
                  <a:lnTo>
                    <a:pt x="559" y="116"/>
                  </a:lnTo>
                  <a:lnTo>
                    <a:pt x="560" y="116"/>
                  </a:lnTo>
                  <a:lnTo>
                    <a:pt x="560" y="115"/>
                  </a:lnTo>
                  <a:lnTo>
                    <a:pt x="561" y="115"/>
                  </a:lnTo>
                  <a:lnTo>
                    <a:pt x="561" y="110"/>
                  </a:lnTo>
                  <a:lnTo>
                    <a:pt x="561" y="111"/>
                  </a:lnTo>
                  <a:lnTo>
                    <a:pt x="562" y="111"/>
                  </a:lnTo>
                  <a:lnTo>
                    <a:pt x="563" y="111"/>
                  </a:lnTo>
                  <a:lnTo>
                    <a:pt x="563" y="109"/>
                  </a:lnTo>
                  <a:lnTo>
                    <a:pt x="563" y="112"/>
                  </a:lnTo>
                  <a:lnTo>
                    <a:pt x="563" y="109"/>
                  </a:lnTo>
                  <a:lnTo>
                    <a:pt x="564" y="109"/>
                  </a:lnTo>
                  <a:lnTo>
                    <a:pt x="564" y="110"/>
                  </a:lnTo>
                  <a:lnTo>
                    <a:pt x="565" y="110"/>
                  </a:lnTo>
                  <a:lnTo>
                    <a:pt x="565" y="104"/>
                  </a:lnTo>
                  <a:lnTo>
                    <a:pt x="566" y="104"/>
                  </a:lnTo>
                  <a:lnTo>
                    <a:pt x="566" y="98"/>
                  </a:lnTo>
                  <a:lnTo>
                    <a:pt x="566" y="100"/>
                  </a:lnTo>
                  <a:lnTo>
                    <a:pt x="567" y="100"/>
                  </a:lnTo>
                  <a:lnTo>
                    <a:pt x="567" y="92"/>
                  </a:lnTo>
                  <a:lnTo>
                    <a:pt x="568" y="92"/>
                  </a:lnTo>
                  <a:lnTo>
                    <a:pt x="568" y="80"/>
                  </a:lnTo>
                  <a:lnTo>
                    <a:pt x="568" y="83"/>
                  </a:lnTo>
                  <a:lnTo>
                    <a:pt x="569" y="83"/>
                  </a:lnTo>
                  <a:lnTo>
                    <a:pt x="569" y="103"/>
                  </a:lnTo>
                  <a:lnTo>
                    <a:pt x="570" y="103"/>
                  </a:lnTo>
                  <a:lnTo>
                    <a:pt x="570" y="110"/>
                  </a:lnTo>
                  <a:lnTo>
                    <a:pt x="571" y="110"/>
                  </a:lnTo>
                  <a:lnTo>
                    <a:pt x="571" y="116"/>
                  </a:lnTo>
                  <a:lnTo>
                    <a:pt x="572" y="116"/>
                  </a:lnTo>
                  <a:lnTo>
                    <a:pt x="572" y="117"/>
                  </a:lnTo>
                  <a:lnTo>
                    <a:pt x="573" y="117"/>
                  </a:lnTo>
                  <a:lnTo>
                    <a:pt x="574" y="117"/>
                  </a:lnTo>
                  <a:lnTo>
                    <a:pt x="574" y="118"/>
                  </a:lnTo>
                  <a:lnTo>
                    <a:pt x="575" y="118"/>
                  </a:lnTo>
                  <a:lnTo>
                    <a:pt x="575" y="121"/>
                  </a:lnTo>
                  <a:lnTo>
                    <a:pt x="576" y="121"/>
                  </a:lnTo>
                  <a:lnTo>
                    <a:pt x="576" y="122"/>
                  </a:lnTo>
                  <a:lnTo>
                    <a:pt x="576" y="121"/>
                  </a:lnTo>
                  <a:lnTo>
                    <a:pt x="577" y="121"/>
                  </a:lnTo>
                  <a:lnTo>
                    <a:pt x="577" y="122"/>
                  </a:lnTo>
                  <a:lnTo>
                    <a:pt x="578" y="122"/>
                  </a:lnTo>
                  <a:lnTo>
                    <a:pt x="579" y="122"/>
                  </a:lnTo>
                  <a:lnTo>
                    <a:pt x="579" y="120"/>
                  </a:lnTo>
                  <a:lnTo>
                    <a:pt x="580" y="120"/>
                  </a:lnTo>
                  <a:lnTo>
                    <a:pt x="581" y="120"/>
                  </a:lnTo>
                  <a:lnTo>
                    <a:pt x="581" y="115"/>
                  </a:lnTo>
                  <a:lnTo>
                    <a:pt x="582" y="115"/>
                  </a:lnTo>
                  <a:lnTo>
                    <a:pt x="582" y="110"/>
                  </a:lnTo>
                  <a:lnTo>
                    <a:pt x="582" y="113"/>
                  </a:lnTo>
                  <a:lnTo>
                    <a:pt x="583" y="113"/>
                  </a:lnTo>
                  <a:lnTo>
                    <a:pt x="583" y="120"/>
                  </a:lnTo>
                  <a:lnTo>
                    <a:pt x="584" y="120"/>
                  </a:lnTo>
                  <a:lnTo>
                    <a:pt x="584" y="121"/>
                  </a:lnTo>
                  <a:lnTo>
                    <a:pt x="584" y="120"/>
                  </a:lnTo>
                  <a:lnTo>
                    <a:pt x="585" y="120"/>
                  </a:lnTo>
                  <a:lnTo>
                    <a:pt x="585" y="121"/>
                  </a:lnTo>
                  <a:lnTo>
                    <a:pt x="586" y="120"/>
                  </a:lnTo>
                  <a:lnTo>
                    <a:pt x="586" y="119"/>
                  </a:lnTo>
                  <a:lnTo>
                    <a:pt x="587" y="119"/>
                  </a:lnTo>
                  <a:lnTo>
                    <a:pt x="587" y="118"/>
                  </a:lnTo>
                  <a:lnTo>
                    <a:pt x="588" y="118"/>
                  </a:lnTo>
                  <a:lnTo>
                    <a:pt x="588" y="108"/>
                  </a:lnTo>
                  <a:lnTo>
                    <a:pt x="589" y="108"/>
                  </a:lnTo>
                  <a:lnTo>
                    <a:pt x="589" y="100"/>
                  </a:lnTo>
                  <a:lnTo>
                    <a:pt x="589" y="104"/>
                  </a:lnTo>
                  <a:lnTo>
                    <a:pt x="590" y="104"/>
                  </a:lnTo>
                  <a:lnTo>
                    <a:pt x="590" y="115"/>
                  </a:lnTo>
                  <a:lnTo>
                    <a:pt x="591" y="115"/>
                  </a:lnTo>
                  <a:lnTo>
                    <a:pt x="591" y="118"/>
                  </a:lnTo>
                  <a:lnTo>
                    <a:pt x="591" y="115"/>
                  </a:lnTo>
                  <a:lnTo>
                    <a:pt x="592" y="115"/>
                  </a:lnTo>
                  <a:lnTo>
                    <a:pt x="592" y="119"/>
                  </a:lnTo>
                  <a:lnTo>
                    <a:pt x="593" y="115"/>
                  </a:lnTo>
                  <a:lnTo>
                    <a:pt x="593" y="108"/>
                  </a:lnTo>
                  <a:lnTo>
                    <a:pt x="593" y="109"/>
                  </a:lnTo>
                  <a:lnTo>
                    <a:pt x="594" y="109"/>
                  </a:lnTo>
                  <a:lnTo>
                    <a:pt x="594" y="118"/>
                  </a:lnTo>
                  <a:lnTo>
                    <a:pt x="594" y="113"/>
                  </a:lnTo>
                  <a:lnTo>
                    <a:pt x="595" y="113"/>
                  </a:lnTo>
                  <a:lnTo>
                    <a:pt x="595" y="118"/>
                  </a:lnTo>
                  <a:lnTo>
                    <a:pt x="595" y="113"/>
                  </a:lnTo>
                  <a:lnTo>
                    <a:pt x="596" y="113"/>
                  </a:lnTo>
                  <a:lnTo>
                    <a:pt x="596" y="118"/>
                  </a:lnTo>
                  <a:lnTo>
                    <a:pt x="597" y="118"/>
                  </a:lnTo>
                  <a:lnTo>
                    <a:pt x="597" y="122"/>
                  </a:lnTo>
                  <a:lnTo>
                    <a:pt x="597" y="121"/>
                  </a:lnTo>
                  <a:lnTo>
                    <a:pt x="598" y="121"/>
                  </a:lnTo>
                  <a:lnTo>
                    <a:pt x="598" y="122"/>
                  </a:lnTo>
                  <a:lnTo>
                    <a:pt x="598" y="121"/>
                  </a:lnTo>
                  <a:lnTo>
                    <a:pt x="599" y="121"/>
                  </a:lnTo>
                  <a:lnTo>
                    <a:pt x="599" y="122"/>
                  </a:lnTo>
                  <a:lnTo>
                    <a:pt x="600" y="122"/>
                  </a:lnTo>
                  <a:lnTo>
                    <a:pt x="601" y="122"/>
                  </a:lnTo>
                  <a:lnTo>
                    <a:pt x="602" y="122"/>
                  </a:lnTo>
                  <a:lnTo>
                    <a:pt x="602" y="121"/>
                  </a:lnTo>
                  <a:lnTo>
                    <a:pt x="603" y="121"/>
                  </a:lnTo>
                  <a:lnTo>
                    <a:pt x="604" y="121"/>
                  </a:lnTo>
                  <a:lnTo>
                    <a:pt x="604" y="120"/>
                  </a:lnTo>
                  <a:lnTo>
                    <a:pt x="605" y="120"/>
                  </a:lnTo>
                  <a:lnTo>
                    <a:pt x="605" y="122"/>
                  </a:lnTo>
                  <a:lnTo>
                    <a:pt x="606" y="122"/>
                  </a:lnTo>
                  <a:lnTo>
                    <a:pt x="607" y="122"/>
                  </a:lnTo>
                  <a:lnTo>
                    <a:pt x="608" y="122"/>
                  </a:lnTo>
                  <a:lnTo>
                    <a:pt x="608" y="120"/>
                  </a:lnTo>
                  <a:lnTo>
                    <a:pt x="609" y="120"/>
                  </a:lnTo>
                  <a:lnTo>
                    <a:pt x="609" y="121"/>
                  </a:lnTo>
                  <a:lnTo>
                    <a:pt x="609" y="120"/>
                  </a:lnTo>
                  <a:lnTo>
                    <a:pt x="610" y="120"/>
                  </a:lnTo>
                  <a:lnTo>
                    <a:pt x="610" y="121"/>
                  </a:lnTo>
                  <a:lnTo>
                    <a:pt x="611" y="120"/>
                  </a:lnTo>
                  <a:lnTo>
                    <a:pt x="611" y="118"/>
                  </a:lnTo>
                  <a:lnTo>
                    <a:pt x="611" y="119"/>
                  </a:lnTo>
                  <a:lnTo>
                    <a:pt x="612" y="119"/>
                  </a:lnTo>
                  <a:lnTo>
                    <a:pt x="612" y="117"/>
                  </a:lnTo>
                  <a:lnTo>
                    <a:pt x="613" y="117"/>
                  </a:lnTo>
                  <a:lnTo>
                    <a:pt x="613" y="114"/>
                  </a:lnTo>
                  <a:lnTo>
                    <a:pt x="613" y="115"/>
                  </a:lnTo>
                  <a:lnTo>
                    <a:pt x="614" y="115"/>
                  </a:lnTo>
                  <a:lnTo>
                    <a:pt x="614" y="119"/>
                  </a:lnTo>
                  <a:lnTo>
                    <a:pt x="615" y="119"/>
                  </a:lnTo>
                  <a:lnTo>
                    <a:pt x="615" y="121"/>
                  </a:lnTo>
                  <a:lnTo>
                    <a:pt x="615" y="120"/>
                  </a:lnTo>
                  <a:lnTo>
                    <a:pt x="616" y="120"/>
                  </a:lnTo>
                  <a:lnTo>
                    <a:pt x="617" y="120"/>
                  </a:lnTo>
                  <a:lnTo>
                    <a:pt x="617" y="119"/>
                  </a:lnTo>
                  <a:lnTo>
                    <a:pt x="617" y="121"/>
                  </a:lnTo>
                  <a:lnTo>
                    <a:pt x="617" y="119"/>
                  </a:lnTo>
                  <a:lnTo>
                    <a:pt x="618" y="119"/>
                  </a:lnTo>
                  <a:lnTo>
                    <a:pt x="618" y="120"/>
                  </a:lnTo>
                  <a:lnTo>
                    <a:pt x="618" y="119"/>
                  </a:lnTo>
                  <a:lnTo>
                    <a:pt x="619" y="119"/>
                  </a:lnTo>
                  <a:lnTo>
                    <a:pt x="619" y="121"/>
                  </a:lnTo>
                  <a:lnTo>
                    <a:pt x="619" y="120"/>
                  </a:lnTo>
                  <a:lnTo>
                    <a:pt x="620" y="120"/>
                  </a:lnTo>
                  <a:lnTo>
                    <a:pt x="621" y="120"/>
                  </a:lnTo>
                  <a:lnTo>
                    <a:pt x="622" y="120"/>
                  </a:lnTo>
                  <a:lnTo>
                    <a:pt x="622" y="119"/>
                  </a:lnTo>
                  <a:lnTo>
                    <a:pt x="623" y="119"/>
                  </a:lnTo>
                  <a:lnTo>
                    <a:pt x="623" y="120"/>
                  </a:lnTo>
                  <a:lnTo>
                    <a:pt x="624" y="119"/>
                  </a:lnTo>
                  <a:lnTo>
                    <a:pt x="624" y="116"/>
                  </a:lnTo>
                  <a:lnTo>
                    <a:pt x="625" y="116"/>
                  </a:lnTo>
                  <a:lnTo>
                    <a:pt x="625" y="110"/>
                  </a:lnTo>
                  <a:lnTo>
                    <a:pt x="625" y="111"/>
                  </a:lnTo>
                  <a:lnTo>
                    <a:pt x="626" y="111"/>
                  </a:lnTo>
                  <a:lnTo>
                    <a:pt x="626" y="109"/>
                  </a:lnTo>
                  <a:lnTo>
                    <a:pt x="627" y="109"/>
                  </a:lnTo>
                  <a:lnTo>
                    <a:pt x="627" y="111"/>
                  </a:lnTo>
                  <a:lnTo>
                    <a:pt x="627" y="110"/>
                  </a:lnTo>
                  <a:lnTo>
                    <a:pt x="628" y="110"/>
                  </a:lnTo>
                  <a:lnTo>
                    <a:pt x="628" y="108"/>
                  </a:lnTo>
                  <a:lnTo>
                    <a:pt x="629" y="108"/>
                  </a:lnTo>
                  <a:lnTo>
                    <a:pt x="629" y="110"/>
                  </a:lnTo>
                  <a:lnTo>
                    <a:pt x="630" y="108"/>
                  </a:lnTo>
                  <a:lnTo>
                    <a:pt x="630" y="91"/>
                  </a:lnTo>
                  <a:lnTo>
                    <a:pt x="630" y="98"/>
                  </a:lnTo>
                  <a:lnTo>
                    <a:pt x="631" y="98"/>
                  </a:lnTo>
                  <a:lnTo>
                    <a:pt x="631" y="90"/>
                  </a:lnTo>
                  <a:lnTo>
                    <a:pt x="631" y="98"/>
                  </a:lnTo>
                  <a:lnTo>
                    <a:pt x="632" y="98"/>
                  </a:lnTo>
                  <a:lnTo>
                    <a:pt x="632" y="102"/>
                  </a:lnTo>
                  <a:lnTo>
                    <a:pt x="633" y="102"/>
                  </a:lnTo>
                  <a:lnTo>
                    <a:pt x="633" y="104"/>
                  </a:lnTo>
                  <a:lnTo>
                    <a:pt x="634" y="104"/>
                  </a:lnTo>
                  <a:lnTo>
                    <a:pt x="634" y="98"/>
                  </a:lnTo>
                  <a:lnTo>
                    <a:pt x="634" y="105"/>
                  </a:lnTo>
                  <a:lnTo>
                    <a:pt x="635" y="98"/>
                  </a:lnTo>
                  <a:lnTo>
                    <a:pt x="635" y="92"/>
                  </a:lnTo>
                  <a:lnTo>
                    <a:pt x="636" y="92"/>
                  </a:lnTo>
                  <a:lnTo>
                    <a:pt x="636" y="98"/>
                  </a:lnTo>
                  <a:lnTo>
                    <a:pt x="636" y="96"/>
                  </a:lnTo>
                  <a:lnTo>
                    <a:pt x="637" y="96"/>
                  </a:lnTo>
                  <a:lnTo>
                    <a:pt x="637" y="97"/>
                  </a:lnTo>
                  <a:lnTo>
                    <a:pt x="638" y="97"/>
                  </a:lnTo>
                  <a:lnTo>
                    <a:pt x="638" y="93"/>
                  </a:lnTo>
                  <a:lnTo>
                    <a:pt x="639" y="93"/>
                  </a:lnTo>
                  <a:lnTo>
                    <a:pt x="639" y="84"/>
                  </a:lnTo>
                  <a:lnTo>
                    <a:pt x="640" y="84"/>
                  </a:lnTo>
                  <a:lnTo>
                    <a:pt x="640" y="21"/>
                  </a:lnTo>
                  <a:lnTo>
                    <a:pt x="640" y="32"/>
                  </a:lnTo>
                  <a:lnTo>
                    <a:pt x="641" y="32"/>
                  </a:lnTo>
                  <a:lnTo>
                    <a:pt x="641" y="0"/>
                  </a:lnTo>
                  <a:lnTo>
                    <a:pt x="641" y="32"/>
                  </a:lnTo>
                  <a:lnTo>
                    <a:pt x="642" y="32"/>
                  </a:lnTo>
                  <a:lnTo>
                    <a:pt x="642" y="85"/>
                  </a:lnTo>
                  <a:lnTo>
                    <a:pt x="643" y="85"/>
                  </a:lnTo>
                  <a:lnTo>
                    <a:pt x="643" y="94"/>
                  </a:lnTo>
                  <a:lnTo>
                    <a:pt x="644" y="94"/>
                  </a:lnTo>
                  <a:lnTo>
                    <a:pt x="644" y="101"/>
                  </a:lnTo>
                  <a:lnTo>
                    <a:pt x="644" y="100"/>
                  </a:lnTo>
                  <a:lnTo>
                    <a:pt x="645" y="100"/>
                  </a:lnTo>
                  <a:lnTo>
                    <a:pt x="645" y="101"/>
                  </a:lnTo>
                  <a:lnTo>
                    <a:pt x="646" y="101"/>
                  </a:lnTo>
                  <a:lnTo>
                    <a:pt x="646" y="91"/>
                  </a:lnTo>
                  <a:lnTo>
                    <a:pt x="647" y="91"/>
                  </a:lnTo>
                  <a:lnTo>
                    <a:pt x="647" y="67"/>
                  </a:lnTo>
                  <a:lnTo>
                    <a:pt x="648" y="67"/>
                  </a:lnTo>
                  <a:lnTo>
                    <a:pt x="648" y="84"/>
                  </a:lnTo>
                  <a:lnTo>
                    <a:pt x="649" y="84"/>
                  </a:lnTo>
                  <a:lnTo>
                    <a:pt x="649" y="104"/>
                  </a:lnTo>
                  <a:lnTo>
                    <a:pt x="650" y="104"/>
                  </a:lnTo>
                  <a:lnTo>
                    <a:pt x="650" y="107"/>
                  </a:lnTo>
                  <a:lnTo>
                    <a:pt x="651" y="107"/>
                  </a:lnTo>
                  <a:lnTo>
                    <a:pt x="651" y="102"/>
                  </a:lnTo>
                  <a:lnTo>
                    <a:pt x="652" y="102"/>
                  </a:lnTo>
                  <a:lnTo>
                    <a:pt x="652" y="112"/>
                  </a:lnTo>
                  <a:lnTo>
                    <a:pt x="653" y="112"/>
                  </a:lnTo>
                  <a:lnTo>
                    <a:pt x="653" y="116"/>
                  </a:lnTo>
                  <a:lnTo>
                    <a:pt x="654" y="116"/>
                  </a:lnTo>
                  <a:lnTo>
                    <a:pt x="654" y="117"/>
                  </a:lnTo>
                  <a:lnTo>
                    <a:pt x="654" y="116"/>
                  </a:lnTo>
                  <a:lnTo>
                    <a:pt x="655" y="116"/>
                  </a:lnTo>
                  <a:lnTo>
                    <a:pt x="655" y="118"/>
                  </a:lnTo>
                  <a:lnTo>
                    <a:pt x="656" y="118"/>
                  </a:lnTo>
                  <a:lnTo>
                    <a:pt x="656" y="120"/>
                  </a:lnTo>
                  <a:lnTo>
                    <a:pt x="657" y="120"/>
                  </a:lnTo>
                  <a:lnTo>
                    <a:pt x="657" y="122"/>
                  </a:lnTo>
                  <a:lnTo>
                    <a:pt x="658" y="122"/>
                  </a:lnTo>
                  <a:lnTo>
                    <a:pt x="659" y="122"/>
                  </a:lnTo>
                  <a:lnTo>
                    <a:pt x="660" y="122"/>
                  </a:lnTo>
                  <a:lnTo>
                    <a:pt x="661" y="122"/>
                  </a:lnTo>
                  <a:lnTo>
                    <a:pt x="661" y="121"/>
                  </a:lnTo>
                  <a:lnTo>
                    <a:pt x="662" y="121"/>
                  </a:lnTo>
                  <a:lnTo>
                    <a:pt x="662" y="119"/>
                  </a:lnTo>
                  <a:lnTo>
                    <a:pt x="662" y="120"/>
                  </a:lnTo>
                  <a:lnTo>
                    <a:pt x="663" y="120"/>
                  </a:lnTo>
                  <a:lnTo>
                    <a:pt x="663" y="122"/>
                  </a:lnTo>
                  <a:lnTo>
                    <a:pt x="664" y="122"/>
                  </a:lnTo>
                  <a:lnTo>
                    <a:pt x="665" y="122"/>
                  </a:lnTo>
                  <a:lnTo>
                    <a:pt x="665" y="118"/>
                  </a:lnTo>
                  <a:lnTo>
                    <a:pt x="665" y="122"/>
                  </a:lnTo>
                  <a:lnTo>
                    <a:pt x="666" y="122"/>
                  </a:lnTo>
                  <a:lnTo>
                    <a:pt x="666" y="117"/>
                  </a:lnTo>
                  <a:lnTo>
                    <a:pt x="666" y="122"/>
                  </a:lnTo>
                  <a:lnTo>
                    <a:pt x="667" y="122"/>
                  </a:lnTo>
                  <a:lnTo>
                    <a:pt x="668" y="122"/>
                  </a:lnTo>
                  <a:lnTo>
                    <a:pt x="669" y="122"/>
                  </a:lnTo>
                  <a:lnTo>
                    <a:pt x="670" y="122"/>
                  </a:lnTo>
                  <a:lnTo>
                    <a:pt x="671" y="122"/>
                  </a:lnTo>
                  <a:lnTo>
                    <a:pt x="671" y="121"/>
                  </a:lnTo>
                  <a:lnTo>
                    <a:pt x="672" y="121"/>
                  </a:lnTo>
                  <a:lnTo>
                    <a:pt x="672" y="122"/>
                  </a:lnTo>
                  <a:lnTo>
                    <a:pt x="673" y="122"/>
                  </a:lnTo>
                  <a:lnTo>
                    <a:pt x="674" y="122"/>
                  </a:lnTo>
                  <a:lnTo>
                    <a:pt x="674" y="121"/>
                  </a:lnTo>
                  <a:lnTo>
                    <a:pt x="675" y="121"/>
                  </a:lnTo>
                  <a:lnTo>
                    <a:pt x="675" y="122"/>
                  </a:lnTo>
                  <a:lnTo>
                    <a:pt x="676" y="122"/>
                  </a:lnTo>
                  <a:lnTo>
                    <a:pt x="677" y="122"/>
                  </a:lnTo>
                  <a:lnTo>
                    <a:pt x="677" y="121"/>
                  </a:lnTo>
                  <a:lnTo>
                    <a:pt x="678" y="121"/>
                  </a:lnTo>
                  <a:lnTo>
                    <a:pt x="678" y="122"/>
                  </a:lnTo>
                  <a:lnTo>
                    <a:pt x="679" y="122"/>
                  </a:lnTo>
                  <a:lnTo>
                    <a:pt x="680" y="122"/>
                  </a:lnTo>
                  <a:lnTo>
                    <a:pt x="680" y="121"/>
                  </a:lnTo>
                  <a:lnTo>
                    <a:pt x="681" y="121"/>
                  </a:lnTo>
                  <a:lnTo>
                    <a:pt x="681" y="122"/>
                  </a:lnTo>
                  <a:lnTo>
                    <a:pt x="681" y="121"/>
                  </a:lnTo>
                  <a:lnTo>
                    <a:pt x="682" y="121"/>
                  </a:lnTo>
                  <a:lnTo>
                    <a:pt x="682" y="122"/>
                  </a:lnTo>
                  <a:lnTo>
                    <a:pt x="683" y="121"/>
                  </a:lnTo>
                  <a:lnTo>
                    <a:pt x="683" y="115"/>
                  </a:lnTo>
                  <a:lnTo>
                    <a:pt x="683" y="116"/>
                  </a:lnTo>
                  <a:lnTo>
                    <a:pt x="684" y="116"/>
                  </a:lnTo>
                  <a:lnTo>
                    <a:pt x="684" y="120"/>
                  </a:lnTo>
                  <a:lnTo>
                    <a:pt x="685" y="120"/>
                  </a:lnTo>
                  <a:lnTo>
                    <a:pt x="685" y="121"/>
                  </a:lnTo>
                  <a:lnTo>
                    <a:pt x="686" y="121"/>
                  </a:lnTo>
                  <a:lnTo>
                    <a:pt x="686" y="122"/>
                  </a:lnTo>
                  <a:lnTo>
                    <a:pt x="687" y="121"/>
                  </a:lnTo>
                  <a:lnTo>
                    <a:pt x="688" y="121"/>
                  </a:lnTo>
                  <a:lnTo>
                    <a:pt x="688" y="122"/>
                  </a:lnTo>
                  <a:lnTo>
                    <a:pt x="688" y="121"/>
                  </a:lnTo>
                  <a:lnTo>
                    <a:pt x="689" y="121"/>
                  </a:lnTo>
                  <a:lnTo>
                    <a:pt x="689" y="122"/>
                  </a:lnTo>
                  <a:lnTo>
                    <a:pt x="690" y="122"/>
                  </a:lnTo>
                  <a:lnTo>
                    <a:pt x="691" y="122"/>
                  </a:lnTo>
                  <a:lnTo>
                    <a:pt x="692" y="122"/>
                  </a:lnTo>
                  <a:lnTo>
                    <a:pt x="692" y="121"/>
                  </a:lnTo>
                  <a:lnTo>
                    <a:pt x="693" y="121"/>
                  </a:lnTo>
                  <a:lnTo>
                    <a:pt x="694" y="121"/>
                  </a:lnTo>
                  <a:lnTo>
                    <a:pt x="694" y="122"/>
                  </a:lnTo>
                  <a:lnTo>
                    <a:pt x="695" y="122"/>
                  </a:lnTo>
                  <a:lnTo>
                    <a:pt x="696" y="122"/>
                  </a:lnTo>
                  <a:lnTo>
                    <a:pt x="696" y="121"/>
                  </a:lnTo>
                  <a:lnTo>
                    <a:pt x="697" y="121"/>
                  </a:lnTo>
                  <a:lnTo>
                    <a:pt x="697" y="120"/>
                  </a:lnTo>
                  <a:lnTo>
                    <a:pt x="697" y="121"/>
                  </a:lnTo>
                  <a:lnTo>
                    <a:pt x="698" y="121"/>
                  </a:lnTo>
                  <a:lnTo>
                    <a:pt x="699" y="121"/>
                  </a:lnTo>
                  <a:lnTo>
                    <a:pt x="700" y="121"/>
                  </a:lnTo>
                  <a:lnTo>
                    <a:pt x="700" y="122"/>
                  </a:lnTo>
                  <a:lnTo>
                    <a:pt x="700" y="121"/>
                  </a:lnTo>
                  <a:lnTo>
                    <a:pt x="701" y="121"/>
                  </a:lnTo>
                  <a:lnTo>
                    <a:pt x="701" y="122"/>
                  </a:lnTo>
                  <a:lnTo>
                    <a:pt x="702" y="121"/>
                  </a:lnTo>
                  <a:lnTo>
                    <a:pt x="702" y="120"/>
                  </a:lnTo>
                  <a:lnTo>
                    <a:pt x="703" y="120"/>
                  </a:lnTo>
                  <a:lnTo>
                    <a:pt x="703" y="119"/>
                  </a:lnTo>
                  <a:lnTo>
                    <a:pt x="703" y="120"/>
                  </a:lnTo>
                  <a:lnTo>
                    <a:pt x="704" y="120"/>
                  </a:lnTo>
                  <a:lnTo>
                    <a:pt x="704" y="121"/>
                  </a:lnTo>
                  <a:lnTo>
                    <a:pt x="705" y="121"/>
                  </a:lnTo>
                  <a:lnTo>
                    <a:pt x="706" y="121"/>
                  </a:lnTo>
                  <a:lnTo>
                    <a:pt x="707" y="121"/>
                  </a:lnTo>
                  <a:lnTo>
                    <a:pt x="708" y="121"/>
                  </a:lnTo>
                  <a:lnTo>
                    <a:pt x="709" y="121"/>
                  </a:lnTo>
                  <a:lnTo>
                    <a:pt x="709" y="120"/>
                  </a:lnTo>
                  <a:lnTo>
                    <a:pt x="710" y="120"/>
                  </a:lnTo>
                  <a:lnTo>
                    <a:pt x="711" y="120"/>
                  </a:lnTo>
                  <a:lnTo>
                    <a:pt x="711" y="119"/>
                  </a:lnTo>
                  <a:lnTo>
                    <a:pt x="711" y="120"/>
                  </a:lnTo>
                  <a:lnTo>
                    <a:pt x="712" y="120"/>
                  </a:lnTo>
                  <a:lnTo>
                    <a:pt x="713" y="120"/>
                  </a:lnTo>
                  <a:lnTo>
                    <a:pt x="714" y="120"/>
                  </a:lnTo>
                  <a:lnTo>
                    <a:pt x="714" y="118"/>
                  </a:lnTo>
                  <a:lnTo>
                    <a:pt x="715" y="118"/>
                  </a:lnTo>
                  <a:lnTo>
                    <a:pt x="715" y="117"/>
                  </a:lnTo>
                  <a:lnTo>
                    <a:pt x="716" y="117"/>
                  </a:lnTo>
                  <a:lnTo>
                    <a:pt x="716" y="114"/>
                  </a:lnTo>
                  <a:lnTo>
                    <a:pt x="716" y="115"/>
                  </a:lnTo>
                  <a:lnTo>
                    <a:pt x="717" y="115"/>
                  </a:lnTo>
                  <a:lnTo>
                    <a:pt x="717" y="116"/>
                  </a:lnTo>
                  <a:lnTo>
                    <a:pt x="717" y="115"/>
                  </a:lnTo>
                  <a:lnTo>
                    <a:pt x="718" y="115"/>
                  </a:lnTo>
                  <a:lnTo>
                    <a:pt x="718" y="116"/>
                  </a:lnTo>
                  <a:lnTo>
                    <a:pt x="719" y="115"/>
                  </a:lnTo>
                  <a:lnTo>
                    <a:pt x="720" y="115"/>
                  </a:lnTo>
                  <a:lnTo>
                    <a:pt x="721" y="115"/>
                  </a:lnTo>
                  <a:lnTo>
                    <a:pt x="721" y="114"/>
                  </a:lnTo>
                  <a:lnTo>
                    <a:pt x="722" y="114"/>
                  </a:lnTo>
                  <a:lnTo>
                    <a:pt x="722" y="113"/>
                  </a:lnTo>
                  <a:lnTo>
                    <a:pt x="723" y="113"/>
                  </a:lnTo>
                  <a:lnTo>
                    <a:pt x="724" y="113"/>
                  </a:lnTo>
                  <a:lnTo>
                    <a:pt x="724" y="97"/>
                  </a:lnTo>
                  <a:lnTo>
                    <a:pt x="724" y="103"/>
                  </a:lnTo>
                  <a:lnTo>
                    <a:pt x="725" y="103"/>
                  </a:lnTo>
                  <a:lnTo>
                    <a:pt x="725" y="96"/>
                  </a:lnTo>
                  <a:lnTo>
                    <a:pt x="725" y="103"/>
                  </a:lnTo>
                  <a:lnTo>
                    <a:pt x="726" y="103"/>
                  </a:lnTo>
                  <a:lnTo>
                    <a:pt x="726" y="112"/>
                  </a:lnTo>
                  <a:lnTo>
                    <a:pt x="727" y="112"/>
                  </a:lnTo>
                  <a:lnTo>
                    <a:pt x="727" y="114"/>
                  </a:lnTo>
                  <a:lnTo>
                    <a:pt x="728" y="114"/>
                  </a:lnTo>
                  <a:lnTo>
                    <a:pt x="728" y="115"/>
                  </a:lnTo>
                  <a:lnTo>
                    <a:pt x="729" y="114"/>
                  </a:lnTo>
                  <a:lnTo>
                    <a:pt x="730" y="114"/>
                  </a:lnTo>
                  <a:lnTo>
                    <a:pt x="730" y="113"/>
                  </a:lnTo>
                  <a:lnTo>
                    <a:pt x="731" y="113"/>
                  </a:lnTo>
                  <a:lnTo>
                    <a:pt x="731" y="107"/>
                  </a:lnTo>
                  <a:lnTo>
                    <a:pt x="731" y="112"/>
                  </a:lnTo>
                  <a:lnTo>
                    <a:pt x="732" y="112"/>
                  </a:lnTo>
                  <a:lnTo>
                    <a:pt x="732" y="115"/>
                  </a:lnTo>
                  <a:lnTo>
                    <a:pt x="733" y="115"/>
                  </a:lnTo>
                  <a:lnTo>
                    <a:pt x="733" y="116"/>
                  </a:lnTo>
                  <a:lnTo>
                    <a:pt x="734" y="116"/>
                  </a:lnTo>
                  <a:lnTo>
                    <a:pt x="734" y="117"/>
                  </a:lnTo>
                  <a:lnTo>
                    <a:pt x="735" y="117"/>
                  </a:lnTo>
                  <a:lnTo>
                    <a:pt x="736" y="117"/>
                  </a:lnTo>
                  <a:lnTo>
                    <a:pt x="737" y="117"/>
                  </a:lnTo>
                  <a:lnTo>
                    <a:pt x="737" y="118"/>
                  </a:lnTo>
                  <a:lnTo>
                    <a:pt x="738" y="118"/>
                  </a:lnTo>
                  <a:lnTo>
                    <a:pt x="738" y="119"/>
                  </a:lnTo>
                  <a:lnTo>
                    <a:pt x="739" y="119"/>
                  </a:lnTo>
                  <a:lnTo>
                    <a:pt x="740" y="119"/>
                  </a:lnTo>
                  <a:lnTo>
                    <a:pt x="741" y="119"/>
                  </a:lnTo>
                  <a:lnTo>
                    <a:pt x="741" y="118"/>
                  </a:lnTo>
                  <a:lnTo>
                    <a:pt x="742" y="118"/>
                  </a:lnTo>
                  <a:lnTo>
                    <a:pt x="743" y="118"/>
                  </a:lnTo>
                  <a:lnTo>
                    <a:pt x="743" y="117"/>
                  </a:lnTo>
                  <a:lnTo>
                    <a:pt x="744" y="117"/>
                  </a:lnTo>
                  <a:lnTo>
                    <a:pt x="744" y="118"/>
                  </a:lnTo>
                  <a:lnTo>
                    <a:pt x="745" y="118"/>
                  </a:lnTo>
                  <a:lnTo>
                    <a:pt x="745" y="119"/>
                  </a:lnTo>
                  <a:lnTo>
                    <a:pt x="746" y="119"/>
                  </a:lnTo>
                  <a:lnTo>
                    <a:pt x="746" y="117"/>
                  </a:lnTo>
                  <a:lnTo>
                    <a:pt x="747" y="117"/>
                  </a:lnTo>
                  <a:lnTo>
                    <a:pt x="747" y="121"/>
                  </a:lnTo>
                  <a:lnTo>
                    <a:pt x="748" y="121"/>
                  </a:lnTo>
                  <a:lnTo>
                    <a:pt x="748" y="122"/>
                  </a:lnTo>
                  <a:lnTo>
                    <a:pt x="748" y="121"/>
                  </a:lnTo>
                  <a:lnTo>
                    <a:pt x="749" y="121"/>
                  </a:lnTo>
                  <a:lnTo>
                    <a:pt x="749" y="122"/>
                  </a:lnTo>
                  <a:lnTo>
                    <a:pt x="749" y="121"/>
                  </a:lnTo>
                  <a:lnTo>
                    <a:pt x="750" y="121"/>
                  </a:lnTo>
                  <a:lnTo>
                    <a:pt x="750" y="122"/>
                  </a:lnTo>
                  <a:lnTo>
                    <a:pt x="750" y="121"/>
                  </a:lnTo>
                  <a:lnTo>
                    <a:pt x="751" y="121"/>
                  </a:lnTo>
                  <a:lnTo>
                    <a:pt x="751" y="122"/>
                  </a:lnTo>
                  <a:lnTo>
                    <a:pt x="752" y="121"/>
                  </a:lnTo>
                  <a:lnTo>
                    <a:pt x="752" y="119"/>
                  </a:lnTo>
                  <a:lnTo>
                    <a:pt x="753" y="119"/>
                  </a:lnTo>
                  <a:lnTo>
                    <a:pt x="753" y="118"/>
                  </a:lnTo>
                  <a:lnTo>
                    <a:pt x="754" y="118"/>
                  </a:lnTo>
                  <a:lnTo>
                    <a:pt x="754" y="120"/>
                  </a:lnTo>
                  <a:lnTo>
                    <a:pt x="755" y="120"/>
                  </a:lnTo>
                  <a:lnTo>
                    <a:pt x="755" y="121"/>
                  </a:lnTo>
                  <a:lnTo>
                    <a:pt x="756" y="121"/>
                  </a:lnTo>
                  <a:lnTo>
                    <a:pt x="756" y="122"/>
                  </a:lnTo>
                  <a:lnTo>
                    <a:pt x="756" y="121"/>
                  </a:lnTo>
                  <a:lnTo>
                    <a:pt x="757" y="121"/>
                  </a:lnTo>
                  <a:lnTo>
                    <a:pt x="757" y="122"/>
                  </a:lnTo>
                  <a:lnTo>
                    <a:pt x="758" y="121"/>
                  </a:lnTo>
                  <a:lnTo>
                    <a:pt x="759" y="121"/>
                  </a:lnTo>
                  <a:lnTo>
                    <a:pt x="759" y="119"/>
                  </a:lnTo>
                  <a:lnTo>
                    <a:pt x="759" y="120"/>
                  </a:lnTo>
                  <a:lnTo>
                    <a:pt x="760" y="120"/>
                  </a:lnTo>
                  <a:lnTo>
                    <a:pt x="760" y="122"/>
                  </a:lnTo>
                  <a:lnTo>
                    <a:pt x="761" y="122"/>
                  </a:lnTo>
                  <a:lnTo>
                    <a:pt x="762" y="122"/>
                  </a:lnTo>
                  <a:lnTo>
                    <a:pt x="763" y="122"/>
                  </a:lnTo>
                  <a:lnTo>
                    <a:pt x="764" y="122"/>
                  </a:lnTo>
                  <a:lnTo>
                    <a:pt x="765" y="122"/>
                  </a:lnTo>
                  <a:lnTo>
                    <a:pt x="766" y="122"/>
                  </a:lnTo>
                  <a:lnTo>
                    <a:pt x="767" y="122"/>
                  </a:lnTo>
                  <a:lnTo>
                    <a:pt x="768" y="122"/>
                  </a:lnTo>
                  <a:lnTo>
                    <a:pt x="769" y="122"/>
                  </a:lnTo>
                  <a:lnTo>
                    <a:pt x="770" y="122"/>
                  </a:lnTo>
                  <a:lnTo>
                    <a:pt x="771" y="122"/>
                  </a:lnTo>
                  <a:lnTo>
                    <a:pt x="772" y="122"/>
                  </a:lnTo>
                  <a:lnTo>
                    <a:pt x="773" y="122"/>
                  </a:lnTo>
                  <a:lnTo>
                    <a:pt x="773" y="120"/>
                  </a:lnTo>
                  <a:lnTo>
                    <a:pt x="774" y="120"/>
                  </a:lnTo>
                  <a:lnTo>
                    <a:pt x="774" y="119"/>
                  </a:lnTo>
                  <a:lnTo>
                    <a:pt x="775" y="119"/>
                  </a:lnTo>
                  <a:lnTo>
                    <a:pt x="775" y="120"/>
                  </a:lnTo>
                  <a:lnTo>
                    <a:pt x="775" y="119"/>
                  </a:lnTo>
                  <a:lnTo>
                    <a:pt x="776" y="119"/>
                  </a:lnTo>
                  <a:lnTo>
                    <a:pt x="776" y="120"/>
                  </a:lnTo>
                  <a:lnTo>
                    <a:pt x="776" y="119"/>
                  </a:lnTo>
                  <a:lnTo>
                    <a:pt x="777" y="119"/>
                  </a:lnTo>
                  <a:lnTo>
                    <a:pt x="777" y="120"/>
                  </a:lnTo>
                  <a:lnTo>
                    <a:pt x="778" y="119"/>
                  </a:lnTo>
                  <a:lnTo>
                    <a:pt x="778" y="118"/>
                  </a:lnTo>
                  <a:lnTo>
                    <a:pt x="778" y="119"/>
                  </a:lnTo>
                  <a:lnTo>
                    <a:pt x="779" y="119"/>
                  </a:lnTo>
                  <a:lnTo>
                    <a:pt x="779" y="117"/>
                  </a:lnTo>
                  <a:lnTo>
                    <a:pt x="779" y="118"/>
                  </a:lnTo>
                  <a:lnTo>
                    <a:pt x="780" y="118"/>
                  </a:lnTo>
                  <a:lnTo>
                    <a:pt x="780" y="120"/>
                  </a:lnTo>
                  <a:lnTo>
                    <a:pt x="781" y="120"/>
                  </a:lnTo>
                  <a:lnTo>
                    <a:pt x="781" y="121"/>
                  </a:lnTo>
                  <a:lnTo>
                    <a:pt x="782" y="121"/>
                  </a:lnTo>
                  <a:lnTo>
                    <a:pt x="782" y="122"/>
                  </a:lnTo>
                  <a:lnTo>
                    <a:pt x="782" y="121"/>
                  </a:lnTo>
                  <a:lnTo>
                    <a:pt x="783" y="121"/>
                  </a:lnTo>
                  <a:lnTo>
                    <a:pt x="783" y="122"/>
                  </a:lnTo>
                  <a:lnTo>
                    <a:pt x="784" y="122"/>
                  </a:lnTo>
                  <a:lnTo>
                    <a:pt x="785" y="122"/>
                  </a:lnTo>
                  <a:lnTo>
                    <a:pt x="786" y="122"/>
                  </a:lnTo>
                  <a:lnTo>
                    <a:pt x="787" y="122"/>
                  </a:lnTo>
                  <a:lnTo>
                    <a:pt x="788" y="122"/>
                  </a:lnTo>
                  <a:lnTo>
                    <a:pt x="788" y="121"/>
                  </a:lnTo>
                  <a:lnTo>
                    <a:pt x="789" y="121"/>
                  </a:lnTo>
                  <a:lnTo>
                    <a:pt x="789" y="122"/>
                  </a:lnTo>
                  <a:lnTo>
                    <a:pt x="789" y="121"/>
                  </a:lnTo>
                  <a:lnTo>
                    <a:pt x="790" y="121"/>
                  </a:lnTo>
                  <a:lnTo>
                    <a:pt x="790" y="122"/>
                  </a:lnTo>
                  <a:lnTo>
                    <a:pt x="791" y="122"/>
                  </a:lnTo>
                  <a:lnTo>
                    <a:pt x="792" y="122"/>
                  </a:lnTo>
                  <a:lnTo>
                    <a:pt x="792" y="121"/>
                  </a:lnTo>
                  <a:lnTo>
                    <a:pt x="793" y="121"/>
                  </a:lnTo>
                  <a:lnTo>
                    <a:pt x="793" y="122"/>
                  </a:lnTo>
                  <a:lnTo>
                    <a:pt x="793" y="121"/>
                  </a:lnTo>
                  <a:lnTo>
                    <a:pt x="794" y="121"/>
                  </a:lnTo>
                  <a:lnTo>
                    <a:pt x="794" y="122"/>
                  </a:lnTo>
                  <a:lnTo>
                    <a:pt x="794" y="121"/>
                  </a:lnTo>
                  <a:lnTo>
                    <a:pt x="795" y="121"/>
                  </a:lnTo>
                  <a:lnTo>
                    <a:pt x="795" y="122"/>
                  </a:lnTo>
                  <a:lnTo>
                    <a:pt x="796" y="122"/>
                  </a:lnTo>
                  <a:lnTo>
                    <a:pt x="797" y="122"/>
                  </a:lnTo>
                  <a:lnTo>
                    <a:pt x="798" y="122"/>
                  </a:lnTo>
                  <a:lnTo>
                    <a:pt x="798" y="121"/>
                  </a:lnTo>
                  <a:lnTo>
                    <a:pt x="799" y="121"/>
                  </a:lnTo>
                  <a:lnTo>
                    <a:pt x="799" y="122"/>
                  </a:lnTo>
                  <a:lnTo>
                    <a:pt x="799" y="121"/>
                  </a:lnTo>
                  <a:lnTo>
                    <a:pt x="800" y="121"/>
                  </a:lnTo>
                  <a:lnTo>
                    <a:pt x="800" y="122"/>
                  </a:lnTo>
                  <a:lnTo>
                    <a:pt x="800" y="121"/>
                  </a:lnTo>
                  <a:lnTo>
                    <a:pt x="801" y="121"/>
                  </a:lnTo>
                  <a:lnTo>
                    <a:pt x="801" y="122"/>
                  </a:lnTo>
                  <a:lnTo>
                    <a:pt x="802" y="121"/>
                  </a:lnTo>
                  <a:lnTo>
                    <a:pt x="803" y="121"/>
                  </a:lnTo>
                  <a:lnTo>
                    <a:pt x="804" y="121"/>
                  </a:lnTo>
                  <a:lnTo>
                    <a:pt x="804" y="120"/>
                  </a:lnTo>
                  <a:lnTo>
                    <a:pt x="805" y="120"/>
                  </a:lnTo>
                  <a:lnTo>
                    <a:pt x="805" y="121"/>
                  </a:lnTo>
                  <a:lnTo>
                    <a:pt x="806" y="121"/>
                  </a:lnTo>
                  <a:lnTo>
                    <a:pt x="806" y="122"/>
                  </a:lnTo>
                  <a:lnTo>
                    <a:pt x="807" y="122"/>
                  </a:lnTo>
                  <a:lnTo>
                    <a:pt x="808" y="122"/>
                  </a:lnTo>
                  <a:lnTo>
                    <a:pt x="809" y="122"/>
                  </a:lnTo>
                  <a:lnTo>
                    <a:pt x="810" y="122"/>
                  </a:lnTo>
                  <a:lnTo>
                    <a:pt x="811" y="122"/>
                  </a:lnTo>
                  <a:lnTo>
                    <a:pt x="812" y="122"/>
                  </a:lnTo>
                  <a:lnTo>
                    <a:pt x="813" y="122"/>
                  </a:lnTo>
                  <a:lnTo>
                    <a:pt x="814" y="122"/>
                  </a:lnTo>
                  <a:lnTo>
                    <a:pt x="815" y="122"/>
                  </a:lnTo>
                  <a:lnTo>
                    <a:pt x="816" y="122"/>
                  </a:lnTo>
                  <a:lnTo>
                    <a:pt x="817" y="122"/>
                  </a:lnTo>
                  <a:lnTo>
                    <a:pt x="817" y="121"/>
                  </a:lnTo>
                  <a:lnTo>
                    <a:pt x="818" y="121"/>
                  </a:lnTo>
                  <a:lnTo>
                    <a:pt x="818" y="122"/>
                  </a:lnTo>
                  <a:lnTo>
                    <a:pt x="818" y="121"/>
                  </a:lnTo>
                  <a:lnTo>
                    <a:pt x="819" y="121"/>
                  </a:lnTo>
                  <a:lnTo>
                    <a:pt x="819" y="122"/>
                  </a:lnTo>
                  <a:lnTo>
                    <a:pt x="820" y="121"/>
                  </a:lnTo>
                  <a:lnTo>
                    <a:pt x="821" y="121"/>
                  </a:lnTo>
                  <a:lnTo>
                    <a:pt x="821" y="122"/>
                  </a:lnTo>
                  <a:lnTo>
                    <a:pt x="821" y="121"/>
                  </a:lnTo>
                  <a:lnTo>
                    <a:pt x="822" y="121"/>
                  </a:lnTo>
                  <a:lnTo>
                    <a:pt x="822" y="122"/>
                  </a:lnTo>
                  <a:lnTo>
                    <a:pt x="822" y="121"/>
                  </a:lnTo>
                  <a:lnTo>
                    <a:pt x="823" y="121"/>
                  </a:lnTo>
                  <a:lnTo>
                    <a:pt x="823" y="122"/>
                  </a:lnTo>
                  <a:lnTo>
                    <a:pt x="823" y="121"/>
                  </a:lnTo>
                  <a:lnTo>
                    <a:pt x="824" y="121"/>
                  </a:lnTo>
                  <a:lnTo>
                    <a:pt x="824" y="122"/>
                  </a:lnTo>
                  <a:lnTo>
                    <a:pt x="824" y="121"/>
                  </a:lnTo>
                  <a:lnTo>
                    <a:pt x="825" y="121"/>
                  </a:lnTo>
                  <a:lnTo>
                    <a:pt x="825" y="122"/>
                  </a:lnTo>
                  <a:lnTo>
                    <a:pt x="825" y="121"/>
                  </a:lnTo>
                  <a:lnTo>
                    <a:pt x="826" y="121"/>
                  </a:lnTo>
                  <a:lnTo>
                    <a:pt x="826" y="122"/>
                  </a:lnTo>
                  <a:lnTo>
                    <a:pt x="827" y="122"/>
                  </a:lnTo>
                  <a:lnTo>
                    <a:pt x="828" y="122"/>
                  </a:lnTo>
                  <a:lnTo>
                    <a:pt x="829" y="122"/>
                  </a:lnTo>
                  <a:lnTo>
                    <a:pt x="830" y="122"/>
                  </a:lnTo>
                  <a:lnTo>
                    <a:pt x="831" y="122"/>
                  </a:lnTo>
                  <a:lnTo>
                    <a:pt x="832" y="122"/>
                  </a:lnTo>
                  <a:lnTo>
                    <a:pt x="833" y="122"/>
                  </a:lnTo>
                  <a:lnTo>
                    <a:pt x="834" y="122"/>
                  </a:lnTo>
                  <a:lnTo>
                    <a:pt x="835" y="122"/>
                  </a:lnTo>
                  <a:lnTo>
                    <a:pt x="836" y="122"/>
                  </a:lnTo>
                  <a:lnTo>
                    <a:pt x="836" y="121"/>
                  </a:lnTo>
                  <a:lnTo>
                    <a:pt x="837" y="121"/>
                  </a:lnTo>
                  <a:lnTo>
                    <a:pt x="838" y="121"/>
                  </a:lnTo>
                  <a:lnTo>
                    <a:pt x="839" y="121"/>
                  </a:lnTo>
                  <a:lnTo>
                    <a:pt x="840" y="121"/>
                  </a:lnTo>
                  <a:lnTo>
                    <a:pt x="841" y="121"/>
                  </a:lnTo>
                  <a:lnTo>
                    <a:pt x="842" y="121"/>
                  </a:lnTo>
                  <a:lnTo>
                    <a:pt x="843" y="121"/>
                  </a:lnTo>
                  <a:lnTo>
                    <a:pt x="844" y="121"/>
                  </a:lnTo>
                  <a:lnTo>
                    <a:pt x="845" y="121"/>
                  </a:lnTo>
                  <a:lnTo>
                    <a:pt x="846" y="121"/>
                  </a:lnTo>
                  <a:lnTo>
                    <a:pt x="846" y="120"/>
                  </a:lnTo>
                  <a:lnTo>
                    <a:pt x="847" y="120"/>
                  </a:lnTo>
                  <a:lnTo>
                    <a:pt x="847" y="121"/>
                  </a:lnTo>
                  <a:lnTo>
                    <a:pt x="847" y="120"/>
                  </a:lnTo>
                  <a:lnTo>
                    <a:pt x="848" y="120"/>
                  </a:lnTo>
                  <a:lnTo>
                    <a:pt x="848" y="121"/>
                  </a:lnTo>
                  <a:lnTo>
                    <a:pt x="848" y="120"/>
                  </a:lnTo>
                  <a:lnTo>
                    <a:pt x="849" y="120"/>
                  </a:lnTo>
                  <a:lnTo>
                    <a:pt x="849" y="121"/>
                  </a:lnTo>
                  <a:lnTo>
                    <a:pt x="849" y="120"/>
                  </a:lnTo>
                  <a:lnTo>
                    <a:pt x="850" y="120"/>
                  </a:lnTo>
                  <a:lnTo>
                    <a:pt x="850" y="121"/>
                  </a:lnTo>
                  <a:lnTo>
                    <a:pt x="850" y="120"/>
                  </a:lnTo>
                  <a:lnTo>
                    <a:pt x="851" y="120"/>
                  </a:lnTo>
                  <a:lnTo>
                    <a:pt x="851" y="121"/>
                  </a:lnTo>
                  <a:lnTo>
                    <a:pt x="852" y="121"/>
                  </a:lnTo>
                  <a:lnTo>
                    <a:pt x="853" y="121"/>
                  </a:lnTo>
                  <a:lnTo>
                    <a:pt x="854" y="121"/>
                  </a:lnTo>
                  <a:lnTo>
                    <a:pt x="854" y="120"/>
                  </a:lnTo>
                  <a:lnTo>
                    <a:pt x="855" y="120"/>
                  </a:lnTo>
                  <a:lnTo>
                    <a:pt x="855" y="121"/>
                  </a:lnTo>
                  <a:lnTo>
                    <a:pt x="855" y="120"/>
                  </a:lnTo>
                  <a:lnTo>
                    <a:pt x="856" y="120"/>
                  </a:lnTo>
                  <a:lnTo>
                    <a:pt x="856" y="121"/>
                  </a:lnTo>
                  <a:lnTo>
                    <a:pt x="856" y="120"/>
                  </a:lnTo>
                  <a:lnTo>
                    <a:pt x="857" y="120"/>
                  </a:lnTo>
                  <a:lnTo>
                    <a:pt x="857" y="121"/>
                  </a:lnTo>
                  <a:lnTo>
                    <a:pt x="857" y="120"/>
                  </a:lnTo>
                  <a:lnTo>
                    <a:pt x="858" y="120"/>
                  </a:lnTo>
                  <a:lnTo>
                    <a:pt x="858" y="121"/>
                  </a:lnTo>
                  <a:lnTo>
                    <a:pt x="859" y="120"/>
                  </a:lnTo>
                  <a:lnTo>
                    <a:pt x="860" y="120"/>
                  </a:lnTo>
                  <a:lnTo>
                    <a:pt x="860" y="119"/>
                  </a:lnTo>
                  <a:lnTo>
                    <a:pt x="861" y="119"/>
                  </a:lnTo>
                  <a:lnTo>
                    <a:pt x="861" y="120"/>
                  </a:lnTo>
                  <a:lnTo>
                    <a:pt x="862" y="119"/>
                  </a:lnTo>
                  <a:lnTo>
                    <a:pt x="863" y="119"/>
                  </a:lnTo>
                  <a:lnTo>
                    <a:pt x="863" y="118"/>
                  </a:lnTo>
                  <a:lnTo>
                    <a:pt x="864" y="118"/>
                  </a:lnTo>
                  <a:lnTo>
                    <a:pt x="864" y="119"/>
                  </a:lnTo>
                  <a:lnTo>
                    <a:pt x="865" y="119"/>
                  </a:lnTo>
                  <a:lnTo>
                    <a:pt x="866" y="119"/>
                  </a:lnTo>
                  <a:lnTo>
                    <a:pt x="866" y="115"/>
                  </a:lnTo>
                  <a:lnTo>
                    <a:pt x="867" y="115"/>
                  </a:lnTo>
                  <a:lnTo>
                    <a:pt x="867" y="117"/>
                  </a:lnTo>
                  <a:lnTo>
                    <a:pt x="868" y="117"/>
                  </a:lnTo>
                  <a:lnTo>
                    <a:pt x="868" y="118"/>
                  </a:lnTo>
                  <a:lnTo>
                    <a:pt x="869" y="118"/>
                  </a:lnTo>
                  <a:lnTo>
                    <a:pt x="869" y="119"/>
                  </a:lnTo>
                  <a:lnTo>
                    <a:pt x="870" y="119"/>
                  </a:lnTo>
                  <a:lnTo>
                    <a:pt x="870" y="120"/>
                  </a:lnTo>
                  <a:lnTo>
                    <a:pt x="871" y="120"/>
                  </a:lnTo>
                  <a:lnTo>
                    <a:pt x="872" y="120"/>
                  </a:lnTo>
                  <a:lnTo>
                    <a:pt x="873" y="120"/>
                  </a:lnTo>
                  <a:lnTo>
                    <a:pt x="874" y="120"/>
                  </a:lnTo>
                  <a:lnTo>
                    <a:pt x="875" y="120"/>
                  </a:lnTo>
                  <a:lnTo>
                    <a:pt x="876" y="120"/>
                  </a:lnTo>
                  <a:lnTo>
                    <a:pt x="876" y="121"/>
                  </a:lnTo>
                  <a:lnTo>
                    <a:pt x="877" y="121"/>
                  </a:lnTo>
                  <a:lnTo>
                    <a:pt x="878" y="121"/>
                  </a:lnTo>
                  <a:lnTo>
                    <a:pt x="879" y="121"/>
                  </a:lnTo>
                  <a:lnTo>
                    <a:pt x="880" y="121"/>
                  </a:lnTo>
                  <a:lnTo>
                    <a:pt x="881" y="121"/>
                  </a:lnTo>
                  <a:lnTo>
                    <a:pt x="882" y="121"/>
                  </a:lnTo>
                  <a:lnTo>
                    <a:pt x="883" y="121"/>
                  </a:lnTo>
                  <a:lnTo>
                    <a:pt x="884" y="121"/>
                  </a:lnTo>
                  <a:lnTo>
                    <a:pt x="885" y="121"/>
                  </a:lnTo>
                  <a:lnTo>
                    <a:pt x="886" y="121"/>
                  </a:lnTo>
                  <a:lnTo>
                    <a:pt x="886" y="120"/>
                  </a:lnTo>
                  <a:lnTo>
                    <a:pt x="887" y="120"/>
                  </a:lnTo>
                  <a:lnTo>
                    <a:pt x="888" y="120"/>
                  </a:lnTo>
                  <a:lnTo>
                    <a:pt x="888" y="119"/>
                  </a:lnTo>
                  <a:lnTo>
                    <a:pt x="889" y="119"/>
                  </a:lnTo>
                  <a:lnTo>
                    <a:pt x="889" y="118"/>
                  </a:lnTo>
                  <a:lnTo>
                    <a:pt x="890" y="118"/>
                  </a:lnTo>
                  <a:lnTo>
                    <a:pt x="890" y="117"/>
                  </a:lnTo>
                  <a:lnTo>
                    <a:pt x="891" y="117"/>
                  </a:lnTo>
                  <a:lnTo>
                    <a:pt x="891" y="116"/>
                  </a:lnTo>
                  <a:lnTo>
                    <a:pt x="891" y="117"/>
                  </a:lnTo>
                  <a:lnTo>
                    <a:pt x="892" y="117"/>
                  </a:lnTo>
                  <a:lnTo>
                    <a:pt x="892" y="115"/>
                  </a:lnTo>
                  <a:lnTo>
                    <a:pt x="893" y="115"/>
                  </a:lnTo>
                  <a:lnTo>
                    <a:pt x="893" y="113"/>
                  </a:lnTo>
                  <a:lnTo>
                    <a:pt x="894" y="113"/>
                  </a:lnTo>
                  <a:lnTo>
                    <a:pt x="894" y="111"/>
                  </a:lnTo>
                  <a:lnTo>
                    <a:pt x="895" y="111"/>
                  </a:lnTo>
                  <a:lnTo>
                    <a:pt x="895" y="101"/>
                  </a:lnTo>
                  <a:lnTo>
                    <a:pt x="896" y="101"/>
                  </a:lnTo>
                  <a:lnTo>
                    <a:pt x="896" y="93"/>
                  </a:lnTo>
                  <a:lnTo>
                    <a:pt x="896" y="94"/>
                  </a:lnTo>
                  <a:lnTo>
                    <a:pt x="897" y="94"/>
                  </a:lnTo>
                  <a:lnTo>
                    <a:pt x="897" y="106"/>
                  </a:lnTo>
                  <a:lnTo>
                    <a:pt x="898" y="106"/>
                  </a:lnTo>
                  <a:lnTo>
                    <a:pt x="898" y="116"/>
                  </a:lnTo>
                  <a:lnTo>
                    <a:pt x="899" y="116"/>
                  </a:lnTo>
                  <a:lnTo>
                    <a:pt x="899" y="117"/>
                  </a:lnTo>
                  <a:lnTo>
                    <a:pt x="900" y="117"/>
                  </a:lnTo>
                  <a:lnTo>
                    <a:pt x="900" y="119"/>
                  </a:lnTo>
                  <a:lnTo>
                    <a:pt x="900" y="117"/>
                  </a:lnTo>
                  <a:lnTo>
                    <a:pt x="901" y="117"/>
                  </a:lnTo>
                  <a:lnTo>
                    <a:pt x="901" y="118"/>
                  </a:lnTo>
                  <a:lnTo>
                    <a:pt x="901" y="117"/>
                  </a:lnTo>
                  <a:lnTo>
                    <a:pt x="902" y="117"/>
                  </a:lnTo>
                  <a:lnTo>
                    <a:pt x="902" y="118"/>
                  </a:lnTo>
                  <a:lnTo>
                    <a:pt x="903" y="118"/>
                  </a:lnTo>
                  <a:lnTo>
                    <a:pt x="903" y="120"/>
                  </a:lnTo>
                  <a:lnTo>
                    <a:pt x="903" y="119"/>
                  </a:lnTo>
                  <a:lnTo>
                    <a:pt x="904" y="119"/>
                  </a:lnTo>
                  <a:lnTo>
                    <a:pt x="904" y="120"/>
                  </a:lnTo>
                  <a:lnTo>
                    <a:pt x="904" y="119"/>
                  </a:lnTo>
                  <a:lnTo>
                    <a:pt x="905" y="119"/>
                  </a:lnTo>
                  <a:lnTo>
                    <a:pt x="905" y="121"/>
                  </a:lnTo>
                  <a:lnTo>
                    <a:pt x="906" y="121"/>
                  </a:lnTo>
                  <a:lnTo>
                    <a:pt x="907" y="121"/>
                  </a:lnTo>
                  <a:lnTo>
                    <a:pt x="908" y="121"/>
                  </a:lnTo>
                  <a:lnTo>
                    <a:pt x="909" y="121"/>
                  </a:lnTo>
                  <a:lnTo>
                    <a:pt x="909" y="122"/>
                  </a:lnTo>
                  <a:lnTo>
                    <a:pt x="909" y="121"/>
                  </a:lnTo>
                  <a:lnTo>
                    <a:pt x="910" y="121"/>
                  </a:lnTo>
                  <a:lnTo>
                    <a:pt x="910" y="122"/>
                  </a:lnTo>
                  <a:lnTo>
                    <a:pt x="911" y="121"/>
                  </a:lnTo>
                  <a:lnTo>
                    <a:pt x="912" y="121"/>
                  </a:lnTo>
                  <a:lnTo>
                    <a:pt x="912" y="122"/>
                  </a:lnTo>
                  <a:lnTo>
                    <a:pt x="913" y="122"/>
                  </a:lnTo>
                  <a:lnTo>
                    <a:pt x="914" y="122"/>
                  </a:lnTo>
                  <a:lnTo>
                    <a:pt x="915" y="122"/>
                  </a:lnTo>
                  <a:lnTo>
                    <a:pt x="916" y="122"/>
                  </a:lnTo>
                  <a:lnTo>
                    <a:pt x="917" y="122"/>
                  </a:lnTo>
                  <a:lnTo>
                    <a:pt x="918" y="122"/>
                  </a:lnTo>
                  <a:lnTo>
                    <a:pt x="919" y="122"/>
                  </a:lnTo>
                  <a:lnTo>
                    <a:pt x="920" y="122"/>
                  </a:lnTo>
                  <a:lnTo>
                    <a:pt x="921" y="122"/>
                  </a:lnTo>
                  <a:lnTo>
                    <a:pt x="922" y="122"/>
                  </a:lnTo>
                  <a:lnTo>
                    <a:pt x="923" y="122"/>
                  </a:lnTo>
                  <a:lnTo>
                    <a:pt x="923" y="121"/>
                  </a:lnTo>
                  <a:lnTo>
                    <a:pt x="924" y="121"/>
                  </a:lnTo>
                  <a:lnTo>
                    <a:pt x="925" y="121"/>
                  </a:lnTo>
                  <a:lnTo>
                    <a:pt x="925" y="122"/>
                  </a:lnTo>
                  <a:lnTo>
                    <a:pt x="925" y="121"/>
                  </a:lnTo>
                  <a:lnTo>
                    <a:pt x="926" y="121"/>
                  </a:lnTo>
                  <a:lnTo>
                    <a:pt x="926" y="122"/>
                  </a:lnTo>
                  <a:lnTo>
                    <a:pt x="927" y="122"/>
                  </a:lnTo>
                  <a:lnTo>
                    <a:pt x="928" y="122"/>
                  </a:lnTo>
                  <a:lnTo>
                    <a:pt x="929" y="122"/>
                  </a:lnTo>
                  <a:lnTo>
                    <a:pt x="930" y="122"/>
                  </a:lnTo>
                  <a:lnTo>
                    <a:pt x="931" y="122"/>
                  </a:lnTo>
                  <a:lnTo>
                    <a:pt x="932" y="122"/>
                  </a:lnTo>
                  <a:lnTo>
                    <a:pt x="933" y="122"/>
                  </a:lnTo>
                  <a:lnTo>
                    <a:pt x="934" y="122"/>
                  </a:lnTo>
                  <a:lnTo>
                    <a:pt x="935" y="122"/>
                  </a:lnTo>
                  <a:lnTo>
                    <a:pt x="936" y="122"/>
                  </a:lnTo>
                  <a:lnTo>
                    <a:pt x="936" y="121"/>
                  </a:lnTo>
                  <a:lnTo>
                    <a:pt x="937" y="121"/>
                  </a:lnTo>
                  <a:lnTo>
                    <a:pt x="937" y="122"/>
                  </a:lnTo>
                  <a:lnTo>
                    <a:pt x="937" y="121"/>
                  </a:lnTo>
                  <a:lnTo>
                    <a:pt x="938" y="121"/>
                  </a:lnTo>
                  <a:lnTo>
                    <a:pt x="938" y="122"/>
                  </a:lnTo>
                  <a:lnTo>
                    <a:pt x="939" y="121"/>
                  </a:lnTo>
                  <a:lnTo>
                    <a:pt x="940" y="121"/>
                  </a:lnTo>
                  <a:lnTo>
                    <a:pt x="940" y="120"/>
                  </a:lnTo>
                  <a:lnTo>
                    <a:pt x="941" y="120"/>
                  </a:lnTo>
                  <a:lnTo>
                    <a:pt x="942" y="120"/>
                  </a:lnTo>
                  <a:lnTo>
                    <a:pt x="942" y="121"/>
                  </a:lnTo>
                  <a:lnTo>
                    <a:pt x="943" y="121"/>
                  </a:lnTo>
                  <a:lnTo>
                    <a:pt x="943" y="122"/>
                  </a:lnTo>
                  <a:lnTo>
                    <a:pt x="944" y="122"/>
                  </a:lnTo>
                  <a:lnTo>
                    <a:pt x="945" y="122"/>
                  </a:lnTo>
                  <a:lnTo>
                    <a:pt x="946" y="122"/>
                  </a:lnTo>
                  <a:lnTo>
                    <a:pt x="947" y="122"/>
                  </a:lnTo>
                  <a:lnTo>
                    <a:pt x="948" y="122"/>
                  </a:lnTo>
                  <a:lnTo>
                    <a:pt x="949" y="122"/>
                  </a:lnTo>
                  <a:lnTo>
                    <a:pt x="949" y="121"/>
                  </a:lnTo>
                  <a:lnTo>
                    <a:pt x="950" y="121"/>
                  </a:lnTo>
                  <a:lnTo>
                    <a:pt x="950" y="122"/>
                  </a:lnTo>
                  <a:lnTo>
                    <a:pt x="951" y="121"/>
                  </a:lnTo>
                  <a:lnTo>
                    <a:pt x="952" y="121"/>
                  </a:lnTo>
                  <a:lnTo>
                    <a:pt x="952" y="120"/>
                  </a:lnTo>
                  <a:lnTo>
                    <a:pt x="952" y="121"/>
                  </a:lnTo>
                  <a:lnTo>
                    <a:pt x="953" y="121"/>
                  </a:lnTo>
                  <a:lnTo>
                    <a:pt x="953" y="119"/>
                  </a:lnTo>
                  <a:lnTo>
                    <a:pt x="953" y="121"/>
                  </a:lnTo>
                  <a:lnTo>
                    <a:pt x="954" y="121"/>
                  </a:lnTo>
                  <a:lnTo>
                    <a:pt x="954" y="122"/>
                  </a:lnTo>
                  <a:lnTo>
                    <a:pt x="955" y="122"/>
                  </a:lnTo>
                  <a:lnTo>
                    <a:pt x="956" y="122"/>
                  </a:lnTo>
                  <a:lnTo>
                    <a:pt x="957" y="122"/>
                  </a:lnTo>
                  <a:lnTo>
                    <a:pt x="958" y="122"/>
                  </a:lnTo>
                  <a:lnTo>
                    <a:pt x="959" y="122"/>
                  </a:lnTo>
                  <a:lnTo>
                    <a:pt x="960" y="122"/>
                  </a:lnTo>
                  <a:lnTo>
                    <a:pt x="961" y="122"/>
                  </a:lnTo>
                  <a:lnTo>
                    <a:pt x="961" y="121"/>
                  </a:lnTo>
                  <a:lnTo>
                    <a:pt x="962" y="121"/>
                  </a:lnTo>
                  <a:lnTo>
                    <a:pt x="963" y="121"/>
                  </a:lnTo>
                  <a:lnTo>
                    <a:pt x="963" y="120"/>
                  </a:lnTo>
                  <a:lnTo>
                    <a:pt x="964" y="120"/>
                  </a:lnTo>
                  <a:lnTo>
                    <a:pt x="964" y="122"/>
                  </a:lnTo>
                  <a:lnTo>
                    <a:pt x="965" y="122"/>
                  </a:lnTo>
                  <a:lnTo>
                    <a:pt x="966" y="122"/>
                  </a:lnTo>
                  <a:lnTo>
                    <a:pt x="967" y="122"/>
                  </a:lnTo>
                  <a:lnTo>
                    <a:pt x="968" y="122"/>
                  </a:lnTo>
                  <a:lnTo>
                    <a:pt x="969" y="122"/>
                  </a:lnTo>
                  <a:lnTo>
                    <a:pt x="970" y="122"/>
                  </a:lnTo>
                  <a:lnTo>
                    <a:pt x="971" y="122"/>
                  </a:lnTo>
                  <a:lnTo>
                    <a:pt x="971" y="121"/>
                  </a:lnTo>
                  <a:lnTo>
                    <a:pt x="972" y="121"/>
                  </a:lnTo>
                  <a:lnTo>
                    <a:pt x="972" y="122"/>
                  </a:lnTo>
                  <a:lnTo>
                    <a:pt x="972" y="121"/>
                  </a:lnTo>
                  <a:lnTo>
                    <a:pt x="973" y="121"/>
                  </a:lnTo>
                  <a:lnTo>
                    <a:pt x="973" y="122"/>
                  </a:lnTo>
                  <a:lnTo>
                    <a:pt x="974" y="122"/>
                  </a:lnTo>
                  <a:lnTo>
                    <a:pt x="975" y="122"/>
                  </a:lnTo>
                  <a:lnTo>
                    <a:pt x="976" y="122"/>
                  </a:lnTo>
                  <a:lnTo>
                    <a:pt x="977" y="122"/>
                  </a:lnTo>
                  <a:lnTo>
                    <a:pt x="977" y="121"/>
                  </a:lnTo>
                  <a:lnTo>
                    <a:pt x="977" y="122"/>
                  </a:lnTo>
                  <a:lnTo>
                    <a:pt x="978" y="122"/>
                  </a:lnTo>
                  <a:lnTo>
                    <a:pt x="979" y="122"/>
                  </a:lnTo>
                  <a:lnTo>
                    <a:pt x="980" y="122"/>
                  </a:lnTo>
                  <a:lnTo>
                    <a:pt x="981" y="122"/>
                  </a:lnTo>
                  <a:lnTo>
                    <a:pt x="981" y="121"/>
                  </a:lnTo>
                  <a:lnTo>
                    <a:pt x="982" y="121"/>
                  </a:lnTo>
                  <a:lnTo>
                    <a:pt x="982" y="122"/>
                  </a:lnTo>
                  <a:lnTo>
                    <a:pt x="982" y="121"/>
                  </a:lnTo>
                  <a:lnTo>
                    <a:pt x="983" y="121"/>
                  </a:lnTo>
                  <a:lnTo>
                    <a:pt x="983" y="122"/>
                  </a:lnTo>
                  <a:lnTo>
                    <a:pt x="984" y="122"/>
                  </a:lnTo>
                  <a:lnTo>
                    <a:pt x="985" y="122"/>
                  </a:lnTo>
                  <a:lnTo>
                    <a:pt x="986" y="122"/>
                  </a:lnTo>
                  <a:lnTo>
                    <a:pt x="986" y="121"/>
                  </a:lnTo>
                  <a:lnTo>
                    <a:pt x="987" y="121"/>
                  </a:lnTo>
                  <a:lnTo>
                    <a:pt x="987" y="122"/>
                  </a:lnTo>
                  <a:lnTo>
                    <a:pt x="987" y="121"/>
                  </a:lnTo>
                  <a:lnTo>
                    <a:pt x="988" y="121"/>
                  </a:lnTo>
                  <a:lnTo>
                    <a:pt x="988" y="122"/>
                  </a:lnTo>
                  <a:lnTo>
                    <a:pt x="988" y="121"/>
                  </a:lnTo>
                  <a:lnTo>
                    <a:pt x="989" y="121"/>
                  </a:lnTo>
                  <a:lnTo>
                    <a:pt x="989" y="122"/>
                  </a:lnTo>
                  <a:lnTo>
                    <a:pt x="990" y="122"/>
                  </a:lnTo>
                  <a:lnTo>
                    <a:pt x="991" y="122"/>
                  </a:lnTo>
                  <a:lnTo>
                    <a:pt x="991" y="121"/>
                  </a:lnTo>
                  <a:lnTo>
                    <a:pt x="992" y="121"/>
                  </a:lnTo>
                  <a:lnTo>
                    <a:pt x="992" y="122"/>
                  </a:lnTo>
                  <a:lnTo>
                    <a:pt x="993" y="121"/>
                  </a:lnTo>
                  <a:lnTo>
                    <a:pt x="994" y="121"/>
                  </a:lnTo>
                  <a:lnTo>
                    <a:pt x="994" y="122"/>
                  </a:lnTo>
                  <a:lnTo>
                    <a:pt x="994" y="121"/>
                  </a:lnTo>
                  <a:lnTo>
                    <a:pt x="995" y="121"/>
                  </a:lnTo>
                  <a:lnTo>
                    <a:pt x="995" y="122"/>
                  </a:lnTo>
                  <a:lnTo>
                    <a:pt x="996" y="121"/>
                  </a:lnTo>
                  <a:lnTo>
                    <a:pt x="997" y="121"/>
                  </a:lnTo>
                  <a:lnTo>
                    <a:pt x="998" y="121"/>
                  </a:lnTo>
                  <a:lnTo>
                    <a:pt x="998" y="120"/>
                  </a:lnTo>
                  <a:lnTo>
                    <a:pt x="999" y="120"/>
                  </a:lnTo>
                  <a:lnTo>
                    <a:pt x="1000" y="120"/>
                  </a:lnTo>
                  <a:lnTo>
                    <a:pt x="1001" y="120"/>
                  </a:lnTo>
                  <a:lnTo>
                    <a:pt x="1001" y="119"/>
                  </a:lnTo>
                  <a:lnTo>
                    <a:pt x="1002" y="119"/>
                  </a:lnTo>
                  <a:lnTo>
                    <a:pt x="1002" y="118"/>
                  </a:lnTo>
                  <a:lnTo>
                    <a:pt x="1002" y="119"/>
                  </a:lnTo>
                  <a:lnTo>
                    <a:pt x="1003" y="119"/>
                  </a:lnTo>
                  <a:lnTo>
                    <a:pt x="1003" y="120"/>
                  </a:lnTo>
                  <a:lnTo>
                    <a:pt x="1004" y="120"/>
                  </a:lnTo>
                  <a:lnTo>
                    <a:pt x="1005" y="120"/>
                  </a:lnTo>
                  <a:lnTo>
                    <a:pt x="1006" y="120"/>
                  </a:lnTo>
                  <a:lnTo>
                    <a:pt x="1007" y="120"/>
                  </a:lnTo>
                  <a:lnTo>
                    <a:pt x="1007" y="119"/>
                  </a:lnTo>
                  <a:lnTo>
                    <a:pt x="1008" y="119"/>
                  </a:lnTo>
                  <a:lnTo>
                    <a:pt x="1008" y="120"/>
                  </a:lnTo>
                  <a:lnTo>
                    <a:pt x="1009" y="120"/>
                  </a:lnTo>
                  <a:lnTo>
                    <a:pt x="1010" y="120"/>
                  </a:lnTo>
                  <a:lnTo>
                    <a:pt x="1010" y="119"/>
                  </a:lnTo>
                  <a:lnTo>
                    <a:pt x="1011" y="119"/>
                  </a:lnTo>
                  <a:lnTo>
                    <a:pt x="1011" y="118"/>
                  </a:lnTo>
                  <a:lnTo>
                    <a:pt x="1012" y="118"/>
                  </a:lnTo>
                  <a:lnTo>
                    <a:pt x="1013" y="118"/>
                  </a:lnTo>
                  <a:lnTo>
                    <a:pt x="1013" y="119"/>
                  </a:lnTo>
                  <a:lnTo>
                    <a:pt x="1014" y="119"/>
                  </a:lnTo>
                  <a:lnTo>
                    <a:pt x="1014" y="120"/>
                  </a:lnTo>
                  <a:lnTo>
                    <a:pt x="1015" y="120"/>
                  </a:lnTo>
                  <a:lnTo>
                    <a:pt x="1016" y="120"/>
                  </a:lnTo>
                  <a:lnTo>
                    <a:pt x="1017" y="120"/>
                  </a:lnTo>
                  <a:lnTo>
                    <a:pt x="1018" y="120"/>
                  </a:lnTo>
                  <a:lnTo>
                    <a:pt x="1019" y="120"/>
                  </a:lnTo>
                  <a:lnTo>
                    <a:pt x="1020" y="120"/>
                  </a:lnTo>
                  <a:lnTo>
                    <a:pt x="1021" y="120"/>
                  </a:lnTo>
                  <a:lnTo>
                    <a:pt x="1021" y="121"/>
                  </a:lnTo>
                  <a:lnTo>
                    <a:pt x="1022" y="120"/>
                  </a:lnTo>
                  <a:lnTo>
                    <a:pt x="1023" y="120"/>
                  </a:lnTo>
                  <a:lnTo>
                    <a:pt x="1024" y="120"/>
                  </a:lnTo>
                  <a:lnTo>
                    <a:pt x="1025" y="120"/>
                  </a:lnTo>
                  <a:lnTo>
                    <a:pt x="1026" y="120"/>
                  </a:lnTo>
                  <a:lnTo>
                    <a:pt x="1026" y="119"/>
                  </a:lnTo>
                  <a:lnTo>
                    <a:pt x="1027" y="119"/>
                  </a:lnTo>
                  <a:lnTo>
                    <a:pt x="1027" y="120"/>
                  </a:lnTo>
                  <a:lnTo>
                    <a:pt x="1028" y="119"/>
                  </a:lnTo>
                  <a:lnTo>
                    <a:pt x="1029" y="119"/>
                  </a:lnTo>
                  <a:lnTo>
                    <a:pt x="1029" y="120"/>
                  </a:lnTo>
                  <a:lnTo>
                    <a:pt x="1029" y="119"/>
                  </a:lnTo>
                  <a:lnTo>
                    <a:pt x="1030" y="119"/>
                  </a:lnTo>
                  <a:lnTo>
                    <a:pt x="1030" y="120"/>
                  </a:lnTo>
                  <a:lnTo>
                    <a:pt x="1030" y="119"/>
                  </a:lnTo>
                  <a:lnTo>
                    <a:pt x="1031" y="119"/>
                  </a:lnTo>
                  <a:lnTo>
                    <a:pt x="1031" y="120"/>
                  </a:lnTo>
                  <a:lnTo>
                    <a:pt x="1032" y="119"/>
                  </a:lnTo>
                  <a:lnTo>
                    <a:pt x="1033" y="119"/>
                  </a:lnTo>
                  <a:lnTo>
                    <a:pt x="1033" y="118"/>
                  </a:lnTo>
                  <a:lnTo>
                    <a:pt x="1034" y="118"/>
                  </a:lnTo>
                  <a:lnTo>
                    <a:pt x="1034" y="119"/>
                  </a:lnTo>
                  <a:lnTo>
                    <a:pt x="1034" y="118"/>
                  </a:lnTo>
                  <a:lnTo>
                    <a:pt x="1035" y="118"/>
                  </a:lnTo>
                  <a:lnTo>
                    <a:pt x="1035" y="119"/>
                  </a:lnTo>
                  <a:lnTo>
                    <a:pt x="1036" y="118"/>
                  </a:lnTo>
                  <a:lnTo>
                    <a:pt x="1037" y="118"/>
                  </a:lnTo>
                  <a:lnTo>
                    <a:pt x="1037" y="117"/>
                  </a:lnTo>
                  <a:lnTo>
                    <a:pt x="1038" y="117"/>
                  </a:lnTo>
                  <a:lnTo>
                    <a:pt x="1038" y="115"/>
                  </a:lnTo>
                  <a:lnTo>
                    <a:pt x="1039" y="115"/>
                  </a:lnTo>
                  <a:lnTo>
                    <a:pt x="1039" y="112"/>
                  </a:lnTo>
                  <a:lnTo>
                    <a:pt x="1040" y="112"/>
                  </a:lnTo>
                  <a:lnTo>
                    <a:pt x="1040" y="106"/>
                  </a:lnTo>
                  <a:lnTo>
                    <a:pt x="1040" y="112"/>
                  </a:lnTo>
                  <a:lnTo>
                    <a:pt x="1041" y="112"/>
                  </a:lnTo>
                  <a:lnTo>
                    <a:pt x="1041" y="104"/>
                  </a:lnTo>
                  <a:lnTo>
                    <a:pt x="1041" y="112"/>
                  </a:lnTo>
                  <a:lnTo>
                    <a:pt x="1042" y="112"/>
                  </a:lnTo>
                  <a:lnTo>
                    <a:pt x="1042" y="115"/>
                  </a:lnTo>
                  <a:lnTo>
                    <a:pt x="1043" y="115"/>
                  </a:lnTo>
                  <a:lnTo>
                    <a:pt x="1043" y="117"/>
                  </a:lnTo>
                  <a:lnTo>
                    <a:pt x="1044" y="117"/>
                  </a:lnTo>
                  <a:lnTo>
                    <a:pt x="1045" y="117"/>
                  </a:lnTo>
                  <a:lnTo>
                    <a:pt x="1046" y="117"/>
                  </a:lnTo>
                  <a:lnTo>
                    <a:pt x="1046" y="118"/>
                  </a:lnTo>
                  <a:lnTo>
                    <a:pt x="1047" y="118"/>
                  </a:lnTo>
                  <a:lnTo>
                    <a:pt x="1047" y="119"/>
                  </a:lnTo>
                  <a:lnTo>
                    <a:pt x="1048" y="119"/>
                  </a:lnTo>
                  <a:lnTo>
                    <a:pt x="1049" y="119"/>
                  </a:lnTo>
                  <a:lnTo>
                    <a:pt x="1050" y="119"/>
                  </a:lnTo>
                  <a:lnTo>
                    <a:pt x="1050" y="120"/>
                  </a:lnTo>
                  <a:lnTo>
                    <a:pt x="1051" y="120"/>
                  </a:lnTo>
                  <a:lnTo>
                    <a:pt x="1052" y="120"/>
                  </a:lnTo>
                  <a:lnTo>
                    <a:pt x="1052" y="121"/>
                  </a:lnTo>
                  <a:lnTo>
                    <a:pt x="1052" y="120"/>
                  </a:lnTo>
                  <a:lnTo>
                    <a:pt x="1053" y="120"/>
                  </a:lnTo>
                  <a:lnTo>
                    <a:pt x="1053" y="121"/>
                  </a:lnTo>
                  <a:lnTo>
                    <a:pt x="1054" y="120"/>
                  </a:lnTo>
                  <a:lnTo>
                    <a:pt x="1055" y="120"/>
                  </a:lnTo>
                  <a:lnTo>
                    <a:pt x="1055" y="121"/>
                  </a:lnTo>
                  <a:lnTo>
                    <a:pt x="1056" y="121"/>
                  </a:lnTo>
                  <a:lnTo>
                    <a:pt x="1057" y="121"/>
                  </a:lnTo>
                  <a:lnTo>
                    <a:pt x="1058" y="121"/>
                  </a:lnTo>
                  <a:lnTo>
                    <a:pt x="1059" y="121"/>
                  </a:lnTo>
                  <a:lnTo>
                    <a:pt x="1060" y="121"/>
                  </a:lnTo>
                  <a:lnTo>
                    <a:pt x="1060" y="120"/>
                  </a:lnTo>
                  <a:lnTo>
                    <a:pt x="1061" y="120"/>
                  </a:lnTo>
                  <a:lnTo>
                    <a:pt x="1062" y="120"/>
                  </a:lnTo>
                  <a:lnTo>
                    <a:pt x="1062" y="121"/>
                  </a:lnTo>
                  <a:lnTo>
                    <a:pt x="1062" y="120"/>
                  </a:lnTo>
                  <a:lnTo>
                    <a:pt x="1063" y="120"/>
                  </a:lnTo>
                  <a:lnTo>
                    <a:pt x="1063" y="121"/>
                  </a:lnTo>
                  <a:lnTo>
                    <a:pt x="1064" y="121"/>
                  </a:lnTo>
                  <a:lnTo>
                    <a:pt x="1065" y="121"/>
                  </a:lnTo>
                  <a:lnTo>
                    <a:pt x="1065" y="120"/>
                  </a:lnTo>
                  <a:lnTo>
                    <a:pt x="1065" y="121"/>
                  </a:lnTo>
                  <a:lnTo>
                    <a:pt x="1066" y="121"/>
                  </a:lnTo>
                  <a:lnTo>
                    <a:pt x="1067" y="121"/>
                  </a:lnTo>
                  <a:lnTo>
                    <a:pt x="1067" y="120"/>
                  </a:lnTo>
                  <a:lnTo>
                    <a:pt x="1068" y="120"/>
                  </a:lnTo>
                  <a:lnTo>
                    <a:pt x="1068" y="121"/>
                  </a:lnTo>
                  <a:lnTo>
                    <a:pt x="1069" y="121"/>
                  </a:lnTo>
                  <a:lnTo>
                    <a:pt x="1070" y="121"/>
                  </a:lnTo>
                  <a:lnTo>
                    <a:pt x="1071" y="121"/>
                  </a:lnTo>
                  <a:lnTo>
                    <a:pt x="1072" y="121"/>
                  </a:lnTo>
                  <a:lnTo>
                    <a:pt x="1072" y="122"/>
                  </a:lnTo>
                  <a:lnTo>
                    <a:pt x="1073" y="122"/>
                  </a:lnTo>
                  <a:lnTo>
                    <a:pt x="1074" y="122"/>
                  </a:lnTo>
                  <a:lnTo>
                    <a:pt x="1075" y="122"/>
                  </a:lnTo>
                  <a:lnTo>
                    <a:pt x="1076" y="122"/>
                  </a:lnTo>
                  <a:lnTo>
                    <a:pt x="1077" y="122"/>
                  </a:lnTo>
                  <a:lnTo>
                    <a:pt x="1078" y="122"/>
                  </a:lnTo>
                  <a:lnTo>
                    <a:pt x="1079" y="122"/>
                  </a:lnTo>
                  <a:lnTo>
                    <a:pt x="1080" y="122"/>
                  </a:lnTo>
                  <a:lnTo>
                    <a:pt x="1081" y="122"/>
                  </a:lnTo>
                  <a:lnTo>
                    <a:pt x="1082" y="122"/>
                  </a:lnTo>
                  <a:lnTo>
                    <a:pt x="1083" y="122"/>
                  </a:lnTo>
                  <a:lnTo>
                    <a:pt x="1084" y="122"/>
                  </a:lnTo>
                  <a:lnTo>
                    <a:pt x="1085" y="122"/>
                  </a:lnTo>
                  <a:lnTo>
                    <a:pt x="1085" y="121"/>
                  </a:lnTo>
                  <a:lnTo>
                    <a:pt x="1086" y="121"/>
                  </a:lnTo>
                  <a:lnTo>
                    <a:pt x="1086" y="122"/>
                  </a:lnTo>
                  <a:lnTo>
                    <a:pt x="1087" y="122"/>
                  </a:lnTo>
                  <a:lnTo>
                    <a:pt x="1088" y="122"/>
                  </a:lnTo>
                  <a:lnTo>
                    <a:pt x="1089" y="122"/>
                  </a:lnTo>
                  <a:lnTo>
                    <a:pt x="1090" y="122"/>
                  </a:lnTo>
                  <a:lnTo>
                    <a:pt x="1091" y="122"/>
                  </a:lnTo>
                  <a:lnTo>
                    <a:pt x="1092" y="122"/>
                  </a:lnTo>
                  <a:lnTo>
                    <a:pt x="1093" y="122"/>
                  </a:lnTo>
                  <a:lnTo>
                    <a:pt x="1094" y="122"/>
                  </a:lnTo>
                  <a:lnTo>
                    <a:pt x="1095" y="122"/>
                  </a:lnTo>
                  <a:lnTo>
                    <a:pt x="1096" y="122"/>
                  </a:lnTo>
                  <a:lnTo>
                    <a:pt x="1097" y="122"/>
                  </a:lnTo>
                  <a:lnTo>
                    <a:pt x="1098" y="122"/>
                  </a:lnTo>
                  <a:lnTo>
                    <a:pt x="1098" y="121"/>
                  </a:lnTo>
                  <a:lnTo>
                    <a:pt x="1099" y="121"/>
                  </a:lnTo>
                  <a:lnTo>
                    <a:pt x="1099" y="122"/>
                  </a:lnTo>
                  <a:lnTo>
                    <a:pt x="1100" y="121"/>
                  </a:lnTo>
                  <a:lnTo>
                    <a:pt x="1101" y="121"/>
                  </a:lnTo>
                  <a:lnTo>
                    <a:pt x="1101" y="122"/>
                  </a:lnTo>
                  <a:lnTo>
                    <a:pt x="1101" y="121"/>
                  </a:lnTo>
                  <a:lnTo>
                    <a:pt x="1102" y="121"/>
                  </a:lnTo>
                  <a:lnTo>
                    <a:pt x="1102" y="122"/>
                  </a:lnTo>
                  <a:lnTo>
                    <a:pt x="1103" y="121"/>
                  </a:lnTo>
                  <a:lnTo>
                    <a:pt x="1104" y="121"/>
                  </a:lnTo>
                  <a:lnTo>
                    <a:pt x="1105" y="121"/>
                  </a:lnTo>
                  <a:lnTo>
                    <a:pt x="1105" y="120"/>
                  </a:lnTo>
                  <a:lnTo>
                    <a:pt x="1106" y="120"/>
                  </a:lnTo>
                  <a:lnTo>
                    <a:pt x="1107" y="120"/>
                  </a:lnTo>
                  <a:lnTo>
                    <a:pt x="1107" y="119"/>
                  </a:lnTo>
                  <a:lnTo>
                    <a:pt x="1108" y="119"/>
                  </a:lnTo>
                  <a:lnTo>
                    <a:pt x="1109" y="119"/>
                  </a:lnTo>
                  <a:lnTo>
                    <a:pt x="1110" y="119"/>
                  </a:lnTo>
                  <a:lnTo>
                    <a:pt x="1110" y="118"/>
                  </a:lnTo>
                  <a:lnTo>
                    <a:pt x="1111" y="118"/>
                  </a:lnTo>
                  <a:lnTo>
                    <a:pt x="1111" y="119"/>
                  </a:lnTo>
                  <a:lnTo>
                    <a:pt x="1111" y="118"/>
                  </a:lnTo>
                  <a:lnTo>
                    <a:pt x="1112" y="118"/>
                  </a:lnTo>
                  <a:lnTo>
                    <a:pt x="1112" y="119"/>
                  </a:lnTo>
                  <a:lnTo>
                    <a:pt x="1113" y="118"/>
                  </a:lnTo>
                  <a:lnTo>
                    <a:pt x="1114" y="118"/>
                  </a:lnTo>
                  <a:lnTo>
                    <a:pt x="1115" y="118"/>
                  </a:lnTo>
                  <a:lnTo>
                    <a:pt x="1116" y="118"/>
                  </a:lnTo>
                  <a:lnTo>
                    <a:pt x="1116" y="117"/>
                  </a:lnTo>
                  <a:lnTo>
                    <a:pt x="1117" y="117"/>
                  </a:lnTo>
                  <a:lnTo>
                    <a:pt x="1118" y="117"/>
                  </a:lnTo>
                  <a:lnTo>
                    <a:pt x="1118" y="116"/>
                  </a:lnTo>
                  <a:lnTo>
                    <a:pt x="1119" y="116"/>
                  </a:lnTo>
                  <a:lnTo>
                    <a:pt x="1120" y="116"/>
                  </a:lnTo>
                  <a:lnTo>
                    <a:pt x="1120" y="114"/>
                  </a:lnTo>
                  <a:lnTo>
                    <a:pt x="1121" y="114"/>
                  </a:lnTo>
                  <a:lnTo>
                    <a:pt x="1121" y="115"/>
                  </a:lnTo>
                  <a:lnTo>
                    <a:pt x="1122" y="114"/>
                  </a:lnTo>
                  <a:lnTo>
                    <a:pt x="1122" y="113"/>
                  </a:lnTo>
                  <a:lnTo>
                    <a:pt x="1123" y="113"/>
                  </a:lnTo>
                  <a:lnTo>
                    <a:pt x="1123" y="112"/>
                  </a:lnTo>
                  <a:lnTo>
                    <a:pt x="1124" y="112"/>
                  </a:lnTo>
                  <a:lnTo>
                    <a:pt x="1124" y="110"/>
                  </a:lnTo>
                  <a:lnTo>
                    <a:pt x="1125" y="110"/>
                  </a:lnTo>
                  <a:lnTo>
                    <a:pt x="1125" y="107"/>
                  </a:lnTo>
                  <a:lnTo>
                    <a:pt x="1126" y="107"/>
                  </a:lnTo>
                  <a:lnTo>
                    <a:pt x="1126" y="104"/>
                  </a:lnTo>
                  <a:lnTo>
                    <a:pt x="1127" y="104"/>
                  </a:lnTo>
                  <a:lnTo>
                    <a:pt x="1127" y="98"/>
                  </a:lnTo>
                  <a:lnTo>
                    <a:pt x="1127" y="100"/>
                  </a:lnTo>
                  <a:lnTo>
                    <a:pt x="1128" y="100"/>
                  </a:lnTo>
                  <a:lnTo>
                    <a:pt x="1128" y="108"/>
                  </a:lnTo>
                  <a:lnTo>
                    <a:pt x="1129" y="108"/>
                  </a:lnTo>
                  <a:lnTo>
                    <a:pt x="1129" y="111"/>
                  </a:lnTo>
                  <a:lnTo>
                    <a:pt x="1130" y="111"/>
                  </a:lnTo>
                  <a:lnTo>
                    <a:pt x="1130" y="113"/>
                  </a:lnTo>
                  <a:lnTo>
                    <a:pt x="1131" y="113"/>
                  </a:lnTo>
                  <a:lnTo>
                    <a:pt x="1131" y="114"/>
                  </a:lnTo>
                  <a:lnTo>
                    <a:pt x="1132" y="114"/>
                  </a:lnTo>
                  <a:lnTo>
                    <a:pt x="1133" y="114"/>
                  </a:lnTo>
                  <a:lnTo>
                    <a:pt x="1133" y="115"/>
                  </a:lnTo>
                  <a:lnTo>
                    <a:pt x="1134" y="115"/>
                  </a:lnTo>
                  <a:lnTo>
                    <a:pt x="1134" y="116"/>
                  </a:lnTo>
                  <a:lnTo>
                    <a:pt x="1135" y="116"/>
                  </a:lnTo>
                  <a:lnTo>
                    <a:pt x="1136" y="116"/>
                  </a:lnTo>
                  <a:lnTo>
                    <a:pt x="1136" y="117"/>
                  </a:lnTo>
                  <a:lnTo>
                    <a:pt x="1137" y="117"/>
                  </a:lnTo>
                  <a:lnTo>
                    <a:pt x="1138" y="117"/>
                  </a:lnTo>
                  <a:lnTo>
                    <a:pt x="1138" y="118"/>
                  </a:lnTo>
                  <a:lnTo>
                    <a:pt x="1139" y="118"/>
                  </a:lnTo>
                  <a:lnTo>
                    <a:pt x="1139" y="119"/>
                  </a:lnTo>
                  <a:lnTo>
                    <a:pt x="1140" y="119"/>
                  </a:lnTo>
                  <a:lnTo>
                    <a:pt x="1141" y="119"/>
                  </a:lnTo>
                  <a:lnTo>
                    <a:pt x="1141" y="120"/>
                  </a:lnTo>
                  <a:lnTo>
                    <a:pt x="1142" y="120"/>
                  </a:lnTo>
                  <a:lnTo>
                    <a:pt x="1143" y="120"/>
                  </a:lnTo>
                  <a:lnTo>
                    <a:pt x="1144" y="120"/>
                  </a:lnTo>
                  <a:lnTo>
                    <a:pt x="1144" y="121"/>
                  </a:lnTo>
                  <a:lnTo>
                    <a:pt x="1145" y="120"/>
                  </a:lnTo>
                  <a:lnTo>
                    <a:pt x="1146" y="120"/>
                  </a:lnTo>
                  <a:lnTo>
                    <a:pt x="1146" y="121"/>
                  </a:lnTo>
                  <a:lnTo>
                    <a:pt x="1147" y="120"/>
                  </a:lnTo>
                  <a:lnTo>
                    <a:pt x="1148" y="120"/>
                  </a:lnTo>
                  <a:lnTo>
                    <a:pt x="1149" y="120"/>
                  </a:lnTo>
                  <a:lnTo>
                    <a:pt x="1149" y="121"/>
                  </a:lnTo>
                  <a:lnTo>
                    <a:pt x="1150" y="121"/>
                  </a:lnTo>
                  <a:lnTo>
                    <a:pt x="1151" y="121"/>
                  </a:lnTo>
                  <a:lnTo>
                    <a:pt x="1151" y="122"/>
                  </a:lnTo>
                  <a:lnTo>
                    <a:pt x="1152" y="122"/>
                  </a:lnTo>
                  <a:lnTo>
                    <a:pt x="1153" y="122"/>
                  </a:lnTo>
                  <a:lnTo>
                    <a:pt x="1153" y="121"/>
                  </a:lnTo>
                  <a:lnTo>
                    <a:pt x="1154" y="121"/>
                  </a:lnTo>
                  <a:lnTo>
                    <a:pt x="1154" y="122"/>
                  </a:lnTo>
                  <a:lnTo>
                    <a:pt x="1154" y="121"/>
                  </a:lnTo>
                  <a:lnTo>
                    <a:pt x="1155" y="121"/>
                  </a:lnTo>
                  <a:lnTo>
                    <a:pt x="1155" y="122"/>
                  </a:lnTo>
                  <a:lnTo>
                    <a:pt x="1156" y="122"/>
                  </a:lnTo>
                  <a:lnTo>
                    <a:pt x="1157" y="122"/>
                  </a:lnTo>
                  <a:lnTo>
                    <a:pt x="1158" y="122"/>
                  </a:lnTo>
                  <a:lnTo>
                    <a:pt x="1159" y="122"/>
                  </a:lnTo>
                  <a:lnTo>
                    <a:pt x="1160" y="122"/>
                  </a:lnTo>
                  <a:lnTo>
                    <a:pt x="1161" y="122"/>
                  </a:lnTo>
                  <a:lnTo>
                    <a:pt x="1162" y="122"/>
                  </a:lnTo>
                  <a:lnTo>
                    <a:pt x="1162" y="121"/>
                  </a:lnTo>
                  <a:lnTo>
                    <a:pt x="1162" y="122"/>
                  </a:lnTo>
                  <a:lnTo>
                    <a:pt x="1163" y="122"/>
                  </a:lnTo>
                  <a:lnTo>
                    <a:pt x="1164" y="122"/>
                  </a:lnTo>
                  <a:lnTo>
                    <a:pt x="1165" y="122"/>
                  </a:lnTo>
                  <a:lnTo>
                    <a:pt x="1166" y="122"/>
                  </a:lnTo>
                  <a:lnTo>
                    <a:pt x="1167" y="122"/>
                  </a:lnTo>
                  <a:lnTo>
                    <a:pt x="1168" y="122"/>
                  </a:lnTo>
                  <a:lnTo>
                    <a:pt x="1168" y="121"/>
                  </a:lnTo>
                  <a:lnTo>
                    <a:pt x="1169" y="121"/>
                  </a:lnTo>
                  <a:lnTo>
                    <a:pt x="1170" y="121"/>
                  </a:lnTo>
                  <a:lnTo>
                    <a:pt x="1170" y="122"/>
                  </a:lnTo>
                  <a:lnTo>
                    <a:pt x="1171" y="122"/>
                  </a:lnTo>
                  <a:lnTo>
                    <a:pt x="1172" y="122"/>
                  </a:lnTo>
                  <a:lnTo>
                    <a:pt x="1173" y="122"/>
                  </a:lnTo>
                  <a:lnTo>
                    <a:pt x="1173" y="121"/>
                  </a:lnTo>
                  <a:lnTo>
                    <a:pt x="1174" y="121"/>
                  </a:lnTo>
                  <a:lnTo>
                    <a:pt x="1174" y="122"/>
                  </a:lnTo>
                  <a:lnTo>
                    <a:pt x="1175" y="122"/>
                  </a:lnTo>
                  <a:lnTo>
                    <a:pt x="1176" y="122"/>
                  </a:lnTo>
                  <a:lnTo>
                    <a:pt x="1177" y="122"/>
                  </a:lnTo>
                  <a:lnTo>
                    <a:pt x="1177" y="121"/>
                  </a:lnTo>
                  <a:lnTo>
                    <a:pt x="1177" y="122"/>
                  </a:lnTo>
                  <a:lnTo>
                    <a:pt x="1178" y="122"/>
                  </a:lnTo>
                  <a:lnTo>
                    <a:pt x="1179" y="122"/>
                  </a:lnTo>
                  <a:lnTo>
                    <a:pt x="1180" y="122"/>
                  </a:lnTo>
                  <a:lnTo>
                    <a:pt x="1181" y="122"/>
                  </a:lnTo>
                  <a:lnTo>
                    <a:pt x="1182" y="122"/>
                  </a:lnTo>
                  <a:lnTo>
                    <a:pt x="1183" y="122"/>
                  </a:lnTo>
                  <a:lnTo>
                    <a:pt x="1184" y="122"/>
                  </a:lnTo>
                  <a:lnTo>
                    <a:pt x="1184" y="121"/>
                  </a:lnTo>
                  <a:lnTo>
                    <a:pt x="1185" y="121"/>
                  </a:lnTo>
                  <a:lnTo>
                    <a:pt x="1186" y="121"/>
                  </a:lnTo>
                  <a:lnTo>
                    <a:pt x="1187" y="121"/>
                  </a:lnTo>
                  <a:lnTo>
                    <a:pt x="1188" y="121"/>
                  </a:lnTo>
                  <a:lnTo>
                    <a:pt x="1189" y="121"/>
                  </a:lnTo>
                  <a:lnTo>
                    <a:pt x="1190" y="121"/>
                  </a:lnTo>
                  <a:lnTo>
                    <a:pt x="1191" y="121"/>
                  </a:lnTo>
                  <a:lnTo>
                    <a:pt x="1192" y="121"/>
                  </a:lnTo>
                  <a:lnTo>
                    <a:pt x="1192" y="120"/>
                  </a:lnTo>
                  <a:lnTo>
                    <a:pt x="1193" y="120"/>
                  </a:lnTo>
                  <a:lnTo>
                    <a:pt x="1193" y="121"/>
                  </a:lnTo>
                  <a:lnTo>
                    <a:pt x="1193" y="120"/>
                  </a:lnTo>
                  <a:lnTo>
                    <a:pt x="1194" y="120"/>
                  </a:lnTo>
                  <a:lnTo>
                    <a:pt x="1194" y="121"/>
                  </a:lnTo>
                  <a:lnTo>
                    <a:pt x="1195" y="120"/>
                  </a:lnTo>
                  <a:lnTo>
                    <a:pt x="1196" y="120"/>
                  </a:lnTo>
                  <a:lnTo>
                    <a:pt x="1197" y="120"/>
                  </a:lnTo>
                  <a:lnTo>
                    <a:pt x="1198" y="120"/>
                  </a:lnTo>
                  <a:lnTo>
                    <a:pt x="1198" y="119"/>
                  </a:lnTo>
                  <a:lnTo>
                    <a:pt x="1199" y="119"/>
                  </a:lnTo>
                  <a:lnTo>
                    <a:pt x="1199" y="120"/>
                  </a:lnTo>
                  <a:lnTo>
                    <a:pt x="1200" y="119"/>
                  </a:lnTo>
                  <a:lnTo>
                    <a:pt x="1200" y="118"/>
                  </a:lnTo>
                  <a:lnTo>
                    <a:pt x="1201" y="118"/>
                  </a:lnTo>
                  <a:lnTo>
                    <a:pt x="1202" y="118"/>
                  </a:lnTo>
                  <a:lnTo>
                    <a:pt x="1203" y="118"/>
                  </a:lnTo>
                  <a:lnTo>
                    <a:pt x="1204" y="118"/>
                  </a:lnTo>
                  <a:lnTo>
                    <a:pt x="1204" y="117"/>
                  </a:lnTo>
                  <a:lnTo>
                    <a:pt x="1205" y="117"/>
                  </a:lnTo>
                  <a:lnTo>
                    <a:pt x="1205" y="116"/>
                  </a:lnTo>
                  <a:lnTo>
                    <a:pt x="1206" y="116"/>
                  </a:lnTo>
                  <a:lnTo>
                    <a:pt x="1206" y="113"/>
                  </a:lnTo>
                  <a:lnTo>
                    <a:pt x="1207" y="113"/>
                  </a:lnTo>
                  <a:lnTo>
                    <a:pt x="1207" y="114"/>
                  </a:lnTo>
                  <a:lnTo>
                    <a:pt x="1208" y="114"/>
                  </a:lnTo>
                  <a:lnTo>
                    <a:pt x="1208" y="117"/>
                  </a:lnTo>
                  <a:lnTo>
                    <a:pt x="1209" y="117"/>
                  </a:lnTo>
                  <a:lnTo>
                    <a:pt x="1209" y="119"/>
                  </a:lnTo>
                  <a:lnTo>
                    <a:pt x="1210" y="119"/>
                  </a:lnTo>
                  <a:lnTo>
                    <a:pt x="1210" y="120"/>
                  </a:lnTo>
                  <a:lnTo>
                    <a:pt x="1211" y="120"/>
                  </a:lnTo>
                  <a:lnTo>
                    <a:pt x="1212" y="120"/>
                  </a:lnTo>
                  <a:lnTo>
                    <a:pt x="1212" y="121"/>
                  </a:lnTo>
                  <a:lnTo>
                    <a:pt x="1213" y="121"/>
                  </a:lnTo>
                  <a:lnTo>
                    <a:pt x="1214" y="121"/>
                  </a:lnTo>
                  <a:lnTo>
                    <a:pt x="1214" y="122"/>
                  </a:lnTo>
                  <a:lnTo>
                    <a:pt x="1215" y="122"/>
                  </a:lnTo>
                  <a:lnTo>
                    <a:pt x="1216" y="122"/>
                  </a:lnTo>
                  <a:lnTo>
                    <a:pt x="1217" y="122"/>
                  </a:lnTo>
                </a:path>
              </a:pathLst>
            </a:custGeom>
            <a:noFill/>
            <a:ln w="4445">
              <a:solidFill>
                <a:srgbClr val="00FF00"/>
              </a:solidFill>
              <a:round/>
              <a:headEnd/>
              <a:tailEnd/>
            </a:ln>
          </p:spPr>
          <p:txBody>
            <a:bodyPr/>
            <a:lstStyle/>
            <a:p>
              <a:endParaRPr lang="en-US" dirty="0">
                <a:latin typeface="Lucida Sans Unicode" pitchFamily="34" charset="0"/>
              </a:endParaRPr>
            </a:p>
          </p:txBody>
        </p:sp>
        <p:sp>
          <p:nvSpPr>
            <p:cNvPr id="58" name="Rectangle 58"/>
            <p:cNvSpPr>
              <a:spLocks noChangeArrowheads="1"/>
            </p:cNvSpPr>
            <p:nvPr/>
          </p:nvSpPr>
          <p:spPr bwMode="auto">
            <a:xfrm>
              <a:off x="3992" y="2446"/>
              <a:ext cx="412" cy="61"/>
            </a:xfrm>
            <a:prstGeom prst="rect">
              <a:avLst/>
            </a:prstGeom>
            <a:noFill/>
            <a:ln w="9525">
              <a:noFill/>
              <a:miter lim="800000"/>
              <a:headEnd/>
              <a:tailEnd/>
            </a:ln>
          </p:spPr>
          <p:txBody>
            <a:bodyPr wrap="none" lIns="0" tIns="0" rIns="0" bIns="0">
              <a:spAutoFit/>
            </a:bodyPr>
            <a:lstStyle/>
            <a:p>
              <a:r>
                <a:rPr lang="en-US" sz="800" dirty="0">
                  <a:latin typeface="MS Sans Serif Regular" charset="0"/>
                </a:rPr>
                <a:t>Candida </a:t>
              </a:r>
              <a:r>
                <a:rPr lang="en-US" sz="800" dirty="0" smtClean="0">
                  <a:latin typeface="MS Sans Serif Regular" charset="0"/>
                </a:rPr>
                <a:t>albicans</a:t>
              </a:r>
              <a:endParaRPr lang="de-DE" sz="800" dirty="0">
                <a:latin typeface="Lucida Sans Unicode" pitchFamily="34" charset="0"/>
              </a:endParaRPr>
            </a:p>
          </p:txBody>
        </p:sp>
        <p:sp>
          <p:nvSpPr>
            <p:cNvPr id="59" name="Line 59"/>
            <p:cNvSpPr>
              <a:spLocks noChangeShapeType="1"/>
            </p:cNvSpPr>
            <p:nvPr/>
          </p:nvSpPr>
          <p:spPr bwMode="auto">
            <a:xfrm>
              <a:off x="770" y="3054"/>
              <a:ext cx="16" cy="1"/>
            </a:xfrm>
            <a:prstGeom prst="line">
              <a:avLst/>
            </a:prstGeom>
            <a:noFill/>
            <a:ln w="4445">
              <a:solidFill>
                <a:srgbClr val="000000"/>
              </a:solidFill>
              <a:round/>
              <a:headEnd/>
              <a:tailEnd/>
            </a:ln>
          </p:spPr>
          <p:txBody>
            <a:bodyPr/>
            <a:lstStyle/>
            <a:p>
              <a:endParaRPr lang="en-US" dirty="0"/>
            </a:p>
          </p:txBody>
        </p:sp>
        <p:sp>
          <p:nvSpPr>
            <p:cNvPr id="60" name="Rectangle 60"/>
            <p:cNvSpPr>
              <a:spLocks noChangeArrowheads="1"/>
            </p:cNvSpPr>
            <p:nvPr/>
          </p:nvSpPr>
          <p:spPr bwMode="auto">
            <a:xfrm>
              <a:off x="654" y="3027"/>
              <a:ext cx="50" cy="46"/>
            </a:xfrm>
            <a:prstGeom prst="rect">
              <a:avLst/>
            </a:prstGeom>
            <a:noFill/>
            <a:ln w="9525">
              <a:noFill/>
              <a:miter lim="800000"/>
              <a:headEnd/>
              <a:tailEnd/>
            </a:ln>
          </p:spPr>
          <p:txBody>
            <a:bodyPr wrap="none" lIns="0" tIns="0" rIns="0" bIns="0">
              <a:spAutoFit/>
            </a:bodyPr>
            <a:lstStyle/>
            <a:p>
              <a:r>
                <a:rPr lang="en-US" sz="600" dirty="0"/>
                <a:t>0.0</a:t>
              </a:r>
              <a:endParaRPr lang="de-DE">
                <a:latin typeface="Lucida Sans Unicode" pitchFamily="34" charset="0"/>
              </a:endParaRPr>
            </a:p>
          </p:txBody>
        </p:sp>
        <p:sp>
          <p:nvSpPr>
            <p:cNvPr id="61" name="Line 61"/>
            <p:cNvSpPr>
              <a:spLocks noChangeShapeType="1"/>
            </p:cNvSpPr>
            <p:nvPr/>
          </p:nvSpPr>
          <p:spPr bwMode="auto">
            <a:xfrm>
              <a:off x="776" y="3000"/>
              <a:ext cx="10" cy="0"/>
            </a:xfrm>
            <a:prstGeom prst="line">
              <a:avLst/>
            </a:prstGeom>
            <a:noFill/>
            <a:ln w="4445">
              <a:solidFill>
                <a:srgbClr val="000000"/>
              </a:solidFill>
              <a:round/>
              <a:headEnd/>
              <a:tailEnd/>
            </a:ln>
          </p:spPr>
          <p:txBody>
            <a:bodyPr/>
            <a:lstStyle/>
            <a:p>
              <a:endParaRPr lang="en-US" dirty="0"/>
            </a:p>
          </p:txBody>
        </p:sp>
        <p:sp>
          <p:nvSpPr>
            <p:cNvPr id="62" name="Line 62"/>
            <p:cNvSpPr>
              <a:spLocks noChangeShapeType="1"/>
            </p:cNvSpPr>
            <p:nvPr/>
          </p:nvSpPr>
          <p:spPr bwMode="auto">
            <a:xfrm>
              <a:off x="770" y="2945"/>
              <a:ext cx="16" cy="0"/>
            </a:xfrm>
            <a:prstGeom prst="line">
              <a:avLst/>
            </a:prstGeom>
            <a:noFill/>
            <a:ln w="4445">
              <a:solidFill>
                <a:srgbClr val="000000"/>
              </a:solidFill>
              <a:round/>
              <a:headEnd/>
              <a:tailEnd/>
            </a:ln>
          </p:spPr>
          <p:txBody>
            <a:bodyPr/>
            <a:lstStyle/>
            <a:p>
              <a:endParaRPr lang="en-US" dirty="0"/>
            </a:p>
          </p:txBody>
        </p:sp>
        <p:sp>
          <p:nvSpPr>
            <p:cNvPr id="63" name="Rectangle 63"/>
            <p:cNvSpPr>
              <a:spLocks noChangeArrowheads="1"/>
            </p:cNvSpPr>
            <p:nvPr/>
          </p:nvSpPr>
          <p:spPr bwMode="auto">
            <a:xfrm>
              <a:off x="654" y="2918"/>
              <a:ext cx="50" cy="46"/>
            </a:xfrm>
            <a:prstGeom prst="rect">
              <a:avLst/>
            </a:prstGeom>
            <a:noFill/>
            <a:ln w="9525">
              <a:noFill/>
              <a:miter lim="800000"/>
              <a:headEnd/>
              <a:tailEnd/>
            </a:ln>
          </p:spPr>
          <p:txBody>
            <a:bodyPr wrap="none" lIns="0" tIns="0" rIns="0" bIns="0">
              <a:spAutoFit/>
            </a:bodyPr>
            <a:lstStyle/>
            <a:p>
              <a:r>
                <a:rPr lang="en-US" sz="600" dirty="0"/>
                <a:t>0.2</a:t>
              </a:r>
              <a:endParaRPr lang="de-DE">
                <a:latin typeface="Lucida Sans Unicode" pitchFamily="34" charset="0"/>
              </a:endParaRPr>
            </a:p>
          </p:txBody>
        </p:sp>
        <p:sp>
          <p:nvSpPr>
            <p:cNvPr id="64" name="Line 64"/>
            <p:cNvSpPr>
              <a:spLocks noChangeShapeType="1"/>
            </p:cNvSpPr>
            <p:nvPr/>
          </p:nvSpPr>
          <p:spPr bwMode="auto">
            <a:xfrm>
              <a:off x="776" y="2890"/>
              <a:ext cx="10" cy="1"/>
            </a:xfrm>
            <a:prstGeom prst="line">
              <a:avLst/>
            </a:prstGeom>
            <a:noFill/>
            <a:ln w="4445">
              <a:solidFill>
                <a:srgbClr val="000000"/>
              </a:solidFill>
              <a:round/>
              <a:headEnd/>
              <a:tailEnd/>
            </a:ln>
          </p:spPr>
          <p:txBody>
            <a:bodyPr/>
            <a:lstStyle/>
            <a:p>
              <a:endParaRPr lang="en-US" dirty="0"/>
            </a:p>
          </p:txBody>
        </p:sp>
        <p:sp>
          <p:nvSpPr>
            <p:cNvPr id="65" name="Line 65"/>
            <p:cNvSpPr>
              <a:spLocks noChangeShapeType="1"/>
            </p:cNvSpPr>
            <p:nvPr/>
          </p:nvSpPr>
          <p:spPr bwMode="auto">
            <a:xfrm>
              <a:off x="770" y="2836"/>
              <a:ext cx="16" cy="0"/>
            </a:xfrm>
            <a:prstGeom prst="line">
              <a:avLst/>
            </a:prstGeom>
            <a:noFill/>
            <a:ln w="4445">
              <a:solidFill>
                <a:srgbClr val="000000"/>
              </a:solidFill>
              <a:round/>
              <a:headEnd/>
              <a:tailEnd/>
            </a:ln>
          </p:spPr>
          <p:txBody>
            <a:bodyPr/>
            <a:lstStyle/>
            <a:p>
              <a:endParaRPr lang="en-US" dirty="0"/>
            </a:p>
          </p:txBody>
        </p:sp>
        <p:sp>
          <p:nvSpPr>
            <p:cNvPr id="66" name="Rectangle 66"/>
            <p:cNvSpPr>
              <a:spLocks noChangeArrowheads="1"/>
            </p:cNvSpPr>
            <p:nvPr/>
          </p:nvSpPr>
          <p:spPr bwMode="auto">
            <a:xfrm>
              <a:off x="654" y="2809"/>
              <a:ext cx="50" cy="46"/>
            </a:xfrm>
            <a:prstGeom prst="rect">
              <a:avLst/>
            </a:prstGeom>
            <a:noFill/>
            <a:ln w="9525">
              <a:noFill/>
              <a:miter lim="800000"/>
              <a:headEnd/>
              <a:tailEnd/>
            </a:ln>
          </p:spPr>
          <p:txBody>
            <a:bodyPr wrap="none" lIns="0" tIns="0" rIns="0" bIns="0">
              <a:spAutoFit/>
            </a:bodyPr>
            <a:lstStyle/>
            <a:p>
              <a:r>
                <a:rPr lang="en-US" sz="600" dirty="0"/>
                <a:t>0.4</a:t>
              </a:r>
              <a:endParaRPr lang="de-DE">
                <a:latin typeface="Lucida Sans Unicode" pitchFamily="34" charset="0"/>
              </a:endParaRPr>
            </a:p>
          </p:txBody>
        </p:sp>
        <p:sp>
          <p:nvSpPr>
            <p:cNvPr id="67" name="Line 67"/>
            <p:cNvSpPr>
              <a:spLocks noChangeShapeType="1"/>
            </p:cNvSpPr>
            <p:nvPr/>
          </p:nvSpPr>
          <p:spPr bwMode="auto">
            <a:xfrm>
              <a:off x="776" y="2781"/>
              <a:ext cx="10" cy="1"/>
            </a:xfrm>
            <a:prstGeom prst="line">
              <a:avLst/>
            </a:prstGeom>
            <a:noFill/>
            <a:ln w="4445">
              <a:solidFill>
                <a:srgbClr val="000000"/>
              </a:solidFill>
              <a:round/>
              <a:headEnd/>
              <a:tailEnd/>
            </a:ln>
          </p:spPr>
          <p:txBody>
            <a:bodyPr/>
            <a:lstStyle/>
            <a:p>
              <a:endParaRPr lang="en-US" dirty="0"/>
            </a:p>
          </p:txBody>
        </p:sp>
        <p:sp>
          <p:nvSpPr>
            <p:cNvPr id="68" name="Line 68"/>
            <p:cNvSpPr>
              <a:spLocks noChangeShapeType="1"/>
            </p:cNvSpPr>
            <p:nvPr/>
          </p:nvSpPr>
          <p:spPr bwMode="auto">
            <a:xfrm>
              <a:off x="770" y="2726"/>
              <a:ext cx="16" cy="1"/>
            </a:xfrm>
            <a:prstGeom prst="line">
              <a:avLst/>
            </a:prstGeom>
            <a:noFill/>
            <a:ln w="4445">
              <a:solidFill>
                <a:srgbClr val="000000"/>
              </a:solidFill>
              <a:round/>
              <a:headEnd/>
              <a:tailEnd/>
            </a:ln>
          </p:spPr>
          <p:txBody>
            <a:bodyPr/>
            <a:lstStyle/>
            <a:p>
              <a:endParaRPr lang="en-US" dirty="0"/>
            </a:p>
          </p:txBody>
        </p:sp>
        <p:sp>
          <p:nvSpPr>
            <p:cNvPr id="69" name="Rectangle 69"/>
            <p:cNvSpPr>
              <a:spLocks noChangeArrowheads="1"/>
            </p:cNvSpPr>
            <p:nvPr/>
          </p:nvSpPr>
          <p:spPr bwMode="auto">
            <a:xfrm>
              <a:off x="654" y="2699"/>
              <a:ext cx="50" cy="46"/>
            </a:xfrm>
            <a:prstGeom prst="rect">
              <a:avLst/>
            </a:prstGeom>
            <a:noFill/>
            <a:ln w="9525">
              <a:noFill/>
              <a:miter lim="800000"/>
              <a:headEnd/>
              <a:tailEnd/>
            </a:ln>
          </p:spPr>
          <p:txBody>
            <a:bodyPr wrap="none" lIns="0" tIns="0" rIns="0" bIns="0">
              <a:spAutoFit/>
            </a:bodyPr>
            <a:lstStyle/>
            <a:p>
              <a:r>
                <a:rPr lang="en-US" sz="600" dirty="0"/>
                <a:t>0.6</a:t>
              </a:r>
              <a:endParaRPr lang="de-DE">
                <a:latin typeface="Lucida Sans Unicode" pitchFamily="34" charset="0"/>
              </a:endParaRPr>
            </a:p>
          </p:txBody>
        </p:sp>
        <p:sp>
          <p:nvSpPr>
            <p:cNvPr id="70" name="Line 70"/>
            <p:cNvSpPr>
              <a:spLocks noChangeShapeType="1"/>
            </p:cNvSpPr>
            <p:nvPr/>
          </p:nvSpPr>
          <p:spPr bwMode="auto">
            <a:xfrm>
              <a:off x="776" y="2672"/>
              <a:ext cx="10" cy="0"/>
            </a:xfrm>
            <a:prstGeom prst="line">
              <a:avLst/>
            </a:prstGeom>
            <a:noFill/>
            <a:ln w="4445">
              <a:solidFill>
                <a:srgbClr val="000000"/>
              </a:solidFill>
              <a:round/>
              <a:headEnd/>
              <a:tailEnd/>
            </a:ln>
          </p:spPr>
          <p:txBody>
            <a:bodyPr/>
            <a:lstStyle/>
            <a:p>
              <a:endParaRPr lang="en-US" dirty="0"/>
            </a:p>
          </p:txBody>
        </p:sp>
        <p:sp>
          <p:nvSpPr>
            <p:cNvPr id="71" name="Line 71"/>
            <p:cNvSpPr>
              <a:spLocks noChangeShapeType="1"/>
            </p:cNvSpPr>
            <p:nvPr/>
          </p:nvSpPr>
          <p:spPr bwMode="auto">
            <a:xfrm>
              <a:off x="770" y="2617"/>
              <a:ext cx="16" cy="1"/>
            </a:xfrm>
            <a:prstGeom prst="line">
              <a:avLst/>
            </a:prstGeom>
            <a:noFill/>
            <a:ln w="4445">
              <a:solidFill>
                <a:srgbClr val="000000"/>
              </a:solidFill>
              <a:round/>
              <a:headEnd/>
              <a:tailEnd/>
            </a:ln>
          </p:spPr>
          <p:txBody>
            <a:bodyPr/>
            <a:lstStyle/>
            <a:p>
              <a:endParaRPr lang="en-US" dirty="0"/>
            </a:p>
          </p:txBody>
        </p:sp>
        <p:sp>
          <p:nvSpPr>
            <p:cNvPr id="72" name="Rectangle 72"/>
            <p:cNvSpPr>
              <a:spLocks noChangeArrowheads="1"/>
            </p:cNvSpPr>
            <p:nvPr/>
          </p:nvSpPr>
          <p:spPr bwMode="auto">
            <a:xfrm>
              <a:off x="654" y="2590"/>
              <a:ext cx="50" cy="46"/>
            </a:xfrm>
            <a:prstGeom prst="rect">
              <a:avLst/>
            </a:prstGeom>
            <a:noFill/>
            <a:ln w="9525">
              <a:noFill/>
              <a:miter lim="800000"/>
              <a:headEnd/>
              <a:tailEnd/>
            </a:ln>
          </p:spPr>
          <p:txBody>
            <a:bodyPr wrap="none" lIns="0" tIns="0" rIns="0" bIns="0">
              <a:spAutoFit/>
            </a:bodyPr>
            <a:lstStyle/>
            <a:p>
              <a:r>
                <a:rPr lang="en-US" sz="600" dirty="0"/>
                <a:t>0.8</a:t>
              </a:r>
              <a:endParaRPr lang="de-DE">
                <a:latin typeface="Lucida Sans Unicode" pitchFamily="34" charset="0"/>
              </a:endParaRPr>
            </a:p>
          </p:txBody>
        </p:sp>
        <p:sp>
          <p:nvSpPr>
            <p:cNvPr id="73" name="Line 73"/>
            <p:cNvSpPr>
              <a:spLocks noChangeShapeType="1"/>
            </p:cNvSpPr>
            <p:nvPr/>
          </p:nvSpPr>
          <p:spPr bwMode="auto">
            <a:xfrm>
              <a:off x="776" y="2563"/>
              <a:ext cx="10" cy="0"/>
            </a:xfrm>
            <a:prstGeom prst="line">
              <a:avLst/>
            </a:prstGeom>
            <a:noFill/>
            <a:ln w="4445">
              <a:solidFill>
                <a:srgbClr val="000000"/>
              </a:solidFill>
              <a:round/>
              <a:headEnd/>
              <a:tailEnd/>
            </a:ln>
          </p:spPr>
          <p:txBody>
            <a:bodyPr/>
            <a:lstStyle/>
            <a:p>
              <a:endParaRPr lang="en-US" dirty="0"/>
            </a:p>
          </p:txBody>
        </p:sp>
        <p:sp>
          <p:nvSpPr>
            <p:cNvPr id="74" name="Line 74"/>
            <p:cNvSpPr>
              <a:spLocks noChangeShapeType="1"/>
            </p:cNvSpPr>
            <p:nvPr/>
          </p:nvSpPr>
          <p:spPr bwMode="auto">
            <a:xfrm>
              <a:off x="770" y="2508"/>
              <a:ext cx="16" cy="1"/>
            </a:xfrm>
            <a:prstGeom prst="line">
              <a:avLst/>
            </a:prstGeom>
            <a:noFill/>
            <a:ln w="4445">
              <a:solidFill>
                <a:srgbClr val="000000"/>
              </a:solidFill>
              <a:round/>
              <a:headEnd/>
              <a:tailEnd/>
            </a:ln>
          </p:spPr>
          <p:txBody>
            <a:bodyPr/>
            <a:lstStyle/>
            <a:p>
              <a:endParaRPr lang="en-US" dirty="0"/>
            </a:p>
          </p:txBody>
        </p:sp>
        <p:sp>
          <p:nvSpPr>
            <p:cNvPr id="75" name="Rectangle 75"/>
            <p:cNvSpPr>
              <a:spLocks noChangeArrowheads="1"/>
            </p:cNvSpPr>
            <p:nvPr/>
          </p:nvSpPr>
          <p:spPr bwMode="auto">
            <a:xfrm>
              <a:off x="654" y="2482"/>
              <a:ext cx="50" cy="46"/>
            </a:xfrm>
            <a:prstGeom prst="rect">
              <a:avLst/>
            </a:prstGeom>
            <a:noFill/>
            <a:ln w="9525">
              <a:noFill/>
              <a:miter lim="800000"/>
              <a:headEnd/>
              <a:tailEnd/>
            </a:ln>
          </p:spPr>
          <p:txBody>
            <a:bodyPr wrap="none" lIns="0" tIns="0" rIns="0" bIns="0">
              <a:spAutoFit/>
            </a:bodyPr>
            <a:lstStyle/>
            <a:p>
              <a:r>
                <a:rPr lang="en-US" sz="600" dirty="0"/>
                <a:t>1.0</a:t>
              </a:r>
              <a:endParaRPr lang="de-DE">
                <a:latin typeface="Lucida Sans Unicode" pitchFamily="34" charset="0"/>
              </a:endParaRPr>
            </a:p>
          </p:txBody>
        </p:sp>
        <p:sp>
          <p:nvSpPr>
            <p:cNvPr id="76" name="Line 76"/>
            <p:cNvSpPr>
              <a:spLocks noChangeShapeType="1"/>
            </p:cNvSpPr>
            <p:nvPr/>
          </p:nvSpPr>
          <p:spPr bwMode="auto">
            <a:xfrm>
              <a:off x="776" y="2454"/>
              <a:ext cx="10" cy="0"/>
            </a:xfrm>
            <a:prstGeom prst="line">
              <a:avLst/>
            </a:prstGeom>
            <a:noFill/>
            <a:ln w="4445">
              <a:solidFill>
                <a:srgbClr val="000000"/>
              </a:solidFill>
              <a:round/>
              <a:headEnd/>
              <a:tailEnd/>
            </a:ln>
          </p:spPr>
          <p:txBody>
            <a:bodyPr/>
            <a:lstStyle/>
            <a:p>
              <a:endParaRPr lang="en-US" dirty="0"/>
            </a:p>
          </p:txBody>
        </p:sp>
        <p:sp>
          <p:nvSpPr>
            <p:cNvPr id="77" name="Rectangle 77"/>
            <p:cNvSpPr>
              <a:spLocks noChangeArrowheads="1"/>
            </p:cNvSpPr>
            <p:nvPr/>
          </p:nvSpPr>
          <p:spPr bwMode="auto">
            <a:xfrm>
              <a:off x="786" y="2406"/>
              <a:ext cx="4150" cy="658"/>
            </a:xfrm>
            <a:prstGeom prst="rect">
              <a:avLst/>
            </a:prstGeom>
            <a:noFill/>
            <a:ln w="4445">
              <a:solidFill>
                <a:srgbClr val="000000"/>
              </a:solidFill>
              <a:miter lim="800000"/>
              <a:headEnd/>
              <a:tailEnd/>
            </a:ln>
          </p:spPr>
          <p:txBody>
            <a:bodyPr/>
            <a:lstStyle/>
            <a:p>
              <a:endParaRPr lang="en-US" dirty="0">
                <a:latin typeface="Lucida Sans Unicode" pitchFamily="34" charset="0"/>
              </a:endParaRPr>
            </a:p>
          </p:txBody>
        </p:sp>
        <p:sp>
          <p:nvSpPr>
            <p:cNvPr id="78" name="Freeform 78"/>
            <p:cNvSpPr>
              <a:spLocks/>
            </p:cNvSpPr>
            <p:nvPr/>
          </p:nvSpPr>
          <p:spPr bwMode="auto">
            <a:xfrm>
              <a:off x="787" y="1036"/>
              <a:ext cx="4143" cy="689"/>
            </a:xfrm>
            <a:custGeom>
              <a:avLst/>
              <a:gdLst>
                <a:gd name="T0" fmla="*/ 55 w 1216"/>
                <a:gd name="T1" fmla="*/ 683 h 123"/>
                <a:gd name="T2" fmla="*/ 112 w 1216"/>
                <a:gd name="T3" fmla="*/ 672 h 123"/>
                <a:gd name="T4" fmla="*/ 170 w 1216"/>
                <a:gd name="T5" fmla="*/ 689 h 123"/>
                <a:gd name="T6" fmla="*/ 225 w 1216"/>
                <a:gd name="T7" fmla="*/ 678 h 123"/>
                <a:gd name="T8" fmla="*/ 279 w 1216"/>
                <a:gd name="T9" fmla="*/ 678 h 123"/>
                <a:gd name="T10" fmla="*/ 337 w 1216"/>
                <a:gd name="T11" fmla="*/ 667 h 123"/>
                <a:gd name="T12" fmla="*/ 395 w 1216"/>
                <a:gd name="T13" fmla="*/ 672 h 123"/>
                <a:gd name="T14" fmla="*/ 450 w 1216"/>
                <a:gd name="T15" fmla="*/ 672 h 123"/>
                <a:gd name="T16" fmla="*/ 508 w 1216"/>
                <a:gd name="T17" fmla="*/ 678 h 123"/>
                <a:gd name="T18" fmla="*/ 569 w 1216"/>
                <a:gd name="T19" fmla="*/ 661 h 123"/>
                <a:gd name="T20" fmla="*/ 627 w 1216"/>
                <a:gd name="T21" fmla="*/ 672 h 123"/>
                <a:gd name="T22" fmla="*/ 685 w 1216"/>
                <a:gd name="T23" fmla="*/ 672 h 123"/>
                <a:gd name="T24" fmla="*/ 743 w 1216"/>
                <a:gd name="T25" fmla="*/ 689 h 123"/>
                <a:gd name="T26" fmla="*/ 801 w 1216"/>
                <a:gd name="T27" fmla="*/ 683 h 123"/>
                <a:gd name="T28" fmla="*/ 859 w 1216"/>
                <a:gd name="T29" fmla="*/ 678 h 123"/>
                <a:gd name="T30" fmla="*/ 917 w 1216"/>
                <a:gd name="T31" fmla="*/ 672 h 123"/>
                <a:gd name="T32" fmla="*/ 974 w 1216"/>
                <a:gd name="T33" fmla="*/ 644 h 123"/>
                <a:gd name="T34" fmla="*/ 1032 w 1216"/>
                <a:gd name="T35" fmla="*/ 655 h 123"/>
                <a:gd name="T36" fmla="*/ 1094 w 1216"/>
                <a:gd name="T37" fmla="*/ 661 h 123"/>
                <a:gd name="T38" fmla="*/ 1152 w 1216"/>
                <a:gd name="T39" fmla="*/ 409 h 123"/>
                <a:gd name="T40" fmla="*/ 1210 w 1216"/>
                <a:gd name="T41" fmla="*/ 683 h 123"/>
                <a:gd name="T42" fmla="*/ 1271 w 1216"/>
                <a:gd name="T43" fmla="*/ 650 h 123"/>
                <a:gd name="T44" fmla="*/ 1332 w 1216"/>
                <a:gd name="T45" fmla="*/ 672 h 123"/>
                <a:gd name="T46" fmla="*/ 1393 w 1216"/>
                <a:gd name="T47" fmla="*/ 622 h 123"/>
                <a:gd name="T48" fmla="*/ 1455 w 1216"/>
                <a:gd name="T49" fmla="*/ 689 h 123"/>
                <a:gd name="T50" fmla="*/ 1523 w 1216"/>
                <a:gd name="T51" fmla="*/ 683 h 123"/>
                <a:gd name="T52" fmla="*/ 1584 w 1216"/>
                <a:gd name="T53" fmla="*/ 683 h 123"/>
                <a:gd name="T54" fmla="*/ 1656 w 1216"/>
                <a:gd name="T55" fmla="*/ 683 h 123"/>
                <a:gd name="T56" fmla="*/ 1714 w 1216"/>
                <a:gd name="T57" fmla="*/ 683 h 123"/>
                <a:gd name="T58" fmla="*/ 1775 w 1216"/>
                <a:gd name="T59" fmla="*/ 683 h 123"/>
                <a:gd name="T60" fmla="*/ 1843 w 1216"/>
                <a:gd name="T61" fmla="*/ 661 h 123"/>
                <a:gd name="T62" fmla="*/ 1908 w 1216"/>
                <a:gd name="T63" fmla="*/ 532 h 123"/>
                <a:gd name="T64" fmla="*/ 1962 w 1216"/>
                <a:gd name="T65" fmla="*/ 683 h 123"/>
                <a:gd name="T66" fmla="*/ 2034 w 1216"/>
                <a:gd name="T67" fmla="*/ 689 h 123"/>
                <a:gd name="T68" fmla="*/ 2102 w 1216"/>
                <a:gd name="T69" fmla="*/ 683 h 123"/>
                <a:gd name="T70" fmla="*/ 2163 w 1216"/>
                <a:gd name="T71" fmla="*/ 683 h 123"/>
                <a:gd name="T72" fmla="*/ 2228 w 1216"/>
                <a:gd name="T73" fmla="*/ 689 h 123"/>
                <a:gd name="T74" fmla="*/ 2300 w 1216"/>
                <a:gd name="T75" fmla="*/ 678 h 123"/>
                <a:gd name="T76" fmla="*/ 2365 w 1216"/>
                <a:gd name="T77" fmla="*/ 672 h 123"/>
                <a:gd name="T78" fmla="*/ 2429 w 1216"/>
                <a:gd name="T79" fmla="*/ 683 h 123"/>
                <a:gd name="T80" fmla="*/ 2511 w 1216"/>
                <a:gd name="T81" fmla="*/ 683 h 123"/>
                <a:gd name="T82" fmla="*/ 2576 w 1216"/>
                <a:gd name="T83" fmla="*/ 689 h 123"/>
                <a:gd name="T84" fmla="*/ 2640 w 1216"/>
                <a:gd name="T85" fmla="*/ 683 h 123"/>
                <a:gd name="T86" fmla="*/ 2709 w 1216"/>
                <a:gd name="T87" fmla="*/ 689 h 123"/>
                <a:gd name="T88" fmla="*/ 2784 w 1216"/>
                <a:gd name="T89" fmla="*/ 689 h 123"/>
                <a:gd name="T90" fmla="*/ 2852 w 1216"/>
                <a:gd name="T91" fmla="*/ 672 h 123"/>
                <a:gd name="T92" fmla="*/ 2916 w 1216"/>
                <a:gd name="T93" fmla="*/ 689 h 123"/>
                <a:gd name="T94" fmla="*/ 3002 w 1216"/>
                <a:gd name="T95" fmla="*/ 689 h 123"/>
                <a:gd name="T96" fmla="*/ 3077 w 1216"/>
                <a:gd name="T97" fmla="*/ 678 h 123"/>
                <a:gd name="T98" fmla="*/ 3138 w 1216"/>
                <a:gd name="T99" fmla="*/ 683 h 123"/>
                <a:gd name="T100" fmla="*/ 3206 w 1216"/>
                <a:gd name="T101" fmla="*/ 650 h 123"/>
                <a:gd name="T102" fmla="*/ 3278 w 1216"/>
                <a:gd name="T103" fmla="*/ 639 h 123"/>
                <a:gd name="T104" fmla="*/ 3346 w 1216"/>
                <a:gd name="T105" fmla="*/ 689 h 123"/>
                <a:gd name="T106" fmla="*/ 3410 w 1216"/>
                <a:gd name="T107" fmla="*/ 672 h 123"/>
                <a:gd name="T108" fmla="*/ 3475 w 1216"/>
                <a:gd name="T109" fmla="*/ 689 h 123"/>
                <a:gd name="T110" fmla="*/ 3543 w 1216"/>
                <a:gd name="T111" fmla="*/ 678 h 123"/>
                <a:gd name="T112" fmla="*/ 3618 w 1216"/>
                <a:gd name="T113" fmla="*/ 689 h 123"/>
                <a:gd name="T114" fmla="*/ 3700 w 1216"/>
                <a:gd name="T115" fmla="*/ 683 h 123"/>
                <a:gd name="T116" fmla="*/ 3778 w 1216"/>
                <a:gd name="T117" fmla="*/ 683 h 123"/>
                <a:gd name="T118" fmla="*/ 3850 w 1216"/>
                <a:gd name="T119" fmla="*/ 689 h 123"/>
                <a:gd name="T120" fmla="*/ 3935 w 1216"/>
                <a:gd name="T121" fmla="*/ 689 h 123"/>
                <a:gd name="T122" fmla="*/ 4017 w 1216"/>
                <a:gd name="T123" fmla="*/ 689 h 123"/>
                <a:gd name="T124" fmla="*/ 4102 w 1216"/>
                <a:gd name="T125" fmla="*/ 689 h 1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6"/>
                <a:gd name="T190" fmla="*/ 0 h 123"/>
                <a:gd name="T191" fmla="*/ 1216 w 1216"/>
                <a:gd name="T192" fmla="*/ 123 h 1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6" h="123">
                  <a:moveTo>
                    <a:pt x="0" y="123"/>
                  </a:moveTo>
                  <a:lnTo>
                    <a:pt x="0" y="123"/>
                  </a:lnTo>
                  <a:lnTo>
                    <a:pt x="0" y="122"/>
                  </a:lnTo>
                  <a:lnTo>
                    <a:pt x="0" y="123"/>
                  </a:lnTo>
                  <a:lnTo>
                    <a:pt x="1" y="123"/>
                  </a:lnTo>
                  <a:lnTo>
                    <a:pt x="1" y="121"/>
                  </a:lnTo>
                  <a:lnTo>
                    <a:pt x="1" y="122"/>
                  </a:lnTo>
                  <a:lnTo>
                    <a:pt x="2" y="122"/>
                  </a:lnTo>
                  <a:lnTo>
                    <a:pt x="2" y="123"/>
                  </a:lnTo>
                  <a:lnTo>
                    <a:pt x="3" y="123"/>
                  </a:lnTo>
                  <a:lnTo>
                    <a:pt x="3" y="120"/>
                  </a:lnTo>
                  <a:lnTo>
                    <a:pt x="3" y="122"/>
                  </a:lnTo>
                  <a:lnTo>
                    <a:pt x="4" y="122"/>
                  </a:lnTo>
                  <a:lnTo>
                    <a:pt x="4" y="119"/>
                  </a:lnTo>
                  <a:lnTo>
                    <a:pt x="5" y="119"/>
                  </a:lnTo>
                  <a:lnTo>
                    <a:pt x="5" y="121"/>
                  </a:lnTo>
                  <a:lnTo>
                    <a:pt x="6" y="121"/>
                  </a:lnTo>
                  <a:lnTo>
                    <a:pt x="6" y="108"/>
                  </a:lnTo>
                  <a:lnTo>
                    <a:pt x="6" y="119"/>
                  </a:lnTo>
                  <a:lnTo>
                    <a:pt x="7" y="119"/>
                  </a:lnTo>
                  <a:lnTo>
                    <a:pt x="7" y="122"/>
                  </a:lnTo>
                  <a:lnTo>
                    <a:pt x="7" y="119"/>
                  </a:lnTo>
                  <a:lnTo>
                    <a:pt x="8" y="119"/>
                  </a:lnTo>
                  <a:lnTo>
                    <a:pt x="8" y="122"/>
                  </a:lnTo>
                  <a:lnTo>
                    <a:pt x="9" y="122"/>
                  </a:lnTo>
                  <a:lnTo>
                    <a:pt x="9" y="123"/>
                  </a:lnTo>
                  <a:lnTo>
                    <a:pt x="10" y="122"/>
                  </a:lnTo>
                  <a:lnTo>
                    <a:pt x="10" y="121"/>
                  </a:lnTo>
                  <a:lnTo>
                    <a:pt x="11" y="121"/>
                  </a:lnTo>
                  <a:lnTo>
                    <a:pt x="11" y="122"/>
                  </a:lnTo>
                  <a:lnTo>
                    <a:pt x="12" y="122"/>
                  </a:lnTo>
                  <a:lnTo>
                    <a:pt x="12" y="123"/>
                  </a:lnTo>
                  <a:lnTo>
                    <a:pt x="13" y="123"/>
                  </a:lnTo>
                  <a:lnTo>
                    <a:pt x="13" y="121"/>
                  </a:lnTo>
                  <a:lnTo>
                    <a:pt x="14" y="121"/>
                  </a:lnTo>
                  <a:lnTo>
                    <a:pt x="14" y="123"/>
                  </a:lnTo>
                  <a:lnTo>
                    <a:pt x="15" y="121"/>
                  </a:lnTo>
                  <a:lnTo>
                    <a:pt x="15" y="118"/>
                  </a:lnTo>
                  <a:lnTo>
                    <a:pt x="16" y="118"/>
                  </a:lnTo>
                  <a:lnTo>
                    <a:pt x="16" y="122"/>
                  </a:lnTo>
                  <a:lnTo>
                    <a:pt x="16" y="119"/>
                  </a:lnTo>
                  <a:lnTo>
                    <a:pt x="17" y="119"/>
                  </a:lnTo>
                  <a:lnTo>
                    <a:pt x="17" y="123"/>
                  </a:lnTo>
                  <a:lnTo>
                    <a:pt x="17" y="120"/>
                  </a:lnTo>
                  <a:lnTo>
                    <a:pt x="18" y="120"/>
                  </a:lnTo>
                  <a:lnTo>
                    <a:pt x="18" y="123"/>
                  </a:lnTo>
                  <a:lnTo>
                    <a:pt x="18" y="120"/>
                  </a:lnTo>
                  <a:lnTo>
                    <a:pt x="19" y="120"/>
                  </a:lnTo>
                  <a:lnTo>
                    <a:pt x="19" y="122"/>
                  </a:lnTo>
                  <a:lnTo>
                    <a:pt x="19" y="120"/>
                  </a:lnTo>
                  <a:lnTo>
                    <a:pt x="20" y="120"/>
                  </a:lnTo>
                  <a:lnTo>
                    <a:pt x="20" y="121"/>
                  </a:lnTo>
                  <a:lnTo>
                    <a:pt x="21" y="121"/>
                  </a:lnTo>
                  <a:lnTo>
                    <a:pt x="21" y="122"/>
                  </a:lnTo>
                  <a:lnTo>
                    <a:pt x="21" y="121"/>
                  </a:lnTo>
                  <a:lnTo>
                    <a:pt x="22" y="121"/>
                  </a:lnTo>
                  <a:lnTo>
                    <a:pt x="22" y="122"/>
                  </a:lnTo>
                  <a:lnTo>
                    <a:pt x="23" y="121"/>
                  </a:lnTo>
                  <a:lnTo>
                    <a:pt x="23" y="118"/>
                  </a:lnTo>
                  <a:lnTo>
                    <a:pt x="24" y="118"/>
                  </a:lnTo>
                  <a:lnTo>
                    <a:pt x="24" y="119"/>
                  </a:lnTo>
                  <a:lnTo>
                    <a:pt x="24" y="118"/>
                  </a:lnTo>
                  <a:lnTo>
                    <a:pt x="25" y="118"/>
                  </a:lnTo>
                  <a:lnTo>
                    <a:pt x="25" y="120"/>
                  </a:lnTo>
                  <a:lnTo>
                    <a:pt x="25" y="119"/>
                  </a:lnTo>
                  <a:lnTo>
                    <a:pt x="26" y="119"/>
                  </a:lnTo>
                  <a:lnTo>
                    <a:pt x="26" y="104"/>
                  </a:lnTo>
                  <a:lnTo>
                    <a:pt x="26" y="115"/>
                  </a:lnTo>
                  <a:lnTo>
                    <a:pt x="27" y="115"/>
                  </a:lnTo>
                  <a:lnTo>
                    <a:pt x="27" y="96"/>
                  </a:lnTo>
                  <a:lnTo>
                    <a:pt x="27" y="115"/>
                  </a:lnTo>
                  <a:lnTo>
                    <a:pt x="28" y="115"/>
                  </a:lnTo>
                  <a:lnTo>
                    <a:pt x="28" y="120"/>
                  </a:lnTo>
                  <a:lnTo>
                    <a:pt x="28" y="118"/>
                  </a:lnTo>
                  <a:lnTo>
                    <a:pt x="29" y="118"/>
                  </a:lnTo>
                  <a:lnTo>
                    <a:pt x="29" y="121"/>
                  </a:lnTo>
                  <a:lnTo>
                    <a:pt x="30" y="121"/>
                  </a:lnTo>
                  <a:lnTo>
                    <a:pt x="30" y="123"/>
                  </a:lnTo>
                  <a:lnTo>
                    <a:pt x="30" y="122"/>
                  </a:lnTo>
                  <a:lnTo>
                    <a:pt x="31" y="122"/>
                  </a:lnTo>
                  <a:lnTo>
                    <a:pt x="32" y="122"/>
                  </a:lnTo>
                  <a:lnTo>
                    <a:pt x="32" y="120"/>
                  </a:lnTo>
                  <a:lnTo>
                    <a:pt x="33" y="120"/>
                  </a:lnTo>
                  <a:lnTo>
                    <a:pt x="33" y="122"/>
                  </a:lnTo>
                  <a:lnTo>
                    <a:pt x="33" y="120"/>
                  </a:lnTo>
                  <a:lnTo>
                    <a:pt x="34" y="120"/>
                  </a:lnTo>
                  <a:lnTo>
                    <a:pt x="34" y="121"/>
                  </a:lnTo>
                  <a:lnTo>
                    <a:pt x="35" y="121"/>
                  </a:lnTo>
                  <a:lnTo>
                    <a:pt x="35" y="119"/>
                  </a:lnTo>
                  <a:lnTo>
                    <a:pt x="35" y="123"/>
                  </a:lnTo>
                  <a:lnTo>
                    <a:pt x="35" y="121"/>
                  </a:lnTo>
                  <a:lnTo>
                    <a:pt x="36" y="121"/>
                  </a:lnTo>
                  <a:lnTo>
                    <a:pt x="36" y="123"/>
                  </a:lnTo>
                  <a:lnTo>
                    <a:pt x="36" y="122"/>
                  </a:lnTo>
                  <a:lnTo>
                    <a:pt x="37" y="122"/>
                  </a:lnTo>
                  <a:lnTo>
                    <a:pt x="37" y="119"/>
                  </a:lnTo>
                  <a:lnTo>
                    <a:pt x="38" y="119"/>
                  </a:lnTo>
                  <a:lnTo>
                    <a:pt x="38" y="123"/>
                  </a:lnTo>
                  <a:lnTo>
                    <a:pt x="38" y="119"/>
                  </a:lnTo>
                  <a:lnTo>
                    <a:pt x="39" y="119"/>
                  </a:lnTo>
                  <a:lnTo>
                    <a:pt x="39" y="121"/>
                  </a:lnTo>
                  <a:lnTo>
                    <a:pt x="40" y="121"/>
                  </a:lnTo>
                  <a:lnTo>
                    <a:pt x="40" y="118"/>
                  </a:lnTo>
                  <a:lnTo>
                    <a:pt x="41" y="118"/>
                  </a:lnTo>
                  <a:lnTo>
                    <a:pt x="41" y="117"/>
                  </a:lnTo>
                  <a:lnTo>
                    <a:pt x="41" y="118"/>
                  </a:lnTo>
                  <a:lnTo>
                    <a:pt x="42" y="118"/>
                  </a:lnTo>
                  <a:lnTo>
                    <a:pt x="42" y="121"/>
                  </a:lnTo>
                  <a:lnTo>
                    <a:pt x="42" y="119"/>
                  </a:lnTo>
                  <a:lnTo>
                    <a:pt x="43" y="119"/>
                  </a:lnTo>
                  <a:lnTo>
                    <a:pt x="43" y="122"/>
                  </a:lnTo>
                  <a:lnTo>
                    <a:pt x="43" y="121"/>
                  </a:lnTo>
                  <a:lnTo>
                    <a:pt x="44" y="121"/>
                  </a:lnTo>
                  <a:lnTo>
                    <a:pt x="44" y="122"/>
                  </a:lnTo>
                  <a:lnTo>
                    <a:pt x="45" y="122"/>
                  </a:lnTo>
                  <a:lnTo>
                    <a:pt x="45" y="119"/>
                  </a:lnTo>
                  <a:lnTo>
                    <a:pt x="45" y="120"/>
                  </a:lnTo>
                  <a:lnTo>
                    <a:pt x="46" y="120"/>
                  </a:lnTo>
                  <a:lnTo>
                    <a:pt x="46" y="122"/>
                  </a:lnTo>
                  <a:lnTo>
                    <a:pt x="47" y="120"/>
                  </a:lnTo>
                  <a:lnTo>
                    <a:pt x="47" y="111"/>
                  </a:lnTo>
                  <a:lnTo>
                    <a:pt x="47" y="120"/>
                  </a:lnTo>
                  <a:lnTo>
                    <a:pt x="48" y="120"/>
                  </a:lnTo>
                  <a:lnTo>
                    <a:pt x="48" y="109"/>
                  </a:lnTo>
                  <a:lnTo>
                    <a:pt x="48" y="122"/>
                  </a:lnTo>
                  <a:lnTo>
                    <a:pt x="48" y="121"/>
                  </a:lnTo>
                  <a:lnTo>
                    <a:pt x="49" y="121"/>
                  </a:lnTo>
                  <a:lnTo>
                    <a:pt x="49" y="123"/>
                  </a:lnTo>
                  <a:lnTo>
                    <a:pt x="50" y="123"/>
                  </a:lnTo>
                  <a:lnTo>
                    <a:pt x="50" y="120"/>
                  </a:lnTo>
                  <a:lnTo>
                    <a:pt x="50" y="123"/>
                  </a:lnTo>
                  <a:lnTo>
                    <a:pt x="51" y="123"/>
                  </a:lnTo>
                  <a:lnTo>
                    <a:pt x="51" y="119"/>
                  </a:lnTo>
                  <a:lnTo>
                    <a:pt x="52" y="119"/>
                  </a:lnTo>
                  <a:lnTo>
                    <a:pt x="52" y="122"/>
                  </a:lnTo>
                  <a:lnTo>
                    <a:pt x="53" y="122"/>
                  </a:lnTo>
                  <a:lnTo>
                    <a:pt x="53" y="123"/>
                  </a:lnTo>
                  <a:lnTo>
                    <a:pt x="54" y="122"/>
                  </a:lnTo>
                  <a:lnTo>
                    <a:pt x="54" y="121"/>
                  </a:lnTo>
                  <a:lnTo>
                    <a:pt x="54" y="122"/>
                  </a:lnTo>
                  <a:lnTo>
                    <a:pt x="55" y="122"/>
                  </a:lnTo>
                  <a:lnTo>
                    <a:pt x="55" y="120"/>
                  </a:lnTo>
                  <a:lnTo>
                    <a:pt x="55" y="123"/>
                  </a:lnTo>
                  <a:lnTo>
                    <a:pt x="55" y="120"/>
                  </a:lnTo>
                  <a:lnTo>
                    <a:pt x="56" y="120"/>
                  </a:lnTo>
                  <a:lnTo>
                    <a:pt x="56" y="123"/>
                  </a:lnTo>
                  <a:lnTo>
                    <a:pt x="56" y="120"/>
                  </a:lnTo>
                  <a:lnTo>
                    <a:pt x="57" y="120"/>
                  </a:lnTo>
                  <a:lnTo>
                    <a:pt x="57" y="122"/>
                  </a:lnTo>
                  <a:lnTo>
                    <a:pt x="57" y="121"/>
                  </a:lnTo>
                  <a:lnTo>
                    <a:pt x="58" y="121"/>
                  </a:lnTo>
                  <a:lnTo>
                    <a:pt x="58" y="123"/>
                  </a:lnTo>
                  <a:lnTo>
                    <a:pt x="58" y="122"/>
                  </a:lnTo>
                  <a:lnTo>
                    <a:pt x="59" y="122"/>
                  </a:lnTo>
                  <a:lnTo>
                    <a:pt x="59" y="123"/>
                  </a:lnTo>
                  <a:lnTo>
                    <a:pt x="60" y="123"/>
                  </a:lnTo>
                  <a:lnTo>
                    <a:pt x="60" y="121"/>
                  </a:lnTo>
                  <a:lnTo>
                    <a:pt x="61" y="121"/>
                  </a:lnTo>
                  <a:lnTo>
                    <a:pt x="61" y="123"/>
                  </a:lnTo>
                  <a:lnTo>
                    <a:pt x="61" y="122"/>
                  </a:lnTo>
                  <a:lnTo>
                    <a:pt x="62" y="122"/>
                  </a:lnTo>
                  <a:lnTo>
                    <a:pt x="62" y="120"/>
                  </a:lnTo>
                  <a:lnTo>
                    <a:pt x="62" y="122"/>
                  </a:lnTo>
                  <a:lnTo>
                    <a:pt x="63" y="122"/>
                  </a:lnTo>
                  <a:lnTo>
                    <a:pt x="63" y="119"/>
                  </a:lnTo>
                  <a:lnTo>
                    <a:pt x="63" y="121"/>
                  </a:lnTo>
                  <a:lnTo>
                    <a:pt x="64" y="121"/>
                  </a:lnTo>
                  <a:lnTo>
                    <a:pt x="64" y="116"/>
                  </a:lnTo>
                  <a:lnTo>
                    <a:pt x="65" y="116"/>
                  </a:lnTo>
                  <a:lnTo>
                    <a:pt x="65" y="122"/>
                  </a:lnTo>
                  <a:lnTo>
                    <a:pt x="65" y="120"/>
                  </a:lnTo>
                  <a:lnTo>
                    <a:pt x="66" y="120"/>
                  </a:lnTo>
                  <a:lnTo>
                    <a:pt x="66" y="121"/>
                  </a:lnTo>
                  <a:lnTo>
                    <a:pt x="67" y="121"/>
                  </a:lnTo>
                  <a:lnTo>
                    <a:pt x="67" y="122"/>
                  </a:lnTo>
                  <a:lnTo>
                    <a:pt x="67" y="121"/>
                  </a:lnTo>
                  <a:lnTo>
                    <a:pt x="68" y="121"/>
                  </a:lnTo>
                  <a:lnTo>
                    <a:pt x="68" y="122"/>
                  </a:lnTo>
                  <a:lnTo>
                    <a:pt x="68" y="121"/>
                  </a:lnTo>
                  <a:lnTo>
                    <a:pt x="69" y="121"/>
                  </a:lnTo>
                  <a:lnTo>
                    <a:pt x="69" y="123"/>
                  </a:lnTo>
                  <a:lnTo>
                    <a:pt x="69" y="122"/>
                  </a:lnTo>
                  <a:lnTo>
                    <a:pt x="70" y="122"/>
                  </a:lnTo>
                  <a:lnTo>
                    <a:pt x="70" y="120"/>
                  </a:lnTo>
                  <a:lnTo>
                    <a:pt x="70" y="121"/>
                  </a:lnTo>
                  <a:lnTo>
                    <a:pt x="71" y="121"/>
                  </a:lnTo>
                  <a:lnTo>
                    <a:pt x="71" y="119"/>
                  </a:lnTo>
                  <a:lnTo>
                    <a:pt x="71" y="120"/>
                  </a:lnTo>
                  <a:lnTo>
                    <a:pt x="72" y="120"/>
                  </a:lnTo>
                  <a:lnTo>
                    <a:pt x="72" y="122"/>
                  </a:lnTo>
                  <a:lnTo>
                    <a:pt x="72" y="121"/>
                  </a:lnTo>
                  <a:lnTo>
                    <a:pt x="73" y="121"/>
                  </a:lnTo>
                  <a:lnTo>
                    <a:pt x="73" y="123"/>
                  </a:lnTo>
                  <a:lnTo>
                    <a:pt x="73" y="121"/>
                  </a:lnTo>
                  <a:lnTo>
                    <a:pt x="74" y="121"/>
                  </a:lnTo>
                  <a:lnTo>
                    <a:pt x="74" y="122"/>
                  </a:lnTo>
                  <a:lnTo>
                    <a:pt x="74" y="121"/>
                  </a:lnTo>
                  <a:lnTo>
                    <a:pt x="75" y="121"/>
                  </a:lnTo>
                  <a:lnTo>
                    <a:pt x="75" y="122"/>
                  </a:lnTo>
                  <a:lnTo>
                    <a:pt x="76" y="122"/>
                  </a:lnTo>
                  <a:lnTo>
                    <a:pt x="76" y="120"/>
                  </a:lnTo>
                  <a:lnTo>
                    <a:pt x="76" y="123"/>
                  </a:lnTo>
                  <a:lnTo>
                    <a:pt x="76" y="122"/>
                  </a:lnTo>
                  <a:lnTo>
                    <a:pt x="77" y="122"/>
                  </a:lnTo>
                  <a:lnTo>
                    <a:pt x="77" y="123"/>
                  </a:lnTo>
                  <a:lnTo>
                    <a:pt x="78" y="122"/>
                  </a:lnTo>
                  <a:lnTo>
                    <a:pt x="78" y="120"/>
                  </a:lnTo>
                  <a:lnTo>
                    <a:pt x="79" y="120"/>
                  </a:lnTo>
                  <a:lnTo>
                    <a:pt x="79" y="122"/>
                  </a:lnTo>
                  <a:lnTo>
                    <a:pt x="80" y="122"/>
                  </a:lnTo>
                  <a:lnTo>
                    <a:pt x="80" y="119"/>
                  </a:lnTo>
                  <a:lnTo>
                    <a:pt x="80" y="123"/>
                  </a:lnTo>
                  <a:lnTo>
                    <a:pt x="80" y="121"/>
                  </a:lnTo>
                  <a:lnTo>
                    <a:pt x="81" y="121"/>
                  </a:lnTo>
                  <a:lnTo>
                    <a:pt x="81" y="118"/>
                  </a:lnTo>
                  <a:lnTo>
                    <a:pt x="81" y="119"/>
                  </a:lnTo>
                  <a:lnTo>
                    <a:pt x="82" y="119"/>
                  </a:lnTo>
                  <a:lnTo>
                    <a:pt x="82" y="121"/>
                  </a:lnTo>
                  <a:lnTo>
                    <a:pt x="82" y="120"/>
                  </a:lnTo>
                  <a:lnTo>
                    <a:pt x="83" y="120"/>
                  </a:lnTo>
                  <a:lnTo>
                    <a:pt x="83" y="121"/>
                  </a:lnTo>
                  <a:lnTo>
                    <a:pt x="84" y="121"/>
                  </a:lnTo>
                  <a:lnTo>
                    <a:pt x="84" y="122"/>
                  </a:lnTo>
                  <a:lnTo>
                    <a:pt x="85" y="121"/>
                  </a:lnTo>
                  <a:lnTo>
                    <a:pt x="85" y="118"/>
                  </a:lnTo>
                  <a:lnTo>
                    <a:pt x="86" y="118"/>
                  </a:lnTo>
                  <a:lnTo>
                    <a:pt x="86" y="121"/>
                  </a:lnTo>
                  <a:lnTo>
                    <a:pt x="86" y="119"/>
                  </a:lnTo>
                  <a:lnTo>
                    <a:pt x="87" y="119"/>
                  </a:lnTo>
                  <a:lnTo>
                    <a:pt x="87" y="121"/>
                  </a:lnTo>
                  <a:lnTo>
                    <a:pt x="88" y="119"/>
                  </a:lnTo>
                  <a:lnTo>
                    <a:pt x="88" y="116"/>
                  </a:lnTo>
                  <a:lnTo>
                    <a:pt x="89" y="116"/>
                  </a:lnTo>
                  <a:lnTo>
                    <a:pt x="89" y="88"/>
                  </a:lnTo>
                  <a:lnTo>
                    <a:pt x="89" y="89"/>
                  </a:lnTo>
                  <a:lnTo>
                    <a:pt x="90" y="89"/>
                  </a:lnTo>
                  <a:lnTo>
                    <a:pt x="90" y="113"/>
                  </a:lnTo>
                  <a:lnTo>
                    <a:pt x="91" y="113"/>
                  </a:lnTo>
                  <a:lnTo>
                    <a:pt x="91" y="120"/>
                  </a:lnTo>
                  <a:lnTo>
                    <a:pt x="91" y="114"/>
                  </a:lnTo>
                  <a:lnTo>
                    <a:pt x="92" y="114"/>
                  </a:lnTo>
                  <a:lnTo>
                    <a:pt x="92" y="120"/>
                  </a:lnTo>
                  <a:lnTo>
                    <a:pt x="92" y="116"/>
                  </a:lnTo>
                  <a:lnTo>
                    <a:pt x="93" y="116"/>
                  </a:lnTo>
                  <a:lnTo>
                    <a:pt x="93" y="98"/>
                  </a:lnTo>
                  <a:lnTo>
                    <a:pt x="93" y="115"/>
                  </a:lnTo>
                  <a:lnTo>
                    <a:pt x="94" y="115"/>
                  </a:lnTo>
                  <a:lnTo>
                    <a:pt x="94" y="97"/>
                  </a:lnTo>
                  <a:lnTo>
                    <a:pt x="94" y="115"/>
                  </a:lnTo>
                  <a:lnTo>
                    <a:pt x="95" y="115"/>
                  </a:lnTo>
                  <a:lnTo>
                    <a:pt x="95" y="120"/>
                  </a:lnTo>
                  <a:lnTo>
                    <a:pt x="96" y="120"/>
                  </a:lnTo>
                  <a:lnTo>
                    <a:pt x="96" y="113"/>
                  </a:lnTo>
                  <a:lnTo>
                    <a:pt x="96" y="121"/>
                  </a:lnTo>
                  <a:lnTo>
                    <a:pt x="96" y="116"/>
                  </a:lnTo>
                  <a:lnTo>
                    <a:pt x="97" y="116"/>
                  </a:lnTo>
                  <a:lnTo>
                    <a:pt x="97" y="111"/>
                  </a:lnTo>
                  <a:lnTo>
                    <a:pt x="97" y="116"/>
                  </a:lnTo>
                  <a:lnTo>
                    <a:pt x="98" y="116"/>
                  </a:lnTo>
                  <a:lnTo>
                    <a:pt x="98" y="118"/>
                  </a:lnTo>
                  <a:lnTo>
                    <a:pt x="99" y="118"/>
                  </a:lnTo>
                  <a:lnTo>
                    <a:pt x="99" y="119"/>
                  </a:lnTo>
                  <a:lnTo>
                    <a:pt x="100" y="119"/>
                  </a:lnTo>
                  <a:lnTo>
                    <a:pt x="100" y="108"/>
                  </a:lnTo>
                  <a:lnTo>
                    <a:pt x="100" y="116"/>
                  </a:lnTo>
                  <a:lnTo>
                    <a:pt x="101" y="116"/>
                  </a:lnTo>
                  <a:lnTo>
                    <a:pt x="101" y="104"/>
                  </a:lnTo>
                  <a:lnTo>
                    <a:pt x="101" y="116"/>
                  </a:lnTo>
                  <a:lnTo>
                    <a:pt x="102" y="116"/>
                  </a:lnTo>
                  <a:lnTo>
                    <a:pt x="102" y="121"/>
                  </a:lnTo>
                  <a:lnTo>
                    <a:pt x="102" y="119"/>
                  </a:lnTo>
                  <a:lnTo>
                    <a:pt x="103" y="119"/>
                  </a:lnTo>
                  <a:lnTo>
                    <a:pt x="103" y="120"/>
                  </a:lnTo>
                  <a:lnTo>
                    <a:pt x="103" y="119"/>
                  </a:lnTo>
                  <a:lnTo>
                    <a:pt x="104" y="119"/>
                  </a:lnTo>
                  <a:lnTo>
                    <a:pt x="104" y="121"/>
                  </a:lnTo>
                  <a:lnTo>
                    <a:pt x="104" y="120"/>
                  </a:lnTo>
                  <a:lnTo>
                    <a:pt x="105" y="120"/>
                  </a:lnTo>
                  <a:lnTo>
                    <a:pt x="105" y="121"/>
                  </a:lnTo>
                  <a:lnTo>
                    <a:pt x="106" y="121"/>
                  </a:lnTo>
                  <a:lnTo>
                    <a:pt x="106" y="115"/>
                  </a:lnTo>
                  <a:lnTo>
                    <a:pt x="106" y="119"/>
                  </a:lnTo>
                  <a:lnTo>
                    <a:pt x="107" y="119"/>
                  </a:lnTo>
                  <a:lnTo>
                    <a:pt x="107" y="111"/>
                  </a:lnTo>
                  <a:lnTo>
                    <a:pt x="107" y="117"/>
                  </a:lnTo>
                  <a:lnTo>
                    <a:pt x="108" y="117"/>
                  </a:lnTo>
                  <a:lnTo>
                    <a:pt x="108" y="121"/>
                  </a:lnTo>
                  <a:lnTo>
                    <a:pt x="108" y="120"/>
                  </a:lnTo>
                  <a:lnTo>
                    <a:pt x="109" y="120"/>
                  </a:lnTo>
                  <a:lnTo>
                    <a:pt x="109" y="123"/>
                  </a:lnTo>
                  <a:lnTo>
                    <a:pt x="109" y="120"/>
                  </a:lnTo>
                  <a:lnTo>
                    <a:pt x="110" y="120"/>
                  </a:lnTo>
                  <a:lnTo>
                    <a:pt x="110" y="121"/>
                  </a:lnTo>
                  <a:lnTo>
                    <a:pt x="111" y="121"/>
                  </a:lnTo>
                  <a:lnTo>
                    <a:pt x="111" y="119"/>
                  </a:lnTo>
                  <a:lnTo>
                    <a:pt x="111" y="120"/>
                  </a:lnTo>
                  <a:lnTo>
                    <a:pt x="112" y="120"/>
                  </a:lnTo>
                  <a:lnTo>
                    <a:pt x="112" y="122"/>
                  </a:lnTo>
                  <a:lnTo>
                    <a:pt x="112" y="120"/>
                  </a:lnTo>
                  <a:lnTo>
                    <a:pt x="113" y="120"/>
                  </a:lnTo>
                  <a:lnTo>
                    <a:pt x="113" y="123"/>
                  </a:lnTo>
                  <a:lnTo>
                    <a:pt x="113" y="122"/>
                  </a:lnTo>
                  <a:lnTo>
                    <a:pt x="114" y="122"/>
                  </a:lnTo>
                  <a:lnTo>
                    <a:pt x="114" y="123"/>
                  </a:lnTo>
                  <a:lnTo>
                    <a:pt x="115" y="122"/>
                  </a:lnTo>
                  <a:lnTo>
                    <a:pt x="115" y="120"/>
                  </a:lnTo>
                  <a:lnTo>
                    <a:pt x="116" y="120"/>
                  </a:lnTo>
                  <a:lnTo>
                    <a:pt x="116" y="123"/>
                  </a:lnTo>
                  <a:lnTo>
                    <a:pt x="116" y="121"/>
                  </a:lnTo>
                  <a:lnTo>
                    <a:pt x="117" y="121"/>
                  </a:lnTo>
                  <a:lnTo>
                    <a:pt x="117" y="122"/>
                  </a:lnTo>
                  <a:lnTo>
                    <a:pt x="117" y="121"/>
                  </a:lnTo>
                  <a:lnTo>
                    <a:pt x="118" y="121"/>
                  </a:lnTo>
                  <a:lnTo>
                    <a:pt x="118" y="122"/>
                  </a:lnTo>
                  <a:lnTo>
                    <a:pt x="118" y="121"/>
                  </a:lnTo>
                  <a:lnTo>
                    <a:pt x="119" y="121"/>
                  </a:lnTo>
                  <a:lnTo>
                    <a:pt x="119" y="122"/>
                  </a:lnTo>
                  <a:lnTo>
                    <a:pt x="120" y="122"/>
                  </a:lnTo>
                  <a:lnTo>
                    <a:pt x="120" y="120"/>
                  </a:lnTo>
                  <a:lnTo>
                    <a:pt x="120" y="121"/>
                  </a:lnTo>
                  <a:lnTo>
                    <a:pt x="121" y="121"/>
                  </a:lnTo>
                  <a:lnTo>
                    <a:pt x="121" y="123"/>
                  </a:lnTo>
                  <a:lnTo>
                    <a:pt x="121" y="122"/>
                  </a:lnTo>
                  <a:lnTo>
                    <a:pt x="122" y="122"/>
                  </a:lnTo>
                  <a:lnTo>
                    <a:pt x="122" y="123"/>
                  </a:lnTo>
                  <a:lnTo>
                    <a:pt x="123" y="123"/>
                  </a:lnTo>
                  <a:lnTo>
                    <a:pt x="123" y="121"/>
                  </a:lnTo>
                  <a:lnTo>
                    <a:pt x="124" y="121"/>
                  </a:lnTo>
                  <a:lnTo>
                    <a:pt x="124" y="123"/>
                  </a:lnTo>
                  <a:lnTo>
                    <a:pt x="125" y="123"/>
                  </a:lnTo>
                  <a:lnTo>
                    <a:pt x="125" y="119"/>
                  </a:lnTo>
                  <a:lnTo>
                    <a:pt x="125" y="122"/>
                  </a:lnTo>
                  <a:lnTo>
                    <a:pt x="126" y="122"/>
                  </a:lnTo>
                  <a:lnTo>
                    <a:pt x="126" y="118"/>
                  </a:lnTo>
                  <a:lnTo>
                    <a:pt x="126" y="122"/>
                  </a:lnTo>
                  <a:lnTo>
                    <a:pt x="127" y="122"/>
                  </a:lnTo>
                  <a:lnTo>
                    <a:pt x="127" y="123"/>
                  </a:lnTo>
                  <a:lnTo>
                    <a:pt x="127" y="122"/>
                  </a:lnTo>
                  <a:lnTo>
                    <a:pt x="128" y="122"/>
                  </a:lnTo>
                  <a:lnTo>
                    <a:pt x="128" y="123"/>
                  </a:lnTo>
                  <a:lnTo>
                    <a:pt x="128" y="122"/>
                  </a:lnTo>
                  <a:lnTo>
                    <a:pt x="129" y="122"/>
                  </a:lnTo>
                  <a:lnTo>
                    <a:pt x="129" y="123"/>
                  </a:lnTo>
                  <a:lnTo>
                    <a:pt x="130" y="123"/>
                  </a:lnTo>
                  <a:lnTo>
                    <a:pt x="130" y="120"/>
                  </a:lnTo>
                  <a:lnTo>
                    <a:pt x="130" y="121"/>
                  </a:lnTo>
                  <a:lnTo>
                    <a:pt x="131" y="121"/>
                  </a:lnTo>
                  <a:lnTo>
                    <a:pt x="131" y="119"/>
                  </a:lnTo>
                  <a:lnTo>
                    <a:pt x="132" y="119"/>
                  </a:lnTo>
                  <a:lnTo>
                    <a:pt x="132" y="120"/>
                  </a:lnTo>
                  <a:lnTo>
                    <a:pt x="133" y="120"/>
                  </a:lnTo>
                  <a:lnTo>
                    <a:pt x="133" y="118"/>
                  </a:lnTo>
                  <a:lnTo>
                    <a:pt x="133" y="119"/>
                  </a:lnTo>
                  <a:lnTo>
                    <a:pt x="134" y="119"/>
                  </a:lnTo>
                  <a:lnTo>
                    <a:pt x="134" y="120"/>
                  </a:lnTo>
                  <a:lnTo>
                    <a:pt x="135" y="120"/>
                  </a:lnTo>
                  <a:lnTo>
                    <a:pt x="135" y="122"/>
                  </a:lnTo>
                  <a:lnTo>
                    <a:pt x="135" y="121"/>
                  </a:lnTo>
                  <a:lnTo>
                    <a:pt x="136" y="121"/>
                  </a:lnTo>
                  <a:lnTo>
                    <a:pt x="136" y="123"/>
                  </a:lnTo>
                  <a:lnTo>
                    <a:pt x="136" y="122"/>
                  </a:lnTo>
                  <a:lnTo>
                    <a:pt x="137" y="122"/>
                  </a:lnTo>
                  <a:lnTo>
                    <a:pt x="137" y="123"/>
                  </a:lnTo>
                  <a:lnTo>
                    <a:pt x="138" y="122"/>
                  </a:lnTo>
                  <a:lnTo>
                    <a:pt x="138" y="120"/>
                  </a:lnTo>
                  <a:lnTo>
                    <a:pt x="139" y="120"/>
                  </a:lnTo>
                  <a:lnTo>
                    <a:pt x="139" y="121"/>
                  </a:lnTo>
                  <a:lnTo>
                    <a:pt x="139" y="120"/>
                  </a:lnTo>
                  <a:lnTo>
                    <a:pt x="140" y="120"/>
                  </a:lnTo>
                  <a:lnTo>
                    <a:pt x="140" y="123"/>
                  </a:lnTo>
                  <a:lnTo>
                    <a:pt x="140" y="120"/>
                  </a:lnTo>
                  <a:lnTo>
                    <a:pt x="141" y="120"/>
                  </a:lnTo>
                  <a:lnTo>
                    <a:pt x="141" y="122"/>
                  </a:lnTo>
                  <a:lnTo>
                    <a:pt x="141" y="121"/>
                  </a:lnTo>
                  <a:lnTo>
                    <a:pt x="142" y="121"/>
                  </a:lnTo>
                  <a:lnTo>
                    <a:pt x="142" y="122"/>
                  </a:lnTo>
                  <a:lnTo>
                    <a:pt x="143" y="122"/>
                  </a:lnTo>
                  <a:lnTo>
                    <a:pt x="143" y="120"/>
                  </a:lnTo>
                  <a:lnTo>
                    <a:pt x="143" y="122"/>
                  </a:lnTo>
                  <a:lnTo>
                    <a:pt x="144" y="122"/>
                  </a:lnTo>
                  <a:lnTo>
                    <a:pt x="144" y="123"/>
                  </a:lnTo>
                  <a:lnTo>
                    <a:pt x="144" y="122"/>
                  </a:lnTo>
                  <a:lnTo>
                    <a:pt x="145" y="122"/>
                  </a:lnTo>
                  <a:lnTo>
                    <a:pt x="145" y="123"/>
                  </a:lnTo>
                  <a:lnTo>
                    <a:pt x="145" y="122"/>
                  </a:lnTo>
                  <a:lnTo>
                    <a:pt x="146" y="122"/>
                  </a:lnTo>
                  <a:lnTo>
                    <a:pt x="146" y="123"/>
                  </a:lnTo>
                  <a:lnTo>
                    <a:pt x="147" y="122"/>
                  </a:lnTo>
                  <a:lnTo>
                    <a:pt x="148" y="122"/>
                  </a:lnTo>
                  <a:lnTo>
                    <a:pt x="148" y="121"/>
                  </a:lnTo>
                  <a:lnTo>
                    <a:pt x="148" y="122"/>
                  </a:lnTo>
                  <a:lnTo>
                    <a:pt x="149" y="122"/>
                  </a:lnTo>
                  <a:lnTo>
                    <a:pt x="149" y="120"/>
                  </a:lnTo>
                  <a:lnTo>
                    <a:pt x="149" y="121"/>
                  </a:lnTo>
                  <a:lnTo>
                    <a:pt x="150" y="121"/>
                  </a:lnTo>
                  <a:lnTo>
                    <a:pt x="150" y="117"/>
                  </a:lnTo>
                  <a:lnTo>
                    <a:pt x="150" y="119"/>
                  </a:lnTo>
                  <a:lnTo>
                    <a:pt x="151" y="119"/>
                  </a:lnTo>
                  <a:lnTo>
                    <a:pt x="151" y="116"/>
                  </a:lnTo>
                  <a:lnTo>
                    <a:pt x="151" y="117"/>
                  </a:lnTo>
                  <a:lnTo>
                    <a:pt x="152" y="117"/>
                  </a:lnTo>
                  <a:lnTo>
                    <a:pt x="152" y="119"/>
                  </a:lnTo>
                  <a:lnTo>
                    <a:pt x="153" y="119"/>
                  </a:lnTo>
                  <a:lnTo>
                    <a:pt x="153" y="115"/>
                  </a:lnTo>
                  <a:lnTo>
                    <a:pt x="154" y="115"/>
                  </a:lnTo>
                  <a:lnTo>
                    <a:pt x="154" y="95"/>
                  </a:lnTo>
                  <a:lnTo>
                    <a:pt x="154" y="100"/>
                  </a:lnTo>
                  <a:lnTo>
                    <a:pt x="155" y="100"/>
                  </a:lnTo>
                  <a:lnTo>
                    <a:pt x="155" y="121"/>
                  </a:lnTo>
                  <a:lnTo>
                    <a:pt x="156" y="121"/>
                  </a:lnTo>
                  <a:lnTo>
                    <a:pt x="156" y="122"/>
                  </a:lnTo>
                  <a:lnTo>
                    <a:pt x="157" y="121"/>
                  </a:lnTo>
                  <a:lnTo>
                    <a:pt x="157" y="120"/>
                  </a:lnTo>
                  <a:lnTo>
                    <a:pt x="158" y="120"/>
                  </a:lnTo>
                  <a:lnTo>
                    <a:pt x="158" y="121"/>
                  </a:lnTo>
                  <a:lnTo>
                    <a:pt x="159" y="121"/>
                  </a:lnTo>
                  <a:lnTo>
                    <a:pt x="159" y="119"/>
                  </a:lnTo>
                  <a:lnTo>
                    <a:pt x="160" y="119"/>
                  </a:lnTo>
                  <a:lnTo>
                    <a:pt x="160" y="121"/>
                  </a:lnTo>
                  <a:lnTo>
                    <a:pt x="160" y="120"/>
                  </a:lnTo>
                  <a:lnTo>
                    <a:pt x="161" y="120"/>
                  </a:lnTo>
                  <a:lnTo>
                    <a:pt x="161" y="109"/>
                  </a:lnTo>
                  <a:lnTo>
                    <a:pt x="162" y="109"/>
                  </a:lnTo>
                  <a:lnTo>
                    <a:pt x="162" y="93"/>
                  </a:lnTo>
                  <a:lnTo>
                    <a:pt x="162" y="103"/>
                  </a:lnTo>
                  <a:lnTo>
                    <a:pt x="163" y="103"/>
                  </a:lnTo>
                  <a:lnTo>
                    <a:pt x="163" y="118"/>
                  </a:lnTo>
                  <a:lnTo>
                    <a:pt x="164" y="118"/>
                  </a:lnTo>
                  <a:lnTo>
                    <a:pt x="164" y="120"/>
                  </a:lnTo>
                  <a:lnTo>
                    <a:pt x="165" y="120"/>
                  </a:lnTo>
                  <a:lnTo>
                    <a:pt x="165" y="121"/>
                  </a:lnTo>
                  <a:lnTo>
                    <a:pt x="166" y="121"/>
                  </a:lnTo>
                  <a:lnTo>
                    <a:pt x="166" y="117"/>
                  </a:lnTo>
                  <a:lnTo>
                    <a:pt x="166" y="118"/>
                  </a:lnTo>
                  <a:lnTo>
                    <a:pt x="167" y="118"/>
                  </a:lnTo>
                  <a:lnTo>
                    <a:pt x="167" y="120"/>
                  </a:lnTo>
                  <a:lnTo>
                    <a:pt x="167" y="119"/>
                  </a:lnTo>
                  <a:lnTo>
                    <a:pt x="168" y="119"/>
                  </a:lnTo>
                  <a:lnTo>
                    <a:pt x="168" y="123"/>
                  </a:lnTo>
                  <a:lnTo>
                    <a:pt x="168" y="121"/>
                  </a:lnTo>
                  <a:lnTo>
                    <a:pt x="169" y="121"/>
                  </a:lnTo>
                  <a:lnTo>
                    <a:pt x="169" y="122"/>
                  </a:lnTo>
                  <a:lnTo>
                    <a:pt x="169" y="121"/>
                  </a:lnTo>
                  <a:lnTo>
                    <a:pt x="170" y="121"/>
                  </a:lnTo>
                  <a:lnTo>
                    <a:pt x="170" y="123"/>
                  </a:lnTo>
                  <a:lnTo>
                    <a:pt x="171" y="123"/>
                  </a:lnTo>
                  <a:lnTo>
                    <a:pt x="171" y="120"/>
                  </a:lnTo>
                  <a:lnTo>
                    <a:pt x="171" y="123"/>
                  </a:lnTo>
                  <a:lnTo>
                    <a:pt x="172" y="123"/>
                  </a:lnTo>
                  <a:lnTo>
                    <a:pt x="172" y="119"/>
                  </a:lnTo>
                  <a:lnTo>
                    <a:pt x="172" y="121"/>
                  </a:lnTo>
                  <a:lnTo>
                    <a:pt x="173" y="121"/>
                  </a:lnTo>
                  <a:lnTo>
                    <a:pt x="173" y="122"/>
                  </a:lnTo>
                  <a:lnTo>
                    <a:pt x="174" y="122"/>
                  </a:lnTo>
                  <a:lnTo>
                    <a:pt x="174" y="119"/>
                  </a:lnTo>
                  <a:lnTo>
                    <a:pt x="175" y="119"/>
                  </a:lnTo>
                  <a:lnTo>
                    <a:pt x="175" y="118"/>
                  </a:lnTo>
                  <a:lnTo>
                    <a:pt x="176" y="118"/>
                  </a:lnTo>
                  <a:lnTo>
                    <a:pt x="176" y="119"/>
                  </a:lnTo>
                  <a:lnTo>
                    <a:pt x="177" y="119"/>
                  </a:lnTo>
                  <a:lnTo>
                    <a:pt x="177" y="120"/>
                  </a:lnTo>
                  <a:lnTo>
                    <a:pt x="177" y="119"/>
                  </a:lnTo>
                  <a:lnTo>
                    <a:pt x="178" y="119"/>
                  </a:lnTo>
                  <a:lnTo>
                    <a:pt x="178" y="121"/>
                  </a:lnTo>
                  <a:lnTo>
                    <a:pt x="178" y="120"/>
                  </a:lnTo>
                  <a:lnTo>
                    <a:pt x="179" y="120"/>
                  </a:lnTo>
                  <a:lnTo>
                    <a:pt x="179" y="121"/>
                  </a:lnTo>
                  <a:lnTo>
                    <a:pt x="179" y="120"/>
                  </a:lnTo>
                  <a:lnTo>
                    <a:pt x="180" y="120"/>
                  </a:lnTo>
                  <a:lnTo>
                    <a:pt x="180" y="121"/>
                  </a:lnTo>
                  <a:lnTo>
                    <a:pt x="180" y="120"/>
                  </a:lnTo>
                  <a:lnTo>
                    <a:pt x="181" y="120"/>
                  </a:lnTo>
                  <a:lnTo>
                    <a:pt x="181" y="122"/>
                  </a:lnTo>
                  <a:lnTo>
                    <a:pt x="181" y="121"/>
                  </a:lnTo>
                  <a:lnTo>
                    <a:pt x="182" y="121"/>
                  </a:lnTo>
                  <a:lnTo>
                    <a:pt x="182" y="122"/>
                  </a:lnTo>
                  <a:lnTo>
                    <a:pt x="183" y="121"/>
                  </a:lnTo>
                  <a:lnTo>
                    <a:pt x="183" y="120"/>
                  </a:lnTo>
                  <a:lnTo>
                    <a:pt x="184" y="120"/>
                  </a:lnTo>
                  <a:lnTo>
                    <a:pt x="184" y="122"/>
                  </a:lnTo>
                  <a:lnTo>
                    <a:pt x="184" y="120"/>
                  </a:lnTo>
                  <a:lnTo>
                    <a:pt x="185" y="120"/>
                  </a:lnTo>
                  <a:lnTo>
                    <a:pt x="185" y="121"/>
                  </a:lnTo>
                  <a:lnTo>
                    <a:pt x="185" y="120"/>
                  </a:lnTo>
                  <a:lnTo>
                    <a:pt x="186" y="120"/>
                  </a:lnTo>
                  <a:lnTo>
                    <a:pt x="186" y="121"/>
                  </a:lnTo>
                  <a:lnTo>
                    <a:pt x="187" y="121"/>
                  </a:lnTo>
                  <a:lnTo>
                    <a:pt x="187" y="119"/>
                  </a:lnTo>
                  <a:lnTo>
                    <a:pt x="187" y="120"/>
                  </a:lnTo>
                  <a:lnTo>
                    <a:pt x="188" y="120"/>
                  </a:lnTo>
                  <a:lnTo>
                    <a:pt x="188" y="118"/>
                  </a:lnTo>
                  <a:lnTo>
                    <a:pt x="188" y="120"/>
                  </a:lnTo>
                  <a:lnTo>
                    <a:pt x="189" y="120"/>
                  </a:lnTo>
                  <a:lnTo>
                    <a:pt x="189" y="121"/>
                  </a:lnTo>
                  <a:lnTo>
                    <a:pt x="189" y="120"/>
                  </a:lnTo>
                  <a:lnTo>
                    <a:pt x="190" y="120"/>
                  </a:lnTo>
                  <a:lnTo>
                    <a:pt x="190" y="121"/>
                  </a:lnTo>
                  <a:lnTo>
                    <a:pt x="190" y="120"/>
                  </a:lnTo>
                  <a:lnTo>
                    <a:pt x="191" y="120"/>
                  </a:lnTo>
                  <a:lnTo>
                    <a:pt x="191" y="122"/>
                  </a:lnTo>
                  <a:lnTo>
                    <a:pt x="192" y="120"/>
                  </a:lnTo>
                  <a:lnTo>
                    <a:pt x="192" y="117"/>
                  </a:lnTo>
                  <a:lnTo>
                    <a:pt x="193" y="117"/>
                  </a:lnTo>
                  <a:lnTo>
                    <a:pt x="193" y="110"/>
                  </a:lnTo>
                  <a:lnTo>
                    <a:pt x="193" y="114"/>
                  </a:lnTo>
                  <a:lnTo>
                    <a:pt x="194" y="114"/>
                  </a:lnTo>
                  <a:lnTo>
                    <a:pt x="194" y="120"/>
                  </a:lnTo>
                  <a:lnTo>
                    <a:pt x="195" y="120"/>
                  </a:lnTo>
                  <a:lnTo>
                    <a:pt x="195" y="122"/>
                  </a:lnTo>
                  <a:lnTo>
                    <a:pt x="195" y="121"/>
                  </a:lnTo>
                  <a:lnTo>
                    <a:pt x="196" y="121"/>
                  </a:lnTo>
                  <a:lnTo>
                    <a:pt x="196" y="122"/>
                  </a:lnTo>
                  <a:lnTo>
                    <a:pt x="196" y="121"/>
                  </a:lnTo>
                  <a:lnTo>
                    <a:pt x="197" y="121"/>
                  </a:lnTo>
                  <a:lnTo>
                    <a:pt x="197" y="122"/>
                  </a:lnTo>
                  <a:lnTo>
                    <a:pt x="198" y="122"/>
                  </a:lnTo>
                  <a:lnTo>
                    <a:pt x="198" y="120"/>
                  </a:lnTo>
                  <a:lnTo>
                    <a:pt x="199" y="120"/>
                  </a:lnTo>
                  <a:lnTo>
                    <a:pt x="199" y="122"/>
                  </a:lnTo>
                  <a:lnTo>
                    <a:pt x="200" y="122"/>
                  </a:lnTo>
                  <a:lnTo>
                    <a:pt x="200" y="119"/>
                  </a:lnTo>
                  <a:lnTo>
                    <a:pt x="200" y="120"/>
                  </a:lnTo>
                  <a:lnTo>
                    <a:pt x="201" y="120"/>
                  </a:lnTo>
                  <a:lnTo>
                    <a:pt x="201" y="122"/>
                  </a:lnTo>
                  <a:lnTo>
                    <a:pt x="202" y="122"/>
                  </a:lnTo>
                  <a:lnTo>
                    <a:pt x="202" y="118"/>
                  </a:lnTo>
                  <a:lnTo>
                    <a:pt x="203" y="118"/>
                  </a:lnTo>
                  <a:lnTo>
                    <a:pt x="203" y="119"/>
                  </a:lnTo>
                  <a:lnTo>
                    <a:pt x="204" y="118"/>
                  </a:lnTo>
                  <a:lnTo>
                    <a:pt x="204" y="116"/>
                  </a:lnTo>
                  <a:lnTo>
                    <a:pt x="205" y="116"/>
                  </a:lnTo>
                  <a:lnTo>
                    <a:pt x="205" y="103"/>
                  </a:lnTo>
                  <a:lnTo>
                    <a:pt x="205" y="105"/>
                  </a:lnTo>
                  <a:lnTo>
                    <a:pt x="206" y="105"/>
                  </a:lnTo>
                  <a:lnTo>
                    <a:pt x="206" y="120"/>
                  </a:lnTo>
                  <a:lnTo>
                    <a:pt x="206" y="119"/>
                  </a:lnTo>
                  <a:lnTo>
                    <a:pt x="207" y="119"/>
                  </a:lnTo>
                  <a:lnTo>
                    <a:pt x="207" y="121"/>
                  </a:lnTo>
                  <a:lnTo>
                    <a:pt x="208" y="121"/>
                  </a:lnTo>
                  <a:lnTo>
                    <a:pt x="209" y="121"/>
                  </a:lnTo>
                  <a:lnTo>
                    <a:pt x="209" y="122"/>
                  </a:lnTo>
                  <a:lnTo>
                    <a:pt x="209" y="121"/>
                  </a:lnTo>
                  <a:lnTo>
                    <a:pt x="210" y="121"/>
                  </a:lnTo>
                  <a:lnTo>
                    <a:pt x="210" y="122"/>
                  </a:lnTo>
                  <a:lnTo>
                    <a:pt x="210" y="121"/>
                  </a:lnTo>
                  <a:lnTo>
                    <a:pt x="211" y="121"/>
                  </a:lnTo>
                  <a:lnTo>
                    <a:pt x="211" y="123"/>
                  </a:lnTo>
                  <a:lnTo>
                    <a:pt x="212" y="123"/>
                  </a:lnTo>
                  <a:lnTo>
                    <a:pt x="212" y="120"/>
                  </a:lnTo>
                  <a:lnTo>
                    <a:pt x="212" y="122"/>
                  </a:lnTo>
                  <a:lnTo>
                    <a:pt x="213" y="122"/>
                  </a:lnTo>
                  <a:lnTo>
                    <a:pt x="214" y="122"/>
                  </a:lnTo>
                  <a:lnTo>
                    <a:pt x="214" y="121"/>
                  </a:lnTo>
                  <a:lnTo>
                    <a:pt x="214" y="123"/>
                  </a:lnTo>
                  <a:lnTo>
                    <a:pt x="214" y="121"/>
                  </a:lnTo>
                  <a:lnTo>
                    <a:pt x="215" y="121"/>
                  </a:lnTo>
                  <a:lnTo>
                    <a:pt x="215" y="123"/>
                  </a:lnTo>
                  <a:lnTo>
                    <a:pt x="216" y="123"/>
                  </a:lnTo>
                  <a:lnTo>
                    <a:pt x="216" y="120"/>
                  </a:lnTo>
                  <a:lnTo>
                    <a:pt x="216" y="121"/>
                  </a:lnTo>
                  <a:lnTo>
                    <a:pt x="217" y="121"/>
                  </a:lnTo>
                  <a:lnTo>
                    <a:pt x="217" y="123"/>
                  </a:lnTo>
                  <a:lnTo>
                    <a:pt x="217" y="121"/>
                  </a:lnTo>
                  <a:lnTo>
                    <a:pt x="218" y="121"/>
                  </a:lnTo>
                  <a:lnTo>
                    <a:pt x="218" y="123"/>
                  </a:lnTo>
                  <a:lnTo>
                    <a:pt x="219" y="121"/>
                  </a:lnTo>
                  <a:lnTo>
                    <a:pt x="219" y="120"/>
                  </a:lnTo>
                  <a:lnTo>
                    <a:pt x="220" y="120"/>
                  </a:lnTo>
                  <a:lnTo>
                    <a:pt x="220" y="123"/>
                  </a:lnTo>
                  <a:lnTo>
                    <a:pt x="221" y="123"/>
                  </a:lnTo>
                  <a:lnTo>
                    <a:pt x="221" y="119"/>
                  </a:lnTo>
                  <a:lnTo>
                    <a:pt x="221" y="121"/>
                  </a:lnTo>
                  <a:lnTo>
                    <a:pt x="222" y="121"/>
                  </a:lnTo>
                  <a:lnTo>
                    <a:pt x="222" y="118"/>
                  </a:lnTo>
                  <a:lnTo>
                    <a:pt x="223" y="118"/>
                  </a:lnTo>
                  <a:lnTo>
                    <a:pt x="223" y="122"/>
                  </a:lnTo>
                  <a:lnTo>
                    <a:pt x="223" y="119"/>
                  </a:lnTo>
                  <a:lnTo>
                    <a:pt x="224" y="119"/>
                  </a:lnTo>
                  <a:lnTo>
                    <a:pt x="224" y="122"/>
                  </a:lnTo>
                  <a:lnTo>
                    <a:pt x="224" y="120"/>
                  </a:lnTo>
                  <a:lnTo>
                    <a:pt x="225" y="120"/>
                  </a:lnTo>
                  <a:lnTo>
                    <a:pt x="225" y="122"/>
                  </a:lnTo>
                  <a:lnTo>
                    <a:pt x="225" y="120"/>
                  </a:lnTo>
                  <a:lnTo>
                    <a:pt x="226" y="120"/>
                  </a:lnTo>
                  <a:lnTo>
                    <a:pt x="226" y="122"/>
                  </a:lnTo>
                  <a:lnTo>
                    <a:pt x="226" y="120"/>
                  </a:lnTo>
                  <a:lnTo>
                    <a:pt x="227" y="120"/>
                  </a:lnTo>
                  <a:lnTo>
                    <a:pt x="227" y="122"/>
                  </a:lnTo>
                  <a:lnTo>
                    <a:pt x="227" y="121"/>
                  </a:lnTo>
                  <a:lnTo>
                    <a:pt x="228" y="121"/>
                  </a:lnTo>
                  <a:lnTo>
                    <a:pt x="228" y="123"/>
                  </a:lnTo>
                  <a:lnTo>
                    <a:pt x="228" y="121"/>
                  </a:lnTo>
                  <a:lnTo>
                    <a:pt x="229" y="121"/>
                  </a:lnTo>
                  <a:lnTo>
                    <a:pt x="229" y="122"/>
                  </a:lnTo>
                  <a:lnTo>
                    <a:pt x="229" y="121"/>
                  </a:lnTo>
                  <a:lnTo>
                    <a:pt x="230" y="121"/>
                  </a:lnTo>
                  <a:lnTo>
                    <a:pt x="230" y="123"/>
                  </a:lnTo>
                  <a:lnTo>
                    <a:pt x="230" y="122"/>
                  </a:lnTo>
                  <a:lnTo>
                    <a:pt x="231" y="122"/>
                  </a:lnTo>
                  <a:lnTo>
                    <a:pt x="231" y="123"/>
                  </a:lnTo>
                  <a:lnTo>
                    <a:pt x="231" y="122"/>
                  </a:lnTo>
                  <a:lnTo>
                    <a:pt x="232" y="122"/>
                  </a:lnTo>
                  <a:lnTo>
                    <a:pt x="232" y="123"/>
                  </a:lnTo>
                  <a:lnTo>
                    <a:pt x="232" y="122"/>
                  </a:lnTo>
                  <a:lnTo>
                    <a:pt x="233" y="122"/>
                  </a:lnTo>
                  <a:lnTo>
                    <a:pt x="233" y="123"/>
                  </a:lnTo>
                  <a:lnTo>
                    <a:pt x="234" y="123"/>
                  </a:lnTo>
                  <a:lnTo>
                    <a:pt x="234" y="121"/>
                  </a:lnTo>
                  <a:lnTo>
                    <a:pt x="234" y="122"/>
                  </a:lnTo>
                  <a:lnTo>
                    <a:pt x="235" y="122"/>
                  </a:lnTo>
                  <a:lnTo>
                    <a:pt x="235" y="120"/>
                  </a:lnTo>
                  <a:lnTo>
                    <a:pt x="236" y="120"/>
                  </a:lnTo>
                  <a:lnTo>
                    <a:pt x="236" y="121"/>
                  </a:lnTo>
                  <a:lnTo>
                    <a:pt x="237" y="121"/>
                  </a:lnTo>
                  <a:lnTo>
                    <a:pt x="237" y="110"/>
                  </a:lnTo>
                  <a:lnTo>
                    <a:pt x="237" y="113"/>
                  </a:lnTo>
                  <a:lnTo>
                    <a:pt x="238" y="113"/>
                  </a:lnTo>
                  <a:lnTo>
                    <a:pt x="238" y="117"/>
                  </a:lnTo>
                  <a:lnTo>
                    <a:pt x="238" y="115"/>
                  </a:lnTo>
                  <a:lnTo>
                    <a:pt x="239" y="115"/>
                  </a:lnTo>
                  <a:lnTo>
                    <a:pt x="239" y="118"/>
                  </a:lnTo>
                  <a:lnTo>
                    <a:pt x="240" y="118"/>
                  </a:lnTo>
                  <a:lnTo>
                    <a:pt x="240" y="105"/>
                  </a:lnTo>
                  <a:lnTo>
                    <a:pt x="240" y="115"/>
                  </a:lnTo>
                  <a:lnTo>
                    <a:pt x="241" y="115"/>
                  </a:lnTo>
                  <a:lnTo>
                    <a:pt x="241" y="100"/>
                  </a:lnTo>
                  <a:lnTo>
                    <a:pt x="241" y="115"/>
                  </a:lnTo>
                  <a:lnTo>
                    <a:pt x="242" y="115"/>
                  </a:lnTo>
                  <a:lnTo>
                    <a:pt x="242" y="120"/>
                  </a:lnTo>
                  <a:lnTo>
                    <a:pt x="242" y="119"/>
                  </a:lnTo>
                  <a:lnTo>
                    <a:pt x="243" y="119"/>
                  </a:lnTo>
                  <a:lnTo>
                    <a:pt x="243" y="122"/>
                  </a:lnTo>
                  <a:lnTo>
                    <a:pt x="243" y="120"/>
                  </a:lnTo>
                  <a:lnTo>
                    <a:pt x="244" y="120"/>
                  </a:lnTo>
                  <a:lnTo>
                    <a:pt x="244" y="122"/>
                  </a:lnTo>
                  <a:lnTo>
                    <a:pt x="244" y="121"/>
                  </a:lnTo>
                  <a:lnTo>
                    <a:pt x="245" y="121"/>
                  </a:lnTo>
                  <a:lnTo>
                    <a:pt x="245" y="119"/>
                  </a:lnTo>
                  <a:lnTo>
                    <a:pt x="246" y="119"/>
                  </a:lnTo>
                  <a:lnTo>
                    <a:pt x="246" y="122"/>
                  </a:lnTo>
                  <a:lnTo>
                    <a:pt x="246" y="121"/>
                  </a:lnTo>
                  <a:lnTo>
                    <a:pt x="247" y="121"/>
                  </a:lnTo>
                  <a:lnTo>
                    <a:pt x="247" y="123"/>
                  </a:lnTo>
                  <a:lnTo>
                    <a:pt x="247" y="122"/>
                  </a:lnTo>
                  <a:lnTo>
                    <a:pt x="248" y="122"/>
                  </a:lnTo>
                  <a:lnTo>
                    <a:pt x="248" y="123"/>
                  </a:lnTo>
                  <a:lnTo>
                    <a:pt x="249" y="122"/>
                  </a:lnTo>
                  <a:lnTo>
                    <a:pt x="249" y="121"/>
                  </a:lnTo>
                  <a:lnTo>
                    <a:pt x="250" y="121"/>
                  </a:lnTo>
                  <a:lnTo>
                    <a:pt x="250" y="122"/>
                  </a:lnTo>
                  <a:lnTo>
                    <a:pt x="251" y="121"/>
                  </a:lnTo>
                  <a:lnTo>
                    <a:pt x="251" y="120"/>
                  </a:lnTo>
                  <a:lnTo>
                    <a:pt x="251" y="121"/>
                  </a:lnTo>
                  <a:lnTo>
                    <a:pt x="252" y="121"/>
                  </a:lnTo>
                  <a:lnTo>
                    <a:pt x="252" y="123"/>
                  </a:lnTo>
                  <a:lnTo>
                    <a:pt x="252" y="122"/>
                  </a:lnTo>
                  <a:lnTo>
                    <a:pt x="253" y="122"/>
                  </a:lnTo>
                  <a:lnTo>
                    <a:pt x="253" y="120"/>
                  </a:lnTo>
                  <a:lnTo>
                    <a:pt x="253" y="122"/>
                  </a:lnTo>
                  <a:lnTo>
                    <a:pt x="254" y="122"/>
                  </a:lnTo>
                  <a:lnTo>
                    <a:pt x="254" y="123"/>
                  </a:lnTo>
                  <a:lnTo>
                    <a:pt x="255" y="122"/>
                  </a:lnTo>
                  <a:lnTo>
                    <a:pt x="255" y="120"/>
                  </a:lnTo>
                  <a:lnTo>
                    <a:pt x="256" y="120"/>
                  </a:lnTo>
                  <a:lnTo>
                    <a:pt x="256" y="122"/>
                  </a:lnTo>
                  <a:lnTo>
                    <a:pt x="256" y="120"/>
                  </a:lnTo>
                  <a:lnTo>
                    <a:pt x="257" y="120"/>
                  </a:lnTo>
                  <a:lnTo>
                    <a:pt x="257" y="122"/>
                  </a:lnTo>
                  <a:lnTo>
                    <a:pt x="257" y="121"/>
                  </a:lnTo>
                  <a:lnTo>
                    <a:pt x="258" y="121"/>
                  </a:lnTo>
                  <a:lnTo>
                    <a:pt x="258" y="119"/>
                  </a:lnTo>
                  <a:lnTo>
                    <a:pt x="259" y="119"/>
                  </a:lnTo>
                  <a:lnTo>
                    <a:pt x="259" y="121"/>
                  </a:lnTo>
                  <a:lnTo>
                    <a:pt x="260" y="119"/>
                  </a:lnTo>
                  <a:lnTo>
                    <a:pt x="260" y="117"/>
                  </a:lnTo>
                  <a:lnTo>
                    <a:pt x="261" y="117"/>
                  </a:lnTo>
                  <a:lnTo>
                    <a:pt x="261" y="112"/>
                  </a:lnTo>
                  <a:lnTo>
                    <a:pt x="261" y="113"/>
                  </a:lnTo>
                  <a:lnTo>
                    <a:pt x="262" y="113"/>
                  </a:lnTo>
                  <a:lnTo>
                    <a:pt x="262" y="115"/>
                  </a:lnTo>
                  <a:lnTo>
                    <a:pt x="263" y="115"/>
                  </a:lnTo>
                  <a:lnTo>
                    <a:pt x="263" y="111"/>
                  </a:lnTo>
                  <a:lnTo>
                    <a:pt x="263" y="116"/>
                  </a:lnTo>
                  <a:lnTo>
                    <a:pt x="264" y="111"/>
                  </a:lnTo>
                  <a:lnTo>
                    <a:pt x="264" y="107"/>
                  </a:lnTo>
                  <a:lnTo>
                    <a:pt x="264" y="111"/>
                  </a:lnTo>
                  <a:lnTo>
                    <a:pt x="265" y="111"/>
                  </a:lnTo>
                  <a:lnTo>
                    <a:pt x="265" y="102"/>
                  </a:lnTo>
                  <a:lnTo>
                    <a:pt x="266" y="102"/>
                  </a:lnTo>
                  <a:lnTo>
                    <a:pt x="266" y="16"/>
                  </a:lnTo>
                  <a:lnTo>
                    <a:pt x="266" y="67"/>
                  </a:lnTo>
                  <a:lnTo>
                    <a:pt x="267" y="67"/>
                  </a:lnTo>
                  <a:lnTo>
                    <a:pt x="267" y="0"/>
                  </a:lnTo>
                  <a:lnTo>
                    <a:pt x="267" y="67"/>
                  </a:lnTo>
                  <a:lnTo>
                    <a:pt x="268" y="67"/>
                  </a:lnTo>
                  <a:lnTo>
                    <a:pt x="268" y="120"/>
                  </a:lnTo>
                  <a:lnTo>
                    <a:pt x="268" y="118"/>
                  </a:lnTo>
                  <a:lnTo>
                    <a:pt x="269" y="118"/>
                  </a:lnTo>
                  <a:lnTo>
                    <a:pt x="269" y="121"/>
                  </a:lnTo>
                  <a:lnTo>
                    <a:pt x="269" y="120"/>
                  </a:lnTo>
                  <a:lnTo>
                    <a:pt x="270" y="120"/>
                  </a:lnTo>
                  <a:lnTo>
                    <a:pt x="270" y="122"/>
                  </a:lnTo>
                  <a:lnTo>
                    <a:pt x="270" y="120"/>
                  </a:lnTo>
                  <a:lnTo>
                    <a:pt x="271" y="120"/>
                  </a:lnTo>
                  <a:lnTo>
                    <a:pt x="271" y="121"/>
                  </a:lnTo>
                  <a:lnTo>
                    <a:pt x="271" y="120"/>
                  </a:lnTo>
                  <a:lnTo>
                    <a:pt x="272" y="120"/>
                  </a:lnTo>
                  <a:lnTo>
                    <a:pt x="272" y="121"/>
                  </a:lnTo>
                  <a:lnTo>
                    <a:pt x="273" y="120"/>
                  </a:lnTo>
                  <a:lnTo>
                    <a:pt x="273" y="116"/>
                  </a:lnTo>
                  <a:lnTo>
                    <a:pt x="273" y="117"/>
                  </a:lnTo>
                  <a:lnTo>
                    <a:pt x="274" y="117"/>
                  </a:lnTo>
                  <a:lnTo>
                    <a:pt x="275" y="117"/>
                  </a:lnTo>
                  <a:lnTo>
                    <a:pt x="275" y="113"/>
                  </a:lnTo>
                  <a:lnTo>
                    <a:pt x="275" y="114"/>
                  </a:lnTo>
                  <a:lnTo>
                    <a:pt x="276" y="114"/>
                  </a:lnTo>
                  <a:lnTo>
                    <a:pt x="276" y="104"/>
                  </a:lnTo>
                  <a:lnTo>
                    <a:pt x="276" y="109"/>
                  </a:lnTo>
                  <a:lnTo>
                    <a:pt x="277" y="109"/>
                  </a:lnTo>
                  <a:lnTo>
                    <a:pt x="277" y="97"/>
                  </a:lnTo>
                  <a:lnTo>
                    <a:pt x="277" y="109"/>
                  </a:lnTo>
                  <a:lnTo>
                    <a:pt x="278" y="109"/>
                  </a:lnTo>
                  <a:lnTo>
                    <a:pt x="278" y="114"/>
                  </a:lnTo>
                  <a:lnTo>
                    <a:pt x="278" y="109"/>
                  </a:lnTo>
                  <a:lnTo>
                    <a:pt x="279" y="109"/>
                  </a:lnTo>
                  <a:lnTo>
                    <a:pt x="279" y="117"/>
                  </a:lnTo>
                  <a:lnTo>
                    <a:pt x="280" y="117"/>
                  </a:lnTo>
                  <a:lnTo>
                    <a:pt x="280" y="119"/>
                  </a:lnTo>
                  <a:lnTo>
                    <a:pt x="280" y="118"/>
                  </a:lnTo>
                  <a:lnTo>
                    <a:pt x="281" y="118"/>
                  </a:lnTo>
                  <a:lnTo>
                    <a:pt x="281" y="120"/>
                  </a:lnTo>
                  <a:lnTo>
                    <a:pt x="282" y="120"/>
                  </a:lnTo>
                  <a:lnTo>
                    <a:pt x="282" y="117"/>
                  </a:lnTo>
                  <a:lnTo>
                    <a:pt x="282" y="121"/>
                  </a:lnTo>
                  <a:lnTo>
                    <a:pt x="282" y="117"/>
                  </a:lnTo>
                  <a:lnTo>
                    <a:pt x="283" y="117"/>
                  </a:lnTo>
                  <a:lnTo>
                    <a:pt x="283" y="118"/>
                  </a:lnTo>
                  <a:lnTo>
                    <a:pt x="284" y="118"/>
                  </a:lnTo>
                  <a:lnTo>
                    <a:pt x="284" y="116"/>
                  </a:lnTo>
                  <a:lnTo>
                    <a:pt x="284" y="119"/>
                  </a:lnTo>
                  <a:lnTo>
                    <a:pt x="285" y="116"/>
                  </a:lnTo>
                  <a:lnTo>
                    <a:pt x="285" y="104"/>
                  </a:lnTo>
                  <a:lnTo>
                    <a:pt x="285" y="110"/>
                  </a:lnTo>
                  <a:lnTo>
                    <a:pt x="286" y="110"/>
                  </a:lnTo>
                  <a:lnTo>
                    <a:pt x="286" y="116"/>
                  </a:lnTo>
                  <a:lnTo>
                    <a:pt x="286" y="115"/>
                  </a:lnTo>
                  <a:lnTo>
                    <a:pt x="287" y="115"/>
                  </a:lnTo>
                  <a:lnTo>
                    <a:pt x="287" y="117"/>
                  </a:lnTo>
                  <a:lnTo>
                    <a:pt x="288" y="117"/>
                  </a:lnTo>
                  <a:lnTo>
                    <a:pt x="288" y="119"/>
                  </a:lnTo>
                  <a:lnTo>
                    <a:pt x="289" y="119"/>
                  </a:lnTo>
                  <a:lnTo>
                    <a:pt x="289" y="114"/>
                  </a:lnTo>
                  <a:lnTo>
                    <a:pt x="289" y="120"/>
                  </a:lnTo>
                  <a:lnTo>
                    <a:pt x="290" y="114"/>
                  </a:lnTo>
                  <a:lnTo>
                    <a:pt x="290" y="102"/>
                  </a:lnTo>
                  <a:lnTo>
                    <a:pt x="290" y="110"/>
                  </a:lnTo>
                  <a:lnTo>
                    <a:pt x="291" y="110"/>
                  </a:lnTo>
                  <a:lnTo>
                    <a:pt x="291" y="119"/>
                  </a:lnTo>
                  <a:lnTo>
                    <a:pt x="292" y="119"/>
                  </a:lnTo>
                  <a:lnTo>
                    <a:pt x="292" y="121"/>
                  </a:lnTo>
                  <a:lnTo>
                    <a:pt x="293" y="121"/>
                  </a:lnTo>
                  <a:lnTo>
                    <a:pt x="293" y="122"/>
                  </a:lnTo>
                  <a:lnTo>
                    <a:pt x="293" y="121"/>
                  </a:lnTo>
                  <a:lnTo>
                    <a:pt x="294" y="121"/>
                  </a:lnTo>
                  <a:lnTo>
                    <a:pt x="294" y="122"/>
                  </a:lnTo>
                  <a:lnTo>
                    <a:pt x="294" y="121"/>
                  </a:lnTo>
                  <a:lnTo>
                    <a:pt x="295" y="121"/>
                  </a:lnTo>
                  <a:lnTo>
                    <a:pt x="295" y="122"/>
                  </a:lnTo>
                  <a:lnTo>
                    <a:pt x="296" y="122"/>
                  </a:lnTo>
                  <a:lnTo>
                    <a:pt x="297" y="122"/>
                  </a:lnTo>
                  <a:lnTo>
                    <a:pt x="297" y="120"/>
                  </a:lnTo>
                  <a:lnTo>
                    <a:pt x="297" y="122"/>
                  </a:lnTo>
                  <a:lnTo>
                    <a:pt x="298" y="122"/>
                  </a:lnTo>
                  <a:lnTo>
                    <a:pt x="298" y="123"/>
                  </a:lnTo>
                  <a:lnTo>
                    <a:pt x="299" y="123"/>
                  </a:lnTo>
                  <a:lnTo>
                    <a:pt x="299" y="116"/>
                  </a:lnTo>
                  <a:lnTo>
                    <a:pt x="299" y="117"/>
                  </a:lnTo>
                  <a:lnTo>
                    <a:pt x="300" y="117"/>
                  </a:lnTo>
                  <a:lnTo>
                    <a:pt x="300" y="118"/>
                  </a:lnTo>
                  <a:lnTo>
                    <a:pt x="301" y="118"/>
                  </a:lnTo>
                  <a:lnTo>
                    <a:pt x="301" y="111"/>
                  </a:lnTo>
                  <a:lnTo>
                    <a:pt x="301" y="119"/>
                  </a:lnTo>
                  <a:lnTo>
                    <a:pt x="302" y="111"/>
                  </a:lnTo>
                  <a:lnTo>
                    <a:pt x="302" y="93"/>
                  </a:lnTo>
                  <a:lnTo>
                    <a:pt x="302" y="103"/>
                  </a:lnTo>
                  <a:lnTo>
                    <a:pt x="303" y="103"/>
                  </a:lnTo>
                  <a:lnTo>
                    <a:pt x="303" y="117"/>
                  </a:lnTo>
                  <a:lnTo>
                    <a:pt x="304" y="117"/>
                  </a:lnTo>
                  <a:lnTo>
                    <a:pt x="304" y="121"/>
                  </a:lnTo>
                  <a:lnTo>
                    <a:pt x="304" y="120"/>
                  </a:lnTo>
                  <a:lnTo>
                    <a:pt x="305" y="120"/>
                  </a:lnTo>
                  <a:lnTo>
                    <a:pt x="305" y="122"/>
                  </a:lnTo>
                  <a:lnTo>
                    <a:pt x="306" y="122"/>
                  </a:lnTo>
                  <a:lnTo>
                    <a:pt x="306" y="123"/>
                  </a:lnTo>
                  <a:lnTo>
                    <a:pt x="306" y="122"/>
                  </a:lnTo>
                  <a:lnTo>
                    <a:pt x="307" y="122"/>
                  </a:lnTo>
                  <a:lnTo>
                    <a:pt x="307" y="123"/>
                  </a:lnTo>
                  <a:lnTo>
                    <a:pt x="307" y="122"/>
                  </a:lnTo>
                  <a:lnTo>
                    <a:pt x="308" y="122"/>
                  </a:lnTo>
                  <a:lnTo>
                    <a:pt x="308" y="123"/>
                  </a:lnTo>
                  <a:lnTo>
                    <a:pt x="309" y="123"/>
                  </a:lnTo>
                  <a:lnTo>
                    <a:pt x="309" y="121"/>
                  </a:lnTo>
                  <a:lnTo>
                    <a:pt x="309" y="122"/>
                  </a:lnTo>
                  <a:lnTo>
                    <a:pt x="310" y="122"/>
                  </a:lnTo>
                  <a:lnTo>
                    <a:pt x="310" y="123"/>
                  </a:lnTo>
                  <a:lnTo>
                    <a:pt x="310" y="122"/>
                  </a:lnTo>
                  <a:lnTo>
                    <a:pt x="311" y="122"/>
                  </a:lnTo>
                  <a:lnTo>
                    <a:pt x="311" y="123"/>
                  </a:lnTo>
                  <a:lnTo>
                    <a:pt x="312" y="122"/>
                  </a:lnTo>
                  <a:lnTo>
                    <a:pt x="313" y="122"/>
                  </a:lnTo>
                  <a:lnTo>
                    <a:pt x="313" y="120"/>
                  </a:lnTo>
                  <a:lnTo>
                    <a:pt x="314" y="120"/>
                  </a:lnTo>
                  <a:lnTo>
                    <a:pt x="314" y="122"/>
                  </a:lnTo>
                  <a:lnTo>
                    <a:pt x="315" y="122"/>
                  </a:lnTo>
                  <a:lnTo>
                    <a:pt x="315" y="123"/>
                  </a:lnTo>
                  <a:lnTo>
                    <a:pt x="316" y="122"/>
                  </a:lnTo>
                  <a:lnTo>
                    <a:pt x="316" y="120"/>
                  </a:lnTo>
                  <a:lnTo>
                    <a:pt x="317" y="120"/>
                  </a:lnTo>
                  <a:lnTo>
                    <a:pt x="317" y="121"/>
                  </a:lnTo>
                  <a:lnTo>
                    <a:pt x="317" y="120"/>
                  </a:lnTo>
                  <a:lnTo>
                    <a:pt x="318" y="120"/>
                  </a:lnTo>
                  <a:lnTo>
                    <a:pt x="318" y="122"/>
                  </a:lnTo>
                  <a:lnTo>
                    <a:pt x="318" y="121"/>
                  </a:lnTo>
                  <a:lnTo>
                    <a:pt x="319" y="121"/>
                  </a:lnTo>
                  <a:lnTo>
                    <a:pt x="319" y="122"/>
                  </a:lnTo>
                  <a:lnTo>
                    <a:pt x="320" y="122"/>
                  </a:lnTo>
                  <a:lnTo>
                    <a:pt x="320" y="116"/>
                  </a:lnTo>
                  <a:lnTo>
                    <a:pt x="320" y="118"/>
                  </a:lnTo>
                  <a:lnTo>
                    <a:pt x="321" y="118"/>
                  </a:lnTo>
                  <a:lnTo>
                    <a:pt x="321" y="114"/>
                  </a:lnTo>
                  <a:lnTo>
                    <a:pt x="322" y="114"/>
                  </a:lnTo>
                  <a:lnTo>
                    <a:pt x="322" y="118"/>
                  </a:lnTo>
                  <a:lnTo>
                    <a:pt x="323" y="114"/>
                  </a:lnTo>
                  <a:lnTo>
                    <a:pt x="323" y="108"/>
                  </a:lnTo>
                  <a:lnTo>
                    <a:pt x="324" y="108"/>
                  </a:lnTo>
                  <a:lnTo>
                    <a:pt x="324" y="51"/>
                  </a:lnTo>
                  <a:lnTo>
                    <a:pt x="325" y="51"/>
                  </a:lnTo>
                  <a:lnTo>
                    <a:pt x="325" y="91"/>
                  </a:lnTo>
                  <a:lnTo>
                    <a:pt x="326" y="91"/>
                  </a:lnTo>
                  <a:lnTo>
                    <a:pt x="326" y="112"/>
                  </a:lnTo>
                  <a:lnTo>
                    <a:pt x="327" y="112"/>
                  </a:lnTo>
                  <a:lnTo>
                    <a:pt x="327" y="118"/>
                  </a:lnTo>
                  <a:lnTo>
                    <a:pt x="327" y="117"/>
                  </a:lnTo>
                  <a:lnTo>
                    <a:pt x="328" y="117"/>
                  </a:lnTo>
                  <a:lnTo>
                    <a:pt x="328" y="118"/>
                  </a:lnTo>
                  <a:lnTo>
                    <a:pt x="329" y="118"/>
                  </a:lnTo>
                  <a:lnTo>
                    <a:pt x="329" y="121"/>
                  </a:lnTo>
                  <a:lnTo>
                    <a:pt x="329" y="119"/>
                  </a:lnTo>
                  <a:lnTo>
                    <a:pt x="330" y="119"/>
                  </a:lnTo>
                  <a:lnTo>
                    <a:pt x="330" y="122"/>
                  </a:lnTo>
                  <a:lnTo>
                    <a:pt x="330" y="121"/>
                  </a:lnTo>
                  <a:lnTo>
                    <a:pt x="331" y="121"/>
                  </a:lnTo>
                  <a:lnTo>
                    <a:pt x="331" y="122"/>
                  </a:lnTo>
                  <a:lnTo>
                    <a:pt x="332" y="122"/>
                  </a:lnTo>
                  <a:lnTo>
                    <a:pt x="332" y="120"/>
                  </a:lnTo>
                  <a:lnTo>
                    <a:pt x="333" y="120"/>
                  </a:lnTo>
                  <a:lnTo>
                    <a:pt x="333" y="122"/>
                  </a:lnTo>
                  <a:lnTo>
                    <a:pt x="333" y="121"/>
                  </a:lnTo>
                  <a:lnTo>
                    <a:pt x="334" y="121"/>
                  </a:lnTo>
                  <a:lnTo>
                    <a:pt x="334" y="122"/>
                  </a:lnTo>
                  <a:lnTo>
                    <a:pt x="335" y="121"/>
                  </a:lnTo>
                  <a:lnTo>
                    <a:pt x="335" y="119"/>
                  </a:lnTo>
                  <a:lnTo>
                    <a:pt x="336" y="119"/>
                  </a:lnTo>
                  <a:lnTo>
                    <a:pt x="336" y="117"/>
                  </a:lnTo>
                  <a:lnTo>
                    <a:pt x="336" y="119"/>
                  </a:lnTo>
                  <a:lnTo>
                    <a:pt x="337" y="119"/>
                  </a:lnTo>
                  <a:lnTo>
                    <a:pt x="337" y="114"/>
                  </a:lnTo>
                  <a:lnTo>
                    <a:pt x="337" y="115"/>
                  </a:lnTo>
                  <a:lnTo>
                    <a:pt x="338" y="115"/>
                  </a:lnTo>
                  <a:lnTo>
                    <a:pt x="338" y="73"/>
                  </a:lnTo>
                  <a:lnTo>
                    <a:pt x="339" y="73"/>
                  </a:lnTo>
                  <a:lnTo>
                    <a:pt x="339" y="107"/>
                  </a:lnTo>
                  <a:lnTo>
                    <a:pt x="340" y="107"/>
                  </a:lnTo>
                  <a:lnTo>
                    <a:pt x="340" y="118"/>
                  </a:lnTo>
                  <a:lnTo>
                    <a:pt x="341" y="118"/>
                  </a:lnTo>
                  <a:lnTo>
                    <a:pt x="341" y="121"/>
                  </a:lnTo>
                  <a:lnTo>
                    <a:pt x="342" y="121"/>
                  </a:lnTo>
                  <a:lnTo>
                    <a:pt x="342" y="122"/>
                  </a:lnTo>
                  <a:lnTo>
                    <a:pt x="343" y="122"/>
                  </a:lnTo>
                  <a:lnTo>
                    <a:pt x="343" y="120"/>
                  </a:lnTo>
                  <a:lnTo>
                    <a:pt x="343" y="123"/>
                  </a:lnTo>
                  <a:lnTo>
                    <a:pt x="343" y="120"/>
                  </a:lnTo>
                  <a:lnTo>
                    <a:pt x="344" y="120"/>
                  </a:lnTo>
                  <a:lnTo>
                    <a:pt x="344" y="123"/>
                  </a:lnTo>
                  <a:lnTo>
                    <a:pt x="344" y="121"/>
                  </a:lnTo>
                  <a:lnTo>
                    <a:pt x="345" y="121"/>
                  </a:lnTo>
                  <a:lnTo>
                    <a:pt x="345" y="123"/>
                  </a:lnTo>
                  <a:lnTo>
                    <a:pt x="345" y="121"/>
                  </a:lnTo>
                  <a:lnTo>
                    <a:pt x="346" y="121"/>
                  </a:lnTo>
                  <a:lnTo>
                    <a:pt x="346" y="122"/>
                  </a:lnTo>
                  <a:lnTo>
                    <a:pt x="346" y="121"/>
                  </a:lnTo>
                  <a:lnTo>
                    <a:pt x="347" y="121"/>
                  </a:lnTo>
                  <a:lnTo>
                    <a:pt x="347" y="122"/>
                  </a:lnTo>
                  <a:lnTo>
                    <a:pt x="348" y="122"/>
                  </a:lnTo>
                  <a:lnTo>
                    <a:pt x="348" y="123"/>
                  </a:lnTo>
                  <a:lnTo>
                    <a:pt x="349" y="123"/>
                  </a:lnTo>
                  <a:lnTo>
                    <a:pt x="349" y="121"/>
                  </a:lnTo>
                  <a:lnTo>
                    <a:pt x="349" y="122"/>
                  </a:lnTo>
                  <a:lnTo>
                    <a:pt x="350" y="122"/>
                  </a:lnTo>
                  <a:lnTo>
                    <a:pt x="350" y="123"/>
                  </a:lnTo>
                  <a:lnTo>
                    <a:pt x="351" y="123"/>
                  </a:lnTo>
                  <a:lnTo>
                    <a:pt x="351" y="121"/>
                  </a:lnTo>
                  <a:lnTo>
                    <a:pt x="351" y="122"/>
                  </a:lnTo>
                  <a:lnTo>
                    <a:pt x="352" y="122"/>
                  </a:lnTo>
                  <a:lnTo>
                    <a:pt x="352" y="123"/>
                  </a:lnTo>
                  <a:lnTo>
                    <a:pt x="353" y="122"/>
                  </a:lnTo>
                  <a:lnTo>
                    <a:pt x="353" y="121"/>
                  </a:lnTo>
                  <a:lnTo>
                    <a:pt x="354" y="121"/>
                  </a:lnTo>
                  <a:lnTo>
                    <a:pt x="354" y="122"/>
                  </a:lnTo>
                  <a:lnTo>
                    <a:pt x="355" y="122"/>
                  </a:lnTo>
                  <a:lnTo>
                    <a:pt x="355" y="123"/>
                  </a:lnTo>
                  <a:lnTo>
                    <a:pt x="356" y="122"/>
                  </a:lnTo>
                  <a:lnTo>
                    <a:pt x="357" y="122"/>
                  </a:lnTo>
                  <a:lnTo>
                    <a:pt x="357" y="121"/>
                  </a:lnTo>
                  <a:lnTo>
                    <a:pt x="357" y="122"/>
                  </a:lnTo>
                  <a:lnTo>
                    <a:pt x="358" y="122"/>
                  </a:lnTo>
                  <a:lnTo>
                    <a:pt x="358" y="123"/>
                  </a:lnTo>
                  <a:lnTo>
                    <a:pt x="358" y="122"/>
                  </a:lnTo>
                  <a:lnTo>
                    <a:pt x="359" y="122"/>
                  </a:lnTo>
                  <a:lnTo>
                    <a:pt x="359" y="123"/>
                  </a:lnTo>
                  <a:lnTo>
                    <a:pt x="360" y="123"/>
                  </a:lnTo>
                  <a:lnTo>
                    <a:pt x="360" y="121"/>
                  </a:lnTo>
                  <a:lnTo>
                    <a:pt x="361" y="121"/>
                  </a:lnTo>
                  <a:lnTo>
                    <a:pt x="361" y="123"/>
                  </a:lnTo>
                  <a:lnTo>
                    <a:pt x="362" y="121"/>
                  </a:lnTo>
                  <a:lnTo>
                    <a:pt x="362" y="119"/>
                  </a:lnTo>
                  <a:lnTo>
                    <a:pt x="362" y="120"/>
                  </a:lnTo>
                  <a:lnTo>
                    <a:pt x="363" y="120"/>
                  </a:lnTo>
                  <a:lnTo>
                    <a:pt x="363" y="118"/>
                  </a:lnTo>
                  <a:lnTo>
                    <a:pt x="363" y="119"/>
                  </a:lnTo>
                  <a:lnTo>
                    <a:pt x="364" y="119"/>
                  </a:lnTo>
                  <a:lnTo>
                    <a:pt x="364" y="116"/>
                  </a:lnTo>
                  <a:lnTo>
                    <a:pt x="365" y="116"/>
                  </a:lnTo>
                  <a:lnTo>
                    <a:pt x="365" y="117"/>
                  </a:lnTo>
                  <a:lnTo>
                    <a:pt x="366" y="116"/>
                  </a:lnTo>
                  <a:lnTo>
                    <a:pt x="366" y="114"/>
                  </a:lnTo>
                  <a:lnTo>
                    <a:pt x="367" y="114"/>
                  </a:lnTo>
                  <a:lnTo>
                    <a:pt x="367" y="98"/>
                  </a:lnTo>
                  <a:lnTo>
                    <a:pt x="367" y="113"/>
                  </a:lnTo>
                  <a:lnTo>
                    <a:pt x="368" y="113"/>
                  </a:lnTo>
                  <a:lnTo>
                    <a:pt x="368" y="97"/>
                  </a:lnTo>
                  <a:lnTo>
                    <a:pt x="368" y="109"/>
                  </a:lnTo>
                  <a:lnTo>
                    <a:pt x="369" y="109"/>
                  </a:lnTo>
                  <a:lnTo>
                    <a:pt x="369" y="113"/>
                  </a:lnTo>
                  <a:lnTo>
                    <a:pt x="370" y="109"/>
                  </a:lnTo>
                  <a:lnTo>
                    <a:pt x="370" y="70"/>
                  </a:lnTo>
                  <a:lnTo>
                    <a:pt x="371" y="70"/>
                  </a:lnTo>
                  <a:lnTo>
                    <a:pt x="371" y="33"/>
                  </a:lnTo>
                  <a:lnTo>
                    <a:pt x="371" y="65"/>
                  </a:lnTo>
                  <a:lnTo>
                    <a:pt x="372" y="65"/>
                  </a:lnTo>
                  <a:lnTo>
                    <a:pt x="372" y="112"/>
                  </a:lnTo>
                  <a:lnTo>
                    <a:pt x="373" y="112"/>
                  </a:lnTo>
                  <a:lnTo>
                    <a:pt x="373" y="116"/>
                  </a:lnTo>
                  <a:lnTo>
                    <a:pt x="374" y="116"/>
                  </a:lnTo>
                  <a:lnTo>
                    <a:pt x="374" y="119"/>
                  </a:lnTo>
                  <a:lnTo>
                    <a:pt x="375" y="119"/>
                  </a:lnTo>
                  <a:lnTo>
                    <a:pt x="375" y="120"/>
                  </a:lnTo>
                  <a:lnTo>
                    <a:pt x="376" y="119"/>
                  </a:lnTo>
                  <a:lnTo>
                    <a:pt x="376" y="117"/>
                  </a:lnTo>
                  <a:lnTo>
                    <a:pt x="377" y="117"/>
                  </a:lnTo>
                  <a:lnTo>
                    <a:pt x="377" y="118"/>
                  </a:lnTo>
                  <a:lnTo>
                    <a:pt x="378" y="117"/>
                  </a:lnTo>
                  <a:lnTo>
                    <a:pt x="378" y="105"/>
                  </a:lnTo>
                  <a:lnTo>
                    <a:pt x="378" y="114"/>
                  </a:lnTo>
                  <a:lnTo>
                    <a:pt x="379" y="114"/>
                  </a:lnTo>
                  <a:lnTo>
                    <a:pt x="379" y="103"/>
                  </a:lnTo>
                  <a:lnTo>
                    <a:pt x="379" y="114"/>
                  </a:lnTo>
                  <a:lnTo>
                    <a:pt x="380" y="114"/>
                  </a:lnTo>
                  <a:lnTo>
                    <a:pt x="380" y="119"/>
                  </a:lnTo>
                  <a:lnTo>
                    <a:pt x="380" y="118"/>
                  </a:lnTo>
                  <a:lnTo>
                    <a:pt x="381" y="118"/>
                  </a:lnTo>
                  <a:lnTo>
                    <a:pt x="381" y="121"/>
                  </a:lnTo>
                  <a:lnTo>
                    <a:pt x="381" y="120"/>
                  </a:lnTo>
                  <a:lnTo>
                    <a:pt x="382" y="120"/>
                  </a:lnTo>
                  <a:lnTo>
                    <a:pt x="382" y="122"/>
                  </a:lnTo>
                  <a:lnTo>
                    <a:pt x="383" y="122"/>
                  </a:lnTo>
                  <a:lnTo>
                    <a:pt x="383" y="123"/>
                  </a:lnTo>
                  <a:lnTo>
                    <a:pt x="384" y="123"/>
                  </a:lnTo>
                  <a:lnTo>
                    <a:pt x="384" y="121"/>
                  </a:lnTo>
                  <a:lnTo>
                    <a:pt x="385" y="121"/>
                  </a:lnTo>
                  <a:lnTo>
                    <a:pt x="385" y="122"/>
                  </a:lnTo>
                  <a:lnTo>
                    <a:pt x="385" y="121"/>
                  </a:lnTo>
                  <a:lnTo>
                    <a:pt x="386" y="121"/>
                  </a:lnTo>
                  <a:lnTo>
                    <a:pt x="386" y="122"/>
                  </a:lnTo>
                  <a:lnTo>
                    <a:pt x="386" y="121"/>
                  </a:lnTo>
                  <a:lnTo>
                    <a:pt x="387" y="121"/>
                  </a:lnTo>
                  <a:lnTo>
                    <a:pt x="387" y="123"/>
                  </a:lnTo>
                  <a:lnTo>
                    <a:pt x="387" y="121"/>
                  </a:lnTo>
                  <a:lnTo>
                    <a:pt x="388" y="121"/>
                  </a:lnTo>
                  <a:lnTo>
                    <a:pt x="388" y="122"/>
                  </a:lnTo>
                  <a:lnTo>
                    <a:pt x="389" y="122"/>
                  </a:lnTo>
                  <a:lnTo>
                    <a:pt x="389" y="120"/>
                  </a:lnTo>
                  <a:lnTo>
                    <a:pt x="390" y="120"/>
                  </a:lnTo>
                  <a:lnTo>
                    <a:pt x="390" y="119"/>
                  </a:lnTo>
                  <a:lnTo>
                    <a:pt x="390" y="120"/>
                  </a:lnTo>
                  <a:lnTo>
                    <a:pt x="391" y="120"/>
                  </a:lnTo>
                  <a:lnTo>
                    <a:pt x="391" y="116"/>
                  </a:lnTo>
                  <a:lnTo>
                    <a:pt x="391" y="121"/>
                  </a:lnTo>
                  <a:lnTo>
                    <a:pt x="392" y="121"/>
                  </a:lnTo>
                  <a:lnTo>
                    <a:pt x="393" y="121"/>
                  </a:lnTo>
                  <a:lnTo>
                    <a:pt x="393" y="122"/>
                  </a:lnTo>
                  <a:lnTo>
                    <a:pt x="393" y="121"/>
                  </a:lnTo>
                  <a:lnTo>
                    <a:pt x="394" y="121"/>
                  </a:lnTo>
                  <a:lnTo>
                    <a:pt x="394" y="122"/>
                  </a:lnTo>
                  <a:lnTo>
                    <a:pt x="395" y="122"/>
                  </a:lnTo>
                  <a:lnTo>
                    <a:pt x="395" y="123"/>
                  </a:lnTo>
                  <a:lnTo>
                    <a:pt x="396" y="122"/>
                  </a:lnTo>
                  <a:lnTo>
                    <a:pt x="396" y="121"/>
                  </a:lnTo>
                  <a:lnTo>
                    <a:pt x="397" y="121"/>
                  </a:lnTo>
                  <a:lnTo>
                    <a:pt x="398" y="121"/>
                  </a:lnTo>
                  <a:lnTo>
                    <a:pt x="398" y="122"/>
                  </a:lnTo>
                  <a:lnTo>
                    <a:pt x="399" y="122"/>
                  </a:lnTo>
                  <a:lnTo>
                    <a:pt x="399" y="120"/>
                  </a:lnTo>
                  <a:lnTo>
                    <a:pt x="400" y="120"/>
                  </a:lnTo>
                  <a:lnTo>
                    <a:pt x="400" y="119"/>
                  </a:lnTo>
                  <a:lnTo>
                    <a:pt x="400" y="120"/>
                  </a:lnTo>
                  <a:lnTo>
                    <a:pt x="401" y="120"/>
                  </a:lnTo>
                  <a:lnTo>
                    <a:pt x="401" y="121"/>
                  </a:lnTo>
                  <a:lnTo>
                    <a:pt x="402" y="120"/>
                  </a:lnTo>
                  <a:lnTo>
                    <a:pt x="402" y="119"/>
                  </a:lnTo>
                  <a:lnTo>
                    <a:pt x="403" y="119"/>
                  </a:lnTo>
                  <a:lnTo>
                    <a:pt x="403" y="117"/>
                  </a:lnTo>
                  <a:lnTo>
                    <a:pt x="404" y="117"/>
                  </a:lnTo>
                  <a:lnTo>
                    <a:pt x="404" y="115"/>
                  </a:lnTo>
                  <a:lnTo>
                    <a:pt x="405" y="115"/>
                  </a:lnTo>
                  <a:lnTo>
                    <a:pt x="405" y="118"/>
                  </a:lnTo>
                  <a:lnTo>
                    <a:pt x="406" y="118"/>
                  </a:lnTo>
                  <a:lnTo>
                    <a:pt x="406" y="110"/>
                  </a:lnTo>
                  <a:lnTo>
                    <a:pt x="407" y="110"/>
                  </a:lnTo>
                  <a:lnTo>
                    <a:pt x="407" y="113"/>
                  </a:lnTo>
                  <a:lnTo>
                    <a:pt x="408" y="113"/>
                  </a:lnTo>
                  <a:lnTo>
                    <a:pt x="408" y="117"/>
                  </a:lnTo>
                  <a:lnTo>
                    <a:pt x="408" y="116"/>
                  </a:lnTo>
                  <a:lnTo>
                    <a:pt x="409" y="116"/>
                  </a:lnTo>
                  <a:lnTo>
                    <a:pt x="409" y="111"/>
                  </a:lnTo>
                  <a:lnTo>
                    <a:pt x="410" y="111"/>
                  </a:lnTo>
                  <a:lnTo>
                    <a:pt x="410" y="109"/>
                  </a:lnTo>
                  <a:lnTo>
                    <a:pt x="411" y="109"/>
                  </a:lnTo>
                  <a:lnTo>
                    <a:pt x="411" y="11"/>
                  </a:lnTo>
                  <a:lnTo>
                    <a:pt x="411" y="72"/>
                  </a:lnTo>
                  <a:lnTo>
                    <a:pt x="412" y="72"/>
                  </a:lnTo>
                  <a:lnTo>
                    <a:pt x="412" y="5"/>
                  </a:lnTo>
                  <a:lnTo>
                    <a:pt x="412" y="72"/>
                  </a:lnTo>
                  <a:lnTo>
                    <a:pt x="413" y="72"/>
                  </a:lnTo>
                  <a:lnTo>
                    <a:pt x="413" y="110"/>
                  </a:lnTo>
                  <a:lnTo>
                    <a:pt x="414" y="110"/>
                  </a:lnTo>
                  <a:lnTo>
                    <a:pt x="414" y="117"/>
                  </a:lnTo>
                  <a:lnTo>
                    <a:pt x="415" y="117"/>
                  </a:lnTo>
                  <a:lnTo>
                    <a:pt x="415" y="120"/>
                  </a:lnTo>
                  <a:lnTo>
                    <a:pt x="415" y="118"/>
                  </a:lnTo>
                  <a:lnTo>
                    <a:pt x="416" y="118"/>
                  </a:lnTo>
                  <a:lnTo>
                    <a:pt x="416" y="121"/>
                  </a:lnTo>
                  <a:lnTo>
                    <a:pt x="417" y="121"/>
                  </a:lnTo>
                  <a:lnTo>
                    <a:pt x="417" y="123"/>
                  </a:lnTo>
                  <a:lnTo>
                    <a:pt x="417" y="122"/>
                  </a:lnTo>
                  <a:lnTo>
                    <a:pt x="418" y="122"/>
                  </a:lnTo>
                  <a:lnTo>
                    <a:pt x="418" y="123"/>
                  </a:lnTo>
                  <a:lnTo>
                    <a:pt x="418" y="122"/>
                  </a:lnTo>
                  <a:lnTo>
                    <a:pt x="419" y="122"/>
                  </a:lnTo>
                  <a:lnTo>
                    <a:pt x="419" y="123"/>
                  </a:lnTo>
                  <a:lnTo>
                    <a:pt x="419" y="122"/>
                  </a:lnTo>
                  <a:lnTo>
                    <a:pt x="420" y="122"/>
                  </a:lnTo>
                  <a:lnTo>
                    <a:pt x="420" y="123"/>
                  </a:lnTo>
                  <a:lnTo>
                    <a:pt x="421" y="123"/>
                  </a:lnTo>
                  <a:lnTo>
                    <a:pt x="421" y="121"/>
                  </a:lnTo>
                  <a:lnTo>
                    <a:pt x="421" y="122"/>
                  </a:lnTo>
                  <a:lnTo>
                    <a:pt x="422" y="122"/>
                  </a:lnTo>
                  <a:lnTo>
                    <a:pt x="423" y="122"/>
                  </a:lnTo>
                  <a:lnTo>
                    <a:pt x="423" y="121"/>
                  </a:lnTo>
                  <a:lnTo>
                    <a:pt x="423" y="122"/>
                  </a:lnTo>
                  <a:lnTo>
                    <a:pt x="424" y="122"/>
                  </a:lnTo>
                  <a:lnTo>
                    <a:pt x="424" y="123"/>
                  </a:lnTo>
                  <a:lnTo>
                    <a:pt x="425" y="123"/>
                  </a:lnTo>
                  <a:lnTo>
                    <a:pt x="426" y="123"/>
                  </a:lnTo>
                  <a:lnTo>
                    <a:pt x="426" y="122"/>
                  </a:lnTo>
                  <a:lnTo>
                    <a:pt x="427" y="122"/>
                  </a:lnTo>
                  <a:lnTo>
                    <a:pt x="427" y="123"/>
                  </a:lnTo>
                  <a:lnTo>
                    <a:pt x="428" y="123"/>
                  </a:lnTo>
                  <a:lnTo>
                    <a:pt x="429" y="123"/>
                  </a:lnTo>
                  <a:lnTo>
                    <a:pt x="429" y="122"/>
                  </a:lnTo>
                  <a:lnTo>
                    <a:pt x="430" y="122"/>
                  </a:lnTo>
                  <a:lnTo>
                    <a:pt x="431" y="122"/>
                  </a:lnTo>
                  <a:lnTo>
                    <a:pt x="431" y="121"/>
                  </a:lnTo>
                  <a:lnTo>
                    <a:pt x="431" y="122"/>
                  </a:lnTo>
                  <a:lnTo>
                    <a:pt x="432" y="122"/>
                  </a:lnTo>
                  <a:lnTo>
                    <a:pt x="432" y="123"/>
                  </a:lnTo>
                  <a:lnTo>
                    <a:pt x="433" y="122"/>
                  </a:lnTo>
                  <a:lnTo>
                    <a:pt x="434" y="122"/>
                  </a:lnTo>
                  <a:lnTo>
                    <a:pt x="434" y="121"/>
                  </a:lnTo>
                  <a:lnTo>
                    <a:pt x="434" y="122"/>
                  </a:lnTo>
                  <a:lnTo>
                    <a:pt x="435" y="122"/>
                  </a:lnTo>
                  <a:lnTo>
                    <a:pt x="435" y="123"/>
                  </a:lnTo>
                  <a:lnTo>
                    <a:pt x="436" y="123"/>
                  </a:lnTo>
                  <a:lnTo>
                    <a:pt x="437" y="123"/>
                  </a:lnTo>
                  <a:lnTo>
                    <a:pt x="437" y="122"/>
                  </a:lnTo>
                  <a:lnTo>
                    <a:pt x="437" y="123"/>
                  </a:lnTo>
                  <a:lnTo>
                    <a:pt x="438" y="123"/>
                  </a:lnTo>
                  <a:lnTo>
                    <a:pt x="438" y="121"/>
                  </a:lnTo>
                  <a:lnTo>
                    <a:pt x="439" y="121"/>
                  </a:lnTo>
                  <a:lnTo>
                    <a:pt x="439" y="123"/>
                  </a:lnTo>
                  <a:lnTo>
                    <a:pt x="440" y="123"/>
                  </a:lnTo>
                  <a:lnTo>
                    <a:pt x="440" y="120"/>
                  </a:lnTo>
                  <a:lnTo>
                    <a:pt x="441" y="120"/>
                  </a:lnTo>
                  <a:lnTo>
                    <a:pt x="441" y="122"/>
                  </a:lnTo>
                  <a:lnTo>
                    <a:pt x="442" y="120"/>
                  </a:lnTo>
                  <a:lnTo>
                    <a:pt x="442" y="117"/>
                  </a:lnTo>
                  <a:lnTo>
                    <a:pt x="443" y="117"/>
                  </a:lnTo>
                  <a:lnTo>
                    <a:pt x="443" y="119"/>
                  </a:lnTo>
                  <a:lnTo>
                    <a:pt x="443" y="117"/>
                  </a:lnTo>
                  <a:lnTo>
                    <a:pt x="444" y="117"/>
                  </a:lnTo>
                  <a:lnTo>
                    <a:pt x="444" y="120"/>
                  </a:lnTo>
                  <a:lnTo>
                    <a:pt x="444" y="118"/>
                  </a:lnTo>
                  <a:lnTo>
                    <a:pt x="445" y="118"/>
                  </a:lnTo>
                  <a:lnTo>
                    <a:pt x="445" y="122"/>
                  </a:lnTo>
                  <a:lnTo>
                    <a:pt x="446" y="122"/>
                  </a:lnTo>
                  <a:lnTo>
                    <a:pt x="446" y="123"/>
                  </a:lnTo>
                  <a:lnTo>
                    <a:pt x="446" y="122"/>
                  </a:lnTo>
                  <a:lnTo>
                    <a:pt x="447" y="122"/>
                  </a:lnTo>
                  <a:lnTo>
                    <a:pt x="447" y="123"/>
                  </a:lnTo>
                  <a:lnTo>
                    <a:pt x="448" y="122"/>
                  </a:lnTo>
                  <a:lnTo>
                    <a:pt x="449" y="122"/>
                  </a:lnTo>
                  <a:lnTo>
                    <a:pt x="449" y="123"/>
                  </a:lnTo>
                  <a:lnTo>
                    <a:pt x="450" y="123"/>
                  </a:lnTo>
                  <a:lnTo>
                    <a:pt x="450" y="121"/>
                  </a:lnTo>
                  <a:lnTo>
                    <a:pt x="450" y="122"/>
                  </a:lnTo>
                  <a:lnTo>
                    <a:pt x="451" y="122"/>
                  </a:lnTo>
                  <a:lnTo>
                    <a:pt x="451" y="123"/>
                  </a:lnTo>
                  <a:lnTo>
                    <a:pt x="451" y="122"/>
                  </a:lnTo>
                  <a:lnTo>
                    <a:pt x="452" y="122"/>
                  </a:lnTo>
                  <a:lnTo>
                    <a:pt x="452" y="123"/>
                  </a:lnTo>
                  <a:lnTo>
                    <a:pt x="452" y="122"/>
                  </a:lnTo>
                  <a:lnTo>
                    <a:pt x="453" y="122"/>
                  </a:lnTo>
                  <a:lnTo>
                    <a:pt x="453" y="123"/>
                  </a:lnTo>
                  <a:lnTo>
                    <a:pt x="453" y="122"/>
                  </a:lnTo>
                  <a:lnTo>
                    <a:pt x="454" y="122"/>
                  </a:lnTo>
                  <a:lnTo>
                    <a:pt x="454" y="123"/>
                  </a:lnTo>
                  <a:lnTo>
                    <a:pt x="454" y="122"/>
                  </a:lnTo>
                  <a:lnTo>
                    <a:pt x="455" y="122"/>
                  </a:lnTo>
                  <a:lnTo>
                    <a:pt x="455" y="123"/>
                  </a:lnTo>
                  <a:lnTo>
                    <a:pt x="456" y="122"/>
                  </a:lnTo>
                  <a:lnTo>
                    <a:pt x="456" y="121"/>
                  </a:lnTo>
                  <a:lnTo>
                    <a:pt x="457" y="121"/>
                  </a:lnTo>
                  <a:lnTo>
                    <a:pt x="457" y="122"/>
                  </a:lnTo>
                  <a:lnTo>
                    <a:pt x="457" y="121"/>
                  </a:lnTo>
                  <a:lnTo>
                    <a:pt x="458" y="121"/>
                  </a:lnTo>
                  <a:lnTo>
                    <a:pt x="458" y="122"/>
                  </a:lnTo>
                  <a:lnTo>
                    <a:pt x="459" y="122"/>
                  </a:lnTo>
                  <a:lnTo>
                    <a:pt x="460" y="122"/>
                  </a:lnTo>
                  <a:lnTo>
                    <a:pt x="461" y="122"/>
                  </a:lnTo>
                  <a:lnTo>
                    <a:pt x="461" y="118"/>
                  </a:lnTo>
                  <a:lnTo>
                    <a:pt x="461" y="122"/>
                  </a:lnTo>
                  <a:lnTo>
                    <a:pt x="462" y="122"/>
                  </a:lnTo>
                  <a:lnTo>
                    <a:pt x="462" y="117"/>
                  </a:lnTo>
                  <a:lnTo>
                    <a:pt x="462" y="121"/>
                  </a:lnTo>
                  <a:lnTo>
                    <a:pt x="463" y="121"/>
                  </a:lnTo>
                  <a:lnTo>
                    <a:pt x="463" y="122"/>
                  </a:lnTo>
                  <a:lnTo>
                    <a:pt x="464" y="122"/>
                  </a:lnTo>
                  <a:lnTo>
                    <a:pt x="464" y="123"/>
                  </a:lnTo>
                  <a:lnTo>
                    <a:pt x="464" y="122"/>
                  </a:lnTo>
                  <a:lnTo>
                    <a:pt x="465" y="122"/>
                  </a:lnTo>
                  <a:lnTo>
                    <a:pt x="465" y="123"/>
                  </a:lnTo>
                  <a:lnTo>
                    <a:pt x="465" y="122"/>
                  </a:lnTo>
                  <a:lnTo>
                    <a:pt x="466" y="122"/>
                  </a:lnTo>
                  <a:lnTo>
                    <a:pt x="466" y="123"/>
                  </a:lnTo>
                  <a:lnTo>
                    <a:pt x="467" y="123"/>
                  </a:lnTo>
                  <a:lnTo>
                    <a:pt x="468" y="123"/>
                  </a:lnTo>
                  <a:lnTo>
                    <a:pt x="468" y="122"/>
                  </a:lnTo>
                  <a:lnTo>
                    <a:pt x="468" y="123"/>
                  </a:lnTo>
                  <a:lnTo>
                    <a:pt x="469" y="123"/>
                  </a:lnTo>
                  <a:lnTo>
                    <a:pt x="470" y="123"/>
                  </a:lnTo>
                  <a:lnTo>
                    <a:pt x="470" y="122"/>
                  </a:lnTo>
                  <a:lnTo>
                    <a:pt x="471" y="122"/>
                  </a:lnTo>
                  <a:lnTo>
                    <a:pt x="471" y="123"/>
                  </a:lnTo>
                  <a:lnTo>
                    <a:pt x="472" y="122"/>
                  </a:lnTo>
                  <a:lnTo>
                    <a:pt x="473" y="122"/>
                  </a:lnTo>
                  <a:lnTo>
                    <a:pt x="473" y="123"/>
                  </a:lnTo>
                  <a:lnTo>
                    <a:pt x="474" y="123"/>
                  </a:lnTo>
                  <a:lnTo>
                    <a:pt x="475" y="123"/>
                  </a:lnTo>
                  <a:lnTo>
                    <a:pt x="476" y="123"/>
                  </a:lnTo>
                  <a:lnTo>
                    <a:pt x="476" y="122"/>
                  </a:lnTo>
                  <a:lnTo>
                    <a:pt x="477" y="122"/>
                  </a:lnTo>
                  <a:lnTo>
                    <a:pt x="477" y="123"/>
                  </a:lnTo>
                  <a:lnTo>
                    <a:pt x="478" y="123"/>
                  </a:lnTo>
                  <a:lnTo>
                    <a:pt x="479" y="123"/>
                  </a:lnTo>
                  <a:lnTo>
                    <a:pt x="480" y="123"/>
                  </a:lnTo>
                  <a:lnTo>
                    <a:pt x="480" y="122"/>
                  </a:lnTo>
                  <a:lnTo>
                    <a:pt x="481" y="122"/>
                  </a:lnTo>
                  <a:lnTo>
                    <a:pt x="481" y="121"/>
                  </a:lnTo>
                  <a:lnTo>
                    <a:pt x="482" y="121"/>
                  </a:lnTo>
                  <a:lnTo>
                    <a:pt x="482" y="122"/>
                  </a:lnTo>
                  <a:lnTo>
                    <a:pt x="483" y="122"/>
                  </a:lnTo>
                  <a:lnTo>
                    <a:pt x="484" y="122"/>
                  </a:lnTo>
                  <a:lnTo>
                    <a:pt x="484" y="123"/>
                  </a:lnTo>
                  <a:lnTo>
                    <a:pt x="485" y="122"/>
                  </a:lnTo>
                  <a:lnTo>
                    <a:pt x="486" y="122"/>
                  </a:lnTo>
                  <a:lnTo>
                    <a:pt x="486" y="123"/>
                  </a:lnTo>
                  <a:lnTo>
                    <a:pt x="486" y="122"/>
                  </a:lnTo>
                  <a:lnTo>
                    <a:pt x="487" y="122"/>
                  </a:lnTo>
                  <a:lnTo>
                    <a:pt x="487" y="123"/>
                  </a:lnTo>
                  <a:lnTo>
                    <a:pt x="487" y="122"/>
                  </a:lnTo>
                  <a:lnTo>
                    <a:pt x="488" y="122"/>
                  </a:lnTo>
                  <a:lnTo>
                    <a:pt x="488" y="123"/>
                  </a:lnTo>
                  <a:lnTo>
                    <a:pt x="488" y="122"/>
                  </a:lnTo>
                  <a:lnTo>
                    <a:pt x="489" y="122"/>
                  </a:lnTo>
                  <a:lnTo>
                    <a:pt x="489" y="123"/>
                  </a:lnTo>
                  <a:lnTo>
                    <a:pt x="490" y="123"/>
                  </a:lnTo>
                  <a:lnTo>
                    <a:pt x="491" y="123"/>
                  </a:lnTo>
                  <a:lnTo>
                    <a:pt x="491" y="122"/>
                  </a:lnTo>
                  <a:lnTo>
                    <a:pt x="492" y="122"/>
                  </a:lnTo>
                  <a:lnTo>
                    <a:pt x="492" y="123"/>
                  </a:lnTo>
                  <a:lnTo>
                    <a:pt x="492" y="122"/>
                  </a:lnTo>
                  <a:lnTo>
                    <a:pt x="493" y="122"/>
                  </a:lnTo>
                  <a:lnTo>
                    <a:pt x="493" y="123"/>
                  </a:lnTo>
                  <a:lnTo>
                    <a:pt x="493" y="122"/>
                  </a:lnTo>
                  <a:lnTo>
                    <a:pt x="494" y="122"/>
                  </a:lnTo>
                  <a:lnTo>
                    <a:pt x="494" y="123"/>
                  </a:lnTo>
                  <a:lnTo>
                    <a:pt x="494" y="122"/>
                  </a:lnTo>
                  <a:lnTo>
                    <a:pt x="495" y="122"/>
                  </a:lnTo>
                  <a:lnTo>
                    <a:pt x="495" y="123"/>
                  </a:lnTo>
                  <a:lnTo>
                    <a:pt x="495" y="122"/>
                  </a:lnTo>
                  <a:lnTo>
                    <a:pt x="496" y="122"/>
                  </a:lnTo>
                  <a:lnTo>
                    <a:pt x="496" y="123"/>
                  </a:lnTo>
                  <a:lnTo>
                    <a:pt x="496" y="122"/>
                  </a:lnTo>
                  <a:lnTo>
                    <a:pt x="497" y="122"/>
                  </a:lnTo>
                  <a:lnTo>
                    <a:pt x="497" y="123"/>
                  </a:lnTo>
                  <a:lnTo>
                    <a:pt x="497" y="122"/>
                  </a:lnTo>
                  <a:lnTo>
                    <a:pt x="498" y="122"/>
                  </a:lnTo>
                  <a:lnTo>
                    <a:pt x="498" y="123"/>
                  </a:lnTo>
                  <a:lnTo>
                    <a:pt x="498" y="122"/>
                  </a:lnTo>
                  <a:lnTo>
                    <a:pt x="499" y="122"/>
                  </a:lnTo>
                  <a:lnTo>
                    <a:pt x="499" y="123"/>
                  </a:lnTo>
                  <a:lnTo>
                    <a:pt x="499" y="122"/>
                  </a:lnTo>
                  <a:lnTo>
                    <a:pt x="500" y="122"/>
                  </a:lnTo>
                  <a:lnTo>
                    <a:pt x="500" y="123"/>
                  </a:lnTo>
                  <a:lnTo>
                    <a:pt x="500" y="122"/>
                  </a:lnTo>
                  <a:lnTo>
                    <a:pt x="501" y="122"/>
                  </a:lnTo>
                  <a:lnTo>
                    <a:pt x="501" y="123"/>
                  </a:lnTo>
                  <a:lnTo>
                    <a:pt x="501" y="122"/>
                  </a:lnTo>
                  <a:lnTo>
                    <a:pt x="502" y="122"/>
                  </a:lnTo>
                  <a:lnTo>
                    <a:pt x="502" y="123"/>
                  </a:lnTo>
                  <a:lnTo>
                    <a:pt x="502" y="122"/>
                  </a:lnTo>
                  <a:lnTo>
                    <a:pt x="503" y="122"/>
                  </a:lnTo>
                  <a:lnTo>
                    <a:pt x="503" y="123"/>
                  </a:lnTo>
                  <a:lnTo>
                    <a:pt x="503" y="122"/>
                  </a:lnTo>
                  <a:lnTo>
                    <a:pt x="504" y="122"/>
                  </a:lnTo>
                  <a:lnTo>
                    <a:pt x="504" y="123"/>
                  </a:lnTo>
                  <a:lnTo>
                    <a:pt x="504" y="122"/>
                  </a:lnTo>
                  <a:lnTo>
                    <a:pt x="505" y="122"/>
                  </a:lnTo>
                  <a:lnTo>
                    <a:pt x="505" y="123"/>
                  </a:lnTo>
                  <a:lnTo>
                    <a:pt x="505" y="122"/>
                  </a:lnTo>
                  <a:lnTo>
                    <a:pt x="506" y="122"/>
                  </a:lnTo>
                  <a:lnTo>
                    <a:pt x="506" y="123"/>
                  </a:lnTo>
                  <a:lnTo>
                    <a:pt x="506" y="122"/>
                  </a:lnTo>
                  <a:lnTo>
                    <a:pt x="507" y="122"/>
                  </a:lnTo>
                  <a:lnTo>
                    <a:pt x="507" y="123"/>
                  </a:lnTo>
                  <a:lnTo>
                    <a:pt x="508" y="122"/>
                  </a:lnTo>
                  <a:lnTo>
                    <a:pt x="509" y="122"/>
                  </a:lnTo>
                  <a:lnTo>
                    <a:pt x="509" y="123"/>
                  </a:lnTo>
                  <a:lnTo>
                    <a:pt x="509" y="122"/>
                  </a:lnTo>
                  <a:lnTo>
                    <a:pt x="510" y="122"/>
                  </a:lnTo>
                  <a:lnTo>
                    <a:pt x="510" y="123"/>
                  </a:lnTo>
                  <a:lnTo>
                    <a:pt x="511" y="123"/>
                  </a:lnTo>
                  <a:lnTo>
                    <a:pt x="512" y="123"/>
                  </a:lnTo>
                  <a:lnTo>
                    <a:pt x="512" y="122"/>
                  </a:lnTo>
                  <a:lnTo>
                    <a:pt x="513" y="122"/>
                  </a:lnTo>
                  <a:lnTo>
                    <a:pt x="514" y="122"/>
                  </a:lnTo>
                  <a:lnTo>
                    <a:pt x="514" y="123"/>
                  </a:lnTo>
                  <a:lnTo>
                    <a:pt x="515" y="122"/>
                  </a:lnTo>
                  <a:lnTo>
                    <a:pt x="516" y="122"/>
                  </a:lnTo>
                  <a:lnTo>
                    <a:pt x="516" y="121"/>
                  </a:lnTo>
                  <a:lnTo>
                    <a:pt x="517" y="121"/>
                  </a:lnTo>
                  <a:lnTo>
                    <a:pt x="517" y="122"/>
                  </a:lnTo>
                  <a:lnTo>
                    <a:pt x="518" y="122"/>
                  </a:lnTo>
                  <a:lnTo>
                    <a:pt x="518" y="123"/>
                  </a:lnTo>
                  <a:lnTo>
                    <a:pt x="518" y="122"/>
                  </a:lnTo>
                  <a:lnTo>
                    <a:pt x="519" y="122"/>
                  </a:lnTo>
                  <a:lnTo>
                    <a:pt x="519" y="123"/>
                  </a:lnTo>
                  <a:lnTo>
                    <a:pt x="520" y="122"/>
                  </a:lnTo>
                  <a:lnTo>
                    <a:pt x="520" y="121"/>
                  </a:lnTo>
                  <a:lnTo>
                    <a:pt x="521" y="121"/>
                  </a:lnTo>
                  <a:lnTo>
                    <a:pt x="521" y="122"/>
                  </a:lnTo>
                  <a:lnTo>
                    <a:pt x="522" y="122"/>
                  </a:lnTo>
                  <a:lnTo>
                    <a:pt x="523" y="122"/>
                  </a:lnTo>
                  <a:lnTo>
                    <a:pt x="523" y="123"/>
                  </a:lnTo>
                  <a:lnTo>
                    <a:pt x="524" y="122"/>
                  </a:lnTo>
                  <a:lnTo>
                    <a:pt x="524" y="121"/>
                  </a:lnTo>
                  <a:lnTo>
                    <a:pt x="525" y="121"/>
                  </a:lnTo>
                  <a:lnTo>
                    <a:pt x="525" y="122"/>
                  </a:lnTo>
                  <a:lnTo>
                    <a:pt x="526" y="121"/>
                  </a:lnTo>
                  <a:lnTo>
                    <a:pt x="527" y="121"/>
                  </a:lnTo>
                  <a:lnTo>
                    <a:pt x="527" y="122"/>
                  </a:lnTo>
                  <a:lnTo>
                    <a:pt x="527" y="121"/>
                  </a:lnTo>
                  <a:lnTo>
                    <a:pt x="528" y="121"/>
                  </a:lnTo>
                  <a:lnTo>
                    <a:pt x="528" y="122"/>
                  </a:lnTo>
                  <a:lnTo>
                    <a:pt x="529" y="121"/>
                  </a:lnTo>
                  <a:lnTo>
                    <a:pt x="530" y="121"/>
                  </a:lnTo>
                  <a:lnTo>
                    <a:pt x="530" y="119"/>
                  </a:lnTo>
                  <a:lnTo>
                    <a:pt x="531" y="119"/>
                  </a:lnTo>
                  <a:lnTo>
                    <a:pt x="531" y="118"/>
                  </a:lnTo>
                  <a:lnTo>
                    <a:pt x="532" y="118"/>
                  </a:lnTo>
                  <a:lnTo>
                    <a:pt x="532" y="119"/>
                  </a:lnTo>
                  <a:lnTo>
                    <a:pt x="533" y="119"/>
                  </a:lnTo>
                  <a:lnTo>
                    <a:pt x="533" y="115"/>
                  </a:lnTo>
                  <a:lnTo>
                    <a:pt x="534" y="115"/>
                  </a:lnTo>
                  <a:lnTo>
                    <a:pt x="534" y="113"/>
                  </a:lnTo>
                  <a:lnTo>
                    <a:pt x="535" y="113"/>
                  </a:lnTo>
                  <a:lnTo>
                    <a:pt x="535" y="110"/>
                  </a:lnTo>
                  <a:lnTo>
                    <a:pt x="536" y="110"/>
                  </a:lnTo>
                  <a:lnTo>
                    <a:pt x="536" y="89"/>
                  </a:lnTo>
                  <a:lnTo>
                    <a:pt x="537" y="89"/>
                  </a:lnTo>
                  <a:lnTo>
                    <a:pt x="537" y="14"/>
                  </a:lnTo>
                  <a:lnTo>
                    <a:pt x="537" y="15"/>
                  </a:lnTo>
                  <a:lnTo>
                    <a:pt x="538" y="15"/>
                  </a:lnTo>
                  <a:lnTo>
                    <a:pt x="538" y="107"/>
                  </a:lnTo>
                  <a:lnTo>
                    <a:pt x="539" y="107"/>
                  </a:lnTo>
                  <a:lnTo>
                    <a:pt x="539" y="112"/>
                  </a:lnTo>
                  <a:lnTo>
                    <a:pt x="540" y="112"/>
                  </a:lnTo>
                  <a:lnTo>
                    <a:pt x="540" y="117"/>
                  </a:lnTo>
                  <a:lnTo>
                    <a:pt x="541" y="117"/>
                  </a:lnTo>
                  <a:lnTo>
                    <a:pt x="541" y="118"/>
                  </a:lnTo>
                  <a:lnTo>
                    <a:pt x="541" y="117"/>
                  </a:lnTo>
                  <a:lnTo>
                    <a:pt x="542" y="117"/>
                  </a:lnTo>
                  <a:lnTo>
                    <a:pt x="542" y="118"/>
                  </a:lnTo>
                  <a:lnTo>
                    <a:pt x="543" y="117"/>
                  </a:lnTo>
                  <a:lnTo>
                    <a:pt x="543" y="111"/>
                  </a:lnTo>
                  <a:lnTo>
                    <a:pt x="543" y="112"/>
                  </a:lnTo>
                  <a:lnTo>
                    <a:pt x="544" y="112"/>
                  </a:lnTo>
                  <a:lnTo>
                    <a:pt x="544" y="109"/>
                  </a:lnTo>
                  <a:lnTo>
                    <a:pt x="545" y="109"/>
                  </a:lnTo>
                  <a:lnTo>
                    <a:pt x="545" y="71"/>
                  </a:lnTo>
                  <a:lnTo>
                    <a:pt x="545" y="88"/>
                  </a:lnTo>
                  <a:lnTo>
                    <a:pt x="546" y="88"/>
                  </a:lnTo>
                  <a:lnTo>
                    <a:pt x="546" y="60"/>
                  </a:lnTo>
                  <a:lnTo>
                    <a:pt x="546" y="88"/>
                  </a:lnTo>
                  <a:lnTo>
                    <a:pt x="547" y="88"/>
                  </a:lnTo>
                  <a:lnTo>
                    <a:pt x="547" y="111"/>
                  </a:lnTo>
                  <a:lnTo>
                    <a:pt x="548" y="111"/>
                  </a:lnTo>
                  <a:lnTo>
                    <a:pt x="548" y="120"/>
                  </a:lnTo>
                  <a:lnTo>
                    <a:pt x="548" y="119"/>
                  </a:lnTo>
                  <a:lnTo>
                    <a:pt x="549" y="119"/>
                  </a:lnTo>
                  <a:lnTo>
                    <a:pt x="549" y="120"/>
                  </a:lnTo>
                  <a:lnTo>
                    <a:pt x="549" y="119"/>
                  </a:lnTo>
                  <a:lnTo>
                    <a:pt x="550" y="119"/>
                  </a:lnTo>
                  <a:lnTo>
                    <a:pt x="550" y="120"/>
                  </a:lnTo>
                  <a:lnTo>
                    <a:pt x="551" y="120"/>
                  </a:lnTo>
                  <a:lnTo>
                    <a:pt x="552" y="120"/>
                  </a:lnTo>
                  <a:lnTo>
                    <a:pt x="553" y="120"/>
                  </a:lnTo>
                  <a:lnTo>
                    <a:pt x="553" y="117"/>
                  </a:lnTo>
                  <a:lnTo>
                    <a:pt x="553" y="118"/>
                  </a:lnTo>
                  <a:lnTo>
                    <a:pt x="554" y="118"/>
                  </a:lnTo>
                  <a:lnTo>
                    <a:pt x="554" y="119"/>
                  </a:lnTo>
                  <a:lnTo>
                    <a:pt x="555" y="119"/>
                  </a:lnTo>
                  <a:lnTo>
                    <a:pt x="555" y="115"/>
                  </a:lnTo>
                  <a:lnTo>
                    <a:pt x="556" y="115"/>
                  </a:lnTo>
                  <a:lnTo>
                    <a:pt x="556" y="116"/>
                  </a:lnTo>
                  <a:lnTo>
                    <a:pt x="556" y="115"/>
                  </a:lnTo>
                  <a:lnTo>
                    <a:pt x="557" y="115"/>
                  </a:lnTo>
                  <a:lnTo>
                    <a:pt x="557" y="117"/>
                  </a:lnTo>
                  <a:lnTo>
                    <a:pt x="558" y="115"/>
                  </a:lnTo>
                  <a:lnTo>
                    <a:pt x="558" y="114"/>
                  </a:lnTo>
                  <a:lnTo>
                    <a:pt x="559" y="114"/>
                  </a:lnTo>
                  <a:lnTo>
                    <a:pt x="559" y="86"/>
                  </a:lnTo>
                  <a:lnTo>
                    <a:pt x="559" y="95"/>
                  </a:lnTo>
                  <a:lnTo>
                    <a:pt x="560" y="95"/>
                  </a:lnTo>
                  <a:lnTo>
                    <a:pt x="560" y="116"/>
                  </a:lnTo>
                  <a:lnTo>
                    <a:pt x="561" y="116"/>
                  </a:lnTo>
                  <a:lnTo>
                    <a:pt x="561" y="119"/>
                  </a:lnTo>
                  <a:lnTo>
                    <a:pt x="562" y="119"/>
                  </a:lnTo>
                  <a:lnTo>
                    <a:pt x="562" y="120"/>
                  </a:lnTo>
                  <a:lnTo>
                    <a:pt x="562" y="119"/>
                  </a:lnTo>
                  <a:lnTo>
                    <a:pt x="563" y="119"/>
                  </a:lnTo>
                  <a:lnTo>
                    <a:pt x="563" y="120"/>
                  </a:lnTo>
                  <a:lnTo>
                    <a:pt x="563" y="119"/>
                  </a:lnTo>
                  <a:lnTo>
                    <a:pt x="564" y="119"/>
                  </a:lnTo>
                  <a:lnTo>
                    <a:pt x="564" y="120"/>
                  </a:lnTo>
                  <a:lnTo>
                    <a:pt x="564" y="119"/>
                  </a:lnTo>
                  <a:lnTo>
                    <a:pt x="565" y="119"/>
                  </a:lnTo>
                  <a:lnTo>
                    <a:pt x="565" y="120"/>
                  </a:lnTo>
                  <a:lnTo>
                    <a:pt x="566" y="120"/>
                  </a:lnTo>
                  <a:lnTo>
                    <a:pt x="566" y="118"/>
                  </a:lnTo>
                  <a:lnTo>
                    <a:pt x="566" y="119"/>
                  </a:lnTo>
                  <a:lnTo>
                    <a:pt x="567" y="119"/>
                  </a:lnTo>
                  <a:lnTo>
                    <a:pt x="567" y="117"/>
                  </a:lnTo>
                  <a:lnTo>
                    <a:pt x="567" y="119"/>
                  </a:lnTo>
                  <a:lnTo>
                    <a:pt x="568" y="119"/>
                  </a:lnTo>
                  <a:lnTo>
                    <a:pt x="568" y="120"/>
                  </a:lnTo>
                  <a:lnTo>
                    <a:pt x="569" y="120"/>
                  </a:lnTo>
                  <a:lnTo>
                    <a:pt x="569" y="117"/>
                  </a:lnTo>
                  <a:lnTo>
                    <a:pt x="570" y="117"/>
                  </a:lnTo>
                  <a:lnTo>
                    <a:pt x="570" y="118"/>
                  </a:lnTo>
                  <a:lnTo>
                    <a:pt x="570" y="117"/>
                  </a:lnTo>
                  <a:lnTo>
                    <a:pt x="571" y="117"/>
                  </a:lnTo>
                  <a:lnTo>
                    <a:pt x="571" y="118"/>
                  </a:lnTo>
                  <a:lnTo>
                    <a:pt x="572" y="118"/>
                  </a:lnTo>
                  <a:lnTo>
                    <a:pt x="572" y="114"/>
                  </a:lnTo>
                  <a:lnTo>
                    <a:pt x="573" y="114"/>
                  </a:lnTo>
                  <a:lnTo>
                    <a:pt x="573" y="103"/>
                  </a:lnTo>
                  <a:lnTo>
                    <a:pt x="574" y="103"/>
                  </a:lnTo>
                  <a:lnTo>
                    <a:pt x="574" y="116"/>
                  </a:lnTo>
                  <a:lnTo>
                    <a:pt x="575" y="116"/>
                  </a:lnTo>
                  <a:lnTo>
                    <a:pt x="575" y="121"/>
                  </a:lnTo>
                  <a:lnTo>
                    <a:pt x="576" y="121"/>
                  </a:lnTo>
                  <a:lnTo>
                    <a:pt x="576" y="122"/>
                  </a:lnTo>
                  <a:lnTo>
                    <a:pt x="577" y="122"/>
                  </a:lnTo>
                  <a:lnTo>
                    <a:pt x="578" y="122"/>
                  </a:lnTo>
                  <a:lnTo>
                    <a:pt x="578" y="121"/>
                  </a:lnTo>
                  <a:lnTo>
                    <a:pt x="579" y="121"/>
                  </a:lnTo>
                  <a:lnTo>
                    <a:pt x="579" y="119"/>
                  </a:lnTo>
                  <a:lnTo>
                    <a:pt x="580" y="119"/>
                  </a:lnTo>
                  <a:lnTo>
                    <a:pt x="580" y="121"/>
                  </a:lnTo>
                  <a:lnTo>
                    <a:pt x="581" y="121"/>
                  </a:lnTo>
                  <a:lnTo>
                    <a:pt x="581" y="123"/>
                  </a:lnTo>
                  <a:lnTo>
                    <a:pt x="581" y="121"/>
                  </a:lnTo>
                  <a:lnTo>
                    <a:pt x="582" y="121"/>
                  </a:lnTo>
                  <a:lnTo>
                    <a:pt x="582" y="123"/>
                  </a:lnTo>
                  <a:lnTo>
                    <a:pt x="582" y="121"/>
                  </a:lnTo>
                  <a:lnTo>
                    <a:pt x="583" y="121"/>
                  </a:lnTo>
                  <a:lnTo>
                    <a:pt x="583" y="123"/>
                  </a:lnTo>
                  <a:lnTo>
                    <a:pt x="583" y="122"/>
                  </a:lnTo>
                  <a:lnTo>
                    <a:pt x="584" y="122"/>
                  </a:lnTo>
                  <a:lnTo>
                    <a:pt x="584" y="123"/>
                  </a:lnTo>
                  <a:lnTo>
                    <a:pt x="584" y="122"/>
                  </a:lnTo>
                  <a:lnTo>
                    <a:pt x="585" y="122"/>
                  </a:lnTo>
                  <a:lnTo>
                    <a:pt x="585" y="123"/>
                  </a:lnTo>
                  <a:lnTo>
                    <a:pt x="586" y="123"/>
                  </a:lnTo>
                  <a:lnTo>
                    <a:pt x="587" y="123"/>
                  </a:lnTo>
                  <a:lnTo>
                    <a:pt x="587" y="122"/>
                  </a:lnTo>
                  <a:lnTo>
                    <a:pt x="588" y="122"/>
                  </a:lnTo>
                  <a:lnTo>
                    <a:pt x="588" y="123"/>
                  </a:lnTo>
                  <a:lnTo>
                    <a:pt x="588" y="122"/>
                  </a:lnTo>
                  <a:lnTo>
                    <a:pt x="589" y="122"/>
                  </a:lnTo>
                  <a:lnTo>
                    <a:pt x="589" y="123"/>
                  </a:lnTo>
                  <a:lnTo>
                    <a:pt x="590" y="123"/>
                  </a:lnTo>
                  <a:lnTo>
                    <a:pt x="591" y="123"/>
                  </a:lnTo>
                  <a:lnTo>
                    <a:pt x="592" y="123"/>
                  </a:lnTo>
                  <a:lnTo>
                    <a:pt x="593" y="123"/>
                  </a:lnTo>
                  <a:lnTo>
                    <a:pt x="593" y="122"/>
                  </a:lnTo>
                  <a:lnTo>
                    <a:pt x="594" y="122"/>
                  </a:lnTo>
                  <a:lnTo>
                    <a:pt x="594" y="123"/>
                  </a:lnTo>
                  <a:lnTo>
                    <a:pt x="595" y="123"/>
                  </a:lnTo>
                  <a:lnTo>
                    <a:pt x="596" y="123"/>
                  </a:lnTo>
                  <a:lnTo>
                    <a:pt x="597" y="123"/>
                  </a:lnTo>
                  <a:lnTo>
                    <a:pt x="597" y="122"/>
                  </a:lnTo>
                  <a:lnTo>
                    <a:pt x="598" y="122"/>
                  </a:lnTo>
                  <a:lnTo>
                    <a:pt x="598" y="123"/>
                  </a:lnTo>
                  <a:lnTo>
                    <a:pt x="598" y="122"/>
                  </a:lnTo>
                  <a:lnTo>
                    <a:pt x="599" y="122"/>
                  </a:lnTo>
                  <a:lnTo>
                    <a:pt x="599" y="123"/>
                  </a:lnTo>
                  <a:lnTo>
                    <a:pt x="599" y="122"/>
                  </a:lnTo>
                  <a:lnTo>
                    <a:pt x="600" y="122"/>
                  </a:lnTo>
                  <a:lnTo>
                    <a:pt x="600" y="123"/>
                  </a:lnTo>
                  <a:lnTo>
                    <a:pt x="600" y="122"/>
                  </a:lnTo>
                  <a:lnTo>
                    <a:pt x="601" y="122"/>
                  </a:lnTo>
                  <a:lnTo>
                    <a:pt x="601" y="123"/>
                  </a:lnTo>
                  <a:lnTo>
                    <a:pt x="602" y="123"/>
                  </a:lnTo>
                  <a:lnTo>
                    <a:pt x="603" y="123"/>
                  </a:lnTo>
                  <a:lnTo>
                    <a:pt x="604" y="123"/>
                  </a:lnTo>
                  <a:lnTo>
                    <a:pt x="605" y="123"/>
                  </a:lnTo>
                  <a:lnTo>
                    <a:pt x="606" y="123"/>
                  </a:lnTo>
                  <a:lnTo>
                    <a:pt x="607" y="123"/>
                  </a:lnTo>
                  <a:lnTo>
                    <a:pt x="608" y="123"/>
                  </a:lnTo>
                  <a:lnTo>
                    <a:pt x="609" y="123"/>
                  </a:lnTo>
                  <a:lnTo>
                    <a:pt x="610" y="123"/>
                  </a:lnTo>
                  <a:lnTo>
                    <a:pt x="610" y="122"/>
                  </a:lnTo>
                  <a:lnTo>
                    <a:pt x="611" y="122"/>
                  </a:lnTo>
                  <a:lnTo>
                    <a:pt x="611" y="123"/>
                  </a:lnTo>
                  <a:lnTo>
                    <a:pt x="611" y="122"/>
                  </a:lnTo>
                  <a:lnTo>
                    <a:pt x="612" y="122"/>
                  </a:lnTo>
                  <a:lnTo>
                    <a:pt x="612" y="123"/>
                  </a:lnTo>
                  <a:lnTo>
                    <a:pt x="612" y="122"/>
                  </a:lnTo>
                  <a:lnTo>
                    <a:pt x="613" y="122"/>
                  </a:lnTo>
                  <a:lnTo>
                    <a:pt x="613" y="123"/>
                  </a:lnTo>
                  <a:lnTo>
                    <a:pt x="614" y="122"/>
                  </a:lnTo>
                  <a:lnTo>
                    <a:pt x="615" y="122"/>
                  </a:lnTo>
                  <a:lnTo>
                    <a:pt x="616" y="122"/>
                  </a:lnTo>
                  <a:lnTo>
                    <a:pt x="616" y="123"/>
                  </a:lnTo>
                  <a:lnTo>
                    <a:pt x="617" y="122"/>
                  </a:lnTo>
                  <a:lnTo>
                    <a:pt x="618" y="122"/>
                  </a:lnTo>
                  <a:lnTo>
                    <a:pt x="618" y="121"/>
                  </a:lnTo>
                  <a:lnTo>
                    <a:pt x="619" y="121"/>
                  </a:lnTo>
                  <a:lnTo>
                    <a:pt x="619" y="122"/>
                  </a:lnTo>
                  <a:lnTo>
                    <a:pt x="620" y="122"/>
                  </a:lnTo>
                  <a:lnTo>
                    <a:pt x="621" y="122"/>
                  </a:lnTo>
                  <a:lnTo>
                    <a:pt x="622" y="122"/>
                  </a:lnTo>
                  <a:lnTo>
                    <a:pt x="623" y="122"/>
                  </a:lnTo>
                  <a:lnTo>
                    <a:pt x="623" y="121"/>
                  </a:lnTo>
                  <a:lnTo>
                    <a:pt x="624" y="121"/>
                  </a:lnTo>
                  <a:lnTo>
                    <a:pt x="624" y="122"/>
                  </a:lnTo>
                  <a:lnTo>
                    <a:pt x="625" y="122"/>
                  </a:lnTo>
                  <a:lnTo>
                    <a:pt x="625" y="123"/>
                  </a:lnTo>
                  <a:lnTo>
                    <a:pt x="625" y="122"/>
                  </a:lnTo>
                  <a:lnTo>
                    <a:pt x="626" y="122"/>
                  </a:lnTo>
                  <a:lnTo>
                    <a:pt x="626" y="123"/>
                  </a:lnTo>
                  <a:lnTo>
                    <a:pt x="627" y="122"/>
                  </a:lnTo>
                  <a:lnTo>
                    <a:pt x="628" y="122"/>
                  </a:lnTo>
                  <a:lnTo>
                    <a:pt x="628" y="123"/>
                  </a:lnTo>
                  <a:lnTo>
                    <a:pt x="628" y="122"/>
                  </a:lnTo>
                  <a:lnTo>
                    <a:pt x="629" y="122"/>
                  </a:lnTo>
                  <a:lnTo>
                    <a:pt x="629" y="123"/>
                  </a:lnTo>
                  <a:lnTo>
                    <a:pt x="629" y="122"/>
                  </a:lnTo>
                  <a:lnTo>
                    <a:pt x="630" y="122"/>
                  </a:lnTo>
                  <a:lnTo>
                    <a:pt x="630" y="123"/>
                  </a:lnTo>
                  <a:lnTo>
                    <a:pt x="630" y="122"/>
                  </a:lnTo>
                  <a:lnTo>
                    <a:pt x="631" y="122"/>
                  </a:lnTo>
                  <a:lnTo>
                    <a:pt x="631" y="123"/>
                  </a:lnTo>
                  <a:lnTo>
                    <a:pt x="631" y="122"/>
                  </a:lnTo>
                  <a:lnTo>
                    <a:pt x="632" y="122"/>
                  </a:lnTo>
                  <a:lnTo>
                    <a:pt x="632" y="123"/>
                  </a:lnTo>
                  <a:lnTo>
                    <a:pt x="632" y="122"/>
                  </a:lnTo>
                  <a:lnTo>
                    <a:pt x="633" y="122"/>
                  </a:lnTo>
                  <a:lnTo>
                    <a:pt x="633" y="123"/>
                  </a:lnTo>
                  <a:lnTo>
                    <a:pt x="633" y="122"/>
                  </a:lnTo>
                  <a:lnTo>
                    <a:pt x="634" y="122"/>
                  </a:lnTo>
                  <a:lnTo>
                    <a:pt x="634" y="123"/>
                  </a:lnTo>
                  <a:lnTo>
                    <a:pt x="634" y="122"/>
                  </a:lnTo>
                  <a:lnTo>
                    <a:pt x="635" y="122"/>
                  </a:lnTo>
                  <a:lnTo>
                    <a:pt x="635" y="123"/>
                  </a:lnTo>
                  <a:lnTo>
                    <a:pt x="635" y="122"/>
                  </a:lnTo>
                  <a:lnTo>
                    <a:pt x="636" y="122"/>
                  </a:lnTo>
                  <a:lnTo>
                    <a:pt x="636" y="123"/>
                  </a:lnTo>
                  <a:lnTo>
                    <a:pt x="637" y="123"/>
                  </a:lnTo>
                  <a:lnTo>
                    <a:pt x="638" y="123"/>
                  </a:lnTo>
                  <a:lnTo>
                    <a:pt x="639" y="123"/>
                  </a:lnTo>
                  <a:lnTo>
                    <a:pt x="639" y="122"/>
                  </a:lnTo>
                  <a:lnTo>
                    <a:pt x="640" y="122"/>
                  </a:lnTo>
                  <a:lnTo>
                    <a:pt x="640" y="123"/>
                  </a:lnTo>
                  <a:lnTo>
                    <a:pt x="641" y="123"/>
                  </a:lnTo>
                  <a:lnTo>
                    <a:pt x="642" y="123"/>
                  </a:lnTo>
                  <a:lnTo>
                    <a:pt x="642" y="122"/>
                  </a:lnTo>
                  <a:lnTo>
                    <a:pt x="643" y="122"/>
                  </a:lnTo>
                  <a:lnTo>
                    <a:pt x="643" y="123"/>
                  </a:lnTo>
                  <a:lnTo>
                    <a:pt x="644" y="122"/>
                  </a:lnTo>
                  <a:lnTo>
                    <a:pt x="645" y="122"/>
                  </a:lnTo>
                  <a:lnTo>
                    <a:pt x="645" y="123"/>
                  </a:lnTo>
                  <a:lnTo>
                    <a:pt x="645" y="122"/>
                  </a:lnTo>
                  <a:lnTo>
                    <a:pt x="646" y="122"/>
                  </a:lnTo>
                  <a:lnTo>
                    <a:pt x="646" y="123"/>
                  </a:lnTo>
                  <a:lnTo>
                    <a:pt x="646" y="122"/>
                  </a:lnTo>
                  <a:lnTo>
                    <a:pt x="647" y="122"/>
                  </a:lnTo>
                  <a:lnTo>
                    <a:pt x="647" y="123"/>
                  </a:lnTo>
                  <a:lnTo>
                    <a:pt x="647" y="122"/>
                  </a:lnTo>
                  <a:lnTo>
                    <a:pt x="648" y="122"/>
                  </a:lnTo>
                  <a:lnTo>
                    <a:pt x="648" y="123"/>
                  </a:lnTo>
                  <a:lnTo>
                    <a:pt x="648" y="122"/>
                  </a:lnTo>
                  <a:lnTo>
                    <a:pt x="649" y="122"/>
                  </a:lnTo>
                  <a:lnTo>
                    <a:pt x="649" y="123"/>
                  </a:lnTo>
                  <a:lnTo>
                    <a:pt x="649" y="122"/>
                  </a:lnTo>
                  <a:lnTo>
                    <a:pt x="650" y="122"/>
                  </a:lnTo>
                  <a:lnTo>
                    <a:pt x="650" y="123"/>
                  </a:lnTo>
                  <a:lnTo>
                    <a:pt x="650" y="122"/>
                  </a:lnTo>
                  <a:lnTo>
                    <a:pt x="651" y="122"/>
                  </a:lnTo>
                  <a:lnTo>
                    <a:pt x="651" y="123"/>
                  </a:lnTo>
                  <a:lnTo>
                    <a:pt x="651" y="122"/>
                  </a:lnTo>
                  <a:lnTo>
                    <a:pt x="652" y="122"/>
                  </a:lnTo>
                  <a:lnTo>
                    <a:pt x="652" y="123"/>
                  </a:lnTo>
                  <a:lnTo>
                    <a:pt x="653" y="122"/>
                  </a:lnTo>
                  <a:lnTo>
                    <a:pt x="654" y="122"/>
                  </a:lnTo>
                  <a:lnTo>
                    <a:pt x="654" y="123"/>
                  </a:lnTo>
                  <a:lnTo>
                    <a:pt x="655" y="122"/>
                  </a:lnTo>
                  <a:lnTo>
                    <a:pt x="656" y="122"/>
                  </a:lnTo>
                  <a:lnTo>
                    <a:pt x="656" y="123"/>
                  </a:lnTo>
                  <a:lnTo>
                    <a:pt x="657" y="122"/>
                  </a:lnTo>
                  <a:lnTo>
                    <a:pt x="658" y="122"/>
                  </a:lnTo>
                  <a:lnTo>
                    <a:pt x="658" y="121"/>
                  </a:lnTo>
                  <a:lnTo>
                    <a:pt x="658" y="122"/>
                  </a:lnTo>
                  <a:lnTo>
                    <a:pt x="659" y="122"/>
                  </a:lnTo>
                  <a:lnTo>
                    <a:pt x="660" y="122"/>
                  </a:lnTo>
                  <a:lnTo>
                    <a:pt x="660" y="121"/>
                  </a:lnTo>
                  <a:lnTo>
                    <a:pt x="661" y="121"/>
                  </a:lnTo>
                  <a:lnTo>
                    <a:pt x="661" y="120"/>
                  </a:lnTo>
                  <a:lnTo>
                    <a:pt x="662" y="120"/>
                  </a:lnTo>
                  <a:lnTo>
                    <a:pt x="663" y="120"/>
                  </a:lnTo>
                  <a:lnTo>
                    <a:pt x="663" y="118"/>
                  </a:lnTo>
                  <a:lnTo>
                    <a:pt x="664" y="118"/>
                  </a:lnTo>
                  <a:lnTo>
                    <a:pt x="664" y="117"/>
                  </a:lnTo>
                  <a:lnTo>
                    <a:pt x="665" y="117"/>
                  </a:lnTo>
                  <a:lnTo>
                    <a:pt x="665" y="109"/>
                  </a:lnTo>
                  <a:lnTo>
                    <a:pt x="666" y="109"/>
                  </a:lnTo>
                  <a:lnTo>
                    <a:pt x="666" y="79"/>
                  </a:lnTo>
                  <a:lnTo>
                    <a:pt x="666" y="80"/>
                  </a:lnTo>
                  <a:lnTo>
                    <a:pt x="667" y="80"/>
                  </a:lnTo>
                  <a:lnTo>
                    <a:pt x="667" y="111"/>
                  </a:lnTo>
                  <a:lnTo>
                    <a:pt x="668" y="111"/>
                  </a:lnTo>
                  <a:lnTo>
                    <a:pt x="668" y="120"/>
                  </a:lnTo>
                  <a:lnTo>
                    <a:pt x="669" y="120"/>
                  </a:lnTo>
                  <a:lnTo>
                    <a:pt x="670" y="120"/>
                  </a:lnTo>
                  <a:lnTo>
                    <a:pt x="670" y="121"/>
                  </a:lnTo>
                  <a:lnTo>
                    <a:pt x="671" y="121"/>
                  </a:lnTo>
                  <a:lnTo>
                    <a:pt x="671" y="122"/>
                  </a:lnTo>
                  <a:lnTo>
                    <a:pt x="672" y="122"/>
                  </a:lnTo>
                  <a:lnTo>
                    <a:pt x="672" y="120"/>
                  </a:lnTo>
                  <a:lnTo>
                    <a:pt x="673" y="120"/>
                  </a:lnTo>
                  <a:lnTo>
                    <a:pt x="673" y="122"/>
                  </a:lnTo>
                  <a:lnTo>
                    <a:pt x="673" y="121"/>
                  </a:lnTo>
                  <a:lnTo>
                    <a:pt x="674" y="121"/>
                  </a:lnTo>
                  <a:lnTo>
                    <a:pt x="674" y="122"/>
                  </a:lnTo>
                  <a:lnTo>
                    <a:pt x="675" y="121"/>
                  </a:lnTo>
                  <a:lnTo>
                    <a:pt x="676" y="121"/>
                  </a:lnTo>
                  <a:lnTo>
                    <a:pt x="676" y="120"/>
                  </a:lnTo>
                  <a:lnTo>
                    <a:pt x="677" y="120"/>
                  </a:lnTo>
                  <a:lnTo>
                    <a:pt x="677" y="119"/>
                  </a:lnTo>
                  <a:lnTo>
                    <a:pt x="678" y="119"/>
                  </a:lnTo>
                  <a:lnTo>
                    <a:pt x="678" y="120"/>
                  </a:lnTo>
                  <a:lnTo>
                    <a:pt x="679" y="120"/>
                  </a:lnTo>
                  <a:lnTo>
                    <a:pt x="679" y="118"/>
                  </a:lnTo>
                  <a:lnTo>
                    <a:pt x="680" y="118"/>
                  </a:lnTo>
                  <a:lnTo>
                    <a:pt x="680" y="115"/>
                  </a:lnTo>
                  <a:lnTo>
                    <a:pt x="681" y="115"/>
                  </a:lnTo>
                  <a:lnTo>
                    <a:pt x="681" y="116"/>
                  </a:lnTo>
                  <a:lnTo>
                    <a:pt x="682" y="115"/>
                  </a:lnTo>
                  <a:lnTo>
                    <a:pt x="682" y="90"/>
                  </a:lnTo>
                  <a:lnTo>
                    <a:pt x="683" y="90"/>
                  </a:lnTo>
                  <a:lnTo>
                    <a:pt x="683" y="64"/>
                  </a:lnTo>
                  <a:lnTo>
                    <a:pt x="683" y="73"/>
                  </a:lnTo>
                  <a:lnTo>
                    <a:pt x="684" y="73"/>
                  </a:lnTo>
                  <a:lnTo>
                    <a:pt x="684" y="118"/>
                  </a:lnTo>
                  <a:lnTo>
                    <a:pt x="685" y="118"/>
                  </a:lnTo>
                  <a:lnTo>
                    <a:pt x="685" y="119"/>
                  </a:lnTo>
                  <a:lnTo>
                    <a:pt x="686" y="119"/>
                  </a:lnTo>
                  <a:lnTo>
                    <a:pt x="686" y="120"/>
                  </a:lnTo>
                  <a:lnTo>
                    <a:pt x="687" y="120"/>
                  </a:lnTo>
                  <a:lnTo>
                    <a:pt x="688" y="120"/>
                  </a:lnTo>
                  <a:lnTo>
                    <a:pt x="688" y="121"/>
                  </a:lnTo>
                  <a:lnTo>
                    <a:pt x="688" y="120"/>
                  </a:lnTo>
                  <a:lnTo>
                    <a:pt x="689" y="120"/>
                  </a:lnTo>
                  <a:lnTo>
                    <a:pt x="689" y="121"/>
                  </a:lnTo>
                  <a:lnTo>
                    <a:pt x="690" y="120"/>
                  </a:lnTo>
                  <a:lnTo>
                    <a:pt x="690" y="117"/>
                  </a:lnTo>
                  <a:lnTo>
                    <a:pt x="691" y="117"/>
                  </a:lnTo>
                  <a:lnTo>
                    <a:pt x="691" y="113"/>
                  </a:lnTo>
                  <a:lnTo>
                    <a:pt x="692" y="113"/>
                  </a:lnTo>
                  <a:lnTo>
                    <a:pt x="692" y="119"/>
                  </a:lnTo>
                  <a:lnTo>
                    <a:pt x="693" y="119"/>
                  </a:lnTo>
                  <a:lnTo>
                    <a:pt x="693" y="121"/>
                  </a:lnTo>
                  <a:lnTo>
                    <a:pt x="693" y="120"/>
                  </a:lnTo>
                  <a:lnTo>
                    <a:pt x="694" y="120"/>
                  </a:lnTo>
                  <a:lnTo>
                    <a:pt x="694" y="121"/>
                  </a:lnTo>
                  <a:lnTo>
                    <a:pt x="695" y="121"/>
                  </a:lnTo>
                  <a:lnTo>
                    <a:pt x="696" y="121"/>
                  </a:lnTo>
                  <a:lnTo>
                    <a:pt x="697" y="121"/>
                  </a:lnTo>
                  <a:lnTo>
                    <a:pt x="697" y="122"/>
                  </a:lnTo>
                  <a:lnTo>
                    <a:pt x="697" y="121"/>
                  </a:lnTo>
                  <a:lnTo>
                    <a:pt x="698" y="121"/>
                  </a:lnTo>
                  <a:lnTo>
                    <a:pt x="698" y="123"/>
                  </a:lnTo>
                  <a:lnTo>
                    <a:pt x="698" y="122"/>
                  </a:lnTo>
                  <a:lnTo>
                    <a:pt x="699" y="122"/>
                  </a:lnTo>
                  <a:lnTo>
                    <a:pt x="699" y="123"/>
                  </a:lnTo>
                  <a:lnTo>
                    <a:pt x="700" y="122"/>
                  </a:lnTo>
                  <a:lnTo>
                    <a:pt x="701" y="122"/>
                  </a:lnTo>
                  <a:lnTo>
                    <a:pt x="702" y="122"/>
                  </a:lnTo>
                  <a:lnTo>
                    <a:pt x="702" y="123"/>
                  </a:lnTo>
                  <a:lnTo>
                    <a:pt x="702" y="122"/>
                  </a:lnTo>
                  <a:lnTo>
                    <a:pt x="703" y="122"/>
                  </a:lnTo>
                  <a:lnTo>
                    <a:pt x="703" y="123"/>
                  </a:lnTo>
                  <a:lnTo>
                    <a:pt x="703" y="122"/>
                  </a:lnTo>
                  <a:lnTo>
                    <a:pt x="704" y="122"/>
                  </a:lnTo>
                  <a:lnTo>
                    <a:pt x="704" y="123"/>
                  </a:lnTo>
                  <a:lnTo>
                    <a:pt x="705" y="122"/>
                  </a:lnTo>
                  <a:lnTo>
                    <a:pt x="706" y="122"/>
                  </a:lnTo>
                  <a:lnTo>
                    <a:pt x="706" y="123"/>
                  </a:lnTo>
                  <a:lnTo>
                    <a:pt x="707" y="122"/>
                  </a:lnTo>
                  <a:lnTo>
                    <a:pt x="708" y="122"/>
                  </a:lnTo>
                  <a:lnTo>
                    <a:pt x="708" y="123"/>
                  </a:lnTo>
                  <a:lnTo>
                    <a:pt x="709" y="122"/>
                  </a:lnTo>
                  <a:lnTo>
                    <a:pt x="710" y="122"/>
                  </a:lnTo>
                  <a:lnTo>
                    <a:pt x="710" y="123"/>
                  </a:lnTo>
                  <a:lnTo>
                    <a:pt x="711" y="123"/>
                  </a:lnTo>
                  <a:lnTo>
                    <a:pt x="712" y="123"/>
                  </a:lnTo>
                  <a:lnTo>
                    <a:pt x="713" y="123"/>
                  </a:lnTo>
                  <a:lnTo>
                    <a:pt x="713" y="122"/>
                  </a:lnTo>
                  <a:lnTo>
                    <a:pt x="714" y="122"/>
                  </a:lnTo>
                  <a:lnTo>
                    <a:pt x="714" y="123"/>
                  </a:lnTo>
                  <a:lnTo>
                    <a:pt x="715" y="123"/>
                  </a:lnTo>
                  <a:lnTo>
                    <a:pt x="716" y="123"/>
                  </a:lnTo>
                  <a:lnTo>
                    <a:pt x="717" y="123"/>
                  </a:lnTo>
                  <a:lnTo>
                    <a:pt x="718" y="123"/>
                  </a:lnTo>
                  <a:lnTo>
                    <a:pt x="719" y="123"/>
                  </a:lnTo>
                  <a:lnTo>
                    <a:pt x="720" y="123"/>
                  </a:lnTo>
                  <a:lnTo>
                    <a:pt x="721" y="123"/>
                  </a:lnTo>
                  <a:lnTo>
                    <a:pt x="722" y="123"/>
                  </a:lnTo>
                  <a:lnTo>
                    <a:pt x="722" y="122"/>
                  </a:lnTo>
                  <a:lnTo>
                    <a:pt x="723" y="122"/>
                  </a:lnTo>
                  <a:lnTo>
                    <a:pt x="723" y="123"/>
                  </a:lnTo>
                  <a:lnTo>
                    <a:pt x="724" y="123"/>
                  </a:lnTo>
                  <a:lnTo>
                    <a:pt x="725" y="123"/>
                  </a:lnTo>
                  <a:lnTo>
                    <a:pt x="726" y="123"/>
                  </a:lnTo>
                  <a:lnTo>
                    <a:pt x="727" y="123"/>
                  </a:lnTo>
                  <a:lnTo>
                    <a:pt x="728" y="123"/>
                  </a:lnTo>
                  <a:lnTo>
                    <a:pt x="729" y="123"/>
                  </a:lnTo>
                  <a:lnTo>
                    <a:pt x="729" y="122"/>
                  </a:lnTo>
                  <a:lnTo>
                    <a:pt x="729" y="123"/>
                  </a:lnTo>
                  <a:lnTo>
                    <a:pt x="730" y="123"/>
                  </a:lnTo>
                  <a:lnTo>
                    <a:pt x="731" y="123"/>
                  </a:lnTo>
                  <a:lnTo>
                    <a:pt x="732" y="123"/>
                  </a:lnTo>
                  <a:lnTo>
                    <a:pt x="733" y="123"/>
                  </a:lnTo>
                  <a:lnTo>
                    <a:pt x="734" y="123"/>
                  </a:lnTo>
                  <a:lnTo>
                    <a:pt x="735" y="123"/>
                  </a:lnTo>
                  <a:lnTo>
                    <a:pt x="735" y="122"/>
                  </a:lnTo>
                  <a:lnTo>
                    <a:pt x="736" y="122"/>
                  </a:lnTo>
                  <a:lnTo>
                    <a:pt x="736" y="123"/>
                  </a:lnTo>
                  <a:lnTo>
                    <a:pt x="737" y="122"/>
                  </a:lnTo>
                  <a:lnTo>
                    <a:pt x="738" y="122"/>
                  </a:lnTo>
                  <a:lnTo>
                    <a:pt x="739" y="122"/>
                  </a:lnTo>
                  <a:lnTo>
                    <a:pt x="740" y="122"/>
                  </a:lnTo>
                  <a:lnTo>
                    <a:pt x="741" y="122"/>
                  </a:lnTo>
                  <a:lnTo>
                    <a:pt x="742" y="122"/>
                  </a:lnTo>
                  <a:lnTo>
                    <a:pt x="742" y="121"/>
                  </a:lnTo>
                  <a:lnTo>
                    <a:pt x="742" y="122"/>
                  </a:lnTo>
                  <a:lnTo>
                    <a:pt x="743" y="122"/>
                  </a:lnTo>
                  <a:lnTo>
                    <a:pt x="743" y="119"/>
                  </a:lnTo>
                  <a:lnTo>
                    <a:pt x="744" y="119"/>
                  </a:lnTo>
                  <a:lnTo>
                    <a:pt x="744" y="115"/>
                  </a:lnTo>
                  <a:lnTo>
                    <a:pt x="744" y="116"/>
                  </a:lnTo>
                  <a:lnTo>
                    <a:pt x="745" y="116"/>
                  </a:lnTo>
                  <a:lnTo>
                    <a:pt x="745" y="100"/>
                  </a:lnTo>
                  <a:lnTo>
                    <a:pt x="745" y="116"/>
                  </a:lnTo>
                  <a:lnTo>
                    <a:pt x="746" y="116"/>
                  </a:lnTo>
                  <a:lnTo>
                    <a:pt x="746" y="119"/>
                  </a:lnTo>
                  <a:lnTo>
                    <a:pt x="747" y="119"/>
                  </a:lnTo>
                  <a:lnTo>
                    <a:pt x="747" y="120"/>
                  </a:lnTo>
                  <a:lnTo>
                    <a:pt x="748" y="120"/>
                  </a:lnTo>
                  <a:lnTo>
                    <a:pt x="748" y="122"/>
                  </a:lnTo>
                  <a:lnTo>
                    <a:pt x="749" y="122"/>
                  </a:lnTo>
                  <a:lnTo>
                    <a:pt x="750" y="122"/>
                  </a:lnTo>
                  <a:lnTo>
                    <a:pt x="750" y="123"/>
                  </a:lnTo>
                  <a:lnTo>
                    <a:pt x="750" y="122"/>
                  </a:lnTo>
                  <a:lnTo>
                    <a:pt x="751" y="122"/>
                  </a:lnTo>
                  <a:lnTo>
                    <a:pt x="751" y="123"/>
                  </a:lnTo>
                  <a:lnTo>
                    <a:pt x="751" y="122"/>
                  </a:lnTo>
                  <a:lnTo>
                    <a:pt x="752" y="122"/>
                  </a:lnTo>
                  <a:lnTo>
                    <a:pt x="752" y="123"/>
                  </a:lnTo>
                  <a:lnTo>
                    <a:pt x="752" y="122"/>
                  </a:lnTo>
                  <a:lnTo>
                    <a:pt x="753" y="122"/>
                  </a:lnTo>
                  <a:lnTo>
                    <a:pt x="753" y="123"/>
                  </a:lnTo>
                  <a:lnTo>
                    <a:pt x="754" y="123"/>
                  </a:lnTo>
                  <a:lnTo>
                    <a:pt x="755" y="123"/>
                  </a:lnTo>
                  <a:lnTo>
                    <a:pt x="755" y="122"/>
                  </a:lnTo>
                  <a:lnTo>
                    <a:pt x="756" y="122"/>
                  </a:lnTo>
                  <a:lnTo>
                    <a:pt x="756" y="123"/>
                  </a:lnTo>
                  <a:lnTo>
                    <a:pt x="756" y="122"/>
                  </a:lnTo>
                  <a:lnTo>
                    <a:pt x="757" y="122"/>
                  </a:lnTo>
                  <a:lnTo>
                    <a:pt x="757" y="123"/>
                  </a:lnTo>
                  <a:lnTo>
                    <a:pt x="757" y="122"/>
                  </a:lnTo>
                  <a:lnTo>
                    <a:pt x="758" y="122"/>
                  </a:lnTo>
                  <a:lnTo>
                    <a:pt x="758" y="123"/>
                  </a:lnTo>
                  <a:lnTo>
                    <a:pt x="758" y="122"/>
                  </a:lnTo>
                  <a:lnTo>
                    <a:pt x="759" y="122"/>
                  </a:lnTo>
                  <a:lnTo>
                    <a:pt x="759" y="123"/>
                  </a:lnTo>
                  <a:lnTo>
                    <a:pt x="760" y="122"/>
                  </a:lnTo>
                  <a:lnTo>
                    <a:pt x="761" y="122"/>
                  </a:lnTo>
                  <a:lnTo>
                    <a:pt x="762" y="122"/>
                  </a:lnTo>
                  <a:lnTo>
                    <a:pt x="762" y="121"/>
                  </a:lnTo>
                  <a:lnTo>
                    <a:pt x="763" y="121"/>
                  </a:lnTo>
                  <a:lnTo>
                    <a:pt x="764" y="121"/>
                  </a:lnTo>
                  <a:lnTo>
                    <a:pt x="765" y="121"/>
                  </a:lnTo>
                  <a:lnTo>
                    <a:pt x="765" y="119"/>
                  </a:lnTo>
                  <a:lnTo>
                    <a:pt x="766" y="119"/>
                  </a:lnTo>
                  <a:lnTo>
                    <a:pt x="766" y="117"/>
                  </a:lnTo>
                  <a:lnTo>
                    <a:pt x="766" y="118"/>
                  </a:lnTo>
                  <a:lnTo>
                    <a:pt x="767" y="118"/>
                  </a:lnTo>
                  <a:lnTo>
                    <a:pt x="767" y="120"/>
                  </a:lnTo>
                  <a:lnTo>
                    <a:pt x="768" y="118"/>
                  </a:lnTo>
                  <a:lnTo>
                    <a:pt x="768" y="104"/>
                  </a:lnTo>
                  <a:lnTo>
                    <a:pt x="768" y="111"/>
                  </a:lnTo>
                  <a:lnTo>
                    <a:pt x="769" y="111"/>
                  </a:lnTo>
                  <a:lnTo>
                    <a:pt x="769" y="119"/>
                  </a:lnTo>
                  <a:lnTo>
                    <a:pt x="770" y="119"/>
                  </a:lnTo>
                  <a:lnTo>
                    <a:pt x="770" y="122"/>
                  </a:lnTo>
                  <a:lnTo>
                    <a:pt x="770" y="121"/>
                  </a:lnTo>
                  <a:lnTo>
                    <a:pt x="771" y="121"/>
                  </a:lnTo>
                  <a:lnTo>
                    <a:pt x="771" y="122"/>
                  </a:lnTo>
                  <a:lnTo>
                    <a:pt x="772" y="122"/>
                  </a:lnTo>
                  <a:lnTo>
                    <a:pt x="772" y="123"/>
                  </a:lnTo>
                  <a:lnTo>
                    <a:pt x="772" y="122"/>
                  </a:lnTo>
                  <a:lnTo>
                    <a:pt x="773" y="122"/>
                  </a:lnTo>
                  <a:lnTo>
                    <a:pt x="773" y="123"/>
                  </a:lnTo>
                  <a:lnTo>
                    <a:pt x="773" y="122"/>
                  </a:lnTo>
                  <a:lnTo>
                    <a:pt x="774" y="122"/>
                  </a:lnTo>
                  <a:lnTo>
                    <a:pt x="774" y="123"/>
                  </a:lnTo>
                  <a:lnTo>
                    <a:pt x="775" y="122"/>
                  </a:lnTo>
                  <a:lnTo>
                    <a:pt x="776" y="122"/>
                  </a:lnTo>
                  <a:lnTo>
                    <a:pt x="776" y="123"/>
                  </a:lnTo>
                  <a:lnTo>
                    <a:pt x="777" y="122"/>
                  </a:lnTo>
                  <a:lnTo>
                    <a:pt x="778" y="122"/>
                  </a:lnTo>
                  <a:lnTo>
                    <a:pt x="778" y="123"/>
                  </a:lnTo>
                  <a:lnTo>
                    <a:pt x="778" y="122"/>
                  </a:lnTo>
                  <a:lnTo>
                    <a:pt x="779" y="122"/>
                  </a:lnTo>
                  <a:lnTo>
                    <a:pt x="779" y="123"/>
                  </a:lnTo>
                  <a:lnTo>
                    <a:pt x="779" y="122"/>
                  </a:lnTo>
                  <a:lnTo>
                    <a:pt x="780" y="122"/>
                  </a:lnTo>
                  <a:lnTo>
                    <a:pt x="780" y="123"/>
                  </a:lnTo>
                  <a:lnTo>
                    <a:pt x="781" y="123"/>
                  </a:lnTo>
                  <a:lnTo>
                    <a:pt x="782" y="123"/>
                  </a:lnTo>
                  <a:lnTo>
                    <a:pt x="782" y="122"/>
                  </a:lnTo>
                  <a:lnTo>
                    <a:pt x="783" y="122"/>
                  </a:lnTo>
                  <a:lnTo>
                    <a:pt x="784" y="122"/>
                  </a:lnTo>
                  <a:lnTo>
                    <a:pt x="784" y="123"/>
                  </a:lnTo>
                  <a:lnTo>
                    <a:pt x="784" y="122"/>
                  </a:lnTo>
                  <a:lnTo>
                    <a:pt x="785" y="122"/>
                  </a:lnTo>
                  <a:lnTo>
                    <a:pt x="785" y="123"/>
                  </a:lnTo>
                  <a:lnTo>
                    <a:pt x="785" y="122"/>
                  </a:lnTo>
                  <a:lnTo>
                    <a:pt x="786" y="122"/>
                  </a:lnTo>
                  <a:lnTo>
                    <a:pt x="786" y="123"/>
                  </a:lnTo>
                  <a:lnTo>
                    <a:pt x="787" y="123"/>
                  </a:lnTo>
                  <a:lnTo>
                    <a:pt x="788" y="123"/>
                  </a:lnTo>
                  <a:lnTo>
                    <a:pt x="788" y="122"/>
                  </a:lnTo>
                  <a:lnTo>
                    <a:pt x="789" y="122"/>
                  </a:lnTo>
                  <a:lnTo>
                    <a:pt x="789" y="123"/>
                  </a:lnTo>
                  <a:lnTo>
                    <a:pt x="789" y="122"/>
                  </a:lnTo>
                  <a:lnTo>
                    <a:pt x="790" y="122"/>
                  </a:lnTo>
                  <a:lnTo>
                    <a:pt x="790" y="123"/>
                  </a:lnTo>
                  <a:lnTo>
                    <a:pt x="790" y="122"/>
                  </a:lnTo>
                  <a:lnTo>
                    <a:pt x="791" y="122"/>
                  </a:lnTo>
                  <a:lnTo>
                    <a:pt x="791" y="123"/>
                  </a:lnTo>
                  <a:lnTo>
                    <a:pt x="791" y="122"/>
                  </a:lnTo>
                  <a:lnTo>
                    <a:pt x="792" y="122"/>
                  </a:lnTo>
                  <a:lnTo>
                    <a:pt x="792" y="123"/>
                  </a:lnTo>
                  <a:lnTo>
                    <a:pt x="793" y="123"/>
                  </a:lnTo>
                  <a:lnTo>
                    <a:pt x="794" y="123"/>
                  </a:lnTo>
                  <a:lnTo>
                    <a:pt x="795" y="123"/>
                  </a:lnTo>
                  <a:lnTo>
                    <a:pt x="795" y="122"/>
                  </a:lnTo>
                  <a:lnTo>
                    <a:pt x="795" y="123"/>
                  </a:lnTo>
                  <a:lnTo>
                    <a:pt x="796" y="123"/>
                  </a:lnTo>
                  <a:lnTo>
                    <a:pt x="797" y="123"/>
                  </a:lnTo>
                  <a:lnTo>
                    <a:pt x="798" y="123"/>
                  </a:lnTo>
                  <a:lnTo>
                    <a:pt x="798" y="122"/>
                  </a:lnTo>
                  <a:lnTo>
                    <a:pt x="798" y="123"/>
                  </a:lnTo>
                  <a:lnTo>
                    <a:pt x="799" y="123"/>
                  </a:lnTo>
                  <a:lnTo>
                    <a:pt x="800" y="123"/>
                  </a:lnTo>
                  <a:lnTo>
                    <a:pt x="801" y="123"/>
                  </a:lnTo>
                  <a:lnTo>
                    <a:pt x="801" y="122"/>
                  </a:lnTo>
                  <a:lnTo>
                    <a:pt x="801" y="123"/>
                  </a:lnTo>
                  <a:lnTo>
                    <a:pt x="802" y="123"/>
                  </a:lnTo>
                  <a:lnTo>
                    <a:pt x="803" y="123"/>
                  </a:lnTo>
                  <a:lnTo>
                    <a:pt x="803" y="122"/>
                  </a:lnTo>
                  <a:lnTo>
                    <a:pt x="804" y="122"/>
                  </a:lnTo>
                  <a:lnTo>
                    <a:pt x="805" y="122"/>
                  </a:lnTo>
                  <a:lnTo>
                    <a:pt x="805" y="123"/>
                  </a:lnTo>
                  <a:lnTo>
                    <a:pt x="805" y="122"/>
                  </a:lnTo>
                  <a:lnTo>
                    <a:pt x="806" y="122"/>
                  </a:lnTo>
                  <a:lnTo>
                    <a:pt x="806" y="123"/>
                  </a:lnTo>
                  <a:lnTo>
                    <a:pt x="806" y="122"/>
                  </a:lnTo>
                  <a:lnTo>
                    <a:pt x="807" y="122"/>
                  </a:lnTo>
                  <a:lnTo>
                    <a:pt x="807" y="123"/>
                  </a:lnTo>
                  <a:lnTo>
                    <a:pt x="808" y="123"/>
                  </a:lnTo>
                  <a:lnTo>
                    <a:pt x="809" y="123"/>
                  </a:lnTo>
                  <a:lnTo>
                    <a:pt x="810" y="123"/>
                  </a:lnTo>
                  <a:lnTo>
                    <a:pt x="811" y="123"/>
                  </a:lnTo>
                  <a:lnTo>
                    <a:pt x="812" y="123"/>
                  </a:lnTo>
                  <a:lnTo>
                    <a:pt x="813" y="123"/>
                  </a:lnTo>
                  <a:lnTo>
                    <a:pt x="814" y="123"/>
                  </a:lnTo>
                  <a:lnTo>
                    <a:pt x="815" y="123"/>
                  </a:lnTo>
                  <a:lnTo>
                    <a:pt x="815" y="122"/>
                  </a:lnTo>
                  <a:lnTo>
                    <a:pt x="816" y="122"/>
                  </a:lnTo>
                  <a:lnTo>
                    <a:pt x="816" y="123"/>
                  </a:lnTo>
                  <a:lnTo>
                    <a:pt x="817" y="123"/>
                  </a:lnTo>
                  <a:lnTo>
                    <a:pt x="818" y="123"/>
                  </a:lnTo>
                  <a:lnTo>
                    <a:pt x="819" y="123"/>
                  </a:lnTo>
                  <a:lnTo>
                    <a:pt x="819" y="122"/>
                  </a:lnTo>
                  <a:lnTo>
                    <a:pt x="820" y="122"/>
                  </a:lnTo>
                  <a:lnTo>
                    <a:pt x="820" y="123"/>
                  </a:lnTo>
                  <a:lnTo>
                    <a:pt x="820" y="122"/>
                  </a:lnTo>
                  <a:lnTo>
                    <a:pt x="821" y="122"/>
                  </a:lnTo>
                  <a:lnTo>
                    <a:pt x="821" y="123"/>
                  </a:lnTo>
                  <a:lnTo>
                    <a:pt x="821" y="122"/>
                  </a:lnTo>
                  <a:lnTo>
                    <a:pt x="822" y="122"/>
                  </a:lnTo>
                  <a:lnTo>
                    <a:pt x="822" y="123"/>
                  </a:lnTo>
                  <a:lnTo>
                    <a:pt x="822" y="122"/>
                  </a:lnTo>
                  <a:lnTo>
                    <a:pt x="823" y="122"/>
                  </a:lnTo>
                  <a:lnTo>
                    <a:pt x="823" y="123"/>
                  </a:lnTo>
                  <a:lnTo>
                    <a:pt x="824" y="122"/>
                  </a:lnTo>
                  <a:lnTo>
                    <a:pt x="825" y="122"/>
                  </a:lnTo>
                  <a:lnTo>
                    <a:pt x="826" y="122"/>
                  </a:lnTo>
                  <a:lnTo>
                    <a:pt x="827" y="122"/>
                  </a:lnTo>
                  <a:lnTo>
                    <a:pt x="827" y="121"/>
                  </a:lnTo>
                  <a:lnTo>
                    <a:pt x="828" y="121"/>
                  </a:lnTo>
                  <a:lnTo>
                    <a:pt x="828" y="122"/>
                  </a:lnTo>
                  <a:lnTo>
                    <a:pt x="828" y="121"/>
                  </a:lnTo>
                  <a:lnTo>
                    <a:pt x="829" y="121"/>
                  </a:lnTo>
                  <a:lnTo>
                    <a:pt x="829" y="122"/>
                  </a:lnTo>
                  <a:lnTo>
                    <a:pt x="829" y="121"/>
                  </a:lnTo>
                  <a:lnTo>
                    <a:pt x="830" y="121"/>
                  </a:lnTo>
                  <a:lnTo>
                    <a:pt x="830" y="122"/>
                  </a:lnTo>
                  <a:lnTo>
                    <a:pt x="831" y="121"/>
                  </a:lnTo>
                  <a:lnTo>
                    <a:pt x="831" y="120"/>
                  </a:lnTo>
                  <a:lnTo>
                    <a:pt x="832" y="120"/>
                  </a:lnTo>
                  <a:lnTo>
                    <a:pt x="833" y="120"/>
                  </a:lnTo>
                  <a:lnTo>
                    <a:pt x="833" y="116"/>
                  </a:lnTo>
                  <a:lnTo>
                    <a:pt x="833" y="119"/>
                  </a:lnTo>
                  <a:lnTo>
                    <a:pt x="834" y="119"/>
                  </a:lnTo>
                  <a:lnTo>
                    <a:pt x="834" y="114"/>
                  </a:lnTo>
                  <a:lnTo>
                    <a:pt x="834" y="119"/>
                  </a:lnTo>
                  <a:lnTo>
                    <a:pt x="835" y="119"/>
                  </a:lnTo>
                  <a:lnTo>
                    <a:pt x="835" y="120"/>
                  </a:lnTo>
                  <a:lnTo>
                    <a:pt x="836" y="120"/>
                  </a:lnTo>
                  <a:lnTo>
                    <a:pt x="836" y="121"/>
                  </a:lnTo>
                  <a:lnTo>
                    <a:pt x="837" y="120"/>
                  </a:lnTo>
                  <a:lnTo>
                    <a:pt x="837" y="119"/>
                  </a:lnTo>
                  <a:lnTo>
                    <a:pt x="838" y="119"/>
                  </a:lnTo>
                  <a:lnTo>
                    <a:pt x="838" y="120"/>
                  </a:lnTo>
                  <a:lnTo>
                    <a:pt x="839" y="120"/>
                  </a:lnTo>
                  <a:lnTo>
                    <a:pt x="839" y="113"/>
                  </a:lnTo>
                  <a:lnTo>
                    <a:pt x="839" y="115"/>
                  </a:lnTo>
                  <a:lnTo>
                    <a:pt x="840" y="115"/>
                  </a:lnTo>
                  <a:lnTo>
                    <a:pt x="840" y="111"/>
                  </a:lnTo>
                  <a:lnTo>
                    <a:pt x="840" y="115"/>
                  </a:lnTo>
                  <a:lnTo>
                    <a:pt x="841" y="115"/>
                  </a:lnTo>
                  <a:lnTo>
                    <a:pt x="841" y="122"/>
                  </a:lnTo>
                  <a:lnTo>
                    <a:pt x="842" y="122"/>
                  </a:lnTo>
                  <a:lnTo>
                    <a:pt x="842" y="123"/>
                  </a:lnTo>
                  <a:lnTo>
                    <a:pt x="842" y="122"/>
                  </a:lnTo>
                  <a:lnTo>
                    <a:pt x="843" y="122"/>
                  </a:lnTo>
                  <a:lnTo>
                    <a:pt x="843" y="123"/>
                  </a:lnTo>
                  <a:lnTo>
                    <a:pt x="844" y="122"/>
                  </a:lnTo>
                  <a:lnTo>
                    <a:pt x="845" y="122"/>
                  </a:lnTo>
                  <a:lnTo>
                    <a:pt x="846" y="122"/>
                  </a:lnTo>
                  <a:lnTo>
                    <a:pt x="846" y="123"/>
                  </a:lnTo>
                  <a:lnTo>
                    <a:pt x="847" y="122"/>
                  </a:lnTo>
                  <a:lnTo>
                    <a:pt x="848" y="122"/>
                  </a:lnTo>
                  <a:lnTo>
                    <a:pt x="849" y="122"/>
                  </a:lnTo>
                  <a:lnTo>
                    <a:pt x="849" y="123"/>
                  </a:lnTo>
                  <a:lnTo>
                    <a:pt x="849" y="122"/>
                  </a:lnTo>
                  <a:lnTo>
                    <a:pt x="850" y="122"/>
                  </a:lnTo>
                  <a:lnTo>
                    <a:pt x="850" y="123"/>
                  </a:lnTo>
                  <a:lnTo>
                    <a:pt x="851" y="123"/>
                  </a:lnTo>
                  <a:lnTo>
                    <a:pt x="852" y="123"/>
                  </a:lnTo>
                  <a:lnTo>
                    <a:pt x="853" y="123"/>
                  </a:lnTo>
                  <a:lnTo>
                    <a:pt x="853" y="122"/>
                  </a:lnTo>
                  <a:lnTo>
                    <a:pt x="854" y="122"/>
                  </a:lnTo>
                  <a:lnTo>
                    <a:pt x="854" y="123"/>
                  </a:lnTo>
                  <a:lnTo>
                    <a:pt x="855" y="123"/>
                  </a:lnTo>
                  <a:lnTo>
                    <a:pt x="856" y="123"/>
                  </a:lnTo>
                  <a:lnTo>
                    <a:pt x="857" y="123"/>
                  </a:lnTo>
                  <a:lnTo>
                    <a:pt x="858" y="123"/>
                  </a:lnTo>
                  <a:lnTo>
                    <a:pt x="859" y="123"/>
                  </a:lnTo>
                  <a:lnTo>
                    <a:pt x="860" y="123"/>
                  </a:lnTo>
                  <a:lnTo>
                    <a:pt x="861" y="123"/>
                  </a:lnTo>
                  <a:lnTo>
                    <a:pt x="862" y="123"/>
                  </a:lnTo>
                  <a:lnTo>
                    <a:pt x="863" y="123"/>
                  </a:lnTo>
                  <a:lnTo>
                    <a:pt x="864" y="123"/>
                  </a:lnTo>
                  <a:lnTo>
                    <a:pt x="865" y="123"/>
                  </a:lnTo>
                  <a:lnTo>
                    <a:pt x="865" y="122"/>
                  </a:lnTo>
                  <a:lnTo>
                    <a:pt x="865" y="123"/>
                  </a:lnTo>
                  <a:lnTo>
                    <a:pt x="866" y="123"/>
                  </a:lnTo>
                  <a:lnTo>
                    <a:pt x="867" y="123"/>
                  </a:lnTo>
                  <a:lnTo>
                    <a:pt x="868" y="123"/>
                  </a:lnTo>
                  <a:lnTo>
                    <a:pt x="868" y="122"/>
                  </a:lnTo>
                  <a:lnTo>
                    <a:pt x="868" y="123"/>
                  </a:lnTo>
                  <a:lnTo>
                    <a:pt x="869" y="123"/>
                  </a:lnTo>
                  <a:lnTo>
                    <a:pt x="870" y="123"/>
                  </a:lnTo>
                  <a:lnTo>
                    <a:pt x="871" y="123"/>
                  </a:lnTo>
                  <a:lnTo>
                    <a:pt x="872" y="123"/>
                  </a:lnTo>
                  <a:lnTo>
                    <a:pt x="873" y="123"/>
                  </a:lnTo>
                  <a:lnTo>
                    <a:pt x="874" y="123"/>
                  </a:lnTo>
                  <a:lnTo>
                    <a:pt x="875" y="123"/>
                  </a:lnTo>
                  <a:lnTo>
                    <a:pt x="876" y="123"/>
                  </a:lnTo>
                  <a:lnTo>
                    <a:pt x="877" y="123"/>
                  </a:lnTo>
                  <a:lnTo>
                    <a:pt x="877" y="122"/>
                  </a:lnTo>
                  <a:lnTo>
                    <a:pt x="877" y="123"/>
                  </a:lnTo>
                  <a:lnTo>
                    <a:pt x="878" y="123"/>
                  </a:lnTo>
                  <a:lnTo>
                    <a:pt x="879" y="123"/>
                  </a:lnTo>
                  <a:lnTo>
                    <a:pt x="880" y="123"/>
                  </a:lnTo>
                  <a:lnTo>
                    <a:pt x="881" y="123"/>
                  </a:lnTo>
                  <a:lnTo>
                    <a:pt x="882" y="123"/>
                  </a:lnTo>
                  <a:lnTo>
                    <a:pt x="883" y="123"/>
                  </a:lnTo>
                  <a:lnTo>
                    <a:pt x="884" y="123"/>
                  </a:lnTo>
                  <a:lnTo>
                    <a:pt x="885" y="123"/>
                  </a:lnTo>
                  <a:lnTo>
                    <a:pt x="886" y="123"/>
                  </a:lnTo>
                  <a:lnTo>
                    <a:pt x="886" y="122"/>
                  </a:lnTo>
                  <a:lnTo>
                    <a:pt x="886" y="123"/>
                  </a:lnTo>
                  <a:lnTo>
                    <a:pt x="887" y="123"/>
                  </a:lnTo>
                  <a:lnTo>
                    <a:pt x="888" y="123"/>
                  </a:lnTo>
                  <a:lnTo>
                    <a:pt x="889" y="123"/>
                  </a:lnTo>
                  <a:lnTo>
                    <a:pt x="889" y="122"/>
                  </a:lnTo>
                  <a:lnTo>
                    <a:pt x="889" y="123"/>
                  </a:lnTo>
                  <a:lnTo>
                    <a:pt x="890" y="123"/>
                  </a:lnTo>
                  <a:lnTo>
                    <a:pt x="891" y="123"/>
                  </a:lnTo>
                  <a:lnTo>
                    <a:pt x="892" y="123"/>
                  </a:lnTo>
                  <a:lnTo>
                    <a:pt x="893" y="123"/>
                  </a:lnTo>
                  <a:lnTo>
                    <a:pt x="894" y="123"/>
                  </a:lnTo>
                  <a:lnTo>
                    <a:pt x="894" y="122"/>
                  </a:lnTo>
                  <a:lnTo>
                    <a:pt x="895" y="122"/>
                  </a:lnTo>
                  <a:lnTo>
                    <a:pt x="895" y="123"/>
                  </a:lnTo>
                  <a:lnTo>
                    <a:pt x="896" y="123"/>
                  </a:lnTo>
                  <a:lnTo>
                    <a:pt x="897" y="123"/>
                  </a:lnTo>
                  <a:lnTo>
                    <a:pt x="897" y="122"/>
                  </a:lnTo>
                  <a:lnTo>
                    <a:pt x="898" y="122"/>
                  </a:lnTo>
                  <a:lnTo>
                    <a:pt x="898" y="123"/>
                  </a:lnTo>
                  <a:lnTo>
                    <a:pt x="898" y="122"/>
                  </a:lnTo>
                  <a:lnTo>
                    <a:pt x="899" y="122"/>
                  </a:lnTo>
                  <a:lnTo>
                    <a:pt x="899" y="123"/>
                  </a:lnTo>
                  <a:lnTo>
                    <a:pt x="899" y="122"/>
                  </a:lnTo>
                  <a:lnTo>
                    <a:pt x="900" y="122"/>
                  </a:lnTo>
                  <a:lnTo>
                    <a:pt x="900" y="123"/>
                  </a:lnTo>
                  <a:lnTo>
                    <a:pt x="901" y="122"/>
                  </a:lnTo>
                  <a:lnTo>
                    <a:pt x="902" y="122"/>
                  </a:lnTo>
                  <a:lnTo>
                    <a:pt x="903" y="122"/>
                  </a:lnTo>
                  <a:lnTo>
                    <a:pt x="903" y="121"/>
                  </a:lnTo>
                  <a:lnTo>
                    <a:pt x="904" y="121"/>
                  </a:lnTo>
                  <a:lnTo>
                    <a:pt x="904" y="122"/>
                  </a:lnTo>
                  <a:lnTo>
                    <a:pt x="904" y="121"/>
                  </a:lnTo>
                  <a:lnTo>
                    <a:pt x="905" y="121"/>
                  </a:lnTo>
                  <a:lnTo>
                    <a:pt x="905" y="122"/>
                  </a:lnTo>
                  <a:lnTo>
                    <a:pt x="906" y="121"/>
                  </a:lnTo>
                  <a:lnTo>
                    <a:pt x="906" y="120"/>
                  </a:lnTo>
                  <a:lnTo>
                    <a:pt x="907" y="120"/>
                  </a:lnTo>
                  <a:lnTo>
                    <a:pt x="907" y="121"/>
                  </a:lnTo>
                  <a:lnTo>
                    <a:pt x="908" y="121"/>
                  </a:lnTo>
                  <a:lnTo>
                    <a:pt x="908" y="119"/>
                  </a:lnTo>
                  <a:lnTo>
                    <a:pt x="908" y="120"/>
                  </a:lnTo>
                  <a:lnTo>
                    <a:pt x="909" y="120"/>
                  </a:lnTo>
                  <a:lnTo>
                    <a:pt x="909" y="118"/>
                  </a:lnTo>
                  <a:lnTo>
                    <a:pt x="910" y="118"/>
                  </a:lnTo>
                  <a:lnTo>
                    <a:pt x="910" y="119"/>
                  </a:lnTo>
                  <a:lnTo>
                    <a:pt x="911" y="119"/>
                  </a:lnTo>
                  <a:lnTo>
                    <a:pt x="911" y="115"/>
                  </a:lnTo>
                  <a:lnTo>
                    <a:pt x="911" y="117"/>
                  </a:lnTo>
                  <a:lnTo>
                    <a:pt x="912" y="117"/>
                  </a:lnTo>
                  <a:lnTo>
                    <a:pt x="912" y="112"/>
                  </a:lnTo>
                  <a:lnTo>
                    <a:pt x="912" y="117"/>
                  </a:lnTo>
                  <a:lnTo>
                    <a:pt x="913" y="117"/>
                  </a:lnTo>
                  <a:lnTo>
                    <a:pt x="913" y="119"/>
                  </a:lnTo>
                  <a:lnTo>
                    <a:pt x="914" y="119"/>
                  </a:lnTo>
                  <a:lnTo>
                    <a:pt x="914" y="120"/>
                  </a:lnTo>
                  <a:lnTo>
                    <a:pt x="915" y="120"/>
                  </a:lnTo>
                  <a:lnTo>
                    <a:pt x="915" y="118"/>
                  </a:lnTo>
                  <a:lnTo>
                    <a:pt x="916" y="118"/>
                  </a:lnTo>
                  <a:lnTo>
                    <a:pt x="916" y="120"/>
                  </a:lnTo>
                  <a:lnTo>
                    <a:pt x="917" y="120"/>
                  </a:lnTo>
                  <a:lnTo>
                    <a:pt x="917" y="122"/>
                  </a:lnTo>
                  <a:lnTo>
                    <a:pt x="918" y="122"/>
                  </a:lnTo>
                  <a:lnTo>
                    <a:pt x="919" y="122"/>
                  </a:lnTo>
                  <a:lnTo>
                    <a:pt x="920" y="122"/>
                  </a:lnTo>
                  <a:lnTo>
                    <a:pt x="921" y="122"/>
                  </a:lnTo>
                  <a:lnTo>
                    <a:pt x="922" y="122"/>
                  </a:lnTo>
                  <a:lnTo>
                    <a:pt x="922" y="121"/>
                  </a:lnTo>
                  <a:lnTo>
                    <a:pt x="923" y="121"/>
                  </a:lnTo>
                  <a:lnTo>
                    <a:pt x="924" y="121"/>
                  </a:lnTo>
                  <a:lnTo>
                    <a:pt x="925" y="121"/>
                  </a:lnTo>
                  <a:lnTo>
                    <a:pt x="926" y="121"/>
                  </a:lnTo>
                  <a:lnTo>
                    <a:pt x="926" y="120"/>
                  </a:lnTo>
                  <a:lnTo>
                    <a:pt x="927" y="120"/>
                  </a:lnTo>
                  <a:lnTo>
                    <a:pt x="927" y="119"/>
                  </a:lnTo>
                  <a:lnTo>
                    <a:pt x="928" y="119"/>
                  </a:lnTo>
                  <a:lnTo>
                    <a:pt x="928" y="115"/>
                  </a:lnTo>
                  <a:lnTo>
                    <a:pt x="929" y="115"/>
                  </a:lnTo>
                  <a:lnTo>
                    <a:pt x="929" y="117"/>
                  </a:lnTo>
                  <a:lnTo>
                    <a:pt x="930" y="117"/>
                  </a:lnTo>
                  <a:lnTo>
                    <a:pt x="930" y="118"/>
                  </a:lnTo>
                  <a:lnTo>
                    <a:pt x="931" y="118"/>
                  </a:lnTo>
                  <a:lnTo>
                    <a:pt x="931" y="120"/>
                  </a:lnTo>
                  <a:lnTo>
                    <a:pt x="932" y="120"/>
                  </a:lnTo>
                  <a:lnTo>
                    <a:pt x="932" y="121"/>
                  </a:lnTo>
                  <a:lnTo>
                    <a:pt x="933" y="121"/>
                  </a:lnTo>
                  <a:lnTo>
                    <a:pt x="934" y="121"/>
                  </a:lnTo>
                  <a:lnTo>
                    <a:pt x="934" y="122"/>
                  </a:lnTo>
                  <a:lnTo>
                    <a:pt x="935" y="121"/>
                  </a:lnTo>
                  <a:lnTo>
                    <a:pt x="936" y="121"/>
                  </a:lnTo>
                  <a:lnTo>
                    <a:pt x="937" y="121"/>
                  </a:lnTo>
                  <a:lnTo>
                    <a:pt x="937" y="114"/>
                  </a:lnTo>
                  <a:lnTo>
                    <a:pt x="938" y="114"/>
                  </a:lnTo>
                  <a:lnTo>
                    <a:pt x="938" y="94"/>
                  </a:lnTo>
                  <a:lnTo>
                    <a:pt x="938" y="96"/>
                  </a:lnTo>
                  <a:lnTo>
                    <a:pt x="939" y="96"/>
                  </a:lnTo>
                  <a:lnTo>
                    <a:pt x="939" y="87"/>
                  </a:lnTo>
                  <a:lnTo>
                    <a:pt x="939" y="96"/>
                  </a:lnTo>
                  <a:lnTo>
                    <a:pt x="940" y="96"/>
                  </a:lnTo>
                  <a:lnTo>
                    <a:pt x="940" y="112"/>
                  </a:lnTo>
                  <a:lnTo>
                    <a:pt x="941" y="112"/>
                  </a:lnTo>
                  <a:lnTo>
                    <a:pt x="941" y="116"/>
                  </a:lnTo>
                  <a:lnTo>
                    <a:pt x="942" y="116"/>
                  </a:lnTo>
                  <a:lnTo>
                    <a:pt x="942" y="121"/>
                  </a:lnTo>
                  <a:lnTo>
                    <a:pt x="943" y="121"/>
                  </a:lnTo>
                  <a:lnTo>
                    <a:pt x="944" y="121"/>
                  </a:lnTo>
                  <a:lnTo>
                    <a:pt x="944" y="120"/>
                  </a:lnTo>
                  <a:lnTo>
                    <a:pt x="944" y="122"/>
                  </a:lnTo>
                  <a:lnTo>
                    <a:pt x="945" y="122"/>
                  </a:lnTo>
                  <a:lnTo>
                    <a:pt x="946" y="122"/>
                  </a:lnTo>
                  <a:lnTo>
                    <a:pt x="947" y="122"/>
                  </a:lnTo>
                  <a:lnTo>
                    <a:pt x="948" y="122"/>
                  </a:lnTo>
                  <a:lnTo>
                    <a:pt x="949" y="122"/>
                  </a:lnTo>
                  <a:lnTo>
                    <a:pt x="950" y="122"/>
                  </a:lnTo>
                  <a:lnTo>
                    <a:pt x="950" y="123"/>
                  </a:lnTo>
                  <a:lnTo>
                    <a:pt x="951" y="122"/>
                  </a:lnTo>
                  <a:lnTo>
                    <a:pt x="951" y="121"/>
                  </a:lnTo>
                  <a:lnTo>
                    <a:pt x="952" y="121"/>
                  </a:lnTo>
                  <a:lnTo>
                    <a:pt x="952" y="122"/>
                  </a:lnTo>
                  <a:lnTo>
                    <a:pt x="953" y="122"/>
                  </a:lnTo>
                  <a:lnTo>
                    <a:pt x="954" y="122"/>
                  </a:lnTo>
                  <a:lnTo>
                    <a:pt x="954" y="121"/>
                  </a:lnTo>
                  <a:lnTo>
                    <a:pt x="954" y="122"/>
                  </a:lnTo>
                  <a:lnTo>
                    <a:pt x="955" y="122"/>
                  </a:lnTo>
                  <a:lnTo>
                    <a:pt x="956" y="122"/>
                  </a:lnTo>
                  <a:lnTo>
                    <a:pt x="956" y="120"/>
                  </a:lnTo>
                  <a:lnTo>
                    <a:pt x="957" y="120"/>
                  </a:lnTo>
                  <a:lnTo>
                    <a:pt x="957" y="119"/>
                  </a:lnTo>
                  <a:lnTo>
                    <a:pt x="958" y="119"/>
                  </a:lnTo>
                  <a:lnTo>
                    <a:pt x="958" y="120"/>
                  </a:lnTo>
                  <a:lnTo>
                    <a:pt x="959" y="120"/>
                  </a:lnTo>
                  <a:lnTo>
                    <a:pt x="959" y="117"/>
                  </a:lnTo>
                  <a:lnTo>
                    <a:pt x="960" y="117"/>
                  </a:lnTo>
                  <a:lnTo>
                    <a:pt x="961" y="117"/>
                  </a:lnTo>
                  <a:lnTo>
                    <a:pt x="961" y="114"/>
                  </a:lnTo>
                  <a:lnTo>
                    <a:pt x="962" y="114"/>
                  </a:lnTo>
                  <a:lnTo>
                    <a:pt x="962" y="107"/>
                  </a:lnTo>
                  <a:lnTo>
                    <a:pt x="962" y="114"/>
                  </a:lnTo>
                  <a:lnTo>
                    <a:pt x="963" y="114"/>
                  </a:lnTo>
                  <a:lnTo>
                    <a:pt x="963" y="106"/>
                  </a:lnTo>
                  <a:lnTo>
                    <a:pt x="963" y="119"/>
                  </a:lnTo>
                  <a:lnTo>
                    <a:pt x="964" y="119"/>
                  </a:lnTo>
                  <a:lnTo>
                    <a:pt x="964" y="120"/>
                  </a:lnTo>
                  <a:lnTo>
                    <a:pt x="965" y="120"/>
                  </a:lnTo>
                  <a:lnTo>
                    <a:pt x="965" y="122"/>
                  </a:lnTo>
                  <a:lnTo>
                    <a:pt x="965" y="121"/>
                  </a:lnTo>
                  <a:lnTo>
                    <a:pt x="966" y="121"/>
                  </a:lnTo>
                  <a:lnTo>
                    <a:pt x="966" y="122"/>
                  </a:lnTo>
                  <a:lnTo>
                    <a:pt x="967" y="122"/>
                  </a:lnTo>
                  <a:lnTo>
                    <a:pt x="968" y="122"/>
                  </a:lnTo>
                  <a:lnTo>
                    <a:pt x="968" y="123"/>
                  </a:lnTo>
                  <a:lnTo>
                    <a:pt x="968" y="122"/>
                  </a:lnTo>
                  <a:lnTo>
                    <a:pt x="969" y="122"/>
                  </a:lnTo>
                  <a:lnTo>
                    <a:pt x="969" y="123"/>
                  </a:lnTo>
                  <a:lnTo>
                    <a:pt x="969" y="122"/>
                  </a:lnTo>
                  <a:lnTo>
                    <a:pt x="970" y="122"/>
                  </a:lnTo>
                  <a:lnTo>
                    <a:pt x="970" y="123"/>
                  </a:lnTo>
                  <a:lnTo>
                    <a:pt x="970" y="122"/>
                  </a:lnTo>
                  <a:lnTo>
                    <a:pt x="971" y="122"/>
                  </a:lnTo>
                  <a:lnTo>
                    <a:pt x="971" y="123"/>
                  </a:lnTo>
                  <a:lnTo>
                    <a:pt x="972" y="123"/>
                  </a:lnTo>
                  <a:lnTo>
                    <a:pt x="973" y="123"/>
                  </a:lnTo>
                  <a:lnTo>
                    <a:pt x="973" y="122"/>
                  </a:lnTo>
                  <a:lnTo>
                    <a:pt x="974" y="122"/>
                  </a:lnTo>
                  <a:lnTo>
                    <a:pt x="974" y="123"/>
                  </a:lnTo>
                  <a:lnTo>
                    <a:pt x="975" y="123"/>
                  </a:lnTo>
                  <a:lnTo>
                    <a:pt x="976" y="123"/>
                  </a:lnTo>
                  <a:lnTo>
                    <a:pt x="977" y="123"/>
                  </a:lnTo>
                  <a:lnTo>
                    <a:pt x="978" y="123"/>
                  </a:lnTo>
                  <a:lnTo>
                    <a:pt x="979" y="123"/>
                  </a:lnTo>
                  <a:lnTo>
                    <a:pt x="980" y="123"/>
                  </a:lnTo>
                  <a:lnTo>
                    <a:pt x="981" y="123"/>
                  </a:lnTo>
                  <a:lnTo>
                    <a:pt x="982" y="123"/>
                  </a:lnTo>
                  <a:lnTo>
                    <a:pt x="983" y="123"/>
                  </a:lnTo>
                  <a:lnTo>
                    <a:pt x="983" y="122"/>
                  </a:lnTo>
                  <a:lnTo>
                    <a:pt x="984" y="122"/>
                  </a:lnTo>
                  <a:lnTo>
                    <a:pt x="984" y="123"/>
                  </a:lnTo>
                  <a:lnTo>
                    <a:pt x="984" y="122"/>
                  </a:lnTo>
                  <a:lnTo>
                    <a:pt x="985" y="122"/>
                  </a:lnTo>
                  <a:lnTo>
                    <a:pt x="985" y="123"/>
                  </a:lnTo>
                  <a:lnTo>
                    <a:pt x="985" y="122"/>
                  </a:lnTo>
                  <a:lnTo>
                    <a:pt x="986" y="122"/>
                  </a:lnTo>
                  <a:lnTo>
                    <a:pt x="986" y="123"/>
                  </a:lnTo>
                  <a:lnTo>
                    <a:pt x="986" y="122"/>
                  </a:lnTo>
                  <a:lnTo>
                    <a:pt x="987" y="122"/>
                  </a:lnTo>
                  <a:lnTo>
                    <a:pt x="987" y="123"/>
                  </a:lnTo>
                  <a:lnTo>
                    <a:pt x="987" y="122"/>
                  </a:lnTo>
                  <a:lnTo>
                    <a:pt x="988" y="122"/>
                  </a:lnTo>
                  <a:lnTo>
                    <a:pt x="988" y="123"/>
                  </a:lnTo>
                  <a:lnTo>
                    <a:pt x="988" y="122"/>
                  </a:lnTo>
                  <a:lnTo>
                    <a:pt x="989" y="122"/>
                  </a:lnTo>
                  <a:lnTo>
                    <a:pt x="989" y="123"/>
                  </a:lnTo>
                  <a:lnTo>
                    <a:pt x="990" y="123"/>
                  </a:lnTo>
                  <a:lnTo>
                    <a:pt x="991" y="123"/>
                  </a:lnTo>
                  <a:lnTo>
                    <a:pt x="991" y="122"/>
                  </a:lnTo>
                  <a:lnTo>
                    <a:pt x="992" y="122"/>
                  </a:lnTo>
                  <a:lnTo>
                    <a:pt x="992" y="123"/>
                  </a:lnTo>
                  <a:lnTo>
                    <a:pt x="992" y="122"/>
                  </a:lnTo>
                  <a:lnTo>
                    <a:pt x="993" y="122"/>
                  </a:lnTo>
                  <a:lnTo>
                    <a:pt x="993" y="123"/>
                  </a:lnTo>
                  <a:lnTo>
                    <a:pt x="993" y="122"/>
                  </a:lnTo>
                  <a:lnTo>
                    <a:pt x="994" y="122"/>
                  </a:lnTo>
                  <a:lnTo>
                    <a:pt x="994" y="123"/>
                  </a:lnTo>
                  <a:lnTo>
                    <a:pt x="995" y="122"/>
                  </a:lnTo>
                  <a:lnTo>
                    <a:pt x="996" y="122"/>
                  </a:lnTo>
                  <a:lnTo>
                    <a:pt x="997" y="122"/>
                  </a:lnTo>
                  <a:lnTo>
                    <a:pt x="997" y="121"/>
                  </a:lnTo>
                  <a:lnTo>
                    <a:pt x="998" y="121"/>
                  </a:lnTo>
                  <a:lnTo>
                    <a:pt x="998" y="122"/>
                  </a:lnTo>
                  <a:lnTo>
                    <a:pt x="999" y="121"/>
                  </a:lnTo>
                  <a:lnTo>
                    <a:pt x="999" y="120"/>
                  </a:lnTo>
                  <a:lnTo>
                    <a:pt x="1000" y="120"/>
                  </a:lnTo>
                  <a:lnTo>
                    <a:pt x="1000" y="119"/>
                  </a:lnTo>
                  <a:lnTo>
                    <a:pt x="1001" y="119"/>
                  </a:lnTo>
                  <a:lnTo>
                    <a:pt x="1001" y="120"/>
                  </a:lnTo>
                  <a:lnTo>
                    <a:pt x="1002" y="120"/>
                  </a:lnTo>
                  <a:lnTo>
                    <a:pt x="1002" y="116"/>
                  </a:lnTo>
                  <a:lnTo>
                    <a:pt x="1003" y="116"/>
                  </a:lnTo>
                  <a:lnTo>
                    <a:pt x="1003" y="113"/>
                  </a:lnTo>
                  <a:lnTo>
                    <a:pt x="1004" y="113"/>
                  </a:lnTo>
                  <a:lnTo>
                    <a:pt x="1004" y="111"/>
                  </a:lnTo>
                  <a:lnTo>
                    <a:pt x="1005" y="111"/>
                  </a:lnTo>
                  <a:lnTo>
                    <a:pt x="1005" y="98"/>
                  </a:lnTo>
                  <a:lnTo>
                    <a:pt x="1006" y="98"/>
                  </a:lnTo>
                  <a:lnTo>
                    <a:pt x="1006" y="65"/>
                  </a:lnTo>
                  <a:lnTo>
                    <a:pt x="1006" y="76"/>
                  </a:lnTo>
                  <a:lnTo>
                    <a:pt x="1007" y="76"/>
                  </a:lnTo>
                  <a:lnTo>
                    <a:pt x="1007" y="61"/>
                  </a:lnTo>
                  <a:lnTo>
                    <a:pt x="1007" y="76"/>
                  </a:lnTo>
                  <a:lnTo>
                    <a:pt x="1008" y="76"/>
                  </a:lnTo>
                  <a:lnTo>
                    <a:pt x="1008" y="97"/>
                  </a:lnTo>
                  <a:lnTo>
                    <a:pt x="1008" y="93"/>
                  </a:lnTo>
                  <a:lnTo>
                    <a:pt x="1009" y="93"/>
                  </a:lnTo>
                  <a:lnTo>
                    <a:pt x="1009" y="103"/>
                  </a:lnTo>
                  <a:lnTo>
                    <a:pt x="1010" y="103"/>
                  </a:lnTo>
                  <a:lnTo>
                    <a:pt x="1010" y="117"/>
                  </a:lnTo>
                  <a:lnTo>
                    <a:pt x="1011" y="117"/>
                  </a:lnTo>
                  <a:lnTo>
                    <a:pt x="1011" y="119"/>
                  </a:lnTo>
                  <a:lnTo>
                    <a:pt x="1012" y="119"/>
                  </a:lnTo>
                  <a:lnTo>
                    <a:pt x="1012" y="120"/>
                  </a:lnTo>
                  <a:lnTo>
                    <a:pt x="1013" y="120"/>
                  </a:lnTo>
                  <a:lnTo>
                    <a:pt x="1013" y="121"/>
                  </a:lnTo>
                  <a:lnTo>
                    <a:pt x="1014" y="121"/>
                  </a:lnTo>
                  <a:lnTo>
                    <a:pt x="1014" y="122"/>
                  </a:lnTo>
                  <a:lnTo>
                    <a:pt x="1015" y="122"/>
                  </a:lnTo>
                  <a:lnTo>
                    <a:pt x="1016" y="122"/>
                  </a:lnTo>
                  <a:lnTo>
                    <a:pt x="1017" y="122"/>
                  </a:lnTo>
                  <a:lnTo>
                    <a:pt x="1017" y="121"/>
                  </a:lnTo>
                  <a:lnTo>
                    <a:pt x="1017" y="122"/>
                  </a:lnTo>
                  <a:lnTo>
                    <a:pt x="1018" y="122"/>
                  </a:lnTo>
                  <a:lnTo>
                    <a:pt x="1019" y="122"/>
                  </a:lnTo>
                  <a:lnTo>
                    <a:pt x="1019" y="123"/>
                  </a:lnTo>
                  <a:lnTo>
                    <a:pt x="1019" y="122"/>
                  </a:lnTo>
                  <a:lnTo>
                    <a:pt x="1020" y="122"/>
                  </a:lnTo>
                  <a:lnTo>
                    <a:pt x="1020" y="123"/>
                  </a:lnTo>
                  <a:lnTo>
                    <a:pt x="1020" y="122"/>
                  </a:lnTo>
                  <a:lnTo>
                    <a:pt x="1021" y="122"/>
                  </a:lnTo>
                  <a:lnTo>
                    <a:pt x="1021" y="123"/>
                  </a:lnTo>
                  <a:lnTo>
                    <a:pt x="1021" y="122"/>
                  </a:lnTo>
                  <a:lnTo>
                    <a:pt x="1022" y="122"/>
                  </a:lnTo>
                  <a:lnTo>
                    <a:pt x="1022" y="123"/>
                  </a:lnTo>
                  <a:lnTo>
                    <a:pt x="1022" y="122"/>
                  </a:lnTo>
                  <a:lnTo>
                    <a:pt x="1023" y="122"/>
                  </a:lnTo>
                  <a:lnTo>
                    <a:pt x="1023" y="123"/>
                  </a:lnTo>
                  <a:lnTo>
                    <a:pt x="1024" y="122"/>
                  </a:lnTo>
                  <a:lnTo>
                    <a:pt x="1025" y="122"/>
                  </a:lnTo>
                  <a:lnTo>
                    <a:pt x="1026" y="122"/>
                  </a:lnTo>
                  <a:lnTo>
                    <a:pt x="1027" y="122"/>
                  </a:lnTo>
                  <a:lnTo>
                    <a:pt x="1028" y="122"/>
                  </a:lnTo>
                  <a:lnTo>
                    <a:pt x="1028" y="121"/>
                  </a:lnTo>
                  <a:lnTo>
                    <a:pt x="1029" y="121"/>
                  </a:lnTo>
                  <a:lnTo>
                    <a:pt x="1029" y="120"/>
                  </a:lnTo>
                  <a:lnTo>
                    <a:pt x="1030" y="120"/>
                  </a:lnTo>
                  <a:lnTo>
                    <a:pt x="1030" y="121"/>
                  </a:lnTo>
                  <a:lnTo>
                    <a:pt x="1031" y="120"/>
                  </a:lnTo>
                  <a:lnTo>
                    <a:pt x="1031" y="119"/>
                  </a:lnTo>
                  <a:lnTo>
                    <a:pt x="1031" y="120"/>
                  </a:lnTo>
                  <a:lnTo>
                    <a:pt x="1032" y="120"/>
                  </a:lnTo>
                  <a:lnTo>
                    <a:pt x="1032" y="118"/>
                  </a:lnTo>
                  <a:lnTo>
                    <a:pt x="1033" y="118"/>
                  </a:lnTo>
                  <a:lnTo>
                    <a:pt x="1033" y="111"/>
                  </a:lnTo>
                  <a:lnTo>
                    <a:pt x="1034" y="111"/>
                  </a:lnTo>
                  <a:lnTo>
                    <a:pt x="1034" y="88"/>
                  </a:lnTo>
                  <a:lnTo>
                    <a:pt x="1035" y="88"/>
                  </a:lnTo>
                  <a:lnTo>
                    <a:pt x="1035" y="42"/>
                  </a:lnTo>
                  <a:lnTo>
                    <a:pt x="1035" y="63"/>
                  </a:lnTo>
                  <a:lnTo>
                    <a:pt x="1036" y="63"/>
                  </a:lnTo>
                  <a:lnTo>
                    <a:pt x="1036" y="39"/>
                  </a:lnTo>
                  <a:lnTo>
                    <a:pt x="1036" y="63"/>
                  </a:lnTo>
                  <a:lnTo>
                    <a:pt x="1037" y="63"/>
                  </a:lnTo>
                  <a:lnTo>
                    <a:pt x="1037" y="103"/>
                  </a:lnTo>
                  <a:lnTo>
                    <a:pt x="1038" y="103"/>
                  </a:lnTo>
                  <a:lnTo>
                    <a:pt x="1038" y="115"/>
                  </a:lnTo>
                  <a:lnTo>
                    <a:pt x="1039" y="115"/>
                  </a:lnTo>
                  <a:lnTo>
                    <a:pt x="1039" y="122"/>
                  </a:lnTo>
                  <a:lnTo>
                    <a:pt x="1039" y="121"/>
                  </a:lnTo>
                  <a:lnTo>
                    <a:pt x="1040" y="121"/>
                  </a:lnTo>
                  <a:lnTo>
                    <a:pt x="1040" y="122"/>
                  </a:lnTo>
                  <a:lnTo>
                    <a:pt x="1040" y="121"/>
                  </a:lnTo>
                  <a:lnTo>
                    <a:pt x="1041" y="121"/>
                  </a:lnTo>
                  <a:lnTo>
                    <a:pt x="1041" y="122"/>
                  </a:lnTo>
                  <a:lnTo>
                    <a:pt x="1042" y="122"/>
                  </a:lnTo>
                  <a:lnTo>
                    <a:pt x="1043" y="122"/>
                  </a:lnTo>
                  <a:lnTo>
                    <a:pt x="1043" y="123"/>
                  </a:lnTo>
                  <a:lnTo>
                    <a:pt x="1043" y="122"/>
                  </a:lnTo>
                  <a:lnTo>
                    <a:pt x="1044" y="122"/>
                  </a:lnTo>
                  <a:lnTo>
                    <a:pt x="1044" y="123"/>
                  </a:lnTo>
                  <a:lnTo>
                    <a:pt x="1044" y="122"/>
                  </a:lnTo>
                  <a:lnTo>
                    <a:pt x="1045" y="122"/>
                  </a:lnTo>
                  <a:lnTo>
                    <a:pt x="1045" y="123"/>
                  </a:lnTo>
                  <a:lnTo>
                    <a:pt x="1046" y="123"/>
                  </a:lnTo>
                  <a:lnTo>
                    <a:pt x="1047" y="123"/>
                  </a:lnTo>
                  <a:lnTo>
                    <a:pt x="1048" y="123"/>
                  </a:lnTo>
                  <a:lnTo>
                    <a:pt x="1049" y="123"/>
                  </a:lnTo>
                  <a:lnTo>
                    <a:pt x="1050" y="123"/>
                  </a:lnTo>
                  <a:lnTo>
                    <a:pt x="1051" y="123"/>
                  </a:lnTo>
                  <a:lnTo>
                    <a:pt x="1052" y="123"/>
                  </a:lnTo>
                  <a:lnTo>
                    <a:pt x="1053" y="123"/>
                  </a:lnTo>
                  <a:lnTo>
                    <a:pt x="1054" y="123"/>
                  </a:lnTo>
                  <a:lnTo>
                    <a:pt x="1055" y="123"/>
                  </a:lnTo>
                  <a:lnTo>
                    <a:pt x="1056" y="123"/>
                  </a:lnTo>
                  <a:lnTo>
                    <a:pt x="1056" y="122"/>
                  </a:lnTo>
                  <a:lnTo>
                    <a:pt x="1056" y="123"/>
                  </a:lnTo>
                  <a:lnTo>
                    <a:pt x="1057" y="123"/>
                  </a:lnTo>
                  <a:lnTo>
                    <a:pt x="1058" y="123"/>
                  </a:lnTo>
                  <a:lnTo>
                    <a:pt x="1059" y="123"/>
                  </a:lnTo>
                  <a:lnTo>
                    <a:pt x="1060" y="123"/>
                  </a:lnTo>
                  <a:lnTo>
                    <a:pt x="1061" y="123"/>
                  </a:lnTo>
                  <a:lnTo>
                    <a:pt x="1062" y="123"/>
                  </a:lnTo>
                  <a:lnTo>
                    <a:pt x="1063" y="123"/>
                  </a:lnTo>
                  <a:lnTo>
                    <a:pt x="1064" y="123"/>
                  </a:lnTo>
                  <a:lnTo>
                    <a:pt x="1065" y="123"/>
                  </a:lnTo>
                  <a:lnTo>
                    <a:pt x="1066" y="123"/>
                  </a:lnTo>
                  <a:lnTo>
                    <a:pt x="1067" y="123"/>
                  </a:lnTo>
                  <a:lnTo>
                    <a:pt x="1068" y="123"/>
                  </a:lnTo>
                  <a:lnTo>
                    <a:pt x="1069" y="123"/>
                  </a:lnTo>
                  <a:lnTo>
                    <a:pt x="1070" y="123"/>
                  </a:lnTo>
                  <a:lnTo>
                    <a:pt x="1071" y="123"/>
                  </a:lnTo>
                  <a:lnTo>
                    <a:pt x="1072" y="123"/>
                  </a:lnTo>
                  <a:lnTo>
                    <a:pt x="1073" y="123"/>
                  </a:lnTo>
                  <a:lnTo>
                    <a:pt x="1074" y="123"/>
                  </a:lnTo>
                  <a:lnTo>
                    <a:pt x="1075" y="123"/>
                  </a:lnTo>
                  <a:lnTo>
                    <a:pt x="1076" y="123"/>
                  </a:lnTo>
                  <a:lnTo>
                    <a:pt x="1077" y="123"/>
                  </a:lnTo>
                  <a:lnTo>
                    <a:pt x="1078" y="123"/>
                  </a:lnTo>
                  <a:lnTo>
                    <a:pt x="1079" y="123"/>
                  </a:lnTo>
                  <a:lnTo>
                    <a:pt x="1080" y="123"/>
                  </a:lnTo>
                  <a:lnTo>
                    <a:pt x="1081" y="123"/>
                  </a:lnTo>
                  <a:lnTo>
                    <a:pt x="1082" y="123"/>
                  </a:lnTo>
                  <a:lnTo>
                    <a:pt x="1083" y="123"/>
                  </a:lnTo>
                  <a:lnTo>
                    <a:pt x="1084" y="123"/>
                  </a:lnTo>
                  <a:lnTo>
                    <a:pt x="1085" y="123"/>
                  </a:lnTo>
                  <a:lnTo>
                    <a:pt x="1086" y="123"/>
                  </a:lnTo>
                  <a:lnTo>
                    <a:pt x="1086" y="122"/>
                  </a:lnTo>
                  <a:lnTo>
                    <a:pt x="1087" y="122"/>
                  </a:lnTo>
                  <a:lnTo>
                    <a:pt x="1087" y="123"/>
                  </a:lnTo>
                  <a:lnTo>
                    <a:pt x="1087" y="122"/>
                  </a:lnTo>
                  <a:lnTo>
                    <a:pt x="1088" y="122"/>
                  </a:lnTo>
                  <a:lnTo>
                    <a:pt x="1088" y="123"/>
                  </a:lnTo>
                  <a:lnTo>
                    <a:pt x="1088" y="122"/>
                  </a:lnTo>
                  <a:lnTo>
                    <a:pt x="1089" y="122"/>
                  </a:lnTo>
                  <a:lnTo>
                    <a:pt x="1089" y="123"/>
                  </a:lnTo>
                  <a:lnTo>
                    <a:pt x="1089" y="122"/>
                  </a:lnTo>
                  <a:lnTo>
                    <a:pt x="1090" y="122"/>
                  </a:lnTo>
                  <a:lnTo>
                    <a:pt x="1090" y="123"/>
                  </a:lnTo>
                  <a:lnTo>
                    <a:pt x="1091" y="122"/>
                  </a:lnTo>
                  <a:lnTo>
                    <a:pt x="1092" y="122"/>
                  </a:lnTo>
                  <a:lnTo>
                    <a:pt x="1092" y="121"/>
                  </a:lnTo>
                  <a:lnTo>
                    <a:pt x="1093" y="121"/>
                  </a:lnTo>
                  <a:lnTo>
                    <a:pt x="1094" y="121"/>
                  </a:lnTo>
                  <a:lnTo>
                    <a:pt x="1094" y="123"/>
                  </a:lnTo>
                  <a:lnTo>
                    <a:pt x="1095" y="123"/>
                  </a:lnTo>
                  <a:lnTo>
                    <a:pt x="1096" y="123"/>
                  </a:lnTo>
                  <a:lnTo>
                    <a:pt x="1097" y="123"/>
                  </a:lnTo>
                  <a:lnTo>
                    <a:pt x="1098" y="123"/>
                  </a:lnTo>
                  <a:lnTo>
                    <a:pt x="1099" y="123"/>
                  </a:lnTo>
                  <a:lnTo>
                    <a:pt x="1100" y="123"/>
                  </a:lnTo>
                  <a:lnTo>
                    <a:pt x="1101" y="123"/>
                  </a:lnTo>
                  <a:lnTo>
                    <a:pt x="1102" y="123"/>
                  </a:lnTo>
                  <a:lnTo>
                    <a:pt x="1103" y="123"/>
                  </a:lnTo>
                  <a:lnTo>
                    <a:pt x="1104" y="123"/>
                  </a:lnTo>
                  <a:lnTo>
                    <a:pt x="1105" y="123"/>
                  </a:lnTo>
                  <a:lnTo>
                    <a:pt x="1106" y="123"/>
                  </a:lnTo>
                  <a:lnTo>
                    <a:pt x="1107" y="123"/>
                  </a:lnTo>
                  <a:lnTo>
                    <a:pt x="1108" y="123"/>
                  </a:lnTo>
                  <a:lnTo>
                    <a:pt x="1108" y="122"/>
                  </a:lnTo>
                  <a:lnTo>
                    <a:pt x="1109" y="122"/>
                  </a:lnTo>
                  <a:lnTo>
                    <a:pt x="1110" y="122"/>
                  </a:lnTo>
                  <a:lnTo>
                    <a:pt x="1110" y="123"/>
                  </a:lnTo>
                  <a:lnTo>
                    <a:pt x="1110" y="122"/>
                  </a:lnTo>
                  <a:lnTo>
                    <a:pt x="1111" y="122"/>
                  </a:lnTo>
                  <a:lnTo>
                    <a:pt x="1111" y="123"/>
                  </a:lnTo>
                  <a:lnTo>
                    <a:pt x="1111" y="122"/>
                  </a:lnTo>
                  <a:lnTo>
                    <a:pt x="1112" y="122"/>
                  </a:lnTo>
                  <a:lnTo>
                    <a:pt x="1112" y="123"/>
                  </a:lnTo>
                  <a:lnTo>
                    <a:pt x="1113" y="122"/>
                  </a:lnTo>
                  <a:lnTo>
                    <a:pt x="1114" y="122"/>
                  </a:lnTo>
                  <a:lnTo>
                    <a:pt x="1115" y="122"/>
                  </a:lnTo>
                  <a:lnTo>
                    <a:pt x="1115" y="120"/>
                  </a:lnTo>
                  <a:lnTo>
                    <a:pt x="1115" y="121"/>
                  </a:lnTo>
                  <a:lnTo>
                    <a:pt x="1116" y="121"/>
                  </a:lnTo>
                  <a:lnTo>
                    <a:pt x="1116" y="119"/>
                  </a:lnTo>
                  <a:lnTo>
                    <a:pt x="1116" y="121"/>
                  </a:lnTo>
                  <a:lnTo>
                    <a:pt x="1117" y="121"/>
                  </a:lnTo>
                  <a:lnTo>
                    <a:pt x="1117" y="122"/>
                  </a:lnTo>
                  <a:lnTo>
                    <a:pt x="1118" y="122"/>
                  </a:lnTo>
                  <a:lnTo>
                    <a:pt x="1118" y="123"/>
                  </a:lnTo>
                  <a:lnTo>
                    <a:pt x="1119" y="123"/>
                  </a:lnTo>
                  <a:lnTo>
                    <a:pt x="1120" y="123"/>
                  </a:lnTo>
                  <a:lnTo>
                    <a:pt x="1121" y="123"/>
                  </a:lnTo>
                  <a:lnTo>
                    <a:pt x="1122" y="123"/>
                  </a:lnTo>
                  <a:lnTo>
                    <a:pt x="1123" y="123"/>
                  </a:lnTo>
                  <a:lnTo>
                    <a:pt x="1124" y="123"/>
                  </a:lnTo>
                  <a:lnTo>
                    <a:pt x="1125" y="123"/>
                  </a:lnTo>
                  <a:lnTo>
                    <a:pt x="1126" y="123"/>
                  </a:lnTo>
                  <a:lnTo>
                    <a:pt x="1127" y="123"/>
                  </a:lnTo>
                  <a:lnTo>
                    <a:pt x="1128" y="123"/>
                  </a:lnTo>
                  <a:lnTo>
                    <a:pt x="1129" y="123"/>
                  </a:lnTo>
                  <a:lnTo>
                    <a:pt x="1130" y="123"/>
                  </a:lnTo>
                  <a:lnTo>
                    <a:pt x="1131" y="123"/>
                  </a:lnTo>
                  <a:lnTo>
                    <a:pt x="1132" y="123"/>
                  </a:lnTo>
                  <a:lnTo>
                    <a:pt x="1133" y="123"/>
                  </a:lnTo>
                  <a:lnTo>
                    <a:pt x="1134" y="123"/>
                  </a:lnTo>
                  <a:lnTo>
                    <a:pt x="1135" y="123"/>
                  </a:lnTo>
                  <a:lnTo>
                    <a:pt x="1135" y="122"/>
                  </a:lnTo>
                  <a:lnTo>
                    <a:pt x="1135" y="123"/>
                  </a:lnTo>
                  <a:lnTo>
                    <a:pt x="1136" y="123"/>
                  </a:lnTo>
                  <a:lnTo>
                    <a:pt x="1137" y="123"/>
                  </a:lnTo>
                  <a:lnTo>
                    <a:pt x="1138" y="123"/>
                  </a:lnTo>
                  <a:lnTo>
                    <a:pt x="1139" y="123"/>
                  </a:lnTo>
                  <a:lnTo>
                    <a:pt x="1140" y="123"/>
                  </a:lnTo>
                  <a:lnTo>
                    <a:pt x="1141" y="123"/>
                  </a:lnTo>
                  <a:lnTo>
                    <a:pt x="1142" y="123"/>
                  </a:lnTo>
                  <a:lnTo>
                    <a:pt x="1143" y="123"/>
                  </a:lnTo>
                  <a:lnTo>
                    <a:pt x="1144" y="123"/>
                  </a:lnTo>
                  <a:lnTo>
                    <a:pt x="1145" y="123"/>
                  </a:lnTo>
                  <a:lnTo>
                    <a:pt x="1146" y="123"/>
                  </a:lnTo>
                  <a:lnTo>
                    <a:pt x="1147" y="123"/>
                  </a:lnTo>
                  <a:lnTo>
                    <a:pt x="1148" y="123"/>
                  </a:lnTo>
                  <a:lnTo>
                    <a:pt x="1149" y="123"/>
                  </a:lnTo>
                  <a:lnTo>
                    <a:pt x="1150" y="123"/>
                  </a:lnTo>
                  <a:lnTo>
                    <a:pt x="1151" y="123"/>
                  </a:lnTo>
                  <a:lnTo>
                    <a:pt x="1152" y="123"/>
                  </a:lnTo>
                  <a:lnTo>
                    <a:pt x="1153" y="123"/>
                  </a:lnTo>
                  <a:lnTo>
                    <a:pt x="1154" y="123"/>
                  </a:lnTo>
                  <a:lnTo>
                    <a:pt x="1155" y="123"/>
                  </a:lnTo>
                  <a:lnTo>
                    <a:pt x="1156" y="123"/>
                  </a:lnTo>
                  <a:lnTo>
                    <a:pt x="1157" y="123"/>
                  </a:lnTo>
                  <a:lnTo>
                    <a:pt x="1158" y="123"/>
                  </a:lnTo>
                  <a:lnTo>
                    <a:pt x="1159" y="123"/>
                  </a:lnTo>
                  <a:lnTo>
                    <a:pt x="1160" y="123"/>
                  </a:lnTo>
                  <a:lnTo>
                    <a:pt x="1161" y="123"/>
                  </a:lnTo>
                  <a:lnTo>
                    <a:pt x="1162" y="123"/>
                  </a:lnTo>
                  <a:lnTo>
                    <a:pt x="1163" y="123"/>
                  </a:lnTo>
                  <a:lnTo>
                    <a:pt x="1163" y="122"/>
                  </a:lnTo>
                  <a:lnTo>
                    <a:pt x="1163" y="123"/>
                  </a:lnTo>
                  <a:lnTo>
                    <a:pt x="1164" y="123"/>
                  </a:lnTo>
                  <a:lnTo>
                    <a:pt x="1165" y="123"/>
                  </a:lnTo>
                  <a:lnTo>
                    <a:pt x="1166" y="123"/>
                  </a:lnTo>
                  <a:lnTo>
                    <a:pt x="1167" y="123"/>
                  </a:lnTo>
                  <a:lnTo>
                    <a:pt x="1167" y="122"/>
                  </a:lnTo>
                  <a:lnTo>
                    <a:pt x="1167" y="123"/>
                  </a:lnTo>
                  <a:lnTo>
                    <a:pt x="1168" y="123"/>
                  </a:lnTo>
                  <a:lnTo>
                    <a:pt x="1169" y="123"/>
                  </a:lnTo>
                  <a:lnTo>
                    <a:pt x="1170" y="123"/>
                  </a:lnTo>
                  <a:lnTo>
                    <a:pt x="1171" y="123"/>
                  </a:lnTo>
                  <a:lnTo>
                    <a:pt x="1172" y="123"/>
                  </a:lnTo>
                  <a:lnTo>
                    <a:pt x="1172" y="122"/>
                  </a:lnTo>
                  <a:lnTo>
                    <a:pt x="1172" y="123"/>
                  </a:lnTo>
                  <a:lnTo>
                    <a:pt x="1173" y="123"/>
                  </a:lnTo>
                  <a:lnTo>
                    <a:pt x="1174" y="123"/>
                  </a:lnTo>
                  <a:lnTo>
                    <a:pt x="1175" y="123"/>
                  </a:lnTo>
                  <a:lnTo>
                    <a:pt x="1176" y="123"/>
                  </a:lnTo>
                  <a:lnTo>
                    <a:pt x="1177" y="123"/>
                  </a:lnTo>
                  <a:lnTo>
                    <a:pt x="1178" y="123"/>
                  </a:lnTo>
                  <a:lnTo>
                    <a:pt x="1179" y="123"/>
                  </a:lnTo>
                  <a:lnTo>
                    <a:pt x="1180" y="123"/>
                  </a:lnTo>
                  <a:lnTo>
                    <a:pt x="1181" y="123"/>
                  </a:lnTo>
                  <a:lnTo>
                    <a:pt x="1182" y="123"/>
                  </a:lnTo>
                  <a:lnTo>
                    <a:pt x="1183" y="123"/>
                  </a:lnTo>
                  <a:lnTo>
                    <a:pt x="1184" y="123"/>
                  </a:lnTo>
                  <a:lnTo>
                    <a:pt x="1185" y="123"/>
                  </a:lnTo>
                  <a:lnTo>
                    <a:pt x="1186" y="123"/>
                  </a:lnTo>
                  <a:lnTo>
                    <a:pt x="1187" y="123"/>
                  </a:lnTo>
                  <a:lnTo>
                    <a:pt x="1188" y="123"/>
                  </a:lnTo>
                  <a:lnTo>
                    <a:pt x="1189" y="123"/>
                  </a:lnTo>
                  <a:lnTo>
                    <a:pt x="1190" y="123"/>
                  </a:lnTo>
                  <a:lnTo>
                    <a:pt x="1191" y="123"/>
                  </a:lnTo>
                  <a:lnTo>
                    <a:pt x="1192" y="123"/>
                  </a:lnTo>
                  <a:lnTo>
                    <a:pt x="1193" y="123"/>
                  </a:lnTo>
                  <a:lnTo>
                    <a:pt x="1194" y="123"/>
                  </a:lnTo>
                  <a:lnTo>
                    <a:pt x="1195" y="123"/>
                  </a:lnTo>
                  <a:lnTo>
                    <a:pt x="1196" y="123"/>
                  </a:lnTo>
                  <a:lnTo>
                    <a:pt x="1197" y="123"/>
                  </a:lnTo>
                  <a:lnTo>
                    <a:pt x="1198" y="123"/>
                  </a:lnTo>
                  <a:lnTo>
                    <a:pt x="1199" y="123"/>
                  </a:lnTo>
                  <a:lnTo>
                    <a:pt x="1200" y="123"/>
                  </a:lnTo>
                  <a:lnTo>
                    <a:pt x="1201" y="123"/>
                  </a:lnTo>
                  <a:lnTo>
                    <a:pt x="1202" y="123"/>
                  </a:lnTo>
                  <a:lnTo>
                    <a:pt x="1203" y="123"/>
                  </a:lnTo>
                  <a:lnTo>
                    <a:pt x="1204" y="123"/>
                  </a:lnTo>
                  <a:lnTo>
                    <a:pt x="1205" y="123"/>
                  </a:lnTo>
                  <a:lnTo>
                    <a:pt x="1205" y="122"/>
                  </a:lnTo>
                  <a:lnTo>
                    <a:pt x="1205" y="123"/>
                  </a:lnTo>
                  <a:lnTo>
                    <a:pt x="1206" y="123"/>
                  </a:lnTo>
                  <a:lnTo>
                    <a:pt x="1207" y="123"/>
                  </a:lnTo>
                  <a:lnTo>
                    <a:pt x="1208" y="123"/>
                  </a:lnTo>
                  <a:lnTo>
                    <a:pt x="1209" y="123"/>
                  </a:lnTo>
                  <a:lnTo>
                    <a:pt x="1210" y="123"/>
                  </a:lnTo>
                  <a:lnTo>
                    <a:pt x="1211" y="123"/>
                  </a:lnTo>
                  <a:lnTo>
                    <a:pt x="1212" y="123"/>
                  </a:lnTo>
                  <a:lnTo>
                    <a:pt x="1213" y="123"/>
                  </a:lnTo>
                  <a:lnTo>
                    <a:pt x="1214" y="123"/>
                  </a:lnTo>
                  <a:lnTo>
                    <a:pt x="1215" y="123"/>
                  </a:lnTo>
                  <a:lnTo>
                    <a:pt x="1216" y="123"/>
                  </a:lnTo>
                </a:path>
              </a:pathLst>
            </a:custGeom>
            <a:noFill/>
            <a:ln w="4445">
              <a:solidFill>
                <a:srgbClr val="FF00FF"/>
              </a:solidFill>
              <a:round/>
              <a:headEnd/>
              <a:tailEnd/>
            </a:ln>
          </p:spPr>
          <p:txBody>
            <a:bodyPr/>
            <a:lstStyle/>
            <a:p>
              <a:endParaRPr lang="en-US" dirty="0">
                <a:latin typeface="Lucida Sans Unicode" pitchFamily="34" charset="0"/>
              </a:endParaRPr>
            </a:p>
          </p:txBody>
        </p:sp>
        <p:sp>
          <p:nvSpPr>
            <p:cNvPr id="79" name="Rectangle 79"/>
            <p:cNvSpPr>
              <a:spLocks noChangeArrowheads="1"/>
            </p:cNvSpPr>
            <p:nvPr/>
          </p:nvSpPr>
          <p:spPr bwMode="auto">
            <a:xfrm>
              <a:off x="4126" y="1071"/>
              <a:ext cx="387" cy="61"/>
            </a:xfrm>
            <a:prstGeom prst="rect">
              <a:avLst/>
            </a:prstGeom>
            <a:noFill/>
            <a:ln w="9525">
              <a:noFill/>
              <a:miter lim="800000"/>
              <a:headEnd/>
              <a:tailEnd/>
            </a:ln>
          </p:spPr>
          <p:txBody>
            <a:bodyPr wrap="none" lIns="0" tIns="0" rIns="0" bIns="0">
              <a:spAutoFit/>
            </a:bodyPr>
            <a:lstStyle/>
            <a:p>
              <a:r>
                <a:rPr lang="en-US" sz="800" dirty="0">
                  <a:latin typeface="MS Sans Serif Regular" charset="0"/>
                </a:rPr>
                <a:t>Escherichia coli </a:t>
              </a:r>
              <a:endParaRPr lang="de-DE" sz="800" dirty="0">
                <a:latin typeface="Lucida Sans Unicode" pitchFamily="34" charset="0"/>
              </a:endParaRPr>
            </a:p>
          </p:txBody>
        </p:sp>
        <p:sp>
          <p:nvSpPr>
            <p:cNvPr id="80" name="Line 80"/>
            <p:cNvSpPr>
              <a:spLocks noChangeShapeType="1"/>
            </p:cNvSpPr>
            <p:nvPr/>
          </p:nvSpPr>
          <p:spPr bwMode="auto">
            <a:xfrm>
              <a:off x="770" y="3712"/>
              <a:ext cx="16" cy="1"/>
            </a:xfrm>
            <a:prstGeom prst="line">
              <a:avLst/>
            </a:prstGeom>
            <a:noFill/>
            <a:ln w="4445">
              <a:solidFill>
                <a:srgbClr val="000000"/>
              </a:solidFill>
              <a:round/>
              <a:headEnd/>
              <a:tailEnd/>
            </a:ln>
          </p:spPr>
          <p:txBody>
            <a:bodyPr/>
            <a:lstStyle/>
            <a:p>
              <a:endParaRPr lang="en-US" dirty="0"/>
            </a:p>
          </p:txBody>
        </p:sp>
        <p:sp>
          <p:nvSpPr>
            <p:cNvPr id="81" name="Rectangle 81"/>
            <p:cNvSpPr>
              <a:spLocks noChangeArrowheads="1"/>
            </p:cNvSpPr>
            <p:nvPr/>
          </p:nvSpPr>
          <p:spPr bwMode="auto">
            <a:xfrm>
              <a:off x="704" y="3685"/>
              <a:ext cx="20" cy="46"/>
            </a:xfrm>
            <a:prstGeom prst="rect">
              <a:avLst/>
            </a:prstGeom>
            <a:noFill/>
            <a:ln w="9525">
              <a:noFill/>
              <a:miter lim="800000"/>
              <a:headEnd/>
              <a:tailEnd/>
            </a:ln>
          </p:spPr>
          <p:txBody>
            <a:bodyPr wrap="none" lIns="0" tIns="0" rIns="0" bIns="0">
              <a:spAutoFit/>
            </a:bodyPr>
            <a:lstStyle/>
            <a:p>
              <a:r>
                <a:rPr lang="en-US" sz="600" dirty="0"/>
                <a:t>0</a:t>
              </a:r>
              <a:endParaRPr lang="de-DE">
                <a:latin typeface="Lucida Sans Unicode" pitchFamily="34" charset="0"/>
              </a:endParaRPr>
            </a:p>
          </p:txBody>
        </p:sp>
        <p:sp>
          <p:nvSpPr>
            <p:cNvPr id="82" name="Line 82"/>
            <p:cNvSpPr>
              <a:spLocks noChangeShapeType="1"/>
            </p:cNvSpPr>
            <p:nvPr/>
          </p:nvSpPr>
          <p:spPr bwMode="auto">
            <a:xfrm>
              <a:off x="776" y="3689"/>
              <a:ext cx="10" cy="0"/>
            </a:xfrm>
            <a:prstGeom prst="line">
              <a:avLst/>
            </a:prstGeom>
            <a:noFill/>
            <a:ln w="4445">
              <a:solidFill>
                <a:srgbClr val="000000"/>
              </a:solidFill>
              <a:round/>
              <a:headEnd/>
              <a:tailEnd/>
            </a:ln>
          </p:spPr>
          <p:txBody>
            <a:bodyPr/>
            <a:lstStyle/>
            <a:p>
              <a:endParaRPr lang="en-US" dirty="0"/>
            </a:p>
          </p:txBody>
        </p:sp>
        <p:sp>
          <p:nvSpPr>
            <p:cNvPr id="83" name="Line 83"/>
            <p:cNvSpPr>
              <a:spLocks noChangeShapeType="1"/>
            </p:cNvSpPr>
            <p:nvPr/>
          </p:nvSpPr>
          <p:spPr bwMode="auto">
            <a:xfrm>
              <a:off x="776" y="3668"/>
              <a:ext cx="10" cy="1"/>
            </a:xfrm>
            <a:prstGeom prst="line">
              <a:avLst/>
            </a:prstGeom>
            <a:noFill/>
            <a:ln w="4445">
              <a:solidFill>
                <a:srgbClr val="000000"/>
              </a:solidFill>
              <a:round/>
              <a:headEnd/>
              <a:tailEnd/>
            </a:ln>
          </p:spPr>
          <p:txBody>
            <a:bodyPr/>
            <a:lstStyle/>
            <a:p>
              <a:endParaRPr lang="en-US" dirty="0"/>
            </a:p>
          </p:txBody>
        </p:sp>
        <p:sp>
          <p:nvSpPr>
            <p:cNvPr id="84" name="Line 84"/>
            <p:cNvSpPr>
              <a:spLocks noChangeShapeType="1"/>
            </p:cNvSpPr>
            <p:nvPr/>
          </p:nvSpPr>
          <p:spPr bwMode="auto">
            <a:xfrm>
              <a:off x="776" y="3644"/>
              <a:ext cx="10" cy="1"/>
            </a:xfrm>
            <a:prstGeom prst="line">
              <a:avLst/>
            </a:prstGeom>
            <a:noFill/>
            <a:ln w="4445">
              <a:solidFill>
                <a:srgbClr val="000000"/>
              </a:solidFill>
              <a:round/>
              <a:headEnd/>
              <a:tailEnd/>
            </a:ln>
          </p:spPr>
          <p:txBody>
            <a:bodyPr/>
            <a:lstStyle/>
            <a:p>
              <a:endParaRPr lang="en-US" dirty="0"/>
            </a:p>
          </p:txBody>
        </p:sp>
        <p:sp>
          <p:nvSpPr>
            <p:cNvPr id="85" name="Line 85"/>
            <p:cNvSpPr>
              <a:spLocks noChangeShapeType="1"/>
            </p:cNvSpPr>
            <p:nvPr/>
          </p:nvSpPr>
          <p:spPr bwMode="auto">
            <a:xfrm>
              <a:off x="776" y="3620"/>
              <a:ext cx="10" cy="1"/>
            </a:xfrm>
            <a:prstGeom prst="line">
              <a:avLst/>
            </a:prstGeom>
            <a:noFill/>
            <a:ln w="4445">
              <a:solidFill>
                <a:srgbClr val="000000"/>
              </a:solidFill>
              <a:round/>
              <a:headEnd/>
              <a:tailEnd/>
            </a:ln>
          </p:spPr>
          <p:txBody>
            <a:bodyPr/>
            <a:lstStyle/>
            <a:p>
              <a:endParaRPr lang="en-US" dirty="0"/>
            </a:p>
          </p:txBody>
        </p:sp>
        <p:sp>
          <p:nvSpPr>
            <p:cNvPr id="86" name="Line 86"/>
            <p:cNvSpPr>
              <a:spLocks noChangeShapeType="1"/>
            </p:cNvSpPr>
            <p:nvPr/>
          </p:nvSpPr>
          <p:spPr bwMode="auto">
            <a:xfrm>
              <a:off x="770" y="3600"/>
              <a:ext cx="16" cy="0"/>
            </a:xfrm>
            <a:prstGeom prst="line">
              <a:avLst/>
            </a:prstGeom>
            <a:noFill/>
            <a:ln w="4445">
              <a:solidFill>
                <a:srgbClr val="000000"/>
              </a:solidFill>
              <a:round/>
              <a:headEnd/>
              <a:tailEnd/>
            </a:ln>
          </p:spPr>
          <p:txBody>
            <a:bodyPr/>
            <a:lstStyle/>
            <a:p>
              <a:endParaRPr lang="en-US" dirty="0"/>
            </a:p>
          </p:txBody>
        </p:sp>
        <p:sp>
          <p:nvSpPr>
            <p:cNvPr id="87" name="Rectangle 87"/>
            <p:cNvSpPr>
              <a:spLocks noChangeArrowheads="1"/>
            </p:cNvSpPr>
            <p:nvPr/>
          </p:nvSpPr>
          <p:spPr bwMode="auto">
            <a:xfrm>
              <a:off x="639" y="3573"/>
              <a:ext cx="60" cy="46"/>
            </a:xfrm>
            <a:prstGeom prst="rect">
              <a:avLst/>
            </a:prstGeom>
            <a:noFill/>
            <a:ln w="9525">
              <a:noFill/>
              <a:miter lim="800000"/>
              <a:headEnd/>
              <a:tailEnd/>
            </a:ln>
          </p:spPr>
          <p:txBody>
            <a:bodyPr wrap="none" lIns="0" tIns="0" rIns="0" bIns="0">
              <a:spAutoFit/>
            </a:bodyPr>
            <a:lstStyle/>
            <a:p>
              <a:r>
                <a:rPr lang="en-US" sz="600" dirty="0"/>
                <a:t>500</a:t>
              </a:r>
              <a:endParaRPr lang="de-DE">
                <a:latin typeface="Lucida Sans Unicode" pitchFamily="34" charset="0"/>
              </a:endParaRPr>
            </a:p>
          </p:txBody>
        </p:sp>
        <p:sp>
          <p:nvSpPr>
            <p:cNvPr id="88" name="Line 88"/>
            <p:cNvSpPr>
              <a:spLocks noChangeShapeType="1"/>
            </p:cNvSpPr>
            <p:nvPr/>
          </p:nvSpPr>
          <p:spPr bwMode="auto">
            <a:xfrm>
              <a:off x="776" y="3576"/>
              <a:ext cx="10" cy="0"/>
            </a:xfrm>
            <a:prstGeom prst="line">
              <a:avLst/>
            </a:prstGeom>
            <a:noFill/>
            <a:ln w="4445">
              <a:solidFill>
                <a:srgbClr val="000000"/>
              </a:solidFill>
              <a:round/>
              <a:headEnd/>
              <a:tailEnd/>
            </a:ln>
          </p:spPr>
          <p:txBody>
            <a:bodyPr/>
            <a:lstStyle/>
            <a:p>
              <a:endParaRPr lang="en-US" dirty="0"/>
            </a:p>
          </p:txBody>
        </p:sp>
        <p:sp>
          <p:nvSpPr>
            <p:cNvPr id="89" name="Line 89"/>
            <p:cNvSpPr>
              <a:spLocks noChangeShapeType="1"/>
            </p:cNvSpPr>
            <p:nvPr/>
          </p:nvSpPr>
          <p:spPr bwMode="auto">
            <a:xfrm>
              <a:off x="776" y="3555"/>
              <a:ext cx="10" cy="1"/>
            </a:xfrm>
            <a:prstGeom prst="line">
              <a:avLst/>
            </a:prstGeom>
            <a:noFill/>
            <a:ln w="4445">
              <a:solidFill>
                <a:srgbClr val="000000"/>
              </a:solidFill>
              <a:round/>
              <a:headEnd/>
              <a:tailEnd/>
            </a:ln>
          </p:spPr>
          <p:txBody>
            <a:bodyPr/>
            <a:lstStyle/>
            <a:p>
              <a:endParaRPr lang="en-US" dirty="0"/>
            </a:p>
          </p:txBody>
        </p:sp>
        <p:sp>
          <p:nvSpPr>
            <p:cNvPr id="90" name="Line 90"/>
            <p:cNvSpPr>
              <a:spLocks noChangeShapeType="1"/>
            </p:cNvSpPr>
            <p:nvPr/>
          </p:nvSpPr>
          <p:spPr bwMode="auto">
            <a:xfrm>
              <a:off x="776" y="3531"/>
              <a:ext cx="10" cy="1"/>
            </a:xfrm>
            <a:prstGeom prst="line">
              <a:avLst/>
            </a:prstGeom>
            <a:noFill/>
            <a:ln w="4445">
              <a:solidFill>
                <a:srgbClr val="000000"/>
              </a:solidFill>
              <a:round/>
              <a:headEnd/>
              <a:tailEnd/>
            </a:ln>
          </p:spPr>
          <p:txBody>
            <a:bodyPr/>
            <a:lstStyle/>
            <a:p>
              <a:endParaRPr lang="en-US" dirty="0"/>
            </a:p>
          </p:txBody>
        </p:sp>
        <p:sp>
          <p:nvSpPr>
            <p:cNvPr id="91" name="Line 91"/>
            <p:cNvSpPr>
              <a:spLocks noChangeShapeType="1"/>
            </p:cNvSpPr>
            <p:nvPr/>
          </p:nvSpPr>
          <p:spPr bwMode="auto">
            <a:xfrm>
              <a:off x="776" y="3508"/>
              <a:ext cx="10" cy="0"/>
            </a:xfrm>
            <a:prstGeom prst="line">
              <a:avLst/>
            </a:prstGeom>
            <a:noFill/>
            <a:ln w="4445">
              <a:solidFill>
                <a:srgbClr val="000000"/>
              </a:solidFill>
              <a:round/>
              <a:headEnd/>
              <a:tailEnd/>
            </a:ln>
          </p:spPr>
          <p:txBody>
            <a:bodyPr/>
            <a:lstStyle/>
            <a:p>
              <a:endParaRPr lang="en-US" dirty="0"/>
            </a:p>
          </p:txBody>
        </p:sp>
        <p:sp>
          <p:nvSpPr>
            <p:cNvPr id="92" name="Line 92"/>
            <p:cNvSpPr>
              <a:spLocks noChangeShapeType="1"/>
            </p:cNvSpPr>
            <p:nvPr/>
          </p:nvSpPr>
          <p:spPr bwMode="auto">
            <a:xfrm>
              <a:off x="770" y="3487"/>
              <a:ext cx="16" cy="1"/>
            </a:xfrm>
            <a:prstGeom prst="line">
              <a:avLst/>
            </a:prstGeom>
            <a:noFill/>
            <a:ln w="4445">
              <a:solidFill>
                <a:srgbClr val="000000"/>
              </a:solidFill>
              <a:round/>
              <a:headEnd/>
              <a:tailEnd/>
            </a:ln>
          </p:spPr>
          <p:txBody>
            <a:bodyPr/>
            <a:lstStyle/>
            <a:p>
              <a:endParaRPr lang="en-US" dirty="0"/>
            </a:p>
          </p:txBody>
        </p:sp>
        <p:sp>
          <p:nvSpPr>
            <p:cNvPr id="93" name="Rectangle 93"/>
            <p:cNvSpPr>
              <a:spLocks noChangeArrowheads="1"/>
            </p:cNvSpPr>
            <p:nvPr/>
          </p:nvSpPr>
          <p:spPr bwMode="auto">
            <a:xfrm>
              <a:off x="606" y="3461"/>
              <a:ext cx="80" cy="46"/>
            </a:xfrm>
            <a:prstGeom prst="rect">
              <a:avLst/>
            </a:prstGeom>
            <a:noFill/>
            <a:ln w="9525">
              <a:noFill/>
              <a:miter lim="800000"/>
              <a:headEnd/>
              <a:tailEnd/>
            </a:ln>
          </p:spPr>
          <p:txBody>
            <a:bodyPr wrap="none" lIns="0" tIns="0" rIns="0" bIns="0">
              <a:spAutoFit/>
            </a:bodyPr>
            <a:lstStyle/>
            <a:p>
              <a:r>
                <a:rPr lang="en-US" sz="600" dirty="0"/>
                <a:t>1000</a:t>
              </a:r>
              <a:endParaRPr lang="de-DE">
                <a:latin typeface="Lucida Sans Unicode" pitchFamily="34" charset="0"/>
              </a:endParaRPr>
            </a:p>
          </p:txBody>
        </p:sp>
        <p:sp>
          <p:nvSpPr>
            <p:cNvPr id="94" name="Line 94"/>
            <p:cNvSpPr>
              <a:spLocks noChangeShapeType="1"/>
            </p:cNvSpPr>
            <p:nvPr/>
          </p:nvSpPr>
          <p:spPr bwMode="auto">
            <a:xfrm>
              <a:off x="776" y="3463"/>
              <a:ext cx="10" cy="1"/>
            </a:xfrm>
            <a:prstGeom prst="line">
              <a:avLst/>
            </a:prstGeom>
            <a:noFill/>
            <a:ln w="4445">
              <a:solidFill>
                <a:srgbClr val="000000"/>
              </a:solidFill>
              <a:round/>
              <a:headEnd/>
              <a:tailEnd/>
            </a:ln>
          </p:spPr>
          <p:txBody>
            <a:bodyPr/>
            <a:lstStyle/>
            <a:p>
              <a:endParaRPr lang="en-US" dirty="0"/>
            </a:p>
          </p:txBody>
        </p:sp>
        <p:sp>
          <p:nvSpPr>
            <p:cNvPr id="95" name="Line 95"/>
            <p:cNvSpPr>
              <a:spLocks noChangeShapeType="1"/>
            </p:cNvSpPr>
            <p:nvPr/>
          </p:nvSpPr>
          <p:spPr bwMode="auto">
            <a:xfrm>
              <a:off x="776" y="3439"/>
              <a:ext cx="10" cy="1"/>
            </a:xfrm>
            <a:prstGeom prst="line">
              <a:avLst/>
            </a:prstGeom>
            <a:noFill/>
            <a:ln w="4445">
              <a:solidFill>
                <a:srgbClr val="000000"/>
              </a:solidFill>
              <a:round/>
              <a:headEnd/>
              <a:tailEnd/>
            </a:ln>
          </p:spPr>
          <p:txBody>
            <a:bodyPr/>
            <a:lstStyle/>
            <a:p>
              <a:endParaRPr lang="en-US" dirty="0"/>
            </a:p>
          </p:txBody>
        </p:sp>
        <p:sp>
          <p:nvSpPr>
            <p:cNvPr id="96" name="Line 96"/>
            <p:cNvSpPr>
              <a:spLocks noChangeShapeType="1"/>
            </p:cNvSpPr>
            <p:nvPr/>
          </p:nvSpPr>
          <p:spPr bwMode="auto">
            <a:xfrm>
              <a:off x="776" y="3419"/>
              <a:ext cx="10" cy="0"/>
            </a:xfrm>
            <a:prstGeom prst="line">
              <a:avLst/>
            </a:prstGeom>
            <a:noFill/>
            <a:ln w="4445">
              <a:solidFill>
                <a:srgbClr val="000000"/>
              </a:solidFill>
              <a:round/>
              <a:headEnd/>
              <a:tailEnd/>
            </a:ln>
          </p:spPr>
          <p:txBody>
            <a:bodyPr/>
            <a:lstStyle/>
            <a:p>
              <a:endParaRPr lang="en-US" dirty="0"/>
            </a:p>
          </p:txBody>
        </p:sp>
        <p:sp>
          <p:nvSpPr>
            <p:cNvPr id="97" name="Line 97"/>
            <p:cNvSpPr>
              <a:spLocks noChangeShapeType="1"/>
            </p:cNvSpPr>
            <p:nvPr/>
          </p:nvSpPr>
          <p:spPr bwMode="auto">
            <a:xfrm>
              <a:off x="776" y="3395"/>
              <a:ext cx="10" cy="0"/>
            </a:xfrm>
            <a:prstGeom prst="line">
              <a:avLst/>
            </a:prstGeom>
            <a:noFill/>
            <a:ln w="4445">
              <a:solidFill>
                <a:srgbClr val="000000"/>
              </a:solidFill>
              <a:round/>
              <a:headEnd/>
              <a:tailEnd/>
            </a:ln>
          </p:spPr>
          <p:txBody>
            <a:bodyPr/>
            <a:lstStyle/>
            <a:p>
              <a:endParaRPr lang="en-US" dirty="0"/>
            </a:p>
          </p:txBody>
        </p:sp>
        <p:sp>
          <p:nvSpPr>
            <p:cNvPr id="98" name="Line 98"/>
            <p:cNvSpPr>
              <a:spLocks noChangeShapeType="1"/>
            </p:cNvSpPr>
            <p:nvPr/>
          </p:nvSpPr>
          <p:spPr bwMode="auto">
            <a:xfrm>
              <a:off x="770" y="3371"/>
              <a:ext cx="16" cy="1"/>
            </a:xfrm>
            <a:prstGeom prst="line">
              <a:avLst/>
            </a:prstGeom>
            <a:noFill/>
            <a:ln w="4445">
              <a:solidFill>
                <a:srgbClr val="000000"/>
              </a:solidFill>
              <a:round/>
              <a:headEnd/>
              <a:tailEnd/>
            </a:ln>
          </p:spPr>
          <p:txBody>
            <a:bodyPr/>
            <a:lstStyle/>
            <a:p>
              <a:endParaRPr lang="en-US" dirty="0"/>
            </a:p>
          </p:txBody>
        </p:sp>
        <p:sp>
          <p:nvSpPr>
            <p:cNvPr id="99" name="Rectangle 99"/>
            <p:cNvSpPr>
              <a:spLocks noChangeArrowheads="1"/>
            </p:cNvSpPr>
            <p:nvPr/>
          </p:nvSpPr>
          <p:spPr bwMode="auto">
            <a:xfrm>
              <a:off x="606" y="3343"/>
              <a:ext cx="80" cy="46"/>
            </a:xfrm>
            <a:prstGeom prst="rect">
              <a:avLst/>
            </a:prstGeom>
            <a:noFill/>
            <a:ln w="9525">
              <a:noFill/>
              <a:miter lim="800000"/>
              <a:headEnd/>
              <a:tailEnd/>
            </a:ln>
          </p:spPr>
          <p:txBody>
            <a:bodyPr wrap="none" lIns="0" tIns="0" rIns="0" bIns="0">
              <a:spAutoFit/>
            </a:bodyPr>
            <a:lstStyle/>
            <a:p>
              <a:r>
                <a:rPr lang="en-US" sz="600" dirty="0"/>
                <a:t>1500</a:t>
              </a:r>
              <a:endParaRPr lang="de-DE">
                <a:latin typeface="Lucida Sans Unicode" pitchFamily="34" charset="0"/>
              </a:endParaRPr>
            </a:p>
          </p:txBody>
        </p:sp>
        <p:sp>
          <p:nvSpPr>
            <p:cNvPr id="100" name="Line 100"/>
            <p:cNvSpPr>
              <a:spLocks noChangeShapeType="1"/>
            </p:cNvSpPr>
            <p:nvPr/>
          </p:nvSpPr>
          <p:spPr bwMode="auto">
            <a:xfrm>
              <a:off x="776" y="3351"/>
              <a:ext cx="10" cy="0"/>
            </a:xfrm>
            <a:prstGeom prst="line">
              <a:avLst/>
            </a:prstGeom>
            <a:noFill/>
            <a:ln w="4445">
              <a:solidFill>
                <a:srgbClr val="000000"/>
              </a:solidFill>
              <a:round/>
              <a:headEnd/>
              <a:tailEnd/>
            </a:ln>
          </p:spPr>
          <p:txBody>
            <a:bodyPr/>
            <a:lstStyle/>
            <a:p>
              <a:endParaRPr lang="en-US" dirty="0"/>
            </a:p>
          </p:txBody>
        </p:sp>
        <p:sp>
          <p:nvSpPr>
            <p:cNvPr id="101" name="Line 101"/>
            <p:cNvSpPr>
              <a:spLocks noChangeShapeType="1"/>
            </p:cNvSpPr>
            <p:nvPr/>
          </p:nvSpPr>
          <p:spPr bwMode="auto">
            <a:xfrm>
              <a:off x="776" y="3327"/>
              <a:ext cx="10" cy="1"/>
            </a:xfrm>
            <a:prstGeom prst="line">
              <a:avLst/>
            </a:prstGeom>
            <a:noFill/>
            <a:ln w="4445">
              <a:solidFill>
                <a:srgbClr val="000000"/>
              </a:solidFill>
              <a:round/>
              <a:headEnd/>
              <a:tailEnd/>
            </a:ln>
          </p:spPr>
          <p:txBody>
            <a:bodyPr/>
            <a:lstStyle/>
            <a:p>
              <a:endParaRPr lang="en-US" dirty="0"/>
            </a:p>
          </p:txBody>
        </p:sp>
        <p:sp>
          <p:nvSpPr>
            <p:cNvPr id="102" name="Line 102"/>
            <p:cNvSpPr>
              <a:spLocks noChangeShapeType="1"/>
            </p:cNvSpPr>
            <p:nvPr/>
          </p:nvSpPr>
          <p:spPr bwMode="auto">
            <a:xfrm>
              <a:off x="776" y="3303"/>
              <a:ext cx="10" cy="1"/>
            </a:xfrm>
            <a:prstGeom prst="line">
              <a:avLst/>
            </a:prstGeom>
            <a:noFill/>
            <a:ln w="4445">
              <a:solidFill>
                <a:srgbClr val="000000"/>
              </a:solidFill>
              <a:round/>
              <a:headEnd/>
              <a:tailEnd/>
            </a:ln>
          </p:spPr>
          <p:txBody>
            <a:bodyPr/>
            <a:lstStyle/>
            <a:p>
              <a:endParaRPr lang="en-US" dirty="0"/>
            </a:p>
          </p:txBody>
        </p:sp>
        <p:sp>
          <p:nvSpPr>
            <p:cNvPr id="103" name="Line 103"/>
            <p:cNvSpPr>
              <a:spLocks noChangeShapeType="1"/>
            </p:cNvSpPr>
            <p:nvPr/>
          </p:nvSpPr>
          <p:spPr bwMode="auto">
            <a:xfrm>
              <a:off x="776" y="3283"/>
              <a:ext cx="10" cy="0"/>
            </a:xfrm>
            <a:prstGeom prst="line">
              <a:avLst/>
            </a:prstGeom>
            <a:noFill/>
            <a:ln w="4445">
              <a:solidFill>
                <a:srgbClr val="000000"/>
              </a:solidFill>
              <a:round/>
              <a:headEnd/>
              <a:tailEnd/>
            </a:ln>
          </p:spPr>
          <p:txBody>
            <a:bodyPr/>
            <a:lstStyle/>
            <a:p>
              <a:endParaRPr lang="en-US" dirty="0"/>
            </a:p>
          </p:txBody>
        </p:sp>
        <p:sp>
          <p:nvSpPr>
            <p:cNvPr id="104" name="Line 104"/>
            <p:cNvSpPr>
              <a:spLocks noChangeShapeType="1"/>
            </p:cNvSpPr>
            <p:nvPr/>
          </p:nvSpPr>
          <p:spPr bwMode="auto">
            <a:xfrm>
              <a:off x="770" y="3259"/>
              <a:ext cx="16" cy="0"/>
            </a:xfrm>
            <a:prstGeom prst="line">
              <a:avLst/>
            </a:prstGeom>
            <a:noFill/>
            <a:ln w="4445">
              <a:solidFill>
                <a:srgbClr val="000000"/>
              </a:solidFill>
              <a:round/>
              <a:headEnd/>
              <a:tailEnd/>
            </a:ln>
          </p:spPr>
          <p:txBody>
            <a:bodyPr/>
            <a:lstStyle/>
            <a:p>
              <a:endParaRPr lang="en-US" dirty="0"/>
            </a:p>
          </p:txBody>
        </p:sp>
        <p:sp>
          <p:nvSpPr>
            <p:cNvPr id="105" name="Rectangle 105"/>
            <p:cNvSpPr>
              <a:spLocks noChangeArrowheads="1"/>
            </p:cNvSpPr>
            <p:nvPr/>
          </p:nvSpPr>
          <p:spPr bwMode="auto">
            <a:xfrm>
              <a:off x="606" y="3231"/>
              <a:ext cx="80" cy="46"/>
            </a:xfrm>
            <a:prstGeom prst="rect">
              <a:avLst/>
            </a:prstGeom>
            <a:noFill/>
            <a:ln w="9525">
              <a:noFill/>
              <a:miter lim="800000"/>
              <a:headEnd/>
              <a:tailEnd/>
            </a:ln>
          </p:spPr>
          <p:txBody>
            <a:bodyPr wrap="none" lIns="0" tIns="0" rIns="0" bIns="0">
              <a:spAutoFit/>
            </a:bodyPr>
            <a:lstStyle/>
            <a:p>
              <a:r>
                <a:rPr lang="en-US" sz="600" dirty="0"/>
                <a:t>2000</a:t>
              </a:r>
              <a:endParaRPr lang="de-DE">
                <a:latin typeface="Lucida Sans Unicode" pitchFamily="34" charset="0"/>
              </a:endParaRPr>
            </a:p>
          </p:txBody>
        </p:sp>
        <p:sp>
          <p:nvSpPr>
            <p:cNvPr id="106" name="Line 106"/>
            <p:cNvSpPr>
              <a:spLocks noChangeShapeType="1"/>
            </p:cNvSpPr>
            <p:nvPr/>
          </p:nvSpPr>
          <p:spPr bwMode="auto">
            <a:xfrm>
              <a:off x="776" y="3235"/>
              <a:ext cx="10" cy="0"/>
            </a:xfrm>
            <a:prstGeom prst="line">
              <a:avLst/>
            </a:prstGeom>
            <a:noFill/>
            <a:ln w="4445">
              <a:solidFill>
                <a:srgbClr val="000000"/>
              </a:solidFill>
              <a:round/>
              <a:headEnd/>
              <a:tailEnd/>
            </a:ln>
          </p:spPr>
          <p:txBody>
            <a:bodyPr/>
            <a:lstStyle/>
            <a:p>
              <a:endParaRPr lang="en-US" dirty="0"/>
            </a:p>
          </p:txBody>
        </p:sp>
        <p:sp>
          <p:nvSpPr>
            <p:cNvPr id="107" name="Line 107"/>
            <p:cNvSpPr>
              <a:spLocks noChangeShapeType="1"/>
            </p:cNvSpPr>
            <p:nvPr/>
          </p:nvSpPr>
          <p:spPr bwMode="auto">
            <a:xfrm>
              <a:off x="776" y="3214"/>
              <a:ext cx="10" cy="1"/>
            </a:xfrm>
            <a:prstGeom prst="line">
              <a:avLst/>
            </a:prstGeom>
            <a:noFill/>
            <a:ln w="4445">
              <a:solidFill>
                <a:srgbClr val="000000"/>
              </a:solidFill>
              <a:round/>
              <a:headEnd/>
              <a:tailEnd/>
            </a:ln>
          </p:spPr>
          <p:txBody>
            <a:bodyPr/>
            <a:lstStyle/>
            <a:p>
              <a:endParaRPr lang="en-US" dirty="0"/>
            </a:p>
          </p:txBody>
        </p:sp>
        <p:sp>
          <p:nvSpPr>
            <p:cNvPr id="108" name="Line 108"/>
            <p:cNvSpPr>
              <a:spLocks noChangeShapeType="1"/>
            </p:cNvSpPr>
            <p:nvPr/>
          </p:nvSpPr>
          <p:spPr bwMode="auto">
            <a:xfrm>
              <a:off x="776" y="3190"/>
              <a:ext cx="10" cy="1"/>
            </a:xfrm>
            <a:prstGeom prst="line">
              <a:avLst/>
            </a:prstGeom>
            <a:noFill/>
            <a:ln w="4445">
              <a:solidFill>
                <a:srgbClr val="000000"/>
              </a:solidFill>
              <a:round/>
              <a:headEnd/>
              <a:tailEnd/>
            </a:ln>
          </p:spPr>
          <p:txBody>
            <a:bodyPr/>
            <a:lstStyle/>
            <a:p>
              <a:endParaRPr lang="en-US" dirty="0"/>
            </a:p>
          </p:txBody>
        </p:sp>
        <p:sp>
          <p:nvSpPr>
            <p:cNvPr id="109" name="Line 109"/>
            <p:cNvSpPr>
              <a:spLocks noChangeShapeType="1"/>
            </p:cNvSpPr>
            <p:nvPr/>
          </p:nvSpPr>
          <p:spPr bwMode="auto">
            <a:xfrm>
              <a:off x="776" y="3166"/>
              <a:ext cx="10" cy="1"/>
            </a:xfrm>
            <a:prstGeom prst="line">
              <a:avLst/>
            </a:prstGeom>
            <a:noFill/>
            <a:ln w="4445">
              <a:solidFill>
                <a:srgbClr val="000000"/>
              </a:solidFill>
              <a:round/>
              <a:headEnd/>
              <a:tailEnd/>
            </a:ln>
          </p:spPr>
          <p:txBody>
            <a:bodyPr/>
            <a:lstStyle/>
            <a:p>
              <a:endParaRPr lang="en-US" dirty="0"/>
            </a:p>
          </p:txBody>
        </p:sp>
        <p:sp>
          <p:nvSpPr>
            <p:cNvPr id="110" name="Line 110"/>
            <p:cNvSpPr>
              <a:spLocks noChangeShapeType="1"/>
            </p:cNvSpPr>
            <p:nvPr/>
          </p:nvSpPr>
          <p:spPr bwMode="auto">
            <a:xfrm>
              <a:off x="770" y="3146"/>
              <a:ext cx="16" cy="1"/>
            </a:xfrm>
            <a:prstGeom prst="line">
              <a:avLst/>
            </a:prstGeom>
            <a:noFill/>
            <a:ln w="4445">
              <a:solidFill>
                <a:srgbClr val="000000"/>
              </a:solidFill>
              <a:round/>
              <a:headEnd/>
              <a:tailEnd/>
            </a:ln>
          </p:spPr>
          <p:txBody>
            <a:bodyPr/>
            <a:lstStyle/>
            <a:p>
              <a:endParaRPr lang="en-US" dirty="0"/>
            </a:p>
          </p:txBody>
        </p:sp>
        <p:sp>
          <p:nvSpPr>
            <p:cNvPr id="111" name="Rectangle 111"/>
            <p:cNvSpPr>
              <a:spLocks noChangeArrowheads="1"/>
            </p:cNvSpPr>
            <p:nvPr/>
          </p:nvSpPr>
          <p:spPr bwMode="auto">
            <a:xfrm>
              <a:off x="606" y="3119"/>
              <a:ext cx="80" cy="46"/>
            </a:xfrm>
            <a:prstGeom prst="rect">
              <a:avLst/>
            </a:prstGeom>
            <a:noFill/>
            <a:ln w="9525">
              <a:noFill/>
              <a:miter lim="800000"/>
              <a:headEnd/>
              <a:tailEnd/>
            </a:ln>
          </p:spPr>
          <p:txBody>
            <a:bodyPr wrap="none" lIns="0" tIns="0" rIns="0" bIns="0">
              <a:spAutoFit/>
            </a:bodyPr>
            <a:lstStyle/>
            <a:p>
              <a:r>
                <a:rPr lang="en-US" sz="600" dirty="0"/>
                <a:t>2500</a:t>
              </a:r>
              <a:endParaRPr lang="de-DE">
                <a:latin typeface="Lucida Sans Unicode" pitchFamily="34" charset="0"/>
              </a:endParaRPr>
            </a:p>
          </p:txBody>
        </p:sp>
        <p:sp>
          <p:nvSpPr>
            <p:cNvPr id="112" name="Line 112"/>
            <p:cNvSpPr>
              <a:spLocks noChangeShapeType="1"/>
            </p:cNvSpPr>
            <p:nvPr/>
          </p:nvSpPr>
          <p:spPr bwMode="auto">
            <a:xfrm>
              <a:off x="776" y="3122"/>
              <a:ext cx="10" cy="1"/>
            </a:xfrm>
            <a:prstGeom prst="line">
              <a:avLst/>
            </a:prstGeom>
            <a:noFill/>
            <a:ln w="4445">
              <a:solidFill>
                <a:srgbClr val="000000"/>
              </a:solidFill>
              <a:round/>
              <a:headEnd/>
              <a:tailEnd/>
            </a:ln>
          </p:spPr>
          <p:txBody>
            <a:bodyPr/>
            <a:lstStyle/>
            <a:p>
              <a:endParaRPr lang="en-US" dirty="0"/>
            </a:p>
          </p:txBody>
        </p:sp>
        <p:sp>
          <p:nvSpPr>
            <p:cNvPr id="113" name="Line 113"/>
            <p:cNvSpPr>
              <a:spLocks noChangeShapeType="1"/>
            </p:cNvSpPr>
            <p:nvPr/>
          </p:nvSpPr>
          <p:spPr bwMode="auto">
            <a:xfrm>
              <a:off x="776" y="3099"/>
              <a:ext cx="10" cy="0"/>
            </a:xfrm>
            <a:prstGeom prst="line">
              <a:avLst/>
            </a:prstGeom>
            <a:noFill/>
            <a:ln w="4445">
              <a:solidFill>
                <a:srgbClr val="000000"/>
              </a:solidFill>
              <a:round/>
              <a:headEnd/>
              <a:tailEnd/>
            </a:ln>
          </p:spPr>
          <p:txBody>
            <a:bodyPr/>
            <a:lstStyle/>
            <a:p>
              <a:endParaRPr lang="en-US" dirty="0"/>
            </a:p>
          </p:txBody>
        </p:sp>
        <p:sp>
          <p:nvSpPr>
            <p:cNvPr id="114" name="Line 114"/>
            <p:cNvSpPr>
              <a:spLocks noChangeShapeType="1"/>
            </p:cNvSpPr>
            <p:nvPr/>
          </p:nvSpPr>
          <p:spPr bwMode="auto">
            <a:xfrm>
              <a:off x="776" y="3078"/>
              <a:ext cx="10" cy="0"/>
            </a:xfrm>
            <a:prstGeom prst="line">
              <a:avLst/>
            </a:prstGeom>
            <a:noFill/>
            <a:ln w="4445">
              <a:solidFill>
                <a:srgbClr val="000000"/>
              </a:solidFill>
              <a:round/>
              <a:headEnd/>
              <a:tailEnd/>
            </a:ln>
          </p:spPr>
          <p:txBody>
            <a:bodyPr/>
            <a:lstStyle/>
            <a:p>
              <a:endParaRPr lang="en-US" dirty="0"/>
            </a:p>
          </p:txBody>
        </p:sp>
        <p:sp>
          <p:nvSpPr>
            <p:cNvPr id="115" name="Rectangle 115"/>
            <p:cNvSpPr>
              <a:spLocks noChangeArrowheads="1"/>
            </p:cNvSpPr>
            <p:nvPr/>
          </p:nvSpPr>
          <p:spPr bwMode="auto">
            <a:xfrm>
              <a:off x="786" y="3064"/>
              <a:ext cx="4150" cy="659"/>
            </a:xfrm>
            <a:prstGeom prst="rect">
              <a:avLst/>
            </a:prstGeom>
            <a:noFill/>
            <a:ln w="4445">
              <a:solidFill>
                <a:srgbClr val="000000"/>
              </a:solidFill>
              <a:miter lim="800000"/>
              <a:headEnd/>
              <a:tailEnd/>
            </a:ln>
          </p:spPr>
          <p:txBody>
            <a:bodyPr/>
            <a:lstStyle/>
            <a:p>
              <a:endParaRPr lang="en-US" dirty="0">
                <a:latin typeface="Lucida Sans Unicode" pitchFamily="34" charset="0"/>
              </a:endParaRPr>
            </a:p>
          </p:txBody>
        </p:sp>
        <p:sp>
          <p:nvSpPr>
            <p:cNvPr id="116" name="Line 116"/>
            <p:cNvSpPr>
              <a:spLocks noChangeShapeType="1"/>
            </p:cNvSpPr>
            <p:nvPr/>
          </p:nvSpPr>
          <p:spPr bwMode="auto">
            <a:xfrm>
              <a:off x="837" y="3726"/>
              <a:ext cx="1" cy="10"/>
            </a:xfrm>
            <a:prstGeom prst="line">
              <a:avLst/>
            </a:prstGeom>
            <a:noFill/>
            <a:ln w="4445">
              <a:solidFill>
                <a:srgbClr val="000000"/>
              </a:solidFill>
              <a:round/>
              <a:headEnd/>
              <a:tailEnd/>
            </a:ln>
          </p:spPr>
          <p:txBody>
            <a:bodyPr/>
            <a:lstStyle/>
            <a:p>
              <a:endParaRPr lang="en-US" dirty="0"/>
            </a:p>
          </p:txBody>
        </p:sp>
        <p:sp>
          <p:nvSpPr>
            <p:cNvPr id="117" name="Line 117"/>
            <p:cNvSpPr>
              <a:spLocks noChangeShapeType="1"/>
            </p:cNvSpPr>
            <p:nvPr/>
          </p:nvSpPr>
          <p:spPr bwMode="auto">
            <a:xfrm>
              <a:off x="936" y="3726"/>
              <a:ext cx="1" cy="10"/>
            </a:xfrm>
            <a:prstGeom prst="line">
              <a:avLst/>
            </a:prstGeom>
            <a:noFill/>
            <a:ln w="4445">
              <a:solidFill>
                <a:srgbClr val="000000"/>
              </a:solidFill>
              <a:round/>
              <a:headEnd/>
              <a:tailEnd/>
            </a:ln>
          </p:spPr>
          <p:txBody>
            <a:bodyPr/>
            <a:lstStyle/>
            <a:p>
              <a:endParaRPr lang="en-US" dirty="0"/>
            </a:p>
          </p:txBody>
        </p:sp>
        <p:sp>
          <p:nvSpPr>
            <p:cNvPr id="118" name="Line 118"/>
            <p:cNvSpPr>
              <a:spLocks noChangeShapeType="1"/>
            </p:cNvSpPr>
            <p:nvPr/>
          </p:nvSpPr>
          <p:spPr bwMode="auto">
            <a:xfrm>
              <a:off x="1035" y="3726"/>
              <a:ext cx="0" cy="17"/>
            </a:xfrm>
            <a:prstGeom prst="line">
              <a:avLst/>
            </a:prstGeom>
            <a:noFill/>
            <a:ln w="4445">
              <a:solidFill>
                <a:srgbClr val="000000"/>
              </a:solidFill>
              <a:round/>
              <a:headEnd/>
              <a:tailEnd/>
            </a:ln>
          </p:spPr>
          <p:txBody>
            <a:bodyPr/>
            <a:lstStyle/>
            <a:p>
              <a:endParaRPr lang="en-US" dirty="0"/>
            </a:p>
          </p:txBody>
        </p:sp>
        <p:sp>
          <p:nvSpPr>
            <p:cNvPr id="119" name="Rectangle 119"/>
            <p:cNvSpPr>
              <a:spLocks noChangeArrowheads="1"/>
            </p:cNvSpPr>
            <p:nvPr/>
          </p:nvSpPr>
          <p:spPr bwMode="auto">
            <a:xfrm>
              <a:off x="972" y="3743"/>
              <a:ext cx="67" cy="38"/>
            </a:xfrm>
            <a:prstGeom prst="rect">
              <a:avLst/>
            </a:prstGeom>
            <a:noFill/>
            <a:ln w="9525">
              <a:noFill/>
              <a:miter lim="800000"/>
              <a:headEnd/>
              <a:tailEnd/>
            </a:ln>
          </p:spPr>
          <p:txBody>
            <a:bodyPr wrap="none" lIns="0" tIns="0" rIns="0" bIns="0">
              <a:spAutoFit/>
            </a:bodyPr>
            <a:lstStyle/>
            <a:p>
              <a:r>
                <a:rPr lang="en-US" sz="500" dirty="0"/>
                <a:t>3000</a:t>
              </a:r>
              <a:endParaRPr lang="de-DE">
                <a:latin typeface="Lucida Sans Unicode" pitchFamily="34" charset="0"/>
              </a:endParaRPr>
            </a:p>
          </p:txBody>
        </p:sp>
        <p:sp>
          <p:nvSpPr>
            <p:cNvPr id="120" name="Line 120"/>
            <p:cNvSpPr>
              <a:spLocks noChangeShapeType="1"/>
            </p:cNvSpPr>
            <p:nvPr/>
          </p:nvSpPr>
          <p:spPr bwMode="auto">
            <a:xfrm>
              <a:off x="1131" y="3726"/>
              <a:ext cx="0" cy="10"/>
            </a:xfrm>
            <a:prstGeom prst="line">
              <a:avLst/>
            </a:prstGeom>
            <a:noFill/>
            <a:ln w="4445">
              <a:solidFill>
                <a:srgbClr val="000000"/>
              </a:solidFill>
              <a:round/>
              <a:headEnd/>
              <a:tailEnd/>
            </a:ln>
          </p:spPr>
          <p:txBody>
            <a:bodyPr/>
            <a:lstStyle/>
            <a:p>
              <a:endParaRPr lang="en-US" dirty="0"/>
            </a:p>
          </p:txBody>
        </p:sp>
        <p:sp>
          <p:nvSpPr>
            <p:cNvPr id="121" name="Line 121"/>
            <p:cNvSpPr>
              <a:spLocks noChangeShapeType="1"/>
            </p:cNvSpPr>
            <p:nvPr/>
          </p:nvSpPr>
          <p:spPr bwMode="auto">
            <a:xfrm>
              <a:off x="1229" y="3726"/>
              <a:ext cx="1" cy="10"/>
            </a:xfrm>
            <a:prstGeom prst="line">
              <a:avLst/>
            </a:prstGeom>
            <a:noFill/>
            <a:ln w="4445">
              <a:solidFill>
                <a:srgbClr val="000000"/>
              </a:solidFill>
              <a:round/>
              <a:headEnd/>
              <a:tailEnd/>
            </a:ln>
          </p:spPr>
          <p:txBody>
            <a:bodyPr/>
            <a:lstStyle/>
            <a:p>
              <a:endParaRPr lang="en-US" dirty="0"/>
            </a:p>
          </p:txBody>
        </p:sp>
        <p:sp>
          <p:nvSpPr>
            <p:cNvPr id="122" name="Line 122"/>
            <p:cNvSpPr>
              <a:spLocks noChangeShapeType="1"/>
            </p:cNvSpPr>
            <p:nvPr/>
          </p:nvSpPr>
          <p:spPr bwMode="auto">
            <a:xfrm>
              <a:off x="1325" y="3726"/>
              <a:ext cx="0" cy="10"/>
            </a:xfrm>
            <a:prstGeom prst="line">
              <a:avLst/>
            </a:prstGeom>
            <a:noFill/>
            <a:ln w="4445">
              <a:solidFill>
                <a:srgbClr val="000000"/>
              </a:solidFill>
              <a:round/>
              <a:headEnd/>
              <a:tailEnd/>
            </a:ln>
          </p:spPr>
          <p:txBody>
            <a:bodyPr/>
            <a:lstStyle/>
            <a:p>
              <a:endParaRPr lang="en-US" dirty="0"/>
            </a:p>
          </p:txBody>
        </p:sp>
        <p:sp>
          <p:nvSpPr>
            <p:cNvPr id="123" name="Line 123"/>
            <p:cNvSpPr>
              <a:spLocks noChangeShapeType="1"/>
            </p:cNvSpPr>
            <p:nvPr/>
          </p:nvSpPr>
          <p:spPr bwMode="auto">
            <a:xfrm>
              <a:off x="1424" y="3726"/>
              <a:ext cx="0" cy="10"/>
            </a:xfrm>
            <a:prstGeom prst="line">
              <a:avLst/>
            </a:prstGeom>
            <a:noFill/>
            <a:ln w="4445">
              <a:solidFill>
                <a:srgbClr val="000000"/>
              </a:solidFill>
              <a:round/>
              <a:headEnd/>
              <a:tailEnd/>
            </a:ln>
          </p:spPr>
          <p:txBody>
            <a:bodyPr/>
            <a:lstStyle/>
            <a:p>
              <a:endParaRPr lang="en-US" dirty="0"/>
            </a:p>
          </p:txBody>
        </p:sp>
        <p:sp>
          <p:nvSpPr>
            <p:cNvPr id="124" name="Line 124"/>
            <p:cNvSpPr>
              <a:spLocks noChangeShapeType="1"/>
            </p:cNvSpPr>
            <p:nvPr/>
          </p:nvSpPr>
          <p:spPr bwMode="auto">
            <a:xfrm>
              <a:off x="1522" y="3726"/>
              <a:ext cx="1" cy="17"/>
            </a:xfrm>
            <a:prstGeom prst="line">
              <a:avLst/>
            </a:prstGeom>
            <a:noFill/>
            <a:ln w="4445">
              <a:solidFill>
                <a:srgbClr val="000000"/>
              </a:solidFill>
              <a:round/>
              <a:headEnd/>
              <a:tailEnd/>
            </a:ln>
          </p:spPr>
          <p:txBody>
            <a:bodyPr/>
            <a:lstStyle/>
            <a:p>
              <a:endParaRPr lang="en-US" dirty="0"/>
            </a:p>
          </p:txBody>
        </p:sp>
        <p:sp>
          <p:nvSpPr>
            <p:cNvPr id="125" name="Rectangle 125"/>
            <p:cNvSpPr>
              <a:spLocks noChangeArrowheads="1"/>
            </p:cNvSpPr>
            <p:nvPr/>
          </p:nvSpPr>
          <p:spPr bwMode="auto">
            <a:xfrm>
              <a:off x="1460" y="3743"/>
              <a:ext cx="67" cy="38"/>
            </a:xfrm>
            <a:prstGeom prst="rect">
              <a:avLst/>
            </a:prstGeom>
            <a:noFill/>
            <a:ln w="9525">
              <a:noFill/>
              <a:miter lim="800000"/>
              <a:headEnd/>
              <a:tailEnd/>
            </a:ln>
          </p:spPr>
          <p:txBody>
            <a:bodyPr wrap="none" lIns="0" tIns="0" rIns="0" bIns="0">
              <a:spAutoFit/>
            </a:bodyPr>
            <a:lstStyle/>
            <a:p>
              <a:r>
                <a:rPr lang="en-US" sz="500" dirty="0"/>
                <a:t>4000</a:t>
              </a:r>
              <a:endParaRPr lang="de-DE">
                <a:latin typeface="Lucida Sans Unicode" pitchFamily="34" charset="0"/>
              </a:endParaRPr>
            </a:p>
          </p:txBody>
        </p:sp>
        <p:sp>
          <p:nvSpPr>
            <p:cNvPr id="126" name="Line 126"/>
            <p:cNvSpPr>
              <a:spLocks noChangeShapeType="1"/>
            </p:cNvSpPr>
            <p:nvPr/>
          </p:nvSpPr>
          <p:spPr bwMode="auto">
            <a:xfrm>
              <a:off x="1618" y="3726"/>
              <a:ext cx="0" cy="10"/>
            </a:xfrm>
            <a:prstGeom prst="line">
              <a:avLst/>
            </a:prstGeom>
            <a:noFill/>
            <a:ln w="4445">
              <a:solidFill>
                <a:srgbClr val="000000"/>
              </a:solidFill>
              <a:round/>
              <a:headEnd/>
              <a:tailEnd/>
            </a:ln>
          </p:spPr>
          <p:txBody>
            <a:bodyPr/>
            <a:lstStyle/>
            <a:p>
              <a:endParaRPr lang="en-US" dirty="0"/>
            </a:p>
          </p:txBody>
        </p:sp>
        <p:sp>
          <p:nvSpPr>
            <p:cNvPr id="127" name="Line 127"/>
            <p:cNvSpPr>
              <a:spLocks noChangeShapeType="1"/>
            </p:cNvSpPr>
            <p:nvPr/>
          </p:nvSpPr>
          <p:spPr bwMode="auto">
            <a:xfrm>
              <a:off x="1716" y="3726"/>
              <a:ext cx="1" cy="10"/>
            </a:xfrm>
            <a:prstGeom prst="line">
              <a:avLst/>
            </a:prstGeom>
            <a:noFill/>
            <a:ln w="4445">
              <a:solidFill>
                <a:srgbClr val="000000"/>
              </a:solidFill>
              <a:round/>
              <a:headEnd/>
              <a:tailEnd/>
            </a:ln>
          </p:spPr>
          <p:txBody>
            <a:bodyPr/>
            <a:lstStyle/>
            <a:p>
              <a:endParaRPr lang="en-US" dirty="0"/>
            </a:p>
          </p:txBody>
        </p:sp>
        <p:sp>
          <p:nvSpPr>
            <p:cNvPr id="128" name="Line 128"/>
            <p:cNvSpPr>
              <a:spLocks noChangeShapeType="1"/>
            </p:cNvSpPr>
            <p:nvPr/>
          </p:nvSpPr>
          <p:spPr bwMode="auto">
            <a:xfrm>
              <a:off x="1812" y="3726"/>
              <a:ext cx="1" cy="10"/>
            </a:xfrm>
            <a:prstGeom prst="line">
              <a:avLst/>
            </a:prstGeom>
            <a:noFill/>
            <a:ln w="4445">
              <a:solidFill>
                <a:srgbClr val="000000"/>
              </a:solidFill>
              <a:round/>
              <a:headEnd/>
              <a:tailEnd/>
            </a:ln>
          </p:spPr>
          <p:txBody>
            <a:bodyPr/>
            <a:lstStyle/>
            <a:p>
              <a:endParaRPr lang="en-US" dirty="0"/>
            </a:p>
          </p:txBody>
        </p:sp>
        <p:sp>
          <p:nvSpPr>
            <p:cNvPr id="129" name="Line 129"/>
            <p:cNvSpPr>
              <a:spLocks noChangeShapeType="1"/>
            </p:cNvSpPr>
            <p:nvPr/>
          </p:nvSpPr>
          <p:spPr bwMode="auto">
            <a:xfrm>
              <a:off x="1911" y="3726"/>
              <a:ext cx="0" cy="10"/>
            </a:xfrm>
            <a:prstGeom prst="line">
              <a:avLst/>
            </a:prstGeom>
            <a:noFill/>
            <a:ln w="4445">
              <a:solidFill>
                <a:srgbClr val="000000"/>
              </a:solidFill>
              <a:round/>
              <a:headEnd/>
              <a:tailEnd/>
            </a:ln>
          </p:spPr>
          <p:txBody>
            <a:bodyPr/>
            <a:lstStyle/>
            <a:p>
              <a:endParaRPr lang="en-US" dirty="0"/>
            </a:p>
          </p:txBody>
        </p:sp>
        <p:sp>
          <p:nvSpPr>
            <p:cNvPr id="130" name="Line 130"/>
            <p:cNvSpPr>
              <a:spLocks noChangeShapeType="1"/>
            </p:cNvSpPr>
            <p:nvPr/>
          </p:nvSpPr>
          <p:spPr bwMode="auto">
            <a:xfrm>
              <a:off x="2010" y="3726"/>
              <a:ext cx="0" cy="17"/>
            </a:xfrm>
            <a:prstGeom prst="line">
              <a:avLst/>
            </a:prstGeom>
            <a:noFill/>
            <a:ln w="4445">
              <a:solidFill>
                <a:srgbClr val="000000"/>
              </a:solidFill>
              <a:round/>
              <a:headEnd/>
              <a:tailEnd/>
            </a:ln>
          </p:spPr>
          <p:txBody>
            <a:bodyPr/>
            <a:lstStyle/>
            <a:p>
              <a:endParaRPr lang="en-US" dirty="0"/>
            </a:p>
          </p:txBody>
        </p:sp>
        <p:sp>
          <p:nvSpPr>
            <p:cNvPr id="131" name="Rectangle 131"/>
            <p:cNvSpPr>
              <a:spLocks noChangeArrowheads="1"/>
            </p:cNvSpPr>
            <p:nvPr/>
          </p:nvSpPr>
          <p:spPr bwMode="auto">
            <a:xfrm>
              <a:off x="1946" y="3743"/>
              <a:ext cx="67" cy="38"/>
            </a:xfrm>
            <a:prstGeom prst="rect">
              <a:avLst/>
            </a:prstGeom>
            <a:noFill/>
            <a:ln w="9525">
              <a:noFill/>
              <a:miter lim="800000"/>
              <a:headEnd/>
              <a:tailEnd/>
            </a:ln>
          </p:spPr>
          <p:txBody>
            <a:bodyPr wrap="none" lIns="0" tIns="0" rIns="0" bIns="0">
              <a:spAutoFit/>
            </a:bodyPr>
            <a:lstStyle/>
            <a:p>
              <a:r>
                <a:rPr lang="en-US" sz="500" dirty="0"/>
                <a:t>5000</a:t>
              </a:r>
              <a:endParaRPr lang="de-DE">
                <a:latin typeface="Lucida Sans Unicode" pitchFamily="34" charset="0"/>
              </a:endParaRPr>
            </a:p>
          </p:txBody>
        </p:sp>
        <p:sp>
          <p:nvSpPr>
            <p:cNvPr id="132" name="Line 132"/>
            <p:cNvSpPr>
              <a:spLocks noChangeShapeType="1"/>
            </p:cNvSpPr>
            <p:nvPr/>
          </p:nvSpPr>
          <p:spPr bwMode="auto">
            <a:xfrm>
              <a:off x="2105" y="3726"/>
              <a:ext cx="0" cy="10"/>
            </a:xfrm>
            <a:prstGeom prst="line">
              <a:avLst/>
            </a:prstGeom>
            <a:noFill/>
            <a:ln w="4445">
              <a:solidFill>
                <a:srgbClr val="000000"/>
              </a:solidFill>
              <a:round/>
              <a:headEnd/>
              <a:tailEnd/>
            </a:ln>
          </p:spPr>
          <p:txBody>
            <a:bodyPr/>
            <a:lstStyle/>
            <a:p>
              <a:endParaRPr lang="en-US" dirty="0"/>
            </a:p>
          </p:txBody>
        </p:sp>
        <p:sp>
          <p:nvSpPr>
            <p:cNvPr id="133" name="Line 133"/>
            <p:cNvSpPr>
              <a:spLocks noChangeShapeType="1"/>
            </p:cNvSpPr>
            <p:nvPr/>
          </p:nvSpPr>
          <p:spPr bwMode="auto">
            <a:xfrm>
              <a:off x="2204" y="3726"/>
              <a:ext cx="0" cy="10"/>
            </a:xfrm>
            <a:prstGeom prst="line">
              <a:avLst/>
            </a:prstGeom>
            <a:noFill/>
            <a:ln w="4445">
              <a:solidFill>
                <a:srgbClr val="000000"/>
              </a:solidFill>
              <a:round/>
              <a:headEnd/>
              <a:tailEnd/>
            </a:ln>
          </p:spPr>
          <p:txBody>
            <a:bodyPr/>
            <a:lstStyle/>
            <a:p>
              <a:endParaRPr lang="en-US" dirty="0"/>
            </a:p>
          </p:txBody>
        </p:sp>
        <p:sp>
          <p:nvSpPr>
            <p:cNvPr id="134" name="Line 134"/>
            <p:cNvSpPr>
              <a:spLocks noChangeShapeType="1"/>
            </p:cNvSpPr>
            <p:nvPr/>
          </p:nvSpPr>
          <p:spPr bwMode="auto">
            <a:xfrm>
              <a:off x="2299" y="3726"/>
              <a:ext cx="1" cy="10"/>
            </a:xfrm>
            <a:prstGeom prst="line">
              <a:avLst/>
            </a:prstGeom>
            <a:noFill/>
            <a:ln w="4445">
              <a:solidFill>
                <a:srgbClr val="000000"/>
              </a:solidFill>
              <a:round/>
              <a:headEnd/>
              <a:tailEnd/>
            </a:ln>
          </p:spPr>
          <p:txBody>
            <a:bodyPr/>
            <a:lstStyle/>
            <a:p>
              <a:endParaRPr lang="en-US" dirty="0"/>
            </a:p>
          </p:txBody>
        </p:sp>
        <p:sp>
          <p:nvSpPr>
            <p:cNvPr id="135" name="Line 135"/>
            <p:cNvSpPr>
              <a:spLocks noChangeShapeType="1"/>
            </p:cNvSpPr>
            <p:nvPr/>
          </p:nvSpPr>
          <p:spPr bwMode="auto">
            <a:xfrm>
              <a:off x="2398" y="3726"/>
              <a:ext cx="0" cy="10"/>
            </a:xfrm>
            <a:prstGeom prst="line">
              <a:avLst/>
            </a:prstGeom>
            <a:noFill/>
            <a:ln w="4445">
              <a:solidFill>
                <a:srgbClr val="000000"/>
              </a:solidFill>
              <a:round/>
              <a:headEnd/>
              <a:tailEnd/>
            </a:ln>
          </p:spPr>
          <p:txBody>
            <a:bodyPr/>
            <a:lstStyle/>
            <a:p>
              <a:endParaRPr lang="en-US" dirty="0"/>
            </a:p>
          </p:txBody>
        </p:sp>
        <p:sp>
          <p:nvSpPr>
            <p:cNvPr id="136" name="Line 136"/>
            <p:cNvSpPr>
              <a:spLocks noChangeShapeType="1"/>
            </p:cNvSpPr>
            <p:nvPr/>
          </p:nvSpPr>
          <p:spPr bwMode="auto">
            <a:xfrm>
              <a:off x="2497" y="3726"/>
              <a:ext cx="0" cy="17"/>
            </a:xfrm>
            <a:prstGeom prst="line">
              <a:avLst/>
            </a:prstGeom>
            <a:noFill/>
            <a:ln w="4445">
              <a:solidFill>
                <a:srgbClr val="000000"/>
              </a:solidFill>
              <a:round/>
              <a:headEnd/>
              <a:tailEnd/>
            </a:ln>
          </p:spPr>
          <p:txBody>
            <a:bodyPr/>
            <a:lstStyle/>
            <a:p>
              <a:endParaRPr lang="en-US" dirty="0"/>
            </a:p>
          </p:txBody>
        </p:sp>
        <p:sp>
          <p:nvSpPr>
            <p:cNvPr id="137" name="Rectangle 137"/>
            <p:cNvSpPr>
              <a:spLocks noChangeArrowheads="1"/>
            </p:cNvSpPr>
            <p:nvPr/>
          </p:nvSpPr>
          <p:spPr bwMode="auto">
            <a:xfrm>
              <a:off x="2434" y="3743"/>
              <a:ext cx="67" cy="38"/>
            </a:xfrm>
            <a:prstGeom prst="rect">
              <a:avLst/>
            </a:prstGeom>
            <a:noFill/>
            <a:ln w="9525">
              <a:noFill/>
              <a:miter lim="800000"/>
              <a:headEnd/>
              <a:tailEnd/>
            </a:ln>
          </p:spPr>
          <p:txBody>
            <a:bodyPr wrap="none" lIns="0" tIns="0" rIns="0" bIns="0">
              <a:spAutoFit/>
            </a:bodyPr>
            <a:lstStyle/>
            <a:p>
              <a:r>
                <a:rPr lang="en-US" sz="500" dirty="0"/>
                <a:t>6000</a:t>
              </a:r>
              <a:endParaRPr lang="de-DE">
                <a:latin typeface="Lucida Sans Unicode" pitchFamily="34" charset="0"/>
              </a:endParaRPr>
            </a:p>
          </p:txBody>
        </p:sp>
        <p:sp>
          <p:nvSpPr>
            <p:cNvPr id="138" name="Line 138"/>
            <p:cNvSpPr>
              <a:spLocks noChangeShapeType="1"/>
            </p:cNvSpPr>
            <p:nvPr/>
          </p:nvSpPr>
          <p:spPr bwMode="auto">
            <a:xfrm>
              <a:off x="2592" y="3726"/>
              <a:ext cx="1" cy="10"/>
            </a:xfrm>
            <a:prstGeom prst="line">
              <a:avLst/>
            </a:prstGeom>
            <a:noFill/>
            <a:ln w="4445">
              <a:solidFill>
                <a:srgbClr val="000000"/>
              </a:solidFill>
              <a:round/>
              <a:headEnd/>
              <a:tailEnd/>
            </a:ln>
          </p:spPr>
          <p:txBody>
            <a:bodyPr/>
            <a:lstStyle/>
            <a:p>
              <a:endParaRPr lang="en-US" dirty="0"/>
            </a:p>
          </p:txBody>
        </p:sp>
        <p:sp>
          <p:nvSpPr>
            <p:cNvPr id="139" name="Line 139"/>
            <p:cNvSpPr>
              <a:spLocks noChangeShapeType="1"/>
            </p:cNvSpPr>
            <p:nvPr/>
          </p:nvSpPr>
          <p:spPr bwMode="auto">
            <a:xfrm>
              <a:off x="2691" y="3726"/>
              <a:ext cx="1" cy="10"/>
            </a:xfrm>
            <a:prstGeom prst="line">
              <a:avLst/>
            </a:prstGeom>
            <a:noFill/>
            <a:ln w="4445">
              <a:solidFill>
                <a:srgbClr val="000000"/>
              </a:solidFill>
              <a:round/>
              <a:headEnd/>
              <a:tailEnd/>
            </a:ln>
          </p:spPr>
          <p:txBody>
            <a:bodyPr/>
            <a:lstStyle/>
            <a:p>
              <a:endParaRPr lang="en-US" dirty="0"/>
            </a:p>
          </p:txBody>
        </p:sp>
        <p:sp>
          <p:nvSpPr>
            <p:cNvPr id="140" name="Line 140"/>
            <p:cNvSpPr>
              <a:spLocks noChangeShapeType="1"/>
            </p:cNvSpPr>
            <p:nvPr/>
          </p:nvSpPr>
          <p:spPr bwMode="auto">
            <a:xfrm>
              <a:off x="2790" y="3726"/>
              <a:ext cx="0" cy="10"/>
            </a:xfrm>
            <a:prstGeom prst="line">
              <a:avLst/>
            </a:prstGeom>
            <a:noFill/>
            <a:ln w="4445">
              <a:solidFill>
                <a:srgbClr val="000000"/>
              </a:solidFill>
              <a:round/>
              <a:headEnd/>
              <a:tailEnd/>
            </a:ln>
          </p:spPr>
          <p:txBody>
            <a:bodyPr/>
            <a:lstStyle/>
            <a:p>
              <a:endParaRPr lang="en-US" dirty="0"/>
            </a:p>
          </p:txBody>
        </p:sp>
        <p:sp>
          <p:nvSpPr>
            <p:cNvPr id="141" name="Line 141"/>
            <p:cNvSpPr>
              <a:spLocks noChangeShapeType="1"/>
            </p:cNvSpPr>
            <p:nvPr/>
          </p:nvSpPr>
          <p:spPr bwMode="auto">
            <a:xfrm>
              <a:off x="2885" y="3726"/>
              <a:ext cx="1" cy="10"/>
            </a:xfrm>
            <a:prstGeom prst="line">
              <a:avLst/>
            </a:prstGeom>
            <a:noFill/>
            <a:ln w="4445">
              <a:solidFill>
                <a:srgbClr val="000000"/>
              </a:solidFill>
              <a:round/>
              <a:headEnd/>
              <a:tailEnd/>
            </a:ln>
          </p:spPr>
          <p:txBody>
            <a:bodyPr/>
            <a:lstStyle/>
            <a:p>
              <a:endParaRPr lang="en-US" dirty="0"/>
            </a:p>
          </p:txBody>
        </p:sp>
        <p:sp>
          <p:nvSpPr>
            <p:cNvPr id="142" name="Line 142"/>
            <p:cNvSpPr>
              <a:spLocks noChangeShapeType="1"/>
            </p:cNvSpPr>
            <p:nvPr/>
          </p:nvSpPr>
          <p:spPr bwMode="auto">
            <a:xfrm>
              <a:off x="2984" y="3726"/>
              <a:ext cx="0" cy="17"/>
            </a:xfrm>
            <a:prstGeom prst="line">
              <a:avLst/>
            </a:prstGeom>
            <a:noFill/>
            <a:ln w="4445">
              <a:solidFill>
                <a:srgbClr val="000000"/>
              </a:solidFill>
              <a:round/>
              <a:headEnd/>
              <a:tailEnd/>
            </a:ln>
          </p:spPr>
          <p:txBody>
            <a:bodyPr/>
            <a:lstStyle/>
            <a:p>
              <a:endParaRPr lang="en-US" dirty="0"/>
            </a:p>
          </p:txBody>
        </p:sp>
        <p:sp>
          <p:nvSpPr>
            <p:cNvPr id="143" name="Rectangle 143"/>
            <p:cNvSpPr>
              <a:spLocks noChangeArrowheads="1"/>
            </p:cNvSpPr>
            <p:nvPr/>
          </p:nvSpPr>
          <p:spPr bwMode="auto">
            <a:xfrm>
              <a:off x="2921" y="3743"/>
              <a:ext cx="67" cy="38"/>
            </a:xfrm>
            <a:prstGeom prst="rect">
              <a:avLst/>
            </a:prstGeom>
            <a:noFill/>
            <a:ln w="9525">
              <a:noFill/>
              <a:miter lim="800000"/>
              <a:headEnd/>
              <a:tailEnd/>
            </a:ln>
          </p:spPr>
          <p:txBody>
            <a:bodyPr wrap="none" lIns="0" tIns="0" rIns="0" bIns="0">
              <a:spAutoFit/>
            </a:bodyPr>
            <a:lstStyle/>
            <a:p>
              <a:r>
                <a:rPr lang="en-US" sz="500" dirty="0"/>
                <a:t>7000</a:t>
              </a:r>
              <a:endParaRPr lang="de-DE">
                <a:latin typeface="Lucida Sans Unicode" pitchFamily="34" charset="0"/>
              </a:endParaRPr>
            </a:p>
          </p:txBody>
        </p:sp>
        <p:sp>
          <p:nvSpPr>
            <p:cNvPr id="144" name="Line 144"/>
            <p:cNvSpPr>
              <a:spLocks noChangeShapeType="1"/>
            </p:cNvSpPr>
            <p:nvPr/>
          </p:nvSpPr>
          <p:spPr bwMode="auto">
            <a:xfrm>
              <a:off x="3079" y="3726"/>
              <a:ext cx="1" cy="10"/>
            </a:xfrm>
            <a:prstGeom prst="line">
              <a:avLst/>
            </a:prstGeom>
            <a:noFill/>
            <a:ln w="4445">
              <a:solidFill>
                <a:srgbClr val="000000"/>
              </a:solidFill>
              <a:round/>
              <a:headEnd/>
              <a:tailEnd/>
            </a:ln>
          </p:spPr>
          <p:txBody>
            <a:bodyPr/>
            <a:lstStyle/>
            <a:p>
              <a:endParaRPr lang="en-US" dirty="0"/>
            </a:p>
          </p:txBody>
        </p:sp>
        <p:sp>
          <p:nvSpPr>
            <p:cNvPr id="145" name="Line 145"/>
            <p:cNvSpPr>
              <a:spLocks noChangeShapeType="1"/>
            </p:cNvSpPr>
            <p:nvPr/>
          </p:nvSpPr>
          <p:spPr bwMode="auto">
            <a:xfrm>
              <a:off x="3178" y="3726"/>
              <a:ext cx="1" cy="10"/>
            </a:xfrm>
            <a:prstGeom prst="line">
              <a:avLst/>
            </a:prstGeom>
            <a:noFill/>
            <a:ln w="4445">
              <a:solidFill>
                <a:srgbClr val="000000"/>
              </a:solidFill>
              <a:round/>
              <a:headEnd/>
              <a:tailEnd/>
            </a:ln>
          </p:spPr>
          <p:txBody>
            <a:bodyPr/>
            <a:lstStyle/>
            <a:p>
              <a:endParaRPr lang="en-US" dirty="0"/>
            </a:p>
          </p:txBody>
        </p:sp>
        <p:sp>
          <p:nvSpPr>
            <p:cNvPr id="146" name="Line 146"/>
            <p:cNvSpPr>
              <a:spLocks noChangeShapeType="1"/>
            </p:cNvSpPr>
            <p:nvPr/>
          </p:nvSpPr>
          <p:spPr bwMode="auto">
            <a:xfrm>
              <a:off x="3277" y="3726"/>
              <a:ext cx="0" cy="10"/>
            </a:xfrm>
            <a:prstGeom prst="line">
              <a:avLst/>
            </a:prstGeom>
            <a:noFill/>
            <a:ln w="4445">
              <a:solidFill>
                <a:srgbClr val="000000"/>
              </a:solidFill>
              <a:round/>
              <a:headEnd/>
              <a:tailEnd/>
            </a:ln>
          </p:spPr>
          <p:txBody>
            <a:bodyPr/>
            <a:lstStyle/>
            <a:p>
              <a:endParaRPr lang="en-US" dirty="0"/>
            </a:p>
          </p:txBody>
        </p:sp>
        <p:sp>
          <p:nvSpPr>
            <p:cNvPr id="147" name="Line 147"/>
            <p:cNvSpPr>
              <a:spLocks noChangeShapeType="1"/>
            </p:cNvSpPr>
            <p:nvPr/>
          </p:nvSpPr>
          <p:spPr bwMode="auto">
            <a:xfrm>
              <a:off x="3373" y="3726"/>
              <a:ext cx="0" cy="10"/>
            </a:xfrm>
            <a:prstGeom prst="line">
              <a:avLst/>
            </a:prstGeom>
            <a:noFill/>
            <a:ln w="4445">
              <a:solidFill>
                <a:srgbClr val="000000"/>
              </a:solidFill>
              <a:round/>
              <a:headEnd/>
              <a:tailEnd/>
            </a:ln>
          </p:spPr>
          <p:txBody>
            <a:bodyPr/>
            <a:lstStyle/>
            <a:p>
              <a:endParaRPr lang="en-US" dirty="0"/>
            </a:p>
          </p:txBody>
        </p:sp>
        <p:sp>
          <p:nvSpPr>
            <p:cNvPr id="148" name="Line 148"/>
            <p:cNvSpPr>
              <a:spLocks noChangeShapeType="1"/>
            </p:cNvSpPr>
            <p:nvPr/>
          </p:nvSpPr>
          <p:spPr bwMode="auto">
            <a:xfrm>
              <a:off x="3471" y="3726"/>
              <a:ext cx="1" cy="17"/>
            </a:xfrm>
            <a:prstGeom prst="line">
              <a:avLst/>
            </a:prstGeom>
            <a:noFill/>
            <a:ln w="4445">
              <a:solidFill>
                <a:srgbClr val="000000"/>
              </a:solidFill>
              <a:round/>
              <a:headEnd/>
              <a:tailEnd/>
            </a:ln>
          </p:spPr>
          <p:txBody>
            <a:bodyPr/>
            <a:lstStyle/>
            <a:p>
              <a:endParaRPr lang="en-US" dirty="0"/>
            </a:p>
          </p:txBody>
        </p:sp>
        <p:sp>
          <p:nvSpPr>
            <p:cNvPr id="149" name="Rectangle 149"/>
            <p:cNvSpPr>
              <a:spLocks noChangeArrowheads="1"/>
            </p:cNvSpPr>
            <p:nvPr/>
          </p:nvSpPr>
          <p:spPr bwMode="auto">
            <a:xfrm>
              <a:off x="3407" y="3743"/>
              <a:ext cx="67" cy="38"/>
            </a:xfrm>
            <a:prstGeom prst="rect">
              <a:avLst/>
            </a:prstGeom>
            <a:noFill/>
            <a:ln w="9525">
              <a:noFill/>
              <a:miter lim="800000"/>
              <a:headEnd/>
              <a:tailEnd/>
            </a:ln>
          </p:spPr>
          <p:txBody>
            <a:bodyPr wrap="none" lIns="0" tIns="0" rIns="0" bIns="0">
              <a:spAutoFit/>
            </a:bodyPr>
            <a:lstStyle/>
            <a:p>
              <a:r>
                <a:rPr lang="en-US" sz="500" dirty="0"/>
                <a:t>8000</a:t>
              </a:r>
              <a:endParaRPr lang="de-DE">
                <a:latin typeface="Lucida Sans Unicode" pitchFamily="34" charset="0"/>
              </a:endParaRPr>
            </a:p>
          </p:txBody>
        </p:sp>
        <p:sp>
          <p:nvSpPr>
            <p:cNvPr id="150" name="Line 150"/>
            <p:cNvSpPr>
              <a:spLocks noChangeShapeType="1"/>
            </p:cNvSpPr>
            <p:nvPr/>
          </p:nvSpPr>
          <p:spPr bwMode="auto">
            <a:xfrm>
              <a:off x="3567" y="3726"/>
              <a:ext cx="0" cy="10"/>
            </a:xfrm>
            <a:prstGeom prst="line">
              <a:avLst/>
            </a:prstGeom>
            <a:noFill/>
            <a:ln w="4445">
              <a:solidFill>
                <a:srgbClr val="000000"/>
              </a:solidFill>
              <a:round/>
              <a:headEnd/>
              <a:tailEnd/>
            </a:ln>
          </p:spPr>
          <p:txBody>
            <a:bodyPr/>
            <a:lstStyle/>
            <a:p>
              <a:endParaRPr lang="en-US" dirty="0"/>
            </a:p>
          </p:txBody>
        </p:sp>
        <p:sp>
          <p:nvSpPr>
            <p:cNvPr id="151" name="Line 151"/>
            <p:cNvSpPr>
              <a:spLocks noChangeShapeType="1"/>
            </p:cNvSpPr>
            <p:nvPr/>
          </p:nvSpPr>
          <p:spPr bwMode="auto">
            <a:xfrm>
              <a:off x="3665" y="3726"/>
              <a:ext cx="1" cy="10"/>
            </a:xfrm>
            <a:prstGeom prst="line">
              <a:avLst/>
            </a:prstGeom>
            <a:noFill/>
            <a:ln w="4445">
              <a:solidFill>
                <a:srgbClr val="000000"/>
              </a:solidFill>
              <a:round/>
              <a:headEnd/>
              <a:tailEnd/>
            </a:ln>
          </p:spPr>
          <p:txBody>
            <a:bodyPr/>
            <a:lstStyle/>
            <a:p>
              <a:endParaRPr lang="en-US" dirty="0"/>
            </a:p>
          </p:txBody>
        </p:sp>
        <p:sp>
          <p:nvSpPr>
            <p:cNvPr id="152" name="Line 152"/>
            <p:cNvSpPr>
              <a:spLocks noChangeShapeType="1"/>
            </p:cNvSpPr>
            <p:nvPr/>
          </p:nvSpPr>
          <p:spPr bwMode="auto">
            <a:xfrm>
              <a:off x="3764" y="3726"/>
              <a:ext cx="1" cy="10"/>
            </a:xfrm>
            <a:prstGeom prst="line">
              <a:avLst/>
            </a:prstGeom>
            <a:noFill/>
            <a:ln w="4445">
              <a:solidFill>
                <a:srgbClr val="000000"/>
              </a:solidFill>
              <a:round/>
              <a:headEnd/>
              <a:tailEnd/>
            </a:ln>
          </p:spPr>
          <p:txBody>
            <a:bodyPr/>
            <a:lstStyle/>
            <a:p>
              <a:endParaRPr lang="en-US" dirty="0"/>
            </a:p>
          </p:txBody>
        </p:sp>
        <p:sp>
          <p:nvSpPr>
            <p:cNvPr id="153" name="Line 153"/>
            <p:cNvSpPr>
              <a:spLocks noChangeShapeType="1"/>
            </p:cNvSpPr>
            <p:nvPr/>
          </p:nvSpPr>
          <p:spPr bwMode="auto">
            <a:xfrm>
              <a:off x="3859" y="3726"/>
              <a:ext cx="1" cy="10"/>
            </a:xfrm>
            <a:prstGeom prst="line">
              <a:avLst/>
            </a:prstGeom>
            <a:noFill/>
            <a:ln w="4445">
              <a:solidFill>
                <a:srgbClr val="000000"/>
              </a:solidFill>
              <a:round/>
              <a:headEnd/>
              <a:tailEnd/>
            </a:ln>
          </p:spPr>
          <p:txBody>
            <a:bodyPr/>
            <a:lstStyle/>
            <a:p>
              <a:endParaRPr lang="en-US" dirty="0"/>
            </a:p>
          </p:txBody>
        </p:sp>
        <p:sp>
          <p:nvSpPr>
            <p:cNvPr id="154" name="Line 154"/>
            <p:cNvSpPr>
              <a:spLocks noChangeShapeType="1"/>
            </p:cNvSpPr>
            <p:nvPr/>
          </p:nvSpPr>
          <p:spPr bwMode="auto">
            <a:xfrm>
              <a:off x="3958" y="3726"/>
              <a:ext cx="1" cy="17"/>
            </a:xfrm>
            <a:prstGeom prst="line">
              <a:avLst/>
            </a:prstGeom>
            <a:noFill/>
            <a:ln w="4445">
              <a:solidFill>
                <a:srgbClr val="000000"/>
              </a:solidFill>
              <a:round/>
              <a:headEnd/>
              <a:tailEnd/>
            </a:ln>
          </p:spPr>
          <p:txBody>
            <a:bodyPr/>
            <a:lstStyle/>
            <a:p>
              <a:endParaRPr lang="en-US" dirty="0"/>
            </a:p>
          </p:txBody>
        </p:sp>
        <p:sp>
          <p:nvSpPr>
            <p:cNvPr id="155" name="Rectangle 155"/>
            <p:cNvSpPr>
              <a:spLocks noChangeArrowheads="1"/>
            </p:cNvSpPr>
            <p:nvPr/>
          </p:nvSpPr>
          <p:spPr bwMode="auto">
            <a:xfrm>
              <a:off x="3895" y="3743"/>
              <a:ext cx="67" cy="38"/>
            </a:xfrm>
            <a:prstGeom prst="rect">
              <a:avLst/>
            </a:prstGeom>
            <a:noFill/>
            <a:ln w="9525">
              <a:noFill/>
              <a:miter lim="800000"/>
              <a:headEnd/>
              <a:tailEnd/>
            </a:ln>
          </p:spPr>
          <p:txBody>
            <a:bodyPr wrap="none" lIns="0" tIns="0" rIns="0" bIns="0">
              <a:spAutoFit/>
            </a:bodyPr>
            <a:lstStyle/>
            <a:p>
              <a:r>
                <a:rPr lang="en-US" sz="500" dirty="0"/>
                <a:t>9000</a:t>
              </a:r>
              <a:endParaRPr lang="de-DE">
                <a:latin typeface="Lucida Sans Unicode" pitchFamily="34" charset="0"/>
              </a:endParaRPr>
            </a:p>
          </p:txBody>
        </p:sp>
        <p:sp>
          <p:nvSpPr>
            <p:cNvPr id="156" name="Line 156"/>
            <p:cNvSpPr>
              <a:spLocks noChangeShapeType="1"/>
            </p:cNvSpPr>
            <p:nvPr/>
          </p:nvSpPr>
          <p:spPr bwMode="auto">
            <a:xfrm>
              <a:off x="4054" y="3726"/>
              <a:ext cx="0" cy="10"/>
            </a:xfrm>
            <a:prstGeom prst="line">
              <a:avLst/>
            </a:prstGeom>
            <a:noFill/>
            <a:ln w="4445">
              <a:solidFill>
                <a:srgbClr val="000000"/>
              </a:solidFill>
              <a:round/>
              <a:headEnd/>
              <a:tailEnd/>
            </a:ln>
          </p:spPr>
          <p:txBody>
            <a:bodyPr/>
            <a:lstStyle/>
            <a:p>
              <a:endParaRPr lang="en-US" dirty="0"/>
            </a:p>
          </p:txBody>
        </p:sp>
        <p:sp>
          <p:nvSpPr>
            <p:cNvPr id="157" name="Line 157"/>
            <p:cNvSpPr>
              <a:spLocks noChangeShapeType="1"/>
            </p:cNvSpPr>
            <p:nvPr/>
          </p:nvSpPr>
          <p:spPr bwMode="auto">
            <a:xfrm>
              <a:off x="4153" y="3726"/>
              <a:ext cx="0" cy="10"/>
            </a:xfrm>
            <a:prstGeom prst="line">
              <a:avLst/>
            </a:prstGeom>
            <a:noFill/>
            <a:ln w="4445">
              <a:solidFill>
                <a:srgbClr val="000000"/>
              </a:solidFill>
              <a:round/>
              <a:headEnd/>
              <a:tailEnd/>
            </a:ln>
          </p:spPr>
          <p:txBody>
            <a:bodyPr/>
            <a:lstStyle/>
            <a:p>
              <a:endParaRPr lang="en-US" dirty="0"/>
            </a:p>
          </p:txBody>
        </p:sp>
        <p:sp>
          <p:nvSpPr>
            <p:cNvPr id="158" name="Line 158"/>
            <p:cNvSpPr>
              <a:spLocks noChangeShapeType="1"/>
            </p:cNvSpPr>
            <p:nvPr/>
          </p:nvSpPr>
          <p:spPr bwMode="auto">
            <a:xfrm>
              <a:off x="4251" y="3726"/>
              <a:ext cx="1" cy="10"/>
            </a:xfrm>
            <a:prstGeom prst="line">
              <a:avLst/>
            </a:prstGeom>
            <a:noFill/>
            <a:ln w="4445">
              <a:solidFill>
                <a:srgbClr val="000000"/>
              </a:solidFill>
              <a:round/>
              <a:headEnd/>
              <a:tailEnd/>
            </a:ln>
          </p:spPr>
          <p:txBody>
            <a:bodyPr/>
            <a:lstStyle/>
            <a:p>
              <a:endParaRPr lang="en-US" dirty="0"/>
            </a:p>
          </p:txBody>
        </p:sp>
        <p:sp>
          <p:nvSpPr>
            <p:cNvPr id="159" name="Line 159"/>
            <p:cNvSpPr>
              <a:spLocks noChangeShapeType="1"/>
            </p:cNvSpPr>
            <p:nvPr/>
          </p:nvSpPr>
          <p:spPr bwMode="auto">
            <a:xfrm>
              <a:off x="4347" y="3726"/>
              <a:ext cx="0" cy="10"/>
            </a:xfrm>
            <a:prstGeom prst="line">
              <a:avLst/>
            </a:prstGeom>
            <a:noFill/>
            <a:ln w="4445">
              <a:solidFill>
                <a:srgbClr val="000000"/>
              </a:solidFill>
              <a:round/>
              <a:headEnd/>
              <a:tailEnd/>
            </a:ln>
          </p:spPr>
          <p:txBody>
            <a:bodyPr/>
            <a:lstStyle/>
            <a:p>
              <a:endParaRPr lang="en-US" dirty="0"/>
            </a:p>
          </p:txBody>
        </p:sp>
        <p:sp>
          <p:nvSpPr>
            <p:cNvPr id="160" name="Line 160"/>
            <p:cNvSpPr>
              <a:spLocks noChangeShapeType="1"/>
            </p:cNvSpPr>
            <p:nvPr/>
          </p:nvSpPr>
          <p:spPr bwMode="auto">
            <a:xfrm>
              <a:off x="4446" y="3726"/>
              <a:ext cx="0" cy="17"/>
            </a:xfrm>
            <a:prstGeom prst="line">
              <a:avLst/>
            </a:prstGeom>
            <a:noFill/>
            <a:ln w="4445">
              <a:solidFill>
                <a:srgbClr val="000000"/>
              </a:solidFill>
              <a:round/>
              <a:headEnd/>
              <a:tailEnd/>
            </a:ln>
          </p:spPr>
          <p:txBody>
            <a:bodyPr/>
            <a:lstStyle/>
            <a:p>
              <a:endParaRPr lang="en-US" dirty="0"/>
            </a:p>
          </p:txBody>
        </p:sp>
        <p:sp>
          <p:nvSpPr>
            <p:cNvPr id="161" name="Rectangle 161"/>
            <p:cNvSpPr>
              <a:spLocks noChangeArrowheads="1"/>
            </p:cNvSpPr>
            <p:nvPr/>
          </p:nvSpPr>
          <p:spPr bwMode="auto">
            <a:xfrm>
              <a:off x="4369" y="3743"/>
              <a:ext cx="83" cy="38"/>
            </a:xfrm>
            <a:prstGeom prst="rect">
              <a:avLst/>
            </a:prstGeom>
            <a:noFill/>
            <a:ln w="9525">
              <a:noFill/>
              <a:miter lim="800000"/>
              <a:headEnd/>
              <a:tailEnd/>
            </a:ln>
          </p:spPr>
          <p:txBody>
            <a:bodyPr wrap="none" lIns="0" tIns="0" rIns="0" bIns="0">
              <a:spAutoFit/>
            </a:bodyPr>
            <a:lstStyle/>
            <a:p>
              <a:r>
                <a:rPr lang="en-US" sz="500" dirty="0"/>
                <a:t>10000</a:t>
              </a:r>
              <a:endParaRPr lang="de-DE">
                <a:latin typeface="Lucida Sans Unicode" pitchFamily="34" charset="0"/>
              </a:endParaRPr>
            </a:p>
          </p:txBody>
        </p:sp>
        <p:sp>
          <p:nvSpPr>
            <p:cNvPr id="162" name="Line 162"/>
            <p:cNvSpPr>
              <a:spLocks noChangeShapeType="1"/>
            </p:cNvSpPr>
            <p:nvPr/>
          </p:nvSpPr>
          <p:spPr bwMode="auto">
            <a:xfrm>
              <a:off x="4544" y="3726"/>
              <a:ext cx="1" cy="10"/>
            </a:xfrm>
            <a:prstGeom prst="line">
              <a:avLst/>
            </a:prstGeom>
            <a:noFill/>
            <a:ln w="4445">
              <a:solidFill>
                <a:srgbClr val="000000"/>
              </a:solidFill>
              <a:round/>
              <a:headEnd/>
              <a:tailEnd/>
            </a:ln>
          </p:spPr>
          <p:txBody>
            <a:bodyPr/>
            <a:lstStyle/>
            <a:p>
              <a:endParaRPr lang="en-US" dirty="0"/>
            </a:p>
          </p:txBody>
        </p:sp>
        <p:sp>
          <p:nvSpPr>
            <p:cNvPr id="163" name="Line 163"/>
            <p:cNvSpPr>
              <a:spLocks noChangeShapeType="1"/>
            </p:cNvSpPr>
            <p:nvPr/>
          </p:nvSpPr>
          <p:spPr bwMode="auto">
            <a:xfrm>
              <a:off x="4640" y="3726"/>
              <a:ext cx="0" cy="10"/>
            </a:xfrm>
            <a:prstGeom prst="line">
              <a:avLst/>
            </a:prstGeom>
            <a:noFill/>
            <a:ln w="4445">
              <a:solidFill>
                <a:srgbClr val="000000"/>
              </a:solidFill>
              <a:round/>
              <a:headEnd/>
              <a:tailEnd/>
            </a:ln>
          </p:spPr>
          <p:txBody>
            <a:bodyPr/>
            <a:lstStyle/>
            <a:p>
              <a:endParaRPr lang="en-US" dirty="0"/>
            </a:p>
          </p:txBody>
        </p:sp>
        <p:sp>
          <p:nvSpPr>
            <p:cNvPr id="164" name="Line 164"/>
            <p:cNvSpPr>
              <a:spLocks noChangeShapeType="1"/>
            </p:cNvSpPr>
            <p:nvPr/>
          </p:nvSpPr>
          <p:spPr bwMode="auto">
            <a:xfrm>
              <a:off x="4739" y="3726"/>
              <a:ext cx="0" cy="10"/>
            </a:xfrm>
            <a:prstGeom prst="line">
              <a:avLst/>
            </a:prstGeom>
            <a:noFill/>
            <a:ln w="4445">
              <a:solidFill>
                <a:srgbClr val="000000"/>
              </a:solidFill>
              <a:round/>
              <a:headEnd/>
              <a:tailEnd/>
            </a:ln>
          </p:spPr>
          <p:txBody>
            <a:bodyPr/>
            <a:lstStyle/>
            <a:p>
              <a:endParaRPr lang="en-US" dirty="0"/>
            </a:p>
          </p:txBody>
        </p:sp>
        <p:sp>
          <p:nvSpPr>
            <p:cNvPr id="165" name="Line 165"/>
            <p:cNvSpPr>
              <a:spLocks noChangeShapeType="1"/>
            </p:cNvSpPr>
            <p:nvPr/>
          </p:nvSpPr>
          <p:spPr bwMode="auto">
            <a:xfrm>
              <a:off x="4834" y="3726"/>
              <a:ext cx="0" cy="10"/>
            </a:xfrm>
            <a:prstGeom prst="line">
              <a:avLst/>
            </a:prstGeom>
            <a:noFill/>
            <a:ln w="4445">
              <a:solidFill>
                <a:srgbClr val="000000"/>
              </a:solidFill>
              <a:round/>
              <a:headEnd/>
              <a:tailEnd/>
            </a:ln>
          </p:spPr>
          <p:txBody>
            <a:bodyPr/>
            <a:lstStyle/>
            <a:p>
              <a:endParaRPr lang="en-US" dirty="0"/>
            </a:p>
          </p:txBody>
        </p:sp>
        <p:sp>
          <p:nvSpPr>
            <p:cNvPr id="166" name="Line 166"/>
            <p:cNvSpPr>
              <a:spLocks noChangeShapeType="1"/>
            </p:cNvSpPr>
            <p:nvPr/>
          </p:nvSpPr>
          <p:spPr bwMode="auto">
            <a:xfrm>
              <a:off x="4933" y="3726"/>
              <a:ext cx="0" cy="17"/>
            </a:xfrm>
            <a:prstGeom prst="line">
              <a:avLst/>
            </a:prstGeom>
            <a:noFill/>
            <a:ln w="4445">
              <a:solidFill>
                <a:srgbClr val="000000"/>
              </a:solidFill>
              <a:round/>
              <a:headEnd/>
              <a:tailEnd/>
            </a:ln>
          </p:spPr>
          <p:txBody>
            <a:bodyPr/>
            <a:lstStyle/>
            <a:p>
              <a:endParaRPr lang="en-US" dirty="0"/>
            </a:p>
          </p:txBody>
        </p:sp>
        <p:sp>
          <p:nvSpPr>
            <p:cNvPr id="167" name="Rectangle 167"/>
            <p:cNvSpPr>
              <a:spLocks noChangeArrowheads="1"/>
            </p:cNvSpPr>
            <p:nvPr/>
          </p:nvSpPr>
          <p:spPr bwMode="auto">
            <a:xfrm>
              <a:off x="4834" y="3791"/>
              <a:ext cx="43" cy="30"/>
            </a:xfrm>
            <a:prstGeom prst="rect">
              <a:avLst/>
            </a:prstGeom>
            <a:noFill/>
            <a:ln w="9525">
              <a:noFill/>
              <a:miter lim="800000"/>
              <a:headEnd/>
              <a:tailEnd/>
            </a:ln>
          </p:spPr>
          <p:txBody>
            <a:bodyPr wrap="none" lIns="0" tIns="0" rIns="0" bIns="0">
              <a:spAutoFit/>
            </a:bodyPr>
            <a:lstStyle/>
            <a:p>
              <a:r>
                <a:rPr lang="en-US" sz="400" dirty="0">
                  <a:latin typeface="MS Sans Serif Regular" charset="0"/>
                </a:rPr>
                <a:t>m/z</a:t>
              </a:r>
              <a:endParaRPr lang="de-DE">
                <a:latin typeface="Lucida Sans Unicode" pitchFamily="34" charset="0"/>
              </a:endParaRPr>
            </a:p>
          </p:txBody>
        </p:sp>
      </p:grpSp>
      <p:sp>
        <p:nvSpPr>
          <p:cNvPr id="168" name="Rectangle 11"/>
          <p:cNvSpPr>
            <a:spLocks noGrp="1" noChangeArrowheads="1"/>
          </p:cNvSpPr>
          <p:nvPr>
            <p:ph type="title"/>
          </p:nvPr>
        </p:nvSpPr>
        <p:spPr>
          <a:xfrm>
            <a:off x="914400" y="-228600"/>
            <a:ext cx="7772400" cy="1143000"/>
          </a:xfrm>
        </p:spPr>
        <p:txBody>
          <a:bodyPr>
            <a:normAutofit/>
          </a:bodyPr>
          <a:lstStyle/>
          <a:p>
            <a:pPr eaLnBrk="1" hangingPunct="1"/>
            <a:r>
              <a:rPr lang="de-DE" sz="3600" b="1" dirty="0">
                <a:solidFill>
                  <a:schemeClr val="accent1">
                    <a:satMod val="150000"/>
                  </a:schemeClr>
                </a:solidFill>
              </a:rPr>
              <a:t>MALDI-TOF SPECTRA</a:t>
            </a:r>
            <a:endParaRPr lang="en-US" sz="3600" b="1" dirty="0">
              <a:solidFill>
                <a:schemeClr val="accent1">
                  <a:satMod val="150000"/>
                </a:schemeClr>
              </a:solidFill>
            </a:endParaRPr>
          </a:p>
        </p:txBody>
      </p:sp>
      <p:sp>
        <p:nvSpPr>
          <p:cNvPr id="169" name="TextBox 168"/>
          <p:cNvSpPr txBox="1"/>
          <p:nvPr/>
        </p:nvSpPr>
        <p:spPr>
          <a:xfrm>
            <a:off x="7239000" y="6596390"/>
            <a:ext cx="1734770" cy="261610"/>
          </a:xfrm>
          <a:prstGeom prst="rect">
            <a:avLst/>
          </a:prstGeom>
          <a:noFill/>
        </p:spPr>
        <p:txBody>
          <a:bodyPr wrap="none" rtlCol="0">
            <a:spAutoFit/>
          </a:bodyPr>
          <a:lstStyle/>
          <a:p>
            <a:r>
              <a:rPr lang="en-US" sz="1100" dirty="0" smtClean="0"/>
              <a:t>Courtesy of bioM</a:t>
            </a:r>
            <a:r>
              <a:rPr lang="en-US" sz="1100" dirty="0" smtClean="0">
                <a:latin typeface="Calibri Light"/>
              </a:rPr>
              <a:t>é</a:t>
            </a:r>
            <a:r>
              <a:rPr lang="en-US" sz="1100" dirty="0" smtClean="0"/>
              <a:t>rieux</a:t>
            </a:r>
            <a:endParaRPr lang="en-US" sz="1100" dirty="0"/>
          </a:p>
        </p:txBody>
      </p:sp>
      <p:sp>
        <p:nvSpPr>
          <p:cNvPr id="3" name="Slide Number Placeholder 2"/>
          <p:cNvSpPr>
            <a:spLocks noGrp="1"/>
          </p:cNvSpPr>
          <p:nvPr>
            <p:ph type="sldNum" sz="quarter" idx="11"/>
          </p:nvPr>
        </p:nvSpPr>
        <p:spPr/>
        <p:txBody>
          <a:bodyPr/>
          <a:lstStyle/>
          <a:p>
            <a:fld id="{1ED6D128-09CC-4217-91BB-A3EA108A7F60}" type="slidenum">
              <a:rPr lang="en-US" smtClean="0"/>
              <a:t>16</a:t>
            </a:fld>
            <a:endParaRPr lang="en-US" dirty="0"/>
          </a:p>
        </p:txBody>
      </p:sp>
    </p:spTree>
    <p:extLst>
      <p:ext uri="{BB962C8B-B14F-4D97-AF65-F5344CB8AC3E}">
        <p14:creationId xmlns:p14="http://schemas.microsoft.com/office/powerpoint/2010/main" val="15089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598" y="1752600"/>
            <a:ext cx="6252802" cy="3046988"/>
          </a:xfrm>
          <a:prstGeom prst="rect">
            <a:avLst/>
          </a:prstGeom>
        </p:spPr>
        <p:txBody>
          <a:bodyPr wrap="none">
            <a:spAutoFit/>
          </a:bodyPr>
          <a:lstStyle/>
          <a:p>
            <a:r>
              <a:rPr lang="en-US" sz="3200" b="1" dirty="0" smtClean="0">
                <a:effectLst>
                  <a:outerShdw blurRad="38100" dist="38100" dir="2700000" algn="tl">
                    <a:srgbClr val="000000">
                      <a:alpha val="43137"/>
                    </a:srgbClr>
                  </a:outerShdw>
                </a:effectLst>
              </a:rPr>
              <a:t>Preparation for MALDI-TOF</a:t>
            </a:r>
          </a:p>
          <a:p>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MALDI-TOF Issues</a:t>
            </a:r>
          </a:p>
          <a:p>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New Technology </a:t>
            </a:r>
            <a:r>
              <a:rPr lang="en-US" sz="3200" b="1" dirty="0">
                <a:effectLst>
                  <a:outerShdw blurRad="38100" dist="38100" dir="2700000" algn="tl">
                    <a:srgbClr val="000000">
                      <a:alpha val="43137"/>
                    </a:srgbClr>
                  </a:outerShdw>
                </a:effectLst>
              </a:rPr>
              <a:t>– New </a:t>
            </a:r>
            <a:r>
              <a:rPr lang="en-US" sz="3200" b="1" dirty="0" smtClean="0">
                <a:effectLst>
                  <a:outerShdw blurRad="38100" dist="38100" dir="2700000" algn="tl">
                    <a:srgbClr val="000000">
                      <a:alpha val="43137"/>
                    </a:srgbClr>
                  </a:outerShdw>
                </a:effectLst>
              </a:rPr>
              <a:t>Names, </a:t>
            </a:r>
          </a:p>
          <a:p>
            <a:r>
              <a:rPr lang="en-US" sz="3200" b="1" dirty="0">
                <a:effectLst>
                  <a:outerShdw blurRad="38100" dist="38100" dir="2700000" algn="tl">
                    <a:srgbClr val="000000">
                      <a:alpha val="43137"/>
                    </a:srgbClr>
                  </a:outerShdw>
                </a:effectLst>
              </a:rPr>
              <a:t>F</a:t>
            </a:r>
            <a:r>
              <a:rPr lang="en-US" sz="3200" b="1" dirty="0" smtClean="0">
                <a:effectLst>
                  <a:outerShdw blurRad="38100" dist="38100" dir="2700000" algn="tl">
                    <a:srgbClr val="000000">
                      <a:alpha val="43137"/>
                    </a:srgbClr>
                  </a:outerShdw>
                </a:effectLst>
              </a:rPr>
              <a:t>ew CLSI Breakpoints</a:t>
            </a:r>
            <a:endParaRPr lang="en-US" sz="3200" b="1" dirty="0">
              <a:effectLst>
                <a:outerShdw blurRad="38100" dist="38100" dir="2700000" algn="tl">
                  <a:srgbClr val="000000">
                    <a:alpha val="43137"/>
                  </a:srgbClr>
                </a:outerShdw>
              </a:effectLst>
            </a:endParaRPr>
          </a:p>
        </p:txBody>
      </p:sp>
      <p:sp>
        <p:nvSpPr>
          <p:cNvPr id="3" name="Rectangle 2"/>
          <p:cNvSpPr/>
          <p:nvPr/>
        </p:nvSpPr>
        <p:spPr>
          <a:xfrm rot="20790320">
            <a:off x="6324600" y="5105400"/>
            <a:ext cx="1845377" cy="369332"/>
          </a:xfrm>
          <a:prstGeom prst="rect">
            <a:avLst/>
          </a:prstGeom>
        </p:spPr>
        <p:txBody>
          <a:bodyPr wrap="none">
            <a:spAutoFit/>
          </a:bodyPr>
          <a:lstStyle/>
          <a:p>
            <a:r>
              <a:rPr lang="en-US" i="1" dirty="0">
                <a:solidFill>
                  <a:schemeClr val="tx1">
                    <a:lumMod val="75000"/>
                  </a:schemeClr>
                </a:solidFill>
              </a:rPr>
              <a:t>Finegoldia magna</a:t>
            </a:r>
          </a:p>
        </p:txBody>
      </p:sp>
      <p:sp>
        <p:nvSpPr>
          <p:cNvPr id="4" name="Rectangle 3"/>
          <p:cNvSpPr/>
          <p:nvPr/>
        </p:nvSpPr>
        <p:spPr>
          <a:xfrm>
            <a:off x="575188" y="6019800"/>
            <a:ext cx="3206006" cy="369332"/>
          </a:xfrm>
          <a:prstGeom prst="rect">
            <a:avLst/>
          </a:prstGeom>
        </p:spPr>
        <p:txBody>
          <a:bodyPr wrap="none">
            <a:spAutoFit/>
          </a:bodyPr>
          <a:lstStyle/>
          <a:p>
            <a:r>
              <a:rPr lang="en-US" i="1" dirty="0">
                <a:solidFill>
                  <a:schemeClr val="tx1">
                    <a:lumMod val="75000"/>
                  </a:schemeClr>
                </a:solidFill>
              </a:rPr>
              <a:t>Propionibacterium propionicum</a:t>
            </a:r>
          </a:p>
        </p:txBody>
      </p:sp>
      <p:sp>
        <p:nvSpPr>
          <p:cNvPr id="5" name="Rectangle 4"/>
          <p:cNvSpPr/>
          <p:nvPr/>
        </p:nvSpPr>
        <p:spPr>
          <a:xfrm rot="447839">
            <a:off x="6172200" y="381000"/>
            <a:ext cx="2474780" cy="369332"/>
          </a:xfrm>
          <a:prstGeom prst="rect">
            <a:avLst/>
          </a:prstGeom>
        </p:spPr>
        <p:txBody>
          <a:bodyPr wrap="none">
            <a:spAutoFit/>
          </a:bodyPr>
          <a:lstStyle/>
          <a:p>
            <a:r>
              <a:rPr lang="en-US" i="1" dirty="0">
                <a:solidFill>
                  <a:schemeClr val="tx1">
                    <a:lumMod val="75000"/>
                  </a:schemeClr>
                </a:solidFill>
              </a:rPr>
              <a:t>Lysinibacillus fusiformis</a:t>
            </a:r>
          </a:p>
        </p:txBody>
      </p:sp>
      <p:sp>
        <p:nvSpPr>
          <p:cNvPr id="6" name="Rectangle 5"/>
          <p:cNvSpPr/>
          <p:nvPr/>
        </p:nvSpPr>
        <p:spPr>
          <a:xfrm rot="20528333">
            <a:off x="533400" y="609600"/>
            <a:ext cx="1627369" cy="369332"/>
          </a:xfrm>
          <a:prstGeom prst="rect">
            <a:avLst/>
          </a:prstGeom>
        </p:spPr>
        <p:txBody>
          <a:bodyPr wrap="none">
            <a:spAutoFit/>
          </a:bodyPr>
          <a:lstStyle/>
          <a:p>
            <a:r>
              <a:rPr lang="en-US" i="1" dirty="0">
                <a:solidFill>
                  <a:schemeClr val="tx1">
                    <a:lumMod val="75000"/>
                  </a:schemeClr>
                </a:solidFill>
              </a:rPr>
              <a:t>Candida dattila</a:t>
            </a:r>
            <a:endParaRPr lang="en-US" dirty="0">
              <a:solidFill>
                <a:schemeClr val="tx1">
                  <a:lumMod val="75000"/>
                </a:schemeClr>
              </a:solidFill>
            </a:endParaRPr>
          </a:p>
        </p:txBody>
      </p:sp>
      <p:sp>
        <p:nvSpPr>
          <p:cNvPr id="7" name="Rectangle 6"/>
          <p:cNvSpPr/>
          <p:nvPr/>
        </p:nvSpPr>
        <p:spPr>
          <a:xfrm rot="20241128">
            <a:off x="966910" y="5236348"/>
            <a:ext cx="2193229" cy="369332"/>
          </a:xfrm>
          <a:prstGeom prst="rect">
            <a:avLst/>
          </a:prstGeom>
        </p:spPr>
        <p:txBody>
          <a:bodyPr wrap="none">
            <a:spAutoFit/>
          </a:bodyPr>
          <a:lstStyle/>
          <a:p>
            <a:r>
              <a:rPr lang="en-US" i="1" dirty="0">
                <a:solidFill>
                  <a:schemeClr val="tx1">
                    <a:lumMod val="75000"/>
                  </a:schemeClr>
                </a:solidFill>
              </a:rPr>
              <a:t>Pediococcus parvulus</a:t>
            </a:r>
          </a:p>
        </p:txBody>
      </p:sp>
      <p:sp>
        <p:nvSpPr>
          <p:cNvPr id="8" name="Rectangle 7"/>
          <p:cNvSpPr/>
          <p:nvPr/>
        </p:nvSpPr>
        <p:spPr>
          <a:xfrm rot="571090">
            <a:off x="4876800" y="1295400"/>
            <a:ext cx="3142207" cy="369332"/>
          </a:xfrm>
          <a:prstGeom prst="rect">
            <a:avLst/>
          </a:prstGeom>
        </p:spPr>
        <p:txBody>
          <a:bodyPr wrap="none">
            <a:spAutoFit/>
          </a:bodyPr>
          <a:lstStyle/>
          <a:p>
            <a:r>
              <a:rPr lang="en-US" i="1" dirty="0">
                <a:solidFill>
                  <a:schemeClr val="tx1">
                    <a:lumMod val="75000"/>
                  </a:schemeClr>
                </a:solidFill>
              </a:rPr>
              <a:t>Corynebacterium aurimucosum</a:t>
            </a:r>
          </a:p>
        </p:txBody>
      </p:sp>
      <p:sp>
        <p:nvSpPr>
          <p:cNvPr id="9" name="Rectangle 8"/>
          <p:cNvSpPr/>
          <p:nvPr/>
        </p:nvSpPr>
        <p:spPr>
          <a:xfrm rot="676291">
            <a:off x="4038600" y="6019800"/>
            <a:ext cx="1768433" cy="369332"/>
          </a:xfrm>
          <a:prstGeom prst="rect">
            <a:avLst/>
          </a:prstGeom>
        </p:spPr>
        <p:txBody>
          <a:bodyPr wrap="none">
            <a:spAutoFit/>
          </a:bodyPr>
          <a:lstStyle/>
          <a:p>
            <a:r>
              <a:rPr lang="en-US" i="1" dirty="0">
                <a:solidFill>
                  <a:schemeClr val="tx1">
                    <a:lumMod val="75000"/>
                  </a:schemeClr>
                </a:solidFill>
              </a:rPr>
              <a:t>Eggerthella lenta</a:t>
            </a:r>
          </a:p>
        </p:txBody>
      </p:sp>
      <p:sp>
        <p:nvSpPr>
          <p:cNvPr id="10" name="Rectangle 9"/>
          <p:cNvSpPr/>
          <p:nvPr/>
        </p:nvSpPr>
        <p:spPr>
          <a:xfrm rot="20790320">
            <a:off x="6705292" y="3227695"/>
            <a:ext cx="1938864" cy="369332"/>
          </a:xfrm>
          <a:prstGeom prst="rect">
            <a:avLst/>
          </a:prstGeom>
        </p:spPr>
        <p:txBody>
          <a:bodyPr wrap="none">
            <a:spAutoFit/>
          </a:bodyPr>
          <a:lstStyle/>
          <a:p>
            <a:r>
              <a:rPr lang="en-US" i="1" dirty="0" smtClean="0">
                <a:solidFill>
                  <a:schemeClr val="tx1">
                    <a:lumMod val="75000"/>
                  </a:schemeClr>
                </a:solidFill>
              </a:rPr>
              <a:t>Trichosporon inkin</a:t>
            </a:r>
            <a:endParaRPr lang="en-US" i="1" dirty="0">
              <a:solidFill>
                <a:schemeClr val="tx1">
                  <a:lumMod val="75000"/>
                </a:schemeClr>
              </a:solidFill>
            </a:endParaRPr>
          </a:p>
        </p:txBody>
      </p:sp>
      <p:sp>
        <p:nvSpPr>
          <p:cNvPr id="11" name="Rectangle 10"/>
          <p:cNvSpPr/>
          <p:nvPr/>
        </p:nvSpPr>
        <p:spPr>
          <a:xfrm rot="20528333">
            <a:off x="743509" y="1383666"/>
            <a:ext cx="1511952" cy="369332"/>
          </a:xfrm>
          <a:prstGeom prst="rect">
            <a:avLst/>
          </a:prstGeom>
        </p:spPr>
        <p:txBody>
          <a:bodyPr wrap="none">
            <a:spAutoFit/>
          </a:bodyPr>
          <a:lstStyle/>
          <a:p>
            <a:r>
              <a:rPr lang="en-US" i="1" dirty="0" smtClean="0">
                <a:solidFill>
                  <a:schemeClr val="tx1">
                    <a:lumMod val="75000"/>
                  </a:schemeClr>
                </a:solidFill>
              </a:rPr>
              <a:t>Candida utilis</a:t>
            </a:r>
            <a:endParaRPr lang="en-US" dirty="0">
              <a:solidFill>
                <a:schemeClr val="tx1">
                  <a:lumMod val="75000"/>
                </a:schemeClr>
              </a:solidFill>
            </a:endParaRPr>
          </a:p>
        </p:txBody>
      </p:sp>
      <p:sp>
        <p:nvSpPr>
          <p:cNvPr id="12" name="Slide Number Placeholder 11"/>
          <p:cNvSpPr>
            <a:spLocks noGrp="1"/>
          </p:cNvSpPr>
          <p:nvPr>
            <p:ph type="sldNum" sz="quarter" idx="11"/>
          </p:nvPr>
        </p:nvSpPr>
        <p:spPr>
          <a:xfrm>
            <a:off x="432685" y="6405998"/>
            <a:ext cx="2133600" cy="304800"/>
          </a:xfrm>
        </p:spPr>
        <p:txBody>
          <a:bodyPr/>
          <a:lstStyle/>
          <a:p>
            <a:fld id="{1ED6D128-09CC-4217-91BB-A3EA108A7F60}" type="slidenum">
              <a:rPr lang="en-US" smtClean="0"/>
              <a:t>17</a:t>
            </a:fld>
            <a:endParaRPr lang="en-US" dirty="0"/>
          </a:p>
        </p:txBody>
      </p:sp>
    </p:spTree>
    <p:extLst>
      <p:ext uri="{BB962C8B-B14F-4D97-AF65-F5344CB8AC3E}">
        <p14:creationId xmlns:p14="http://schemas.microsoft.com/office/powerpoint/2010/main" val="4232545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r>
              <a:rPr lang="en-US" sz="3600" b="1" dirty="0" smtClean="0">
                <a:solidFill>
                  <a:schemeClr val="accent1">
                    <a:satMod val="150000"/>
                  </a:schemeClr>
                </a:solidFill>
              </a:rPr>
              <a:t>PATIENT HISTORY</a:t>
            </a:r>
            <a:endParaRPr lang="en-US" sz="3600" b="1" dirty="0">
              <a:solidFill>
                <a:schemeClr val="accent1">
                  <a:satMod val="150000"/>
                </a:schemeClr>
              </a:solidFill>
            </a:endParaRPr>
          </a:p>
        </p:txBody>
      </p:sp>
      <p:sp>
        <p:nvSpPr>
          <p:cNvPr id="3" name="Content Placeholder 2"/>
          <p:cNvSpPr>
            <a:spLocks noGrp="1"/>
          </p:cNvSpPr>
          <p:nvPr>
            <p:ph idx="1"/>
          </p:nvPr>
        </p:nvSpPr>
        <p:spPr>
          <a:xfrm>
            <a:off x="228600" y="2133600"/>
            <a:ext cx="8686800" cy="4525963"/>
          </a:xfrm>
        </p:spPr>
        <p:txBody>
          <a:bodyPr>
            <a:noAutofit/>
          </a:bodyPr>
          <a:lstStyle/>
          <a:p>
            <a:pPr marL="342900" lvl="1" indent="-342900">
              <a:buNone/>
            </a:pPr>
            <a:r>
              <a:rPr lang="en-US" sz="2000" dirty="0" smtClean="0"/>
              <a:t>83 year old “questionably competent” man, living by himself in a rural area near Burlington, WI. was brought in by Social Services for evaluation of cellulitis in right leg.</a:t>
            </a:r>
          </a:p>
          <a:p>
            <a:pPr marL="342900" lvl="1" indent="-342900">
              <a:buFont typeface="Arial" pitchFamily="34" charset="0"/>
              <a:buChar char="•"/>
            </a:pPr>
            <a:r>
              <a:rPr lang="en-US" sz="2000" dirty="0" smtClean="0"/>
              <a:t>Physical exam – Ulcerations and maggot infected wounds on his right leg and groin area.  Wounds cleaned and patient placed on Zosyn</a:t>
            </a:r>
          </a:p>
          <a:p>
            <a:pPr marL="742950" lvl="2" indent="-342900"/>
            <a:r>
              <a:rPr lang="en-US" sz="1800" dirty="0" smtClean="0"/>
              <a:t>Mild erythema and shallow ulcerations consistent with  venous disease</a:t>
            </a:r>
          </a:p>
          <a:p>
            <a:pPr marL="742950" lvl="2" indent="-342900"/>
            <a:r>
              <a:rPr lang="en-US" sz="1800" dirty="0" smtClean="0"/>
              <a:t>No history of fever, chills. etc., but patient was not a reliable historian</a:t>
            </a:r>
          </a:p>
          <a:p>
            <a:pPr marL="342900" lvl="1" indent="-342900"/>
            <a:r>
              <a:rPr lang="en-US" sz="2000" dirty="0" smtClean="0"/>
              <a:t>Labs</a:t>
            </a:r>
          </a:p>
          <a:p>
            <a:pPr marL="742950" lvl="2" indent="-342900"/>
            <a:r>
              <a:rPr lang="en-US" sz="1800" dirty="0" smtClean="0"/>
              <a:t>WBC count 8500 mm</a:t>
            </a:r>
            <a:r>
              <a:rPr lang="en-US" sz="1800" baseline="30000" dirty="0" smtClean="0"/>
              <a:t>3</a:t>
            </a:r>
            <a:r>
              <a:rPr lang="en-US" sz="1800" dirty="0" smtClean="0"/>
              <a:t>  (85% PMNs)</a:t>
            </a:r>
          </a:p>
          <a:p>
            <a:pPr marL="742950" lvl="2" indent="-342900"/>
            <a:r>
              <a:rPr lang="en-US" sz="1800" dirty="0" smtClean="0"/>
              <a:t>Hgb/Hct  9.0/28.5</a:t>
            </a:r>
          </a:p>
          <a:p>
            <a:pPr marL="742950" lvl="2" indent="-342900"/>
            <a:r>
              <a:rPr lang="en-US" sz="1800" dirty="0" smtClean="0"/>
              <a:t>Glucose 255 mg/dL</a:t>
            </a:r>
          </a:p>
          <a:p>
            <a:pPr marL="342900" lvl="1" indent="-342900"/>
            <a:r>
              <a:rPr lang="en-US" sz="2000" dirty="0" smtClean="0"/>
              <a:t>Discharge</a:t>
            </a:r>
          </a:p>
          <a:p>
            <a:pPr marL="742950" lvl="2" indent="-342900"/>
            <a:r>
              <a:rPr lang="en-US" sz="1800" dirty="0" smtClean="0"/>
              <a:t>Wounds clean and granulating (healing)</a:t>
            </a:r>
          </a:p>
          <a:p>
            <a:pPr marL="742950" lvl="2" indent="-342900"/>
            <a:r>
              <a:rPr lang="en-US" sz="1800" dirty="0" smtClean="0"/>
              <a:t>Patient referred to Social Services due to inability to take care of himself</a:t>
            </a:r>
            <a:endParaRPr lang="en-US" sz="2000" dirty="0" smtClean="0"/>
          </a:p>
          <a:p>
            <a:pPr marL="742950" lvl="2" indent="-342900">
              <a:buNone/>
            </a:pPr>
            <a:endParaRPr lang="en-US" sz="1800" baseline="30000" dirty="0"/>
          </a:p>
          <a:p>
            <a:pPr marL="742950" lvl="2" indent="-342900"/>
            <a:endParaRPr lang="en-US" sz="1800" baseline="30000" dirty="0" smtClean="0"/>
          </a:p>
          <a:p>
            <a:pPr marL="742950" lvl="2" indent="-342900"/>
            <a:endParaRPr lang="en-US" sz="1800" baseline="30000" dirty="0" smtClean="0"/>
          </a:p>
          <a:p>
            <a:pPr marL="342900" lvl="1" indent="-342900">
              <a:buFont typeface="Arial" pitchFamily="34" charset="0"/>
              <a:buChar char="•"/>
            </a:pPr>
            <a:endParaRPr lang="en-US" sz="2000" dirty="0" smtClean="0"/>
          </a:p>
        </p:txBody>
      </p:sp>
      <p:sp>
        <p:nvSpPr>
          <p:cNvPr id="2" name="Slide Number Placeholder 1"/>
          <p:cNvSpPr>
            <a:spLocks noGrp="1"/>
          </p:cNvSpPr>
          <p:nvPr>
            <p:ph type="sldNum" sz="quarter" idx="11"/>
          </p:nvPr>
        </p:nvSpPr>
        <p:spPr>
          <a:xfrm>
            <a:off x="533400" y="6324600"/>
            <a:ext cx="2133600" cy="304800"/>
          </a:xfrm>
        </p:spPr>
        <p:txBody>
          <a:bodyPr/>
          <a:lstStyle/>
          <a:p>
            <a:fld id="{1ED6D128-09CC-4217-91BB-A3EA108A7F60}" type="slidenum">
              <a:rPr lang="en-US" smtClean="0"/>
              <a:t>18</a:t>
            </a:fld>
            <a:endParaRPr lang="en-US" dirty="0"/>
          </a:p>
        </p:txBody>
      </p:sp>
    </p:spTree>
    <p:extLst>
      <p:ext uri="{BB962C8B-B14F-4D97-AF65-F5344CB8AC3E}">
        <p14:creationId xmlns:p14="http://schemas.microsoft.com/office/powerpoint/2010/main" val="156609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914400"/>
          </a:xfrm>
        </p:spPr>
        <p:txBody>
          <a:bodyPr/>
          <a:lstStyle/>
          <a:p>
            <a:r>
              <a:rPr lang="en-US" sz="3600" b="1" dirty="0" smtClean="0">
                <a:solidFill>
                  <a:schemeClr val="accent1">
                    <a:satMod val="150000"/>
                  </a:schemeClr>
                </a:solidFill>
              </a:rPr>
              <a:t>MICROBIOLOGY WORKUP</a:t>
            </a:r>
            <a:endParaRPr lang="en-US" sz="3600" b="1" dirty="0">
              <a:solidFill>
                <a:schemeClr val="accent1">
                  <a:satMod val="150000"/>
                </a:schemeClr>
              </a:solidFill>
            </a:endParaRPr>
          </a:p>
        </p:txBody>
      </p:sp>
      <p:sp>
        <p:nvSpPr>
          <p:cNvPr id="3" name="Content Placeholder 2"/>
          <p:cNvSpPr>
            <a:spLocks noGrp="1"/>
          </p:cNvSpPr>
          <p:nvPr>
            <p:ph idx="1"/>
          </p:nvPr>
        </p:nvSpPr>
        <p:spPr>
          <a:xfrm>
            <a:off x="762000" y="1981201"/>
            <a:ext cx="7620000" cy="3809999"/>
          </a:xfrm>
        </p:spPr>
        <p:txBody>
          <a:bodyPr>
            <a:noAutofit/>
          </a:bodyPr>
          <a:lstStyle/>
          <a:p>
            <a:r>
              <a:rPr lang="en-US" sz="2400" dirty="0" smtClean="0"/>
              <a:t>Wound and blood cultures taken</a:t>
            </a:r>
          </a:p>
          <a:p>
            <a:pPr lvl="1"/>
            <a:r>
              <a:rPr lang="en-US" sz="2000" dirty="0" smtClean="0"/>
              <a:t>Blood cultures were negative</a:t>
            </a:r>
          </a:p>
          <a:p>
            <a:pPr lvl="1"/>
            <a:r>
              <a:rPr lang="en-US" sz="2000" dirty="0" smtClean="0"/>
              <a:t>Wound cultures yields a Gram negative rod at 24 hours</a:t>
            </a:r>
          </a:p>
          <a:p>
            <a:pPr lvl="2"/>
            <a:r>
              <a:rPr lang="en-US" sz="1800" dirty="0" smtClean="0"/>
              <a:t>BAP colonies were gray-white, convex, smooth, with minimal spreading at 24 hrs.  No growth on MAC at 24 hrs., pinpoint growth at 48 hrs.</a:t>
            </a:r>
          </a:p>
          <a:p>
            <a:pPr lvl="2"/>
            <a:r>
              <a:rPr lang="en-US" sz="1800" dirty="0" smtClean="0"/>
              <a:t>Vitek 2 – No ID</a:t>
            </a:r>
          </a:p>
          <a:p>
            <a:pPr lvl="2"/>
            <a:r>
              <a:rPr lang="en-US" sz="1800" dirty="0" smtClean="0"/>
              <a:t>Microscan – </a:t>
            </a:r>
            <a:r>
              <a:rPr lang="en-US" sz="1800" i="1" dirty="0" smtClean="0"/>
              <a:t>Oligella</a:t>
            </a:r>
            <a:r>
              <a:rPr lang="en-US" sz="1800" dirty="0" smtClean="0"/>
              <a:t> Spp., with low accuracy</a:t>
            </a:r>
          </a:p>
          <a:p>
            <a:pPr lvl="2"/>
            <a:r>
              <a:rPr lang="en-US" sz="1800" dirty="0" smtClean="0"/>
              <a:t>API 20 NE </a:t>
            </a:r>
          </a:p>
          <a:p>
            <a:pPr lvl="3"/>
            <a:r>
              <a:rPr lang="en-US" sz="1800" i="1" dirty="0" smtClean="0"/>
              <a:t>Brevundimonas diminuta </a:t>
            </a:r>
            <a:r>
              <a:rPr lang="en-US" sz="1800" dirty="0" smtClean="0"/>
              <a:t>or </a:t>
            </a:r>
            <a:r>
              <a:rPr lang="en-US" sz="1800" i="1" dirty="0" smtClean="0"/>
              <a:t>Oligella</a:t>
            </a:r>
            <a:r>
              <a:rPr lang="en-US" sz="1800" dirty="0" smtClean="0"/>
              <a:t> Spp. (~70% accuracy)</a:t>
            </a:r>
          </a:p>
          <a:p>
            <a:pPr lvl="2"/>
            <a:r>
              <a:rPr lang="en-US" sz="1800" dirty="0" smtClean="0"/>
              <a:t>GNR susceptibility set up</a:t>
            </a:r>
          </a:p>
          <a:p>
            <a:pPr lvl="2"/>
            <a:r>
              <a:rPr lang="en-US" sz="1800" dirty="0" smtClean="0"/>
              <a:t>Bruker MALD-TOF - </a:t>
            </a:r>
            <a:r>
              <a:rPr lang="en-US" sz="1800" i="1" dirty="0" smtClean="0"/>
              <a:t>Wohlfahrtiimonas chitinclastica </a:t>
            </a:r>
            <a:r>
              <a:rPr lang="en-US" sz="1800" dirty="0" smtClean="0"/>
              <a:t>(2.43) </a:t>
            </a:r>
          </a:p>
          <a:p>
            <a:pPr lvl="1"/>
            <a:r>
              <a:rPr lang="en-US" sz="2000" dirty="0" smtClean="0"/>
              <a:t>Sent to ARUP for sequencing (16S rDNA) and 10 days later</a:t>
            </a:r>
          </a:p>
          <a:p>
            <a:pPr lvl="2"/>
            <a:r>
              <a:rPr lang="en-US" sz="1800" i="1" dirty="0" smtClean="0"/>
              <a:t>Wohlfahrtiimonas chitinclastica</a:t>
            </a:r>
            <a:endParaRPr lang="en-US" sz="1800" dirty="0"/>
          </a:p>
        </p:txBody>
      </p:sp>
      <p:sp>
        <p:nvSpPr>
          <p:cNvPr id="4" name="Slide Number Placeholder 3"/>
          <p:cNvSpPr>
            <a:spLocks noGrp="1"/>
          </p:cNvSpPr>
          <p:nvPr>
            <p:ph type="sldNum" sz="quarter" idx="11"/>
          </p:nvPr>
        </p:nvSpPr>
        <p:spPr>
          <a:xfrm>
            <a:off x="381000" y="6324600"/>
            <a:ext cx="2133600" cy="304800"/>
          </a:xfrm>
        </p:spPr>
        <p:txBody>
          <a:bodyPr/>
          <a:lstStyle/>
          <a:p>
            <a:fld id="{1ED6D128-09CC-4217-91BB-A3EA108A7F60}" type="slidenum">
              <a:rPr lang="en-US" smtClean="0"/>
              <a:t>19</a:t>
            </a:fld>
            <a:endParaRPr lang="en-US" dirty="0"/>
          </a:p>
        </p:txBody>
      </p:sp>
    </p:spTree>
    <p:extLst>
      <p:ext uri="{BB962C8B-B14F-4D97-AF65-F5344CB8AC3E}">
        <p14:creationId xmlns:p14="http://schemas.microsoft.com/office/powerpoint/2010/main" val="16463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1143000"/>
          </a:xfrm>
        </p:spPr>
        <p:txBody>
          <a:bodyPr>
            <a:noAutofit/>
          </a:bodyPr>
          <a:lstStyle/>
          <a:p>
            <a:pPr algn="ctr"/>
            <a:r>
              <a:rPr lang="en-US" sz="3600" b="1" dirty="0" smtClean="0">
                <a:solidFill>
                  <a:srgbClr val="FF0000"/>
                </a:solidFill>
              </a:rPr>
              <a:t>M</a:t>
            </a:r>
            <a:r>
              <a:rPr lang="en-US" sz="3600" b="1" dirty="0" smtClean="0">
                <a:solidFill>
                  <a:srgbClr val="00B0F0"/>
                </a:solidFill>
              </a:rPr>
              <a:t>atrix</a:t>
            </a:r>
            <a:r>
              <a:rPr lang="en-US" sz="3600" b="1" dirty="0" smtClean="0"/>
              <a:t> </a:t>
            </a:r>
            <a:r>
              <a:rPr lang="en-US" sz="3600" b="1" dirty="0" smtClean="0">
                <a:solidFill>
                  <a:srgbClr val="FF0000"/>
                </a:solidFill>
              </a:rPr>
              <a:t>A</a:t>
            </a:r>
            <a:r>
              <a:rPr lang="en-US" sz="3600" b="1" dirty="0">
                <a:solidFill>
                  <a:srgbClr val="00B0F0"/>
                </a:solidFill>
              </a:rPr>
              <a:t>ssisted</a:t>
            </a:r>
            <a:r>
              <a:rPr lang="en-US" sz="3600" b="1" dirty="0" smtClean="0"/>
              <a:t> </a:t>
            </a:r>
            <a:r>
              <a:rPr lang="en-US" sz="3600" b="1" dirty="0" smtClean="0">
                <a:solidFill>
                  <a:srgbClr val="FF0000"/>
                </a:solidFill>
              </a:rPr>
              <a:t>L</a:t>
            </a:r>
            <a:r>
              <a:rPr lang="en-US" sz="3600" b="1" dirty="0">
                <a:solidFill>
                  <a:srgbClr val="00B0F0"/>
                </a:solidFill>
              </a:rPr>
              <a:t>aser</a:t>
            </a:r>
            <a:r>
              <a:rPr lang="en-US" sz="3600" b="1" dirty="0" smtClean="0"/>
              <a:t> </a:t>
            </a:r>
            <a:r>
              <a:rPr lang="en-US" sz="3600" b="1" dirty="0" smtClean="0">
                <a:solidFill>
                  <a:srgbClr val="FF0000"/>
                </a:solidFill>
              </a:rPr>
              <a:t>D</a:t>
            </a:r>
            <a:r>
              <a:rPr lang="en-US" sz="3600" b="1" dirty="0">
                <a:solidFill>
                  <a:srgbClr val="00B0F0"/>
                </a:solidFill>
              </a:rPr>
              <a:t>esorption</a:t>
            </a:r>
            <a:r>
              <a:rPr lang="en-US" sz="3600" b="1" dirty="0" smtClean="0"/>
              <a:t> </a:t>
            </a:r>
            <a:r>
              <a:rPr lang="en-US" sz="3600" b="1" dirty="0" smtClean="0">
                <a:solidFill>
                  <a:srgbClr val="FF0000"/>
                </a:solidFill>
              </a:rPr>
              <a:t>I</a:t>
            </a:r>
            <a:r>
              <a:rPr lang="en-US" sz="3600" b="1" dirty="0">
                <a:solidFill>
                  <a:srgbClr val="00B0F0"/>
                </a:solidFill>
              </a:rPr>
              <a:t>onization</a:t>
            </a:r>
            <a:r>
              <a:rPr lang="en-US" sz="3600" b="1" dirty="0" smtClean="0"/>
              <a:t> </a:t>
            </a:r>
            <a:r>
              <a:rPr lang="en-US" sz="3600" b="1" dirty="0">
                <a:solidFill>
                  <a:srgbClr val="00B0F0"/>
                </a:solidFill>
              </a:rPr>
              <a:t>–</a:t>
            </a:r>
            <a:r>
              <a:rPr lang="en-US" sz="3600" b="1" dirty="0" smtClean="0"/>
              <a:t> </a:t>
            </a:r>
            <a:r>
              <a:rPr lang="en-US" sz="3600" b="1" dirty="0" smtClean="0">
                <a:solidFill>
                  <a:srgbClr val="FF0000"/>
                </a:solidFill>
              </a:rPr>
              <a:t>T</a:t>
            </a:r>
            <a:r>
              <a:rPr lang="en-US" sz="3600" b="1" dirty="0">
                <a:solidFill>
                  <a:srgbClr val="00B0F0"/>
                </a:solidFill>
              </a:rPr>
              <a:t>ime</a:t>
            </a:r>
            <a:r>
              <a:rPr lang="en-US" sz="3600" b="1" dirty="0" smtClean="0"/>
              <a:t> </a:t>
            </a:r>
            <a:r>
              <a:rPr lang="en-US" sz="3600" b="1" dirty="0" smtClean="0">
                <a:solidFill>
                  <a:srgbClr val="FF0000"/>
                </a:solidFill>
              </a:rPr>
              <a:t>o</a:t>
            </a:r>
            <a:r>
              <a:rPr lang="en-US" sz="3600" b="1" dirty="0">
                <a:solidFill>
                  <a:srgbClr val="00B0F0"/>
                </a:solidFill>
              </a:rPr>
              <a:t>f</a:t>
            </a:r>
            <a:r>
              <a:rPr lang="en-US" sz="3600" b="1" dirty="0" smtClean="0"/>
              <a:t> </a:t>
            </a:r>
            <a:r>
              <a:rPr lang="en-US" sz="3600" b="1" dirty="0" smtClean="0">
                <a:solidFill>
                  <a:srgbClr val="FF0000"/>
                </a:solidFill>
              </a:rPr>
              <a:t>F</a:t>
            </a:r>
            <a:r>
              <a:rPr lang="en-US" sz="3600" b="1" dirty="0">
                <a:solidFill>
                  <a:srgbClr val="00B0F0"/>
                </a:solidFill>
              </a:rPr>
              <a:t>light/</a:t>
            </a:r>
            <a:r>
              <a:rPr lang="en-US" sz="3600" b="1" dirty="0" smtClean="0">
                <a:solidFill>
                  <a:srgbClr val="FF0000"/>
                </a:solidFill>
              </a:rPr>
              <a:t>M</a:t>
            </a:r>
            <a:r>
              <a:rPr lang="en-US" sz="3600" b="1" dirty="0">
                <a:solidFill>
                  <a:srgbClr val="00B0F0"/>
                </a:solidFill>
              </a:rPr>
              <a:t>ass</a:t>
            </a:r>
            <a:r>
              <a:rPr lang="en-US" sz="3600" b="1" dirty="0" smtClean="0"/>
              <a:t> </a:t>
            </a:r>
            <a:r>
              <a:rPr lang="en-US" sz="3600" b="1" dirty="0" smtClean="0">
                <a:solidFill>
                  <a:srgbClr val="FF0000"/>
                </a:solidFill>
              </a:rPr>
              <a:t>S</a:t>
            </a:r>
            <a:r>
              <a:rPr lang="en-US" sz="3600" b="1" dirty="0">
                <a:solidFill>
                  <a:srgbClr val="00B0F0"/>
                </a:solidFill>
              </a:rPr>
              <a:t>pectrometry</a:t>
            </a:r>
            <a:r>
              <a:rPr lang="en-US" sz="3600" b="1" dirty="0" smtClean="0"/>
              <a:t>  </a:t>
            </a:r>
            <a:r>
              <a:rPr lang="en-US" sz="3600" b="1" dirty="0" smtClean="0">
                <a:solidFill>
                  <a:srgbClr val="00B0F0"/>
                </a:solidFill>
              </a:rPr>
              <a:t>or </a:t>
            </a:r>
            <a:r>
              <a:rPr lang="en-US" sz="3600" b="1" dirty="0" smtClean="0">
                <a:solidFill>
                  <a:srgbClr val="FF0000"/>
                </a:solidFill>
              </a:rPr>
              <a:t>MALDI-TOF/MS</a:t>
            </a:r>
            <a:endParaRPr lang="en-US" sz="3600" b="1" dirty="0">
              <a:solidFill>
                <a:srgbClr val="FF0000"/>
              </a:solidFill>
            </a:endParaRPr>
          </a:p>
        </p:txBody>
      </p:sp>
      <p:pic>
        <p:nvPicPr>
          <p:cNvPr id="2054" name="Picture 6" descr="http://www.connectingforhealth.nhs.uk/systemsandservices/icd/informspec/careerplan/phi/personal/learningweb/leadership/change/tran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2492437"/>
            <a:ext cx="6503077" cy="42703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3.gstatic.com/images?q=tbn:ANd9GcR1CVbtmNPhjiKK63BMqcx1rYw9EU0p-46l9K--TlyJNv47BvJ_Sxweprq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8" y="4955082"/>
            <a:ext cx="198218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harveymackay.com/column/wp-content/uploads/ChangeAhead.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 y="2667000"/>
            <a:ext cx="1966214" cy="23644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7857" y="3124200"/>
            <a:ext cx="825867" cy="369332"/>
          </a:xfrm>
          <a:prstGeom prst="rect">
            <a:avLst/>
          </a:prstGeom>
          <a:noFill/>
        </p:spPr>
        <p:txBody>
          <a:bodyPr wrap="none" rtlCol="0">
            <a:spAutoFit/>
          </a:bodyPr>
          <a:lstStyle/>
          <a:p>
            <a:r>
              <a:rPr lang="en-US" b="1" dirty="0" smtClean="0">
                <a:solidFill>
                  <a:schemeClr val="bg2"/>
                </a:solidFill>
                <a:effectLst>
                  <a:outerShdw blurRad="38100" dist="38100" dir="2700000" algn="tl">
                    <a:srgbClr val="000000">
                      <a:alpha val="43137"/>
                    </a:srgbClr>
                  </a:outerShdw>
                </a:effectLst>
              </a:rPr>
              <a:t>Major</a:t>
            </a:r>
            <a:endParaRPr lang="en-US" b="1" dirty="0">
              <a:solidFill>
                <a:schemeClr val="bg2"/>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a:xfrm>
            <a:off x="457200" y="6172200"/>
            <a:ext cx="2133600" cy="304800"/>
          </a:xfrm>
        </p:spPr>
        <p:txBody>
          <a:bodyPr/>
          <a:lstStyle/>
          <a:p>
            <a:fld id="{1ED6D128-09CC-4217-91BB-A3EA108A7F60}" type="slidenum">
              <a:rPr lang="en-US" smtClean="0"/>
              <a:t>2</a:t>
            </a:fld>
            <a:endParaRPr lang="en-US" dirty="0"/>
          </a:p>
        </p:txBody>
      </p:sp>
    </p:spTree>
    <p:extLst>
      <p:ext uri="{BB962C8B-B14F-4D97-AF65-F5344CB8AC3E}">
        <p14:creationId xmlns:p14="http://schemas.microsoft.com/office/powerpoint/2010/main" val="100731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CHINICLASTICA1.emf"/>
          <p:cNvPicPr>
            <a:picLocks noGrp="1" noChangeAspect="1"/>
          </p:cNvPicPr>
          <p:nvPr>
            <p:ph idx="1"/>
          </p:nvPr>
        </p:nvPicPr>
        <p:blipFill>
          <a:blip r:embed="rId3" cstate="print"/>
          <a:stretch>
            <a:fillRect/>
          </a:stretch>
        </p:blipFill>
        <p:spPr>
          <a:xfrm>
            <a:off x="228600" y="1371600"/>
            <a:ext cx="4241950" cy="4267200"/>
          </a:xfrm>
        </p:spPr>
      </p:pic>
      <p:pic>
        <p:nvPicPr>
          <p:cNvPr id="5" name="Picture 4" descr="WCHITNICLASTICA.emf"/>
          <p:cNvPicPr>
            <a:picLocks noChangeAspect="1"/>
          </p:cNvPicPr>
          <p:nvPr/>
        </p:nvPicPr>
        <p:blipFill>
          <a:blip r:embed="rId4" cstate="print"/>
          <a:stretch>
            <a:fillRect/>
          </a:stretch>
        </p:blipFill>
        <p:spPr>
          <a:xfrm>
            <a:off x="4648200" y="1371600"/>
            <a:ext cx="4267200" cy="4292601"/>
          </a:xfrm>
          <a:prstGeom prst="rect">
            <a:avLst/>
          </a:prstGeom>
        </p:spPr>
      </p:pic>
      <p:sp>
        <p:nvSpPr>
          <p:cNvPr id="3" name="TextBox 2"/>
          <p:cNvSpPr txBox="1"/>
          <p:nvPr/>
        </p:nvSpPr>
        <p:spPr>
          <a:xfrm>
            <a:off x="1600200" y="5692259"/>
            <a:ext cx="888448" cy="369332"/>
          </a:xfrm>
          <a:prstGeom prst="rect">
            <a:avLst/>
          </a:prstGeom>
          <a:noFill/>
        </p:spPr>
        <p:txBody>
          <a:bodyPr wrap="none" rtlCol="0">
            <a:spAutoFit/>
          </a:bodyPr>
          <a:lstStyle/>
          <a:p>
            <a:r>
              <a:rPr lang="en-US" dirty="0" smtClean="0"/>
              <a:t>Spectra</a:t>
            </a:r>
            <a:endParaRPr lang="en-US" dirty="0"/>
          </a:p>
        </p:txBody>
      </p:sp>
      <p:sp>
        <p:nvSpPr>
          <p:cNvPr id="6" name="TextBox 5"/>
          <p:cNvSpPr txBox="1"/>
          <p:nvPr/>
        </p:nvSpPr>
        <p:spPr>
          <a:xfrm>
            <a:off x="5667375" y="5692259"/>
            <a:ext cx="2042290" cy="369332"/>
          </a:xfrm>
          <a:prstGeom prst="rect">
            <a:avLst/>
          </a:prstGeom>
          <a:noFill/>
        </p:spPr>
        <p:txBody>
          <a:bodyPr wrap="none" rtlCol="0">
            <a:spAutoFit/>
          </a:bodyPr>
          <a:lstStyle/>
          <a:p>
            <a:r>
              <a:rPr lang="en-US" dirty="0" smtClean="0"/>
              <a:t>Spectra comparison</a:t>
            </a:r>
            <a:endParaRPr lang="en-US" dirty="0"/>
          </a:p>
        </p:txBody>
      </p:sp>
      <p:sp>
        <p:nvSpPr>
          <p:cNvPr id="7" name="TextBox 6"/>
          <p:cNvSpPr txBox="1"/>
          <p:nvPr/>
        </p:nvSpPr>
        <p:spPr>
          <a:xfrm>
            <a:off x="1752600" y="354746"/>
            <a:ext cx="4420826" cy="646331"/>
          </a:xfrm>
          <a:prstGeom prst="rect">
            <a:avLst/>
          </a:prstGeom>
          <a:noFill/>
        </p:spPr>
        <p:txBody>
          <a:bodyPr wrap="none" rtlCol="0">
            <a:spAutoFit/>
          </a:bodyPr>
          <a:lstStyle/>
          <a:p>
            <a:r>
              <a:rPr lang="en-US"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Wool farti – What!??</a:t>
            </a:r>
          </a:p>
        </p:txBody>
      </p:sp>
      <p:sp>
        <p:nvSpPr>
          <p:cNvPr id="2" name="Slide Number Placeholder 1"/>
          <p:cNvSpPr>
            <a:spLocks noGrp="1"/>
          </p:cNvSpPr>
          <p:nvPr>
            <p:ph type="sldNum" sz="quarter" idx="11"/>
          </p:nvPr>
        </p:nvSpPr>
        <p:spPr>
          <a:xfrm>
            <a:off x="152400" y="6400800"/>
            <a:ext cx="2133600" cy="304800"/>
          </a:xfrm>
        </p:spPr>
        <p:txBody>
          <a:bodyPr/>
          <a:lstStyle/>
          <a:p>
            <a:fld id="{1ED6D128-09CC-4217-91BB-A3EA108A7F60}" type="slidenum">
              <a:rPr lang="en-US" smtClean="0"/>
              <a:t>20</a:t>
            </a:fld>
            <a:endParaRPr lang="en-US" dirty="0"/>
          </a:p>
        </p:txBody>
      </p:sp>
    </p:spTree>
    <p:extLst>
      <p:ext uri="{BB962C8B-B14F-4D97-AF65-F5344CB8AC3E}">
        <p14:creationId xmlns:p14="http://schemas.microsoft.com/office/powerpoint/2010/main" val="3587523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304800"/>
            <a:ext cx="8229600" cy="1143000"/>
          </a:xfrm>
        </p:spPr>
        <p:txBody>
          <a:bodyPr/>
          <a:lstStyle/>
          <a:p>
            <a:r>
              <a:rPr lang="en-US" sz="3600" b="1" i="1" dirty="0">
                <a:solidFill>
                  <a:schemeClr val="accent1">
                    <a:satMod val="150000"/>
                  </a:schemeClr>
                </a:solidFill>
              </a:rPr>
              <a:t>Wohlfahrtiimonas chitinclastica</a:t>
            </a:r>
          </a:p>
        </p:txBody>
      </p:sp>
      <p:sp>
        <p:nvSpPr>
          <p:cNvPr id="3" name="Content Placeholder 2"/>
          <p:cNvSpPr>
            <a:spLocks noGrp="1"/>
          </p:cNvSpPr>
          <p:nvPr>
            <p:ph idx="1"/>
          </p:nvPr>
        </p:nvSpPr>
        <p:spPr>
          <a:xfrm>
            <a:off x="51759" y="1600200"/>
            <a:ext cx="8229600" cy="4525963"/>
          </a:xfrm>
        </p:spPr>
        <p:txBody>
          <a:bodyPr>
            <a:noAutofit/>
          </a:bodyPr>
          <a:lstStyle/>
          <a:p>
            <a:r>
              <a:rPr lang="en-US" sz="1600" dirty="0" smtClean="0"/>
              <a:t>Gram-negative, regular, non-motile rods.  Strictly aerobic. Catalase and oxidase reactions are positive. Strong chitinase activity</a:t>
            </a:r>
          </a:p>
          <a:p>
            <a:r>
              <a:rPr lang="en-US" sz="1600" dirty="0" smtClean="0"/>
              <a:t>Type strain, isolated from 3rd stage larvae of Wohlfahrtia magnifica</a:t>
            </a:r>
          </a:p>
          <a:p>
            <a:pPr lvl="1"/>
            <a:r>
              <a:rPr lang="en-US" sz="1400" b="1" i="1" dirty="0" smtClean="0"/>
              <a:t>Wohlfahrtia magnifica  </a:t>
            </a:r>
            <a:r>
              <a:rPr lang="en-US" sz="1400" i="1" dirty="0" smtClean="0"/>
              <a:t>(</a:t>
            </a:r>
            <a:r>
              <a:rPr lang="en-US" sz="1400" dirty="0" smtClean="0"/>
              <a:t>spotted flesh fly</a:t>
            </a:r>
            <a:r>
              <a:rPr lang="en-US" sz="1400" b="1" dirty="0" smtClean="0"/>
              <a:t>) </a:t>
            </a:r>
            <a:r>
              <a:rPr lang="en-US" sz="1400" dirty="0" smtClean="0"/>
              <a:t>occurs in the Mediterranean basin, Near East, and Central and Eastern Europe.  Not reported in U.S.</a:t>
            </a:r>
          </a:p>
          <a:p>
            <a:pPr lvl="2"/>
            <a:r>
              <a:rPr lang="en-US" sz="1200" dirty="0" smtClean="0"/>
              <a:t>most important myiasis-producing fly affecting camels </a:t>
            </a:r>
            <a:endParaRPr lang="en-US" sz="1200" i="1" dirty="0" smtClean="0"/>
          </a:p>
          <a:p>
            <a:pPr lvl="2"/>
            <a:r>
              <a:rPr lang="en-US" sz="1200" dirty="0" smtClean="0"/>
              <a:t>Cause of </a:t>
            </a:r>
            <a:r>
              <a:rPr lang="en-US" sz="1200" dirty="0" smtClean="0">
                <a:hlinkClick r:id="rId3" action="ppaction://hlinkfile" tooltip="Myiasis"/>
              </a:rPr>
              <a:t>myiasis</a:t>
            </a:r>
            <a:r>
              <a:rPr lang="en-US" sz="1200" dirty="0" smtClean="0"/>
              <a:t> in other </a:t>
            </a:r>
            <a:r>
              <a:rPr lang="en-US" sz="1200" dirty="0" smtClean="0">
                <a:hlinkClick r:id="rId4" action="ppaction://hlinkfile" tooltip="Mammal"/>
              </a:rPr>
              <a:t>mammals</a:t>
            </a:r>
            <a:r>
              <a:rPr lang="en-US" sz="1200" dirty="0" smtClean="0"/>
              <a:t>, mainly in </a:t>
            </a:r>
            <a:r>
              <a:rPr lang="en-US" sz="1200" dirty="0" smtClean="0">
                <a:hlinkClick r:id="rId5" action="ppaction://hlinkfile" tooltip="Sheep"/>
              </a:rPr>
              <a:t>sheep</a:t>
            </a:r>
            <a:r>
              <a:rPr lang="en-US" sz="1200" dirty="0" smtClean="0"/>
              <a:t>, but also in </a:t>
            </a:r>
            <a:r>
              <a:rPr lang="en-US" sz="1200" dirty="0" smtClean="0">
                <a:hlinkClick r:id="rId6" action="ppaction://hlinkfile" tooltip="Cow"/>
              </a:rPr>
              <a:t>cattle</a:t>
            </a:r>
            <a:r>
              <a:rPr lang="en-US" sz="1200" dirty="0" smtClean="0"/>
              <a:t>, </a:t>
            </a:r>
            <a:r>
              <a:rPr lang="en-US" sz="1200" dirty="0" smtClean="0">
                <a:hlinkClick r:id="rId7" action="ppaction://hlinkfile" tooltip="Goat"/>
              </a:rPr>
              <a:t>goat</a:t>
            </a:r>
            <a:r>
              <a:rPr lang="en-US" sz="1200" dirty="0" smtClean="0"/>
              <a:t>, </a:t>
            </a:r>
            <a:r>
              <a:rPr lang="en-US" sz="1200" dirty="0" smtClean="0">
                <a:hlinkClick r:id="rId8" action="ppaction://hlinkfile" tooltip="Horse"/>
              </a:rPr>
              <a:t>horses</a:t>
            </a:r>
            <a:r>
              <a:rPr lang="en-US" sz="1200" dirty="0" smtClean="0"/>
              <a:t> and rarely in </a:t>
            </a:r>
            <a:r>
              <a:rPr lang="en-US" sz="1200" dirty="0" smtClean="0">
                <a:hlinkClick r:id="rId9" action="ppaction://hlinkfile" tooltip="Human"/>
              </a:rPr>
              <a:t>human</a:t>
            </a:r>
            <a:endParaRPr lang="en-US" sz="1200" dirty="0" smtClean="0"/>
          </a:p>
          <a:p>
            <a:pPr lvl="1"/>
            <a:r>
              <a:rPr lang="en-US" sz="1400" dirty="0" smtClean="0"/>
              <a:t>In </a:t>
            </a:r>
            <a:r>
              <a:rPr lang="en-US" sz="1400" i="1" dirty="0" smtClean="0"/>
              <a:t>Cochliomyia</a:t>
            </a:r>
            <a:r>
              <a:rPr lang="en-US" sz="1400" dirty="0" smtClean="0"/>
              <a:t> and</a:t>
            </a:r>
            <a:r>
              <a:rPr lang="en-US" sz="1400" i="1" dirty="0" smtClean="0"/>
              <a:t> Wohlfahrtia </a:t>
            </a:r>
            <a:r>
              <a:rPr lang="en-US" sz="1400" dirty="0" smtClean="0"/>
              <a:t>infestations, larvae feed in the host for about a week, and may migrate from the subdermis to other tissues in the body, often causing extreme damage in the process</a:t>
            </a:r>
          </a:p>
          <a:p>
            <a:r>
              <a:rPr lang="en-US" sz="1600" dirty="0" smtClean="0"/>
              <a:t>Class: Gammaproteobacteria</a:t>
            </a:r>
          </a:p>
          <a:p>
            <a:pPr lvl="1"/>
            <a:r>
              <a:rPr lang="en-US" sz="1400" dirty="0" smtClean="0"/>
              <a:t>Order:  </a:t>
            </a:r>
            <a:r>
              <a:rPr lang="en-US" sz="1400" dirty="0"/>
              <a:t>Xanthomonadales</a:t>
            </a:r>
            <a:r>
              <a:rPr lang="en-US" sz="1400" b="1" dirty="0" smtClean="0"/>
              <a:t> </a:t>
            </a:r>
            <a:endParaRPr lang="en-US" sz="1400" dirty="0" smtClean="0"/>
          </a:p>
          <a:p>
            <a:pPr lvl="2"/>
            <a:r>
              <a:rPr lang="en-US" sz="1200" dirty="0" smtClean="0"/>
              <a:t>Family: </a:t>
            </a:r>
            <a:r>
              <a:rPr lang="en-US" sz="1200" dirty="0"/>
              <a:t>Xanthomonadaceae</a:t>
            </a:r>
            <a:r>
              <a:rPr lang="en-US" sz="1200" b="1" dirty="0" smtClean="0"/>
              <a:t>  </a:t>
            </a:r>
          </a:p>
          <a:p>
            <a:pPr lvl="3"/>
            <a:r>
              <a:rPr lang="en-US" sz="800" b="1" dirty="0" smtClean="0"/>
              <a:t>(</a:t>
            </a:r>
            <a:r>
              <a:rPr lang="en-US" sz="800" dirty="0" smtClean="0"/>
              <a:t>Aspromonas. Luteibacter. Silanimonas. unclassified_Xanthomonadales.  Aquimonas. Dokdonella. Thermomonas. Arenimonas. Rhodanobacter. Lysobacter. Rudaea. </a:t>
            </a:r>
            <a:r>
              <a:rPr lang="en-US" sz="800" b="1" dirty="0" smtClean="0"/>
              <a:t>Stenotrophomonas</a:t>
            </a:r>
            <a:r>
              <a:rPr lang="en-US" sz="800" dirty="0" smtClean="0"/>
              <a:t>. Luteimonas. Dyella. Pseudoxanthomonas. Frateuria. Fulvimonas. Ignatzschineria. </a:t>
            </a:r>
            <a:r>
              <a:rPr lang="en-US" sz="800" b="1" i="1" dirty="0" smtClean="0"/>
              <a:t>Xanthomonas</a:t>
            </a:r>
            <a:r>
              <a:rPr lang="en-US" sz="800" dirty="0" smtClean="0"/>
              <a:t>. Xylella)</a:t>
            </a:r>
          </a:p>
          <a:p>
            <a:pPr lvl="3"/>
            <a:r>
              <a:rPr lang="en-US" sz="1100" dirty="0" smtClean="0"/>
              <a:t>Genus:  Wohlfahrtiimonas</a:t>
            </a:r>
          </a:p>
          <a:p>
            <a:pPr lvl="1"/>
            <a:r>
              <a:rPr lang="en-US" sz="1400" dirty="0" smtClean="0"/>
              <a:t>Habitat</a:t>
            </a:r>
          </a:p>
          <a:p>
            <a:pPr lvl="2"/>
            <a:r>
              <a:rPr lang="en-US" sz="1200" dirty="0" smtClean="0"/>
              <a:t>Fly larvae</a:t>
            </a:r>
          </a:p>
          <a:p>
            <a:pPr lvl="1"/>
            <a:r>
              <a:rPr lang="en-US" sz="1400" dirty="0" smtClean="0"/>
              <a:t>Disease association</a:t>
            </a:r>
          </a:p>
          <a:p>
            <a:pPr lvl="2"/>
            <a:r>
              <a:rPr lang="en-US" sz="1200" dirty="0" smtClean="0"/>
              <a:t>Low pathogenicity, most commonly seen in debilitated or homeless individuals</a:t>
            </a:r>
          </a:p>
          <a:p>
            <a:pPr lvl="3"/>
            <a:r>
              <a:rPr lang="en-US" sz="1100" dirty="0" smtClean="0"/>
              <a:t>60 year old homeless person with open sores. Marseille, France (EID 2009: 15;985)</a:t>
            </a:r>
          </a:p>
          <a:p>
            <a:pPr lvl="3"/>
            <a:r>
              <a:rPr lang="en-US" sz="1100" dirty="0" smtClean="0"/>
              <a:t>70 year old homeless male with open sores. Buenos Aries, Argentina (JCM 49; 2011: 2333-2335) </a:t>
            </a:r>
          </a:p>
          <a:p>
            <a:pPr lvl="3"/>
            <a:r>
              <a:rPr lang="en-US" sz="1100" dirty="0" smtClean="0"/>
              <a:t>83 year old male “questionably competent” with open sores. – Burlington, WI</a:t>
            </a:r>
          </a:p>
          <a:p>
            <a:pPr lvl="3"/>
            <a:endParaRPr lang="en-US" sz="1100" dirty="0"/>
          </a:p>
        </p:txBody>
      </p:sp>
      <p:pic>
        <p:nvPicPr>
          <p:cNvPr id="3074" name="Picture 2" descr="Image of Wohlfahrtia magnifica"/>
          <p:cNvPicPr>
            <a:picLocks noChangeAspect="1" noChangeArrowheads="1"/>
          </p:cNvPicPr>
          <p:nvPr/>
        </p:nvPicPr>
        <p:blipFill>
          <a:blip r:embed="rId10" cstate="print"/>
          <a:srcRect/>
          <a:stretch>
            <a:fillRect/>
          </a:stretch>
        </p:blipFill>
        <p:spPr bwMode="auto">
          <a:xfrm>
            <a:off x="7162800" y="3393232"/>
            <a:ext cx="1712976" cy="873967"/>
          </a:xfrm>
          <a:prstGeom prst="rect">
            <a:avLst/>
          </a:prstGeom>
          <a:noFill/>
        </p:spPr>
      </p:pic>
      <p:pic>
        <p:nvPicPr>
          <p:cNvPr id="3076" name="Picture 4" descr="http://upload.wikimedia.org/wikipedia/commons/thumb/c/ce/WIMap-doton-Burlington.png/250px-WIMap-doton-Burlington.png">
            <a:hlinkClick r:id="rId11" tooltip="Location of Burlington within Wisconsin"/>
          </p:cNvPr>
          <p:cNvPicPr>
            <a:picLocks noChangeAspect="1" noChangeArrowheads="1"/>
          </p:cNvPicPr>
          <p:nvPr/>
        </p:nvPicPr>
        <p:blipFill>
          <a:blip r:embed="rId12" cstate="print"/>
          <a:srcRect/>
          <a:stretch>
            <a:fillRect/>
          </a:stretch>
        </p:blipFill>
        <p:spPr bwMode="auto">
          <a:xfrm>
            <a:off x="7418718" y="4953000"/>
            <a:ext cx="1725282" cy="1828800"/>
          </a:xfrm>
          <a:prstGeom prst="rect">
            <a:avLst/>
          </a:prstGeom>
          <a:noFill/>
        </p:spPr>
      </p:pic>
      <p:sp>
        <p:nvSpPr>
          <p:cNvPr id="2" name="Slide Number Placeholder 1"/>
          <p:cNvSpPr>
            <a:spLocks noGrp="1"/>
          </p:cNvSpPr>
          <p:nvPr>
            <p:ph type="sldNum" sz="quarter" idx="11"/>
          </p:nvPr>
        </p:nvSpPr>
        <p:spPr>
          <a:xfrm>
            <a:off x="381000" y="6324600"/>
            <a:ext cx="2133600" cy="304800"/>
          </a:xfrm>
        </p:spPr>
        <p:txBody>
          <a:bodyPr/>
          <a:lstStyle/>
          <a:p>
            <a:fld id="{1ED6D128-09CC-4217-91BB-A3EA108A7F60}" type="slidenum">
              <a:rPr lang="en-US" smtClean="0"/>
              <a:t>21</a:t>
            </a:fld>
            <a:endParaRPr lang="en-US" dirty="0"/>
          </a:p>
        </p:txBody>
      </p:sp>
    </p:spTree>
    <p:extLst>
      <p:ext uri="{BB962C8B-B14F-4D97-AF65-F5344CB8AC3E}">
        <p14:creationId xmlns:p14="http://schemas.microsoft.com/office/powerpoint/2010/main" val="20304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US" sz="3600" b="1" dirty="0">
                <a:solidFill>
                  <a:schemeClr val="accent1">
                    <a:satMod val="150000"/>
                  </a:schemeClr>
                </a:solidFill>
              </a:rPr>
              <a:t>Summary - </a:t>
            </a:r>
            <a:r>
              <a:rPr lang="en-US" sz="3600" b="1" i="1" dirty="0">
                <a:solidFill>
                  <a:schemeClr val="accent1">
                    <a:satMod val="150000"/>
                  </a:schemeClr>
                </a:solidFill>
              </a:rPr>
              <a:t>Wohlfahrtiimonas </a:t>
            </a:r>
            <a:r>
              <a:rPr lang="en-US" sz="4000" b="1" i="1" dirty="0">
                <a:solidFill>
                  <a:schemeClr val="accent1">
                    <a:satMod val="150000"/>
                  </a:schemeClr>
                </a:solidFill>
              </a:rPr>
              <a:t>chitinclastica</a:t>
            </a:r>
          </a:p>
        </p:txBody>
      </p:sp>
      <p:sp>
        <p:nvSpPr>
          <p:cNvPr id="3" name="Content Placeholder 2"/>
          <p:cNvSpPr>
            <a:spLocks noGrp="1"/>
          </p:cNvSpPr>
          <p:nvPr>
            <p:ph idx="1"/>
          </p:nvPr>
        </p:nvSpPr>
        <p:spPr>
          <a:xfrm>
            <a:off x="304800" y="1981200"/>
            <a:ext cx="8077200" cy="3657599"/>
          </a:xfrm>
        </p:spPr>
        <p:txBody>
          <a:bodyPr>
            <a:noAutofit/>
          </a:bodyPr>
          <a:lstStyle/>
          <a:p>
            <a:r>
              <a:rPr lang="en-US" sz="2400" dirty="0" smtClean="0"/>
              <a:t>MALDI-TOF gave correct ID within 30 hours of culture collection</a:t>
            </a:r>
          </a:p>
          <a:p>
            <a:pPr lvl="1"/>
            <a:r>
              <a:rPr lang="en-US" sz="2000" dirty="0" smtClean="0"/>
              <a:t>ID not reliable using conventional methods</a:t>
            </a:r>
          </a:p>
          <a:p>
            <a:pPr lvl="1"/>
            <a:r>
              <a:rPr lang="en-US" sz="2000" dirty="0" smtClean="0"/>
              <a:t>Sent to referral lab for Sequencing  - took 10 days</a:t>
            </a:r>
          </a:p>
          <a:p>
            <a:r>
              <a:rPr lang="en-US" sz="2400" dirty="0" smtClean="0"/>
              <a:t>Literature review</a:t>
            </a:r>
          </a:p>
          <a:p>
            <a:pPr lvl="1"/>
            <a:r>
              <a:rPr lang="en-US" sz="2000" dirty="0" smtClean="0"/>
              <a:t>Associated with open sores in </a:t>
            </a:r>
            <a:r>
              <a:rPr lang="en-US" sz="2000" dirty="0"/>
              <a:t>debilitated </a:t>
            </a:r>
            <a:r>
              <a:rPr lang="en-US" sz="2000" dirty="0" smtClean="0"/>
              <a:t>or homeless individuals </a:t>
            </a:r>
          </a:p>
          <a:p>
            <a:pPr lvl="2"/>
            <a:r>
              <a:rPr lang="en-US" sz="1800" dirty="0" smtClean="0"/>
              <a:t>Limited pathogenicity</a:t>
            </a:r>
          </a:p>
          <a:p>
            <a:pPr lvl="2"/>
            <a:r>
              <a:rPr lang="en-US" sz="1800" b="1" i="1" dirty="0" smtClean="0"/>
              <a:t>Wohlfahrtia magnifica </a:t>
            </a:r>
            <a:r>
              <a:rPr lang="en-US" sz="1800" dirty="0" smtClean="0"/>
              <a:t>not reporting in U.S.</a:t>
            </a:r>
          </a:p>
          <a:p>
            <a:pPr lvl="3"/>
            <a:r>
              <a:rPr lang="en-US" sz="1800" dirty="0" smtClean="0"/>
              <a:t>Another vector?</a:t>
            </a:r>
          </a:p>
          <a:p>
            <a:pPr lvl="1"/>
            <a:r>
              <a:rPr lang="en-US" sz="2000" dirty="0" smtClean="0"/>
              <a:t>Very sensitive to </a:t>
            </a:r>
            <a:r>
              <a:rPr lang="el-GR" sz="2000" dirty="0" smtClean="0"/>
              <a:t>β</a:t>
            </a:r>
            <a:r>
              <a:rPr lang="en-US" sz="2000" dirty="0" smtClean="0"/>
              <a:t>-lactams, aminoglycosides, flouroquinolones.</a:t>
            </a:r>
            <a:endParaRPr lang="en-US" sz="2000" dirty="0"/>
          </a:p>
        </p:txBody>
      </p:sp>
      <p:sp>
        <p:nvSpPr>
          <p:cNvPr id="4" name="Slide Number Placeholder 3"/>
          <p:cNvSpPr>
            <a:spLocks noGrp="1"/>
          </p:cNvSpPr>
          <p:nvPr>
            <p:ph type="sldNum" sz="quarter" idx="11"/>
          </p:nvPr>
        </p:nvSpPr>
        <p:spPr/>
        <p:txBody>
          <a:bodyPr/>
          <a:lstStyle/>
          <a:p>
            <a:fld id="{1ED6D128-09CC-4217-91BB-A3EA108A7F60}" type="slidenum">
              <a:rPr lang="en-US" smtClean="0"/>
              <a:t>22</a:t>
            </a:fld>
            <a:endParaRPr lang="en-US" dirty="0"/>
          </a:p>
        </p:txBody>
      </p:sp>
    </p:spTree>
    <p:extLst>
      <p:ext uri="{BB962C8B-B14F-4D97-AF65-F5344CB8AC3E}">
        <p14:creationId xmlns:p14="http://schemas.microsoft.com/office/powerpoint/2010/main" val="34256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4953000"/>
          </a:xfrm>
        </p:spPr>
        <p:txBody>
          <a:bodyPr>
            <a:noAutofit/>
          </a:bodyPr>
          <a:lstStyle/>
          <a:p>
            <a:r>
              <a:rPr lang="en-US" sz="1800" b="1" dirty="0" smtClean="0"/>
              <a:t>Nonfermenters</a:t>
            </a:r>
          </a:p>
          <a:p>
            <a:pPr lvl="1"/>
            <a:r>
              <a:rPr lang="en-US" sz="1600" i="1" dirty="0" smtClean="0"/>
              <a:t>Achromobacter denitrificans, Actinomyces europaeus</a:t>
            </a:r>
            <a:r>
              <a:rPr lang="en-US" sz="1600" dirty="0" smtClean="0"/>
              <a:t>, </a:t>
            </a:r>
          </a:p>
          <a:p>
            <a:r>
              <a:rPr lang="en-US" sz="1800" b="1" dirty="0" smtClean="0"/>
              <a:t>Diptheroids</a:t>
            </a:r>
          </a:p>
          <a:p>
            <a:pPr lvl="1"/>
            <a:r>
              <a:rPr lang="en-US" sz="1600" i="1" dirty="0" smtClean="0"/>
              <a:t>Arthrobacter cumminsii, Propionibacterium propion</a:t>
            </a:r>
            <a:r>
              <a:rPr lang="en-US" sz="1600" dirty="0" smtClean="0"/>
              <a:t>icum</a:t>
            </a:r>
          </a:p>
          <a:p>
            <a:r>
              <a:rPr lang="en-US" sz="1800" b="1" dirty="0" smtClean="0"/>
              <a:t>Anaerobic Gram positive Cocci</a:t>
            </a:r>
          </a:p>
          <a:p>
            <a:pPr lvl="1"/>
            <a:r>
              <a:rPr lang="en-US" sz="1600" i="1" dirty="0" smtClean="0"/>
              <a:t>Finegoldia magna, Globicatella sanguinis, Parvimonas micra, Peptoniphilus indolicus, Pediococcus parvulus</a:t>
            </a:r>
          </a:p>
          <a:p>
            <a:r>
              <a:rPr lang="en-US" sz="1800" b="1" dirty="0" smtClean="0"/>
              <a:t>Gram positive bacilli</a:t>
            </a:r>
          </a:p>
          <a:p>
            <a:pPr lvl="1"/>
            <a:r>
              <a:rPr lang="en-US" sz="1600" i="1" dirty="0" smtClean="0"/>
              <a:t>Aneurinbacillus aneurinilyticus, bacillus atrophaeus, Bacillus badius, Bacillus simplex, Bacillus sporothermodurans, Carnobacterium divergens, Carnobacterium maltaromaticum, Clostridium fallax, Clostridium tyrobutyricum, Collinsella aerofaciens, Corynebacterium aurimucosum, Corynebacterium auris, corynebacterium bovis, Eggerthella lenta, Geobacillus thermodenitrificans, Lysinibacillus fusiformis, Lysinibacillus sphaericus, Weissella confusa, Virgibacillus pantothenticus, </a:t>
            </a:r>
          </a:p>
          <a:p>
            <a:r>
              <a:rPr lang="en-US" sz="1800" b="1" dirty="0" smtClean="0"/>
              <a:t>Gram negative bacilli</a:t>
            </a:r>
          </a:p>
          <a:p>
            <a:pPr lvl="1"/>
            <a:r>
              <a:rPr lang="en-US" sz="1600" i="1" dirty="0" smtClean="0"/>
              <a:t>Arcobacter cryaerophilus, Campylobacter sputorum spp.,  Capnocytophaga ochracea, Capnocytophaga sputigena, Delftia acidvorans, Raoultella terrigena, Proteus hauseri</a:t>
            </a:r>
          </a:p>
          <a:p>
            <a:r>
              <a:rPr lang="en-US" sz="1800" b="1" dirty="0" smtClean="0"/>
              <a:t>Yeast</a:t>
            </a:r>
          </a:p>
          <a:p>
            <a:pPr lvl="1"/>
            <a:r>
              <a:rPr lang="en-US" sz="1600" i="1" dirty="0" smtClean="0"/>
              <a:t>Candida dattila, Candida hellenica, Candida melibiosica, Candida norvegica, Candida silvicola, Candida valida, Cryptococcus humicola, Crypotcoccus curvatus, </a:t>
            </a:r>
            <a:r>
              <a:rPr lang="en-US" sz="1800" b="1" i="1" dirty="0" smtClean="0"/>
              <a:t>Cryptococcus gattii</a:t>
            </a:r>
            <a:r>
              <a:rPr lang="en-US" sz="1600" i="1" dirty="0" smtClean="0"/>
              <a:t>,  Debaryomyces carsonii, Saccharomyces kluyveri</a:t>
            </a:r>
            <a:endParaRPr lang="en-US" sz="1600" i="1" dirty="0"/>
          </a:p>
        </p:txBody>
      </p:sp>
      <p:sp>
        <p:nvSpPr>
          <p:cNvPr id="2" name="Title 1"/>
          <p:cNvSpPr>
            <a:spLocks noGrp="1"/>
          </p:cNvSpPr>
          <p:nvPr>
            <p:ph type="title"/>
          </p:nvPr>
        </p:nvSpPr>
        <p:spPr>
          <a:xfrm>
            <a:off x="304800" y="-304800"/>
            <a:ext cx="9040091" cy="1143000"/>
          </a:xfrm>
        </p:spPr>
        <p:txBody>
          <a:bodyPr>
            <a:noAutofit/>
          </a:bodyPr>
          <a:lstStyle/>
          <a:p>
            <a:pPr algn="ctr"/>
            <a:r>
              <a:rPr lang="en-US" sz="2400" b="1" dirty="0">
                <a:solidFill>
                  <a:schemeClr val="accent1">
                    <a:satMod val="150000"/>
                  </a:schemeClr>
                </a:solidFill>
              </a:rPr>
              <a:t>Additional Microorganisms Identified By </a:t>
            </a:r>
            <a:r>
              <a:rPr lang="en-US" sz="2400" b="1" dirty="0" smtClean="0">
                <a:solidFill>
                  <a:schemeClr val="accent1">
                    <a:satMod val="150000"/>
                  </a:schemeClr>
                </a:solidFill>
              </a:rPr>
              <a:t/>
            </a:r>
            <a:br>
              <a:rPr lang="en-US" sz="2400" b="1" dirty="0" smtClean="0">
                <a:solidFill>
                  <a:schemeClr val="accent1">
                    <a:satMod val="150000"/>
                  </a:schemeClr>
                </a:solidFill>
              </a:rPr>
            </a:br>
            <a:r>
              <a:rPr lang="en-US" sz="2400" b="1" dirty="0" smtClean="0">
                <a:solidFill>
                  <a:schemeClr val="accent1">
                    <a:satMod val="150000"/>
                  </a:schemeClr>
                </a:solidFill>
              </a:rPr>
              <a:t>MALDI-TOF – Partial List</a:t>
            </a:r>
            <a:endParaRPr lang="en-US" sz="2400" b="1" dirty="0">
              <a:solidFill>
                <a:schemeClr val="accent1">
                  <a:satMod val="150000"/>
                </a:schemeClr>
              </a:solidFill>
            </a:endParaRPr>
          </a:p>
        </p:txBody>
      </p:sp>
      <p:sp>
        <p:nvSpPr>
          <p:cNvPr id="4" name="Slide Number Placeholder 3"/>
          <p:cNvSpPr>
            <a:spLocks noGrp="1"/>
          </p:cNvSpPr>
          <p:nvPr>
            <p:ph type="sldNum" sz="quarter" idx="11"/>
          </p:nvPr>
        </p:nvSpPr>
        <p:spPr>
          <a:xfrm>
            <a:off x="152400" y="6400800"/>
            <a:ext cx="2133600" cy="304800"/>
          </a:xfrm>
        </p:spPr>
        <p:txBody>
          <a:bodyPr/>
          <a:lstStyle/>
          <a:p>
            <a:fld id="{1ED6D128-09CC-4217-91BB-A3EA108A7F60}" type="slidenum">
              <a:rPr lang="en-US" smtClean="0"/>
              <a:t>23</a:t>
            </a:fld>
            <a:endParaRPr lang="en-US" dirty="0"/>
          </a:p>
        </p:txBody>
      </p:sp>
    </p:spTree>
    <p:extLst>
      <p:ext uri="{BB962C8B-B14F-4D97-AF65-F5344CB8AC3E}">
        <p14:creationId xmlns:p14="http://schemas.microsoft.com/office/powerpoint/2010/main" val="1855230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page19.pdf"/>
          <p:cNvPicPr>
            <a:picLocks noChangeAspect="1"/>
          </p:cNvPicPr>
          <p:nvPr/>
        </p:nvPicPr>
        <p:blipFill>
          <a:blip r:embed="rId3" cstate="print"/>
          <a:srcRect/>
          <a:stretch>
            <a:fillRect/>
          </a:stretch>
        </p:blipFill>
        <p:spPr bwMode="auto">
          <a:xfrm>
            <a:off x="-4482" y="-35859"/>
            <a:ext cx="9144000" cy="6858000"/>
          </a:xfrm>
          <a:prstGeom prst="rect">
            <a:avLst/>
          </a:prstGeom>
          <a:noFill/>
          <a:ln w="9525">
            <a:noFill/>
            <a:miter lim="800000"/>
            <a:headEnd/>
            <a:tailEnd/>
          </a:ln>
        </p:spPr>
      </p:pic>
      <p:sp>
        <p:nvSpPr>
          <p:cNvPr id="25603" name="Rectangle 1026"/>
          <p:cNvSpPr txBox="1">
            <a:spLocks noChangeArrowheads="1"/>
          </p:cNvSpPr>
          <p:nvPr/>
        </p:nvSpPr>
        <p:spPr bwMode="auto">
          <a:xfrm>
            <a:off x="381000" y="0"/>
            <a:ext cx="8686800" cy="914400"/>
          </a:xfrm>
          <a:prstGeom prst="rect">
            <a:avLst/>
          </a:prstGeom>
          <a:noFill/>
          <a:ln w="9525">
            <a:noFill/>
            <a:miter lim="800000"/>
            <a:headEnd/>
            <a:tailEnd/>
          </a:ln>
          <a:effectLst/>
        </p:spPr>
        <p:txBody>
          <a:bodyPr lIns="0" anchor="b"/>
          <a:lstStyle/>
          <a:p>
            <a:r>
              <a:rPr lang="en-US" sz="3600" b="1" dirty="0" smtClean="0">
                <a:solidFill>
                  <a:schemeClr val="accent1">
                    <a:satMod val="150000"/>
                  </a:schemeClr>
                </a:solidFill>
                <a:effectLst>
                  <a:outerShdw blurRad="38100" dist="38100" dir="2700000" algn="tl">
                    <a:srgbClr val="000000">
                      <a:alpha val="43137"/>
                    </a:srgbClr>
                  </a:outerShdw>
                </a:effectLst>
                <a:latin typeface="+mj-lt"/>
                <a:ea typeface="+mj-ea"/>
                <a:cs typeface="+mj-cs"/>
              </a:rPr>
              <a:t>MALDI-TOF Workflow </a:t>
            </a:r>
            <a:r>
              <a:rPr lang="en-US"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Overview</a:t>
            </a:r>
          </a:p>
        </p:txBody>
      </p:sp>
      <p:sp>
        <p:nvSpPr>
          <p:cNvPr id="2" name="Slide Number Placeholder 1"/>
          <p:cNvSpPr>
            <a:spLocks noGrp="1"/>
          </p:cNvSpPr>
          <p:nvPr>
            <p:ph type="sldNum" sz="quarter" idx="11"/>
          </p:nvPr>
        </p:nvSpPr>
        <p:spPr/>
        <p:txBody>
          <a:bodyPr/>
          <a:lstStyle/>
          <a:p>
            <a:fld id="{1ED6D128-09CC-4217-91BB-A3EA108A7F60}" type="slidenum">
              <a:rPr lang="en-US" smtClean="0"/>
              <a:t>24</a:t>
            </a:fld>
            <a:endParaRPr lang="en-US" dirty="0"/>
          </a:p>
        </p:txBody>
      </p:sp>
    </p:spTree>
    <p:extLst>
      <p:ext uri="{BB962C8B-B14F-4D97-AF65-F5344CB8AC3E}">
        <p14:creationId xmlns:p14="http://schemas.microsoft.com/office/powerpoint/2010/main" val="406129938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828800" y="1566851"/>
            <a:ext cx="1808163" cy="1557349"/>
          </a:xfrm>
          <a:prstGeom prst="rect">
            <a:avLst/>
          </a:prstGeom>
          <a:noFill/>
          <a:ln w="9525">
            <a:noFill/>
            <a:miter lim="800000"/>
            <a:headEnd/>
            <a:tailEnd/>
          </a:ln>
          <a:effectLst/>
        </p:spPr>
        <p:txBody>
          <a:bodyPr>
            <a:spAutoFit/>
          </a:bodyPr>
          <a:lstStyle/>
          <a:p>
            <a:pPr algn="ctr">
              <a:spcBef>
                <a:spcPct val="20000"/>
              </a:spcBef>
              <a:buClr>
                <a:srgbClr val="4DA836"/>
              </a:buClr>
              <a:buSzPct val="70000"/>
              <a:buFont typeface="Wingdings 2" pitchFamily="18" charset="2"/>
              <a:buNone/>
            </a:pPr>
            <a:r>
              <a:rPr lang="fr-FR" sz="1400" b="1" dirty="0">
                <a:cs typeface="Arial" pitchFamily="34" charset="0"/>
              </a:rPr>
              <a:t>Add matrix solution*</a:t>
            </a:r>
          </a:p>
          <a:p>
            <a:pPr algn="ctr">
              <a:spcBef>
                <a:spcPct val="20000"/>
              </a:spcBef>
              <a:buClr>
                <a:srgbClr val="4DA836"/>
              </a:buClr>
              <a:buSzPct val="70000"/>
              <a:buFont typeface="Wingdings 2" pitchFamily="18" charset="2"/>
              <a:buNone/>
            </a:pPr>
            <a:endParaRPr lang="fr-FR" sz="1400" b="1" dirty="0">
              <a:cs typeface="Arial" pitchFamily="34" charset="0"/>
            </a:endParaRPr>
          </a:p>
          <a:p>
            <a:pPr algn="ctr">
              <a:spcBef>
                <a:spcPct val="20000"/>
              </a:spcBef>
              <a:buClr>
                <a:srgbClr val="4DA836"/>
              </a:buClr>
              <a:buSzPct val="70000"/>
              <a:buFont typeface="Wingdings 2" pitchFamily="18" charset="2"/>
              <a:buNone/>
            </a:pPr>
            <a:endParaRPr lang="fr-FR" sz="1400" dirty="0" smtClean="0">
              <a:cs typeface="Arial" pitchFamily="34" charset="0"/>
            </a:endParaRPr>
          </a:p>
          <a:p>
            <a:pPr algn="ctr">
              <a:spcBef>
                <a:spcPct val="20000"/>
              </a:spcBef>
              <a:buClr>
                <a:srgbClr val="4DA836"/>
              </a:buClr>
              <a:buSzPct val="70000"/>
              <a:buFont typeface="Wingdings 2" pitchFamily="18" charset="2"/>
              <a:buNone/>
            </a:pPr>
            <a:r>
              <a:rPr lang="fr-FR" sz="1400" b="1" dirty="0" smtClean="0">
                <a:cs typeface="Arial" pitchFamily="34" charset="0"/>
              </a:rPr>
              <a:t>Air </a:t>
            </a:r>
            <a:r>
              <a:rPr lang="fr-FR" sz="1400" b="1" dirty="0">
                <a:cs typeface="Arial" pitchFamily="34" charset="0"/>
              </a:rPr>
              <a:t>dry for 1-2 min.</a:t>
            </a:r>
          </a:p>
          <a:p>
            <a:pPr algn="ctr">
              <a:spcBef>
                <a:spcPct val="20000"/>
              </a:spcBef>
              <a:buClr>
                <a:srgbClr val="4DA836"/>
              </a:buClr>
              <a:buSzPct val="70000"/>
              <a:buFont typeface="Wingdings 2" pitchFamily="18" charset="2"/>
              <a:buNone/>
            </a:pPr>
            <a:endParaRPr lang="fr-FR" sz="1400" dirty="0">
              <a:cs typeface="Arial" pitchFamily="34" charset="0"/>
            </a:endParaRPr>
          </a:p>
        </p:txBody>
      </p:sp>
      <p:sp>
        <p:nvSpPr>
          <p:cNvPr id="9219" name="Rectangle 3"/>
          <p:cNvSpPr>
            <a:spLocks noGrp="1" noChangeArrowheads="1"/>
          </p:cNvSpPr>
          <p:nvPr>
            <p:ph type="title"/>
          </p:nvPr>
        </p:nvSpPr>
        <p:spPr>
          <a:xfrm>
            <a:off x="685800" y="-381000"/>
            <a:ext cx="7434455" cy="1143000"/>
          </a:xfrm>
        </p:spPr>
        <p:txBody>
          <a:bodyPr>
            <a:noAutofit/>
          </a:bodyPr>
          <a:lstStyle/>
          <a:p>
            <a:pPr eaLnBrk="1" hangingPunct="1"/>
            <a:r>
              <a:rPr lang="en-US" sz="3600" b="1" dirty="0">
                <a:solidFill>
                  <a:schemeClr val="accent1">
                    <a:satMod val="150000"/>
                  </a:schemeClr>
                </a:solidFill>
              </a:rPr>
              <a:t>MALDI TOF Sample Preparation</a:t>
            </a:r>
          </a:p>
        </p:txBody>
      </p:sp>
      <p:grpSp>
        <p:nvGrpSpPr>
          <p:cNvPr id="2" name="Group 13"/>
          <p:cNvGrpSpPr>
            <a:grpSpLocks/>
          </p:cNvGrpSpPr>
          <p:nvPr/>
        </p:nvGrpSpPr>
        <p:grpSpPr bwMode="auto">
          <a:xfrm>
            <a:off x="6157773" y="1849438"/>
            <a:ext cx="2927487" cy="3795712"/>
            <a:chOff x="6158384" y="1849323"/>
            <a:chExt cx="2927270" cy="3795706"/>
          </a:xfrm>
        </p:grpSpPr>
        <p:grpSp>
          <p:nvGrpSpPr>
            <p:cNvPr id="3" name="Group 30"/>
            <p:cNvGrpSpPr>
              <a:grpSpLocks/>
            </p:cNvGrpSpPr>
            <p:nvPr/>
          </p:nvGrpSpPr>
          <p:grpSpPr bwMode="auto">
            <a:xfrm>
              <a:off x="7228776" y="4002608"/>
              <a:ext cx="1856878" cy="1642421"/>
              <a:chOff x="1152" y="1920"/>
              <a:chExt cx="720" cy="672"/>
            </a:xfrm>
          </p:grpSpPr>
          <p:grpSp>
            <p:nvGrpSpPr>
              <p:cNvPr id="4" name="Group 31"/>
              <p:cNvGrpSpPr>
                <a:grpSpLocks/>
              </p:cNvGrpSpPr>
              <p:nvPr/>
            </p:nvGrpSpPr>
            <p:grpSpPr bwMode="auto">
              <a:xfrm>
                <a:off x="1152" y="1920"/>
                <a:ext cx="720" cy="672"/>
                <a:chOff x="1056" y="1056"/>
                <a:chExt cx="2352" cy="2256"/>
              </a:xfrm>
            </p:grpSpPr>
            <p:pic>
              <p:nvPicPr>
                <p:cNvPr id="9256" name="Picture 32"/>
                <p:cNvPicPr>
                  <a:picLocks noChangeAspect="1" noChangeArrowheads="1"/>
                </p:cNvPicPr>
                <p:nvPr/>
              </p:nvPicPr>
              <p:blipFill>
                <a:blip r:embed="rId3" cstate="print"/>
                <a:srcRect/>
                <a:stretch>
                  <a:fillRect/>
                </a:stretch>
              </p:blipFill>
              <p:spPr bwMode="auto">
                <a:xfrm>
                  <a:off x="1414" y="1056"/>
                  <a:ext cx="1526" cy="1632"/>
                </a:xfrm>
                <a:prstGeom prst="rect">
                  <a:avLst/>
                </a:prstGeom>
                <a:noFill/>
                <a:ln w="9525">
                  <a:noFill/>
                  <a:miter lim="800000"/>
                  <a:headEnd/>
                  <a:tailEnd/>
                </a:ln>
                <a:effectLst/>
              </p:spPr>
            </p:pic>
            <p:pic>
              <p:nvPicPr>
                <p:cNvPr id="9257" name="Picture 33" descr="Ordinateur de bureau HP Compaq dc7700 format ultra-plat - Ordinateurs de bureau professionnels"/>
                <p:cNvPicPr>
                  <a:picLocks noChangeAspect="1" noChangeArrowheads="1"/>
                </p:cNvPicPr>
                <p:nvPr/>
              </p:nvPicPr>
              <p:blipFill>
                <a:blip r:embed="rId4" cstate="print"/>
                <a:srcRect t="28346" b="28346"/>
                <a:stretch>
                  <a:fillRect/>
                </a:stretch>
              </p:blipFill>
              <p:spPr bwMode="auto">
                <a:xfrm>
                  <a:off x="1056" y="2293"/>
                  <a:ext cx="2352" cy="1019"/>
                </a:xfrm>
                <a:prstGeom prst="rect">
                  <a:avLst/>
                </a:prstGeom>
                <a:noFill/>
                <a:ln w="9525">
                  <a:noFill/>
                  <a:miter lim="800000"/>
                  <a:headEnd/>
                  <a:tailEnd/>
                </a:ln>
              </p:spPr>
            </p:pic>
            <p:sp>
              <p:nvSpPr>
                <p:cNvPr id="9258" name="AutoShape 34"/>
                <p:cNvSpPr>
                  <a:spLocks noChangeArrowheads="1"/>
                </p:cNvSpPr>
                <p:nvPr/>
              </p:nvSpPr>
              <p:spPr bwMode="auto">
                <a:xfrm>
                  <a:off x="2016" y="2304"/>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w="9525">
                  <a:noFill/>
                  <a:miter lim="800000"/>
                  <a:headEnd/>
                  <a:tailEnd/>
                </a:ln>
              </p:spPr>
              <p:txBody>
                <a:bodyPr wrap="none" anchor="ctr"/>
                <a:lstStyle/>
                <a:p>
                  <a:endParaRPr lang="en-US" dirty="0"/>
                </a:p>
              </p:txBody>
            </p:sp>
          </p:grpSp>
          <p:pic>
            <p:nvPicPr>
              <p:cNvPr id="9255" name="Picture 35"/>
              <p:cNvPicPr>
                <a:picLocks noChangeAspect="1" noChangeArrowheads="1"/>
              </p:cNvPicPr>
              <p:nvPr/>
            </p:nvPicPr>
            <p:blipFill>
              <a:blip r:embed="rId5" cstate="print"/>
              <a:srcRect/>
              <a:stretch>
                <a:fillRect/>
              </a:stretch>
            </p:blipFill>
            <p:spPr bwMode="auto">
              <a:xfrm>
                <a:off x="1200" y="1953"/>
                <a:ext cx="528" cy="351"/>
              </a:xfrm>
              <a:prstGeom prst="rect">
                <a:avLst/>
              </a:prstGeom>
              <a:noFill/>
              <a:ln w="9525">
                <a:noFill/>
                <a:miter lim="800000"/>
                <a:headEnd/>
                <a:tailEnd/>
              </a:ln>
              <a:effectLst/>
            </p:spPr>
          </p:pic>
        </p:grpSp>
        <p:sp>
          <p:nvSpPr>
            <p:cNvPr id="9253" name="Text Box 44"/>
            <p:cNvSpPr txBox="1">
              <a:spLocks noChangeArrowheads="1"/>
            </p:cNvSpPr>
            <p:nvPr/>
          </p:nvSpPr>
          <p:spPr bwMode="auto">
            <a:xfrm>
              <a:off x="6158384" y="1849323"/>
              <a:ext cx="1365979" cy="307777"/>
            </a:xfrm>
            <a:prstGeom prst="rect">
              <a:avLst/>
            </a:prstGeom>
            <a:noFill/>
            <a:ln w="9525">
              <a:noFill/>
              <a:miter lim="800000"/>
              <a:headEnd/>
              <a:tailEnd/>
            </a:ln>
            <a:effectLst/>
          </p:spPr>
          <p:txBody>
            <a:bodyPr wrap="none">
              <a:spAutoFit/>
            </a:bodyPr>
            <a:lstStyle/>
            <a:p>
              <a:pPr algn="ctr">
                <a:spcBef>
                  <a:spcPct val="20000"/>
                </a:spcBef>
                <a:buClr>
                  <a:srgbClr val="4DA836"/>
                </a:buClr>
                <a:buSzPct val="70000"/>
                <a:buFont typeface="Wingdings 2" pitchFamily="18" charset="2"/>
                <a:buNone/>
              </a:pPr>
              <a:r>
                <a:rPr lang="fr-FR" sz="1400" b="1" dirty="0">
                  <a:cs typeface="Arial" pitchFamily="34" charset="0"/>
                </a:rPr>
                <a:t>Create Spectra</a:t>
              </a:r>
            </a:p>
          </p:txBody>
        </p:sp>
      </p:grpSp>
      <p:grpSp>
        <p:nvGrpSpPr>
          <p:cNvPr id="6" name="Group 12"/>
          <p:cNvGrpSpPr>
            <a:grpSpLocks/>
          </p:cNvGrpSpPr>
          <p:nvPr/>
        </p:nvGrpSpPr>
        <p:grpSpPr bwMode="auto">
          <a:xfrm>
            <a:off x="5089525" y="2881313"/>
            <a:ext cx="2217738" cy="3440112"/>
            <a:chOff x="5088755" y="2880634"/>
            <a:chExt cx="2218773" cy="3441283"/>
          </a:xfrm>
        </p:grpSpPr>
        <p:pic>
          <p:nvPicPr>
            <p:cNvPr id="9250" name="Picture 36"/>
            <p:cNvPicPr>
              <a:picLocks noChangeAspect="1" noChangeArrowheads="1"/>
            </p:cNvPicPr>
            <p:nvPr/>
          </p:nvPicPr>
          <p:blipFill>
            <a:blip r:embed="rId6" cstate="print"/>
            <a:srcRect l="17610" r="15723"/>
            <a:stretch>
              <a:fillRect/>
            </a:stretch>
          </p:blipFill>
          <p:spPr bwMode="auto">
            <a:xfrm>
              <a:off x="5841796" y="2880634"/>
              <a:ext cx="1465732" cy="3441283"/>
            </a:xfrm>
            <a:prstGeom prst="rect">
              <a:avLst/>
            </a:prstGeom>
            <a:noFill/>
            <a:ln w="9525">
              <a:noFill/>
              <a:miter lim="800000"/>
              <a:headEnd/>
              <a:tailEnd/>
            </a:ln>
          </p:spPr>
        </p:pic>
        <p:sp>
          <p:nvSpPr>
            <p:cNvPr id="9251" name="Line 49"/>
            <p:cNvSpPr>
              <a:spLocks noChangeShapeType="1"/>
            </p:cNvSpPr>
            <p:nvPr/>
          </p:nvSpPr>
          <p:spPr bwMode="auto">
            <a:xfrm flipV="1">
              <a:off x="5088755" y="5190970"/>
              <a:ext cx="662846" cy="15017"/>
            </a:xfrm>
            <a:prstGeom prst="line">
              <a:avLst/>
            </a:prstGeom>
            <a:noFill/>
            <a:ln w="22225">
              <a:solidFill>
                <a:srgbClr val="FF0000"/>
              </a:solidFill>
              <a:round/>
              <a:headEnd/>
              <a:tailEnd type="triangle" w="med" len="med"/>
            </a:ln>
            <a:effectLst/>
          </p:spPr>
          <p:txBody>
            <a:bodyPr wrap="none" anchor="ctr"/>
            <a:lstStyle/>
            <a:p>
              <a:endParaRPr lang="en-US" dirty="0"/>
            </a:p>
          </p:txBody>
        </p:sp>
      </p:grpSp>
      <p:grpSp>
        <p:nvGrpSpPr>
          <p:cNvPr id="7" name="Group 9"/>
          <p:cNvGrpSpPr>
            <a:grpSpLocks/>
          </p:cNvGrpSpPr>
          <p:nvPr/>
        </p:nvGrpSpPr>
        <p:grpSpPr bwMode="auto">
          <a:xfrm>
            <a:off x="2101850" y="2876550"/>
            <a:ext cx="1282700" cy="3507981"/>
            <a:chOff x="2143260" y="3149743"/>
            <a:chExt cx="1282476" cy="3508373"/>
          </a:xfrm>
        </p:grpSpPr>
        <p:pic>
          <p:nvPicPr>
            <p:cNvPr id="9248" name="Picture 56" descr="N:\Documents and Settings\galberti\Bureau\Slide.JPG"/>
            <p:cNvPicPr>
              <a:picLocks noChangeAspect="1" noChangeArrowheads="1"/>
            </p:cNvPicPr>
            <p:nvPr/>
          </p:nvPicPr>
          <p:blipFill>
            <a:blip r:embed="rId7" cstate="print"/>
            <a:srcRect/>
            <a:stretch>
              <a:fillRect/>
            </a:stretch>
          </p:blipFill>
          <p:spPr bwMode="auto">
            <a:xfrm>
              <a:off x="2143260" y="3149743"/>
              <a:ext cx="1282476" cy="2955502"/>
            </a:xfrm>
            <a:prstGeom prst="rect">
              <a:avLst/>
            </a:prstGeom>
            <a:noFill/>
            <a:ln w="9525">
              <a:noFill/>
              <a:miter lim="800000"/>
              <a:headEnd/>
              <a:tailEnd/>
            </a:ln>
          </p:spPr>
        </p:pic>
        <p:sp>
          <p:nvSpPr>
            <p:cNvPr id="9249" name="Text Box 51"/>
            <p:cNvSpPr txBox="1">
              <a:spLocks noChangeArrowheads="1"/>
            </p:cNvSpPr>
            <p:nvPr/>
          </p:nvSpPr>
          <p:spPr bwMode="auto">
            <a:xfrm>
              <a:off x="2185347" y="6091744"/>
              <a:ext cx="1126971" cy="566372"/>
            </a:xfrm>
            <a:prstGeom prst="rect">
              <a:avLst/>
            </a:prstGeom>
            <a:noFill/>
            <a:ln w="9525">
              <a:noFill/>
              <a:miter lim="800000"/>
              <a:headEnd/>
              <a:tailEnd/>
            </a:ln>
            <a:effectLst/>
          </p:spPr>
          <p:txBody>
            <a:bodyPr wrap="none">
              <a:spAutoFit/>
            </a:bodyPr>
            <a:lstStyle/>
            <a:p>
              <a:pPr algn="ctr">
                <a:spcBef>
                  <a:spcPct val="20000"/>
                </a:spcBef>
                <a:buClr>
                  <a:srgbClr val="4DA836"/>
                </a:buClr>
                <a:buSzPct val="70000"/>
                <a:buFont typeface="Wingdings 2" pitchFamily="18" charset="2"/>
                <a:buNone/>
              </a:pPr>
              <a:r>
                <a:rPr lang="fr-FR" sz="1400" dirty="0">
                  <a:cs typeface="Arial" pitchFamily="34" charset="0"/>
                </a:rPr>
                <a:t>Target </a:t>
              </a:r>
              <a:r>
                <a:rPr lang="fr-FR" sz="1400" dirty="0" smtClean="0">
                  <a:cs typeface="Arial" pitchFamily="34" charset="0"/>
                </a:rPr>
                <a:t>Slide</a:t>
              </a:r>
            </a:p>
            <a:p>
              <a:pPr algn="ctr">
                <a:spcBef>
                  <a:spcPct val="20000"/>
                </a:spcBef>
                <a:buClr>
                  <a:srgbClr val="4DA836"/>
                </a:buClr>
                <a:buSzPct val="70000"/>
                <a:buFont typeface="Wingdings 2" pitchFamily="18" charset="2"/>
                <a:buNone/>
              </a:pPr>
              <a:r>
                <a:rPr lang="fr-FR" sz="1400" dirty="0" smtClean="0">
                  <a:cs typeface="Arial" pitchFamily="34" charset="0"/>
                </a:rPr>
                <a:t>48 wells</a:t>
              </a:r>
              <a:endParaRPr lang="fr-FR" sz="1400" dirty="0">
                <a:cs typeface="Arial" pitchFamily="34" charset="0"/>
              </a:endParaRPr>
            </a:p>
          </p:txBody>
        </p:sp>
      </p:grpSp>
      <p:sp>
        <p:nvSpPr>
          <p:cNvPr id="5" name="Chevron 4"/>
          <p:cNvSpPr/>
          <p:nvPr/>
        </p:nvSpPr>
        <p:spPr bwMode="auto">
          <a:xfrm>
            <a:off x="77559" y="1070649"/>
            <a:ext cx="1901363" cy="338554"/>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spAutoFit/>
          </a:bodyPr>
          <a:lstStyle/>
          <a:p>
            <a:pPr marL="477838" algn="just">
              <a:spcBef>
                <a:spcPct val="20000"/>
              </a:spcBef>
              <a:buClr>
                <a:srgbClr val="4DA836"/>
              </a:buClr>
              <a:buSzPct val="70000"/>
              <a:buFont typeface="Wingdings 2" charset="0"/>
              <a:buNone/>
              <a:defRPr/>
            </a:pPr>
            <a:r>
              <a:rPr lang="en-US" dirty="0">
                <a:solidFill>
                  <a:schemeClr val="bg1"/>
                </a:solidFill>
              </a:rPr>
              <a:t>Step 1</a:t>
            </a:r>
          </a:p>
        </p:txBody>
      </p:sp>
      <p:sp>
        <p:nvSpPr>
          <p:cNvPr id="29" name="Chevron 28"/>
          <p:cNvSpPr/>
          <p:nvPr/>
        </p:nvSpPr>
        <p:spPr bwMode="auto">
          <a:xfrm>
            <a:off x="1868713" y="1070649"/>
            <a:ext cx="1940754" cy="338554"/>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spAutoFit/>
          </a:bodyPr>
          <a:lstStyle/>
          <a:p>
            <a:pPr marL="477838" algn="just">
              <a:spcBef>
                <a:spcPct val="20000"/>
              </a:spcBef>
              <a:buClr>
                <a:srgbClr val="4DA836"/>
              </a:buClr>
              <a:buSzPct val="70000"/>
              <a:buFont typeface="Wingdings 2" charset="0"/>
              <a:buNone/>
              <a:defRPr/>
            </a:pPr>
            <a:r>
              <a:rPr lang="en-US" dirty="0">
                <a:solidFill>
                  <a:schemeClr val="bg1"/>
                </a:solidFill>
              </a:rPr>
              <a:t>Step 2</a:t>
            </a:r>
          </a:p>
        </p:txBody>
      </p:sp>
      <p:sp>
        <p:nvSpPr>
          <p:cNvPr id="30" name="Chevron 29"/>
          <p:cNvSpPr/>
          <p:nvPr/>
        </p:nvSpPr>
        <p:spPr bwMode="auto">
          <a:xfrm>
            <a:off x="3692133" y="1075719"/>
            <a:ext cx="1804216" cy="338554"/>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spAutoFit/>
          </a:bodyPr>
          <a:lstStyle/>
          <a:p>
            <a:pPr marL="477838" algn="just">
              <a:spcBef>
                <a:spcPct val="20000"/>
              </a:spcBef>
              <a:buClr>
                <a:srgbClr val="4DA836"/>
              </a:buClr>
              <a:buSzPct val="70000"/>
              <a:buFont typeface="Wingdings 2" charset="0"/>
              <a:buNone/>
              <a:defRPr/>
            </a:pPr>
            <a:r>
              <a:rPr lang="en-US" dirty="0">
                <a:solidFill>
                  <a:schemeClr val="bg1"/>
                </a:solidFill>
              </a:rPr>
              <a:t>Step 3</a:t>
            </a:r>
          </a:p>
        </p:txBody>
      </p:sp>
      <p:sp>
        <p:nvSpPr>
          <p:cNvPr id="31" name="Chevron 30"/>
          <p:cNvSpPr/>
          <p:nvPr/>
        </p:nvSpPr>
        <p:spPr bwMode="auto">
          <a:xfrm>
            <a:off x="5353437" y="1066800"/>
            <a:ext cx="2157975" cy="338554"/>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spAutoFit/>
          </a:bodyPr>
          <a:lstStyle/>
          <a:p>
            <a:pPr marL="477838" algn="just">
              <a:spcBef>
                <a:spcPct val="20000"/>
              </a:spcBef>
              <a:buClr>
                <a:srgbClr val="4DA836"/>
              </a:buClr>
              <a:buSzPct val="70000"/>
              <a:buFont typeface="Wingdings 2" charset="0"/>
              <a:buNone/>
              <a:defRPr/>
            </a:pPr>
            <a:r>
              <a:rPr lang="en-US" dirty="0">
                <a:solidFill>
                  <a:schemeClr val="bg1"/>
                </a:solidFill>
              </a:rPr>
              <a:t>Step 4</a:t>
            </a:r>
          </a:p>
        </p:txBody>
      </p:sp>
      <p:grpSp>
        <p:nvGrpSpPr>
          <p:cNvPr id="8" name="Group 10"/>
          <p:cNvGrpSpPr>
            <a:grpSpLocks/>
          </p:cNvGrpSpPr>
          <p:nvPr/>
        </p:nvGrpSpPr>
        <p:grpSpPr bwMode="auto">
          <a:xfrm>
            <a:off x="76200" y="1776413"/>
            <a:ext cx="2243138" cy="3590925"/>
            <a:chOff x="75724" y="1776148"/>
            <a:chExt cx="2244394" cy="3590686"/>
          </a:xfrm>
        </p:grpSpPr>
        <p:grpSp>
          <p:nvGrpSpPr>
            <p:cNvPr id="9" name="Group 8"/>
            <p:cNvGrpSpPr>
              <a:grpSpLocks/>
            </p:cNvGrpSpPr>
            <p:nvPr/>
          </p:nvGrpSpPr>
          <p:grpSpPr bwMode="auto">
            <a:xfrm>
              <a:off x="75724" y="1776148"/>
              <a:ext cx="2244394" cy="3590686"/>
              <a:chOff x="53584" y="1958322"/>
              <a:chExt cx="2244394" cy="3590686"/>
            </a:xfrm>
          </p:grpSpPr>
          <p:pic>
            <p:nvPicPr>
              <p:cNvPr id="9244" name="Picture 7" descr="Photo-loop 007"/>
              <p:cNvPicPr>
                <a:picLocks noChangeAspect="1" noChangeArrowheads="1"/>
              </p:cNvPicPr>
              <p:nvPr/>
            </p:nvPicPr>
            <p:blipFill>
              <a:blip r:embed="rId8" cstate="print"/>
              <a:srcRect l="14285" t="4762" r="21429" b="9525"/>
              <a:stretch>
                <a:fillRect/>
              </a:stretch>
            </p:blipFill>
            <p:spPr bwMode="auto">
              <a:xfrm>
                <a:off x="239233" y="2828625"/>
                <a:ext cx="1518945" cy="1518945"/>
              </a:xfrm>
              <a:prstGeom prst="rect">
                <a:avLst/>
              </a:prstGeom>
              <a:noFill/>
              <a:ln w="9525">
                <a:noFill/>
                <a:miter lim="800000"/>
                <a:headEnd/>
                <a:tailEnd/>
              </a:ln>
            </p:spPr>
          </p:pic>
          <p:sp>
            <p:nvSpPr>
              <p:cNvPr id="9245" name="Line 6"/>
              <p:cNvSpPr>
                <a:spLocks noChangeShapeType="1"/>
              </p:cNvSpPr>
              <p:nvPr/>
            </p:nvSpPr>
            <p:spPr bwMode="auto">
              <a:xfrm flipV="1">
                <a:off x="936165" y="3352800"/>
                <a:ext cx="1361813" cy="12307"/>
              </a:xfrm>
              <a:prstGeom prst="line">
                <a:avLst/>
              </a:prstGeom>
              <a:noFill/>
              <a:ln w="22225">
                <a:solidFill>
                  <a:srgbClr val="FF0000"/>
                </a:solidFill>
                <a:round/>
                <a:headEnd/>
                <a:tailEnd type="triangle" w="med" len="med"/>
              </a:ln>
              <a:effectLst/>
            </p:spPr>
            <p:txBody>
              <a:bodyPr wrap="none" anchor="ctr"/>
              <a:lstStyle/>
              <a:p>
                <a:endParaRPr lang="en-US" dirty="0"/>
              </a:p>
            </p:txBody>
          </p:sp>
          <p:sp>
            <p:nvSpPr>
              <p:cNvPr id="9246" name="Text Box 53"/>
              <p:cNvSpPr txBox="1">
                <a:spLocks noChangeArrowheads="1"/>
              </p:cNvSpPr>
              <p:nvPr/>
            </p:nvSpPr>
            <p:spPr bwMode="auto">
              <a:xfrm>
                <a:off x="166360" y="4767256"/>
                <a:ext cx="1681446" cy="781752"/>
              </a:xfrm>
              <a:prstGeom prst="rect">
                <a:avLst/>
              </a:prstGeom>
              <a:noFill/>
              <a:ln w="9525">
                <a:noFill/>
                <a:miter lim="800000"/>
                <a:headEnd/>
                <a:tailEnd/>
              </a:ln>
              <a:effectLst/>
            </p:spPr>
            <p:txBody>
              <a:bodyPr>
                <a:spAutoFit/>
              </a:bodyPr>
              <a:lstStyle/>
              <a:p>
                <a:pPr algn="ctr">
                  <a:spcBef>
                    <a:spcPct val="20000"/>
                  </a:spcBef>
                  <a:buClr>
                    <a:srgbClr val="4DA836"/>
                  </a:buClr>
                  <a:buSzPct val="70000"/>
                  <a:buFont typeface="Wingdings 2" pitchFamily="18" charset="2"/>
                  <a:buNone/>
                </a:pPr>
                <a:r>
                  <a:rPr lang="fr-FR" sz="1400" b="1" dirty="0">
                    <a:cs typeface="Arial" pitchFamily="34" charset="0"/>
                  </a:rPr>
                  <a:t>Bacteria, molds, yeasts,</a:t>
                </a:r>
              </a:p>
              <a:p>
                <a:pPr algn="ctr">
                  <a:spcBef>
                    <a:spcPct val="20000"/>
                  </a:spcBef>
                  <a:buClr>
                    <a:srgbClr val="4DA836"/>
                  </a:buClr>
                  <a:buSzPct val="70000"/>
                  <a:buFont typeface="Wingdings 2" pitchFamily="18" charset="2"/>
                  <a:buNone/>
                </a:pPr>
                <a:r>
                  <a:rPr lang="fr-FR" sz="1400" b="1" dirty="0">
                    <a:cs typeface="Arial" pitchFamily="34" charset="0"/>
                  </a:rPr>
                  <a:t>mycobacteria</a:t>
                </a:r>
              </a:p>
            </p:txBody>
          </p:sp>
          <p:sp>
            <p:nvSpPr>
              <p:cNvPr id="9247" name="Rectangle 6"/>
              <p:cNvSpPr>
                <a:spLocks noChangeArrowheads="1"/>
              </p:cNvSpPr>
              <p:nvPr/>
            </p:nvSpPr>
            <p:spPr bwMode="auto">
              <a:xfrm>
                <a:off x="53584" y="1958322"/>
                <a:ext cx="1753581" cy="646288"/>
              </a:xfrm>
              <a:prstGeom prst="rect">
                <a:avLst/>
              </a:prstGeom>
              <a:noFill/>
              <a:ln w="9525">
                <a:noFill/>
                <a:miter lim="800000"/>
                <a:headEnd/>
                <a:tailEnd/>
              </a:ln>
            </p:spPr>
            <p:txBody>
              <a:bodyPr wrap="square">
                <a:spAutoFit/>
              </a:bodyPr>
              <a:lstStyle/>
              <a:p>
                <a:pPr algn="ctr">
                  <a:spcBef>
                    <a:spcPct val="20000"/>
                  </a:spcBef>
                  <a:buClr>
                    <a:srgbClr val="4DA836"/>
                  </a:buClr>
                  <a:buSzPct val="70000"/>
                  <a:buFont typeface="Wingdings 2" pitchFamily="18" charset="2"/>
                  <a:buNone/>
                </a:pPr>
                <a:r>
                  <a:rPr lang="fr-FR" sz="1200" b="1" dirty="0">
                    <a:cs typeface="Arial" pitchFamily="34" charset="0"/>
                  </a:rPr>
                  <a:t>Spot target slide with direct </a:t>
                </a:r>
                <a:r>
                  <a:rPr lang="fr-FR" sz="1200" b="1" dirty="0" smtClean="0">
                    <a:cs typeface="Arial" pitchFamily="34" charset="0"/>
                  </a:rPr>
                  <a:t>colony (can be up to 5 days old).</a:t>
                </a:r>
                <a:endParaRPr lang="fr-FR" sz="1200" b="1" dirty="0">
                  <a:cs typeface="Arial" pitchFamily="34" charset="0"/>
                </a:endParaRPr>
              </a:p>
            </p:txBody>
          </p:sp>
        </p:grpSp>
        <p:sp>
          <p:nvSpPr>
            <p:cNvPr id="9243" name="Oval 5"/>
            <p:cNvSpPr>
              <a:spLocks noChangeArrowheads="1"/>
            </p:cNvSpPr>
            <p:nvPr/>
          </p:nvSpPr>
          <p:spPr bwMode="auto">
            <a:xfrm>
              <a:off x="799028" y="3094426"/>
              <a:ext cx="159278" cy="519316"/>
            </a:xfrm>
            <a:prstGeom prst="ellipse">
              <a:avLst/>
            </a:prstGeom>
            <a:noFill/>
            <a:ln w="25400" algn="ctr">
              <a:solidFill>
                <a:srgbClr val="FF0000"/>
              </a:solidFill>
              <a:round/>
              <a:headEnd/>
              <a:tailEnd/>
            </a:ln>
          </p:spPr>
          <p:txBody>
            <a:bodyPr>
              <a:spAutoFit/>
            </a:bodyPr>
            <a:lstStyle/>
            <a:p>
              <a:pPr marL="671513" indent="-193675" algn="just">
                <a:spcBef>
                  <a:spcPct val="20000"/>
                </a:spcBef>
                <a:buClr>
                  <a:srgbClr val="4DA836"/>
                </a:buClr>
                <a:buSzPct val="70000"/>
                <a:buFont typeface="Wingdings 2" pitchFamily="18" charset="2"/>
                <a:buChar char="¢"/>
              </a:pPr>
              <a:endParaRPr lang="en-US" dirty="0"/>
            </a:p>
          </p:txBody>
        </p:sp>
      </p:grpSp>
      <p:grpSp>
        <p:nvGrpSpPr>
          <p:cNvPr id="10" name="Group 14"/>
          <p:cNvGrpSpPr>
            <a:grpSpLocks/>
          </p:cNvGrpSpPr>
          <p:nvPr/>
        </p:nvGrpSpPr>
        <p:grpSpPr bwMode="auto">
          <a:xfrm>
            <a:off x="3430588" y="1531936"/>
            <a:ext cx="2017712" cy="4106864"/>
            <a:chOff x="3430002" y="1524474"/>
            <a:chExt cx="2018972" cy="4106907"/>
          </a:xfrm>
        </p:grpSpPr>
        <p:sp>
          <p:nvSpPr>
            <p:cNvPr id="9238" name="Text Box 43"/>
            <p:cNvSpPr txBox="1">
              <a:spLocks noChangeArrowheads="1"/>
            </p:cNvSpPr>
            <p:nvPr/>
          </p:nvSpPr>
          <p:spPr bwMode="auto">
            <a:xfrm>
              <a:off x="3781246" y="1524474"/>
              <a:ext cx="1629604" cy="307780"/>
            </a:xfrm>
            <a:prstGeom prst="rect">
              <a:avLst/>
            </a:prstGeom>
            <a:noFill/>
            <a:ln w="9525">
              <a:noFill/>
              <a:miter lim="800000"/>
              <a:headEnd/>
              <a:tailEnd/>
            </a:ln>
            <a:effectLst/>
          </p:spPr>
          <p:txBody>
            <a:bodyPr>
              <a:spAutoFit/>
            </a:bodyPr>
            <a:lstStyle/>
            <a:p>
              <a:pPr algn="ctr">
                <a:spcBef>
                  <a:spcPct val="20000"/>
                </a:spcBef>
                <a:buClr>
                  <a:srgbClr val="4DA836"/>
                </a:buClr>
                <a:buSzPct val="70000"/>
                <a:buFont typeface="Wingdings 2" pitchFamily="18" charset="2"/>
                <a:buNone/>
              </a:pPr>
              <a:r>
                <a:rPr lang="fr-FR" sz="1400" b="1" dirty="0">
                  <a:cs typeface="Arial" pitchFamily="34" charset="0"/>
                </a:rPr>
                <a:t>Load target slides</a:t>
              </a:r>
            </a:p>
          </p:txBody>
        </p:sp>
        <p:grpSp>
          <p:nvGrpSpPr>
            <p:cNvPr id="11" name="Group 11"/>
            <p:cNvGrpSpPr>
              <a:grpSpLocks/>
            </p:cNvGrpSpPr>
            <p:nvPr/>
          </p:nvGrpSpPr>
          <p:grpSpPr bwMode="auto">
            <a:xfrm>
              <a:off x="3430002" y="4279095"/>
              <a:ext cx="2018972" cy="1352286"/>
              <a:chOff x="3430002" y="4279095"/>
              <a:chExt cx="2018972" cy="1352286"/>
            </a:xfrm>
          </p:grpSpPr>
          <p:pic>
            <p:nvPicPr>
              <p:cNvPr id="9240" name="Picture 46" descr="fleximass_1_449x400[1]"/>
              <p:cNvPicPr>
                <a:picLocks noChangeAspect="1" noChangeArrowheads="1"/>
              </p:cNvPicPr>
              <p:nvPr/>
            </p:nvPicPr>
            <p:blipFill>
              <a:blip r:embed="rId9" cstate="print"/>
              <a:srcRect/>
              <a:stretch>
                <a:fillRect/>
              </a:stretch>
            </p:blipFill>
            <p:spPr bwMode="auto">
              <a:xfrm>
                <a:off x="3931301" y="4279095"/>
                <a:ext cx="1517673" cy="1352286"/>
              </a:xfrm>
              <a:prstGeom prst="rect">
                <a:avLst/>
              </a:prstGeom>
              <a:noFill/>
              <a:ln w="9525">
                <a:noFill/>
                <a:miter lim="800000"/>
                <a:headEnd/>
                <a:tailEnd/>
              </a:ln>
            </p:spPr>
          </p:pic>
          <p:sp>
            <p:nvSpPr>
              <p:cNvPr id="9241" name="Line 49"/>
              <p:cNvSpPr>
                <a:spLocks noChangeShapeType="1"/>
              </p:cNvSpPr>
              <p:nvPr/>
            </p:nvSpPr>
            <p:spPr bwMode="auto">
              <a:xfrm>
                <a:off x="3430002" y="4559759"/>
                <a:ext cx="502297" cy="0"/>
              </a:xfrm>
              <a:prstGeom prst="line">
                <a:avLst/>
              </a:prstGeom>
              <a:noFill/>
              <a:ln w="22225">
                <a:solidFill>
                  <a:srgbClr val="FF0000"/>
                </a:solidFill>
                <a:round/>
                <a:headEnd/>
                <a:tailEnd type="triangle" w="med" len="med"/>
              </a:ln>
              <a:effectLst/>
            </p:spPr>
            <p:txBody>
              <a:bodyPr wrap="none" anchor="ctr"/>
              <a:lstStyle/>
              <a:p>
                <a:endParaRPr lang="en-US" dirty="0"/>
              </a:p>
            </p:txBody>
          </p:sp>
        </p:grpSp>
      </p:grpSp>
      <p:sp>
        <p:nvSpPr>
          <p:cNvPr id="9237" name="Rectangle 7"/>
          <p:cNvSpPr>
            <a:spLocks noChangeArrowheads="1"/>
          </p:cNvSpPr>
          <p:nvPr/>
        </p:nvSpPr>
        <p:spPr bwMode="auto">
          <a:xfrm>
            <a:off x="-367287" y="6400800"/>
            <a:ext cx="6487674" cy="369332"/>
          </a:xfrm>
          <a:prstGeom prst="rect">
            <a:avLst/>
          </a:prstGeom>
          <a:noFill/>
          <a:ln w="9525">
            <a:noFill/>
            <a:miter lim="800000"/>
            <a:headEnd/>
            <a:tailEnd/>
          </a:ln>
        </p:spPr>
        <p:txBody>
          <a:bodyPr wrap="none">
            <a:spAutoFit/>
          </a:bodyPr>
          <a:lstStyle/>
          <a:p>
            <a:pPr marL="285750" indent="-285750" algn="ctr">
              <a:spcBef>
                <a:spcPct val="20000"/>
              </a:spcBef>
              <a:buClr>
                <a:srgbClr val="4DA836"/>
              </a:buClr>
              <a:buSzPct val="70000"/>
              <a:buFont typeface="Arial" pitchFamily="34" charset="0"/>
              <a:buChar char="•"/>
            </a:pPr>
            <a:r>
              <a:rPr lang="fr-FR" b="1" dirty="0" smtClean="0">
                <a:cs typeface="Arial" pitchFamily="34" charset="0"/>
              </a:rPr>
              <a:t>Matrix </a:t>
            </a:r>
            <a:r>
              <a:rPr lang="fr-FR" b="1" dirty="0">
                <a:cs typeface="Arial" pitchFamily="34" charset="0"/>
              </a:rPr>
              <a:t>Solution: (0.5 µl </a:t>
            </a:r>
            <a:r>
              <a:rPr lang="fr-FR" b="1" dirty="0">
                <a:cs typeface="Arial" pitchFamily="34" charset="0"/>
                <a:sym typeface="Symbol" pitchFamily="18" charset="2"/>
              </a:rPr>
              <a:t>-cyano-4-hydroxycinnamic </a:t>
            </a:r>
            <a:r>
              <a:rPr lang="fr-FR" b="1" dirty="0" smtClean="0">
                <a:cs typeface="Arial" pitchFamily="34" charset="0"/>
                <a:sym typeface="Symbol" pitchFamily="18" charset="2"/>
              </a:rPr>
              <a:t>acid)</a:t>
            </a:r>
          </a:p>
        </p:txBody>
      </p:sp>
      <p:pic>
        <p:nvPicPr>
          <p:cNvPr id="35" name="Picture 2" descr="ALPHA-CYANO-4-HYDROXYCINNAMIC ACID Structure"/>
          <p:cNvPicPr>
            <a:picLocks noChangeAspect="1" noChangeArrowheads="1"/>
          </p:cNvPicPr>
          <p:nvPr/>
        </p:nvPicPr>
        <p:blipFill>
          <a:blip r:embed="rId10" cstate="print">
            <a:duotone>
              <a:prstClr val="black"/>
              <a:schemeClr val="accent1">
                <a:tint val="45000"/>
                <a:satMod val="400000"/>
              </a:schemeClr>
            </a:duotone>
          </a:blip>
          <a:srcRect/>
          <a:stretch>
            <a:fillRect/>
          </a:stretch>
        </p:blipFill>
        <p:spPr bwMode="auto">
          <a:xfrm>
            <a:off x="2286000" y="2133600"/>
            <a:ext cx="838200" cy="408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Rectangle 35"/>
          <p:cNvSpPr>
            <a:spLocks noChangeArrowheads="1"/>
          </p:cNvSpPr>
          <p:nvPr/>
        </p:nvSpPr>
        <p:spPr bwMode="auto">
          <a:xfrm>
            <a:off x="3429000" y="1930180"/>
            <a:ext cx="2636686" cy="736820"/>
          </a:xfrm>
          <a:prstGeom prst="rect">
            <a:avLst/>
          </a:prstGeom>
          <a:solidFill>
            <a:srgbClr val="FFFF99"/>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r>
              <a:rPr lang="en-US" sz="1200" dirty="0">
                <a:solidFill>
                  <a:schemeClr val="bg1"/>
                </a:solidFill>
              </a:rPr>
              <a:t>NOTE:</a:t>
            </a:r>
          </a:p>
          <a:p>
            <a:r>
              <a:rPr lang="en-US" sz="1050" dirty="0">
                <a:solidFill>
                  <a:schemeClr val="bg1"/>
                </a:solidFill>
              </a:rPr>
              <a:t>Other sample types:</a:t>
            </a:r>
          </a:p>
          <a:p>
            <a:pPr>
              <a:buFontTx/>
              <a:buChar char="-"/>
            </a:pPr>
            <a:r>
              <a:rPr lang="en-US" sz="1050" dirty="0">
                <a:solidFill>
                  <a:schemeClr val="bg1"/>
                </a:solidFill>
              </a:rPr>
              <a:t> sediment from positive blood cultures</a:t>
            </a:r>
          </a:p>
          <a:p>
            <a:pPr>
              <a:buFontTx/>
              <a:buChar char="-"/>
            </a:pPr>
            <a:r>
              <a:rPr lang="en-US" sz="1050" dirty="0">
                <a:solidFill>
                  <a:schemeClr val="bg1"/>
                </a:solidFill>
              </a:rPr>
              <a:t> sediment from certain specimen (e.g. urines</a:t>
            </a:r>
            <a:r>
              <a:rPr lang="en-US" sz="1200" dirty="0">
                <a:solidFill>
                  <a:schemeClr val="bg1"/>
                </a:solidFill>
              </a:rPr>
              <a:t>)</a:t>
            </a:r>
          </a:p>
        </p:txBody>
      </p:sp>
      <p:sp>
        <p:nvSpPr>
          <p:cNvPr id="12" name="Slide Number Placeholder 11"/>
          <p:cNvSpPr>
            <a:spLocks noGrp="1"/>
          </p:cNvSpPr>
          <p:nvPr>
            <p:ph type="sldNum" sz="quarter" idx="11"/>
          </p:nvPr>
        </p:nvSpPr>
        <p:spPr/>
        <p:txBody>
          <a:bodyPr/>
          <a:lstStyle/>
          <a:p>
            <a:fld id="{1ED6D128-09CC-4217-91BB-A3EA108A7F60}" type="slidenum">
              <a:rPr lang="en-US" smtClean="0"/>
              <a:t>25</a:t>
            </a:fld>
            <a:endParaRPr lang="en-US" dirty="0"/>
          </a:p>
        </p:txBody>
      </p:sp>
    </p:spTree>
    <p:extLst>
      <p:ext uri="{BB962C8B-B14F-4D97-AF65-F5344CB8AC3E}">
        <p14:creationId xmlns:p14="http://schemas.microsoft.com/office/powerpoint/2010/main" val="1057048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wipe(left)">
                                      <p:cBhvr>
                                        <p:cTn id="18" dur="500"/>
                                        <p:tgtEl>
                                          <p:spTgt spid="20483"/>
                                        </p:tgtEl>
                                      </p:cBhvr>
                                    </p:animEffect>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22" presetClass="entr" presetSubtype="8"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76200"/>
            <a:ext cx="5595815"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6172200"/>
            <a:ext cx="1752600" cy="276999"/>
          </a:xfrm>
          <a:prstGeom prst="rect">
            <a:avLst/>
          </a:prstGeom>
          <a:noFill/>
        </p:spPr>
        <p:txBody>
          <a:bodyPr wrap="square" rtlCol="0">
            <a:spAutoFit/>
          </a:bodyPr>
          <a:lstStyle/>
          <a:p>
            <a:r>
              <a:rPr lang="en-US" sz="1200" dirty="0" smtClean="0"/>
              <a:t>CMR 26;547-603, 2013</a:t>
            </a:r>
            <a:endParaRPr lang="en-US" sz="1200" dirty="0"/>
          </a:p>
        </p:txBody>
      </p:sp>
      <p:sp>
        <p:nvSpPr>
          <p:cNvPr id="2" name="Slide Number Placeholder 1"/>
          <p:cNvSpPr>
            <a:spLocks noGrp="1"/>
          </p:cNvSpPr>
          <p:nvPr>
            <p:ph type="sldNum" sz="quarter" idx="11"/>
          </p:nvPr>
        </p:nvSpPr>
        <p:spPr>
          <a:xfrm>
            <a:off x="457200" y="6144399"/>
            <a:ext cx="2133600" cy="304800"/>
          </a:xfrm>
        </p:spPr>
        <p:txBody>
          <a:bodyPr/>
          <a:lstStyle/>
          <a:p>
            <a:fld id="{1ED6D128-09CC-4217-91BB-A3EA108A7F60}" type="slidenum">
              <a:rPr lang="en-US" smtClean="0"/>
              <a:t>26</a:t>
            </a:fld>
            <a:endParaRPr lang="en-US" dirty="0"/>
          </a:p>
        </p:txBody>
      </p:sp>
    </p:spTree>
    <p:extLst>
      <p:ext uri="{BB962C8B-B14F-4D97-AF65-F5344CB8AC3E}">
        <p14:creationId xmlns:p14="http://schemas.microsoft.com/office/powerpoint/2010/main" val="541814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533400"/>
            <a:ext cx="7010400" cy="908050"/>
          </a:xfrm>
        </p:spPr>
        <p:txBody>
          <a:bodyPr/>
          <a:lstStyle/>
          <a:p>
            <a:pPr algn="ctr" eaLnBrk="1" hangingPunct="1"/>
            <a:r>
              <a:rPr lang="en-GB" sz="3600" b="1" dirty="0">
                <a:solidFill>
                  <a:schemeClr val="accent1">
                    <a:satMod val="150000"/>
                  </a:schemeClr>
                </a:solidFill>
              </a:rPr>
              <a:t>MALDI-TOF</a:t>
            </a:r>
            <a:r>
              <a:rPr lang="en-GB" sz="3600" b="1" dirty="0"/>
              <a:t> </a:t>
            </a:r>
            <a:r>
              <a:rPr lang="en-GB" sz="3600" b="1" dirty="0">
                <a:solidFill>
                  <a:schemeClr val="accent1">
                    <a:satMod val="150000"/>
                  </a:schemeClr>
                </a:solidFill>
              </a:rPr>
              <a:t>MS </a:t>
            </a:r>
            <a:r>
              <a:rPr lang="en-GB" sz="3600" b="1" dirty="0" smtClean="0">
                <a:solidFill>
                  <a:schemeClr val="accent1">
                    <a:satMod val="150000"/>
                  </a:schemeClr>
                </a:solidFill>
              </a:rPr>
              <a:t/>
            </a:r>
            <a:br>
              <a:rPr lang="en-GB" sz="3600" b="1" dirty="0" smtClean="0">
                <a:solidFill>
                  <a:schemeClr val="accent1">
                    <a:satMod val="150000"/>
                  </a:schemeClr>
                </a:solidFill>
              </a:rPr>
            </a:br>
            <a:r>
              <a:rPr lang="en-GB" sz="3600" b="1" dirty="0" smtClean="0">
                <a:solidFill>
                  <a:schemeClr val="accent1">
                    <a:satMod val="150000"/>
                  </a:schemeClr>
                </a:solidFill>
              </a:rPr>
              <a:t>Time Studies</a:t>
            </a:r>
            <a:endParaRPr lang="en-US" sz="3600" b="1" dirty="0">
              <a:solidFill>
                <a:schemeClr val="accent1">
                  <a:satMod val="150000"/>
                </a:schemeClr>
              </a:solidFill>
            </a:endParaRPr>
          </a:p>
        </p:txBody>
      </p:sp>
      <p:graphicFrame>
        <p:nvGraphicFramePr>
          <p:cNvPr id="24580" name="Object 9"/>
          <p:cNvGraphicFramePr>
            <a:graphicFrameLocks noChangeAspect="1"/>
          </p:cNvGraphicFramePr>
          <p:nvPr>
            <p:extLst>
              <p:ext uri="{D42A27DB-BD31-4B8C-83A1-F6EECF244321}">
                <p14:modId xmlns:p14="http://schemas.microsoft.com/office/powerpoint/2010/main" val="2454816895"/>
              </p:ext>
            </p:extLst>
          </p:nvPr>
        </p:nvGraphicFramePr>
        <p:xfrm>
          <a:off x="578820" y="1905000"/>
          <a:ext cx="8107980" cy="3429000"/>
        </p:xfrm>
        <a:graphic>
          <a:graphicData uri="http://schemas.openxmlformats.org/presentationml/2006/ole">
            <mc:AlternateContent xmlns:mc="http://schemas.openxmlformats.org/markup-compatibility/2006">
              <mc:Choice xmlns:v="urn:schemas-microsoft-com:vml" Requires="v">
                <p:oleObj spid="_x0000_s1132" name="Document" r:id="rId4" imgW="6164580" imgH="3784092" progId="">
                  <p:embed/>
                </p:oleObj>
              </mc:Choice>
              <mc:Fallback>
                <p:oleObj name="Document" r:id="rId4" imgW="6164580" imgH="378409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23610"/>
                      <a:stretch>
                        <a:fillRect/>
                      </a:stretch>
                    </p:blipFill>
                    <p:spPr bwMode="auto">
                      <a:xfrm>
                        <a:off x="578820" y="1905000"/>
                        <a:ext cx="810798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Rectangle 10"/>
          <p:cNvSpPr>
            <a:spLocks noChangeArrowheads="1"/>
          </p:cNvSpPr>
          <p:nvPr/>
        </p:nvSpPr>
        <p:spPr bwMode="auto">
          <a:xfrm>
            <a:off x="1676400" y="6613525"/>
            <a:ext cx="5889625" cy="244475"/>
          </a:xfrm>
          <a:prstGeom prst="rect">
            <a:avLst/>
          </a:prstGeom>
          <a:noFill/>
          <a:ln w="9525">
            <a:noFill/>
            <a:miter lim="800000"/>
            <a:headEnd/>
            <a:tailEnd/>
          </a:ln>
          <a:effectLst/>
        </p:spPr>
        <p:txBody>
          <a:bodyPr>
            <a:spAutoFit/>
          </a:bodyPr>
          <a:lstStyle/>
          <a:p>
            <a:pPr algn="r"/>
            <a:r>
              <a:rPr lang="en-GB" sz="1000" dirty="0">
                <a:latin typeface="Arial" pitchFamily="34" charset="0"/>
                <a:cs typeface="Times New Roman" pitchFamily="18" charset="0"/>
              </a:rPr>
              <a:t>*bioMérieux testing done in association with Limbach Labs, Germany</a:t>
            </a:r>
          </a:p>
        </p:txBody>
      </p:sp>
      <p:sp>
        <p:nvSpPr>
          <p:cNvPr id="2" name="Slide Number Placeholder 1"/>
          <p:cNvSpPr>
            <a:spLocks noGrp="1"/>
          </p:cNvSpPr>
          <p:nvPr>
            <p:ph type="sldNum" sz="quarter" idx="11"/>
          </p:nvPr>
        </p:nvSpPr>
        <p:spPr/>
        <p:txBody>
          <a:bodyPr/>
          <a:lstStyle/>
          <a:p>
            <a:fld id="{1ED6D128-09CC-4217-91BB-A3EA108A7F60}" type="slidenum">
              <a:rPr lang="en-US" smtClean="0"/>
              <a:t>27</a:t>
            </a:fld>
            <a:endParaRPr lang="en-US" dirty="0"/>
          </a:p>
        </p:txBody>
      </p:sp>
    </p:spTree>
    <p:extLst>
      <p:ext uri="{BB962C8B-B14F-4D97-AF65-F5344CB8AC3E}">
        <p14:creationId xmlns:p14="http://schemas.microsoft.com/office/powerpoint/2010/main" val="125602867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733800"/>
            <a:ext cx="7543800" cy="914400"/>
          </a:xfrm>
        </p:spPr>
        <p:txBody>
          <a:bodyPr/>
          <a:lstStyle/>
          <a:p>
            <a:r>
              <a:rPr lang="en-US" dirty="0" smtClean="0"/>
              <a:t>Benefits of Rapid Positive Blood Culture Identifications</a:t>
            </a:r>
            <a:endParaRPr lang="en-US" dirty="0"/>
          </a:p>
        </p:txBody>
      </p:sp>
      <p:sp>
        <p:nvSpPr>
          <p:cNvPr id="2" name="Slide Number Placeholder 1"/>
          <p:cNvSpPr>
            <a:spLocks noGrp="1"/>
          </p:cNvSpPr>
          <p:nvPr>
            <p:ph type="sldNum" sz="quarter" idx="11"/>
          </p:nvPr>
        </p:nvSpPr>
        <p:spPr/>
        <p:txBody>
          <a:bodyPr/>
          <a:lstStyle/>
          <a:p>
            <a:fld id="{1ED6D128-09CC-4217-91BB-A3EA108A7F60}" type="slidenum">
              <a:rPr lang="en-US" smtClean="0"/>
              <a:t>28</a:t>
            </a:fld>
            <a:endParaRPr lang="en-US" dirty="0"/>
          </a:p>
        </p:txBody>
      </p:sp>
    </p:spTree>
    <p:extLst>
      <p:ext uri="{BB962C8B-B14F-4D97-AF65-F5344CB8AC3E}">
        <p14:creationId xmlns:p14="http://schemas.microsoft.com/office/powerpoint/2010/main" val="1565083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32388" y="4099411"/>
            <a:ext cx="7010400" cy="2099632"/>
          </a:xfrm>
          <a:prstGeom prst="rect">
            <a:avLst/>
          </a:prstGeom>
          <a:noFill/>
          <a:ln w="9525">
            <a:noFill/>
            <a:miter lim="800000"/>
            <a:headEnd/>
            <a:tailEnd/>
          </a:ln>
        </p:spPr>
      </p:pic>
      <p:sp>
        <p:nvSpPr>
          <p:cNvPr id="2" name="TextBox 1"/>
          <p:cNvSpPr txBox="1"/>
          <p:nvPr/>
        </p:nvSpPr>
        <p:spPr>
          <a:xfrm>
            <a:off x="0" y="6335196"/>
            <a:ext cx="5573962" cy="338554"/>
          </a:xfrm>
          <a:prstGeom prst="rect">
            <a:avLst/>
          </a:prstGeom>
          <a:noFill/>
        </p:spPr>
        <p:txBody>
          <a:bodyPr wrap="none" rtlCol="0">
            <a:spAutoFit/>
          </a:bodyPr>
          <a:lstStyle/>
          <a:p>
            <a:r>
              <a:rPr lang="en-US" sz="1600" b="1" dirty="0" smtClean="0">
                <a:solidFill>
                  <a:srgbClr val="FF0000"/>
                </a:solidFill>
                <a:effectLst>
                  <a:outerShdw blurRad="38100" dist="38100" dir="2700000" algn="tl">
                    <a:srgbClr val="000000">
                      <a:alpha val="43137"/>
                    </a:srgbClr>
                  </a:outerShdw>
                </a:effectLst>
              </a:rPr>
              <a:t>Definitive identifications as fast as  current Gram stains!?</a:t>
            </a:r>
            <a:endParaRPr lang="en-US" sz="16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86748" y="151741"/>
            <a:ext cx="8951489" cy="461665"/>
          </a:xfrm>
          <a:prstGeom prst="rect">
            <a:avLst/>
          </a:prstGeom>
          <a:noFill/>
        </p:spPr>
        <p:txBody>
          <a:bodyPr wrap="none" rtlCol="0">
            <a:spAutoFit/>
          </a:bodyPr>
          <a:lstStyle/>
          <a:p>
            <a:r>
              <a:rPr lang="en-US" sz="2400" b="1" dirty="0">
                <a:solidFill>
                  <a:schemeClr val="accent1">
                    <a:satMod val="150000"/>
                  </a:schemeClr>
                </a:solidFill>
                <a:effectLst>
                  <a:outerShdw blurRad="38100" dist="38100" dir="2700000" algn="tl">
                    <a:srgbClr val="000000">
                      <a:alpha val="43137"/>
                    </a:srgbClr>
                  </a:outerShdw>
                </a:effectLst>
                <a:latin typeface="+mj-lt"/>
                <a:ea typeface="+mj-ea"/>
                <a:cs typeface="+mj-cs"/>
              </a:rPr>
              <a:t>Direct Detection for Positive Blood Culture Bottles By MALDI</a:t>
            </a:r>
          </a:p>
        </p:txBody>
      </p:sp>
      <p:sp>
        <p:nvSpPr>
          <p:cNvPr id="4" name="TextBox 3"/>
          <p:cNvSpPr txBox="1"/>
          <p:nvPr/>
        </p:nvSpPr>
        <p:spPr>
          <a:xfrm>
            <a:off x="533400" y="914400"/>
            <a:ext cx="6828344" cy="646331"/>
          </a:xfrm>
          <a:prstGeom prst="rect">
            <a:avLst/>
          </a:prstGeom>
          <a:noFill/>
        </p:spPr>
        <p:txBody>
          <a:bodyPr wrap="none" rtlCol="0">
            <a:spAutoFit/>
          </a:bodyPr>
          <a:lstStyle/>
          <a:p>
            <a:r>
              <a:rPr lang="en-US" dirty="0" smtClean="0"/>
              <a:t>Purpose:  Separate human and bacterial/yeast ribosomal proteins</a:t>
            </a:r>
          </a:p>
          <a:p>
            <a:r>
              <a:rPr lang="en-US" dirty="0" smtClean="0"/>
              <a:t>Methods: Lysis/centrifugation or membrane filtration</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599"/>
            <a:ext cx="3766408"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5824" y="3853190"/>
            <a:ext cx="2954655" cy="246221"/>
          </a:xfrm>
          <a:prstGeom prst="rect">
            <a:avLst/>
          </a:prstGeom>
          <a:noFill/>
        </p:spPr>
        <p:txBody>
          <a:bodyPr wrap="none" rtlCol="0">
            <a:spAutoFit/>
          </a:bodyPr>
          <a:lstStyle/>
          <a:p>
            <a:r>
              <a:rPr lang="en-US" sz="1000" dirty="0" smtClean="0">
                <a:solidFill>
                  <a:schemeClr val="bg2"/>
                </a:solidFill>
              </a:rPr>
              <a:t>Journal of Clinical Microbiology 51;805-809, 2013</a:t>
            </a:r>
            <a:endParaRPr lang="en-US" sz="1000" dirty="0">
              <a:solidFill>
                <a:schemeClr val="bg2"/>
              </a:solidFill>
            </a:endParaRPr>
          </a:p>
        </p:txBody>
      </p:sp>
      <p:sp>
        <p:nvSpPr>
          <p:cNvPr id="13" name="TextBox 12"/>
          <p:cNvSpPr txBox="1"/>
          <p:nvPr/>
        </p:nvSpPr>
        <p:spPr>
          <a:xfrm>
            <a:off x="3637588" y="6078379"/>
            <a:ext cx="3082895" cy="246221"/>
          </a:xfrm>
          <a:prstGeom prst="rect">
            <a:avLst/>
          </a:prstGeom>
          <a:noFill/>
        </p:spPr>
        <p:txBody>
          <a:bodyPr wrap="none" rtlCol="0">
            <a:spAutoFit/>
          </a:bodyPr>
          <a:lstStyle/>
          <a:p>
            <a:r>
              <a:rPr lang="en-US" sz="1000" dirty="0" smtClean="0">
                <a:solidFill>
                  <a:schemeClr val="bg2"/>
                </a:solidFill>
              </a:rPr>
              <a:t>Journal of Clinical Microbiology 48;1584-1591, 2010</a:t>
            </a:r>
            <a:endParaRPr lang="en-US" sz="1000" dirty="0">
              <a:solidFill>
                <a:schemeClr val="bg2"/>
              </a:solidFill>
            </a:endParaRPr>
          </a:p>
        </p:txBody>
      </p:sp>
      <p:sp>
        <p:nvSpPr>
          <p:cNvPr id="5" name="TextBox 4"/>
          <p:cNvSpPr txBox="1"/>
          <p:nvPr/>
        </p:nvSpPr>
        <p:spPr>
          <a:xfrm>
            <a:off x="5334000" y="1556771"/>
            <a:ext cx="3505200" cy="2677656"/>
          </a:xfrm>
          <a:prstGeom prst="rect">
            <a:avLst/>
          </a:prstGeom>
          <a:noFill/>
        </p:spPr>
        <p:txBody>
          <a:bodyPr wrap="square" rtlCol="0">
            <a:spAutoFit/>
          </a:bodyPr>
          <a:lstStyle/>
          <a:p>
            <a:r>
              <a:rPr lang="en-US" sz="1400" dirty="0" smtClean="0"/>
              <a:t>Issues:</a:t>
            </a:r>
          </a:p>
          <a:p>
            <a:pPr marL="285750" indent="-285750">
              <a:buFont typeface="Arial" panose="020B0604020202020204" pitchFamily="34" charset="0"/>
              <a:buChar char="•"/>
            </a:pPr>
            <a:r>
              <a:rPr lang="en-US" sz="1400" dirty="0" smtClean="0"/>
              <a:t>Removal of human proteins</a:t>
            </a:r>
          </a:p>
          <a:p>
            <a:pPr marL="742950" lvl="1" indent="-285750">
              <a:buFont typeface="Arial" panose="020B0604020202020204" pitchFamily="34" charset="0"/>
              <a:buChar char="•"/>
            </a:pPr>
            <a:r>
              <a:rPr lang="en-US" sz="1400" dirty="0" smtClean="0"/>
              <a:t>Extraction  protocol required</a:t>
            </a:r>
          </a:p>
          <a:p>
            <a:pPr marL="285750" indent="-285750">
              <a:buFont typeface="Arial" panose="020B0604020202020204" pitchFamily="34" charset="0"/>
              <a:buChar char="•"/>
            </a:pPr>
            <a:r>
              <a:rPr lang="en-US" sz="1400" dirty="0" smtClean="0"/>
              <a:t>Bacterial concentration</a:t>
            </a:r>
          </a:p>
          <a:p>
            <a:pPr marL="742950" lvl="1" indent="-285750">
              <a:buFont typeface="Arial" panose="020B0604020202020204" pitchFamily="34" charset="0"/>
              <a:buChar char="•"/>
            </a:pPr>
            <a:r>
              <a:rPr lang="en-US" sz="1400" dirty="0" smtClean="0"/>
              <a:t>need~10</a:t>
            </a:r>
            <a:r>
              <a:rPr lang="en-US" sz="1400" baseline="30000" dirty="0" smtClean="0"/>
              <a:t>7</a:t>
            </a:r>
            <a:r>
              <a:rPr lang="en-US" sz="1400" dirty="0" smtClean="0"/>
              <a:t>/mL</a:t>
            </a:r>
          </a:p>
          <a:p>
            <a:pPr marL="285750" indent="-285750">
              <a:buFont typeface="Arial" panose="020B0604020202020204" pitchFamily="34" charset="0"/>
              <a:buChar char="•"/>
            </a:pPr>
            <a:r>
              <a:rPr lang="en-US" sz="1400" dirty="0" smtClean="0"/>
              <a:t>Polymicrobial specimens</a:t>
            </a:r>
          </a:p>
          <a:p>
            <a:pPr marL="742950" lvl="1" indent="-285750">
              <a:buFont typeface="Arial" panose="020B0604020202020204" pitchFamily="34" charset="0"/>
              <a:buChar char="•"/>
            </a:pPr>
            <a:r>
              <a:rPr lang="en-US" sz="1400" dirty="0" smtClean="0"/>
              <a:t>Seen on Gram stain?</a:t>
            </a:r>
          </a:p>
          <a:p>
            <a:pPr marL="285750" indent="-285750">
              <a:buFont typeface="Arial" panose="020B0604020202020204" pitchFamily="34" charset="0"/>
              <a:buChar char="•"/>
            </a:pPr>
            <a:r>
              <a:rPr lang="en-US" sz="1400" dirty="0" smtClean="0"/>
              <a:t>Charcoal</a:t>
            </a:r>
          </a:p>
          <a:p>
            <a:pPr marL="285750" indent="-285750">
              <a:buFont typeface="Arial" panose="020B0604020202020204" pitchFamily="34" charset="0"/>
              <a:buChar char="•"/>
            </a:pPr>
            <a:r>
              <a:rPr lang="en-US" sz="1400" dirty="0" smtClean="0"/>
              <a:t>Antibiotic resistance genes</a:t>
            </a:r>
          </a:p>
          <a:p>
            <a:pPr marL="285750" indent="-285750">
              <a:buFont typeface="Arial" panose="020B0604020202020204" pitchFamily="34" charset="0"/>
              <a:buChar char="•"/>
            </a:pPr>
            <a:r>
              <a:rPr lang="en-US" sz="1400" dirty="0" smtClean="0"/>
              <a:t>Yeasts?</a:t>
            </a:r>
          </a:p>
          <a:p>
            <a:pPr marL="285750" indent="-285750">
              <a:buFont typeface="Arial" panose="020B0604020202020204" pitchFamily="34" charset="0"/>
              <a:buChar char="•"/>
            </a:pPr>
            <a:r>
              <a:rPr lang="en-US" sz="1400" dirty="0" smtClean="0"/>
              <a:t>Unique database, different cutoffs?</a:t>
            </a:r>
          </a:p>
          <a:p>
            <a:pPr marL="285750" indent="-285750">
              <a:buFont typeface="Arial" panose="020B0604020202020204" pitchFamily="34" charset="0"/>
              <a:buChar char="•"/>
            </a:pPr>
            <a:endParaRPr lang="en-US" sz="1400" dirty="0"/>
          </a:p>
        </p:txBody>
      </p:sp>
      <p:sp>
        <p:nvSpPr>
          <p:cNvPr id="6" name="TextBox 5"/>
          <p:cNvSpPr txBox="1"/>
          <p:nvPr/>
        </p:nvSpPr>
        <p:spPr>
          <a:xfrm>
            <a:off x="7361744" y="4695967"/>
            <a:ext cx="1266693" cy="923330"/>
          </a:xfrm>
          <a:prstGeom prst="rect">
            <a:avLst/>
          </a:prstGeom>
          <a:noFill/>
        </p:spPr>
        <p:txBody>
          <a:bodyPr wrap="none" rtlCol="0">
            <a:spAutoFit/>
          </a:bodyPr>
          <a:lstStyle/>
          <a:p>
            <a:r>
              <a:rPr lang="en-US" dirty="0" smtClean="0"/>
              <a:t>Bruker</a:t>
            </a:r>
          </a:p>
          <a:p>
            <a:r>
              <a:rPr lang="en-US" dirty="0" smtClean="0"/>
              <a:t>Sepsityper</a:t>
            </a:r>
          </a:p>
          <a:p>
            <a:r>
              <a:rPr lang="en-US" dirty="0" smtClean="0"/>
              <a:t>Kit</a:t>
            </a:r>
            <a:endParaRPr lang="en-US" dirty="0"/>
          </a:p>
        </p:txBody>
      </p:sp>
      <p:sp>
        <p:nvSpPr>
          <p:cNvPr id="7" name="Slide Number Placeholder 6"/>
          <p:cNvSpPr>
            <a:spLocks noGrp="1"/>
          </p:cNvSpPr>
          <p:nvPr>
            <p:ph type="sldNum" sz="quarter" idx="11"/>
          </p:nvPr>
        </p:nvSpPr>
        <p:spPr>
          <a:xfrm>
            <a:off x="304800" y="6107687"/>
            <a:ext cx="2133600" cy="304800"/>
          </a:xfrm>
        </p:spPr>
        <p:txBody>
          <a:bodyPr/>
          <a:lstStyle/>
          <a:p>
            <a:fld id="{1ED6D128-09CC-4217-91BB-A3EA108A7F60}" type="slidenum">
              <a:rPr lang="en-US" smtClean="0"/>
              <a:t>29</a:t>
            </a:fld>
            <a:endParaRPr lang="en-US" dirty="0"/>
          </a:p>
        </p:txBody>
      </p:sp>
    </p:spTree>
    <p:extLst>
      <p:ext uri="{BB962C8B-B14F-4D97-AF65-F5344CB8AC3E}">
        <p14:creationId xmlns:p14="http://schemas.microsoft.com/office/powerpoint/2010/main" val="10432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525963"/>
          </a:xfrm>
        </p:spPr>
        <p:txBody>
          <a:bodyPr>
            <a:noAutofit/>
          </a:bodyPr>
          <a:lstStyle/>
          <a:p>
            <a:r>
              <a:rPr lang="en-US" sz="2000" b="1" dirty="0" smtClean="0"/>
              <a:t>A Microbiologist’s view of MALDI-TOF/MS technology</a:t>
            </a:r>
          </a:p>
          <a:p>
            <a:pPr lvl="1"/>
            <a:r>
              <a:rPr lang="en-US" sz="1600" b="1" dirty="0" smtClean="0"/>
              <a:t>Why are Laboratorians , Pharmacists, and Physicians so excited about this technology?</a:t>
            </a:r>
          </a:p>
          <a:p>
            <a:pPr lvl="2"/>
            <a:r>
              <a:rPr lang="en-US" sz="1400" b="1" dirty="0" smtClean="0"/>
              <a:t>Faster, better, cheaper  identifications of a wide range of microorganisms</a:t>
            </a:r>
          </a:p>
          <a:p>
            <a:r>
              <a:rPr lang="en-US" sz="2000" b="1" dirty="0" smtClean="0"/>
              <a:t>Thoughts on how this technology will change the  practice of Clinical Microbiology</a:t>
            </a:r>
          </a:p>
          <a:p>
            <a:pPr lvl="1"/>
            <a:r>
              <a:rPr lang="en-US" sz="1600" b="1" dirty="0" smtClean="0"/>
              <a:t>Benefits of decreased time to detection of pathogens</a:t>
            </a:r>
          </a:p>
          <a:p>
            <a:pPr lvl="2"/>
            <a:r>
              <a:rPr lang="en-US" sz="1600" b="1" dirty="0"/>
              <a:t>Directed patient care</a:t>
            </a:r>
          </a:p>
          <a:p>
            <a:pPr lvl="2"/>
            <a:r>
              <a:rPr lang="en-US" sz="1600" b="1" dirty="0" smtClean="0"/>
              <a:t>Antibiotic stewardship</a:t>
            </a:r>
          </a:p>
          <a:p>
            <a:pPr lvl="3"/>
            <a:r>
              <a:rPr lang="en-US" sz="1400" b="1" dirty="0" smtClean="0"/>
              <a:t>Right drug, right dose, for the right duration</a:t>
            </a:r>
          </a:p>
          <a:p>
            <a:pPr lvl="1"/>
            <a:r>
              <a:rPr lang="en-US" sz="1600" b="1" dirty="0" smtClean="0"/>
              <a:t>Consistent and comparable results between Microbiology Labs and all shifts in the same lab</a:t>
            </a:r>
          </a:p>
          <a:p>
            <a:pPr lvl="1"/>
            <a:r>
              <a:rPr lang="en-US" sz="1600" b="1" dirty="0" smtClean="0"/>
              <a:t>Fits well with automation – the next step</a:t>
            </a:r>
          </a:p>
          <a:p>
            <a:pPr lvl="1"/>
            <a:r>
              <a:rPr lang="en-US" sz="1600" b="1" dirty="0" smtClean="0"/>
              <a:t>MALDI-TOF Vs. Molecular Testing</a:t>
            </a:r>
          </a:p>
          <a:p>
            <a:pPr lvl="2"/>
            <a:r>
              <a:rPr lang="en-US" sz="1600" b="1" dirty="0" smtClean="0"/>
              <a:t>MALDI</a:t>
            </a:r>
          </a:p>
          <a:p>
            <a:pPr lvl="3"/>
            <a:r>
              <a:rPr lang="en-US" sz="1400" b="1" dirty="0"/>
              <a:t>Rapid, efficient identification from isolated </a:t>
            </a:r>
            <a:r>
              <a:rPr lang="en-US" sz="1400" b="1" dirty="0" smtClean="0"/>
              <a:t>colonies and liquids  </a:t>
            </a:r>
            <a:r>
              <a:rPr lang="en-US" sz="1400" b="1" dirty="0"/>
              <a:t>(MALDI-TOF/MS)</a:t>
            </a:r>
          </a:p>
          <a:p>
            <a:pPr lvl="2"/>
            <a:r>
              <a:rPr lang="en-US" sz="1600" b="1" dirty="0" smtClean="0"/>
              <a:t>Molecular</a:t>
            </a:r>
          </a:p>
          <a:p>
            <a:pPr lvl="3"/>
            <a:r>
              <a:rPr lang="en-US" sz="1400" b="1" dirty="0" smtClean="0"/>
              <a:t>Direct detection from patient specimens (Molecular)</a:t>
            </a:r>
          </a:p>
          <a:p>
            <a:pPr lvl="3"/>
            <a:r>
              <a:rPr lang="en-US" sz="1400" b="1" dirty="0" smtClean="0"/>
              <a:t>Direct detection of resistance genes (MecA, VRE, CTX-M, KPC, NDM)</a:t>
            </a:r>
          </a:p>
        </p:txBody>
      </p:sp>
      <p:sp>
        <p:nvSpPr>
          <p:cNvPr id="2" name="Title 1"/>
          <p:cNvSpPr>
            <a:spLocks noGrp="1"/>
          </p:cNvSpPr>
          <p:nvPr>
            <p:ph type="title"/>
          </p:nvPr>
        </p:nvSpPr>
        <p:spPr>
          <a:xfrm>
            <a:off x="457200" y="-304800"/>
            <a:ext cx="8229600" cy="1143000"/>
          </a:xfrm>
        </p:spPr>
        <p:txBody>
          <a:bodyPr/>
          <a:lstStyle/>
          <a:p>
            <a:r>
              <a:rPr lang="en-US" sz="3600" b="1" dirty="0">
                <a:solidFill>
                  <a:schemeClr val="accent1">
                    <a:satMod val="150000"/>
                  </a:schemeClr>
                </a:solidFill>
              </a:rPr>
              <a:t>Objectives</a:t>
            </a:r>
          </a:p>
        </p:txBody>
      </p:sp>
      <p:sp>
        <p:nvSpPr>
          <p:cNvPr id="4" name="Slide Number Placeholder 3"/>
          <p:cNvSpPr>
            <a:spLocks noGrp="1"/>
          </p:cNvSpPr>
          <p:nvPr>
            <p:ph type="sldNum" sz="quarter" idx="11"/>
          </p:nvPr>
        </p:nvSpPr>
        <p:spPr>
          <a:xfrm>
            <a:off x="381000" y="6172200"/>
            <a:ext cx="2133600" cy="304800"/>
          </a:xfrm>
        </p:spPr>
        <p:txBody>
          <a:bodyPr/>
          <a:lstStyle/>
          <a:p>
            <a:fld id="{1ED6D128-09CC-4217-91BB-A3EA108A7F60}" type="slidenum">
              <a:rPr lang="en-US" smtClean="0"/>
              <a:t>3</a:t>
            </a:fld>
            <a:endParaRPr lang="en-US" dirty="0"/>
          </a:p>
        </p:txBody>
      </p:sp>
    </p:spTree>
    <p:extLst>
      <p:ext uri="{BB962C8B-B14F-4D97-AF65-F5344CB8AC3E}">
        <p14:creationId xmlns:p14="http://schemas.microsoft.com/office/powerpoint/2010/main" val="29987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3867" y="8467"/>
            <a:ext cx="8805333" cy="1143000"/>
          </a:xfrm>
        </p:spPr>
        <p:txBody>
          <a:bodyPr/>
          <a:lstStyle/>
          <a:p>
            <a:pPr algn="ctr"/>
            <a:r>
              <a:rPr lang="en-US" altLang="en-US" sz="2800" b="1" dirty="0">
                <a:solidFill>
                  <a:schemeClr val="accent1">
                    <a:satMod val="150000"/>
                  </a:schemeClr>
                </a:solidFill>
              </a:rPr>
              <a:t>Impact of MALDI-TOF MS</a:t>
            </a:r>
            <a:br>
              <a:rPr lang="en-US" altLang="en-US" sz="2800" b="1" dirty="0">
                <a:solidFill>
                  <a:schemeClr val="accent1">
                    <a:satMod val="150000"/>
                  </a:schemeClr>
                </a:solidFill>
              </a:rPr>
            </a:br>
            <a:r>
              <a:rPr lang="en-US" altLang="en-US" sz="2800" b="1" dirty="0">
                <a:solidFill>
                  <a:schemeClr val="accent1">
                    <a:satMod val="150000"/>
                  </a:schemeClr>
                </a:solidFill>
              </a:rPr>
              <a:t>Study from Methodist Hospital, Huston TX</a:t>
            </a:r>
          </a:p>
        </p:txBody>
      </p:sp>
      <p:sp>
        <p:nvSpPr>
          <p:cNvPr id="20483" name="Content Placeholder 2"/>
          <p:cNvSpPr>
            <a:spLocks noGrp="1"/>
          </p:cNvSpPr>
          <p:nvPr>
            <p:ph idx="1"/>
          </p:nvPr>
        </p:nvSpPr>
        <p:spPr>
          <a:xfrm>
            <a:off x="228600" y="1600200"/>
            <a:ext cx="8610600" cy="1828800"/>
          </a:xfrm>
        </p:spPr>
        <p:txBody>
          <a:bodyPr>
            <a:normAutofit lnSpcReduction="10000"/>
          </a:bodyPr>
          <a:lstStyle/>
          <a:p>
            <a:pPr>
              <a:defRPr/>
            </a:pPr>
            <a:r>
              <a:rPr lang="en-US" altLang="en-US" sz="2000" dirty="0" smtClean="0">
                <a:latin typeface="Arial" panose="020B0604020202020204" pitchFamily="34" charset="0"/>
                <a:cs typeface="Arial" panose="020B0604020202020204" pitchFamily="34" charset="0"/>
              </a:rPr>
              <a:t>Intervention arm (Gram Negative Bacilli):</a:t>
            </a:r>
          </a:p>
          <a:p>
            <a:pPr lvl="1">
              <a:defRPr/>
            </a:pPr>
            <a:r>
              <a:rPr lang="en-US" altLang="en-US" sz="1800" dirty="0" smtClean="0">
                <a:latin typeface="Arial" panose="020B0604020202020204" pitchFamily="34" charset="0"/>
                <a:cs typeface="Arial" panose="020B0604020202020204" pitchFamily="34" charset="0"/>
              </a:rPr>
              <a:t>Integrated rapid ID with active antimicrobial stewardship</a:t>
            </a:r>
          </a:p>
          <a:p>
            <a:pPr lvl="1">
              <a:defRPr/>
            </a:pPr>
            <a:r>
              <a:rPr lang="en-US" altLang="en-US" sz="1800" b="1" u="sng" dirty="0" smtClean="0">
                <a:latin typeface="Arial" panose="020B0604020202020204" pitchFamily="34" charset="0"/>
                <a:cs typeface="Arial" panose="020B0604020202020204" pitchFamily="34" charset="0"/>
              </a:rPr>
              <a:t>Results called to infectious diseases pharmacist 24/7</a:t>
            </a:r>
          </a:p>
          <a:p>
            <a:pPr lvl="1">
              <a:defRPr/>
            </a:pPr>
            <a:r>
              <a:rPr lang="en-US" altLang="en-US" sz="1800" dirty="0" smtClean="0">
                <a:latin typeface="Arial" panose="020B0604020202020204" pitchFamily="34" charset="0"/>
                <a:cs typeface="Arial" panose="020B0604020202020204" pitchFamily="34" charset="0"/>
              </a:rPr>
              <a:t>Pharmacist recommends </a:t>
            </a:r>
            <a:r>
              <a:rPr lang="en-US" altLang="en-US" sz="1800" dirty="0" smtClean="0"/>
              <a:t>de-escalation or adjustment of therapy based on the rapid ID</a:t>
            </a:r>
          </a:p>
          <a:p>
            <a:pPr lvl="1">
              <a:defRPr/>
            </a:pPr>
            <a:r>
              <a:rPr lang="en-US" altLang="en-US" sz="1800" dirty="0" smtClean="0"/>
              <a:t>Time to adjusted therapy was significantly reduced by 31 hrs.</a:t>
            </a:r>
          </a:p>
          <a:p>
            <a:pPr marL="0" indent="0">
              <a:spcBef>
                <a:spcPct val="0"/>
              </a:spcBef>
              <a:buFont typeface="Arial" pitchFamily="34" charset="0"/>
              <a:buNone/>
              <a:defRPr/>
            </a:pPr>
            <a:endParaRPr lang="en-US" altLang="en-US" dirty="0" smtClean="0"/>
          </a:p>
          <a:p>
            <a:pPr lvl="1">
              <a:defRPr/>
            </a:pPr>
            <a:endParaRPr lang="en-US" altLang="en-US" sz="1800" dirty="0" smtClean="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628061739"/>
              </p:ext>
            </p:extLst>
          </p:nvPr>
        </p:nvGraphicFramePr>
        <p:xfrm>
          <a:off x="2195381" y="343087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776913" y="4040188"/>
            <a:ext cx="762000" cy="304800"/>
          </a:xfrm>
          <a:prstGeom prst="rect">
            <a:avLst/>
          </a:prstGeom>
          <a:noFill/>
          <a:ln>
            <a:solidFill>
              <a:srgbClr val="777777"/>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rPr>
              <a:t>P = 0.04</a:t>
            </a:r>
          </a:p>
        </p:txBody>
      </p:sp>
      <p:sp>
        <p:nvSpPr>
          <p:cNvPr id="20486" name="Rectangle 11"/>
          <p:cNvSpPr>
            <a:spLocks noChangeArrowheads="1"/>
          </p:cNvSpPr>
          <p:nvPr/>
        </p:nvSpPr>
        <p:spPr bwMode="auto">
          <a:xfrm>
            <a:off x="5456238" y="6199188"/>
            <a:ext cx="2905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136664"/>
                </a:solidFill>
                <a:latin typeface="Arial" pitchFamily="34" charset="0"/>
                <a:cs typeface="Arial" pitchFamily="34" charset="0"/>
              </a:defRPr>
            </a:lvl1pPr>
            <a:lvl2pPr marL="742950" indent="-285750">
              <a:spcBef>
                <a:spcPct val="20000"/>
              </a:spcBef>
              <a:buFont typeface="Arial" pitchFamily="34" charset="0"/>
              <a:buChar char="–"/>
              <a:defRPr sz="2800">
                <a:solidFill>
                  <a:srgbClr val="136664"/>
                </a:solidFill>
                <a:latin typeface="Arial" pitchFamily="34" charset="0"/>
                <a:cs typeface="Arial" pitchFamily="34" charset="0"/>
              </a:defRPr>
            </a:lvl2pPr>
            <a:lvl3pPr marL="1143000" indent="-228600">
              <a:spcBef>
                <a:spcPct val="20000"/>
              </a:spcBef>
              <a:buFont typeface="Arial" pitchFamily="34" charset="0"/>
              <a:buChar char="•"/>
              <a:defRPr sz="2400">
                <a:solidFill>
                  <a:srgbClr val="136664"/>
                </a:solidFill>
                <a:latin typeface="Arial" pitchFamily="34" charset="0"/>
                <a:cs typeface="Arial" pitchFamily="34" charset="0"/>
              </a:defRPr>
            </a:lvl3pPr>
            <a:lvl4pPr marL="1600200" indent="-228600">
              <a:spcBef>
                <a:spcPct val="20000"/>
              </a:spcBef>
              <a:buFont typeface="Arial" pitchFamily="34" charset="0"/>
              <a:buChar char="–"/>
              <a:defRPr sz="2000">
                <a:solidFill>
                  <a:srgbClr val="136664"/>
                </a:solidFill>
                <a:latin typeface="Arial" pitchFamily="34" charset="0"/>
                <a:cs typeface="Arial" pitchFamily="34" charset="0"/>
              </a:defRPr>
            </a:lvl4pPr>
            <a:lvl5pPr marL="2057400" indent="-228600">
              <a:spcBef>
                <a:spcPct val="20000"/>
              </a:spcBef>
              <a:buFont typeface="Arial" pitchFamily="34" charset="0"/>
              <a:buChar char="»"/>
              <a:defRPr sz="2000">
                <a:solidFill>
                  <a:srgbClr val="136664"/>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9pPr>
          </a:lstStyle>
          <a:p>
            <a:pPr>
              <a:spcBef>
                <a:spcPct val="0"/>
              </a:spcBef>
              <a:buFontTx/>
              <a:buNone/>
            </a:pPr>
            <a:r>
              <a:rPr lang="en-US" altLang="en-US" sz="1100" dirty="0">
                <a:solidFill>
                  <a:schemeClr val="tx1"/>
                </a:solidFill>
                <a:latin typeface="Calibri" pitchFamily="34" charset="0"/>
              </a:rPr>
              <a:t>Perez KK, et al. Arch Pathol Lab Med. 2012</a:t>
            </a:r>
          </a:p>
        </p:txBody>
      </p:sp>
      <p:sp>
        <p:nvSpPr>
          <p:cNvPr id="2" name="Slide Number Placeholder 1"/>
          <p:cNvSpPr>
            <a:spLocks noGrp="1"/>
          </p:cNvSpPr>
          <p:nvPr>
            <p:ph type="sldNum" sz="quarter" idx="11"/>
          </p:nvPr>
        </p:nvSpPr>
        <p:spPr/>
        <p:txBody>
          <a:bodyPr/>
          <a:lstStyle/>
          <a:p>
            <a:fld id="{1ED6D128-09CC-4217-91BB-A3EA108A7F60}" type="slidenum">
              <a:rPr lang="en-US" smtClean="0"/>
              <a:t>30</a:t>
            </a:fld>
            <a:endParaRPr lang="en-US" dirty="0"/>
          </a:p>
        </p:txBody>
      </p:sp>
    </p:spTree>
    <p:extLst>
      <p:ext uri="{BB962C8B-B14F-4D97-AF65-F5344CB8AC3E}">
        <p14:creationId xmlns:p14="http://schemas.microsoft.com/office/powerpoint/2010/main" val="1120213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152400"/>
            <a:ext cx="7543800" cy="914400"/>
          </a:xfrm>
        </p:spPr>
        <p:txBody>
          <a:bodyPr/>
          <a:lstStyle/>
          <a:p>
            <a:pPr algn="ctr"/>
            <a:r>
              <a:rPr lang="en-US" altLang="en-US" sz="3200" b="1" dirty="0">
                <a:solidFill>
                  <a:schemeClr val="accent1">
                    <a:satMod val="150000"/>
                  </a:schemeClr>
                </a:solidFill>
              </a:rPr>
              <a:t>EFFECTS ON HEALTH CARE COST</a:t>
            </a:r>
          </a:p>
        </p:txBody>
      </p:sp>
      <p:sp>
        <p:nvSpPr>
          <p:cNvPr id="3" name="Content Placeholder 2"/>
          <p:cNvSpPr>
            <a:spLocks noGrp="1"/>
          </p:cNvSpPr>
          <p:nvPr>
            <p:ph idx="1"/>
          </p:nvPr>
        </p:nvSpPr>
        <p:spPr>
          <a:xfrm>
            <a:off x="228600" y="1524000"/>
            <a:ext cx="4419600" cy="2514600"/>
          </a:xfrm>
        </p:spPr>
        <p:txBody>
          <a:bodyPr rtlCol="0">
            <a:normAutofit/>
          </a:bodyPr>
          <a:lstStyle/>
          <a:p>
            <a:pPr marL="182880" indent="-182880" fontAlgn="auto">
              <a:spcAft>
                <a:spcPts val="0"/>
              </a:spcAft>
              <a:buFont typeface="Wingdings" charset="2"/>
              <a:buChar char="§"/>
              <a:defRPr/>
            </a:pPr>
            <a:r>
              <a:rPr lang="en-US" dirty="0" smtClean="0"/>
              <a:t>Hospitalization cost reduction of $19,547/patient</a:t>
            </a:r>
          </a:p>
          <a:p>
            <a:pPr marL="182880" indent="-182880" fontAlgn="auto">
              <a:spcAft>
                <a:spcPts val="0"/>
              </a:spcAft>
              <a:buFont typeface="Wingdings" charset="2"/>
              <a:buChar char="§"/>
              <a:defRPr/>
            </a:pPr>
            <a:r>
              <a:rPr lang="en-US" dirty="0" smtClean="0"/>
              <a:t>Estimated cost savings of </a:t>
            </a:r>
          </a:p>
          <a:p>
            <a:pPr marL="0" indent="0" fontAlgn="auto">
              <a:spcAft>
                <a:spcPts val="0"/>
              </a:spcAft>
              <a:buFont typeface="Wingdings" charset="2"/>
              <a:buNone/>
              <a:defRPr/>
            </a:pPr>
            <a:r>
              <a:rPr lang="en-US" dirty="0" smtClean="0"/>
              <a:t>~ $18 million annually</a:t>
            </a:r>
            <a:endParaRPr lang="en-US" dirty="0"/>
          </a:p>
        </p:txBody>
      </p:sp>
      <p:pic>
        <p:nvPicPr>
          <p:cNvPr id="21508" name="Picture 3" descr="fig 3.tiff"/>
          <p:cNvPicPr>
            <a:picLocks noChangeAspect="1"/>
          </p:cNvPicPr>
          <p:nvPr/>
        </p:nvPicPr>
        <p:blipFill>
          <a:blip r:embed="rId3">
            <a:extLst>
              <a:ext uri="{28A0092B-C50C-407E-A947-70E740481C1C}">
                <a14:useLocalDpi xmlns:a14="http://schemas.microsoft.com/office/drawing/2010/main" val="0"/>
              </a:ext>
            </a:extLst>
          </a:blip>
          <a:srcRect t="6325"/>
          <a:stretch>
            <a:fillRect/>
          </a:stretch>
        </p:blipFill>
        <p:spPr bwMode="auto">
          <a:xfrm>
            <a:off x="4800600" y="1295400"/>
            <a:ext cx="42052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table 2.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13877"/>
            <a:ext cx="84582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5"/>
          <p:cNvSpPr>
            <a:spLocks noChangeArrowheads="1"/>
          </p:cNvSpPr>
          <p:nvPr/>
        </p:nvSpPr>
        <p:spPr bwMode="auto">
          <a:xfrm>
            <a:off x="6238875" y="6500813"/>
            <a:ext cx="2905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136664"/>
                </a:solidFill>
                <a:latin typeface="Arial" pitchFamily="34" charset="0"/>
                <a:cs typeface="Arial" pitchFamily="34" charset="0"/>
              </a:defRPr>
            </a:lvl1pPr>
            <a:lvl2pPr marL="742950" indent="-285750">
              <a:spcBef>
                <a:spcPct val="20000"/>
              </a:spcBef>
              <a:buFont typeface="Arial" pitchFamily="34" charset="0"/>
              <a:buChar char="–"/>
              <a:defRPr sz="2800">
                <a:solidFill>
                  <a:srgbClr val="136664"/>
                </a:solidFill>
                <a:latin typeface="Arial" pitchFamily="34" charset="0"/>
                <a:cs typeface="Arial" pitchFamily="34" charset="0"/>
              </a:defRPr>
            </a:lvl2pPr>
            <a:lvl3pPr marL="1143000" indent="-228600">
              <a:spcBef>
                <a:spcPct val="20000"/>
              </a:spcBef>
              <a:buFont typeface="Arial" pitchFamily="34" charset="0"/>
              <a:buChar char="•"/>
              <a:defRPr sz="2400">
                <a:solidFill>
                  <a:srgbClr val="136664"/>
                </a:solidFill>
                <a:latin typeface="Arial" pitchFamily="34" charset="0"/>
                <a:cs typeface="Arial" pitchFamily="34" charset="0"/>
              </a:defRPr>
            </a:lvl3pPr>
            <a:lvl4pPr marL="1600200" indent="-228600">
              <a:spcBef>
                <a:spcPct val="20000"/>
              </a:spcBef>
              <a:buFont typeface="Arial" pitchFamily="34" charset="0"/>
              <a:buChar char="–"/>
              <a:defRPr sz="2000">
                <a:solidFill>
                  <a:srgbClr val="136664"/>
                </a:solidFill>
                <a:latin typeface="Arial" pitchFamily="34" charset="0"/>
                <a:cs typeface="Arial" pitchFamily="34" charset="0"/>
              </a:defRPr>
            </a:lvl4pPr>
            <a:lvl5pPr marL="2057400" indent="-228600">
              <a:spcBef>
                <a:spcPct val="20000"/>
              </a:spcBef>
              <a:buFont typeface="Arial" pitchFamily="34" charset="0"/>
              <a:buChar char="»"/>
              <a:defRPr sz="2000">
                <a:solidFill>
                  <a:srgbClr val="136664"/>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36664"/>
                </a:solidFill>
                <a:latin typeface="Arial" pitchFamily="34" charset="0"/>
                <a:cs typeface="Arial" pitchFamily="34" charset="0"/>
              </a:defRPr>
            </a:lvl9pPr>
          </a:lstStyle>
          <a:p>
            <a:pPr>
              <a:spcBef>
                <a:spcPct val="0"/>
              </a:spcBef>
              <a:buFontTx/>
              <a:buNone/>
            </a:pPr>
            <a:r>
              <a:rPr lang="en-US" altLang="en-US" sz="1100" dirty="0">
                <a:solidFill>
                  <a:schemeClr val="tx1"/>
                </a:solidFill>
                <a:latin typeface="Calibri" pitchFamily="34" charset="0"/>
              </a:rPr>
              <a:t>Perez KK, et al. Arch Pathol Lab Med. 2012</a:t>
            </a:r>
          </a:p>
        </p:txBody>
      </p:sp>
      <p:sp>
        <p:nvSpPr>
          <p:cNvPr id="2" name="Slide Number Placeholder 1"/>
          <p:cNvSpPr>
            <a:spLocks noGrp="1"/>
          </p:cNvSpPr>
          <p:nvPr>
            <p:ph type="sldNum" sz="quarter" idx="11"/>
          </p:nvPr>
        </p:nvSpPr>
        <p:spPr>
          <a:xfrm>
            <a:off x="457200" y="6498252"/>
            <a:ext cx="2133600" cy="304800"/>
          </a:xfrm>
        </p:spPr>
        <p:txBody>
          <a:bodyPr/>
          <a:lstStyle/>
          <a:p>
            <a:fld id="{1ED6D128-09CC-4217-91BB-A3EA108A7F60}" type="slidenum">
              <a:rPr lang="en-US" smtClean="0"/>
              <a:t>31</a:t>
            </a:fld>
            <a:endParaRPr lang="en-US" dirty="0"/>
          </a:p>
        </p:txBody>
      </p:sp>
    </p:spTree>
    <p:extLst>
      <p:ext uri="{BB962C8B-B14F-4D97-AF65-F5344CB8AC3E}">
        <p14:creationId xmlns:p14="http://schemas.microsoft.com/office/powerpoint/2010/main" val="3259869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7600"/>
            <a:ext cx="7543800" cy="914400"/>
          </a:xfrm>
        </p:spPr>
        <p:txBody>
          <a:bodyPr/>
          <a:lstStyle/>
          <a:p>
            <a:r>
              <a:rPr lang="en-US" dirty="0" smtClean="0"/>
              <a:t>MALDI-TOF Issues</a:t>
            </a:r>
            <a:endParaRPr lang="en-US" dirty="0"/>
          </a:p>
        </p:txBody>
      </p:sp>
      <p:sp>
        <p:nvSpPr>
          <p:cNvPr id="2" name="Slide Number Placeholder 1"/>
          <p:cNvSpPr>
            <a:spLocks noGrp="1"/>
          </p:cNvSpPr>
          <p:nvPr>
            <p:ph type="sldNum" sz="quarter" idx="11"/>
          </p:nvPr>
        </p:nvSpPr>
        <p:spPr/>
        <p:txBody>
          <a:bodyPr/>
          <a:lstStyle/>
          <a:p>
            <a:fld id="{1ED6D128-09CC-4217-91BB-A3EA108A7F60}" type="slidenum">
              <a:rPr lang="en-US" smtClean="0"/>
              <a:t>32</a:t>
            </a:fld>
            <a:endParaRPr lang="en-US" dirty="0"/>
          </a:p>
        </p:txBody>
      </p:sp>
    </p:spTree>
    <p:extLst>
      <p:ext uri="{BB962C8B-B14F-4D97-AF65-F5344CB8AC3E}">
        <p14:creationId xmlns:p14="http://schemas.microsoft.com/office/powerpoint/2010/main" val="2854743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03791"/>
            <a:ext cx="8458200" cy="4625609"/>
          </a:xfrm>
        </p:spPr>
        <p:txBody>
          <a:bodyPr>
            <a:normAutofit/>
          </a:bodyPr>
          <a:lstStyle/>
          <a:p>
            <a:r>
              <a:rPr lang="en-US" sz="2800" b="1" i="1" dirty="0" smtClean="0">
                <a:effectLst>
                  <a:outerShdw blurRad="38100" dist="38100" dir="2700000" algn="tl">
                    <a:srgbClr val="000000">
                      <a:alpha val="43137"/>
                    </a:srgbClr>
                  </a:outerShdw>
                </a:effectLst>
              </a:rPr>
              <a:t>E. coli </a:t>
            </a:r>
            <a:r>
              <a:rPr lang="en-US" sz="2800" b="1" dirty="0" smtClean="0">
                <a:effectLst>
                  <a:outerShdw blurRad="38100" dist="38100" dir="2700000" algn="tl">
                    <a:srgbClr val="000000">
                      <a:alpha val="43137"/>
                    </a:srgbClr>
                  </a:outerShdw>
                </a:effectLst>
              </a:rPr>
              <a:t>Vs. </a:t>
            </a:r>
            <a:r>
              <a:rPr lang="en-US" sz="2800" b="1" i="1" dirty="0" smtClean="0">
                <a:effectLst>
                  <a:outerShdw blurRad="38100" dist="38100" dir="2700000" algn="tl">
                    <a:srgbClr val="000000">
                      <a:alpha val="43137"/>
                    </a:srgbClr>
                  </a:outerShdw>
                </a:effectLst>
              </a:rPr>
              <a:t>Shigella </a:t>
            </a:r>
          </a:p>
          <a:p>
            <a:pPr lvl="1"/>
            <a:r>
              <a:rPr lang="en-US" dirty="0" smtClean="0">
                <a:effectLst>
                  <a:outerShdw blurRad="38100" dist="38100" dir="2700000" algn="tl">
                    <a:srgbClr val="000000">
                      <a:alpha val="43137"/>
                    </a:srgbClr>
                  </a:outerShdw>
                </a:effectLst>
              </a:rPr>
              <a:t>Very closely related and cannot be differentiated</a:t>
            </a:r>
          </a:p>
          <a:p>
            <a:pPr lvl="1"/>
            <a:r>
              <a:rPr lang="en-US" dirty="0" smtClean="0">
                <a:effectLst>
                  <a:outerShdw blurRad="38100" dist="38100" dir="2700000" algn="tl">
                    <a:srgbClr val="000000">
                      <a:alpha val="43137"/>
                    </a:srgbClr>
                  </a:outerShdw>
                </a:effectLst>
              </a:rPr>
              <a:t>Molecular methods</a:t>
            </a:r>
          </a:p>
          <a:p>
            <a:r>
              <a:rPr lang="en-US" sz="2800" b="1" i="1" dirty="0" smtClean="0">
                <a:effectLst>
                  <a:outerShdw blurRad="38100" dist="38100" dir="2700000" algn="tl">
                    <a:srgbClr val="000000">
                      <a:alpha val="43137"/>
                    </a:srgbClr>
                  </a:outerShdw>
                </a:effectLst>
              </a:rPr>
              <a:t>Streptococcus pneumoniae </a:t>
            </a:r>
            <a:r>
              <a:rPr lang="en-US" sz="2800" b="1" dirty="0" smtClean="0">
                <a:effectLst>
                  <a:outerShdw blurRad="38100" dist="38100" dir="2700000" algn="tl">
                    <a:srgbClr val="000000">
                      <a:alpha val="43137"/>
                    </a:srgbClr>
                  </a:outerShdw>
                </a:effectLst>
              </a:rPr>
              <a:t>Vs. </a:t>
            </a:r>
            <a:r>
              <a:rPr lang="en-US" sz="2800" b="1" i="1" dirty="0" smtClean="0">
                <a:effectLst>
                  <a:outerShdw blurRad="38100" dist="38100" dir="2700000" algn="tl">
                    <a:srgbClr val="000000">
                      <a:alpha val="43137"/>
                    </a:srgbClr>
                  </a:outerShdw>
                </a:effectLst>
              </a:rPr>
              <a:t>Streptococcus mitis</a:t>
            </a:r>
            <a:r>
              <a:rPr lang="en-US" sz="2800" b="1" dirty="0" smtClean="0">
                <a:effectLst>
                  <a:outerShdw blurRad="38100" dist="38100" dir="2700000" algn="tl">
                    <a:srgbClr val="000000">
                      <a:alpha val="43137"/>
                    </a:srgbClr>
                  </a:outerShdw>
                </a:effectLst>
              </a:rPr>
              <a:t> group</a:t>
            </a:r>
          </a:p>
          <a:p>
            <a:pPr lvl="1"/>
            <a:r>
              <a:rPr lang="en-US" dirty="0" smtClean="0">
                <a:effectLst>
                  <a:outerShdw blurRad="38100" dist="38100" dir="2700000" algn="tl">
                    <a:srgbClr val="000000">
                      <a:alpha val="43137"/>
                    </a:srgbClr>
                  </a:outerShdw>
                </a:effectLst>
              </a:rPr>
              <a:t>Very closely related, new databases can give a definitive ID</a:t>
            </a:r>
          </a:p>
          <a:p>
            <a:pPr lvl="1"/>
            <a:r>
              <a:rPr lang="en-US" dirty="0" smtClean="0">
                <a:effectLst>
                  <a:outerShdw blurRad="38100" dist="38100" dir="2700000" algn="tl">
                    <a:srgbClr val="000000">
                      <a:alpha val="43137"/>
                    </a:srgbClr>
                  </a:outerShdw>
                </a:effectLst>
              </a:rPr>
              <a:t>Differentiate by Bile solubility or optichin disk</a:t>
            </a:r>
          </a:p>
          <a:p>
            <a:r>
              <a:rPr lang="en-US" sz="2800" b="1" i="1" dirty="0" smtClean="0">
                <a:effectLst>
                  <a:outerShdw blurRad="38100" dist="38100" dir="2700000" algn="tl">
                    <a:srgbClr val="000000">
                      <a:alpha val="43137"/>
                    </a:srgbClr>
                  </a:outerShdw>
                </a:effectLst>
              </a:rPr>
              <a:t>Bordetella pertussis </a:t>
            </a:r>
            <a:r>
              <a:rPr lang="en-US" sz="2800" i="1" dirty="0" smtClean="0">
                <a:effectLst>
                  <a:outerShdw blurRad="38100" dist="38100" dir="2700000" algn="tl">
                    <a:srgbClr val="000000">
                      <a:alpha val="43137"/>
                    </a:srgbClr>
                  </a:outerShdw>
                </a:effectLst>
              </a:rPr>
              <a:t>Vs. </a:t>
            </a:r>
            <a:r>
              <a:rPr lang="en-US" sz="2800" b="1" dirty="0" smtClean="0">
                <a:effectLst>
                  <a:outerShdw blurRad="38100" dist="38100" dir="2700000" algn="tl">
                    <a:srgbClr val="000000">
                      <a:alpha val="43137"/>
                    </a:srgbClr>
                  </a:outerShdw>
                </a:effectLst>
              </a:rPr>
              <a:t>B</a:t>
            </a:r>
            <a:r>
              <a:rPr lang="en-US" sz="2800" b="1" i="1" dirty="0" smtClean="0">
                <a:effectLst>
                  <a:outerShdw blurRad="38100" dist="38100" dir="2700000" algn="tl">
                    <a:srgbClr val="000000">
                      <a:alpha val="43137"/>
                    </a:srgbClr>
                  </a:outerShdw>
                </a:effectLst>
              </a:rPr>
              <a:t>ordetella bronchioseptica </a:t>
            </a:r>
          </a:p>
          <a:p>
            <a:pPr lvl="1"/>
            <a:r>
              <a:rPr lang="en-US" dirty="0" smtClean="0">
                <a:effectLst>
                  <a:outerShdw blurRad="38100" dist="38100" dir="2700000" algn="tl">
                    <a:srgbClr val="000000">
                      <a:alpha val="43137"/>
                    </a:srgbClr>
                  </a:outerShdw>
                </a:effectLst>
              </a:rPr>
              <a:t>Very closely related and cannot be differentiated</a:t>
            </a:r>
          </a:p>
          <a:p>
            <a:pPr lvl="1"/>
            <a:r>
              <a:rPr lang="en-US" dirty="0" smtClean="0">
                <a:effectLst>
                  <a:outerShdw blurRad="38100" dist="38100" dir="2700000" algn="tl">
                    <a:srgbClr val="000000">
                      <a:alpha val="43137"/>
                    </a:srgbClr>
                  </a:outerShdw>
                </a:effectLst>
              </a:rPr>
              <a:t>Rarely cultured</a:t>
            </a: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76200" y="228600"/>
            <a:ext cx="8839200" cy="1143000"/>
          </a:xfrm>
        </p:spPr>
        <p:txBody>
          <a:bodyPr>
            <a:noAutofit/>
          </a:bodyPr>
          <a:lstStyle/>
          <a:p>
            <a:r>
              <a:rPr lang="en-US" sz="3600" b="1" dirty="0">
                <a:solidFill>
                  <a:schemeClr val="accent1">
                    <a:satMod val="150000"/>
                  </a:schemeClr>
                </a:solidFill>
              </a:rPr>
              <a:t>No Test  Is Perfect </a:t>
            </a:r>
          </a:p>
        </p:txBody>
      </p:sp>
      <p:sp>
        <p:nvSpPr>
          <p:cNvPr id="4" name="Slide Number Placeholder 3"/>
          <p:cNvSpPr>
            <a:spLocks noGrp="1"/>
          </p:cNvSpPr>
          <p:nvPr>
            <p:ph type="sldNum" sz="quarter" idx="11"/>
          </p:nvPr>
        </p:nvSpPr>
        <p:spPr>
          <a:xfrm>
            <a:off x="685800" y="6248400"/>
            <a:ext cx="2133600" cy="304800"/>
          </a:xfrm>
        </p:spPr>
        <p:txBody>
          <a:bodyPr/>
          <a:lstStyle/>
          <a:p>
            <a:fld id="{1ED6D128-09CC-4217-91BB-A3EA108A7F60}" type="slidenum">
              <a:rPr lang="en-US" smtClean="0"/>
              <a:t>33</a:t>
            </a:fld>
            <a:endParaRPr lang="en-US" dirty="0"/>
          </a:p>
        </p:txBody>
      </p:sp>
    </p:spTree>
    <p:extLst>
      <p:ext uri="{BB962C8B-B14F-4D97-AF65-F5344CB8AC3E}">
        <p14:creationId xmlns:p14="http://schemas.microsoft.com/office/powerpoint/2010/main" val="9989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158448" y="152400"/>
            <a:ext cx="8957082" cy="64770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1ED6D128-09CC-4217-91BB-A3EA108A7F60}" type="slidenum">
              <a:rPr lang="en-US" smtClean="0"/>
              <a:t>34</a:t>
            </a:fld>
            <a:endParaRPr lang="en-US" dirty="0"/>
          </a:p>
        </p:txBody>
      </p:sp>
    </p:spTree>
    <p:extLst>
      <p:ext uri="{BB962C8B-B14F-4D97-AF65-F5344CB8AC3E}">
        <p14:creationId xmlns:p14="http://schemas.microsoft.com/office/powerpoint/2010/main" val="2879705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47800"/>
            <a:ext cx="9067800" cy="4830763"/>
          </a:xfrm>
        </p:spPr>
        <p:txBody>
          <a:bodyPr>
            <a:noAutofit/>
          </a:bodyPr>
          <a:lstStyle/>
          <a:p>
            <a:pPr marL="342900" lvl="1" indent="-342900">
              <a:buFont typeface="Arial" pitchFamily="34" charset="0"/>
              <a:buChar char="•"/>
            </a:pPr>
            <a:r>
              <a:rPr lang="en-US" b="1" i="1" dirty="0" smtClean="0">
                <a:effectLst>
                  <a:outerShdw blurRad="38100" dist="38100" dir="2700000" algn="tl">
                    <a:srgbClr val="000000">
                      <a:alpha val="43137"/>
                    </a:srgbClr>
                  </a:outerShdw>
                </a:effectLst>
              </a:rPr>
              <a:t>Stenotrophomonas maltophilia </a:t>
            </a:r>
            <a:r>
              <a:rPr lang="en-US" b="1" dirty="0" smtClean="0">
                <a:effectLst>
                  <a:outerShdw blurRad="38100" dist="38100" dir="2700000" algn="tl">
                    <a:srgbClr val="000000">
                      <a:alpha val="43137"/>
                    </a:srgbClr>
                  </a:outerShdw>
                </a:effectLst>
              </a:rPr>
              <a:t>Vs. </a:t>
            </a:r>
            <a:r>
              <a:rPr lang="en-US" b="1" i="1" dirty="0" smtClean="0">
                <a:effectLst>
                  <a:outerShdw blurRad="38100" dist="38100" dir="2700000" algn="tl">
                    <a:srgbClr val="000000">
                      <a:alpha val="43137"/>
                    </a:srgbClr>
                  </a:outerShdw>
                </a:effectLst>
              </a:rPr>
              <a:t>Pseudomonas hibiscola, Ps. gentculata, Ps. betelli</a:t>
            </a:r>
            <a:endParaRPr lang="en-US" dirty="0" smtClean="0">
              <a:effectLst>
                <a:outerShdw blurRad="38100" dist="38100" dir="2700000" algn="tl">
                  <a:srgbClr val="000000">
                    <a:alpha val="43137"/>
                  </a:srgbClr>
                </a:outerShdw>
              </a:effectLst>
            </a:endParaRPr>
          </a:p>
          <a:p>
            <a:pPr marL="742950" lvl="2" indent="-342900"/>
            <a:r>
              <a:rPr lang="en-US" dirty="0">
                <a:effectLst>
                  <a:outerShdw blurRad="38100" dist="38100" dir="2700000" algn="tl">
                    <a:srgbClr val="000000">
                      <a:alpha val="43137"/>
                    </a:srgbClr>
                  </a:outerShdw>
                </a:effectLst>
              </a:rPr>
              <a:t>Very</a:t>
            </a:r>
            <a:r>
              <a:rPr lang="en-US" dirty="0" smtClean="0">
                <a:effectLst>
                  <a:outerShdw blurRad="38100" dist="38100" dir="2700000" algn="tl">
                    <a:srgbClr val="000000">
                      <a:alpha val="43137"/>
                    </a:srgbClr>
                  </a:outerShdw>
                </a:effectLst>
              </a:rPr>
              <a:t> closely related and cannot be differentiated</a:t>
            </a:r>
          </a:p>
          <a:p>
            <a:pPr marL="742950" lvl="2" indent="-342900"/>
            <a:r>
              <a:rPr lang="en-US" dirty="0">
                <a:effectLst>
                  <a:outerShdw blurRad="38100" dist="38100" dir="2700000" algn="tl">
                    <a:srgbClr val="000000">
                      <a:alpha val="43137"/>
                    </a:srgbClr>
                  </a:outerShdw>
                </a:effectLst>
              </a:rPr>
              <a:t>Biochemical</a:t>
            </a:r>
            <a:r>
              <a:rPr lang="en-US" dirty="0" smtClean="0">
                <a:effectLst>
                  <a:outerShdw blurRad="38100" dist="38100" dir="2700000" algn="tl">
                    <a:srgbClr val="000000">
                      <a:alpha val="43137"/>
                    </a:srgbClr>
                  </a:outerShdw>
                </a:effectLst>
              </a:rPr>
              <a:t> ID  required</a:t>
            </a:r>
          </a:p>
          <a:p>
            <a:pPr marL="342900" lvl="1" indent="-342900">
              <a:buFont typeface="Arial" pitchFamily="34" charset="0"/>
              <a:buChar char="•"/>
            </a:pPr>
            <a:r>
              <a:rPr lang="en-GB" dirty="0" smtClean="0">
                <a:effectLst>
                  <a:outerShdw blurRad="38100" dist="38100" dir="2700000" algn="tl">
                    <a:srgbClr val="000000">
                      <a:alpha val="43137"/>
                    </a:srgbClr>
                  </a:outerShdw>
                </a:effectLst>
              </a:rPr>
              <a:t>The </a:t>
            </a:r>
            <a:r>
              <a:rPr lang="en-GB" b="1" i="1" dirty="0" smtClean="0">
                <a:effectLst>
                  <a:outerShdw blurRad="38100" dist="38100" dir="2700000" algn="tl">
                    <a:srgbClr val="000000">
                      <a:alpha val="43137"/>
                    </a:srgbClr>
                  </a:outerShdw>
                </a:effectLst>
              </a:rPr>
              <a:t>Acinetobacter baumanii-calcoaceticus complex</a:t>
            </a:r>
            <a:r>
              <a:rPr lang="en-GB" i="1" dirty="0" smtClean="0">
                <a:effectLst>
                  <a:outerShdw blurRad="38100" dist="38100" dir="2700000" algn="tl">
                    <a:srgbClr val="000000">
                      <a:alpha val="43137"/>
                    </a:srgbClr>
                  </a:outerShdw>
                </a:effectLst>
              </a:rPr>
              <a:t> (A. baumanii, A. calcoaceticus, A. genospecies 3,  A. genospecies 13</a:t>
            </a:r>
            <a:r>
              <a:rPr lang="en-GB" dirty="0" smtClean="0">
                <a:effectLst>
                  <a:outerShdw blurRad="38100" dist="38100" dir="2700000" algn="tl">
                    <a:srgbClr val="000000">
                      <a:alpha val="43137"/>
                    </a:srgbClr>
                  </a:outerShdw>
                </a:effectLst>
              </a:rPr>
              <a:t>): </a:t>
            </a:r>
          </a:p>
          <a:p>
            <a:pPr marL="742950" lvl="2" indent="-342900"/>
            <a:r>
              <a:rPr lang="en-GB" dirty="0" smtClean="0">
                <a:effectLst>
                  <a:outerShdw blurRad="38100" dist="38100" dir="2700000" algn="tl">
                    <a:srgbClr val="000000">
                      <a:alpha val="43137"/>
                    </a:srgbClr>
                  </a:outerShdw>
                </a:effectLst>
              </a:rPr>
              <a:t>Species differentiation can be difficult. </a:t>
            </a:r>
          </a:p>
          <a:p>
            <a:pPr marL="962406" lvl="3" indent="-342900"/>
            <a:r>
              <a:rPr lang="en-GB" sz="1800" b="1" i="1" dirty="0" smtClean="0">
                <a:effectLst>
                  <a:outerShdw blurRad="38100" dist="38100" dir="2700000" algn="tl">
                    <a:srgbClr val="000000">
                      <a:alpha val="43137"/>
                    </a:srgbClr>
                  </a:outerShdw>
                </a:effectLst>
              </a:rPr>
              <a:t>A. baumanii </a:t>
            </a:r>
            <a:r>
              <a:rPr lang="en-GB" sz="1800" b="1" dirty="0" smtClean="0">
                <a:effectLst>
                  <a:outerShdw blurRad="38100" dist="38100" dir="2700000" algn="tl">
                    <a:srgbClr val="000000">
                      <a:alpha val="43137"/>
                    </a:srgbClr>
                  </a:outerShdw>
                </a:effectLst>
              </a:rPr>
              <a:t>and </a:t>
            </a:r>
            <a:r>
              <a:rPr lang="en-GB" sz="1800" b="1" i="1" dirty="0" smtClean="0">
                <a:effectLst>
                  <a:outerShdw blurRad="38100" dist="38100" dir="2700000" algn="tl">
                    <a:srgbClr val="000000">
                      <a:alpha val="43137"/>
                    </a:srgbClr>
                  </a:outerShdw>
                </a:effectLst>
              </a:rPr>
              <a:t>A. calcoaceticus </a:t>
            </a:r>
            <a:r>
              <a:rPr lang="en-GB" sz="1800" b="1" dirty="0" smtClean="0">
                <a:effectLst>
                  <a:outerShdw blurRad="38100" dist="38100" dir="2700000" algn="tl">
                    <a:srgbClr val="000000">
                      <a:alpha val="43137"/>
                    </a:srgbClr>
                  </a:outerShdw>
                </a:effectLst>
              </a:rPr>
              <a:t>can be differentiated</a:t>
            </a:r>
            <a:r>
              <a:rPr lang="en-GB" sz="1800" dirty="0" smtClean="0">
                <a:effectLst>
                  <a:outerShdw blurRad="38100" dist="38100" dir="2700000" algn="tl">
                    <a:srgbClr val="000000">
                      <a:alpha val="43137"/>
                    </a:srgbClr>
                  </a:outerShdw>
                </a:effectLst>
              </a:rPr>
              <a:t>, there are several members of the “Genospecies 3” clustering with </a:t>
            </a:r>
            <a:r>
              <a:rPr lang="en-GB" sz="1800" i="1" dirty="0" smtClean="0">
                <a:effectLst>
                  <a:outerShdw blurRad="38100" dist="38100" dir="2700000" algn="tl">
                    <a:srgbClr val="000000">
                      <a:alpha val="43137"/>
                    </a:srgbClr>
                  </a:outerShdw>
                </a:effectLst>
              </a:rPr>
              <a:t>A. baumanii</a:t>
            </a:r>
            <a:r>
              <a:rPr lang="en-GB" sz="1800" dirty="0" smtClean="0">
                <a:effectLst>
                  <a:outerShdw blurRad="38100" dist="38100" dir="2700000" algn="tl">
                    <a:srgbClr val="000000">
                      <a:alpha val="43137"/>
                    </a:srgbClr>
                  </a:outerShdw>
                </a:effectLst>
              </a:rPr>
              <a:t> or </a:t>
            </a:r>
            <a:r>
              <a:rPr lang="en-GB" sz="1800" i="1" dirty="0" smtClean="0">
                <a:effectLst>
                  <a:outerShdw blurRad="38100" dist="38100" dir="2700000" algn="tl">
                    <a:srgbClr val="000000">
                      <a:alpha val="43137"/>
                    </a:srgbClr>
                  </a:outerShdw>
                </a:effectLst>
              </a:rPr>
              <a:t>A. calcoacteticus</a:t>
            </a:r>
            <a:r>
              <a:rPr lang="en-GB" sz="1800" dirty="0" smtClean="0">
                <a:effectLst>
                  <a:outerShdw blurRad="38100" dist="38100" dir="2700000" algn="tl">
                    <a:srgbClr val="000000">
                      <a:alpha val="43137"/>
                    </a:srgbClr>
                  </a:outerShdw>
                </a:effectLst>
              </a:rPr>
              <a:t>, this can lead to “A. genospecies 3” ID result where biochemistry will identify </a:t>
            </a:r>
            <a:r>
              <a:rPr lang="en-GB" sz="1800" i="1" dirty="0" smtClean="0">
                <a:effectLst>
                  <a:outerShdw blurRad="38100" dist="38100" dir="2700000" algn="tl">
                    <a:srgbClr val="000000">
                      <a:alpha val="43137"/>
                    </a:srgbClr>
                  </a:outerShdw>
                </a:effectLst>
              </a:rPr>
              <a:t>A. baumanii </a:t>
            </a:r>
            <a:r>
              <a:rPr lang="en-GB" sz="1800" dirty="0" smtClean="0">
                <a:effectLst>
                  <a:outerShdw blurRad="38100" dist="38100" dir="2700000" algn="tl">
                    <a:srgbClr val="000000">
                      <a:alpha val="43137"/>
                    </a:srgbClr>
                  </a:outerShdw>
                </a:effectLst>
              </a:rPr>
              <a:t>or </a:t>
            </a:r>
            <a:r>
              <a:rPr lang="en-GB" sz="1800" i="1" dirty="0" smtClean="0">
                <a:effectLst>
                  <a:outerShdw blurRad="38100" dist="38100" dir="2700000" algn="tl">
                    <a:srgbClr val="000000">
                      <a:alpha val="43137"/>
                    </a:srgbClr>
                  </a:outerShdw>
                </a:effectLst>
              </a:rPr>
              <a:t>A. calcoaceticus</a:t>
            </a:r>
            <a:endParaRPr lang="en-US" sz="1800" i="1" dirty="0" smtClean="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4800" y="457200"/>
            <a:ext cx="7543800" cy="914400"/>
          </a:xfrm>
        </p:spPr>
        <p:txBody>
          <a:bodyPr>
            <a:noAutofit/>
          </a:bodyPr>
          <a:lstStyle/>
          <a:p>
            <a:r>
              <a:rPr lang="en-US" sz="3600" b="1" dirty="0">
                <a:solidFill>
                  <a:schemeClr val="accent1">
                    <a:satMod val="150000"/>
                  </a:schemeClr>
                </a:solidFill>
              </a:rPr>
              <a:t>No Test  Is Perfect</a:t>
            </a:r>
          </a:p>
        </p:txBody>
      </p:sp>
      <p:sp>
        <p:nvSpPr>
          <p:cNvPr id="4" name="Slide Number Placeholder 3"/>
          <p:cNvSpPr>
            <a:spLocks noGrp="1"/>
          </p:cNvSpPr>
          <p:nvPr>
            <p:ph type="sldNum" sz="quarter" idx="11"/>
          </p:nvPr>
        </p:nvSpPr>
        <p:spPr/>
        <p:txBody>
          <a:bodyPr/>
          <a:lstStyle/>
          <a:p>
            <a:fld id="{1ED6D128-09CC-4217-91BB-A3EA108A7F60}" type="slidenum">
              <a:rPr lang="en-US" smtClean="0"/>
              <a:t>35</a:t>
            </a:fld>
            <a:endParaRPr lang="en-US" dirty="0"/>
          </a:p>
        </p:txBody>
      </p:sp>
    </p:spTree>
    <p:extLst>
      <p:ext uri="{BB962C8B-B14F-4D97-AF65-F5344CB8AC3E}">
        <p14:creationId xmlns:p14="http://schemas.microsoft.com/office/powerpoint/2010/main" val="2591649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826433" y="2350434"/>
            <a:ext cx="4548466" cy="2743200"/>
          </a:xfrm>
        </p:spPr>
      </p:pic>
      <p:sp>
        <p:nvSpPr>
          <p:cNvPr id="5" name="Title 1"/>
          <p:cNvSpPr>
            <a:spLocks noGrp="1"/>
          </p:cNvSpPr>
          <p:nvPr>
            <p:ph type="title"/>
          </p:nvPr>
        </p:nvSpPr>
        <p:spPr>
          <a:xfrm>
            <a:off x="304800" y="0"/>
            <a:ext cx="8229600" cy="1143000"/>
          </a:xfrm>
        </p:spPr>
        <p:txBody>
          <a:bodyPr>
            <a:normAutofit/>
          </a:bodyPr>
          <a:lstStyle/>
          <a:p>
            <a:r>
              <a:rPr lang="en-US" sz="3600" b="1" dirty="0" smtClean="0">
                <a:solidFill>
                  <a:schemeClr val="accent1">
                    <a:satMod val="150000"/>
                  </a:schemeClr>
                </a:solidFill>
              </a:rPr>
              <a:t>Vitek MALDI-TOF/MS </a:t>
            </a:r>
            <a:r>
              <a:rPr lang="en-US" sz="3600" b="1" dirty="0">
                <a:solidFill>
                  <a:schemeClr val="accent1">
                    <a:satMod val="150000"/>
                  </a:schemeClr>
                </a:solidFill>
              </a:rPr>
              <a:t>Evaluation</a:t>
            </a:r>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02617" y="2537157"/>
            <a:ext cx="5105401" cy="3079089"/>
          </a:xfrm>
          <a:prstGeom prst="rect">
            <a:avLst/>
          </a:prstGeom>
        </p:spPr>
      </p:pic>
      <p:pic>
        <p:nvPicPr>
          <p:cNvPr id="50178" name="Picture 2"/>
          <p:cNvPicPr>
            <a:picLocks noChangeAspect="1" noChangeArrowheads="1"/>
          </p:cNvPicPr>
          <p:nvPr/>
        </p:nvPicPr>
        <p:blipFill>
          <a:blip r:embed="rId5" cstate="print"/>
          <a:srcRect b="29688"/>
          <a:stretch>
            <a:fillRect/>
          </a:stretch>
        </p:blipFill>
        <p:spPr bwMode="auto">
          <a:xfrm>
            <a:off x="6019800" y="3733800"/>
            <a:ext cx="3088640" cy="2895600"/>
          </a:xfrm>
          <a:prstGeom prst="rect">
            <a:avLst/>
          </a:prstGeom>
          <a:noFill/>
          <a:ln w="9525">
            <a:noFill/>
            <a:miter lim="800000"/>
            <a:headEnd/>
            <a:tailEnd/>
          </a:ln>
          <a:effectLst/>
        </p:spPr>
      </p:pic>
      <p:pic>
        <p:nvPicPr>
          <p:cNvPr id="50179" name="Picture 3"/>
          <p:cNvPicPr>
            <a:picLocks noChangeAspect="1" noChangeArrowheads="1"/>
          </p:cNvPicPr>
          <p:nvPr/>
        </p:nvPicPr>
        <p:blipFill>
          <a:blip r:embed="rId6" cstate="print"/>
          <a:srcRect/>
          <a:stretch>
            <a:fillRect/>
          </a:stretch>
        </p:blipFill>
        <p:spPr bwMode="auto">
          <a:xfrm>
            <a:off x="4477955" y="1219200"/>
            <a:ext cx="4666045" cy="2209800"/>
          </a:xfrm>
          <a:prstGeom prst="rect">
            <a:avLst/>
          </a:prstGeom>
          <a:noFill/>
          <a:ln w="9525">
            <a:noFill/>
            <a:miter lim="800000"/>
            <a:headEnd/>
            <a:tailEnd/>
          </a:ln>
          <a:effectLst/>
        </p:spPr>
      </p:pic>
      <p:sp>
        <p:nvSpPr>
          <p:cNvPr id="2" name="Slide Number Placeholder 1"/>
          <p:cNvSpPr>
            <a:spLocks noGrp="1"/>
          </p:cNvSpPr>
          <p:nvPr>
            <p:ph type="sldNum" sz="quarter" idx="11"/>
          </p:nvPr>
        </p:nvSpPr>
        <p:spPr>
          <a:xfrm>
            <a:off x="685800" y="6248400"/>
            <a:ext cx="2133600" cy="304800"/>
          </a:xfrm>
        </p:spPr>
        <p:txBody>
          <a:bodyPr/>
          <a:lstStyle/>
          <a:p>
            <a:fld id="{1ED6D128-09CC-4217-91BB-A3EA108A7F60}" type="slidenum">
              <a:rPr lang="en-US" smtClean="0"/>
              <a:t>36</a:t>
            </a:fld>
            <a:endParaRPr lang="en-US" dirty="0"/>
          </a:p>
        </p:txBody>
      </p:sp>
    </p:spTree>
    <p:extLst>
      <p:ext uri="{BB962C8B-B14F-4D97-AF65-F5344CB8AC3E}">
        <p14:creationId xmlns:p14="http://schemas.microsoft.com/office/powerpoint/2010/main" val="3853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8"/>
                                        </p:tgtEl>
                                        <p:attrNameLst>
                                          <p:attrName>style.visibility</p:attrName>
                                        </p:attrNameLst>
                                      </p:cBhvr>
                                      <p:to>
                                        <p:strVal val="visible"/>
                                      </p:to>
                                    </p:set>
                                    <p:animEffect transition="in" filter="blinds(horizontal)">
                                      <p:cBhvr>
                                        <p:cTn id="17" dur="500"/>
                                        <p:tgtEl>
                                          <p:spTgt spid="501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gtEl>
                                        <p:attrNameLst>
                                          <p:attrName>style.visibility</p:attrName>
                                        </p:attrNameLst>
                                      </p:cBhvr>
                                      <p:to>
                                        <p:strVal val="visible"/>
                                      </p:to>
                                    </p:set>
                                    <p:animEffect transition="in" filter="blinds(horizontal)">
                                      <p:cBhvr>
                                        <p:cTn id="22"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04800" y="762000"/>
            <a:ext cx="6995160" cy="256317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257800" y="6581775"/>
            <a:ext cx="3190875" cy="200025"/>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385044" y="3429000"/>
            <a:ext cx="6932141" cy="2590800"/>
          </a:xfrm>
          <a:prstGeom prst="rect">
            <a:avLst/>
          </a:prstGeom>
          <a:noFill/>
          <a:ln w="9525">
            <a:noFill/>
            <a:miter lim="800000"/>
            <a:headEnd/>
            <a:tailEnd/>
          </a:ln>
        </p:spPr>
      </p:pic>
      <p:sp>
        <p:nvSpPr>
          <p:cNvPr id="2" name="Oval 1"/>
          <p:cNvSpPr/>
          <p:nvPr/>
        </p:nvSpPr>
        <p:spPr>
          <a:xfrm>
            <a:off x="5410200" y="2596563"/>
            <a:ext cx="381000" cy="375237"/>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33400" y="6183868"/>
            <a:ext cx="6705600" cy="646331"/>
          </a:xfrm>
          <a:prstGeom prst="rect">
            <a:avLst/>
          </a:prstGeom>
          <a:noFill/>
        </p:spPr>
        <p:txBody>
          <a:bodyPr wrap="square" rtlCol="0">
            <a:spAutoFit/>
          </a:bodyPr>
          <a:lstStyle/>
          <a:p>
            <a:r>
              <a:rPr lang="en-US" b="1" dirty="0" smtClean="0"/>
              <a:t>Goals:   &lt;2% Major errors and &lt;5% Minor errors – Better than Vitek2 or Microscan </a:t>
            </a:r>
            <a:endParaRPr lang="en-US" b="1" dirty="0"/>
          </a:p>
        </p:txBody>
      </p:sp>
      <p:sp>
        <p:nvSpPr>
          <p:cNvPr id="4" name="TextBox 3"/>
          <p:cNvSpPr txBox="1"/>
          <p:nvPr/>
        </p:nvSpPr>
        <p:spPr>
          <a:xfrm>
            <a:off x="2317171" y="76200"/>
            <a:ext cx="3044423" cy="646331"/>
          </a:xfrm>
          <a:prstGeom prst="rect">
            <a:avLst/>
          </a:prstGeom>
          <a:noFill/>
        </p:spPr>
        <p:txBody>
          <a:bodyPr wrap="none" rtlCol="0">
            <a:spAutoFit/>
          </a:bodyPr>
          <a:lstStyle/>
          <a:p>
            <a:r>
              <a:rPr lang="en-US"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Setting Goals</a:t>
            </a:r>
          </a:p>
        </p:txBody>
      </p:sp>
      <p:sp>
        <p:nvSpPr>
          <p:cNvPr id="14" name="Rectangle 13"/>
          <p:cNvSpPr/>
          <p:nvPr/>
        </p:nvSpPr>
        <p:spPr>
          <a:xfrm>
            <a:off x="2590800" y="3021330"/>
            <a:ext cx="457200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33400" y="3124200"/>
            <a:ext cx="91440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724400" y="2590800"/>
            <a:ext cx="457200" cy="375237"/>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38200" y="4621530"/>
            <a:ext cx="646176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1" name="Rectangle 20"/>
          <p:cNvSpPr/>
          <p:nvPr/>
        </p:nvSpPr>
        <p:spPr>
          <a:xfrm>
            <a:off x="624840" y="4876800"/>
            <a:ext cx="667512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2" name="Rectangle 21"/>
          <p:cNvSpPr/>
          <p:nvPr/>
        </p:nvSpPr>
        <p:spPr>
          <a:xfrm>
            <a:off x="563880" y="5029200"/>
            <a:ext cx="667512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3" name="Rectangle 22"/>
          <p:cNvSpPr/>
          <p:nvPr/>
        </p:nvSpPr>
        <p:spPr>
          <a:xfrm>
            <a:off x="563880" y="4773930"/>
            <a:ext cx="667512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4" name="Rectangle 23"/>
          <p:cNvSpPr/>
          <p:nvPr/>
        </p:nvSpPr>
        <p:spPr>
          <a:xfrm>
            <a:off x="563880" y="5181600"/>
            <a:ext cx="6675120" cy="10287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 name="Slide Number Placeholder 2"/>
          <p:cNvSpPr>
            <a:spLocks noGrp="1"/>
          </p:cNvSpPr>
          <p:nvPr>
            <p:ph type="sldNum" sz="quarter" idx="11"/>
          </p:nvPr>
        </p:nvSpPr>
        <p:spPr>
          <a:xfrm>
            <a:off x="301451" y="6031468"/>
            <a:ext cx="2133600" cy="304800"/>
          </a:xfrm>
        </p:spPr>
        <p:txBody>
          <a:bodyPr/>
          <a:lstStyle/>
          <a:p>
            <a:fld id="{1ED6D128-09CC-4217-91BB-A3EA108A7F60}" type="slidenum">
              <a:rPr lang="en-US" smtClean="0"/>
              <a:t>37</a:t>
            </a:fld>
            <a:endParaRPr lang="en-US" dirty="0"/>
          </a:p>
        </p:txBody>
      </p:sp>
    </p:spTree>
    <p:extLst>
      <p:ext uri="{BB962C8B-B14F-4D97-AF65-F5344CB8AC3E}">
        <p14:creationId xmlns:p14="http://schemas.microsoft.com/office/powerpoint/2010/main" val="39301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animBg="1"/>
      <p:bldP spid="15" grpId="0" animBg="1"/>
      <p:bldP spid="18" grpId="0" animBg="1"/>
      <p:bldP spid="20" grpId="0" animBg="1"/>
      <p:bldP spid="21" grpId="0" animBg="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543800" cy="914400"/>
          </a:xfrm>
        </p:spPr>
        <p:txBody>
          <a:bodyPr/>
          <a:lstStyle/>
          <a:p>
            <a:r>
              <a:rPr lang="en-US" sz="3600" b="1" dirty="0">
                <a:solidFill>
                  <a:schemeClr val="accent1">
                    <a:satMod val="150000"/>
                  </a:schemeClr>
                </a:solidFill>
              </a:rPr>
              <a:t>Influence of Growth Media</a:t>
            </a:r>
          </a:p>
        </p:txBody>
      </p:sp>
      <p:pic>
        <p:nvPicPr>
          <p:cNvPr id="74754" name="Picture 2"/>
          <p:cNvPicPr>
            <a:picLocks noChangeAspect="1" noChangeArrowheads="1"/>
          </p:cNvPicPr>
          <p:nvPr/>
        </p:nvPicPr>
        <p:blipFill>
          <a:blip r:embed="rId3" cstate="print"/>
          <a:srcRect/>
          <a:stretch>
            <a:fillRect/>
          </a:stretch>
        </p:blipFill>
        <p:spPr bwMode="auto">
          <a:xfrm>
            <a:off x="1" y="1905000"/>
            <a:ext cx="8915400" cy="3382692"/>
          </a:xfrm>
          <a:prstGeom prst="rect">
            <a:avLst/>
          </a:prstGeom>
          <a:noFill/>
          <a:ln w="9525">
            <a:noFill/>
            <a:miter lim="800000"/>
            <a:headEnd/>
            <a:tailEnd/>
          </a:ln>
        </p:spPr>
      </p:pic>
      <p:sp>
        <p:nvSpPr>
          <p:cNvPr id="5" name="TextBox 4"/>
          <p:cNvSpPr txBox="1"/>
          <p:nvPr/>
        </p:nvSpPr>
        <p:spPr>
          <a:xfrm>
            <a:off x="6781800" y="6019800"/>
            <a:ext cx="1923925" cy="369332"/>
          </a:xfrm>
          <a:prstGeom prst="rect">
            <a:avLst/>
          </a:prstGeom>
          <a:noFill/>
        </p:spPr>
        <p:txBody>
          <a:bodyPr wrap="none" rtlCol="0">
            <a:spAutoFit/>
          </a:bodyPr>
          <a:lstStyle/>
          <a:p>
            <a:r>
              <a:rPr lang="en-US" dirty="0" smtClean="0"/>
              <a:t>JCM 2012; 50;1313.</a:t>
            </a:r>
            <a:endParaRPr lang="en-US" dirty="0"/>
          </a:p>
        </p:txBody>
      </p:sp>
      <p:sp>
        <p:nvSpPr>
          <p:cNvPr id="3" name="Slide Number Placeholder 2"/>
          <p:cNvSpPr>
            <a:spLocks noGrp="1"/>
          </p:cNvSpPr>
          <p:nvPr>
            <p:ph type="sldNum" sz="quarter" idx="11"/>
          </p:nvPr>
        </p:nvSpPr>
        <p:spPr/>
        <p:txBody>
          <a:bodyPr/>
          <a:lstStyle/>
          <a:p>
            <a:fld id="{1ED6D128-09CC-4217-91BB-A3EA108A7F60}" type="slidenum">
              <a:rPr lang="en-US" smtClean="0"/>
              <a:t>38</a:t>
            </a:fld>
            <a:endParaRPr lang="en-US" dirty="0"/>
          </a:p>
        </p:txBody>
      </p:sp>
    </p:spTree>
    <p:extLst>
      <p:ext uri="{BB962C8B-B14F-4D97-AF65-F5344CB8AC3E}">
        <p14:creationId xmlns:p14="http://schemas.microsoft.com/office/powerpoint/2010/main" val="2111750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schemeClr val="accent1">
                    <a:satMod val="150000"/>
                  </a:schemeClr>
                </a:solidFill>
              </a:rPr>
              <a:t>Evaluation </a:t>
            </a:r>
            <a:r>
              <a:rPr lang="en-US" sz="3600" b="1" dirty="0" smtClean="0">
                <a:solidFill>
                  <a:schemeClr val="accent1">
                    <a:satMod val="150000"/>
                  </a:schemeClr>
                </a:solidFill>
              </a:rPr>
              <a:t>Summary – Vitek MS</a:t>
            </a:r>
            <a:endParaRPr lang="en-US" sz="3600" b="1" dirty="0">
              <a:solidFill>
                <a:schemeClr val="accent1">
                  <a:satMod val="1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0210499"/>
              </p:ext>
            </p:extLst>
          </p:nvPr>
        </p:nvGraphicFramePr>
        <p:xfrm>
          <a:off x="304800" y="838200"/>
          <a:ext cx="6857999" cy="5166360"/>
        </p:xfrm>
        <a:graphic>
          <a:graphicData uri="http://schemas.openxmlformats.org/drawingml/2006/table">
            <a:tbl>
              <a:tblPr firstRow="1" bandRow="1">
                <a:tableStyleId>{5C22544A-7EE6-4342-B048-85BDC9FD1C3A}</a:tableStyleId>
              </a:tblPr>
              <a:tblGrid>
                <a:gridCol w="2286000"/>
                <a:gridCol w="838200"/>
                <a:gridCol w="1219200"/>
                <a:gridCol w="1438832"/>
                <a:gridCol w="1075767"/>
              </a:tblGrid>
              <a:tr h="370840">
                <a:tc>
                  <a:txBody>
                    <a:bodyPr/>
                    <a:lstStyle/>
                    <a:p>
                      <a:pPr algn="ctr"/>
                      <a:r>
                        <a:rPr lang="en-US" sz="1600" dirty="0" smtClean="0"/>
                        <a:t>Bacteria</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No ID</a:t>
                      </a:r>
                      <a:endParaRPr lang="en-US" sz="1600" dirty="0"/>
                    </a:p>
                  </a:txBody>
                  <a:tcPr/>
                </a:tc>
                <a:tc>
                  <a:txBody>
                    <a:bodyPr/>
                    <a:lstStyle/>
                    <a:p>
                      <a:pPr algn="ctr"/>
                      <a:r>
                        <a:rPr lang="en-US" sz="1600" dirty="0" smtClean="0"/>
                        <a:t>Minor Error</a:t>
                      </a:r>
                      <a:endParaRPr lang="en-US" sz="1600" dirty="0"/>
                    </a:p>
                  </a:txBody>
                  <a:tcPr/>
                </a:tc>
                <a:tc>
                  <a:txBody>
                    <a:bodyPr/>
                    <a:lstStyle/>
                    <a:p>
                      <a:pPr algn="ctr"/>
                      <a:r>
                        <a:rPr lang="en-US" sz="1600" dirty="0" smtClean="0"/>
                        <a:t>Major Error</a:t>
                      </a:r>
                      <a:endParaRPr lang="en-US" sz="1600" dirty="0"/>
                    </a:p>
                  </a:txBody>
                  <a:tcPr/>
                </a:tc>
              </a:tr>
              <a:tr h="370840">
                <a:tc>
                  <a:txBody>
                    <a:bodyPr/>
                    <a:lstStyle/>
                    <a:p>
                      <a:r>
                        <a:rPr lang="en-US" sz="1600" dirty="0" smtClean="0"/>
                        <a:t>Streptococcus</a:t>
                      </a:r>
                      <a:endParaRPr lang="en-US" sz="1600" dirty="0"/>
                    </a:p>
                  </a:txBody>
                  <a:tcPr/>
                </a:tc>
                <a:tc>
                  <a:txBody>
                    <a:bodyPr/>
                    <a:lstStyle/>
                    <a:p>
                      <a:r>
                        <a:rPr lang="en-US" sz="1600" dirty="0" smtClean="0"/>
                        <a:t>160</a:t>
                      </a:r>
                      <a:endParaRPr lang="en-US" sz="1600" dirty="0"/>
                    </a:p>
                  </a:txBody>
                  <a:tcPr/>
                </a:tc>
                <a:tc>
                  <a:txBody>
                    <a:bodyPr/>
                    <a:lstStyle/>
                    <a:p>
                      <a:r>
                        <a:rPr lang="en-US" sz="1600" dirty="0" smtClean="0"/>
                        <a:t>5 (3.1%)</a:t>
                      </a:r>
                      <a:endParaRPr lang="en-US" sz="1600" dirty="0"/>
                    </a:p>
                  </a:txBody>
                  <a:tcPr/>
                </a:tc>
                <a:tc>
                  <a:txBody>
                    <a:bodyPr/>
                    <a:lstStyle/>
                    <a:p>
                      <a:r>
                        <a:rPr lang="en-US" sz="1600" dirty="0" smtClean="0"/>
                        <a:t>5 (3.1%)</a:t>
                      </a:r>
                      <a:endParaRPr lang="en-US" sz="16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2 (1.3%)</a:t>
                      </a:r>
                    </a:p>
                  </a:txBody>
                  <a:tcPr/>
                </a:tc>
              </a:tr>
              <a:tr h="370840">
                <a:tc>
                  <a:txBody>
                    <a:bodyPr/>
                    <a:lstStyle/>
                    <a:p>
                      <a:r>
                        <a:rPr lang="en-US" sz="1600" dirty="0" smtClean="0"/>
                        <a:t>Staphylococcus</a:t>
                      </a:r>
                      <a:endParaRPr lang="en-US" sz="1600" dirty="0"/>
                    </a:p>
                  </a:txBody>
                  <a:tcPr/>
                </a:tc>
                <a:tc>
                  <a:txBody>
                    <a:bodyPr/>
                    <a:lstStyle/>
                    <a:p>
                      <a:r>
                        <a:rPr lang="en-US" sz="1600" dirty="0" smtClean="0"/>
                        <a:t>171</a:t>
                      </a:r>
                      <a:endParaRPr lang="en-US" sz="1600" dirty="0"/>
                    </a:p>
                  </a:txBody>
                  <a:tcPr/>
                </a:tc>
                <a:tc>
                  <a:txBody>
                    <a:bodyPr/>
                    <a:lstStyle/>
                    <a:p>
                      <a:r>
                        <a:rPr lang="en-US" sz="1600" dirty="0" smtClean="0"/>
                        <a:t>2(1.2%)</a:t>
                      </a:r>
                      <a:endParaRPr lang="en-US" sz="1600" dirty="0"/>
                    </a:p>
                  </a:txBody>
                  <a:tcPr/>
                </a:tc>
                <a:tc>
                  <a:txBody>
                    <a:bodyPr/>
                    <a:lstStyle/>
                    <a:p>
                      <a:r>
                        <a:rPr lang="en-US" sz="1600" dirty="0" smtClean="0"/>
                        <a:t>0 (0%)</a:t>
                      </a:r>
                      <a:endParaRPr lang="en-US" sz="1600" dirty="0"/>
                    </a:p>
                  </a:txBody>
                  <a:tcPr/>
                </a:tc>
                <a:tc>
                  <a:txBody>
                    <a:bodyPr/>
                    <a:lstStyle/>
                    <a:p>
                      <a:r>
                        <a:rPr lang="en-US" sz="1600" dirty="0" smtClean="0"/>
                        <a:t>1 (0.6%)</a:t>
                      </a:r>
                      <a:endParaRPr lang="en-US" sz="1600" dirty="0"/>
                    </a:p>
                  </a:txBody>
                  <a:tcPr/>
                </a:tc>
              </a:tr>
              <a:tr h="370840">
                <a:tc>
                  <a:txBody>
                    <a:bodyPr/>
                    <a:lstStyle/>
                    <a:p>
                      <a:r>
                        <a:rPr lang="en-US" sz="1600" dirty="0" smtClean="0">
                          <a:effectLst/>
                        </a:rPr>
                        <a:t>Enterobacteriaceae</a:t>
                      </a:r>
                      <a:endParaRPr lang="en-US" sz="1600" dirty="0"/>
                    </a:p>
                  </a:txBody>
                  <a:tcPr/>
                </a:tc>
                <a:tc>
                  <a:txBody>
                    <a:bodyPr/>
                    <a:lstStyle/>
                    <a:p>
                      <a:r>
                        <a:rPr lang="en-US" sz="1600" dirty="0" smtClean="0"/>
                        <a:t>392</a:t>
                      </a:r>
                      <a:endParaRPr lang="en-US" sz="1600" dirty="0"/>
                    </a:p>
                  </a:txBody>
                  <a:tcPr/>
                </a:tc>
                <a:tc>
                  <a:txBody>
                    <a:bodyPr/>
                    <a:lstStyle/>
                    <a:p>
                      <a:r>
                        <a:rPr lang="en-US" sz="1600" dirty="0" smtClean="0"/>
                        <a:t>43 (10.9%)</a:t>
                      </a:r>
                    </a:p>
                    <a:p>
                      <a:r>
                        <a:rPr lang="en-US" sz="1600" dirty="0" smtClean="0">
                          <a:solidFill>
                            <a:srgbClr val="FF0000"/>
                          </a:solidFill>
                        </a:rPr>
                        <a:t>10 (2.6%)</a:t>
                      </a:r>
                      <a:endParaRPr lang="en-US" sz="1600" dirty="0">
                        <a:solidFill>
                          <a:srgbClr val="FF0000"/>
                        </a:solidFill>
                      </a:endParaRPr>
                    </a:p>
                  </a:txBody>
                  <a:tcPr/>
                </a:tc>
                <a:tc>
                  <a:txBody>
                    <a:bodyPr/>
                    <a:lstStyle/>
                    <a:p>
                      <a:r>
                        <a:rPr lang="en-US" sz="1600" dirty="0" smtClean="0"/>
                        <a:t>40 (10.2%)</a:t>
                      </a:r>
                      <a:endParaRPr lang="en-US" sz="1600" dirty="0"/>
                    </a:p>
                  </a:txBody>
                  <a:tcPr/>
                </a:tc>
                <a:tc>
                  <a:txBody>
                    <a:bodyPr/>
                    <a:lstStyle/>
                    <a:p>
                      <a:r>
                        <a:rPr lang="en-US" sz="1600" dirty="0" smtClean="0"/>
                        <a:t>4 (1.0%)</a:t>
                      </a:r>
                    </a:p>
                    <a:p>
                      <a:r>
                        <a:rPr lang="en-US" sz="1600" dirty="0" smtClean="0"/>
                        <a:t>2 (0.5%)*</a:t>
                      </a:r>
                      <a:endParaRPr lang="en-US" sz="1600" dirty="0"/>
                    </a:p>
                  </a:txBody>
                  <a:tcPr/>
                </a:tc>
              </a:tr>
              <a:tr h="370840">
                <a:tc>
                  <a:txBody>
                    <a:bodyPr/>
                    <a:lstStyle/>
                    <a:p>
                      <a:r>
                        <a:rPr lang="en-US" sz="1600" dirty="0" smtClean="0"/>
                        <a:t>Fastidious GNR</a:t>
                      </a:r>
                      <a:endParaRPr lang="en-US" sz="1600" dirty="0"/>
                    </a:p>
                  </a:txBody>
                  <a:tcPr/>
                </a:tc>
                <a:tc>
                  <a:txBody>
                    <a:bodyPr/>
                    <a:lstStyle/>
                    <a:p>
                      <a:r>
                        <a:rPr lang="en-US" sz="1600" dirty="0" smtClean="0"/>
                        <a:t>27</a:t>
                      </a:r>
                      <a:endParaRPr lang="en-US" sz="1600" dirty="0"/>
                    </a:p>
                  </a:txBody>
                  <a:tcPr/>
                </a:tc>
                <a:tc>
                  <a:txBody>
                    <a:bodyPr/>
                    <a:lstStyle/>
                    <a:p>
                      <a:r>
                        <a:rPr lang="en-US" sz="1600" dirty="0" smtClean="0"/>
                        <a:t>4 (14.8%)</a:t>
                      </a:r>
                    </a:p>
                    <a:p>
                      <a:r>
                        <a:rPr lang="en-US" sz="1600" dirty="0" smtClean="0">
                          <a:solidFill>
                            <a:srgbClr val="FF0000"/>
                          </a:solidFill>
                        </a:rPr>
                        <a:t>2 (7.4%)</a:t>
                      </a:r>
                      <a:endParaRPr lang="en-US" sz="1600" dirty="0">
                        <a:solidFill>
                          <a:srgbClr val="FF0000"/>
                        </a:solidFill>
                      </a:endParaRPr>
                    </a:p>
                  </a:txBody>
                  <a:tcPr/>
                </a:tc>
                <a:tc>
                  <a:txBody>
                    <a:bodyPr/>
                    <a:lstStyle/>
                    <a:p>
                      <a:r>
                        <a:rPr lang="en-US" sz="1600" dirty="0" smtClean="0"/>
                        <a:t>2 (7.4%)</a:t>
                      </a:r>
                      <a:endParaRPr lang="en-US" sz="1600" dirty="0"/>
                    </a:p>
                  </a:txBody>
                  <a:tcPr/>
                </a:tc>
                <a:tc>
                  <a:txBody>
                    <a:bodyPr/>
                    <a:lstStyle/>
                    <a:p>
                      <a:r>
                        <a:rPr lang="en-US" sz="1600" dirty="0" smtClean="0"/>
                        <a:t>0 (0%)</a:t>
                      </a:r>
                      <a:endParaRPr lang="en-US" sz="1600" dirty="0"/>
                    </a:p>
                  </a:txBody>
                  <a:tcPr/>
                </a:tc>
              </a:tr>
              <a:tr h="370840">
                <a:tc>
                  <a:txBody>
                    <a:bodyPr/>
                    <a:lstStyle/>
                    <a:p>
                      <a:r>
                        <a:rPr lang="en-US" sz="1600" dirty="0" smtClean="0"/>
                        <a:t>Anaerobes</a:t>
                      </a:r>
                      <a:endParaRPr lang="en-US" sz="1600" dirty="0"/>
                    </a:p>
                  </a:txBody>
                  <a:tcPr/>
                </a:tc>
                <a:tc>
                  <a:txBody>
                    <a:bodyPr/>
                    <a:lstStyle/>
                    <a:p>
                      <a:r>
                        <a:rPr lang="en-US" sz="1600" dirty="0" smtClean="0"/>
                        <a:t>109</a:t>
                      </a:r>
                      <a:endParaRPr lang="en-US" sz="1600" dirty="0"/>
                    </a:p>
                  </a:txBody>
                  <a:tcPr/>
                </a:tc>
                <a:tc>
                  <a:txBody>
                    <a:bodyPr/>
                    <a:lstStyle/>
                    <a:p>
                      <a:r>
                        <a:rPr lang="en-US" sz="1600" dirty="0" smtClean="0"/>
                        <a:t>11 (10.1%)</a:t>
                      </a:r>
                    </a:p>
                    <a:p>
                      <a:r>
                        <a:rPr lang="en-US" sz="1600" dirty="0" smtClean="0">
                          <a:solidFill>
                            <a:srgbClr val="FF0000"/>
                          </a:solidFill>
                        </a:rPr>
                        <a:t>6 (5.5%)</a:t>
                      </a:r>
                      <a:endParaRPr lang="en-US" sz="1600" dirty="0">
                        <a:solidFill>
                          <a:srgbClr val="FF0000"/>
                        </a:solidFill>
                      </a:endParaRPr>
                    </a:p>
                  </a:txBody>
                  <a:tcPr/>
                </a:tc>
                <a:tc>
                  <a:txBody>
                    <a:bodyPr/>
                    <a:lstStyle/>
                    <a:p>
                      <a:r>
                        <a:rPr lang="en-US" sz="1600" dirty="0" smtClean="0"/>
                        <a:t> 4 (3.7%)</a:t>
                      </a:r>
                      <a:endParaRPr lang="en-US" sz="1600" dirty="0"/>
                    </a:p>
                  </a:txBody>
                  <a:tcPr/>
                </a:tc>
                <a:tc>
                  <a:txBody>
                    <a:bodyPr/>
                    <a:lstStyle/>
                    <a:p>
                      <a:r>
                        <a:rPr lang="en-US" sz="1600" dirty="0" smtClean="0"/>
                        <a:t>4 (3.7%)</a:t>
                      </a:r>
                      <a:endParaRPr lang="en-US" sz="1600" dirty="0"/>
                    </a:p>
                  </a:txBody>
                  <a:tcPr/>
                </a:tc>
              </a:tr>
              <a:tr h="370840">
                <a:tc>
                  <a:txBody>
                    <a:bodyPr/>
                    <a:lstStyle/>
                    <a:p>
                      <a:r>
                        <a:rPr lang="en-US" sz="1600" dirty="0" smtClean="0"/>
                        <a:t>Nonfermenters</a:t>
                      </a:r>
                      <a:endParaRPr lang="en-US" sz="1600" dirty="0"/>
                    </a:p>
                  </a:txBody>
                  <a:tcPr/>
                </a:tc>
                <a:tc>
                  <a:txBody>
                    <a:bodyPr/>
                    <a:lstStyle/>
                    <a:p>
                      <a:r>
                        <a:rPr lang="en-US" sz="1600" dirty="0" smtClean="0"/>
                        <a:t>130</a:t>
                      </a:r>
                      <a:endParaRPr lang="en-US" sz="1600" dirty="0"/>
                    </a:p>
                  </a:txBody>
                  <a:tcPr/>
                </a:tc>
                <a:tc>
                  <a:txBody>
                    <a:bodyPr/>
                    <a:lstStyle/>
                    <a:p>
                      <a:r>
                        <a:rPr lang="en-US" sz="1600" dirty="0" smtClean="0"/>
                        <a:t>10 (7.7%)</a:t>
                      </a:r>
                    </a:p>
                    <a:p>
                      <a:pPr marL="0" eaLnBrk="1" hangingPunct="1"/>
                      <a:r>
                        <a:rPr lang="en-US" sz="1600" dirty="0" smtClean="0">
                          <a:solidFill>
                            <a:srgbClr val="FF0000"/>
                          </a:solidFill>
                          <a:latin typeface="+mn-lt"/>
                          <a:ea typeface="+mn-ea"/>
                          <a:cs typeface="+mn-cs"/>
                        </a:rPr>
                        <a:t>6 (4.6%)</a:t>
                      </a:r>
                      <a:endParaRPr lang="en-US" sz="1600" dirty="0">
                        <a:solidFill>
                          <a:srgbClr val="FF0000"/>
                        </a:solidFill>
                        <a:latin typeface="+mn-lt"/>
                        <a:ea typeface="+mn-ea"/>
                        <a:cs typeface="+mn-cs"/>
                      </a:endParaRPr>
                    </a:p>
                  </a:txBody>
                  <a:tcPr/>
                </a:tc>
                <a:tc>
                  <a:txBody>
                    <a:bodyPr/>
                    <a:lstStyle/>
                    <a:p>
                      <a:r>
                        <a:rPr lang="en-US" sz="1600" dirty="0" smtClean="0"/>
                        <a:t>13 (10.0%)</a:t>
                      </a:r>
                      <a:endParaRPr lang="en-US" sz="1600" dirty="0"/>
                    </a:p>
                  </a:txBody>
                  <a:tcPr/>
                </a:tc>
                <a:tc>
                  <a:txBody>
                    <a:bodyPr/>
                    <a:lstStyle/>
                    <a:p>
                      <a:r>
                        <a:rPr lang="en-US" sz="1600" dirty="0" smtClean="0"/>
                        <a:t>3 (2.3%)</a:t>
                      </a:r>
                      <a:endParaRPr lang="en-US" sz="1600" dirty="0"/>
                    </a:p>
                  </a:txBody>
                  <a:tcPr/>
                </a:tc>
              </a:tr>
              <a:tr h="370840">
                <a:tc>
                  <a:txBody>
                    <a:bodyPr/>
                    <a:lstStyle/>
                    <a:p>
                      <a:r>
                        <a:rPr lang="en-US" sz="1600" dirty="0" smtClean="0"/>
                        <a:t>Corynebacterium</a:t>
                      </a:r>
                      <a:endParaRPr lang="en-US" sz="1600" dirty="0"/>
                    </a:p>
                  </a:txBody>
                  <a:tcPr/>
                </a:tc>
                <a:tc>
                  <a:txBody>
                    <a:bodyPr/>
                    <a:lstStyle/>
                    <a:p>
                      <a:r>
                        <a:rPr lang="en-US" sz="1600" dirty="0" smtClean="0"/>
                        <a:t>23</a:t>
                      </a:r>
                      <a:endParaRPr lang="en-US" sz="1600" dirty="0"/>
                    </a:p>
                  </a:txBody>
                  <a:tcPr/>
                </a:tc>
                <a:tc>
                  <a:txBody>
                    <a:bodyPr/>
                    <a:lstStyle/>
                    <a:p>
                      <a:r>
                        <a:rPr lang="en-US" sz="1600" dirty="0" smtClean="0"/>
                        <a:t>3 (12%)</a:t>
                      </a:r>
                    </a:p>
                    <a:p>
                      <a:r>
                        <a:rPr lang="en-US" sz="1600" dirty="0" smtClean="0">
                          <a:solidFill>
                            <a:srgbClr val="FF0000"/>
                          </a:solidFill>
                        </a:rPr>
                        <a:t>1 (4.3%)</a:t>
                      </a:r>
                      <a:endParaRPr lang="en-US" sz="1600" dirty="0">
                        <a:solidFill>
                          <a:srgbClr val="FF0000"/>
                        </a:solidFill>
                      </a:endParaRPr>
                    </a:p>
                  </a:txBody>
                  <a:tcPr/>
                </a:tc>
                <a:tc>
                  <a:txBody>
                    <a:bodyPr/>
                    <a:lstStyle/>
                    <a:p>
                      <a:r>
                        <a:rPr lang="en-US" sz="1600" dirty="0" smtClean="0"/>
                        <a:t>0 (0%)</a:t>
                      </a:r>
                      <a:endParaRPr lang="en-US" sz="1600" dirty="0"/>
                    </a:p>
                  </a:txBody>
                  <a:tcPr/>
                </a:tc>
                <a:tc>
                  <a:txBody>
                    <a:bodyPr/>
                    <a:lstStyle/>
                    <a:p>
                      <a:r>
                        <a:rPr lang="en-US" sz="1600" dirty="0" smtClean="0"/>
                        <a:t>1 (4.3%)</a:t>
                      </a:r>
                      <a:endParaRPr lang="en-US" sz="1600" dirty="0"/>
                    </a:p>
                  </a:txBody>
                  <a:tcPr/>
                </a:tc>
              </a:tr>
              <a:tr h="370840">
                <a:tc>
                  <a:txBody>
                    <a:bodyPr/>
                    <a:lstStyle/>
                    <a:p>
                      <a:r>
                        <a:rPr lang="en-US" sz="1600" dirty="0" smtClean="0"/>
                        <a:t>Yeast</a:t>
                      </a:r>
                      <a:endParaRPr lang="en-US" sz="1600" dirty="0"/>
                    </a:p>
                  </a:txBody>
                  <a:tcPr/>
                </a:tc>
                <a:tc>
                  <a:txBody>
                    <a:bodyPr/>
                    <a:lstStyle/>
                    <a:p>
                      <a:r>
                        <a:rPr lang="en-US" sz="1600" dirty="0" smtClean="0"/>
                        <a:t>64</a:t>
                      </a:r>
                      <a:endParaRPr lang="en-US" sz="1600" dirty="0"/>
                    </a:p>
                  </a:txBody>
                  <a:tcPr/>
                </a:tc>
                <a:tc>
                  <a:txBody>
                    <a:bodyPr/>
                    <a:lstStyle/>
                    <a:p>
                      <a:r>
                        <a:rPr lang="en-US" sz="1600" dirty="0" smtClean="0"/>
                        <a:t>3 (4.7%)</a:t>
                      </a:r>
                      <a:endParaRPr lang="en-US" sz="1600" dirty="0"/>
                    </a:p>
                  </a:txBody>
                  <a:tcPr/>
                </a:tc>
                <a:tc>
                  <a:txBody>
                    <a:bodyPr/>
                    <a:lstStyle/>
                    <a:p>
                      <a:r>
                        <a:rPr lang="en-US" sz="1600" dirty="0" smtClean="0"/>
                        <a:t>1 (1.6%)</a:t>
                      </a:r>
                      <a:endParaRPr lang="en-US" sz="1600" dirty="0"/>
                    </a:p>
                  </a:txBody>
                  <a:tcPr/>
                </a:tc>
                <a:tc>
                  <a:txBody>
                    <a:bodyPr/>
                    <a:lstStyle/>
                    <a:p>
                      <a:r>
                        <a:rPr lang="en-US" sz="1600" dirty="0" smtClean="0"/>
                        <a:t>0 (0%)</a:t>
                      </a:r>
                      <a:endParaRPr lang="en-US" sz="1600" dirty="0"/>
                    </a:p>
                  </a:txBody>
                  <a:tcPr/>
                </a:tc>
              </a:tr>
              <a:tr h="370840">
                <a:tc>
                  <a:txBody>
                    <a:bodyPr/>
                    <a:lstStyle/>
                    <a:p>
                      <a:r>
                        <a:rPr lang="en-US" sz="1600" dirty="0" smtClean="0"/>
                        <a:t>Totals</a:t>
                      </a:r>
                      <a:endParaRPr lang="en-US" sz="1600" dirty="0"/>
                    </a:p>
                  </a:txBody>
                  <a:tcPr/>
                </a:tc>
                <a:tc>
                  <a:txBody>
                    <a:bodyPr/>
                    <a:lstStyle/>
                    <a:p>
                      <a:r>
                        <a:rPr lang="en-US" sz="1600" dirty="0" smtClean="0"/>
                        <a:t>1076</a:t>
                      </a:r>
                      <a:endParaRPr lang="en-US" sz="1600" dirty="0"/>
                    </a:p>
                  </a:txBody>
                  <a:tcPr/>
                </a:tc>
                <a:tc>
                  <a:txBody>
                    <a:bodyPr/>
                    <a:lstStyle/>
                    <a:p>
                      <a:r>
                        <a:rPr lang="en-US" sz="1600" dirty="0" smtClean="0"/>
                        <a:t>76 (7.4%)</a:t>
                      </a:r>
                    </a:p>
                    <a:p>
                      <a:r>
                        <a:rPr lang="en-US" sz="1600" dirty="0" smtClean="0">
                          <a:solidFill>
                            <a:srgbClr val="FF0000"/>
                          </a:solidFill>
                        </a:rPr>
                        <a:t>35 (3.3%)</a:t>
                      </a:r>
                      <a:endParaRPr lang="en-US" sz="1600" dirty="0">
                        <a:solidFill>
                          <a:srgbClr val="FF0000"/>
                        </a:solidFill>
                      </a:endParaRPr>
                    </a:p>
                  </a:txBody>
                  <a:tcPr/>
                </a:tc>
                <a:tc>
                  <a:txBody>
                    <a:bodyPr/>
                    <a:lstStyle/>
                    <a:p>
                      <a:r>
                        <a:rPr lang="en-US" sz="1600" dirty="0" smtClean="0"/>
                        <a:t>56 (5.4%)</a:t>
                      </a:r>
                      <a:endParaRPr lang="en-US" sz="1600" dirty="0"/>
                    </a:p>
                  </a:txBody>
                  <a:tcPr/>
                </a:tc>
                <a:tc>
                  <a:txBody>
                    <a:bodyPr/>
                    <a:lstStyle/>
                    <a:p>
                      <a:r>
                        <a:rPr lang="en-US" sz="1600" dirty="0" smtClean="0"/>
                        <a:t>13</a:t>
                      </a:r>
                      <a:r>
                        <a:rPr lang="en-US" sz="1600" baseline="0" dirty="0" smtClean="0"/>
                        <a:t> (1.3%)</a:t>
                      </a:r>
                      <a:endParaRPr lang="en-US" sz="1600" dirty="0"/>
                    </a:p>
                  </a:txBody>
                  <a:tcPr/>
                </a:tc>
              </a:tr>
            </a:tbl>
          </a:graphicData>
        </a:graphic>
      </p:graphicFrame>
      <p:sp>
        <p:nvSpPr>
          <p:cNvPr id="5" name="TextBox 4"/>
          <p:cNvSpPr txBox="1"/>
          <p:nvPr/>
        </p:nvSpPr>
        <p:spPr>
          <a:xfrm>
            <a:off x="381000" y="6550223"/>
            <a:ext cx="3930884" cy="307777"/>
          </a:xfrm>
          <a:prstGeom prst="rect">
            <a:avLst/>
          </a:prstGeom>
          <a:noFill/>
        </p:spPr>
        <p:txBody>
          <a:bodyPr wrap="none" rtlCol="0">
            <a:spAutoFit/>
          </a:bodyPr>
          <a:lstStyle/>
          <a:p>
            <a:r>
              <a:rPr lang="en-US" sz="1400" dirty="0" smtClean="0"/>
              <a:t>* Not including </a:t>
            </a:r>
            <a:r>
              <a:rPr lang="en-US" sz="1400" i="1" dirty="0" smtClean="0"/>
              <a:t>Shigella fle</a:t>
            </a:r>
            <a:r>
              <a:rPr lang="en-US" sz="1400" dirty="0" smtClean="0"/>
              <a:t>xeri and </a:t>
            </a:r>
            <a:r>
              <a:rPr lang="en-US" sz="1400" i="1" dirty="0" smtClean="0"/>
              <a:t>Shigella sonnei</a:t>
            </a:r>
            <a:endParaRPr lang="en-US" sz="1400" i="1" dirty="0"/>
          </a:p>
        </p:txBody>
      </p:sp>
      <p:sp>
        <p:nvSpPr>
          <p:cNvPr id="3" name="Slide Number Placeholder 2"/>
          <p:cNvSpPr>
            <a:spLocks noGrp="1"/>
          </p:cNvSpPr>
          <p:nvPr>
            <p:ph type="sldNum" sz="quarter" idx="11"/>
          </p:nvPr>
        </p:nvSpPr>
        <p:spPr>
          <a:xfrm>
            <a:off x="533400" y="6208579"/>
            <a:ext cx="2133600" cy="304800"/>
          </a:xfrm>
        </p:spPr>
        <p:txBody>
          <a:bodyPr/>
          <a:lstStyle/>
          <a:p>
            <a:fld id="{1ED6D128-09CC-4217-91BB-A3EA108A7F60}" type="slidenum">
              <a:rPr lang="en-US" smtClean="0"/>
              <a:t>39</a:t>
            </a:fld>
            <a:endParaRPr lang="en-US" dirty="0"/>
          </a:p>
        </p:txBody>
      </p:sp>
    </p:spTree>
    <p:extLst>
      <p:ext uri="{BB962C8B-B14F-4D97-AF65-F5344CB8AC3E}">
        <p14:creationId xmlns:p14="http://schemas.microsoft.com/office/powerpoint/2010/main" val="296607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4525963"/>
          </a:xfrm>
        </p:spPr>
        <p:txBody>
          <a:bodyPr>
            <a:noAutofit/>
          </a:bodyPr>
          <a:lstStyle/>
          <a:p>
            <a:r>
              <a:rPr lang="en-US" sz="2800" b="1" dirty="0" smtClean="0"/>
              <a:t>Summarize our experience with  bioMérieux MS and Bruker</a:t>
            </a:r>
            <a:r>
              <a:rPr lang="en-US" sz="2800" b="1" dirty="0"/>
              <a:t> MALDI-TOF/MS</a:t>
            </a:r>
            <a:endParaRPr lang="en-US" sz="2800" b="1" dirty="0" smtClean="0"/>
          </a:p>
          <a:p>
            <a:pPr lvl="1"/>
            <a:r>
              <a:rPr lang="en-US" sz="2000" b="1" dirty="0" smtClean="0"/>
              <a:t>Instruments comparable</a:t>
            </a:r>
          </a:p>
          <a:p>
            <a:pPr lvl="2"/>
            <a:r>
              <a:rPr lang="en-US" sz="1800" b="1" dirty="0" smtClean="0"/>
              <a:t>Advantages will be in improved databases , data analysis, and middleware integration. </a:t>
            </a:r>
          </a:p>
          <a:p>
            <a:pPr lvl="1"/>
            <a:r>
              <a:rPr lang="en-US" sz="2000" b="1" dirty="0" smtClean="0"/>
              <a:t>Expectations Vs. reality</a:t>
            </a:r>
          </a:p>
          <a:p>
            <a:pPr lvl="2"/>
            <a:r>
              <a:rPr lang="en-US" sz="1800" b="1" dirty="0"/>
              <a:t>Should be able to decrease the number of </a:t>
            </a:r>
            <a:r>
              <a:rPr lang="en-US" sz="1800" b="1" dirty="0" smtClean="0"/>
              <a:t>secondary identification </a:t>
            </a:r>
            <a:r>
              <a:rPr lang="en-US" sz="1800" b="1" dirty="0"/>
              <a:t>systems required in Clinical Microbiology</a:t>
            </a:r>
            <a:endParaRPr lang="en-US" sz="2000" b="1" dirty="0"/>
          </a:p>
          <a:p>
            <a:pPr lvl="2"/>
            <a:r>
              <a:rPr lang="en-US" sz="1800" b="1" dirty="0" smtClean="0"/>
              <a:t>Very good technology, but not perfect</a:t>
            </a:r>
          </a:p>
          <a:p>
            <a:pPr lvl="2"/>
            <a:r>
              <a:rPr lang="en-US" sz="1800" b="1" dirty="0" smtClean="0"/>
              <a:t>Experienced technologists still needed</a:t>
            </a:r>
          </a:p>
          <a:p>
            <a:pPr lvl="2"/>
            <a:r>
              <a:rPr lang="en-US" sz="1800" b="1" dirty="0" smtClean="0"/>
              <a:t>Better patient care through faster definitive results</a:t>
            </a:r>
          </a:p>
          <a:p>
            <a:pPr lvl="2"/>
            <a:r>
              <a:rPr lang="en-US" sz="1800" b="1" dirty="0" smtClean="0"/>
              <a:t>Positive effect on workflow??</a:t>
            </a:r>
          </a:p>
        </p:txBody>
      </p:sp>
      <p:sp>
        <p:nvSpPr>
          <p:cNvPr id="2" name="Title 1"/>
          <p:cNvSpPr>
            <a:spLocks noGrp="1"/>
          </p:cNvSpPr>
          <p:nvPr>
            <p:ph type="title"/>
          </p:nvPr>
        </p:nvSpPr>
        <p:spPr>
          <a:xfrm>
            <a:off x="457200" y="-304800"/>
            <a:ext cx="8229600" cy="1143000"/>
          </a:xfrm>
        </p:spPr>
        <p:txBody>
          <a:bodyPr/>
          <a:lstStyle/>
          <a:p>
            <a:r>
              <a:rPr lang="en-US" sz="3600" b="1" dirty="0" smtClean="0">
                <a:solidFill>
                  <a:schemeClr val="accent1">
                    <a:satMod val="150000"/>
                  </a:schemeClr>
                </a:solidFill>
              </a:rPr>
              <a:t>Objectives (Cont.)</a:t>
            </a:r>
            <a:endParaRPr lang="en-US" sz="3600" b="1" dirty="0">
              <a:solidFill>
                <a:schemeClr val="accent1">
                  <a:satMod val="150000"/>
                </a:schemeClr>
              </a:solidFill>
            </a:endParaRPr>
          </a:p>
        </p:txBody>
      </p:sp>
      <p:sp>
        <p:nvSpPr>
          <p:cNvPr id="4" name="Slide Number Placeholder 3"/>
          <p:cNvSpPr>
            <a:spLocks noGrp="1"/>
          </p:cNvSpPr>
          <p:nvPr>
            <p:ph type="sldNum" sz="quarter" idx="11"/>
          </p:nvPr>
        </p:nvSpPr>
        <p:spPr/>
        <p:txBody>
          <a:bodyPr/>
          <a:lstStyle/>
          <a:p>
            <a:fld id="{1ED6D128-09CC-4217-91BB-A3EA108A7F60}" type="slidenum">
              <a:rPr lang="en-US" smtClean="0"/>
              <a:t>4</a:t>
            </a:fld>
            <a:endParaRPr lang="en-US" dirty="0"/>
          </a:p>
        </p:txBody>
      </p:sp>
    </p:spTree>
    <p:extLst>
      <p:ext uri="{BB962C8B-B14F-4D97-AF65-F5344CB8AC3E}">
        <p14:creationId xmlns:p14="http://schemas.microsoft.com/office/powerpoint/2010/main" val="26750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81000"/>
            <a:ext cx="82296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Microbiology Lab Automation</a:t>
            </a:r>
          </a:p>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Bruker MALDI-TOF</a:t>
            </a:r>
          </a:p>
        </p:txBody>
      </p:sp>
      <p:sp>
        <p:nvSpPr>
          <p:cNvPr id="4" name="TextBox 3"/>
          <p:cNvSpPr txBox="1"/>
          <p:nvPr/>
        </p:nvSpPr>
        <p:spPr>
          <a:xfrm>
            <a:off x="163286" y="1534886"/>
            <a:ext cx="5202065" cy="1938992"/>
          </a:xfrm>
          <a:prstGeom prst="rect">
            <a:avLst/>
          </a:prstGeom>
          <a:noFill/>
        </p:spPr>
        <p:txBody>
          <a:bodyPr wrap="none" rtlCol="0">
            <a:spAutoFit/>
          </a:bodyPr>
          <a:lstStyle/>
          <a:p>
            <a:pPr>
              <a:buFont typeface="Arial" pitchFamily="34" charset="0"/>
              <a:buChar char="•"/>
            </a:pPr>
            <a:r>
              <a:rPr lang="en-US" sz="2000" dirty="0" smtClean="0"/>
              <a:t>  Evaluation in progress at WAMH</a:t>
            </a:r>
          </a:p>
          <a:p>
            <a:pPr>
              <a:buFont typeface="Arial" pitchFamily="34" charset="0"/>
              <a:buChar char="•"/>
            </a:pPr>
            <a:r>
              <a:rPr lang="en-US" sz="2000" dirty="0" smtClean="0"/>
              <a:t>Selection of automation dependent on </a:t>
            </a:r>
          </a:p>
          <a:p>
            <a:r>
              <a:rPr lang="en-US" sz="2000" dirty="0" smtClean="0"/>
              <a:t>    MALDI-TOF selection</a:t>
            </a:r>
          </a:p>
          <a:p>
            <a:pPr>
              <a:buFont typeface="Arial" pitchFamily="34" charset="0"/>
              <a:buChar char="•"/>
            </a:pPr>
            <a:r>
              <a:rPr lang="en-US" sz="2000" dirty="0" smtClean="0"/>
              <a:t>  Burker integrates best with BD or Siemens</a:t>
            </a:r>
          </a:p>
          <a:p>
            <a:pPr>
              <a:buFont typeface="Arial" pitchFamily="34" charset="0"/>
              <a:buChar char="•"/>
            </a:pPr>
            <a:r>
              <a:rPr lang="en-US" sz="2000" dirty="0" smtClean="0"/>
              <a:t>   bioMérieux MALDI-TOF integrates best</a:t>
            </a:r>
          </a:p>
          <a:p>
            <a:r>
              <a:rPr lang="en-US" sz="2000" dirty="0" smtClean="0"/>
              <a:t>     with bioMérieux products  </a:t>
            </a:r>
            <a:endParaRPr lang="en-US" sz="2000" dirty="0"/>
          </a:p>
        </p:txBody>
      </p:sp>
      <p:pic>
        <p:nvPicPr>
          <p:cNvPr id="5" name="Picture 4" descr="brukerkim.jpg"/>
          <p:cNvPicPr>
            <a:picLocks noChangeAspect="1"/>
          </p:cNvPicPr>
          <p:nvPr/>
        </p:nvPicPr>
        <p:blipFill>
          <a:blip r:embed="rId3" cstate="print"/>
          <a:stretch>
            <a:fillRect/>
          </a:stretch>
        </p:blipFill>
        <p:spPr>
          <a:xfrm rot="5400000">
            <a:off x="4375288" y="1724462"/>
            <a:ext cx="5802939" cy="3498831"/>
          </a:xfrm>
          <a:prstGeom prst="rect">
            <a:avLst/>
          </a:prstGeom>
        </p:spPr>
      </p:pic>
      <p:graphicFrame>
        <p:nvGraphicFramePr>
          <p:cNvPr id="6" name="Content Placeholder 3"/>
          <p:cNvGraphicFramePr>
            <a:graphicFrameLocks/>
          </p:cNvGraphicFramePr>
          <p:nvPr>
            <p:extLst/>
          </p:nvPr>
        </p:nvGraphicFramePr>
        <p:xfrm>
          <a:off x="0" y="3596640"/>
          <a:ext cx="5882186" cy="3261360"/>
        </p:xfrm>
        <a:graphic>
          <a:graphicData uri="http://schemas.openxmlformats.org/drawingml/2006/table">
            <a:tbl>
              <a:tblPr firstRow="1" bandRow="1">
                <a:tableStyleId>{5C22544A-7EE6-4342-B048-85BDC9FD1C3A}</a:tableStyleId>
              </a:tblPr>
              <a:tblGrid>
                <a:gridCol w="1960729"/>
                <a:gridCol w="718934"/>
                <a:gridCol w="1045723"/>
                <a:gridCol w="1234102"/>
                <a:gridCol w="922698"/>
              </a:tblGrid>
              <a:tr h="470441">
                <a:tc>
                  <a:txBody>
                    <a:bodyPr/>
                    <a:lstStyle/>
                    <a:p>
                      <a:pPr algn="ctr"/>
                      <a:r>
                        <a:rPr lang="en-US" sz="1600" dirty="0" smtClean="0"/>
                        <a:t>Bacteria</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No ID</a:t>
                      </a:r>
                      <a:endParaRPr lang="en-US" sz="1600" dirty="0"/>
                    </a:p>
                  </a:txBody>
                  <a:tcPr/>
                </a:tc>
                <a:tc>
                  <a:txBody>
                    <a:bodyPr/>
                    <a:lstStyle/>
                    <a:p>
                      <a:pPr algn="ctr"/>
                      <a:r>
                        <a:rPr lang="en-US" sz="1600" dirty="0" smtClean="0"/>
                        <a:t>Minor Error</a:t>
                      </a:r>
                      <a:endParaRPr lang="en-US" sz="1600" dirty="0"/>
                    </a:p>
                  </a:txBody>
                  <a:tcPr/>
                </a:tc>
                <a:tc>
                  <a:txBody>
                    <a:bodyPr/>
                    <a:lstStyle/>
                    <a:p>
                      <a:pPr algn="ctr"/>
                      <a:r>
                        <a:rPr lang="en-US" sz="1600" dirty="0" smtClean="0"/>
                        <a:t>Major Error</a:t>
                      </a:r>
                      <a:endParaRPr lang="en-US" sz="1600" dirty="0"/>
                    </a:p>
                  </a:txBody>
                  <a:tcPr/>
                </a:tc>
              </a:tr>
              <a:tr h="272360">
                <a:tc>
                  <a:txBody>
                    <a:bodyPr/>
                    <a:lstStyle/>
                    <a:p>
                      <a:r>
                        <a:rPr lang="en-US" sz="1600" dirty="0" smtClean="0"/>
                        <a:t>Streptococcus</a:t>
                      </a:r>
                      <a:endParaRPr lang="en-US" sz="1600" dirty="0"/>
                    </a:p>
                  </a:txBody>
                  <a:tcPr/>
                </a:tc>
                <a:tc>
                  <a:txBody>
                    <a:bodyPr/>
                    <a:lstStyle/>
                    <a:p>
                      <a:r>
                        <a:rPr lang="en-US" sz="1600" dirty="0" smtClean="0"/>
                        <a:t>130</a:t>
                      </a:r>
                      <a:endParaRPr lang="en-US" sz="1600" dirty="0"/>
                    </a:p>
                  </a:txBody>
                  <a:tcPr/>
                </a:tc>
                <a:tc>
                  <a:txBody>
                    <a:bodyPr/>
                    <a:lstStyle/>
                    <a:p>
                      <a:r>
                        <a:rPr lang="en-US" sz="1600" dirty="0" smtClean="0"/>
                        <a:t>15 (11%)</a:t>
                      </a:r>
                      <a:endParaRPr lang="en-US" sz="1600" dirty="0"/>
                    </a:p>
                  </a:txBody>
                  <a:tcPr/>
                </a:tc>
                <a:tc>
                  <a:txBody>
                    <a:bodyPr/>
                    <a:lstStyle/>
                    <a:p>
                      <a:r>
                        <a:rPr lang="en-US" sz="1600" dirty="0" smtClean="0"/>
                        <a:t>26 (20%)</a:t>
                      </a:r>
                      <a:endParaRPr lang="en-US" sz="16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0</a:t>
                      </a:r>
                      <a:r>
                        <a:rPr lang="en-US" sz="1600" baseline="0" dirty="0" smtClean="0"/>
                        <a:t> (0%)</a:t>
                      </a:r>
                      <a:endParaRPr lang="en-US" sz="1600" dirty="0" smtClean="0"/>
                    </a:p>
                  </a:txBody>
                  <a:tcPr/>
                </a:tc>
              </a:tr>
              <a:tr h="272360">
                <a:tc>
                  <a:txBody>
                    <a:bodyPr/>
                    <a:lstStyle/>
                    <a:p>
                      <a:r>
                        <a:rPr lang="en-US" sz="1600" dirty="0" smtClean="0"/>
                        <a:t>Staphylococcus</a:t>
                      </a:r>
                      <a:endParaRPr lang="en-US" sz="1600" dirty="0"/>
                    </a:p>
                  </a:txBody>
                  <a:tcPr/>
                </a:tc>
                <a:tc>
                  <a:txBody>
                    <a:bodyPr/>
                    <a:lstStyle/>
                    <a:p>
                      <a:r>
                        <a:rPr lang="en-US" sz="1600" dirty="0" smtClean="0"/>
                        <a:t>147</a:t>
                      </a:r>
                      <a:endParaRPr lang="en-US" sz="1600" dirty="0"/>
                    </a:p>
                  </a:txBody>
                  <a:tcPr/>
                </a:tc>
                <a:tc>
                  <a:txBody>
                    <a:bodyPr/>
                    <a:lstStyle/>
                    <a:p>
                      <a:r>
                        <a:rPr lang="en-US" sz="1600" dirty="0" smtClean="0"/>
                        <a:t>3 (2%)</a:t>
                      </a:r>
                      <a:endParaRPr lang="en-US" sz="1600" dirty="0"/>
                    </a:p>
                  </a:txBody>
                  <a:tcPr/>
                </a:tc>
                <a:tc>
                  <a:txBody>
                    <a:bodyPr/>
                    <a:lstStyle/>
                    <a:p>
                      <a:r>
                        <a:rPr lang="en-US" sz="1600" dirty="0" smtClean="0"/>
                        <a:t>9 (5%)</a:t>
                      </a:r>
                      <a:endParaRPr lang="en-US" sz="1600" dirty="0"/>
                    </a:p>
                  </a:txBody>
                  <a:tcPr/>
                </a:tc>
                <a:tc>
                  <a:txBody>
                    <a:bodyPr/>
                    <a:lstStyle/>
                    <a:p>
                      <a:r>
                        <a:rPr lang="en-US" sz="1600" dirty="0" smtClean="0"/>
                        <a:t>12 (8%)</a:t>
                      </a:r>
                      <a:endParaRPr lang="en-US" sz="1600" dirty="0"/>
                    </a:p>
                  </a:txBody>
                  <a:tcPr/>
                </a:tc>
              </a:tr>
              <a:tr h="272360">
                <a:tc>
                  <a:txBody>
                    <a:bodyPr/>
                    <a:lstStyle/>
                    <a:p>
                      <a:r>
                        <a:rPr lang="en-US" sz="1600" dirty="0" smtClean="0">
                          <a:effectLst/>
                        </a:rPr>
                        <a:t>Enterobacteriaceae</a:t>
                      </a:r>
                      <a:endParaRPr lang="en-US" sz="1600" dirty="0"/>
                    </a:p>
                  </a:txBody>
                  <a:tcPr/>
                </a:tc>
                <a:tc>
                  <a:txBody>
                    <a:bodyPr/>
                    <a:lstStyle/>
                    <a:p>
                      <a:r>
                        <a:rPr lang="en-US" sz="1600" dirty="0" smtClean="0"/>
                        <a:t>435</a:t>
                      </a:r>
                      <a:endParaRPr lang="en-US" sz="1600" dirty="0"/>
                    </a:p>
                  </a:txBody>
                  <a:tcPr/>
                </a:tc>
                <a:tc>
                  <a:txBody>
                    <a:bodyPr/>
                    <a:lstStyle/>
                    <a:p>
                      <a:pPr marL="0" algn="l" defTabSz="914400" rtl="0" eaLnBrk="1" latinLnBrk="0" hangingPunct="1"/>
                      <a:r>
                        <a:rPr lang="en-US" sz="1600" kern="1200" dirty="0" smtClean="0">
                          <a:solidFill>
                            <a:schemeClr val="dk1"/>
                          </a:solidFill>
                          <a:latin typeface="+mn-lt"/>
                          <a:ea typeface="+mn-ea"/>
                          <a:cs typeface="+mn-cs"/>
                        </a:rPr>
                        <a:t>12 (3%)</a:t>
                      </a:r>
                      <a:endParaRPr lang="en-US" sz="1600" kern="1200" dirty="0">
                        <a:solidFill>
                          <a:schemeClr val="dk1"/>
                        </a:solidFill>
                        <a:latin typeface="+mn-lt"/>
                        <a:ea typeface="+mn-ea"/>
                        <a:cs typeface="+mn-cs"/>
                      </a:endParaRPr>
                    </a:p>
                  </a:txBody>
                  <a:tcPr/>
                </a:tc>
                <a:tc>
                  <a:txBody>
                    <a:bodyPr/>
                    <a:lstStyle/>
                    <a:p>
                      <a:r>
                        <a:rPr lang="en-US" sz="1600" dirty="0" smtClean="0"/>
                        <a:t>37 (8.5%)</a:t>
                      </a:r>
                      <a:endParaRPr lang="en-US" sz="1600" dirty="0"/>
                    </a:p>
                  </a:txBody>
                  <a:tcPr/>
                </a:tc>
                <a:tc>
                  <a:txBody>
                    <a:bodyPr/>
                    <a:lstStyle/>
                    <a:p>
                      <a:r>
                        <a:rPr lang="en-US" sz="1600" dirty="0" smtClean="0"/>
                        <a:t>20 (5%)</a:t>
                      </a:r>
                      <a:endParaRPr lang="en-US" sz="1600" dirty="0"/>
                    </a:p>
                  </a:txBody>
                  <a:tcPr/>
                </a:tc>
              </a:tr>
              <a:tr h="272360">
                <a:tc>
                  <a:txBody>
                    <a:bodyPr/>
                    <a:lstStyle/>
                    <a:p>
                      <a:r>
                        <a:rPr lang="en-US" sz="1600" dirty="0" smtClean="0"/>
                        <a:t>Fastidious GNR</a:t>
                      </a:r>
                      <a:endParaRPr lang="en-US" sz="1600" dirty="0"/>
                    </a:p>
                  </a:txBody>
                  <a:tcPr/>
                </a:tc>
                <a:tc>
                  <a:txBody>
                    <a:bodyPr/>
                    <a:lstStyle/>
                    <a:p>
                      <a:r>
                        <a:rPr lang="en-US" sz="1600" dirty="0" smtClean="0"/>
                        <a:t>18</a:t>
                      </a:r>
                      <a:endParaRPr lang="en-US" sz="1600" dirty="0"/>
                    </a:p>
                  </a:txBody>
                  <a:tcPr/>
                </a:tc>
                <a:tc>
                  <a:txBody>
                    <a:bodyPr/>
                    <a:lstStyle/>
                    <a:p>
                      <a:r>
                        <a:rPr lang="en-US" sz="1600" kern="1200" dirty="0" smtClean="0">
                          <a:solidFill>
                            <a:schemeClr val="dk1"/>
                          </a:solidFill>
                          <a:latin typeface="+mn-lt"/>
                          <a:ea typeface="+mn-ea"/>
                          <a:cs typeface="+mn-cs"/>
                        </a:rPr>
                        <a:t>1 (5%)</a:t>
                      </a:r>
                      <a:endParaRPr lang="en-US" sz="1600" kern="1200" dirty="0">
                        <a:solidFill>
                          <a:schemeClr val="dk1"/>
                        </a:solidFill>
                        <a:latin typeface="+mn-lt"/>
                        <a:ea typeface="+mn-ea"/>
                        <a:cs typeface="+mn-cs"/>
                      </a:endParaRPr>
                    </a:p>
                  </a:txBody>
                  <a:tcPr/>
                </a:tc>
                <a:tc>
                  <a:txBody>
                    <a:bodyPr/>
                    <a:lstStyle/>
                    <a:p>
                      <a:r>
                        <a:rPr lang="en-US" sz="1600" dirty="0" smtClean="0"/>
                        <a:t>1 (5%)</a:t>
                      </a:r>
                      <a:endParaRPr lang="en-US" sz="1600" dirty="0"/>
                    </a:p>
                  </a:txBody>
                  <a:tcPr/>
                </a:tc>
                <a:tc>
                  <a:txBody>
                    <a:bodyPr/>
                    <a:lstStyle/>
                    <a:p>
                      <a:r>
                        <a:rPr lang="en-US" sz="1600" dirty="0" smtClean="0"/>
                        <a:t>2 (11%)</a:t>
                      </a:r>
                      <a:endParaRPr lang="en-US" sz="1600" dirty="0"/>
                    </a:p>
                  </a:txBody>
                  <a:tcPr/>
                </a:tc>
              </a:tr>
              <a:tr h="272360">
                <a:tc>
                  <a:txBody>
                    <a:bodyPr/>
                    <a:lstStyle/>
                    <a:p>
                      <a:r>
                        <a:rPr lang="en-US" sz="1600" dirty="0" smtClean="0"/>
                        <a:t>Anaerobes</a:t>
                      </a:r>
                      <a:endParaRPr lang="en-US" sz="1600" dirty="0"/>
                    </a:p>
                  </a:txBody>
                  <a:tcPr/>
                </a:tc>
                <a:tc>
                  <a:txBody>
                    <a:bodyPr/>
                    <a:lstStyle/>
                    <a:p>
                      <a:r>
                        <a:rPr lang="en-US" sz="1600" dirty="0" smtClean="0"/>
                        <a:t>52</a:t>
                      </a:r>
                      <a:endParaRPr lang="en-US" sz="1600" dirty="0"/>
                    </a:p>
                  </a:txBody>
                  <a:tcPr/>
                </a:tc>
                <a:tc>
                  <a:txBody>
                    <a:bodyPr/>
                    <a:lstStyle/>
                    <a:p>
                      <a:r>
                        <a:rPr lang="en-US" sz="1600" kern="1200" dirty="0" smtClean="0">
                          <a:solidFill>
                            <a:schemeClr val="dk1"/>
                          </a:solidFill>
                          <a:latin typeface="+mn-lt"/>
                          <a:ea typeface="+mn-ea"/>
                          <a:cs typeface="+mn-cs"/>
                        </a:rPr>
                        <a:t>3 (6%)</a:t>
                      </a:r>
                      <a:endParaRPr lang="en-US" sz="1600" kern="1200" dirty="0">
                        <a:solidFill>
                          <a:schemeClr val="dk1"/>
                        </a:solidFill>
                        <a:latin typeface="+mn-lt"/>
                        <a:ea typeface="+mn-ea"/>
                        <a:cs typeface="+mn-cs"/>
                      </a:endParaRPr>
                    </a:p>
                  </a:txBody>
                  <a:tcPr/>
                </a:tc>
                <a:tc>
                  <a:txBody>
                    <a:bodyPr/>
                    <a:lstStyle/>
                    <a:p>
                      <a:r>
                        <a:rPr lang="en-US" sz="1600" dirty="0" smtClean="0"/>
                        <a:t>7 (22%)</a:t>
                      </a:r>
                      <a:endParaRPr lang="en-US" sz="1600" dirty="0"/>
                    </a:p>
                  </a:txBody>
                  <a:tcPr/>
                </a:tc>
                <a:tc>
                  <a:txBody>
                    <a:bodyPr/>
                    <a:lstStyle/>
                    <a:p>
                      <a:r>
                        <a:rPr lang="en-US" sz="1600" dirty="0" smtClean="0"/>
                        <a:t>2 (4%)</a:t>
                      </a:r>
                      <a:endParaRPr lang="en-US" sz="1600" dirty="0"/>
                    </a:p>
                  </a:txBody>
                  <a:tcPr/>
                </a:tc>
              </a:tr>
              <a:tr h="272360">
                <a:tc>
                  <a:txBody>
                    <a:bodyPr/>
                    <a:lstStyle/>
                    <a:p>
                      <a:r>
                        <a:rPr lang="en-US" sz="1600" dirty="0" smtClean="0"/>
                        <a:t>Nonfermenters</a:t>
                      </a:r>
                      <a:endParaRPr lang="en-US" sz="1600" dirty="0"/>
                    </a:p>
                  </a:txBody>
                  <a:tcPr/>
                </a:tc>
                <a:tc>
                  <a:txBody>
                    <a:bodyPr/>
                    <a:lstStyle/>
                    <a:p>
                      <a:r>
                        <a:rPr lang="en-US" sz="1600" dirty="0" smtClean="0"/>
                        <a:t>116</a:t>
                      </a:r>
                      <a:endParaRPr lang="en-US" sz="1600" dirty="0"/>
                    </a:p>
                  </a:txBody>
                  <a:tcPr/>
                </a:tc>
                <a:tc>
                  <a:txBody>
                    <a:bodyPr/>
                    <a:lstStyle/>
                    <a:p>
                      <a:pPr marL="0" algn="l" defTabSz="914400" rtl="0" eaLnBrk="1" latinLnBrk="0" hangingPunct="1"/>
                      <a:r>
                        <a:rPr lang="en-US" sz="1600" kern="1200" dirty="0" smtClean="0">
                          <a:solidFill>
                            <a:schemeClr val="dk1"/>
                          </a:solidFill>
                          <a:latin typeface="+mn-lt"/>
                          <a:ea typeface="+mn-ea"/>
                          <a:cs typeface="+mn-cs"/>
                        </a:rPr>
                        <a:t>4 (3%) </a:t>
                      </a:r>
                      <a:endParaRPr lang="en-US" sz="1600" kern="1200" dirty="0">
                        <a:solidFill>
                          <a:schemeClr val="dk1"/>
                        </a:solidFill>
                        <a:latin typeface="+mn-lt"/>
                        <a:ea typeface="+mn-ea"/>
                        <a:cs typeface="+mn-cs"/>
                      </a:endParaRPr>
                    </a:p>
                  </a:txBody>
                  <a:tcPr/>
                </a:tc>
                <a:tc>
                  <a:txBody>
                    <a:bodyPr/>
                    <a:lstStyle/>
                    <a:p>
                      <a:r>
                        <a:rPr lang="en-US" sz="1600" dirty="0" smtClean="0"/>
                        <a:t>18 (15%)</a:t>
                      </a:r>
                      <a:endParaRPr lang="en-US" sz="1600" dirty="0"/>
                    </a:p>
                  </a:txBody>
                  <a:tcPr/>
                </a:tc>
                <a:tc>
                  <a:txBody>
                    <a:bodyPr/>
                    <a:lstStyle/>
                    <a:p>
                      <a:r>
                        <a:rPr lang="en-US" sz="1600" dirty="0" smtClean="0"/>
                        <a:t>6 (5%)</a:t>
                      </a:r>
                      <a:endParaRPr lang="en-US" sz="1600" dirty="0"/>
                    </a:p>
                  </a:txBody>
                  <a:tcPr/>
                </a:tc>
              </a:tr>
              <a:tr h="272360">
                <a:tc>
                  <a:txBody>
                    <a:bodyPr/>
                    <a:lstStyle/>
                    <a:p>
                      <a:r>
                        <a:rPr lang="en-US" sz="1600" dirty="0" smtClean="0"/>
                        <a:t>Yeast</a:t>
                      </a:r>
                      <a:endParaRPr lang="en-US" sz="1600" dirty="0"/>
                    </a:p>
                  </a:txBody>
                  <a:tcPr/>
                </a:tc>
                <a:tc>
                  <a:txBody>
                    <a:bodyPr/>
                    <a:lstStyle/>
                    <a:p>
                      <a:r>
                        <a:rPr lang="en-US" sz="1600" dirty="0" smtClean="0"/>
                        <a:t>22</a:t>
                      </a:r>
                      <a:endParaRPr lang="en-US" sz="1600" dirty="0"/>
                    </a:p>
                  </a:txBody>
                  <a:tcPr/>
                </a:tc>
                <a:tc>
                  <a:txBody>
                    <a:bodyPr/>
                    <a:lstStyle/>
                    <a:p>
                      <a:r>
                        <a:rPr lang="en-US" sz="1600" dirty="0" smtClean="0"/>
                        <a:t>0 (0%)</a:t>
                      </a:r>
                      <a:endParaRPr lang="en-US" sz="1600" dirty="0"/>
                    </a:p>
                  </a:txBody>
                  <a:tcPr/>
                </a:tc>
                <a:tc>
                  <a:txBody>
                    <a:bodyPr/>
                    <a:lstStyle/>
                    <a:p>
                      <a:r>
                        <a:rPr lang="en-US" sz="1600" dirty="0" smtClean="0"/>
                        <a:t>0 (0%)</a:t>
                      </a:r>
                      <a:endParaRPr lang="en-US" sz="1600" dirty="0"/>
                    </a:p>
                  </a:txBody>
                  <a:tcPr/>
                </a:tc>
                <a:tc>
                  <a:txBody>
                    <a:bodyPr/>
                    <a:lstStyle/>
                    <a:p>
                      <a:r>
                        <a:rPr lang="en-US" sz="1600" dirty="0" smtClean="0"/>
                        <a:t>0 (0%)</a:t>
                      </a:r>
                      <a:endParaRPr lang="en-US" sz="1600" dirty="0"/>
                    </a:p>
                  </a:txBody>
                  <a:tcPr/>
                </a:tc>
              </a:tr>
              <a:tr h="272360">
                <a:tc>
                  <a:txBody>
                    <a:bodyPr/>
                    <a:lstStyle/>
                    <a:p>
                      <a:r>
                        <a:rPr lang="en-US" sz="1600" dirty="0" smtClean="0"/>
                        <a:t>Totals</a:t>
                      </a:r>
                      <a:endParaRPr lang="en-US" sz="1600" dirty="0"/>
                    </a:p>
                  </a:txBody>
                  <a:tcPr/>
                </a:tc>
                <a:tc>
                  <a:txBody>
                    <a:bodyPr/>
                    <a:lstStyle/>
                    <a:p>
                      <a:r>
                        <a:rPr lang="en-US" sz="1600" dirty="0" smtClean="0"/>
                        <a:t>898</a:t>
                      </a:r>
                      <a:endParaRPr lang="en-US" sz="1600" dirty="0"/>
                    </a:p>
                  </a:txBody>
                  <a:tcPr/>
                </a:tc>
                <a:tc>
                  <a:txBody>
                    <a:bodyPr/>
                    <a:lstStyle/>
                    <a:p>
                      <a:pPr marL="0" algn="l" defTabSz="914400" rtl="0" eaLnBrk="1" latinLnBrk="0" hangingPunct="1"/>
                      <a:r>
                        <a:rPr lang="en-US" sz="1600" kern="1200" dirty="0" smtClean="0">
                          <a:solidFill>
                            <a:schemeClr val="dk1"/>
                          </a:solidFill>
                          <a:latin typeface="+mn-lt"/>
                          <a:ea typeface="+mn-ea"/>
                          <a:cs typeface="+mn-cs"/>
                        </a:rPr>
                        <a:t>38 (4%)</a:t>
                      </a:r>
                      <a:endParaRPr lang="en-US" sz="1600" kern="1200" dirty="0">
                        <a:solidFill>
                          <a:schemeClr val="dk1"/>
                        </a:solidFill>
                        <a:latin typeface="+mn-lt"/>
                        <a:ea typeface="+mn-ea"/>
                        <a:cs typeface="+mn-cs"/>
                      </a:endParaRPr>
                    </a:p>
                  </a:txBody>
                  <a:tcPr/>
                </a:tc>
                <a:tc>
                  <a:txBody>
                    <a:bodyPr/>
                    <a:lstStyle/>
                    <a:p>
                      <a:r>
                        <a:rPr lang="en-US" sz="1600" dirty="0" smtClean="0"/>
                        <a:t>98(11%)</a:t>
                      </a:r>
                      <a:endParaRPr lang="en-US" sz="1600" dirty="0"/>
                    </a:p>
                  </a:txBody>
                  <a:tcPr/>
                </a:tc>
                <a:tc>
                  <a:txBody>
                    <a:bodyPr/>
                    <a:lstStyle/>
                    <a:p>
                      <a:r>
                        <a:rPr lang="en-US" sz="1600" dirty="0" smtClean="0"/>
                        <a:t>42 (5%)</a:t>
                      </a:r>
                      <a:endParaRPr lang="en-US" sz="1600" dirty="0"/>
                    </a:p>
                  </a:txBody>
                  <a:tcPr/>
                </a:tc>
              </a:tr>
            </a:tbl>
          </a:graphicData>
        </a:graphic>
      </p:graphicFrame>
      <p:sp>
        <p:nvSpPr>
          <p:cNvPr id="2" name="Slide Number Placeholder 1"/>
          <p:cNvSpPr>
            <a:spLocks noGrp="1"/>
          </p:cNvSpPr>
          <p:nvPr>
            <p:ph type="sldNum" sz="quarter" idx="11"/>
          </p:nvPr>
        </p:nvSpPr>
        <p:spPr>
          <a:xfrm>
            <a:off x="6705600" y="6397118"/>
            <a:ext cx="2133600" cy="304800"/>
          </a:xfrm>
        </p:spPr>
        <p:txBody>
          <a:bodyPr/>
          <a:lstStyle/>
          <a:p>
            <a:fld id="{1ED6D128-09CC-4217-91BB-A3EA108A7F60}" type="slidenum">
              <a:rPr lang="en-US" smtClean="0"/>
              <a:t>40</a:t>
            </a:fld>
            <a:endParaRPr lang="en-US" dirty="0"/>
          </a:p>
        </p:txBody>
      </p:sp>
    </p:spTree>
    <p:extLst>
      <p:ext uri="{BB962C8B-B14F-4D97-AF65-F5344CB8AC3E}">
        <p14:creationId xmlns:p14="http://schemas.microsoft.com/office/powerpoint/2010/main" val="644211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057401"/>
            <a:ext cx="7620000" cy="3657599"/>
          </a:xfrm>
        </p:spPr>
        <p:txBody>
          <a:bodyPr>
            <a:normAutofit/>
          </a:bodyPr>
          <a:lstStyle/>
          <a:p>
            <a:r>
              <a:rPr lang="en-US" sz="3200" dirty="0" smtClean="0"/>
              <a:t>MALDI-TOFs are comparable</a:t>
            </a:r>
          </a:p>
          <a:p>
            <a:r>
              <a:rPr lang="en-US" sz="3200" dirty="0" smtClean="0"/>
              <a:t>Selection should depend on your laboratories requirements.</a:t>
            </a:r>
          </a:p>
          <a:p>
            <a:pPr lvl="1"/>
            <a:r>
              <a:rPr lang="en-US" sz="2800" dirty="0" smtClean="0"/>
              <a:t>Current equipment</a:t>
            </a:r>
          </a:p>
          <a:p>
            <a:pPr lvl="1"/>
            <a:r>
              <a:rPr lang="en-US" sz="2800" dirty="0" smtClean="0"/>
              <a:t>Middle ware</a:t>
            </a:r>
          </a:p>
          <a:p>
            <a:pPr lvl="1"/>
            <a:r>
              <a:rPr lang="en-US" sz="2800" dirty="0" smtClean="0"/>
              <a:t>Volumes – Identifications/hour</a:t>
            </a:r>
            <a:endParaRPr lang="en-US" sz="2800" dirty="0"/>
          </a:p>
        </p:txBody>
      </p:sp>
      <p:sp>
        <p:nvSpPr>
          <p:cNvPr id="3" name="Title 2"/>
          <p:cNvSpPr>
            <a:spLocks noGrp="1"/>
          </p:cNvSpPr>
          <p:nvPr>
            <p:ph type="title"/>
          </p:nvPr>
        </p:nvSpPr>
        <p:spPr>
          <a:xfrm>
            <a:off x="685800" y="685800"/>
            <a:ext cx="7543800" cy="914400"/>
          </a:xfrm>
        </p:spPr>
        <p:txBody>
          <a:bodyPr/>
          <a:lstStyle/>
          <a:p>
            <a:r>
              <a:rPr lang="en-US" sz="4000" b="1" dirty="0">
                <a:solidFill>
                  <a:schemeClr val="accent1">
                    <a:satMod val="150000"/>
                  </a:schemeClr>
                </a:solidFill>
              </a:rPr>
              <a:t>Evaluation Results</a:t>
            </a:r>
          </a:p>
        </p:txBody>
      </p:sp>
      <p:sp>
        <p:nvSpPr>
          <p:cNvPr id="4" name="Slide Number Placeholder 3"/>
          <p:cNvSpPr>
            <a:spLocks noGrp="1"/>
          </p:cNvSpPr>
          <p:nvPr>
            <p:ph type="sldNum" sz="quarter" idx="11"/>
          </p:nvPr>
        </p:nvSpPr>
        <p:spPr/>
        <p:txBody>
          <a:bodyPr/>
          <a:lstStyle/>
          <a:p>
            <a:fld id="{1ED6D128-09CC-4217-91BB-A3EA108A7F60}" type="slidenum">
              <a:rPr lang="en-US" smtClean="0"/>
              <a:t>41</a:t>
            </a:fld>
            <a:endParaRPr lang="en-US" dirty="0"/>
          </a:p>
        </p:txBody>
      </p:sp>
    </p:spTree>
    <p:extLst>
      <p:ext uri="{BB962C8B-B14F-4D97-AF65-F5344CB8AC3E}">
        <p14:creationId xmlns:p14="http://schemas.microsoft.com/office/powerpoint/2010/main" val="3360004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763000" cy="685800"/>
          </a:xfrm>
        </p:spPr>
        <p:txBody>
          <a:bodyPr>
            <a:noAutofit/>
          </a:bodyPr>
          <a:lstStyle/>
          <a:p>
            <a:r>
              <a:rPr lang="en-US" sz="2800" b="1" dirty="0">
                <a:solidFill>
                  <a:schemeClr val="accent1">
                    <a:satMod val="150000"/>
                  </a:schemeClr>
                </a:solidFill>
              </a:rPr>
              <a:t>Growth Requirements for MALDI Identification</a:t>
            </a:r>
          </a:p>
        </p:txBody>
      </p:sp>
      <p:sp>
        <p:nvSpPr>
          <p:cNvPr id="3" name="Content Placeholder 2"/>
          <p:cNvSpPr>
            <a:spLocks noGrp="1"/>
          </p:cNvSpPr>
          <p:nvPr>
            <p:ph idx="1"/>
          </p:nvPr>
        </p:nvSpPr>
        <p:spPr>
          <a:xfrm>
            <a:off x="381000" y="579437"/>
            <a:ext cx="8229600" cy="4525963"/>
          </a:xfrm>
        </p:spPr>
        <p:txBody>
          <a:bodyPr/>
          <a:lstStyle/>
          <a:p>
            <a:r>
              <a:rPr lang="en-US" dirty="0" smtClean="0"/>
              <a:t>Isolated bacterial colony</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1116449"/>
            <a:ext cx="9144000" cy="4533508"/>
          </a:xfrm>
          <a:prstGeom prst="rect">
            <a:avLst/>
          </a:prstGeom>
          <a:noFill/>
          <a:ln w="9525">
            <a:noFill/>
            <a:miter lim="800000"/>
            <a:headEnd/>
            <a:tailEnd/>
          </a:ln>
        </p:spPr>
      </p:pic>
      <p:sp>
        <p:nvSpPr>
          <p:cNvPr id="5" name="&quot;No&quot; Symbol 4"/>
          <p:cNvSpPr/>
          <p:nvPr/>
        </p:nvSpPr>
        <p:spPr>
          <a:xfrm>
            <a:off x="8001000" y="23356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quot;No&quot; Symbol 5"/>
          <p:cNvSpPr/>
          <p:nvPr/>
        </p:nvSpPr>
        <p:spPr>
          <a:xfrm>
            <a:off x="4800600" y="23356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quot;No&quot; Symbol 6"/>
          <p:cNvSpPr/>
          <p:nvPr/>
        </p:nvSpPr>
        <p:spPr>
          <a:xfrm>
            <a:off x="3048000" y="22860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quot;No&quot; Symbol 7"/>
          <p:cNvSpPr/>
          <p:nvPr/>
        </p:nvSpPr>
        <p:spPr>
          <a:xfrm>
            <a:off x="3124200" y="40386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quot;No&quot; Symbol 8"/>
          <p:cNvSpPr/>
          <p:nvPr/>
        </p:nvSpPr>
        <p:spPr>
          <a:xfrm>
            <a:off x="3048000" y="33528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quot;No&quot; Symbol 9"/>
          <p:cNvSpPr/>
          <p:nvPr/>
        </p:nvSpPr>
        <p:spPr>
          <a:xfrm>
            <a:off x="3124200" y="53074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quot;No&quot; Symbol 10"/>
          <p:cNvSpPr/>
          <p:nvPr/>
        </p:nvSpPr>
        <p:spPr>
          <a:xfrm>
            <a:off x="4800600" y="41148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quot;No&quot; Symbol 11"/>
          <p:cNvSpPr/>
          <p:nvPr/>
        </p:nvSpPr>
        <p:spPr>
          <a:xfrm>
            <a:off x="4800600" y="34024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quot;No&quot; Symbol 12"/>
          <p:cNvSpPr/>
          <p:nvPr/>
        </p:nvSpPr>
        <p:spPr>
          <a:xfrm>
            <a:off x="4800600" y="53074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quot;No&quot; Symbol 13"/>
          <p:cNvSpPr/>
          <p:nvPr/>
        </p:nvSpPr>
        <p:spPr>
          <a:xfrm>
            <a:off x="8001000" y="33262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quot;No&quot; Symbol 14"/>
          <p:cNvSpPr/>
          <p:nvPr/>
        </p:nvSpPr>
        <p:spPr>
          <a:xfrm>
            <a:off x="8001000" y="40882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quot;No&quot; Symbol 15"/>
          <p:cNvSpPr/>
          <p:nvPr/>
        </p:nvSpPr>
        <p:spPr>
          <a:xfrm>
            <a:off x="8001000" y="5307449"/>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679707" y="5688449"/>
            <a:ext cx="4515980" cy="1169551"/>
          </a:xfrm>
          <a:prstGeom prst="rect">
            <a:avLst/>
          </a:prstGeom>
          <a:noFill/>
        </p:spPr>
        <p:txBody>
          <a:bodyPr wrap="none" rtlCol="0">
            <a:spAutoFit/>
          </a:bodyPr>
          <a:lstStyle/>
          <a:p>
            <a:r>
              <a:rPr lang="en-US" sz="1400" b="1" dirty="0" smtClean="0"/>
              <a:t>The perfect MALDI Media: </a:t>
            </a:r>
          </a:p>
          <a:p>
            <a:pPr>
              <a:buFont typeface="Arial" pitchFamily="34" charset="0"/>
              <a:buChar char="•"/>
            </a:pPr>
            <a:r>
              <a:rPr lang="en-US" sz="1400" dirty="0" smtClean="0"/>
              <a:t> Support growth of all pathogens</a:t>
            </a:r>
          </a:p>
          <a:p>
            <a:pPr lvl="1">
              <a:buFont typeface="Arial" pitchFamily="34" charset="0"/>
              <a:buChar char="•"/>
            </a:pPr>
            <a:r>
              <a:rPr lang="en-US" sz="1400" dirty="0" smtClean="0"/>
              <a:t>Gram positive, Gram negative, aerobes, anaerobes</a:t>
            </a:r>
          </a:p>
          <a:p>
            <a:pPr>
              <a:buFont typeface="Arial" pitchFamily="34" charset="0"/>
              <a:buChar char="•"/>
            </a:pPr>
            <a:r>
              <a:rPr lang="en-US" sz="1400" dirty="0" smtClean="0"/>
              <a:t> Small, well separated colonies</a:t>
            </a:r>
          </a:p>
          <a:p>
            <a:pPr>
              <a:buFont typeface="Arial" pitchFamily="34" charset="0"/>
              <a:buChar char="•"/>
            </a:pPr>
            <a:r>
              <a:rPr lang="en-US" sz="1400" dirty="0" smtClean="0"/>
              <a:t> No “swarmers” allowed</a:t>
            </a:r>
            <a:endParaRPr lang="en-US" sz="1400" dirty="0"/>
          </a:p>
        </p:txBody>
      </p:sp>
      <p:sp>
        <p:nvSpPr>
          <p:cNvPr id="18" name="&quot;No&quot; Symbol 17"/>
          <p:cNvSpPr/>
          <p:nvPr/>
        </p:nvSpPr>
        <p:spPr>
          <a:xfrm>
            <a:off x="4038600" y="22860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quot;No&quot; Symbol 18"/>
          <p:cNvSpPr/>
          <p:nvPr/>
        </p:nvSpPr>
        <p:spPr>
          <a:xfrm>
            <a:off x="4114800" y="33528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quot;No&quot; Symbol 19"/>
          <p:cNvSpPr/>
          <p:nvPr/>
        </p:nvSpPr>
        <p:spPr>
          <a:xfrm>
            <a:off x="4114800" y="41148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quot;No&quot; Symbol 20"/>
          <p:cNvSpPr/>
          <p:nvPr/>
        </p:nvSpPr>
        <p:spPr>
          <a:xfrm>
            <a:off x="4191000" y="5334000"/>
            <a:ext cx="381000" cy="304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Slide Number Placeholder 21"/>
          <p:cNvSpPr>
            <a:spLocks noGrp="1"/>
          </p:cNvSpPr>
          <p:nvPr>
            <p:ph type="sldNum" sz="quarter" idx="11"/>
          </p:nvPr>
        </p:nvSpPr>
        <p:spPr>
          <a:xfrm>
            <a:off x="152400" y="6273224"/>
            <a:ext cx="2133600" cy="304800"/>
          </a:xfrm>
        </p:spPr>
        <p:txBody>
          <a:bodyPr/>
          <a:lstStyle/>
          <a:p>
            <a:fld id="{1ED6D128-09CC-4217-91BB-A3EA108A7F60}" type="slidenum">
              <a:rPr lang="en-US" smtClean="0"/>
              <a:t>42</a:t>
            </a:fld>
            <a:endParaRPr lang="en-US" dirty="0"/>
          </a:p>
        </p:txBody>
      </p:sp>
    </p:spTree>
    <p:extLst>
      <p:ext uri="{BB962C8B-B14F-4D97-AF65-F5344CB8AC3E}">
        <p14:creationId xmlns:p14="http://schemas.microsoft.com/office/powerpoint/2010/main" val="120109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895600"/>
            <a:ext cx="6096000" cy="3657599"/>
          </a:xfrm>
        </p:spPr>
        <p:txBody>
          <a:bodyPr>
            <a:noAutofit/>
          </a:bodyPr>
          <a:lstStyle/>
          <a:p>
            <a:pPr marL="457200" indent="-457200">
              <a:buFont typeface="Arial" pitchFamily="34" charset="0"/>
              <a:buChar char="•"/>
            </a:pPr>
            <a:r>
              <a:rPr lang="en-US" sz="2800" b="1" dirty="0"/>
              <a:t>Control of sample </a:t>
            </a:r>
            <a:r>
              <a:rPr lang="en-US" sz="2800" b="1" dirty="0" smtClean="0"/>
              <a:t>acceptability</a:t>
            </a:r>
          </a:p>
          <a:p>
            <a:pPr marL="633413" lvl="1" indent="-457200">
              <a:buFont typeface="Arial" pitchFamily="34" charset="0"/>
              <a:buChar char="•"/>
            </a:pPr>
            <a:r>
              <a:rPr lang="en-US" sz="2400" dirty="0"/>
              <a:t>Verification that appropriate sample(s) </a:t>
            </a:r>
            <a:r>
              <a:rPr lang="en-US" sz="2400" dirty="0" smtClean="0"/>
              <a:t>collected</a:t>
            </a:r>
          </a:p>
          <a:p>
            <a:pPr marL="633413" lvl="1" indent="-457200">
              <a:buFont typeface="Arial" pitchFamily="34" charset="0"/>
              <a:buChar char="•"/>
            </a:pPr>
            <a:r>
              <a:rPr lang="en-US" sz="2400" dirty="0" smtClean="0"/>
              <a:t>Correct volume submitted</a:t>
            </a:r>
          </a:p>
          <a:p>
            <a:pPr marL="633413" lvl="1" indent="-457200">
              <a:buFont typeface="Arial" pitchFamily="34" charset="0"/>
              <a:buChar char="•"/>
            </a:pPr>
            <a:r>
              <a:rPr lang="en-US" sz="2400" dirty="0" smtClean="0"/>
              <a:t>Sample placed promptly in correct transport media</a:t>
            </a:r>
          </a:p>
          <a:p>
            <a:pPr marL="633413" lvl="1" indent="-457200">
              <a:buFont typeface="Arial" pitchFamily="34" charset="0"/>
              <a:buChar char="•"/>
            </a:pPr>
            <a:r>
              <a:rPr lang="en-US" sz="2400" dirty="0" smtClean="0"/>
              <a:t>Optimal </a:t>
            </a:r>
            <a:r>
              <a:rPr lang="en-US" sz="2400" dirty="0"/>
              <a:t>and timely </a:t>
            </a:r>
            <a:r>
              <a:rPr lang="en-US" sz="2400" dirty="0" smtClean="0"/>
              <a:t>transport conditions</a:t>
            </a:r>
          </a:p>
          <a:p>
            <a:pPr marL="633413" lvl="1" indent="-457200">
              <a:buFont typeface="Arial" pitchFamily="34" charset="0"/>
              <a:buChar char="•"/>
            </a:pPr>
            <a:r>
              <a:rPr lang="en-US" sz="2400" dirty="0" smtClean="0"/>
              <a:t>Sample handled properly in laboratory</a:t>
            </a:r>
          </a:p>
          <a:p>
            <a:pPr marL="1085850" lvl="2" indent="-457200">
              <a:buFont typeface="Arial" pitchFamily="34" charset="0"/>
              <a:buChar char="•"/>
            </a:pPr>
            <a:r>
              <a:rPr lang="en-US" sz="2000" dirty="0" smtClean="0"/>
              <a:t>Shared samples</a:t>
            </a:r>
          </a:p>
          <a:p>
            <a:pPr marL="1085850" lvl="2" indent="-457200">
              <a:buFont typeface="Arial" pitchFamily="34" charset="0"/>
              <a:buChar char="•"/>
            </a:pPr>
            <a:r>
              <a:rPr lang="en-US" sz="2000" dirty="0" smtClean="0"/>
              <a:t>Reflexed samples</a:t>
            </a:r>
          </a:p>
          <a:p>
            <a:pPr marL="633413" lvl="1" indent="-457200">
              <a:buFont typeface="Arial" pitchFamily="34" charset="0"/>
              <a:buChar char="•"/>
            </a:pPr>
            <a:endParaRPr lang="en-US" sz="2400" dirty="0"/>
          </a:p>
          <a:p>
            <a:pPr marL="633413" lvl="1" indent="-457200">
              <a:buFont typeface="Arial" pitchFamily="34" charset="0"/>
              <a:buChar char="•"/>
            </a:pPr>
            <a:endParaRPr lang="en-US" sz="2400" b="1" dirty="0"/>
          </a:p>
          <a:p>
            <a:pPr marL="457200" indent="-457200">
              <a:buFont typeface="Arial" pitchFamily="34" charset="0"/>
              <a:buChar char="•"/>
            </a:pPr>
            <a:endParaRPr lang="en-US" sz="2800" dirty="0"/>
          </a:p>
        </p:txBody>
      </p:sp>
      <p:sp>
        <p:nvSpPr>
          <p:cNvPr id="2" name="Title 1"/>
          <p:cNvSpPr>
            <a:spLocks noGrp="1"/>
          </p:cNvSpPr>
          <p:nvPr>
            <p:ph type="title"/>
          </p:nvPr>
        </p:nvSpPr>
        <p:spPr>
          <a:xfrm>
            <a:off x="533400" y="457200"/>
            <a:ext cx="7543800" cy="914400"/>
          </a:xfrm>
        </p:spPr>
        <p:txBody>
          <a:bodyPr>
            <a:noAutofit/>
          </a:bodyPr>
          <a:lstStyle/>
          <a:p>
            <a:r>
              <a:rPr lang="en-US" sz="2800" b="1" dirty="0" smtClean="0">
                <a:solidFill>
                  <a:schemeClr val="accent1">
                    <a:satMod val="150000"/>
                  </a:schemeClr>
                </a:solidFill>
              </a:rPr>
              <a:t>Pre MALDI - Good Clinical Microbiology Begins With Good specimens – </a:t>
            </a:r>
            <a:br>
              <a:rPr lang="en-US" sz="2800" b="1" dirty="0" smtClean="0">
                <a:solidFill>
                  <a:schemeClr val="accent1">
                    <a:satMod val="150000"/>
                  </a:schemeClr>
                </a:solidFill>
              </a:rPr>
            </a:br>
            <a:r>
              <a:rPr lang="en-US" sz="2800" b="1" dirty="0" smtClean="0">
                <a:solidFill>
                  <a:schemeClr val="accent1">
                    <a:satMod val="150000"/>
                  </a:schemeClr>
                </a:solidFill>
              </a:rPr>
              <a:t>Garbage In = Garbage Out</a:t>
            </a:r>
            <a:endParaRPr lang="en-US" sz="2800" b="1" dirty="0">
              <a:solidFill>
                <a:schemeClr val="accent1">
                  <a:satMod val="150000"/>
                </a:schemeClr>
              </a:solidFill>
            </a:endParaRPr>
          </a:p>
        </p:txBody>
      </p:sp>
      <p:sp>
        <p:nvSpPr>
          <p:cNvPr id="4" name="Slide Number Placeholder 3"/>
          <p:cNvSpPr>
            <a:spLocks noGrp="1"/>
          </p:cNvSpPr>
          <p:nvPr>
            <p:ph type="sldNum" sz="quarter" idx="11"/>
          </p:nvPr>
        </p:nvSpPr>
        <p:spPr/>
        <p:txBody>
          <a:bodyPr/>
          <a:lstStyle/>
          <a:p>
            <a:fld id="{1ED6D128-09CC-4217-91BB-A3EA108A7F60}" type="slidenum">
              <a:rPr lang="en-US" smtClean="0"/>
              <a:t>43</a:t>
            </a:fld>
            <a:endParaRPr lang="en-US" dirty="0"/>
          </a:p>
        </p:txBody>
      </p:sp>
    </p:spTree>
    <p:extLst>
      <p:ext uri="{BB962C8B-B14F-4D97-AF65-F5344CB8AC3E}">
        <p14:creationId xmlns:p14="http://schemas.microsoft.com/office/powerpoint/2010/main" val="3562303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noGrp="1"/>
          </p:cNvGraphicFramePr>
          <p:nvPr>
            <p:ph idx="1"/>
            <p:extLst>
              <p:ext uri="{D42A27DB-BD31-4B8C-83A1-F6EECF244321}">
                <p14:modId xmlns:p14="http://schemas.microsoft.com/office/powerpoint/2010/main" val="2892220616"/>
              </p:ext>
            </p:extLst>
          </p:nvPr>
        </p:nvGraphicFramePr>
        <p:xfrm>
          <a:off x="1227910" y="1041490"/>
          <a:ext cx="7393576" cy="5699987"/>
        </p:xfrm>
        <a:graphic>
          <a:graphicData uri="http://schemas.openxmlformats.org/drawingml/2006/table">
            <a:tbl>
              <a:tblPr/>
              <a:tblGrid>
                <a:gridCol w="2220789"/>
                <a:gridCol w="802241"/>
                <a:gridCol w="821043"/>
                <a:gridCol w="821043"/>
                <a:gridCol w="904613"/>
                <a:gridCol w="919235"/>
                <a:gridCol w="904612"/>
              </a:tblGrid>
              <a:tr h="13128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Tube Biochemicals</a:t>
                      </a:r>
                    </a:p>
                  </a:txBody>
                  <a:tcPr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API</a:t>
                      </a:r>
                    </a:p>
                  </a:txBody>
                  <a:tcPr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Rapid ID Methods</a:t>
                      </a:r>
                    </a:p>
                  </a:txBody>
                  <a:tcPr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Automated Identification</a:t>
                      </a:r>
                    </a:p>
                  </a:txBody>
                  <a:tcPr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Real-Time PCR</a:t>
                      </a:r>
                    </a:p>
                  </a:txBody>
                  <a:tcPr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Mass Spectrometry</a:t>
                      </a:r>
                    </a:p>
                  </a:txBody>
                  <a:tcPr vert="eaVert"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4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Sensitive and Specific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809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Rapid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Easy to perform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Easy to interpret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Cost Effective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46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High Through-Put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Use with multiple organism types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Able to interface to LIS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Can be automated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rgbClr val="FFFF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400" b="1" i="0" u="none" strike="noStrike" cap="none" normalizeH="0" baseline="0" dirty="0" smtClean="0">
                          <a:ln>
                            <a:noFill/>
                          </a:ln>
                          <a:solidFill>
                            <a:srgbClr val="FFFF00"/>
                          </a:solidFill>
                          <a:effectLst/>
                          <a:latin typeface="Arial" charset="0"/>
                          <a:sym typeface="Wingdings 2" pitchFamily="18"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itle 1"/>
          <p:cNvSpPr>
            <a:spLocks noGrp="1"/>
          </p:cNvSpPr>
          <p:nvPr>
            <p:ph type="title"/>
          </p:nvPr>
        </p:nvSpPr>
        <p:spPr>
          <a:xfrm>
            <a:off x="685800" y="76200"/>
            <a:ext cx="8229600" cy="838200"/>
          </a:xfrm>
        </p:spPr>
        <p:txBody>
          <a:bodyPr>
            <a:noAutofit/>
          </a:bodyPr>
          <a:lstStyle/>
          <a:p>
            <a:pPr algn="ctr"/>
            <a:r>
              <a:rPr lang="en-US" sz="2800" b="1" dirty="0">
                <a:solidFill>
                  <a:schemeClr val="accent1">
                    <a:satMod val="150000"/>
                  </a:schemeClr>
                </a:solidFill>
              </a:rPr>
              <a:t>MALDI-TOF  Vs. Current Identification Methods</a:t>
            </a:r>
          </a:p>
        </p:txBody>
      </p:sp>
      <p:sp>
        <p:nvSpPr>
          <p:cNvPr id="3" name="Slide Number Placeholder 2"/>
          <p:cNvSpPr>
            <a:spLocks noGrp="1"/>
          </p:cNvSpPr>
          <p:nvPr>
            <p:ph type="sldNum" sz="quarter" idx="11"/>
          </p:nvPr>
        </p:nvSpPr>
        <p:spPr/>
        <p:txBody>
          <a:bodyPr/>
          <a:lstStyle/>
          <a:p>
            <a:fld id="{1ED6D128-09CC-4217-91BB-A3EA108A7F60}" type="slidenum">
              <a:rPr lang="en-US" smtClean="0"/>
              <a:t>44</a:t>
            </a:fld>
            <a:endParaRPr lang="en-US" dirty="0"/>
          </a:p>
        </p:txBody>
      </p:sp>
    </p:spTree>
    <p:extLst>
      <p:ext uri="{BB962C8B-B14F-4D97-AF65-F5344CB8AC3E}">
        <p14:creationId xmlns:p14="http://schemas.microsoft.com/office/powerpoint/2010/main" val="3545479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1525185"/>
              </p:ext>
            </p:extLst>
          </p:nvPr>
        </p:nvGraphicFramePr>
        <p:xfrm>
          <a:off x="304800" y="990600"/>
          <a:ext cx="8610600" cy="5293360"/>
        </p:xfrm>
        <a:graphic>
          <a:graphicData uri="http://schemas.openxmlformats.org/drawingml/2006/table">
            <a:tbl>
              <a:tblPr firstRow="1" bandRow="1">
                <a:tableStyleId>{5C22544A-7EE6-4342-B048-85BDC9FD1C3A}</a:tableStyleId>
              </a:tblPr>
              <a:tblGrid>
                <a:gridCol w="3490784"/>
                <a:gridCol w="2482335"/>
                <a:gridCol w="2637481"/>
              </a:tblGrid>
              <a:tr h="370840">
                <a:tc>
                  <a:txBody>
                    <a:bodyPr/>
                    <a:lstStyle/>
                    <a:p>
                      <a:pPr algn="ctr"/>
                      <a:r>
                        <a:rPr lang="en-US" sz="1600" dirty="0" smtClean="0"/>
                        <a:t>Factor</a:t>
                      </a:r>
                      <a:endParaRPr lang="en-US" sz="1600" dirty="0"/>
                    </a:p>
                  </a:txBody>
                  <a:tcPr/>
                </a:tc>
                <a:tc>
                  <a:txBody>
                    <a:bodyPr/>
                    <a:lstStyle/>
                    <a:p>
                      <a:pPr algn="ctr"/>
                      <a:r>
                        <a:rPr lang="en-US" sz="1600" dirty="0" smtClean="0"/>
                        <a:t>Traditional ID</a:t>
                      </a:r>
                      <a:endParaRPr lang="en-US" sz="1600" dirty="0"/>
                    </a:p>
                  </a:txBody>
                  <a:tcPr/>
                </a:tc>
                <a:tc>
                  <a:txBody>
                    <a:bodyPr/>
                    <a:lstStyle/>
                    <a:p>
                      <a:pPr algn="ctr"/>
                      <a:r>
                        <a:rPr lang="en-US" sz="1600" dirty="0" smtClean="0"/>
                        <a:t>MALDI ID</a:t>
                      </a:r>
                      <a:endParaRPr lang="en-US" sz="1600" dirty="0"/>
                    </a:p>
                  </a:txBody>
                  <a:tcPr/>
                </a:tc>
              </a:tr>
              <a:tr h="370840">
                <a:tc>
                  <a:txBody>
                    <a:bodyPr/>
                    <a:lstStyle/>
                    <a:p>
                      <a:r>
                        <a:rPr lang="en-US" sz="1600" b="1" dirty="0" smtClean="0"/>
                        <a:t>Antibiotic Stewardship </a:t>
                      </a:r>
                      <a:r>
                        <a:rPr lang="en-US" sz="1600" dirty="0" smtClean="0"/>
                        <a:t>(right antibiotic and the right time)</a:t>
                      </a:r>
                      <a:endParaRPr lang="en-US" sz="1600" dirty="0"/>
                    </a:p>
                  </a:txBody>
                  <a:tcPr/>
                </a:tc>
                <a:tc>
                  <a:txBody>
                    <a:bodyPr/>
                    <a:lstStyle/>
                    <a:p>
                      <a:r>
                        <a:rPr lang="en-US" sz="1600" dirty="0" smtClean="0"/>
                        <a:t>++</a:t>
                      </a:r>
                      <a:endParaRPr lang="en-US" sz="1600" dirty="0"/>
                    </a:p>
                  </a:txBody>
                  <a:tcPr/>
                </a:tc>
                <a:tc>
                  <a:txBody>
                    <a:bodyPr/>
                    <a:lstStyle/>
                    <a:p>
                      <a:r>
                        <a:rPr lang="en-US" sz="1200" dirty="0" smtClean="0">
                          <a:solidFill>
                            <a:schemeClr val="dk1"/>
                          </a:solidFill>
                          <a:latin typeface="+mn-lt"/>
                          <a:ea typeface="+mn-ea"/>
                          <a:cs typeface="+mn-cs"/>
                        </a:rPr>
                        <a:t>+++? Will rapid IDs change Rx?</a:t>
                      </a:r>
                    </a:p>
                    <a:p>
                      <a:r>
                        <a:rPr lang="en-US" sz="1200" dirty="0" smtClean="0">
                          <a:solidFill>
                            <a:schemeClr val="dk1"/>
                          </a:solidFill>
                          <a:latin typeface="+mn-lt"/>
                          <a:ea typeface="+mn-ea"/>
                          <a:cs typeface="+mn-cs"/>
                        </a:rPr>
                        <a:t>E. Coli Vs. P. aeruginosa</a:t>
                      </a:r>
                    </a:p>
                  </a:txBody>
                  <a:tcPr/>
                </a:tc>
              </a:tr>
              <a:tr h="370840">
                <a:tc>
                  <a:txBody>
                    <a:bodyPr/>
                    <a:lstStyle/>
                    <a:p>
                      <a:r>
                        <a:rPr lang="en-US" sz="1600" dirty="0" smtClean="0"/>
                        <a:t>Reduce need</a:t>
                      </a:r>
                      <a:r>
                        <a:rPr lang="en-US" sz="1600" baseline="0" dirty="0" smtClean="0"/>
                        <a:t> for repeat IDs on different systems.  Reduce secondary ID systems</a:t>
                      </a:r>
                      <a:endParaRPr lang="en-US" sz="1600" dirty="0"/>
                    </a:p>
                  </a:txBody>
                  <a:tcPr/>
                </a:tc>
                <a:tc>
                  <a:txBody>
                    <a:bodyPr/>
                    <a:lstStyle/>
                    <a:p>
                      <a:r>
                        <a:rPr lang="en-US" sz="1600" dirty="0" smtClean="0"/>
                        <a:t>More</a:t>
                      </a:r>
                      <a:endParaRPr lang="en-US" sz="1600" dirty="0"/>
                    </a:p>
                  </a:txBody>
                  <a:tcPr/>
                </a:tc>
                <a:tc>
                  <a:txBody>
                    <a:bodyPr/>
                    <a:lstStyle/>
                    <a:p>
                      <a:r>
                        <a:rPr lang="en-US" sz="1600" dirty="0" smtClean="0"/>
                        <a:t>Less (?)</a:t>
                      </a:r>
                      <a:endParaRPr lang="en-US" sz="1600" dirty="0"/>
                    </a:p>
                  </a:txBody>
                  <a:tcPr/>
                </a:tc>
              </a:tr>
              <a:tr h="370840">
                <a:tc>
                  <a:txBody>
                    <a:bodyPr/>
                    <a:lstStyle/>
                    <a:p>
                      <a:r>
                        <a:rPr lang="en-US" sz="1600" b="1" dirty="0" smtClean="0"/>
                        <a:t>Bioterrorism Select Agent Identification</a:t>
                      </a:r>
                      <a:endParaRPr lang="en-US" sz="1600" b="1" dirty="0"/>
                    </a:p>
                  </a:txBody>
                  <a:tcPr/>
                </a:tc>
                <a:tc>
                  <a:txBody>
                    <a:bodyPr/>
                    <a:lstStyle/>
                    <a:p>
                      <a:r>
                        <a:rPr lang="en-US" sz="1600" dirty="0" smtClean="0"/>
                        <a:t>+ (rule</a:t>
                      </a:r>
                      <a:r>
                        <a:rPr lang="en-US" sz="1600" baseline="0" dirty="0" smtClean="0"/>
                        <a:t> out)</a:t>
                      </a:r>
                      <a:endParaRPr lang="en-US" sz="1600" dirty="0"/>
                    </a:p>
                  </a:txBody>
                  <a:tcPr/>
                </a:tc>
                <a:tc>
                  <a:txBody>
                    <a:bodyPr/>
                    <a:lstStyle/>
                    <a:p>
                      <a:r>
                        <a:rPr lang="en-US" sz="1600" dirty="0" smtClean="0"/>
                        <a:t>+++ (rule in?)</a:t>
                      </a:r>
                      <a:endParaRPr lang="en-US" sz="1600" dirty="0"/>
                    </a:p>
                  </a:txBody>
                  <a:tcPr/>
                </a:tc>
              </a:tr>
              <a:tr h="370840">
                <a:tc>
                  <a:txBody>
                    <a:bodyPr/>
                    <a:lstStyle/>
                    <a:p>
                      <a:r>
                        <a:rPr lang="en-US" sz="1600" b="1" dirty="0" smtClean="0"/>
                        <a:t>Automation</a:t>
                      </a:r>
                      <a:r>
                        <a:rPr lang="en-US" sz="1600" dirty="0" smtClean="0"/>
                        <a:t>.  </a:t>
                      </a:r>
                      <a:r>
                        <a:rPr lang="en-US" sz="1400" dirty="0" smtClean="0"/>
                        <a:t>(Specimen prep.</a:t>
                      </a:r>
                      <a:r>
                        <a:rPr lang="en-US" sz="1400" baseline="0" dirty="0" smtClean="0"/>
                        <a:t>  Total automation)</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Lessen</a:t>
                      </a:r>
                      <a:r>
                        <a:rPr lang="en-US" sz="1600" baseline="0" dirty="0" smtClean="0"/>
                        <a:t>  potential for contamination</a:t>
                      </a:r>
                      <a:endParaRPr lang="en-US" sz="1600" dirty="0"/>
                    </a:p>
                  </a:txBody>
                  <a:tcPr/>
                </a:tc>
                <a:tc>
                  <a:txBody>
                    <a:bodyPr/>
                    <a:lstStyle/>
                    <a:p>
                      <a:r>
                        <a:rPr lang="en-US" sz="1600" dirty="0" smtClean="0"/>
                        <a:t>++</a:t>
                      </a:r>
                      <a:endParaRPr lang="en-US" sz="1600" dirty="0"/>
                    </a:p>
                  </a:txBody>
                  <a:tcPr/>
                </a:tc>
                <a:tc>
                  <a:txBody>
                    <a:bodyPr/>
                    <a:lstStyle/>
                    <a:p>
                      <a:r>
                        <a:rPr lang="en-US" sz="1600" dirty="0" smtClean="0"/>
                        <a:t>+++ (less manipulation)</a:t>
                      </a:r>
                      <a:endParaRPr lang="en-US" sz="1600" dirty="0"/>
                    </a:p>
                  </a:txBody>
                  <a:tcPr/>
                </a:tc>
              </a:tr>
              <a:tr h="370840">
                <a:tc>
                  <a:txBody>
                    <a:bodyPr/>
                    <a:lstStyle/>
                    <a:p>
                      <a:pPr marL="0" marR="0" lvl="2" indent="0" defTabSz="91440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latin typeface="+mn-lt"/>
                          <a:ea typeface="+mn-ea"/>
                          <a:cs typeface="+mn-cs"/>
                        </a:rPr>
                        <a:t>Medical Waste</a:t>
                      </a:r>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370840">
                <a:tc>
                  <a:txBody>
                    <a:bodyPr/>
                    <a:lstStyle/>
                    <a:p>
                      <a:pPr marL="0" marR="0" lvl="2" indent="0" defTabSz="914400" eaLnBrk="1" fontAlgn="auto" latinLnBrk="0" hangingPunct="1">
                        <a:lnSpc>
                          <a:spcPct val="100000"/>
                        </a:lnSpc>
                        <a:spcBef>
                          <a:spcPts val="0"/>
                        </a:spcBef>
                        <a:spcAft>
                          <a:spcPts val="0"/>
                        </a:spcAft>
                        <a:buClrTx/>
                        <a:buSzTx/>
                        <a:buFontTx/>
                        <a:buNone/>
                        <a:tabLst/>
                        <a:defRPr/>
                      </a:pPr>
                      <a:r>
                        <a:rPr lang="en-US" sz="1600" b="1" dirty="0" smtClean="0"/>
                        <a:t>Cost – To</a:t>
                      </a:r>
                      <a:r>
                        <a:rPr lang="en-US" sz="2000" b="1" dirty="0" smtClean="0"/>
                        <a:t> </a:t>
                      </a:r>
                      <a:r>
                        <a:rPr lang="en-US" sz="1600" b="1" dirty="0" smtClean="0">
                          <a:solidFill>
                            <a:schemeClr val="dk1"/>
                          </a:solidFill>
                          <a:latin typeface="+mn-lt"/>
                          <a:ea typeface="+mn-ea"/>
                          <a:cs typeface="+mn-cs"/>
                        </a:rPr>
                        <a:t>Microbiology </a:t>
                      </a:r>
                      <a:r>
                        <a:rPr lang="en-US" sz="1200" dirty="0" smtClean="0">
                          <a:solidFill>
                            <a:schemeClr val="dk1"/>
                          </a:solidFill>
                          <a:latin typeface="+mn-lt"/>
                          <a:ea typeface="+mn-ea"/>
                          <a:cs typeface="+mn-cs"/>
                        </a:rPr>
                        <a:t>(Equipment, reagent, and personnel costs)</a:t>
                      </a:r>
                    </a:p>
                  </a:txBody>
                  <a:tcPr/>
                </a:tc>
                <a:tc>
                  <a:txBody>
                    <a:bodyPr/>
                    <a:lstStyle/>
                    <a:p>
                      <a:r>
                        <a:rPr lang="en-US" sz="1600" dirty="0" smtClean="0"/>
                        <a:t>More  (ROI</a:t>
                      </a:r>
                      <a:r>
                        <a:rPr lang="en-US" sz="1600" baseline="0" dirty="0" smtClean="0"/>
                        <a:t> 2-5 years)</a:t>
                      </a:r>
                      <a:endParaRPr lang="en-US" sz="1600" dirty="0"/>
                    </a:p>
                  </a:txBody>
                  <a:tcPr/>
                </a:tc>
                <a:tc>
                  <a:txBody>
                    <a:bodyPr/>
                    <a:lstStyle/>
                    <a:p>
                      <a:r>
                        <a:rPr lang="en-US" sz="1600" dirty="0" smtClean="0"/>
                        <a:t>Less</a:t>
                      </a:r>
                      <a:endParaRPr lang="en-US" sz="1600" dirty="0"/>
                    </a:p>
                  </a:txBody>
                  <a:tcPr/>
                </a:tc>
              </a:tr>
              <a:tr h="370840">
                <a:tc>
                  <a:txBody>
                    <a:bodyPr/>
                    <a:lstStyle/>
                    <a:p>
                      <a:r>
                        <a:rPr lang="en-US" sz="1600" b="1" dirty="0" smtClean="0"/>
                        <a:t>Cost – To Health Care</a:t>
                      </a:r>
                      <a:r>
                        <a:rPr lang="en-US" sz="1600" b="1" baseline="0" dirty="0" smtClean="0"/>
                        <a:t> System </a:t>
                      </a:r>
                      <a:r>
                        <a:rPr lang="en-US" sz="1200" baseline="0" dirty="0" smtClean="0"/>
                        <a:t>- </a:t>
                      </a:r>
                      <a:r>
                        <a:rPr lang="en-US" sz="1200" dirty="0" smtClean="0">
                          <a:solidFill>
                            <a:schemeClr val="dk1"/>
                          </a:solidFill>
                          <a:latin typeface="+mn-lt"/>
                          <a:ea typeface="+mn-ea"/>
                          <a:cs typeface="+mn-cs"/>
                        </a:rPr>
                        <a:t>Use of beds, cost of inappropriate testing, nosocomial infectio</a:t>
                      </a:r>
                      <a:r>
                        <a:rPr lang="en-US" sz="1200" dirty="0" smtClean="0">
                          <a:effectLst>
                            <a:outerShdw blurRad="38100" dist="38100" dir="2700000" algn="tl">
                              <a:srgbClr val="000000">
                                <a:alpha val="43137"/>
                              </a:srgbClr>
                            </a:outerShdw>
                          </a:effectLst>
                        </a:rPr>
                        <a:t>ns</a:t>
                      </a:r>
                      <a:endParaRPr lang="en-US" sz="1200" dirty="0"/>
                    </a:p>
                  </a:txBody>
                  <a:tcPr/>
                </a:tc>
                <a:tc>
                  <a:txBody>
                    <a:bodyPr/>
                    <a:lstStyle/>
                    <a:p>
                      <a:r>
                        <a:rPr lang="en-US" sz="1600" dirty="0" smtClean="0"/>
                        <a:t>More</a:t>
                      </a:r>
                      <a:endParaRPr lang="en-US" sz="1600" dirty="0"/>
                    </a:p>
                  </a:txBody>
                  <a:tcPr/>
                </a:tc>
                <a:tc>
                  <a:txBody>
                    <a:bodyPr/>
                    <a:lstStyle/>
                    <a:p>
                      <a:r>
                        <a:rPr lang="en-US" sz="1600" dirty="0" smtClean="0"/>
                        <a:t>Less</a:t>
                      </a:r>
                      <a:endParaRPr lang="en-US" sz="1600" dirty="0"/>
                    </a:p>
                  </a:txBody>
                  <a:tcPr/>
                </a:tc>
              </a:tr>
              <a:tr h="370840">
                <a:tc>
                  <a:txBody>
                    <a:bodyPr/>
                    <a:lstStyle/>
                    <a:p>
                      <a:r>
                        <a:rPr lang="en-US" sz="1600" b="1" dirty="0" smtClean="0">
                          <a:solidFill>
                            <a:schemeClr val="dk1"/>
                          </a:solidFill>
                          <a:latin typeface="+mn-lt"/>
                          <a:ea typeface="+mn-ea"/>
                          <a:cs typeface="+mn-cs"/>
                        </a:rPr>
                        <a:t>FDA approval</a:t>
                      </a:r>
                      <a:endParaRPr lang="en-US" sz="1600" b="1" dirty="0">
                        <a:solidFill>
                          <a:schemeClr val="dk1"/>
                        </a:solidFill>
                        <a:latin typeface="+mn-lt"/>
                        <a:ea typeface="+mn-ea"/>
                        <a:cs typeface="+mn-cs"/>
                      </a:endParaRPr>
                    </a:p>
                  </a:txBody>
                  <a:tcPr/>
                </a:tc>
                <a:tc>
                  <a:txBody>
                    <a:bodyPr/>
                    <a:lstStyle/>
                    <a:p>
                      <a:r>
                        <a:rPr lang="en-US" sz="1600" dirty="0" smtClean="0"/>
                        <a:t>Yes</a:t>
                      </a:r>
                      <a:endParaRPr lang="en-US" sz="1600" dirty="0"/>
                    </a:p>
                  </a:txBody>
                  <a:tcPr/>
                </a:tc>
                <a:tc>
                  <a:txBody>
                    <a:bodyPr/>
                    <a:lstStyle/>
                    <a:p>
                      <a:r>
                        <a:rPr lang="en-US" sz="1600" dirty="0" smtClean="0"/>
                        <a:t>In</a:t>
                      </a:r>
                      <a:r>
                        <a:rPr lang="en-US" sz="1600" baseline="0" dirty="0" smtClean="0"/>
                        <a:t> progress</a:t>
                      </a:r>
                      <a:endParaRPr lang="en-US" sz="1600" dirty="0"/>
                    </a:p>
                  </a:txBody>
                  <a:tcPr/>
                </a:tc>
              </a:tr>
            </a:tbl>
          </a:graphicData>
        </a:graphic>
      </p:graphicFrame>
      <p:sp>
        <p:nvSpPr>
          <p:cNvPr id="5" name="TextBox 4"/>
          <p:cNvSpPr txBox="1"/>
          <p:nvPr/>
        </p:nvSpPr>
        <p:spPr>
          <a:xfrm>
            <a:off x="1143000" y="217488"/>
            <a:ext cx="7896714" cy="646331"/>
          </a:xfrm>
          <a:prstGeom prst="rect">
            <a:avLst/>
          </a:prstGeom>
          <a:noFill/>
        </p:spPr>
        <p:txBody>
          <a:bodyPr wrap="none">
            <a:spAutoFit/>
          </a:bodyPr>
          <a:lstStyle/>
          <a:p>
            <a:pPr>
              <a:defRPr/>
            </a:pPr>
            <a:r>
              <a:rPr lang="en-US"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MALDI-TOF/MS – WHY CHANGE?</a:t>
            </a:r>
          </a:p>
        </p:txBody>
      </p:sp>
      <p:sp>
        <p:nvSpPr>
          <p:cNvPr id="2" name="Slide Number Placeholder 1"/>
          <p:cNvSpPr>
            <a:spLocks noGrp="1"/>
          </p:cNvSpPr>
          <p:nvPr>
            <p:ph type="sldNum" sz="quarter" idx="11"/>
          </p:nvPr>
        </p:nvSpPr>
        <p:spPr>
          <a:xfrm>
            <a:off x="457200" y="6324600"/>
            <a:ext cx="2133600" cy="304800"/>
          </a:xfrm>
        </p:spPr>
        <p:txBody>
          <a:bodyPr/>
          <a:lstStyle/>
          <a:p>
            <a:fld id="{1ED6D128-09CC-4217-91BB-A3EA108A7F60}" type="slidenum">
              <a:rPr lang="en-US" smtClean="0"/>
              <a:t>45</a:t>
            </a:fld>
            <a:endParaRPr lang="en-US" dirty="0"/>
          </a:p>
        </p:txBody>
      </p:sp>
    </p:spTree>
    <p:extLst>
      <p:ext uri="{BB962C8B-B14F-4D97-AF65-F5344CB8AC3E}">
        <p14:creationId xmlns:p14="http://schemas.microsoft.com/office/powerpoint/2010/main" val="443048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914400"/>
          </a:xfrm>
        </p:spPr>
        <p:txBody>
          <a:bodyPr>
            <a:noAutofit/>
          </a:bodyPr>
          <a:lstStyle/>
          <a:p>
            <a:r>
              <a:rPr lang="en-US" sz="3600" b="1" dirty="0" smtClean="0">
                <a:solidFill>
                  <a:schemeClr val="accent1">
                    <a:satMod val="150000"/>
                  </a:schemeClr>
                </a:solidFill>
              </a:rPr>
              <a:t>CAP Requirements</a:t>
            </a:r>
            <a:br>
              <a:rPr lang="en-US" sz="3600" b="1" dirty="0" smtClean="0">
                <a:solidFill>
                  <a:schemeClr val="accent1">
                    <a:satMod val="150000"/>
                  </a:schemeClr>
                </a:solidFill>
              </a:rPr>
            </a:br>
            <a:r>
              <a:rPr lang="en-US" sz="3600" b="1" dirty="0" smtClean="0">
                <a:solidFill>
                  <a:schemeClr val="accent1">
                    <a:satMod val="150000"/>
                  </a:schemeClr>
                </a:solidFill>
              </a:rPr>
              <a:t>CAP </a:t>
            </a:r>
            <a:r>
              <a:rPr lang="en-US" sz="3600" b="1" dirty="0">
                <a:solidFill>
                  <a:schemeClr val="accent1">
                    <a:satMod val="150000"/>
                  </a:schemeClr>
                </a:solidFill>
              </a:rPr>
              <a:t>Microbiology Checklist – 7/29/13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390774"/>
            <a:ext cx="8902028"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fld id="{1ED6D128-09CC-4217-91BB-A3EA108A7F60}" type="slidenum">
              <a:rPr lang="en-US" smtClean="0"/>
              <a:t>46</a:t>
            </a:fld>
            <a:endParaRPr lang="en-US" dirty="0"/>
          </a:p>
        </p:txBody>
      </p:sp>
    </p:spTree>
    <p:extLst>
      <p:ext uri="{BB962C8B-B14F-4D97-AF65-F5344CB8AC3E}">
        <p14:creationId xmlns:p14="http://schemas.microsoft.com/office/powerpoint/2010/main" val="1650735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2" y="1676400"/>
            <a:ext cx="8756675" cy="134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0" y="3505200"/>
            <a:ext cx="861060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fld id="{1ED6D128-09CC-4217-91BB-A3EA108A7F60}" type="slidenum">
              <a:rPr lang="en-US" smtClean="0"/>
              <a:t>47</a:t>
            </a:fld>
            <a:endParaRPr lang="en-US" dirty="0"/>
          </a:p>
        </p:txBody>
      </p:sp>
    </p:spTree>
    <p:extLst>
      <p:ext uri="{BB962C8B-B14F-4D97-AF65-F5344CB8AC3E}">
        <p14:creationId xmlns:p14="http://schemas.microsoft.com/office/powerpoint/2010/main" val="1511515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 y="2200275"/>
            <a:ext cx="8313420" cy="196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fld id="{1ED6D128-09CC-4217-91BB-A3EA108A7F60}" type="slidenum">
              <a:rPr lang="en-US" smtClean="0"/>
              <a:t>48</a:t>
            </a:fld>
            <a:endParaRPr lang="en-US" dirty="0"/>
          </a:p>
        </p:txBody>
      </p:sp>
    </p:spTree>
    <p:extLst>
      <p:ext uri="{BB962C8B-B14F-4D97-AF65-F5344CB8AC3E}">
        <p14:creationId xmlns:p14="http://schemas.microsoft.com/office/powerpoint/2010/main" val="2649838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1524000"/>
            <a:ext cx="8366760" cy="119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19" y="3276600"/>
            <a:ext cx="8046720" cy="291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6400800"/>
            <a:ext cx="8267841" cy="369332"/>
          </a:xfrm>
          <a:prstGeom prst="rect">
            <a:avLst/>
          </a:prstGeom>
          <a:noFill/>
        </p:spPr>
        <p:txBody>
          <a:bodyPr wrap="none" rtlCol="0">
            <a:spAutoFit/>
          </a:bodyPr>
          <a:lstStyle/>
          <a:p>
            <a:r>
              <a:rPr lang="en-US" dirty="0" smtClean="0"/>
              <a:t>Procedure dependent – Bacteria (matrix only) Vs. yeast (formic acid and matrix)</a:t>
            </a:r>
            <a:endParaRPr lang="en-US" dirty="0"/>
          </a:p>
        </p:txBody>
      </p:sp>
      <p:sp>
        <p:nvSpPr>
          <p:cNvPr id="4" name="Slide Number Placeholder 3"/>
          <p:cNvSpPr>
            <a:spLocks noGrp="1"/>
          </p:cNvSpPr>
          <p:nvPr>
            <p:ph type="sldNum" sz="quarter" idx="11"/>
          </p:nvPr>
        </p:nvSpPr>
        <p:spPr>
          <a:xfrm>
            <a:off x="167640" y="6248400"/>
            <a:ext cx="2133600" cy="304800"/>
          </a:xfrm>
        </p:spPr>
        <p:txBody>
          <a:bodyPr/>
          <a:lstStyle/>
          <a:p>
            <a:fld id="{1ED6D128-09CC-4217-91BB-A3EA108A7F60}" type="slidenum">
              <a:rPr lang="en-US" smtClean="0"/>
              <a:t>49</a:t>
            </a:fld>
            <a:endParaRPr lang="en-US" dirty="0"/>
          </a:p>
        </p:txBody>
      </p:sp>
    </p:spTree>
    <p:extLst>
      <p:ext uri="{BB962C8B-B14F-4D97-AF65-F5344CB8AC3E}">
        <p14:creationId xmlns:p14="http://schemas.microsoft.com/office/powerpoint/2010/main" val="597380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1700595" y="392113"/>
            <a:ext cx="5633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de-DE"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 MS: History</a:t>
            </a:r>
          </a:p>
        </p:txBody>
      </p:sp>
      <p:grpSp>
        <p:nvGrpSpPr>
          <p:cNvPr id="2" name="Gruppieren 14"/>
          <p:cNvGrpSpPr>
            <a:grpSpLocks/>
          </p:cNvGrpSpPr>
          <p:nvPr/>
        </p:nvGrpSpPr>
        <p:grpSpPr bwMode="auto">
          <a:xfrm>
            <a:off x="214313" y="3140075"/>
            <a:ext cx="5130800" cy="1000125"/>
            <a:chOff x="2590800" y="3500438"/>
            <a:chExt cx="5131464" cy="1000132"/>
          </a:xfrm>
        </p:grpSpPr>
        <p:pic>
          <p:nvPicPr>
            <p:cNvPr id="11277" name="Picture 7"/>
            <p:cNvPicPr>
              <a:picLocks noChangeAspect="1" noChangeArrowheads="1"/>
            </p:cNvPicPr>
            <p:nvPr/>
          </p:nvPicPr>
          <p:blipFill>
            <a:blip r:embed="rId3" cstate="print"/>
            <a:srcRect/>
            <a:stretch>
              <a:fillRect/>
            </a:stretch>
          </p:blipFill>
          <p:spPr bwMode="auto">
            <a:xfrm>
              <a:off x="2980152" y="3500438"/>
              <a:ext cx="3020608" cy="418162"/>
            </a:xfrm>
            <a:prstGeom prst="rect">
              <a:avLst/>
            </a:prstGeom>
            <a:noFill/>
            <a:ln w="9525">
              <a:noFill/>
              <a:miter lim="800000"/>
              <a:headEnd/>
              <a:tailEnd/>
            </a:ln>
          </p:spPr>
        </p:pic>
        <p:pic>
          <p:nvPicPr>
            <p:cNvPr id="11278" name="Picture 6"/>
            <p:cNvPicPr>
              <a:picLocks noChangeAspect="1" noChangeArrowheads="1"/>
            </p:cNvPicPr>
            <p:nvPr/>
          </p:nvPicPr>
          <p:blipFill>
            <a:blip r:embed="rId4" cstate="print"/>
            <a:srcRect/>
            <a:stretch>
              <a:fillRect/>
            </a:stretch>
          </p:blipFill>
          <p:spPr bwMode="auto">
            <a:xfrm>
              <a:off x="2590800" y="3804303"/>
              <a:ext cx="5131464" cy="548419"/>
            </a:xfrm>
            <a:prstGeom prst="rect">
              <a:avLst/>
            </a:prstGeom>
            <a:noFill/>
            <a:ln w="9525">
              <a:noFill/>
              <a:miter lim="800000"/>
              <a:headEnd/>
              <a:tailEnd/>
            </a:ln>
          </p:spPr>
        </p:pic>
        <p:pic>
          <p:nvPicPr>
            <p:cNvPr id="11279" name="Picture 10"/>
            <p:cNvPicPr>
              <a:picLocks noChangeAspect="1" noChangeArrowheads="1"/>
            </p:cNvPicPr>
            <p:nvPr/>
          </p:nvPicPr>
          <p:blipFill>
            <a:blip r:embed="rId5" cstate="print"/>
            <a:srcRect/>
            <a:stretch>
              <a:fillRect/>
            </a:stretch>
          </p:blipFill>
          <p:spPr bwMode="auto">
            <a:xfrm>
              <a:off x="5643570" y="4129773"/>
              <a:ext cx="1428760" cy="370797"/>
            </a:xfrm>
            <a:prstGeom prst="rect">
              <a:avLst/>
            </a:prstGeom>
            <a:noFill/>
            <a:ln w="9525">
              <a:noFill/>
              <a:miter lim="800000"/>
              <a:headEnd/>
              <a:tailEnd/>
            </a:ln>
          </p:spPr>
        </p:pic>
      </p:grpSp>
      <p:grpSp>
        <p:nvGrpSpPr>
          <p:cNvPr id="3" name="Gruppieren 13"/>
          <p:cNvGrpSpPr>
            <a:grpSpLocks/>
          </p:cNvGrpSpPr>
          <p:nvPr/>
        </p:nvGrpSpPr>
        <p:grpSpPr bwMode="auto">
          <a:xfrm>
            <a:off x="5178425" y="3148013"/>
            <a:ext cx="3786188" cy="1212850"/>
            <a:chOff x="2357422" y="4979598"/>
            <a:chExt cx="3786214" cy="1212901"/>
          </a:xfrm>
        </p:grpSpPr>
        <p:pic>
          <p:nvPicPr>
            <p:cNvPr id="11274" name="Picture 8"/>
            <p:cNvPicPr>
              <a:picLocks noChangeAspect="1" noChangeArrowheads="1"/>
            </p:cNvPicPr>
            <p:nvPr/>
          </p:nvPicPr>
          <p:blipFill>
            <a:blip r:embed="rId6" cstate="print"/>
            <a:srcRect/>
            <a:stretch>
              <a:fillRect/>
            </a:stretch>
          </p:blipFill>
          <p:spPr bwMode="auto">
            <a:xfrm>
              <a:off x="2357422" y="4979598"/>
              <a:ext cx="3683835" cy="606822"/>
            </a:xfrm>
            <a:prstGeom prst="rect">
              <a:avLst/>
            </a:prstGeom>
            <a:noFill/>
            <a:ln w="9525">
              <a:noFill/>
              <a:miter lim="800000"/>
              <a:headEnd/>
              <a:tailEnd/>
            </a:ln>
          </p:spPr>
        </p:pic>
        <p:pic>
          <p:nvPicPr>
            <p:cNvPr id="11275" name="Picture 9"/>
            <p:cNvPicPr>
              <a:picLocks noChangeAspect="1" noChangeArrowheads="1"/>
            </p:cNvPicPr>
            <p:nvPr/>
          </p:nvPicPr>
          <p:blipFill>
            <a:blip r:embed="rId7" cstate="print"/>
            <a:srcRect/>
            <a:stretch>
              <a:fillRect/>
            </a:stretch>
          </p:blipFill>
          <p:spPr bwMode="auto">
            <a:xfrm>
              <a:off x="2388363" y="5566440"/>
              <a:ext cx="3755273" cy="435469"/>
            </a:xfrm>
            <a:prstGeom prst="rect">
              <a:avLst/>
            </a:prstGeom>
            <a:noFill/>
            <a:ln w="9525">
              <a:noFill/>
              <a:miter lim="800000"/>
              <a:headEnd/>
              <a:tailEnd/>
            </a:ln>
          </p:spPr>
        </p:pic>
        <p:pic>
          <p:nvPicPr>
            <p:cNvPr id="11276" name="Picture 11"/>
            <p:cNvPicPr>
              <a:picLocks noChangeAspect="1" noChangeArrowheads="1"/>
            </p:cNvPicPr>
            <p:nvPr/>
          </p:nvPicPr>
          <p:blipFill>
            <a:blip r:embed="rId8" cstate="print"/>
            <a:srcRect/>
            <a:stretch>
              <a:fillRect/>
            </a:stretch>
          </p:blipFill>
          <p:spPr bwMode="auto">
            <a:xfrm>
              <a:off x="2387609" y="6000768"/>
              <a:ext cx="3613151" cy="191731"/>
            </a:xfrm>
            <a:prstGeom prst="rect">
              <a:avLst/>
            </a:prstGeom>
            <a:noFill/>
            <a:ln w="9525">
              <a:noFill/>
              <a:miter lim="800000"/>
              <a:headEnd/>
              <a:tailEnd/>
            </a:ln>
          </p:spPr>
        </p:pic>
      </p:grpSp>
      <p:sp>
        <p:nvSpPr>
          <p:cNvPr id="16" name="Rechteck 15"/>
          <p:cNvSpPr/>
          <p:nvPr/>
        </p:nvSpPr>
        <p:spPr>
          <a:xfrm>
            <a:off x="265113" y="3140075"/>
            <a:ext cx="4643437" cy="1308100"/>
          </a:xfrm>
          <a:prstGeom prst="rect">
            <a:avLst/>
          </a:prstGeom>
          <a:noFill/>
          <a:ln>
            <a:solidFill>
              <a:srgbClr val="2EB6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200" dirty="0">
              <a:solidFill>
                <a:srgbClr val="FFFFFF"/>
              </a:solidFill>
              <a:cs typeface="Arial" pitchFamily="34" charset="0"/>
            </a:endParaRPr>
          </a:p>
        </p:txBody>
      </p:sp>
      <p:sp>
        <p:nvSpPr>
          <p:cNvPr id="17" name="Rechteck 16"/>
          <p:cNvSpPr/>
          <p:nvPr/>
        </p:nvSpPr>
        <p:spPr>
          <a:xfrm>
            <a:off x="5168900" y="3048000"/>
            <a:ext cx="3786188" cy="1593850"/>
          </a:xfrm>
          <a:prstGeom prst="rect">
            <a:avLst/>
          </a:prstGeom>
          <a:noFill/>
          <a:ln>
            <a:solidFill>
              <a:srgbClr val="2EB6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200" dirty="0">
              <a:solidFill>
                <a:srgbClr val="FFFFFF"/>
              </a:solidFill>
              <a:cs typeface="Arial" pitchFamily="34" charset="0"/>
            </a:endParaRPr>
          </a:p>
        </p:txBody>
      </p:sp>
      <p:pic>
        <p:nvPicPr>
          <p:cNvPr id="11271" name="Picture 13"/>
          <p:cNvPicPr>
            <a:picLocks noChangeAspect="1" noChangeArrowheads="1"/>
          </p:cNvPicPr>
          <p:nvPr/>
        </p:nvPicPr>
        <p:blipFill>
          <a:blip r:embed="rId9" cstate="print"/>
          <a:srcRect/>
          <a:stretch>
            <a:fillRect/>
          </a:stretch>
        </p:blipFill>
        <p:spPr bwMode="auto">
          <a:xfrm>
            <a:off x="360363" y="4183063"/>
            <a:ext cx="4430712" cy="215900"/>
          </a:xfrm>
          <a:prstGeom prst="rect">
            <a:avLst/>
          </a:prstGeom>
          <a:noFill/>
          <a:ln w="9525" algn="ctr">
            <a:noFill/>
            <a:miter lim="800000"/>
            <a:headEnd/>
            <a:tailEnd/>
          </a:ln>
          <a:effectLst/>
        </p:spPr>
      </p:pic>
      <p:pic>
        <p:nvPicPr>
          <p:cNvPr id="11272" name="Picture 14"/>
          <p:cNvPicPr>
            <a:picLocks noChangeAspect="1" noChangeArrowheads="1"/>
          </p:cNvPicPr>
          <p:nvPr/>
        </p:nvPicPr>
        <p:blipFill>
          <a:blip r:embed="rId10" cstate="print"/>
          <a:srcRect/>
          <a:stretch>
            <a:fillRect/>
          </a:stretch>
        </p:blipFill>
        <p:spPr bwMode="auto">
          <a:xfrm>
            <a:off x="5487988" y="4429125"/>
            <a:ext cx="3186112" cy="204788"/>
          </a:xfrm>
          <a:prstGeom prst="rect">
            <a:avLst/>
          </a:prstGeom>
          <a:noFill/>
          <a:ln w="9525" algn="ctr">
            <a:noFill/>
            <a:miter lim="800000"/>
            <a:headEnd/>
            <a:tailEnd/>
          </a:ln>
          <a:effectLst/>
        </p:spPr>
      </p:pic>
      <p:sp>
        <p:nvSpPr>
          <p:cNvPr id="11273" name="Rectangle 15"/>
          <p:cNvSpPr>
            <a:spLocks noGrp="1" noChangeArrowheads="1"/>
          </p:cNvSpPr>
          <p:nvPr>
            <p:ph idx="1"/>
          </p:nvPr>
        </p:nvSpPr>
        <p:spPr>
          <a:xfrm>
            <a:off x="381000" y="1524000"/>
            <a:ext cx="8763000" cy="5257800"/>
          </a:xfrm>
        </p:spPr>
        <p:txBody>
          <a:bodyPr>
            <a:normAutofit lnSpcReduction="10000"/>
          </a:bodyPr>
          <a:lstStyle/>
          <a:p>
            <a:pPr eaLnBrk="1" hangingPunct="1"/>
            <a:r>
              <a:rPr lang="en-US" sz="2000" dirty="0" smtClean="0">
                <a:effectLst>
                  <a:outerShdw blurRad="38100" dist="38100" dir="2700000" algn="tl">
                    <a:srgbClr val="000000">
                      <a:alpha val="43137"/>
                    </a:srgbClr>
                  </a:outerShdw>
                </a:effectLst>
              </a:rPr>
              <a:t>Developed in 1980s by Karas and Hillenkamp</a:t>
            </a:r>
          </a:p>
          <a:p>
            <a:pPr eaLnBrk="1" hangingPunct="1"/>
            <a:r>
              <a:rPr lang="en-US" sz="2000" dirty="0" smtClean="0">
                <a:effectLst>
                  <a:outerShdw blurRad="38100" dist="38100" dir="2700000" algn="tl">
                    <a:srgbClr val="000000">
                      <a:alpha val="43137"/>
                    </a:srgbClr>
                  </a:outerShdw>
                </a:effectLst>
              </a:rPr>
              <a:t>Detection of large molecules using TOF by Tanaka and Yoshida</a:t>
            </a:r>
          </a:p>
          <a:p>
            <a:pPr eaLnBrk="1" hangingPunct="1"/>
            <a:r>
              <a:rPr lang="en-US" sz="2000" dirty="0" smtClean="0">
                <a:effectLst>
                  <a:outerShdw blurRad="38100" dist="38100" dir="2700000" algn="tl">
                    <a:srgbClr val="000000">
                      <a:alpha val="43137"/>
                    </a:srgbClr>
                  </a:outerShdw>
                </a:effectLst>
              </a:rPr>
              <a:t>Introduction of matrix compounds to analyze large molecules</a:t>
            </a:r>
          </a:p>
          <a:p>
            <a:pPr eaLnBrk="1" hangingPunct="1"/>
            <a:endParaRPr lang="en-US" sz="2000" dirty="0" smtClean="0">
              <a:effectLst>
                <a:outerShdw blurRad="38100" dist="38100" dir="2700000" algn="tl">
                  <a:srgbClr val="000000">
                    <a:alpha val="43137"/>
                  </a:srgbClr>
                </a:outerShdw>
              </a:effectLst>
            </a:endParaRPr>
          </a:p>
          <a:p>
            <a:pPr eaLnBrk="1" hangingPunct="1"/>
            <a:endParaRPr lang="en-US" sz="2000" dirty="0" smtClean="0">
              <a:effectLst>
                <a:outerShdw blurRad="38100" dist="38100" dir="2700000" algn="tl">
                  <a:srgbClr val="000000">
                    <a:alpha val="43137"/>
                  </a:srgbClr>
                </a:outerShdw>
              </a:effectLst>
            </a:endParaRPr>
          </a:p>
          <a:p>
            <a:pPr eaLnBrk="1" hangingPunct="1"/>
            <a:endParaRPr lang="en-US" sz="2000" dirty="0" smtClean="0">
              <a:effectLst>
                <a:outerShdw blurRad="38100" dist="38100" dir="2700000" algn="tl">
                  <a:srgbClr val="000000">
                    <a:alpha val="43137"/>
                  </a:srgbClr>
                </a:outerShdw>
              </a:effectLst>
            </a:endParaRPr>
          </a:p>
          <a:p>
            <a:pPr eaLnBrk="1" hangingPunct="1"/>
            <a:endParaRPr lang="en-US" sz="2000" dirty="0" smtClean="0">
              <a:effectLst>
                <a:outerShdw blurRad="38100" dist="38100" dir="2700000" algn="tl">
                  <a:srgbClr val="000000">
                    <a:alpha val="43137"/>
                  </a:srgbClr>
                </a:outerShdw>
              </a:effectLst>
            </a:endParaRPr>
          </a:p>
          <a:p>
            <a:pPr eaLnBrk="1" hangingPunct="1"/>
            <a:endParaRPr lang="en-US" sz="2000" dirty="0" smtClean="0">
              <a:effectLst>
                <a:outerShdw blurRad="38100" dist="38100" dir="2700000" algn="tl">
                  <a:srgbClr val="000000">
                    <a:alpha val="43137"/>
                  </a:srgbClr>
                </a:outerShdw>
              </a:effectLst>
            </a:endParaRPr>
          </a:p>
          <a:p>
            <a:pPr eaLnBrk="1" hangingPunct="1"/>
            <a:endParaRPr lang="en-US" sz="2000" dirty="0" smtClean="0">
              <a:effectLst>
                <a:outerShdw blurRad="38100" dist="38100" dir="2700000" algn="tl">
                  <a:srgbClr val="000000">
                    <a:alpha val="43137"/>
                  </a:srgbClr>
                </a:outerShdw>
              </a:effectLst>
            </a:endParaRPr>
          </a:p>
          <a:p>
            <a:pPr eaLnBrk="1" hangingPunct="1"/>
            <a:endParaRPr lang="en-US" sz="2000" dirty="0" smtClean="0">
              <a:effectLst>
                <a:outerShdw blurRad="38100" dist="38100" dir="2700000" algn="tl">
                  <a:srgbClr val="000000">
                    <a:alpha val="43137"/>
                  </a:srgbClr>
                </a:outerShdw>
              </a:effectLst>
            </a:endParaRPr>
          </a:p>
          <a:p>
            <a:pPr eaLnBrk="1" hangingPunct="1"/>
            <a:r>
              <a:rPr lang="en-US" sz="2000" dirty="0" smtClean="0">
                <a:effectLst>
                  <a:outerShdw blurRad="38100" dist="38100" dir="2700000" algn="tl">
                    <a:srgbClr val="000000">
                      <a:alpha val="43137"/>
                    </a:srgbClr>
                  </a:outerShdw>
                </a:effectLst>
              </a:rPr>
              <a:t>First commercial instrument developed by Shimadzu</a:t>
            </a:r>
          </a:p>
          <a:p>
            <a:pPr eaLnBrk="1" hangingPunct="1"/>
            <a:r>
              <a:rPr lang="en-US" sz="2000" dirty="0" smtClean="0">
                <a:effectLst>
                  <a:outerShdw blurRad="38100" dist="38100" dir="2700000" algn="tl">
                    <a:srgbClr val="000000">
                      <a:alpha val="43137"/>
                    </a:srgbClr>
                  </a:outerShdw>
                </a:effectLst>
              </a:rPr>
              <a:t>First commercial database developed by Anagnostec (1998)</a:t>
            </a:r>
          </a:p>
          <a:p>
            <a:pPr eaLnBrk="1" hangingPunct="1"/>
            <a:r>
              <a:rPr lang="en-US" sz="2000" dirty="0" smtClean="0">
                <a:effectLst>
                  <a:outerShdw blurRad="38100" dist="38100" dir="2700000" algn="tl">
                    <a:srgbClr val="000000">
                      <a:alpha val="43137"/>
                    </a:srgbClr>
                  </a:outerShdw>
                </a:effectLst>
              </a:rPr>
              <a:t>Shimadzu scientist receives Nobel Prize in Chemistry</a:t>
            </a:r>
          </a:p>
          <a:p>
            <a:pPr lvl="1" eaLnBrk="1" hangingPunct="1"/>
            <a:r>
              <a:rPr lang="en-US" sz="1800" dirty="0" smtClean="0">
                <a:effectLst>
                  <a:outerShdw blurRad="38100" dist="38100" dir="2700000" algn="tl">
                    <a:srgbClr val="000000">
                      <a:alpha val="43137"/>
                    </a:srgbClr>
                  </a:outerShdw>
                </a:effectLst>
              </a:rPr>
              <a:t>Kiochi Tanaka (2002)</a:t>
            </a:r>
          </a:p>
          <a:p>
            <a:r>
              <a:rPr lang="en-US" sz="2200" dirty="0" smtClean="0">
                <a:effectLst>
                  <a:outerShdw blurRad="38100" dist="38100" dir="2700000" algn="tl">
                    <a:srgbClr val="000000">
                      <a:alpha val="43137"/>
                    </a:srgbClr>
                  </a:outerShdw>
                </a:effectLst>
              </a:rPr>
              <a:t>Technology in use in Europe for &gt;10 years.</a:t>
            </a:r>
          </a:p>
        </p:txBody>
      </p:sp>
      <p:sp>
        <p:nvSpPr>
          <p:cNvPr id="4" name="Slide Number Placeholder 3"/>
          <p:cNvSpPr>
            <a:spLocks noGrp="1"/>
          </p:cNvSpPr>
          <p:nvPr>
            <p:ph type="sldNum" sz="quarter" idx="11"/>
          </p:nvPr>
        </p:nvSpPr>
        <p:spPr>
          <a:xfrm>
            <a:off x="214313" y="6477000"/>
            <a:ext cx="2133600" cy="304800"/>
          </a:xfrm>
        </p:spPr>
        <p:txBody>
          <a:bodyPr/>
          <a:lstStyle/>
          <a:p>
            <a:fld id="{1ED6D128-09CC-4217-91BB-A3EA108A7F60}" type="slidenum">
              <a:rPr lang="en-US" smtClean="0"/>
              <a:t>5</a:t>
            </a:fld>
            <a:endParaRPr lang="en-US" dirty="0"/>
          </a:p>
        </p:txBody>
      </p:sp>
    </p:spTree>
    <p:extLst>
      <p:ext uri="{BB962C8B-B14F-4D97-AF65-F5344CB8AC3E}">
        <p14:creationId xmlns:p14="http://schemas.microsoft.com/office/powerpoint/2010/main" val="2440865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35914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36" y="3276600"/>
            <a:ext cx="8298180" cy="245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6096000"/>
            <a:ext cx="3337452" cy="369332"/>
          </a:xfrm>
          <a:prstGeom prst="rect">
            <a:avLst/>
          </a:prstGeom>
          <a:noFill/>
        </p:spPr>
        <p:txBody>
          <a:bodyPr wrap="none" rtlCol="0">
            <a:spAutoFit/>
          </a:bodyPr>
          <a:lstStyle/>
          <a:p>
            <a:r>
              <a:rPr lang="en-US" dirty="0" smtClean="0"/>
              <a:t>Tooth picks Vs.  Culture Loops</a:t>
            </a:r>
            <a:endParaRPr lang="en-US" dirty="0"/>
          </a:p>
        </p:txBody>
      </p:sp>
      <p:sp>
        <p:nvSpPr>
          <p:cNvPr id="3" name="Slide Number Placeholder 2"/>
          <p:cNvSpPr>
            <a:spLocks noGrp="1"/>
          </p:cNvSpPr>
          <p:nvPr>
            <p:ph type="sldNum" sz="quarter" idx="11"/>
          </p:nvPr>
        </p:nvSpPr>
        <p:spPr/>
        <p:txBody>
          <a:bodyPr/>
          <a:lstStyle/>
          <a:p>
            <a:fld id="{1ED6D128-09CC-4217-91BB-A3EA108A7F60}" type="slidenum">
              <a:rPr lang="en-US" smtClean="0"/>
              <a:t>50</a:t>
            </a:fld>
            <a:endParaRPr lang="en-US" dirty="0"/>
          </a:p>
        </p:txBody>
      </p:sp>
    </p:spTree>
    <p:extLst>
      <p:ext uri="{BB962C8B-B14F-4D97-AF65-F5344CB8AC3E}">
        <p14:creationId xmlns:p14="http://schemas.microsoft.com/office/powerpoint/2010/main" val="30286262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1"/>
            <a:ext cx="8382000" cy="3657599"/>
          </a:xfrm>
        </p:spPr>
        <p:txBody>
          <a:bodyPr>
            <a:noAutofit/>
          </a:bodyPr>
          <a:lstStyle/>
          <a:p>
            <a:r>
              <a:rPr lang="en-US" sz="2800" dirty="0" smtClean="0"/>
              <a:t>Blood cultures</a:t>
            </a:r>
          </a:p>
          <a:p>
            <a:pPr lvl="1"/>
            <a:r>
              <a:rPr lang="en-US" sz="2400" dirty="0" smtClean="0"/>
              <a:t>Not yet identifying blood culture pathogens directly form bottle.  Still plating positive blood cultures.  </a:t>
            </a:r>
          </a:p>
          <a:p>
            <a:pPr lvl="2"/>
            <a:r>
              <a:rPr lang="en-US" sz="2000" dirty="0" smtClean="0"/>
              <a:t>MALDI ID done from isolated colonies</a:t>
            </a:r>
          </a:p>
          <a:p>
            <a:pPr lvl="3"/>
            <a:r>
              <a:rPr lang="en-US" sz="1800" dirty="0" smtClean="0"/>
              <a:t>Time to ID decreased by 16-24 hrs.</a:t>
            </a:r>
          </a:p>
          <a:p>
            <a:r>
              <a:rPr lang="en-US" sz="2800" dirty="0" smtClean="0"/>
              <a:t>Anaerobic cultures</a:t>
            </a:r>
          </a:p>
          <a:p>
            <a:pPr lvl="1"/>
            <a:r>
              <a:rPr lang="en-US" sz="2400" dirty="0" smtClean="0"/>
              <a:t>Anaerobes are now go for 72 hours before evaluation of plates.</a:t>
            </a:r>
          </a:p>
          <a:p>
            <a:pPr lvl="2"/>
            <a:r>
              <a:rPr lang="en-US" sz="2000" dirty="0" smtClean="0"/>
              <a:t>Colonies are identified by MALDI</a:t>
            </a:r>
          </a:p>
          <a:p>
            <a:pPr lvl="3"/>
            <a:r>
              <a:rPr lang="en-US" sz="2000" dirty="0" smtClean="0"/>
              <a:t>No aerotolerence testing</a:t>
            </a:r>
          </a:p>
          <a:p>
            <a:pPr lvl="3"/>
            <a:r>
              <a:rPr lang="en-US" sz="2000" dirty="0" smtClean="0"/>
              <a:t>Aerobic and anaerobic cultures used to be read together, but not required with MALDI. </a:t>
            </a:r>
            <a:endParaRPr lang="en-US" sz="2000" dirty="0"/>
          </a:p>
        </p:txBody>
      </p:sp>
      <p:sp>
        <p:nvSpPr>
          <p:cNvPr id="3" name="Title 2"/>
          <p:cNvSpPr>
            <a:spLocks noGrp="1"/>
          </p:cNvSpPr>
          <p:nvPr>
            <p:ph type="title"/>
          </p:nvPr>
        </p:nvSpPr>
        <p:spPr>
          <a:xfrm>
            <a:off x="304800" y="457200"/>
            <a:ext cx="8534400" cy="914400"/>
          </a:xfrm>
        </p:spPr>
        <p:txBody>
          <a:bodyPr/>
          <a:lstStyle/>
          <a:p>
            <a:r>
              <a:rPr lang="en-US" sz="3600" b="1" dirty="0" smtClean="0">
                <a:solidFill>
                  <a:schemeClr val="accent1">
                    <a:satMod val="150000"/>
                  </a:schemeClr>
                </a:solidFill>
              </a:rPr>
              <a:t>MALDI Phase In Approach</a:t>
            </a:r>
            <a:br>
              <a:rPr lang="en-US" sz="3600" b="1" dirty="0" smtClean="0">
                <a:solidFill>
                  <a:schemeClr val="accent1">
                    <a:satMod val="150000"/>
                  </a:schemeClr>
                </a:solidFill>
              </a:rPr>
            </a:br>
            <a:r>
              <a:rPr lang="en-US" sz="3600" b="1" dirty="0" smtClean="0">
                <a:solidFill>
                  <a:schemeClr val="accent1">
                    <a:satMod val="150000"/>
                  </a:schemeClr>
                </a:solidFill>
              </a:rPr>
              <a:t>Current </a:t>
            </a:r>
            <a:r>
              <a:rPr lang="en-US" sz="3600" b="1" dirty="0">
                <a:solidFill>
                  <a:schemeClr val="accent1">
                    <a:satMod val="150000"/>
                  </a:schemeClr>
                </a:solidFill>
              </a:rPr>
              <a:t>Uses of </a:t>
            </a:r>
            <a:r>
              <a:rPr lang="en-US" sz="3600" b="1" dirty="0" smtClean="0">
                <a:solidFill>
                  <a:schemeClr val="accent1">
                    <a:satMod val="150000"/>
                  </a:schemeClr>
                </a:solidFill>
              </a:rPr>
              <a:t>MALDI-TOF at ACL</a:t>
            </a:r>
            <a:endParaRPr lang="en-US" sz="3600" b="1" dirty="0">
              <a:solidFill>
                <a:schemeClr val="accent1">
                  <a:satMod val="150000"/>
                </a:schemeClr>
              </a:solidFill>
            </a:endParaRPr>
          </a:p>
        </p:txBody>
      </p:sp>
      <p:sp>
        <p:nvSpPr>
          <p:cNvPr id="4" name="Slide Number Placeholder 3"/>
          <p:cNvSpPr>
            <a:spLocks noGrp="1"/>
          </p:cNvSpPr>
          <p:nvPr>
            <p:ph type="sldNum" sz="quarter" idx="11"/>
          </p:nvPr>
        </p:nvSpPr>
        <p:spPr/>
        <p:txBody>
          <a:bodyPr/>
          <a:lstStyle/>
          <a:p>
            <a:fld id="{1ED6D128-09CC-4217-91BB-A3EA108A7F60}" type="slidenum">
              <a:rPr lang="en-US" smtClean="0"/>
              <a:t>51</a:t>
            </a:fld>
            <a:endParaRPr lang="en-US" dirty="0"/>
          </a:p>
        </p:txBody>
      </p:sp>
    </p:spTree>
    <p:extLst>
      <p:ext uri="{BB962C8B-B14F-4D97-AF65-F5344CB8AC3E}">
        <p14:creationId xmlns:p14="http://schemas.microsoft.com/office/powerpoint/2010/main" val="821059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685801"/>
            <a:ext cx="8229600" cy="3657599"/>
          </a:xfrm>
        </p:spPr>
        <p:txBody>
          <a:bodyPr>
            <a:normAutofit/>
          </a:bodyPr>
          <a:lstStyle/>
          <a:p>
            <a:r>
              <a:rPr lang="en-US" sz="2400" dirty="0">
                <a:effectLst/>
              </a:rPr>
              <a:t>Until specific CPT codes come out for the MALDI, use the following (same as current</a:t>
            </a:r>
            <a:r>
              <a:rPr lang="en-US" sz="2400" dirty="0" smtClean="0">
                <a:effectLst/>
              </a:rPr>
              <a:t>)</a:t>
            </a:r>
            <a:endParaRPr lang="en-US" sz="2400" dirty="0">
              <a:effectLst/>
            </a:endParaRPr>
          </a:p>
          <a:p>
            <a:pPr lvl="0"/>
            <a:r>
              <a:rPr lang="en-US" sz="2400" dirty="0">
                <a:effectLst/>
              </a:rPr>
              <a:t>Anaerobe ID  87076</a:t>
            </a:r>
          </a:p>
          <a:p>
            <a:pPr lvl="0"/>
            <a:r>
              <a:rPr lang="en-US" sz="2400" dirty="0">
                <a:effectLst/>
              </a:rPr>
              <a:t>Aerobe ID      </a:t>
            </a:r>
            <a:r>
              <a:rPr lang="en-US" sz="2400" dirty="0" smtClean="0">
                <a:effectLst/>
              </a:rPr>
              <a:t>87077</a:t>
            </a:r>
          </a:p>
          <a:p>
            <a:pPr lvl="0"/>
            <a:r>
              <a:rPr lang="en-US" sz="2400" dirty="0" smtClean="0">
                <a:effectLst/>
              </a:rPr>
              <a:t>Consult with MALDI-TOF manufacturer</a:t>
            </a:r>
            <a:endParaRPr lang="en-US" sz="2400" dirty="0">
              <a:effectLst/>
            </a:endParaRPr>
          </a:p>
          <a:p>
            <a:endParaRPr lang="en-US" sz="2400" dirty="0"/>
          </a:p>
        </p:txBody>
      </p:sp>
      <p:sp>
        <p:nvSpPr>
          <p:cNvPr id="2" name="Slide Number Placeholder 1"/>
          <p:cNvSpPr>
            <a:spLocks noGrp="1"/>
          </p:cNvSpPr>
          <p:nvPr>
            <p:ph type="sldNum" sz="quarter" idx="11"/>
          </p:nvPr>
        </p:nvSpPr>
        <p:spPr/>
        <p:txBody>
          <a:bodyPr/>
          <a:lstStyle/>
          <a:p>
            <a:fld id="{1ED6D128-09CC-4217-91BB-A3EA108A7F60}" type="slidenum">
              <a:rPr lang="en-US" smtClean="0"/>
              <a:t>52</a:t>
            </a:fld>
            <a:endParaRPr lang="en-US" dirty="0"/>
          </a:p>
        </p:txBody>
      </p:sp>
    </p:spTree>
    <p:extLst>
      <p:ext uri="{BB962C8B-B14F-4D97-AF65-F5344CB8AC3E}">
        <p14:creationId xmlns:p14="http://schemas.microsoft.com/office/powerpoint/2010/main" val="2513883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4482099"/>
              </p:ext>
            </p:extLst>
          </p:nvPr>
        </p:nvGraphicFramePr>
        <p:xfrm>
          <a:off x="381000" y="1371600"/>
          <a:ext cx="8610600" cy="4211320"/>
        </p:xfrm>
        <a:graphic>
          <a:graphicData uri="http://schemas.openxmlformats.org/drawingml/2006/table">
            <a:tbl>
              <a:tblPr firstRow="1" bandRow="1">
                <a:tableStyleId>{5C22544A-7EE6-4342-B048-85BDC9FD1C3A}</a:tableStyleId>
              </a:tblPr>
              <a:tblGrid>
                <a:gridCol w="2209800"/>
                <a:gridCol w="2438400"/>
                <a:gridCol w="3962400"/>
              </a:tblGrid>
              <a:tr h="370840">
                <a:tc>
                  <a:txBody>
                    <a:bodyPr/>
                    <a:lstStyle/>
                    <a:p>
                      <a:r>
                        <a:rPr lang="en-US" dirty="0" smtClean="0"/>
                        <a:t>Comment</a:t>
                      </a:r>
                      <a:endParaRPr lang="en-US" dirty="0"/>
                    </a:p>
                  </a:txBody>
                  <a:tcPr/>
                </a:tc>
                <a:tc>
                  <a:txBody>
                    <a:bodyPr/>
                    <a:lstStyle/>
                    <a:p>
                      <a:r>
                        <a:rPr lang="en-US" dirty="0" smtClean="0"/>
                        <a:t>Pre-MALDI</a:t>
                      </a:r>
                      <a:endParaRPr lang="en-US" dirty="0"/>
                    </a:p>
                  </a:txBody>
                  <a:tcPr/>
                </a:tc>
                <a:tc>
                  <a:txBody>
                    <a:bodyPr/>
                    <a:lstStyle/>
                    <a:p>
                      <a:r>
                        <a:rPr lang="en-US" dirty="0" smtClean="0"/>
                        <a:t>Post-MALDI</a:t>
                      </a:r>
                      <a:endParaRPr lang="en-US" dirty="0"/>
                    </a:p>
                  </a:txBody>
                  <a:tcPr/>
                </a:tc>
              </a:tr>
              <a:tr h="370840">
                <a:tc>
                  <a:txBody>
                    <a:bodyPr/>
                    <a:lstStyle/>
                    <a:p>
                      <a:r>
                        <a:rPr lang="en-US" dirty="0" smtClean="0"/>
                        <a:t>Microorganism</a:t>
                      </a:r>
                      <a:r>
                        <a:rPr lang="en-US" baseline="0" dirty="0" smtClean="0"/>
                        <a:t> Identification</a:t>
                      </a:r>
                      <a:endParaRPr lang="en-US" dirty="0"/>
                    </a:p>
                  </a:txBody>
                  <a:tcPr/>
                </a:tc>
                <a:tc>
                  <a:txBody>
                    <a:bodyPr/>
                    <a:lstStyle/>
                    <a:p>
                      <a:r>
                        <a:rPr lang="en-US" dirty="0" smtClean="0"/>
                        <a:t>Physicians familiar with current names. CLSI breakpoints</a:t>
                      </a:r>
                      <a:endParaRPr lang="en-US" dirty="0"/>
                    </a:p>
                  </a:txBody>
                  <a:tcPr/>
                </a:tc>
                <a:tc>
                  <a:txBody>
                    <a:bodyPr/>
                    <a:lstStyle/>
                    <a:p>
                      <a:r>
                        <a:rPr lang="en-US" dirty="0" smtClean="0"/>
                        <a:t>New bacterial, fungal, yeast names.  No/few CLSI breakpoints.  Include ID physicians </a:t>
                      </a:r>
                      <a:r>
                        <a:rPr lang="en-US" baseline="0" dirty="0" smtClean="0"/>
                        <a:t>and Pharmacy in on MALDI decisions</a:t>
                      </a:r>
                      <a:endParaRPr lang="en-US" dirty="0"/>
                    </a:p>
                  </a:txBody>
                  <a:tcPr/>
                </a:tc>
              </a:tr>
              <a:tr h="370840">
                <a:tc>
                  <a:txBody>
                    <a:bodyPr/>
                    <a:lstStyle/>
                    <a:p>
                      <a:r>
                        <a:rPr lang="en-US" dirty="0" smtClean="0"/>
                        <a:t>Automation of IDs</a:t>
                      </a:r>
                      <a:endParaRPr lang="en-US" dirty="0"/>
                    </a:p>
                  </a:txBody>
                  <a:tcPr/>
                </a:tc>
                <a:tc>
                  <a:txBody>
                    <a:bodyPr/>
                    <a:lstStyle/>
                    <a:p>
                      <a:r>
                        <a:rPr lang="en-US" dirty="0" smtClean="0"/>
                        <a:t>Safety</a:t>
                      </a:r>
                      <a:r>
                        <a:rPr lang="en-US" baseline="0" dirty="0" smtClean="0"/>
                        <a:t> steps built-in.  IDs include morphology, biochemical utilization, serological tests</a:t>
                      </a:r>
                      <a:endParaRPr lang="en-US" dirty="0"/>
                    </a:p>
                  </a:txBody>
                  <a:tcPr/>
                </a:tc>
                <a:tc>
                  <a:txBody>
                    <a:bodyPr/>
                    <a:lstStyle/>
                    <a:p>
                      <a:r>
                        <a:rPr lang="en-US" dirty="0" smtClean="0"/>
                        <a:t>Safety steps need</a:t>
                      </a:r>
                      <a:r>
                        <a:rPr lang="en-US" baseline="0" dirty="0" smtClean="0"/>
                        <a:t> to be defined.  When to accept ID? Agree with Gram stain?  Treatment? </a:t>
                      </a:r>
                      <a:endParaRPr lang="en-US" dirty="0"/>
                    </a:p>
                  </a:txBody>
                  <a:tcPr/>
                </a:tc>
              </a:tr>
              <a:tr h="370840">
                <a:tc>
                  <a:txBody>
                    <a:bodyPr/>
                    <a:lstStyle/>
                    <a:p>
                      <a:r>
                        <a:rPr lang="en-US" dirty="0" smtClean="0"/>
                        <a:t>New machine, new problems</a:t>
                      </a:r>
                      <a:endParaRPr lang="en-US" dirty="0"/>
                    </a:p>
                  </a:txBody>
                  <a:tcPr/>
                </a:tc>
                <a:tc>
                  <a:txBody>
                    <a:bodyPr/>
                    <a:lstStyle/>
                    <a:p>
                      <a:r>
                        <a:rPr lang="en-US" dirty="0" smtClean="0"/>
                        <a:t>Multiple ID methods available</a:t>
                      </a:r>
                      <a:endParaRPr lang="en-US" dirty="0"/>
                    </a:p>
                  </a:txBody>
                  <a:tcPr/>
                </a:tc>
                <a:tc>
                  <a:txBody>
                    <a:bodyPr/>
                    <a:lstStyle/>
                    <a:p>
                      <a:r>
                        <a:rPr lang="en-US" dirty="0" smtClean="0"/>
                        <a:t>Multiple ID methods retired.  What do you do if you</a:t>
                      </a:r>
                      <a:r>
                        <a:rPr lang="en-US" baseline="0" dirty="0" smtClean="0"/>
                        <a:t> do if your MALDI breaks?</a:t>
                      </a:r>
                      <a:endParaRPr lang="en-US" dirty="0"/>
                    </a:p>
                  </a:txBody>
                  <a:tcPr/>
                </a:tc>
              </a:tr>
            </a:tbl>
          </a:graphicData>
        </a:graphic>
      </p:graphicFrame>
      <p:sp>
        <p:nvSpPr>
          <p:cNvPr id="3" name="Title 2"/>
          <p:cNvSpPr>
            <a:spLocks noGrp="1"/>
          </p:cNvSpPr>
          <p:nvPr>
            <p:ph type="title"/>
          </p:nvPr>
        </p:nvSpPr>
        <p:spPr>
          <a:xfrm>
            <a:off x="609600" y="304800"/>
            <a:ext cx="7543800" cy="914400"/>
          </a:xfrm>
        </p:spPr>
        <p:txBody>
          <a:bodyPr/>
          <a:lstStyle/>
          <a:p>
            <a:r>
              <a:rPr lang="en-US" sz="3600" b="1" dirty="0">
                <a:solidFill>
                  <a:schemeClr val="accent1">
                    <a:satMod val="150000"/>
                  </a:schemeClr>
                </a:solidFill>
              </a:rPr>
              <a:t>Challenges</a:t>
            </a:r>
          </a:p>
        </p:txBody>
      </p:sp>
      <p:sp>
        <p:nvSpPr>
          <p:cNvPr id="2" name="Slide Number Placeholder 1"/>
          <p:cNvSpPr>
            <a:spLocks noGrp="1"/>
          </p:cNvSpPr>
          <p:nvPr>
            <p:ph type="sldNum" sz="quarter" idx="11"/>
          </p:nvPr>
        </p:nvSpPr>
        <p:spPr/>
        <p:txBody>
          <a:bodyPr/>
          <a:lstStyle/>
          <a:p>
            <a:fld id="{1ED6D128-09CC-4217-91BB-A3EA108A7F60}" type="slidenum">
              <a:rPr lang="en-US" smtClean="0"/>
              <a:t>53</a:t>
            </a:fld>
            <a:endParaRPr lang="en-US" dirty="0"/>
          </a:p>
        </p:txBody>
      </p:sp>
    </p:spTree>
    <p:extLst>
      <p:ext uri="{BB962C8B-B14F-4D97-AF65-F5344CB8AC3E}">
        <p14:creationId xmlns:p14="http://schemas.microsoft.com/office/powerpoint/2010/main" val="1117963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5080405"/>
              </p:ext>
            </p:extLst>
          </p:nvPr>
        </p:nvGraphicFramePr>
        <p:xfrm>
          <a:off x="228600" y="1143000"/>
          <a:ext cx="8763000" cy="5222240"/>
        </p:xfrm>
        <a:graphic>
          <a:graphicData uri="http://schemas.openxmlformats.org/drawingml/2006/table">
            <a:tbl>
              <a:tblPr firstRow="1" bandRow="1">
                <a:tableStyleId>{5C22544A-7EE6-4342-B048-85BDC9FD1C3A}</a:tableStyleId>
              </a:tblPr>
              <a:tblGrid>
                <a:gridCol w="2209800"/>
                <a:gridCol w="2209800"/>
                <a:gridCol w="4343400"/>
              </a:tblGrid>
              <a:tr h="370840">
                <a:tc>
                  <a:txBody>
                    <a:bodyPr/>
                    <a:lstStyle/>
                    <a:p>
                      <a:r>
                        <a:rPr lang="en-US" dirty="0" smtClean="0"/>
                        <a:t>Comment</a:t>
                      </a:r>
                      <a:endParaRPr lang="en-US" dirty="0"/>
                    </a:p>
                  </a:txBody>
                  <a:tcPr/>
                </a:tc>
                <a:tc>
                  <a:txBody>
                    <a:bodyPr/>
                    <a:lstStyle/>
                    <a:p>
                      <a:r>
                        <a:rPr lang="en-US" dirty="0" smtClean="0"/>
                        <a:t>Pre-MALDI</a:t>
                      </a:r>
                      <a:endParaRPr lang="en-US" dirty="0"/>
                    </a:p>
                  </a:txBody>
                  <a:tcPr/>
                </a:tc>
                <a:tc>
                  <a:txBody>
                    <a:bodyPr/>
                    <a:lstStyle/>
                    <a:p>
                      <a:r>
                        <a:rPr lang="en-US" dirty="0" smtClean="0"/>
                        <a:t>Post-MALDI</a:t>
                      </a:r>
                      <a:endParaRPr lang="en-US" dirty="0"/>
                    </a:p>
                  </a:txBody>
                  <a:tcPr/>
                </a:tc>
              </a:tr>
              <a:tr h="695960">
                <a:tc>
                  <a:txBody>
                    <a:bodyPr/>
                    <a:lstStyle/>
                    <a:p>
                      <a:r>
                        <a:rPr lang="en-US" dirty="0" smtClean="0"/>
                        <a:t>Middleware</a:t>
                      </a:r>
                      <a:endParaRPr lang="en-US" dirty="0"/>
                    </a:p>
                  </a:txBody>
                  <a:tcPr/>
                </a:tc>
                <a:tc>
                  <a:txBody>
                    <a:bodyPr/>
                    <a:lstStyle/>
                    <a:p>
                      <a:r>
                        <a:rPr lang="en-US" dirty="0" smtClean="0"/>
                        <a:t>ID and </a:t>
                      </a:r>
                      <a:r>
                        <a:rPr lang="en-US" dirty="0" err="1" smtClean="0"/>
                        <a:t>susceptibilites</a:t>
                      </a:r>
                      <a:r>
                        <a:rPr lang="en-US" dirty="0" smtClean="0"/>
                        <a:t> </a:t>
                      </a:r>
                      <a:r>
                        <a:rPr lang="en-US" baseline="0" dirty="0" smtClean="0"/>
                        <a:t>can be on same instrument</a:t>
                      </a:r>
                      <a:endParaRPr lang="en-US" dirty="0"/>
                    </a:p>
                  </a:txBody>
                  <a:tcPr/>
                </a:tc>
                <a:tc>
                  <a:txBody>
                    <a:bodyPr/>
                    <a:lstStyle/>
                    <a:p>
                      <a:r>
                        <a:rPr lang="en-US" dirty="0" smtClean="0"/>
                        <a:t>MALDI </a:t>
                      </a:r>
                      <a:r>
                        <a:rPr lang="en-US" b="1" u="sng" dirty="0" smtClean="0"/>
                        <a:t>must</a:t>
                      </a:r>
                      <a:r>
                        <a:rPr lang="en-US" dirty="0" smtClean="0"/>
                        <a:t> interface with automated susceptibility systems, LIS, etc.</a:t>
                      </a:r>
                    </a:p>
                    <a:p>
                      <a:r>
                        <a:rPr lang="en-US" dirty="0" smtClean="0"/>
                        <a:t>Who is responsible</a:t>
                      </a:r>
                      <a:r>
                        <a:rPr lang="en-US" baseline="0" dirty="0" smtClean="0"/>
                        <a:t> for middleware issues?</a:t>
                      </a:r>
                      <a:endParaRPr lang="en-US" dirty="0"/>
                    </a:p>
                  </a:txBody>
                  <a:tcPr/>
                </a:tc>
              </a:tr>
              <a:tr h="370840">
                <a:tc>
                  <a:txBody>
                    <a:bodyPr/>
                    <a:lstStyle/>
                    <a:p>
                      <a:r>
                        <a:rPr lang="en-US" dirty="0" smtClean="0"/>
                        <a:t>Bacterial/yeast</a:t>
                      </a:r>
                      <a:r>
                        <a:rPr lang="en-US" baseline="0" dirty="0" smtClean="0"/>
                        <a:t> ID</a:t>
                      </a:r>
                      <a:endParaRPr lang="en-US" dirty="0"/>
                    </a:p>
                  </a:txBody>
                  <a:tcPr/>
                </a:tc>
                <a:tc>
                  <a:txBody>
                    <a:bodyPr/>
                    <a:lstStyle/>
                    <a:p>
                      <a:r>
                        <a:rPr lang="en-US" dirty="0" smtClean="0"/>
                        <a:t>Limited IDs.</a:t>
                      </a:r>
                      <a:endParaRPr lang="en-US" dirty="0"/>
                    </a:p>
                  </a:txBody>
                  <a:tcPr/>
                </a:tc>
                <a:tc>
                  <a:txBody>
                    <a:bodyPr/>
                    <a:lstStyle/>
                    <a:p>
                      <a:r>
                        <a:rPr lang="en-US" dirty="0" smtClean="0"/>
                        <a:t>New names, susceptibilities</a:t>
                      </a:r>
                      <a:endParaRPr lang="en-US" dirty="0"/>
                    </a:p>
                  </a:txBody>
                  <a:tcPr/>
                </a:tc>
              </a:tr>
              <a:tr h="370840">
                <a:tc>
                  <a:txBody>
                    <a:bodyPr/>
                    <a:lstStyle/>
                    <a:p>
                      <a:r>
                        <a:rPr lang="en-US" dirty="0" smtClean="0"/>
                        <a:t>Blood Cultures</a:t>
                      </a:r>
                      <a:endParaRPr lang="en-US" dirty="0"/>
                    </a:p>
                  </a:txBody>
                  <a:tcPr/>
                </a:tc>
                <a:tc>
                  <a:txBody>
                    <a:bodyPr/>
                    <a:lstStyle/>
                    <a:p>
                      <a:r>
                        <a:rPr lang="en-US" dirty="0" smtClean="0"/>
                        <a:t>Culture + bottles for ID</a:t>
                      </a:r>
                      <a:endParaRPr lang="en-US" dirty="0"/>
                    </a:p>
                  </a:txBody>
                  <a:tcPr/>
                </a:tc>
                <a:tc>
                  <a:txBody>
                    <a:bodyPr/>
                    <a:lstStyle/>
                    <a:p>
                      <a:r>
                        <a:rPr lang="en-US" dirty="0" smtClean="0"/>
                        <a:t>Culture + bottles for susceptibilities</a:t>
                      </a:r>
                    </a:p>
                    <a:p>
                      <a:r>
                        <a:rPr lang="en-US" dirty="0" smtClean="0"/>
                        <a:t>ID coagulase negative Staphylococcus.  </a:t>
                      </a:r>
                    </a:p>
                    <a:p>
                      <a:r>
                        <a:rPr lang="en-US" dirty="0" smtClean="0"/>
                        <a:t>What is a contaminate?</a:t>
                      </a:r>
                    </a:p>
                    <a:p>
                      <a:r>
                        <a:rPr lang="en-US" dirty="0" smtClean="0"/>
                        <a:t>Dual infections?</a:t>
                      </a:r>
                      <a:endParaRPr lang="en-US" dirty="0"/>
                    </a:p>
                  </a:txBody>
                  <a:tcPr/>
                </a:tc>
              </a:tr>
              <a:tr h="370840">
                <a:tc>
                  <a:txBody>
                    <a:bodyPr/>
                    <a:lstStyle/>
                    <a:p>
                      <a:r>
                        <a:rPr lang="en-US" dirty="0" smtClean="0"/>
                        <a:t>TAT for susceptibilities</a:t>
                      </a:r>
                      <a:endParaRPr lang="en-US" dirty="0"/>
                    </a:p>
                  </a:txBody>
                  <a:tcPr/>
                </a:tc>
                <a:tc>
                  <a:txBody>
                    <a:bodyPr/>
                    <a:lstStyle/>
                    <a:p>
                      <a:r>
                        <a:rPr lang="en-US" dirty="0" smtClean="0"/>
                        <a:t>ID and susceptibilities reported at the same time</a:t>
                      </a:r>
                      <a:endParaRPr lang="en-US" dirty="0"/>
                    </a:p>
                  </a:txBody>
                  <a:tcPr/>
                </a:tc>
                <a:tc>
                  <a:txBody>
                    <a:bodyPr/>
                    <a:lstStyle/>
                    <a:p>
                      <a:r>
                        <a:rPr lang="en-US" dirty="0" smtClean="0"/>
                        <a:t>Delay of 24-48 hours  between ID and reporting susceptibility.</a:t>
                      </a:r>
                    </a:p>
                    <a:p>
                      <a:r>
                        <a:rPr lang="en-US" dirty="0" smtClean="0"/>
                        <a:t>Redo antibiograms??</a:t>
                      </a:r>
                      <a:endParaRPr lang="en-US" dirty="0"/>
                    </a:p>
                  </a:txBody>
                  <a:tcPr/>
                </a:tc>
              </a:tr>
              <a:tr h="370840">
                <a:tc>
                  <a:txBody>
                    <a:bodyPr/>
                    <a:lstStyle/>
                    <a:p>
                      <a:r>
                        <a:rPr lang="en-US" dirty="0" smtClean="0"/>
                        <a:t>Rapid</a:t>
                      </a:r>
                      <a:r>
                        <a:rPr lang="en-US" baseline="0" dirty="0" smtClean="0"/>
                        <a:t> Vs. MALDI IDs</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MALDI for sterile sites</a:t>
                      </a:r>
                      <a:r>
                        <a:rPr lang="en-US" dirty="0" smtClean="0"/>
                        <a:t>.  Use rapid IDs for urines, latex IDs, indole, colony</a:t>
                      </a:r>
                      <a:r>
                        <a:rPr lang="en-US" baseline="0" dirty="0" smtClean="0"/>
                        <a:t> morphology.  </a:t>
                      </a:r>
                      <a:endParaRPr lang="en-US" dirty="0"/>
                    </a:p>
                  </a:txBody>
                  <a:tcPr/>
                </a:tc>
              </a:tr>
            </a:tbl>
          </a:graphicData>
        </a:graphic>
      </p:graphicFrame>
      <p:sp>
        <p:nvSpPr>
          <p:cNvPr id="3" name="Title 2"/>
          <p:cNvSpPr>
            <a:spLocks noGrp="1"/>
          </p:cNvSpPr>
          <p:nvPr>
            <p:ph type="title"/>
          </p:nvPr>
        </p:nvSpPr>
        <p:spPr>
          <a:xfrm>
            <a:off x="609600" y="0"/>
            <a:ext cx="7543800" cy="914400"/>
          </a:xfrm>
        </p:spPr>
        <p:txBody>
          <a:bodyPr/>
          <a:lstStyle/>
          <a:p>
            <a:r>
              <a:rPr lang="en-US" sz="3600" b="1" dirty="0">
                <a:solidFill>
                  <a:schemeClr val="accent1">
                    <a:satMod val="150000"/>
                  </a:schemeClr>
                </a:solidFill>
              </a:rPr>
              <a:t>Challenges</a:t>
            </a:r>
          </a:p>
        </p:txBody>
      </p:sp>
      <p:sp>
        <p:nvSpPr>
          <p:cNvPr id="2" name="Slide Number Placeholder 1"/>
          <p:cNvSpPr>
            <a:spLocks noGrp="1"/>
          </p:cNvSpPr>
          <p:nvPr>
            <p:ph type="sldNum" sz="quarter" idx="11"/>
          </p:nvPr>
        </p:nvSpPr>
        <p:spPr>
          <a:xfrm>
            <a:off x="457200" y="6400800"/>
            <a:ext cx="2133600" cy="304800"/>
          </a:xfrm>
        </p:spPr>
        <p:txBody>
          <a:bodyPr/>
          <a:lstStyle/>
          <a:p>
            <a:fld id="{1ED6D128-09CC-4217-91BB-A3EA108A7F60}" type="slidenum">
              <a:rPr lang="en-US" smtClean="0"/>
              <a:t>54</a:t>
            </a:fld>
            <a:endParaRPr lang="en-US" dirty="0"/>
          </a:p>
        </p:txBody>
      </p:sp>
    </p:spTree>
    <p:extLst>
      <p:ext uri="{BB962C8B-B14F-4D97-AF65-F5344CB8AC3E}">
        <p14:creationId xmlns:p14="http://schemas.microsoft.com/office/powerpoint/2010/main" val="10775396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114" y="152400"/>
            <a:ext cx="8077200" cy="914400"/>
          </a:xfrm>
        </p:spPr>
        <p:txBody>
          <a:bodyPr/>
          <a:lstStyle/>
          <a:p>
            <a:r>
              <a:rPr lang="en-US" sz="3200" b="1" dirty="0">
                <a:solidFill>
                  <a:schemeClr val="accent1">
                    <a:satMod val="150000"/>
                  </a:schemeClr>
                </a:solidFill>
              </a:rPr>
              <a:t>MALDI – Improved Time to Identification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467600" cy="522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6533492"/>
            <a:ext cx="1811714" cy="276999"/>
          </a:xfrm>
          <a:prstGeom prst="rect">
            <a:avLst/>
          </a:prstGeom>
          <a:noFill/>
        </p:spPr>
        <p:txBody>
          <a:bodyPr wrap="none" rtlCol="0">
            <a:spAutoFit/>
          </a:bodyPr>
          <a:lstStyle/>
          <a:p>
            <a:r>
              <a:rPr lang="en-US" sz="1200" dirty="0" smtClean="0"/>
              <a:t>JCM 50; 3301-3308, 2012</a:t>
            </a:r>
            <a:endParaRPr lang="en-US" sz="1200" dirty="0"/>
          </a:p>
        </p:txBody>
      </p:sp>
      <p:sp>
        <p:nvSpPr>
          <p:cNvPr id="2" name="Slide Number Placeholder 1"/>
          <p:cNvSpPr>
            <a:spLocks noGrp="1"/>
          </p:cNvSpPr>
          <p:nvPr>
            <p:ph type="sldNum" sz="quarter" idx="11"/>
          </p:nvPr>
        </p:nvSpPr>
        <p:spPr>
          <a:xfrm>
            <a:off x="228600" y="6441508"/>
            <a:ext cx="2133600" cy="304800"/>
          </a:xfrm>
        </p:spPr>
        <p:txBody>
          <a:bodyPr/>
          <a:lstStyle/>
          <a:p>
            <a:fld id="{1ED6D128-09CC-4217-91BB-A3EA108A7F60}" type="slidenum">
              <a:rPr lang="en-US" smtClean="0"/>
              <a:t>55</a:t>
            </a:fld>
            <a:endParaRPr lang="en-US" dirty="0"/>
          </a:p>
        </p:txBody>
      </p:sp>
    </p:spTree>
    <p:extLst>
      <p:ext uri="{BB962C8B-B14F-4D97-AF65-F5344CB8AC3E}">
        <p14:creationId xmlns:p14="http://schemas.microsoft.com/office/powerpoint/2010/main" val="41684276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458200" cy="3657599"/>
          </a:xfrm>
        </p:spPr>
        <p:txBody>
          <a:bodyPr>
            <a:noAutofit/>
          </a:bodyPr>
          <a:lstStyle/>
          <a:p>
            <a:r>
              <a:rPr lang="en-US" sz="2400" b="1" dirty="0"/>
              <a:t>Problems with implementation</a:t>
            </a:r>
          </a:p>
          <a:p>
            <a:pPr lvl="1"/>
            <a:r>
              <a:rPr lang="en-US" sz="1800" dirty="0"/>
              <a:t>FDA approval </a:t>
            </a:r>
            <a:r>
              <a:rPr lang="en-US" sz="1800" dirty="0" smtClean="0"/>
              <a:t>pending on Bruker</a:t>
            </a:r>
            <a:endParaRPr lang="en-US" sz="1800" dirty="0"/>
          </a:p>
          <a:p>
            <a:pPr lvl="2"/>
            <a:r>
              <a:rPr lang="en-US" sz="1600" dirty="0"/>
              <a:t>Reimbursement</a:t>
            </a:r>
          </a:p>
          <a:p>
            <a:pPr lvl="3"/>
            <a:r>
              <a:rPr lang="en-US" sz="1200" dirty="0"/>
              <a:t>New CPT code pending</a:t>
            </a:r>
          </a:p>
          <a:p>
            <a:pPr lvl="1"/>
            <a:r>
              <a:rPr lang="en-US" sz="1800" dirty="0"/>
              <a:t>Rapid ID Vs. not so rapid susceptibility testing</a:t>
            </a:r>
          </a:p>
          <a:p>
            <a:pPr lvl="2"/>
            <a:r>
              <a:rPr lang="en-US" sz="1600" i="1" u="sng" dirty="0"/>
              <a:t>Rapid techniques are only valuable if there is someone to act on the </a:t>
            </a:r>
            <a:r>
              <a:rPr lang="en-US" sz="1600" i="1" u="sng" dirty="0" smtClean="0"/>
              <a:t>results</a:t>
            </a:r>
          </a:p>
          <a:p>
            <a:pPr lvl="3"/>
            <a:r>
              <a:rPr lang="en-US" sz="1800" dirty="0"/>
              <a:t>Who will act on results? </a:t>
            </a:r>
            <a:r>
              <a:rPr lang="en-US" sz="1800" dirty="0" smtClean="0"/>
              <a:t> Do </a:t>
            </a:r>
            <a:r>
              <a:rPr lang="en-US" sz="1800" dirty="0"/>
              <a:t>you have a </a:t>
            </a:r>
            <a:r>
              <a:rPr lang="en-US" sz="1800" dirty="0" smtClean="0"/>
              <a:t>plan?</a:t>
            </a:r>
            <a:endParaRPr lang="en-US" sz="1800" dirty="0"/>
          </a:p>
          <a:p>
            <a:pPr lvl="4"/>
            <a:r>
              <a:rPr lang="en-US" dirty="0"/>
              <a:t>Primary </a:t>
            </a:r>
            <a:r>
              <a:rPr lang="en-US" dirty="0" smtClean="0"/>
              <a:t>physicians, Consulting physicians, ID Pharmacists, Hospitalists?</a:t>
            </a:r>
          </a:p>
          <a:p>
            <a:pPr lvl="5"/>
            <a:r>
              <a:rPr lang="en-US" dirty="0" smtClean="0"/>
              <a:t>Team approach</a:t>
            </a:r>
            <a:endParaRPr lang="en-US" dirty="0"/>
          </a:p>
          <a:p>
            <a:pPr lvl="3"/>
            <a:r>
              <a:rPr lang="en-US" dirty="0" smtClean="0"/>
              <a:t>Real time, unit specific antibiograms</a:t>
            </a:r>
          </a:p>
          <a:p>
            <a:pPr lvl="4"/>
            <a:r>
              <a:rPr lang="en-US" dirty="0" smtClean="0"/>
              <a:t>Helpful because IDs are available so much sooner than </a:t>
            </a:r>
            <a:r>
              <a:rPr lang="en-US" dirty="0" err="1" smtClean="0"/>
              <a:t>suscweptibilities</a:t>
            </a:r>
            <a:endParaRPr lang="en-US" dirty="0"/>
          </a:p>
          <a:p>
            <a:pPr lvl="3"/>
            <a:r>
              <a:rPr lang="en-US" dirty="0"/>
              <a:t>MALDI-TOF/MS susceptibilities</a:t>
            </a:r>
            <a:r>
              <a:rPr lang="en-US" dirty="0" smtClean="0"/>
              <a:t>?</a:t>
            </a:r>
          </a:p>
          <a:p>
            <a:pPr lvl="4"/>
            <a:r>
              <a:rPr lang="en-US" sz="1400" dirty="0" smtClean="0"/>
              <a:t>CREs?</a:t>
            </a:r>
            <a:endParaRPr lang="en-US" sz="1400" dirty="0"/>
          </a:p>
          <a:p>
            <a:pPr lvl="1"/>
            <a:r>
              <a:rPr lang="en-US" sz="2400" dirty="0" smtClean="0"/>
              <a:t>Connectivity - Middleware</a:t>
            </a:r>
            <a:endParaRPr lang="en-US" sz="2400" dirty="0"/>
          </a:p>
          <a:p>
            <a:pPr lvl="2"/>
            <a:r>
              <a:rPr lang="en-US" sz="1600" dirty="0"/>
              <a:t>Positive identification of microorganism throughout the workup - </a:t>
            </a:r>
            <a:r>
              <a:rPr lang="en-US" sz="1600" b="1" u="sng" dirty="0"/>
              <a:t>Essential</a:t>
            </a:r>
          </a:p>
          <a:p>
            <a:pPr lvl="1"/>
            <a:r>
              <a:rPr lang="en-US" sz="2400" dirty="0"/>
              <a:t>Acceptance by Microbiology Techs</a:t>
            </a:r>
          </a:p>
          <a:p>
            <a:pPr lvl="2"/>
            <a:r>
              <a:rPr lang="en-US" sz="1600" dirty="0"/>
              <a:t>Just another </a:t>
            </a:r>
            <a:r>
              <a:rPr lang="en-US" sz="1600" dirty="0" smtClean="0"/>
              <a:t>tool</a:t>
            </a:r>
          </a:p>
          <a:p>
            <a:endParaRPr lang="en-US" sz="3200" dirty="0"/>
          </a:p>
        </p:txBody>
      </p:sp>
      <p:sp>
        <p:nvSpPr>
          <p:cNvPr id="3" name="Title 2"/>
          <p:cNvSpPr>
            <a:spLocks noGrp="1"/>
          </p:cNvSpPr>
          <p:nvPr>
            <p:ph type="title"/>
          </p:nvPr>
        </p:nvSpPr>
        <p:spPr>
          <a:xfrm>
            <a:off x="914400" y="-152400"/>
            <a:ext cx="7543800" cy="914400"/>
          </a:xfrm>
        </p:spPr>
        <p:txBody>
          <a:bodyPr/>
          <a:lstStyle/>
          <a:p>
            <a:r>
              <a:rPr lang="en-US" sz="3600" b="1" dirty="0">
                <a:solidFill>
                  <a:schemeClr val="accent1">
                    <a:satMod val="150000"/>
                  </a:schemeClr>
                </a:solidFill>
              </a:rPr>
              <a:t>Summary</a:t>
            </a:r>
            <a:r>
              <a:rPr lang="en-US" dirty="0" smtClean="0"/>
              <a:t> </a:t>
            </a:r>
            <a:r>
              <a:rPr lang="en-US" sz="3600" b="1" dirty="0">
                <a:solidFill>
                  <a:schemeClr val="accent1">
                    <a:satMod val="150000"/>
                  </a:schemeClr>
                </a:solidFill>
              </a:rPr>
              <a:t>(Cont.)</a:t>
            </a:r>
          </a:p>
        </p:txBody>
      </p:sp>
      <p:sp>
        <p:nvSpPr>
          <p:cNvPr id="4" name="Slide Number Placeholder 3"/>
          <p:cNvSpPr>
            <a:spLocks noGrp="1"/>
          </p:cNvSpPr>
          <p:nvPr>
            <p:ph type="sldNum" sz="quarter" idx="11"/>
          </p:nvPr>
        </p:nvSpPr>
        <p:spPr>
          <a:xfrm>
            <a:off x="228600" y="6400800"/>
            <a:ext cx="2133600" cy="304800"/>
          </a:xfrm>
        </p:spPr>
        <p:txBody>
          <a:bodyPr/>
          <a:lstStyle/>
          <a:p>
            <a:fld id="{1ED6D128-09CC-4217-91BB-A3EA108A7F60}" type="slidenum">
              <a:rPr lang="en-US" smtClean="0"/>
              <a:t>56</a:t>
            </a:fld>
            <a:endParaRPr lang="en-US" dirty="0"/>
          </a:p>
        </p:txBody>
      </p:sp>
    </p:spTree>
    <p:extLst>
      <p:ext uri="{BB962C8B-B14F-4D97-AF65-F5344CB8AC3E}">
        <p14:creationId xmlns:p14="http://schemas.microsoft.com/office/powerpoint/2010/main" val="2452941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7391400" cy="3657599"/>
          </a:xfrm>
        </p:spPr>
        <p:txBody>
          <a:bodyPr/>
          <a:lstStyle/>
          <a:p>
            <a:pPr marL="475488" indent="-457200">
              <a:buFont typeface="+mj-lt"/>
              <a:buAutoNum type="arabicPeriod"/>
            </a:pPr>
            <a:r>
              <a:rPr lang="en-US" b="1" dirty="0" smtClean="0"/>
              <a:t>Some </a:t>
            </a:r>
            <a:r>
              <a:rPr lang="el-GR" b="1" dirty="0" smtClean="0">
                <a:latin typeface="Calibri Light"/>
              </a:rPr>
              <a:t>β</a:t>
            </a:r>
            <a:r>
              <a:rPr lang="en-US" b="1" dirty="0" smtClean="0">
                <a:latin typeface="Calibri Light"/>
              </a:rPr>
              <a:t>-lactamases can be inhibited by specific inhibitors</a:t>
            </a:r>
          </a:p>
          <a:p>
            <a:pPr marL="841248" lvl="1" indent="-457200">
              <a:buFont typeface="+mj-lt"/>
              <a:buAutoNum type="arabicPeriod"/>
            </a:pPr>
            <a:r>
              <a:rPr lang="en-US" dirty="0" smtClean="0">
                <a:latin typeface="Calibri Light"/>
              </a:rPr>
              <a:t>Clavulanic acid for some ESBLs</a:t>
            </a:r>
          </a:p>
          <a:p>
            <a:pPr marL="841248" lvl="1" indent="-457200">
              <a:buFont typeface="+mj-lt"/>
              <a:buAutoNum type="arabicPeriod"/>
            </a:pPr>
            <a:r>
              <a:rPr lang="en-US" dirty="0" smtClean="0">
                <a:latin typeface="Calibri Light"/>
              </a:rPr>
              <a:t>Boronic acid for KPC</a:t>
            </a:r>
          </a:p>
          <a:p>
            <a:pPr marL="841248" lvl="1" indent="-457200">
              <a:buFont typeface="+mj-lt"/>
              <a:buAutoNum type="arabicPeriod"/>
            </a:pPr>
            <a:r>
              <a:rPr lang="en-US" dirty="0" smtClean="0">
                <a:latin typeface="Calibri Light"/>
              </a:rPr>
              <a:t>Chelating agents for MBLs</a:t>
            </a:r>
          </a:p>
          <a:p>
            <a:pPr marL="475488" indent="-457200">
              <a:buFont typeface="+mj-lt"/>
              <a:buAutoNum type="arabicPeriod"/>
            </a:pPr>
            <a:r>
              <a:rPr lang="en-US" b="1" dirty="0" smtClean="0">
                <a:latin typeface="Calibri Light"/>
              </a:rPr>
              <a:t>Reversal of  sensitivity by production of carbapenemases</a:t>
            </a:r>
          </a:p>
          <a:p>
            <a:pPr marL="841248" lvl="1" indent="-457200">
              <a:buFont typeface="+mj-lt"/>
              <a:buAutoNum type="arabicPeriod"/>
            </a:pPr>
            <a:r>
              <a:rPr lang="en-US" dirty="0" smtClean="0">
                <a:latin typeface="Calibri Light"/>
              </a:rPr>
              <a:t>Modified Hodge test</a:t>
            </a:r>
          </a:p>
          <a:p>
            <a:pPr marL="475488" indent="-457200">
              <a:buFont typeface="+mj-lt"/>
              <a:buAutoNum type="arabicPeriod"/>
            </a:pPr>
            <a:r>
              <a:rPr lang="en-US" b="1" dirty="0" smtClean="0">
                <a:latin typeface="Calibri Light"/>
              </a:rPr>
              <a:t>Carbapenemase detection by MALDI-TOF</a:t>
            </a:r>
          </a:p>
          <a:p>
            <a:pPr marL="841248" lvl="1" indent="-457200">
              <a:buFont typeface="+mj-lt"/>
              <a:buAutoNum type="arabicPeriod"/>
            </a:pPr>
            <a:r>
              <a:rPr lang="en-US" dirty="0" smtClean="0">
                <a:latin typeface="Calibri Light"/>
              </a:rPr>
              <a:t>Directly measure changes in M/S by hydrolysis and, in some cases, decarboxylation of the antibiotic</a:t>
            </a:r>
          </a:p>
          <a:p>
            <a:pPr marL="1092708" lvl="2" indent="-342900">
              <a:buFont typeface="+mj-lt"/>
              <a:buAutoNum type="arabicPeriod"/>
            </a:pPr>
            <a:endParaRPr lang="en-US" dirty="0"/>
          </a:p>
          <a:p>
            <a:pPr marL="475488" indent="-457200">
              <a:buFont typeface="+mj-lt"/>
              <a:buAutoNum type="arabicPeriod"/>
            </a:pPr>
            <a:endParaRPr lang="en-US" dirty="0"/>
          </a:p>
        </p:txBody>
      </p:sp>
      <p:sp>
        <p:nvSpPr>
          <p:cNvPr id="3" name="Title 2"/>
          <p:cNvSpPr>
            <a:spLocks noGrp="1"/>
          </p:cNvSpPr>
          <p:nvPr>
            <p:ph type="title"/>
          </p:nvPr>
        </p:nvSpPr>
        <p:spPr>
          <a:xfrm>
            <a:off x="228600" y="533400"/>
            <a:ext cx="8610600" cy="914400"/>
          </a:xfrm>
        </p:spPr>
        <p:txBody>
          <a:bodyPr/>
          <a:lstStyle/>
          <a:p>
            <a:r>
              <a:rPr lang="en-US" sz="3200" b="1" dirty="0" smtClean="0">
                <a:solidFill>
                  <a:schemeClr val="accent1">
                    <a:satMod val="150000"/>
                  </a:schemeClr>
                </a:solidFill>
              </a:rPr>
              <a:t>Future Uses - Detection </a:t>
            </a:r>
            <a:r>
              <a:rPr lang="en-US" sz="3200" b="1" dirty="0">
                <a:solidFill>
                  <a:schemeClr val="accent1">
                    <a:satMod val="150000"/>
                  </a:schemeClr>
                </a:solidFill>
              </a:rPr>
              <a:t>of Carbapenemases in the Clinical Laboratory</a:t>
            </a:r>
          </a:p>
        </p:txBody>
      </p:sp>
      <p:sp>
        <p:nvSpPr>
          <p:cNvPr id="4" name="Slide Number Placeholder 3"/>
          <p:cNvSpPr>
            <a:spLocks noGrp="1"/>
          </p:cNvSpPr>
          <p:nvPr>
            <p:ph type="sldNum" sz="quarter" idx="11"/>
          </p:nvPr>
        </p:nvSpPr>
        <p:spPr/>
        <p:txBody>
          <a:bodyPr/>
          <a:lstStyle/>
          <a:p>
            <a:fld id="{1ED6D128-09CC-4217-91BB-A3EA108A7F60}" type="slidenum">
              <a:rPr lang="en-US" smtClean="0"/>
              <a:t>57</a:t>
            </a:fld>
            <a:endParaRPr lang="en-US" dirty="0"/>
          </a:p>
        </p:txBody>
      </p:sp>
    </p:spTree>
    <p:extLst>
      <p:ext uri="{BB962C8B-B14F-4D97-AF65-F5344CB8AC3E}">
        <p14:creationId xmlns:p14="http://schemas.microsoft.com/office/powerpoint/2010/main" val="300242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122" y="152400"/>
            <a:ext cx="2820477" cy="459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4" y="152401"/>
            <a:ext cx="5342185"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4" y="2362200"/>
            <a:ext cx="5306466" cy="44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00800" y="6351103"/>
            <a:ext cx="1705723" cy="276999"/>
          </a:xfrm>
          <a:prstGeom prst="rect">
            <a:avLst/>
          </a:prstGeom>
          <a:noFill/>
        </p:spPr>
        <p:txBody>
          <a:bodyPr wrap="none" rtlCol="0">
            <a:spAutoFit/>
          </a:bodyPr>
          <a:lstStyle/>
          <a:p>
            <a:r>
              <a:rPr lang="en-US" sz="1200" dirty="0" smtClean="0"/>
              <a:t>CMR 26; 103-114, 2013</a:t>
            </a:r>
            <a:endParaRPr lang="en-US" sz="1200" dirty="0"/>
          </a:p>
        </p:txBody>
      </p:sp>
      <p:sp>
        <p:nvSpPr>
          <p:cNvPr id="3" name="TextBox 2"/>
          <p:cNvSpPr txBox="1"/>
          <p:nvPr/>
        </p:nvSpPr>
        <p:spPr>
          <a:xfrm>
            <a:off x="3962400" y="2971800"/>
            <a:ext cx="1247457" cy="230832"/>
          </a:xfrm>
          <a:prstGeom prst="rect">
            <a:avLst/>
          </a:prstGeom>
          <a:noFill/>
        </p:spPr>
        <p:txBody>
          <a:bodyPr wrap="none" rtlCol="0">
            <a:spAutoFit/>
          </a:bodyPr>
          <a:lstStyle/>
          <a:p>
            <a:r>
              <a:rPr lang="en-US" sz="900" dirty="0" smtClean="0">
                <a:solidFill>
                  <a:schemeClr val="bg1"/>
                </a:solidFill>
              </a:rPr>
              <a:t>Meropenem solution</a:t>
            </a:r>
            <a:endParaRPr lang="en-US" sz="900" dirty="0">
              <a:solidFill>
                <a:schemeClr val="bg1"/>
              </a:solidFill>
            </a:endParaRPr>
          </a:p>
        </p:txBody>
      </p:sp>
      <p:sp>
        <p:nvSpPr>
          <p:cNvPr id="7" name="TextBox 6"/>
          <p:cNvSpPr txBox="1"/>
          <p:nvPr/>
        </p:nvSpPr>
        <p:spPr>
          <a:xfrm>
            <a:off x="3934143" y="3657600"/>
            <a:ext cx="1090363" cy="507831"/>
          </a:xfrm>
          <a:prstGeom prst="rect">
            <a:avLst/>
          </a:prstGeom>
          <a:noFill/>
        </p:spPr>
        <p:txBody>
          <a:bodyPr wrap="none" rtlCol="0">
            <a:spAutoFit/>
          </a:bodyPr>
          <a:lstStyle/>
          <a:p>
            <a:r>
              <a:rPr lang="en-US" sz="900" dirty="0" smtClean="0">
                <a:solidFill>
                  <a:schemeClr val="bg1"/>
                </a:solidFill>
              </a:rPr>
              <a:t>Meropenem +</a:t>
            </a:r>
          </a:p>
          <a:p>
            <a:r>
              <a:rPr lang="en-US" sz="900" dirty="0" smtClean="0">
                <a:solidFill>
                  <a:schemeClr val="bg1"/>
                </a:solidFill>
              </a:rPr>
              <a:t>Carbapenemase S</a:t>
            </a:r>
          </a:p>
          <a:p>
            <a:r>
              <a:rPr lang="en-US" sz="900" i="1" dirty="0" smtClean="0">
                <a:solidFill>
                  <a:schemeClr val="bg1"/>
                </a:solidFill>
              </a:rPr>
              <a:t>K. pneumoniae</a:t>
            </a:r>
            <a:endParaRPr lang="en-US" sz="900" i="1" dirty="0">
              <a:solidFill>
                <a:schemeClr val="bg1"/>
              </a:solidFill>
            </a:endParaRPr>
          </a:p>
        </p:txBody>
      </p:sp>
      <p:sp>
        <p:nvSpPr>
          <p:cNvPr id="8" name="TextBox 7"/>
          <p:cNvSpPr txBox="1"/>
          <p:nvPr/>
        </p:nvSpPr>
        <p:spPr>
          <a:xfrm>
            <a:off x="3886200" y="4495800"/>
            <a:ext cx="1125629" cy="369332"/>
          </a:xfrm>
          <a:prstGeom prst="rect">
            <a:avLst/>
          </a:prstGeom>
          <a:noFill/>
        </p:spPr>
        <p:txBody>
          <a:bodyPr wrap="none" rtlCol="0">
            <a:spAutoFit/>
          </a:bodyPr>
          <a:lstStyle/>
          <a:p>
            <a:r>
              <a:rPr lang="en-US" sz="900" dirty="0" smtClean="0">
                <a:solidFill>
                  <a:schemeClr val="bg1"/>
                </a:solidFill>
              </a:rPr>
              <a:t>Meropenem +</a:t>
            </a:r>
          </a:p>
          <a:p>
            <a:r>
              <a:rPr lang="en-US" sz="900" dirty="0" smtClean="0">
                <a:solidFill>
                  <a:schemeClr val="bg1"/>
                </a:solidFill>
              </a:rPr>
              <a:t>NDM</a:t>
            </a:r>
            <a:r>
              <a:rPr lang="en-US" sz="900" baseline="30000" dirty="0" smtClean="0">
                <a:solidFill>
                  <a:schemeClr val="bg1"/>
                </a:solidFill>
              </a:rPr>
              <a:t>+</a:t>
            </a:r>
            <a:r>
              <a:rPr lang="en-US" sz="900" dirty="0" smtClean="0">
                <a:solidFill>
                  <a:schemeClr val="bg1"/>
                </a:solidFill>
              </a:rPr>
              <a:t> </a:t>
            </a:r>
            <a:r>
              <a:rPr lang="en-US" sz="900" i="1" dirty="0" smtClean="0">
                <a:solidFill>
                  <a:schemeClr val="bg1"/>
                </a:solidFill>
              </a:rPr>
              <a:t>A. baumanii</a:t>
            </a:r>
            <a:endParaRPr lang="en-US" sz="900" i="1" dirty="0">
              <a:solidFill>
                <a:schemeClr val="bg1"/>
              </a:solidFill>
            </a:endParaRPr>
          </a:p>
        </p:txBody>
      </p:sp>
      <p:sp>
        <p:nvSpPr>
          <p:cNvPr id="9" name="TextBox 8"/>
          <p:cNvSpPr txBox="1"/>
          <p:nvPr/>
        </p:nvSpPr>
        <p:spPr>
          <a:xfrm>
            <a:off x="3886200" y="5257800"/>
            <a:ext cx="1184940" cy="369332"/>
          </a:xfrm>
          <a:prstGeom prst="rect">
            <a:avLst/>
          </a:prstGeom>
          <a:noFill/>
        </p:spPr>
        <p:txBody>
          <a:bodyPr wrap="none" rtlCol="0">
            <a:spAutoFit/>
          </a:bodyPr>
          <a:lstStyle/>
          <a:p>
            <a:r>
              <a:rPr lang="en-US" sz="900" dirty="0" smtClean="0">
                <a:solidFill>
                  <a:schemeClr val="bg1"/>
                </a:solidFill>
              </a:rPr>
              <a:t>Meropenem +</a:t>
            </a:r>
          </a:p>
          <a:p>
            <a:r>
              <a:rPr lang="en-US" sz="900" dirty="0" smtClean="0">
                <a:solidFill>
                  <a:schemeClr val="bg1"/>
                </a:solidFill>
              </a:rPr>
              <a:t>KPC</a:t>
            </a:r>
            <a:r>
              <a:rPr lang="en-US" sz="900" baseline="30000" dirty="0" smtClean="0">
                <a:solidFill>
                  <a:schemeClr val="bg1"/>
                </a:solidFill>
              </a:rPr>
              <a:t>+</a:t>
            </a:r>
            <a:r>
              <a:rPr lang="en-US" sz="900" dirty="0" smtClean="0">
                <a:solidFill>
                  <a:schemeClr val="bg1"/>
                </a:solidFill>
              </a:rPr>
              <a:t> </a:t>
            </a:r>
            <a:r>
              <a:rPr lang="en-US" sz="900" i="1" dirty="0" smtClean="0">
                <a:solidFill>
                  <a:schemeClr val="bg1"/>
                </a:solidFill>
              </a:rPr>
              <a:t>K. pneumoniae</a:t>
            </a:r>
            <a:endParaRPr lang="en-US" sz="900" i="1" dirty="0">
              <a:solidFill>
                <a:schemeClr val="bg1"/>
              </a:solidFill>
            </a:endParaRPr>
          </a:p>
        </p:txBody>
      </p:sp>
      <p:sp>
        <p:nvSpPr>
          <p:cNvPr id="4" name="5-Point Star 3"/>
          <p:cNvSpPr/>
          <p:nvPr/>
        </p:nvSpPr>
        <p:spPr>
          <a:xfrm>
            <a:off x="8229600" y="3429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2286000" y="5436063"/>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2286000" y="4598605"/>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1600200" y="5474732"/>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1600200" y="4661574"/>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8229600" y="1502869"/>
            <a:ext cx="152400" cy="152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3581400" y="4712732"/>
            <a:ext cx="152400" cy="152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3581400" y="5322332"/>
            <a:ext cx="152400" cy="152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543800" y="1600200"/>
            <a:ext cx="659155" cy="307777"/>
          </a:xfrm>
          <a:prstGeom prst="rect">
            <a:avLst/>
          </a:prstGeom>
          <a:noFill/>
        </p:spPr>
        <p:txBody>
          <a:bodyPr wrap="none" rtlCol="0">
            <a:spAutoFit/>
          </a:bodyPr>
          <a:lstStyle/>
          <a:p>
            <a:r>
              <a:rPr lang="en-US" sz="700" dirty="0" smtClean="0">
                <a:solidFill>
                  <a:schemeClr val="bg1"/>
                </a:solidFill>
              </a:rPr>
              <a:t>Of  C-N</a:t>
            </a:r>
          </a:p>
          <a:p>
            <a:r>
              <a:rPr lang="en-US" sz="700" dirty="0">
                <a:solidFill>
                  <a:schemeClr val="bg1"/>
                </a:solidFill>
              </a:rPr>
              <a:t>a</a:t>
            </a:r>
            <a:r>
              <a:rPr lang="en-US" sz="700" dirty="0" smtClean="0">
                <a:solidFill>
                  <a:schemeClr val="bg1"/>
                </a:solidFill>
              </a:rPr>
              <a:t>mine bond</a:t>
            </a:r>
            <a:endParaRPr lang="en-US" sz="700" dirty="0">
              <a:solidFill>
                <a:schemeClr val="bg1"/>
              </a:solidFill>
            </a:endParaRPr>
          </a:p>
        </p:txBody>
      </p:sp>
      <p:sp>
        <p:nvSpPr>
          <p:cNvPr id="6" name="TextBox 5"/>
          <p:cNvSpPr txBox="1"/>
          <p:nvPr/>
        </p:nvSpPr>
        <p:spPr>
          <a:xfrm>
            <a:off x="5740379" y="5075366"/>
            <a:ext cx="3257623" cy="646331"/>
          </a:xfrm>
          <a:prstGeom prst="rect">
            <a:avLst/>
          </a:prstGeom>
          <a:noFill/>
        </p:spPr>
        <p:txBody>
          <a:bodyPr wrap="none" rtlCol="0">
            <a:spAutoFit/>
          </a:bodyPr>
          <a:lstStyle/>
          <a:p>
            <a:pPr marL="285750" indent="-285750">
              <a:buFont typeface="Arial" panose="020B0604020202020204" pitchFamily="34" charset="0"/>
              <a:buChar char="•"/>
            </a:pPr>
            <a:r>
              <a:rPr lang="en-US" dirty="0"/>
              <a:t>Uses different </a:t>
            </a:r>
            <a:r>
              <a:rPr lang="en-US" dirty="0" smtClean="0"/>
              <a:t>matrix, DHB</a:t>
            </a:r>
            <a:endParaRPr lang="en-US" dirty="0"/>
          </a:p>
          <a:p>
            <a:pPr marL="285750" indent="-285750">
              <a:buFont typeface="Arial" panose="020B0604020202020204" pitchFamily="34" charset="0"/>
              <a:buChar char="•"/>
            </a:pPr>
            <a:r>
              <a:rPr lang="en-US" dirty="0" smtClean="0"/>
              <a:t>Different scale</a:t>
            </a:r>
          </a:p>
        </p:txBody>
      </p:sp>
      <p:sp>
        <p:nvSpPr>
          <p:cNvPr id="10" name="Slide Number Placeholder 9"/>
          <p:cNvSpPr>
            <a:spLocks noGrp="1"/>
          </p:cNvSpPr>
          <p:nvPr>
            <p:ph type="sldNum" sz="quarter" idx="11"/>
          </p:nvPr>
        </p:nvSpPr>
        <p:spPr>
          <a:xfrm>
            <a:off x="7696200" y="5943600"/>
            <a:ext cx="2133600" cy="304800"/>
          </a:xfrm>
        </p:spPr>
        <p:txBody>
          <a:bodyPr/>
          <a:lstStyle/>
          <a:p>
            <a:fld id="{1ED6D128-09CC-4217-91BB-A3EA108A7F60}" type="slidenum">
              <a:rPr lang="en-US" smtClean="0"/>
              <a:t>58</a:t>
            </a:fld>
            <a:endParaRPr lang="en-US" dirty="0"/>
          </a:p>
        </p:txBody>
      </p:sp>
    </p:spTree>
    <p:extLst>
      <p:ext uri="{BB962C8B-B14F-4D97-AF65-F5344CB8AC3E}">
        <p14:creationId xmlns:p14="http://schemas.microsoft.com/office/powerpoint/2010/main" val="57237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229600" cy="4525963"/>
          </a:xfrm>
        </p:spPr>
        <p:txBody>
          <a:bodyPr/>
          <a:lstStyle/>
          <a:p>
            <a:r>
              <a:rPr lang="en-US" dirty="0" smtClean="0"/>
              <a:t>Incubate bacteria in presence and absence of antibiotic  and measure growth of bacterial phages</a:t>
            </a:r>
          </a:p>
          <a:p>
            <a:pPr lvl="1"/>
            <a:r>
              <a:rPr lang="en-US" dirty="0" smtClean="0"/>
              <a:t>Bacterial phages require viable cells to replicate, so you will only get an increase in bacterial phages if bacteria can grow in the presence of antibiotic.</a:t>
            </a:r>
          </a:p>
          <a:p>
            <a:pPr lvl="1"/>
            <a:r>
              <a:rPr lang="en-US" dirty="0" smtClean="0"/>
              <a:t>Bacterial phage proteins </a:t>
            </a:r>
            <a:r>
              <a:rPr lang="en-US" b="1" dirty="0" smtClean="0"/>
              <a:t>measured</a:t>
            </a:r>
            <a:r>
              <a:rPr lang="en-US" dirty="0" smtClean="0"/>
              <a:t> by MALDI</a:t>
            </a:r>
            <a:endParaRPr lang="en-US" dirty="0"/>
          </a:p>
        </p:txBody>
      </p:sp>
      <p:sp>
        <p:nvSpPr>
          <p:cNvPr id="2" name="Title 1"/>
          <p:cNvSpPr>
            <a:spLocks noGrp="1"/>
          </p:cNvSpPr>
          <p:nvPr>
            <p:ph type="title"/>
          </p:nvPr>
        </p:nvSpPr>
        <p:spPr>
          <a:xfrm>
            <a:off x="762000" y="533400"/>
            <a:ext cx="7543800" cy="914400"/>
          </a:xfrm>
        </p:spPr>
        <p:txBody>
          <a:bodyPr>
            <a:noAutofit/>
          </a:bodyPr>
          <a:lstStyle/>
          <a:p>
            <a:r>
              <a:rPr lang="en-US" sz="3600" b="1" dirty="0">
                <a:solidFill>
                  <a:schemeClr val="accent1">
                    <a:satMod val="150000"/>
                  </a:schemeClr>
                </a:solidFill>
              </a:rPr>
              <a:t>Bacterial Susceptibilities by Growth of  Phages</a:t>
            </a:r>
          </a:p>
        </p:txBody>
      </p:sp>
      <p:pic>
        <p:nvPicPr>
          <p:cNvPr id="74754" name="Picture 2" descr="http://www.biomedcentral.com/content/figures/1756-0500-1-36-1-l.jpg">
            <a:hlinkClick r:id="rId3"/>
          </p:cNvPr>
          <p:cNvPicPr>
            <a:picLocks noChangeAspect="1" noChangeArrowheads="1"/>
          </p:cNvPicPr>
          <p:nvPr/>
        </p:nvPicPr>
        <p:blipFill>
          <a:blip r:embed="rId4" cstate="print"/>
          <a:srcRect/>
          <a:stretch>
            <a:fillRect/>
          </a:stretch>
        </p:blipFill>
        <p:spPr bwMode="auto">
          <a:xfrm>
            <a:off x="1143001" y="4114800"/>
            <a:ext cx="2621560" cy="2362200"/>
          </a:xfrm>
          <a:prstGeom prst="rect">
            <a:avLst/>
          </a:prstGeom>
          <a:noFill/>
        </p:spPr>
      </p:pic>
      <p:sp>
        <p:nvSpPr>
          <p:cNvPr id="5" name="TextBox 4"/>
          <p:cNvSpPr txBox="1"/>
          <p:nvPr/>
        </p:nvSpPr>
        <p:spPr>
          <a:xfrm>
            <a:off x="3886200" y="3962400"/>
            <a:ext cx="2111475" cy="923330"/>
          </a:xfrm>
          <a:prstGeom prst="rect">
            <a:avLst/>
          </a:prstGeom>
          <a:noFill/>
        </p:spPr>
        <p:txBody>
          <a:bodyPr wrap="none" rtlCol="0">
            <a:spAutoFit/>
          </a:bodyPr>
          <a:lstStyle/>
          <a:p>
            <a:r>
              <a:rPr lang="en-US" dirty="0" smtClean="0"/>
              <a:t>Detect presence of </a:t>
            </a:r>
          </a:p>
          <a:p>
            <a:r>
              <a:rPr lang="en-US" dirty="0" smtClean="0"/>
              <a:t>caspid proteins</a:t>
            </a:r>
          </a:p>
          <a:p>
            <a:r>
              <a:rPr lang="en-US" dirty="0" smtClean="0"/>
              <a:t>By MALDI-TOF</a:t>
            </a:r>
            <a:endParaRPr lang="en-US" dirty="0"/>
          </a:p>
        </p:txBody>
      </p:sp>
      <p:cxnSp>
        <p:nvCxnSpPr>
          <p:cNvPr id="7" name="Straight Arrow Connector 6"/>
          <p:cNvCxnSpPr/>
          <p:nvPr/>
        </p:nvCxnSpPr>
        <p:spPr>
          <a:xfrm flipH="1">
            <a:off x="2590800" y="4038600"/>
            <a:ext cx="1219200" cy="838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a:xfrm>
            <a:off x="457200" y="6019800"/>
            <a:ext cx="2133600" cy="304800"/>
          </a:xfrm>
        </p:spPr>
        <p:txBody>
          <a:bodyPr/>
          <a:lstStyle/>
          <a:p>
            <a:fld id="{1ED6D128-09CC-4217-91BB-A3EA108A7F60}" type="slidenum">
              <a:rPr lang="en-US" smtClean="0"/>
              <a:t>59</a:t>
            </a:fld>
            <a:endParaRPr lang="en-US" dirty="0"/>
          </a:p>
        </p:txBody>
      </p:sp>
    </p:spTree>
    <p:extLst>
      <p:ext uri="{BB962C8B-B14F-4D97-AF65-F5344CB8AC3E}">
        <p14:creationId xmlns:p14="http://schemas.microsoft.com/office/powerpoint/2010/main" val="2965169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7301256"/>
              </p:ext>
            </p:extLst>
          </p:nvPr>
        </p:nvGraphicFramePr>
        <p:xfrm>
          <a:off x="152400" y="762000"/>
          <a:ext cx="8665029" cy="5796280"/>
        </p:xfrm>
        <a:graphic>
          <a:graphicData uri="http://schemas.openxmlformats.org/drawingml/2006/table">
            <a:tbl>
              <a:tblPr firstRow="1" bandRow="1">
                <a:tableStyleId>{5C22544A-7EE6-4342-B048-85BDC9FD1C3A}</a:tableStyleId>
              </a:tblPr>
              <a:tblGrid>
                <a:gridCol w="3490784"/>
                <a:gridCol w="2482335"/>
                <a:gridCol w="2691910"/>
              </a:tblGrid>
              <a:tr h="370840">
                <a:tc>
                  <a:txBody>
                    <a:bodyPr/>
                    <a:lstStyle/>
                    <a:p>
                      <a:pPr algn="ctr"/>
                      <a:r>
                        <a:rPr lang="en-US" sz="1600" dirty="0" smtClean="0"/>
                        <a:t>Factor</a:t>
                      </a:r>
                      <a:endParaRPr lang="en-US" sz="1600" dirty="0"/>
                    </a:p>
                  </a:txBody>
                  <a:tcPr/>
                </a:tc>
                <a:tc>
                  <a:txBody>
                    <a:bodyPr/>
                    <a:lstStyle/>
                    <a:p>
                      <a:pPr algn="ctr"/>
                      <a:r>
                        <a:rPr lang="en-US" sz="1600" dirty="0" smtClean="0"/>
                        <a:t>Traditional ID</a:t>
                      </a:r>
                      <a:endParaRPr lang="en-US" sz="1600" dirty="0"/>
                    </a:p>
                  </a:txBody>
                  <a:tcPr/>
                </a:tc>
                <a:tc>
                  <a:txBody>
                    <a:bodyPr/>
                    <a:lstStyle/>
                    <a:p>
                      <a:pPr algn="ctr"/>
                      <a:r>
                        <a:rPr lang="en-US" sz="1600" dirty="0" smtClean="0"/>
                        <a:t>MALDI ID</a:t>
                      </a:r>
                      <a:endParaRPr lang="en-US" sz="1600" dirty="0"/>
                    </a:p>
                  </a:txBody>
                  <a:tcPr/>
                </a:tc>
              </a:tr>
              <a:tr h="370840">
                <a:tc>
                  <a:txBody>
                    <a:bodyPr/>
                    <a:lstStyle/>
                    <a:p>
                      <a:r>
                        <a:rPr lang="en-US" sz="1600" b="1" dirty="0" smtClean="0"/>
                        <a:t>Decreased time</a:t>
                      </a:r>
                      <a:r>
                        <a:rPr lang="en-US" sz="1600" b="1" baseline="0" dirty="0" smtClean="0"/>
                        <a:t> to ID</a:t>
                      </a:r>
                      <a:r>
                        <a:rPr lang="en-US" sz="1600" baseline="0" dirty="0" smtClean="0"/>
                        <a:t>,  should translate into better, more cost effective  care.  </a:t>
                      </a:r>
                    </a:p>
                    <a:p>
                      <a:pPr lvl="1">
                        <a:buFont typeface="Arial" pitchFamily="34" charset="0"/>
                        <a:buChar char="•"/>
                      </a:pPr>
                      <a:r>
                        <a:rPr lang="en-US" sz="1600" baseline="0" dirty="0" smtClean="0"/>
                        <a:t>Faster ID should limit nosocomial</a:t>
                      </a:r>
                    </a:p>
                    <a:p>
                      <a:pPr lvl="1">
                        <a:buFont typeface="Arial" pitchFamily="34" charset="0"/>
                        <a:buNone/>
                      </a:pPr>
                      <a:r>
                        <a:rPr lang="en-US" sz="1600" baseline="0" dirty="0" smtClean="0"/>
                        <a:t> infections.  </a:t>
                      </a:r>
                    </a:p>
                    <a:p>
                      <a:pPr lvl="1">
                        <a:buFont typeface="Arial" pitchFamily="34" charset="0"/>
                        <a:buChar char="•"/>
                      </a:pPr>
                      <a:r>
                        <a:rPr lang="en-US" sz="1600" baseline="0" dirty="0" smtClean="0"/>
                        <a:t>Better use of isolation beds.  </a:t>
                      </a:r>
                    </a:p>
                    <a:p>
                      <a:pPr lvl="1">
                        <a:buFont typeface="Arial" pitchFamily="34" charset="0"/>
                        <a:buChar char="•"/>
                      </a:pPr>
                      <a:r>
                        <a:rPr lang="en-US" sz="1600" baseline="0" dirty="0" smtClean="0"/>
                        <a:t>Address pressure to reduce TAT</a:t>
                      </a:r>
                      <a:endParaRPr lang="en-US" sz="1600" dirty="0"/>
                    </a:p>
                  </a:txBody>
                  <a:tcPr/>
                </a:tc>
                <a:tc>
                  <a:txBody>
                    <a:bodyPr/>
                    <a:lstStyle/>
                    <a:p>
                      <a:r>
                        <a:rPr lang="en-US" sz="1600" dirty="0" smtClean="0"/>
                        <a:t>++(rapid methods faster)</a:t>
                      </a:r>
                      <a:endParaRPr lang="en-US" sz="1600" dirty="0"/>
                    </a:p>
                  </a:txBody>
                  <a:tcPr/>
                </a:tc>
                <a:tc>
                  <a:txBody>
                    <a:bodyPr/>
                    <a:lstStyle/>
                    <a:p>
                      <a:r>
                        <a:rPr lang="en-US" sz="1600" dirty="0" smtClean="0"/>
                        <a:t>++++ (Definitive ID)</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t>Training required </a:t>
                      </a:r>
                      <a:r>
                        <a:rPr lang="en-US" sz="1600" dirty="0" smtClean="0"/>
                        <a:t>- Different/additional</a:t>
                      </a:r>
                      <a:r>
                        <a:rPr lang="en-US" sz="1600" baseline="0" dirty="0" smtClean="0"/>
                        <a:t> </a:t>
                      </a:r>
                      <a:r>
                        <a:rPr lang="en-US" sz="1600" dirty="0" smtClean="0"/>
                        <a:t> skill</a:t>
                      </a:r>
                      <a:r>
                        <a:rPr lang="en-US" sz="1600" baseline="0" dirty="0" smtClean="0"/>
                        <a:t> set required.  </a:t>
                      </a:r>
                      <a:r>
                        <a:rPr lang="en-US" sz="1400" baseline="0" dirty="0" smtClean="0"/>
                        <a:t>(Pipetting 1 </a:t>
                      </a:r>
                      <a:r>
                        <a:rPr lang="el-GR" sz="1400" baseline="0" dirty="0" smtClean="0">
                          <a:latin typeface="Calibri"/>
                        </a:rPr>
                        <a:t>μ</a:t>
                      </a:r>
                      <a:r>
                        <a:rPr lang="en-US" sz="1400" baseline="0" dirty="0" smtClean="0">
                          <a:latin typeface="Calibri"/>
                        </a:rPr>
                        <a:t>L, computer skills) </a:t>
                      </a:r>
                      <a:endParaRPr lang="en-US" sz="1600" dirty="0" smtClean="0"/>
                    </a:p>
                  </a:txBody>
                  <a:tcPr/>
                </a:tc>
                <a:tc>
                  <a:txBody>
                    <a:bodyPr/>
                    <a:lstStyle/>
                    <a:p>
                      <a:r>
                        <a:rPr lang="en-US" sz="1600" dirty="0" smtClean="0"/>
                        <a:t>++++ (more)</a:t>
                      </a:r>
                      <a:endParaRPr lang="en-US" sz="1600" dirty="0"/>
                    </a:p>
                  </a:txBody>
                  <a:tcPr/>
                </a:tc>
                <a:tc>
                  <a:txBody>
                    <a:bodyPr/>
                    <a:lstStyle/>
                    <a:p>
                      <a:r>
                        <a:rPr lang="en-US" sz="1600" dirty="0" smtClean="0"/>
                        <a:t>++ (Less, different skill set)</a:t>
                      </a:r>
                      <a:endParaRPr lang="en-US" sz="1600" dirty="0"/>
                    </a:p>
                  </a:txBody>
                  <a:tcPr/>
                </a:tc>
              </a:tr>
              <a:tr h="279400">
                <a:tc>
                  <a:txBody>
                    <a:bodyPr/>
                    <a:lstStyle/>
                    <a:p>
                      <a:r>
                        <a:rPr lang="en-US" sz="1600" b="1" dirty="0" smtClean="0"/>
                        <a:t>LEAN</a:t>
                      </a:r>
                      <a:r>
                        <a:rPr lang="en-US" sz="1600" dirty="0" smtClean="0"/>
                        <a:t> </a:t>
                      </a:r>
                      <a:r>
                        <a:rPr lang="en-US" sz="1200" dirty="0" smtClean="0"/>
                        <a:t>(anaerobes, blood cultures, Mycology, Mycobacteriology, routine) </a:t>
                      </a:r>
                      <a:endParaRPr lang="en-US" sz="1600" dirty="0"/>
                    </a:p>
                  </a:txBody>
                  <a:tcPr/>
                </a:tc>
                <a:tc>
                  <a:txBody>
                    <a:bodyPr/>
                    <a:lstStyle/>
                    <a:p>
                      <a:r>
                        <a:rPr lang="en-US" sz="1600" dirty="0" smtClean="0"/>
                        <a:t>++</a:t>
                      </a:r>
                      <a:r>
                        <a:rPr lang="en-US" sz="1600" baseline="0" dirty="0" smtClean="0"/>
                        <a:t> (less LEAN)</a:t>
                      </a:r>
                    </a:p>
                    <a:p>
                      <a:r>
                        <a:rPr lang="en-US" sz="1400" dirty="0" smtClean="0"/>
                        <a:t>Results</a:t>
                      </a:r>
                      <a:r>
                        <a:rPr lang="en-US" sz="1400" baseline="0" dirty="0" smtClean="0"/>
                        <a:t> need to make sense</a:t>
                      </a:r>
                      <a:endParaRPr lang="en-US" sz="1400" dirty="0"/>
                    </a:p>
                  </a:txBody>
                  <a:tcPr/>
                </a:tc>
                <a:tc>
                  <a:txBody>
                    <a:bodyPr/>
                    <a:lstStyle/>
                    <a:p>
                      <a:r>
                        <a:rPr lang="en-US" sz="1600" dirty="0" smtClean="0"/>
                        <a:t>+++ (more LEAN)</a:t>
                      </a:r>
                    </a:p>
                    <a:p>
                      <a:r>
                        <a:rPr lang="en-US" sz="1400" dirty="0" smtClean="0"/>
                        <a:t>Results</a:t>
                      </a:r>
                      <a:r>
                        <a:rPr lang="en-US" sz="1400" baseline="0" dirty="0" smtClean="0"/>
                        <a:t> need to make sense!</a:t>
                      </a:r>
                      <a:endParaRPr lang="en-US" sz="1400" dirty="0"/>
                    </a:p>
                  </a:txBody>
                  <a:tcPr/>
                </a:tc>
              </a:tr>
              <a:tr h="370840">
                <a:tc>
                  <a:txBody>
                    <a:bodyPr/>
                    <a:lstStyle/>
                    <a:p>
                      <a:r>
                        <a:rPr lang="en-US" sz="1600" b="1" dirty="0" smtClean="0"/>
                        <a:t>Different technology, different IDs </a:t>
                      </a:r>
                      <a:r>
                        <a:rPr lang="en-US" sz="1600" dirty="0" smtClean="0"/>
                        <a:t>[</a:t>
                      </a:r>
                      <a:r>
                        <a:rPr lang="en-US" sz="1200" dirty="0" smtClean="0">
                          <a:solidFill>
                            <a:schemeClr val="dk1"/>
                          </a:solidFill>
                          <a:latin typeface="+mn-lt"/>
                          <a:ea typeface="+mn-ea"/>
                          <a:cs typeface="+mn-cs"/>
                        </a:rPr>
                        <a:t>Anaerobic</a:t>
                      </a:r>
                      <a:r>
                        <a:rPr lang="en-US" sz="1200" dirty="0" smtClean="0"/>
                        <a:t> GPC (</a:t>
                      </a:r>
                      <a:r>
                        <a:rPr lang="en-US" sz="900" i="1" dirty="0" smtClean="0"/>
                        <a:t>Fingoldia</a:t>
                      </a:r>
                      <a:r>
                        <a:rPr lang="en-US" sz="900" i="1" baseline="0" dirty="0" smtClean="0"/>
                        <a:t> </a:t>
                      </a:r>
                      <a:r>
                        <a:rPr lang="en-US" sz="900" i="1" dirty="0" smtClean="0"/>
                        <a:t> magna, Pediococcus acidilactica</a:t>
                      </a:r>
                      <a:r>
                        <a:rPr lang="en-US" sz="900" dirty="0" smtClean="0"/>
                        <a:t>), </a:t>
                      </a:r>
                      <a:r>
                        <a:rPr lang="en-US" sz="1200" dirty="0" smtClean="0"/>
                        <a:t>coagulase negative Staph, anaerobes,</a:t>
                      </a:r>
                      <a:r>
                        <a:rPr lang="en-US" sz="1200" baseline="0" dirty="0" smtClean="0"/>
                        <a:t> nonfermentors, others (</a:t>
                      </a:r>
                      <a:r>
                        <a:rPr lang="en-US" sz="1000" i="1" baseline="0" dirty="0" smtClean="0"/>
                        <a:t>Lysinibacillus</a:t>
                      </a:r>
                      <a:r>
                        <a:rPr lang="en-US" sz="1000" baseline="0" dirty="0" smtClean="0"/>
                        <a:t> Sp.</a:t>
                      </a:r>
                      <a:r>
                        <a:rPr lang="en-US" sz="900" baseline="0" dirty="0" smtClean="0"/>
                        <a:t>)</a:t>
                      </a:r>
                      <a:r>
                        <a:rPr lang="en-US" sz="900" dirty="0" smtClean="0"/>
                        <a:t> ]</a:t>
                      </a:r>
                      <a:endParaRPr lang="en-US" sz="1600" dirty="0"/>
                    </a:p>
                  </a:txBody>
                  <a:tcPr/>
                </a:tc>
                <a:tc>
                  <a:txBody>
                    <a:bodyPr/>
                    <a:lstStyle/>
                    <a:p>
                      <a:r>
                        <a:rPr lang="en-US" sz="1600" dirty="0" smtClean="0"/>
                        <a:t>++ </a:t>
                      </a:r>
                      <a:r>
                        <a:rPr lang="en-US" sz="1200" dirty="0" smtClean="0"/>
                        <a:t>(mature technology, changes linear)</a:t>
                      </a:r>
                      <a:endParaRPr lang="en-US" sz="1600" dirty="0"/>
                    </a:p>
                  </a:txBody>
                  <a:tcPr/>
                </a:tc>
                <a:tc>
                  <a:txBody>
                    <a:bodyPr/>
                    <a:lstStyle/>
                    <a:p>
                      <a:r>
                        <a:rPr lang="en-US" sz="1200" dirty="0" smtClean="0">
                          <a:solidFill>
                            <a:schemeClr val="dk1"/>
                          </a:solidFill>
                          <a:latin typeface="+mn-lt"/>
                          <a:ea typeface="+mn-ea"/>
                          <a:cs typeface="+mn-cs"/>
                        </a:rPr>
                        <a:t>New technology (Proteomics) </a:t>
                      </a:r>
                    </a:p>
                    <a:p>
                      <a:r>
                        <a:rPr lang="en-US" sz="1200" dirty="0" smtClean="0">
                          <a:solidFill>
                            <a:schemeClr val="dk1"/>
                          </a:solidFill>
                          <a:latin typeface="+mn-lt"/>
                          <a:ea typeface="+mn-ea"/>
                          <a:cs typeface="+mn-cs"/>
                        </a:rPr>
                        <a:t>IDs</a:t>
                      </a:r>
                      <a:r>
                        <a:rPr lang="en-US" sz="1200" baseline="0" dirty="0" smtClean="0">
                          <a:solidFill>
                            <a:schemeClr val="dk1"/>
                          </a:solidFill>
                          <a:latin typeface="+mn-lt"/>
                          <a:ea typeface="+mn-ea"/>
                          <a:cs typeface="+mn-cs"/>
                        </a:rPr>
                        <a:t> are database dependent</a:t>
                      </a:r>
                      <a:endParaRPr lang="en-US" sz="1200" dirty="0">
                        <a:solidFill>
                          <a:schemeClr val="dk1"/>
                        </a:solidFill>
                        <a:latin typeface="+mn-lt"/>
                        <a:ea typeface="+mn-ea"/>
                        <a:cs typeface="+mn-cs"/>
                      </a:endParaRPr>
                    </a:p>
                  </a:txBody>
                  <a:tcPr/>
                </a:tc>
              </a:tr>
              <a:tr h="370840">
                <a:tc>
                  <a:txBody>
                    <a:bodyPr/>
                    <a:lstStyle/>
                    <a:p>
                      <a:r>
                        <a:rPr lang="en-US" sz="1600" dirty="0" smtClean="0"/>
                        <a:t>Equalizer</a:t>
                      </a:r>
                      <a:r>
                        <a:rPr lang="en-US" sz="1600" baseline="0" dirty="0" smtClean="0"/>
                        <a:t> of expertise between shifts and Labs.   All give comparable results.  ID is database driven.</a:t>
                      </a:r>
                      <a:endParaRPr lang="en-US" sz="1600" dirty="0"/>
                    </a:p>
                  </a:txBody>
                  <a:tcPr/>
                </a:tc>
                <a:tc>
                  <a:txBody>
                    <a:bodyPr/>
                    <a:lstStyle/>
                    <a:p>
                      <a:r>
                        <a:rPr lang="en-US" sz="1600" dirty="0" smtClean="0"/>
                        <a:t>++</a:t>
                      </a:r>
                      <a:endParaRPr lang="en-US" sz="1600" dirty="0"/>
                    </a:p>
                  </a:txBody>
                  <a:tcPr/>
                </a:tc>
                <a:tc>
                  <a:txBody>
                    <a:bodyPr/>
                    <a:lstStyle/>
                    <a:p>
                      <a:r>
                        <a:rPr lang="en-US" sz="1600" dirty="0" smtClean="0">
                          <a:solidFill>
                            <a:schemeClr val="dk1"/>
                          </a:solidFill>
                          <a:latin typeface="+mn-lt"/>
                          <a:ea typeface="+mn-ea"/>
                          <a:cs typeface="+mn-cs"/>
                        </a:rPr>
                        <a:t>++++</a:t>
                      </a:r>
                      <a:endParaRPr lang="en-US" sz="1600" dirty="0">
                        <a:solidFill>
                          <a:schemeClr val="dk1"/>
                        </a:solidFill>
                        <a:latin typeface="+mn-lt"/>
                        <a:ea typeface="+mn-ea"/>
                        <a:cs typeface="+mn-cs"/>
                      </a:endParaRPr>
                    </a:p>
                  </a:txBody>
                  <a:tcPr/>
                </a:tc>
              </a:tr>
            </a:tbl>
          </a:graphicData>
        </a:graphic>
      </p:graphicFrame>
      <p:sp>
        <p:nvSpPr>
          <p:cNvPr id="5" name="TextBox 4"/>
          <p:cNvSpPr txBox="1"/>
          <p:nvPr/>
        </p:nvSpPr>
        <p:spPr>
          <a:xfrm>
            <a:off x="838200" y="40943"/>
            <a:ext cx="7037504" cy="584775"/>
          </a:xfrm>
          <a:prstGeom prst="rect">
            <a:avLst/>
          </a:prstGeom>
          <a:noFill/>
        </p:spPr>
        <p:txBody>
          <a:bodyPr wrap="none">
            <a:spAutoFit/>
          </a:bodyPr>
          <a:lstStyle/>
          <a:p>
            <a:pPr>
              <a:defRPr/>
            </a:pPr>
            <a:r>
              <a:rPr lang="en-US" sz="32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MALDI-TOF/MS – WHY CHANGE?</a:t>
            </a:r>
          </a:p>
        </p:txBody>
      </p:sp>
      <p:sp>
        <p:nvSpPr>
          <p:cNvPr id="7" name="TextBox 6"/>
          <p:cNvSpPr txBox="1"/>
          <p:nvPr/>
        </p:nvSpPr>
        <p:spPr>
          <a:xfrm>
            <a:off x="2663031" y="6488113"/>
            <a:ext cx="3817937" cy="369887"/>
          </a:xfrm>
          <a:prstGeom prst="rect">
            <a:avLst/>
          </a:prstGeom>
          <a:noFill/>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latin typeface="Arial Black" pitchFamily="34" charset="0"/>
              </a:rPr>
              <a:t>FASTER, BETTER, CHEAPER!</a:t>
            </a:r>
          </a:p>
        </p:txBody>
      </p:sp>
      <p:sp>
        <p:nvSpPr>
          <p:cNvPr id="2" name="Slide Number Placeholder 1"/>
          <p:cNvSpPr>
            <a:spLocks noGrp="1"/>
          </p:cNvSpPr>
          <p:nvPr>
            <p:ph type="sldNum" sz="quarter" idx="11"/>
          </p:nvPr>
        </p:nvSpPr>
        <p:spPr>
          <a:xfrm>
            <a:off x="152400" y="6520656"/>
            <a:ext cx="2133600" cy="304800"/>
          </a:xfrm>
        </p:spPr>
        <p:txBody>
          <a:bodyPr/>
          <a:lstStyle/>
          <a:p>
            <a:fld id="{1ED6D128-09CC-4217-91BB-A3EA108A7F60}" type="slidenum">
              <a:rPr lang="en-US" smtClean="0"/>
              <a:t>6</a:t>
            </a:fld>
            <a:endParaRPr lang="en-US" dirty="0"/>
          </a:p>
        </p:txBody>
      </p:sp>
    </p:spTree>
    <p:extLst>
      <p:ext uri="{BB962C8B-B14F-4D97-AF65-F5344CB8AC3E}">
        <p14:creationId xmlns:p14="http://schemas.microsoft.com/office/powerpoint/2010/main" val="17877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7772400" cy="3657599"/>
          </a:xfrm>
        </p:spPr>
        <p:txBody>
          <a:bodyPr/>
          <a:lstStyle/>
          <a:p>
            <a:r>
              <a:rPr lang="en-US" dirty="0" smtClean="0"/>
              <a:t>Reagent cost savings – </a:t>
            </a:r>
            <a:r>
              <a:rPr lang="en-US" sz="1600" dirty="0" smtClean="0"/>
              <a:t>JCM 2012; 3301-3308</a:t>
            </a:r>
            <a:endParaRPr lang="en-US" dirty="0" smtClean="0"/>
          </a:p>
          <a:p>
            <a:r>
              <a:rPr lang="en-US" dirty="0" smtClean="0"/>
              <a:t>Return on investment (ROI) of 2-5 years.  Reagent cost savings of 75% - </a:t>
            </a:r>
            <a:r>
              <a:rPr lang="en-US" sz="1600" dirty="0"/>
              <a:t>JCM 2011;2980-2983</a:t>
            </a:r>
          </a:p>
          <a:p>
            <a:r>
              <a:rPr lang="en-US" dirty="0" smtClean="0"/>
              <a:t>Mycobacterial culture ID.  Cost savings of 40:1. – </a:t>
            </a:r>
            <a:r>
              <a:rPr lang="en-US" sz="1600" dirty="0"/>
              <a:t>JCM 2010;4481-4486</a:t>
            </a:r>
          </a:p>
          <a:p>
            <a:r>
              <a:rPr lang="en-US" dirty="0" smtClean="0"/>
              <a:t>Blood culture reduction of time to identification – </a:t>
            </a:r>
            <a:r>
              <a:rPr lang="en-US" sz="1600" dirty="0"/>
              <a:t>JCM 2012, </a:t>
            </a:r>
            <a:r>
              <a:rPr lang="en-US" sz="1600" dirty="0" smtClean="0"/>
              <a:t>3324-3328</a:t>
            </a:r>
          </a:p>
          <a:p>
            <a:r>
              <a:rPr lang="en-US" dirty="0"/>
              <a:t>Cost savings associated with rapid identification of </a:t>
            </a:r>
            <a:r>
              <a:rPr lang="en-US" dirty="0" smtClean="0"/>
              <a:t>positive </a:t>
            </a:r>
            <a:r>
              <a:rPr lang="en-US" dirty="0"/>
              <a:t>blood cultures </a:t>
            </a:r>
            <a:r>
              <a:rPr lang="en-US" sz="1600" dirty="0" smtClean="0"/>
              <a:t>- </a:t>
            </a:r>
            <a:r>
              <a:rPr lang="en-US" altLang="en-US" sz="1600" dirty="0">
                <a:latin typeface="Calibri" pitchFamily="34" charset="0"/>
              </a:rPr>
              <a:t>Perez KK, et al. Arch Pathol Lab Med. </a:t>
            </a:r>
            <a:r>
              <a:rPr lang="en-US" altLang="en-US" sz="1600" dirty="0" smtClean="0">
                <a:latin typeface="Calibri" pitchFamily="34" charset="0"/>
              </a:rPr>
              <a:t>2012</a:t>
            </a:r>
          </a:p>
          <a:p>
            <a:r>
              <a:rPr lang="en-US" altLang="en-US" dirty="0"/>
              <a:t>Documents from </a:t>
            </a:r>
            <a:r>
              <a:rPr lang="en-US" altLang="en-US" dirty="0" smtClean="0"/>
              <a:t>bioMérieux </a:t>
            </a:r>
            <a:r>
              <a:rPr lang="en-US" altLang="en-US" dirty="0"/>
              <a:t>or Bruker</a:t>
            </a:r>
          </a:p>
          <a:p>
            <a:pPr marL="18288" indent="0">
              <a:buNone/>
            </a:pPr>
            <a:endParaRPr lang="en-US" sz="1600" dirty="0"/>
          </a:p>
        </p:txBody>
      </p:sp>
      <p:sp>
        <p:nvSpPr>
          <p:cNvPr id="3" name="Title 2"/>
          <p:cNvSpPr>
            <a:spLocks noGrp="1"/>
          </p:cNvSpPr>
          <p:nvPr>
            <p:ph type="title"/>
          </p:nvPr>
        </p:nvSpPr>
        <p:spPr>
          <a:xfrm>
            <a:off x="838200" y="0"/>
            <a:ext cx="7543800" cy="914400"/>
          </a:xfrm>
        </p:spPr>
        <p:txBody>
          <a:bodyPr/>
          <a:lstStyle/>
          <a:p>
            <a:r>
              <a:rPr lang="en-US" sz="3600" b="1" dirty="0">
                <a:solidFill>
                  <a:schemeClr val="accent1">
                    <a:satMod val="150000"/>
                  </a:schemeClr>
                </a:solidFill>
              </a:rPr>
              <a:t>Justifications</a:t>
            </a:r>
          </a:p>
        </p:txBody>
      </p:sp>
      <p:sp>
        <p:nvSpPr>
          <p:cNvPr id="4" name="Slide Number Placeholder 3"/>
          <p:cNvSpPr>
            <a:spLocks noGrp="1"/>
          </p:cNvSpPr>
          <p:nvPr>
            <p:ph type="sldNum" sz="quarter" idx="11"/>
          </p:nvPr>
        </p:nvSpPr>
        <p:spPr/>
        <p:txBody>
          <a:bodyPr/>
          <a:lstStyle/>
          <a:p>
            <a:fld id="{1ED6D128-09CC-4217-91BB-A3EA108A7F60}" type="slidenum">
              <a:rPr lang="en-US" smtClean="0"/>
              <a:t>60</a:t>
            </a:fld>
            <a:endParaRPr lang="en-US" dirty="0"/>
          </a:p>
        </p:txBody>
      </p:sp>
    </p:spTree>
    <p:extLst>
      <p:ext uri="{BB962C8B-B14F-4D97-AF65-F5344CB8AC3E}">
        <p14:creationId xmlns:p14="http://schemas.microsoft.com/office/powerpoint/2010/main" val="3525850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070"/>
            <a:ext cx="5547360" cy="669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10400" y="6172200"/>
            <a:ext cx="1752600" cy="276999"/>
          </a:xfrm>
          <a:prstGeom prst="rect">
            <a:avLst/>
          </a:prstGeom>
          <a:noFill/>
        </p:spPr>
        <p:txBody>
          <a:bodyPr wrap="square" rtlCol="0">
            <a:spAutoFit/>
          </a:bodyPr>
          <a:lstStyle/>
          <a:p>
            <a:r>
              <a:rPr lang="en-US" sz="1200" dirty="0" smtClean="0"/>
              <a:t>CMR 26;547-603, 2013</a:t>
            </a:r>
            <a:endParaRPr lang="en-US" sz="1200" dirty="0"/>
          </a:p>
        </p:txBody>
      </p:sp>
      <p:sp>
        <p:nvSpPr>
          <p:cNvPr id="2" name="TextBox 1"/>
          <p:cNvSpPr txBox="1"/>
          <p:nvPr/>
        </p:nvSpPr>
        <p:spPr>
          <a:xfrm>
            <a:off x="5943600" y="381000"/>
            <a:ext cx="3002553" cy="523220"/>
          </a:xfrm>
          <a:prstGeom prst="rect">
            <a:avLst/>
          </a:prstGeom>
          <a:noFill/>
        </p:spPr>
        <p:txBody>
          <a:bodyPr wrap="none" rtlCol="0">
            <a:spAutoFit/>
          </a:bodyPr>
          <a:lstStyle/>
          <a:p>
            <a:r>
              <a:rPr lang="en-US" sz="2800" dirty="0" smtClean="0">
                <a:solidFill>
                  <a:srgbClr val="00B0F0"/>
                </a:solidFill>
              </a:rPr>
              <a:t>Post MALDI-TOF</a:t>
            </a:r>
            <a:endParaRPr lang="en-US" sz="2800" dirty="0">
              <a:solidFill>
                <a:srgbClr val="00B0F0"/>
              </a:solidFill>
            </a:endParaRPr>
          </a:p>
        </p:txBody>
      </p:sp>
      <p:sp>
        <p:nvSpPr>
          <p:cNvPr id="3" name="Slide Number Placeholder 2"/>
          <p:cNvSpPr>
            <a:spLocks noGrp="1"/>
          </p:cNvSpPr>
          <p:nvPr>
            <p:ph type="sldNum" sz="quarter" idx="11"/>
          </p:nvPr>
        </p:nvSpPr>
        <p:spPr>
          <a:xfrm>
            <a:off x="7315200" y="6468458"/>
            <a:ext cx="2133600" cy="304800"/>
          </a:xfrm>
        </p:spPr>
        <p:txBody>
          <a:bodyPr/>
          <a:lstStyle/>
          <a:p>
            <a:fld id="{1ED6D128-09CC-4217-91BB-A3EA108A7F60}" type="slidenum">
              <a:rPr lang="en-US" smtClean="0"/>
              <a:t>61</a:t>
            </a:fld>
            <a:endParaRPr lang="en-US" dirty="0"/>
          </a:p>
        </p:txBody>
      </p:sp>
    </p:spTree>
    <p:extLst>
      <p:ext uri="{BB962C8B-B14F-4D97-AF65-F5344CB8AC3E}">
        <p14:creationId xmlns:p14="http://schemas.microsoft.com/office/powerpoint/2010/main" val="2975851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54163" y="83919"/>
            <a:ext cx="2236510" cy="646331"/>
          </a:xfrm>
        </p:spPr>
        <p:txBody>
          <a:bodyPr wrap="none" rtlCol="0">
            <a:spAutoFit/>
          </a:bodyPr>
          <a:lstStyle/>
          <a:p>
            <a:pPr eaLnBrk="1" hangingPunct="1">
              <a:spcBef>
                <a:spcPct val="0"/>
              </a:spcBef>
              <a:defRPr/>
            </a:pPr>
            <a:r>
              <a:rPr lang="en-US" sz="3600" b="1" dirty="0">
                <a:solidFill>
                  <a:schemeClr val="accent1">
                    <a:satMod val="150000"/>
                  </a:schemeClr>
                </a:solidFill>
              </a:rPr>
              <a:t>Summary</a:t>
            </a:r>
          </a:p>
        </p:txBody>
      </p:sp>
      <p:sp>
        <p:nvSpPr>
          <p:cNvPr id="81923" name="Rectangle 3"/>
          <p:cNvSpPr>
            <a:spLocks noGrp="1" noChangeArrowheads="1"/>
          </p:cNvSpPr>
          <p:nvPr>
            <p:ph idx="1"/>
          </p:nvPr>
        </p:nvSpPr>
        <p:spPr>
          <a:xfrm>
            <a:off x="304800" y="2438400"/>
            <a:ext cx="8686800" cy="4114800"/>
          </a:xfrm>
        </p:spPr>
        <p:txBody>
          <a:bodyPr>
            <a:noAutofit/>
          </a:bodyPr>
          <a:lstStyle/>
          <a:p>
            <a:pPr eaLnBrk="1" hangingPunct="1">
              <a:defRPr/>
            </a:pPr>
            <a:r>
              <a:rPr lang="en-US" sz="2000" dirty="0" smtClean="0">
                <a:effectLst>
                  <a:outerShdw blurRad="38100" dist="38100" dir="2700000" algn="tl">
                    <a:srgbClr val="000000">
                      <a:alpha val="43137"/>
                    </a:srgbClr>
                  </a:outerShdw>
                </a:effectLst>
                <a:ea typeface="ＭＳ Ｐゴシック" charset="0"/>
              </a:rPr>
              <a:t>Rapid identification ~ 1min per isolate</a:t>
            </a:r>
          </a:p>
          <a:p>
            <a:pPr eaLnBrk="1" hangingPunct="1">
              <a:defRPr/>
            </a:pPr>
            <a:r>
              <a:rPr lang="en-US" sz="2000" dirty="0" smtClean="0">
                <a:effectLst>
                  <a:outerShdw blurRad="38100" dist="38100" dir="2700000" algn="tl">
                    <a:srgbClr val="000000">
                      <a:alpha val="43137"/>
                    </a:srgbClr>
                  </a:outerShdw>
                </a:effectLst>
                <a:ea typeface="ＭＳ Ｐゴシック" charset="0"/>
              </a:rPr>
              <a:t>Consolidation of  identification testing onto a single platform</a:t>
            </a:r>
          </a:p>
          <a:p>
            <a:pPr lvl="1">
              <a:defRPr/>
            </a:pPr>
            <a:r>
              <a:rPr lang="en-US" dirty="0" smtClean="0">
                <a:effectLst>
                  <a:outerShdw blurRad="38100" dist="38100" dir="2700000" algn="tl">
                    <a:srgbClr val="000000">
                      <a:alpha val="43137"/>
                    </a:srgbClr>
                  </a:outerShdw>
                </a:effectLst>
                <a:ea typeface="ＭＳ Ｐゴシック" charset="0"/>
              </a:rPr>
              <a:t>Current Phenotypic methods</a:t>
            </a:r>
          </a:p>
          <a:p>
            <a:pPr lvl="2">
              <a:defRPr/>
            </a:pPr>
            <a:r>
              <a:rPr lang="en-US" sz="1400" dirty="0" smtClean="0">
                <a:effectLst>
                  <a:outerShdw blurRad="38100" dist="38100" dir="2700000" algn="tl">
                    <a:srgbClr val="000000">
                      <a:alpha val="43137"/>
                    </a:srgbClr>
                  </a:outerShdw>
                </a:effectLst>
                <a:ea typeface="ＭＳ Ｐゴシック" charset="0"/>
              </a:rPr>
              <a:t>Gram stain, Vitek 2, Microscan, numerous API methods, disks on media, growth characteristics, selective media, chromogenic media, biochemical tests, serologic tests, enzymatic reactions</a:t>
            </a:r>
          </a:p>
          <a:p>
            <a:pPr lvl="1">
              <a:defRPr/>
            </a:pPr>
            <a:r>
              <a:rPr lang="en-US" dirty="0" smtClean="0">
                <a:effectLst>
                  <a:outerShdw blurRad="38100" dist="38100" dir="2700000" algn="tl">
                    <a:srgbClr val="000000">
                      <a:alpha val="43137"/>
                    </a:srgbClr>
                  </a:outerShdw>
                </a:effectLst>
                <a:ea typeface="ＭＳ Ｐゴシック" charset="0"/>
              </a:rPr>
              <a:t>Genotypic methods</a:t>
            </a:r>
          </a:p>
          <a:p>
            <a:pPr lvl="2">
              <a:defRPr/>
            </a:pPr>
            <a:r>
              <a:rPr lang="en-US" sz="1400" dirty="0" smtClean="0">
                <a:effectLst>
                  <a:outerShdw blurRad="38100" dist="38100" dir="2700000" algn="tl">
                    <a:srgbClr val="000000">
                      <a:alpha val="43137"/>
                    </a:srgbClr>
                  </a:outerShdw>
                </a:effectLst>
                <a:ea typeface="ＭＳ Ｐゴシック" charset="0"/>
              </a:rPr>
              <a:t>amplified nucleic acid methods, nucleic acid sequencing</a:t>
            </a:r>
          </a:p>
          <a:p>
            <a:pPr eaLnBrk="1" hangingPunct="1">
              <a:defRPr/>
            </a:pPr>
            <a:r>
              <a:rPr lang="en-US" sz="2000" dirty="0" smtClean="0">
                <a:effectLst>
                  <a:outerShdw blurRad="38100" dist="38100" dir="2700000" algn="tl">
                    <a:srgbClr val="000000">
                      <a:alpha val="43137"/>
                    </a:srgbClr>
                  </a:outerShdw>
                </a:effectLst>
                <a:ea typeface="ＭＳ Ｐゴシック" charset="0"/>
              </a:rPr>
              <a:t>Reduced cost per test</a:t>
            </a:r>
          </a:p>
          <a:p>
            <a:pPr lvl="1">
              <a:defRPr/>
            </a:pPr>
            <a:r>
              <a:rPr lang="en-US" sz="1600" dirty="0" smtClean="0">
                <a:effectLst>
                  <a:outerShdw blurRad="38100" dist="38100" dir="2700000" algn="tl">
                    <a:srgbClr val="000000">
                      <a:alpha val="43137"/>
                    </a:srgbClr>
                  </a:outerShdw>
                </a:effectLst>
                <a:ea typeface="ＭＳ Ｐゴシック" charset="0"/>
              </a:rPr>
              <a:t>Cost will be &lt;$1.50 per determination</a:t>
            </a:r>
          </a:p>
          <a:p>
            <a:pPr eaLnBrk="1" hangingPunct="1">
              <a:defRPr/>
            </a:pPr>
            <a:r>
              <a:rPr lang="en-US" sz="2000" dirty="0" smtClean="0">
                <a:effectLst>
                  <a:outerShdw blurRad="38100" dist="38100" dir="2700000" algn="tl">
                    <a:srgbClr val="000000">
                      <a:alpha val="43137"/>
                    </a:srgbClr>
                  </a:outerShdw>
                </a:effectLst>
                <a:ea typeface="ＭＳ Ｐゴシック" charset="0"/>
              </a:rPr>
              <a:t>Reduced Hands-on-Time</a:t>
            </a:r>
          </a:p>
          <a:p>
            <a:pPr marL="742950" lvl="2" indent="-342900">
              <a:defRPr/>
            </a:pPr>
            <a:r>
              <a:rPr lang="en-US" sz="1400" dirty="0" smtClean="0">
                <a:effectLst>
                  <a:outerShdw blurRad="38100" dist="38100" dir="2700000" algn="tl">
                    <a:srgbClr val="000000">
                      <a:alpha val="43137"/>
                    </a:srgbClr>
                  </a:outerShdw>
                </a:effectLst>
                <a:ea typeface="ＭＳ Ｐゴシック" charset="0"/>
              </a:rPr>
              <a:t>Tech setup time 2-3 minutes</a:t>
            </a:r>
          </a:p>
          <a:p>
            <a:pPr eaLnBrk="1" hangingPunct="1">
              <a:defRPr/>
            </a:pPr>
            <a:r>
              <a:rPr lang="en-US" sz="2000" dirty="0" smtClean="0">
                <a:effectLst>
                  <a:outerShdw blurRad="38100" dist="38100" dir="2700000" algn="tl">
                    <a:srgbClr val="000000">
                      <a:alpha val="43137"/>
                    </a:srgbClr>
                  </a:outerShdw>
                </a:effectLst>
                <a:ea typeface="ＭＳ Ｐゴシック" charset="0"/>
              </a:rPr>
              <a:t>Flexibility - each bench get their own target slide</a:t>
            </a:r>
          </a:p>
          <a:p>
            <a:pPr eaLnBrk="1" hangingPunct="1">
              <a:defRPr/>
            </a:pPr>
            <a:r>
              <a:rPr lang="en-US" sz="2000" dirty="0" smtClean="0">
                <a:effectLst>
                  <a:outerShdw blurRad="38100" dist="38100" dir="2700000" algn="tl">
                    <a:srgbClr val="000000">
                      <a:alpha val="43137"/>
                    </a:srgbClr>
                  </a:outerShdw>
                </a:effectLst>
                <a:ea typeface="ＭＳ Ｐゴシック" charset="0"/>
              </a:rPr>
              <a:t>High throughput – 192 isolates/run (4 hours)</a:t>
            </a:r>
          </a:p>
          <a:p>
            <a:pPr eaLnBrk="1" hangingPunct="1">
              <a:defRPr/>
            </a:pPr>
            <a:r>
              <a:rPr lang="en-US" sz="2000" dirty="0" smtClean="0">
                <a:effectLst>
                  <a:outerShdw blurRad="38100" dist="38100" dir="2700000" algn="tl">
                    <a:srgbClr val="000000">
                      <a:alpha val="43137"/>
                    </a:srgbClr>
                  </a:outerShdw>
                </a:effectLst>
                <a:ea typeface="ＭＳ Ｐゴシック" charset="0"/>
              </a:rPr>
              <a:t>Outbreak strain typing is possible, eventually.  May need different matrix</a:t>
            </a:r>
          </a:p>
          <a:p>
            <a:pPr lvl="1">
              <a:defRPr/>
            </a:pPr>
            <a:r>
              <a:rPr lang="de-DE" sz="1600" dirty="0" smtClean="0">
                <a:effectLst>
                  <a:outerShdw blurRad="38100" dist="38100" dir="2700000" algn="tl">
                    <a:srgbClr val="000000">
                      <a:alpha val="43137"/>
                    </a:srgbClr>
                  </a:outerShdw>
                </a:effectLst>
                <a:latin typeface="Lucida Sans Unicode" pitchFamily="34" charset="0"/>
                <a:ea typeface="ＭＳ Ｐゴシック" charset="0"/>
              </a:rPr>
              <a:t>Local strains can be included in a user defined database</a:t>
            </a:r>
          </a:p>
          <a:p>
            <a:pPr lvl="1">
              <a:defRPr/>
            </a:pPr>
            <a:r>
              <a:rPr lang="de-DE" sz="1600" dirty="0" smtClean="0">
                <a:effectLst>
                  <a:outerShdw blurRad="38100" dist="38100" dir="2700000" algn="tl">
                    <a:srgbClr val="000000">
                      <a:alpha val="43137"/>
                    </a:srgbClr>
                  </a:outerShdw>
                </a:effectLst>
                <a:latin typeface="Lucida Sans Unicode" pitchFamily="34" charset="0"/>
                <a:ea typeface="ＭＳ Ｐゴシック" charset="0"/>
              </a:rPr>
              <a:t>Outbreaks can be identified prospectively rather than retospectively</a:t>
            </a:r>
          </a:p>
          <a:p>
            <a:pPr eaLnBrk="1" hangingPunct="1">
              <a:defRPr/>
            </a:pPr>
            <a:endParaRPr lang="en-US" sz="2000" dirty="0" smtClean="0">
              <a:effectLst>
                <a:outerShdw blurRad="38100" dist="38100" dir="2700000" algn="tl">
                  <a:srgbClr val="000000">
                    <a:alpha val="43137"/>
                  </a:srgbClr>
                </a:outerShdw>
              </a:effectLst>
              <a:ea typeface="ＭＳ Ｐゴシック" charset="0"/>
            </a:endParaRPr>
          </a:p>
          <a:p>
            <a:pPr eaLnBrk="1" hangingPunct="1">
              <a:buFont typeface="Wingdings" pitchFamily="2" charset="2"/>
              <a:buNone/>
              <a:defRPr/>
            </a:pPr>
            <a:endParaRPr lang="en-US" sz="2000" dirty="0" smtClean="0">
              <a:effectLst>
                <a:outerShdw blurRad="38100" dist="38100" dir="2700000" algn="tl">
                  <a:srgbClr val="000000">
                    <a:alpha val="43137"/>
                  </a:srgbClr>
                </a:outerShdw>
              </a:effectLst>
              <a:ea typeface="ＭＳ Ｐゴシック" charset="0"/>
            </a:endParaRPr>
          </a:p>
          <a:p>
            <a:pPr eaLnBrk="1" hangingPunct="1">
              <a:defRPr/>
            </a:pPr>
            <a:endParaRPr lang="en-US" sz="2000" dirty="0" smtClean="0">
              <a:effectLst>
                <a:outerShdw blurRad="38100" dist="38100" dir="2700000" algn="tl">
                  <a:srgbClr val="000000">
                    <a:alpha val="43137"/>
                  </a:srgbClr>
                </a:outerShdw>
              </a:effectLst>
              <a:ea typeface="ＭＳ Ｐゴシック" charset="0"/>
            </a:endParaRPr>
          </a:p>
          <a:p>
            <a:pPr eaLnBrk="1" hangingPunct="1">
              <a:defRPr/>
            </a:pPr>
            <a:endParaRPr lang="en-US" sz="2000" dirty="0" smtClean="0">
              <a:effectLst>
                <a:outerShdw blurRad="38100" dist="38100" dir="2700000" algn="tl">
                  <a:srgbClr val="000000">
                    <a:alpha val="43137"/>
                  </a:srgbClr>
                </a:outerShdw>
              </a:effectLst>
              <a:ea typeface="ＭＳ Ｐゴシック" charset="0"/>
            </a:endParaRPr>
          </a:p>
        </p:txBody>
      </p:sp>
      <p:sp>
        <p:nvSpPr>
          <p:cNvPr id="2" name="Slide Number Placeholder 1"/>
          <p:cNvSpPr>
            <a:spLocks noGrp="1"/>
          </p:cNvSpPr>
          <p:nvPr>
            <p:ph type="sldNum" sz="quarter" idx="11"/>
          </p:nvPr>
        </p:nvSpPr>
        <p:spPr>
          <a:xfrm>
            <a:off x="228600" y="6172200"/>
            <a:ext cx="2133600" cy="304800"/>
          </a:xfrm>
        </p:spPr>
        <p:txBody>
          <a:bodyPr/>
          <a:lstStyle/>
          <a:p>
            <a:fld id="{1ED6D128-09CC-4217-91BB-A3EA108A7F60}" type="slidenum">
              <a:rPr lang="en-US" smtClean="0"/>
              <a:t>62</a:t>
            </a:fld>
            <a:endParaRPr lang="en-US" dirty="0"/>
          </a:p>
        </p:txBody>
      </p:sp>
    </p:spTree>
    <p:extLst>
      <p:ext uri="{BB962C8B-B14F-4D97-AF65-F5344CB8AC3E}">
        <p14:creationId xmlns:p14="http://schemas.microsoft.com/office/powerpoint/2010/main" val="34891567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2" dur="500"/>
                                        <p:tgtEl>
                                          <p:spTgt spid="8192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5" dur="500"/>
                                        <p:tgtEl>
                                          <p:spTgt spid="8192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18" dur="500"/>
                                        <p:tgtEl>
                                          <p:spTgt spid="8192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1923">
                                            <p:txEl>
                                              <p:pRg st="4" end="4"/>
                                            </p:txEl>
                                          </p:spTgt>
                                        </p:tgtEl>
                                        <p:attrNameLst>
                                          <p:attrName>style.visibility</p:attrName>
                                        </p:attrNameLst>
                                      </p:cBhvr>
                                      <p:to>
                                        <p:strVal val="visible"/>
                                      </p:to>
                                    </p:set>
                                    <p:animEffect transition="in" filter="blinds(horizontal)">
                                      <p:cBhvr>
                                        <p:cTn id="21" dur="500"/>
                                        <p:tgtEl>
                                          <p:spTgt spid="8192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1923">
                                            <p:txEl>
                                              <p:pRg st="5" end="5"/>
                                            </p:txEl>
                                          </p:spTgt>
                                        </p:tgtEl>
                                        <p:attrNameLst>
                                          <p:attrName>style.visibility</p:attrName>
                                        </p:attrNameLst>
                                      </p:cBhvr>
                                      <p:to>
                                        <p:strVal val="visible"/>
                                      </p:to>
                                    </p:set>
                                    <p:animEffect transition="in" filter="blinds(horizontal)">
                                      <p:cBhvr>
                                        <p:cTn id="24" dur="500"/>
                                        <p:tgtEl>
                                          <p:spTgt spid="8192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1923">
                                            <p:txEl>
                                              <p:pRg st="6" end="6"/>
                                            </p:txEl>
                                          </p:spTgt>
                                        </p:tgtEl>
                                        <p:attrNameLst>
                                          <p:attrName>style.visibility</p:attrName>
                                        </p:attrNameLst>
                                      </p:cBhvr>
                                      <p:to>
                                        <p:strVal val="visible"/>
                                      </p:to>
                                    </p:set>
                                    <p:animEffect transition="in" filter="blinds(horizontal)">
                                      <p:cBhvr>
                                        <p:cTn id="29" dur="500"/>
                                        <p:tgtEl>
                                          <p:spTgt spid="8192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1923">
                                            <p:txEl>
                                              <p:pRg st="7" end="7"/>
                                            </p:txEl>
                                          </p:spTgt>
                                        </p:tgtEl>
                                        <p:attrNameLst>
                                          <p:attrName>style.visibility</p:attrName>
                                        </p:attrNameLst>
                                      </p:cBhvr>
                                      <p:to>
                                        <p:strVal val="visible"/>
                                      </p:to>
                                    </p:set>
                                    <p:animEffect transition="in" filter="blinds(horizontal)">
                                      <p:cBhvr>
                                        <p:cTn id="32" dur="500"/>
                                        <p:tgtEl>
                                          <p:spTgt spid="8192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1923">
                                            <p:txEl>
                                              <p:pRg st="8" end="8"/>
                                            </p:txEl>
                                          </p:spTgt>
                                        </p:tgtEl>
                                        <p:attrNameLst>
                                          <p:attrName>style.visibility</p:attrName>
                                        </p:attrNameLst>
                                      </p:cBhvr>
                                      <p:to>
                                        <p:strVal val="visible"/>
                                      </p:to>
                                    </p:set>
                                    <p:animEffect transition="in" filter="blinds(horizontal)">
                                      <p:cBhvr>
                                        <p:cTn id="37" dur="500"/>
                                        <p:tgtEl>
                                          <p:spTgt spid="81923">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81923">
                                            <p:txEl>
                                              <p:pRg st="9" end="9"/>
                                            </p:txEl>
                                          </p:spTgt>
                                        </p:tgtEl>
                                        <p:attrNameLst>
                                          <p:attrName>style.visibility</p:attrName>
                                        </p:attrNameLst>
                                      </p:cBhvr>
                                      <p:to>
                                        <p:strVal val="visible"/>
                                      </p:to>
                                    </p:set>
                                    <p:animEffect transition="in" filter="blinds(horizontal)">
                                      <p:cBhvr>
                                        <p:cTn id="40" dur="500"/>
                                        <p:tgtEl>
                                          <p:spTgt spid="8192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81923">
                                            <p:txEl>
                                              <p:pRg st="10" end="10"/>
                                            </p:txEl>
                                          </p:spTgt>
                                        </p:tgtEl>
                                        <p:attrNameLst>
                                          <p:attrName>style.visibility</p:attrName>
                                        </p:attrNameLst>
                                      </p:cBhvr>
                                      <p:to>
                                        <p:strVal val="visible"/>
                                      </p:to>
                                    </p:set>
                                    <p:animEffect transition="in" filter="blinds(horizontal)">
                                      <p:cBhvr>
                                        <p:cTn id="45" dur="500"/>
                                        <p:tgtEl>
                                          <p:spTgt spid="81923">
                                            <p:txEl>
                                              <p:pRg st="10" end="1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81923">
                                            <p:txEl>
                                              <p:pRg st="11" end="11"/>
                                            </p:txEl>
                                          </p:spTgt>
                                        </p:tgtEl>
                                        <p:attrNameLst>
                                          <p:attrName>style.visibility</p:attrName>
                                        </p:attrNameLst>
                                      </p:cBhvr>
                                      <p:to>
                                        <p:strVal val="visible"/>
                                      </p:to>
                                    </p:set>
                                    <p:animEffect transition="in" filter="blinds(horizontal)">
                                      <p:cBhvr>
                                        <p:cTn id="50" dur="500"/>
                                        <p:tgtEl>
                                          <p:spTgt spid="81923">
                                            <p:txEl>
                                              <p:pRg st="11" end="1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81923">
                                            <p:txEl>
                                              <p:pRg st="12" end="12"/>
                                            </p:txEl>
                                          </p:spTgt>
                                        </p:tgtEl>
                                        <p:attrNameLst>
                                          <p:attrName>style.visibility</p:attrName>
                                        </p:attrNameLst>
                                      </p:cBhvr>
                                      <p:to>
                                        <p:strVal val="visible"/>
                                      </p:to>
                                    </p:set>
                                    <p:animEffect transition="in" filter="blinds(horizontal)">
                                      <p:cBhvr>
                                        <p:cTn id="55" dur="500"/>
                                        <p:tgtEl>
                                          <p:spTgt spid="81923">
                                            <p:txEl>
                                              <p:pRg st="12" end="1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81923">
                                            <p:txEl>
                                              <p:pRg st="13" end="13"/>
                                            </p:txEl>
                                          </p:spTgt>
                                        </p:tgtEl>
                                        <p:attrNameLst>
                                          <p:attrName>style.visibility</p:attrName>
                                        </p:attrNameLst>
                                      </p:cBhvr>
                                      <p:to>
                                        <p:strVal val="visible"/>
                                      </p:to>
                                    </p:set>
                                    <p:animEffect transition="in" filter="blinds(horizontal)">
                                      <p:cBhvr>
                                        <p:cTn id="58" dur="500"/>
                                        <p:tgtEl>
                                          <p:spTgt spid="81923">
                                            <p:txEl>
                                              <p:pRg st="13" end="13"/>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81923">
                                            <p:txEl>
                                              <p:pRg st="14" end="14"/>
                                            </p:txEl>
                                          </p:spTgt>
                                        </p:tgtEl>
                                        <p:attrNameLst>
                                          <p:attrName>style.visibility</p:attrName>
                                        </p:attrNameLst>
                                      </p:cBhvr>
                                      <p:to>
                                        <p:strVal val="visible"/>
                                      </p:to>
                                    </p:set>
                                    <p:animEffect transition="in" filter="blinds(horizontal)">
                                      <p:cBhvr>
                                        <p:cTn id="61" dur="500"/>
                                        <p:tgtEl>
                                          <p:spTgt spid="8192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solidFill>
                  <a:schemeClr val="accent1">
                    <a:satMod val="150000"/>
                  </a:schemeClr>
                </a:solidFill>
              </a:rPr>
              <a:t>Summary</a:t>
            </a:r>
          </a:p>
        </p:txBody>
      </p:sp>
      <p:sp>
        <p:nvSpPr>
          <p:cNvPr id="3" name="Content Placeholder 2"/>
          <p:cNvSpPr>
            <a:spLocks noGrp="1"/>
          </p:cNvSpPr>
          <p:nvPr>
            <p:ph idx="1"/>
          </p:nvPr>
        </p:nvSpPr>
        <p:spPr>
          <a:xfrm>
            <a:off x="457200" y="1676400"/>
            <a:ext cx="8229600" cy="5029200"/>
          </a:xfrm>
        </p:spPr>
        <p:txBody>
          <a:bodyPr>
            <a:noAutofit/>
          </a:bodyPr>
          <a:lstStyle/>
          <a:p>
            <a:r>
              <a:rPr lang="en-US" sz="2400" b="1" dirty="0" smtClean="0"/>
              <a:t>MALDI-TOF/MS is faster, better, and cheaper than current full identification methods</a:t>
            </a:r>
          </a:p>
          <a:p>
            <a:pPr lvl="1"/>
            <a:r>
              <a:rPr lang="en-US" sz="1800" dirty="0" smtClean="0"/>
              <a:t>Modify to fit your laboratory. </a:t>
            </a:r>
          </a:p>
          <a:p>
            <a:pPr lvl="2"/>
            <a:r>
              <a:rPr lang="en-US" sz="1200" dirty="0" smtClean="0"/>
              <a:t>Use in conjunction with rapid methods</a:t>
            </a:r>
          </a:p>
          <a:p>
            <a:pPr lvl="2"/>
            <a:r>
              <a:rPr lang="en-US" sz="1200" dirty="0" smtClean="0"/>
              <a:t>RUO Vs. IVD databases</a:t>
            </a:r>
          </a:p>
          <a:p>
            <a:pPr lvl="3"/>
            <a:r>
              <a:rPr lang="en-US" sz="1100" dirty="0" smtClean="0"/>
              <a:t>Amount of validation required??</a:t>
            </a:r>
          </a:p>
          <a:p>
            <a:pPr lvl="1"/>
            <a:r>
              <a:rPr lang="en-US" sz="1800" dirty="0" smtClean="0"/>
              <a:t>Same identification expertise on all shifts</a:t>
            </a:r>
          </a:p>
          <a:p>
            <a:pPr lvl="1"/>
            <a:r>
              <a:rPr lang="en-US" sz="1800" dirty="0" smtClean="0"/>
              <a:t>Retrospective outbreak evaluations</a:t>
            </a:r>
          </a:p>
          <a:p>
            <a:pPr lvl="1"/>
            <a:r>
              <a:rPr lang="en-US" sz="1800" dirty="0" smtClean="0"/>
              <a:t>Identification directly from positive blood culture bottles and other body fluids</a:t>
            </a:r>
          </a:p>
          <a:p>
            <a:pPr lvl="1"/>
            <a:r>
              <a:rPr lang="en-US" sz="1800" dirty="0" smtClean="0"/>
              <a:t>Identification not dependent on interaction with biochemicals</a:t>
            </a:r>
          </a:p>
          <a:p>
            <a:r>
              <a:rPr lang="en-US" sz="2400" b="1" dirty="0"/>
              <a:t>Limited reference spectra in database for some genera and </a:t>
            </a:r>
            <a:r>
              <a:rPr lang="en-US" sz="2400" b="1" dirty="0" smtClean="0"/>
              <a:t>species</a:t>
            </a:r>
          </a:p>
          <a:p>
            <a:pPr lvl="1"/>
            <a:r>
              <a:rPr lang="en-US" sz="1800" dirty="0" smtClean="0"/>
              <a:t>Identifications will get better</a:t>
            </a:r>
          </a:p>
          <a:p>
            <a:r>
              <a:rPr lang="en-US" sz="2400" b="1" dirty="0" smtClean="0"/>
              <a:t>Can be automated</a:t>
            </a:r>
          </a:p>
          <a:p>
            <a:pPr lvl="1"/>
            <a:r>
              <a:rPr lang="en-US" sz="1800" dirty="0" smtClean="0"/>
              <a:t>Next big change in Clinical Microbiology</a:t>
            </a:r>
          </a:p>
          <a:p>
            <a:pPr marL="329184" lvl="1" indent="0">
              <a:buNone/>
            </a:pPr>
            <a:endParaRPr lang="en-US" sz="1800" dirty="0" smtClean="0"/>
          </a:p>
          <a:p>
            <a:pPr lvl="1"/>
            <a:endParaRPr lang="en-US" sz="1800" dirty="0"/>
          </a:p>
        </p:txBody>
      </p:sp>
      <p:sp>
        <p:nvSpPr>
          <p:cNvPr id="4" name="Slide Number Placeholder 3"/>
          <p:cNvSpPr>
            <a:spLocks noGrp="1"/>
          </p:cNvSpPr>
          <p:nvPr>
            <p:ph type="sldNum" sz="quarter" idx="11"/>
          </p:nvPr>
        </p:nvSpPr>
        <p:spPr>
          <a:xfrm>
            <a:off x="228600" y="6096000"/>
            <a:ext cx="2133600" cy="304800"/>
          </a:xfrm>
        </p:spPr>
        <p:txBody>
          <a:bodyPr/>
          <a:lstStyle/>
          <a:p>
            <a:fld id="{1ED6D128-09CC-4217-91BB-A3EA108A7F60}" type="slidenum">
              <a:rPr lang="en-US" smtClean="0"/>
              <a:t>63</a:t>
            </a:fld>
            <a:endParaRPr lang="en-US" dirty="0"/>
          </a:p>
        </p:txBody>
      </p:sp>
    </p:spTree>
    <p:extLst>
      <p:ext uri="{BB962C8B-B14F-4D97-AF65-F5344CB8AC3E}">
        <p14:creationId xmlns:p14="http://schemas.microsoft.com/office/powerpoint/2010/main" val="15747218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71600"/>
            <a:ext cx="7315200" cy="3657599"/>
          </a:xfrm>
        </p:spPr>
        <p:txBody>
          <a:bodyPr>
            <a:normAutofit/>
          </a:bodyPr>
          <a:lstStyle/>
          <a:p>
            <a:r>
              <a:rPr lang="en-US" sz="2800" b="1" dirty="0"/>
              <a:t>MALDI-TOF/MS Vs. Molecular Identifica</a:t>
            </a:r>
            <a:r>
              <a:rPr lang="en-US" sz="2800" dirty="0"/>
              <a:t>tion</a:t>
            </a:r>
          </a:p>
          <a:p>
            <a:pPr lvl="1"/>
            <a:r>
              <a:rPr lang="en-US" sz="2000" dirty="0"/>
              <a:t>Complementary technologies</a:t>
            </a:r>
          </a:p>
          <a:p>
            <a:pPr lvl="2"/>
            <a:r>
              <a:rPr lang="en-US" sz="1800" dirty="0" smtClean="0"/>
              <a:t>MALDI -  </a:t>
            </a:r>
            <a:r>
              <a:rPr lang="en-US" sz="1800" dirty="0"/>
              <a:t>requires isolated colonies or high </a:t>
            </a:r>
            <a:r>
              <a:rPr lang="en-US" sz="1800" dirty="0" smtClean="0"/>
              <a:t>bacterial concentrations </a:t>
            </a:r>
            <a:r>
              <a:rPr lang="en-US" sz="1800" dirty="0"/>
              <a:t>(&gt;10</a:t>
            </a:r>
            <a:r>
              <a:rPr lang="en-US" sz="1800" baseline="30000" dirty="0"/>
              <a:t>5</a:t>
            </a:r>
            <a:r>
              <a:rPr lang="en-US" sz="1800" dirty="0"/>
              <a:t>/mL)</a:t>
            </a:r>
          </a:p>
          <a:p>
            <a:pPr lvl="2"/>
            <a:r>
              <a:rPr lang="en-US" sz="1800" dirty="0"/>
              <a:t>Molecular </a:t>
            </a:r>
            <a:r>
              <a:rPr lang="en-US" sz="1800" dirty="0" smtClean="0"/>
              <a:t> - direct </a:t>
            </a:r>
            <a:r>
              <a:rPr lang="en-US" sz="1800" dirty="0"/>
              <a:t>ID from patient specimens and detection of resistance genes</a:t>
            </a:r>
          </a:p>
          <a:p>
            <a:pPr lvl="2"/>
            <a:r>
              <a:rPr lang="en-US" sz="1800" dirty="0"/>
              <a:t>Sequencing </a:t>
            </a:r>
            <a:r>
              <a:rPr lang="en-US" sz="1800" dirty="0" smtClean="0"/>
              <a:t>can  back-up </a:t>
            </a:r>
            <a:r>
              <a:rPr lang="en-US" sz="1800" dirty="0"/>
              <a:t>MALDI IDs</a:t>
            </a:r>
          </a:p>
          <a:p>
            <a:r>
              <a:rPr lang="en-US" sz="2800" b="1" dirty="0"/>
              <a:t>It is the future</a:t>
            </a:r>
          </a:p>
          <a:p>
            <a:endParaRPr lang="en-US" sz="2400" dirty="0"/>
          </a:p>
        </p:txBody>
      </p:sp>
      <p:sp>
        <p:nvSpPr>
          <p:cNvPr id="3" name="Title 2"/>
          <p:cNvSpPr>
            <a:spLocks noGrp="1"/>
          </p:cNvSpPr>
          <p:nvPr>
            <p:ph type="title"/>
          </p:nvPr>
        </p:nvSpPr>
        <p:spPr>
          <a:xfrm>
            <a:off x="533400" y="0"/>
            <a:ext cx="7543800" cy="914400"/>
          </a:xfrm>
        </p:spPr>
        <p:txBody>
          <a:bodyPr/>
          <a:lstStyle/>
          <a:p>
            <a:r>
              <a:rPr lang="en-US" dirty="0" smtClean="0"/>
              <a:t>Summary (Cont.)</a:t>
            </a:r>
            <a:endParaRPr lang="en-US" dirty="0"/>
          </a:p>
        </p:txBody>
      </p:sp>
      <p:sp>
        <p:nvSpPr>
          <p:cNvPr id="4" name="Slide Number Placeholder 3"/>
          <p:cNvSpPr>
            <a:spLocks noGrp="1"/>
          </p:cNvSpPr>
          <p:nvPr>
            <p:ph type="sldNum" sz="quarter" idx="11"/>
          </p:nvPr>
        </p:nvSpPr>
        <p:spPr/>
        <p:txBody>
          <a:bodyPr/>
          <a:lstStyle/>
          <a:p>
            <a:fld id="{1ED6D128-09CC-4217-91BB-A3EA108A7F60}" type="slidenum">
              <a:rPr lang="en-US" smtClean="0"/>
              <a:t>64</a:t>
            </a:fld>
            <a:endParaRPr lang="en-US" dirty="0"/>
          </a:p>
        </p:txBody>
      </p:sp>
    </p:spTree>
    <p:extLst>
      <p:ext uri="{BB962C8B-B14F-4D97-AF65-F5344CB8AC3E}">
        <p14:creationId xmlns:p14="http://schemas.microsoft.com/office/powerpoint/2010/main" val="1368263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28600"/>
            <a:ext cx="7543800" cy="2152650"/>
          </a:xfrm>
        </p:spPr>
        <p:txBody>
          <a:bodyPr/>
          <a:lstStyle/>
          <a:p>
            <a:r>
              <a:rPr lang="en-US" dirty="0" smtClean="0"/>
              <a:t>Thank You!</a:t>
            </a:r>
            <a:endParaRPr lang="en-US" dirty="0"/>
          </a:p>
        </p:txBody>
      </p:sp>
      <p:pic>
        <p:nvPicPr>
          <p:cNvPr id="6" name="Picture 2" descr="http://www.marketingpilgrim.com/wp-content/uploads/2013/06/Thank-you-pos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133600"/>
            <a:ext cx="5823210" cy="363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13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133600"/>
            <a:ext cx="8915441" cy="3112843"/>
          </a:xfrm>
        </p:spPr>
        <p:txBody>
          <a:bodyPr>
            <a:normAutofit/>
          </a:bodyPr>
          <a:lstStyle/>
          <a:p>
            <a:r>
              <a:rPr lang="en-US" sz="3200" b="1" dirty="0">
                <a:solidFill>
                  <a:schemeClr val="accent1">
                    <a:satMod val="150000"/>
                  </a:schemeClr>
                </a:solidFill>
              </a:rPr>
              <a:t>MALDI – TOF/MS EVALUATION STUDIES</a:t>
            </a:r>
          </a:p>
        </p:txBody>
      </p:sp>
      <p:pic>
        <p:nvPicPr>
          <p:cNvPr id="6" name="Picture 2" descr="http://farm4.static.flickr.com/3352/3673491202_2d6e880f88.jpg"/>
          <p:cNvPicPr>
            <a:picLocks noChangeAspect="1" noChangeArrowheads="1"/>
          </p:cNvPicPr>
          <p:nvPr/>
        </p:nvPicPr>
        <p:blipFill>
          <a:blip r:embed="rId3" cstate="print"/>
          <a:srcRect/>
          <a:stretch>
            <a:fillRect/>
          </a:stretch>
        </p:blipFill>
        <p:spPr bwMode="auto">
          <a:xfrm>
            <a:off x="685800" y="1497323"/>
            <a:ext cx="8153400" cy="5334000"/>
          </a:xfrm>
          <a:prstGeom prst="rect">
            <a:avLst/>
          </a:prstGeom>
          <a:noFill/>
        </p:spPr>
      </p:pic>
      <p:sp>
        <p:nvSpPr>
          <p:cNvPr id="8" name="TextBox 7"/>
          <p:cNvSpPr txBox="1"/>
          <p:nvPr/>
        </p:nvSpPr>
        <p:spPr>
          <a:xfrm>
            <a:off x="80682" y="2105085"/>
            <a:ext cx="605118" cy="4524315"/>
          </a:xfrm>
          <a:prstGeom prst="rect">
            <a:avLst/>
          </a:prstGeom>
          <a:noFill/>
        </p:spPr>
        <p:txBody>
          <a:bodyPr wrap="square" rtlCol="0">
            <a:spAutoFit/>
          </a:bodyPr>
          <a:lstStyle/>
          <a:p>
            <a:r>
              <a:rPr lang="en-US" sz="2400" b="1" dirty="0" smtClean="0">
                <a:solidFill>
                  <a:schemeClr val="accent5">
                    <a:lumMod val="60000"/>
                    <a:lumOff val="40000"/>
                  </a:schemeClr>
                </a:solidFill>
              </a:rPr>
              <a:t>E</a:t>
            </a:r>
          </a:p>
          <a:p>
            <a:r>
              <a:rPr lang="en-US" sz="2400" b="1" dirty="0" smtClean="0">
                <a:solidFill>
                  <a:schemeClr val="accent5">
                    <a:lumMod val="60000"/>
                    <a:lumOff val="40000"/>
                  </a:schemeClr>
                </a:solidFill>
              </a:rPr>
              <a:t>X</a:t>
            </a:r>
          </a:p>
          <a:p>
            <a:r>
              <a:rPr lang="en-US" sz="2400" b="1" dirty="0" smtClean="0">
                <a:solidFill>
                  <a:schemeClr val="accent5">
                    <a:lumMod val="60000"/>
                    <a:lumOff val="40000"/>
                  </a:schemeClr>
                </a:solidFill>
              </a:rPr>
              <a:t>P</a:t>
            </a:r>
          </a:p>
          <a:p>
            <a:r>
              <a:rPr lang="en-US" sz="2400" b="1" dirty="0" smtClean="0">
                <a:solidFill>
                  <a:schemeClr val="accent5">
                    <a:lumMod val="60000"/>
                    <a:lumOff val="40000"/>
                  </a:schemeClr>
                </a:solidFill>
              </a:rPr>
              <a:t>E</a:t>
            </a:r>
          </a:p>
          <a:p>
            <a:r>
              <a:rPr lang="en-US" sz="2400" b="1" dirty="0" smtClean="0">
                <a:solidFill>
                  <a:schemeClr val="accent5">
                    <a:lumMod val="60000"/>
                    <a:lumOff val="40000"/>
                  </a:schemeClr>
                </a:solidFill>
              </a:rPr>
              <a:t>C</a:t>
            </a:r>
          </a:p>
          <a:p>
            <a:r>
              <a:rPr lang="en-US" sz="2400" b="1" dirty="0" smtClean="0">
                <a:solidFill>
                  <a:schemeClr val="accent5">
                    <a:lumMod val="60000"/>
                    <a:lumOff val="40000"/>
                  </a:schemeClr>
                </a:solidFill>
              </a:rPr>
              <a:t>T</a:t>
            </a:r>
          </a:p>
          <a:p>
            <a:r>
              <a:rPr lang="en-US" sz="2400" b="1" dirty="0" smtClean="0">
                <a:solidFill>
                  <a:schemeClr val="accent5">
                    <a:lumMod val="60000"/>
                    <a:lumOff val="40000"/>
                  </a:schemeClr>
                </a:solidFill>
              </a:rPr>
              <a:t>A</a:t>
            </a:r>
          </a:p>
          <a:p>
            <a:r>
              <a:rPr lang="en-US" sz="2400" b="1" dirty="0" smtClean="0">
                <a:solidFill>
                  <a:schemeClr val="accent5">
                    <a:lumMod val="60000"/>
                    <a:lumOff val="40000"/>
                  </a:schemeClr>
                </a:solidFill>
              </a:rPr>
              <a:t>T</a:t>
            </a:r>
          </a:p>
          <a:p>
            <a:r>
              <a:rPr lang="en-US" sz="2400" b="1" dirty="0" smtClean="0">
                <a:solidFill>
                  <a:schemeClr val="accent5">
                    <a:lumMod val="60000"/>
                    <a:lumOff val="40000"/>
                  </a:schemeClr>
                </a:solidFill>
              </a:rPr>
              <a:t>I</a:t>
            </a:r>
          </a:p>
          <a:p>
            <a:r>
              <a:rPr lang="en-US" sz="2400" b="1" dirty="0" smtClean="0">
                <a:solidFill>
                  <a:schemeClr val="accent5">
                    <a:lumMod val="60000"/>
                    <a:lumOff val="40000"/>
                  </a:schemeClr>
                </a:solidFill>
              </a:rPr>
              <a:t>O</a:t>
            </a:r>
          </a:p>
          <a:p>
            <a:r>
              <a:rPr lang="en-US" sz="2400" b="1" dirty="0" smtClean="0">
                <a:solidFill>
                  <a:schemeClr val="accent5">
                    <a:lumMod val="60000"/>
                    <a:lumOff val="40000"/>
                  </a:schemeClr>
                </a:solidFill>
              </a:rPr>
              <a:t>N</a:t>
            </a:r>
          </a:p>
          <a:p>
            <a:r>
              <a:rPr lang="en-US" sz="2400" b="1" dirty="0" smtClean="0">
                <a:solidFill>
                  <a:schemeClr val="accent5">
                    <a:lumMod val="60000"/>
                    <a:lumOff val="40000"/>
                  </a:schemeClr>
                </a:solidFill>
              </a:rPr>
              <a:t>S</a:t>
            </a:r>
            <a:endParaRPr lang="en-US" sz="2400" b="1" dirty="0">
              <a:solidFill>
                <a:schemeClr val="accent5">
                  <a:lumMod val="60000"/>
                  <a:lumOff val="40000"/>
                </a:schemeClr>
              </a:solidFill>
            </a:endParaRPr>
          </a:p>
        </p:txBody>
      </p:sp>
      <p:cxnSp>
        <p:nvCxnSpPr>
          <p:cNvPr id="9" name="Straight Connector 8"/>
          <p:cNvCxnSpPr/>
          <p:nvPr/>
        </p:nvCxnSpPr>
        <p:spPr>
          <a:xfrm>
            <a:off x="813443" y="3886200"/>
            <a:ext cx="8101957" cy="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54559" y="3934509"/>
            <a:ext cx="1891736" cy="369332"/>
          </a:xfrm>
          <a:prstGeom prst="rect">
            <a:avLst/>
          </a:prstGeom>
          <a:noFill/>
        </p:spPr>
        <p:txBody>
          <a:bodyPr wrap="none" rtlCol="0">
            <a:spAutoFit/>
          </a:bodyPr>
          <a:lstStyle/>
          <a:p>
            <a:r>
              <a:rPr lang="en-US" b="1" dirty="0" smtClean="0">
                <a:solidFill>
                  <a:schemeClr val="accent6">
                    <a:lumMod val="75000"/>
                  </a:schemeClr>
                </a:solidFill>
                <a:latin typeface="Arial Black" pitchFamily="34" charset="0"/>
              </a:rPr>
              <a:t>Current Level</a:t>
            </a:r>
            <a:endParaRPr lang="en-US" b="1" dirty="0">
              <a:solidFill>
                <a:schemeClr val="accent6">
                  <a:lumMod val="75000"/>
                </a:schemeClr>
              </a:solidFill>
              <a:latin typeface="Arial Black" pitchFamily="34" charset="0"/>
            </a:endParaRPr>
          </a:p>
        </p:txBody>
      </p:sp>
      <p:sp>
        <p:nvSpPr>
          <p:cNvPr id="12" name="TextBox 11"/>
          <p:cNvSpPr txBox="1"/>
          <p:nvPr/>
        </p:nvSpPr>
        <p:spPr>
          <a:xfrm>
            <a:off x="813443" y="1787213"/>
            <a:ext cx="1850186" cy="369332"/>
          </a:xfrm>
          <a:prstGeom prst="rect">
            <a:avLst/>
          </a:prstGeom>
          <a:noFill/>
        </p:spPr>
        <p:txBody>
          <a:bodyPr wrap="none" rtlCol="0">
            <a:spAutoFit/>
          </a:bodyPr>
          <a:lstStyle/>
          <a:p>
            <a:r>
              <a:rPr lang="en-US" b="1" dirty="0" smtClean="0">
                <a:solidFill>
                  <a:srgbClr val="00B050"/>
                </a:solidFill>
                <a:effectLst>
                  <a:outerShdw blurRad="38100" dist="38100" dir="2700000" algn="tl">
                    <a:srgbClr val="000000">
                      <a:alpha val="43137"/>
                    </a:srgbClr>
                  </a:outerShdw>
                </a:effectLst>
              </a:rPr>
              <a:t>Prior to Sep. 2011</a:t>
            </a:r>
            <a:endParaRPr lang="en-US" b="1" dirty="0">
              <a:solidFill>
                <a:srgbClr val="00B050"/>
              </a:solidFill>
              <a:effectLst>
                <a:outerShdw blurRad="38100" dist="38100" dir="2700000" algn="tl">
                  <a:srgbClr val="000000">
                    <a:alpha val="43137"/>
                  </a:srgbClr>
                </a:outerShdw>
              </a:effectLst>
            </a:endParaRPr>
          </a:p>
        </p:txBody>
      </p:sp>
      <p:cxnSp>
        <p:nvCxnSpPr>
          <p:cNvPr id="13" name="Straight Arrow Connector 12"/>
          <p:cNvCxnSpPr/>
          <p:nvPr/>
        </p:nvCxnSpPr>
        <p:spPr>
          <a:xfrm>
            <a:off x="1447800" y="2156545"/>
            <a:ext cx="381000" cy="129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0757" y="5269468"/>
            <a:ext cx="1249060" cy="646331"/>
          </a:xfrm>
          <a:prstGeom prst="rect">
            <a:avLst/>
          </a:prstGeom>
          <a:noFill/>
        </p:spPr>
        <p:txBody>
          <a:bodyPr wrap="none" rtlCol="0">
            <a:spAutoFit/>
          </a:bodyPr>
          <a:lstStyle/>
          <a:p>
            <a:r>
              <a:rPr lang="en-US" b="1" dirty="0">
                <a:solidFill>
                  <a:srgbClr val="00B0F0"/>
                </a:solidFill>
                <a:effectLst>
                  <a:outerShdw blurRad="38100" dist="38100" dir="2700000" algn="tl">
                    <a:srgbClr val="000000">
                      <a:alpha val="43137"/>
                    </a:srgbClr>
                  </a:outerShdw>
                </a:effectLst>
              </a:rPr>
              <a:t>Dec. 2011</a:t>
            </a:r>
          </a:p>
          <a:p>
            <a:r>
              <a:rPr lang="en-US" b="1" dirty="0" smtClean="0">
                <a:solidFill>
                  <a:srgbClr val="00B0F0"/>
                </a:solidFill>
                <a:effectLst>
                  <a:outerShdw blurRad="38100" dist="38100" dir="2700000" algn="tl">
                    <a:srgbClr val="000000">
                      <a:alpha val="43137"/>
                    </a:srgbClr>
                  </a:outerShdw>
                </a:effectLst>
              </a:rPr>
              <a:t>June, 2012</a:t>
            </a:r>
            <a:endParaRPr lang="en-US" b="1" dirty="0">
              <a:solidFill>
                <a:srgbClr val="00B0F0"/>
              </a:solidFill>
              <a:effectLst>
                <a:outerShdw blurRad="38100" dist="38100" dir="2700000" algn="tl">
                  <a:srgbClr val="000000">
                    <a:alpha val="43137"/>
                  </a:srgbClr>
                </a:outerShdw>
              </a:effectLst>
            </a:endParaRPr>
          </a:p>
        </p:txBody>
      </p:sp>
      <p:cxnSp>
        <p:nvCxnSpPr>
          <p:cNvPr id="15" name="Straight Arrow Connector 14"/>
          <p:cNvCxnSpPr/>
          <p:nvPr/>
        </p:nvCxnSpPr>
        <p:spPr>
          <a:xfrm>
            <a:off x="2667000" y="55626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3777734"/>
            <a:ext cx="1047082" cy="369332"/>
          </a:xfrm>
          <a:prstGeom prst="rect">
            <a:avLst/>
          </a:prstGeom>
          <a:noFill/>
        </p:spPr>
        <p:txBody>
          <a:bodyPr wrap="none" rtlCol="0">
            <a:spAutoFit/>
          </a:bodyPr>
          <a:lstStyle/>
          <a:p>
            <a:r>
              <a:rPr lang="en-US" b="1" dirty="0" smtClean="0">
                <a:solidFill>
                  <a:srgbClr val="7E9703"/>
                </a:solidFill>
                <a:effectLst>
                  <a:outerShdw blurRad="38100" dist="38100" dir="2700000" algn="tl">
                    <a:srgbClr val="000000">
                      <a:alpha val="43137"/>
                    </a:srgbClr>
                  </a:outerShdw>
                </a:effectLst>
              </a:rPr>
              <a:t>Jan. 2012</a:t>
            </a:r>
            <a:endParaRPr lang="en-US" b="1" dirty="0">
              <a:solidFill>
                <a:srgbClr val="7E9703"/>
              </a:solidFill>
              <a:effectLst>
                <a:outerShdw blurRad="38100" dist="38100" dir="2700000" algn="tl">
                  <a:srgbClr val="000000">
                    <a:alpha val="43137"/>
                  </a:srgbClr>
                </a:outerShdw>
              </a:effectLst>
            </a:endParaRPr>
          </a:p>
        </p:txBody>
      </p:sp>
      <p:cxnSp>
        <p:nvCxnSpPr>
          <p:cNvPr id="17" name="Straight Arrow Connector 16"/>
          <p:cNvCxnSpPr/>
          <p:nvPr/>
        </p:nvCxnSpPr>
        <p:spPr>
          <a:xfrm>
            <a:off x="3907367" y="40386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descr="http://1.bp.blogspot.com/-z8KMxfSZEcY/TWH-xgp9VkI/AAAAAAAAAM8/OtHf-N0UZfA/s1600/change-your-expectations1.gif"/>
          <p:cNvPicPr>
            <a:picLocks noChangeAspect="1" noChangeArrowheads="1"/>
          </p:cNvPicPr>
          <p:nvPr/>
        </p:nvPicPr>
        <p:blipFill>
          <a:blip r:embed="rId4" cstate="print"/>
          <a:srcRect/>
          <a:stretch>
            <a:fillRect/>
          </a:stretch>
        </p:blipFill>
        <p:spPr bwMode="auto">
          <a:xfrm>
            <a:off x="6157270" y="1497323"/>
            <a:ext cx="2954582" cy="1855477"/>
          </a:xfrm>
          <a:prstGeom prst="rect">
            <a:avLst/>
          </a:prstGeom>
          <a:noFill/>
        </p:spPr>
      </p:pic>
      <p:sp>
        <p:nvSpPr>
          <p:cNvPr id="2" name="TextBox 1"/>
          <p:cNvSpPr txBox="1"/>
          <p:nvPr/>
        </p:nvSpPr>
        <p:spPr>
          <a:xfrm>
            <a:off x="4821648" y="4303841"/>
            <a:ext cx="1335622" cy="369332"/>
          </a:xfrm>
          <a:prstGeom prst="rect">
            <a:avLst/>
          </a:prstGeom>
          <a:noFill/>
        </p:spPr>
        <p:txBody>
          <a:bodyPr wrap="none" rtlCol="0">
            <a:spAutoFit/>
          </a:bodyPr>
          <a:lstStyle/>
          <a:p>
            <a:r>
              <a:rPr lang="en-US" b="1" dirty="0" smtClean="0">
                <a:solidFill>
                  <a:srgbClr val="92D050"/>
                </a:solidFill>
                <a:effectLst>
                  <a:outerShdw blurRad="38100" dist="38100" dir="2700000" algn="tl">
                    <a:srgbClr val="000000">
                      <a:alpha val="43137"/>
                    </a:srgbClr>
                  </a:outerShdw>
                </a:effectLst>
              </a:rPr>
              <a:t>March, 2012</a:t>
            </a:r>
            <a:endParaRPr lang="en-US" b="1" dirty="0">
              <a:solidFill>
                <a:srgbClr val="92D050"/>
              </a:solidFill>
              <a:effectLst>
                <a:outerShdw blurRad="38100" dist="38100" dir="2700000" algn="tl">
                  <a:srgbClr val="000000">
                    <a:alpha val="43137"/>
                  </a:srgbClr>
                </a:outerShdw>
              </a:effectLst>
            </a:endParaRPr>
          </a:p>
        </p:txBody>
      </p:sp>
      <p:cxnSp>
        <p:nvCxnSpPr>
          <p:cNvPr id="19" name="Straight Arrow Connector 18"/>
          <p:cNvCxnSpPr/>
          <p:nvPr/>
        </p:nvCxnSpPr>
        <p:spPr>
          <a:xfrm flipH="1" flipV="1">
            <a:off x="4726349" y="4207940"/>
            <a:ext cx="138072" cy="159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14400" y="1524000"/>
            <a:ext cx="1548757"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C:\Users\MJC9846\AppData\Local\Microsoft\Windows\Temporary Internet Files\Content.IE5\M1SKUS4G\MC90042315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7333" y="3454857"/>
            <a:ext cx="609143" cy="6091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JC9846\AppData\Local\Microsoft\Windows\Temporary Internet Files\Content.IE5\3Q32WGW2\MC90043382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1214" y="500276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JC9846\AppData\Local\Microsoft\Windows\Temporary Internet Files\Content.IE5\DFDBLAD1\MC90043441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19" y="2306286"/>
            <a:ext cx="706438" cy="9572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JC9846\AppData\Local\Microsoft\Windows\Temporary Internet Files\Content.IE5\MKBP0CF5\MC90043381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155" y="4081161"/>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43800" y="5105400"/>
            <a:ext cx="1319592" cy="646331"/>
          </a:xfrm>
          <a:prstGeom prst="rect">
            <a:avLst/>
          </a:prstGeom>
          <a:noFill/>
        </p:spPr>
        <p:txBody>
          <a:bodyPr wrap="none" rtlCol="0">
            <a:spAutoFit/>
          </a:bodyPr>
          <a:lstStyle/>
          <a:p>
            <a:r>
              <a:rPr lang="en-US" b="1" dirty="0" smtClean="0">
                <a:solidFill>
                  <a:schemeClr val="bg1"/>
                </a:solidFill>
              </a:rPr>
              <a:t>Good, but </a:t>
            </a:r>
          </a:p>
          <a:p>
            <a:r>
              <a:rPr lang="en-US" b="1" dirty="0" smtClean="0">
                <a:solidFill>
                  <a:schemeClr val="bg1"/>
                </a:solidFill>
              </a:rPr>
              <a:t>not perfect</a:t>
            </a:r>
            <a:endParaRPr lang="en-US" b="1" dirty="0">
              <a:solidFill>
                <a:schemeClr val="bg1"/>
              </a:solidFill>
            </a:endParaRPr>
          </a:p>
        </p:txBody>
      </p:sp>
      <p:sp>
        <p:nvSpPr>
          <p:cNvPr id="7" name="Slide Number Placeholder 6"/>
          <p:cNvSpPr>
            <a:spLocks noGrp="1"/>
          </p:cNvSpPr>
          <p:nvPr>
            <p:ph type="sldNum" sz="quarter" idx="11"/>
          </p:nvPr>
        </p:nvSpPr>
        <p:spPr>
          <a:xfrm>
            <a:off x="103217" y="6553200"/>
            <a:ext cx="2133600" cy="304800"/>
          </a:xfrm>
        </p:spPr>
        <p:txBody>
          <a:bodyPr/>
          <a:lstStyle/>
          <a:p>
            <a:fld id="{1ED6D128-09CC-4217-91BB-A3EA108A7F60}" type="slidenum">
              <a:rPr lang="en-US" smtClean="0"/>
              <a:t>7</a:t>
            </a:fld>
            <a:endParaRPr lang="en-US" dirty="0"/>
          </a:p>
        </p:txBody>
      </p:sp>
    </p:spTree>
    <p:extLst>
      <p:ext uri="{BB962C8B-B14F-4D97-AF65-F5344CB8AC3E}">
        <p14:creationId xmlns:p14="http://schemas.microsoft.com/office/powerpoint/2010/main" val="9729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3321279"/>
          </a:xfrm>
        </p:spPr>
        <p:txBody>
          <a:bodyPr>
            <a:noAutofit/>
          </a:bodyPr>
          <a:lstStyle/>
          <a:p>
            <a:r>
              <a:rPr lang="en-US" sz="2800" b="1" dirty="0" smtClean="0">
                <a:effectLst>
                  <a:outerShdw blurRad="38100" dist="38100" dir="2700000" algn="tl">
                    <a:srgbClr val="000000">
                      <a:alpha val="43137"/>
                    </a:srgbClr>
                  </a:outerShdw>
                </a:effectLst>
              </a:rPr>
              <a:t>Most significant advance in Clinical Microbiology in 25 years!</a:t>
            </a:r>
          </a:p>
          <a:p>
            <a:pPr lvl="1"/>
            <a:r>
              <a:rPr lang="en-US" sz="2400" b="1" u="sng" dirty="0" smtClean="0">
                <a:effectLst>
                  <a:outerShdw blurRad="38100" dist="38100" dir="2700000" algn="tl">
                    <a:srgbClr val="000000">
                      <a:alpha val="43137"/>
                    </a:srgbClr>
                  </a:outerShdw>
                </a:effectLst>
              </a:rPr>
              <a:t>Rapid and cost effective </a:t>
            </a:r>
            <a:r>
              <a:rPr lang="en-US" sz="2400" b="1" dirty="0" smtClean="0">
                <a:effectLst>
                  <a:outerShdw blurRad="38100" dist="38100" dir="2700000" algn="tl">
                    <a:srgbClr val="000000">
                      <a:alpha val="43137"/>
                    </a:srgbClr>
                  </a:outerShdw>
                </a:effectLst>
              </a:rPr>
              <a:t>identification of bacteria directly from isolated colonies and positive culture bottles  based on protein biomarkers</a:t>
            </a:r>
          </a:p>
          <a:p>
            <a:pPr lvl="2"/>
            <a:r>
              <a:rPr lang="en-US" sz="1800" dirty="0" smtClean="0">
                <a:effectLst>
                  <a:outerShdw blurRad="38100" dist="38100" dir="2700000" algn="tl">
                    <a:srgbClr val="000000">
                      <a:alpha val="43137"/>
                    </a:srgbClr>
                  </a:outerShdw>
                </a:effectLst>
              </a:rPr>
              <a:t>Protein biomarkers  measured are highly expressed proteins responsible for housekeeping functions, such as ribosomal (16S)  and transcription/translation factor proteins</a:t>
            </a:r>
          </a:p>
        </p:txBody>
      </p:sp>
      <p:sp>
        <p:nvSpPr>
          <p:cNvPr id="2" name="Title 1"/>
          <p:cNvSpPr>
            <a:spLocks noGrp="1"/>
          </p:cNvSpPr>
          <p:nvPr>
            <p:ph type="title"/>
          </p:nvPr>
        </p:nvSpPr>
        <p:spPr>
          <a:xfrm>
            <a:off x="457200" y="-152400"/>
            <a:ext cx="8686800" cy="1252728"/>
          </a:xfrm>
        </p:spPr>
        <p:txBody>
          <a:bodyPr>
            <a:noAutofit/>
          </a:bodyPr>
          <a:lstStyle/>
          <a:p>
            <a:r>
              <a:rPr lang="en-US" sz="3200" b="1" dirty="0">
                <a:solidFill>
                  <a:schemeClr val="accent1">
                    <a:satMod val="150000"/>
                  </a:schemeClr>
                </a:solidFill>
              </a:rPr>
              <a:t>Factor Driving Switch from Biochemical to MALDI-TOF Bacterial Identification</a:t>
            </a:r>
          </a:p>
        </p:txBody>
      </p:sp>
      <p:sp>
        <p:nvSpPr>
          <p:cNvPr id="6" name="TextBox 5"/>
          <p:cNvSpPr txBox="1"/>
          <p:nvPr/>
        </p:nvSpPr>
        <p:spPr>
          <a:xfrm>
            <a:off x="1295400" y="6477000"/>
            <a:ext cx="5691045"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FASTER, BETTER, CHEAPER, BUT NOT PERFECT!</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1ED6D128-09CC-4217-91BB-A3EA108A7F60}" type="slidenum">
              <a:rPr lang="en-US" smtClean="0"/>
              <a:t>8</a:t>
            </a:fld>
            <a:endParaRPr lang="en-US" dirty="0"/>
          </a:p>
        </p:txBody>
      </p:sp>
    </p:spTree>
    <p:extLst>
      <p:ext uri="{BB962C8B-B14F-4D97-AF65-F5344CB8AC3E}">
        <p14:creationId xmlns:p14="http://schemas.microsoft.com/office/powerpoint/2010/main" val="3720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TO-483R00"/>
          <p:cNvPicPr>
            <a:picLocks noChangeAspect="1" noChangeArrowheads="1"/>
          </p:cNvPicPr>
          <p:nvPr/>
        </p:nvPicPr>
        <p:blipFill>
          <a:blip r:embed="rId3" cstate="print"/>
          <a:srcRect/>
          <a:stretch>
            <a:fillRect/>
          </a:stretch>
        </p:blipFill>
        <p:spPr bwMode="auto">
          <a:xfrm>
            <a:off x="169863" y="3124200"/>
            <a:ext cx="1323975" cy="3657600"/>
          </a:xfrm>
          <a:prstGeom prst="rect">
            <a:avLst/>
          </a:prstGeom>
          <a:noFill/>
          <a:ln w="9525">
            <a:noFill/>
            <a:miter lim="800000"/>
            <a:headEnd/>
            <a:tailEnd/>
          </a:ln>
        </p:spPr>
      </p:pic>
      <p:sp>
        <p:nvSpPr>
          <p:cNvPr id="12291" name="Text Box 5"/>
          <p:cNvSpPr txBox="1">
            <a:spLocks noChangeArrowheads="1"/>
          </p:cNvSpPr>
          <p:nvPr/>
        </p:nvSpPr>
        <p:spPr bwMode="auto">
          <a:xfrm>
            <a:off x="663248" y="228600"/>
            <a:ext cx="6436377" cy="646331"/>
          </a:xfrm>
          <a:prstGeom prst="rect">
            <a:avLst/>
          </a:prstGeom>
          <a:noFill/>
          <a:ln w="9525">
            <a:noFill/>
            <a:miter lim="800000"/>
            <a:headEnd/>
            <a:tailEnd/>
          </a:ln>
        </p:spPr>
        <p:txBody>
          <a:bodyPr wrap="none">
            <a:spAutoFit/>
          </a:bodyPr>
          <a:lstStyle/>
          <a:p>
            <a:pPr algn="just">
              <a:spcBef>
                <a:spcPct val="20000"/>
              </a:spcBef>
              <a:buClr>
                <a:srgbClr val="4DA836"/>
              </a:buClr>
              <a:buSzPct val="70000"/>
              <a:buFont typeface="Wingdings 2" pitchFamily="18" charset="2"/>
              <a:buNone/>
            </a:pPr>
            <a:r>
              <a:rPr lang="de-DE" sz="3600" b="1" dirty="0">
                <a:solidFill>
                  <a:schemeClr val="accent1">
                    <a:satMod val="150000"/>
                  </a:schemeClr>
                </a:solidFill>
                <a:effectLst>
                  <a:outerShdw blurRad="38100" dist="38100" dir="2700000" algn="tl">
                    <a:srgbClr val="000000">
                      <a:alpha val="43137"/>
                    </a:srgbClr>
                  </a:outerShdw>
                </a:effectLst>
                <a:latin typeface="+mj-lt"/>
                <a:ea typeface="+mj-ea"/>
                <a:cs typeface="+mj-cs"/>
              </a:rPr>
              <a:t>MALDI-TOF MS: Basic Principles</a:t>
            </a:r>
          </a:p>
        </p:txBody>
      </p:sp>
      <p:pic>
        <p:nvPicPr>
          <p:cNvPr id="12292" name="Picture 6"/>
          <p:cNvPicPr>
            <a:picLocks noChangeAspect="1" noChangeArrowheads="1"/>
          </p:cNvPicPr>
          <p:nvPr/>
        </p:nvPicPr>
        <p:blipFill>
          <a:blip r:embed="rId4" cstate="print"/>
          <a:srcRect/>
          <a:stretch>
            <a:fillRect/>
          </a:stretch>
        </p:blipFill>
        <p:spPr bwMode="auto">
          <a:xfrm>
            <a:off x="2667000" y="1219200"/>
            <a:ext cx="2428875" cy="5199063"/>
          </a:xfrm>
          <a:prstGeom prst="rect">
            <a:avLst/>
          </a:prstGeom>
          <a:noFill/>
          <a:ln w="9525">
            <a:noFill/>
            <a:miter lim="800000"/>
            <a:headEnd/>
            <a:tailEnd/>
          </a:ln>
        </p:spPr>
      </p:pic>
      <p:sp>
        <p:nvSpPr>
          <p:cNvPr id="12293" name="Text Box 7"/>
          <p:cNvSpPr txBox="1">
            <a:spLocks noChangeArrowheads="1"/>
          </p:cNvSpPr>
          <p:nvPr/>
        </p:nvSpPr>
        <p:spPr bwMode="auto">
          <a:xfrm>
            <a:off x="5451862" y="5257800"/>
            <a:ext cx="3463538" cy="1034129"/>
          </a:xfrm>
          <a:prstGeom prst="rect">
            <a:avLst/>
          </a:prstGeom>
          <a:noFill/>
          <a:ln w="9525">
            <a:noFill/>
            <a:miter lim="800000"/>
            <a:headEnd/>
            <a:tailEnd/>
          </a:ln>
        </p:spPr>
        <p:txBody>
          <a:bodyPr wrap="square">
            <a:spAutoFit/>
          </a:bodyPr>
          <a:lstStyle/>
          <a:p>
            <a:pPr>
              <a:spcBef>
                <a:spcPct val="20000"/>
              </a:spcBef>
              <a:buClr>
                <a:srgbClr val="4DA836"/>
              </a:buClr>
              <a:buSzPct val="70000"/>
              <a:buFont typeface="Wingdings 2" pitchFamily="18" charset="2"/>
              <a:buNone/>
            </a:pPr>
            <a:r>
              <a:rPr lang="de-DE" dirty="0" smtClean="0">
                <a:solidFill>
                  <a:schemeClr val="tx1"/>
                </a:solidFill>
                <a:effectLst>
                  <a:outerShdw blurRad="38100" dist="38100" dir="2700000" algn="tl">
                    <a:srgbClr val="000000">
                      <a:alpha val="43137"/>
                    </a:srgbClr>
                  </a:outerShdw>
                </a:effectLst>
              </a:rPr>
              <a:t>analyte molecules incorporated </a:t>
            </a:r>
            <a:r>
              <a:rPr lang="de-DE" dirty="0">
                <a:solidFill>
                  <a:schemeClr val="tx1"/>
                </a:solidFill>
                <a:effectLst>
                  <a:outerShdw blurRad="38100" dist="38100" dir="2700000" algn="tl">
                    <a:srgbClr val="000000">
                      <a:alpha val="43137"/>
                    </a:srgbClr>
                  </a:outerShdw>
                </a:effectLst>
              </a:rPr>
              <a:t>in </a:t>
            </a:r>
          </a:p>
          <a:p>
            <a:pPr>
              <a:spcBef>
                <a:spcPct val="20000"/>
              </a:spcBef>
              <a:buClr>
                <a:srgbClr val="4DA836"/>
              </a:buClr>
              <a:buSzPct val="70000"/>
              <a:buFont typeface="Wingdings 2" pitchFamily="18" charset="2"/>
              <a:buNone/>
            </a:pPr>
            <a:r>
              <a:rPr lang="de-DE" dirty="0">
                <a:solidFill>
                  <a:schemeClr val="tx1"/>
                </a:solidFill>
                <a:effectLst>
                  <a:outerShdw blurRad="38100" dist="38100" dir="2700000" algn="tl">
                    <a:srgbClr val="000000">
                      <a:alpha val="43137"/>
                    </a:srgbClr>
                  </a:outerShdw>
                </a:effectLst>
              </a:rPr>
              <a:t>matrix </a:t>
            </a:r>
            <a:r>
              <a:rPr lang="de-DE" dirty="0" smtClean="0">
                <a:solidFill>
                  <a:schemeClr val="tx1"/>
                </a:solidFill>
                <a:effectLst>
                  <a:outerShdw blurRad="38100" dist="38100" dir="2700000" algn="tl">
                    <a:srgbClr val="000000">
                      <a:alpha val="43137"/>
                    </a:srgbClr>
                  </a:outerShdw>
                </a:effectLst>
              </a:rPr>
              <a:t>crystals</a:t>
            </a:r>
          </a:p>
          <a:p>
            <a:pPr>
              <a:spcBef>
                <a:spcPct val="20000"/>
              </a:spcBef>
              <a:buClr>
                <a:srgbClr val="4DA836"/>
              </a:buClr>
              <a:buSzPct val="70000"/>
              <a:buFont typeface="Arial" pitchFamily="34" charset="0"/>
              <a:buChar char="•"/>
            </a:pPr>
            <a:r>
              <a:rPr lang="de-DE" dirty="0" smtClean="0">
                <a:effectLst>
                  <a:outerShdw blurRad="38100" dist="38100" dir="2700000" algn="tl">
                    <a:srgbClr val="000000">
                      <a:alpha val="43137"/>
                    </a:srgbClr>
                  </a:outerShdw>
                </a:effectLst>
              </a:rPr>
              <a:t>  matrix adsorbs UV light</a:t>
            </a:r>
            <a:endParaRPr lang="de-DE" dirty="0">
              <a:solidFill>
                <a:schemeClr val="tx1"/>
              </a:solidFill>
              <a:effectLst>
                <a:outerShdw blurRad="38100" dist="38100" dir="2700000" algn="tl">
                  <a:srgbClr val="000000">
                    <a:alpha val="43137"/>
                  </a:srgbClr>
                </a:outerShdw>
              </a:effectLst>
            </a:endParaRPr>
          </a:p>
        </p:txBody>
      </p:sp>
      <p:sp>
        <p:nvSpPr>
          <p:cNvPr id="12294" name="Text Box 8"/>
          <p:cNvSpPr txBox="1">
            <a:spLocks noChangeArrowheads="1"/>
          </p:cNvSpPr>
          <p:nvPr/>
        </p:nvSpPr>
        <p:spPr bwMode="auto">
          <a:xfrm>
            <a:off x="5518115" y="2895600"/>
            <a:ext cx="1287532" cy="769441"/>
          </a:xfrm>
          <a:prstGeom prst="rect">
            <a:avLst/>
          </a:prstGeom>
          <a:noFill/>
          <a:ln w="9525">
            <a:noFill/>
            <a:miter lim="800000"/>
            <a:headEnd/>
            <a:tailEnd/>
          </a:ln>
        </p:spPr>
        <p:txBody>
          <a:bodyPr wrap="none">
            <a:spAutoFit/>
          </a:bodyPr>
          <a:lstStyle/>
          <a:p>
            <a:pPr algn="just">
              <a:spcBef>
                <a:spcPct val="20000"/>
              </a:spcBef>
              <a:buClr>
                <a:srgbClr val="4DA836"/>
              </a:buClr>
              <a:buSzPct val="70000"/>
              <a:buFont typeface="Wingdings 2" pitchFamily="18" charset="2"/>
              <a:buNone/>
            </a:pPr>
            <a:r>
              <a:rPr lang="de-DE" sz="2000" dirty="0">
                <a:solidFill>
                  <a:schemeClr val="tx1"/>
                </a:solidFill>
                <a:effectLst>
                  <a:outerShdw blurRad="38100" dist="38100" dir="2700000" algn="tl">
                    <a:srgbClr val="000000">
                      <a:alpha val="43137"/>
                    </a:srgbClr>
                  </a:outerShdw>
                </a:effectLst>
              </a:rPr>
              <a:t>in vacuum</a:t>
            </a:r>
          </a:p>
          <a:p>
            <a:pPr algn="just">
              <a:spcBef>
                <a:spcPct val="20000"/>
              </a:spcBef>
              <a:buClr>
                <a:srgbClr val="4DA836"/>
              </a:buClr>
              <a:buSzPct val="70000"/>
              <a:buFont typeface="Wingdings 2" pitchFamily="18" charset="2"/>
              <a:buNone/>
            </a:pPr>
            <a:r>
              <a:rPr lang="de-DE" sz="2000" dirty="0">
                <a:solidFill>
                  <a:schemeClr val="tx1"/>
                </a:solidFill>
                <a:effectLst>
                  <a:outerShdw blurRad="38100" dist="38100" dir="2700000" algn="tl">
                    <a:srgbClr val="000000">
                      <a:alpha val="43137"/>
                    </a:srgbClr>
                  </a:outerShdw>
                </a:effectLst>
              </a:rPr>
              <a:t>&lt; 10</a:t>
            </a:r>
            <a:r>
              <a:rPr lang="de-DE" sz="2000" baseline="30000" dirty="0">
                <a:solidFill>
                  <a:schemeClr val="tx1"/>
                </a:solidFill>
                <a:effectLst>
                  <a:outerShdw blurRad="38100" dist="38100" dir="2700000" algn="tl">
                    <a:srgbClr val="000000">
                      <a:alpha val="43137"/>
                    </a:srgbClr>
                  </a:outerShdw>
                </a:effectLst>
              </a:rPr>
              <a:t>-7</a:t>
            </a:r>
            <a:r>
              <a:rPr lang="de-DE" sz="2000" dirty="0">
                <a:solidFill>
                  <a:schemeClr val="tx1"/>
                </a:solidFill>
                <a:effectLst>
                  <a:outerShdw blurRad="38100" dist="38100" dir="2700000" algn="tl">
                    <a:srgbClr val="000000">
                      <a:alpha val="43137"/>
                    </a:srgbClr>
                  </a:outerShdw>
                </a:effectLst>
              </a:rPr>
              <a:t> Torr</a:t>
            </a:r>
          </a:p>
        </p:txBody>
      </p:sp>
      <p:sp>
        <p:nvSpPr>
          <p:cNvPr id="12295" name="Rectangle 5"/>
          <p:cNvSpPr>
            <a:spLocks noChangeArrowheads="1"/>
          </p:cNvSpPr>
          <p:nvPr/>
        </p:nvSpPr>
        <p:spPr bwMode="auto">
          <a:xfrm>
            <a:off x="3059113" y="1628775"/>
            <a:ext cx="1657350" cy="22320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spcBef>
                <a:spcPct val="20000"/>
              </a:spcBef>
              <a:buClr>
                <a:srgbClr val="4DA836"/>
              </a:buClr>
              <a:buSzPct val="70000"/>
              <a:buFont typeface="Wingdings 2" pitchFamily="18" charset="2"/>
              <a:buNone/>
            </a:pPr>
            <a:endParaRPr lang="en-US" sz="1800" dirty="0">
              <a:solidFill>
                <a:srgbClr val="FFFFFF"/>
              </a:solidFill>
            </a:endParaRPr>
          </a:p>
        </p:txBody>
      </p:sp>
      <p:sp>
        <p:nvSpPr>
          <p:cNvPr id="12296" name="Line 1037"/>
          <p:cNvSpPr>
            <a:spLocks noChangeShapeType="1"/>
          </p:cNvSpPr>
          <p:nvPr/>
        </p:nvSpPr>
        <p:spPr bwMode="auto">
          <a:xfrm flipV="1">
            <a:off x="1295400" y="5562600"/>
            <a:ext cx="838200" cy="76200"/>
          </a:xfrm>
          <a:prstGeom prst="line">
            <a:avLst/>
          </a:prstGeom>
          <a:noFill/>
          <a:ln w="15875">
            <a:solidFill>
              <a:schemeClr val="tx1"/>
            </a:solidFill>
            <a:round/>
            <a:headEnd/>
            <a:tailEnd/>
          </a:ln>
          <a:effectLst/>
        </p:spPr>
        <p:txBody>
          <a:bodyPr/>
          <a:lstStyle/>
          <a:p>
            <a:endParaRPr lang="en-US" dirty="0"/>
          </a:p>
        </p:txBody>
      </p:sp>
      <p:sp>
        <p:nvSpPr>
          <p:cNvPr id="12297" name="Line 1038"/>
          <p:cNvSpPr>
            <a:spLocks noChangeShapeType="1"/>
          </p:cNvSpPr>
          <p:nvPr/>
        </p:nvSpPr>
        <p:spPr bwMode="auto">
          <a:xfrm>
            <a:off x="2133600" y="5410200"/>
            <a:ext cx="304800" cy="304800"/>
          </a:xfrm>
          <a:prstGeom prst="line">
            <a:avLst/>
          </a:prstGeom>
          <a:noFill/>
          <a:ln w="15875">
            <a:solidFill>
              <a:schemeClr val="tx1"/>
            </a:solidFill>
            <a:round/>
            <a:headEnd/>
            <a:tailEnd/>
          </a:ln>
          <a:effectLst/>
        </p:spPr>
        <p:txBody>
          <a:bodyPr/>
          <a:lstStyle/>
          <a:p>
            <a:endParaRPr lang="en-US" dirty="0"/>
          </a:p>
        </p:txBody>
      </p:sp>
      <p:sp>
        <p:nvSpPr>
          <p:cNvPr id="12298" name="Line 1039"/>
          <p:cNvSpPr>
            <a:spLocks noChangeShapeType="1"/>
          </p:cNvSpPr>
          <p:nvPr/>
        </p:nvSpPr>
        <p:spPr bwMode="auto">
          <a:xfrm>
            <a:off x="1295400" y="5715000"/>
            <a:ext cx="838200" cy="76200"/>
          </a:xfrm>
          <a:prstGeom prst="line">
            <a:avLst/>
          </a:prstGeom>
          <a:noFill/>
          <a:ln w="15875">
            <a:solidFill>
              <a:schemeClr val="tx1"/>
            </a:solidFill>
            <a:round/>
            <a:headEnd/>
            <a:tailEnd/>
          </a:ln>
          <a:effectLst/>
        </p:spPr>
        <p:txBody>
          <a:bodyPr/>
          <a:lstStyle/>
          <a:p>
            <a:endParaRPr lang="en-US" dirty="0"/>
          </a:p>
        </p:txBody>
      </p:sp>
      <p:sp>
        <p:nvSpPr>
          <p:cNvPr id="12299" name="Line 1040"/>
          <p:cNvSpPr>
            <a:spLocks noChangeShapeType="1"/>
          </p:cNvSpPr>
          <p:nvPr/>
        </p:nvSpPr>
        <p:spPr bwMode="auto">
          <a:xfrm>
            <a:off x="2133600" y="5791200"/>
            <a:ext cx="0" cy="152400"/>
          </a:xfrm>
          <a:prstGeom prst="line">
            <a:avLst/>
          </a:prstGeom>
          <a:noFill/>
          <a:ln w="15875">
            <a:solidFill>
              <a:schemeClr val="tx1"/>
            </a:solidFill>
            <a:round/>
            <a:headEnd/>
            <a:tailEnd/>
          </a:ln>
          <a:effectLst/>
        </p:spPr>
        <p:txBody>
          <a:bodyPr/>
          <a:lstStyle/>
          <a:p>
            <a:endParaRPr lang="en-US" dirty="0"/>
          </a:p>
        </p:txBody>
      </p:sp>
      <p:sp>
        <p:nvSpPr>
          <p:cNvPr id="12300" name="Line 1041"/>
          <p:cNvSpPr>
            <a:spLocks noChangeShapeType="1"/>
          </p:cNvSpPr>
          <p:nvPr/>
        </p:nvSpPr>
        <p:spPr bwMode="auto">
          <a:xfrm>
            <a:off x="2133600" y="5410200"/>
            <a:ext cx="0" cy="152400"/>
          </a:xfrm>
          <a:prstGeom prst="line">
            <a:avLst/>
          </a:prstGeom>
          <a:noFill/>
          <a:ln w="15875">
            <a:solidFill>
              <a:schemeClr val="tx1"/>
            </a:solidFill>
            <a:round/>
            <a:headEnd/>
            <a:tailEnd/>
          </a:ln>
          <a:effectLst/>
        </p:spPr>
        <p:txBody>
          <a:bodyPr/>
          <a:lstStyle/>
          <a:p>
            <a:endParaRPr lang="en-US" dirty="0"/>
          </a:p>
        </p:txBody>
      </p:sp>
      <p:sp>
        <p:nvSpPr>
          <p:cNvPr id="12301" name="Line 1042"/>
          <p:cNvSpPr>
            <a:spLocks noChangeShapeType="1"/>
          </p:cNvSpPr>
          <p:nvPr/>
        </p:nvSpPr>
        <p:spPr bwMode="auto">
          <a:xfrm flipH="1">
            <a:off x="2133600" y="5715000"/>
            <a:ext cx="304800" cy="228600"/>
          </a:xfrm>
          <a:prstGeom prst="line">
            <a:avLst/>
          </a:prstGeom>
          <a:noFill/>
          <a:ln w="15875">
            <a:solidFill>
              <a:schemeClr val="tx1"/>
            </a:solidFill>
            <a:round/>
            <a:headEnd/>
            <a:tailEnd/>
          </a:ln>
          <a:effectLst/>
        </p:spPr>
        <p:txBody>
          <a:bodyPr/>
          <a:lstStyle/>
          <a:p>
            <a:endParaRPr lang="en-US" dirty="0"/>
          </a:p>
        </p:txBody>
      </p:sp>
      <p:grpSp>
        <p:nvGrpSpPr>
          <p:cNvPr id="2" name="Group 1047"/>
          <p:cNvGrpSpPr>
            <a:grpSpLocks/>
          </p:cNvGrpSpPr>
          <p:nvPr/>
        </p:nvGrpSpPr>
        <p:grpSpPr bwMode="auto">
          <a:xfrm>
            <a:off x="1066800" y="5638800"/>
            <a:ext cx="152400" cy="152400"/>
            <a:chOff x="528" y="1104"/>
            <a:chExt cx="240" cy="240"/>
          </a:xfrm>
        </p:grpSpPr>
        <p:sp>
          <p:nvSpPr>
            <p:cNvPr id="12304" name="Oval 1044"/>
            <p:cNvSpPr>
              <a:spLocks noChangeArrowheads="1"/>
            </p:cNvSpPr>
            <p:nvPr/>
          </p:nvSpPr>
          <p:spPr bwMode="auto">
            <a:xfrm>
              <a:off x="528" y="1152"/>
              <a:ext cx="144" cy="144"/>
            </a:xfrm>
            <a:prstGeom prst="ellipse">
              <a:avLst/>
            </a:prstGeom>
            <a:solidFill>
              <a:srgbClr val="FF9900"/>
            </a:solidFill>
            <a:ln w="9525">
              <a:solidFill>
                <a:schemeClr val="tx1"/>
              </a:solidFill>
              <a:round/>
              <a:headEnd/>
              <a:tailEnd/>
            </a:ln>
            <a:effectLst/>
          </p:spPr>
          <p:txBody>
            <a:bodyPr wrap="none" anchor="ctr"/>
            <a:lstStyle/>
            <a:p>
              <a:pPr algn="just">
                <a:spcBef>
                  <a:spcPct val="20000"/>
                </a:spcBef>
                <a:buClr>
                  <a:srgbClr val="4DA836"/>
                </a:buClr>
                <a:buSzPct val="70000"/>
                <a:buFont typeface="Wingdings 2" pitchFamily="18" charset="2"/>
                <a:buNone/>
              </a:pPr>
              <a:endParaRPr lang="en-US" dirty="0"/>
            </a:p>
          </p:txBody>
        </p:sp>
        <p:sp>
          <p:nvSpPr>
            <p:cNvPr id="12305" name="Oval 1045"/>
            <p:cNvSpPr>
              <a:spLocks noChangeArrowheads="1"/>
            </p:cNvSpPr>
            <p:nvPr/>
          </p:nvSpPr>
          <p:spPr bwMode="auto">
            <a:xfrm>
              <a:off x="576" y="1200"/>
              <a:ext cx="144" cy="144"/>
            </a:xfrm>
            <a:prstGeom prst="ellipse">
              <a:avLst/>
            </a:prstGeom>
            <a:solidFill>
              <a:srgbClr val="008000"/>
            </a:solidFill>
            <a:ln w="9525">
              <a:solidFill>
                <a:schemeClr val="tx1"/>
              </a:solidFill>
              <a:round/>
              <a:headEnd/>
              <a:tailEnd/>
            </a:ln>
            <a:effectLst/>
          </p:spPr>
          <p:txBody>
            <a:bodyPr wrap="none" anchor="ctr"/>
            <a:lstStyle/>
            <a:p>
              <a:pPr algn="just">
                <a:spcBef>
                  <a:spcPct val="20000"/>
                </a:spcBef>
                <a:buClr>
                  <a:srgbClr val="4DA836"/>
                </a:buClr>
                <a:buSzPct val="70000"/>
                <a:buFont typeface="Wingdings 2" pitchFamily="18" charset="2"/>
                <a:buNone/>
              </a:pPr>
              <a:endParaRPr lang="en-US" dirty="0"/>
            </a:p>
          </p:txBody>
        </p:sp>
        <p:sp>
          <p:nvSpPr>
            <p:cNvPr id="12306" name="Oval 1046"/>
            <p:cNvSpPr>
              <a:spLocks noChangeArrowheads="1"/>
            </p:cNvSpPr>
            <p:nvPr/>
          </p:nvSpPr>
          <p:spPr bwMode="auto">
            <a:xfrm>
              <a:off x="624" y="1152"/>
              <a:ext cx="144" cy="144"/>
            </a:xfrm>
            <a:prstGeom prst="ellipse">
              <a:avLst/>
            </a:prstGeom>
            <a:solidFill>
              <a:srgbClr val="FF9900"/>
            </a:solidFill>
            <a:ln w="9525">
              <a:solidFill>
                <a:schemeClr val="tx1"/>
              </a:solidFill>
              <a:round/>
              <a:headEnd/>
              <a:tailEnd/>
            </a:ln>
            <a:effectLst/>
          </p:spPr>
          <p:txBody>
            <a:bodyPr wrap="none" anchor="ctr"/>
            <a:lstStyle/>
            <a:p>
              <a:pPr algn="just">
                <a:spcBef>
                  <a:spcPct val="20000"/>
                </a:spcBef>
                <a:buClr>
                  <a:srgbClr val="4DA836"/>
                </a:buClr>
                <a:buSzPct val="70000"/>
                <a:buFont typeface="Wingdings 2" pitchFamily="18" charset="2"/>
                <a:buNone/>
              </a:pPr>
              <a:endParaRPr lang="en-US" dirty="0"/>
            </a:p>
          </p:txBody>
        </p:sp>
        <p:sp>
          <p:nvSpPr>
            <p:cNvPr id="12307" name="Oval 1043"/>
            <p:cNvSpPr>
              <a:spLocks noChangeArrowheads="1"/>
            </p:cNvSpPr>
            <p:nvPr/>
          </p:nvSpPr>
          <p:spPr bwMode="auto">
            <a:xfrm>
              <a:off x="576" y="1104"/>
              <a:ext cx="144" cy="144"/>
            </a:xfrm>
            <a:prstGeom prst="ellipse">
              <a:avLst/>
            </a:prstGeom>
            <a:solidFill>
              <a:srgbClr val="008000"/>
            </a:solidFill>
            <a:ln w="9525">
              <a:solidFill>
                <a:schemeClr val="tx1"/>
              </a:solidFill>
              <a:round/>
              <a:headEnd/>
              <a:tailEnd/>
            </a:ln>
            <a:effectLst/>
          </p:spPr>
          <p:txBody>
            <a:bodyPr wrap="none" anchor="ctr"/>
            <a:lstStyle/>
            <a:p>
              <a:pPr algn="just">
                <a:spcBef>
                  <a:spcPct val="20000"/>
                </a:spcBef>
                <a:buClr>
                  <a:srgbClr val="4DA836"/>
                </a:buClr>
                <a:buSzPct val="70000"/>
                <a:buFont typeface="Wingdings 2" pitchFamily="18" charset="2"/>
                <a:buNone/>
              </a:pPr>
              <a:endParaRPr lang="en-US" dirty="0"/>
            </a:p>
          </p:txBody>
        </p:sp>
      </p:grpSp>
      <p:sp>
        <p:nvSpPr>
          <p:cNvPr id="12303" name="Text Box 1048"/>
          <p:cNvSpPr txBox="1">
            <a:spLocks noChangeArrowheads="1"/>
          </p:cNvSpPr>
          <p:nvPr/>
        </p:nvSpPr>
        <p:spPr bwMode="auto">
          <a:xfrm rot="-5400000">
            <a:off x="2154696" y="2484716"/>
            <a:ext cx="1513556" cy="369332"/>
          </a:xfrm>
          <a:prstGeom prst="rect">
            <a:avLst/>
          </a:prstGeom>
          <a:noFill/>
          <a:ln w="9525">
            <a:noFill/>
            <a:miter lim="800000"/>
            <a:headEnd/>
            <a:tailEnd/>
          </a:ln>
          <a:effectLst/>
        </p:spPr>
        <p:txBody>
          <a:bodyPr wrap="none">
            <a:spAutoFit/>
          </a:bodyPr>
          <a:lstStyle/>
          <a:p>
            <a:pPr algn="just">
              <a:spcBef>
                <a:spcPct val="20000"/>
              </a:spcBef>
              <a:buClr>
                <a:srgbClr val="4DA836"/>
              </a:buClr>
              <a:buSzPct val="70000"/>
              <a:buFont typeface="Wingdings 2" pitchFamily="18" charset="2"/>
              <a:buNone/>
            </a:pPr>
            <a:r>
              <a:rPr lang="en-US" dirty="0">
                <a:effectLst>
                  <a:outerShdw blurRad="38100" dist="38100" dir="2700000" algn="tl">
                    <a:srgbClr val="000000">
                      <a:alpha val="43137"/>
                    </a:srgbClr>
                  </a:outerShdw>
                </a:effectLst>
              </a:rPr>
              <a:t>Time of Flight</a:t>
            </a:r>
          </a:p>
        </p:txBody>
      </p:sp>
      <p:pic>
        <p:nvPicPr>
          <p:cNvPr id="20" name="Picture 2" descr="ALPHA-CYANO-4-HYDROXYCINNAMIC ACID Structure"/>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5715000" y="4540827"/>
            <a:ext cx="1485900" cy="72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5422679" y="4108686"/>
            <a:ext cx="2282997" cy="261610"/>
          </a:xfrm>
          <a:prstGeom prst="rect">
            <a:avLst/>
          </a:prstGeom>
        </p:spPr>
        <p:txBody>
          <a:bodyPr wrap="none">
            <a:spAutoFit/>
          </a:bodyPr>
          <a:lstStyle/>
          <a:p>
            <a:pPr algn="ctr">
              <a:spcBef>
                <a:spcPct val="20000"/>
              </a:spcBef>
              <a:buClr>
                <a:srgbClr val="4DA836"/>
              </a:buClr>
              <a:buSzPct val="70000"/>
            </a:pPr>
            <a:r>
              <a:rPr lang="fr-FR" sz="1100" b="1" dirty="0">
                <a:cs typeface="Arial" pitchFamily="34" charset="0"/>
                <a:sym typeface="Symbol" pitchFamily="18" charset="2"/>
              </a:rPr>
              <a:t>-cyano-4-hydroxycinnamic acid</a:t>
            </a:r>
          </a:p>
        </p:txBody>
      </p:sp>
      <p:sp>
        <p:nvSpPr>
          <p:cNvPr id="3" name="Slide Number Placeholder 2"/>
          <p:cNvSpPr>
            <a:spLocks noGrp="1"/>
          </p:cNvSpPr>
          <p:nvPr>
            <p:ph type="sldNum" sz="quarter" idx="11"/>
          </p:nvPr>
        </p:nvSpPr>
        <p:spPr>
          <a:xfrm>
            <a:off x="1600200" y="6477000"/>
            <a:ext cx="2133600" cy="304800"/>
          </a:xfrm>
        </p:spPr>
        <p:txBody>
          <a:bodyPr/>
          <a:lstStyle/>
          <a:p>
            <a:fld id="{1ED6D128-09CC-4217-91BB-A3EA108A7F60}" type="slidenum">
              <a:rPr lang="en-US" smtClean="0"/>
              <a:t>9</a:t>
            </a:fld>
            <a:endParaRPr lang="en-US" dirty="0"/>
          </a:p>
        </p:txBody>
      </p:sp>
    </p:spTree>
    <p:extLst>
      <p:ext uri="{BB962C8B-B14F-4D97-AF65-F5344CB8AC3E}">
        <p14:creationId xmlns:p14="http://schemas.microsoft.com/office/powerpoint/2010/main" val="1489799451"/>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ACLDays20133</Template>
  <TotalTime>2274</TotalTime>
  <Words>4306</Words>
  <Application>Microsoft Office PowerPoint</Application>
  <PresentationFormat>On-screen Show (4:3)</PresentationFormat>
  <Paragraphs>961</Paragraphs>
  <Slides>65</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Elemental</vt:lpstr>
      <vt:lpstr>Document</vt:lpstr>
      <vt:lpstr>Implementation of MALDI-TOF in Clinical Microbiology</vt:lpstr>
      <vt:lpstr>Matrix Assisted Laser Desorption Ionization – Time of Flight/Mass Spectrometry  or MALDI-TOF/MS</vt:lpstr>
      <vt:lpstr>Objectives</vt:lpstr>
      <vt:lpstr>Objectives (Cont.)</vt:lpstr>
      <vt:lpstr>PowerPoint Presentation</vt:lpstr>
      <vt:lpstr>PowerPoint Presentation</vt:lpstr>
      <vt:lpstr>MALDI – TOF/MS EVALUATION STUDIES</vt:lpstr>
      <vt:lpstr>Factor Driving Switch from Biochemical to MALDI-TOF Bacterial Identification</vt:lpstr>
      <vt:lpstr>PowerPoint Presentation</vt:lpstr>
      <vt:lpstr>PowerPoint Presentation</vt:lpstr>
      <vt:lpstr>PowerPoint Presentation</vt:lpstr>
      <vt:lpstr>PowerPoint Presentation</vt:lpstr>
      <vt:lpstr>PowerPoint Presentation</vt:lpstr>
      <vt:lpstr>MALDI-TOF MS Overview</vt:lpstr>
      <vt:lpstr>Data Interpretation</vt:lpstr>
      <vt:lpstr>MALDI-TOF SPECTRA</vt:lpstr>
      <vt:lpstr>PowerPoint Presentation</vt:lpstr>
      <vt:lpstr>PATIENT HISTORY</vt:lpstr>
      <vt:lpstr>MICROBIOLOGY WORKUP</vt:lpstr>
      <vt:lpstr>PowerPoint Presentation</vt:lpstr>
      <vt:lpstr>Wohlfahrtiimonas chitinclastica</vt:lpstr>
      <vt:lpstr>Summary - Wohlfahrtiimonas chitinclastica</vt:lpstr>
      <vt:lpstr>Additional Microorganisms Identified By  MALDI-TOF – Partial List</vt:lpstr>
      <vt:lpstr>PowerPoint Presentation</vt:lpstr>
      <vt:lpstr>MALDI TOF Sample Preparation</vt:lpstr>
      <vt:lpstr>PowerPoint Presentation</vt:lpstr>
      <vt:lpstr>MALDI-TOF MS  Time Studies</vt:lpstr>
      <vt:lpstr>Benefits of Rapid Positive Blood Culture Identifications</vt:lpstr>
      <vt:lpstr>PowerPoint Presentation</vt:lpstr>
      <vt:lpstr>Impact of MALDI-TOF MS Study from Methodist Hospital, Huston TX</vt:lpstr>
      <vt:lpstr>EFFECTS ON HEALTH CARE COST</vt:lpstr>
      <vt:lpstr>MALDI-TOF Issues</vt:lpstr>
      <vt:lpstr>No Test  Is Perfect </vt:lpstr>
      <vt:lpstr>PowerPoint Presentation</vt:lpstr>
      <vt:lpstr>No Test  Is Perfect</vt:lpstr>
      <vt:lpstr>Vitek MALDI-TOF/MS Evaluation</vt:lpstr>
      <vt:lpstr>PowerPoint Presentation</vt:lpstr>
      <vt:lpstr>Influence of Growth Media</vt:lpstr>
      <vt:lpstr>Evaluation Summary – Vitek MS</vt:lpstr>
      <vt:lpstr>PowerPoint Presentation</vt:lpstr>
      <vt:lpstr>Evaluation Results</vt:lpstr>
      <vt:lpstr>Growth Requirements for MALDI Identification</vt:lpstr>
      <vt:lpstr>Pre MALDI - Good Clinical Microbiology Begins With Good specimens –  Garbage In = Garbage Out</vt:lpstr>
      <vt:lpstr>MALDI-TOF  Vs. Current Identification Methods</vt:lpstr>
      <vt:lpstr>PowerPoint Presentation</vt:lpstr>
      <vt:lpstr>CAP Requirements CAP Microbiology Checklist – 7/29/13</vt:lpstr>
      <vt:lpstr>PowerPoint Presentation</vt:lpstr>
      <vt:lpstr>PowerPoint Presentation</vt:lpstr>
      <vt:lpstr>PowerPoint Presentation</vt:lpstr>
      <vt:lpstr>PowerPoint Presentation</vt:lpstr>
      <vt:lpstr>MALDI Phase In Approach Current Uses of MALDI-TOF at ACL</vt:lpstr>
      <vt:lpstr>PowerPoint Presentation</vt:lpstr>
      <vt:lpstr>Challenges</vt:lpstr>
      <vt:lpstr>Challenges</vt:lpstr>
      <vt:lpstr>MALDI – Improved Time to Identification</vt:lpstr>
      <vt:lpstr>Summary (Cont.)</vt:lpstr>
      <vt:lpstr>Future Uses - Detection of Carbapenemases in the Clinical Laboratory</vt:lpstr>
      <vt:lpstr>PowerPoint Presentation</vt:lpstr>
      <vt:lpstr>Bacterial Susceptibilities by Growth of  Phages</vt:lpstr>
      <vt:lpstr>Justifications</vt:lpstr>
      <vt:lpstr>PowerPoint Presentation</vt:lpstr>
      <vt:lpstr>Summary</vt:lpstr>
      <vt:lpstr>Summary</vt:lpstr>
      <vt:lpstr>Summary (Cont.)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dc:creator>
  <cp:lastModifiedBy>Bowles, Erin J</cp:lastModifiedBy>
  <cp:revision>113</cp:revision>
  <cp:lastPrinted>2013-11-01T12:48:01Z</cp:lastPrinted>
  <dcterms:created xsi:type="dcterms:W3CDTF">2013-10-18T20:53:27Z</dcterms:created>
  <dcterms:modified xsi:type="dcterms:W3CDTF">2013-11-08T19:49:10Z</dcterms:modified>
</cp:coreProperties>
</file>