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54"/>
  </p:notesMasterIdLst>
  <p:handoutMasterIdLst>
    <p:handoutMasterId r:id="rId55"/>
  </p:handoutMasterIdLst>
  <p:sldIdLst>
    <p:sldId id="318" r:id="rId3"/>
    <p:sldId id="279" r:id="rId4"/>
    <p:sldId id="284" r:id="rId5"/>
    <p:sldId id="281" r:id="rId6"/>
    <p:sldId id="282" r:id="rId7"/>
    <p:sldId id="283" r:id="rId8"/>
    <p:sldId id="329" r:id="rId9"/>
    <p:sldId id="269" r:id="rId10"/>
    <p:sldId id="258" r:id="rId11"/>
    <p:sldId id="259" r:id="rId12"/>
    <p:sldId id="261" r:id="rId13"/>
    <p:sldId id="262" r:id="rId14"/>
    <p:sldId id="263" r:id="rId15"/>
    <p:sldId id="320" r:id="rId16"/>
    <p:sldId id="265" r:id="rId17"/>
    <p:sldId id="266" r:id="rId18"/>
    <p:sldId id="267" r:id="rId19"/>
    <p:sldId id="274" r:id="rId20"/>
    <p:sldId id="286" r:id="rId21"/>
    <p:sldId id="288" r:id="rId22"/>
    <p:sldId id="289" r:id="rId23"/>
    <p:sldId id="292" r:id="rId24"/>
    <p:sldId id="293" r:id="rId25"/>
    <p:sldId id="295" r:id="rId26"/>
    <p:sldId id="297" r:id="rId27"/>
    <p:sldId id="328"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7" r:id="rId41"/>
    <p:sldId id="312" r:id="rId42"/>
    <p:sldId id="314" r:id="rId43"/>
    <p:sldId id="321" r:id="rId44"/>
    <p:sldId id="322" r:id="rId45"/>
    <p:sldId id="323" r:id="rId46"/>
    <p:sldId id="324" r:id="rId47"/>
    <p:sldId id="325" r:id="rId48"/>
    <p:sldId id="326" r:id="rId49"/>
    <p:sldId id="275" r:id="rId50"/>
    <p:sldId id="272" r:id="rId51"/>
    <p:sldId id="271" r:id="rId52"/>
    <p:sldId id="327"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990000"/>
    <a:srgbClr val="CC0000"/>
    <a:srgbClr val="A8EFF6"/>
    <a:srgbClr val="E3F2F3"/>
    <a:srgbClr val="C3A5FF"/>
    <a:srgbClr val="D2D2D2"/>
    <a:srgbClr val="71E1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66" autoAdjust="0"/>
  </p:normalViewPr>
  <p:slideViewPr>
    <p:cSldViewPr snapToGrid="0">
      <p:cViewPr>
        <p:scale>
          <a:sx n="67" d="100"/>
          <a:sy n="67" d="100"/>
        </p:scale>
        <p:origin x="-1254"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Slhfile\grp\CDD\CDDVirology\Data\Surveillance\2013-14%20Season\Lab%20Surv%20Reports\Data\Flu%20subtype%20&amp;%20RSV%20data_0117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 Influenza B Lineage,</a:t>
            </a:r>
            <a:r>
              <a:rPr lang="en-US" baseline="0"/>
              <a:t> 2012-2013-</a:t>
            </a:r>
            <a:r>
              <a:rPr lang="en-US"/>
              <a:t>Wisconsin (n=28)</a:t>
            </a:r>
          </a:p>
        </c:rich>
      </c:tx>
      <c:layout/>
      <c:overlay val="0"/>
    </c:title>
    <c:autoTitleDeleted val="0"/>
    <c:plotArea>
      <c:layout/>
      <c:pieChart>
        <c:varyColors val="1"/>
        <c:ser>
          <c:idx val="0"/>
          <c:order val="0"/>
          <c:tx>
            <c:strRef>
              <c:f>Sheet1!$B$2</c:f>
              <c:strCache>
                <c:ptCount val="1"/>
                <c:pt idx="0">
                  <c:v>%</c:v>
                </c:pt>
              </c:strCache>
            </c:strRef>
          </c:tx>
          <c:spPr>
            <a:solidFill>
              <a:srgbClr val="92D050"/>
            </a:solidFill>
          </c:spPr>
          <c:dPt>
            <c:idx val="1"/>
            <c:bubble3D val="0"/>
            <c:spPr>
              <a:solidFill>
                <a:srgbClr val="0070C0"/>
              </a:solidFill>
            </c:spPr>
          </c:dPt>
          <c:dLbls>
            <c:dLbl>
              <c:idx val="0"/>
              <c:layout/>
              <c:tx>
                <c:rich>
                  <a:bodyPr/>
                  <a:lstStyle/>
                  <a:p>
                    <a:pPr>
                      <a:defRPr sz="2000" b="1"/>
                    </a:pPr>
                    <a:r>
                      <a:rPr lang="en-US" sz="2000"/>
                      <a:t>25</a:t>
                    </a:r>
                    <a:r>
                      <a:rPr lang="en-US"/>
                      <a:t>%</a:t>
                    </a:r>
                  </a:p>
                </c:rich>
              </c:tx>
              <c:spPr/>
              <c:dLblPos val="outEnd"/>
              <c:showLegendKey val="0"/>
              <c:showVal val="1"/>
              <c:showCatName val="0"/>
              <c:showSerName val="0"/>
              <c:showPercent val="0"/>
              <c:showBubbleSize val="0"/>
            </c:dLbl>
            <c:dLbl>
              <c:idx val="1"/>
              <c:layout>
                <c:manualLayout>
                  <c:x val="-1.2731334408020093E-17"/>
                  <c:y val="-9.2592592592592952E-3"/>
                </c:manualLayout>
              </c:layout>
              <c:tx>
                <c:rich>
                  <a:bodyPr/>
                  <a:lstStyle/>
                  <a:p>
                    <a:r>
                      <a:rPr lang="en-US" sz="2000" b="1"/>
                      <a:t>75%</a:t>
                    </a:r>
                  </a:p>
                </c:rich>
              </c:tx>
              <c:dLblPos val="bestFit"/>
              <c:showLegendKey val="0"/>
              <c:showVal val="1"/>
              <c:showCatName val="0"/>
              <c:showSerName val="0"/>
              <c:showPercent val="0"/>
              <c:showBubbleSize val="0"/>
            </c:dLbl>
            <c:txPr>
              <a:bodyPr/>
              <a:lstStyle/>
              <a:p>
                <a:pPr>
                  <a:defRPr sz="2000"/>
                </a:pPr>
                <a:endParaRPr lang="en-US"/>
              </a:p>
            </c:txPr>
            <c:showLegendKey val="0"/>
            <c:showVal val="0"/>
            <c:showCatName val="0"/>
            <c:showSerName val="0"/>
            <c:showPercent val="0"/>
            <c:showBubbleSize val="0"/>
          </c:dLbls>
          <c:cat>
            <c:strRef>
              <c:f>Sheet1!$A$3:$A$4</c:f>
              <c:strCache>
                <c:ptCount val="2"/>
                <c:pt idx="0">
                  <c:v>Influenza B-Yamagata</c:v>
                </c:pt>
                <c:pt idx="1">
                  <c:v>Influenza B- Victoria</c:v>
                </c:pt>
              </c:strCache>
            </c:strRef>
          </c:cat>
          <c:val>
            <c:numRef>
              <c:f>Sheet1!$B$3:$B$4</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5C01A14-8580-4458-916B-04C235F67B31}" type="datetimeFigureOut">
              <a:rPr lang="en-US" smtClean="0"/>
              <a:pPr/>
              <a:t>9/20/2013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31A5B52-A8DF-444C-A182-082E70C5F8E0}" type="slidenum">
              <a:rPr lang="en-US" smtClean="0"/>
              <a:pPr/>
              <a:t>‹#›</a:t>
            </a:fld>
            <a:endParaRPr lang="en-US"/>
          </a:p>
        </p:txBody>
      </p:sp>
    </p:spTree>
    <p:extLst>
      <p:ext uri="{BB962C8B-B14F-4D97-AF65-F5344CB8AC3E}">
        <p14:creationId xmlns:p14="http://schemas.microsoft.com/office/powerpoint/2010/main" val="2412192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EB5F9830-F91F-4185-8EC6-AD514967A718}" type="slidenum">
              <a:rPr lang="en-US"/>
              <a:pPr/>
              <a:t>‹#›</a:t>
            </a:fld>
            <a:endParaRPr lang="en-US"/>
          </a:p>
        </p:txBody>
      </p:sp>
    </p:spTree>
    <p:extLst>
      <p:ext uri="{BB962C8B-B14F-4D97-AF65-F5344CB8AC3E}">
        <p14:creationId xmlns:p14="http://schemas.microsoft.com/office/powerpoint/2010/main" val="21770341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F9830-F91F-4185-8EC6-AD514967A718}" type="slidenum">
              <a:rPr lang="en-US" smtClean="0"/>
              <a:pPr/>
              <a:t>2</a:t>
            </a:fld>
            <a:endParaRPr lang="en-US"/>
          </a:p>
        </p:txBody>
      </p:sp>
    </p:spTree>
    <p:extLst>
      <p:ext uri="{BB962C8B-B14F-4D97-AF65-F5344CB8AC3E}">
        <p14:creationId xmlns:p14="http://schemas.microsoft.com/office/powerpoint/2010/main" val="2726023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15000"/>
              </a:lnSpc>
              <a:spcBef>
                <a:spcPts val="611"/>
              </a:spcBef>
            </a:pPr>
            <a:endParaRPr lang="en-US" sz="1000" b="1" dirty="0">
              <a:ea typeface="Calibri"/>
              <a:cs typeface="Calibri"/>
            </a:endParaRPr>
          </a:p>
          <a:p>
            <a:pPr>
              <a:buFont typeface="Arial" pitchFamily="34" charset="0"/>
              <a:buChar char="•"/>
            </a:pPr>
            <a:r>
              <a:rPr lang="en-US" sz="1000" dirty="0" err="1">
                <a:latin typeface="Arial" pitchFamily="34" charset="0"/>
              </a:rPr>
              <a:t>Virologic</a:t>
            </a:r>
            <a:r>
              <a:rPr lang="en-US" sz="1000" dirty="0">
                <a:latin typeface="Arial" pitchFamily="34" charset="0"/>
              </a:rPr>
              <a:t> Surveillance, the arm of surveillance that most impacts the lab, is key to monitoring circulating influenza viruses:</a:t>
            </a:r>
          </a:p>
          <a:p>
            <a:pPr lvl="1">
              <a:buFont typeface="Arial" pitchFamily="34" charset="0"/>
              <a:buChar char="•"/>
            </a:pPr>
            <a:r>
              <a:rPr lang="en-US" sz="1000" dirty="0">
                <a:latin typeface="Arial" pitchFamily="34" charset="0"/>
              </a:rPr>
              <a:t>provides situational awareness, </a:t>
            </a:r>
            <a:r>
              <a:rPr lang="en-US" sz="1000" dirty="0" err="1">
                <a:latin typeface="Arial" pitchFamily="34" charset="0"/>
              </a:rPr>
              <a:t>i.e</a:t>
            </a:r>
            <a:r>
              <a:rPr lang="en-US" sz="1000" dirty="0">
                <a:latin typeface="Arial" pitchFamily="34" charset="0"/>
              </a:rPr>
              <a:t>….</a:t>
            </a:r>
          </a:p>
          <a:p>
            <a:pPr lvl="2">
              <a:buFont typeface="Arial" pitchFamily="34" charset="0"/>
              <a:buChar char="•"/>
            </a:pPr>
            <a:r>
              <a:rPr lang="en-US" sz="1000" b="1" dirty="0">
                <a:latin typeface="Arial" pitchFamily="34" charset="0"/>
              </a:rPr>
              <a:t>Percent positivity is lab-based surrogate for influenza prevalence </a:t>
            </a:r>
          </a:p>
          <a:p>
            <a:pPr lvl="1">
              <a:buFont typeface="Arial" pitchFamily="34" charset="0"/>
              <a:buChar char="•"/>
            </a:pPr>
            <a:r>
              <a:rPr lang="en-US" sz="1000" dirty="0">
                <a:latin typeface="Arial" pitchFamily="34" charset="0"/>
              </a:rPr>
              <a:t>allows for detection of novel viruses</a:t>
            </a:r>
          </a:p>
          <a:p>
            <a:pPr lvl="1">
              <a:buFont typeface="Arial" pitchFamily="34" charset="0"/>
              <a:buChar char="•"/>
            </a:pPr>
            <a:r>
              <a:rPr lang="en-US" sz="1000" dirty="0">
                <a:latin typeface="Arial" pitchFamily="34" charset="0"/>
              </a:rPr>
              <a:t> informs vaccine strain selection, and…</a:t>
            </a:r>
          </a:p>
          <a:p>
            <a:pPr lvl="1">
              <a:buFont typeface="Arial" pitchFamily="34" charset="0"/>
              <a:buChar char="•"/>
            </a:pPr>
            <a:r>
              <a:rPr lang="en-US" sz="1000" dirty="0">
                <a:latin typeface="Arial" pitchFamily="34" charset="0"/>
              </a:rPr>
              <a:t>allows antiviral resistance to be detected and monitored</a:t>
            </a:r>
          </a:p>
          <a:p>
            <a:pPr lvl="1">
              <a:buFont typeface="Arial" pitchFamily="34" charset="0"/>
              <a:buNone/>
            </a:pPr>
            <a:r>
              <a:rPr lang="en-US" sz="1000" dirty="0">
                <a:latin typeface="Arial" pitchFamily="34" charset="0"/>
              </a:rPr>
              <a:t>	</a:t>
            </a:r>
          </a:p>
          <a:p>
            <a:pPr>
              <a:buFont typeface="Arial" pitchFamily="34" charset="0"/>
              <a:buChar char="•"/>
            </a:pPr>
            <a:r>
              <a:rPr lang="en-US" sz="1000" dirty="0">
                <a:latin typeface="Arial" pitchFamily="34" charset="0"/>
              </a:rPr>
              <a:t>PHLs play a principle and central role in </a:t>
            </a:r>
            <a:r>
              <a:rPr lang="en-US" sz="1000" dirty="0" err="1">
                <a:latin typeface="Arial" pitchFamily="34" charset="0"/>
              </a:rPr>
              <a:t>virologic</a:t>
            </a:r>
            <a:r>
              <a:rPr lang="en-US" sz="1000" dirty="0">
                <a:latin typeface="Arial" pitchFamily="34" charset="0"/>
              </a:rPr>
              <a:t> surveillance by:</a:t>
            </a:r>
          </a:p>
          <a:p>
            <a:pPr lvl="1">
              <a:buFont typeface="Arial" pitchFamily="34" charset="0"/>
              <a:buChar char="•"/>
            </a:pPr>
            <a:r>
              <a:rPr lang="en-US" sz="1000" dirty="0">
                <a:latin typeface="Arial" pitchFamily="34" charset="0"/>
              </a:rPr>
              <a:t> routinely provide weekly reports to CDC that quantify the </a:t>
            </a:r>
            <a:r>
              <a:rPr lang="en-US" sz="1000" b="1" dirty="0">
                <a:latin typeface="Arial" pitchFamily="34" charset="0"/>
              </a:rPr>
              <a:t># of specimens tested </a:t>
            </a:r>
            <a:r>
              <a:rPr lang="en-US" sz="1000" dirty="0">
                <a:latin typeface="Arial" pitchFamily="34" charset="0"/>
              </a:rPr>
              <a:t>and the </a:t>
            </a:r>
            <a:r>
              <a:rPr lang="en-US" sz="1000" b="1" dirty="0">
                <a:latin typeface="Arial" pitchFamily="34" charset="0"/>
              </a:rPr>
              <a:t># of specimens positive </a:t>
            </a:r>
            <a:r>
              <a:rPr lang="en-US" sz="1000" dirty="0">
                <a:latin typeface="Arial" pitchFamily="34" charset="0"/>
              </a:rPr>
              <a:t>(including the  type, subtype of virus age group)</a:t>
            </a:r>
          </a:p>
          <a:p>
            <a:pPr lvl="1">
              <a:buFont typeface="Arial" pitchFamily="34" charset="0"/>
              <a:buChar char="•"/>
            </a:pPr>
            <a:r>
              <a:rPr lang="en-US" sz="1000" dirty="0">
                <a:latin typeface="Arial" pitchFamily="34" charset="0"/>
              </a:rPr>
              <a:t>routinely forward virus isolates and positive specimens(or extracts) to CDC for further characterization</a:t>
            </a:r>
          </a:p>
          <a:p>
            <a:pPr lvl="2">
              <a:buFont typeface="Arial" pitchFamily="34" charset="0"/>
              <a:buChar char="•"/>
            </a:pPr>
            <a:r>
              <a:rPr lang="en-US" sz="1000" dirty="0">
                <a:latin typeface="Arial" pitchFamily="34" charset="0"/>
              </a:rPr>
              <a:t>can be either seasonal viruses or suspect novel viruses</a:t>
            </a:r>
          </a:p>
          <a:p>
            <a:pPr lvl="2">
              <a:buFont typeface="Arial" pitchFamily="34" charset="0"/>
              <a:buChar char="•"/>
            </a:pPr>
            <a:r>
              <a:rPr lang="en-US" sz="1000" dirty="0">
                <a:latin typeface="Arial" pitchFamily="34" charset="0"/>
              </a:rPr>
              <a:t>to CDC directly or via contract PHLs (Hear more about guidelines for this during teleconferences later today and next Tuesday</a:t>
            </a:r>
          </a:p>
          <a:p>
            <a:pPr marL="931774" lvl="2" defTabSz="931774">
              <a:buFont typeface="Arial" pitchFamily="34" charset="0"/>
              <a:buChar char="•"/>
              <a:defRPr/>
            </a:pPr>
            <a:r>
              <a:rPr lang="en-US" sz="1000" b="1" dirty="0">
                <a:sym typeface="Wingdings" pitchFamily="2" charset="2"/>
              </a:rPr>
              <a:t>Vaccine strain selection </a:t>
            </a:r>
            <a:r>
              <a:rPr lang="en-US" sz="1000" dirty="0">
                <a:sym typeface="Wingdings" pitchFamily="2" charset="2"/>
              </a:rPr>
              <a:t>is carried out by CDC; however, it is critically important that PHLs consistently provide specimens/isolates to CDC  throughout the year to support this effort</a:t>
            </a:r>
            <a:endParaRPr lang="en-US" sz="1000" dirty="0">
              <a:latin typeface="Arial" pitchFamily="34" charset="0"/>
            </a:endParaRPr>
          </a:p>
          <a:p>
            <a:pPr lvl="1">
              <a:buFont typeface="Arial" pitchFamily="34" charset="0"/>
              <a:buChar char="•"/>
            </a:pPr>
            <a:r>
              <a:rPr lang="en-US" sz="1000" dirty="0">
                <a:latin typeface="Arial" pitchFamily="34" charset="0"/>
              </a:rPr>
              <a:t>0f course, the primary diagnostic test employed by PHLs is: CDC Flu </a:t>
            </a:r>
            <a:r>
              <a:rPr lang="en-US" sz="1000" dirty="0" err="1">
                <a:latin typeface="Arial" pitchFamily="34" charset="0"/>
              </a:rPr>
              <a:t>rRT</a:t>
            </a:r>
            <a:r>
              <a:rPr lang="en-US" sz="1000" dirty="0">
                <a:latin typeface="Arial" pitchFamily="34" charset="0"/>
              </a:rPr>
              <a:t>-PCR </a:t>
            </a:r>
            <a:r>
              <a:rPr lang="en-US" sz="1000" dirty="0" err="1">
                <a:latin typeface="Arial" pitchFamily="34" charset="0"/>
              </a:rPr>
              <a:t>Dx</a:t>
            </a:r>
            <a:r>
              <a:rPr lang="en-US" sz="1000" dirty="0">
                <a:latin typeface="Arial" pitchFamily="34" charset="0"/>
              </a:rPr>
              <a:t> Panel</a:t>
            </a:r>
          </a:p>
          <a:p>
            <a:pPr lvl="3">
              <a:buFont typeface="Arial" pitchFamily="34" charset="0"/>
              <a:buChar char="•"/>
            </a:pPr>
            <a:r>
              <a:rPr lang="en-US" sz="1000" dirty="0">
                <a:latin typeface="Arial" pitchFamily="34" charset="0"/>
              </a:rPr>
              <a:t>Other tests might be variably used in addition.</a:t>
            </a:r>
          </a:p>
          <a:p>
            <a:pPr lvl="3">
              <a:buFont typeface="Arial" pitchFamily="34" charset="0"/>
              <a:buChar char="•"/>
            </a:pPr>
            <a:r>
              <a:rPr lang="en-US" sz="1000" dirty="0">
                <a:latin typeface="Arial" pitchFamily="34" charset="0"/>
              </a:rPr>
              <a:t>Provides highest sensitivity and specificity, uniformity across all PHLs and ability to detect novel influenza A viruses as demonstrated first during the 2009 H1N1 pandemic and more recently during the emergence of the various flu A variants</a:t>
            </a:r>
          </a:p>
          <a:p>
            <a:pPr lvl="0">
              <a:buFont typeface="Arial" pitchFamily="34" charset="0"/>
              <a:buChar char="•"/>
            </a:pPr>
            <a:r>
              <a:rPr lang="en-US" sz="1000" b="1" dirty="0">
                <a:latin typeface="Arial" pitchFamily="34" charset="0"/>
              </a:rPr>
              <a:t>Jumping ahead a bit (and to plant the seed), in the context of the Influenza </a:t>
            </a:r>
            <a:r>
              <a:rPr lang="en-US" sz="1000" b="1" dirty="0" err="1">
                <a:latin typeface="Arial" pitchFamily="34" charset="0"/>
              </a:rPr>
              <a:t>Virologic</a:t>
            </a:r>
            <a:r>
              <a:rPr lang="en-US" sz="1000" b="1" dirty="0">
                <a:latin typeface="Arial" pitchFamily="34" charset="0"/>
              </a:rPr>
              <a:t> </a:t>
            </a:r>
            <a:r>
              <a:rPr lang="en-US" sz="1000" b="1" dirty="0" err="1">
                <a:latin typeface="Arial" pitchFamily="34" charset="0"/>
              </a:rPr>
              <a:t>Surv</a:t>
            </a:r>
            <a:r>
              <a:rPr lang="en-US" sz="1000" b="1" dirty="0">
                <a:latin typeface="Arial" pitchFamily="34" charset="0"/>
              </a:rPr>
              <a:t>. Right-size project, which I will discuss shortly, one needs to ask how much testing needs to be done in our individual labs and countrywide to achieve these</a:t>
            </a:r>
          </a:p>
          <a:p>
            <a:pPr>
              <a:lnSpc>
                <a:spcPct val="115000"/>
              </a:lnSpc>
              <a:spcBef>
                <a:spcPts val="611"/>
              </a:spcBef>
            </a:pPr>
            <a:endParaRPr lang="en-US" sz="1000" dirty="0">
              <a:ea typeface="Calibri"/>
              <a:cs typeface="Calibri"/>
            </a:endParaRPr>
          </a:p>
        </p:txBody>
      </p:sp>
      <p:sp>
        <p:nvSpPr>
          <p:cNvPr id="4" name="Slide Number Placeholder 3"/>
          <p:cNvSpPr>
            <a:spLocks noGrp="1"/>
          </p:cNvSpPr>
          <p:nvPr>
            <p:ph type="sldNum" sz="quarter" idx="10"/>
          </p:nvPr>
        </p:nvSpPr>
        <p:spPr/>
        <p:txBody>
          <a:bodyPr/>
          <a:lstStyle/>
          <a:p>
            <a:fld id="{8468C71E-4441-4A90-B891-E24C2C48245C}"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350" rtl="0" eaLnBrk="1" fontAlgn="base" latinLnBrk="0" hangingPunct="1">
              <a:lnSpc>
                <a:spcPct val="100000"/>
              </a:lnSpc>
              <a:spcBef>
                <a:spcPct val="30000"/>
              </a:spcBef>
              <a:spcAft>
                <a:spcPct val="0"/>
              </a:spcAft>
              <a:buClrTx/>
              <a:buSzTx/>
              <a:buFont typeface="Arial" pitchFamily="34" charset="0"/>
              <a:buChar char="•"/>
              <a:tabLst/>
              <a:defRPr/>
            </a:pPr>
            <a:r>
              <a:rPr lang="en-US" sz="1000" dirty="0" smtClean="0">
                <a:ea typeface="Calibri"/>
                <a:cs typeface="Calibri"/>
              </a:rPr>
              <a:t>Issues that came to light  during the </a:t>
            </a:r>
            <a:r>
              <a:rPr lang="en-US" sz="1000" b="1" dirty="0" smtClean="0">
                <a:ea typeface="Calibri"/>
                <a:cs typeface="Calibri"/>
              </a:rPr>
              <a:t>ARR</a:t>
            </a:r>
            <a:r>
              <a:rPr lang="en-US" sz="1000" dirty="0" smtClean="0">
                <a:ea typeface="Calibri"/>
                <a:cs typeface="Calibri"/>
              </a:rPr>
              <a:t> and recognized even before the pandemic include:</a:t>
            </a:r>
          </a:p>
          <a:p>
            <a:pPr marL="806546" lvl="1" indent="-349370">
              <a:lnSpc>
                <a:spcPct val="115000"/>
              </a:lnSpc>
              <a:spcBef>
                <a:spcPts val="611"/>
              </a:spcBef>
              <a:buFont typeface="Arial" pitchFamily="34" charset="0"/>
              <a:buChar char="•"/>
            </a:pPr>
            <a:r>
              <a:rPr lang="en-US" sz="1000" dirty="0" smtClean="0">
                <a:ea typeface="Calibri"/>
                <a:cs typeface="Calibri"/>
              </a:rPr>
              <a:t>A statistical, systematic approach to </a:t>
            </a:r>
            <a:r>
              <a:rPr lang="en-US" sz="1000" dirty="0" err="1" smtClean="0">
                <a:ea typeface="Calibri"/>
                <a:cs typeface="Calibri"/>
              </a:rPr>
              <a:t>virologic</a:t>
            </a:r>
            <a:r>
              <a:rPr lang="en-US" sz="1000" dirty="0" smtClean="0">
                <a:ea typeface="Calibri"/>
                <a:cs typeface="Calibri"/>
              </a:rPr>
              <a:t> surveillance is lacking</a:t>
            </a:r>
          </a:p>
          <a:p>
            <a:pPr marL="806546" lvl="1" indent="-349370">
              <a:lnSpc>
                <a:spcPct val="115000"/>
              </a:lnSpc>
              <a:spcBef>
                <a:spcPts val="611"/>
              </a:spcBef>
              <a:buFont typeface="Arial" pitchFamily="34" charset="0"/>
              <a:buChar char="•"/>
            </a:pPr>
            <a:r>
              <a:rPr lang="en-US" sz="1000" dirty="0" smtClean="0">
                <a:ea typeface="Calibri"/>
                <a:cs typeface="Calibri"/>
              </a:rPr>
              <a:t>Lack of uniform standards and data from state to state and difficulty in balancing state/local demands on capacity with national surveillance needs</a:t>
            </a:r>
          </a:p>
          <a:p>
            <a:pPr marL="806546" lvl="1" indent="-349370">
              <a:lnSpc>
                <a:spcPct val="115000"/>
              </a:lnSpc>
              <a:spcBef>
                <a:spcPts val="611"/>
              </a:spcBef>
              <a:buFont typeface="Arial" pitchFamily="34" charset="0"/>
              <a:buChar char="•"/>
            </a:pPr>
            <a:r>
              <a:rPr lang="en-US" sz="1000" dirty="0" smtClean="0">
                <a:ea typeface="Calibri"/>
                <a:cs typeface="Calibri"/>
              </a:rPr>
              <a:t>Widely varying capabilities and capacities among PHLs meant that lab capacity was often a driver of testing decisions to support surveillance</a:t>
            </a:r>
          </a:p>
          <a:p>
            <a:pPr marL="806546" lvl="1" indent="-349370">
              <a:lnSpc>
                <a:spcPct val="115000"/>
              </a:lnSpc>
              <a:spcBef>
                <a:spcPts val="611"/>
              </a:spcBef>
              <a:buFont typeface="Arial" pitchFamily="34" charset="0"/>
              <a:buChar char="•"/>
            </a:pPr>
            <a:r>
              <a:rPr lang="en-US" sz="1000" dirty="0" smtClean="0">
                <a:ea typeface="Calibri"/>
                <a:cs typeface="Calibri"/>
              </a:rPr>
              <a:t>During the past several years, there has been significant funding to build lab capacity including: </a:t>
            </a:r>
            <a:endParaRPr lang="en-US" sz="1000" dirty="0" smtClean="0">
              <a:ea typeface="Calibri"/>
              <a:cs typeface="Times New Roman"/>
            </a:endParaRPr>
          </a:p>
          <a:p>
            <a:pPr marL="1085850" marR="0" lvl="2" indent="-171450" algn="l" defTabSz="914350" rtl="0" eaLnBrk="1" fontAlgn="base" latinLnBrk="0" hangingPunct="1">
              <a:lnSpc>
                <a:spcPct val="100000"/>
              </a:lnSpc>
              <a:spcBef>
                <a:spcPct val="30000"/>
              </a:spcBef>
              <a:spcAft>
                <a:spcPct val="0"/>
              </a:spcAft>
              <a:buClrTx/>
              <a:buSzTx/>
              <a:buFont typeface="Arial" pitchFamily="34" charset="0"/>
              <a:buChar char="•"/>
              <a:tabLst/>
              <a:defRPr/>
            </a:pPr>
            <a:r>
              <a:rPr lang="en-US" sz="1000" dirty="0" smtClean="0">
                <a:ea typeface="Calibri"/>
                <a:cs typeface="Calibri"/>
              </a:rPr>
              <a:t>With potential declines in funding likely, </a:t>
            </a:r>
            <a:r>
              <a:rPr lang="en-US" sz="1000" baseline="0" dirty="0" smtClean="0">
                <a:ea typeface="Calibri"/>
                <a:cs typeface="Calibri"/>
              </a:rPr>
              <a:t> need to sustain</a:t>
            </a:r>
            <a:r>
              <a:rPr lang="en-US" sz="1000" dirty="0" smtClean="0">
                <a:ea typeface="Calibri"/>
                <a:cs typeface="Calibri"/>
              </a:rPr>
              <a:t> this capacity</a:t>
            </a:r>
            <a:r>
              <a:rPr lang="en-US" sz="1000" baseline="0" dirty="0" smtClean="0">
                <a:ea typeface="Calibri"/>
                <a:cs typeface="Calibri"/>
              </a:rPr>
              <a:t> by improving efficiency</a:t>
            </a:r>
            <a:r>
              <a:rPr lang="en-US" sz="1000" dirty="0" smtClean="0">
                <a:ea typeface="Calibri"/>
                <a:cs typeface="Calibri"/>
              </a:rPr>
              <a:t>?</a:t>
            </a:r>
          </a:p>
          <a:p>
            <a:pPr marL="1085850" lvl="2" indent="-171450" defTabSz="914350">
              <a:buFont typeface="Arial" pitchFamily="34" charset="0"/>
              <a:buChar char="•"/>
              <a:defRPr/>
            </a:pPr>
            <a:endParaRPr lang="en-US" sz="1000" baseline="0" dirty="0" smtClean="0"/>
          </a:p>
          <a:p>
            <a:pPr marL="171441" indent="-171441" defTabSz="914350">
              <a:buFont typeface="Arial" pitchFamily="34" charset="0"/>
              <a:buChar char="•"/>
              <a:defRPr/>
            </a:pPr>
            <a:r>
              <a:rPr lang="en-US" sz="1000" b="1" strike="noStrike" baseline="0" dirty="0" smtClean="0"/>
              <a:t>The project began nearly 3 years ago </a:t>
            </a:r>
            <a:r>
              <a:rPr lang="en-US" sz="1000" strike="noStrike" baseline="0" dirty="0" smtClean="0"/>
              <a:t>and</a:t>
            </a:r>
            <a:r>
              <a:rPr lang="en-US" sz="1000" dirty="0"/>
              <a:t> has been shepherded by a </a:t>
            </a:r>
            <a:r>
              <a:rPr lang="en-US" sz="1000" b="1" dirty="0"/>
              <a:t>lead workgroup </a:t>
            </a:r>
            <a:r>
              <a:rPr lang="en-US" sz="1000" dirty="0"/>
              <a:t>comprised of members of the APHL flu subcommittee, leadership and staff from the CDC Influenza Division, and current and former APHL staff. </a:t>
            </a:r>
            <a:r>
              <a:rPr lang="en-US" sz="1000" dirty="0" smtClean="0"/>
              <a:t>. </a:t>
            </a:r>
            <a:endParaRPr lang="en-US" sz="1000" dirty="0"/>
          </a:p>
          <a:p>
            <a:pPr marL="171441" indent="-171441">
              <a:buFont typeface="Arial" pitchFamily="34" charset="0"/>
              <a:buChar char="•"/>
            </a:pPr>
            <a:r>
              <a:rPr lang="en-US" sz="1000" dirty="0"/>
              <a:t>One of the first tasks was development of a Charter which was approved in April 2011 and is shown on this slide. The groups mentioned above all worked to create this document and it has been invaluable in guiding the project</a:t>
            </a:r>
          </a:p>
          <a:p>
            <a:endParaRPr lang="en-US" dirty="0"/>
          </a:p>
        </p:txBody>
      </p:sp>
      <p:sp>
        <p:nvSpPr>
          <p:cNvPr id="4" name="Slide Number Placeholder 3"/>
          <p:cNvSpPr>
            <a:spLocks noGrp="1"/>
          </p:cNvSpPr>
          <p:nvPr>
            <p:ph type="sldNum" sz="quarter" idx="10"/>
          </p:nvPr>
        </p:nvSpPr>
        <p:spPr/>
        <p:txBody>
          <a:bodyPr/>
          <a:lstStyle/>
          <a:p>
            <a:fld id="{847F7C25-E300-4B7C-BEB0-505CB0842B5E}" type="slidenum">
              <a:rPr lang="en-US" smtClean="0"/>
              <a:pPr/>
              <a:t>21</a:t>
            </a:fld>
            <a:endParaRPr lang="en-US" dirty="0"/>
          </a:p>
        </p:txBody>
      </p:sp>
    </p:spTree>
    <p:extLst>
      <p:ext uri="{BB962C8B-B14F-4D97-AF65-F5344CB8AC3E}">
        <p14:creationId xmlns:p14="http://schemas.microsoft.com/office/powerpoint/2010/main" val="2011640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a:buFont typeface="Arial" pitchFamily="34" charset="0"/>
              <a:buNone/>
            </a:pPr>
            <a:endParaRPr lang="en-US" dirty="0"/>
          </a:p>
          <a:p>
            <a:pPr>
              <a:buFont typeface="Arial" pitchFamily="34" charset="0"/>
              <a:buChar char="•"/>
            </a:pPr>
            <a:r>
              <a:rPr lang="en-US" dirty="0"/>
              <a:t>The Charter </a:t>
            </a:r>
            <a:r>
              <a:rPr lang="en-US" dirty="0" smtClean="0"/>
              <a:t> </a:t>
            </a:r>
            <a:r>
              <a:rPr lang="en-US" dirty="0"/>
              <a:t>defined several </a:t>
            </a:r>
            <a:r>
              <a:rPr lang="en-US" b="1" i="1" dirty="0"/>
              <a:t>Project Objectives</a:t>
            </a:r>
          </a:p>
          <a:p>
            <a:pPr lvl="1">
              <a:buFont typeface="Arial" pitchFamily="34" charset="0"/>
              <a:buChar char="•"/>
            </a:pPr>
            <a:r>
              <a:rPr lang="en-US" dirty="0"/>
              <a:t>You can essentially read these</a:t>
            </a:r>
          </a:p>
          <a:p>
            <a:pPr lvl="1">
              <a:buFont typeface="Arial" pitchFamily="34" charset="0"/>
              <a:buChar char="•"/>
            </a:pPr>
            <a:r>
              <a:rPr lang="en-US" dirty="0"/>
              <a:t>No need to read sub-bullet under third bullet</a:t>
            </a:r>
          </a:p>
          <a:p>
            <a:pPr lvl="0">
              <a:buFont typeface="Arial" pitchFamily="34" charset="0"/>
              <a:buChar char="•"/>
            </a:pPr>
            <a:endParaRPr lang="en-US" dirty="0"/>
          </a:p>
          <a:p>
            <a:pPr lvl="0">
              <a:buFont typeface="Arial" pitchFamily="34" charset="0"/>
              <a:buChar char="•"/>
            </a:pPr>
            <a:r>
              <a:rPr lang="en-US" dirty="0"/>
              <a:t>The question has been posed</a:t>
            </a:r>
            <a:r>
              <a:rPr lang="en-US" i="1" dirty="0"/>
              <a:t>: </a:t>
            </a:r>
            <a:r>
              <a:rPr lang="en-US" b="1" i="1" dirty="0"/>
              <a:t>Why “right size”?</a:t>
            </a:r>
          </a:p>
          <a:p>
            <a:pPr lvl="1">
              <a:buFont typeface="Arial" pitchFamily="34" charset="0"/>
              <a:buChar char="•"/>
            </a:pPr>
            <a:r>
              <a:rPr lang="en-US" dirty="0"/>
              <a:t>This does not imply “downsize”</a:t>
            </a:r>
          </a:p>
          <a:p>
            <a:pPr lvl="1">
              <a:buFont typeface="Arial" pitchFamily="34" charset="0"/>
              <a:buChar char="•"/>
            </a:pPr>
            <a:r>
              <a:rPr lang="en-US" dirty="0"/>
              <a:t>We mean “right”   in the context of the </a:t>
            </a:r>
            <a:r>
              <a:rPr lang="en-US" b="1" dirty="0"/>
              <a:t>correct/optimal</a:t>
            </a:r>
            <a:r>
              <a:rPr lang="en-US" dirty="0"/>
              <a:t>, size</a:t>
            </a:r>
          </a:p>
          <a:p>
            <a:pPr lvl="1">
              <a:buFont typeface="Arial" pitchFamily="34" charset="0"/>
              <a:buChar char="•"/>
            </a:pPr>
            <a:r>
              <a:rPr lang="en-US" dirty="0"/>
              <a:t>Some states(after they go through the right-size process, which will be briefly described)  might find they need to do more </a:t>
            </a:r>
            <a:r>
              <a:rPr lang="en-US" dirty="0" err="1"/>
              <a:t>virologic</a:t>
            </a:r>
            <a:r>
              <a:rPr lang="en-US" dirty="0"/>
              <a:t> </a:t>
            </a:r>
            <a:r>
              <a:rPr lang="en-US" dirty="0" err="1"/>
              <a:t>surv</a:t>
            </a:r>
            <a:r>
              <a:rPr lang="en-US" dirty="0"/>
              <a:t>., some less and some may be doing it “just right” for their jurisdiction and in  support of national surveillance needs!</a:t>
            </a:r>
          </a:p>
        </p:txBody>
      </p:sp>
      <p:sp>
        <p:nvSpPr>
          <p:cNvPr id="17412" name="Slide Number Placeholder 3"/>
          <p:cNvSpPr>
            <a:spLocks noGrp="1"/>
          </p:cNvSpPr>
          <p:nvPr>
            <p:ph type="sldNum" sz="quarter" idx="5"/>
          </p:nvPr>
        </p:nvSpPr>
        <p:spPr>
          <a:noFill/>
          <a:ln>
            <a:miter lim="800000"/>
            <a:headEnd/>
            <a:tailEnd/>
          </a:ln>
        </p:spPr>
        <p:txBody>
          <a:bodyPr/>
          <a:lstStyle/>
          <a:p>
            <a:fld id="{68F68D3D-73AB-4A3C-8EEA-8AAD5B08A4BC}" type="slidenum">
              <a:rPr lang="en-US" smtClean="0"/>
              <a:pPr/>
              <a:t>22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US" sz="1000" b="1" dirty="0"/>
              <a:t>Pete</a:t>
            </a:r>
          </a:p>
          <a:p>
            <a:pPr>
              <a:buFont typeface="Arial" pitchFamily="34" charset="0"/>
              <a:buChar char="•"/>
            </a:pPr>
            <a:r>
              <a:rPr lang="en-US" sz="1000" dirty="0"/>
              <a:t>The Charter also defined </a:t>
            </a:r>
            <a:r>
              <a:rPr lang="en-US" sz="1000" b="1" i="1" dirty="0"/>
              <a:t>key deliverables </a:t>
            </a:r>
            <a:r>
              <a:rPr lang="en-US" sz="1000" dirty="0"/>
              <a:t>for the Project</a:t>
            </a:r>
          </a:p>
          <a:p>
            <a:pPr lvl="1">
              <a:buFont typeface="Arial" pitchFamily="34" charset="0"/>
              <a:buChar char="•"/>
            </a:pPr>
            <a:r>
              <a:rPr lang="en-US" sz="1000" dirty="0"/>
              <a:t>These deliverables now reside in what is called the </a:t>
            </a:r>
            <a:r>
              <a:rPr lang="en-US" sz="1000" b="1" dirty="0"/>
              <a:t>Influenza </a:t>
            </a:r>
            <a:r>
              <a:rPr lang="en-US" sz="1000" b="1" dirty="0" err="1"/>
              <a:t>Virologic</a:t>
            </a:r>
            <a:r>
              <a:rPr lang="en-US" sz="1000" b="1" dirty="0"/>
              <a:t> Surveillance Right Size Roadmap</a:t>
            </a:r>
            <a:r>
              <a:rPr lang="en-US" sz="1000" dirty="0"/>
              <a:t> Document</a:t>
            </a:r>
          </a:p>
          <a:p>
            <a:pPr marL="628615" lvl="1" indent="-171441">
              <a:buFont typeface="Arial" pitchFamily="34" charset="0"/>
              <a:buChar char="•"/>
            </a:pPr>
            <a:r>
              <a:rPr lang="en-US" sz="1000" b="1" i="1" dirty="0"/>
              <a:t>Why call it a Roadmap?  </a:t>
            </a:r>
          </a:p>
          <a:p>
            <a:pPr marL="1085790" lvl="2" indent="-171441">
              <a:buFont typeface="Arial" pitchFamily="34" charset="0"/>
              <a:buChar char="•"/>
            </a:pPr>
            <a:r>
              <a:rPr lang="en-US" sz="1000" dirty="0"/>
              <a:t>This document helps us identify where we are now and where we want to get to in terms of more effective, efficient </a:t>
            </a:r>
            <a:r>
              <a:rPr lang="en-US" sz="1000" dirty="0" err="1"/>
              <a:t>virologic</a:t>
            </a:r>
            <a:r>
              <a:rPr lang="en-US" sz="1000" dirty="0"/>
              <a:t> surveillance…this document provides a map of how we might want to do this. </a:t>
            </a:r>
          </a:p>
          <a:p>
            <a:pPr marL="1085790" lvl="2" indent="-171441">
              <a:buFont typeface="Arial" pitchFamily="34" charset="0"/>
              <a:buChar char="•"/>
            </a:pPr>
            <a:r>
              <a:rPr lang="en-US" sz="1000" dirty="0"/>
              <a:t>Can also think of this as </a:t>
            </a:r>
            <a:r>
              <a:rPr lang="en-US" sz="1000" b="1" dirty="0"/>
              <a:t>a structured document to provide information, guidance, suggestions and  best practices to help create a more efficient, more effective and more cost effective system for </a:t>
            </a:r>
            <a:r>
              <a:rPr lang="en-US" sz="1000" b="1" dirty="0" err="1"/>
              <a:t>virologic</a:t>
            </a:r>
            <a:r>
              <a:rPr lang="en-US" sz="1000" b="1" dirty="0"/>
              <a:t> surveillance</a:t>
            </a:r>
            <a:r>
              <a:rPr lang="en-US" sz="1000" dirty="0"/>
              <a:t> that serves us not only at the local and state levels, which is this audience’s primary concern, but at the national level as well. </a:t>
            </a:r>
          </a:p>
          <a:p>
            <a:pPr marL="171441" indent="-171441">
              <a:buFont typeface="Arial" pitchFamily="34" charset="0"/>
              <a:buChar char="•"/>
            </a:pPr>
            <a:r>
              <a:rPr lang="en-US" sz="1000" b="1" dirty="0"/>
              <a:t>Document </a:t>
            </a:r>
            <a:r>
              <a:rPr lang="en-US" sz="1000" b="1" dirty="0" smtClean="0"/>
              <a:t>includes:</a:t>
            </a:r>
          </a:p>
          <a:p>
            <a:pPr marL="628641" lvl="1" indent="-171441">
              <a:buFont typeface="Arial" pitchFamily="34" charset="0"/>
              <a:buChar char="•"/>
            </a:pPr>
            <a:r>
              <a:rPr lang="en-US" sz="1000" dirty="0" smtClean="0"/>
              <a:t>read </a:t>
            </a:r>
            <a:r>
              <a:rPr lang="en-US" sz="1000" dirty="0"/>
              <a:t>each of the bullets.  E.g. “There is a Requirements section that</a:t>
            </a:r>
            <a:r>
              <a:rPr lang="en-US" sz="1000" dirty="0" smtClean="0"/>
              <a:t>…</a:t>
            </a:r>
          </a:p>
          <a:p>
            <a:pPr marL="171441" indent="-171441">
              <a:buFont typeface="Arial" pitchFamily="34" charset="0"/>
              <a:buChar char="•"/>
            </a:pPr>
            <a:r>
              <a:rPr lang="en-US" sz="1000" b="0" dirty="0" smtClean="0"/>
              <a:t>In</a:t>
            </a:r>
            <a:r>
              <a:rPr lang="en-US" sz="1000" b="0" baseline="0" dirty="0" smtClean="0"/>
              <a:t> this context, a </a:t>
            </a:r>
            <a:r>
              <a:rPr lang="en-US" sz="1000" b="1" baseline="0" dirty="0" smtClean="0"/>
              <a:t>requirement </a:t>
            </a:r>
            <a:r>
              <a:rPr lang="en-US" sz="1000" b="0" baseline="0" dirty="0" smtClean="0"/>
              <a:t>is an essential component of </a:t>
            </a:r>
            <a:r>
              <a:rPr lang="en-US" sz="1000" b="0" baseline="0" dirty="0" err="1" smtClean="0"/>
              <a:t>virologic</a:t>
            </a:r>
            <a:r>
              <a:rPr lang="en-US" sz="1000" b="0" baseline="0" dirty="0" smtClean="0"/>
              <a:t> surveillance that is needed to produce reliable results to achieve state and national surveillance goals</a:t>
            </a:r>
          </a:p>
          <a:p>
            <a:pPr marL="628641" lvl="1" indent="-171441">
              <a:buFont typeface="Arial" pitchFamily="34" charset="0"/>
              <a:buChar char="•"/>
            </a:pPr>
            <a:r>
              <a:rPr lang="en-US" sz="1000" b="0" baseline="0" dirty="0" smtClean="0"/>
              <a:t>These are functional requirements:</a:t>
            </a:r>
          </a:p>
          <a:p>
            <a:pPr marL="1085841" lvl="2" indent="-171441">
              <a:buFont typeface="Arial" pitchFamily="34" charset="0"/>
              <a:buChar char="•"/>
            </a:pPr>
            <a:r>
              <a:rPr lang="en-US" sz="1000" b="0" baseline="0" dirty="0" smtClean="0"/>
              <a:t>Build optimal </a:t>
            </a:r>
            <a:r>
              <a:rPr lang="en-US" sz="1000" b="0" baseline="0" dirty="0" err="1" smtClean="0"/>
              <a:t>surv.system</a:t>
            </a:r>
            <a:endParaRPr lang="en-US" sz="1000" b="0" baseline="0" dirty="0" smtClean="0"/>
          </a:p>
          <a:p>
            <a:pPr marL="1085841" lvl="2" indent="-171441">
              <a:buFont typeface="Arial" pitchFamily="34" charset="0"/>
              <a:buChar char="•"/>
            </a:pPr>
            <a:r>
              <a:rPr lang="en-US" sz="1000" b="0" baseline="0" dirty="0" smtClean="0"/>
              <a:t>Measure/improve existing systems</a:t>
            </a:r>
          </a:p>
          <a:p>
            <a:pPr marL="1085841" lvl="2" indent="-171441">
              <a:buFont typeface="Arial" pitchFamily="34" charset="0"/>
              <a:buChar char="•"/>
            </a:pPr>
            <a:r>
              <a:rPr lang="en-US" sz="1000" b="0" baseline="0" dirty="0" smtClean="0"/>
              <a:t>Focus resources</a:t>
            </a:r>
          </a:p>
          <a:p>
            <a:pPr marL="1085841" lvl="2" indent="-171441">
              <a:buFont typeface="Arial" pitchFamily="34" charset="0"/>
              <a:buChar char="•"/>
            </a:pPr>
            <a:r>
              <a:rPr lang="en-US" sz="1000" b="0" baseline="0" dirty="0" smtClean="0"/>
              <a:t>Justify funding needs</a:t>
            </a:r>
            <a:endParaRPr lang="en-US" sz="1000" b="0" dirty="0" smtClean="0"/>
          </a:p>
          <a:p>
            <a:pPr marL="3829015" lvl="8" indent="-171441">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8468C71E-4441-4A90-B891-E24C2C48245C}"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0" dirty="0" smtClean="0"/>
              <a:t>Focus</a:t>
            </a:r>
            <a:r>
              <a:rPr lang="en-US" b="0" baseline="0" dirty="0" smtClean="0"/>
              <a:t> on partnerships </a:t>
            </a:r>
          </a:p>
          <a:p>
            <a:pPr marL="171450" indent="-171450">
              <a:buFont typeface="Arial" pitchFamily="34" charset="0"/>
              <a:buChar char="•"/>
            </a:pPr>
            <a:r>
              <a:rPr lang="en-US" b="0" baseline="0" dirty="0" smtClean="0"/>
              <a:t>A number of these, notably with </a:t>
            </a:r>
            <a:r>
              <a:rPr lang="en-US" b="0" baseline="0" dirty="0" err="1" smtClean="0"/>
              <a:t>epi’s</a:t>
            </a:r>
            <a:r>
              <a:rPr lang="en-US" b="0" baseline="0" dirty="0" smtClean="0"/>
              <a:t>; however… </a:t>
            </a:r>
            <a:r>
              <a:rPr lang="en-US" b="1" baseline="0" dirty="0" smtClean="0"/>
              <a:t>next slide</a:t>
            </a:r>
          </a:p>
          <a:p>
            <a:pPr marL="800100" lvl="1" indent="-342900">
              <a:buFont typeface="Arial" pitchFamily="34" charset="0"/>
              <a:buChar char="•"/>
            </a:pPr>
            <a:r>
              <a:rPr lang="en-US" sz="2400" dirty="0" smtClean="0">
                <a:solidFill>
                  <a:srgbClr val="006F7C"/>
                </a:solidFill>
                <a:latin typeface="Tahoma" pitchFamily="34" charset="0"/>
                <a:ea typeface="Tahoma" pitchFamily="34" charset="0"/>
                <a:cs typeface="Tahoma" pitchFamily="34" charset="0"/>
              </a:rPr>
              <a:t>Epidemiologists/Influenza Coordinators</a:t>
            </a:r>
          </a:p>
          <a:p>
            <a:pPr marL="800100" lvl="1" indent="-342900">
              <a:buFont typeface="Arial" pitchFamily="34" charset="0"/>
              <a:buChar char="•"/>
            </a:pPr>
            <a:r>
              <a:rPr lang="en-US" sz="2400" dirty="0" smtClean="0">
                <a:solidFill>
                  <a:srgbClr val="006F7C"/>
                </a:solidFill>
                <a:latin typeface="Tahoma" pitchFamily="34" charset="0"/>
                <a:ea typeface="Tahoma" pitchFamily="34" charset="0"/>
                <a:cs typeface="Tahoma" pitchFamily="34" charset="0"/>
              </a:rPr>
              <a:t>Public Health Laboratories</a:t>
            </a:r>
          </a:p>
          <a:p>
            <a:pPr marL="800100" lvl="1" indent="-342900">
              <a:buFont typeface="Arial" pitchFamily="34" charset="0"/>
              <a:buChar char="•"/>
            </a:pPr>
            <a:r>
              <a:rPr lang="en-US" sz="2400" dirty="0" smtClean="0">
                <a:solidFill>
                  <a:srgbClr val="006F7C"/>
                </a:solidFill>
                <a:latin typeface="Tahoma" pitchFamily="34" charset="0"/>
                <a:ea typeface="Tahoma" pitchFamily="34" charset="0"/>
                <a:cs typeface="Tahoma" pitchFamily="34" charset="0"/>
              </a:rPr>
              <a:t>CDC</a:t>
            </a:r>
          </a:p>
          <a:p>
            <a:pPr marL="800100" lvl="1" indent="-342900">
              <a:buFont typeface="Arial" pitchFamily="34" charset="0"/>
              <a:buChar char="•"/>
            </a:pPr>
            <a:r>
              <a:rPr lang="en-US" sz="2400" b="1" dirty="0" smtClean="0">
                <a:solidFill>
                  <a:srgbClr val="006F7C"/>
                </a:solidFill>
                <a:latin typeface="Tahoma" pitchFamily="34" charset="0"/>
                <a:ea typeface="Tahoma" pitchFamily="34" charset="0"/>
                <a:cs typeface="Tahoma" pitchFamily="34" charset="0"/>
              </a:rPr>
              <a:t>Clinical Laboratories</a:t>
            </a:r>
          </a:p>
          <a:p>
            <a:pPr marL="800100" lvl="1" indent="-342900">
              <a:buFont typeface="Arial" pitchFamily="34" charset="0"/>
              <a:buChar char="•"/>
            </a:pPr>
            <a:r>
              <a:rPr lang="en-US" sz="2400" b="1" dirty="0" smtClean="0">
                <a:solidFill>
                  <a:srgbClr val="006F7C"/>
                </a:solidFill>
                <a:latin typeface="Tahoma" pitchFamily="34" charset="0"/>
                <a:ea typeface="Tahoma" pitchFamily="34" charset="0"/>
                <a:cs typeface="Tahoma" pitchFamily="34" charset="0"/>
              </a:rPr>
              <a:t>Commercial laboratories</a:t>
            </a:r>
          </a:p>
          <a:p>
            <a:pPr marL="800100" lvl="1" indent="-342900">
              <a:buFont typeface="Arial" pitchFamily="34" charset="0"/>
              <a:buChar char="•"/>
            </a:pPr>
            <a:r>
              <a:rPr lang="en-US" sz="2400" b="1" dirty="0" smtClean="0">
                <a:solidFill>
                  <a:srgbClr val="006F7C"/>
                </a:solidFill>
                <a:latin typeface="Tahoma" pitchFamily="34" charset="0"/>
                <a:ea typeface="Tahoma" pitchFamily="34" charset="0"/>
                <a:cs typeface="Tahoma" pitchFamily="34" charset="0"/>
              </a:rPr>
              <a:t>Academic laboratories</a:t>
            </a:r>
          </a:p>
          <a:p>
            <a:pPr marL="800100" lvl="1" indent="-342900">
              <a:buFont typeface="Arial" pitchFamily="34" charset="0"/>
              <a:buChar char="•"/>
            </a:pPr>
            <a:r>
              <a:rPr lang="en-US" sz="2400" b="1" dirty="0" smtClean="0">
                <a:solidFill>
                  <a:srgbClr val="006F7C"/>
                </a:solidFill>
                <a:latin typeface="Tahoma" pitchFamily="34" charset="0"/>
                <a:ea typeface="Tahoma" pitchFamily="34" charset="0"/>
                <a:cs typeface="Tahoma" pitchFamily="34" charset="0"/>
              </a:rPr>
              <a:t>RIDT Sites</a:t>
            </a:r>
          </a:p>
          <a:p>
            <a:pPr marL="800100" lvl="1" indent="-342900">
              <a:buFont typeface="Arial" pitchFamily="34" charset="0"/>
              <a:buChar char="•"/>
            </a:pPr>
            <a:r>
              <a:rPr lang="en-US" sz="2400" dirty="0" smtClean="0">
                <a:solidFill>
                  <a:srgbClr val="006F7C"/>
                </a:solidFill>
                <a:latin typeface="Tahoma" pitchFamily="34" charset="0"/>
                <a:ea typeface="Tahoma" pitchFamily="34" charset="0"/>
                <a:cs typeface="Tahoma" pitchFamily="34" charset="0"/>
              </a:rPr>
              <a:t>Clinicians </a:t>
            </a:r>
          </a:p>
          <a:p>
            <a:pPr marL="628650" lvl="1" indent="-171450">
              <a:buFont typeface="Arial" pitchFamily="34" charset="0"/>
              <a:buChar char="•"/>
            </a:pPr>
            <a:endParaRPr lang="en-US" b="0" baseline="0" dirty="0" smtClean="0"/>
          </a:p>
          <a:p>
            <a:pPr>
              <a:buFont typeface="Arial" pitchFamily="34" charset="0"/>
              <a:buNone/>
            </a:pPr>
            <a:endParaRPr lang="en-US" b="0"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468C71E-4441-4A90-B891-E24C2C48245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78212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baseline="0" dirty="0" smtClean="0"/>
              <a:t>Data and information		</a:t>
            </a:r>
            <a:endParaRPr lang="en-US" dirty="0"/>
          </a:p>
        </p:txBody>
      </p:sp>
      <p:sp>
        <p:nvSpPr>
          <p:cNvPr id="4" name="Slide Number Placeholder 3"/>
          <p:cNvSpPr>
            <a:spLocks noGrp="1"/>
          </p:cNvSpPr>
          <p:nvPr>
            <p:ph type="sldNum" sz="quarter" idx="10"/>
          </p:nvPr>
        </p:nvSpPr>
        <p:spPr/>
        <p:txBody>
          <a:bodyPr/>
          <a:lstStyle/>
          <a:p>
            <a:pPr>
              <a:defRPr/>
            </a:pPr>
            <a:fld id="{255F2684-BD0C-42A1-A49D-420586D0F454}"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06925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Char char="•"/>
              <a:tabLst/>
              <a:defRPr/>
            </a:pPr>
            <a:r>
              <a:rPr lang="en-US" baseline="0" dirty="0" smtClean="0"/>
              <a:t>Start with question: How can the PHL-clinical lab partnership benefit surveillance</a:t>
            </a:r>
            <a:endParaRPr lang="en-US" dirty="0" smtClean="0"/>
          </a:p>
          <a:p>
            <a:pPr>
              <a:buFontTx/>
              <a:buChar char="•"/>
            </a:pPr>
            <a:r>
              <a:rPr lang="en-US" dirty="0" smtClean="0"/>
              <a:t>The framework for the laboratory response to</a:t>
            </a:r>
            <a:r>
              <a:rPr lang="en-US" baseline="0" dirty="0" smtClean="0"/>
              <a:t>  BT or any PH emergency</a:t>
            </a:r>
            <a:r>
              <a:rPr lang="en-US" dirty="0" smtClean="0"/>
              <a:t> was developed over the last decade …I’m referring to the LRN with its front-line clinical diagnostic labs, the PHL serving a central  coordinating, reference testing and, most importantly, surveillance role  </a:t>
            </a:r>
            <a:r>
              <a:rPr lang="en-US" b="1" dirty="0" smtClean="0"/>
              <a:t>within each state</a:t>
            </a:r>
            <a:r>
              <a:rPr lang="en-US" dirty="0" smtClean="0"/>
              <a:t>, and at the top, the CDC, supported the efforts of all labs within each state, working primarily through the PHL…in essence coordinating a network of state-based networks. </a:t>
            </a:r>
          </a:p>
          <a:p>
            <a:pPr lvl="1">
              <a:buFontTx/>
              <a:buChar char="•"/>
            </a:pPr>
            <a:r>
              <a:rPr lang="en-US" b="1" dirty="0" smtClean="0"/>
              <a:t>Key elements of this framework: Partnering for preparedness and response across all diagnostic levels and uniform response across country with consensus methods, reagents and diagnostic equipment</a:t>
            </a:r>
          </a:p>
          <a:p>
            <a:pPr lvl="2">
              <a:buFontTx/>
              <a:buChar char="•"/>
            </a:pPr>
            <a:endParaRPr lang="en-US" b="1" dirty="0" smtClean="0"/>
          </a:p>
          <a:p>
            <a:pPr marL="1106481" lvl="2" indent="-174708">
              <a:buFont typeface="Arial" panose="020B0604020202020204" pitchFamily="34" charset="0"/>
              <a:buChar char="•"/>
            </a:pPr>
            <a:r>
              <a:rPr lang="en-US" b="1" baseline="0" dirty="0" smtClean="0"/>
              <a:t>This is an “all hazards” network</a:t>
            </a:r>
            <a:r>
              <a:rPr lang="en-US" baseline="0" dirty="0" smtClean="0"/>
              <a:t>	</a:t>
            </a:r>
          </a:p>
          <a:p>
            <a:pPr marL="174708" indent="-174708">
              <a:buFont typeface="Arial" panose="020B0604020202020204" pitchFamily="34" charset="0"/>
              <a:buChar char="•"/>
            </a:pPr>
            <a:r>
              <a:rPr lang="en-US" baseline="0" dirty="0" smtClean="0"/>
              <a:t>So a structure for the PHL-clinical laboratory partnership to support flu surveillance  exists 	</a:t>
            </a:r>
            <a:endParaRPr lang="en-US" dirty="0"/>
          </a:p>
        </p:txBody>
      </p:sp>
      <p:sp>
        <p:nvSpPr>
          <p:cNvPr id="4" name="Slide Number Placeholder 3"/>
          <p:cNvSpPr>
            <a:spLocks noGrp="1"/>
          </p:cNvSpPr>
          <p:nvPr>
            <p:ph type="sldNum" sz="quarter" idx="10"/>
          </p:nvPr>
        </p:nvSpPr>
        <p:spPr/>
        <p:txBody>
          <a:bodyPr/>
          <a:lstStyle/>
          <a:p>
            <a:pPr>
              <a:defRPr/>
            </a:pPr>
            <a:fld id="{255F2684-BD0C-42A1-A49D-420586D0F454}"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06925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Char char="•"/>
            </a:pPr>
            <a:r>
              <a:rPr lang="en-US" dirty="0" smtClean="0"/>
              <a:t>In all</a:t>
            </a:r>
            <a:r>
              <a:rPr lang="en-US" baseline="0" dirty="0" smtClean="0"/>
              <a:t> state and many local</a:t>
            </a:r>
            <a:r>
              <a:rPr lang="en-US" dirty="0" smtClean="0"/>
              <a:t> </a:t>
            </a:r>
            <a:r>
              <a:rPr lang="en-US" b="1" dirty="0" smtClean="0"/>
              <a:t>PHLs</a:t>
            </a:r>
            <a:r>
              <a:rPr lang="en-US" dirty="0" smtClean="0"/>
              <a:t>, </a:t>
            </a:r>
            <a:r>
              <a:rPr lang="en-US" dirty="0" err="1" smtClean="0"/>
              <a:t>rRT</a:t>
            </a:r>
            <a:r>
              <a:rPr lang="en-US" dirty="0" smtClean="0"/>
              <a:t>-PCR is now the primary diagnostic</a:t>
            </a:r>
            <a:r>
              <a:rPr lang="en-US" baseline="0" dirty="0" smtClean="0"/>
              <a:t> method for influenza</a:t>
            </a:r>
          </a:p>
          <a:p>
            <a:pPr lvl="1">
              <a:buFontTx/>
              <a:buChar char="•"/>
            </a:pPr>
            <a:r>
              <a:rPr lang="en-US" baseline="0" dirty="0" smtClean="0"/>
              <a:t>Provides rapid, sensitive and accurate detection and identification of influenza viruses for routine surveillance, outbreak detection and pandemic response</a:t>
            </a:r>
          </a:p>
          <a:p>
            <a:pPr lvl="1">
              <a:buFontTx/>
              <a:buChar char="•"/>
            </a:pPr>
            <a:r>
              <a:rPr lang="en-US" baseline="0" dirty="0" smtClean="0"/>
              <a:t>Has enabled rapid detection of novel strains as well</a:t>
            </a:r>
          </a:p>
          <a:p>
            <a:pPr lvl="1">
              <a:buFontTx/>
              <a:buChar char="•"/>
            </a:pPr>
            <a:r>
              <a:rPr lang="en-US" baseline="0" dirty="0" smtClean="0"/>
              <a:t>The CDC Human Influenza Virus Real-Time RT-PCR Diagnostic Panel (CDC Flu </a:t>
            </a:r>
            <a:r>
              <a:rPr lang="en-US" baseline="0" dirty="0" err="1" smtClean="0"/>
              <a:t>rRT</a:t>
            </a:r>
            <a:r>
              <a:rPr lang="en-US" baseline="0" dirty="0" smtClean="0"/>
              <a:t>-PCR </a:t>
            </a:r>
            <a:r>
              <a:rPr lang="en-US" baseline="0" dirty="0" err="1" smtClean="0"/>
              <a:t>Dx</a:t>
            </a:r>
            <a:r>
              <a:rPr lang="en-US" baseline="0" dirty="0" smtClean="0"/>
              <a:t> Panel) used …a warm base</a:t>
            </a:r>
          </a:p>
          <a:p>
            <a:pPr lvl="2">
              <a:buFontTx/>
              <a:buChar char="•"/>
            </a:pPr>
            <a:r>
              <a:rPr lang="en-US" baseline="0" dirty="0" smtClean="0"/>
              <a:t>As new subtypes detected(H7N9), under EUA new test </a:t>
            </a:r>
            <a:r>
              <a:rPr lang="en-US" baseline="0" dirty="0" err="1" smtClean="0"/>
              <a:t>roled</a:t>
            </a:r>
            <a:r>
              <a:rPr lang="en-US" baseline="0" dirty="0" smtClean="0"/>
              <a:t> out to PHLs</a:t>
            </a:r>
          </a:p>
          <a:p>
            <a:pPr lvl="1">
              <a:buFontTx/>
              <a:buChar char="•"/>
            </a:pPr>
            <a:r>
              <a:rPr lang="en-US" baseline="0" dirty="0" smtClean="0"/>
              <a:t>Standardized test across all PHLs</a:t>
            </a:r>
          </a:p>
          <a:p>
            <a:pPr lvl="2">
              <a:buFontTx/>
              <a:buChar char="•"/>
            </a:pPr>
            <a:r>
              <a:rPr lang="en-US" baseline="0" dirty="0" smtClean="0"/>
              <a:t>Detects current  strains</a:t>
            </a:r>
          </a:p>
          <a:p>
            <a:pPr lvl="2">
              <a:buFontTx/>
              <a:buChar char="•"/>
            </a:pPr>
            <a:r>
              <a:rPr lang="en-US" baseline="0" dirty="0" smtClean="0"/>
              <a:t>Continually assessed and updated as needed to detect strain variations</a:t>
            </a:r>
          </a:p>
          <a:p>
            <a:pPr lvl="2">
              <a:buFontTx/>
              <a:buChar char="•"/>
            </a:pPr>
            <a:r>
              <a:rPr lang="en-US" baseline="0" dirty="0" smtClean="0"/>
              <a:t>Should detect novel viruses</a:t>
            </a:r>
          </a:p>
          <a:p>
            <a:pPr lvl="0">
              <a:buFontTx/>
              <a:buChar char="•"/>
            </a:pPr>
            <a:endParaRPr lang="en-US" baseline="0" dirty="0" smtClean="0"/>
          </a:p>
          <a:p>
            <a:pPr lvl="0">
              <a:buFontTx/>
              <a:buChar char="•"/>
            </a:pPr>
            <a:r>
              <a:rPr lang="en-US" baseline="0" dirty="0" smtClean="0"/>
              <a:t>The situation with </a:t>
            </a:r>
            <a:r>
              <a:rPr lang="en-US" b="1" baseline="0" dirty="0" smtClean="0"/>
              <a:t>clinical labs </a:t>
            </a:r>
            <a:r>
              <a:rPr lang="en-US" baseline="0" dirty="0" smtClean="0"/>
              <a:t>in regards to influenza diagnostics continues to rapidly evolve with a number of FDA-approved kits available and more and more labs employing </a:t>
            </a:r>
            <a:r>
              <a:rPr lang="en-US" baseline="0" dirty="0" err="1" smtClean="0"/>
              <a:t>rRT</a:t>
            </a:r>
            <a:r>
              <a:rPr lang="en-US" baseline="0" dirty="0" smtClean="0"/>
              <a:t>-PCR…Next slide</a:t>
            </a:r>
          </a:p>
          <a:p>
            <a:pPr lvl="1">
              <a:buFontTx/>
              <a:buChar char="•"/>
            </a:pPr>
            <a:endParaRPr lang="en-US" dirty="0"/>
          </a:p>
        </p:txBody>
      </p:sp>
      <p:sp>
        <p:nvSpPr>
          <p:cNvPr id="4" name="Slide Number Placeholder 3"/>
          <p:cNvSpPr>
            <a:spLocks noGrp="1"/>
          </p:cNvSpPr>
          <p:nvPr>
            <p:ph type="sldNum" sz="quarter" idx="10"/>
          </p:nvPr>
        </p:nvSpPr>
        <p:spPr/>
        <p:txBody>
          <a:bodyPr/>
          <a:lstStyle/>
          <a:p>
            <a:pPr>
              <a:defRPr/>
            </a:pPr>
            <a:fld id="{255F2684-BD0C-42A1-A49D-420586D0F454}"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0692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Hundreds of sites in our states</a:t>
            </a:r>
            <a:r>
              <a:rPr lang="en-US" baseline="0" dirty="0" smtClean="0"/>
              <a:t> performing these tests creating 10,000s of data points</a:t>
            </a:r>
          </a:p>
          <a:p>
            <a:r>
              <a:rPr lang="en-US" dirty="0" smtClean="0"/>
              <a:t>Critical to reach out to the users of these tests to get not only their data but access to specimens</a:t>
            </a:r>
          </a:p>
          <a:p>
            <a:pPr marL="174708" indent="-174708">
              <a:buFont typeface="Arial" pitchFamily="34" charset="0"/>
              <a:buChar char="•"/>
            </a:pPr>
            <a:r>
              <a:rPr lang="en-US" dirty="0" smtClean="0"/>
              <a:t>For further subtyping as part of situational awareness</a:t>
            </a:r>
          </a:p>
          <a:p>
            <a:pPr marL="174708" indent="-174708">
              <a:buFont typeface="Arial" pitchFamily="34" charset="0"/>
              <a:buChar char="•"/>
            </a:pPr>
            <a:r>
              <a:rPr lang="en-US" dirty="0" smtClean="0"/>
              <a:t>To confirm presence of novel viruses</a:t>
            </a:r>
          </a:p>
          <a:p>
            <a:pPr marL="640594" lvl="1" indent="-174708">
              <a:buFont typeface="Arial" pitchFamily="34" charset="0"/>
              <a:buChar char="•"/>
            </a:pPr>
            <a:r>
              <a:rPr lang="en-US" dirty="0" smtClean="0"/>
              <a:t>If not </a:t>
            </a:r>
            <a:r>
              <a:rPr lang="en-US" dirty="0" err="1" smtClean="0"/>
              <a:t>subtypable</a:t>
            </a:r>
            <a:r>
              <a:rPr lang="en-US" dirty="0" smtClean="0"/>
              <a:t> with those tests capable of some degree of subtyping</a:t>
            </a:r>
          </a:p>
          <a:p>
            <a:pPr marL="640594" lvl="1" indent="-174708">
              <a:buFont typeface="Arial" pitchFamily="34" charset="0"/>
              <a:buChar char="•"/>
            </a:pPr>
            <a:r>
              <a:rPr lang="en-US" dirty="0" smtClean="0"/>
              <a:t>If off season or travel history or some other indicator seems to point to possibility strain may be novel</a:t>
            </a:r>
          </a:p>
          <a:p>
            <a:pPr marL="174708" indent="-174708">
              <a:buFont typeface="Arial" pitchFamily="34" charset="0"/>
              <a:buChar char="•"/>
            </a:pPr>
            <a:r>
              <a:rPr lang="en-US" dirty="0" smtClean="0"/>
              <a:t>May have to provide guidance for these labs…things to consider that push them to contact PHLs or forward specimens.</a:t>
            </a:r>
          </a:p>
          <a:p>
            <a:pPr marL="640594" lvl="1" indent="-174708">
              <a:buFont typeface="Arial" pitchFamily="34" charset="0"/>
              <a:buChar char="•"/>
            </a:pPr>
            <a:r>
              <a:rPr lang="en-US" b="1" dirty="0" smtClean="0"/>
              <a:t>Requires close communication</a:t>
            </a:r>
          </a:p>
          <a:p>
            <a:pPr marL="1106481" lvl="2" indent="-174708">
              <a:buFont typeface="Arial" pitchFamily="34" charset="0"/>
              <a:buChar char="•"/>
            </a:pPr>
            <a:r>
              <a:rPr lang="en-US" dirty="0" smtClean="0"/>
              <a:t>PHL to clinical lab to event of concern (H7N9, H3N2v)</a:t>
            </a:r>
          </a:p>
          <a:p>
            <a:pPr marL="1106481" lvl="2" indent="-174708">
              <a:buFont typeface="Arial" pitchFamily="34" charset="0"/>
              <a:buChar char="•"/>
            </a:pPr>
            <a:r>
              <a:rPr lang="en-US" dirty="0" smtClean="0"/>
              <a:t>Clinical lab to PHL if</a:t>
            </a:r>
            <a:r>
              <a:rPr lang="en-US" baseline="0" dirty="0" smtClean="0"/>
              <a:t> they have suspicions of novel</a:t>
            </a:r>
          </a:p>
          <a:p>
            <a:pPr marL="174708" indent="-174708">
              <a:buFont typeface="Arial" pitchFamily="34" charset="0"/>
              <a:buChar char="•"/>
            </a:pPr>
            <a:r>
              <a:rPr lang="en-US" baseline="0" dirty="0" smtClean="0"/>
              <a:t>Also need to facilitate specimen getting to PHL: free transport, collection supplies, testing</a:t>
            </a:r>
            <a:endParaRPr lang="en-US" dirty="0"/>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045608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sz="1000" dirty="0">
                <a:latin typeface="Arial" pitchFamily="34" charset="0"/>
              </a:rPr>
              <a:t>I want to highlight some points by looking at the situation in WI, particularly in the context of the emergence of H3N2v</a:t>
            </a:r>
          </a:p>
          <a:p>
            <a:pPr>
              <a:buFontTx/>
              <a:buChar char="•"/>
            </a:pPr>
            <a:r>
              <a:rPr lang="en-US" sz="1000" dirty="0">
                <a:latin typeface="Arial" pitchFamily="34" charset="0"/>
              </a:rPr>
              <a:t>The diagnostic times are indeed changing in the clinical lab and that probably comes as no surprise to anyone on this call</a:t>
            </a:r>
          </a:p>
          <a:p>
            <a:pPr>
              <a:buFontTx/>
              <a:buChar char="•"/>
            </a:pPr>
            <a:r>
              <a:rPr lang="en-US" sz="1000" dirty="0">
                <a:latin typeface="Arial" pitchFamily="34" charset="0"/>
              </a:rPr>
              <a:t>But the scope of change and rapidity with which it’s occurring frankly has surprised many of us</a:t>
            </a:r>
          </a:p>
          <a:p>
            <a:pPr lvl="1">
              <a:buFontTx/>
              <a:buChar char="•"/>
            </a:pPr>
            <a:r>
              <a:rPr lang="en-US" sz="1000" dirty="0">
                <a:latin typeface="Arial" pitchFamily="34" charset="0"/>
              </a:rPr>
              <a:t>Immediately prior to the pandemic, we knew of ~4-6 labs doing PCR for flu; including our 2 largest PHLs</a:t>
            </a:r>
          </a:p>
          <a:p>
            <a:pPr lvl="1">
              <a:buFontTx/>
              <a:buChar char="•"/>
            </a:pPr>
            <a:r>
              <a:rPr lang="en-US" sz="1000" dirty="0">
                <a:latin typeface="Arial" pitchFamily="34" charset="0"/>
              </a:rPr>
              <a:t>As of August, 2011, there were 17</a:t>
            </a:r>
          </a:p>
          <a:p>
            <a:pPr lvl="1">
              <a:buFontTx/>
              <a:buChar char="•"/>
            </a:pPr>
            <a:r>
              <a:rPr lang="en-US" sz="1000" dirty="0">
                <a:latin typeface="Arial" pitchFamily="34" charset="0"/>
              </a:rPr>
              <a:t>As of Sept 2013….</a:t>
            </a:r>
          </a:p>
          <a:p>
            <a:pPr lvl="2">
              <a:buFontTx/>
              <a:buChar char="•"/>
            </a:pPr>
            <a:r>
              <a:rPr lang="en-US" sz="1000" dirty="0">
                <a:latin typeface="Arial" pitchFamily="34" charset="0"/>
              </a:rPr>
              <a:t>A number of these are very small labs</a:t>
            </a:r>
          </a:p>
          <a:p>
            <a:pPr>
              <a:buFontTx/>
              <a:buChar char="•"/>
            </a:pPr>
            <a:endParaRPr lang="en-US" sz="1000" dirty="0">
              <a:latin typeface="Arial" pitchFamily="34" charset="0"/>
            </a:endParaRPr>
          </a:p>
          <a:p>
            <a:pPr>
              <a:buFontTx/>
              <a:buNone/>
            </a:pPr>
            <a:endParaRPr lang="en-US" sz="1000" dirty="0">
              <a:latin typeface="Arial" pitchFamily="34" charset="0"/>
            </a:endParaRPr>
          </a:p>
          <a:p>
            <a:pPr>
              <a:buFontTx/>
              <a:buChar char="•"/>
            </a:pPr>
            <a:r>
              <a:rPr lang="en-US" sz="1000" dirty="0" err="1">
                <a:latin typeface="Arial" pitchFamily="34" charset="0"/>
              </a:rPr>
              <a:t>Bottomline</a:t>
            </a:r>
            <a:r>
              <a:rPr lang="en-US" sz="1000" dirty="0">
                <a:latin typeface="Arial" pitchFamily="34" charset="0"/>
              </a:rPr>
              <a:t>: We should recognize that labs performing these tests are critical to flu surveillance:</a:t>
            </a:r>
          </a:p>
          <a:p>
            <a:pPr lvl="1">
              <a:buFontTx/>
              <a:buChar char="•"/>
            </a:pPr>
            <a:r>
              <a:rPr lang="en-US" sz="1000" dirty="0">
                <a:latin typeface="Arial" pitchFamily="34" charset="0"/>
              </a:rPr>
              <a:t># of labs</a:t>
            </a:r>
          </a:p>
          <a:p>
            <a:pPr lvl="1">
              <a:buFontTx/>
              <a:buChar char="•"/>
            </a:pPr>
            <a:r>
              <a:rPr lang="en-US" sz="1000" dirty="0">
                <a:latin typeface="Arial" pitchFamily="34" charset="0"/>
              </a:rPr>
              <a:t>Reliable test results</a:t>
            </a:r>
          </a:p>
          <a:p>
            <a:pPr lvl="1">
              <a:buFontTx/>
              <a:buChar char="•"/>
            </a:pPr>
            <a:r>
              <a:rPr lang="en-US" sz="1000" b="1" dirty="0">
                <a:latin typeface="Arial" pitchFamily="34" charset="0"/>
              </a:rPr>
              <a:t>1000’s of tests being performed representing thousands of potential data points and thousands of potential specimens for further characterization</a:t>
            </a:r>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04560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itchFamily="34" charset="0"/>
              </a:rPr>
              <a:t>Excellent resources to be found at the CDC’s Seasonal influenza website and a subsite that provides updates on the influenza variant viruses we will hear more about in detail from Julie.</a:t>
            </a:r>
          </a:p>
          <a:p>
            <a:pPr>
              <a:buFontTx/>
              <a:buChar char="•"/>
            </a:pPr>
            <a:r>
              <a:rPr lang="en-US" altLang="en-US" smtClean="0">
                <a:latin typeface="Arial" pitchFamily="34" charset="0"/>
              </a:rPr>
              <a:t>Best single source of basic influenza information, up-to-date info on the vaccine and antivirals, laboratory diagnostics and a portal for weekly surveillance updates</a:t>
            </a:r>
          </a:p>
          <a:p>
            <a:pPr>
              <a:buFontTx/>
              <a:buChar char="•"/>
            </a:pPr>
            <a:r>
              <a:rPr lang="en-US" altLang="en-US" smtClean="0">
                <a:latin typeface="Arial" pitchFamily="34" charset="0"/>
              </a:rPr>
              <a:t>Information geared to both professionals and the general population</a:t>
            </a:r>
          </a:p>
          <a:p>
            <a:pPr>
              <a:buFontTx/>
              <a:buChar char="•"/>
            </a:pPr>
            <a:r>
              <a:rPr lang="en-US" altLang="en-US" smtClean="0">
                <a:latin typeface="Arial" pitchFamily="34" charset="0"/>
              </a:rPr>
              <a:t>ProMED –mail (www.promedmail.org) good source of information on immediate occurrences (variants, H5N1, outbreaks, antiviral resistance etc.)</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0D685263-BFCB-4120-80C9-9455D414954E}" type="slidenum">
              <a:rPr lang="en-US" altLang="en-US" sz="1200" smtClean="0"/>
              <a:pPr eaLnBrk="1" hangingPunct="1"/>
              <a:t>3</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708" indent="-174708">
              <a:buFont typeface="Arial" panose="020B0604020202020204" pitchFamily="34" charset="0"/>
              <a:buChar char="•"/>
            </a:pPr>
            <a:r>
              <a:rPr lang="en-US" baseline="0" dirty="0" smtClean="0"/>
              <a:t>Many clinical labs and physician office labs and more non-traditional testing sites continue to use these tests</a:t>
            </a:r>
          </a:p>
          <a:p>
            <a:pPr marL="174708" indent="-174708">
              <a:buFont typeface="Arial" panose="020B0604020202020204" pitchFamily="34" charset="0"/>
              <a:buChar char="•"/>
            </a:pPr>
            <a:r>
              <a:rPr lang="en-US" baseline="0" dirty="0" smtClean="0"/>
              <a:t>I’m sure we are all familiar with the advantages and disadvantages of these tests</a:t>
            </a:r>
          </a:p>
          <a:p>
            <a:pPr marL="640594" lvl="1" indent="-174708">
              <a:buFont typeface="Arial" panose="020B0604020202020204" pitchFamily="34" charset="0"/>
              <a:buChar char="•"/>
            </a:pPr>
            <a:r>
              <a:rPr lang="en-US" baseline="0" dirty="0" smtClean="0"/>
              <a:t>Limitation really came to the forefront when poor performance, specifically very low sensitivity,  for a number of these kits was described both by the CDC and in the per-reviewed literature</a:t>
            </a:r>
          </a:p>
          <a:p>
            <a:pPr marL="174708" indent="-174708">
              <a:buFont typeface="Arial" panose="020B0604020202020204" pitchFamily="34" charset="0"/>
              <a:buChar char="•"/>
            </a:pPr>
            <a:r>
              <a:rPr lang="en-US" baseline="0" dirty="0" smtClean="0"/>
              <a:t>However, a number of factors for why sites using these tests still can participate effectively in influenza surveillance</a:t>
            </a:r>
          </a:p>
          <a:p>
            <a:pPr marL="640594" lvl="1" indent="-174708">
              <a:buFont typeface="Arial" panose="020B0604020202020204" pitchFamily="34" charset="0"/>
              <a:buChar char="•"/>
            </a:pPr>
            <a:r>
              <a:rPr lang="en-US" baseline="0" dirty="0" smtClean="0"/>
              <a:t>Need ongoing assessment of performance of these tests</a:t>
            </a:r>
          </a:p>
          <a:p>
            <a:pPr marL="1106481" lvl="2" indent="-174708">
              <a:buFont typeface="Arial" panose="020B0604020202020204" pitchFamily="34" charset="0"/>
              <a:buChar char="•"/>
            </a:pPr>
            <a:r>
              <a:rPr lang="en-US" baseline="0" dirty="0" smtClean="0"/>
              <a:t>Seasonal strains</a:t>
            </a:r>
          </a:p>
          <a:p>
            <a:pPr marL="1106481" lvl="2" indent="-174708">
              <a:buFont typeface="Arial" panose="020B0604020202020204" pitchFamily="34" charset="0"/>
              <a:buChar char="•"/>
            </a:pPr>
            <a:r>
              <a:rPr lang="en-US" baseline="0" dirty="0" smtClean="0"/>
              <a:t>When novel strains have been detected</a:t>
            </a:r>
          </a:p>
          <a:p>
            <a:pPr marL="640594" lvl="1" indent="-174708">
              <a:buFont typeface="Arial" panose="020B0604020202020204" pitchFamily="34" charset="0"/>
              <a:buChar char="•"/>
            </a:pPr>
            <a:r>
              <a:rPr lang="en-US" baseline="0" dirty="0" smtClean="0"/>
              <a:t>Need awareness and then confirmation of results when tests performed early and off-season.		</a:t>
            </a:r>
            <a:endParaRPr lang="en-US" dirty="0"/>
          </a:p>
        </p:txBody>
      </p:sp>
      <p:sp>
        <p:nvSpPr>
          <p:cNvPr id="4" name="Slide Number Placeholder 3"/>
          <p:cNvSpPr>
            <a:spLocks noGrp="1"/>
          </p:cNvSpPr>
          <p:nvPr>
            <p:ph type="sldNum" sz="quarter" idx="10"/>
          </p:nvPr>
        </p:nvSpPr>
        <p:spPr/>
        <p:txBody>
          <a:bodyPr/>
          <a:lstStyle/>
          <a:p>
            <a:pPr>
              <a:defRPr/>
            </a:pPr>
            <a:fld id="{255F2684-BD0C-42A1-A49D-420586D0F454}"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06925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sz="1000" dirty="0"/>
              <a:t>See “On this page”</a:t>
            </a:r>
          </a:p>
          <a:p>
            <a:pPr marL="174708" indent="-174708">
              <a:buFont typeface="Arial" pitchFamily="34" charset="0"/>
              <a:buChar char="•"/>
            </a:pPr>
            <a:r>
              <a:rPr lang="en-US" sz="1000" dirty="0"/>
              <a:t>In addition, there is Table listing FDA-approved RIDTs</a:t>
            </a:r>
          </a:p>
          <a:p>
            <a:pPr marL="174708" indent="-174708">
              <a:buFont typeface="Arial" pitchFamily="34" charset="0"/>
              <a:buChar char="•"/>
            </a:pPr>
            <a:r>
              <a:rPr lang="en-US" sz="1000" dirty="0"/>
              <a:t>Despite the limitation of these tests, they are in large demand and consequently widely used. Therefore much effort in providing guidance for </a:t>
            </a:r>
            <a:r>
              <a:rPr lang="en-US" sz="1000" dirty="0" err="1"/>
              <a:t>laboratorians</a:t>
            </a:r>
            <a:r>
              <a:rPr lang="en-US" sz="1000" dirty="0"/>
              <a:t> and their clinicians to optimize usage and interpretation.</a:t>
            </a:r>
          </a:p>
          <a:p>
            <a:pPr marL="174708" indent="-174708">
              <a:buFont typeface="Arial" pitchFamily="34" charset="0"/>
              <a:buChar char="•"/>
            </a:pPr>
            <a:r>
              <a:rPr lang="en-US" sz="1000" dirty="0"/>
              <a:t>Topics on this page are listed include:</a:t>
            </a:r>
          </a:p>
          <a:p>
            <a:pPr marL="640594" lvl="1" indent="-174708">
              <a:buFont typeface="Arial" pitchFamily="34" charset="0"/>
              <a:buChar char="•"/>
            </a:pPr>
            <a:r>
              <a:rPr lang="en-US" sz="1000" dirty="0"/>
              <a:t>Advantages and disadvantages</a:t>
            </a:r>
          </a:p>
          <a:p>
            <a:pPr marL="640594" lvl="1" indent="-174708">
              <a:buFont typeface="Arial" pitchFamily="34" charset="0"/>
              <a:buChar char="•"/>
            </a:pPr>
            <a:r>
              <a:rPr lang="en-US" sz="1000" dirty="0"/>
              <a:t>Use of RIDTs in clinical decision making</a:t>
            </a:r>
          </a:p>
          <a:p>
            <a:pPr marL="640594" lvl="1" indent="-174708">
              <a:buFont typeface="Arial" pitchFamily="34" charset="0"/>
              <a:buChar char="•"/>
            </a:pPr>
            <a:r>
              <a:rPr lang="en-US" sz="1000" dirty="0"/>
              <a:t>Use of RIDTs for PH purposes (detect outbreaks)</a:t>
            </a:r>
          </a:p>
          <a:p>
            <a:pPr marL="640594" lvl="1" indent="-174708">
              <a:buFont typeface="Arial" pitchFamily="34" charset="0"/>
              <a:buChar char="•"/>
            </a:pPr>
            <a:r>
              <a:rPr lang="en-US" sz="1000" dirty="0"/>
              <a:t>Factors influencing results of RIDTs </a:t>
            </a:r>
          </a:p>
          <a:p>
            <a:pPr marL="640594" lvl="1" indent="-174708">
              <a:buFont typeface="Arial" pitchFamily="34" charset="0"/>
              <a:buChar char="•"/>
            </a:pPr>
            <a:r>
              <a:rPr lang="en-US" sz="1000" dirty="0"/>
              <a:t>Interpretation of RIDT results </a:t>
            </a:r>
          </a:p>
          <a:p>
            <a:pPr marL="1106481" lvl="2" indent="-174708">
              <a:buFont typeface="Arial" pitchFamily="34" charset="0"/>
              <a:buChar char="•"/>
            </a:pPr>
            <a:r>
              <a:rPr lang="en-US" sz="1000" dirty="0"/>
              <a:t>Information on local flu activity</a:t>
            </a:r>
          </a:p>
          <a:p>
            <a:pPr marL="640594" lvl="1" indent="-174708">
              <a:buFont typeface="Arial" pitchFamily="34" charset="0"/>
              <a:buChar char="•"/>
            </a:pPr>
            <a:r>
              <a:rPr lang="en-US" sz="1000" dirty="0"/>
              <a:t>When to consider further influenza testing</a:t>
            </a:r>
          </a:p>
          <a:p>
            <a:pPr marL="640594" lvl="1" indent="-174708">
              <a:buFont typeface="Arial" pitchFamily="34" charset="0"/>
              <a:buChar char="•"/>
            </a:pPr>
            <a:r>
              <a:rPr lang="en-US" sz="1000" dirty="0"/>
              <a:t>Most importantly, series of algorithms to guide the </a:t>
            </a:r>
            <a:r>
              <a:rPr lang="en-US" sz="1000" b="1" dirty="0"/>
              <a:t>use</a:t>
            </a:r>
            <a:r>
              <a:rPr lang="en-US" sz="1000" dirty="0"/>
              <a:t> and </a:t>
            </a:r>
            <a:r>
              <a:rPr lang="en-US" sz="1000" b="1" dirty="0"/>
              <a:t>interpretation</a:t>
            </a:r>
            <a:r>
              <a:rPr lang="en-US" sz="1000" dirty="0"/>
              <a:t> of these tests</a:t>
            </a:r>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045608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sz="1000" dirty="0"/>
              <a:t>Importance of following kit instructions </a:t>
            </a:r>
          </a:p>
          <a:p>
            <a:pPr marL="174708" indent="-174708">
              <a:buFont typeface="Arial" pitchFamily="34" charset="0"/>
              <a:buChar char="•"/>
            </a:pPr>
            <a:r>
              <a:rPr lang="en-US" sz="1000" dirty="0"/>
              <a:t>Considerable body of data in the literature and kit inserts that indicates taking these factors into account can significantly improve RIDT test performance and value for clinical management and surveillance activities</a:t>
            </a:r>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045608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045608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sz="1000" dirty="0"/>
              <a:t>Both B-D and </a:t>
            </a:r>
            <a:r>
              <a:rPr lang="en-US" sz="1000" dirty="0" err="1"/>
              <a:t>Quidel</a:t>
            </a:r>
            <a:r>
              <a:rPr lang="en-US" sz="1000" dirty="0"/>
              <a:t> have next-gen RIDTs</a:t>
            </a:r>
          </a:p>
          <a:p>
            <a:pPr marL="640594" lvl="1" indent="-174708">
              <a:buFont typeface="Arial" pitchFamily="34" charset="0"/>
              <a:buChar char="•"/>
            </a:pPr>
            <a:r>
              <a:rPr lang="en-US" sz="1000" dirty="0"/>
              <a:t>Both CLIA-waived and Moderately complex tests</a:t>
            </a:r>
          </a:p>
          <a:p>
            <a:pPr marL="174708" indent="-174708">
              <a:buFont typeface="Arial" pitchFamily="34" charset="0"/>
              <a:buChar char="•"/>
            </a:pPr>
            <a:r>
              <a:rPr lang="en-US" sz="1000" dirty="0"/>
              <a:t>Improved sensitivity, objectivity and easy performance</a:t>
            </a:r>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045608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sz="1000" dirty="0"/>
              <a:t>From a poster presented at the Options VIII Influenza meeting, South Africa</a:t>
            </a:r>
          </a:p>
          <a:p>
            <a:pPr marL="640594" lvl="1" indent="-174708">
              <a:buFont typeface="Arial" pitchFamily="34" charset="0"/>
              <a:buChar char="•"/>
            </a:pPr>
            <a:r>
              <a:rPr lang="en-US" sz="1000" dirty="0"/>
              <a:t>Collaborative study among CDC, UW-Madison and </a:t>
            </a:r>
            <a:r>
              <a:rPr lang="en-US" sz="1000" dirty="0" err="1"/>
              <a:t>Quidel</a:t>
            </a:r>
            <a:r>
              <a:rPr lang="en-US" sz="1000" dirty="0"/>
              <a:t> Corp.</a:t>
            </a:r>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1045608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708" indent="-174708">
              <a:buFont typeface="Arial" panose="020B0604020202020204" pitchFamily="34" charset="0"/>
              <a:buChar char="•"/>
            </a:pPr>
            <a:r>
              <a:rPr lang="en-US" baseline="0" dirty="0" smtClean="0"/>
              <a:t>Importance of other respiratory pathogens throughout year</a:t>
            </a:r>
          </a:p>
          <a:p>
            <a:pPr marL="640594" lvl="1" indent="-174708">
              <a:buFont typeface="Arial" panose="020B0604020202020204" pitchFamily="34" charset="0"/>
              <a:buChar char="•"/>
            </a:pPr>
            <a:r>
              <a:rPr lang="en-US" baseline="0" dirty="0" smtClean="0"/>
              <a:t>Shared clinical and </a:t>
            </a:r>
            <a:r>
              <a:rPr lang="en-US" baseline="0" dirty="0" err="1" smtClean="0"/>
              <a:t>epi</a:t>
            </a:r>
            <a:r>
              <a:rPr lang="en-US" baseline="0" dirty="0" smtClean="0"/>
              <a:t> features with flu</a:t>
            </a:r>
          </a:p>
          <a:p>
            <a:pPr marL="1106481" lvl="2" indent="-174708">
              <a:buFont typeface="Arial" panose="020B0604020202020204" pitchFamily="34" charset="0"/>
              <a:buChar char="•"/>
            </a:pPr>
            <a:r>
              <a:rPr lang="en-US" baseline="0" dirty="0" smtClean="0"/>
              <a:t>Especially important early, late and off-season</a:t>
            </a:r>
          </a:p>
          <a:p>
            <a:pPr marL="1106481" lvl="2" indent="-174708">
              <a:buFont typeface="Arial" panose="020B0604020202020204" pitchFamily="34" charset="0"/>
              <a:buChar char="•"/>
            </a:pPr>
            <a:r>
              <a:rPr lang="en-US" baseline="0" dirty="0" smtClean="0"/>
              <a:t>Also important during very mild flu years</a:t>
            </a:r>
          </a:p>
          <a:p>
            <a:pPr marL="640594" lvl="1" indent="-174708">
              <a:buFont typeface="Arial" panose="020B0604020202020204" pitchFamily="34" charset="0"/>
              <a:buChar char="•"/>
            </a:pPr>
            <a:r>
              <a:rPr lang="en-US" baseline="0" dirty="0" smtClean="0"/>
              <a:t>Clinicians find these data useful in patient assessment</a:t>
            </a:r>
          </a:p>
          <a:p>
            <a:pPr marL="640594" lvl="1" indent="-174708">
              <a:buFont typeface="Arial" panose="020B0604020202020204" pitchFamily="34" charset="0"/>
              <a:buChar char="•"/>
            </a:pPr>
            <a:r>
              <a:rPr lang="en-US" baseline="0" dirty="0" smtClean="0"/>
              <a:t>When other PH threats like pertussis increase in prevalence: is it pertussis or something else</a:t>
            </a:r>
          </a:p>
          <a:p>
            <a:pPr marL="640594" lvl="1" indent="-174708">
              <a:buFont typeface="Arial" panose="020B0604020202020204" pitchFamily="34" charset="0"/>
              <a:buChar char="•"/>
            </a:pPr>
            <a:r>
              <a:rPr lang="en-US" baseline="0" dirty="0" smtClean="0"/>
              <a:t>Outbreak  detection and response especially in LTCF and other institutional setting	</a:t>
            </a:r>
            <a:endParaRPr lang="en-US" dirty="0"/>
          </a:p>
        </p:txBody>
      </p:sp>
      <p:sp>
        <p:nvSpPr>
          <p:cNvPr id="4" name="Slide Number Placeholder 3"/>
          <p:cNvSpPr>
            <a:spLocks noGrp="1"/>
          </p:cNvSpPr>
          <p:nvPr>
            <p:ph type="sldNum" sz="quarter" idx="10"/>
          </p:nvPr>
        </p:nvSpPr>
        <p:spPr/>
        <p:txBody>
          <a:bodyPr/>
          <a:lstStyle/>
          <a:p>
            <a:pPr>
              <a:defRPr/>
            </a:pPr>
            <a:fld id="{255F2684-BD0C-42A1-A49D-420586D0F454}"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06925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Influenza(with and without subtyping) and non-influenza respiratory viruses, in one assay</a:t>
            </a:r>
          </a:p>
          <a:p>
            <a:r>
              <a:rPr lang="en-US" baseline="0" dirty="0" smtClean="0"/>
              <a:t>    bacteria (</a:t>
            </a:r>
            <a:r>
              <a:rPr lang="en-US" baseline="0" dirty="0" err="1" smtClean="0"/>
              <a:t>B.pertussis</a:t>
            </a:r>
            <a:r>
              <a:rPr lang="en-US" baseline="0" dirty="0" smtClean="0"/>
              <a:t>, </a:t>
            </a:r>
            <a:r>
              <a:rPr lang="en-US" baseline="0" dirty="0" err="1" smtClean="0"/>
              <a:t>Chlamydophila</a:t>
            </a:r>
            <a:r>
              <a:rPr lang="en-US" baseline="0" dirty="0" smtClean="0"/>
              <a:t> </a:t>
            </a:r>
            <a:r>
              <a:rPr lang="en-US" baseline="0" dirty="0" err="1" smtClean="0"/>
              <a:t>pneumoniae</a:t>
            </a:r>
            <a:r>
              <a:rPr lang="en-US" baseline="0" dirty="0" smtClean="0"/>
              <a:t>, </a:t>
            </a:r>
            <a:r>
              <a:rPr lang="en-US" baseline="0" dirty="0" err="1" smtClean="0"/>
              <a:t>M.pneumoniae</a:t>
            </a:r>
            <a:r>
              <a:rPr lang="en-US" baseline="0" dirty="0" smtClean="0"/>
              <a:t>)</a:t>
            </a:r>
          </a:p>
          <a:p>
            <a:pPr marL="174708" indent="-174708">
              <a:buFont typeface="Arial" panose="020B0604020202020204" pitchFamily="34" charset="0"/>
              <a:buChar char="•"/>
            </a:pPr>
            <a:r>
              <a:rPr lang="en-US" baseline="0" dirty="0" smtClean="0"/>
              <a:t>Importance of assessing those sites within our state that perform this testing and willing to share data</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pPr>
                <a:defRPr/>
              </a:pPr>
              <a:t>37</a:t>
            </a:fld>
            <a:endParaRPr lang="en-US" dirty="0"/>
          </a:p>
        </p:txBody>
      </p:sp>
    </p:spTree>
    <p:extLst>
      <p:ext uri="{BB962C8B-B14F-4D97-AF65-F5344CB8AC3E}">
        <p14:creationId xmlns:p14="http://schemas.microsoft.com/office/powerpoint/2010/main" val="3013741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	</a:t>
            </a:r>
          </a:p>
          <a:p>
            <a:pPr marL="640594" lvl="1"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Expanding the data pool in each state especially if PHL not running RVP</a:t>
            </a:r>
          </a:p>
          <a:p>
            <a:pPr marL="640594" lvl="1" indent="-174708">
              <a:buFont typeface="Arial" panose="020B0604020202020204" pitchFamily="34" charset="0"/>
              <a:buChar char="•"/>
            </a:pPr>
            <a:r>
              <a:rPr lang="en-US" baseline="0" dirty="0" smtClean="0"/>
              <a:t>Many sites running these tests and running many more of them (orders of magnitude more)</a:t>
            </a:r>
          </a:p>
          <a:p>
            <a:pPr marL="174708" indent="-174708">
              <a:buFont typeface="Arial" panose="020B0604020202020204" pitchFamily="34" charset="0"/>
              <a:buChar char="•"/>
            </a:pPr>
            <a:r>
              <a:rPr lang="en-US" baseline="0" dirty="0" smtClean="0"/>
              <a:t>Much more data on RSV when rapid test data are included</a:t>
            </a:r>
          </a:p>
          <a:p>
            <a:pPr marL="174708" indent="-174708">
              <a:buFont typeface="Arial" panose="020B0604020202020204" pitchFamily="34" charset="0"/>
              <a:buChar char="•"/>
            </a:pPr>
            <a:r>
              <a:rPr lang="en-US" baseline="0" dirty="0" smtClean="0"/>
              <a:t>Need to collect only data and not necessarily specimens for further characterization…less complex than with flu</a:t>
            </a:r>
            <a:endParaRPr lang="en-US" dirty="0"/>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pPr>
                <a:defRPr/>
              </a:pPr>
              <a:t>38</a:t>
            </a:fld>
            <a:endParaRPr lang="en-US" dirty="0"/>
          </a:p>
        </p:txBody>
      </p:sp>
    </p:spTree>
    <p:extLst>
      <p:ext uri="{BB962C8B-B14F-4D97-AF65-F5344CB8AC3E}">
        <p14:creationId xmlns:p14="http://schemas.microsoft.com/office/powerpoint/2010/main" val="3013741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708" indent="-174708">
              <a:buFont typeface="Arial" panose="020B0604020202020204" pitchFamily="34" charset="0"/>
              <a:buChar char="•"/>
            </a:pPr>
            <a:r>
              <a:rPr lang="en-US" baseline="0" dirty="0" smtClean="0"/>
              <a:t>Clinical </a:t>
            </a:r>
            <a:r>
              <a:rPr lang="en-US" baseline="0" dirty="0" err="1" smtClean="0"/>
              <a:t>labs↔PHLs</a:t>
            </a:r>
            <a:r>
              <a:rPr lang="en-US" baseline="0" dirty="0" smtClean="0"/>
              <a:t> by various means	</a:t>
            </a:r>
            <a:endParaRPr lang="en-US" dirty="0"/>
          </a:p>
        </p:txBody>
      </p:sp>
      <p:sp>
        <p:nvSpPr>
          <p:cNvPr id="4" name="Slide Number Placeholder 3"/>
          <p:cNvSpPr>
            <a:spLocks noGrp="1"/>
          </p:cNvSpPr>
          <p:nvPr>
            <p:ph type="sldNum" sz="quarter" idx="10"/>
          </p:nvPr>
        </p:nvSpPr>
        <p:spPr/>
        <p:txBody>
          <a:bodyPr/>
          <a:lstStyle/>
          <a:p>
            <a:pPr>
              <a:defRPr/>
            </a:pPr>
            <a:fld id="{255F2684-BD0C-42A1-A49D-420586D0F454}"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0692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defTabSz="931723">
              <a:defRPr/>
            </a:pPr>
            <a:r>
              <a:rPr lang="en-US" sz="1000" b="1" dirty="0">
                <a:solidFill>
                  <a:srgbClr val="006666"/>
                </a:solidFill>
              </a:rPr>
              <a:t>Now to get started , slide 5 presents a quick visual review of the key features of the influenza virus responsible for its ability to readily change </a:t>
            </a:r>
            <a:r>
              <a:rPr lang="en-US" sz="1000" b="1" dirty="0" err="1">
                <a:solidFill>
                  <a:srgbClr val="006666"/>
                </a:solidFill>
              </a:rPr>
              <a:t>antigenically</a:t>
            </a:r>
            <a:r>
              <a:rPr lang="en-US" sz="1000" b="1" dirty="0">
                <a:solidFill>
                  <a:srgbClr val="006666"/>
                </a:solidFill>
              </a:rPr>
              <a:t>: this is the real hallmark of this virus</a:t>
            </a:r>
          </a:p>
          <a:p>
            <a:pPr lvl="1">
              <a:buFont typeface="Arial" pitchFamily="34" charset="0"/>
              <a:buChar char="•"/>
              <a:defRPr/>
            </a:pPr>
            <a:r>
              <a:rPr lang="en-US" sz="1000" dirty="0"/>
              <a:t>Classification and nomenclature of influenza is based largely on its antigenic presentation.</a:t>
            </a:r>
            <a:endParaRPr lang="en-US" sz="1000" b="1" dirty="0"/>
          </a:p>
          <a:p>
            <a:pPr>
              <a:defRPr/>
            </a:pPr>
            <a:r>
              <a:rPr lang="en-US" sz="1000" dirty="0"/>
              <a:t>Relevant key features:</a:t>
            </a:r>
          </a:p>
          <a:p>
            <a:pPr marL="174698" lvl="1" indent="-174698" defTabSz="931774">
              <a:buFont typeface="Arial" pitchFamily="34" charset="0"/>
              <a:buChar char="•"/>
              <a:defRPr/>
            </a:pPr>
            <a:r>
              <a:rPr lang="en-US" sz="1000" dirty="0"/>
              <a:t>There are </a:t>
            </a:r>
            <a:r>
              <a:rPr lang="en-US" sz="1000" b="1" dirty="0"/>
              <a:t>3 types </a:t>
            </a:r>
            <a:r>
              <a:rPr lang="en-US" sz="1000" dirty="0"/>
              <a:t>of influenza based on internal antigenic determinants; only 2 of these (A &amp; B) are significant clinically and in PH sense</a:t>
            </a:r>
          </a:p>
          <a:p>
            <a:pPr marL="174698" indent="-174698">
              <a:buFont typeface="Arial" pitchFamily="34" charset="0"/>
              <a:buChar char="•"/>
              <a:defRPr/>
            </a:pPr>
            <a:r>
              <a:rPr lang="en-US" sz="1000" dirty="0"/>
              <a:t> RNA-containing  genome</a:t>
            </a:r>
          </a:p>
          <a:p>
            <a:pPr marL="640559" lvl="1" indent="-174698">
              <a:buFont typeface="Arial" pitchFamily="34" charset="0"/>
              <a:buChar char="•"/>
              <a:defRPr/>
            </a:pPr>
            <a:r>
              <a:rPr lang="en-US" sz="1000" dirty="0"/>
              <a:t>Consequences for mutation: very prone to mutation via errors in transcription  and without adequate “proof-reading” mechanisms capable of editing out the errors</a:t>
            </a:r>
          </a:p>
          <a:p>
            <a:pPr marL="174698" indent="-174698">
              <a:buFont typeface="Arial" pitchFamily="34" charset="0"/>
              <a:buChar char="•"/>
              <a:defRPr/>
            </a:pPr>
            <a:r>
              <a:rPr lang="en-US" sz="1000" dirty="0"/>
              <a:t>Key surface components</a:t>
            </a:r>
          </a:p>
          <a:p>
            <a:pPr marL="640559" lvl="1" indent="-174698">
              <a:buFont typeface="Arial" pitchFamily="34" charset="0"/>
              <a:buChar char="•"/>
              <a:defRPr/>
            </a:pPr>
            <a:r>
              <a:rPr lang="en-US" sz="1000" dirty="0"/>
              <a:t>HA and NA</a:t>
            </a:r>
          </a:p>
          <a:p>
            <a:pPr marL="1106445" lvl="2" indent="-174698">
              <a:buFont typeface="Arial" pitchFamily="34" charset="0"/>
              <a:buChar char="•"/>
              <a:defRPr/>
            </a:pPr>
            <a:r>
              <a:rPr lang="en-US" sz="1000" dirty="0"/>
              <a:t>Relevance to nomenclature</a:t>
            </a:r>
          </a:p>
          <a:p>
            <a:pPr marL="1572332" lvl="3" indent="-174698">
              <a:buFont typeface="Arial" pitchFamily="34" charset="0"/>
              <a:buChar char="•"/>
              <a:defRPr/>
            </a:pPr>
            <a:r>
              <a:rPr lang="en-US" sz="1000" dirty="0"/>
              <a:t>Defines subtypes of influenza A</a:t>
            </a:r>
          </a:p>
          <a:p>
            <a:pPr marL="1106445" lvl="2" indent="-174698">
              <a:buFont typeface="Arial" pitchFamily="34" charset="0"/>
              <a:buChar char="•"/>
              <a:defRPr/>
            </a:pPr>
            <a:r>
              <a:rPr lang="en-US" sz="1000" dirty="0"/>
              <a:t>Importance in pathogenesis and against which a large measure of the host immune response is directed</a:t>
            </a:r>
          </a:p>
          <a:p>
            <a:pPr marL="1572332" lvl="3" indent="-174698" defTabSz="931774">
              <a:buFont typeface="Arial" pitchFamily="34" charset="0"/>
              <a:buChar char="•"/>
              <a:defRPr/>
            </a:pPr>
            <a:r>
              <a:rPr lang="en-US" sz="1000" dirty="0"/>
              <a:t>Prone to mutation (particularly the HA</a:t>
            </a:r>
          </a:p>
          <a:p>
            <a:pPr marL="1572332" lvl="3" indent="-174698">
              <a:buFont typeface="Arial" pitchFamily="34" charset="0"/>
              <a:buChar char="•"/>
              <a:defRPr/>
            </a:pPr>
            <a:r>
              <a:rPr lang="en-US" sz="1000" dirty="0"/>
              <a:t>Essentially a moving target for the host population immune response</a:t>
            </a:r>
          </a:p>
          <a:p>
            <a:pPr marL="174672" indent="-174698">
              <a:buFont typeface="Arial" pitchFamily="34" charset="0"/>
              <a:buChar char="•"/>
              <a:defRPr/>
            </a:pPr>
            <a:r>
              <a:rPr lang="en-US" sz="1000" b="1" dirty="0"/>
              <a:t>Genome is segmented</a:t>
            </a:r>
          </a:p>
          <a:p>
            <a:pPr marL="640559" lvl="1" indent="-174698">
              <a:buFont typeface="Arial" pitchFamily="34" charset="0"/>
              <a:buChar char="•"/>
              <a:defRPr/>
            </a:pPr>
            <a:r>
              <a:rPr lang="en-US" sz="1000" dirty="0"/>
              <a:t>Enabling two different influenza A viruses that might infect the same host to “</a:t>
            </a:r>
            <a:r>
              <a:rPr lang="en-US" sz="1000" dirty="0" err="1"/>
              <a:t>reassort</a:t>
            </a:r>
            <a:r>
              <a:rPr lang="en-US" sz="1000" dirty="0"/>
              <a:t>” gene segments leading to a virus that might have a novel HA and/or NA</a:t>
            </a:r>
          </a:p>
          <a:p>
            <a:pPr marL="640559" lvl="1" indent="-174698" defTabSz="931774">
              <a:buFont typeface="Arial" pitchFamily="34" charset="0"/>
              <a:buChar char="•"/>
              <a:defRPr/>
            </a:pPr>
            <a:r>
              <a:rPr lang="en-US" sz="1000" dirty="0"/>
              <a:t>Influenza type A, but not type B, has subtypes based on antigenic determinants found on the HA and NA</a:t>
            </a:r>
          </a:p>
          <a:p>
            <a:pPr marL="640559" lvl="1" indent="-174698" defTabSz="931774">
              <a:buFont typeface="Arial" pitchFamily="34" charset="0"/>
              <a:buChar char="•"/>
              <a:defRPr/>
            </a:pPr>
            <a:endParaRPr lang="en-US" sz="1000" dirty="0"/>
          </a:p>
          <a:p>
            <a:pPr marL="174672" indent="-174698" defTabSz="931774">
              <a:buFont typeface="Arial" pitchFamily="34" charset="0"/>
              <a:buChar char="•"/>
              <a:defRPr/>
            </a:pPr>
            <a:r>
              <a:rPr lang="en-US" sz="1000" dirty="0"/>
              <a:t>The consequences of these genetic changes is highlighted on the following slide…</a:t>
            </a:r>
            <a:r>
              <a:rPr lang="en-US" sz="1000" b="1" dirty="0"/>
              <a:t>slide 6</a:t>
            </a:r>
          </a:p>
          <a:p>
            <a:pPr marL="174672" indent="-174698">
              <a:buFont typeface="Arial" pitchFamily="34" charset="0"/>
              <a:buChar char="•"/>
              <a:defRPr/>
            </a:pPr>
            <a:endParaRPr lang="en-US" sz="1100" b="1" dirty="0"/>
          </a:p>
          <a:p>
            <a:pPr marL="174698" indent="-174698">
              <a:buFont typeface="Arial" pitchFamily="34" charset="0"/>
              <a:buChar char="•"/>
              <a:defRPr/>
            </a:pPr>
            <a:endParaRPr lang="en-US" sz="1100" dirty="0"/>
          </a:p>
          <a:p>
            <a:pPr marL="174698" indent="-174698">
              <a:defRPr/>
            </a:pPr>
            <a:endParaRPr lang="en-US" dirty="0"/>
          </a:p>
        </p:txBody>
      </p:sp>
      <p:sp>
        <p:nvSpPr>
          <p:cNvPr id="125956" name="Slide Number Placeholder 3"/>
          <p:cNvSpPr>
            <a:spLocks noGrp="1"/>
          </p:cNvSpPr>
          <p:nvPr>
            <p:ph type="sldNum" sz="quarter" idx="5"/>
          </p:nvPr>
        </p:nvSpPr>
        <p:spPr>
          <a:noFill/>
        </p:spPr>
        <p:txBody>
          <a:bodyPr/>
          <a:lstStyle/>
          <a:p>
            <a:fld id="{584198C5-BB07-4755-A6A6-263226A17DE9}" type="slidenum">
              <a:rPr lang="en-US" smtClean="0">
                <a:solidFill>
                  <a:srgbClr val="000000"/>
                </a:solidFill>
                <a:latin typeface="Arial" pitchFamily="34" charset="0"/>
              </a:rPr>
              <a:pPr/>
              <a:t>4</a:t>
            </a:fld>
            <a:endParaRPr lang="en-US" smtClean="0">
              <a:solidFill>
                <a:srgbClr val="000000"/>
              </a:solidFill>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This is needed at local,</a:t>
            </a:r>
            <a:r>
              <a:rPr lang="en-US" baseline="0" dirty="0" smtClean="0"/>
              <a:t> state and national levels</a:t>
            </a:r>
          </a:p>
          <a:p>
            <a:pPr marL="174708" indent="-174708">
              <a:buFont typeface="Arial" pitchFamily="34" charset="0"/>
              <a:buChar char="•"/>
            </a:pPr>
            <a:r>
              <a:rPr lang="en-US" baseline="0" dirty="0" smtClean="0"/>
              <a:t>Perhaps coordinated effort at collecting RVP data can help</a:t>
            </a:r>
          </a:p>
          <a:p>
            <a:pPr marL="174708" indent="-174708">
              <a:buFont typeface="Arial" pitchFamily="34" charset="0"/>
              <a:buChar char="•"/>
            </a:pPr>
            <a:r>
              <a:rPr lang="en-US" baseline="0" dirty="0" smtClean="0"/>
              <a:t>Again we need the whole picture, especially when trying to detect/characterize emergence of a novel event</a:t>
            </a:r>
          </a:p>
          <a:p>
            <a:pPr marL="640594" lvl="1" indent="-174708">
              <a:buFont typeface="Arial" pitchFamily="34" charset="0"/>
              <a:buChar char="•"/>
            </a:pPr>
            <a:r>
              <a:rPr lang="en-US" baseline="0" dirty="0" smtClean="0"/>
              <a:t>What makes up the background noise</a:t>
            </a:r>
          </a:p>
          <a:p>
            <a:pPr marL="640594" lvl="1" indent="-174708">
              <a:buFont typeface="Arial" pitchFamily="34" charset="0"/>
              <a:buChar char="•"/>
            </a:pPr>
            <a:r>
              <a:rPr lang="en-US" baseline="0" dirty="0" smtClean="0"/>
              <a:t>Important for </a:t>
            </a:r>
            <a:r>
              <a:rPr lang="en-US" baseline="0" dirty="0" err="1" smtClean="0"/>
              <a:t>epi’s</a:t>
            </a:r>
            <a:r>
              <a:rPr lang="en-US" baseline="0" dirty="0" smtClean="0"/>
              <a:t> and clinicians</a:t>
            </a:r>
            <a:endParaRPr lang="en-US" dirty="0"/>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pPr>
                <a:defRPr/>
              </a:pPr>
              <a:t>40</a:t>
            </a:fld>
            <a:endParaRPr lang="en-US" dirty="0"/>
          </a:p>
        </p:txBody>
      </p:sp>
    </p:spTree>
    <p:extLst>
      <p:ext uri="{BB962C8B-B14F-4D97-AF65-F5344CB8AC3E}">
        <p14:creationId xmlns:p14="http://schemas.microsoft.com/office/powerpoint/2010/main" val="1496860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WI is well ahead of the curve! A BIG thanks to all of our clinical partners.</a:t>
            </a:r>
          </a:p>
          <a:p>
            <a:pPr marL="174708" indent="-174708">
              <a:buFont typeface="Arial" panose="020B0604020202020204" pitchFamily="34" charset="0"/>
              <a:buChar char="•"/>
            </a:pPr>
            <a:r>
              <a:rPr lang="en-US" baseline="0" dirty="0" smtClean="0"/>
              <a:t>We will continue to explore new ways with you to enhance flu surveillance, being respectful of staff and resource limitations within your organization</a:t>
            </a:r>
          </a:p>
          <a:p>
            <a:pPr marL="631908" lvl="1" indent="-174708">
              <a:buFont typeface="Arial" panose="020B0604020202020204" pitchFamily="34" charset="0"/>
              <a:buChar char="•"/>
            </a:pPr>
            <a:r>
              <a:rPr lang="en-US" baseline="0" dirty="0" smtClean="0"/>
              <a:t>And we always appreciate your feedback.		</a:t>
            </a:r>
            <a:endParaRPr lang="en-US" dirty="0"/>
          </a:p>
        </p:txBody>
      </p:sp>
      <p:sp>
        <p:nvSpPr>
          <p:cNvPr id="4" name="Slide Number Placeholder 3"/>
          <p:cNvSpPr>
            <a:spLocks noGrp="1"/>
          </p:cNvSpPr>
          <p:nvPr>
            <p:ph type="sldNum" sz="quarter" idx="10"/>
          </p:nvPr>
        </p:nvSpPr>
        <p:spPr/>
        <p:txBody>
          <a:bodyPr/>
          <a:lstStyle/>
          <a:p>
            <a:pPr>
              <a:defRPr/>
            </a:pPr>
            <a:fld id="{255F2684-BD0C-42A1-A49D-420586D0F454}"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306925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a:t>
            </a:r>
            <a:r>
              <a:rPr lang="en-US" baseline="0" dirty="0" smtClean="0"/>
              <a:t> requests are from all clinical labs. </a:t>
            </a:r>
            <a:endParaRPr lang="en-US" dirty="0"/>
          </a:p>
        </p:txBody>
      </p:sp>
      <p:sp>
        <p:nvSpPr>
          <p:cNvPr id="4" name="Slide Number Placeholder 3"/>
          <p:cNvSpPr>
            <a:spLocks noGrp="1"/>
          </p:cNvSpPr>
          <p:nvPr>
            <p:ph type="sldNum" sz="quarter" idx="10"/>
          </p:nvPr>
        </p:nvSpPr>
        <p:spPr/>
        <p:txBody>
          <a:bodyPr/>
          <a:lstStyle/>
          <a:p>
            <a:fld id="{EB5F9830-F91F-4185-8EC6-AD514967A718}"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four</a:t>
            </a:r>
            <a:r>
              <a:rPr lang="en-US" baseline="0" dirty="0" smtClean="0"/>
              <a:t> key components of the lab-based surveillance system in Wisconsin</a:t>
            </a:r>
          </a:p>
          <a:p>
            <a:r>
              <a:rPr lang="en-US" baseline="0" dirty="0" smtClean="0"/>
              <a:t>PCR labs are becoming a more important component due to high quality data as assay are more sensitive than</a:t>
            </a:r>
          </a:p>
          <a:p>
            <a:r>
              <a:rPr lang="en-US" baseline="0" dirty="0" smtClean="0"/>
              <a:t>Every component  provides a vital contribution and provides representative data and clinical specimens to WSLH</a:t>
            </a:r>
          </a:p>
          <a:p>
            <a:r>
              <a:rPr lang="en-US" baseline="0" dirty="0" smtClean="0"/>
              <a:t>In fact, WI serves as a model surveillance system </a:t>
            </a:r>
            <a:r>
              <a:rPr lang="en-US" u="sng" baseline="0" dirty="0" smtClean="0"/>
              <a:t>and </a:t>
            </a:r>
            <a:r>
              <a:rPr lang="en-US" baseline="0" dirty="0" smtClean="0"/>
              <a:t>many components are considered “best practices” nationally</a:t>
            </a:r>
          </a:p>
          <a:p>
            <a:r>
              <a:rPr lang="en-US" baseline="0" dirty="0" smtClean="0"/>
              <a:t>Annually, we meet with stakeholders to review the system and consider ways to improve.</a:t>
            </a:r>
            <a:endParaRPr lang="en-US" dirty="0"/>
          </a:p>
        </p:txBody>
      </p:sp>
      <p:sp>
        <p:nvSpPr>
          <p:cNvPr id="4" name="Slide Number Placeholder 3"/>
          <p:cNvSpPr>
            <a:spLocks noGrp="1"/>
          </p:cNvSpPr>
          <p:nvPr>
            <p:ph type="sldNum" sz="quarter" idx="10"/>
          </p:nvPr>
        </p:nvSpPr>
        <p:spPr/>
        <p:txBody>
          <a:bodyPr/>
          <a:lstStyle/>
          <a:p>
            <a:fld id="{EB5F9830-F91F-4185-8EC6-AD514967A718}" type="slidenum">
              <a:rPr lang="en-US" smtClean="0"/>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a:t>
            </a:r>
            <a:r>
              <a:rPr lang="en-US" baseline="0" dirty="0" smtClean="0"/>
              <a:t> requests are from all clinical labs. </a:t>
            </a:r>
            <a:endParaRPr lang="en-US" dirty="0"/>
          </a:p>
        </p:txBody>
      </p:sp>
      <p:sp>
        <p:nvSpPr>
          <p:cNvPr id="4" name="Slide Number Placeholder 3"/>
          <p:cNvSpPr>
            <a:spLocks noGrp="1"/>
          </p:cNvSpPr>
          <p:nvPr>
            <p:ph type="sldNum" sz="quarter" idx="10"/>
          </p:nvPr>
        </p:nvSpPr>
        <p:spPr/>
        <p:txBody>
          <a:bodyPr/>
          <a:lstStyle/>
          <a:p>
            <a:fld id="{EB5F9830-F91F-4185-8EC6-AD514967A718}"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move forward, </a:t>
            </a:r>
            <a:r>
              <a:rPr lang="en-US" baseline="0" dirty="0" smtClean="0"/>
              <a:t>we will change our surveillance system to address increasing influenza activity and balance with surveillance needs and limited reagent resources. </a:t>
            </a:r>
            <a:endParaRPr lang="en-US" dirty="0"/>
          </a:p>
        </p:txBody>
      </p:sp>
      <p:sp>
        <p:nvSpPr>
          <p:cNvPr id="4" name="Slide Number Placeholder 3"/>
          <p:cNvSpPr>
            <a:spLocks noGrp="1"/>
          </p:cNvSpPr>
          <p:nvPr>
            <p:ph type="sldNum" sz="quarter" idx="10"/>
          </p:nvPr>
        </p:nvSpPr>
        <p:spPr/>
        <p:txBody>
          <a:bodyPr/>
          <a:lstStyle/>
          <a:p>
            <a:fld id="{EB5F9830-F91F-4185-8EC6-AD514967A718}" type="slidenum">
              <a:rPr lang="en-US" smtClean="0"/>
              <a:pPr/>
              <a:t>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true that there are still a few “free” things in life..including</a:t>
            </a:r>
            <a:r>
              <a:rPr lang="en-US" baseline="0" dirty="0" smtClean="0"/>
              <a:t> the lab surveillance report!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ECD0AA4-5714-4C55-BF88-A59298E7456E}" type="slidenum">
              <a:rPr lang="en-US" smtClean="0"/>
              <a:pPr>
                <a:defRPr/>
              </a:pPr>
              <a:t>48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contact Mary Wedig</a:t>
            </a:r>
            <a:r>
              <a:rPr lang="en-US" baseline="0" dirty="0" smtClean="0"/>
              <a:t> or myself with questions or if you would like to receive the surveillance packet or shipping materials.</a:t>
            </a:r>
          </a:p>
          <a:p>
            <a:endParaRPr lang="en-US" baseline="0" dirty="0" smtClean="0"/>
          </a:p>
        </p:txBody>
      </p:sp>
      <p:sp>
        <p:nvSpPr>
          <p:cNvPr id="4" name="Slide Number Placeholder 3"/>
          <p:cNvSpPr>
            <a:spLocks noGrp="1"/>
          </p:cNvSpPr>
          <p:nvPr>
            <p:ph type="sldNum" sz="quarter" idx="10"/>
          </p:nvPr>
        </p:nvSpPr>
        <p:spPr/>
        <p:txBody>
          <a:bodyPr/>
          <a:lstStyle/>
          <a:p>
            <a:pPr>
              <a:defRPr/>
            </a:pPr>
            <a:fld id="{FECD0AA4-5714-4C55-BF88-A59298E7456E}" type="slidenum">
              <a:rPr lang="en-US" smtClean="0"/>
              <a:pPr>
                <a:defRPr/>
              </a:pPr>
              <a:t>49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On</a:t>
            </a:r>
            <a:r>
              <a:rPr lang="en-US" b="1" baseline="0" dirty="0" smtClean="0"/>
              <a:t> behalf of the WI State lab and PH in Wisconsin</a:t>
            </a:r>
            <a:r>
              <a:rPr lang="en-US" baseline="0" dirty="0" smtClean="0"/>
              <a:t> Pete and I wanted to thank you all for your participation……Clinical labs </a:t>
            </a:r>
            <a:r>
              <a:rPr lang="en-US" baseline="0" smtClean="0"/>
              <a:t>are our “eyes and ears” </a:t>
            </a:r>
            <a:r>
              <a:rPr lang="en-US" baseline="0" dirty="0" smtClean="0"/>
              <a:t>in the community.</a:t>
            </a:r>
            <a:endParaRPr lang="en-US" dirty="0"/>
          </a:p>
        </p:txBody>
      </p:sp>
      <p:sp>
        <p:nvSpPr>
          <p:cNvPr id="4" name="Slide Number Placeholder 3"/>
          <p:cNvSpPr>
            <a:spLocks noGrp="1"/>
          </p:cNvSpPr>
          <p:nvPr>
            <p:ph type="sldNum" sz="quarter" idx="10"/>
          </p:nvPr>
        </p:nvSpPr>
        <p:spPr/>
        <p:txBody>
          <a:bodyPr/>
          <a:lstStyle/>
          <a:p>
            <a:pPr>
              <a:defRPr/>
            </a:pPr>
            <a:fld id="{FECD0AA4-5714-4C55-BF88-A59298E7456E}" type="slidenum">
              <a:rPr lang="en-US" smtClean="0"/>
              <a:pPr>
                <a:defRPr/>
              </a:pPr>
              <a:t>50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5F9830-F91F-4185-8EC6-AD514967A718}"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normAutofit fontScale="92500"/>
          </a:bodyPr>
          <a:lstStyle/>
          <a:p>
            <a:r>
              <a:rPr lang="en-US" sz="800" dirty="0">
                <a:latin typeface="Arial" pitchFamily="34" charset="0"/>
              </a:rPr>
              <a:t>A nice diagram that describes the 2 main mechanisms of antigenic change:</a:t>
            </a:r>
          </a:p>
          <a:p>
            <a:r>
              <a:rPr lang="en-US" sz="800" b="1" dirty="0">
                <a:latin typeface="Arial" pitchFamily="34" charset="0"/>
              </a:rPr>
              <a:t>Antigenic Drift</a:t>
            </a:r>
          </a:p>
          <a:p>
            <a:pPr lvl="1">
              <a:buFontTx/>
              <a:buChar char="•"/>
            </a:pPr>
            <a:r>
              <a:rPr lang="en-US" sz="800" dirty="0">
                <a:latin typeface="Arial" pitchFamily="34" charset="0"/>
                <a:cs typeface="Tahoma" pitchFamily="34" charset="0"/>
              </a:rPr>
              <a:t>Which manifests in the  HA and NA as a result of continuous and gradual accumulation of point mutations in the genes coding for these </a:t>
            </a:r>
            <a:r>
              <a:rPr lang="en-US" sz="800" dirty="0" err="1">
                <a:latin typeface="Arial" pitchFamily="34" charset="0"/>
                <a:cs typeface="Tahoma" pitchFamily="34" charset="0"/>
              </a:rPr>
              <a:t>glycoproteins</a:t>
            </a:r>
            <a:r>
              <a:rPr lang="en-US" sz="800" dirty="0">
                <a:latin typeface="Arial" pitchFamily="34" charset="0"/>
                <a:cs typeface="Tahoma" pitchFamily="34" charset="0"/>
              </a:rPr>
              <a:t> leading to development of </a:t>
            </a:r>
            <a:r>
              <a:rPr lang="en-US" sz="800" b="1" i="1" dirty="0">
                <a:latin typeface="Arial" pitchFamily="34" charset="0"/>
                <a:cs typeface="Tahoma" pitchFamily="34" charset="0"/>
              </a:rPr>
              <a:t>new strains</a:t>
            </a:r>
          </a:p>
          <a:p>
            <a:pPr marL="930224" lvl="2">
              <a:buFontTx/>
              <a:buChar char="•"/>
            </a:pPr>
            <a:r>
              <a:rPr lang="en-US" sz="800" dirty="0">
                <a:latin typeface="Arial" pitchFamily="34" charset="0"/>
                <a:cs typeface="Tahoma" pitchFamily="34" charset="0"/>
              </a:rPr>
              <a:t>Result of immune selection within the population</a:t>
            </a:r>
          </a:p>
          <a:p>
            <a:pPr marL="930224" lvl="2">
              <a:buFontTx/>
              <a:buChar char="•"/>
            </a:pPr>
            <a:r>
              <a:rPr lang="en-US" sz="800" dirty="0">
                <a:latin typeface="Arial" pitchFamily="34" charset="0"/>
                <a:cs typeface="Tahoma" pitchFamily="34" charset="0"/>
              </a:rPr>
              <a:t>Occurs throughout year as virus circulates globally</a:t>
            </a:r>
          </a:p>
          <a:p>
            <a:pPr lvl="1">
              <a:buFontTx/>
              <a:buChar char="•"/>
            </a:pPr>
            <a:r>
              <a:rPr lang="en-US" sz="800" dirty="0">
                <a:latin typeface="Arial" pitchFamily="34" charset="0"/>
                <a:cs typeface="Tahoma" pitchFamily="34" charset="0"/>
              </a:rPr>
              <a:t>Occurs with both influenza A and B</a:t>
            </a:r>
          </a:p>
          <a:p>
            <a:pPr lvl="1">
              <a:buFontTx/>
              <a:buChar char="•"/>
            </a:pPr>
            <a:r>
              <a:rPr lang="en-US" sz="800" dirty="0">
                <a:latin typeface="Tahoma" pitchFamily="34" charset="0"/>
                <a:cs typeface="Tahoma" pitchFamily="34" charset="0"/>
              </a:rPr>
              <a:t>Associated with </a:t>
            </a:r>
            <a:r>
              <a:rPr lang="en-US" sz="800" b="1" dirty="0">
                <a:latin typeface="Tahoma" pitchFamily="34" charset="0"/>
                <a:cs typeface="Tahoma" pitchFamily="34" charset="0"/>
              </a:rPr>
              <a:t>seasonal epidemics </a:t>
            </a:r>
            <a:r>
              <a:rPr lang="en-US" sz="800" dirty="0">
                <a:latin typeface="Tahoma" pitchFamily="34" charset="0"/>
                <a:cs typeface="Tahoma" pitchFamily="34" charset="0"/>
              </a:rPr>
              <a:t>and results in the need to change one or more components of the vaccine almost every year</a:t>
            </a:r>
            <a:endParaRPr lang="en-US" sz="800" b="1" dirty="0">
              <a:latin typeface="Tahoma" pitchFamily="34" charset="0"/>
              <a:cs typeface="Tahoma" pitchFamily="34" charset="0"/>
            </a:endParaRPr>
          </a:p>
          <a:p>
            <a:pPr lvl="1" eaLnBrk="1" hangingPunct="1">
              <a:lnSpc>
                <a:spcPct val="90000"/>
              </a:lnSpc>
              <a:buFontTx/>
              <a:buChar char="•"/>
            </a:pPr>
            <a:endParaRPr lang="en-US" sz="800" b="1" dirty="0">
              <a:latin typeface="Arial" pitchFamily="34" charset="0"/>
            </a:endParaRPr>
          </a:p>
          <a:p>
            <a:r>
              <a:rPr lang="en-US" sz="800" b="1" dirty="0">
                <a:latin typeface="Arial" pitchFamily="34" charset="0"/>
              </a:rPr>
              <a:t>Antigenic Shift</a:t>
            </a:r>
          </a:p>
          <a:p>
            <a:pPr>
              <a:buFontTx/>
              <a:buChar char="•"/>
            </a:pPr>
            <a:r>
              <a:rPr lang="en-US" sz="800" b="1" dirty="0">
                <a:latin typeface="Arial" pitchFamily="34" charset="0"/>
              </a:rPr>
              <a:t>When a new subtype of influenza A emerges in humans either directly from an avian source or possibly following a genetic </a:t>
            </a:r>
            <a:r>
              <a:rPr lang="en-US" sz="800" b="1" dirty="0" err="1">
                <a:latin typeface="Arial" pitchFamily="34" charset="0"/>
              </a:rPr>
              <a:t>reassortment</a:t>
            </a:r>
            <a:r>
              <a:rPr lang="en-US" sz="800" b="1" dirty="0">
                <a:latin typeface="Arial" pitchFamily="34" charset="0"/>
              </a:rPr>
              <a:t> event in an animal intermediate host </a:t>
            </a:r>
          </a:p>
          <a:p>
            <a:pPr lvl="1">
              <a:buFontTx/>
              <a:buChar char="•"/>
            </a:pPr>
            <a:r>
              <a:rPr lang="en-US" sz="800" dirty="0">
                <a:latin typeface="Arial" pitchFamily="34" charset="0"/>
              </a:rPr>
              <a:t>Can Occur suddenly</a:t>
            </a:r>
          </a:p>
          <a:p>
            <a:pPr lvl="1">
              <a:buFontTx/>
              <a:buChar char="•"/>
            </a:pPr>
            <a:r>
              <a:rPr lang="en-US" sz="800" dirty="0">
                <a:latin typeface="Arial" pitchFamily="34" charset="0"/>
              </a:rPr>
              <a:t>This can occur  in 3 ways highlighted in the diagram</a:t>
            </a:r>
          </a:p>
          <a:p>
            <a:pPr marL="465887" lvl="1" defTabSz="931774">
              <a:buFontTx/>
              <a:buChar char="•"/>
              <a:defRPr/>
            </a:pPr>
            <a:r>
              <a:rPr lang="en-US" sz="800" dirty="0">
                <a:latin typeface="Arial" pitchFamily="34" charset="0"/>
              </a:rPr>
              <a:t>Necessary precursor for an influenza pandemic. </a:t>
            </a:r>
          </a:p>
          <a:p>
            <a:pPr lvl="1">
              <a:buFontTx/>
              <a:buNone/>
            </a:pPr>
            <a:endParaRPr lang="en-US" sz="800" dirty="0">
              <a:latin typeface="Arial" pitchFamily="34" charset="0"/>
            </a:endParaRPr>
          </a:p>
          <a:p>
            <a:r>
              <a:rPr lang="en-US" sz="800" b="1" dirty="0">
                <a:latin typeface="Arial" pitchFamily="34" charset="0"/>
              </a:rPr>
              <a:t>Antigenic Shift 1</a:t>
            </a:r>
          </a:p>
          <a:p>
            <a:r>
              <a:rPr lang="en-US" sz="800" dirty="0">
                <a:latin typeface="Arial" pitchFamily="34" charset="0"/>
              </a:rPr>
              <a:t>A duck or other aquatic bird passes a bird strain of influenza A to an intermediate host such as a chicken or pig. </a:t>
            </a:r>
          </a:p>
          <a:p>
            <a:r>
              <a:rPr lang="en-US" sz="800" dirty="0">
                <a:latin typeface="Arial" pitchFamily="34" charset="0"/>
              </a:rPr>
              <a:t>A person passes a human strain of influenza A to the same chicken or pig. </a:t>
            </a:r>
          </a:p>
          <a:p>
            <a:r>
              <a:rPr lang="en-US" sz="800" dirty="0">
                <a:latin typeface="Arial" pitchFamily="34" charset="0"/>
              </a:rPr>
              <a:t>When the viruses infect the same cell, the genes from the bird strain mix with genes from the human strain to yield a new strain(</a:t>
            </a:r>
            <a:r>
              <a:rPr lang="en-US" sz="800" dirty="0" err="1">
                <a:latin typeface="Arial" pitchFamily="34" charset="0"/>
              </a:rPr>
              <a:t>reassortment</a:t>
            </a:r>
            <a:r>
              <a:rPr lang="en-US" sz="800" dirty="0">
                <a:latin typeface="Arial" pitchFamily="34" charset="0"/>
              </a:rPr>
              <a:t>). </a:t>
            </a:r>
          </a:p>
          <a:p>
            <a:r>
              <a:rPr lang="en-US" sz="800" dirty="0">
                <a:latin typeface="Arial" pitchFamily="34" charset="0"/>
              </a:rPr>
              <a:t>The new strain can spread from the intermediate host to humans. (e.g. 2009H1N1, trH3N2) </a:t>
            </a:r>
          </a:p>
          <a:p>
            <a:r>
              <a:rPr lang="en-US" sz="800" b="1" dirty="0">
                <a:latin typeface="Arial" pitchFamily="34" charset="0"/>
              </a:rPr>
              <a:t>Antigenic Shift 2</a:t>
            </a:r>
          </a:p>
          <a:p>
            <a:r>
              <a:rPr lang="en-US" sz="800" dirty="0">
                <a:latin typeface="Arial" pitchFamily="34" charset="0"/>
              </a:rPr>
              <a:t>Without undergoing genetic change, a bird strain of influenza A can jump directly from a duck or other aquatic bird to humans. </a:t>
            </a:r>
          </a:p>
          <a:p>
            <a:r>
              <a:rPr lang="en-US" sz="800" b="1" dirty="0">
                <a:latin typeface="Arial" pitchFamily="34" charset="0"/>
              </a:rPr>
              <a:t>Antigenic Shift 3 </a:t>
            </a:r>
          </a:p>
          <a:p>
            <a:r>
              <a:rPr lang="en-US" sz="800" dirty="0">
                <a:latin typeface="Arial" pitchFamily="34" charset="0"/>
              </a:rPr>
              <a:t>Without undergoing genetic change, a bird strain of influenza A can jump directly from a duck or other aquatic bird to an intermediate animal host and then to humans.</a:t>
            </a:r>
          </a:p>
          <a:p>
            <a:endParaRPr lang="en-US" sz="700" dirty="0">
              <a:latin typeface="Arial" pitchFamily="34" charset="0"/>
            </a:endParaRPr>
          </a:p>
          <a:p>
            <a:r>
              <a:rPr lang="en-US" sz="700" dirty="0">
                <a:latin typeface="Arial" pitchFamily="34" charset="0"/>
              </a:rPr>
              <a:t>Now </a:t>
            </a:r>
          </a:p>
          <a:p>
            <a:endParaRPr lang="en-US" sz="1100" dirty="0">
              <a:latin typeface="Arial" pitchFamily="34" charset="0"/>
            </a:endParaRPr>
          </a:p>
        </p:txBody>
      </p:sp>
      <p:sp>
        <p:nvSpPr>
          <p:cNvPr id="126980" name="Slide Number Placeholder 3"/>
          <p:cNvSpPr>
            <a:spLocks noGrp="1"/>
          </p:cNvSpPr>
          <p:nvPr>
            <p:ph type="sldNum" sz="quarter" idx="5"/>
          </p:nvPr>
        </p:nvSpPr>
        <p:spPr>
          <a:noFill/>
        </p:spPr>
        <p:txBody>
          <a:bodyPr/>
          <a:lstStyle/>
          <a:p>
            <a:fld id="{1DBC5D96-9E73-4729-8019-4CC90198F27A}" type="slidenum">
              <a:rPr lang="en-US" smtClean="0">
                <a:solidFill>
                  <a:srgbClr val="000000"/>
                </a:solidFill>
                <a:latin typeface="Arial" pitchFamily="34" charset="0"/>
              </a:rPr>
              <a:pPr/>
              <a:t>5</a:t>
            </a:fld>
            <a:endParaRPr lang="en-US" smtClean="0">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09" indent="-285734" eaLnBrk="0" hangingPunct="0">
              <a:defRPr sz="2800">
                <a:solidFill>
                  <a:schemeClr val="tx1"/>
                </a:solidFill>
                <a:latin typeface="Arial" pitchFamily="34" charset="0"/>
              </a:defRPr>
            </a:lvl2pPr>
            <a:lvl3pPr marL="1142937" indent="-228587" eaLnBrk="0" hangingPunct="0">
              <a:defRPr sz="2800">
                <a:solidFill>
                  <a:schemeClr val="tx1"/>
                </a:solidFill>
                <a:latin typeface="Arial" pitchFamily="34" charset="0"/>
              </a:defRPr>
            </a:lvl3pPr>
            <a:lvl4pPr marL="1600111" indent="-228587" eaLnBrk="0" hangingPunct="0">
              <a:defRPr sz="2800">
                <a:solidFill>
                  <a:schemeClr val="tx1"/>
                </a:solidFill>
                <a:latin typeface="Arial" pitchFamily="34" charset="0"/>
              </a:defRPr>
            </a:lvl4pPr>
            <a:lvl5pPr marL="2057287" indent="-228587" eaLnBrk="0" hangingPunct="0">
              <a:defRPr sz="2800">
                <a:solidFill>
                  <a:schemeClr val="tx1"/>
                </a:solidFill>
                <a:latin typeface="Arial" pitchFamily="34" charset="0"/>
              </a:defRPr>
            </a:lvl5pPr>
            <a:lvl6pPr marL="2514461" indent="-228587" eaLnBrk="0" fontAlgn="base" hangingPunct="0">
              <a:spcBef>
                <a:spcPct val="0"/>
              </a:spcBef>
              <a:spcAft>
                <a:spcPct val="0"/>
              </a:spcAft>
              <a:defRPr sz="2800">
                <a:solidFill>
                  <a:schemeClr val="tx1"/>
                </a:solidFill>
                <a:latin typeface="Arial" pitchFamily="34" charset="0"/>
              </a:defRPr>
            </a:lvl6pPr>
            <a:lvl7pPr marL="2971635" indent="-228587" eaLnBrk="0" fontAlgn="base" hangingPunct="0">
              <a:spcBef>
                <a:spcPct val="0"/>
              </a:spcBef>
              <a:spcAft>
                <a:spcPct val="0"/>
              </a:spcAft>
              <a:defRPr sz="2800">
                <a:solidFill>
                  <a:schemeClr val="tx1"/>
                </a:solidFill>
                <a:latin typeface="Arial" pitchFamily="34" charset="0"/>
              </a:defRPr>
            </a:lvl7pPr>
            <a:lvl8pPr marL="3428811" indent="-228587" eaLnBrk="0" fontAlgn="base" hangingPunct="0">
              <a:spcBef>
                <a:spcPct val="0"/>
              </a:spcBef>
              <a:spcAft>
                <a:spcPct val="0"/>
              </a:spcAft>
              <a:defRPr sz="2800">
                <a:solidFill>
                  <a:schemeClr val="tx1"/>
                </a:solidFill>
                <a:latin typeface="Arial" pitchFamily="34" charset="0"/>
              </a:defRPr>
            </a:lvl8pPr>
            <a:lvl9pPr marL="3885985" indent="-228587" eaLnBrk="0" fontAlgn="base" hangingPunct="0">
              <a:spcBef>
                <a:spcPct val="0"/>
              </a:spcBef>
              <a:spcAft>
                <a:spcPct val="0"/>
              </a:spcAft>
              <a:defRPr sz="2800">
                <a:solidFill>
                  <a:schemeClr val="tx1"/>
                </a:solidFill>
                <a:latin typeface="Arial" pitchFamily="34" charset="0"/>
              </a:defRPr>
            </a:lvl9pPr>
          </a:lstStyle>
          <a:p>
            <a:pPr eaLnBrk="1" hangingPunct="1"/>
            <a:fld id="{4E99318C-683D-45FF-9055-286DEE03FB3B}" type="slidenum">
              <a:rPr lang="en-US" sz="1200">
                <a:solidFill>
                  <a:srgbClr val="000000"/>
                </a:solidFill>
              </a:rPr>
              <a:pPr eaLnBrk="1" hangingPunct="1"/>
              <a:t>6</a:t>
            </a:fld>
            <a:endParaRPr lang="en-US" sz="1200">
              <a:solidFill>
                <a:srgbClr val="000000"/>
              </a:solidFill>
            </a:endParaRPr>
          </a:p>
        </p:txBody>
      </p:sp>
      <p:sp>
        <p:nvSpPr>
          <p:cNvPr id="80899"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ln/>
        </p:spPr>
        <p:txBody>
          <a:bodyPr>
            <a:normAutofit/>
          </a:bodyPr>
          <a:lstStyle/>
          <a:p>
            <a:pPr eaLnBrk="1" hangingPunct="1">
              <a:buFont typeface="Arial" pitchFamily="34" charset="0"/>
              <a:buChar char="•"/>
              <a:defRPr/>
            </a:pPr>
            <a:r>
              <a:rPr lang="en-GB" sz="1000" b="1" dirty="0"/>
              <a:t>Influenza at the Human-Animal Interface</a:t>
            </a:r>
          </a:p>
          <a:p>
            <a:pPr eaLnBrk="1" hangingPunct="1">
              <a:buFont typeface="Arial" pitchFamily="34" charset="0"/>
              <a:buChar char="•"/>
              <a:defRPr/>
            </a:pPr>
            <a:r>
              <a:rPr lang="en-GB" sz="1000" dirty="0"/>
              <a:t>Influenza A naturally occurs in aquatic birds (waterfowl and shore birds), the natural </a:t>
            </a:r>
            <a:r>
              <a:rPr lang="en-GB" sz="1000" dirty="0" err="1"/>
              <a:t>zoonotic</a:t>
            </a:r>
            <a:r>
              <a:rPr lang="en-GB" sz="1000" dirty="0"/>
              <a:t> host for </a:t>
            </a:r>
            <a:r>
              <a:rPr lang="en-GB" sz="1000" dirty="0" err="1"/>
              <a:t>Inf</a:t>
            </a:r>
            <a:r>
              <a:rPr lang="en-GB" sz="1000" dirty="0"/>
              <a:t> A, but also a range of other species.</a:t>
            </a:r>
          </a:p>
          <a:p>
            <a:pPr lvl="1" eaLnBrk="1" hangingPunct="1">
              <a:buFont typeface="Arial" pitchFamily="34" charset="0"/>
              <a:buChar char="•"/>
              <a:defRPr/>
            </a:pPr>
            <a:r>
              <a:rPr lang="en-GB" sz="1000" dirty="0"/>
              <a:t>There are now 17 subtypes of HA and 10 subtypes of NA. These surface glycoproteins are the key antigenic determinants to man</a:t>
            </a:r>
            <a:r>
              <a:rPr lang="en-GB" sz="1000" b="1" dirty="0"/>
              <a:t>.</a:t>
            </a:r>
          </a:p>
          <a:p>
            <a:pPr lvl="2" eaLnBrk="1" hangingPunct="1">
              <a:buFont typeface="Arial" pitchFamily="34" charset="0"/>
              <a:buChar char="•"/>
              <a:defRPr/>
            </a:pPr>
            <a:r>
              <a:rPr lang="en-GB" sz="1000" dirty="0"/>
              <a:t>Most recent H and N subtypes identified in a new bat influenza recently discovered. Further extends the genetic pool of flu viruses that could impact man</a:t>
            </a:r>
          </a:p>
          <a:p>
            <a:pPr lvl="1" eaLnBrk="1" hangingPunct="1">
              <a:buFont typeface="Arial" pitchFamily="34" charset="0"/>
              <a:buChar char="•"/>
              <a:defRPr/>
            </a:pPr>
            <a:endParaRPr lang="en-GB" b="1" dirty="0" smtClean="0"/>
          </a:p>
          <a:p>
            <a:pPr lvl="1" eaLnBrk="1" hangingPunct="1">
              <a:buFont typeface="Arial" pitchFamily="34" charset="0"/>
              <a:buChar char="•"/>
              <a:defRPr/>
            </a:pPr>
            <a:endParaRPr lang="en-GB" b="1" dirty="0" smtClean="0"/>
          </a:p>
          <a:p>
            <a:pPr lvl="1" eaLnBrk="1" hangingPunct="1">
              <a:buFont typeface="Arial" pitchFamily="34" charset="0"/>
              <a:buNone/>
              <a:defRPr/>
            </a:pPr>
            <a:r>
              <a:rPr lang="en-GB" dirty="0" smtClean="0"/>
              <a:t> </a:t>
            </a:r>
          </a:p>
          <a:p>
            <a:pPr lvl="1" eaLnBrk="1" hangingPunct="1">
              <a:buFont typeface="Arial" pitchFamily="34" charset="0"/>
              <a:buChar char="•"/>
              <a:defRPr/>
            </a:pPr>
            <a:endParaRPr lang="en-GB" dirty="0" smtClean="0"/>
          </a:p>
          <a:p>
            <a:pPr marL="174661" indent="-174661">
              <a:defRPr/>
            </a:pP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5F9830-F91F-4185-8EC6-AD514967A71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F9830-F91F-4185-8EC6-AD514967A718}" type="slidenum">
              <a:rPr lang="en-US" smtClean="0"/>
              <a:pPr/>
              <a:t>10</a:t>
            </a:fld>
            <a:endParaRPr lang="en-US"/>
          </a:p>
        </p:txBody>
      </p:sp>
    </p:spTree>
    <p:extLst>
      <p:ext uri="{BB962C8B-B14F-4D97-AF65-F5344CB8AC3E}">
        <p14:creationId xmlns:p14="http://schemas.microsoft.com/office/powerpoint/2010/main" val="399524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Geographic distribution</a:t>
            </a:r>
            <a:r>
              <a:rPr lang="en-US" baseline="0" dirty="0" smtClean="0"/>
              <a:t> differs from H7N9</a:t>
            </a:r>
            <a:endParaRPr lang="en-US" dirty="0" smtClean="0"/>
          </a:p>
          <a:p>
            <a:r>
              <a:rPr lang="en-US" dirty="0" smtClean="0"/>
              <a:t>2. Recommended</a:t>
            </a:r>
            <a:r>
              <a:rPr lang="en-US" baseline="0" dirty="0" smtClean="0"/>
              <a:t> specimens include combined NP/OP, serum, blood and stool.</a:t>
            </a:r>
          </a:p>
          <a:p>
            <a:r>
              <a:rPr lang="en-US" baseline="0" dirty="0" smtClean="0"/>
              <a:t>3. Timing from onset to specimen collection is extended</a:t>
            </a:r>
          </a:p>
          <a:p>
            <a:r>
              <a:rPr lang="en-US" baseline="0" dirty="0" smtClean="0"/>
              <a:t>   If possible, multiple sampling is recommended</a:t>
            </a:r>
          </a:p>
          <a:p>
            <a:endParaRPr lang="en-US" dirty="0"/>
          </a:p>
        </p:txBody>
      </p:sp>
      <p:sp>
        <p:nvSpPr>
          <p:cNvPr id="4" name="Slide Number Placeholder 3"/>
          <p:cNvSpPr>
            <a:spLocks noGrp="1"/>
          </p:cNvSpPr>
          <p:nvPr>
            <p:ph type="sldNum" sz="quarter" idx="10"/>
          </p:nvPr>
        </p:nvSpPr>
        <p:spPr/>
        <p:txBody>
          <a:bodyPr/>
          <a:lstStyle/>
          <a:p>
            <a:fld id="{EB5F9830-F91F-4185-8EC6-AD514967A718}"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ln/>
        </p:spPr>
        <p:txBody>
          <a:bodyPr>
            <a:normAutofit lnSpcReduction="10000"/>
          </a:bodyPr>
          <a:lstStyle/>
          <a:p>
            <a:pPr>
              <a:buFont typeface="Arial" pitchFamily="34" charset="0"/>
              <a:buChar char="•"/>
              <a:defRPr/>
            </a:pPr>
            <a:r>
              <a:rPr lang="en-US" sz="1000" b="1" dirty="0">
                <a:latin typeface="Arial" pitchFamily="34" charset="0"/>
              </a:rPr>
              <a:t>Every novel influenza event really highlights the necessity and importance of influenza surveillance.  </a:t>
            </a:r>
          </a:p>
          <a:p>
            <a:pPr>
              <a:buFont typeface="Arial" pitchFamily="34" charset="0"/>
              <a:buChar char="•"/>
              <a:defRPr/>
            </a:pPr>
            <a:r>
              <a:rPr lang="en-US" sz="1000" b="1" dirty="0">
                <a:latin typeface="Arial" pitchFamily="34" charset="0"/>
              </a:rPr>
              <a:t>The reason:   when the influenza virus changes the concern is that their will be:</a:t>
            </a:r>
          </a:p>
          <a:p>
            <a:pPr lvl="2">
              <a:buFontTx/>
              <a:buChar char="•"/>
              <a:defRPr/>
            </a:pPr>
            <a:r>
              <a:rPr lang="en-US" sz="1000" b="1" dirty="0">
                <a:latin typeface="Arial" pitchFamily="34" charset="0"/>
              </a:rPr>
              <a:t> Changes in the clinical and epidemiological presentation of the resulting infections and illnesses</a:t>
            </a:r>
          </a:p>
          <a:p>
            <a:pPr lvl="2">
              <a:buFontTx/>
              <a:buChar char="•"/>
              <a:defRPr/>
            </a:pPr>
            <a:r>
              <a:rPr lang="en-US" sz="1000" b="1" dirty="0">
                <a:latin typeface="Arial" pitchFamily="34" charset="0"/>
              </a:rPr>
              <a:t>Change in effectiveness of treatments and prophylaxis</a:t>
            </a:r>
          </a:p>
          <a:p>
            <a:pPr lvl="2">
              <a:buFontTx/>
              <a:buChar char="•"/>
              <a:defRPr/>
            </a:pPr>
            <a:r>
              <a:rPr lang="en-US" sz="1000" b="1" dirty="0">
                <a:latin typeface="Arial" pitchFamily="34" charset="0"/>
              </a:rPr>
              <a:t>Changes in detection</a:t>
            </a:r>
          </a:p>
          <a:p>
            <a:pPr lvl="0">
              <a:buFontTx/>
              <a:buChar char="•"/>
              <a:defRPr/>
            </a:pPr>
            <a:r>
              <a:rPr lang="en-US" sz="1000" b="1" dirty="0">
                <a:latin typeface="Arial" pitchFamily="34" charset="0"/>
              </a:rPr>
              <a:t> Fortunately, the U.S. has a very robust and comprehensive surveillance program made up of  three components:</a:t>
            </a:r>
          </a:p>
          <a:p>
            <a:pPr lvl="1">
              <a:buFontTx/>
              <a:buChar char="•"/>
              <a:defRPr/>
            </a:pPr>
            <a:r>
              <a:rPr lang="en-US" sz="1000" b="1" dirty="0" err="1">
                <a:latin typeface="Arial" pitchFamily="34" charset="0"/>
              </a:rPr>
              <a:t>Virologic</a:t>
            </a:r>
            <a:r>
              <a:rPr lang="en-US" sz="1000" b="1" dirty="0">
                <a:latin typeface="Arial" pitchFamily="34" charset="0"/>
              </a:rPr>
              <a:t> surveillance</a:t>
            </a:r>
            <a:r>
              <a:rPr lang="en-US" sz="1000" dirty="0">
                <a:latin typeface="Arial" pitchFamily="34" charset="0"/>
              </a:rPr>
              <a:t>:</a:t>
            </a:r>
          </a:p>
          <a:p>
            <a:pPr lvl="2">
              <a:buFontTx/>
              <a:buChar char="•"/>
              <a:defRPr/>
            </a:pPr>
            <a:r>
              <a:rPr lang="en-US" sz="1000" dirty="0">
                <a:latin typeface="Arial" pitchFamily="34" charset="0"/>
              </a:rPr>
              <a:t>    Involves critical role for the PHL (both state and local) and clinical labs who function as :</a:t>
            </a:r>
          </a:p>
          <a:p>
            <a:pPr marL="1629460" lvl="3" indent="-231762">
              <a:buFontTx/>
              <a:buChar char="•"/>
              <a:defRPr/>
            </a:pPr>
            <a:r>
              <a:rPr lang="en-US" sz="1000" dirty="0">
                <a:latin typeface="Arial" pitchFamily="34" charset="0"/>
              </a:rPr>
              <a:t>US WHO Collaborating </a:t>
            </a:r>
            <a:r>
              <a:rPr lang="en-US" sz="1000" dirty="0" smtClean="0">
                <a:latin typeface="Arial" pitchFamily="34" charset="0"/>
              </a:rPr>
              <a:t>Laboratories </a:t>
            </a:r>
            <a:r>
              <a:rPr lang="en-US" sz="1000" b="1" dirty="0" smtClean="0">
                <a:latin typeface="Arial" pitchFamily="34" charset="0"/>
              </a:rPr>
              <a:t>(85</a:t>
            </a:r>
            <a:r>
              <a:rPr lang="en-US" sz="1000" b="1" baseline="0" dirty="0" smtClean="0">
                <a:latin typeface="Arial" pitchFamily="34" charset="0"/>
              </a:rPr>
              <a:t> labs)</a:t>
            </a:r>
            <a:endParaRPr lang="en-US" sz="1000" b="1" dirty="0">
              <a:latin typeface="Arial" pitchFamily="34" charset="0"/>
            </a:endParaRPr>
          </a:p>
          <a:p>
            <a:pPr marL="1629460" lvl="3" indent="-231762">
              <a:buFontTx/>
              <a:buChar char="•"/>
              <a:defRPr/>
            </a:pPr>
            <a:r>
              <a:rPr lang="en-US" sz="1000" dirty="0">
                <a:latin typeface="Arial" pitchFamily="34" charset="0"/>
              </a:rPr>
              <a:t>National Respiratory and Enteric Virus System </a:t>
            </a:r>
            <a:r>
              <a:rPr lang="en-US" sz="1000" b="1" dirty="0">
                <a:latin typeface="Arial" pitchFamily="34" charset="0"/>
              </a:rPr>
              <a:t>(</a:t>
            </a:r>
            <a:r>
              <a:rPr lang="en-US" sz="1000" b="1" dirty="0" smtClean="0">
                <a:latin typeface="Arial" pitchFamily="34" charset="0"/>
              </a:rPr>
              <a:t>NREVSS, 60 mostly hospital</a:t>
            </a:r>
            <a:r>
              <a:rPr lang="en-US" sz="1000" b="1" baseline="0" dirty="0" smtClean="0">
                <a:latin typeface="Arial" pitchFamily="34" charset="0"/>
              </a:rPr>
              <a:t> clinical labs)</a:t>
            </a:r>
            <a:endParaRPr lang="en-US" sz="1000" b="1" dirty="0">
              <a:latin typeface="Arial" pitchFamily="34" charset="0"/>
            </a:endParaRPr>
          </a:p>
          <a:p>
            <a:pPr lvl="1">
              <a:buFontTx/>
              <a:buChar char="•"/>
              <a:defRPr/>
            </a:pPr>
            <a:r>
              <a:rPr lang="en-US" sz="1000" b="1" dirty="0">
                <a:latin typeface="Arial" pitchFamily="34" charset="0"/>
              </a:rPr>
              <a:t>Morbidity surveillance</a:t>
            </a:r>
            <a:r>
              <a:rPr lang="en-US" sz="1000" dirty="0">
                <a:latin typeface="Arial" pitchFamily="34" charset="0"/>
              </a:rPr>
              <a:t>: </a:t>
            </a:r>
            <a:r>
              <a:rPr lang="en-US" sz="1000" dirty="0" err="1">
                <a:latin typeface="Arial" pitchFamily="34" charset="0"/>
              </a:rPr>
              <a:t>ILINet</a:t>
            </a:r>
            <a:r>
              <a:rPr lang="en-US" sz="1000" dirty="0">
                <a:latin typeface="Arial" pitchFamily="34" charset="0"/>
              </a:rPr>
              <a:t>(outpatient), </a:t>
            </a:r>
            <a:r>
              <a:rPr lang="en-US" sz="1000" dirty="0" err="1">
                <a:latin typeface="Arial" pitchFamily="34" charset="0"/>
              </a:rPr>
              <a:t>FluSurv</a:t>
            </a:r>
            <a:r>
              <a:rPr lang="en-US" sz="1000" dirty="0">
                <a:latin typeface="Arial" pitchFamily="34" charset="0"/>
              </a:rPr>
              <a:t>-Net(hospitalizations), State/Territorial </a:t>
            </a:r>
            <a:r>
              <a:rPr lang="en-US" sz="1000" dirty="0" err="1">
                <a:latin typeface="Arial" pitchFamily="34" charset="0"/>
              </a:rPr>
              <a:t>Epi</a:t>
            </a:r>
            <a:r>
              <a:rPr lang="en-US" sz="1000" dirty="0">
                <a:latin typeface="Arial" pitchFamily="34" charset="0"/>
              </a:rPr>
              <a:t> </a:t>
            </a:r>
            <a:r>
              <a:rPr lang="en-US" sz="1000" dirty="0" err="1">
                <a:latin typeface="Arial" pitchFamily="34" charset="0"/>
              </a:rPr>
              <a:t>surv</a:t>
            </a:r>
            <a:r>
              <a:rPr lang="en-US" sz="1000" dirty="0">
                <a:latin typeface="Arial" pitchFamily="34" charset="0"/>
              </a:rPr>
              <a:t>(Level of spread of flu activity).</a:t>
            </a:r>
          </a:p>
          <a:p>
            <a:pPr lvl="1">
              <a:buFontTx/>
              <a:buChar char="•"/>
              <a:defRPr/>
            </a:pPr>
            <a:r>
              <a:rPr lang="en-US" sz="1000" b="1" dirty="0">
                <a:latin typeface="Arial" pitchFamily="34" charset="0"/>
              </a:rPr>
              <a:t>Mortality surveillance</a:t>
            </a:r>
            <a:r>
              <a:rPr lang="en-US" sz="1000" dirty="0">
                <a:latin typeface="Arial" pitchFamily="34" charset="0"/>
              </a:rPr>
              <a:t>: 122 cities mortality reporting, Flu-associated pediatric deaths</a:t>
            </a:r>
          </a:p>
          <a:p>
            <a:pPr>
              <a:buFontTx/>
              <a:buChar char="•"/>
              <a:defRPr/>
            </a:pPr>
            <a:r>
              <a:rPr lang="en-US" sz="1000" dirty="0">
                <a:latin typeface="Arial" pitchFamily="34" charset="0"/>
              </a:rPr>
              <a:t>Data from all elements of surveillance go to </a:t>
            </a:r>
            <a:r>
              <a:rPr lang="en-US" sz="1000" b="1" dirty="0" err="1">
                <a:latin typeface="Arial" pitchFamily="34" charset="0"/>
              </a:rPr>
              <a:t>FluView</a:t>
            </a:r>
            <a:r>
              <a:rPr lang="en-US" sz="1000" dirty="0">
                <a:latin typeface="Arial" pitchFamily="34" charset="0"/>
              </a:rPr>
              <a:t> and to </a:t>
            </a:r>
            <a:r>
              <a:rPr lang="en-US" sz="1000" b="1" dirty="0">
                <a:latin typeface="Arial" pitchFamily="34" charset="0"/>
              </a:rPr>
              <a:t>State Flu </a:t>
            </a:r>
            <a:r>
              <a:rPr lang="en-US" sz="1000" b="1" dirty="0" err="1">
                <a:latin typeface="Arial" pitchFamily="34" charset="0"/>
              </a:rPr>
              <a:t>Surv</a:t>
            </a:r>
            <a:r>
              <a:rPr lang="en-US" sz="1000" b="1" dirty="0">
                <a:latin typeface="Arial" pitchFamily="34" charset="0"/>
              </a:rPr>
              <a:t>. Coordinators</a:t>
            </a:r>
          </a:p>
          <a:p>
            <a:pPr lvl="1">
              <a:buFontTx/>
              <a:buChar char="•"/>
              <a:defRPr/>
            </a:pPr>
            <a:r>
              <a:rPr lang="en-US" sz="1000" dirty="0">
                <a:latin typeface="Arial" pitchFamily="34" charset="0"/>
              </a:rPr>
              <a:t>State coordinators in turn share with LHDs, clinicians, media and public</a:t>
            </a:r>
          </a:p>
          <a:p>
            <a:pPr lvl="0">
              <a:buFontTx/>
              <a:buChar char="•"/>
              <a:defRPr/>
            </a:pPr>
            <a:endParaRPr lang="en-US" sz="1000" dirty="0">
              <a:latin typeface="Arial" pitchFamily="34" charset="0"/>
            </a:endParaRPr>
          </a:p>
          <a:p>
            <a:pPr lvl="0">
              <a:buFontTx/>
              <a:buChar char="•"/>
              <a:defRPr/>
            </a:pPr>
            <a:r>
              <a:rPr lang="en-US" sz="1000" dirty="0">
                <a:latin typeface="Arial" pitchFamily="34" charset="0"/>
              </a:rPr>
              <a:t>We will focus on </a:t>
            </a:r>
            <a:r>
              <a:rPr lang="en-US" sz="1000" b="1" dirty="0" err="1">
                <a:latin typeface="Arial" pitchFamily="34" charset="0"/>
              </a:rPr>
              <a:t>virologic</a:t>
            </a:r>
            <a:r>
              <a:rPr lang="en-US" sz="1000" b="1" dirty="0">
                <a:latin typeface="Arial" pitchFamily="34" charset="0"/>
              </a:rPr>
              <a:t> surveillance </a:t>
            </a:r>
            <a:r>
              <a:rPr lang="en-US" sz="1000" dirty="0">
                <a:latin typeface="Arial" pitchFamily="34" charset="0"/>
              </a:rPr>
              <a:t>over the next series of slides, including an update on efforts to improve the efficiency and effectiveness of </a:t>
            </a:r>
            <a:r>
              <a:rPr lang="en-US" sz="1000" dirty="0" err="1">
                <a:latin typeface="Arial" pitchFamily="34" charset="0"/>
              </a:rPr>
              <a:t>virologic</a:t>
            </a:r>
            <a:r>
              <a:rPr lang="en-US" sz="1000" dirty="0">
                <a:latin typeface="Arial" pitchFamily="34" charset="0"/>
              </a:rPr>
              <a:t> surveillance (the so-called </a:t>
            </a:r>
            <a:r>
              <a:rPr lang="en-US" sz="1000" dirty="0" err="1">
                <a:latin typeface="Arial" pitchFamily="34" charset="0"/>
              </a:rPr>
              <a:t>Virologic</a:t>
            </a:r>
            <a:r>
              <a:rPr lang="en-US" sz="1000" dirty="0">
                <a:latin typeface="Arial" pitchFamily="34" charset="0"/>
              </a:rPr>
              <a:t> Surveillance Right-Size project)</a:t>
            </a:r>
          </a:p>
        </p:txBody>
      </p:sp>
      <p:sp>
        <p:nvSpPr>
          <p:cNvPr id="130052" name="Slide Number Placeholder 3"/>
          <p:cNvSpPr>
            <a:spLocks noGrp="1"/>
          </p:cNvSpPr>
          <p:nvPr>
            <p:ph type="sldNum" sz="quarter" idx="5"/>
          </p:nvPr>
        </p:nvSpPr>
        <p:spPr>
          <a:noFill/>
        </p:spPr>
        <p:txBody>
          <a:bodyPr/>
          <a:lstStyle/>
          <a:p>
            <a:fld id="{F827D164-107D-4D7C-99CB-F8A75101B992}" type="slidenum">
              <a:rPr lang="en-US" smtClean="0">
                <a:solidFill>
                  <a:srgbClr val="000000"/>
                </a:solidFill>
                <a:latin typeface="Arial" pitchFamily="34" charset="0"/>
              </a:rPr>
              <a:pPr/>
              <a:t>19</a:t>
            </a:fld>
            <a:endParaRPr lang="en-US"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014" name="Rectangle 6"/>
          <p:cNvSpPr>
            <a:spLocks noGrp="1" noChangeArrowheads="1"/>
          </p:cNvSpPr>
          <p:nvPr>
            <p:ph type="sldNum" sz="quarter" idx="4"/>
          </p:nvPr>
        </p:nvSpPr>
        <p:spPr>
          <a:xfrm>
            <a:off x="6553200" y="6245225"/>
            <a:ext cx="2133600" cy="476250"/>
          </a:xfrm>
        </p:spPr>
        <p:txBody>
          <a:bodyPr/>
          <a:lstStyle>
            <a:lvl1pPr>
              <a:defRPr/>
            </a:lvl1pPr>
          </a:lstStyle>
          <a:p>
            <a:fld id="{380CCDBB-479F-4C1A-95D7-28250A75E10D}" type="slidenum">
              <a:rPr lang="en-US"/>
              <a:pPr/>
              <a:t>‹#›</a:t>
            </a:fld>
            <a:endParaRPr lang="en-US"/>
          </a:p>
        </p:txBody>
      </p:sp>
      <p:pic>
        <p:nvPicPr>
          <p:cNvPr id="43032" name="Picture 24" descr="footer bar2a"/>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856288"/>
            <a:ext cx="9144000" cy="1001712"/>
          </a:xfrm>
          <a:prstGeom prst="rect">
            <a:avLst/>
          </a:prstGeom>
          <a:noFill/>
        </p:spPr>
      </p:pic>
      <p:sp>
        <p:nvSpPr>
          <p:cNvPr id="43022" name="Text Box 14"/>
          <p:cNvSpPr txBox="1">
            <a:spLocks noChangeArrowheads="1"/>
          </p:cNvSpPr>
          <p:nvPr userDrawn="1"/>
        </p:nvSpPr>
        <p:spPr bwMode="auto">
          <a:xfrm>
            <a:off x="1219200" y="6111875"/>
            <a:ext cx="3276600" cy="517525"/>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en-US" sz="1400" b="1" i="1">
                <a:solidFill>
                  <a:schemeClr val="bg1"/>
                </a:solidFill>
                <a:latin typeface="Trebuchet MS" pitchFamily="34" charset="0"/>
              </a:rPr>
              <a:t>WISCONSIN STATE </a:t>
            </a:r>
            <a:br>
              <a:rPr lang="en-US" sz="1400" b="1" i="1">
                <a:solidFill>
                  <a:schemeClr val="bg1"/>
                </a:solidFill>
                <a:latin typeface="Trebuchet MS" pitchFamily="34" charset="0"/>
              </a:rPr>
            </a:br>
            <a:r>
              <a:rPr lang="en-US" sz="1400" b="1" i="1">
                <a:solidFill>
                  <a:schemeClr val="bg1"/>
                </a:solidFill>
                <a:latin typeface="Trebuchet MS" pitchFamily="34" charset="0"/>
              </a:rPr>
              <a:t>LABORATORY OF HYGIENE</a:t>
            </a:r>
          </a:p>
        </p:txBody>
      </p:sp>
      <p:sp>
        <p:nvSpPr>
          <p:cNvPr id="43028" name="Rectangle 20"/>
          <p:cNvSpPr>
            <a:spLocks noGrp="1" noChangeArrowheads="1"/>
          </p:cNvSpPr>
          <p:nvPr>
            <p:ph type="ctrTitle" sz="quarter"/>
          </p:nvPr>
        </p:nvSpPr>
        <p:spPr>
          <a:xfrm>
            <a:off x="2235200" y="958850"/>
            <a:ext cx="6276975" cy="1470025"/>
          </a:xfrm>
        </p:spPr>
        <p:txBody>
          <a:bodyPr/>
          <a:lstStyle>
            <a:lvl1pPr>
              <a:defRPr/>
            </a:lvl1pPr>
          </a:lstStyle>
          <a:p>
            <a:r>
              <a:rPr lang="en-US"/>
              <a:t>Click to edit Master title style</a:t>
            </a:r>
          </a:p>
        </p:txBody>
      </p:sp>
      <p:sp>
        <p:nvSpPr>
          <p:cNvPr id="43029" name="Rectangle 21"/>
          <p:cNvSpPr>
            <a:spLocks noGrp="1" noChangeArrowheads="1"/>
          </p:cNvSpPr>
          <p:nvPr>
            <p:ph type="subTitle" sz="quarter" idx="1"/>
          </p:nvPr>
        </p:nvSpPr>
        <p:spPr>
          <a:xfrm>
            <a:off x="2211388" y="2982913"/>
            <a:ext cx="6400800" cy="1752600"/>
          </a:xfrm>
        </p:spPr>
        <p:txBody>
          <a:bodyPr/>
          <a:lstStyle>
            <a:lvl1pPr marL="0" indent="0">
              <a:buFontTx/>
              <a:buNone/>
              <a:defRPr/>
            </a:lvl1pPr>
          </a:lstStyle>
          <a:p>
            <a:r>
              <a:rPr lang="en-US"/>
              <a:t>Click to edit Master subtitle style</a:t>
            </a:r>
          </a:p>
        </p:txBody>
      </p:sp>
      <p:pic>
        <p:nvPicPr>
          <p:cNvPr id="43031" name="Picture 23" descr="wslh black"/>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0175" y="6159500"/>
            <a:ext cx="1146175" cy="404813"/>
          </a:xfrm>
          <a:prstGeom prst="rect">
            <a:avLst/>
          </a:prstGeom>
          <a:noFill/>
        </p:spPr>
      </p:pic>
      <p:pic>
        <p:nvPicPr>
          <p:cNvPr id="43036" name="Picture 28" descr="side image strip"/>
          <p:cNvPicPr>
            <a:picLocks noChangeAspect="1" noChangeArrowheads="1"/>
          </p:cNvPicPr>
          <p:nvPr userDrawn="1"/>
        </p:nvPicPr>
        <p:blipFill>
          <a:blip r:embed="rId4" cstate="print"/>
          <a:srcRect/>
          <a:stretch>
            <a:fillRect/>
          </a:stretch>
        </p:blipFill>
        <p:spPr bwMode="auto">
          <a:xfrm>
            <a:off x="0" y="0"/>
            <a:ext cx="2171700" cy="5854700"/>
          </a:xfrm>
          <a:prstGeom prst="rect">
            <a:avLst/>
          </a:prstGeom>
          <a:noFill/>
        </p:spPr>
      </p:pic>
      <p:pic>
        <p:nvPicPr>
          <p:cNvPr id="43037" name="Picture 29" descr="uw_logo_h_2c"/>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542213" y="6056313"/>
            <a:ext cx="1376362" cy="498475"/>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B4738E4-4F3B-41DE-9828-8E9C6C66FE4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3AD81BB-A42B-4AE8-9F0C-4C5805E9B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2050" y="1806575"/>
            <a:ext cx="3686175"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0625" y="1806575"/>
            <a:ext cx="3686175"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66DB31D-92F4-42E9-A8E0-25DF0F3294D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A67EA7E-5421-48EB-A6C8-EBCE067DF89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F4EAADA-DC64-4B8D-97A4-C1D8FBCBC47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2FA3F7E-CDF8-4CFF-884E-CAF604E0774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A25F147-D37C-42E3-8DA5-D0142C443DD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D9CFCC7-6313-4EE4-BFB1-2A177EA8525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D732272-FC69-450A-8AC3-E62DB4FB812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0200" y="714375"/>
            <a:ext cx="2006600" cy="524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14375"/>
            <a:ext cx="5872162" cy="524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AC3B333-ACAA-41BE-A64D-F006E7087F9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latin typeface="Arial" pitchFamily="34" charset="0"/>
                <a:cs typeface="Arial" pitchFamily="34" charset="0"/>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latin typeface="Arial" pitchFamily="34" charset="0"/>
                <a:cs typeface="Arial" pitchFamily="34" charset="0"/>
              </a:defRPr>
            </a:lvl1pPr>
            <a:lvl2pPr>
              <a:buClr>
                <a:schemeClr val="tx1"/>
              </a:buClr>
              <a:buSzPct val="100000"/>
              <a:buFont typeface="Wingdings" pitchFamily="2" charset="2"/>
              <a:buChar char="§"/>
              <a:defRPr sz="2000">
                <a:solidFill>
                  <a:schemeClr val="bg2"/>
                </a:solidFill>
                <a:latin typeface="Arial" pitchFamily="34" charset="0"/>
                <a:cs typeface="Arial" pitchFamily="34" charset="0"/>
              </a:defRPr>
            </a:lvl2pPr>
            <a:lvl3pPr>
              <a:buClr>
                <a:schemeClr val="tx1"/>
              </a:buClr>
              <a:buSzPct val="100000"/>
              <a:buFont typeface="Arial" pitchFamily="34" charset="0"/>
              <a:buChar char="•"/>
              <a:defRPr sz="1800">
                <a:solidFill>
                  <a:schemeClr val="bg2"/>
                </a:solidFill>
                <a:latin typeface="Arial" pitchFamily="34" charset="0"/>
                <a:cs typeface="Arial" pitchFamily="34" charset="0"/>
              </a:defRPr>
            </a:lvl3pPr>
            <a:lvl4pPr>
              <a:buClr>
                <a:schemeClr val="tx1"/>
              </a:buClr>
              <a:buSzPct val="70000"/>
              <a:buFont typeface="Courier New" pitchFamily="49" charset="0"/>
              <a:buChar char="o"/>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1202086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hlink"/>
        </a:solidFill>
        <a:effectLst/>
      </p:bgPr>
    </p:bg>
    <p:spTree>
      <p:nvGrpSpPr>
        <p:cNvPr id="1" name=""/>
        <p:cNvGrpSpPr/>
        <p:nvPr/>
      </p:nvGrpSpPr>
      <p:grpSpPr>
        <a:xfrm>
          <a:off x="0" y="0"/>
          <a:ext cx="0" cy="0"/>
          <a:chOff x="0" y="0"/>
          <a:chExt cx="0" cy="0"/>
        </a:xfrm>
      </p:grpSpPr>
      <p:pic>
        <p:nvPicPr>
          <p:cNvPr id="84999" name="Picture 7" descr="wslh black"/>
          <p:cNvPicPr>
            <a:picLocks noChangeAspect="1" noChangeArrowheads="1"/>
          </p:cNvPicPr>
          <p:nvPr userDrawn="1"/>
        </p:nvPicPr>
        <p:blipFill>
          <a:blip r:embed="rId13" cstate="print"/>
          <a:srcRect/>
          <a:stretch>
            <a:fillRect/>
          </a:stretch>
        </p:blipFill>
        <p:spPr bwMode="auto">
          <a:xfrm>
            <a:off x="2362200" y="990600"/>
            <a:ext cx="4419600" cy="1563688"/>
          </a:xfrm>
          <a:prstGeom prst="rect">
            <a:avLst/>
          </a:prstGeom>
          <a:noFill/>
          <a:ln w="9525">
            <a:noFill/>
            <a:miter lim="800000"/>
            <a:headEnd/>
            <a:tailEnd/>
          </a:ln>
        </p:spPr>
      </p:pic>
      <p:sp>
        <p:nvSpPr>
          <p:cNvPr id="85000" name="Text Box 8"/>
          <p:cNvSpPr txBox="1">
            <a:spLocks noChangeArrowheads="1"/>
          </p:cNvSpPr>
          <p:nvPr userDrawn="1"/>
        </p:nvSpPr>
        <p:spPr bwMode="auto">
          <a:xfrm>
            <a:off x="838200" y="2667000"/>
            <a:ext cx="73914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2800" b="1">
                <a:solidFill>
                  <a:schemeClr val="bg1"/>
                </a:solidFill>
                <a:effectLst>
                  <a:outerShdw blurRad="38100" dist="38100" dir="2700000" algn="tl">
                    <a:srgbClr val="000000"/>
                  </a:outerShdw>
                </a:effectLst>
                <a:latin typeface="Tahoma" pitchFamily="34" charset="0"/>
              </a:rPr>
              <a:t>Wisconsin State Laboratory of Hygiene</a:t>
            </a:r>
          </a:p>
        </p:txBody>
      </p:sp>
      <p:pic>
        <p:nvPicPr>
          <p:cNvPr id="85004" name="Picture 12" descr="UW_logo_4color_pc"/>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3314700" y="3656013"/>
            <a:ext cx="2532063" cy="24574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3" name="Picture 29" descr="footer bar2a"/>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6405563"/>
            <a:ext cx="7967663" cy="452437"/>
          </a:xfrm>
          <a:prstGeom prst="rect">
            <a:avLst/>
          </a:prstGeom>
          <a:noFill/>
        </p:spPr>
      </p:pic>
      <p:sp>
        <p:nvSpPr>
          <p:cNvPr id="1027" name="Rectangle 3"/>
          <p:cNvSpPr>
            <a:spLocks noGrp="1" noChangeArrowheads="1"/>
          </p:cNvSpPr>
          <p:nvPr>
            <p:ph type="body" idx="1"/>
          </p:nvPr>
        </p:nvSpPr>
        <p:spPr bwMode="auto">
          <a:xfrm>
            <a:off x="1162050" y="1806575"/>
            <a:ext cx="7524750" cy="415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 What is public health?</a:t>
            </a:r>
          </a:p>
          <a:p>
            <a:pPr lvl="0"/>
            <a:r>
              <a:rPr lang="en-US" smtClean="0"/>
              <a:t> What does public health do?</a:t>
            </a:r>
          </a:p>
          <a:p>
            <a:pPr lvl="0"/>
            <a:r>
              <a:rPr lang="en-US" smtClean="0"/>
              <a:t> Who is public health?</a:t>
            </a:r>
          </a:p>
          <a:p>
            <a:pPr lvl="0"/>
            <a:r>
              <a:rPr lang="en-US" smtClean="0"/>
              <a:t> How is public health paid for?</a:t>
            </a:r>
          </a:p>
        </p:txBody>
      </p:sp>
      <p:sp>
        <p:nvSpPr>
          <p:cNvPr id="1026" name="Rectangle 2"/>
          <p:cNvSpPr>
            <a:spLocks noGrp="1" noChangeArrowheads="1"/>
          </p:cNvSpPr>
          <p:nvPr>
            <p:ph type="title"/>
          </p:nvPr>
        </p:nvSpPr>
        <p:spPr bwMode="auto">
          <a:xfrm>
            <a:off x="655638" y="714375"/>
            <a:ext cx="7877175" cy="768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
            </a:r>
            <a:br>
              <a:rPr lang="en-US" smtClean="0"/>
            </a:br>
            <a:r>
              <a:rPr lang="en-US" smtClean="0"/>
              <a:t>Objectives:  Answer these Questions</a:t>
            </a:r>
            <a:br>
              <a:rPr lang="en-US" smtClean="0"/>
            </a:br>
            <a:endParaRPr lang="en-US" smtClean="0"/>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8080"/>
                </a:solidFill>
                <a:latin typeface="+mn-lt"/>
              </a:defRPr>
            </a:lvl1pPr>
          </a:lstStyle>
          <a:p>
            <a:fld id="{5FCF0A70-D7B7-404C-82AC-50C4F6B5D497}" type="slidenum">
              <a:rPr lang="en-US"/>
              <a:pPr/>
              <a:t>‹#›</a:t>
            </a:fld>
            <a:endParaRPr lang="en-US"/>
          </a:p>
        </p:txBody>
      </p:sp>
      <p:sp>
        <p:nvSpPr>
          <p:cNvPr id="1050" name="Text Box 26"/>
          <p:cNvSpPr txBox="1">
            <a:spLocks noChangeArrowheads="1"/>
          </p:cNvSpPr>
          <p:nvPr userDrawn="1"/>
        </p:nvSpPr>
        <p:spPr bwMode="auto">
          <a:xfrm>
            <a:off x="762000" y="6416675"/>
            <a:ext cx="3276600" cy="365125"/>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en-US" sz="900" b="1" i="1">
                <a:solidFill>
                  <a:schemeClr val="bg1"/>
                </a:solidFill>
                <a:latin typeface="Trebuchet MS" pitchFamily="34" charset="0"/>
              </a:rPr>
              <a:t>WISCONSIN STATE </a:t>
            </a:r>
            <a:br>
              <a:rPr lang="en-US" sz="900" b="1" i="1">
                <a:solidFill>
                  <a:schemeClr val="bg1"/>
                </a:solidFill>
                <a:latin typeface="Trebuchet MS" pitchFamily="34" charset="0"/>
              </a:rPr>
            </a:br>
            <a:r>
              <a:rPr lang="en-US" sz="900" b="1" i="1">
                <a:solidFill>
                  <a:schemeClr val="bg1"/>
                </a:solidFill>
                <a:latin typeface="Trebuchet MS" pitchFamily="34" charset="0"/>
              </a:rPr>
              <a:t>LABORATORY OF HYGIENE</a:t>
            </a:r>
          </a:p>
        </p:txBody>
      </p:sp>
      <p:pic>
        <p:nvPicPr>
          <p:cNvPr id="1052" name="Picture 28" descr="wslh black"/>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4613" y="6464300"/>
            <a:ext cx="757237" cy="266700"/>
          </a:xfrm>
          <a:prstGeom prst="rect">
            <a:avLst/>
          </a:prstGeom>
          <a:noFill/>
        </p:spPr>
      </p:pic>
      <p:pic>
        <p:nvPicPr>
          <p:cNvPr id="1054" name="Picture 30" descr="uw_logo_h_2c"/>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870700" y="6415088"/>
            <a:ext cx="982663" cy="3571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fontAlgn="base">
        <a:spcBef>
          <a:spcPct val="0"/>
        </a:spcBef>
        <a:spcAft>
          <a:spcPct val="0"/>
        </a:spcAft>
        <a:defRPr sz="3200" b="1">
          <a:solidFill>
            <a:schemeClr val="hlink"/>
          </a:solidFill>
          <a:latin typeface="+mj-lt"/>
          <a:ea typeface="+mj-ea"/>
          <a:cs typeface="+mj-cs"/>
        </a:defRPr>
      </a:lvl1pPr>
      <a:lvl2pPr algn="l" rtl="0" fontAlgn="base">
        <a:spcBef>
          <a:spcPct val="0"/>
        </a:spcBef>
        <a:spcAft>
          <a:spcPct val="0"/>
        </a:spcAft>
        <a:defRPr sz="3200" b="1">
          <a:solidFill>
            <a:schemeClr val="hlink"/>
          </a:solidFill>
          <a:latin typeface="Tahoma" pitchFamily="34" charset="0"/>
        </a:defRPr>
      </a:lvl2pPr>
      <a:lvl3pPr algn="l" rtl="0" fontAlgn="base">
        <a:spcBef>
          <a:spcPct val="0"/>
        </a:spcBef>
        <a:spcAft>
          <a:spcPct val="0"/>
        </a:spcAft>
        <a:defRPr sz="3200" b="1">
          <a:solidFill>
            <a:schemeClr val="hlink"/>
          </a:solidFill>
          <a:latin typeface="Tahoma" pitchFamily="34" charset="0"/>
        </a:defRPr>
      </a:lvl3pPr>
      <a:lvl4pPr algn="l" rtl="0" fontAlgn="base">
        <a:spcBef>
          <a:spcPct val="0"/>
        </a:spcBef>
        <a:spcAft>
          <a:spcPct val="0"/>
        </a:spcAft>
        <a:defRPr sz="3200" b="1">
          <a:solidFill>
            <a:schemeClr val="hlink"/>
          </a:solidFill>
          <a:latin typeface="Tahoma" pitchFamily="34" charset="0"/>
        </a:defRPr>
      </a:lvl4pPr>
      <a:lvl5pPr algn="l" rtl="0" fontAlgn="base">
        <a:spcBef>
          <a:spcPct val="0"/>
        </a:spcBef>
        <a:spcAft>
          <a:spcPct val="0"/>
        </a:spcAft>
        <a:defRPr sz="3200" b="1">
          <a:solidFill>
            <a:schemeClr val="hlink"/>
          </a:solidFill>
          <a:latin typeface="Tahoma" pitchFamily="34" charset="0"/>
        </a:defRPr>
      </a:lvl5pPr>
      <a:lvl6pPr marL="457200" algn="l" rtl="0" fontAlgn="base">
        <a:spcBef>
          <a:spcPct val="0"/>
        </a:spcBef>
        <a:spcAft>
          <a:spcPct val="0"/>
        </a:spcAft>
        <a:defRPr sz="3200" b="1">
          <a:solidFill>
            <a:schemeClr val="hlink"/>
          </a:solidFill>
          <a:latin typeface="Tahoma" pitchFamily="34" charset="0"/>
        </a:defRPr>
      </a:lvl6pPr>
      <a:lvl7pPr marL="914400" algn="l" rtl="0" fontAlgn="base">
        <a:spcBef>
          <a:spcPct val="0"/>
        </a:spcBef>
        <a:spcAft>
          <a:spcPct val="0"/>
        </a:spcAft>
        <a:defRPr sz="3200" b="1">
          <a:solidFill>
            <a:schemeClr val="hlink"/>
          </a:solidFill>
          <a:latin typeface="Tahoma" pitchFamily="34" charset="0"/>
        </a:defRPr>
      </a:lvl7pPr>
      <a:lvl8pPr marL="1371600" algn="l" rtl="0" fontAlgn="base">
        <a:spcBef>
          <a:spcPct val="0"/>
        </a:spcBef>
        <a:spcAft>
          <a:spcPct val="0"/>
        </a:spcAft>
        <a:defRPr sz="3200" b="1">
          <a:solidFill>
            <a:schemeClr val="hlink"/>
          </a:solidFill>
          <a:latin typeface="Tahoma" pitchFamily="34" charset="0"/>
        </a:defRPr>
      </a:lvl8pPr>
      <a:lvl9pPr marL="1828800" algn="l" rtl="0" fontAlgn="base">
        <a:spcBef>
          <a:spcPct val="0"/>
        </a:spcBef>
        <a:spcAft>
          <a:spcPct val="0"/>
        </a:spcAft>
        <a:defRPr sz="3200" b="1">
          <a:solidFill>
            <a:schemeClr val="hlink"/>
          </a:solidFill>
          <a:latin typeface="Tahoma" pitchFamily="34" charset="0"/>
        </a:defRPr>
      </a:lvl9pPr>
    </p:titleStyle>
    <p:bodyStyle>
      <a:lvl1pPr marL="342900" indent="-342900" algn="l" rtl="0" fontAlgn="base">
        <a:spcBef>
          <a:spcPct val="20000"/>
        </a:spcBef>
        <a:spcAft>
          <a:spcPct val="0"/>
        </a:spcAft>
        <a:buClr>
          <a:schemeClr val="tx1"/>
        </a:buClr>
        <a:buChar char="•"/>
        <a:defRPr sz="3200">
          <a:solidFill>
            <a:schemeClr val="hlink"/>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Arial" charset="0"/>
        </a:defRPr>
      </a:lvl2pPr>
      <a:lvl3pPr marL="1143000" indent="-228600" algn="l" rtl="0" fontAlgn="base">
        <a:spcBef>
          <a:spcPct val="20000"/>
        </a:spcBef>
        <a:spcAft>
          <a:spcPct val="0"/>
        </a:spcAft>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hyperlink" Target="http://www.who.i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coronavirus/mers/" TargetMode="External"/><Relationship Id="rId2" Type="http://schemas.openxmlformats.org/officeDocument/2006/relationships/image" Target="../media/image29.jpeg"/><Relationship Id="rId1" Type="http://schemas.openxmlformats.org/officeDocument/2006/relationships/slideLayout" Target="../slideLayouts/slideLayout13.xml"/><Relationship Id="rId5" Type="http://schemas.openxmlformats.org/officeDocument/2006/relationships/hyperlink" Target="http://www.nature.com/news/deadly-coronavirus-found-in-bats-1.13597" TargetMode="Externa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hyperlink" Target="http://www.cdc.gov/coronavirus/mers/" TargetMode="External"/><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hyperlink" Target="http://www.cdc.gov/coronavirus/mers/faq.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www.cdc.gov/coronavirus/mer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hyperlink" Target="http://www.slh.wisc.edu/"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mailto:erik.reisdorf@slh.wisc.edu"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hyperlink" Target="mailto:mary.wedig@slh.wisc.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1700213" y="246063"/>
            <a:ext cx="7229475" cy="2185214"/>
          </a:xfrm>
          <a:prstGeom prst="rect">
            <a:avLst/>
          </a:prstGeom>
          <a:noFill/>
          <a:ln w="9525">
            <a:noFill/>
            <a:miter lim="800000"/>
            <a:headEnd/>
            <a:tailEnd/>
          </a:ln>
        </p:spPr>
        <p:txBody>
          <a:bodyPr>
            <a:spAutoFit/>
          </a:bodyPr>
          <a:lstStyle/>
          <a:p>
            <a:pPr algn="ctr">
              <a:lnSpc>
                <a:spcPct val="85000"/>
              </a:lnSpc>
            </a:pPr>
            <a:r>
              <a:rPr lang="en-US" sz="4000" b="1" dirty="0" smtClean="0">
                <a:solidFill>
                  <a:srgbClr val="006666"/>
                </a:solidFill>
              </a:rPr>
              <a:t>Influenza </a:t>
            </a:r>
            <a:r>
              <a:rPr lang="en-US" sz="4000" b="1" smtClean="0">
                <a:solidFill>
                  <a:srgbClr val="006666"/>
                </a:solidFill>
              </a:rPr>
              <a:t>&amp; </a:t>
            </a:r>
            <a:r>
              <a:rPr lang="en-US" sz="4000" b="1" smtClean="0">
                <a:solidFill>
                  <a:srgbClr val="006666"/>
                </a:solidFill>
              </a:rPr>
              <a:t>Other </a:t>
            </a:r>
            <a:r>
              <a:rPr lang="en-US" sz="4000" b="1" dirty="0" smtClean="0">
                <a:solidFill>
                  <a:srgbClr val="006666"/>
                </a:solidFill>
              </a:rPr>
              <a:t>Respiratory Viruses Update</a:t>
            </a:r>
            <a:endParaRPr lang="en-US" sz="4000" b="1" dirty="0">
              <a:solidFill>
                <a:srgbClr val="006666"/>
              </a:solidFill>
            </a:endParaRPr>
          </a:p>
          <a:p>
            <a:pPr algn="ctr">
              <a:lnSpc>
                <a:spcPct val="85000"/>
              </a:lnSpc>
            </a:pPr>
            <a:r>
              <a:rPr lang="en-US" sz="4000" b="1" dirty="0" smtClean="0">
                <a:solidFill>
                  <a:srgbClr val="006666"/>
                </a:solidFill>
              </a:rPr>
              <a:t>2013-2014</a:t>
            </a:r>
            <a:endParaRPr lang="en-US" sz="4000" b="1" dirty="0">
              <a:solidFill>
                <a:srgbClr val="006666"/>
              </a:solidFill>
            </a:endParaRPr>
          </a:p>
          <a:p>
            <a:pPr algn="ctr">
              <a:lnSpc>
                <a:spcPct val="85000"/>
              </a:lnSpc>
            </a:pPr>
            <a:endParaRPr lang="en-US" sz="4000" b="1" dirty="0">
              <a:solidFill>
                <a:srgbClr val="006666"/>
              </a:solidFill>
            </a:endParaRPr>
          </a:p>
        </p:txBody>
      </p:sp>
      <p:sp>
        <p:nvSpPr>
          <p:cNvPr id="4100" name="Rectangle 3"/>
          <p:cNvSpPr>
            <a:spLocks noChangeArrowheads="1"/>
          </p:cNvSpPr>
          <p:nvPr/>
        </p:nvSpPr>
        <p:spPr bwMode="auto">
          <a:xfrm>
            <a:off x="2066925" y="2457450"/>
            <a:ext cx="6240463" cy="3186113"/>
          </a:xfrm>
          <a:prstGeom prst="rect">
            <a:avLst/>
          </a:prstGeom>
          <a:noFill/>
          <a:ln w="9525">
            <a:noFill/>
            <a:miter lim="800000"/>
            <a:headEnd/>
            <a:tailEnd/>
          </a:ln>
        </p:spPr>
        <p:txBody>
          <a:bodyPr>
            <a:spAutoFit/>
          </a:bodyPr>
          <a:lstStyle/>
          <a:p>
            <a:pPr algn="ctr"/>
            <a:r>
              <a:rPr lang="en-US" sz="2400" b="1" dirty="0">
                <a:solidFill>
                  <a:srgbClr val="990000"/>
                </a:solidFill>
              </a:rPr>
              <a:t>Pete Shult, PhD.</a:t>
            </a:r>
          </a:p>
          <a:p>
            <a:pPr algn="ctr"/>
            <a:r>
              <a:rPr lang="en-US" sz="2400" dirty="0">
                <a:solidFill>
                  <a:schemeClr val="tx2"/>
                </a:solidFill>
              </a:rPr>
              <a:t>Director, Communicable Disease Division </a:t>
            </a:r>
          </a:p>
          <a:p>
            <a:pPr algn="ctr"/>
            <a:r>
              <a:rPr lang="en-US" sz="2400" dirty="0">
                <a:solidFill>
                  <a:schemeClr val="tx2"/>
                </a:solidFill>
              </a:rPr>
              <a:t>	    and Emergency Response</a:t>
            </a:r>
          </a:p>
          <a:p>
            <a:pPr algn="ctr">
              <a:spcBef>
                <a:spcPts val="1800"/>
              </a:spcBef>
            </a:pPr>
            <a:r>
              <a:rPr lang="en-US" sz="2400" b="1" dirty="0">
                <a:solidFill>
                  <a:srgbClr val="990000"/>
                </a:solidFill>
              </a:rPr>
              <a:t>Erik Reisdorf, MPH M (ASCP)</a:t>
            </a:r>
            <a:r>
              <a:rPr lang="en-US" sz="2400" b="1" baseline="30000" dirty="0">
                <a:solidFill>
                  <a:srgbClr val="990000"/>
                </a:solidFill>
              </a:rPr>
              <a:t>CM</a:t>
            </a:r>
            <a:endParaRPr lang="en-US" sz="2400" dirty="0">
              <a:solidFill>
                <a:srgbClr val="990000"/>
              </a:solidFill>
            </a:endParaRPr>
          </a:p>
          <a:p>
            <a:pPr algn="ctr"/>
            <a:r>
              <a:rPr lang="en-US" sz="2200" dirty="0"/>
              <a:t>Team </a:t>
            </a:r>
            <a:r>
              <a:rPr lang="en-US" sz="2200" dirty="0" smtClean="0"/>
              <a:t>Lead, </a:t>
            </a:r>
            <a:r>
              <a:rPr lang="en-US" sz="2200" dirty="0"/>
              <a:t>Virology Laboratory</a:t>
            </a:r>
          </a:p>
          <a:p>
            <a:pPr algn="ctr"/>
            <a:endParaRPr lang="en-US" sz="2400" dirty="0"/>
          </a:p>
          <a:p>
            <a:pPr algn="ctr"/>
            <a:r>
              <a:rPr lang="en-US" sz="2200" b="1" dirty="0">
                <a:solidFill>
                  <a:srgbClr val="006666"/>
                </a:solidFill>
              </a:rPr>
              <a:t>WCLN </a:t>
            </a:r>
            <a:r>
              <a:rPr lang="en-US" sz="2200" b="1" dirty="0" err="1">
                <a:solidFill>
                  <a:srgbClr val="006666"/>
                </a:solidFill>
              </a:rPr>
              <a:t>Audioconference</a:t>
            </a:r>
            <a:endParaRPr lang="en-US" sz="2200" b="1" dirty="0">
              <a:solidFill>
                <a:srgbClr val="006666"/>
              </a:solidFill>
            </a:endParaRPr>
          </a:p>
          <a:p>
            <a:pPr algn="ctr"/>
            <a:r>
              <a:rPr lang="en-US" sz="2200" dirty="0" smtClean="0"/>
              <a:t>September 25, 2013</a:t>
            </a:r>
            <a:endParaRPr lang="en-US" sz="2200" dirty="0">
              <a:solidFill>
                <a:srgbClr val="006666"/>
              </a:solidFill>
            </a:endParaRPr>
          </a:p>
        </p:txBody>
      </p:sp>
      <p:sp>
        <p:nvSpPr>
          <p:cNvPr id="2" name="Slide Number Placeholder 1"/>
          <p:cNvSpPr>
            <a:spLocks noGrp="1"/>
          </p:cNvSpPr>
          <p:nvPr>
            <p:ph type="sldNum" sz="quarter" idx="4"/>
          </p:nvPr>
        </p:nvSpPr>
        <p:spPr/>
        <p:txBody>
          <a:bodyPr/>
          <a:lstStyle/>
          <a:p>
            <a:fld id="{380CCDBB-479F-4C1A-95D7-28250A75E10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41" y="119572"/>
            <a:ext cx="8230972" cy="768350"/>
          </a:xfrm>
        </p:spPr>
        <p:txBody>
          <a:bodyPr/>
          <a:lstStyle/>
          <a:p>
            <a:r>
              <a:rPr lang="en-US" dirty="0" smtClean="0">
                <a:solidFill>
                  <a:srgbClr val="FF0000"/>
                </a:solidFill>
              </a:rPr>
              <a:t>H7N9 </a:t>
            </a:r>
            <a:r>
              <a:rPr lang="en-US" dirty="0" smtClean="0">
                <a:solidFill>
                  <a:schemeClr val="tx1"/>
                </a:solidFill>
              </a:rPr>
              <a:t>—Emergence of a </a:t>
            </a:r>
            <a:r>
              <a:rPr lang="en-US" i="1" dirty="0" smtClean="0">
                <a:solidFill>
                  <a:srgbClr val="FF0000"/>
                </a:solidFill>
              </a:rPr>
              <a:t>novel</a:t>
            </a:r>
            <a:r>
              <a:rPr lang="en-US" dirty="0" smtClean="0"/>
              <a:t> </a:t>
            </a:r>
            <a:r>
              <a:rPr lang="en-US" dirty="0" smtClean="0">
                <a:solidFill>
                  <a:schemeClr val="tx1"/>
                </a:solidFill>
              </a:rPr>
              <a:t>Avian Flu</a:t>
            </a:r>
            <a:endParaRPr lang="en-US" dirty="0">
              <a:solidFill>
                <a:schemeClr val="tx1"/>
              </a:solidFill>
            </a:endParaRPr>
          </a:p>
        </p:txBody>
      </p:sp>
      <p:sp>
        <p:nvSpPr>
          <p:cNvPr id="3" name="Content Placeholder 2"/>
          <p:cNvSpPr>
            <a:spLocks noGrp="1"/>
          </p:cNvSpPr>
          <p:nvPr>
            <p:ph idx="1"/>
          </p:nvPr>
        </p:nvSpPr>
        <p:spPr>
          <a:xfrm>
            <a:off x="229896" y="936563"/>
            <a:ext cx="4555168" cy="4152900"/>
          </a:xfrm>
        </p:spPr>
        <p:txBody>
          <a:bodyPr/>
          <a:lstStyle/>
          <a:p>
            <a:pPr>
              <a:buNone/>
            </a:pPr>
            <a:r>
              <a:rPr lang="en-US" b="1" u="sng" dirty="0" smtClean="0">
                <a:solidFill>
                  <a:srgbClr val="008080"/>
                </a:solidFill>
              </a:rPr>
              <a:t>Background</a:t>
            </a:r>
          </a:p>
          <a:p>
            <a:pPr>
              <a:buClr>
                <a:srgbClr val="008080"/>
              </a:buClr>
            </a:pPr>
            <a:r>
              <a:rPr lang="en-US" dirty="0" smtClean="0">
                <a:solidFill>
                  <a:srgbClr val="008080"/>
                </a:solidFill>
              </a:rPr>
              <a:t>Emerged in March 2013 in Chinese bird markets</a:t>
            </a:r>
          </a:p>
          <a:p>
            <a:pPr>
              <a:buClr>
                <a:srgbClr val="008080"/>
              </a:buClr>
            </a:pPr>
            <a:r>
              <a:rPr lang="en-US" dirty="0" smtClean="0">
                <a:solidFill>
                  <a:srgbClr val="008080"/>
                </a:solidFill>
              </a:rPr>
              <a:t>Quickly spread to many provinces and Taiwan</a:t>
            </a:r>
          </a:p>
          <a:p>
            <a:pPr>
              <a:buClr>
                <a:srgbClr val="008080"/>
              </a:buClr>
            </a:pPr>
            <a:r>
              <a:rPr lang="en-US" dirty="0" smtClean="0">
                <a:solidFill>
                  <a:srgbClr val="008080"/>
                </a:solidFill>
              </a:rPr>
              <a:t>Drop in cases coincided with the end of “flu season”</a:t>
            </a:r>
          </a:p>
          <a:p>
            <a:endParaRPr lang="en-US" dirty="0"/>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2977" y="967710"/>
            <a:ext cx="4221023" cy="3165767"/>
          </a:xfrm>
          <a:prstGeom prst="rect">
            <a:avLst/>
          </a:prstGeom>
          <a:noFill/>
          <a:ln w="9525">
            <a:noFill/>
            <a:miter lim="800000"/>
            <a:headEnd/>
            <a:tailEnd/>
          </a:ln>
          <a:effectLst/>
        </p:spPr>
      </p:pic>
      <p:pic>
        <p:nvPicPr>
          <p:cNvPr id="103426" name="Picture 2" descr="http://www.citypress.co.za/wp-content/themes/canvas/functions/thumb.php?src=wp-content/uploads/2013/04/bird-flu.jpg&amp;w=630&amp;h=0&amp;zc=1&amp;q=9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4402" y="3604103"/>
            <a:ext cx="4133654" cy="2539245"/>
          </a:xfrm>
          <a:prstGeom prst="rect">
            <a:avLst/>
          </a:prstGeom>
          <a:noFill/>
        </p:spPr>
      </p:pic>
      <p:sp>
        <p:nvSpPr>
          <p:cNvPr id="7" name="TextBox 6"/>
          <p:cNvSpPr txBox="1"/>
          <p:nvPr/>
        </p:nvSpPr>
        <p:spPr>
          <a:xfrm>
            <a:off x="3462291" y="6205491"/>
            <a:ext cx="5681710" cy="215444"/>
          </a:xfrm>
          <a:prstGeom prst="rect">
            <a:avLst/>
          </a:prstGeom>
          <a:noFill/>
        </p:spPr>
        <p:txBody>
          <a:bodyPr wrap="square" rtlCol="0">
            <a:spAutoFit/>
          </a:bodyPr>
          <a:lstStyle/>
          <a:p>
            <a:r>
              <a:rPr lang="en-US" sz="800" dirty="0" smtClean="0"/>
              <a:t>Image source: </a:t>
            </a:r>
            <a:r>
              <a:rPr lang="en-US" sz="800" dirty="0" err="1" smtClean="0"/>
              <a:t>Kham</a:t>
            </a:r>
            <a:r>
              <a:rPr lang="en-US" sz="800" dirty="0" smtClean="0"/>
              <a:t>/Reuters. http://www.citypress.co.za/news/china-bird-flu-virus-found-in-more-markets-in-shanghai/</a:t>
            </a:r>
            <a:endParaRPr lang="en-US" sz="800" dirty="0"/>
          </a:p>
        </p:txBody>
      </p:sp>
      <p:sp>
        <p:nvSpPr>
          <p:cNvPr id="6" name="Slide Number Placeholder 5"/>
          <p:cNvSpPr>
            <a:spLocks noGrp="1"/>
          </p:cNvSpPr>
          <p:nvPr>
            <p:ph type="sldNum" sz="quarter" idx="10"/>
          </p:nvPr>
        </p:nvSpPr>
        <p:spPr/>
        <p:txBody>
          <a:bodyPr/>
          <a:lstStyle/>
          <a:p>
            <a:fld id="{4B4738E4-4F3B-41DE-9828-8E9C6C66FE48}"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082"/>
            <a:ext cx="8993080" cy="643908"/>
          </a:xfrm>
        </p:spPr>
        <p:txBody>
          <a:bodyPr/>
          <a:lstStyle/>
          <a:p>
            <a:r>
              <a:rPr lang="en-US" sz="2800" dirty="0" smtClean="0">
                <a:solidFill>
                  <a:schemeClr val="tx1"/>
                </a:solidFill>
              </a:rPr>
              <a:t>Geographic Distribution of human cases H7N9- Aug. 2013</a:t>
            </a:r>
            <a:endParaRPr lang="en-US" sz="2800" dirty="0">
              <a:solidFill>
                <a:schemeClr val="tx1"/>
              </a:solidFill>
            </a:endParaRPr>
          </a:p>
        </p:txBody>
      </p:sp>
      <p:graphicFrame>
        <p:nvGraphicFramePr>
          <p:cNvPr id="7" name="Content Placeholder 6"/>
          <p:cNvGraphicFramePr>
            <a:graphicFrameLocks noGrp="1"/>
          </p:cNvGraphicFramePr>
          <p:nvPr>
            <p:ph idx="1"/>
          </p:nvPr>
        </p:nvGraphicFramePr>
        <p:xfrm>
          <a:off x="488268" y="2285969"/>
          <a:ext cx="2139522" cy="741680"/>
        </p:xfrm>
        <a:graphic>
          <a:graphicData uri="http://schemas.openxmlformats.org/drawingml/2006/table">
            <a:tbl>
              <a:tblPr firstRow="1" bandRow="1">
                <a:tableStyleId>{00A15C55-8517-42AA-B614-E9B94910E393}</a:tableStyleId>
              </a:tblPr>
              <a:tblGrid>
                <a:gridCol w="1069761"/>
                <a:gridCol w="1069761"/>
              </a:tblGrid>
              <a:tr h="370840">
                <a:tc>
                  <a:txBody>
                    <a:bodyPr/>
                    <a:lstStyle/>
                    <a:p>
                      <a:r>
                        <a:rPr lang="en-US" dirty="0" smtClean="0"/>
                        <a:t>Cases</a:t>
                      </a:r>
                      <a:endParaRPr lang="en-US" dirty="0"/>
                    </a:p>
                  </a:txBody>
                  <a:tcPr/>
                </a:tc>
                <a:tc>
                  <a:txBody>
                    <a:bodyPr/>
                    <a:lstStyle/>
                    <a:p>
                      <a:r>
                        <a:rPr lang="en-US" dirty="0" smtClean="0"/>
                        <a:t>Deaths</a:t>
                      </a:r>
                      <a:endParaRPr lang="en-US" dirty="0"/>
                    </a:p>
                  </a:txBody>
                  <a:tcPr/>
                </a:tc>
              </a:tr>
              <a:tr h="370840">
                <a:tc>
                  <a:txBody>
                    <a:bodyPr/>
                    <a:lstStyle/>
                    <a:p>
                      <a:r>
                        <a:rPr lang="en-US" dirty="0" smtClean="0">
                          <a:solidFill>
                            <a:srgbClr val="FF0000"/>
                          </a:solidFill>
                        </a:rPr>
                        <a:t>135</a:t>
                      </a:r>
                      <a:endParaRPr lang="en-US" dirty="0">
                        <a:solidFill>
                          <a:srgbClr val="FF0000"/>
                        </a:solidFill>
                      </a:endParaRPr>
                    </a:p>
                  </a:txBody>
                  <a:tcPr/>
                </a:tc>
                <a:tc>
                  <a:txBody>
                    <a:bodyPr/>
                    <a:lstStyle/>
                    <a:p>
                      <a:r>
                        <a:rPr lang="en-US" dirty="0" smtClean="0">
                          <a:solidFill>
                            <a:srgbClr val="FF0000"/>
                          </a:solidFill>
                        </a:rPr>
                        <a:t>44</a:t>
                      </a:r>
                      <a:endParaRPr lang="en-US" dirty="0">
                        <a:solidFill>
                          <a:srgbClr val="FF0000"/>
                        </a:solidFill>
                      </a:endParaRPr>
                    </a:p>
                  </a:txBody>
                  <a:tcPr/>
                </a:tc>
              </a:tr>
            </a:tbl>
          </a:graphicData>
        </a:graphic>
      </p:graphicFrame>
      <p:pic>
        <p:nvPicPr>
          <p:cNvPr id="1269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0146" y="503583"/>
            <a:ext cx="4935985" cy="3741181"/>
          </a:xfrm>
          <a:prstGeom prst="rect">
            <a:avLst/>
          </a:prstGeom>
          <a:noFill/>
          <a:ln w="9525">
            <a:noFill/>
            <a:miter lim="800000"/>
            <a:headEnd/>
            <a:tailEnd/>
          </a:ln>
        </p:spPr>
      </p:pic>
      <p:pic>
        <p:nvPicPr>
          <p:cNvPr id="12697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988" y="4358936"/>
            <a:ext cx="6159934" cy="2007760"/>
          </a:xfrm>
          <a:prstGeom prst="rect">
            <a:avLst/>
          </a:prstGeom>
          <a:noFill/>
          <a:ln w="9525">
            <a:noFill/>
            <a:miter lim="800000"/>
            <a:headEnd/>
            <a:tailEnd/>
          </a:ln>
        </p:spPr>
      </p:pic>
      <p:sp>
        <p:nvSpPr>
          <p:cNvPr id="9" name="TextBox 8"/>
          <p:cNvSpPr txBox="1"/>
          <p:nvPr/>
        </p:nvSpPr>
        <p:spPr>
          <a:xfrm>
            <a:off x="514905" y="3089430"/>
            <a:ext cx="1429304" cy="369332"/>
          </a:xfrm>
          <a:prstGeom prst="rect">
            <a:avLst/>
          </a:prstGeom>
          <a:noFill/>
        </p:spPr>
        <p:txBody>
          <a:bodyPr wrap="square" rtlCol="0">
            <a:spAutoFit/>
          </a:bodyPr>
          <a:lstStyle/>
          <a:p>
            <a:r>
              <a:rPr lang="en-US" dirty="0" smtClean="0"/>
              <a:t>32% CFR</a:t>
            </a:r>
            <a:endParaRPr lang="en-US" dirty="0"/>
          </a:p>
        </p:txBody>
      </p:sp>
      <p:sp>
        <p:nvSpPr>
          <p:cNvPr id="10" name="TextBox 9"/>
          <p:cNvSpPr txBox="1"/>
          <p:nvPr/>
        </p:nvSpPr>
        <p:spPr>
          <a:xfrm>
            <a:off x="4891596" y="6134470"/>
            <a:ext cx="3737499" cy="215444"/>
          </a:xfrm>
          <a:prstGeom prst="rect">
            <a:avLst/>
          </a:prstGeom>
          <a:noFill/>
        </p:spPr>
        <p:txBody>
          <a:bodyPr wrap="square" rtlCol="0">
            <a:spAutoFit/>
          </a:bodyPr>
          <a:lstStyle/>
          <a:p>
            <a:r>
              <a:rPr lang="en-US" sz="800" dirty="0" smtClean="0"/>
              <a:t>Source: WHO. Available at:  </a:t>
            </a:r>
            <a:r>
              <a:rPr lang="en-US" sz="800" dirty="0" smtClean="0">
                <a:hlinkClick r:id="rId4"/>
              </a:rPr>
              <a:t>www.WHO.int</a:t>
            </a:r>
            <a:r>
              <a:rPr lang="en-US" sz="800" dirty="0" smtClean="0"/>
              <a:t>. Accessed on: 16 Sept. 2013</a:t>
            </a:r>
            <a:endParaRPr lang="en-US" sz="800" dirty="0"/>
          </a:p>
        </p:txBody>
      </p:sp>
      <p:sp>
        <p:nvSpPr>
          <p:cNvPr id="3" name="Slide Number Placeholder 2"/>
          <p:cNvSpPr>
            <a:spLocks noGrp="1"/>
          </p:cNvSpPr>
          <p:nvPr>
            <p:ph type="sldNum" sz="quarter" idx="10"/>
          </p:nvPr>
        </p:nvSpPr>
        <p:spPr/>
        <p:txBody>
          <a:bodyPr/>
          <a:lstStyle/>
          <a:p>
            <a:fld id="{4B4738E4-4F3B-41DE-9828-8E9C6C66FE48}"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841" y="0"/>
            <a:ext cx="7877175" cy="768350"/>
          </a:xfrm>
        </p:spPr>
        <p:txBody>
          <a:bodyPr/>
          <a:lstStyle/>
          <a:p>
            <a:r>
              <a:rPr lang="en-US" dirty="0" smtClean="0">
                <a:solidFill>
                  <a:schemeClr val="tx1"/>
                </a:solidFill>
              </a:rPr>
              <a:t>Public Health Response — </a:t>
            </a:r>
            <a:r>
              <a:rPr lang="en-US" i="1" dirty="0" smtClean="0">
                <a:solidFill>
                  <a:srgbClr val="FF0000"/>
                </a:solidFill>
              </a:rPr>
              <a:t>H7N9</a:t>
            </a:r>
            <a:endParaRPr lang="en-US" i="1" dirty="0">
              <a:solidFill>
                <a:srgbClr val="FF0000"/>
              </a:solidFill>
            </a:endParaRPr>
          </a:p>
        </p:txBody>
      </p:sp>
      <p:sp>
        <p:nvSpPr>
          <p:cNvPr id="3" name="Content Placeholder 2"/>
          <p:cNvSpPr>
            <a:spLocks noGrp="1"/>
          </p:cNvSpPr>
          <p:nvPr>
            <p:ph idx="1"/>
          </p:nvPr>
        </p:nvSpPr>
        <p:spPr>
          <a:xfrm>
            <a:off x="1" y="723499"/>
            <a:ext cx="5903649" cy="4152900"/>
          </a:xfrm>
        </p:spPr>
        <p:txBody>
          <a:bodyPr/>
          <a:lstStyle/>
          <a:p>
            <a:pPr>
              <a:buNone/>
            </a:pPr>
            <a:r>
              <a:rPr lang="en-US" b="1" u="sng" dirty="0" smtClean="0">
                <a:solidFill>
                  <a:srgbClr val="008080"/>
                </a:solidFill>
              </a:rPr>
              <a:t>Mitigation</a:t>
            </a:r>
          </a:p>
          <a:p>
            <a:pPr>
              <a:buClr>
                <a:srgbClr val="008080"/>
              </a:buClr>
            </a:pPr>
            <a:r>
              <a:rPr lang="en-US" dirty="0" smtClean="0">
                <a:solidFill>
                  <a:srgbClr val="008080"/>
                </a:solidFill>
              </a:rPr>
              <a:t>Sensitive to the antiviral neuraminidase inhibitor drugs</a:t>
            </a:r>
          </a:p>
          <a:p>
            <a:pPr>
              <a:buClr>
                <a:srgbClr val="008080"/>
              </a:buClr>
            </a:pPr>
            <a:r>
              <a:rPr lang="en-US" dirty="0" smtClean="0">
                <a:solidFill>
                  <a:srgbClr val="008080"/>
                </a:solidFill>
              </a:rPr>
              <a:t>Candidate pre-pandemic vaccine studies underway</a:t>
            </a:r>
          </a:p>
          <a:p>
            <a:pPr>
              <a:buClr>
                <a:srgbClr val="008080"/>
              </a:buClr>
            </a:pPr>
            <a:r>
              <a:rPr lang="en-US" dirty="0" smtClean="0">
                <a:solidFill>
                  <a:srgbClr val="008080"/>
                </a:solidFill>
              </a:rPr>
              <a:t>Contact LPH or WDPH with suspect cases</a:t>
            </a:r>
          </a:p>
          <a:p>
            <a:pPr>
              <a:buNone/>
            </a:pPr>
            <a:r>
              <a:rPr lang="en-US" b="1" u="sng" dirty="0" smtClean="0">
                <a:solidFill>
                  <a:srgbClr val="008080"/>
                </a:solidFill>
              </a:rPr>
              <a:t>Diagnostics</a:t>
            </a:r>
          </a:p>
          <a:p>
            <a:pPr>
              <a:buClr>
                <a:srgbClr val="008080"/>
              </a:buClr>
            </a:pPr>
            <a:r>
              <a:rPr lang="en-US" dirty="0" smtClean="0">
                <a:solidFill>
                  <a:srgbClr val="008080"/>
                </a:solidFill>
              </a:rPr>
              <a:t>EUA issued in April 2013</a:t>
            </a:r>
            <a:endParaRPr lang="en-US" dirty="0">
              <a:solidFill>
                <a:srgbClr val="008080"/>
              </a:solidFill>
            </a:endParaRPr>
          </a:p>
        </p:txBody>
      </p:sp>
      <p:pic>
        <p:nvPicPr>
          <p:cNvPr id="129026" name="Picture 2" descr="A freezer contains CDC’s H7N9 reagent kits for international shipm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9142" y="977482"/>
            <a:ext cx="3238172" cy="3905236"/>
          </a:xfrm>
          <a:prstGeom prst="rect">
            <a:avLst/>
          </a:prstGeom>
          <a:noFill/>
        </p:spPr>
      </p:pic>
      <p:pic>
        <p:nvPicPr>
          <p:cNvPr id="129028" name="Picture 4" descr="A packaged CDC reagent kit for detecting H7N9 virus"/>
          <p:cNvPicPr>
            <a:picLocks noChangeAspect="1" noChangeArrowheads="1"/>
          </p:cNvPicPr>
          <p:nvPr/>
        </p:nvPicPr>
        <p:blipFill>
          <a:blip r:embed="rId3" cstate="print"/>
          <a:srcRect/>
          <a:stretch>
            <a:fillRect/>
          </a:stretch>
        </p:blipFill>
        <p:spPr bwMode="auto">
          <a:xfrm>
            <a:off x="5659731" y="4271269"/>
            <a:ext cx="2857500" cy="2143125"/>
          </a:xfrm>
          <a:prstGeom prst="rect">
            <a:avLst/>
          </a:prstGeom>
          <a:noFill/>
        </p:spPr>
      </p:pic>
      <p:sp>
        <p:nvSpPr>
          <p:cNvPr id="7" name="TextBox 6"/>
          <p:cNvSpPr txBox="1"/>
          <p:nvPr/>
        </p:nvSpPr>
        <p:spPr>
          <a:xfrm>
            <a:off x="4776187" y="6400800"/>
            <a:ext cx="3506679" cy="215444"/>
          </a:xfrm>
          <a:prstGeom prst="rect">
            <a:avLst/>
          </a:prstGeom>
          <a:noFill/>
        </p:spPr>
        <p:txBody>
          <a:bodyPr wrap="square" rtlCol="0">
            <a:spAutoFit/>
          </a:bodyPr>
          <a:lstStyle/>
          <a:p>
            <a:r>
              <a:rPr lang="en-US" sz="800" dirty="0" smtClean="0"/>
              <a:t>Image Source: www.cdc.gov</a:t>
            </a:r>
            <a:endParaRPr lang="en-US" sz="800" dirty="0"/>
          </a:p>
        </p:txBody>
      </p:sp>
      <p:sp>
        <p:nvSpPr>
          <p:cNvPr id="5" name="Slide Number Placeholder 4"/>
          <p:cNvSpPr>
            <a:spLocks noGrp="1"/>
          </p:cNvSpPr>
          <p:nvPr>
            <p:ph type="sldNum" sz="quarter" idx="10"/>
          </p:nvPr>
        </p:nvSpPr>
        <p:spPr/>
        <p:txBody>
          <a:bodyPr/>
          <a:lstStyle/>
          <a:p>
            <a:fld id="{4B4738E4-4F3B-41DE-9828-8E9C6C66FE4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05" y="0"/>
            <a:ext cx="7877175" cy="768350"/>
          </a:xfrm>
        </p:spPr>
        <p:txBody>
          <a:bodyPr/>
          <a:lstStyle/>
          <a:p>
            <a:r>
              <a:rPr lang="en-US" dirty="0" smtClean="0">
                <a:solidFill>
                  <a:schemeClr val="tx1"/>
                </a:solidFill>
              </a:rPr>
              <a:t>Key Points — </a:t>
            </a:r>
            <a:r>
              <a:rPr lang="en-US" dirty="0" smtClean="0">
                <a:solidFill>
                  <a:srgbClr val="FF0000"/>
                </a:solidFill>
              </a:rPr>
              <a:t>H7N9</a:t>
            </a:r>
            <a:endParaRPr lang="en-US" dirty="0">
              <a:solidFill>
                <a:srgbClr val="FF0000"/>
              </a:solidFill>
            </a:endParaRPr>
          </a:p>
        </p:txBody>
      </p:sp>
      <p:sp>
        <p:nvSpPr>
          <p:cNvPr id="3" name="Content Placeholder 2"/>
          <p:cNvSpPr>
            <a:spLocks noGrp="1"/>
          </p:cNvSpPr>
          <p:nvPr>
            <p:ph idx="1"/>
          </p:nvPr>
        </p:nvSpPr>
        <p:spPr>
          <a:xfrm>
            <a:off x="238773" y="767887"/>
            <a:ext cx="8221646" cy="4152900"/>
          </a:xfrm>
        </p:spPr>
        <p:txBody>
          <a:bodyPr/>
          <a:lstStyle/>
          <a:p>
            <a:pPr>
              <a:buClr>
                <a:srgbClr val="008080"/>
              </a:buClr>
            </a:pPr>
            <a:r>
              <a:rPr lang="en-US" dirty="0" smtClean="0">
                <a:solidFill>
                  <a:srgbClr val="008080"/>
                </a:solidFill>
              </a:rPr>
              <a:t>Virus is </a:t>
            </a:r>
            <a:r>
              <a:rPr lang="en-US" i="1" dirty="0" smtClean="0">
                <a:solidFill>
                  <a:srgbClr val="FF0000"/>
                </a:solidFill>
              </a:rPr>
              <a:t>different</a:t>
            </a:r>
            <a:r>
              <a:rPr lang="en-US" dirty="0" smtClean="0"/>
              <a:t> </a:t>
            </a:r>
            <a:r>
              <a:rPr lang="en-US" dirty="0" smtClean="0">
                <a:solidFill>
                  <a:srgbClr val="008080"/>
                </a:solidFill>
              </a:rPr>
              <a:t>than H5N1 avian flu.</a:t>
            </a:r>
          </a:p>
          <a:p>
            <a:pPr>
              <a:buClr>
                <a:srgbClr val="008080"/>
              </a:buClr>
            </a:pPr>
            <a:r>
              <a:rPr lang="en-US" dirty="0" smtClean="0">
                <a:solidFill>
                  <a:srgbClr val="008080"/>
                </a:solidFill>
              </a:rPr>
              <a:t>H7N9 can infect different cell types.</a:t>
            </a:r>
          </a:p>
          <a:p>
            <a:pPr>
              <a:buClr>
                <a:srgbClr val="008080"/>
              </a:buClr>
            </a:pPr>
            <a:r>
              <a:rPr lang="en-US" dirty="0" smtClean="0">
                <a:solidFill>
                  <a:srgbClr val="008080"/>
                </a:solidFill>
              </a:rPr>
              <a:t>Does</a:t>
            </a:r>
            <a:r>
              <a:rPr lang="en-US" dirty="0" smtClean="0"/>
              <a:t> </a:t>
            </a:r>
            <a:r>
              <a:rPr lang="en-US" i="1" dirty="0" smtClean="0">
                <a:solidFill>
                  <a:srgbClr val="FF0000"/>
                </a:solidFill>
              </a:rPr>
              <a:t>NOT</a:t>
            </a:r>
            <a:r>
              <a:rPr lang="en-US" dirty="0" smtClean="0"/>
              <a:t> </a:t>
            </a:r>
            <a:r>
              <a:rPr lang="en-US" dirty="0" smtClean="0">
                <a:solidFill>
                  <a:srgbClr val="008080"/>
                </a:solidFill>
              </a:rPr>
              <a:t>cause mortality in chickens.</a:t>
            </a:r>
          </a:p>
          <a:p>
            <a:pPr>
              <a:buClr>
                <a:srgbClr val="008080"/>
              </a:buClr>
            </a:pPr>
            <a:r>
              <a:rPr lang="en-US" dirty="0" smtClean="0">
                <a:solidFill>
                  <a:srgbClr val="008080"/>
                </a:solidFill>
              </a:rPr>
              <a:t>H7N9 has </a:t>
            </a:r>
            <a:r>
              <a:rPr lang="en-US" i="1" dirty="0" smtClean="0">
                <a:solidFill>
                  <a:srgbClr val="FF0000"/>
                </a:solidFill>
              </a:rPr>
              <a:t>NOT</a:t>
            </a:r>
            <a:r>
              <a:rPr lang="en-US" dirty="0" smtClean="0"/>
              <a:t> </a:t>
            </a:r>
            <a:r>
              <a:rPr lang="en-US" dirty="0" smtClean="0">
                <a:solidFill>
                  <a:srgbClr val="008080"/>
                </a:solidFill>
              </a:rPr>
              <a:t>acquired all of the properties for efficient human transmission.</a:t>
            </a:r>
          </a:p>
          <a:p>
            <a:pPr>
              <a:buClr>
                <a:srgbClr val="008080"/>
              </a:buClr>
            </a:pPr>
            <a:r>
              <a:rPr lang="en-US" dirty="0" smtClean="0">
                <a:solidFill>
                  <a:srgbClr val="008080"/>
                </a:solidFill>
              </a:rPr>
              <a:t>Detection ability of commercial assays </a:t>
            </a:r>
            <a:r>
              <a:rPr lang="en-US" sz="2000" dirty="0" err="1" smtClean="0">
                <a:solidFill>
                  <a:srgbClr val="008080"/>
                </a:solidFill>
              </a:rPr>
              <a:t>Hatchette</a:t>
            </a:r>
            <a:r>
              <a:rPr lang="en-US" sz="2000" dirty="0" smtClean="0">
                <a:solidFill>
                  <a:srgbClr val="008080"/>
                </a:solidFill>
              </a:rPr>
              <a:t> et al., (2013) </a:t>
            </a:r>
            <a:r>
              <a:rPr lang="en-US" sz="2000" i="1" dirty="0" smtClean="0">
                <a:solidFill>
                  <a:srgbClr val="008080"/>
                </a:solidFill>
                <a:latin typeface="+mn-lt"/>
                <a:ea typeface="+mn-ea"/>
                <a:cs typeface="+mn-cs"/>
              </a:rPr>
              <a:t>Detection </a:t>
            </a:r>
            <a:r>
              <a:rPr lang="en-US" sz="2000" i="1" dirty="0">
                <a:solidFill>
                  <a:srgbClr val="008080"/>
                </a:solidFill>
                <a:latin typeface="+mn-lt"/>
                <a:ea typeface="+mn-ea"/>
                <a:cs typeface="+mn-cs"/>
              </a:rPr>
              <a:t>of Influenza H7N9: All Molecular Tests are Not </a:t>
            </a:r>
            <a:r>
              <a:rPr lang="en-US" sz="2000" i="1" dirty="0" smtClean="0">
                <a:solidFill>
                  <a:srgbClr val="008080"/>
                </a:solidFill>
                <a:latin typeface="+mn-lt"/>
                <a:ea typeface="+mn-ea"/>
                <a:cs typeface="+mn-cs"/>
              </a:rPr>
              <a:t>Equal. JCM </a:t>
            </a:r>
            <a:r>
              <a:rPr lang="en-US" sz="2000" i="1" dirty="0" err="1" smtClean="0">
                <a:solidFill>
                  <a:srgbClr val="008080"/>
                </a:solidFill>
                <a:latin typeface="+mn-lt"/>
                <a:ea typeface="+mn-ea"/>
                <a:cs typeface="+mn-cs"/>
              </a:rPr>
              <a:t>epub</a:t>
            </a:r>
            <a:r>
              <a:rPr lang="en-US" sz="2000" i="1" dirty="0" smtClean="0">
                <a:solidFill>
                  <a:srgbClr val="008080"/>
                </a:solidFill>
              </a:rPr>
              <a:t> 21 Aug 2013</a:t>
            </a:r>
          </a:p>
          <a:p>
            <a:pPr>
              <a:buClr>
                <a:srgbClr val="008080"/>
              </a:buClr>
            </a:pPr>
            <a:r>
              <a:rPr lang="en-US" dirty="0" smtClean="0">
                <a:solidFill>
                  <a:srgbClr val="008080"/>
                </a:solidFill>
              </a:rPr>
              <a:t>Influenza viruses are constantly changing---</a:t>
            </a:r>
            <a:r>
              <a:rPr lang="en-US" i="1" u="sng" dirty="0" smtClean="0">
                <a:solidFill>
                  <a:srgbClr val="FF0000"/>
                </a:solidFill>
              </a:rPr>
              <a:t>Monitoring high public health concern</a:t>
            </a:r>
          </a:p>
          <a:p>
            <a:pPr>
              <a:buNone/>
            </a:pPr>
            <a:endParaRPr lang="en-US" u="sng" dirty="0"/>
          </a:p>
          <a:p>
            <a:pPr>
              <a:buNone/>
            </a:pPr>
            <a:endParaRPr lang="en-US" dirty="0"/>
          </a:p>
        </p:txBody>
      </p:sp>
      <p:sp>
        <p:nvSpPr>
          <p:cNvPr id="5" name="Slide Number Placeholder 4"/>
          <p:cNvSpPr>
            <a:spLocks noGrp="1"/>
          </p:cNvSpPr>
          <p:nvPr>
            <p:ph type="sldNum" sz="quarter" idx="10"/>
          </p:nvPr>
        </p:nvSpPr>
        <p:spPr/>
        <p:txBody>
          <a:bodyPr/>
          <a:lstStyle/>
          <a:p>
            <a:fld id="{4B4738E4-4F3B-41DE-9828-8E9C6C66FE48}"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27" y="297124"/>
            <a:ext cx="7877175" cy="768350"/>
          </a:xfrm>
        </p:spPr>
        <p:txBody>
          <a:bodyPr/>
          <a:lstStyle/>
          <a:p>
            <a:r>
              <a:rPr lang="en-US" dirty="0" smtClean="0">
                <a:solidFill>
                  <a:schemeClr val="tx1"/>
                </a:solidFill>
              </a:rPr>
              <a:t>Middle Eastern Respiratory Syndrome-- </a:t>
            </a:r>
            <a:r>
              <a:rPr lang="en-US" dirty="0" smtClean="0">
                <a:solidFill>
                  <a:srgbClr val="FF0000"/>
                </a:solidFill>
              </a:rPr>
              <a:t>MERS- </a:t>
            </a:r>
            <a:r>
              <a:rPr lang="en-US" dirty="0" err="1" smtClean="0">
                <a:solidFill>
                  <a:srgbClr val="FF0000"/>
                </a:solidFill>
              </a:rPr>
              <a:t>Coronavirus</a:t>
            </a:r>
            <a:endParaRPr lang="en-US" dirty="0">
              <a:solidFill>
                <a:srgbClr val="FF0000"/>
              </a:solidFill>
            </a:endParaRPr>
          </a:p>
        </p:txBody>
      </p:sp>
      <p:sp>
        <p:nvSpPr>
          <p:cNvPr id="3" name="Content Placeholder 2"/>
          <p:cNvSpPr>
            <a:spLocks noGrp="1"/>
          </p:cNvSpPr>
          <p:nvPr>
            <p:ph idx="1"/>
          </p:nvPr>
        </p:nvSpPr>
        <p:spPr>
          <a:xfrm>
            <a:off x="146767" y="1196346"/>
            <a:ext cx="7582771" cy="5047291"/>
          </a:xfrm>
        </p:spPr>
        <p:txBody>
          <a:bodyPr/>
          <a:lstStyle/>
          <a:p>
            <a:pPr>
              <a:buNone/>
            </a:pPr>
            <a:r>
              <a:rPr lang="en-US" b="1" u="sng" dirty="0" smtClean="0">
                <a:solidFill>
                  <a:srgbClr val="008080"/>
                </a:solidFill>
              </a:rPr>
              <a:t>Background</a:t>
            </a:r>
          </a:p>
          <a:p>
            <a:r>
              <a:rPr lang="en-US" dirty="0" smtClean="0">
                <a:solidFill>
                  <a:srgbClr val="008080"/>
                </a:solidFill>
              </a:rPr>
              <a:t>Emerged from the Middle East in 2012. </a:t>
            </a:r>
          </a:p>
          <a:p>
            <a:r>
              <a:rPr lang="en-US" dirty="0" smtClean="0">
                <a:solidFill>
                  <a:srgbClr val="008080"/>
                </a:solidFill>
              </a:rPr>
              <a:t>Virus is </a:t>
            </a:r>
            <a:r>
              <a:rPr lang="en-US" i="1" dirty="0" smtClean="0">
                <a:solidFill>
                  <a:srgbClr val="008080"/>
                </a:solidFill>
              </a:rPr>
              <a:t>different</a:t>
            </a:r>
            <a:r>
              <a:rPr lang="en-US" dirty="0" smtClean="0">
                <a:solidFill>
                  <a:srgbClr val="008080"/>
                </a:solidFill>
              </a:rPr>
              <a:t> than SARS-</a:t>
            </a:r>
            <a:r>
              <a:rPr lang="en-US" dirty="0" err="1" smtClean="0">
                <a:solidFill>
                  <a:srgbClr val="008080"/>
                </a:solidFill>
              </a:rPr>
              <a:t>Coronavirus</a:t>
            </a:r>
            <a:r>
              <a:rPr lang="en-US" dirty="0">
                <a:solidFill>
                  <a:srgbClr val="008080"/>
                </a:solidFill>
              </a:rPr>
              <a:t>.</a:t>
            </a:r>
            <a:endParaRPr lang="en-US" dirty="0" smtClean="0">
              <a:solidFill>
                <a:srgbClr val="008080"/>
              </a:solidFill>
            </a:endParaRPr>
          </a:p>
          <a:p>
            <a:r>
              <a:rPr lang="en-US" dirty="0" smtClean="0">
                <a:solidFill>
                  <a:srgbClr val="008080"/>
                </a:solidFill>
              </a:rPr>
              <a:t>Virus reservoir remains unknown.</a:t>
            </a:r>
          </a:p>
          <a:p>
            <a:r>
              <a:rPr lang="en-US" dirty="0" smtClean="0">
                <a:solidFill>
                  <a:srgbClr val="008080"/>
                </a:solidFill>
              </a:rPr>
              <a:t>Transmission dynamics not well understood.</a:t>
            </a:r>
          </a:p>
          <a:p>
            <a:r>
              <a:rPr lang="en-US" i="1" dirty="0" smtClean="0">
                <a:solidFill>
                  <a:srgbClr val="008080"/>
                </a:solidFill>
              </a:rPr>
              <a:t>Limited</a:t>
            </a:r>
            <a:r>
              <a:rPr lang="en-US" dirty="0" smtClean="0">
                <a:solidFill>
                  <a:srgbClr val="008080"/>
                </a:solidFill>
              </a:rPr>
              <a:t> human transmission suspected.</a:t>
            </a:r>
            <a:endParaRPr lang="en-US" dirty="0">
              <a:solidFill>
                <a:srgbClr val="008080"/>
              </a:solidFill>
            </a:endParaRPr>
          </a:p>
        </p:txBody>
      </p:sp>
      <p:pic>
        <p:nvPicPr>
          <p:cNvPr id="131074" name="Picture 2" descr="Photo: MERS-CoV particles as seen by negative stain electron microscopy. Virions contain characteristic club-like projections emanating from the viral membrane."/>
          <p:cNvPicPr>
            <a:picLocks noChangeAspect="1" noChangeArrowheads="1"/>
          </p:cNvPicPr>
          <p:nvPr/>
        </p:nvPicPr>
        <p:blipFill>
          <a:blip r:embed="rId2" cstate="print"/>
          <a:srcRect/>
          <a:stretch>
            <a:fillRect/>
          </a:stretch>
        </p:blipFill>
        <p:spPr bwMode="auto">
          <a:xfrm>
            <a:off x="7201090" y="109261"/>
            <a:ext cx="1836377" cy="1346678"/>
          </a:xfrm>
          <a:prstGeom prst="rect">
            <a:avLst/>
          </a:prstGeom>
          <a:noFill/>
        </p:spPr>
      </p:pic>
      <p:sp>
        <p:nvSpPr>
          <p:cNvPr id="6" name="TextBox 5"/>
          <p:cNvSpPr txBox="1"/>
          <p:nvPr/>
        </p:nvSpPr>
        <p:spPr>
          <a:xfrm>
            <a:off x="6960094" y="1535837"/>
            <a:ext cx="2183906" cy="338554"/>
          </a:xfrm>
          <a:prstGeom prst="rect">
            <a:avLst/>
          </a:prstGeom>
          <a:noFill/>
        </p:spPr>
        <p:txBody>
          <a:bodyPr wrap="square" rtlCol="0">
            <a:spAutoFit/>
          </a:bodyPr>
          <a:lstStyle/>
          <a:p>
            <a:r>
              <a:rPr lang="en-US" sz="800" dirty="0" smtClean="0"/>
              <a:t>Source: </a:t>
            </a:r>
            <a:r>
              <a:rPr lang="en-US" sz="800" dirty="0" smtClean="0">
                <a:hlinkClick r:id="rId3"/>
              </a:rPr>
              <a:t>http://www.cdc.gov/coronavirus/mers/</a:t>
            </a:r>
            <a:r>
              <a:rPr lang="en-US" sz="800" dirty="0" smtClean="0"/>
              <a:t> </a:t>
            </a:r>
            <a:endParaRPr lang="en-US" sz="800" dirty="0"/>
          </a:p>
        </p:txBody>
      </p:sp>
      <p:pic>
        <p:nvPicPr>
          <p:cNvPr id="25602" name="Picture 2" descr="http://www.nature.com/polopoly_fs/7.11996.1377270007!/image/1.13597_Taphozous-perforatus.jpg_gen/derivatives/landscape_630/1.13597_Taphozous-perforatu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2911" y="4238051"/>
            <a:ext cx="2797276" cy="1576243"/>
          </a:xfrm>
          <a:prstGeom prst="rect">
            <a:avLst/>
          </a:prstGeom>
          <a:noFill/>
        </p:spPr>
      </p:pic>
      <p:sp>
        <p:nvSpPr>
          <p:cNvPr id="8" name="TextBox 7"/>
          <p:cNvSpPr txBox="1"/>
          <p:nvPr/>
        </p:nvSpPr>
        <p:spPr>
          <a:xfrm>
            <a:off x="6619596" y="5814294"/>
            <a:ext cx="2183906" cy="461665"/>
          </a:xfrm>
          <a:prstGeom prst="rect">
            <a:avLst/>
          </a:prstGeom>
          <a:noFill/>
        </p:spPr>
        <p:txBody>
          <a:bodyPr wrap="square" rtlCol="0">
            <a:spAutoFit/>
          </a:bodyPr>
          <a:lstStyle/>
          <a:p>
            <a:r>
              <a:rPr lang="en-US" sz="800" dirty="0" smtClean="0"/>
              <a:t>Source: </a:t>
            </a:r>
            <a:r>
              <a:rPr lang="en-US" sz="800" dirty="0" smtClean="0">
                <a:hlinkClick r:id="rId5"/>
              </a:rPr>
              <a:t>http://www.nature.com/news/deadly-coronavirus-found-in-bats-1.13597</a:t>
            </a:r>
            <a:r>
              <a:rPr lang="en-US" sz="800" dirty="0" smtClean="0"/>
              <a:t> </a:t>
            </a:r>
            <a:endParaRPr lang="en-US" sz="800" dirty="0"/>
          </a:p>
        </p:txBody>
      </p:sp>
      <p:sp>
        <p:nvSpPr>
          <p:cNvPr id="5" name="Slide Number Placeholder 4"/>
          <p:cNvSpPr>
            <a:spLocks noGrp="1"/>
          </p:cNvSpPr>
          <p:nvPr>
            <p:ph type="sldNum" sz="quarter" idx="10"/>
          </p:nvPr>
        </p:nvSpPr>
        <p:spPr/>
        <p:txBody>
          <a:bodyPr/>
          <a:lstStyle/>
          <a:p>
            <a:fld id="{4B4738E4-4F3B-41DE-9828-8E9C6C66FE48}"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27" y="297124"/>
            <a:ext cx="7877175" cy="768350"/>
          </a:xfrm>
        </p:spPr>
        <p:txBody>
          <a:bodyPr/>
          <a:lstStyle/>
          <a:p>
            <a:r>
              <a:rPr lang="en-US" dirty="0" smtClean="0">
                <a:solidFill>
                  <a:schemeClr val="tx1"/>
                </a:solidFill>
              </a:rPr>
              <a:t>Middle Eastern Respiratory Syndrome-- </a:t>
            </a:r>
            <a:r>
              <a:rPr lang="en-US" dirty="0" smtClean="0">
                <a:solidFill>
                  <a:srgbClr val="FF0000"/>
                </a:solidFill>
              </a:rPr>
              <a:t>MERS- </a:t>
            </a:r>
            <a:r>
              <a:rPr lang="en-US" dirty="0" err="1" smtClean="0">
                <a:solidFill>
                  <a:srgbClr val="FF0000"/>
                </a:solidFill>
              </a:rPr>
              <a:t>Coronavirus</a:t>
            </a:r>
            <a:endParaRPr lang="en-US" dirty="0">
              <a:solidFill>
                <a:srgbClr val="FF0000"/>
              </a:solidFill>
            </a:endParaRPr>
          </a:p>
        </p:txBody>
      </p:sp>
      <p:sp>
        <p:nvSpPr>
          <p:cNvPr id="3" name="Content Placeholder 2"/>
          <p:cNvSpPr>
            <a:spLocks noGrp="1"/>
          </p:cNvSpPr>
          <p:nvPr>
            <p:ph idx="1"/>
          </p:nvPr>
        </p:nvSpPr>
        <p:spPr>
          <a:xfrm>
            <a:off x="229894" y="1697484"/>
            <a:ext cx="8141747" cy="4152900"/>
          </a:xfrm>
        </p:spPr>
        <p:txBody>
          <a:bodyPr/>
          <a:lstStyle/>
          <a:p>
            <a:pPr>
              <a:buNone/>
            </a:pPr>
            <a:r>
              <a:rPr lang="en-US" b="1" u="sng" dirty="0" smtClean="0">
                <a:solidFill>
                  <a:srgbClr val="008080"/>
                </a:solidFill>
              </a:rPr>
              <a:t>Current Situation </a:t>
            </a:r>
            <a:r>
              <a:rPr lang="en-US" b="1" dirty="0" smtClean="0">
                <a:solidFill>
                  <a:srgbClr val="008080"/>
                </a:solidFill>
              </a:rPr>
              <a:t>[Sept. 16, 2013]</a:t>
            </a:r>
          </a:p>
          <a:p>
            <a:pPr>
              <a:buNone/>
            </a:pPr>
            <a:endParaRPr lang="en-US" b="1" u="sng" dirty="0" smtClean="0"/>
          </a:p>
        </p:txBody>
      </p:sp>
      <p:pic>
        <p:nvPicPr>
          <p:cNvPr id="131074" name="Picture 2" descr="Photo: MERS-CoV particles as seen by negative stain electron microscopy. Virions contain characteristic club-like projections emanating from the viral membrane."/>
          <p:cNvPicPr>
            <a:picLocks noChangeAspect="1" noChangeArrowheads="1"/>
          </p:cNvPicPr>
          <p:nvPr/>
        </p:nvPicPr>
        <p:blipFill>
          <a:blip r:embed="rId2" cstate="print"/>
          <a:srcRect/>
          <a:stretch>
            <a:fillRect/>
          </a:stretch>
        </p:blipFill>
        <p:spPr bwMode="auto">
          <a:xfrm>
            <a:off x="7201090" y="109261"/>
            <a:ext cx="1836377" cy="1346678"/>
          </a:xfrm>
          <a:prstGeom prst="rect">
            <a:avLst/>
          </a:prstGeom>
          <a:noFill/>
        </p:spPr>
      </p:pic>
      <p:sp>
        <p:nvSpPr>
          <p:cNvPr id="6" name="TextBox 5"/>
          <p:cNvSpPr txBox="1"/>
          <p:nvPr/>
        </p:nvSpPr>
        <p:spPr>
          <a:xfrm>
            <a:off x="6960094" y="1535837"/>
            <a:ext cx="2183906" cy="338554"/>
          </a:xfrm>
          <a:prstGeom prst="rect">
            <a:avLst/>
          </a:prstGeom>
          <a:noFill/>
        </p:spPr>
        <p:txBody>
          <a:bodyPr wrap="square" rtlCol="0">
            <a:spAutoFit/>
          </a:bodyPr>
          <a:lstStyle/>
          <a:p>
            <a:r>
              <a:rPr lang="en-US" sz="800" dirty="0" smtClean="0"/>
              <a:t>Source: </a:t>
            </a:r>
            <a:r>
              <a:rPr lang="en-US" sz="800" dirty="0" smtClean="0">
                <a:hlinkClick r:id="rId3"/>
              </a:rPr>
              <a:t>http://www.cdc.gov/coronavirus/mers/</a:t>
            </a:r>
            <a:r>
              <a:rPr lang="en-US" sz="800" dirty="0" smtClean="0"/>
              <a:t> </a:t>
            </a:r>
            <a:endParaRPr lang="en-US" sz="800" dirty="0"/>
          </a:p>
        </p:txBody>
      </p:sp>
      <p:graphicFrame>
        <p:nvGraphicFramePr>
          <p:cNvPr id="7" name="Table 6"/>
          <p:cNvGraphicFramePr>
            <a:graphicFrameLocks noGrp="1"/>
          </p:cNvGraphicFramePr>
          <p:nvPr/>
        </p:nvGraphicFramePr>
        <p:xfrm>
          <a:off x="387658" y="2338033"/>
          <a:ext cx="6096000" cy="3337560"/>
        </p:xfrm>
        <a:graphic>
          <a:graphicData uri="http://schemas.openxmlformats.org/drawingml/2006/table">
            <a:tbl>
              <a:tblPr firstRow="1" bandRow="1">
                <a:tableStyleId>{00A15C55-8517-42AA-B614-E9B94910E393}</a:tableStyleId>
              </a:tblPr>
              <a:tblGrid>
                <a:gridCol w="3048000"/>
                <a:gridCol w="3048000"/>
              </a:tblGrid>
              <a:tr h="370840">
                <a:tc>
                  <a:txBody>
                    <a:bodyPr/>
                    <a:lstStyle/>
                    <a:p>
                      <a:r>
                        <a:rPr lang="en-US" dirty="0" smtClean="0"/>
                        <a:t>Countries</a:t>
                      </a:r>
                      <a:endParaRPr lang="en-US" dirty="0"/>
                    </a:p>
                  </a:txBody>
                  <a:tcPr/>
                </a:tc>
                <a:tc>
                  <a:txBody>
                    <a:bodyPr/>
                    <a:lstStyle/>
                    <a:p>
                      <a:r>
                        <a:rPr lang="en-US" dirty="0" smtClean="0"/>
                        <a:t>Cases (deaths)</a:t>
                      </a:r>
                      <a:endParaRPr lang="en-US" dirty="0"/>
                    </a:p>
                  </a:txBody>
                  <a:tcPr/>
                </a:tc>
              </a:tr>
              <a:tr h="370840">
                <a:tc>
                  <a:txBody>
                    <a:bodyPr/>
                    <a:lstStyle/>
                    <a:p>
                      <a:r>
                        <a:rPr lang="en-US" dirty="0" smtClean="0"/>
                        <a:t>Saudi Arabia</a:t>
                      </a:r>
                      <a:endParaRPr lang="en-US" dirty="0"/>
                    </a:p>
                  </a:txBody>
                  <a:tcPr/>
                </a:tc>
                <a:tc>
                  <a:txBody>
                    <a:bodyPr/>
                    <a:lstStyle/>
                    <a:p>
                      <a:r>
                        <a:rPr lang="en-US" dirty="0" smtClean="0"/>
                        <a:t>90 (44)</a:t>
                      </a:r>
                      <a:endParaRPr lang="en-US" dirty="0"/>
                    </a:p>
                  </a:txBody>
                  <a:tcPr/>
                </a:tc>
              </a:tr>
              <a:tr h="370840">
                <a:tc>
                  <a:txBody>
                    <a:bodyPr/>
                    <a:lstStyle/>
                    <a:p>
                      <a:r>
                        <a:rPr lang="en-US" dirty="0" smtClean="0"/>
                        <a:t>UAE</a:t>
                      </a:r>
                      <a:endParaRPr lang="en-US" dirty="0"/>
                    </a:p>
                  </a:txBody>
                  <a:tcPr/>
                </a:tc>
                <a:tc>
                  <a:txBody>
                    <a:bodyPr/>
                    <a:lstStyle/>
                    <a:p>
                      <a:r>
                        <a:rPr lang="en-US" dirty="0" smtClean="0"/>
                        <a:t>6 (2)</a:t>
                      </a:r>
                      <a:endParaRPr lang="en-US" dirty="0"/>
                    </a:p>
                  </a:txBody>
                  <a:tcPr/>
                </a:tc>
              </a:tr>
              <a:tr h="370840">
                <a:tc>
                  <a:txBody>
                    <a:bodyPr/>
                    <a:lstStyle/>
                    <a:p>
                      <a:r>
                        <a:rPr lang="en-US" dirty="0" smtClean="0"/>
                        <a:t>Qatar</a:t>
                      </a:r>
                      <a:endParaRPr lang="en-US" dirty="0"/>
                    </a:p>
                  </a:txBody>
                  <a:tcPr/>
                </a:tc>
                <a:tc>
                  <a:txBody>
                    <a:bodyPr/>
                    <a:lstStyle/>
                    <a:p>
                      <a:r>
                        <a:rPr lang="en-US" dirty="0" smtClean="0"/>
                        <a:t>5 (2)</a:t>
                      </a:r>
                      <a:endParaRPr lang="en-US" dirty="0"/>
                    </a:p>
                  </a:txBody>
                  <a:tcPr/>
                </a:tc>
              </a:tr>
              <a:tr h="370840">
                <a:tc>
                  <a:txBody>
                    <a:bodyPr/>
                    <a:lstStyle/>
                    <a:p>
                      <a:r>
                        <a:rPr lang="en-US" dirty="0" smtClean="0"/>
                        <a:t>United Kingdom</a:t>
                      </a:r>
                      <a:endParaRPr lang="en-US" dirty="0"/>
                    </a:p>
                  </a:txBody>
                  <a:tcPr/>
                </a:tc>
                <a:tc>
                  <a:txBody>
                    <a:bodyPr/>
                    <a:lstStyle/>
                    <a:p>
                      <a:r>
                        <a:rPr lang="en-US" dirty="0" smtClean="0"/>
                        <a:t>3 (2)</a:t>
                      </a:r>
                      <a:endParaRPr lang="en-US" dirty="0"/>
                    </a:p>
                  </a:txBody>
                  <a:tcPr/>
                </a:tc>
              </a:tr>
              <a:tr h="370840">
                <a:tc>
                  <a:txBody>
                    <a:bodyPr/>
                    <a:lstStyle/>
                    <a:p>
                      <a:r>
                        <a:rPr lang="en-US" dirty="0" smtClean="0"/>
                        <a:t>Tunisia</a:t>
                      </a:r>
                      <a:endParaRPr lang="en-US" dirty="0"/>
                    </a:p>
                  </a:txBody>
                  <a:tcPr/>
                </a:tc>
                <a:tc>
                  <a:txBody>
                    <a:bodyPr/>
                    <a:lstStyle/>
                    <a:p>
                      <a:r>
                        <a:rPr lang="en-US" dirty="0" smtClean="0"/>
                        <a:t>3 (1)</a:t>
                      </a:r>
                      <a:endParaRPr lang="en-US" dirty="0"/>
                    </a:p>
                  </a:txBody>
                  <a:tcPr/>
                </a:tc>
              </a:tr>
              <a:tr h="370840">
                <a:tc>
                  <a:txBody>
                    <a:bodyPr/>
                    <a:lstStyle/>
                    <a:p>
                      <a:r>
                        <a:rPr lang="en-US" dirty="0" smtClean="0"/>
                        <a:t>Italy</a:t>
                      </a:r>
                      <a:endParaRPr lang="en-US" dirty="0"/>
                    </a:p>
                  </a:txBody>
                  <a:tcPr/>
                </a:tc>
                <a:tc>
                  <a:txBody>
                    <a:bodyPr/>
                    <a:lstStyle/>
                    <a:p>
                      <a:r>
                        <a:rPr lang="en-US" dirty="0" smtClean="0"/>
                        <a:t>3 (0)</a:t>
                      </a:r>
                      <a:endParaRPr lang="en-US" dirty="0"/>
                    </a:p>
                  </a:txBody>
                  <a:tcPr/>
                </a:tc>
              </a:tr>
              <a:tr h="370840">
                <a:tc>
                  <a:txBody>
                    <a:bodyPr/>
                    <a:lstStyle/>
                    <a:p>
                      <a:r>
                        <a:rPr lang="en-US" dirty="0" smtClean="0"/>
                        <a:t>France</a:t>
                      </a:r>
                      <a:endParaRPr lang="en-US" dirty="0"/>
                    </a:p>
                  </a:txBody>
                  <a:tcPr/>
                </a:tc>
                <a:tc>
                  <a:txBody>
                    <a:bodyPr/>
                    <a:lstStyle/>
                    <a:p>
                      <a:r>
                        <a:rPr lang="en-US" dirty="0" smtClean="0"/>
                        <a:t>2 (1)</a:t>
                      </a:r>
                      <a:endParaRPr lang="en-US" dirty="0"/>
                    </a:p>
                  </a:txBody>
                  <a:tcPr/>
                </a:tc>
              </a:tr>
              <a:tr h="370840">
                <a:tc>
                  <a:txBody>
                    <a:bodyPr/>
                    <a:lstStyle/>
                    <a:p>
                      <a:r>
                        <a:rPr lang="en-US" dirty="0" smtClean="0"/>
                        <a:t>Jordan</a:t>
                      </a:r>
                      <a:endParaRPr lang="en-US" dirty="0"/>
                    </a:p>
                  </a:txBody>
                  <a:tcPr/>
                </a:tc>
                <a:tc>
                  <a:txBody>
                    <a:bodyPr/>
                    <a:lstStyle/>
                    <a:p>
                      <a:r>
                        <a:rPr lang="en-US" dirty="0" smtClean="0"/>
                        <a:t>2 (2)</a:t>
                      </a:r>
                      <a:endParaRPr lang="en-US" dirty="0"/>
                    </a:p>
                  </a:txBody>
                  <a:tcPr/>
                </a:tc>
              </a:tr>
            </a:tbl>
          </a:graphicData>
        </a:graphic>
      </p:graphicFrame>
      <p:sp>
        <p:nvSpPr>
          <p:cNvPr id="8" name="Left Arrow 7"/>
          <p:cNvSpPr/>
          <p:nvPr/>
        </p:nvSpPr>
        <p:spPr>
          <a:xfrm>
            <a:off x="5761607" y="2636669"/>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6"/>
          <p:cNvGraphicFramePr>
            <a:graphicFrameLocks/>
          </p:cNvGraphicFramePr>
          <p:nvPr/>
        </p:nvGraphicFramePr>
        <p:xfrm>
          <a:off x="5584051" y="3777418"/>
          <a:ext cx="2139522" cy="741680"/>
        </p:xfrm>
        <a:graphic>
          <a:graphicData uri="http://schemas.openxmlformats.org/drawingml/2006/table">
            <a:tbl>
              <a:tblPr firstRow="1" bandRow="1">
                <a:tableStyleId>{00A15C55-8517-42AA-B614-E9B94910E393}</a:tableStyleId>
              </a:tblPr>
              <a:tblGrid>
                <a:gridCol w="1069761"/>
                <a:gridCol w="1069761"/>
              </a:tblGrid>
              <a:tr h="370840">
                <a:tc>
                  <a:txBody>
                    <a:bodyPr/>
                    <a:lstStyle/>
                    <a:p>
                      <a:r>
                        <a:rPr lang="en-US" dirty="0" smtClean="0"/>
                        <a:t>Cases</a:t>
                      </a:r>
                      <a:endParaRPr lang="en-US" dirty="0"/>
                    </a:p>
                  </a:txBody>
                  <a:tcPr/>
                </a:tc>
                <a:tc>
                  <a:txBody>
                    <a:bodyPr/>
                    <a:lstStyle/>
                    <a:p>
                      <a:r>
                        <a:rPr lang="en-US" dirty="0" smtClean="0"/>
                        <a:t>Deaths</a:t>
                      </a:r>
                      <a:endParaRPr lang="en-US" dirty="0"/>
                    </a:p>
                  </a:txBody>
                  <a:tcPr/>
                </a:tc>
              </a:tr>
              <a:tr h="370840">
                <a:tc>
                  <a:txBody>
                    <a:bodyPr/>
                    <a:lstStyle/>
                    <a:p>
                      <a:r>
                        <a:rPr lang="en-US" dirty="0" smtClean="0">
                          <a:solidFill>
                            <a:srgbClr val="FF0000"/>
                          </a:solidFill>
                        </a:rPr>
                        <a:t>114</a:t>
                      </a:r>
                      <a:endParaRPr lang="en-US" dirty="0">
                        <a:solidFill>
                          <a:srgbClr val="FF0000"/>
                        </a:solidFill>
                      </a:endParaRPr>
                    </a:p>
                  </a:txBody>
                  <a:tcPr/>
                </a:tc>
                <a:tc>
                  <a:txBody>
                    <a:bodyPr/>
                    <a:lstStyle/>
                    <a:p>
                      <a:r>
                        <a:rPr lang="en-US" dirty="0" smtClean="0">
                          <a:solidFill>
                            <a:srgbClr val="FF0000"/>
                          </a:solidFill>
                        </a:rPr>
                        <a:t>54</a:t>
                      </a:r>
                      <a:endParaRPr lang="en-US" dirty="0">
                        <a:solidFill>
                          <a:srgbClr val="FF0000"/>
                        </a:solidFill>
                      </a:endParaRPr>
                    </a:p>
                  </a:txBody>
                  <a:tcPr/>
                </a:tc>
              </a:tr>
            </a:tbl>
          </a:graphicData>
        </a:graphic>
      </p:graphicFrame>
      <p:sp>
        <p:nvSpPr>
          <p:cNvPr id="10" name="TextBox 9"/>
          <p:cNvSpPr txBox="1"/>
          <p:nvPr/>
        </p:nvSpPr>
        <p:spPr>
          <a:xfrm>
            <a:off x="6498455" y="4536490"/>
            <a:ext cx="1429304" cy="369332"/>
          </a:xfrm>
          <a:prstGeom prst="rect">
            <a:avLst/>
          </a:prstGeom>
          <a:noFill/>
        </p:spPr>
        <p:txBody>
          <a:bodyPr wrap="square" rtlCol="0">
            <a:spAutoFit/>
          </a:bodyPr>
          <a:lstStyle/>
          <a:p>
            <a:r>
              <a:rPr lang="en-US" dirty="0" smtClean="0"/>
              <a:t>47% CFR</a:t>
            </a:r>
            <a:endParaRPr lang="en-US" dirty="0"/>
          </a:p>
        </p:txBody>
      </p:sp>
      <p:sp>
        <p:nvSpPr>
          <p:cNvPr id="11" name="TextBox 10"/>
          <p:cNvSpPr txBox="1"/>
          <p:nvPr/>
        </p:nvSpPr>
        <p:spPr>
          <a:xfrm>
            <a:off x="559293" y="5850384"/>
            <a:ext cx="5965794" cy="215444"/>
          </a:xfrm>
          <a:prstGeom prst="rect">
            <a:avLst/>
          </a:prstGeom>
          <a:noFill/>
        </p:spPr>
        <p:txBody>
          <a:bodyPr wrap="square" rtlCol="0">
            <a:spAutoFit/>
          </a:bodyPr>
          <a:lstStyle/>
          <a:p>
            <a:r>
              <a:rPr lang="en-US" sz="800" dirty="0" smtClean="0"/>
              <a:t>Source: CDC (2013) Available at: </a:t>
            </a:r>
            <a:r>
              <a:rPr lang="en-US" sz="800" dirty="0" smtClean="0">
                <a:hlinkClick r:id="rId4"/>
              </a:rPr>
              <a:t>http://www.cdc.gov/coronavirus/mers/faq.html</a:t>
            </a:r>
            <a:r>
              <a:rPr lang="en-US" sz="800" dirty="0" smtClean="0"/>
              <a:t> </a:t>
            </a:r>
            <a:endParaRPr lang="en-US" sz="800" dirty="0"/>
          </a:p>
        </p:txBody>
      </p:sp>
      <p:sp>
        <p:nvSpPr>
          <p:cNvPr id="5" name="Slide Number Placeholder 4"/>
          <p:cNvSpPr>
            <a:spLocks noGrp="1"/>
          </p:cNvSpPr>
          <p:nvPr>
            <p:ph type="sldNum" sz="quarter" idx="10"/>
          </p:nvPr>
        </p:nvSpPr>
        <p:spPr/>
        <p:txBody>
          <a:bodyPr/>
          <a:lstStyle/>
          <a:p>
            <a:fld id="{4B4738E4-4F3B-41DE-9828-8E9C6C66FE4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27" y="297124"/>
            <a:ext cx="7877175" cy="768350"/>
          </a:xfrm>
        </p:spPr>
        <p:txBody>
          <a:bodyPr/>
          <a:lstStyle/>
          <a:p>
            <a:r>
              <a:rPr lang="en-US" dirty="0" smtClean="0">
                <a:solidFill>
                  <a:schemeClr val="tx1"/>
                </a:solidFill>
              </a:rPr>
              <a:t>Middle Eastern Respiratory Syndrome-- </a:t>
            </a:r>
            <a:r>
              <a:rPr lang="en-US" dirty="0" smtClean="0">
                <a:solidFill>
                  <a:srgbClr val="FF0000"/>
                </a:solidFill>
              </a:rPr>
              <a:t>MERS- </a:t>
            </a:r>
            <a:r>
              <a:rPr lang="en-US" dirty="0" err="1" smtClean="0">
                <a:solidFill>
                  <a:srgbClr val="FF0000"/>
                </a:solidFill>
              </a:rPr>
              <a:t>Coronavirus</a:t>
            </a:r>
            <a:endParaRPr lang="en-US" dirty="0">
              <a:solidFill>
                <a:srgbClr val="FF0000"/>
              </a:solidFill>
            </a:endParaRPr>
          </a:p>
        </p:txBody>
      </p:sp>
      <p:sp>
        <p:nvSpPr>
          <p:cNvPr id="3" name="Content Placeholder 2"/>
          <p:cNvSpPr>
            <a:spLocks noGrp="1"/>
          </p:cNvSpPr>
          <p:nvPr>
            <p:ph idx="1"/>
          </p:nvPr>
        </p:nvSpPr>
        <p:spPr>
          <a:xfrm>
            <a:off x="229894" y="1593510"/>
            <a:ext cx="8514056" cy="4807290"/>
          </a:xfrm>
        </p:spPr>
        <p:txBody>
          <a:bodyPr/>
          <a:lstStyle/>
          <a:p>
            <a:pPr>
              <a:buNone/>
            </a:pPr>
            <a:r>
              <a:rPr lang="en-US" b="1" u="sng" dirty="0" smtClean="0">
                <a:solidFill>
                  <a:srgbClr val="008080"/>
                </a:solidFill>
              </a:rPr>
              <a:t>Public Health Response</a:t>
            </a:r>
          </a:p>
          <a:p>
            <a:r>
              <a:rPr lang="en-US" b="1" dirty="0" smtClean="0">
                <a:solidFill>
                  <a:srgbClr val="008080"/>
                </a:solidFill>
              </a:rPr>
              <a:t>FDA issued an EUA on June 5, 2013</a:t>
            </a:r>
          </a:p>
          <a:p>
            <a:r>
              <a:rPr lang="en-US" b="1" dirty="0" smtClean="0">
                <a:solidFill>
                  <a:srgbClr val="008080"/>
                </a:solidFill>
              </a:rPr>
              <a:t>Diagnostic testing available at WSLH for </a:t>
            </a:r>
            <a:r>
              <a:rPr lang="en-US" b="1" i="1" dirty="0" smtClean="0">
                <a:solidFill>
                  <a:srgbClr val="FF0000"/>
                </a:solidFill>
              </a:rPr>
              <a:t>approved</a:t>
            </a:r>
            <a:r>
              <a:rPr lang="en-US" b="1" dirty="0" smtClean="0"/>
              <a:t> </a:t>
            </a:r>
            <a:r>
              <a:rPr lang="en-US" b="1" dirty="0" smtClean="0">
                <a:solidFill>
                  <a:srgbClr val="008080"/>
                </a:solidFill>
              </a:rPr>
              <a:t>specimens</a:t>
            </a:r>
          </a:p>
          <a:p>
            <a:r>
              <a:rPr lang="en-US" b="1" dirty="0" smtClean="0">
                <a:solidFill>
                  <a:srgbClr val="008080"/>
                </a:solidFill>
              </a:rPr>
              <a:t>Contact Local Public Health or WI Div. of Public Health with suspect cases</a:t>
            </a:r>
          </a:p>
          <a:p>
            <a:r>
              <a:rPr lang="en-US" b="1" u="sng" dirty="0" smtClean="0">
                <a:solidFill>
                  <a:srgbClr val="008080"/>
                </a:solidFill>
              </a:rPr>
              <a:t>NOTE</a:t>
            </a:r>
            <a:r>
              <a:rPr lang="en-US" b="1" dirty="0" smtClean="0">
                <a:solidFill>
                  <a:srgbClr val="008080"/>
                </a:solidFill>
              </a:rPr>
              <a:t>: Criteria </a:t>
            </a:r>
            <a:r>
              <a:rPr lang="en-US" b="1" i="1" dirty="0" smtClean="0">
                <a:solidFill>
                  <a:srgbClr val="FF0000"/>
                </a:solidFill>
              </a:rPr>
              <a:t>differs</a:t>
            </a:r>
            <a:r>
              <a:rPr lang="en-US" b="1" dirty="0" smtClean="0"/>
              <a:t> </a:t>
            </a:r>
            <a:r>
              <a:rPr lang="en-US" b="1" dirty="0" smtClean="0">
                <a:solidFill>
                  <a:srgbClr val="008080"/>
                </a:solidFill>
              </a:rPr>
              <a:t>significantly from H7N9 suspect cases</a:t>
            </a:r>
          </a:p>
        </p:txBody>
      </p:sp>
      <p:pic>
        <p:nvPicPr>
          <p:cNvPr id="131074" name="Picture 2" descr="Photo: MERS-CoV particles as seen by negative stain electron microscopy. Virions contain characteristic club-like projections emanating from the viral membrane."/>
          <p:cNvPicPr>
            <a:picLocks noChangeAspect="1" noChangeArrowheads="1"/>
          </p:cNvPicPr>
          <p:nvPr/>
        </p:nvPicPr>
        <p:blipFill>
          <a:blip r:embed="rId3" cstate="print"/>
          <a:srcRect/>
          <a:stretch>
            <a:fillRect/>
          </a:stretch>
        </p:blipFill>
        <p:spPr bwMode="auto">
          <a:xfrm>
            <a:off x="7201090" y="109261"/>
            <a:ext cx="1836377" cy="1346678"/>
          </a:xfrm>
          <a:prstGeom prst="rect">
            <a:avLst/>
          </a:prstGeom>
          <a:noFill/>
        </p:spPr>
      </p:pic>
      <p:sp>
        <p:nvSpPr>
          <p:cNvPr id="6" name="TextBox 5"/>
          <p:cNvSpPr txBox="1"/>
          <p:nvPr/>
        </p:nvSpPr>
        <p:spPr>
          <a:xfrm>
            <a:off x="6960094" y="1535837"/>
            <a:ext cx="2183906" cy="338554"/>
          </a:xfrm>
          <a:prstGeom prst="rect">
            <a:avLst/>
          </a:prstGeom>
          <a:noFill/>
        </p:spPr>
        <p:txBody>
          <a:bodyPr wrap="square" rtlCol="0">
            <a:spAutoFit/>
          </a:bodyPr>
          <a:lstStyle/>
          <a:p>
            <a:r>
              <a:rPr lang="en-US" sz="800" dirty="0" smtClean="0"/>
              <a:t>Source: </a:t>
            </a:r>
            <a:r>
              <a:rPr lang="en-US" sz="800" dirty="0" smtClean="0">
                <a:hlinkClick r:id="rId4"/>
              </a:rPr>
              <a:t>http://www.cdc.gov/coronavirus/mers/</a:t>
            </a:r>
            <a:r>
              <a:rPr lang="en-US" sz="800" dirty="0" smtClean="0"/>
              <a:t> </a:t>
            </a:r>
            <a:endParaRPr lang="en-US" sz="800" dirty="0"/>
          </a:p>
        </p:txBody>
      </p:sp>
      <p:sp>
        <p:nvSpPr>
          <p:cNvPr id="5" name="Slide Number Placeholder 4"/>
          <p:cNvSpPr>
            <a:spLocks noGrp="1"/>
          </p:cNvSpPr>
          <p:nvPr>
            <p:ph type="sldNum" sz="quarter" idx="10"/>
          </p:nvPr>
        </p:nvSpPr>
        <p:spPr/>
        <p:txBody>
          <a:bodyPr/>
          <a:lstStyle/>
          <a:p>
            <a:fld id="{4B4738E4-4F3B-41DE-9828-8E9C6C66FE4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65" y="0"/>
            <a:ext cx="7877175" cy="768350"/>
          </a:xfrm>
        </p:spPr>
        <p:txBody>
          <a:bodyPr/>
          <a:lstStyle/>
          <a:p>
            <a:r>
              <a:rPr lang="en-US" i="1" dirty="0" smtClean="0">
                <a:solidFill>
                  <a:srgbClr val="FF0000"/>
                </a:solidFill>
              </a:rPr>
              <a:t>B. pertussis</a:t>
            </a:r>
            <a:r>
              <a:rPr lang="en-US" dirty="0" smtClean="0">
                <a:solidFill>
                  <a:schemeClr val="tx1"/>
                </a:solidFill>
              </a:rPr>
              <a:t>, 2012-2013</a:t>
            </a:r>
            <a:endParaRPr lang="en-US" dirty="0">
              <a:solidFill>
                <a:schemeClr val="tx1"/>
              </a:solidFill>
            </a:endParaRPr>
          </a:p>
        </p:txBody>
      </p:sp>
      <p:sp>
        <p:nvSpPr>
          <p:cNvPr id="3" name="Content Placeholder 2"/>
          <p:cNvSpPr>
            <a:spLocks noGrp="1"/>
          </p:cNvSpPr>
          <p:nvPr>
            <p:ph idx="1"/>
          </p:nvPr>
        </p:nvSpPr>
        <p:spPr>
          <a:xfrm>
            <a:off x="340014" y="975302"/>
            <a:ext cx="7524750" cy="4152900"/>
          </a:xfrm>
        </p:spPr>
        <p:txBody>
          <a:bodyPr/>
          <a:lstStyle/>
          <a:p>
            <a:pPr>
              <a:buNone/>
            </a:pPr>
            <a:r>
              <a:rPr lang="en-US" b="1" u="sng" dirty="0" smtClean="0">
                <a:solidFill>
                  <a:srgbClr val="008080"/>
                </a:solidFill>
              </a:rPr>
              <a:t>National</a:t>
            </a:r>
            <a:endParaRPr lang="en-US" b="1" u="sng" dirty="0">
              <a:solidFill>
                <a:srgbClr val="008080"/>
              </a:solidFill>
            </a:endParaRPr>
          </a:p>
        </p:txBody>
      </p:sp>
      <p:pic>
        <p:nvPicPr>
          <p:cNvPr id="132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9127" y="552549"/>
            <a:ext cx="4725411" cy="6192476"/>
          </a:xfrm>
          <a:prstGeom prst="rect">
            <a:avLst/>
          </a:prstGeom>
          <a:noFill/>
          <a:ln w="9525">
            <a:noFill/>
            <a:miter lim="800000"/>
            <a:headEnd/>
            <a:tailEnd/>
          </a:ln>
        </p:spPr>
      </p:pic>
      <p:sp>
        <p:nvSpPr>
          <p:cNvPr id="6" name="Right Arrow 5"/>
          <p:cNvSpPr/>
          <p:nvPr/>
        </p:nvSpPr>
        <p:spPr>
          <a:xfrm>
            <a:off x="2761673" y="1579418"/>
            <a:ext cx="289957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7927" y="1681019"/>
            <a:ext cx="2318327" cy="369332"/>
          </a:xfrm>
          <a:prstGeom prst="rect">
            <a:avLst/>
          </a:prstGeom>
          <a:noFill/>
        </p:spPr>
        <p:txBody>
          <a:bodyPr wrap="square" rtlCol="0">
            <a:spAutoFit/>
          </a:bodyPr>
          <a:lstStyle/>
          <a:p>
            <a:r>
              <a:rPr lang="en-US" dirty="0" smtClean="0"/>
              <a:t>2X cases in the US</a:t>
            </a:r>
            <a:endParaRPr lang="en-US" dirty="0"/>
          </a:p>
        </p:txBody>
      </p:sp>
      <p:sp>
        <p:nvSpPr>
          <p:cNvPr id="5" name="Slide Number Placeholder 4"/>
          <p:cNvSpPr>
            <a:spLocks noGrp="1"/>
          </p:cNvSpPr>
          <p:nvPr>
            <p:ph type="sldNum" sz="quarter" idx="10"/>
          </p:nvPr>
        </p:nvSpPr>
        <p:spPr/>
        <p:txBody>
          <a:bodyPr/>
          <a:lstStyle/>
          <a:p>
            <a:fld id="{4B4738E4-4F3B-41DE-9828-8E9C6C66FE48}"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65" y="0"/>
            <a:ext cx="7877175" cy="768350"/>
          </a:xfrm>
        </p:spPr>
        <p:txBody>
          <a:bodyPr/>
          <a:lstStyle/>
          <a:p>
            <a:r>
              <a:rPr lang="en-US" i="1" dirty="0" smtClean="0">
                <a:solidFill>
                  <a:srgbClr val="FF0000"/>
                </a:solidFill>
              </a:rPr>
              <a:t>B. </a:t>
            </a:r>
            <a:r>
              <a:rPr lang="en-US" i="1" dirty="0" err="1" smtClean="0">
                <a:solidFill>
                  <a:srgbClr val="FF0000"/>
                </a:solidFill>
              </a:rPr>
              <a:t>pertussis</a:t>
            </a:r>
            <a:r>
              <a:rPr lang="en-US" i="1" dirty="0" smtClean="0">
                <a:solidFill>
                  <a:srgbClr val="FF0000"/>
                </a:solidFill>
              </a:rPr>
              <a:t>, </a:t>
            </a:r>
            <a:r>
              <a:rPr lang="en-US" dirty="0" smtClean="0">
                <a:solidFill>
                  <a:schemeClr val="tx1"/>
                </a:solidFill>
              </a:rPr>
              <a:t>2012-2013</a:t>
            </a:r>
            <a:endParaRPr lang="en-US" dirty="0">
              <a:solidFill>
                <a:schemeClr val="tx1"/>
              </a:solidFill>
            </a:endParaRPr>
          </a:p>
        </p:txBody>
      </p:sp>
      <p:sp>
        <p:nvSpPr>
          <p:cNvPr id="3" name="Content Placeholder 2"/>
          <p:cNvSpPr>
            <a:spLocks noGrp="1"/>
          </p:cNvSpPr>
          <p:nvPr>
            <p:ph idx="1"/>
          </p:nvPr>
        </p:nvSpPr>
        <p:spPr>
          <a:xfrm>
            <a:off x="340014" y="975302"/>
            <a:ext cx="7524750" cy="4152900"/>
          </a:xfrm>
        </p:spPr>
        <p:txBody>
          <a:bodyPr/>
          <a:lstStyle/>
          <a:p>
            <a:pPr>
              <a:buNone/>
            </a:pPr>
            <a:r>
              <a:rPr lang="en-US" b="1" u="sng" dirty="0" smtClean="0">
                <a:solidFill>
                  <a:srgbClr val="008080"/>
                </a:solidFill>
              </a:rPr>
              <a:t>Wisconsin</a:t>
            </a:r>
            <a:endParaRPr lang="en-US" b="1" u="sng" dirty="0">
              <a:solidFill>
                <a:srgbClr val="008080"/>
              </a:solidFill>
            </a:endParaRPr>
          </a:p>
        </p:txBody>
      </p:sp>
      <p:pic>
        <p:nvPicPr>
          <p:cNvPr id="1026" name="Picture 2"/>
          <p:cNvPicPr>
            <a:picLocks noChangeAspect="1" noChangeArrowheads="1"/>
          </p:cNvPicPr>
          <p:nvPr/>
        </p:nvPicPr>
        <p:blipFill>
          <a:blip r:embed="rId2" cstate="print"/>
          <a:srcRect/>
          <a:stretch>
            <a:fillRect/>
          </a:stretch>
        </p:blipFill>
        <p:spPr bwMode="auto">
          <a:xfrm>
            <a:off x="2881745" y="892742"/>
            <a:ext cx="5995880" cy="2284567"/>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106" y="3010046"/>
            <a:ext cx="4228704" cy="3363045"/>
          </a:xfrm>
          <a:prstGeom prst="rect">
            <a:avLst/>
          </a:prstGeom>
          <a:noFill/>
          <a:ln w="9525">
            <a:noFill/>
            <a:miter lim="800000"/>
            <a:headEnd/>
            <a:tailEnd/>
          </a:ln>
        </p:spPr>
      </p:pic>
      <p:sp>
        <p:nvSpPr>
          <p:cNvPr id="10" name="TextBox 9"/>
          <p:cNvSpPr txBox="1"/>
          <p:nvPr/>
        </p:nvSpPr>
        <p:spPr>
          <a:xfrm>
            <a:off x="4876800" y="6068291"/>
            <a:ext cx="3860800" cy="215444"/>
          </a:xfrm>
          <a:prstGeom prst="rect">
            <a:avLst/>
          </a:prstGeom>
          <a:noFill/>
        </p:spPr>
        <p:txBody>
          <a:bodyPr wrap="square" rtlCol="0">
            <a:spAutoFit/>
          </a:bodyPr>
          <a:lstStyle/>
          <a:p>
            <a:r>
              <a:rPr lang="en-US" sz="800" dirty="0" smtClean="0"/>
              <a:t>Data: WI Div of Public Health. </a:t>
            </a:r>
            <a:r>
              <a:rPr lang="en-US" sz="800" dirty="0" err="1" smtClean="0"/>
              <a:t>Pertussis</a:t>
            </a:r>
            <a:r>
              <a:rPr lang="en-US" sz="800" dirty="0" smtClean="0"/>
              <a:t> Report Sept. 2013.</a:t>
            </a:r>
            <a:endParaRPr lang="en-US" sz="800" dirty="0"/>
          </a:p>
        </p:txBody>
      </p:sp>
      <p:sp>
        <p:nvSpPr>
          <p:cNvPr id="11" name="TextBox 10"/>
          <p:cNvSpPr txBox="1"/>
          <p:nvPr/>
        </p:nvSpPr>
        <p:spPr>
          <a:xfrm>
            <a:off x="5292436" y="3417455"/>
            <a:ext cx="2927928" cy="1200329"/>
          </a:xfrm>
          <a:prstGeom prst="rect">
            <a:avLst/>
          </a:prstGeom>
          <a:noFill/>
        </p:spPr>
        <p:txBody>
          <a:bodyPr wrap="square" rtlCol="0">
            <a:spAutoFit/>
          </a:bodyPr>
          <a:lstStyle/>
          <a:p>
            <a:r>
              <a:rPr lang="en-US" u="sng" dirty="0" smtClean="0"/>
              <a:t>Epidemiology (2013)</a:t>
            </a:r>
          </a:p>
          <a:p>
            <a:r>
              <a:rPr lang="en-US" dirty="0" smtClean="0"/>
              <a:t>Median age:10.9yr</a:t>
            </a:r>
          </a:p>
          <a:p>
            <a:r>
              <a:rPr lang="en-US" dirty="0" smtClean="0"/>
              <a:t>Range: &lt;1mo to 95yr</a:t>
            </a:r>
          </a:p>
          <a:p>
            <a:r>
              <a:rPr lang="en-US" dirty="0" smtClean="0"/>
              <a:t>Hospitalization: 4%</a:t>
            </a:r>
            <a:endParaRPr lang="en-US" dirty="0"/>
          </a:p>
        </p:txBody>
      </p:sp>
      <p:sp>
        <p:nvSpPr>
          <p:cNvPr id="5" name="Slide Number Placeholder 4"/>
          <p:cNvSpPr>
            <a:spLocks noGrp="1"/>
          </p:cNvSpPr>
          <p:nvPr>
            <p:ph type="sldNum" sz="quarter" idx="10"/>
          </p:nvPr>
        </p:nvSpPr>
        <p:spPr/>
        <p:txBody>
          <a:bodyPr/>
          <a:lstStyle/>
          <a:p>
            <a:fld id="{4B4738E4-4F3B-41DE-9828-8E9C6C66FE48}"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Line 46"/>
          <p:cNvSpPr>
            <a:spLocks noChangeShapeType="1"/>
          </p:cNvSpPr>
          <p:nvPr/>
        </p:nvSpPr>
        <p:spPr bwMode="auto">
          <a:xfrm flipH="1">
            <a:off x="2743200" y="4724400"/>
            <a:ext cx="1524000" cy="914400"/>
          </a:xfrm>
          <a:prstGeom prst="line">
            <a:avLst/>
          </a:prstGeom>
          <a:noFill/>
          <a:ln w="76200">
            <a:solidFill>
              <a:srgbClr val="CC3300"/>
            </a:solidFill>
            <a:round/>
            <a:headEnd/>
            <a:tailEnd type="triangle" w="med" len="med"/>
          </a:ln>
        </p:spPr>
        <p:txBody>
          <a:bodyPr lIns="0" tIns="0" rIns="0" bIns="0" anchor="ctr" anchorCtr="1">
            <a:spAutoFit/>
          </a:bodyPr>
          <a:lstStyle/>
          <a:p>
            <a:endParaRPr lang="en-US"/>
          </a:p>
        </p:txBody>
      </p:sp>
      <p:sp>
        <p:nvSpPr>
          <p:cNvPr id="113667" name="Line 50"/>
          <p:cNvSpPr>
            <a:spLocks noChangeShapeType="1"/>
          </p:cNvSpPr>
          <p:nvPr/>
        </p:nvSpPr>
        <p:spPr bwMode="auto">
          <a:xfrm>
            <a:off x="4800600" y="4724400"/>
            <a:ext cx="1524000" cy="914400"/>
          </a:xfrm>
          <a:prstGeom prst="line">
            <a:avLst/>
          </a:prstGeom>
          <a:noFill/>
          <a:ln w="76200">
            <a:solidFill>
              <a:srgbClr val="CC3300"/>
            </a:solidFill>
            <a:round/>
            <a:headEnd/>
            <a:tailEnd type="triangle" w="med" len="med"/>
          </a:ln>
        </p:spPr>
        <p:txBody>
          <a:bodyPr lIns="0" tIns="0" rIns="0" bIns="0" anchor="ctr" anchorCtr="1">
            <a:spAutoFit/>
          </a:bodyPr>
          <a:lstStyle/>
          <a:p>
            <a:endParaRPr lang="en-US"/>
          </a:p>
        </p:txBody>
      </p:sp>
      <p:sp>
        <p:nvSpPr>
          <p:cNvPr id="113668" name="Line 41"/>
          <p:cNvSpPr>
            <a:spLocks noChangeShapeType="1"/>
          </p:cNvSpPr>
          <p:nvPr/>
        </p:nvSpPr>
        <p:spPr bwMode="auto">
          <a:xfrm flipH="1">
            <a:off x="5257800" y="3505200"/>
            <a:ext cx="2133600" cy="838200"/>
          </a:xfrm>
          <a:prstGeom prst="line">
            <a:avLst/>
          </a:prstGeom>
          <a:noFill/>
          <a:ln w="57150">
            <a:solidFill>
              <a:schemeClr val="tx1"/>
            </a:solidFill>
            <a:round/>
            <a:headEnd/>
            <a:tailEnd type="triangle" w="med" len="med"/>
          </a:ln>
        </p:spPr>
        <p:txBody>
          <a:bodyPr/>
          <a:lstStyle/>
          <a:p>
            <a:endParaRPr lang="en-US"/>
          </a:p>
        </p:txBody>
      </p:sp>
      <p:sp>
        <p:nvSpPr>
          <p:cNvPr id="113669" name="Line 39"/>
          <p:cNvSpPr>
            <a:spLocks noChangeShapeType="1"/>
          </p:cNvSpPr>
          <p:nvPr/>
        </p:nvSpPr>
        <p:spPr bwMode="auto">
          <a:xfrm>
            <a:off x="1814513" y="3462338"/>
            <a:ext cx="2057400" cy="838200"/>
          </a:xfrm>
          <a:prstGeom prst="line">
            <a:avLst/>
          </a:prstGeom>
          <a:noFill/>
          <a:ln w="57150">
            <a:solidFill>
              <a:schemeClr val="tx1"/>
            </a:solidFill>
            <a:round/>
            <a:headEnd/>
            <a:tailEnd type="triangle" w="med" len="med"/>
          </a:ln>
        </p:spPr>
        <p:txBody>
          <a:bodyPr/>
          <a:lstStyle/>
          <a:p>
            <a:endParaRPr lang="en-US"/>
          </a:p>
        </p:txBody>
      </p:sp>
      <p:sp>
        <p:nvSpPr>
          <p:cNvPr id="113670" name="Line 40"/>
          <p:cNvSpPr>
            <a:spLocks noChangeShapeType="1"/>
          </p:cNvSpPr>
          <p:nvPr/>
        </p:nvSpPr>
        <p:spPr bwMode="auto">
          <a:xfrm>
            <a:off x="4572000" y="2590800"/>
            <a:ext cx="0" cy="1447800"/>
          </a:xfrm>
          <a:prstGeom prst="line">
            <a:avLst/>
          </a:prstGeom>
          <a:noFill/>
          <a:ln w="57150">
            <a:solidFill>
              <a:schemeClr val="tx1"/>
            </a:solidFill>
            <a:round/>
            <a:headEnd/>
            <a:tailEnd type="triangle" w="med" len="med"/>
          </a:ln>
        </p:spPr>
        <p:txBody>
          <a:bodyPr/>
          <a:lstStyle/>
          <a:p>
            <a:endParaRPr lang="en-US"/>
          </a:p>
        </p:txBody>
      </p:sp>
      <p:sp>
        <p:nvSpPr>
          <p:cNvPr id="113671" name="Rectangle 6"/>
          <p:cNvSpPr>
            <a:spLocks noGrp="1" noChangeArrowheads="1"/>
          </p:cNvSpPr>
          <p:nvPr>
            <p:ph type="title"/>
          </p:nvPr>
        </p:nvSpPr>
        <p:spPr>
          <a:xfrm>
            <a:off x="304800" y="228600"/>
            <a:ext cx="8534400" cy="609600"/>
          </a:xfrm>
        </p:spPr>
        <p:txBody>
          <a:bodyPr/>
          <a:lstStyle/>
          <a:p>
            <a:pPr eaLnBrk="1" hangingPunct="1"/>
            <a:r>
              <a:rPr lang="en-US" sz="3600" dirty="0" smtClean="0">
                <a:solidFill>
                  <a:schemeClr val="tx1"/>
                </a:solidFill>
                <a:latin typeface="Tahoma" pitchFamily="34" charset="0"/>
                <a:cs typeface="Tahoma" pitchFamily="34" charset="0"/>
              </a:rPr>
              <a:t>U.S. Influenza Surveillance</a:t>
            </a:r>
            <a:br>
              <a:rPr lang="en-US" sz="3600" dirty="0" smtClean="0">
                <a:solidFill>
                  <a:schemeClr val="tx1"/>
                </a:solidFill>
                <a:latin typeface="Tahoma" pitchFamily="34" charset="0"/>
                <a:cs typeface="Tahoma" pitchFamily="34" charset="0"/>
              </a:rPr>
            </a:br>
            <a:r>
              <a:rPr lang="en-US" sz="2800" i="1" dirty="0" smtClean="0">
                <a:solidFill>
                  <a:schemeClr val="tx1"/>
                </a:solidFill>
                <a:latin typeface="Tahoma" pitchFamily="34" charset="0"/>
                <a:cs typeface="Tahoma" pitchFamily="34" charset="0"/>
              </a:rPr>
              <a:t>www.cdc.gov/flu/weekly</a:t>
            </a:r>
            <a:endParaRPr lang="en-US" sz="2800" dirty="0" smtClean="0">
              <a:solidFill>
                <a:schemeClr val="tx1"/>
              </a:solidFill>
              <a:latin typeface="Tahoma" pitchFamily="34" charset="0"/>
              <a:cs typeface="Tahoma" pitchFamily="34" charset="0"/>
            </a:endParaRPr>
          </a:p>
        </p:txBody>
      </p:sp>
      <p:sp>
        <p:nvSpPr>
          <p:cNvPr id="113672" name="Rectangle 7"/>
          <p:cNvSpPr>
            <a:spLocks noChangeArrowheads="1"/>
          </p:cNvSpPr>
          <p:nvPr/>
        </p:nvSpPr>
        <p:spPr bwMode="auto">
          <a:xfrm>
            <a:off x="3962400" y="4038600"/>
            <a:ext cx="1212850" cy="677863"/>
          </a:xfrm>
          <a:prstGeom prst="rect">
            <a:avLst/>
          </a:prstGeom>
          <a:noFill/>
          <a:ln w="9525">
            <a:noFill/>
            <a:miter lim="800000"/>
            <a:headEnd/>
            <a:tailEnd/>
          </a:ln>
        </p:spPr>
        <p:txBody>
          <a:bodyPr lIns="0" tIns="0" rIns="0" bIns="0">
            <a:spAutoFit/>
          </a:bodyPr>
          <a:lstStyle/>
          <a:p>
            <a:r>
              <a:rPr lang="en-US" sz="4400">
                <a:solidFill>
                  <a:srgbClr val="000000"/>
                </a:solidFill>
              </a:rPr>
              <a:t>CDC</a:t>
            </a:r>
          </a:p>
        </p:txBody>
      </p:sp>
      <p:sp>
        <p:nvSpPr>
          <p:cNvPr id="113673" name="AutoShape 31"/>
          <p:cNvSpPr>
            <a:spLocks noChangeArrowheads="1"/>
          </p:cNvSpPr>
          <p:nvPr/>
        </p:nvSpPr>
        <p:spPr bwMode="auto">
          <a:xfrm>
            <a:off x="2514600" y="3048000"/>
            <a:ext cx="4114800" cy="2590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142" y="10800"/>
                </a:moveTo>
                <a:cubicBezTo>
                  <a:pt x="3142" y="15029"/>
                  <a:pt x="6571" y="18458"/>
                  <a:pt x="10800" y="18458"/>
                </a:cubicBezTo>
                <a:cubicBezTo>
                  <a:pt x="15029" y="18458"/>
                  <a:pt x="18458" y="15029"/>
                  <a:pt x="18458" y="10800"/>
                </a:cubicBezTo>
                <a:cubicBezTo>
                  <a:pt x="18458" y="6571"/>
                  <a:pt x="15029" y="3142"/>
                  <a:pt x="10800" y="3142"/>
                </a:cubicBezTo>
                <a:cubicBezTo>
                  <a:pt x="6571" y="3142"/>
                  <a:pt x="3142" y="6571"/>
                  <a:pt x="3142" y="10800"/>
                </a:cubicBezTo>
                <a:close/>
              </a:path>
            </a:pathLst>
          </a:custGeom>
          <a:gradFill rotWithShape="1">
            <a:gsLst>
              <a:gs pos="0">
                <a:srgbClr val="33CC33"/>
              </a:gs>
              <a:gs pos="50000">
                <a:srgbClr val="185E18"/>
              </a:gs>
              <a:gs pos="100000">
                <a:srgbClr val="33CC33"/>
              </a:gs>
            </a:gsLst>
            <a:lin ang="5400000" scaled="1"/>
          </a:gradFill>
          <a:ln w="9525">
            <a:solidFill>
              <a:schemeClr val="tx1"/>
            </a:solidFill>
            <a:miter lim="800000"/>
            <a:headEnd/>
            <a:tailEnd/>
          </a:ln>
        </p:spPr>
        <p:txBody>
          <a:bodyPr wrap="none" anchor="ctr"/>
          <a:lstStyle/>
          <a:p>
            <a:endParaRPr lang="en-US"/>
          </a:p>
        </p:txBody>
      </p:sp>
      <p:sp>
        <p:nvSpPr>
          <p:cNvPr id="113674" name="Text Box 32"/>
          <p:cNvSpPr txBox="1">
            <a:spLocks noChangeArrowheads="1"/>
          </p:cNvSpPr>
          <p:nvPr/>
        </p:nvSpPr>
        <p:spPr bwMode="auto">
          <a:xfrm>
            <a:off x="3279775" y="3168650"/>
            <a:ext cx="2522538" cy="276225"/>
          </a:xfrm>
          <a:prstGeom prst="rect">
            <a:avLst/>
          </a:prstGeom>
          <a:noFill/>
          <a:ln w="9525">
            <a:noFill/>
            <a:miter lim="800000"/>
            <a:headEnd/>
            <a:tailEnd/>
          </a:ln>
        </p:spPr>
        <p:txBody>
          <a:bodyPr lIns="0" tIns="0" rIns="0" bIns="0" anchor="ctr" anchorCtr="1">
            <a:spAutoFit/>
          </a:bodyPr>
          <a:lstStyle/>
          <a:p>
            <a:r>
              <a:rPr lang="en-US" b="1">
                <a:solidFill>
                  <a:schemeClr val="bg1"/>
                </a:solidFill>
              </a:rPr>
              <a:t>Health Departments</a:t>
            </a:r>
          </a:p>
        </p:txBody>
      </p:sp>
      <p:sp>
        <p:nvSpPr>
          <p:cNvPr id="113675" name="Oval 35"/>
          <p:cNvSpPr>
            <a:spLocks noChangeArrowheads="1"/>
          </p:cNvSpPr>
          <p:nvPr/>
        </p:nvSpPr>
        <p:spPr bwMode="auto">
          <a:xfrm>
            <a:off x="0" y="2514600"/>
            <a:ext cx="2286000" cy="1476375"/>
          </a:xfrm>
          <a:prstGeom prst="ellipse">
            <a:avLst/>
          </a:prstGeom>
          <a:solidFill>
            <a:schemeClr val="accent1">
              <a:lumMod val="40000"/>
              <a:lumOff val="60000"/>
            </a:schemeClr>
          </a:solidFill>
          <a:ln w="9525">
            <a:solidFill>
              <a:schemeClr val="tx1"/>
            </a:solidFill>
            <a:round/>
            <a:headEnd/>
            <a:tailEnd/>
          </a:ln>
        </p:spPr>
        <p:txBody>
          <a:bodyPr wrap="none" anchor="ctr"/>
          <a:lstStyle/>
          <a:p>
            <a:pPr algn="ctr"/>
            <a:r>
              <a:rPr lang="en-US" sz="2000" b="1" dirty="0" err="1">
                <a:solidFill>
                  <a:srgbClr val="990000"/>
                </a:solidFill>
              </a:rPr>
              <a:t>Virologic</a:t>
            </a:r>
            <a:r>
              <a:rPr lang="en-US" sz="2000" b="1" dirty="0">
                <a:solidFill>
                  <a:srgbClr val="990000"/>
                </a:solidFill>
              </a:rPr>
              <a:t> </a:t>
            </a:r>
          </a:p>
          <a:p>
            <a:pPr algn="ctr"/>
            <a:r>
              <a:rPr lang="en-US" sz="2000" b="1" dirty="0" smtClean="0">
                <a:solidFill>
                  <a:srgbClr val="990000"/>
                </a:solidFill>
              </a:rPr>
              <a:t>Surveillance</a:t>
            </a:r>
          </a:p>
          <a:p>
            <a:pPr algn="ctr"/>
            <a:r>
              <a:rPr lang="en-US" b="1" dirty="0" smtClean="0">
                <a:solidFill>
                  <a:srgbClr val="990000"/>
                </a:solidFill>
              </a:rPr>
              <a:t>(3 components)</a:t>
            </a:r>
            <a:endParaRPr lang="en-US" b="1" dirty="0">
              <a:solidFill>
                <a:srgbClr val="990000"/>
              </a:solidFill>
            </a:endParaRPr>
          </a:p>
        </p:txBody>
      </p:sp>
      <p:sp>
        <p:nvSpPr>
          <p:cNvPr id="113676" name="Oval 36"/>
          <p:cNvSpPr>
            <a:spLocks noChangeArrowheads="1"/>
          </p:cNvSpPr>
          <p:nvPr/>
        </p:nvSpPr>
        <p:spPr bwMode="auto">
          <a:xfrm>
            <a:off x="6934200" y="2514600"/>
            <a:ext cx="2209800" cy="1374775"/>
          </a:xfrm>
          <a:prstGeom prst="ellipse">
            <a:avLst/>
          </a:prstGeom>
          <a:solidFill>
            <a:schemeClr val="accent1">
              <a:lumMod val="40000"/>
              <a:lumOff val="60000"/>
            </a:schemeClr>
          </a:solidFill>
          <a:ln w="9525">
            <a:solidFill>
              <a:schemeClr val="tx1"/>
            </a:solidFill>
            <a:round/>
            <a:headEnd/>
            <a:tailEnd/>
          </a:ln>
        </p:spPr>
        <p:txBody>
          <a:bodyPr wrap="none" anchor="ctr"/>
          <a:lstStyle/>
          <a:p>
            <a:pPr algn="ctr"/>
            <a:r>
              <a:rPr lang="en-US" sz="2000" b="1" dirty="0">
                <a:solidFill>
                  <a:srgbClr val="990000"/>
                </a:solidFill>
              </a:rPr>
              <a:t>Mortality</a:t>
            </a:r>
          </a:p>
          <a:p>
            <a:pPr algn="ctr"/>
            <a:r>
              <a:rPr lang="en-US" sz="2000" b="1" dirty="0" smtClean="0">
                <a:solidFill>
                  <a:srgbClr val="990000"/>
                </a:solidFill>
              </a:rPr>
              <a:t>Surveillance</a:t>
            </a:r>
          </a:p>
          <a:p>
            <a:pPr algn="ctr"/>
            <a:r>
              <a:rPr lang="en-US" b="1" dirty="0" smtClean="0">
                <a:solidFill>
                  <a:srgbClr val="990000"/>
                </a:solidFill>
              </a:rPr>
              <a:t>(2 components)</a:t>
            </a:r>
            <a:endParaRPr lang="en-US" b="1" dirty="0">
              <a:solidFill>
                <a:srgbClr val="990000"/>
              </a:solidFill>
            </a:endParaRPr>
          </a:p>
        </p:txBody>
      </p:sp>
      <p:sp>
        <p:nvSpPr>
          <p:cNvPr id="113677" name="Oval 37"/>
          <p:cNvSpPr>
            <a:spLocks noChangeArrowheads="1"/>
          </p:cNvSpPr>
          <p:nvPr/>
        </p:nvSpPr>
        <p:spPr bwMode="auto">
          <a:xfrm>
            <a:off x="3425825" y="1524000"/>
            <a:ext cx="2212975" cy="1450975"/>
          </a:xfrm>
          <a:prstGeom prst="ellipse">
            <a:avLst/>
          </a:prstGeom>
          <a:solidFill>
            <a:schemeClr val="accent1">
              <a:lumMod val="40000"/>
              <a:lumOff val="60000"/>
            </a:schemeClr>
          </a:solidFill>
          <a:ln w="9525">
            <a:solidFill>
              <a:schemeClr val="tx1"/>
            </a:solidFill>
            <a:round/>
            <a:headEnd/>
            <a:tailEnd/>
          </a:ln>
        </p:spPr>
        <p:txBody>
          <a:bodyPr wrap="none" anchor="ctr"/>
          <a:lstStyle/>
          <a:p>
            <a:pPr algn="ctr"/>
            <a:r>
              <a:rPr lang="en-US" sz="2000" b="1" dirty="0">
                <a:solidFill>
                  <a:srgbClr val="990000"/>
                </a:solidFill>
              </a:rPr>
              <a:t>Morbidity </a:t>
            </a:r>
          </a:p>
          <a:p>
            <a:pPr algn="ctr"/>
            <a:r>
              <a:rPr lang="en-US" sz="2000" b="1" dirty="0" smtClean="0">
                <a:solidFill>
                  <a:srgbClr val="990000"/>
                </a:solidFill>
              </a:rPr>
              <a:t>Surveillance</a:t>
            </a:r>
          </a:p>
          <a:p>
            <a:pPr algn="ctr"/>
            <a:r>
              <a:rPr lang="en-US" b="1" dirty="0" smtClean="0">
                <a:solidFill>
                  <a:srgbClr val="990000"/>
                </a:solidFill>
              </a:rPr>
              <a:t>(3 components)</a:t>
            </a:r>
            <a:r>
              <a:rPr lang="en-US" sz="2000" b="1" i="1" dirty="0" smtClean="0">
                <a:solidFill>
                  <a:srgbClr val="990000"/>
                </a:solidFill>
              </a:rPr>
              <a:t> </a:t>
            </a:r>
            <a:endParaRPr lang="en-US" sz="2000" b="1" i="1" dirty="0">
              <a:solidFill>
                <a:srgbClr val="990000"/>
              </a:solidFill>
            </a:endParaRPr>
          </a:p>
        </p:txBody>
      </p:sp>
      <p:pic>
        <p:nvPicPr>
          <p:cNvPr id="113678" name="Picture 44" descr="Green by self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5791200"/>
            <a:ext cx="4021138" cy="773113"/>
          </a:xfrm>
          <a:prstGeom prst="rect">
            <a:avLst/>
          </a:prstGeom>
          <a:noFill/>
          <a:ln w="9525">
            <a:noFill/>
            <a:miter lim="800000"/>
            <a:headEnd/>
            <a:tailEnd/>
          </a:ln>
        </p:spPr>
      </p:pic>
      <p:sp>
        <p:nvSpPr>
          <p:cNvPr id="113679" name="Rectangle 54"/>
          <p:cNvSpPr>
            <a:spLocks noChangeArrowheads="1"/>
          </p:cNvSpPr>
          <p:nvPr/>
        </p:nvSpPr>
        <p:spPr bwMode="auto">
          <a:xfrm>
            <a:off x="5486400" y="5684838"/>
            <a:ext cx="3200400" cy="614362"/>
          </a:xfrm>
          <a:prstGeom prst="rect">
            <a:avLst/>
          </a:prstGeom>
          <a:solidFill>
            <a:srgbClr val="008000"/>
          </a:solidFill>
          <a:ln w="9525" algn="ctr">
            <a:solidFill>
              <a:srgbClr val="CCFF99"/>
            </a:solidFill>
            <a:miter lim="800000"/>
            <a:headEnd/>
            <a:tailEnd/>
          </a:ln>
        </p:spPr>
        <p:txBody>
          <a:bodyPr lIns="0" tIns="0" rIns="0" bIns="0" anchor="ctr">
            <a:spAutoFit/>
          </a:bodyPr>
          <a:lstStyle/>
          <a:p>
            <a:pPr algn="ctr"/>
            <a:r>
              <a:rPr lang="en-US" sz="2000" b="1">
                <a:solidFill>
                  <a:schemeClr val="bg1"/>
                </a:solidFill>
              </a:rPr>
              <a:t>State-level data to state surveillance coordinators</a:t>
            </a:r>
          </a:p>
        </p:txBody>
      </p:sp>
      <p:sp>
        <p:nvSpPr>
          <p:cNvPr id="113680" name="Line 7"/>
          <p:cNvSpPr>
            <a:spLocks noChangeShapeType="1"/>
          </p:cNvSpPr>
          <p:nvPr/>
        </p:nvSpPr>
        <p:spPr bwMode="auto">
          <a:xfrm>
            <a:off x="0" y="1066800"/>
            <a:ext cx="9144000" cy="0"/>
          </a:xfrm>
          <a:prstGeom prst="line">
            <a:avLst/>
          </a:prstGeom>
          <a:noFill/>
          <a:ln w="31750">
            <a:solidFill>
              <a:srgbClr val="FF0000"/>
            </a:solidFill>
            <a:miter lim="800000"/>
            <a:headEnd/>
            <a:tailEnd/>
          </a:ln>
        </p:spPr>
        <p:txBody>
          <a:bodyPr wrap="none"/>
          <a:lstStyle/>
          <a:p>
            <a:endParaRPr lang="en-US"/>
          </a:p>
        </p:txBody>
      </p:sp>
      <p:pic>
        <p:nvPicPr>
          <p:cNvPr id="11368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5300" y="1293813"/>
            <a:ext cx="681038" cy="49530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CF4EAADA-DC64-4B8D-97A4-C1D8FBCBC47D}" type="slidenum">
              <a:rPr lang="en-US" smtClean="0"/>
              <a:pPr/>
              <a:t>19</a:t>
            </a:fld>
            <a:endParaRPr lang="en-US"/>
          </a:p>
        </p:txBody>
      </p:sp>
    </p:spTree>
    <p:extLst>
      <p:ext uri="{BB962C8B-B14F-4D97-AF65-F5344CB8AC3E}">
        <p14:creationId xmlns:p14="http://schemas.microsoft.com/office/powerpoint/2010/main" val="2376256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1462"/>
            <a:ext cx="7877175" cy="768350"/>
          </a:xfrm>
        </p:spPr>
        <p:txBody>
          <a:bodyPr/>
          <a:lstStyle/>
          <a:p>
            <a:r>
              <a:rPr lang="en-US" dirty="0" smtClean="0">
                <a:solidFill>
                  <a:schemeClr val="tx1"/>
                </a:solidFill>
              </a:rPr>
              <a:t>Objectives</a:t>
            </a:r>
            <a:endParaRPr lang="en-US" dirty="0">
              <a:solidFill>
                <a:schemeClr val="tx1"/>
              </a:solidFill>
            </a:endParaRPr>
          </a:p>
        </p:txBody>
      </p:sp>
      <p:sp>
        <p:nvSpPr>
          <p:cNvPr id="3" name="Content Placeholder 2"/>
          <p:cNvSpPr>
            <a:spLocks noGrp="1"/>
          </p:cNvSpPr>
          <p:nvPr>
            <p:ph idx="1"/>
          </p:nvPr>
        </p:nvSpPr>
        <p:spPr>
          <a:xfrm>
            <a:off x="471488" y="1135062"/>
            <a:ext cx="8186737" cy="4152900"/>
          </a:xfrm>
        </p:spPr>
        <p:txBody>
          <a:bodyPr/>
          <a:lstStyle/>
          <a:p>
            <a:pPr lvl="0"/>
            <a:r>
              <a:rPr lang="en-US" dirty="0" smtClean="0">
                <a:solidFill>
                  <a:schemeClr val="tx1"/>
                </a:solidFill>
              </a:rPr>
              <a:t>Describe influenza activity during the 2012-2013 season and what is anticipated for the upcoming season.</a:t>
            </a:r>
          </a:p>
          <a:p>
            <a:pPr lvl="0"/>
            <a:r>
              <a:rPr lang="en-US" dirty="0" smtClean="0">
                <a:solidFill>
                  <a:schemeClr val="tx1"/>
                </a:solidFill>
              </a:rPr>
              <a:t>Discuss current influenza diagnostic technologies and trends.</a:t>
            </a:r>
          </a:p>
          <a:p>
            <a:pPr lvl="0"/>
            <a:r>
              <a:rPr lang="en-US" dirty="0" smtClean="0">
                <a:solidFill>
                  <a:schemeClr val="tx1"/>
                </a:solidFill>
              </a:rPr>
              <a:t>Summarize strategies for laboratory-based surveillance for influenza, respiratory viruses and rotavirus in Wisconsin during the 2013-14 season</a:t>
            </a:r>
            <a:r>
              <a:rPr lang="en-US" i="1" dirty="0" smtClean="0">
                <a:solidFill>
                  <a:schemeClr val="tx1"/>
                </a:solidFill>
              </a:rPr>
              <a:t>.</a:t>
            </a:r>
            <a:endParaRPr lang="en-US" dirty="0" smtClean="0">
              <a:solidFill>
                <a:schemeClr val="tx1"/>
              </a:solidFill>
            </a:endParaRPr>
          </a:p>
          <a:p>
            <a:pPr>
              <a:buNone/>
            </a:pPr>
            <a:endParaRPr lang="en-US" dirty="0"/>
          </a:p>
        </p:txBody>
      </p:sp>
      <p:sp>
        <p:nvSpPr>
          <p:cNvPr id="5" name="Slide Number Placeholder 4"/>
          <p:cNvSpPr>
            <a:spLocks noGrp="1"/>
          </p:cNvSpPr>
          <p:nvPr>
            <p:ph type="sldNum" sz="quarter" idx="10"/>
          </p:nvPr>
        </p:nvSpPr>
        <p:spPr/>
        <p:txBody>
          <a:bodyPr/>
          <a:lstStyle/>
          <a:p>
            <a:fld id="{4B4738E4-4F3B-41DE-9828-8E9C6C66FE48}" type="slidenum">
              <a:rPr lang="en-US" smtClean="0"/>
              <a:pPr/>
              <a:t>2</a:t>
            </a:fld>
            <a:endParaRPr lang="en-US"/>
          </a:p>
        </p:txBody>
      </p:sp>
    </p:spTree>
    <p:extLst>
      <p:ext uri="{BB962C8B-B14F-4D97-AF65-F5344CB8AC3E}">
        <p14:creationId xmlns:p14="http://schemas.microsoft.com/office/powerpoint/2010/main" val="3036834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274638"/>
            <a:ext cx="8515350" cy="1020762"/>
          </a:xfrm>
        </p:spPr>
        <p:txBody>
          <a:bodyPr>
            <a:noAutofit/>
          </a:bodyPr>
          <a:lstStyle/>
          <a:p>
            <a:pPr algn="ctr"/>
            <a:r>
              <a:rPr lang="en-US" dirty="0" smtClean="0">
                <a:solidFill>
                  <a:srgbClr val="000308"/>
                </a:solidFill>
                <a:cs typeface="Arial" pitchFamily="34" charset="0"/>
              </a:rPr>
              <a:t>Influenza Virologic Surveillance </a:t>
            </a:r>
            <a:br>
              <a:rPr lang="en-US" dirty="0" smtClean="0">
                <a:solidFill>
                  <a:srgbClr val="000308"/>
                </a:solidFill>
                <a:cs typeface="Arial" pitchFamily="34" charset="0"/>
              </a:rPr>
            </a:br>
            <a:r>
              <a:rPr lang="en-US" i="1" dirty="0" smtClean="0">
                <a:solidFill>
                  <a:srgbClr val="000308"/>
                </a:solidFill>
                <a:cs typeface="Arial" pitchFamily="34" charset="0"/>
              </a:rPr>
              <a:t>Goals</a:t>
            </a:r>
            <a:endParaRPr lang="en-US" i="1" dirty="0">
              <a:solidFill>
                <a:srgbClr val="000308"/>
              </a:solidFill>
              <a:cs typeface="Arial" pitchFamily="34" charset="0"/>
            </a:endParaRPr>
          </a:p>
        </p:txBody>
      </p:sp>
      <p:sp>
        <p:nvSpPr>
          <p:cNvPr id="3" name="Content Placeholder 2"/>
          <p:cNvSpPr>
            <a:spLocks noGrp="1"/>
          </p:cNvSpPr>
          <p:nvPr>
            <p:ph idx="1"/>
          </p:nvPr>
        </p:nvSpPr>
        <p:spPr>
          <a:xfrm>
            <a:off x="457200" y="1371600"/>
            <a:ext cx="8229600" cy="4657725"/>
          </a:xfrm>
        </p:spPr>
        <p:txBody>
          <a:bodyPr>
            <a:noAutofit/>
          </a:bodyPr>
          <a:lstStyle/>
          <a:p>
            <a:pPr lvl="0">
              <a:buClr>
                <a:srgbClr val="008080"/>
              </a:buClr>
            </a:pPr>
            <a:r>
              <a:rPr lang="en-US" sz="2800" dirty="0">
                <a:solidFill>
                  <a:srgbClr val="006666"/>
                </a:solidFill>
                <a:latin typeface="Tahoma" pitchFamily="34" charset="0"/>
                <a:cs typeface="Tahoma" pitchFamily="34" charset="0"/>
              </a:rPr>
              <a:t>Provide situational awareness</a:t>
            </a:r>
          </a:p>
          <a:p>
            <a:pPr lvl="1">
              <a:buClr>
                <a:srgbClr val="008080"/>
              </a:buClr>
              <a:buFont typeface="Arial" charset="0"/>
              <a:buChar char="–"/>
            </a:pPr>
            <a:r>
              <a:rPr lang="en-US" sz="2600" dirty="0">
                <a:solidFill>
                  <a:srgbClr val="006666"/>
                </a:solidFill>
                <a:latin typeface="Tahoma" pitchFamily="34" charset="0"/>
                <a:cs typeface="Tahoma" pitchFamily="34" charset="0"/>
              </a:rPr>
              <a:t>When season begins/ends; </a:t>
            </a:r>
            <a:r>
              <a:rPr lang="en-US" sz="2600" dirty="0">
                <a:solidFill>
                  <a:srgbClr val="990000"/>
                </a:solidFill>
                <a:latin typeface="Tahoma" pitchFamily="34" charset="0"/>
                <a:cs typeface="Tahoma" pitchFamily="34" charset="0"/>
              </a:rPr>
              <a:t># tests performed/positivity rate</a:t>
            </a:r>
            <a:r>
              <a:rPr lang="en-US" sz="2600" dirty="0">
                <a:solidFill>
                  <a:srgbClr val="006666"/>
                </a:solidFill>
                <a:latin typeface="Tahoma" pitchFamily="34" charset="0"/>
                <a:cs typeface="Tahoma" pitchFamily="34" charset="0"/>
              </a:rPr>
              <a:t>; types/subtypes/strains circulating; when and where circulating; clinical severity; community impact; age groups targeted; reliability of diagnostic methods</a:t>
            </a:r>
          </a:p>
          <a:p>
            <a:pPr lvl="0">
              <a:buClr>
                <a:srgbClr val="008080"/>
              </a:buClr>
            </a:pPr>
            <a:r>
              <a:rPr lang="en-US" sz="2800" dirty="0">
                <a:solidFill>
                  <a:srgbClr val="006666"/>
                </a:solidFill>
                <a:latin typeface="Tahoma" pitchFamily="34" charset="0"/>
                <a:cs typeface="Tahoma" pitchFamily="34" charset="0"/>
              </a:rPr>
              <a:t>Detect novel or </a:t>
            </a:r>
            <a:r>
              <a:rPr lang="en-US" sz="2800" dirty="0" err="1">
                <a:solidFill>
                  <a:srgbClr val="006666"/>
                </a:solidFill>
                <a:latin typeface="Tahoma" pitchFamily="34" charset="0"/>
                <a:cs typeface="Tahoma" pitchFamily="34" charset="0"/>
              </a:rPr>
              <a:t>reassortant</a:t>
            </a:r>
            <a:r>
              <a:rPr lang="en-US" sz="2800" dirty="0">
                <a:solidFill>
                  <a:srgbClr val="006666"/>
                </a:solidFill>
                <a:latin typeface="Tahoma" pitchFamily="34" charset="0"/>
                <a:cs typeface="Tahoma" pitchFamily="34" charset="0"/>
              </a:rPr>
              <a:t> viruses</a:t>
            </a:r>
          </a:p>
          <a:p>
            <a:pPr lvl="0">
              <a:buClr>
                <a:srgbClr val="008080"/>
              </a:buClr>
            </a:pPr>
            <a:r>
              <a:rPr lang="en-US" sz="2800" dirty="0">
                <a:solidFill>
                  <a:srgbClr val="006666"/>
                </a:solidFill>
                <a:latin typeface="Tahoma" pitchFamily="34" charset="0"/>
                <a:cs typeface="Tahoma" pitchFamily="34" charset="0"/>
              </a:rPr>
              <a:t>Inform vaccine strain selection</a:t>
            </a:r>
          </a:p>
          <a:p>
            <a:pPr lvl="0">
              <a:buClr>
                <a:srgbClr val="008080"/>
              </a:buClr>
            </a:pPr>
            <a:r>
              <a:rPr lang="en-US" sz="2800" dirty="0">
                <a:solidFill>
                  <a:srgbClr val="006666"/>
                </a:solidFill>
                <a:latin typeface="Tahoma" pitchFamily="34" charset="0"/>
                <a:cs typeface="Tahoma" pitchFamily="34" charset="0"/>
              </a:rPr>
              <a:t>Detect and monitor antiviral resistance</a:t>
            </a:r>
          </a:p>
          <a:p>
            <a:endParaRPr lang="en-US" sz="2800" dirty="0" smtClean="0">
              <a:cs typeface="Arial" pitchFamily="34" charset="0"/>
            </a:endParaRPr>
          </a:p>
        </p:txBody>
      </p:sp>
      <p:sp>
        <p:nvSpPr>
          <p:cNvPr id="4" name="Slide Number Placeholder 3"/>
          <p:cNvSpPr>
            <a:spLocks noGrp="1"/>
          </p:cNvSpPr>
          <p:nvPr>
            <p:ph type="sldNum" sz="quarter" idx="10"/>
          </p:nvPr>
        </p:nvSpPr>
        <p:spPr/>
        <p:txBody>
          <a:bodyPr/>
          <a:lstStyle/>
          <a:p>
            <a:fld id="{4B4738E4-4F3B-41DE-9828-8E9C6C66FE48}" type="slidenum">
              <a:rPr lang="en-US" smtClean="0"/>
              <a:pPr/>
              <a:t>20</a:t>
            </a:fld>
            <a:endParaRPr lang="en-US"/>
          </a:p>
        </p:txBody>
      </p:sp>
    </p:spTree>
    <p:extLst>
      <p:ext uri="{BB962C8B-B14F-4D97-AF65-F5344CB8AC3E}">
        <p14:creationId xmlns:p14="http://schemas.microsoft.com/office/powerpoint/2010/main" val="2837134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2596"/>
            <a:ext cx="2819400" cy="4436604"/>
          </a:xfrm>
        </p:spPr>
        <p:txBody>
          <a:bodyPr anchor="ctr"/>
          <a:lstStyle/>
          <a:p>
            <a:pPr>
              <a:lnSpc>
                <a:spcPts val="4000"/>
              </a:lnSpc>
            </a:pPr>
            <a:r>
              <a:rPr lang="en-US" sz="3200" dirty="0" smtClean="0">
                <a:solidFill>
                  <a:srgbClr val="006F7C"/>
                </a:solidFill>
                <a:latin typeface="Tahoma" pitchFamily="34" charset="0"/>
                <a:ea typeface="Tahoma" pitchFamily="34" charset="0"/>
                <a:cs typeface="Tahoma" pitchFamily="34" charset="0"/>
              </a:rPr>
              <a:t>The Influenza Virologic Surveillance Right Size Project and  Roadmap - </a:t>
            </a:r>
            <a:r>
              <a:rPr lang="en-US" sz="3200" i="1" dirty="0" smtClean="0">
                <a:solidFill>
                  <a:srgbClr val="006F7C"/>
                </a:solidFill>
                <a:latin typeface="Tahoma" pitchFamily="34" charset="0"/>
                <a:ea typeface="Tahoma" pitchFamily="34" charset="0"/>
                <a:cs typeface="Tahoma" pitchFamily="34" charset="0"/>
              </a:rPr>
              <a:t>The Process</a:t>
            </a:r>
            <a:endParaRPr lang="en-US" sz="3200" i="1" dirty="0">
              <a:solidFill>
                <a:srgbClr val="006F7C"/>
              </a:solidFill>
              <a:latin typeface="Tahoma" pitchFamily="34" charset="0"/>
              <a:ea typeface="Tahoma" pitchFamily="34" charset="0"/>
              <a:cs typeface="Tahoma" pitchFamily="34" charset="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7" y="155104"/>
            <a:ext cx="4197096" cy="543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91120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04800" y="1524000"/>
            <a:ext cx="8229600" cy="4648200"/>
          </a:xfrm>
        </p:spPr>
        <p:txBody>
          <a:bodyPr>
            <a:normAutofit fontScale="92500"/>
          </a:bodyPr>
          <a:lstStyle/>
          <a:p>
            <a:pPr>
              <a:buClr>
                <a:srgbClr val="008080"/>
              </a:buClr>
              <a:buFont typeface="Arial" pitchFamily="34" charset="0"/>
              <a:buChar char="•"/>
            </a:pPr>
            <a:r>
              <a:rPr lang="en-US" sz="2400" dirty="0" smtClean="0">
                <a:solidFill>
                  <a:srgbClr val="008080"/>
                </a:solidFill>
                <a:latin typeface="Tahoma" pitchFamily="34" charset="0"/>
                <a:ea typeface="Tahoma" pitchFamily="34" charset="0"/>
                <a:cs typeface="Tahoma" pitchFamily="34" charset="0"/>
              </a:rPr>
              <a:t>Define </a:t>
            </a:r>
            <a:r>
              <a:rPr lang="en-US" sz="2400" b="1" i="1" dirty="0" smtClean="0">
                <a:solidFill>
                  <a:srgbClr val="008080"/>
                </a:solidFill>
                <a:latin typeface="Tahoma" pitchFamily="34" charset="0"/>
                <a:ea typeface="Tahoma" pitchFamily="34" charset="0"/>
                <a:cs typeface="Tahoma" pitchFamily="34" charset="0"/>
              </a:rPr>
              <a:t>core capabilities </a:t>
            </a:r>
            <a:r>
              <a:rPr lang="en-US" sz="2400" dirty="0" smtClean="0">
                <a:solidFill>
                  <a:srgbClr val="008080"/>
                </a:solidFill>
                <a:latin typeface="Tahoma" pitchFamily="34" charset="0"/>
                <a:ea typeface="Tahoma" pitchFamily="34" charset="0"/>
                <a:cs typeface="Tahoma" pitchFamily="34" charset="0"/>
              </a:rPr>
              <a:t>and </a:t>
            </a:r>
            <a:r>
              <a:rPr lang="en-US" sz="2400" b="1" dirty="0" smtClean="0">
                <a:solidFill>
                  <a:srgbClr val="008080"/>
                </a:solidFill>
                <a:latin typeface="Tahoma" pitchFamily="34" charset="0"/>
                <a:ea typeface="Tahoma" pitchFamily="34" charset="0"/>
                <a:cs typeface="Tahoma" pitchFamily="34" charset="0"/>
              </a:rPr>
              <a:t>optimal “right‐size” for influenza virologic surveillance</a:t>
            </a:r>
            <a:r>
              <a:rPr lang="en-US" sz="2400" dirty="0" smtClean="0">
                <a:solidFill>
                  <a:srgbClr val="008080"/>
                </a:solidFill>
                <a:latin typeface="Tahoma" pitchFamily="34" charset="0"/>
                <a:ea typeface="Tahoma" pitchFamily="34" charset="0"/>
                <a:cs typeface="Tahoma" pitchFamily="34" charset="0"/>
              </a:rPr>
              <a:t> to support </a:t>
            </a:r>
            <a:r>
              <a:rPr lang="en-US" sz="2400" u="sng" dirty="0" smtClean="0">
                <a:solidFill>
                  <a:srgbClr val="008080"/>
                </a:solidFill>
                <a:latin typeface="Tahoma" pitchFamily="34" charset="0"/>
                <a:ea typeface="Tahoma" pitchFamily="34" charset="0"/>
                <a:cs typeface="Tahoma" pitchFamily="34" charset="0"/>
              </a:rPr>
              <a:t>state</a:t>
            </a:r>
            <a:r>
              <a:rPr lang="en-US" sz="2400" u="sng" dirty="0">
                <a:solidFill>
                  <a:srgbClr val="008080"/>
                </a:solidFill>
                <a:latin typeface="Tahoma" pitchFamily="34" charset="0"/>
                <a:ea typeface="Tahoma" pitchFamily="34" charset="0"/>
                <a:cs typeface="Tahoma" pitchFamily="34" charset="0"/>
              </a:rPr>
              <a:t>, national and global </a:t>
            </a:r>
            <a:r>
              <a:rPr lang="en-US" sz="2400" dirty="0" smtClean="0">
                <a:solidFill>
                  <a:srgbClr val="008080"/>
                </a:solidFill>
                <a:latin typeface="Tahoma" pitchFamily="34" charset="0"/>
                <a:ea typeface="Tahoma" pitchFamily="34" charset="0"/>
                <a:cs typeface="Tahoma" pitchFamily="34" charset="0"/>
              </a:rPr>
              <a:t>surveillance efforts and better help us to inform policy decisions and disease prevention efforts.  </a:t>
            </a:r>
          </a:p>
          <a:p>
            <a:pPr marL="342900" lvl="1" indent="-342900">
              <a:buClr>
                <a:srgbClr val="008080"/>
              </a:buClr>
              <a:buFont typeface="Arial" pitchFamily="34" charset="0"/>
              <a:buChar char="•"/>
            </a:pPr>
            <a:r>
              <a:rPr lang="en-US" sz="2600" dirty="0" smtClean="0">
                <a:solidFill>
                  <a:srgbClr val="008080"/>
                </a:solidFill>
                <a:latin typeface="Tahoma" pitchFamily="34" charset="0"/>
                <a:ea typeface="Tahoma" pitchFamily="34" charset="0"/>
                <a:cs typeface="Tahoma" pitchFamily="34" charset="0"/>
              </a:rPr>
              <a:t>Provide a </a:t>
            </a:r>
            <a:r>
              <a:rPr lang="en-US" sz="2600" b="1" dirty="0" smtClean="0">
                <a:solidFill>
                  <a:srgbClr val="008080"/>
                </a:solidFill>
                <a:latin typeface="Tahoma" pitchFamily="34" charset="0"/>
                <a:ea typeface="Tahoma" pitchFamily="34" charset="0"/>
                <a:cs typeface="Tahoma" pitchFamily="34" charset="0"/>
              </a:rPr>
              <a:t>statistical</a:t>
            </a:r>
            <a:r>
              <a:rPr lang="en-US" sz="2600" b="1" dirty="0">
                <a:solidFill>
                  <a:srgbClr val="008080"/>
                </a:solidFill>
                <a:latin typeface="Tahoma" pitchFamily="34" charset="0"/>
                <a:ea typeface="Tahoma" pitchFamily="34" charset="0"/>
                <a:cs typeface="Tahoma" pitchFamily="34" charset="0"/>
              </a:rPr>
              <a:t>, systematic approach </a:t>
            </a:r>
            <a:r>
              <a:rPr lang="en-US" sz="2400" dirty="0">
                <a:solidFill>
                  <a:srgbClr val="008080"/>
                </a:solidFill>
                <a:latin typeface="Tahoma" pitchFamily="34" charset="0"/>
                <a:ea typeface="Tahoma" pitchFamily="34" charset="0"/>
                <a:cs typeface="Tahoma" pitchFamily="34" charset="0"/>
              </a:rPr>
              <a:t>to </a:t>
            </a:r>
            <a:r>
              <a:rPr lang="en-US" sz="2400" dirty="0" smtClean="0">
                <a:solidFill>
                  <a:srgbClr val="008080"/>
                </a:solidFill>
                <a:latin typeface="Tahoma" pitchFamily="34" charset="0"/>
                <a:ea typeface="Tahoma" pitchFamily="34" charset="0"/>
                <a:cs typeface="Tahoma" pitchFamily="34" charset="0"/>
              </a:rPr>
              <a:t>virologic surveillance to enable better evidence-based </a:t>
            </a:r>
            <a:r>
              <a:rPr lang="en-US" sz="2400" dirty="0">
                <a:solidFill>
                  <a:srgbClr val="008080"/>
                </a:solidFill>
                <a:latin typeface="Tahoma" pitchFamily="34" charset="0"/>
                <a:ea typeface="Tahoma" pitchFamily="34" charset="0"/>
                <a:cs typeface="Tahoma" pitchFamily="34" charset="0"/>
              </a:rPr>
              <a:t>decisions</a:t>
            </a:r>
          </a:p>
          <a:p>
            <a:pPr lvl="0">
              <a:buClr>
                <a:srgbClr val="008080"/>
              </a:buClr>
              <a:buFont typeface="Arial" pitchFamily="34" charset="0"/>
              <a:buChar char="•"/>
            </a:pPr>
            <a:r>
              <a:rPr lang="en-US" sz="2400" dirty="0">
                <a:solidFill>
                  <a:srgbClr val="008080"/>
                </a:solidFill>
                <a:latin typeface="Tahoma" pitchFamily="34" charset="0"/>
                <a:ea typeface="Tahoma" pitchFamily="34" charset="0"/>
                <a:cs typeface="Tahoma" pitchFamily="34" charset="0"/>
              </a:rPr>
              <a:t>Maximize available resources, </a:t>
            </a:r>
            <a:endParaRPr lang="en-US" sz="2400" dirty="0" smtClean="0">
              <a:solidFill>
                <a:srgbClr val="008080"/>
              </a:solidFill>
              <a:latin typeface="Tahoma" pitchFamily="34" charset="0"/>
              <a:ea typeface="Tahoma" pitchFamily="34" charset="0"/>
              <a:cs typeface="Tahoma" pitchFamily="34" charset="0"/>
            </a:endParaRPr>
          </a:p>
          <a:p>
            <a:pPr lvl="1">
              <a:buClr>
                <a:srgbClr val="008080"/>
              </a:buClr>
              <a:buFont typeface="Arial" pitchFamily="34" charset="0"/>
              <a:buChar char="•"/>
            </a:pPr>
            <a:r>
              <a:rPr lang="en-US" sz="2400" dirty="0" smtClean="0">
                <a:solidFill>
                  <a:srgbClr val="008080"/>
                </a:solidFill>
                <a:latin typeface="Tahoma" pitchFamily="34" charset="0"/>
                <a:ea typeface="Tahoma" pitchFamily="34" charset="0"/>
                <a:cs typeface="Tahoma" pitchFamily="34" charset="0"/>
              </a:rPr>
              <a:t>Build </a:t>
            </a:r>
            <a:r>
              <a:rPr lang="en-US" sz="2400" dirty="0">
                <a:solidFill>
                  <a:srgbClr val="008080"/>
                </a:solidFill>
                <a:latin typeface="Tahoma" pitchFamily="34" charset="0"/>
                <a:ea typeface="Tahoma" pitchFamily="34" charset="0"/>
                <a:cs typeface="Tahoma" pitchFamily="34" charset="0"/>
              </a:rPr>
              <a:t>new </a:t>
            </a:r>
            <a:r>
              <a:rPr lang="en-US" sz="2400" dirty="0" smtClean="0">
                <a:solidFill>
                  <a:srgbClr val="008080"/>
                </a:solidFill>
                <a:latin typeface="Tahoma" pitchFamily="34" charset="0"/>
                <a:ea typeface="Tahoma" pitchFamily="34" charset="0"/>
                <a:cs typeface="Tahoma" pitchFamily="34" charset="0"/>
              </a:rPr>
              <a:t>or re-direct existing capacity </a:t>
            </a:r>
            <a:r>
              <a:rPr lang="en-US" sz="2400" dirty="0">
                <a:solidFill>
                  <a:srgbClr val="008080"/>
                </a:solidFill>
                <a:latin typeface="Tahoma" pitchFamily="34" charset="0"/>
                <a:ea typeface="Tahoma" pitchFamily="34" charset="0"/>
                <a:cs typeface="Tahoma" pitchFamily="34" charset="0"/>
              </a:rPr>
              <a:t>as needed for optimal surveillance.</a:t>
            </a:r>
          </a:p>
          <a:p>
            <a:pPr lvl="0">
              <a:spcBef>
                <a:spcPts val="576"/>
              </a:spcBef>
              <a:buClr>
                <a:srgbClr val="008080"/>
              </a:buClr>
              <a:buFont typeface="Arial" pitchFamily="34" charset="0"/>
              <a:buChar char="•"/>
            </a:pPr>
            <a:r>
              <a:rPr lang="en-US" sz="2400" dirty="0">
                <a:solidFill>
                  <a:srgbClr val="008080"/>
                </a:solidFill>
                <a:latin typeface="Tahoma" pitchFamily="34" charset="0"/>
                <a:ea typeface="Tahoma" pitchFamily="34" charset="0"/>
                <a:cs typeface="Tahoma" pitchFamily="34" charset="0"/>
              </a:rPr>
              <a:t>Create </a:t>
            </a:r>
            <a:r>
              <a:rPr lang="en-US" sz="2400" dirty="0" smtClean="0">
                <a:solidFill>
                  <a:srgbClr val="008080"/>
                </a:solidFill>
                <a:latin typeface="Tahoma" pitchFamily="34" charset="0"/>
                <a:ea typeface="Tahoma" pitchFamily="34" charset="0"/>
                <a:cs typeface="Tahoma" pitchFamily="34" charset="0"/>
              </a:rPr>
              <a:t>a scalable </a:t>
            </a:r>
            <a:r>
              <a:rPr lang="en-US" sz="2400" dirty="0">
                <a:solidFill>
                  <a:srgbClr val="008080"/>
                </a:solidFill>
                <a:latin typeface="Tahoma" pitchFamily="34" charset="0"/>
                <a:ea typeface="Tahoma" pitchFamily="34" charset="0"/>
                <a:cs typeface="Tahoma" pitchFamily="34" charset="0"/>
              </a:rPr>
              <a:t>approach to meet </a:t>
            </a:r>
            <a:r>
              <a:rPr lang="en-US" sz="2400" dirty="0" smtClean="0">
                <a:solidFill>
                  <a:srgbClr val="008080"/>
                </a:solidFill>
                <a:latin typeface="Tahoma" pitchFamily="34" charset="0"/>
                <a:ea typeface="Tahoma" pitchFamily="34" charset="0"/>
                <a:cs typeface="Tahoma" pitchFamily="34" charset="0"/>
              </a:rPr>
              <a:t>outbreak </a:t>
            </a:r>
            <a:r>
              <a:rPr lang="en-US" sz="2400" dirty="0">
                <a:solidFill>
                  <a:srgbClr val="008080"/>
                </a:solidFill>
                <a:latin typeface="Tahoma" pitchFamily="34" charset="0"/>
                <a:ea typeface="Tahoma" pitchFamily="34" charset="0"/>
                <a:cs typeface="Tahoma" pitchFamily="34" charset="0"/>
              </a:rPr>
              <a:t>or </a:t>
            </a:r>
            <a:r>
              <a:rPr lang="en-US" sz="2400" dirty="0" smtClean="0">
                <a:solidFill>
                  <a:srgbClr val="008080"/>
                </a:solidFill>
                <a:latin typeface="Tahoma" pitchFamily="34" charset="0"/>
                <a:ea typeface="Tahoma" pitchFamily="34" charset="0"/>
                <a:cs typeface="Tahoma" pitchFamily="34" charset="0"/>
              </a:rPr>
              <a:t/>
            </a:r>
            <a:br>
              <a:rPr lang="en-US" sz="2400" dirty="0" smtClean="0">
                <a:solidFill>
                  <a:srgbClr val="008080"/>
                </a:solidFill>
                <a:latin typeface="Tahoma" pitchFamily="34" charset="0"/>
                <a:ea typeface="Tahoma" pitchFamily="34" charset="0"/>
                <a:cs typeface="Tahoma" pitchFamily="34" charset="0"/>
              </a:rPr>
            </a:br>
            <a:r>
              <a:rPr lang="en-US" sz="2400" dirty="0" smtClean="0">
                <a:solidFill>
                  <a:srgbClr val="008080"/>
                </a:solidFill>
                <a:latin typeface="Tahoma" pitchFamily="34" charset="0"/>
                <a:ea typeface="Tahoma" pitchFamily="34" charset="0"/>
                <a:cs typeface="Tahoma" pitchFamily="34" charset="0"/>
              </a:rPr>
              <a:t>pandemic </a:t>
            </a:r>
            <a:r>
              <a:rPr lang="en-US" sz="2400" dirty="0">
                <a:solidFill>
                  <a:srgbClr val="008080"/>
                </a:solidFill>
                <a:latin typeface="Tahoma" pitchFamily="34" charset="0"/>
                <a:ea typeface="Tahoma" pitchFamily="34" charset="0"/>
                <a:cs typeface="Tahoma" pitchFamily="34" charset="0"/>
              </a:rPr>
              <a:t>surge </a:t>
            </a:r>
            <a:r>
              <a:rPr lang="en-US" sz="2400" dirty="0" smtClean="0">
                <a:solidFill>
                  <a:srgbClr val="008080"/>
                </a:solidFill>
                <a:latin typeface="Tahoma" pitchFamily="34" charset="0"/>
                <a:ea typeface="Tahoma" pitchFamily="34" charset="0"/>
                <a:cs typeface="Tahoma" pitchFamily="34" charset="0"/>
              </a:rPr>
              <a:t>needs</a:t>
            </a:r>
            <a:r>
              <a:rPr lang="en-US" sz="2800" dirty="0" smtClean="0">
                <a:latin typeface="Tahoma" pitchFamily="34" charset="0"/>
                <a:ea typeface="Tahoma" pitchFamily="34" charset="0"/>
                <a:cs typeface="Tahoma" pitchFamily="34" charset="0"/>
              </a:rPr>
              <a:t>.</a:t>
            </a:r>
          </a:p>
        </p:txBody>
      </p:sp>
      <p:sp>
        <p:nvSpPr>
          <p:cNvPr id="5" name="Title 1"/>
          <p:cNvSpPr txBox="1">
            <a:spLocks/>
          </p:cNvSpPr>
          <p:nvPr/>
        </p:nvSpPr>
        <p:spPr bwMode="auto">
          <a:xfrm>
            <a:off x="136634" y="160361"/>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eaLnBrk="0" hangingPunct="0">
              <a:defRPr/>
            </a:pPr>
            <a:r>
              <a:rPr lang="en-US" sz="3600" b="1" kern="0" dirty="0" smtClean="0">
                <a:solidFill>
                  <a:srgbClr val="000308"/>
                </a:solidFill>
                <a:latin typeface="Tahoma" pitchFamily="34" charset="0"/>
                <a:ea typeface="Tahoma" pitchFamily="34" charset="0"/>
                <a:cs typeface="Tahoma" pitchFamily="34" charset="0"/>
              </a:rPr>
              <a:t>Influenza Virologic Surveillance </a:t>
            </a:r>
          </a:p>
          <a:p>
            <a:pPr lvl="0" algn="ctr" eaLnBrk="0" hangingPunct="0">
              <a:defRPr/>
            </a:pPr>
            <a:r>
              <a:rPr kumimoji="0" lang="en-US" sz="3600" b="1" i="0" u="none" strike="noStrike" kern="0" cap="none" spc="0" normalizeH="0" baseline="0" noProof="0" dirty="0" smtClean="0">
                <a:ln>
                  <a:noFill/>
                </a:ln>
                <a:solidFill>
                  <a:srgbClr val="000308"/>
                </a:solidFill>
                <a:effectLst/>
                <a:uLnTx/>
                <a:uFillTx/>
                <a:latin typeface="Tahoma" pitchFamily="34" charset="0"/>
                <a:ea typeface="Tahoma" pitchFamily="34" charset="0"/>
                <a:cs typeface="Tahoma" pitchFamily="34" charset="0"/>
              </a:rPr>
              <a:t>Right Size Project - </a:t>
            </a:r>
            <a:r>
              <a:rPr lang="en-US" sz="3600" b="1" kern="0" dirty="0" smtClean="0">
                <a:solidFill>
                  <a:srgbClr val="000308"/>
                </a:solidFill>
                <a:latin typeface="Tahoma" pitchFamily="34" charset="0"/>
                <a:ea typeface="Tahoma" pitchFamily="34" charset="0"/>
                <a:cs typeface="Tahoma" pitchFamily="34" charset="0"/>
              </a:rPr>
              <a:t>Objectives </a:t>
            </a:r>
            <a:endParaRPr kumimoji="0" lang="en-US" sz="3600" b="1" i="0" u="none" strike="noStrike" kern="0" cap="none" spc="0" normalizeH="0" baseline="0" noProof="0" dirty="0" smtClean="0">
              <a:ln>
                <a:noFill/>
              </a:ln>
              <a:solidFill>
                <a:srgbClr val="000308"/>
              </a:solidFill>
              <a:effectLst/>
              <a:uLnTx/>
              <a:uFillTx/>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0"/>
          </p:nvPr>
        </p:nvSpPr>
        <p:spPr/>
        <p:txBody>
          <a:bodyPr/>
          <a:lstStyle/>
          <a:p>
            <a:fld id="{4B4738E4-4F3B-41DE-9828-8E9C6C66FE48}" type="slidenum">
              <a:rPr lang="en-US" smtClean="0"/>
              <a:pPr/>
              <a:t>22</a:t>
            </a:fld>
            <a:endParaRPr lang="en-US"/>
          </a:p>
        </p:txBody>
      </p:sp>
    </p:spTree>
    <p:extLst>
      <p:ext uri="{BB962C8B-B14F-4D97-AF65-F5344CB8AC3E}">
        <p14:creationId xmlns:p14="http://schemas.microsoft.com/office/powerpoint/2010/main" val="140993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799" y="152400"/>
            <a:ext cx="8652641" cy="1143000"/>
          </a:xfrm>
        </p:spPr>
        <p:txBody>
          <a:bodyPr>
            <a:noAutofit/>
          </a:bodyPr>
          <a:lstStyle/>
          <a:p>
            <a:r>
              <a:rPr lang="en-US" sz="2800" b="1" kern="0" dirty="0" smtClean="0">
                <a:solidFill>
                  <a:srgbClr val="000308"/>
                </a:solidFill>
                <a:latin typeface="Tahoma" pitchFamily="34" charset="0"/>
                <a:ea typeface="Tahoma" pitchFamily="34" charset="0"/>
                <a:cs typeface="Tahoma" pitchFamily="34" charset="0"/>
              </a:rPr>
              <a:t>The Influenza Virologic Surveillance </a:t>
            </a:r>
            <a:br>
              <a:rPr lang="en-US" sz="2800" b="1" kern="0" dirty="0" smtClean="0">
                <a:solidFill>
                  <a:srgbClr val="000308"/>
                </a:solidFill>
                <a:latin typeface="Tahoma" pitchFamily="34" charset="0"/>
                <a:ea typeface="Tahoma" pitchFamily="34" charset="0"/>
                <a:cs typeface="Tahoma" pitchFamily="34" charset="0"/>
              </a:rPr>
            </a:br>
            <a:r>
              <a:rPr lang="en-US" sz="2800" b="1" kern="0" dirty="0" smtClean="0">
                <a:solidFill>
                  <a:srgbClr val="000308"/>
                </a:solidFill>
                <a:latin typeface="Tahoma" pitchFamily="34" charset="0"/>
                <a:ea typeface="Tahoma" pitchFamily="34" charset="0"/>
                <a:cs typeface="Tahoma" pitchFamily="34" charset="0"/>
              </a:rPr>
              <a:t>Right Size Roadmap</a:t>
            </a:r>
            <a:br>
              <a:rPr lang="en-US" sz="2800" b="1" kern="0" dirty="0" smtClean="0">
                <a:solidFill>
                  <a:srgbClr val="000308"/>
                </a:solidFill>
                <a:latin typeface="Tahoma" pitchFamily="34" charset="0"/>
                <a:ea typeface="Tahoma" pitchFamily="34" charset="0"/>
                <a:cs typeface="Tahoma" pitchFamily="34" charset="0"/>
              </a:rPr>
            </a:br>
            <a:r>
              <a:rPr lang="en-US" sz="2400" dirty="0">
                <a:solidFill>
                  <a:srgbClr val="CC0000"/>
                </a:solidFill>
              </a:rPr>
              <a:t>www.aphl.org/Right-Size-Influenza</a:t>
            </a:r>
            <a:endParaRPr lang="en-US" sz="2400" b="1" dirty="0">
              <a:solidFill>
                <a:srgbClr val="CC0000"/>
              </a:solidFill>
              <a:latin typeface="Tahoma" pitchFamily="34" charset="0"/>
              <a:ea typeface="Tahoma" pitchFamily="34" charset="0"/>
              <a:cs typeface="Tahoma" pitchFamily="34" charset="0"/>
            </a:endParaRPr>
          </a:p>
        </p:txBody>
      </p:sp>
      <p:sp>
        <p:nvSpPr>
          <p:cNvPr id="3" name="Content Placeholder 2"/>
          <p:cNvSpPr>
            <a:spLocks noGrp="1"/>
          </p:cNvSpPr>
          <p:nvPr>
            <p:ph idx="4294967295"/>
          </p:nvPr>
        </p:nvSpPr>
        <p:spPr>
          <a:xfrm>
            <a:off x="381000" y="1471612"/>
            <a:ext cx="5867400" cy="5157787"/>
          </a:xfrm>
        </p:spPr>
        <p:txBody>
          <a:bodyPr>
            <a:noAutofit/>
          </a:bodyPr>
          <a:lstStyle/>
          <a:p>
            <a:pPr marL="0" indent="0">
              <a:buNone/>
            </a:pPr>
            <a:r>
              <a:rPr lang="en-US" sz="2200" b="1" u="sng" dirty="0" smtClean="0">
                <a:solidFill>
                  <a:srgbClr val="008080"/>
                </a:solidFill>
                <a:latin typeface="Tahoma" pitchFamily="34" charset="0"/>
                <a:ea typeface="Tahoma" pitchFamily="34" charset="0"/>
                <a:cs typeface="Tahoma" pitchFamily="34" charset="0"/>
              </a:rPr>
              <a:t>Roadmap</a:t>
            </a:r>
            <a:r>
              <a:rPr lang="en-US" sz="2200" dirty="0" smtClean="0">
                <a:solidFill>
                  <a:srgbClr val="008080"/>
                </a:solidFill>
                <a:latin typeface="Tahoma" pitchFamily="34" charset="0"/>
                <a:ea typeface="Tahoma" pitchFamily="34" charset="0"/>
                <a:cs typeface="Tahoma" pitchFamily="34" charset="0"/>
              </a:rPr>
              <a:t> to achieve an effective virologic surveillance system:</a:t>
            </a:r>
          </a:p>
          <a:p>
            <a:pPr>
              <a:lnSpc>
                <a:spcPct val="110000"/>
              </a:lnSpc>
              <a:spcBef>
                <a:spcPts val="800"/>
              </a:spcBef>
            </a:pPr>
            <a:r>
              <a:rPr lang="en-US" sz="2000" b="1" u="sng" dirty="0" smtClean="0">
                <a:solidFill>
                  <a:srgbClr val="008080"/>
                </a:solidFill>
                <a:latin typeface="Tahoma" pitchFamily="34" charset="0"/>
                <a:ea typeface="Tahoma" pitchFamily="34" charset="0"/>
                <a:cs typeface="Tahoma" pitchFamily="34" charset="0"/>
              </a:rPr>
              <a:t>Requirements</a:t>
            </a:r>
            <a:r>
              <a:rPr lang="en-US" sz="2000" b="1" dirty="0" smtClean="0">
                <a:solidFill>
                  <a:srgbClr val="008080"/>
                </a:solidFill>
                <a:latin typeface="Tahoma" pitchFamily="34" charset="0"/>
                <a:ea typeface="Tahoma" pitchFamily="34" charset="0"/>
                <a:cs typeface="Tahoma" pitchFamily="34" charset="0"/>
              </a:rPr>
              <a:t>: </a:t>
            </a:r>
            <a:r>
              <a:rPr lang="en-US" sz="2000" dirty="0" smtClean="0">
                <a:solidFill>
                  <a:srgbClr val="008080"/>
                </a:solidFill>
                <a:latin typeface="Tahoma" pitchFamily="34" charset="0"/>
                <a:ea typeface="Tahoma" pitchFamily="34" charset="0"/>
                <a:cs typeface="Tahoma" pitchFamily="34" charset="0"/>
              </a:rPr>
              <a:t>define state and national virologic surveillance needs, and associated functional requirements of state and local public health laboratories.</a:t>
            </a:r>
          </a:p>
          <a:p>
            <a:pPr>
              <a:lnSpc>
                <a:spcPct val="110000"/>
              </a:lnSpc>
              <a:spcBef>
                <a:spcPts val="800"/>
              </a:spcBef>
            </a:pPr>
            <a:r>
              <a:rPr lang="en-US" sz="2000" b="1" u="sng" dirty="0" smtClean="0">
                <a:solidFill>
                  <a:srgbClr val="008080"/>
                </a:solidFill>
                <a:latin typeface="Tahoma" pitchFamily="34" charset="0"/>
                <a:ea typeface="Tahoma" pitchFamily="34" charset="0"/>
                <a:cs typeface="Tahoma" pitchFamily="34" charset="0"/>
              </a:rPr>
              <a:t>Implementation Guidance/toolkit </a:t>
            </a:r>
            <a:r>
              <a:rPr lang="en-US" sz="2000" dirty="0" smtClean="0">
                <a:solidFill>
                  <a:srgbClr val="008080"/>
                </a:solidFill>
                <a:latin typeface="Tahoma" pitchFamily="34" charset="0"/>
                <a:ea typeface="Tahoma" pitchFamily="34" charset="0"/>
                <a:cs typeface="Tahoma" pitchFamily="34" charset="0"/>
              </a:rPr>
              <a:t>for CDC, state  and local health departments and public health laboratories </a:t>
            </a:r>
          </a:p>
          <a:p>
            <a:pPr lvl="1">
              <a:lnSpc>
                <a:spcPct val="110000"/>
              </a:lnSpc>
              <a:spcBef>
                <a:spcPts val="800"/>
              </a:spcBef>
            </a:pPr>
            <a:r>
              <a:rPr lang="en-US" sz="2000" dirty="0" smtClean="0">
                <a:solidFill>
                  <a:srgbClr val="008080"/>
                </a:solidFill>
                <a:latin typeface="Tahoma" pitchFamily="34" charset="0"/>
                <a:ea typeface="Tahoma" pitchFamily="34" charset="0"/>
                <a:cs typeface="Tahoma" pitchFamily="34" charset="0"/>
              </a:rPr>
              <a:t>Help operationalize the requirements</a:t>
            </a:r>
          </a:p>
          <a:p>
            <a:pPr>
              <a:lnSpc>
                <a:spcPct val="110000"/>
              </a:lnSpc>
              <a:spcBef>
                <a:spcPts val="800"/>
              </a:spcBef>
            </a:pPr>
            <a:r>
              <a:rPr lang="en-US" sz="2000" b="1" u="sng" dirty="0" smtClean="0">
                <a:solidFill>
                  <a:srgbClr val="008080"/>
                </a:solidFill>
                <a:latin typeface="Tahoma" pitchFamily="34" charset="0"/>
                <a:ea typeface="Tahoma" pitchFamily="34" charset="0"/>
                <a:cs typeface="Tahoma" pitchFamily="34" charset="0"/>
              </a:rPr>
              <a:t>Sample Size Calculators</a:t>
            </a:r>
            <a:r>
              <a:rPr lang="en-US" sz="2000" b="1" dirty="0" smtClean="0">
                <a:solidFill>
                  <a:srgbClr val="008080"/>
                </a:solidFill>
                <a:latin typeface="Tahoma" pitchFamily="34" charset="0"/>
                <a:ea typeface="Tahoma" pitchFamily="34" charset="0"/>
                <a:cs typeface="Tahoma" pitchFamily="34" charset="0"/>
              </a:rPr>
              <a:t> </a:t>
            </a:r>
            <a:r>
              <a:rPr lang="en-US" sz="2000" dirty="0" smtClean="0">
                <a:solidFill>
                  <a:srgbClr val="008080"/>
                </a:solidFill>
                <a:latin typeface="Tahoma" pitchFamily="34" charset="0"/>
                <a:ea typeface="Tahoma" pitchFamily="34" charset="0"/>
                <a:cs typeface="Tahoma" pitchFamily="34" charset="0"/>
              </a:rPr>
              <a:t>to determine effective sample size needed to detect/monitor key virologic surveillance objectives</a:t>
            </a:r>
            <a:r>
              <a:rPr lang="en-US" sz="2000" dirty="0" smtClean="0">
                <a:solidFill>
                  <a:srgbClr val="008080"/>
                </a:solidFill>
                <a:latin typeface="Franklin Gothic Book" pitchFamily="34" charset="0"/>
                <a:cs typeface="Arial" pitchFamily="34" charset="0"/>
              </a:rPr>
              <a:t>. </a:t>
            </a:r>
            <a:endParaRPr lang="en-US" sz="2000" dirty="0">
              <a:solidFill>
                <a:srgbClr val="008080"/>
              </a:solidFill>
              <a:latin typeface="Franklin Gothic Book" pitchFamily="34" charset="0"/>
              <a:cs typeface="Arial" pitchFamily="34" charset="0"/>
            </a:endParaRPr>
          </a:p>
        </p:txBody>
      </p:sp>
      <p:pic>
        <p:nvPicPr>
          <p:cNvPr id="9" name="Picture 8"/>
          <p:cNvPicPr/>
          <p:nvPr/>
        </p:nvPicPr>
        <p:blipFill rotWithShape="1">
          <a:blip r:embed="rId3" cstate="email">
            <a:extLst>
              <a:ext uri="{28A0092B-C50C-407E-A947-70E740481C1C}">
                <a14:useLocalDpi xmlns:a14="http://schemas.microsoft.com/office/drawing/2010/main"/>
              </a:ext>
            </a:extLst>
          </a:blip>
          <a:srcRect/>
          <a:stretch/>
        </p:blipFill>
        <p:spPr bwMode="auto">
          <a:xfrm>
            <a:off x="6172200" y="1676400"/>
            <a:ext cx="2785241" cy="4038600"/>
          </a:xfrm>
          <a:prstGeom prst="rect">
            <a:avLst/>
          </a:prstGeom>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0"/>
          </p:nvPr>
        </p:nvSpPr>
        <p:spPr/>
        <p:txBody>
          <a:bodyPr/>
          <a:lstStyle/>
          <a:p>
            <a:fld id="{C2FA3F7E-CDF8-4CFF-884E-CAF604E0774B}" type="slidenum">
              <a:rPr lang="en-US" smtClean="0"/>
              <a:pPr/>
              <a:t>23</a:t>
            </a:fld>
            <a:endParaRPr lang="en-US"/>
          </a:p>
        </p:txBody>
      </p:sp>
    </p:spTree>
    <p:extLst>
      <p:ext uri="{BB962C8B-B14F-4D97-AF65-F5344CB8AC3E}">
        <p14:creationId xmlns:p14="http://schemas.microsoft.com/office/powerpoint/2010/main" val="2416187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en-US" sz="3200" b="1" dirty="0">
                <a:solidFill>
                  <a:srgbClr val="000308"/>
                </a:solidFill>
                <a:latin typeface="Tahoma" pitchFamily="34" charset="0"/>
                <a:ea typeface="Tahoma" pitchFamily="34" charset="0"/>
                <a:cs typeface="Tahoma" pitchFamily="34" charset="0"/>
              </a:rPr>
              <a:t>Right Size Influenza Virologic </a:t>
            </a:r>
            <a:r>
              <a:rPr lang="en-US" sz="3200" b="1" dirty="0" smtClean="0">
                <a:solidFill>
                  <a:srgbClr val="000308"/>
                </a:solidFill>
                <a:latin typeface="Tahoma" pitchFamily="34" charset="0"/>
                <a:ea typeface="Tahoma" pitchFamily="34" charset="0"/>
                <a:cs typeface="Tahoma" pitchFamily="34" charset="0"/>
              </a:rPr>
              <a:t/>
            </a:r>
            <a:br>
              <a:rPr lang="en-US" sz="3200" b="1" dirty="0" smtClean="0">
                <a:solidFill>
                  <a:srgbClr val="000308"/>
                </a:solidFill>
                <a:latin typeface="Tahoma" pitchFamily="34" charset="0"/>
                <a:ea typeface="Tahoma" pitchFamily="34" charset="0"/>
                <a:cs typeface="Tahoma" pitchFamily="34" charset="0"/>
              </a:rPr>
            </a:br>
            <a:r>
              <a:rPr lang="en-US" sz="3200" b="1" dirty="0" smtClean="0">
                <a:solidFill>
                  <a:srgbClr val="000308"/>
                </a:solidFill>
                <a:latin typeface="Tahoma" pitchFamily="34" charset="0"/>
                <a:ea typeface="Tahoma" pitchFamily="34" charset="0"/>
                <a:cs typeface="Tahoma" pitchFamily="34" charset="0"/>
              </a:rPr>
              <a:t>Surveillance Requirements</a:t>
            </a:r>
            <a:endParaRPr lang="en-US" sz="3200" b="1" dirty="0">
              <a:solidFill>
                <a:srgbClr val="000308"/>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152400" y="1524000"/>
            <a:ext cx="8458200" cy="4678363"/>
          </a:xfrm>
        </p:spPr>
        <p:txBody>
          <a:bodyPr>
            <a:normAutofit lnSpcReduction="10000"/>
          </a:bodyPr>
          <a:lstStyle/>
          <a:p>
            <a:pPr>
              <a:buClr>
                <a:srgbClr val="008080"/>
              </a:buClr>
            </a:pPr>
            <a:r>
              <a:rPr lang="en-US" sz="2800" dirty="0" smtClean="0">
                <a:solidFill>
                  <a:srgbClr val="008080"/>
                </a:solidFill>
                <a:latin typeface="Tahoma" pitchFamily="34" charset="0"/>
                <a:ea typeface="Tahoma" pitchFamily="34" charset="0"/>
                <a:cs typeface="Tahoma" pitchFamily="34" charset="0"/>
              </a:rPr>
              <a:t>Sampling (sample size and representativeness)</a:t>
            </a:r>
          </a:p>
          <a:p>
            <a:pPr>
              <a:buClr>
                <a:srgbClr val="008080"/>
              </a:buClr>
            </a:pPr>
            <a:r>
              <a:rPr lang="en-US" sz="2800" dirty="0" smtClean="0">
                <a:solidFill>
                  <a:srgbClr val="008080"/>
                </a:solidFill>
                <a:latin typeface="Tahoma" pitchFamily="34" charset="0"/>
                <a:ea typeface="Tahoma" pitchFamily="34" charset="0"/>
                <a:cs typeface="Tahoma" pitchFamily="34" charset="0"/>
              </a:rPr>
              <a:t>Laboratory Testing</a:t>
            </a:r>
          </a:p>
          <a:p>
            <a:pPr>
              <a:buClr>
                <a:srgbClr val="008080"/>
              </a:buClr>
            </a:pPr>
            <a:r>
              <a:rPr lang="en-US" sz="2800" dirty="0" smtClean="0">
                <a:solidFill>
                  <a:srgbClr val="008080"/>
                </a:solidFill>
                <a:latin typeface="Tahoma" pitchFamily="34" charset="0"/>
                <a:ea typeface="Tahoma" pitchFamily="34" charset="0"/>
                <a:cs typeface="Tahoma" pitchFamily="34" charset="0"/>
              </a:rPr>
              <a:t>Data Management</a:t>
            </a:r>
          </a:p>
          <a:p>
            <a:pPr>
              <a:buClr>
                <a:srgbClr val="C00000"/>
              </a:buClr>
            </a:pPr>
            <a:r>
              <a:rPr lang="en-US" sz="2800" dirty="0" smtClean="0">
                <a:solidFill>
                  <a:srgbClr val="C00000"/>
                </a:solidFill>
                <a:latin typeface="Tahoma" pitchFamily="34" charset="0"/>
                <a:ea typeface="Tahoma" pitchFamily="34" charset="0"/>
                <a:cs typeface="Tahoma" pitchFamily="34" charset="0"/>
              </a:rPr>
              <a:t>Partnerships and Communications</a:t>
            </a:r>
          </a:p>
          <a:p>
            <a:pPr>
              <a:buClr>
                <a:srgbClr val="008080"/>
              </a:buClr>
            </a:pPr>
            <a:r>
              <a:rPr lang="en-US" sz="2800" dirty="0" smtClean="0">
                <a:solidFill>
                  <a:srgbClr val="008080"/>
                </a:solidFill>
                <a:latin typeface="Tahoma" pitchFamily="34" charset="0"/>
                <a:ea typeface="Tahoma" pitchFamily="34" charset="0"/>
                <a:cs typeface="Tahoma" pitchFamily="34" charset="0"/>
              </a:rPr>
              <a:t>Quality Systems (performance metrics, benchmarks)</a:t>
            </a:r>
          </a:p>
          <a:p>
            <a:pPr>
              <a:buClr>
                <a:srgbClr val="008080"/>
              </a:buClr>
            </a:pPr>
            <a:r>
              <a:rPr lang="en-US" sz="2800" dirty="0" smtClean="0">
                <a:solidFill>
                  <a:srgbClr val="008080"/>
                </a:solidFill>
                <a:latin typeface="Tahoma" pitchFamily="34" charset="0"/>
                <a:ea typeface="Tahoma" pitchFamily="34" charset="0"/>
                <a:cs typeface="Tahoma" pitchFamily="34" charset="0"/>
              </a:rPr>
              <a:t>Surge (outbreaks, novel events, pandemics)</a:t>
            </a:r>
          </a:p>
          <a:p>
            <a:pPr>
              <a:buClr>
                <a:srgbClr val="008080"/>
              </a:buClr>
            </a:pPr>
            <a:r>
              <a:rPr lang="en-US" sz="2800" dirty="0" smtClean="0">
                <a:solidFill>
                  <a:srgbClr val="008080"/>
                </a:solidFill>
                <a:latin typeface="Tahoma" pitchFamily="34" charset="0"/>
                <a:ea typeface="Tahoma" pitchFamily="34" charset="0"/>
                <a:cs typeface="Tahoma" pitchFamily="34" charset="0"/>
              </a:rPr>
              <a:t>Financial Resources </a:t>
            </a:r>
          </a:p>
          <a:p>
            <a:pPr>
              <a:buNone/>
            </a:pPr>
            <a:endParaRPr lang="en-US" sz="1200" dirty="0" smtClean="0">
              <a:solidFill>
                <a:srgbClr val="008080"/>
              </a:solidFill>
              <a:cs typeface="Arial" pitchFamily="34" charset="0"/>
            </a:endParaRPr>
          </a:p>
          <a:p>
            <a:pPr>
              <a:buNone/>
            </a:pPr>
            <a:r>
              <a:rPr lang="en-US" sz="2000" b="1" i="1" dirty="0" smtClean="0">
                <a:solidFill>
                  <a:srgbClr val="008080"/>
                </a:solidFill>
              </a:rPr>
              <a:t>Requirements developed based on multiple engagements </a:t>
            </a:r>
          </a:p>
          <a:p>
            <a:pPr>
              <a:buNone/>
            </a:pPr>
            <a:r>
              <a:rPr lang="en-US" sz="2000" b="1" i="1" dirty="0" smtClean="0">
                <a:solidFill>
                  <a:srgbClr val="008080"/>
                </a:solidFill>
              </a:rPr>
              <a:t>over 2 years of stakeholder  (epi and lab) input</a:t>
            </a:r>
            <a:r>
              <a:rPr lang="en-US" sz="2000" i="1" dirty="0" smtClean="0">
                <a:solidFill>
                  <a:srgbClr val="008080"/>
                </a:solidFill>
              </a:rPr>
              <a:t>. </a:t>
            </a:r>
          </a:p>
          <a:p>
            <a:endParaRPr lang="en-US" sz="2800" dirty="0">
              <a:cs typeface="Arial" pitchFamily="34" charset="0"/>
            </a:endParaRPr>
          </a:p>
        </p:txBody>
      </p:sp>
      <p:sp>
        <p:nvSpPr>
          <p:cNvPr id="5" name="Slide Number Placeholder 4"/>
          <p:cNvSpPr>
            <a:spLocks noGrp="1"/>
          </p:cNvSpPr>
          <p:nvPr>
            <p:ph type="sldNum" sz="quarter" idx="10"/>
          </p:nvPr>
        </p:nvSpPr>
        <p:spPr/>
        <p:txBody>
          <a:bodyPr/>
          <a:lstStyle/>
          <a:p>
            <a:fld id="{4B4738E4-4F3B-41DE-9828-8E9C6C66FE48}" type="slidenum">
              <a:rPr lang="en-US" smtClean="0"/>
              <a:pPr/>
              <a:t>24</a:t>
            </a:fld>
            <a:endParaRPr lang="en-US"/>
          </a:p>
        </p:txBody>
      </p:sp>
    </p:spTree>
    <p:extLst>
      <p:ext uri="{BB962C8B-B14F-4D97-AF65-F5344CB8AC3E}">
        <p14:creationId xmlns:p14="http://schemas.microsoft.com/office/powerpoint/2010/main" val="3386699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228600"/>
            <a:ext cx="8458200" cy="1143000"/>
          </a:xfrm>
        </p:spPr>
        <p:txBody>
          <a:bodyPr/>
          <a:lstStyle/>
          <a:p>
            <a:r>
              <a:rPr lang="en-US" b="0" dirty="0" smtClean="0">
                <a:solidFill>
                  <a:srgbClr val="000308"/>
                </a:solidFill>
                <a:latin typeface="Tahoma" pitchFamily="34" charset="0"/>
                <a:ea typeface="Tahoma" pitchFamily="34" charset="0"/>
                <a:cs typeface="Tahoma" pitchFamily="34" charset="0"/>
              </a:rPr>
              <a:t>The Importance of </a:t>
            </a:r>
            <a:r>
              <a:rPr lang="en-US" i="1" dirty="0" smtClean="0">
                <a:solidFill>
                  <a:srgbClr val="000308"/>
                </a:solidFill>
                <a:latin typeface="Tahoma" pitchFamily="34" charset="0"/>
                <a:ea typeface="Tahoma" pitchFamily="34" charset="0"/>
                <a:cs typeface="Tahoma" pitchFamily="34" charset="0"/>
              </a:rPr>
              <a:t>Partnerships and Communication </a:t>
            </a:r>
            <a:r>
              <a:rPr lang="en-US" b="0" dirty="0" smtClean="0">
                <a:solidFill>
                  <a:srgbClr val="000308"/>
                </a:solidFill>
                <a:latin typeface="Tahoma" pitchFamily="34" charset="0"/>
                <a:ea typeface="Tahoma" pitchFamily="34" charset="0"/>
                <a:cs typeface="Tahoma" pitchFamily="34" charset="0"/>
              </a:rPr>
              <a:t>in</a:t>
            </a:r>
            <a:r>
              <a:rPr lang="en-US" sz="3200" b="0" dirty="0" smtClean="0">
                <a:solidFill>
                  <a:srgbClr val="000308"/>
                </a:solidFill>
                <a:latin typeface="Tahoma" pitchFamily="34" charset="0"/>
                <a:ea typeface="Tahoma" pitchFamily="34" charset="0"/>
                <a:cs typeface="Tahoma" pitchFamily="34" charset="0"/>
              </a:rPr>
              <a:t> </a:t>
            </a:r>
            <a:r>
              <a:rPr lang="en-US" b="0" dirty="0" smtClean="0">
                <a:solidFill>
                  <a:srgbClr val="000308"/>
                </a:solidFill>
                <a:latin typeface="Tahoma" pitchFamily="34" charset="0"/>
                <a:ea typeface="Tahoma" pitchFamily="34" charset="0"/>
                <a:cs typeface="Tahoma" pitchFamily="34" charset="0"/>
              </a:rPr>
              <a:t>Influenza</a:t>
            </a:r>
            <a:r>
              <a:rPr lang="en-US" sz="3200" b="0" dirty="0" smtClean="0">
                <a:solidFill>
                  <a:srgbClr val="000308"/>
                </a:solidFill>
                <a:latin typeface="Tahoma" pitchFamily="34" charset="0"/>
                <a:ea typeface="Tahoma" pitchFamily="34" charset="0"/>
                <a:cs typeface="Tahoma" pitchFamily="34" charset="0"/>
              </a:rPr>
              <a:t> </a:t>
            </a:r>
            <a:r>
              <a:rPr lang="en-US" b="0" dirty="0">
                <a:solidFill>
                  <a:srgbClr val="000308"/>
                </a:solidFill>
                <a:latin typeface="Tahoma" pitchFamily="34" charset="0"/>
                <a:ea typeface="Tahoma" pitchFamily="34" charset="0"/>
                <a:cs typeface="Tahoma" pitchFamily="34" charset="0"/>
              </a:rPr>
              <a:t>S</a:t>
            </a:r>
            <a:r>
              <a:rPr lang="en-US" sz="3200" b="0" dirty="0" smtClean="0">
                <a:solidFill>
                  <a:srgbClr val="000308"/>
                </a:solidFill>
                <a:latin typeface="Tahoma" pitchFamily="34" charset="0"/>
                <a:ea typeface="Tahoma" pitchFamily="34" charset="0"/>
                <a:cs typeface="Tahoma" pitchFamily="34" charset="0"/>
              </a:rPr>
              <a:t>urveillance</a:t>
            </a:r>
            <a:endParaRPr lang="en-US" sz="3200" b="0" dirty="0">
              <a:solidFill>
                <a:schemeClr val="tx1"/>
              </a:solidFill>
              <a:latin typeface="Tahoma" pitchFamily="34" charset="0"/>
              <a:ea typeface="Tahoma" pitchFamily="34" charset="0"/>
              <a:cs typeface="Tahoma" pitchFamily="34" charset="0"/>
            </a:endParaRPr>
          </a:p>
        </p:txBody>
      </p:sp>
      <p:sp>
        <p:nvSpPr>
          <p:cNvPr id="10" name="Content Placeholder 2"/>
          <p:cNvSpPr>
            <a:spLocks noGrp="1"/>
          </p:cNvSpPr>
          <p:nvPr>
            <p:ph idx="1"/>
          </p:nvPr>
        </p:nvSpPr>
        <p:spPr>
          <a:xfrm>
            <a:off x="442913" y="1524001"/>
            <a:ext cx="8174917" cy="5055870"/>
          </a:xfrm>
        </p:spPr>
        <p:txBody>
          <a:bodyPr/>
          <a:lstStyle/>
          <a:p>
            <a:pPr marL="0" indent="0">
              <a:buNone/>
            </a:pPr>
            <a:r>
              <a:rPr lang="en-US" sz="3200" u="sng" dirty="0" smtClean="0">
                <a:solidFill>
                  <a:srgbClr val="006F7C"/>
                </a:solidFill>
                <a:latin typeface="Tahoma" pitchFamily="34" charset="0"/>
                <a:ea typeface="Tahoma" pitchFamily="34" charset="0"/>
                <a:cs typeface="Tahoma" pitchFamily="34" charset="0"/>
              </a:rPr>
              <a:t>Partnerships &amp; Communication Section</a:t>
            </a:r>
          </a:p>
          <a:p>
            <a:pPr marL="0" indent="0">
              <a:buNone/>
            </a:pPr>
            <a:endParaRPr lang="en-US" sz="2800" dirty="0" smtClean="0">
              <a:solidFill>
                <a:srgbClr val="006F7C"/>
              </a:solidFill>
              <a:latin typeface="Tahoma" pitchFamily="34" charset="0"/>
              <a:ea typeface="Tahoma" pitchFamily="34" charset="0"/>
              <a:cs typeface="Tahoma" pitchFamily="34" charset="0"/>
            </a:endParaRPr>
          </a:p>
          <a:p>
            <a:pPr marL="0" indent="0">
              <a:buNone/>
            </a:pPr>
            <a:r>
              <a:rPr lang="en-US" sz="2800" dirty="0" smtClean="0">
                <a:solidFill>
                  <a:srgbClr val="006F7C"/>
                </a:solidFill>
                <a:latin typeface="Tahoma" pitchFamily="34" charset="0"/>
                <a:ea typeface="Tahoma" pitchFamily="34" charset="0"/>
                <a:cs typeface="Tahoma" pitchFamily="34" charset="0"/>
              </a:rPr>
              <a:t>“A strong PHL/epidemiology/</a:t>
            </a:r>
          </a:p>
          <a:p>
            <a:pPr marL="0" indent="0">
              <a:buNone/>
            </a:pPr>
            <a:r>
              <a:rPr lang="en-US" sz="2800" dirty="0" smtClean="0">
                <a:solidFill>
                  <a:srgbClr val="006F7C"/>
                </a:solidFill>
                <a:latin typeface="Tahoma" pitchFamily="34" charset="0"/>
                <a:ea typeface="Tahoma" pitchFamily="34" charset="0"/>
                <a:cs typeface="Tahoma" pitchFamily="34" charset="0"/>
              </a:rPr>
              <a:t>clinical-commercial-academic laboratory</a:t>
            </a:r>
          </a:p>
          <a:p>
            <a:pPr marL="0" indent="0">
              <a:buNone/>
            </a:pPr>
            <a:r>
              <a:rPr lang="en-US" sz="2800" dirty="0" smtClean="0">
                <a:solidFill>
                  <a:srgbClr val="006F7C"/>
                </a:solidFill>
                <a:latin typeface="Tahoma" pitchFamily="34" charset="0"/>
                <a:ea typeface="Tahoma" pitchFamily="34" charset="0"/>
                <a:cs typeface="Tahoma" pitchFamily="34" charset="0"/>
              </a:rPr>
              <a:t>partnership will support the </a:t>
            </a:r>
          </a:p>
          <a:p>
            <a:pPr marL="0" indent="0">
              <a:buNone/>
            </a:pPr>
            <a:r>
              <a:rPr lang="en-US" sz="2800" dirty="0" smtClean="0">
                <a:solidFill>
                  <a:srgbClr val="006F7C"/>
                </a:solidFill>
                <a:latin typeface="Tahoma" pitchFamily="34" charset="0"/>
                <a:ea typeface="Tahoma" pitchFamily="34" charset="0"/>
                <a:cs typeface="Tahoma" pitchFamily="34" charset="0"/>
              </a:rPr>
              <a:t>formation of an </a:t>
            </a:r>
            <a:r>
              <a:rPr lang="en-US" sz="2800" i="1" dirty="0" smtClean="0">
                <a:solidFill>
                  <a:srgbClr val="C00000"/>
                </a:solidFill>
                <a:latin typeface="Tahoma" pitchFamily="34" charset="0"/>
                <a:ea typeface="Tahoma" pitchFamily="34" charset="0"/>
                <a:cs typeface="Tahoma" pitchFamily="34" charset="0"/>
              </a:rPr>
              <a:t>effective specimen</a:t>
            </a:r>
          </a:p>
          <a:p>
            <a:pPr marL="0" indent="0">
              <a:buNone/>
            </a:pPr>
            <a:r>
              <a:rPr lang="en-US" sz="2800" i="1" dirty="0">
                <a:solidFill>
                  <a:srgbClr val="C00000"/>
                </a:solidFill>
                <a:latin typeface="Tahoma" pitchFamily="34" charset="0"/>
                <a:ea typeface="Tahoma" pitchFamily="34" charset="0"/>
                <a:cs typeface="Tahoma" pitchFamily="34" charset="0"/>
              </a:rPr>
              <a:t>s</a:t>
            </a:r>
            <a:r>
              <a:rPr lang="en-US" sz="2800" i="1" dirty="0" smtClean="0">
                <a:solidFill>
                  <a:srgbClr val="C00000"/>
                </a:solidFill>
                <a:latin typeface="Tahoma" pitchFamily="34" charset="0"/>
                <a:ea typeface="Tahoma" pitchFamily="34" charset="0"/>
                <a:cs typeface="Tahoma" pitchFamily="34" charset="0"/>
              </a:rPr>
              <a:t>ubmitter network </a:t>
            </a:r>
            <a:r>
              <a:rPr lang="en-US" sz="2800" dirty="0" smtClean="0">
                <a:solidFill>
                  <a:srgbClr val="006F7C"/>
                </a:solidFill>
                <a:latin typeface="Tahoma" pitchFamily="34" charset="0"/>
                <a:ea typeface="Tahoma" pitchFamily="34" charset="0"/>
                <a:cs typeface="Tahoma" pitchFamily="34" charset="0"/>
              </a:rPr>
              <a:t>and </a:t>
            </a:r>
            <a:r>
              <a:rPr lang="en-US" sz="2800" i="1" dirty="0" smtClean="0">
                <a:solidFill>
                  <a:srgbClr val="006F7C"/>
                </a:solidFill>
                <a:latin typeface="Tahoma" pitchFamily="34" charset="0"/>
                <a:ea typeface="Tahoma" pitchFamily="34" charset="0"/>
                <a:cs typeface="Tahoma" pitchFamily="34" charset="0"/>
              </a:rPr>
              <a:t>enhance </a:t>
            </a:r>
          </a:p>
          <a:p>
            <a:pPr marL="0" indent="0">
              <a:buNone/>
            </a:pPr>
            <a:r>
              <a:rPr lang="en-US" sz="2800" i="1" dirty="0" smtClean="0">
                <a:solidFill>
                  <a:srgbClr val="C00000"/>
                </a:solidFill>
                <a:latin typeface="Tahoma" pitchFamily="34" charset="0"/>
                <a:ea typeface="Tahoma" pitchFamily="34" charset="0"/>
                <a:cs typeface="Tahoma" pitchFamily="34" charset="0"/>
              </a:rPr>
              <a:t>information sharing </a:t>
            </a:r>
            <a:r>
              <a:rPr lang="en-US" sz="2800" i="1" dirty="0" smtClean="0">
                <a:solidFill>
                  <a:srgbClr val="008080"/>
                </a:solidFill>
                <a:latin typeface="Tahoma" pitchFamily="34" charset="0"/>
                <a:ea typeface="Tahoma" pitchFamily="34" charset="0"/>
                <a:cs typeface="Tahoma" pitchFamily="34" charset="0"/>
              </a:rPr>
              <a:t>and</a:t>
            </a:r>
            <a:r>
              <a:rPr lang="en-US" sz="2800" i="1" dirty="0" smtClean="0">
                <a:solidFill>
                  <a:srgbClr val="C00000"/>
                </a:solidFill>
                <a:latin typeface="Tahoma" pitchFamily="34" charset="0"/>
                <a:ea typeface="Tahoma" pitchFamily="34" charset="0"/>
                <a:cs typeface="Tahoma" pitchFamily="34" charset="0"/>
              </a:rPr>
              <a:t> outbreak response.</a:t>
            </a:r>
            <a:r>
              <a:rPr lang="en-US" sz="2800" i="1" dirty="0" smtClean="0">
                <a:solidFill>
                  <a:srgbClr val="006F7C"/>
                </a:solidFill>
                <a:latin typeface="Tahoma" pitchFamily="34" charset="0"/>
                <a:ea typeface="Tahoma" pitchFamily="34" charset="0"/>
                <a:cs typeface="Tahoma" pitchFamily="34" charset="0"/>
              </a:rPr>
              <a:t>”</a:t>
            </a:r>
          </a:p>
          <a:p>
            <a:pPr marL="0" indent="0">
              <a:buNone/>
            </a:pPr>
            <a:endParaRPr lang="en-US" sz="3200" b="1" dirty="0" smtClean="0">
              <a:solidFill>
                <a:srgbClr val="006F7C"/>
              </a:solidFill>
            </a:endParaRPr>
          </a:p>
        </p:txBody>
      </p:sp>
      <p:sp>
        <p:nvSpPr>
          <p:cNvPr id="2" name="Rectangle 1"/>
          <p:cNvSpPr/>
          <p:nvPr/>
        </p:nvSpPr>
        <p:spPr>
          <a:xfrm>
            <a:off x="5963182" y="1714194"/>
            <a:ext cx="3843422" cy="646331"/>
          </a:xfrm>
          <a:prstGeom prst="rect">
            <a:avLst/>
          </a:prstGeom>
        </p:spPr>
        <p:txBody>
          <a:bodyPr wrap="square">
            <a:spAutoFit/>
          </a:bodyPr>
          <a:lstStyle/>
          <a:p>
            <a:r>
              <a:rPr lang="en-US" b="1" dirty="0" smtClean="0">
                <a:solidFill>
                  <a:srgbClr val="00A0AF"/>
                </a:solidFill>
                <a:cs typeface="Arial" pitchFamily="34" charset="0"/>
              </a:rPr>
              <a:t>                    </a:t>
            </a:r>
          </a:p>
          <a:p>
            <a:endParaRPr lang="en-US" b="1" dirty="0">
              <a:solidFill>
                <a:srgbClr val="004F57"/>
              </a:solidFill>
              <a:cs typeface="Arial" pitchFamily="34" charset="0"/>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907566" y="2209800"/>
            <a:ext cx="1954653" cy="2483778"/>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0"/>
          </p:nvPr>
        </p:nvSpPr>
        <p:spPr/>
        <p:txBody>
          <a:bodyPr/>
          <a:lstStyle/>
          <a:p>
            <a:fld id="{4B4738E4-4F3B-41DE-9828-8E9C6C66FE48}" type="slidenum">
              <a:rPr lang="en-US" smtClean="0"/>
              <a:pPr/>
              <a:t>25</a:t>
            </a:fld>
            <a:endParaRPr lang="en-US"/>
          </a:p>
        </p:txBody>
      </p:sp>
    </p:spTree>
    <p:extLst>
      <p:ext uri="{BB962C8B-B14F-4D97-AF65-F5344CB8AC3E}">
        <p14:creationId xmlns:p14="http://schemas.microsoft.com/office/powerpoint/2010/main" val="1270204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2875" y="228600"/>
            <a:ext cx="8786813" cy="1143000"/>
          </a:xfrm>
        </p:spPr>
        <p:txBody>
          <a:bodyPr/>
          <a:lstStyle/>
          <a:p>
            <a:r>
              <a:rPr lang="en-US" sz="3200" b="1" dirty="0" smtClean="0">
                <a:solidFill>
                  <a:srgbClr val="000308"/>
                </a:solidFill>
                <a:latin typeface="Tahoma" pitchFamily="34" charset="0"/>
                <a:ea typeface="Tahoma" pitchFamily="34" charset="0"/>
                <a:cs typeface="Tahoma" pitchFamily="34" charset="0"/>
              </a:rPr>
              <a:t>How Can the PHL-Clinical </a:t>
            </a:r>
            <a:r>
              <a:rPr lang="en-US" dirty="0">
                <a:solidFill>
                  <a:srgbClr val="000308"/>
                </a:solidFill>
                <a:latin typeface="Tahoma" pitchFamily="34" charset="0"/>
                <a:ea typeface="Tahoma" pitchFamily="34" charset="0"/>
                <a:cs typeface="Tahoma" pitchFamily="34" charset="0"/>
              </a:rPr>
              <a:t>L</a:t>
            </a:r>
            <a:r>
              <a:rPr lang="en-US" sz="3200" b="1" dirty="0" smtClean="0">
                <a:solidFill>
                  <a:srgbClr val="000308"/>
                </a:solidFill>
                <a:latin typeface="Tahoma" pitchFamily="34" charset="0"/>
                <a:ea typeface="Tahoma" pitchFamily="34" charset="0"/>
                <a:cs typeface="Tahoma" pitchFamily="34" charset="0"/>
              </a:rPr>
              <a:t>ab </a:t>
            </a:r>
            <a:r>
              <a:rPr lang="en-US" dirty="0">
                <a:solidFill>
                  <a:srgbClr val="000308"/>
                </a:solidFill>
                <a:latin typeface="Tahoma" pitchFamily="34" charset="0"/>
                <a:ea typeface="Tahoma" pitchFamily="34" charset="0"/>
                <a:cs typeface="Tahoma" pitchFamily="34" charset="0"/>
              </a:rPr>
              <a:t>P</a:t>
            </a:r>
            <a:r>
              <a:rPr lang="en-US" sz="3200" b="1" dirty="0" smtClean="0">
                <a:solidFill>
                  <a:srgbClr val="000308"/>
                </a:solidFill>
                <a:latin typeface="Tahoma" pitchFamily="34" charset="0"/>
                <a:ea typeface="Tahoma" pitchFamily="34" charset="0"/>
                <a:cs typeface="Tahoma" pitchFamily="34" charset="0"/>
              </a:rPr>
              <a:t>artnership </a:t>
            </a:r>
            <a:r>
              <a:rPr lang="en-US" dirty="0">
                <a:solidFill>
                  <a:srgbClr val="000308"/>
                </a:solidFill>
                <a:latin typeface="Tahoma" pitchFamily="34" charset="0"/>
                <a:ea typeface="Tahoma" pitchFamily="34" charset="0"/>
                <a:cs typeface="Tahoma" pitchFamily="34" charset="0"/>
              </a:rPr>
              <a:t>B</a:t>
            </a:r>
            <a:r>
              <a:rPr lang="en-US" sz="3200" b="1" dirty="0" smtClean="0">
                <a:solidFill>
                  <a:srgbClr val="000308"/>
                </a:solidFill>
                <a:latin typeface="Tahoma" pitchFamily="34" charset="0"/>
                <a:ea typeface="Tahoma" pitchFamily="34" charset="0"/>
                <a:cs typeface="Tahoma" pitchFamily="34" charset="0"/>
              </a:rPr>
              <a:t>enefit  Influenza </a:t>
            </a:r>
            <a:r>
              <a:rPr lang="en-US" dirty="0">
                <a:solidFill>
                  <a:srgbClr val="000308"/>
                </a:solidFill>
                <a:latin typeface="Tahoma" pitchFamily="34" charset="0"/>
                <a:ea typeface="Tahoma" pitchFamily="34" charset="0"/>
                <a:cs typeface="Tahoma" pitchFamily="34" charset="0"/>
              </a:rPr>
              <a:t>S</a:t>
            </a:r>
            <a:r>
              <a:rPr lang="en-US" sz="3200" b="1" dirty="0" smtClean="0">
                <a:solidFill>
                  <a:srgbClr val="000308"/>
                </a:solidFill>
                <a:latin typeface="Tahoma" pitchFamily="34" charset="0"/>
                <a:ea typeface="Tahoma" pitchFamily="34" charset="0"/>
                <a:cs typeface="Tahoma" pitchFamily="34" charset="0"/>
              </a:rPr>
              <a:t>urveillance?</a:t>
            </a:r>
            <a:endParaRPr lang="en-US" sz="3200" b="1" dirty="0">
              <a:solidFill>
                <a:srgbClr val="000308"/>
              </a:solidFill>
              <a:latin typeface="Tahoma" pitchFamily="34" charset="0"/>
              <a:ea typeface="Tahoma" pitchFamily="34" charset="0"/>
              <a:cs typeface="Tahoma" pitchFamily="34" charset="0"/>
            </a:endParaRPr>
          </a:p>
        </p:txBody>
      </p:sp>
      <p:sp>
        <p:nvSpPr>
          <p:cNvPr id="10" name="Content Placeholder 2"/>
          <p:cNvSpPr>
            <a:spLocks noGrp="1"/>
          </p:cNvSpPr>
          <p:nvPr>
            <p:ph idx="1"/>
          </p:nvPr>
        </p:nvSpPr>
        <p:spPr>
          <a:xfrm>
            <a:off x="457200" y="1524001"/>
            <a:ext cx="8160630" cy="5055870"/>
          </a:xfrm>
        </p:spPr>
        <p:txBody>
          <a:bodyPr/>
          <a:lstStyle/>
          <a:p>
            <a:pPr>
              <a:buClr>
                <a:srgbClr val="990000"/>
              </a:buClr>
              <a:buFont typeface="Arial" pitchFamily="34" charset="0"/>
              <a:buChar char="•"/>
            </a:pPr>
            <a:r>
              <a:rPr lang="en-US" b="1" dirty="0" smtClean="0">
                <a:solidFill>
                  <a:srgbClr val="990000"/>
                </a:solidFill>
                <a:latin typeface="Tahoma" pitchFamily="34" charset="0"/>
                <a:ea typeface="Tahoma" pitchFamily="34" charset="0"/>
                <a:cs typeface="Tahoma" pitchFamily="34" charset="0"/>
              </a:rPr>
              <a:t>The LRN</a:t>
            </a:r>
          </a:p>
          <a:p>
            <a:pPr lvl="1">
              <a:buClr>
                <a:srgbClr val="990000"/>
              </a:buClr>
              <a:buFont typeface="Arial" pitchFamily="34" charset="0"/>
              <a:buChar char="•"/>
            </a:pPr>
            <a:r>
              <a:rPr lang="en-US" sz="3200" dirty="0" smtClean="0">
                <a:solidFill>
                  <a:srgbClr val="990000"/>
                </a:solidFill>
                <a:latin typeface="Tahoma" pitchFamily="34" charset="0"/>
                <a:ea typeface="Tahoma" pitchFamily="34" charset="0"/>
                <a:cs typeface="Tahoma" pitchFamily="34" charset="0"/>
              </a:rPr>
              <a:t>The original purpose</a:t>
            </a:r>
          </a:p>
          <a:p>
            <a:pPr lvl="1">
              <a:buClr>
                <a:srgbClr val="990000"/>
              </a:buClr>
              <a:buFont typeface="Arial" pitchFamily="34" charset="0"/>
              <a:buChar char="•"/>
            </a:pPr>
            <a:r>
              <a:rPr lang="en-US" sz="3200" dirty="0" smtClean="0">
                <a:solidFill>
                  <a:srgbClr val="990000"/>
                </a:solidFill>
                <a:latin typeface="Tahoma" pitchFamily="34" charset="0"/>
                <a:ea typeface="Tahoma" pitchFamily="34" charset="0"/>
                <a:cs typeface="Tahoma" pitchFamily="34" charset="0"/>
              </a:rPr>
              <a:t>“All hazards”</a:t>
            </a:r>
          </a:p>
          <a:p>
            <a:pPr lvl="1">
              <a:buClr>
                <a:srgbClr val="990000"/>
              </a:buClr>
              <a:buFont typeface="Arial" pitchFamily="34" charset="0"/>
              <a:buChar char="•"/>
            </a:pPr>
            <a:r>
              <a:rPr lang="en-US" sz="3200" dirty="0" smtClean="0">
                <a:solidFill>
                  <a:srgbClr val="990000"/>
                </a:solidFill>
                <a:latin typeface="Tahoma" pitchFamily="34" charset="0"/>
                <a:ea typeface="Tahoma" pitchFamily="34" charset="0"/>
                <a:cs typeface="Tahoma" pitchFamily="34" charset="0"/>
              </a:rPr>
              <a:t>Past impacts on influenza </a:t>
            </a:r>
          </a:p>
          <a:p>
            <a:pPr lvl="2">
              <a:buClr>
                <a:srgbClr val="990000"/>
              </a:buClr>
              <a:buFont typeface="Arial" pitchFamily="34" charset="0"/>
              <a:buChar char="•"/>
            </a:pPr>
            <a:r>
              <a:rPr lang="en-US" sz="2800" dirty="0" smtClean="0">
                <a:solidFill>
                  <a:srgbClr val="990000"/>
                </a:solidFill>
                <a:latin typeface="Tahoma" pitchFamily="34" charset="0"/>
                <a:ea typeface="Tahoma" pitchFamily="34" charset="0"/>
                <a:cs typeface="Tahoma" pitchFamily="34" charset="0"/>
              </a:rPr>
              <a:t>Routine surveillance</a:t>
            </a:r>
          </a:p>
          <a:p>
            <a:pPr lvl="2">
              <a:buClr>
                <a:srgbClr val="990000"/>
              </a:buClr>
              <a:buFont typeface="Arial" pitchFamily="34" charset="0"/>
              <a:buChar char="•"/>
            </a:pPr>
            <a:r>
              <a:rPr lang="en-US" sz="2800" dirty="0" smtClean="0">
                <a:solidFill>
                  <a:srgbClr val="990000"/>
                </a:solidFill>
                <a:latin typeface="Tahoma" pitchFamily="34" charset="0"/>
                <a:ea typeface="Tahoma" pitchFamily="34" charset="0"/>
                <a:cs typeface="Tahoma" pitchFamily="34" charset="0"/>
              </a:rPr>
              <a:t>2009 pandemic response</a:t>
            </a:r>
          </a:p>
          <a:p>
            <a:pPr lvl="2">
              <a:buClr>
                <a:srgbClr val="990000"/>
              </a:buClr>
              <a:buFont typeface="Arial" pitchFamily="34" charset="0"/>
              <a:buChar char="•"/>
            </a:pPr>
            <a:r>
              <a:rPr lang="en-US" sz="2800" dirty="0" smtClean="0">
                <a:solidFill>
                  <a:srgbClr val="990000"/>
                </a:solidFill>
                <a:latin typeface="Tahoma" pitchFamily="34" charset="0"/>
                <a:ea typeface="Tahoma" pitchFamily="34" charset="0"/>
                <a:cs typeface="Tahoma" pitchFamily="34" charset="0"/>
              </a:rPr>
              <a:t>2012 H3N2v outbreak</a:t>
            </a: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248400" y="1872734"/>
            <a:ext cx="2323334" cy="2630696"/>
          </a:xfrm>
          <a:prstGeom prst="rect">
            <a:avLst/>
          </a:prstGeom>
        </p:spPr>
      </p:pic>
      <p:sp>
        <p:nvSpPr>
          <p:cNvPr id="2" name="Rectangle 1"/>
          <p:cNvSpPr/>
          <p:nvPr/>
        </p:nvSpPr>
        <p:spPr>
          <a:xfrm>
            <a:off x="6477000" y="1688068"/>
            <a:ext cx="3329604" cy="646331"/>
          </a:xfrm>
          <a:prstGeom prst="rect">
            <a:avLst/>
          </a:prstGeom>
        </p:spPr>
        <p:txBody>
          <a:bodyPr wrap="square">
            <a:spAutoFit/>
          </a:bodyPr>
          <a:lstStyle/>
          <a:p>
            <a:r>
              <a:rPr lang="en-US" b="1" dirty="0" smtClean="0">
                <a:cs typeface="Arial" pitchFamily="34" charset="0"/>
              </a:rPr>
              <a:t>                     </a:t>
            </a:r>
          </a:p>
          <a:p>
            <a:r>
              <a:rPr lang="en-US" b="1" dirty="0">
                <a:solidFill>
                  <a:schemeClr val="tx2"/>
                </a:solidFill>
                <a:cs typeface="Arial" pitchFamily="34" charset="0"/>
              </a:rPr>
              <a:t> </a:t>
            </a:r>
            <a:r>
              <a:rPr lang="en-US" b="1" dirty="0" smtClean="0">
                <a:solidFill>
                  <a:schemeClr val="tx2"/>
                </a:solidFill>
                <a:cs typeface="Arial" pitchFamily="34" charset="0"/>
              </a:rPr>
              <a:t>                 The </a:t>
            </a:r>
            <a:r>
              <a:rPr lang="en-US" b="1" dirty="0">
                <a:solidFill>
                  <a:schemeClr val="tx2"/>
                </a:solidFill>
                <a:cs typeface="Arial" pitchFamily="34" charset="0"/>
              </a:rPr>
              <a:t>LRN</a:t>
            </a:r>
          </a:p>
        </p:txBody>
      </p:sp>
      <p:sp>
        <p:nvSpPr>
          <p:cNvPr id="3" name="Slide Number Placeholder 2"/>
          <p:cNvSpPr>
            <a:spLocks noGrp="1"/>
          </p:cNvSpPr>
          <p:nvPr>
            <p:ph type="sldNum" sz="quarter" idx="10"/>
          </p:nvPr>
        </p:nvSpPr>
        <p:spPr/>
        <p:txBody>
          <a:bodyPr/>
          <a:lstStyle/>
          <a:p>
            <a:fld id="{4B4738E4-4F3B-41DE-9828-8E9C6C66FE48}" type="slidenum">
              <a:rPr lang="en-US" smtClean="0"/>
              <a:pPr/>
              <a:t>26</a:t>
            </a:fld>
            <a:endParaRPr lang="en-US"/>
          </a:p>
        </p:txBody>
      </p:sp>
    </p:spTree>
    <p:extLst>
      <p:ext uri="{BB962C8B-B14F-4D97-AF65-F5344CB8AC3E}">
        <p14:creationId xmlns:p14="http://schemas.microsoft.com/office/powerpoint/2010/main" val="1025005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7163" y="228600"/>
            <a:ext cx="8858250" cy="1143000"/>
          </a:xfrm>
        </p:spPr>
        <p:txBody>
          <a:bodyPr/>
          <a:lstStyle/>
          <a:p>
            <a:r>
              <a:rPr lang="en-US" sz="3200" b="1" dirty="0" smtClean="0">
                <a:solidFill>
                  <a:srgbClr val="000308"/>
                </a:solidFill>
                <a:latin typeface="Tahoma" pitchFamily="34" charset="0"/>
                <a:ea typeface="Tahoma" pitchFamily="34" charset="0"/>
                <a:cs typeface="Tahoma" pitchFamily="34" charset="0"/>
              </a:rPr>
              <a:t>How Can the PHL-Clinical </a:t>
            </a:r>
            <a:r>
              <a:rPr lang="en-US" dirty="0">
                <a:solidFill>
                  <a:srgbClr val="000308"/>
                </a:solidFill>
                <a:latin typeface="Tahoma" pitchFamily="34" charset="0"/>
                <a:ea typeface="Tahoma" pitchFamily="34" charset="0"/>
                <a:cs typeface="Tahoma" pitchFamily="34" charset="0"/>
              </a:rPr>
              <a:t>L</a:t>
            </a:r>
            <a:r>
              <a:rPr lang="en-US" sz="3200" b="1" dirty="0" smtClean="0">
                <a:solidFill>
                  <a:srgbClr val="000308"/>
                </a:solidFill>
                <a:latin typeface="Tahoma" pitchFamily="34" charset="0"/>
                <a:ea typeface="Tahoma" pitchFamily="34" charset="0"/>
                <a:cs typeface="Tahoma" pitchFamily="34" charset="0"/>
              </a:rPr>
              <a:t>ab </a:t>
            </a:r>
            <a:r>
              <a:rPr lang="en-US" dirty="0">
                <a:solidFill>
                  <a:srgbClr val="000308"/>
                </a:solidFill>
                <a:latin typeface="Tahoma" pitchFamily="34" charset="0"/>
                <a:ea typeface="Tahoma" pitchFamily="34" charset="0"/>
                <a:cs typeface="Tahoma" pitchFamily="34" charset="0"/>
              </a:rPr>
              <a:t>P</a:t>
            </a:r>
            <a:r>
              <a:rPr lang="en-US" sz="3200" b="1" dirty="0" smtClean="0">
                <a:solidFill>
                  <a:srgbClr val="000308"/>
                </a:solidFill>
                <a:latin typeface="Tahoma" pitchFamily="34" charset="0"/>
                <a:ea typeface="Tahoma" pitchFamily="34" charset="0"/>
                <a:cs typeface="Tahoma" pitchFamily="34" charset="0"/>
              </a:rPr>
              <a:t>artnership </a:t>
            </a:r>
            <a:r>
              <a:rPr lang="en-US" dirty="0">
                <a:solidFill>
                  <a:srgbClr val="000308"/>
                </a:solidFill>
                <a:latin typeface="Tahoma" pitchFamily="34" charset="0"/>
                <a:ea typeface="Tahoma" pitchFamily="34" charset="0"/>
                <a:cs typeface="Tahoma" pitchFamily="34" charset="0"/>
              </a:rPr>
              <a:t>B</a:t>
            </a:r>
            <a:r>
              <a:rPr lang="en-US" sz="3200" b="1" dirty="0" smtClean="0">
                <a:solidFill>
                  <a:srgbClr val="000308"/>
                </a:solidFill>
                <a:latin typeface="Tahoma" pitchFamily="34" charset="0"/>
                <a:ea typeface="Tahoma" pitchFamily="34" charset="0"/>
                <a:cs typeface="Tahoma" pitchFamily="34" charset="0"/>
              </a:rPr>
              <a:t>enefit  </a:t>
            </a:r>
            <a:r>
              <a:rPr lang="en-US" dirty="0">
                <a:solidFill>
                  <a:srgbClr val="000308"/>
                </a:solidFill>
                <a:latin typeface="Tahoma" pitchFamily="34" charset="0"/>
                <a:ea typeface="Tahoma" pitchFamily="34" charset="0"/>
                <a:cs typeface="Tahoma" pitchFamily="34" charset="0"/>
              </a:rPr>
              <a:t>I</a:t>
            </a:r>
            <a:r>
              <a:rPr lang="en-US" dirty="0" smtClean="0">
                <a:solidFill>
                  <a:srgbClr val="000308"/>
                </a:solidFill>
                <a:latin typeface="Tahoma" pitchFamily="34" charset="0"/>
                <a:ea typeface="Tahoma" pitchFamily="34" charset="0"/>
                <a:cs typeface="Tahoma" pitchFamily="34" charset="0"/>
              </a:rPr>
              <a:t>nfluenza</a:t>
            </a:r>
            <a:r>
              <a:rPr lang="en-US" sz="3200" b="1" dirty="0" smtClean="0">
                <a:solidFill>
                  <a:srgbClr val="000308"/>
                </a:solidFill>
                <a:latin typeface="Tahoma" pitchFamily="34" charset="0"/>
                <a:ea typeface="Tahoma" pitchFamily="34" charset="0"/>
                <a:cs typeface="Tahoma" pitchFamily="34" charset="0"/>
              </a:rPr>
              <a:t> </a:t>
            </a:r>
            <a:r>
              <a:rPr lang="en-US" dirty="0">
                <a:solidFill>
                  <a:srgbClr val="000308"/>
                </a:solidFill>
                <a:latin typeface="Tahoma" pitchFamily="34" charset="0"/>
                <a:ea typeface="Tahoma" pitchFamily="34" charset="0"/>
                <a:cs typeface="Tahoma" pitchFamily="34" charset="0"/>
              </a:rPr>
              <a:t>S</a:t>
            </a:r>
            <a:r>
              <a:rPr lang="en-US" sz="3200" b="1" dirty="0" smtClean="0">
                <a:solidFill>
                  <a:srgbClr val="000308"/>
                </a:solidFill>
                <a:latin typeface="Tahoma" pitchFamily="34" charset="0"/>
                <a:ea typeface="Tahoma" pitchFamily="34" charset="0"/>
                <a:cs typeface="Tahoma" pitchFamily="34" charset="0"/>
              </a:rPr>
              <a:t>urveillance?</a:t>
            </a:r>
            <a:endParaRPr lang="en-US" sz="3200" b="1" dirty="0">
              <a:solidFill>
                <a:srgbClr val="000308"/>
              </a:solidFill>
              <a:latin typeface="Tahoma" pitchFamily="34" charset="0"/>
              <a:ea typeface="Tahoma" pitchFamily="34" charset="0"/>
              <a:cs typeface="Tahoma" pitchFamily="34" charset="0"/>
            </a:endParaRPr>
          </a:p>
        </p:txBody>
      </p:sp>
      <p:sp>
        <p:nvSpPr>
          <p:cNvPr id="10" name="Content Placeholder 2"/>
          <p:cNvSpPr>
            <a:spLocks noGrp="1"/>
          </p:cNvSpPr>
          <p:nvPr>
            <p:ph idx="1"/>
          </p:nvPr>
        </p:nvSpPr>
        <p:spPr>
          <a:xfrm>
            <a:off x="457200" y="1524001"/>
            <a:ext cx="8160630" cy="5055870"/>
          </a:xfrm>
        </p:spPr>
        <p:txBody>
          <a:bodyPr/>
          <a:lstStyle/>
          <a:p>
            <a:pPr>
              <a:buClr>
                <a:srgbClr val="008080"/>
              </a:buClr>
            </a:pPr>
            <a:r>
              <a:rPr lang="en-US" b="1" dirty="0" smtClean="0">
                <a:solidFill>
                  <a:srgbClr val="006F7C"/>
                </a:solidFill>
                <a:latin typeface="Tahoma" pitchFamily="34" charset="0"/>
                <a:ea typeface="Tahoma" pitchFamily="34" charset="0"/>
                <a:cs typeface="Tahoma" pitchFamily="34" charset="0"/>
              </a:rPr>
              <a:t>LRN</a:t>
            </a:r>
          </a:p>
          <a:p>
            <a:pPr>
              <a:buClr>
                <a:srgbClr val="990000"/>
              </a:buClr>
            </a:pPr>
            <a:r>
              <a:rPr lang="en-US" b="1" dirty="0" smtClean="0">
                <a:solidFill>
                  <a:srgbClr val="990000"/>
                </a:solidFill>
                <a:latin typeface="Tahoma" pitchFamily="34" charset="0"/>
                <a:ea typeface="Tahoma" pitchFamily="34" charset="0"/>
                <a:cs typeface="Tahoma" pitchFamily="34" charset="0"/>
              </a:rPr>
              <a:t>Diagnostic technologies available</a:t>
            </a:r>
          </a:p>
          <a:p>
            <a:pPr lvl="1">
              <a:buClr>
                <a:srgbClr val="990000"/>
              </a:buClr>
              <a:buFont typeface="Arial" panose="020B0604020202020204" pitchFamily="34" charset="0"/>
              <a:buChar char="•"/>
            </a:pPr>
            <a:r>
              <a:rPr lang="en-US" sz="3200" b="1" dirty="0" smtClean="0">
                <a:solidFill>
                  <a:srgbClr val="990000"/>
                </a:solidFill>
                <a:latin typeface="Tahoma" pitchFamily="34" charset="0"/>
                <a:ea typeface="Tahoma" pitchFamily="34" charset="0"/>
                <a:cs typeface="Tahoma" pitchFamily="34" charset="0"/>
              </a:rPr>
              <a:t>Influenza </a:t>
            </a:r>
            <a:r>
              <a:rPr lang="en-US" sz="3200" b="1" dirty="0" err="1" smtClean="0">
                <a:solidFill>
                  <a:srgbClr val="990000"/>
                </a:solidFill>
                <a:latin typeface="Tahoma" pitchFamily="34" charset="0"/>
                <a:ea typeface="Tahoma" pitchFamily="34" charset="0"/>
                <a:cs typeface="Tahoma" pitchFamily="34" charset="0"/>
              </a:rPr>
              <a:t>rRT</a:t>
            </a:r>
            <a:r>
              <a:rPr lang="en-US" sz="3200" b="1" dirty="0" smtClean="0">
                <a:solidFill>
                  <a:srgbClr val="990000"/>
                </a:solidFill>
                <a:latin typeface="Tahoma" pitchFamily="34" charset="0"/>
                <a:ea typeface="Tahoma" pitchFamily="34" charset="0"/>
                <a:cs typeface="Tahoma" pitchFamily="34" charset="0"/>
              </a:rPr>
              <a:t>- PCR</a:t>
            </a:r>
          </a:p>
          <a:p>
            <a:pPr lvl="2">
              <a:buClr>
                <a:srgbClr val="990000"/>
              </a:buClr>
              <a:buFont typeface="Arial" panose="020B0604020202020204" pitchFamily="34" charset="0"/>
              <a:buChar char="•"/>
            </a:pPr>
            <a:r>
              <a:rPr lang="en-US" sz="2800" b="1" dirty="0" smtClean="0">
                <a:solidFill>
                  <a:srgbClr val="990000"/>
                </a:solidFill>
                <a:latin typeface="Tahoma" pitchFamily="34" charset="0"/>
                <a:ea typeface="Tahoma" pitchFamily="34" charset="0"/>
                <a:cs typeface="Tahoma" pitchFamily="34" charset="0"/>
              </a:rPr>
              <a:t>PHLs</a:t>
            </a:r>
          </a:p>
          <a:p>
            <a:pPr lvl="2">
              <a:buClr>
                <a:srgbClr val="990000"/>
              </a:buClr>
              <a:buFont typeface="Arial" panose="020B0604020202020204" pitchFamily="34" charset="0"/>
              <a:buChar char="•"/>
            </a:pPr>
            <a:r>
              <a:rPr lang="en-US" sz="2800" b="1" dirty="0" smtClean="0">
                <a:solidFill>
                  <a:srgbClr val="990000"/>
                </a:solidFill>
                <a:latin typeface="Tahoma" pitchFamily="34" charset="0"/>
                <a:ea typeface="Tahoma" pitchFamily="34" charset="0"/>
                <a:cs typeface="Tahoma" pitchFamily="34" charset="0"/>
              </a:rPr>
              <a:t>Clinical laboratories</a:t>
            </a:r>
            <a:r>
              <a:rPr lang="en-US" b="1" dirty="0" smtClean="0">
                <a:solidFill>
                  <a:srgbClr val="990000"/>
                </a:solidFill>
                <a:latin typeface="Tahoma" pitchFamily="34" charset="0"/>
                <a:ea typeface="Tahoma" pitchFamily="34" charset="0"/>
                <a:cs typeface="Tahoma" pitchFamily="34" charset="0"/>
              </a:rPr>
              <a:t> </a:t>
            </a:r>
          </a:p>
          <a:p>
            <a:pPr lvl="1">
              <a:buFont typeface="Arial" panose="020B0604020202020204" pitchFamily="34" charset="0"/>
              <a:buChar char="•"/>
            </a:pPr>
            <a:endParaRPr lang="en-US" sz="3200" dirty="0" smtClean="0">
              <a:solidFill>
                <a:srgbClr val="006F7C"/>
              </a:solidFill>
              <a:latin typeface="Tahoma" pitchFamily="34" charset="0"/>
              <a:ea typeface="Tahoma" pitchFamily="34" charset="0"/>
              <a:cs typeface="Tahoma" pitchFamily="34" charset="0"/>
            </a:endParaRPr>
          </a:p>
        </p:txBody>
      </p:sp>
      <p:sp>
        <p:nvSpPr>
          <p:cNvPr id="2" name="Rectangle 1"/>
          <p:cNvSpPr/>
          <p:nvPr/>
        </p:nvSpPr>
        <p:spPr>
          <a:xfrm>
            <a:off x="6477000" y="1688068"/>
            <a:ext cx="3329604" cy="369332"/>
          </a:xfrm>
          <a:prstGeom prst="rect">
            <a:avLst/>
          </a:prstGeom>
        </p:spPr>
        <p:txBody>
          <a:bodyPr wrap="square">
            <a:spAutoFit/>
          </a:bodyPr>
          <a:lstStyle/>
          <a:p>
            <a:r>
              <a:rPr lang="en-US" b="1" dirty="0" smtClean="0">
                <a:solidFill>
                  <a:srgbClr val="00A0AF"/>
                </a:solidFill>
                <a:cs typeface="Arial" pitchFamily="34" charset="0"/>
              </a:rPr>
              <a:t>                     </a:t>
            </a:r>
          </a:p>
        </p:txBody>
      </p:sp>
      <p:sp>
        <p:nvSpPr>
          <p:cNvPr id="3" name="Slide Number Placeholder 2"/>
          <p:cNvSpPr>
            <a:spLocks noGrp="1"/>
          </p:cNvSpPr>
          <p:nvPr>
            <p:ph type="sldNum" sz="quarter" idx="10"/>
          </p:nvPr>
        </p:nvSpPr>
        <p:spPr/>
        <p:txBody>
          <a:bodyPr/>
          <a:lstStyle/>
          <a:p>
            <a:fld id="{4B4738E4-4F3B-41DE-9828-8E9C6C66FE48}" type="slidenum">
              <a:rPr lang="en-US" smtClean="0"/>
              <a:pPr/>
              <a:t>27</a:t>
            </a:fld>
            <a:endParaRPr lang="en-US"/>
          </a:p>
        </p:txBody>
      </p:sp>
    </p:spTree>
    <p:extLst>
      <p:ext uri="{BB962C8B-B14F-4D97-AF65-F5344CB8AC3E}">
        <p14:creationId xmlns:p14="http://schemas.microsoft.com/office/powerpoint/2010/main" val="669461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8" y="679450"/>
            <a:ext cx="8316912" cy="768350"/>
          </a:xfrm>
        </p:spPr>
        <p:txBody>
          <a:bodyPr/>
          <a:lstStyle/>
          <a:p>
            <a:r>
              <a:rPr lang="en-US" sz="2800" b="0" dirty="0">
                <a:solidFill>
                  <a:srgbClr val="000308"/>
                </a:solidFill>
                <a:latin typeface="Tahoma" pitchFamily="34" charset="0"/>
                <a:ea typeface="Tahoma" pitchFamily="34" charset="0"/>
                <a:cs typeface="Tahoma" pitchFamily="34" charset="0"/>
              </a:rPr>
              <a:t>Commercially </a:t>
            </a:r>
            <a:r>
              <a:rPr lang="en-US" sz="2800" b="0" dirty="0" smtClean="0">
                <a:solidFill>
                  <a:srgbClr val="000308"/>
                </a:solidFill>
                <a:latin typeface="Tahoma" pitchFamily="34" charset="0"/>
                <a:ea typeface="Tahoma" pitchFamily="34" charset="0"/>
                <a:cs typeface="Tahoma" pitchFamily="34" charset="0"/>
              </a:rPr>
              <a:t>Available FDA-cleared </a:t>
            </a:r>
            <a:r>
              <a:rPr lang="en-US" sz="2800" b="0" dirty="0">
                <a:solidFill>
                  <a:srgbClr val="000308"/>
                </a:solidFill>
                <a:latin typeface="Tahoma" pitchFamily="34" charset="0"/>
                <a:ea typeface="Tahoma" pitchFamily="34" charset="0"/>
                <a:cs typeface="Tahoma" pitchFamily="34" charset="0"/>
              </a:rPr>
              <a:t>Molecular Assays for Influenza </a:t>
            </a:r>
            <a:r>
              <a:rPr lang="en-US" sz="2800" b="0" dirty="0" smtClean="0">
                <a:solidFill>
                  <a:srgbClr val="000308"/>
                </a:solidFill>
                <a:latin typeface="Tahoma" pitchFamily="34" charset="0"/>
                <a:ea typeface="Tahoma" pitchFamily="34" charset="0"/>
                <a:cs typeface="Tahoma" pitchFamily="34" charset="0"/>
              </a:rPr>
              <a:t>Viruses – </a:t>
            </a:r>
            <a:r>
              <a:rPr lang="en-US" sz="2800" dirty="0" smtClean="0">
                <a:solidFill>
                  <a:srgbClr val="990000"/>
                </a:solidFill>
                <a:latin typeface="Tahoma" pitchFamily="34" charset="0"/>
                <a:ea typeface="Tahoma" pitchFamily="34" charset="0"/>
                <a:cs typeface="Tahoma" pitchFamily="34" charset="0"/>
              </a:rPr>
              <a:t>More Tests</a:t>
            </a:r>
            <a:r>
              <a:rPr lang="en-US" sz="3200" dirty="0">
                <a:solidFill>
                  <a:srgbClr val="000308"/>
                </a:solidFill>
                <a:latin typeface="Tahoma" pitchFamily="34" charset="0"/>
                <a:ea typeface="Tahoma" pitchFamily="34" charset="0"/>
                <a:cs typeface="Tahoma" pitchFamily="34" charset="0"/>
              </a:rPr>
              <a:t/>
            </a:r>
            <a:br>
              <a:rPr lang="en-US" sz="3200" dirty="0">
                <a:solidFill>
                  <a:srgbClr val="000308"/>
                </a:solidFill>
                <a:latin typeface="Tahoma" pitchFamily="34" charset="0"/>
                <a:ea typeface="Tahoma" pitchFamily="34" charset="0"/>
                <a:cs typeface="Tahoma" pitchFamily="34" charset="0"/>
              </a:rPr>
            </a:br>
            <a:r>
              <a:rPr lang="en-US" sz="2000" b="0" dirty="0">
                <a:solidFill>
                  <a:srgbClr val="990000"/>
                </a:solidFill>
                <a:latin typeface="Tahoma" pitchFamily="34" charset="0"/>
                <a:ea typeface="Tahoma" pitchFamily="34" charset="0"/>
                <a:cs typeface="Tahoma" pitchFamily="34" charset="0"/>
              </a:rPr>
              <a:t>http://www.cdc.gov/flu/professionals/diagnosis/molecular-assays.htm</a:t>
            </a:r>
            <a:endParaRPr lang="en-US" sz="2000" b="0" dirty="0">
              <a:solidFill>
                <a:srgbClr val="990000"/>
              </a:solidFill>
            </a:endParaRPr>
          </a:p>
        </p:txBody>
      </p:sp>
      <p:sp>
        <p:nvSpPr>
          <p:cNvPr id="3" name="Content Placeholder 2"/>
          <p:cNvSpPr>
            <a:spLocks noGrp="1"/>
          </p:cNvSpPr>
          <p:nvPr>
            <p:ph idx="1"/>
          </p:nvPr>
        </p:nvSpPr>
        <p:spPr/>
        <p:txBody>
          <a:bodyPr/>
          <a:lstStyle/>
          <a:p>
            <a:endParaRPr lang="en-US" dirty="0">
              <a:solidFill>
                <a:srgbClr val="000308"/>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4245" y="1719262"/>
            <a:ext cx="3593783" cy="276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3247" y="4486275"/>
            <a:ext cx="3573780" cy="222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0"/>
          </p:nvPr>
        </p:nvSpPr>
        <p:spPr/>
        <p:txBody>
          <a:bodyPr/>
          <a:lstStyle/>
          <a:p>
            <a:fld id="{4B4738E4-4F3B-41DE-9828-8E9C6C66FE48}" type="slidenum">
              <a:rPr lang="en-US" smtClean="0"/>
              <a:pPr/>
              <a:t>28</a:t>
            </a:fld>
            <a:endParaRPr lang="en-US"/>
          </a:p>
        </p:txBody>
      </p:sp>
    </p:spTree>
    <p:extLst>
      <p:ext uri="{BB962C8B-B14F-4D97-AF65-F5344CB8AC3E}">
        <p14:creationId xmlns:p14="http://schemas.microsoft.com/office/powerpoint/2010/main" val="1600023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rgbClr val="000308"/>
                </a:solidFill>
                <a:latin typeface="Tahoma" pitchFamily="34" charset="0"/>
                <a:ea typeface="Tahoma" pitchFamily="34" charset="0"/>
                <a:cs typeface="Tahoma" pitchFamily="34" charset="0"/>
              </a:rPr>
              <a:t>Commercially </a:t>
            </a:r>
            <a:r>
              <a:rPr lang="en-US" sz="2800" b="0" dirty="0" smtClean="0">
                <a:solidFill>
                  <a:srgbClr val="000308"/>
                </a:solidFill>
                <a:latin typeface="Tahoma" pitchFamily="34" charset="0"/>
                <a:ea typeface="Tahoma" pitchFamily="34" charset="0"/>
                <a:cs typeface="Tahoma" pitchFamily="34" charset="0"/>
              </a:rPr>
              <a:t>Available FDA-cleared </a:t>
            </a:r>
            <a:r>
              <a:rPr lang="en-US" sz="2800" b="0" dirty="0">
                <a:solidFill>
                  <a:srgbClr val="000308"/>
                </a:solidFill>
                <a:latin typeface="Tahoma" pitchFamily="34" charset="0"/>
                <a:ea typeface="Tahoma" pitchFamily="34" charset="0"/>
                <a:cs typeface="Tahoma" pitchFamily="34" charset="0"/>
              </a:rPr>
              <a:t>Molecular Assays for Influenza </a:t>
            </a:r>
            <a:r>
              <a:rPr lang="en-US" sz="2800" b="0" dirty="0" smtClean="0">
                <a:solidFill>
                  <a:srgbClr val="000308"/>
                </a:solidFill>
                <a:latin typeface="Tahoma" pitchFamily="34" charset="0"/>
                <a:ea typeface="Tahoma" pitchFamily="34" charset="0"/>
                <a:cs typeface="Tahoma" pitchFamily="34" charset="0"/>
              </a:rPr>
              <a:t>Viruses -  </a:t>
            </a:r>
            <a:r>
              <a:rPr lang="en-US" sz="3200" b="1" dirty="0" smtClean="0">
                <a:solidFill>
                  <a:srgbClr val="990000"/>
                </a:solidFill>
                <a:latin typeface="Tahoma" pitchFamily="34" charset="0"/>
                <a:ea typeface="Tahoma" pitchFamily="34" charset="0"/>
                <a:cs typeface="Tahoma" pitchFamily="34" charset="0"/>
              </a:rPr>
              <a:t>More and More Labs Using Them </a:t>
            </a:r>
            <a:endParaRPr lang="en-US" b="1" u="sng" dirty="0">
              <a:solidFill>
                <a:srgbClr val="00B050"/>
              </a:solidFill>
            </a:endParaRPr>
          </a:p>
        </p:txBody>
      </p:sp>
      <p:sp>
        <p:nvSpPr>
          <p:cNvPr id="8" name="Content Placeholder 7"/>
          <p:cNvSpPr>
            <a:spLocks noGrp="1"/>
          </p:cNvSpPr>
          <p:nvPr>
            <p:ph idx="1"/>
          </p:nvPr>
        </p:nvSpPr>
        <p:spPr/>
        <p:txBody>
          <a:bodyPr/>
          <a:lstStyle/>
          <a:p>
            <a:endParaRPr lang="en-US" dirty="0"/>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887" y="1964470"/>
            <a:ext cx="4122896" cy="361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5850" y="2153303"/>
            <a:ext cx="4136136" cy="324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4B4738E4-4F3B-41DE-9828-8E9C6C66FE48}" type="slidenum">
              <a:rPr lang="en-US" smtClean="0"/>
              <a:pPr/>
              <a:t>29</a:t>
            </a:fld>
            <a:endParaRPr lang="en-US"/>
          </a:p>
        </p:txBody>
      </p:sp>
    </p:spTree>
    <p:extLst>
      <p:ext uri="{BB962C8B-B14F-4D97-AF65-F5344CB8AC3E}">
        <p14:creationId xmlns:p14="http://schemas.microsoft.com/office/powerpoint/2010/main" val="394679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655638" y="376238"/>
            <a:ext cx="7877175" cy="700087"/>
          </a:xfrm>
        </p:spPr>
        <p:txBody>
          <a:bodyPr/>
          <a:lstStyle/>
          <a:p>
            <a:pPr algn="ctr"/>
            <a:r>
              <a:rPr lang="en-US" altLang="en-US" dirty="0" smtClean="0">
                <a:solidFill>
                  <a:schemeClr val="tx1"/>
                </a:solidFill>
                <a:cs typeface="Tahoma" pitchFamily="34" charset="0"/>
              </a:rPr>
              <a:t>Influenza</a:t>
            </a:r>
            <a:br>
              <a:rPr lang="en-US" altLang="en-US" dirty="0" smtClean="0">
                <a:solidFill>
                  <a:schemeClr val="tx1"/>
                </a:solidFill>
                <a:cs typeface="Tahoma" pitchFamily="34" charset="0"/>
              </a:rPr>
            </a:br>
            <a:r>
              <a:rPr lang="en-US" altLang="en-US" i="1" dirty="0" smtClean="0">
                <a:solidFill>
                  <a:schemeClr val="tx1"/>
                </a:solidFill>
                <a:cs typeface="Tahoma" pitchFamily="34" charset="0"/>
              </a:rPr>
              <a:t>The Latest </a:t>
            </a:r>
            <a:r>
              <a:rPr lang="en-US" altLang="en-US" i="1" dirty="0">
                <a:solidFill>
                  <a:schemeClr val="tx1"/>
                </a:solidFill>
                <a:cs typeface="Tahoma" pitchFamily="34" charset="0"/>
              </a:rPr>
              <a:t>I</a:t>
            </a:r>
            <a:r>
              <a:rPr lang="en-US" altLang="en-US" i="1" dirty="0" smtClean="0">
                <a:solidFill>
                  <a:schemeClr val="tx1"/>
                </a:solidFill>
                <a:cs typeface="Tahoma" pitchFamily="34" charset="0"/>
              </a:rPr>
              <a:t>nformation</a:t>
            </a:r>
            <a:endParaRPr lang="en-US" altLang="en-US" i="1" dirty="0" smtClean="0">
              <a:solidFill>
                <a:srgbClr val="006666"/>
              </a:solidFill>
              <a:cs typeface="Tahoma" pitchFamily="34" charset="0"/>
            </a:endParaRPr>
          </a:p>
        </p:txBody>
      </p:sp>
      <p:sp>
        <p:nvSpPr>
          <p:cNvPr id="40963" name="TextBox 5"/>
          <p:cNvSpPr txBox="1">
            <a:spLocks noChangeArrowheads="1"/>
          </p:cNvSpPr>
          <p:nvPr/>
        </p:nvSpPr>
        <p:spPr bwMode="auto">
          <a:xfrm>
            <a:off x="1337186" y="1395976"/>
            <a:ext cx="61943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r>
              <a:rPr lang="en-US" altLang="en-US" sz="2000" b="1" dirty="0" smtClean="0">
                <a:solidFill>
                  <a:srgbClr val="990000"/>
                </a:solidFill>
              </a:rPr>
              <a:t>    http</a:t>
            </a:r>
            <a:r>
              <a:rPr lang="en-US" altLang="en-US" sz="2000" b="1" dirty="0">
                <a:solidFill>
                  <a:srgbClr val="990000"/>
                </a:solidFill>
              </a:rPr>
              <a:t>://www.cdc.gov/flu/professionals/index.htm</a:t>
            </a:r>
            <a:endParaRPr lang="en-US" altLang="en-US" sz="2000" b="1" dirty="0">
              <a:solidFill>
                <a:srgbClr val="990000"/>
              </a:solidFill>
              <a:latin typeface="Tahoma" pitchFamily="34" charset="0"/>
              <a:cs typeface="Tahoma" pitchFamily="34" charset="0"/>
            </a:endParaRPr>
          </a:p>
        </p:txBody>
      </p:sp>
      <p:sp>
        <p:nvSpPr>
          <p:cNvPr id="2" name="Content Placeholder 1"/>
          <p:cNvSpPr>
            <a:spLocks noGrp="1"/>
          </p:cNvSpPr>
          <p:nvPr>
            <p:ph idx="1"/>
          </p:nvPr>
        </p:nvSpPr>
        <p:spPr/>
        <p:txBody>
          <a:bodyPr/>
          <a:lstStyle/>
          <a:p>
            <a:pPr marL="0" indent="0">
              <a:buNone/>
            </a:pPr>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9974" y="1796086"/>
            <a:ext cx="5486400"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fld id="{4B4738E4-4F3B-41DE-9828-8E9C6C66FE48}" type="slidenum">
              <a:rPr lang="en-US" smtClean="0"/>
              <a:pPr/>
              <a:t>3</a:t>
            </a:fld>
            <a:endParaRPr lang="en-US"/>
          </a:p>
        </p:txBody>
      </p:sp>
    </p:spTree>
    <p:extLst>
      <p:ext uri="{BB962C8B-B14F-4D97-AF65-F5344CB8AC3E}">
        <p14:creationId xmlns:p14="http://schemas.microsoft.com/office/powerpoint/2010/main" val="463567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7163" y="228600"/>
            <a:ext cx="8801100" cy="1143000"/>
          </a:xfrm>
        </p:spPr>
        <p:txBody>
          <a:bodyPr/>
          <a:lstStyle/>
          <a:p>
            <a:r>
              <a:rPr lang="en-US" sz="3200" b="1" dirty="0" smtClean="0">
                <a:solidFill>
                  <a:srgbClr val="000308"/>
                </a:solidFill>
                <a:latin typeface="Tahoma" pitchFamily="34" charset="0"/>
                <a:ea typeface="Tahoma" pitchFamily="34" charset="0"/>
                <a:cs typeface="Tahoma" pitchFamily="34" charset="0"/>
              </a:rPr>
              <a:t>How Can the PHL-Clinical </a:t>
            </a:r>
            <a:r>
              <a:rPr lang="en-US" dirty="0">
                <a:solidFill>
                  <a:srgbClr val="000308"/>
                </a:solidFill>
                <a:latin typeface="Tahoma" pitchFamily="34" charset="0"/>
                <a:ea typeface="Tahoma" pitchFamily="34" charset="0"/>
                <a:cs typeface="Tahoma" pitchFamily="34" charset="0"/>
              </a:rPr>
              <a:t>L</a:t>
            </a:r>
            <a:r>
              <a:rPr lang="en-US" sz="3200" b="1" dirty="0" smtClean="0">
                <a:solidFill>
                  <a:srgbClr val="000308"/>
                </a:solidFill>
                <a:latin typeface="Tahoma" pitchFamily="34" charset="0"/>
                <a:ea typeface="Tahoma" pitchFamily="34" charset="0"/>
                <a:cs typeface="Tahoma" pitchFamily="34" charset="0"/>
              </a:rPr>
              <a:t>ab </a:t>
            </a:r>
            <a:r>
              <a:rPr lang="en-US" dirty="0">
                <a:solidFill>
                  <a:srgbClr val="000308"/>
                </a:solidFill>
                <a:latin typeface="Tahoma" pitchFamily="34" charset="0"/>
                <a:ea typeface="Tahoma" pitchFamily="34" charset="0"/>
                <a:cs typeface="Tahoma" pitchFamily="34" charset="0"/>
              </a:rPr>
              <a:t>P</a:t>
            </a:r>
            <a:r>
              <a:rPr lang="en-US" sz="3200" b="1" dirty="0" smtClean="0">
                <a:solidFill>
                  <a:srgbClr val="000308"/>
                </a:solidFill>
                <a:latin typeface="Tahoma" pitchFamily="34" charset="0"/>
                <a:ea typeface="Tahoma" pitchFamily="34" charset="0"/>
                <a:cs typeface="Tahoma" pitchFamily="34" charset="0"/>
              </a:rPr>
              <a:t>artnership </a:t>
            </a:r>
            <a:r>
              <a:rPr lang="en-US" dirty="0">
                <a:solidFill>
                  <a:srgbClr val="000308"/>
                </a:solidFill>
                <a:latin typeface="Tahoma" pitchFamily="34" charset="0"/>
                <a:ea typeface="Tahoma" pitchFamily="34" charset="0"/>
                <a:cs typeface="Tahoma" pitchFamily="34" charset="0"/>
              </a:rPr>
              <a:t>B</a:t>
            </a:r>
            <a:r>
              <a:rPr lang="en-US" sz="3200" b="1" dirty="0" smtClean="0">
                <a:solidFill>
                  <a:srgbClr val="000308"/>
                </a:solidFill>
                <a:latin typeface="Tahoma" pitchFamily="34" charset="0"/>
                <a:ea typeface="Tahoma" pitchFamily="34" charset="0"/>
                <a:cs typeface="Tahoma" pitchFamily="34" charset="0"/>
              </a:rPr>
              <a:t>enefit Influenza </a:t>
            </a:r>
            <a:r>
              <a:rPr lang="en-US" dirty="0">
                <a:solidFill>
                  <a:srgbClr val="000308"/>
                </a:solidFill>
                <a:latin typeface="Tahoma" pitchFamily="34" charset="0"/>
                <a:ea typeface="Tahoma" pitchFamily="34" charset="0"/>
                <a:cs typeface="Tahoma" pitchFamily="34" charset="0"/>
              </a:rPr>
              <a:t>S</a:t>
            </a:r>
            <a:r>
              <a:rPr lang="en-US" sz="3200" b="1" dirty="0" smtClean="0">
                <a:solidFill>
                  <a:srgbClr val="000308"/>
                </a:solidFill>
                <a:latin typeface="Tahoma" pitchFamily="34" charset="0"/>
                <a:ea typeface="Tahoma" pitchFamily="34" charset="0"/>
                <a:cs typeface="Tahoma" pitchFamily="34" charset="0"/>
              </a:rPr>
              <a:t>urveillance?</a:t>
            </a:r>
            <a:endParaRPr lang="en-US" sz="3200" b="1" dirty="0">
              <a:solidFill>
                <a:srgbClr val="000308"/>
              </a:solidFill>
              <a:latin typeface="Tahoma" pitchFamily="34" charset="0"/>
              <a:ea typeface="Tahoma" pitchFamily="34" charset="0"/>
              <a:cs typeface="Tahoma" pitchFamily="34" charset="0"/>
            </a:endParaRPr>
          </a:p>
        </p:txBody>
      </p:sp>
      <p:sp>
        <p:nvSpPr>
          <p:cNvPr id="10" name="Content Placeholder 2"/>
          <p:cNvSpPr>
            <a:spLocks noGrp="1"/>
          </p:cNvSpPr>
          <p:nvPr>
            <p:ph idx="1"/>
          </p:nvPr>
        </p:nvSpPr>
        <p:spPr>
          <a:xfrm>
            <a:off x="457200" y="1524001"/>
            <a:ext cx="8160630" cy="5055870"/>
          </a:xfrm>
        </p:spPr>
        <p:txBody>
          <a:bodyPr/>
          <a:lstStyle/>
          <a:p>
            <a:pPr>
              <a:buClr>
                <a:srgbClr val="008080"/>
              </a:buClr>
            </a:pPr>
            <a:r>
              <a:rPr lang="en-US" b="1" dirty="0" smtClean="0">
                <a:solidFill>
                  <a:srgbClr val="006F7C"/>
                </a:solidFill>
                <a:latin typeface="Tahoma" pitchFamily="34" charset="0"/>
                <a:ea typeface="Tahoma" pitchFamily="34" charset="0"/>
                <a:cs typeface="Tahoma" pitchFamily="34" charset="0"/>
              </a:rPr>
              <a:t>LRN</a:t>
            </a:r>
          </a:p>
          <a:p>
            <a:pPr>
              <a:buClr>
                <a:srgbClr val="008080"/>
              </a:buClr>
            </a:pPr>
            <a:r>
              <a:rPr lang="en-US" b="1" dirty="0" smtClean="0">
                <a:solidFill>
                  <a:srgbClr val="008080"/>
                </a:solidFill>
                <a:latin typeface="Tahoma" pitchFamily="34" charset="0"/>
                <a:ea typeface="Tahoma" pitchFamily="34" charset="0"/>
                <a:cs typeface="Tahoma" pitchFamily="34" charset="0"/>
              </a:rPr>
              <a:t>Diagnostic technologies employed</a:t>
            </a:r>
          </a:p>
          <a:p>
            <a:pPr lvl="1">
              <a:buClr>
                <a:srgbClr val="008080"/>
              </a:buClr>
              <a:buFont typeface="Arial" panose="020B0604020202020204" pitchFamily="34" charset="0"/>
              <a:buChar char="•"/>
            </a:pPr>
            <a:r>
              <a:rPr lang="en-US" sz="3200" b="1" dirty="0" smtClean="0">
                <a:solidFill>
                  <a:srgbClr val="008080"/>
                </a:solidFill>
                <a:latin typeface="Tahoma" pitchFamily="34" charset="0"/>
                <a:ea typeface="Tahoma" pitchFamily="34" charset="0"/>
                <a:cs typeface="Tahoma" pitchFamily="34" charset="0"/>
              </a:rPr>
              <a:t>PCR</a:t>
            </a:r>
          </a:p>
          <a:p>
            <a:pPr lvl="1">
              <a:buClr>
                <a:srgbClr val="990000"/>
              </a:buClr>
              <a:buFont typeface="Arial" panose="020B0604020202020204" pitchFamily="34" charset="0"/>
              <a:buChar char="•"/>
            </a:pPr>
            <a:r>
              <a:rPr lang="en-US" sz="3200" b="1" dirty="0" smtClean="0">
                <a:solidFill>
                  <a:srgbClr val="990000"/>
                </a:solidFill>
                <a:latin typeface="Tahoma" pitchFamily="34" charset="0"/>
                <a:ea typeface="Tahoma" pitchFamily="34" charset="0"/>
                <a:cs typeface="Tahoma" pitchFamily="34" charset="0"/>
              </a:rPr>
              <a:t>RIDTs</a:t>
            </a:r>
          </a:p>
        </p:txBody>
      </p:sp>
      <p:sp>
        <p:nvSpPr>
          <p:cNvPr id="2" name="Rectangle 1"/>
          <p:cNvSpPr/>
          <p:nvPr/>
        </p:nvSpPr>
        <p:spPr>
          <a:xfrm>
            <a:off x="5963182" y="1688068"/>
            <a:ext cx="3843422" cy="646331"/>
          </a:xfrm>
          <a:prstGeom prst="rect">
            <a:avLst/>
          </a:prstGeom>
        </p:spPr>
        <p:txBody>
          <a:bodyPr wrap="square">
            <a:spAutoFit/>
          </a:bodyPr>
          <a:lstStyle/>
          <a:p>
            <a:r>
              <a:rPr lang="en-US" b="1" dirty="0" smtClean="0">
                <a:cs typeface="Arial" pitchFamily="34" charset="0"/>
              </a:rPr>
              <a:t>                    </a:t>
            </a:r>
          </a:p>
          <a:p>
            <a:endParaRPr lang="en-US" b="1" dirty="0">
              <a:solidFill>
                <a:schemeClr val="tx2"/>
              </a:solidFill>
              <a:cs typeface="Arial" pitchFamily="34" charset="0"/>
            </a:endParaRPr>
          </a:p>
        </p:txBody>
      </p:sp>
      <p:sp>
        <p:nvSpPr>
          <p:cNvPr id="3" name="Slide Number Placeholder 2"/>
          <p:cNvSpPr>
            <a:spLocks noGrp="1"/>
          </p:cNvSpPr>
          <p:nvPr>
            <p:ph type="sldNum" sz="quarter" idx="10"/>
          </p:nvPr>
        </p:nvSpPr>
        <p:spPr/>
        <p:txBody>
          <a:bodyPr/>
          <a:lstStyle/>
          <a:p>
            <a:fld id="{4B4738E4-4F3B-41DE-9828-8E9C6C66FE48}" type="slidenum">
              <a:rPr lang="en-US" smtClean="0"/>
              <a:pPr/>
              <a:t>30</a:t>
            </a:fld>
            <a:endParaRPr lang="en-US"/>
          </a:p>
        </p:txBody>
      </p:sp>
    </p:spTree>
    <p:extLst>
      <p:ext uri="{BB962C8B-B14F-4D97-AF65-F5344CB8AC3E}">
        <p14:creationId xmlns:p14="http://schemas.microsoft.com/office/powerpoint/2010/main" val="761790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2400" b="1" dirty="0" smtClean="0">
                <a:solidFill>
                  <a:srgbClr val="000308"/>
                </a:solidFill>
                <a:latin typeface="Tahoma" pitchFamily="34" charset="0"/>
                <a:ea typeface="Tahoma" pitchFamily="34" charset="0"/>
                <a:cs typeface="Tahoma" pitchFamily="34" charset="0"/>
              </a:rPr>
              <a:t>Guidance for Clinicians on the Use of Rapid Influenza Diagnostic Tests (RIDTs)</a:t>
            </a:r>
            <a:r>
              <a:rPr lang="en-US" sz="1800" b="1" dirty="0" smtClean="0">
                <a:solidFill>
                  <a:srgbClr val="000308"/>
                </a:solidFill>
              </a:rPr>
              <a:t/>
            </a:r>
            <a:br>
              <a:rPr lang="en-US" sz="1800" b="1" dirty="0" smtClean="0">
                <a:solidFill>
                  <a:srgbClr val="000308"/>
                </a:solidFill>
              </a:rPr>
            </a:br>
            <a:r>
              <a:rPr lang="en-US" sz="1800" dirty="0" smtClean="0">
                <a:solidFill>
                  <a:srgbClr val="990000"/>
                </a:solidFill>
              </a:rPr>
              <a:t>http</a:t>
            </a:r>
            <a:r>
              <a:rPr lang="en-US" sz="1800" dirty="0">
                <a:solidFill>
                  <a:srgbClr val="990000"/>
                </a:solidFill>
              </a:rPr>
              <a:t>://www.cdc.gov/flu/professionals/diagnosis/clinician_guidance_ridt.htm</a:t>
            </a:r>
          </a:p>
        </p:txBody>
      </p:sp>
      <p:sp>
        <p:nvSpPr>
          <p:cNvPr id="3" name="Content Placeholder 2"/>
          <p:cNvSpPr>
            <a:spLocks noGrp="1"/>
          </p:cNvSpPr>
          <p:nvPr>
            <p:ph idx="1"/>
          </p:nvPr>
        </p:nvSpPr>
        <p:spPr/>
        <p:txBody>
          <a:bodyPr/>
          <a:lstStyle/>
          <a:p>
            <a:pPr marL="0" indent="0">
              <a:buNone/>
            </a:pPr>
            <a:endParaRPr lang="en-US" dirty="0">
              <a:solidFill>
                <a:srgbClr val="000308"/>
              </a:solidFill>
            </a:endParaRP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371600"/>
            <a:ext cx="7315200" cy="507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0"/>
          </p:nvPr>
        </p:nvSpPr>
        <p:spPr/>
        <p:txBody>
          <a:bodyPr/>
          <a:lstStyle/>
          <a:p>
            <a:fld id="{4B4738E4-4F3B-41DE-9828-8E9C6C66FE48}" type="slidenum">
              <a:rPr lang="en-US" smtClean="0"/>
              <a:pPr/>
              <a:t>31</a:t>
            </a:fld>
            <a:endParaRPr lang="en-US"/>
          </a:p>
        </p:txBody>
      </p:sp>
    </p:spTree>
    <p:extLst>
      <p:ext uri="{BB962C8B-B14F-4D97-AF65-F5344CB8AC3E}">
        <p14:creationId xmlns:p14="http://schemas.microsoft.com/office/powerpoint/2010/main" val="3865946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b="1" dirty="0">
                <a:solidFill>
                  <a:srgbClr val="000308"/>
                </a:solidFill>
                <a:latin typeface="Tahoma" pitchFamily="34" charset="0"/>
                <a:cs typeface="Tahoma" pitchFamily="34" charset="0"/>
              </a:rPr>
              <a:t>Factors Influencing Results of RIDTs</a:t>
            </a:r>
            <a:endParaRPr lang="en-US" sz="3200" dirty="0">
              <a:solidFill>
                <a:srgbClr val="000308"/>
              </a:solidFill>
            </a:endParaRPr>
          </a:p>
        </p:txBody>
      </p:sp>
      <p:sp>
        <p:nvSpPr>
          <p:cNvPr id="3" name="Content Placeholder 2"/>
          <p:cNvSpPr>
            <a:spLocks noGrp="1"/>
          </p:cNvSpPr>
          <p:nvPr>
            <p:ph idx="1"/>
          </p:nvPr>
        </p:nvSpPr>
        <p:spPr>
          <a:xfrm>
            <a:off x="442912" y="1066800"/>
            <a:ext cx="8229600" cy="5059363"/>
          </a:xfrm>
        </p:spPr>
        <p:txBody>
          <a:bodyPr/>
          <a:lstStyle/>
          <a:p>
            <a:pPr>
              <a:buClr>
                <a:srgbClr val="008080"/>
              </a:buClr>
            </a:pPr>
            <a:r>
              <a:rPr lang="en-US" sz="2800" dirty="0" smtClean="0">
                <a:solidFill>
                  <a:srgbClr val="006F7C"/>
                </a:solidFill>
                <a:latin typeface="Tahoma" pitchFamily="34" charset="0"/>
                <a:ea typeface="Tahoma" pitchFamily="34" charset="0"/>
                <a:cs typeface="Tahoma" pitchFamily="34" charset="0"/>
              </a:rPr>
              <a:t>Clinical signs and symptoms consistent with influenza</a:t>
            </a:r>
          </a:p>
          <a:p>
            <a:pPr>
              <a:buClr>
                <a:srgbClr val="008080"/>
              </a:buClr>
            </a:pPr>
            <a:r>
              <a:rPr lang="en-US" sz="2800" dirty="0" smtClean="0">
                <a:solidFill>
                  <a:srgbClr val="006F7C"/>
                </a:solidFill>
                <a:latin typeface="Tahoma" pitchFamily="34" charset="0"/>
                <a:ea typeface="Tahoma" pitchFamily="34" charset="0"/>
                <a:cs typeface="Tahoma" pitchFamily="34" charset="0"/>
              </a:rPr>
              <a:t>Prevalence of influenza activity in the population tested</a:t>
            </a:r>
          </a:p>
          <a:p>
            <a:pPr>
              <a:buClr>
                <a:srgbClr val="008080"/>
              </a:buClr>
            </a:pPr>
            <a:r>
              <a:rPr lang="en-US" sz="2800" dirty="0" smtClean="0">
                <a:solidFill>
                  <a:srgbClr val="006F7C"/>
                </a:solidFill>
                <a:latin typeface="Tahoma" pitchFamily="34" charset="0"/>
                <a:ea typeface="Tahoma" pitchFamily="34" charset="0"/>
                <a:cs typeface="Tahoma" pitchFamily="34" charset="0"/>
              </a:rPr>
              <a:t>Timing of specimen collection during illness</a:t>
            </a:r>
          </a:p>
          <a:p>
            <a:pPr>
              <a:buClr>
                <a:srgbClr val="008080"/>
              </a:buClr>
            </a:pPr>
            <a:r>
              <a:rPr lang="en-US" sz="2800" dirty="0" smtClean="0">
                <a:solidFill>
                  <a:srgbClr val="006F7C"/>
                </a:solidFill>
                <a:latin typeface="Tahoma" pitchFamily="34" charset="0"/>
                <a:ea typeface="Tahoma" pitchFamily="34" charset="0"/>
                <a:cs typeface="Tahoma" pitchFamily="34" charset="0"/>
              </a:rPr>
              <a:t>Type and quality of the respiratory specimen</a:t>
            </a:r>
          </a:p>
          <a:p>
            <a:pPr>
              <a:buClr>
                <a:srgbClr val="008080"/>
              </a:buClr>
            </a:pPr>
            <a:r>
              <a:rPr lang="en-US" sz="2800" dirty="0" smtClean="0">
                <a:solidFill>
                  <a:srgbClr val="006F7C"/>
                </a:solidFill>
                <a:latin typeface="Tahoma" pitchFamily="34" charset="0"/>
                <a:ea typeface="Tahoma" pitchFamily="34" charset="0"/>
                <a:cs typeface="Tahoma" pitchFamily="34" charset="0"/>
              </a:rPr>
              <a:t>Proper specimen handling</a:t>
            </a:r>
          </a:p>
          <a:p>
            <a:pPr lvl="1">
              <a:buClr>
                <a:srgbClr val="008080"/>
              </a:buClr>
              <a:buSzPct val="150000"/>
              <a:buFont typeface="Arial" pitchFamily="34" charset="0"/>
              <a:buChar char="•"/>
            </a:pPr>
            <a:r>
              <a:rPr lang="en-US" sz="2400" dirty="0" smtClean="0">
                <a:solidFill>
                  <a:srgbClr val="006F7C"/>
                </a:solidFill>
                <a:latin typeface="Tahoma" pitchFamily="34" charset="0"/>
                <a:ea typeface="Tahoma" pitchFamily="34" charset="0"/>
                <a:cs typeface="Tahoma" pitchFamily="34" charset="0"/>
              </a:rPr>
              <a:t>Use of appropriate VTM; maintain at 4-8</a:t>
            </a:r>
            <a:r>
              <a:rPr lang="en-US" sz="2400" dirty="0" smtClean="0">
                <a:solidFill>
                  <a:srgbClr val="006666"/>
                </a:solidFill>
                <a:latin typeface="Tahoma" pitchFamily="34" charset="0"/>
                <a:cs typeface="Tahoma" pitchFamily="34" charset="0"/>
              </a:rPr>
              <a:t>°C</a:t>
            </a:r>
          </a:p>
          <a:p>
            <a:pPr>
              <a:buClr>
                <a:srgbClr val="008080"/>
              </a:buClr>
              <a:buSzPct val="150000"/>
              <a:buFont typeface="Arial" pitchFamily="34" charset="0"/>
              <a:buChar char="•"/>
            </a:pPr>
            <a:r>
              <a:rPr lang="en-US" sz="2800" dirty="0" smtClean="0">
                <a:solidFill>
                  <a:srgbClr val="006666"/>
                </a:solidFill>
                <a:latin typeface="Tahoma" pitchFamily="34" charset="0"/>
                <a:ea typeface="Tahoma" pitchFamily="34" charset="0"/>
                <a:cs typeface="Tahoma" pitchFamily="34" charset="0"/>
              </a:rPr>
              <a:t>Virus type and strain</a:t>
            </a:r>
          </a:p>
          <a:p>
            <a:pPr>
              <a:buClr>
                <a:srgbClr val="008080"/>
              </a:buClr>
              <a:buSzPct val="150000"/>
              <a:buFont typeface="Arial" pitchFamily="34" charset="0"/>
              <a:buChar char="•"/>
            </a:pPr>
            <a:r>
              <a:rPr lang="en-US" sz="2800" dirty="0" smtClean="0">
                <a:solidFill>
                  <a:srgbClr val="006666"/>
                </a:solidFill>
                <a:latin typeface="Tahoma" pitchFamily="34" charset="0"/>
                <a:ea typeface="Tahoma" pitchFamily="34" charset="0"/>
                <a:cs typeface="Tahoma" pitchFamily="34" charset="0"/>
              </a:rPr>
              <a:t>Age of patient</a:t>
            </a:r>
            <a:r>
              <a:rPr lang="en-US" sz="2800" dirty="0" smtClean="0">
                <a:solidFill>
                  <a:srgbClr val="006F7C"/>
                </a:solidFill>
                <a:latin typeface="Tahoma" pitchFamily="34" charset="0"/>
                <a:ea typeface="Tahoma" pitchFamily="34" charset="0"/>
                <a:cs typeface="Tahoma" pitchFamily="34" charset="0"/>
              </a:rPr>
              <a:t> </a:t>
            </a:r>
          </a:p>
          <a:p>
            <a:pPr>
              <a:buClr>
                <a:srgbClr val="008080"/>
              </a:buClr>
              <a:buSzPct val="150000"/>
              <a:buFont typeface="Arial" pitchFamily="34" charset="0"/>
              <a:buChar char="•"/>
            </a:pPr>
            <a:r>
              <a:rPr lang="en-US" sz="2800" dirty="0" smtClean="0">
                <a:solidFill>
                  <a:srgbClr val="006F7C"/>
                </a:solidFill>
                <a:latin typeface="Tahoma" pitchFamily="34" charset="0"/>
                <a:ea typeface="Tahoma" pitchFamily="34" charset="0"/>
                <a:cs typeface="Tahoma" pitchFamily="34" charset="0"/>
              </a:rPr>
              <a:t>Recent vaccination with LAIV</a:t>
            </a:r>
            <a:endParaRPr lang="en-US" sz="2800" dirty="0">
              <a:solidFill>
                <a:srgbClr val="006F7C"/>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0"/>
          </p:nvPr>
        </p:nvSpPr>
        <p:spPr/>
        <p:txBody>
          <a:bodyPr/>
          <a:lstStyle/>
          <a:p>
            <a:fld id="{4B4738E4-4F3B-41DE-9828-8E9C6C66FE48}" type="slidenum">
              <a:rPr lang="en-US" smtClean="0"/>
              <a:pPr/>
              <a:t>32</a:t>
            </a:fld>
            <a:endParaRPr lang="en-US"/>
          </a:p>
        </p:txBody>
      </p:sp>
    </p:spTree>
    <p:extLst>
      <p:ext uri="{BB962C8B-B14F-4D97-AF65-F5344CB8AC3E}">
        <p14:creationId xmlns:p14="http://schemas.microsoft.com/office/powerpoint/2010/main" val="474312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z="3000" b="1" dirty="0" smtClean="0">
                <a:solidFill>
                  <a:srgbClr val="000308"/>
                </a:solidFill>
                <a:latin typeface="Tahoma" pitchFamily="34" charset="0"/>
                <a:cs typeface="Tahoma" pitchFamily="34" charset="0"/>
              </a:rPr>
              <a:t>Further Guidance For the Use  </a:t>
            </a:r>
            <a:r>
              <a:rPr lang="en-US" sz="3000" b="1" dirty="0">
                <a:solidFill>
                  <a:srgbClr val="000308"/>
                </a:solidFill>
                <a:latin typeface="Tahoma" pitchFamily="34" charset="0"/>
                <a:cs typeface="Tahoma" pitchFamily="34" charset="0"/>
              </a:rPr>
              <a:t>of </a:t>
            </a:r>
            <a:r>
              <a:rPr lang="en-US" sz="3000" b="1" dirty="0" smtClean="0">
                <a:solidFill>
                  <a:srgbClr val="000308"/>
                </a:solidFill>
                <a:latin typeface="Tahoma" pitchFamily="34" charset="0"/>
                <a:cs typeface="Tahoma" pitchFamily="34" charset="0"/>
              </a:rPr>
              <a:t>RIDTs</a:t>
            </a:r>
            <a:br>
              <a:rPr lang="en-US" sz="3000" b="1" dirty="0" smtClean="0">
                <a:solidFill>
                  <a:srgbClr val="000308"/>
                </a:solidFill>
                <a:latin typeface="Tahoma" pitchFamily="34" charset="0"/>
                <a:cs typeface="Tahoma" pitchFamily="34" charset="0"/>
              </a:rPr>
            </a:br>
            <a:r>
              <a:rPr lang="en-US" sz="2800" dirty="0">
                <a:solidFill>
                  <a:srgbClr val="990000"/>
                </a:solidFill>
              </a:rPr>
              <a:t>http://www.jointcommission.org/siras.aspx</a:t>
            </a:r>
          </a:p>
        </p:txBody>
      </p:sp>
      <p:sp>
        <p:nvSpPr>
          <p:cNvPr id="3" name="Content Placeholder 2"/>
          <p:cNvSpPr>
            <a:spLocks noGrp="1"/>
          </p:cNvSpPr>
          <p:nvPr>
            <p:ph idx="1"/>
          </p:nvPr>
        </p:nvSpPr>
        <p:spPr>
          <a:xfrm>
            <a:off x="457200" y="1219200"/>
            <a:ext cx="8229600" cy="4906963"/>
          </a:xfrm>
        </p:spPr>
        <p:txBody>
          <a:bodyPr/>
          <a:lstStyle/>
          <a:p>
            <a:endParaRPr lang="en-US" sz="2800" dirty="0">
              <a:solidFill>
                <a:srgbClr val="006F7C"/>
              </a:solidFill>
              <a:latin typeface="Tahoma" pitchFamily="34" charset="0"/>
              <a:ea typeface="Tahoma" pitchFamily="34" charset="0"/>
              <a:cs typeface="Tahoma" pitchFamily="34" charset="0"/>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295400"/>
            <a:ext cx="7848600" cy="540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0"/>
          </p:nvPr>
        </p:nvSpPr>
        <p:spPr/>
        <p:txBody>
          <a:bodyPr/>
          <a:lstStyle/>
          <a:p>
            <a:fld id="{4B4738E4-4F3B-41DE-9828-8E9C6C66FE48}" type="slidenum">
              <a:rPr lang="en-US" smtClean="0"/>
              <a:pPr/>
              <a:t>33</a:t>
            </a:fld>
            <a:endParaRPr lang="en-US"/>
          </a:p>
        </p:txBody>
      </p:sp>
    </p:spTree>
    <p:extLst>
      <p:ext uri="{BB962C8B-B14F-4D97-AF65-F5344CB8AC3E}">
        <p14:creationId xmlns:p14="http://schemas.microsoft.com/office/powerpoint/2010/main" val="1967714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4074" y="5313638"/>
            <a:ext cx="3973068" cy="70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2303" y="2621329"/>
            <a:ext cx="3144393" cy="116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59457" y="1836313"/>
            <a:ext cx="2671096" cy="160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28600"/>
            <a:ext cx="8229600" cy="914400"/>
          </a:xfrm>
        </p:spPr>
        <p:txBody>
          <a:bodyPr/>
          <a:lstStyle/>
          <a:p>
            <a:r>
              <a:rPr lang="en-US" sz="3000" b="1" dirty="0" smtClean="0">
                <a:solidFill>
                  <a:srgbClr val="000308"/>
                </a:solidFill>
                <a:latin typeface="Tahoma" pitchFamily="34" charset="0"/>
                <a:ea typeface="Tahoma" pitchFamily="34" charset="0"/>
                <a:cs typeface="Tahoma" pitchFamily="34" charset="0"/>
              </a:rPr>
              <a:t>Technology Advances With the RIDTs(I)</a:t>
            </a:r>
            <a:br>
              <a:rPr lang="en-US" sz="3000" b="1" dirty="0" smtClean="0">
                <a:solidFill>
                  <a:srgbClr val="000308"/>
                </a:solidFill>
                <a:latin typeface="Tahoma" pitchFamily="34" charset="0"/>
                <a:ea typeface="Tahoma" pitchFamily="34" charset="0"/>
                <a:cs typeface="Tahoma" pitchFamily="34" charset="0"/>
              </a:rPr>
            </a:br>
            <a:r>
              <a:rPr lang="en-US" sz="2800" b="1" i="1" dirty="0" smtClean="0">
                <a:solidFill>
                  <a:srgbClr val="000308"/>
                </a:solidFill>
                <a:latin typeface="Tahoma" pitchFamily="34" charset="0"/>
                <a:ea typeface="Tahoma" pitchFamily="34" charset="0"/>
                <a:cs typeface="Tahoma" pitchFamily="34" charset="0"/>
              </a:rPr>
              <a:t>Implications for Surveillance</a:t>
            </a:r>
            <a:endParaRPr lang="en-US" sz="3000" b="1" dirty="0">
              <a:solidFill>
                <a:srgbClr val="000308"/>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3690" y="1356518"/>
            <a:ext cx="8229600" cy="4906963"/>
          </a:xfrm>
        </p:spPr>
        <p:txBody>
          <a:bodyPr/>
          <a:lstStyle/>
          <a:p>
            <a:pPr marL="0" indent="0">
              <a:buNone/>
            </a:pPr>
            <a:r>
              <a:rPr lang="en-US" sz="2800" dirty="0" smtClean="0">
                <a:solidFill>
                  <a:srgbClr val="CC0000"/>
                </a:solidFill>
                <a:latin typeface="Tahoma" pitchFamily="34" charset="0"/>
                <a:ea typeface="Tahoma" pitchFamily="34" charset="0"/>
                <a:cs typeface="Tahoma" pitchFamily="34" charset="0"/>
              </a:rPr>
              <a:t>            </a:t>
            </a:r>
            <a:r>
              <a:rPr lang="en-US" sz="2800" b="1" dirty="0" smtClean="0">
                <a:solidFill>
                  <a:srgbClr val="CC0000"/>
                </a:solidFill>
                <a:latin typeface="Tahoma" pitchFamily="34" charset="0"/>
                <a:ea typeface="Tahoma" pitchFamily="34" charset="0"/>
                <a:cs typeface="Tahoma" pitchFamily="34" charset="0"/>
              </a:rPr>
              <a:t>B-D </a:t>
            </a:r>
            <a:r>
              <a:rPr lang="en-US" sz="2800" b="1" dirty="0" err="1" smtClean="0">
                <a:solidFill>
                  <a:srgbClr val="CC0000"/>
                </a:solidFill>
                <a:latin typeface="Tahoma" pitchFamily="34" charset="0"/>
                <a:ea typeface="Tahoma" pitchFamily="34" charset="0"/>
                <a:cs typeface="Tahoma" pitchFamily="34" charset="0"/>
              </a:rPr>
              <a:t>Veritor</a:t>
            </a:r>
            <a:endParaRPr lang="en-US" sz="2800" b="1" dirty="0">
              <a:solidFill>
                <a:srgbClr val="CC0000"/>
              </a:solidFill>
              <a:latin typeface="Tahoma" pitchFamily="34" charset="0"/>
              <a:ea typeface="Tahoma" pitchFamily="34" charset="0"/>
              <a:cs typeface="Tahoma" pitchFamily="34" charset="0"/>
            </a:endParaRPr>
          </a:p>
        </p:txBody>
      </p:sp>
      <p:pic>
        <p:nvPicPr>
          <p:cNvPr id="921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1456" y="1845278"/>
            <a:ext cx="1843088"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39393" y="3806783"/>
            <a:ext cx="1890141" cy="185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50118" y="4208417"/>
            <a:ext cx="2675001" cy="163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4114800" y="1409024"/>
            <a:ext cx="4038599" cy="52322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50000"/>
              </a:spcBef>
            </a:pPr>
            <a:r>
              <a:rPr lang="en-US" sz="2800" dirty="0" smtClean="0">
                <a:solidFill>
                  <a:srgbClr val="006F7C"/>
                </a:solidFill>
                <a:latin typeface="Tahoma" pitchFamily="34" charset="0"/>
                <a:ea typeface="Tahoma" pitchFamily="34" charset="0"/>
                <a:cs typeface="Tahoma" pitchFamily="34" charset="0"/>
              </a:rPr>
              <a:t>        </a:t>
            </a:r>
            <a:r>
              <a:rPr lang="en-US" sz="2800" b="1" dirty="0" smtClean="0">
                <a:solidFill>
                  <a:srgbClr val="CC0000"/>
                </a:solidFill>
                <a:latin typeface="Tahoma" pitchFamily="34" charset="0"/>
                <a:ea typeface="Tahoma" pitchFamily="34" charset="0"/>
                <a:cs typeface="Tahoma" pitchFamily="34" charset="0"/>
              </a:rPr>
              <a:t>QUIDEL Sofia    </a:t>
            </a:r>
            <a:endParaRPr lang="en-US" sz="2800" b="1" dirty="0">
              <a:solidFill>
                <a:srgbClr val="CC0000"/>
              </a:solidFill>
              <a:latin typeface="Tahoma" pitchFamily="34" charset="0"/>
              <a:ea typeface="Tahoma" pitchFamily="34" charset="0"/>
              <a:cs typeface="Tahoma" pitchFamily="34" charset="0"/>
            </a:endParaRPr>
          </a:p>
        </p:txBody>
      </p:sp>
      <p:pic>
        <p:nvPicPr>
          <p:cNvPr id="9223"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37847" y="2766822"/>
            <a:ext cx="2675001" cy="14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0"/>
          </p:nvPr>
        </p:nvSpPr>
        <p:spPr/>
        <p:txBody>
          <a:bodyPr/>
          <a:lstStyle/>
          <a:p>
            <a:fld id="{4B4738E4-4F3B-41DE-9828-8E9C6C66FE48}" type="slidenum">
              <a:rPr lang="en-US" smtClean="0"/>
              <a:pPr/>
              <a:t>34</a:t>
            </a:fld>
            <a:endParaRPr lang="en-US"/>
          </a:p>
        </p:txBody>
      </p:sp>
    </p:spTree>
    <p:extLst>
      <p:ext uri="{BB962C8B-B14F-4D97-AF65-F5344CB8AC3E}">
        <p14:creationId xmlns:p14="http://schemas.microsoft.com/office/powerpoint/2010/main" val="2202098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z="3000" b="1" dirty="0" smtClean="0">
                <a:solidFill>
                  <a:srgbClr val="000308"/>
                </a:solidFill>
                <a:latin typeface="Tahoma" pitchFamily="34" charset="0"/>
                <a:ea typeface="Tahoma" pitchFamily="34" charset="0"/>
                <a:cs typeface="Tahoma" pitchFamily="34" charset="0"/>
              </a:rPr>
              <a:t>Technology Advances With the RIDTs(II)</a:t>
            </a:r>
            <a:br>
              <a:rPr lang="en-US" sz="3000" b="1" dirty="0" smtClean="0">
                <a:solidFill>
                  <a:srgbClr val="000308"/>
                </a:solidFill>
                <a:latin typeface="Tahoma" pitchFamily="34" charset="0"/>
                <a:ea typeface="Tahoma" pitchFamily="34" charset="0"/>
                <a:cs typeface="Tahoma" pitchFamily="34" charset="0"/>
              </a:rPr>
            </a:br>
            <a:r>
              <a:rPr lang="en-US" sz="2800" b="1" i="1" dirty="0" smtClean="0">
                <a:solidFill>
                  <a:srgbClr val="000308"/>
                </a:solidFill>
                <a:latin typeface="Tahoma" pitchFamily="34" charset="0"/>
                <a:ea typeface="Tahoma" pitchFamily="34" charset="0"/>
                <a:cs typeface="Tahoma" pitchFamily="34" charset="0"/>
              </a:rPr>
              <a:t>Implications for Surveillance</a:t>
            </a:r>
            <a:endParaRPr lang="en-US" sz="3000" b="1" dirty="0">
              <a:solidFill>
                <a:srgbClr val="000308"/>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219200"/>
            <a:ext cx="8229600" cy="4906963"/>
          </a:xfrm>
        </p:spPr>
        <p:txBody>
          <a:bodyPr/>
          <a:lstStyle/>
          <a:p>
            <a:endParaRPr lang="en-US" sz="2800" dirty="0">
              <a:solidFill>
                <a:srgbClr val="006F7C"/>
              </a:solidFill>
              <a:latin typeface="Tahoma" pitchFamily="34" charset="0"/>
              <a:ea typeface="Tahoma" pitchFamily="34" charset="0"/>
              <a:cs typeface="Tahoma" pitchFamily="34" charset="0"/>
            </a:endParaRPr>
          </a:p>
        </p:txBody>
      </p:sp>
      <p:pic>
        <p:nvPicPr>
          <p:cNvPr id="819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297" y="3016377"/>
            <a:ext cx="4658297" cy="252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91130" y="2938653"/>
            <a:ext cx="3399473" cy="260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7528" y="1311149"/>
            <a:ext cx="6585680" cy="12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0"/>
          </p:nvPr>
        </p:nvSpPr>
        <p:spPr/>
        <p:txBody>
          <a:bodyPr/>
          <a:lstStyle/>
          <a:p>
            <a:fld id="{4B4738E4-4F3B-41DE-9828-8E9C6C66FE48}" type="slidenum">
              <a:rPr lang="en-US" smtClean="0"/>
              <a:pPr/>
              <a:t>35</a:t>
            </a:fld>
            <a:endParaRPr lang="en-US"/>
          </a:p>
        </p:txBody>
      </p:sp>
    </p:spTree>
    <p:extLst>
      <p:ext uri="{BB962C8B-B14F-4D97-AF65-F5344CB8AC3E}">
        <p14:creationId xmlns:p14="http://schemas.microsoft.com/office/powerpoint/2010/main" val="2557147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42887" y="228600"/>
            <a:ext cx="8772525" cy="1143000"/>
          </a:xfrm>
        </p:spPr>
        <p:txBody>
          <a:bodyPr/>
          <a:lstStyle/>
          <a:p>
            <a:r>
              <a:rPr lang="en-US" sz="3200" b="1" dirty="0" smtClean="0">
                <a:solidFill>
                  <a:srgbClr val="000308"/>
                </a:solidFill>
                <a:latin typeface="Tahoma" pitchFamily="34" charset="0"/>
                <a:ea typeface="Tahoma" pitchFamily="34" charset="0"/>
                <a:cs typeface="Tahoma" pitchFamily="34" charset="0"/>
              </a:rPr>
              <a:t>How Can the PHL-Clinical </a:t>
            </a:r>
            <a:r>
              <a:rPr lang="en-US" dirty="0">
                <a:solidFill>
                  <a:srgbClr val="000308"/>
                </a:solidFill>
                <a:latin typeface="Tahoma" pitchFamily="34" charset="0"/>
                <a:ea typeface="Tahoma" pitchFamily="34" charset="0"/>
                <a:cs typeface="Tahoma" pitchFamily="34" charset="0"/>
              </a:rPr>
              <a:t>L</a:t>
            </a:r>
            <a:r>
              <a:rPr lang="en-US" sz="3200" b="1" dirty="0" smtClean="0">
                <a:solidFill>
                  <a:srgbClr val="000308"/>
                </a:solidFill>
                <a:latin typeface="Tahoma" pitchFamily="34" charset="0"/>
                <a:ea typeface="Tahoma" pitchFamily="34" charset="0"/>
                <a:cs typeface="Tahoma" pitchFamily="34" charset="0"/>
              </a:rPr>
              <a:t>ab </a:t>
            </a:r>
            <a:r>
              <a:rPr lang="en-US" dirty="0">
                <a:solidFill>
                  <a:srgbClr val="000308"/>
                </a:solidFill>
                <a:latin typeface="Tahoma" pitchFamily="34" charset="0"/>
                <a:ea typeface="Tahoma" pitchFamily="34" charset="0"/>
                <a:cs typeface="Tahoma" pitchFamily="34" charset="0"/>
              </a:rPr>
              <a:t>P</a:t>
            </a:r>
            <a:r>
              <a:rPr lang="en-US" sz="3200" b="1" dirty="0" smtClean="0">
                <a:solidFill>
                  <a:srgbClr val="000308"/>
                </a:solidFill>
                <a:latin typeface="Tahoma" pitchFamily="34" charset="0"/>
                <a:ea typeface="Tahoma" pitchFamily="34" charset="0"/>
                <a:cs typeface="Tahoma" pitchFamily="34" charset="0"/>
              </a:rPr>
              <a:t>artnership </a:t>
            </a:r>
            <a:r>
              <a:rPr lang="en-US" dirty="0">
                <a:solidFill>
                  <a:srgbClr val="000308"/>
                </a:solidFill>
                <a:latin typeface="Tahoma" pitchFamily="34" charset="0"/>
                <a:ea typeface="Tahoma" pitchFamily="34" charset="0"/>
                <a:cs typeface="Tahoma" pitchFamily="34" charset="0"/>
              </a:rPr>
              <a:t>B</a:t>
            </a:r>
            <a:r>
              <a:rPr lang="en-US" sz="3200" b="1" dirty="0" smtClean="0">
                <a:solidFill>
                  <a:srgbClr val="000308"/>
                </a:solidFill>
                <a:latin typeface="Tahoma" pitchFamily="34" charset="0"/>
                <a:ea typeface="Tahoma" pitchFamily="34" charset="0"/>
                <a:cs typeface="Tahoma" pitchFamily="34" charset="0"/>
              </a:rPr>
              <a:t>enefit Influenza </a:t>
            </a:r>
            <a:r>
              <a:rPr lang="en-US" dirty="0">
                <a:solidFill>
                  <a:srgbClr val="000308"/>
                </a:solidFill>
                <a:latin typeface="Tahoma" pitchFamily="34" charset="0"/>
                <a:ea typeface="Tahoma" pitchFamily="34" charset="0"/>
                <a:cs typeface="Tahoma" pitchFamily="34" charset="0"/>
              </a:rPr>
              <a:t>S</a:t>
            </a:r>
            <a:r>
              <a:rPr lang="en-US" sz="3200" b="1" dirty="0" smtClean="0">
                <a:solidFill>
                  <a:srgbClr val="000308"/>
                </a:solidFill>
                <a:latin typeface="Tahoma" pitchFamily="34" charset="0"/>
                <a:ea typeface="Tahoma" pitchFamily="34" charset="0"/>
                <a:cs typeface="Tahoma" pitchFamily="34" charset="0"/>
              </a:rPr>
              <a:t>urveillance?</a:t>
            </a:r>
            <a:endParaRPr lang="en-US" sz="3200" b="1" dirty="0">
              <a:solidFill>
                <a:srgbClr val="000308"/>
              </a:solidFill>
              <a:latin typeface="Tahoma" pitchFamily="34" charset="0"/>
              <a:ea typeface="Tahoma" pitchFamily="34" charset="0"/>
              <a:cs typeface="Tahoma" pitchFamily="34" charset="0"/>
            </a:endParaRPr>
          </a:p>
        </p:txBody>
      </p:sp>
      <p:sp>
        <p:nvSpPr>
          <p:cNvPr id="10" name="Content Placeholder 2"/>
          <p:cNvSpPr>
            <a:spLocks noGrp="1"/>
          </p:cNvSpPr>
          <p:nvPr>
            <p:ph idx="1"/>
          </p:nvPr>
        </p:nvSpPr>
        <p:spPr>
          <a:xfrm>
            <a:off x="457200" y="1524001"/>
            <a:ext cx="8160630" cy="5055870"/>
          </a:xfrm>
        </p:spPr>
        <p:txBody>
          <a:bodyPr/>
          <a:lstStyle/>
          <a:p>
            <a:pPr>
              <a:buClr>
                <a:srgbClr val="008080"/>
              </a:buClr>
            </a:pPr>
            <a:r>
              <a:rPr lang="en-US" b="1" dirty="0" smtClean="0">
                <a:solidFill>
                  <a:srgbClr val="006F7C"/>
                </a:solidFill>
              </a:rPr>
              <a:t>LRN</a:t>
            </a:r>
          </a:p>
          <a:p>
            <a:pPr>
              <a:buClr>
                <a:srgbClr val="008080"/>
              </a:buClr>
            </a:pPr>
            <a:r>
              <a:rPr lang="en-US" b="1" dirty="0" smtClean="0">
                <a:solidFill>
                  <a:srgbClr val="006F7C"/>
                </a:solidFill>
              </a:rPr>
              <a:t>Diagnostic technologies employed</a:t>
            </a:r>
          </a:p>
          <a:p>
            <a:pPr lvl="1">
              <a:buFont typeface="Arial" panose="020B0604020202020204" pitchFamily="34" charset="0"/>
              <a:buChar char="•"/>
            </a:pPr>
            <a:r>
              <a:rPr lang="en-US" sz="3200" b="1" dirty="0" smtClean="0">
                <a:solidFill>
                  <a:srgbClr val="006F7C"/>
                </a:solidFill>
                <a:latin typeface="+mn-lt"/>
                <a:ea typeface="Tahoma" pitchFamily="34" charset="0"/>
                <a:cs typeface="Tahoma" pitchFamily="34" charset="0"/>
              </a:rPr>
              <a:t>PCR</a:t>
            </a:r>
          </a:p>
          <a:p>
            <a:pPr lvl="1">
              <a:buFont typeface="Arial" panose="020B0604020202020204" pitchFamily="34" charset="0"/>
              <a:buChar char="•"/>
            </a:pPr>
            <a:r>
              <a:rPr lang="en-US" sz="3200" b="1" dirty="0" smtClean="0">
                <a:solidFill>
                  <a:srgbClr val="006F7C"/>
                </a:solidFill>
                <a:latin typeface="+mn-lt"/>
                <a:ea typeface="Tahoma" pitchFamily="34" charset="0"/>
                <a:cs typeface="Tahoma" pitchFamily="34" charset="0"/>
              </a:rPr>
              <a:t>RIDTs</a:t>
            </a:r>
          </a:p>
          <a:p>
            <a:pPr lvl="1">
              <a:buFont typeface="Arial" panose="020B0604020202020204" pitchFamily="34" charset="0"/>
              <a:buChar char="•"/>
            </a:pPr>
            <a:r>
              <a:rPr lang="en-US" sz="3200" b="1" dirty="0" smtClean="0">
                <a:solidFill>
                  <a:srgbClr val="990000"/>
                </a:solidFill>
                <a:latin typeface="+mn-lt"/>
                <a:ea typeface="Tahoma" pitchFamily="34" charset="0"/>
                <a:cs typeface="Tahoma" pitchFamily="34" charset="0"/>
              </a:rPr>
              <a:t>Molecular Respiratory Virus </a:t>
            </a:r>
          </a:p>
          <a:p>
            <a:pPr marL="457200" lvl="1" indent="0">
              <a:buNone/>
            </a:pPr>
            <a:r>
              <a:rPr lang="en-US" sz="3200" b="1" dirty="0">
                <a:solidFill>
                  <a:srgbClr val="990000"/>
                </a:solidFill>
                <a:latin typeface="+mn-lt"/>
                <a:ea typeface="Tahoma" pitchFamily="34" charset="0"/>
                <a:cs typeface="Tahoma" pitchFamily="34" charset="0"/>
              </a:rPr>
              <a:t> </a:t>
            </a:r>
            <a:r>
              <a:rPr lang="en-US" sz="3200" b="1" dirty="0" smtClean="0">
                <a:solidFill>
                  <a:srgbClr val="990000"/>
                </a:solidFill>
                <a:latin typeface="+mn-lt"/>
                <a:ea typeface="Tahoma" pitchFamily="34" charset="0"/>
                <a:cs typeface="Tahoma" pitchFamily="34" charset="0"/>
              </a:rPr>
              <a:t> Panels(RVPs)</a:t>
            </a:r>
          </a:p>
        </p:txBody>
      </p:sp>
      <p:sp>
        <p:nvSpPr>
          <p:cNvPr id="2" name="Rectangle 1"/>
          <p:cNvSpPr/>
          <p:nvPr/>
        </p:nvSpPr>
        <p:spPr>
          <a:xfrm>
            <a:off x="5963182" y="1688068"/>
            <a:ext cx="3843422" cy="646331"/>
          </a:xfrm>
          <a:prstGeom prst="rect">
            <a:avLst/>
          </a:prstGeom>
        </p:spPr>
        <p:txBody>
          <a:bodyPr wrap="square">
            <a:spAutoFit/>
          </a:bodyPr>
          <a:lstStyle/>
          <a:p>
            <a:r>
              <a:rPr lang="en-US" b="1" dirty="0" smtClean="0">
                <a:solidFill>
                  <a:srgbClr val="00A0AF"/>
                </a:solidFill>
                <a:cs typeface="Arial" pitchFamily="34" charset="0"/>
              </a:rPr>
              <a:t>                    </a:t>
            </a:r>
          </a:p>
          <a:p>
            <a:endParaRPr lang="en-US" b="1" dirty="0">
              <a:solidFill>
                <a:srgbClr val="004F57"/>
              </a:solidFill>
              <a:cs typeface="Arial" pitchFamily="34" charset="0"/>
            </a:endParaRPr>
          </a:p>
        </p:txBody>
      </p:sp>
      <p:sp>
        <p:nvSpPr>
          <p:cNvPr id="3" name="Slide Number Placeholder 2"/>
          <p:cNvSpPr>
            <a:spLocks noGrp="1"/>
          </p:cNvSpPr>
          <p:nvPr>
            <p:ph type="sldNum" sz="quarter" idx="10"/>
          </p:nvPr>
        </p:nvSpPr>
        <p:spPr/>
        <p:txBody>
          <a:bodyPr/>
          <a:lstStyle/>
          <a:p>
            <a:fld id="{4B4738E4-4F3B-41DE-9828-8E9C6C66FE48}" type="slidenum">
              <a:rPr lang="en-US" smtClean="0"/>
              <a:pPr/>
              <a:t>36</a:t>
            </a:fld>
            <a:endParaRPr lang="en-US"/>
          </a:p>
        </p:txBody>
      </p:sp>
    </p:spTree>
    <p:extLst>
      <p:ext uri="{BB962C8B-B14F-4D97-AF65-F5344CB8AC3E}">
        <p14:creationId xmlns:p14="http://schemas.microsoft.com/office/powerpoint/2010/main" val="1164785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72500" cy="1014413"/>
          </a:xfrm>
        </p:spPr>
        <p:txBody>
          <a:bodyPr/>
          <a:lstStyle/>
          <a:p>
            <a:r>
              <a:rPr lang="en-US" sz="2800" dirty="0" smtClean="0">
                <a:solidFill>
                  <a:srgbClr val="000308"/>
                </a:solidFill>
              </a:rPr>
              <a:t>FDA-Cleared Molecular RVPs and Their Targets</a:t>
            </a:r>
            <a:endParaRPr lang="en-US" sz="2800" dirty="0">
              <a:solidFill>
                <a:srgbClr val="000308"/>
              </a:solidFill>
            </a:endParaRPr>
          </a:p>
        </p:txBody>
      </p:sp>
      <p:sp>
        <p:nvSpPr>
          <p:cNvPr id="3" name="Content Placeholder 2"/>
          <p:cNvSpPr>
            <a:spLocks noGrp="1"/>
          </p:cNvSpPr>
          <p:nvPr>
            <p:ph idx="1"/>
          </p:nvPr>
        </p:nvSpPr>
        <p:spPr>
          <a:xfrm>
            <a:off x="457200" y="1657350"/>
            <a:ext cx="8229600" cy="4743450"/>
          </a:xfrm>
        </p:spPr>
        <p:txBody>
          <a:bodyPr/>
          <a:lstStyle/>
          <a:p>
            <a:pPr marL="0" indent="0">
              <a:buNone/>
            </a:pPr>
            <a:r>
              <a:rPr lang="en-US" sz="2800" u="sng" dirty="0" smtClean="0">
                <a:solidFill>
                  <a:srgbClr val="006F7C"/>
                </a:solidFill>
                <a:latin typeface="Tahoma" pitchFamily="34" charset="0"/>
                <a:ea typeface="Tahoma" pitchFamily="34" charset="0"/>
                <a:cs typeface="Tahoma" pitchFamily="34" charset="0"/>
              </a:rPr>
              <a:t>Viral Targets</a:t>
            </a:r>
          </a:p>
          <a:p>
            <a:r>
              <a:rPr lang="en-US" sz="2800" dirty="0" smtClean="0">
                <a:solidFill>
                  <a:srgbClr val="006F7C"/>
                </a:solidFill>
                <a:latin typeface="Tahoma" pitchFamily="34" charset="0"/>
                <a:ea typeface="Tahoma" pitchFamily="34" charset="0"/>
                <a:cs typeface="Tahoma" pitchFamily="34" charset="0"/>
              </a:rPr>
              <a:t>Influenza A and B</a:t>
            </a:r>
          </a:p>
          <a:p>
            <a:r>
              <a:rPr lang="en-US" sz="2800" dirty="0" smtClean="0">
                <a:solidFill>
                  <a:srgbClr val="006F7C"/>
                </a:solidFill>
                <a:latin typeface="Tahoma" pitchFamily="34" charset="0"/>
                <a:ea typeface="Tahoma" pitchFamily="34" charset="0"/>
                <a:cs typeface="Tahoma" pitchFamily="34" charset="0"/>
              </a:rPr>
              <a:t>RSV A and B</a:t>
            </a:r>
          </a:p>
          <a:p>
            <a:r>
              <a:rPr lang="en-US" sz="2800" dirty="0" err="1" smtClean="0">
                <a:solidFill>
                  <a:srgbClr val="006F7C"/>
                </a:solidFill>
                <a:latin typeface="Tahoma" pitchFamily="34" charset="0"/>
                <a:ea typeface="Tahoma" pitchFamily="34" charset="0"/>
                <a:cs typeface="Tahoma" pitchFamily="34" charset="0"/>
              </a:rPr>
              <a:t>hMPV</a:t>
            </a:r>
            <a:endParaRPr lang="en-US" sz="2800" dirty="0" smtClean="0">
              <a:solidFill>
                <a:srgbClr val="006F7C"/>
              </a:solidFill>
              <a:latin typeface="Tahoma" pitchFamily="34" charset="0"/>
              <a:ea typeface="Tahoma" pitchFamily="34" charset="0"/>
              <a:cs typeface="Tahoma" pitchFamily="34" charset="0"/>
            </a:endParaRPr>
          </a:p>
          <a:p>
            <a:r>
              <a:rPr lang="en-US" sz="2800" dirty="0" err="1" smtClean="0">
                <a:solidFill>
                  <a:srgbClr val="006F7C"/>
                </a:solidFill>
                <a:latin typeface="Tahoma" pitchFamily="34" charset="0"/>
                <a:ea typeface="Tahoma" pitchFamily="34" charset="0"/>
                <a:cs typeface="Tahoma" pitchFamily="34" charset="0"/>
              </a:rPr>
              <a:t>Parainfluenza</a:t>
            </a:r>
            <a:r>
              <a:rPr lang="en-US" sz="2800" dirty="0" smtClean="0">
                <a:solidFill>
                  <a:srgbClr val="006F7C"/>
                </a:solidFill>
                <a:latin typeface="Tahoma" pitchFamily="34" charset="0"/>
                <a:ea typeface="Tahoma" pitchFamily="34" charset="0"/>
                <a:cs typeface="Tahoma" pitchFamily="34" charset="0"/>
              </a:rPr>
              <a:t> viruses</a:t>
            </a:r>
          </a:p>
          <a:p>
            <a:r>
              <a:rPr lang="en-US" sz="2800" dirty="0" smtClean="0">
                <a:solidFill>
                  <a:srgbClr val="006F7C"/>
                </a:solidFill>
                <a:latin typeface="Tahoma" pitchFamily="34" charset="0"/>
                <a:ea typeface="Tahoma" pitchFamily="34" charset="0"/>
                <a:cs typeface="Tahoma" pitchFamily="34" charset="0"/>
              </a:rPr>
              <a:t>Rhino/</a:t>
            </a:r>
            <a:r>
              <a:rPr lang="en-US" sz="2800" dirty="0" err="1" smtClean="0">
                <a:solidFill>
                  <a:srgbClr val="006F7C"/>
                </a:solidFill>
                <a:latin typeface="Tahoma" pitchFamily="34" charset="0"/>
                <a:ea typeface="Tahoma" pitchFamily="34" charset="0"/>
                <a:cs typeface="Tahoma" pitchFamily="34" charset="0"/>
              </a:rPr>
              <a:t>Entero</a:t>
            </a:r>
            <a:endParaRPr lang="en-US" sz="2800" dirty="0" smtClean="0">
              <a:solidFill>
                <a:srgbClr val="006F7C"/>
              </a:solidFill>
              <a:latin typeface="Tahoma" pitchFamily="34" charset="0"/>
              <a:ea typeface="Tahoma" pitchFamily="34" charset="0"/>
              <a:cs typeface="Tahoma" pitchFamily="34" charset="0"/>
            </a:endParaRPr>
          </a:p>
          <a:p>
            <a:r>
              <a:rPr lang="en-US" sz="2800" dirty="0" smtClean="0">
                <a:solidFill>
                  <a:srgbClr val="006F7C"/>
                </a:solidFill>
                <a:latin typeface="Tahoma" pitchFamily="34" charset="0"/>
                <a:ea typeface="Tahoma" pitchFamily="34" charset="0"/>
                <a:cs typeface="Tahoma" pitchFamily="34" charset="0"/>
              </a:rPr>
              <a:t>Coronaviruses</a:t>
            </a:r>
          </a:p>
          <a:p>
            <a:r>
              <a:rPr lang="en-US" sz="2800" dirty="0" smtClean="0">
                <a:solidFill>
                  <a:srgbClr val="006F7C"/>
                </a:solidFill>
                <a:latin typeface="Tahoma" pitchFamily="34" charset="0"/>
                <a:ea typeface="Tahoma" pitchFamily="34" charset="0"/>
                <a:cs typeface="Tahoma" pitchFamily="34" charset="0"/>
              </a:rPr>
              <a:t>Adenoviruses</a:t>
            </a:r>
            <a:endParaRPr lang="en-US" sz="2800" dirty="0">
              <a:solidFill>
                <a:srgbClr val="006F7C"/>
              </a:solidFill>
              <a:latin typeface="Tahoma" pitchFamily="34" charset="0"/>
              <a:ea typeface="Tahoma" pitchFamily="34" charset="0"/>
              <a:cs typeface="Tahoma" pitchFamily="34" charset="0"/>
            </a:endParaRP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9364" y="1524000"/>
            <a:ext cx="4976813" cy="272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0"/>
          </p:nvPr>
        </p:nvSpPr>
        <p:spPr/>
        <p:txBody>
          <a:bodyPr/>
          <a:lstStyle/>
          <a:p>
            <a:fld id="{4B4738E4-4F3B-41DE-9828-8E9C6C66FE48}" type="slidenum">
              <a:rPr lang="en-US" smtClean="0"/>
              <a:pPr/>
              <a:t>37</a:t>
            </a:fld>
            <a:endParaRPr lang="en-US"/>
          </a:p>
        </p:txBody>
      </p:sp>
    </p:spTree>
    <p:extLst>
      <p:ext uri="{BB962C8B-B14F-4D97-AF65-F5344CB8AC3E}">
        <p14:creationId xmlns:p14="http://schemas.microsoft.com/office/powerpoint/2010/main" val="3670925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0308"/>
                </a:solidFill>
                <a:latin typeface="Tahoma" pitchFamily="34" charset="0"/>
                <a:ea typeface="Tahoma" pitchFamily="34" charset="0"/>
                <a:cs typeface="Tahoma" pitchFamily="34" charset="0"/>
              </a:rPr>
              <a:t>All That is “The Flu” is Not Influenza</a:t>
            </a:r>
            <a:endParaRPr lang="en-US" sz="2800" b="1" dirty="0">
              <a:solidFill>
                <a:srgbClr val="000308"/>
              </a:solidFill>
              <a:latin typeface="Tahoma" pitchFamily="34" charset="0"/>
              <a:ea typeface="Tahoma" pitchFamily="34" charset="0"/>
              <a:cs typeface="Tahoma" pitchFamily="34" charset="0"/>
            </a:endParaRPr>
          </a:p>
        </p:txBody>
      </p:sp>
      <p:pic>
        <p:nvPicPr>
          <p:cNvPr id="1126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869846" y="1676400"/>
            <a:ext cx="5237143" cy="291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descr="http://www.slh.wisc.edu/labupdates/reports/linRSVPCR.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377" y="3886200"/>
            <a:ext cx="3326892" cy="18826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http://www.slh.wisc.edu/dotAsset/57403.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4377" y="1676400"/>
            <a:ext cx="31019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4B4738E4-4F3B-41DE-9828-8E9C6C66FE48}" type="slidenum">
              <a:rPr lang="en-US" smtClean="0"/>
              <a:pPr/>
              <a:t>38</a:t>
            </a:fld>
            <a:endParaRPr lang="en-US"/>
          </a:p>
        </p:txBody>
      </p:sp>
    </p:spTree>
    <p:extLst>
      <p:ext uri="{BB962C8B-B14F-4D97-AF65-F5344CB8AC3E}">
        <p14:creationId xmlns:p14="http://schemas.microsoft.com/office/powerpoint/2010/main" val="3503766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228600"/>
            <a:ext cx="8743950" cy="1143000"/>
          </a:xfrm>
        </p:spPr>
        <p:txBody>
          <a:bodyPr/>
          <a:lstStyle/>
          <a:p>
            <a:r>
              <a:rPr lang="en-US" sz="3200" b="1" dirty="0" smtClean="0">
                <a:solidFill>
                  <a:srgbClr val="000308"/>
                </a:solidFill>
                <a:latin typeface="Tahoma" pitchFamily="34" charset="0"/>
                <a:ea typeface="Tahoma" pitchFamily="34" charset="0"/>
                <a:cs typeface="Tahoma" pitchFamily="34" charset="0"/>
              </a:rPr>
              <a:t>How Can the PHL-Clinical </a:t>
            </a:r>
            <a:r>
              <a:rPr lang="en-US" dirty="0">
                <a:solidFill>
                  <a:srgbClr val="000308"/>
                </a:solidFill>
                <a:latin typeface="Tahoma" pitchFamily="34" charset="0"/>
                <a:ea typeface="Tahoma" pitchFamily="34" charset="0"/>
                <a:cs typeface="Tahoma" pitchFamily="34" charset="0"/>
              </a:rPr>
              <a:t>L</a:t>
            </a:r>
            <a:r>
              <a:rPr lang="en-US" sz="3200" b="1" dirty="0" smtClean="0">
                <a:solidFill>
                  <a:srgbClr val="000308"/>
                </a:solidFill>
                <a:latin typeface="Tahoma" pitchFamily="34" charset="0"/>
                <a:ea typeface="Tahoma" pitchFamily="34" charset="0"/>
                <a:cs typeface="Tahoma" pitchFamily="34" charset="0"/>
              </a:rPr>
              <a:t>ab </a:t>
            </a:r>
            <a:r>
              <a:rPr lang="en-US" dirty="0">
                <a:solidFill>
                  <a:srgbClr val="000308"/>
                </a:solidFill>
                <a:latin typeface="Tahoma" pitchFamily="34" charset="0"/>
                <a:ea typeface="Tahoma" pitchFamily="34" charset="0"/>
                <a:cs typeface="Tahoma" pitchFamily="34" charset="0"/>
              </a:rPr>
              <a:t>P</a:t>
            </a:r>
            <a:r>
              <a:rPr lang="en-US" sz="3200" b="1" dirty="0" smtClean="0">
                <a:solidFill>
                  <a:srgbClr val="000308"/>
                </a:solidFill>
                <a:latin typeface="Tahoma" pitchFamily="34" charset="0"/>
                <a:ea typeface="Tahoma" pitchFamily="34" charset="0"/>
                <a:cs typeface="Tahoma" pitchFamily="34" charset="0"/>
              </a:rPr>
              <a:t>artnership </a:t>
            </a:r>
            <a:r>
              <a:rPr lang="en-US" dirty="0">
                <a:solidFill>
                  <a:srgbClr val="000308"/>
                </a:solidFill>
                <a:latin typeface="Tahoma" pitchFamily="34" charset="0"/>
                <a:ea typeface="Tahoma" pitchFamily="34" charset="0"/>
                <a:cs typeface="Tahoma" pitchFamily="34" charset="0"/>
              </a:rPr>
              <a:t>B</a:t>
            </a:r>
            <a:r>
              <a:rPr lang="en-US" sz="3200" b="1" dirty="0" smtClean="0">
                <a:solidFill>
                  <a:srgbClr val="000308"/>
                </a:solidFill>
                <a:latin typeface="Tahoma" pitchFamily="34" charset="0"/>
                <a:ea typeface="Tahoma" pitchFamily="34" charset="0"/>
                <a:cs typeface="Tahoma" pitchFamily="34" charset="0"/>
              </a:rPr>
              <a:t>enefit Influenza </a:t>
            </a:r>
            <a:r>
              <a:rPr lang="en-US" dirty="0">
                <a:solidFill>
                  <a:srgbClr val="000308"/>
                </a:solidFill>
                <a:latin typeface="Tahoma" pitchFamily="34" charset="0"/>
                <a:ea typeface="Tahoma" pitchFamily="34" charset="0"/>
                <a:cs typeface="Tahoma" pitchFamily="34" charset="0"/>
              </a:rPr>
              <a:t>S</a:t>
            </a:r>
            <a:r>
              <a:rPr lang="en-US" sz="3200" b="1" dirty="0" smtClean="0">
                <a:solidFill>
                  <a:srgbClr val="000308"/>
                </a:solidFill>
                <a:latin typeface="Tahoma" pitchFamily="34" charset="0"/>
                <a:ea typeface="Tahoma" pitchFamily="34" charset="0"/>
                <a:cs typeface="Tahoma" pitchFamily="34" charset="0"/>
              </a:rPr>
              <a:t>urveillance?</a:t>
            </a:r>
            <a:endParaRPr lang="en-US" sz="3200" b="1" dirty="0">
              <a:solidFill>
                <a:srgbClr val="000308"/>
              </a:solidFill>
              <a:latin typeface="Tahoma" pitchFamily="34" charset="0"/>
              <a:ea typeface="Tahoma" pitchFamily="34" charset="0"/>
              <a:cs typeface="Tahoma" pitchFamily="34" charset="0"/>
            </a:endParaRPr>
          </a:p>
        </p:txBody>
      </p:sp>
      <p:sp>
        <p:nvSpPr>
          <p:cNvPr id="10" name="Content Placeholder 2"/>
          <p:cNvSpPr>
            <a:spLocks noGrp="1"/>
          </p:cNvSpPr>
          <p:nvPr>
            <p:ph idx="1"/>
          </p:nvPr>
        </p:nvSpPr>
        <p:spPr>
          <a:xfrm>
            <a:off x="457200" y="1524001"/>
            <a:ext cx="8160630" cy="5055870"/>
          </a:xfrm>
        </p:spPr>
        <p:txBody>
          <a:bodyPr/>
          <a:lstStyle/>
          <a:p>
            <a:pPr>
              <a:buClr>
                <a:srgbClr val="008080"/>
              </a:buClr>
            </a:pPr>
            <a:r>
              <a:rPr lang="en-US" b="1" dirty="0" smtClean="0">
                <a:solidFill>
                  <a:srgbClr val="006F7C"/>
                </a:solidFill>
                <a:latin typeface="Tahoma" pitchFamily="34" charset="0"/>
                <a:ea typeface="Tahoma" pitchFamily="34" charset="0"/>
                <a:cs typeface="Tahoma" pitchFamily="34" charset="0"/>
              </a:rPr>
              <a:t>LRN</a:t>
            </a:r>
          </a:p>
          <a:p>
            <a:pPr>
              <a:buClr>
                <a:srgbClr val="008080"/>
              </a:buClr>
            </a:pPr>
            <a:r>
              <a:rPr lang="en-US" b="1" dirty="0" smtClean="0">
                <a:solidFill>
                  <a:srgbClr val="006F7C"/>
                </a:solidFill>
                <a:latin typeface="Tahoma" pitchFamily="34" charset="0"/>
                <a:ea typeface="Tahoma" pitchFamily="34" charset="0"/>
                <a:cs typeface="Tahoma" pitchFamily="34" charset="0"/>
              </a:rPr>
              <a:t>Diagnostic technologies employed</a:t>
            </a:r>
          </a:p>
          <a:p>
            <a:pPr>
              <a:buClr>
                <a:srgbClr val="C00000"/>
              </a:buClr>
            </a:pPr>
            <a:r>
              <a:rPr lang="en-US" b="1" dirty="0" smtClean="0">
                <a:solidFill>
                  <a:srgbClr val="990000"/>
                </a:solidFill>
                <a:latin typeface="Tahoma" pitchFamily="34" charset="0"/>
                <a:ea typeface="Tahoma" pitchFamily="34" charset="0"/>
                <a:cs typeface="Tahoma" pitchFamily="34" charset="0"/>
              </a:rPr>
              <a:t>Data sharing</a:t>
            </a:r>
          </a:p>
          <a:p>
            <a:pPr lvl="1">
              <a:buClr>
                <a:srgbClr val="C00000"/>
              </a:buClr>
              <a:buFont typeface="Arial" pitchFamily="34" charset="0"/>
              <a:buChar char="•"/>
            </a:pPr>
            <a:r>
              <a:rPr lang="en-US" b="1" dirty="0" smtClean="0">
                <a:solidFill>
                  <a:srgbClr val="990000"/>
                </a:solidFill>
                <a:latin typeface="Tahoma" pitchFamily="34" charset="0"/>
                <a:ea typeface="Tahoma" pitchFamily="34" charset="0"/>
                <a:cs typeface="Tahoma" pitchFamily="34" charset="0"/>
              </a:rPr>
              <a:t>Electronic reporting</a:t>
            </a:r>
          </a:p>
          <a:p>
            <a:pPr lvl="1">
              <a:buClr>
                <a:srgbClr val="C00000"/>
              </a:buClr>
              <a:buFont typeface="Arial" pitchFamily="34" charset="0"/>
              <a:buChar char="•"/>
            </a:pPr>
            <a:r>
              <a:rPr lang="en-US" b="1" dirty="0" smtClean="0">
                <a:solidFill>
                  <a:srgbClr val="990000"/>
                </a:solidFill>
                <a:latin typeface="Tahoma" pitchFamily="34" charset="0"/>
                <a:ea typeface="Tahoma" pitchFamily="34" charset="0"/>
                <a:cs typeface="Tahoma" pitchFamily="34" charset="0"/>
              </a:rPr>
              <a:t>Linkage of testing and clinical/demographic  data</a:t>
            </a:r>
          </a:p>
          <a:p>
            <a:pPr lvl="1">
              <a:buClr>
                <a:srgbClr val="008080"/>
              </a:buClr>
            </a:pPr>
            <a:endParaRPr lang="en-US" b="1" dirty="0" smtClean="0">
              <a:solidFill>
                <a:srgbClr val="008080"/>
              </a:solidFill>
              <a:latin typeface="Tahoma" pitchFamily="34" charset="0"/>
              <a:ea typeface="Tahoma" pitchFamily="34" charset="0"/>
              <a:cs typeface="Tahoma" pitchFamily="34" charset="0"/>
            </a:endParaRPr>
          </a:p>
        </p:txBody>
      </p:sp>
      <p:sp>
        <p:nvSpPr>
          <p:cNvPr id="2" name="Rectangle 1"/>
          <p:cNvSpPr/>
          <p:nvPr/>
        </p:nvSpPr>
        <p:spPr>
          <a:xfrm>
            <a:off x="5963182" y="1688068"/>
            <a:ext cx="3843422" cy="646331"/>
          </a:xfrm>
          <a:prstGeom prst="rect">
            <a:avLst/>
          </a:prstGeom>
        </p:spPr>
        <p:txBody>
          <a:bodyPr wrap="square">
            <a:spAutoFit/>
          </a:bodyPr>
          <a:lstStyle/>
          <a:p>
            <a:r>
              <a:rPr lang="en-US" b="1" dirty="0" smtClean="0">
                <a:solidFill>
                  <a:srgbClr val="00A0AF"/>
                </a:solidFill>
                <a:cs typeface="Arial" pitchFamily="34" charset="0"/>
              </a:rPr>
              <a:t>                    </a:t>
            </a:r>
          </a:p>
          <a:p>
            <a:endParaRPr lang="en-US" b="1" dirty="0">
              <a:solidFill>
                <a:srgbClr val="004F57"/>
              </a:solidFill>
              <a:cs typeface="Arial" pitchFamily="34" charset="0"/>
            </a:endParaRPr>
          </a:p>
        </p:txBody>
      </p:sp>
      <p:sp>
        <p:nvSpPr>
          <p:cNvPr id="3" name="Slide Number Placeholder 2"/>
          <p:cNvSpPr>
            <a:spLocks noGrp="1"/>
          </p:cNvSpPr>
          <p:nvPr>
            <p:ph type="sldNum" sz="quarter" idx="10"/>
          </p:nvPr>
        </p:nvSpPr>
        <p:spPr/>
        <p:txBody>
          <a:bodyPr/>
          <a:lstStyle/>
          <a:p>
            <a:fld id="{4B4738E4-4F3B-41DE-9828-8E9C6C66FE48}" type="slidenum">
              <a:rPr lang="en-US" smtClean="0"/>
              <a:pPr/>
              <a:t>39</a:t>
            </a:fld>
            <a:endParaRPr lang="en-US"/>
          </a:p>
        </p:txBody>
      </p:sp>
    </p:spTree>
    <p:extLst>
      <p:ext uri="{BB962C8B-B14F-4D97-AF65-F5344CB8AC3E}">
        <p14:creationId xmlns:p14="http://schemas.microsoft.com/office/powerpoint/2010/main" val="615754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450850"/>
            <a:ext cx="8229600" cy="920750"/>
          </a:xfrm>
        </p:spPr>
        <p:txBody>
          <a:bodyPr/>
          <a:lstStyle/>
          <a:p>
            <a:pPr eaLnBrk="1" hangingPunct="1"/>
            <a:r>
              <a:rPr lang="en-US" sz="3200" b="1" dirty="0" smtClean="0">
                <a:solidFill>
                  <a:schemeClr val="tx1"/>
                </a:solidFill>
                <a:latin typeface="Tahoma" pitchFamily="34" charset="0"/>
                <a:cs typeface="Tahoma" pitchFamily="34" charset="0"/>
              </a:rPr>
              <a:t>Influenza’s </a:t>
            </a:r>
            <a:r>
              <a:rPr lang="en-US" sz="3200" b="1" dirty="0" err="1" smtClean="0">
                <a:solidFill>
                  <a:schemeClr val="tx1"/>
                </a:solidFill>
                <a:latin typeface="Tahoma" pitchFamily="34" charset="0"/>
                <a:cs typeface="Tahoma" pitchFamily="34" charset="0"/>
              </a:rPr>
              <a:t>Gonna</a:t>
            </a:r>
            <a:r>
              <a:rPr lang="en-US" sz="3200" b="1" dirty="0" smtClean="0">
                <a:solidFill>
                  <a:schemeClr val="tx1"/>
                </a:solidFill>
                <a:latin typeface="Tahoma" pitchFamily="34" charset="0"/>
                <a:cs typeface="Tahoma" pitchFamily="34" charset="0"/>
              </a:rPr>
              <a:t> Continue to do What Influenza Does: </a:t>
            </a:r>
            <a:r>
              <a:rPr lang="en-US" sz="3600" b="1" dirty="0" smtClean="0">
                <a:solidFill>
                  <a:srgbClr val="C00000"/>
                </a:solidFill>
                <a:latin typeface="Tahoma" pitchFamily="34" charset="0"/>
                <a:cs typeface="Tahoma" pitchFamily="34" charset="0"/>
              </a:rPr>
              <a:t>Change!</a:t>
            </a:r>
            <a:r>
              <a:rPr lang="en-US" sz="3600" dirty="0" smtClean="0">
                <a:latin typeface="Tahoma" pitchFamily="34" charset="0"/>
                <a:cs typeface="Tahoma" pitchFamily="34" charset="0"/>
              </a:rPr>
              <a:t/>
            </a:r>
            <a:br>
              <a:rPr lang="en-US" sz="3600" dirty="0" smtClean="0">
                <a:latin typeface="Tahoma" pitchFamily="34" charset="0"/>
                <a:cs typeface="Tahoma" pitchFamily="34" charset="0"/>
              </a:rPr>
            </a:br>
            <a:endParaRPr lang="en-US" sz="3600" b="1" dirty="0" smtClean="0">
              <a:latin typeface="Arial" pitchFamily="34" charset="0"/>
              <a:cs typeface="Arial" pitchFamily="34" charset="0"/>
            </a:endParaRPr>
          </a:p>
        </p:txBody>
      </p:sp>
      <p:sp>
        <p:nvSpPr>
          <p:cNvPr id="330755" name="Text Box 3"/>
          <p:cNvSpPr txBox="1">
            <a:spLocks noChangeArrowheads="1"/>
          </p:cNvSpPr>
          <p:nvPr/>
        </p:nvSpPr>
        <p:spPr bwMode="auto">
          <a:xfrm>
            <a:off x="3810000" y="1676400"/>
            <a:ext cx="5029200" cy="4675188"/>
          </a:xfrm>
          <a:prstGeom prst="rect">
            <a:avLst/>
          </a:prstGeom>
          <a:noFill/>
          <a:ln w="9525">
            <a:noFill/>
            <a:miter lim="800000"/>
            <a:headEnd/>
            <a:tailEnd/>
          </a:ln>
          <a:effectLst/>
        </p:spPr>
        <p:txBody>
          <a:bodyPr lIns="0" tIns="0" rIns="0" bIns="0"/>
          <a:lstStyle/>
          <a:p>
            <a:pPr marL="214313" indent="-214313" defTabSz="471488">
              <a:buSzPct val="80000"/>
              <a:buFont typeface="Wingdings" pitchFamily="2" charset="2"/>
              <a:buChar char="§"/>
              <a:defRPr/>
            </a:pPr>
            <a:r>
              <a:rPr lang="en-US" sz="2400" b="1" dirty="0">
                <a:solidFill>
                  <a:srgbClr val="006666"/>
                </a:solidFill>
                <a:cs typeface="Arial" pitchFamily="34" charset="0"/>
              </a:rPr>
              <a:t>Influenza types A, B and C</a:t>
            </a:r>
          </a:p>
          <a:p>
            <a:pPr marL="693738" lvl="1" indent="-236538" defTabSz="471488">
              <a:buFont typeface="Wingdings" pitchFamily="2" charset="2"/>
              <a:buChar char="§"/>
              <a:defRPr/>
            </a:pPr>
            <a:r>
              <a:rPr lang="en-US" sz="2400" b="1" dirty="0">
                <a:solidFill>
                  <a:srgbClr val="006666"/>
                </a:solidFill>
                <a:cs typeface="Arial" pitchFamily="34" charset="0"/>
              </a:rPr>
              <a:t>A and B are major human pathogens</a:t>
            </a:r>
            <a:br>
              <a:rPr lang="en-US" sz="2400" b="1" dirty="0">
                <a:solidFill>
                  <a:srgbClr val="006666"/>
                </a:solidFill>
                <a:cs typeface="Arial" pitchFamily="34" charset="0"/>
              </a:rPr>
            </a:br>
            <a:endParaRPr lang="en-US" sz="2400" b="1" dirty="0">
              <a:solidFill>
                <a:srgbClr val="006666"/>
              </a:solidFill>
              <a:cs typeface="Arial" pitchFamily="34" charset="0"/>
            </a:endParaRPr>
          </a:p>
          <a:p>
            <a:pPr marL="214313" indent="-214313" defTabSz="471488">
              <a:buSzPct val="80000"/>
              <a:buFont typeface="Wingdings" pitchFamily="2" charset="2"/>
              <a:buChar char="§"/>
              <a:defRPr/>
            </a:pPr>
            <a:r>
              <a:rPr lang="en-US" sz="2400" b="1" dirty="0">
                <a:solidFill>
                  <a:srgbClr val="006666"/>
                </a:solidFill>
                <a:cs typeface="Arial" pitchFamily="34" charset="0"/>
              </a:rPr>
              <a:t>Negative-sense segmented RNA genome</a:t>
            </a:r>
          </a:p>
          <a:p>
            <a:pPr marL="693738" lvl="1" indent="-236538" defTabSz="471488">
              <a:buFont typeface="Wingdings" pitchFamily="2" charset="2"/>
              <a:buChar char="§"/>
              <a:defRPr/>
            </a:pPr>
            <a:r>
              <a:rPr lang="en-US" sz="2400" b="1" dirty="0">
                <a:solidFill>
                  <a:srgbClr val="006666"/>
                </a:solidFill>
                <a:cs typeface="Arial" pitchFamily="34" charset="0"/>
              </a:rPr>
              <a:t>10 major proteins</a:t>
            </a:r>
            <a:br>
              <a:rPr lang="en-US" sz="2400" b="1" dirty="0">
                <a:solidFill>
                  <a:srgbClr val="006666"/>
                </a:solidFill>
                <a:cs typeface="Arial" pitchFamily="34" charset="0"/>
              </a:rPr>
            </a:br>
            <a:endParaRPr lang="en-US" sz="2400" b="1" dirty="0">
              <a:solidFill>
                <a:srgbClr val="006666"/>
              </a:solidFill>
              <a:cs typeface="Arial" pitchFamily="34" charset="0"/>
            </a:endParaRPr>
          </a:p>
          <a:p>
            <a:pPr marL="214313" indent="-214313" defTabSz="471488">
              <a:buSzPct val="80000"/>
              <a:buFont typeface="Wingdings" pitchFamily="2" charset="2"/>
              <a:buChar char="§"/>
              <a:defRPr/>
            </a:pPr>
            <a:r>
              <a:rPr lang="en-US" sz="2400" b="1" dirty="0">
                <a:solidFill>
                  <a:srgbClr val="006666"/>
                </a:solidFill>
                <a:cs typeface="Arial" pitchFamily="34" charset="0"/>
              </a:rPr>
              <a:t>Two major surface proteins of A and B viruses:</a:t>
            </a:r>
          </a:p>
          <a:p>
            <a:pPr marL="1136650" lvl="2" indent="-222250" defTabSz="471488">
              <a:buFont typeface="Wingdings" pitchFamily="2" charset="2"/>
              <a:buChar char="§"/>
              <a:defRPr/>
            </a:pPr>
            <a:r>
              <a:rPr lang="en-US" sz="2400" b="1" dirty="0" err="1">
                <a:solidFill>
                  <a:srgbClr val="006666"/>
                </a:solidFill>
                <a:cs typeface="Arial" pitchFamily="34" charset="0"/>
              </a:rPr>
              <a:t>Hemagglutinin</a:t>
            </a:r>
            <a:r>
              <a:rPr lang="en-US" sz="2400" b="1" dirty="0">
                <a:solidFill>
                  <a:srgbClr val="006666"/>
                </a:solidFill>
                <a:cs typeface="Arial" pitchFamily="34" charset="0"/>
              </a:rPr>
              <a:t> (HA) </a:t>
            </a:r>
          </a:p>
          <a:p>
            <a:pPr marL="1136650" lvl="2" indent="-222250" defTabSz="471488">
              <a:buFont typeface="Wingdings" pitchFamily="2" charset="2"/>
              <a:buChar char="§"/>
              <a:defRPr/>
            </a:pPr>
            <a:r>
              <a:rPr lang="en-US" sz="2400" b="1" dirty="0">
                <a:solidFill>
                  <a:srgbClr val="006666"/>
                </a:solidFill>
                <a:cs typeface="Arial" pitchFamily="34" charset="0"/>
              </a:rPr>
              <a:t>Neuraminidase (NA)</a:t>
            </a:r>
            <a:r>
              <a:rPr lang="en-US" sz="2400" b="1" dirty="0">
                <a:solidFill>
                  <a:prstClr val="black"/>
                </a:solidFill>
                <a:effectLst>
                  <a:outerShdw blurRad="38100" dist="38100" dir="2700000" algn="tl">
                    <a:srgbClr val="000000"/>
                  </a:outerShdw>
                </a:effectLst>
                <a:latin typeface="Tahoma" pitchFamily="34" charset="0"/>
                <a:cs typeface="Tahoma" pitchFamily="34" charset="0"/>
              </a:rPr>
              <a:t/>
            </a:r>
            <a:br>
              <a:rPr lang="en-US" sz="2400" b="1" dirty="0">
                <a:solidFill>
                  <a:prstClr val="black"/>
                </a:solidFill>
                <a:effectLst>
                  <a:outerShdw blurRad="38100" dist="38100" dir="2700000" algn="tl">
                    <a:srgbClr val="000000"/>
                  </a:outerShdw>
                </a:effectLst>
                <a:latin typeface="Tahoma" pitchFamily="34" charset="0"/>
                <a:cs typeface="Tahoma" pitchFamily="34" charset="0"/>
              </a:rPr>
            </a:br>
            <a:endParaRPr lang="en-US" sz="2400" b="1" dirty="0">
              <a:solidFill>
                <a:prstClr val="black"/>
              </a:solidFill>
              <a:effectLst>
                <a:outerShdw blurRad="38100" dist="38100" dir="2700000" algn="tl">
                  <a:srgbClr val="000000"/>
                </a:outerShdw>
              </a:effectLst>
              <a:latin typeface="Tahoma" pitchFamily="34" charset="0"/>
              <a:cs typeface="Tahoma" pitchFamily="34" charset="0"/>
            </a:endParaRPr>
          </a:p>
          <a:p>
            <a:pPr marL="214313" indent="-214313" defTabSz="471488">
              <a:buClr>
                <a:srgbClr val="FF0000"/>
              </a:buClr>
              <a:buSzPct val="80000"/>
              <a:buFont typeface="Wingdings" pitchFamily="2" charset="2"/>
              <a:buNone/>
              <a:defRPr/>
            </a:pPr>
            <a:endParaRPr lang="en-US" sz="2400" b="1" dirty="0">
              <a:solidFill>
                <a:prstClr val="black"/>
              </a:solidFill>
              <a:effectLst>
                <a:outerShdw blurRad="38100" dist="38100" dir="2700000" algn="tl">
                  <a:srgbClr val="000000"/>
                </a:outerShdw>
              </a:effectLst>
              <a:latin typeface="Tahoma" pitchFamily="34" charset="0"/>
              <a:cs typeface="Tahoma" pitchFamily="34" charset="0"/>
            </a:endParaRPr>
          </a:p>
        </p:txBody>
      </p:sp>
      <p:pic>
        <p:nvPicPr>
          <p:cNvPr id="109572" name="Picture 7" descr="3D_Synthe_Virus_grip_resiz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524000"/>
            <a:ext cx="3429000" cy="2370138"/>
          </a:xfrm>
          <a:prstGeom prst="rect">
            <a:avLst/>
          </a:prstGeom>
          <a:noFill/>
          <a:ln w="9525">
            <a:noFill/>
            <a:miter lim="800000"/>
            <a:headEnd/>
            <a:tailEnd/>
          </a:ln>
        </p:spPr>
      </p:pic>
      <p:pic>
        <p:nvPicPr>
          <p:cNvPr id="109573" name="Picture 72"/>
          <p:cNvPicPr>
            <a:picLocks noChangeAspect="1" noChangeArrowheads="1"/>
          </p:cNvPicPr>
          <p:nvPr/>
        </p:nvPicPr>
        <p:blipFill>
          <a:blip r:embed="rId4" cstate="print"/>
          <a:srcRect/>
          <a:stretch>
            <a:fillRect/>
          </a:stretch>
        </p:blipFill>
        <p:spPr bwMode="auto">
          <a:xfrm>
            <a:off x="228600" y="3894138"/>
            <a:ext cx="3429000" cy="2895600"/>
          </a:xfrm>
          <a:prstGeom prst="rect">
            <a:avLst/>
          </a:prstGeom>
          <a:noFill/>
          <a:ln w="9525">
            <a:noFill/>
            <a:miter lim="800000"/>
            <a:headEnd/>
            <a:tailEnd/>
          </a:ln>
        </p:spPr>
      </p:pic>
      <p:sp>
        <p:nvSpPr>
          <p:cNvPr id="19462" name="Line 7"/>
          <p:cNvSpPr>
            <a:spLocks noChangeShapeType="1"/>
          </p:cNvSpPr>
          <p:nvPr/>
        </p:nvSpPr>
        <p:spPr bwMode="auto">
          <a:xfrm>
            <a:off x="0" y="1371600"/>
            <a:ext cx="9144000" cy="0"/>
          </a:xfrm>
          <a:prstGeom prst="line">
            <a:avLst/>
          </a:prstGeom>
          <a:ln>
            <a:solidFill>
              <a:srgbClr val="006F7C"/>
            </a:solidFill>
            <a:headEnd/>
            <a:tailEnd/>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solidFill>
                <a:prstClr val="black"/>
              </a:solidFill>
            </a:endParaRPr>
          </a:p>
        </p:txBody>
      </p:sp>
      <p:sp>
        <p:nvSpPr>
          <p:cNvPr id="3" name="Slide Number Placeholder 2"/>
          <p:cNvSpPr>
            <a:spLocks noGrp="1"/>
          </p:cNvSpPr>
          <p:nvPr>
            <p:ph type="sldNum" sz="quarter" idx="10"/>
          </p:nvPr>
        </p:nvSpPr>
        <p:spPr/>
        <p:txBody>
          <a:bodyPr/>
          <a:lstStyle/>
          <a:p>
            <a:fld id="{D66DB31D-92F4-42E9-A8E0-25DF0F3294DC}" type="slidenum">
              <a:rPr lang="en-US" smtClean="0"/>
              <a:pPr/>
              <a:t>4</a:t>
            </a:fld>
            <a:endParaRPr lang="en-US"/>
          </a:p>
        </p:txBody>
      </p:sp>
    </p:spTree>
    <p:extLst>
      <p:ext uri="{BB962C8B-B14F-4D97-AF65-F5344CB8AC3E}">
        <p14:creationId xmlns:p14="http://schemas.microsoft.com/office/powerpoint/2010/main" val="3973293609"/>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399"/>
            <a:ext cx="8534400" cy="1433513"/>
          </a:xfrm>
        </p:spPr>
        <p:txBody>
          <a:bodyPr/>
          <a:lstStyle/>
          <a:p>
            <a:r>
              <a:rPr lang="en-US" sz="3200" b="1" dirty="0" smtClean="0">
                <a:solidFill>
                  <a:srgbClr val="000308"/>
                </a:solidFill>
                <a:latin typeface="Tahoma" pitchFamily="34" charset="0"/>
                <a:ea typeface="Tahoma" pitchFamily="34" charset="0"/>
                <a:cs typeface="Tahoma" pitchFamily="34" charset="0"/>
              </a:rPr>
              <a:t>Better </a:t>
            </a:r>
            <a:r>
              <a:rPr lang="en-US" dirty="0" smtClean="0">
                <a:solidFill>
                  <a:srgbClr val="000308"/>
                </a:solidFill>
                <a:latin typeface="Tahoma" pitchFamily="34" charset="0"/>
                <a:ea typeface="Tahoma" pitchFamily="34" charset="0"/>
                <a:cs typeface="Tahoma" pitchFamily="34" charset="0"/>
              </a:rPr>
              <a:t>Coordination</a:t>
            </a:r>
            <a:r>
              <a:rPr lang="en-US" sz="3200" b="1" dirty="0" smtClean="0">
                <a:solidFill>
                  <a:srgbClr val="000308"/>
                </a:solidFill>
                <a:latin typeface="Tahoma" pitchFamily="34" charset="0"/>
                <a:ea typeface="Tahoma" pitchFamily="34" charset="0"/>
                <a:cs typeface="Tahoma" pitchFamily="34" charset="0"/>
              </a:rPr>
              <a:t> of Data and Information Sharing?</a:t>
            </a:r>
            <a:r>
              <a:rPr lang="en-US" sz="3200" b="1" dirty="0">
                <a:solidFill>
                  <a:srgbClr val="000308"/>
                </a:solidFill>
                <a:latin typeface="Tahoma" pitchFamily="34" charset="0"/>
                <a:ea typeface="Tahoma" pitchFamily="34" charset="0"/>
                <a:cs typeface="Tahoma" pitchFamily="34" charset="0"/>
              </a:rPr>
              <a:t/>
            </a:r>
            <a:br>
              <a:rPr lang="en-US" sz="3200" b="1" dirty="0">
                <a:solidFill>
                  <a:srgbClr val="000308"/>
                </a:solidFill>
                <a:latin typeface="Tahoma" pitchFamily="34" charset="0"/>
                <a:ea typeface="Tahoma" pitchFamily="34" charset="0"/>
                <a:cs typeface="Tahoma" pitchFamily="34" charset="0"/>
              </a:rPr>
            </a:br>
            <a:r>
              <a:rPr lang="en-US" sz="2000" b="1" dirty="0">
                <a:solidFill>
                  <a:srgbClr val="990000"/>
                </a:solidFill>
                <a:latin typeface="Tahoma" pitchFamily="34" charset="0"/>
                <a:ea typeface="Tahoma" pitchFamily="34" charset="0"/>
                <a:cs typeface="Tahoma" pitchFamily="34" charset="0"/>
              </a:rPr>
              <a:t>http://www.cdc.gov/flu/weekly/</a:t>
            </a:r>
            <a:br>
              <a:rPr lang="en-US" sz="2000" b="1" dirty="0">
                <a:solidFill>
                  <a:srgbClr val="990000"/>
                </a:solidFill>
                <a:latin typeface="Tahoma" pitchFamily="34" charset="0"/>
                <a:ea typeface="Tahoma" pitchFamily="34" charset="0"/>
                <a:cs typeface="Tahoma" pitchFamily="34" charset="0"/>
              </a:rPr>
            </a:br>
            <a:r>
              <a:rPr lang="en-US" sz="2000" b="1" dirty="0">
                <a:solidFill>
                  <a:srgbClr val="990000"/>
                </a:solidFill>
                <a:latin typeface="Tahoma" pitchFamily="34" charset="0"/>
                <a:ea typeface="Tahoma" pitchFamily="34" charset="0"/>
                <a:cs typeface="Tahoma" pitchFamily="34" charset="0"/>
              </a:rPr>
              <a:t>http://www.cdc.gov/surveillance/nrevss/</a:t>
            </a:r>
          </a:p>
        </p:txBody>
      </p:sp>
      <p:sp>
        <p:nvSpPr>
          <p:cNvPr id="3" name="Content Placeholder 2"/>
          <p:cNvSpPr>
            <a:spLocks noGrp="1"/>
          </p:cNvSpPr>
          <p:nvPr>
            <p:ph idx="1"/>
          </p:nvPr>
        </p:nvSpPr>
        <p:spPr/>
        <p:txBody>
          <a:bodyPr/>
          <a:lstStyle/>
          <a:p>
            <a:pPr marL="0" indent="0">
              <a:buNone/>
            </a:pPr>
            <a:endParaRPr lang="en-US" dirty="0">
              <a:solidFill>
                <a:srgbClr val="000308"/>
              </a:solidFill>
            </a:endParaRPr>
          </a:p>
        </p:txBody>
      </p:sp>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057400"/>
            <a:ext cx="3657600"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2084294"/>
            <a:ext cx="3657600"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114800" y="2971800"/>
            <a:ext cx="1066800" cy="0"/>
          </a:xfrm>
          <a:prstGeom prst="straightConnector1">
            <a:avLst/>
          </a:prstGeom>
          <a:ln w="762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114800" y="3810000"/>
            <a:ext cx="1066800" cy="0"/>
          </a:xfrm>
          <a:prstGeom prst="straightConnector1">
            <a:avLst/>
          </a:prstGeom>
          <a:ln w="76200">
            <a:solidFill>
              <a:srgbClr val="99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p>
            <a:fld id="{4B4738E4-4F3B-41DE-9828-8E9C6C66FE48}" type="slidenum">
              <a:rPr lang="en-US" smtClean="0"/>
              <a:pPr/>
              <a:t>40</a:t>
            </a:fld>
            <a:endParaRPr lang="en-US"/>
          </a:p>
        </p:txBody>
      </p:sp>
    </p:spTree>
    <p:extLst>
      <p:ext uri="{BB962C8B-B14F-4D97-AF65-F5344CB8AC3E}">
        <p14:creationId xmlns:p14="http://schemas.microsoft.com/office/powerpoint/2010/main" val="182756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1450" y="600074"/>
            <a:ext cx="8815388" cy="695325"/>
          </a:xfrm>
        </p:spPr>
        <p:txBody>
          <a:bodyPr/>
          <a:lstStyle/>
          <a:p>
            <a:r>
              <a:rPr lang="en-US" sz="2800" b="1" dirty="0">
                <a:solidFill>
                  <a:srgbClr val="000308"/>
                </a:solidFill>
                <a:latin typeface="Tahoma" pitchFamily="34" charset="0"/>
                <a:ea typeface="Tahoma" pitchFamily="34" charset="0"/>
                <a:cs typeface="Tahoma" pitchFamily="34" charset="0"/>
              </a:rPr>
              <a:t>How </a:t>
            </a:r>
            <a:r>
              <a:rPr lang="en-US" sz="2800" b="1" dirty="0" smtClean="0">
                <a:solidFill>
                  <a:srgbClr val="000308"/>
                </a:solidFill>
                <a:latin typeface="Tahoma" pitchFamily="34" charset="0"/>
                <a:ea typeface="Tahoma" pitchFamily="34" charset="0"/>
                <a:cs typeface="Tahoma" pitchFamily="34" charset="0"/>
              </a:rPr>
              <a:t>Can </a:t>
            </a:r>
            <a:r>
              <a:rPr lang="en-US" sz="2800" b="1" dirty="0">
                <a:solidFill>
                  <a:srgbClr val="000308"/>
                </a:solidFill>
                <a:latin typeface="Tahoma" pitchFamily="34" charset="0"/>
                <a:ea typeface="Tahoma" pitchFamily="34" charset="0"/>
                <a:cs typeface="Tahoma" pitchFamily="34" charset="0"/>
              </a:rPr>
              <a:t>the </a:t>
            </a:r>
            <a:r>
              <a:rPr lang="en-US" sz="2800" b="1" dirty="0" smtClean="0">
                <a:solidFill>
                  <a:srgbClr val="000308"/>
                </a:solidFill>
                <a:latin typeface="Tahoma" pitchFamily="34" charset="0"/>
                <a:ea typeface="Tahoma" pitchFamily="34" charset="0"/>
                <a:cs typeface="Tahoma" pitchFamily="34" charset="0"/>
              </a:rPr>
              <a:t>PHL-Clinical </a:t>
            </a:r>
            <a:r>
              <a:rPr lang="en-US" sz="2800" dirty="0">
                <a:solidFill>
                  <a:srgbClr val="000308"/>
                </a:solidFill>
                <a:latin typeface="Tahoma" pitchFamily="34" charset="0"/>
                <a:ea typeface="Tahoma" pitchFamily="34" charset="0"/>
                <a:cs typeface="Tahoma" pitchFamily="34" charset="0"/>
              </a:rPr>
              <a:t>L</a:t>
            </a:r>
            <a:r>
              <a:rPr lang="en-US" sz="2800" b="1" dirty="0" smtClean="0">
                <a:solidFill>
                  <a:srgbClr val="000308"/>
                </a:solidFill>
                <a:latin typeface="Tahoma" pitchFamily="34" charset="0"/>
                <a:ea typeface="Tahoma" pitchFamily="34" charset="0"/>
                <a:cs typeface="Tahoma" pitchFamily="34" charset="0"/>
              </a:rPr>
              <a:t>ab </a:t>
            </a:r>
            <a:r>
              <a:rPr lang="en-US" sz="2800" dirty="0">
                <a:solidFill>
                  <a:srgbClr val="000308"/>
                </a:solidFill>
                <a:latin typeface="Tahoma" pitchFamily="34" charset="0"/>
                <a:ea typeface="Tahoma" pitchFamily="34" charset="0"/>
                <a:cs typeface="Tahoma" pitchFamily="34" charset="0"/>
              </a:rPr>
              <a:t>P</a:t>
            </a:r>
            <a:r>
              <a:rPr lang="en-US" sz="2800" b="1" dirty="0" smtClean="0">
                <a:solidFill>
                  <a:srgbClr val="000308"/>
                </a:solidFill>
                <a:latin typeface="Tahoma" pitchFamily="34" charset="0"/>
                <a:ea typeface="Tahoma" pitchFamily="34" charset="0"/>
                <a:cs typeface="Tahoma" pitchFamily="34" charset="0"/>
              </a:rPr>
              <a:t>artnership </a:t>
            </a:r>
            <a:r>
              <a:rPr lang="en-US" sz="2800" dirty="0">
                <a:solidFill>
                  <a:srgbClr val="000308"/>
                </a:solidFill>
                <a:latin typeface="Tahoma" pitchFamily="34" charset="0"/>
                <a:ea typeface="Tahoma" pitchFamily="34" charset="0"/>
                <a:cs typeface="Tahoma" pitchFamily="34" charset="0"/>
              </a:rPr>
              <a:t>B</a:t>
            </a:r>
            <a:r>
              <a:rPr lang="en-US" sz="2800" b="1" dirty="0" smtClean="0">
                <a:solidFill>
                  <a:srgbClr val="000308"/>
                </a:solidFill>
                <a:latin typeface="Tahoma" pitchFamily="34" charset="0"/>
                <a:ea typeface="Tahoma" pitchFamily="34" charset="0"/>
                <a:cs typeface="Tahoma" pitchFamily="34" charset="0"/>
              </a:rPr>
              <a:t>enefit Influenza </a:t>
            </a:r>
            <a:r>
              <a:rPr lang="en-US" sz="2800" dirty="0">
                <a:solidFill>
                  <a:srgbClr val="000308"/>
                </a:solidFill>
                <a:latin typeface="Tahoma" pitchFamily="34" charset="0"/>
                <a:ea typeface="Tahoma" pitchFamily="34" charset="0"/>
                <a:cs typeface="Tahoma" pitchFamily="34" charset="0"/>
              </a:rPr>
              <a:t>S</a:t>
            </a:r>
            <a:r>
              <a:rPr lang="en-US" sz="2800" b="1" dirty="0" smtClean="0">
                <a:solidFill>
                  <a:srgbClr val="000308"/>
                </a:solidFill>
                <a:latin typeface="Tahoma" pitchFamily="34" charset="0"/>
                <a:ea typeface="Tahoma" pitchFamily="34" charset="0"/>
                <a:cs typeface="Tahoma" pitchFamily="34" charset="0"/>
              </a:rPr>
              <a:t>urveillance?</a:t>
            </a:r>
            <a:br>
              <a:rPr lang="en-US" sz="2800" b="1" dirty="0" smtClean="0">
                <a:solidFill>
                  <a:srgbClr val="000308"/>
                </a:solidFill>
                <a:latin typeface="Tahoma" pitchFamily="34" charset="0"/>
                <a:ea typeface="Tahoma" pitchFamily="34" charset="0"/>
                <a:cs typeface="Tahoma" pitchFamily="34" charset="0"/>
              </a:rPr>
            </a:br>
            <a:r>
              <a:rPr lang="en-US" sz="2800" b="1" i="1" dirty="0" smtClean="0">
                <a:solidFill>
                  <a:srgbClr val="000308"/>
                </a:solidFill>
                <a:latin typeface="Tahoma" pitchFamily="34" charset="0"/>
                <a:ea typeface="Tahoma" pitchFamily="34" charset="0"/>
                <a:cs typeface="Tahoma" pitchFamily="34" charset="0"/>
              </a:rPr>
              <a:t>Moving Forward</a:t>
            </a:r>
            <a:r>
              <a:rPr lang="en-US" sz="3200" b="1" dirty="0">
                <a:solidFill>
                  <a:srgbClr val="000308"/>
                </a:solidFill>
                <a:latin typeface="Tahoma" pitchFamily="34" charset="0"/>
                <a:ea typeface="Tahoma" pitchFamily="34" charset="0"/>
                <a:cs typeface="Tahoma" pitchFamily="34" charset="0"/>
              </a:rPr>
              <a:t/>
            </a:r>
            <a:br>
              <a:rPr lang="en-US" sz="3200" b="1" dirty="0">
                <a:solidFill>
                  <a:srgbClr val="000308"/>
                </a:solidFill>
                <a:latin typeface="Tahoma" pitchFamily="34" charset="0"/>
                <a:ea typeface="Tahoma" pitchFamily="34" charset="0"/>
                <a:cs typeface="Tahoma" pitchFamily="34" charset="0"/>
              </a:rPr>
            </a:br>
            <a:endParaRPr lang="en-US" sz="2800" i="1" dirty="0">
              <a:solidFill>
                <a:srgbClr val="000308"/>
              </a:solidFill>
              <a:latin typeface="Tahoma" pitchFamily="34" charset="0"/>
              <a:ea typeface="Tahoma" pitchFamily="34" charset="0"/>
              <a:cs typeface="Tahoma" pitchFamily="34" charset="0"/>
            </a:endParaRPr>
          </a:p>
        </p:txBody>
      </p:sp>
      <p:sp>
        <p:nvSpPr>
          <p:cNvPr id="10" name="Content Placeholder 2"/>
          <p:cNvSpPr>
            <a:spLocks noGrp="1"/>
          </p:cNvSpPr>
          <p:nvPr>
            <p:ph idx="1"/>
          </p:nvPr>
        </p:nvSpPr>
        <p:spPr>
          <a:xfrm>
            <a:off x="700088" y="1371600"/>
            <a:ext cx="7917742" cy="4648200"/>
          </a:xfrm>
        </p:spPr>
        <p:txBody>
          <a:bodyPr/>
          <a:lstStyle/>
          <a:p>
            <a:pPr marL="457200" lvl="1" indent="0">
              <a:buNone/>
            </a:pPr>
            <a:r>
              <a:rPr lang="en-US" sz="2400" b="1" dirty="0" smtClean="0">
                <a:solidFill>
                  <a:srgbClr val="B42E34"/>
                </a:solidFill>
                <a:latin typeface="FranklinGothic-Demi"/>
              </a:rPr>
              <a:t>  H</a:t>
            </a:r>
            <a:r>
              <a:rPr lang="en-US" sz="2400" b="1" dirty="0" smtClean="0">
                <a:solidFill>
                  <a:srgbClr val="B42E34"/>
                </a:solidFill>
                <a:latin typeface="HelveticaNeueLTStd-Bd"/>
              </a:rPr>
              <a:t>ow </a:t>
            </a:r>
            <a:r>
              <a:rPr lang="en-US" sz="2400" b="1" dirty="0">
                <a:solidFill>
                  <a:srgbClr val="B42E34"/>
                </a:solidFill>
                <a:latin typeface="HelveticaNeueLTStd-Bd"/>
              </a:rPr>
              <a:t>to Use the Roadmap</a:t>
            </a:r>
            <a:endParaRPr lang="en-US" sz="2400" b="1" dirty="0" smtClean="0">
              <a:solidFill>
                <a:srgbClr val="000308"/>
              </a:solidFill>
            </a:endParaRPr>
          </a:p>
          <a:p>
            <a:pPr lvl="1">
              <a:buFont typeface="Arial" panose="020B0604020202020204" pitchFamily="34" charset="0"/>
              <a:buChar char="•"/>
            </a:pPr>
            <a:endParaRPr lang="en-US" sz="3200" b="1" dirty="0">
              <a:solidFill>
                <a:srgbClr val="000308"/>
              </a:solidFill>
            </a:endParaRPr>
          </a:p>
          <a:p>
            <a:pPr lvl="1">
              <a:buFont typeface="Arial" panose="020B0604020202020204" pitchFamily="34" charset="0"/>
              <a:buChar char="•"/>
            </a:pPr>
            <a:endParaRPr lang="en-US" sz="3200" b="1" dirty="0">
              <a:solidFill>
                <a:srgbClr val="000308"/>
              </a:solidFill>
            </a:endParaRPr>
          </a:p>
          <a:p>
            <a:pPr lvl="1">
              <a:buFont typeface="Arial" panose="020B0604020202020204" pitchFamily="34" charset="0"/>
              <a:buChar char="•"/>
            </a:pPr>
            <a:endParaRPr lang="en-US" sz="3200" b="1" dirty="0" smtClean="0">
              <a:solidFill>
                <a:srgbClr val="000308"/>
              </a:solidFill>
            </a:endParaRPr>
          </a:p>
          <a:p>
            <a:pPr lvl="1">
              <a:buFont typeface="Arial" panose="020B0604020202020204" pitchFamily="34" charset="0"/>
              <a:buChar char="•"/>
            </a:pPr>
            <a:endParaRPr lang="en-US" sz="3200" b="1" dirty="0">
              <a:solidFill>
                <a:srgbClr val="000308"/>
              </a:solidFill>
            </a:endParaRPr>
          </a:p>
          <a:p>
            <a:pPr lvl="1">
              <a:buFont typeface="Arial" panose="020B0604020202020204" pitchFamily="34" charset="0"/>
              <a:buChar char="•"/>
            </a:pPr>
            <a:endParaRPr lang="en-US" sz="3200" b="1" dirty="0" smtClean="0">
              <a:solidFill>
                <a:srgbClr val="000308"/>
              </a:solidFill>
            </a:endParaRPr>
          </a:p>
          <a:p>
            <a:pPr lvl="1">
              <a:buFont typeface="Arial" panose="020B0604020202020204" pitchFamily="34" charset="0"/>
              <a:buChar char="•"/>
            </a:pPr>
            <a:endParaRPr lang="en-US" sz="3200" b="1" dirty="0">
              <a:solidFill>
                <a:srgbClr val="000308"/>
              </a:solidFill>
            </a:endParaRPr>
          </a:p>
          <a:p>
            <a:pPr lvl="1">
              <a:buFont typeface="Arial" panose="020B0604020202020204" pitchFamily="34" charset="0"/>
              <a:buChar char="•"/>
            </a:pPr>
            <a:endParaRPr lang="en-US" sz="3200" b="1" dirty="0" smtClean="0">
              <a:solidFill>
                <a:srgbClr val="000308"/>
              </a:solidFill>
            </a:endParaRPr>
          </a:p>
          <a:p>
            <a:pPr lvl="1">
              <a:buFont typeface="Arial" panose="020B0604020202020204" pitchFamily="34" charset="0"/>
              <a:buChar char="•"/>
            </a:pPr>
            <a:endParaRPr lang="en-US" sz="3200" b="1" dirty="0">
              <a:solidFill>
                <a:srgbClr val="000308"/>
              </a:solidFill>
            </a:endParaRPr>
          </a:p>
          <a:p>
            <a:pPr lvl="1">
              <a:buFont typeface="Arial" panose="020B0604020202020204" pitchFamily="34" charset="0"/>
              <a:buChar char="•"/>
            </a:pPr>
            <a:endParaRPr lang="en-US" sz="3200" b="1" dirty="0" smtClean="0">
              <a:solidFill>
                <a:srgbClr val="000308"/>
              </a:solidFill>
            </a:endParaRPr>
          </a:p>
          <a:p>
            <a:pPr lvl="1">
              <a:buFont typeface="Arial" panose="020B0604020202020204" pitchFamily="34" charset="0"/>
              <a:buChar char="•"/>
            </a:pPr>
            <a:endParaRPr lang="en-US" sz="3200" b="1" dirty="0">
              <a:solidFill>
                <a:srgbClr val="000308"/>
              </a:solidFill>
            </a:endParaRPr>
          </a:p>
          <a:p>
            <a:pPr lvl="1">
              <a:buFont typeface="Arial" panose="020B0604020202020204" pitchFamily="34" charset="0"/>
              <a:buChar char="•"/>
            </a:pPr>
            <a:endParaRPr lang="en-US" sz="3200" b="1" dirty="0" smtClean="0">
              <a:solidFill>
                <a:srgbClr val="000308"/>
              </a:solidFill>
            </a:endParaRPr>
          </a:p>
          <a:p>
            <a:pPr lvl="1">
              <a:buFont typeface="Arial" panose="020B0604020202020204" pitchFamily="34" charset="0"/>
              <a:buChar char="•"/>
            </a:pPr>
            <a:endParaRPr lang="en-US" sz="3200" b="1" dirty="0">
              <a:solidFill>
                <a:srgbClr val="000308"/>
              </a:solidFill>
            </a:endParaRPr>
          </a:p>
          <a:p>
            <a:pPr lvl="1">
              <a:buFont typeface="Arial" panose="020B0604020202020204" pitchFamily="34" charset="0"/>
              <a:buChar char="•"/>
            </a:pPr>
            <a:endParaRPr lang="en-US" sz="3200" b="1" dirty="0" smtClean="0">
              <a:solidFill>
                <a:srgbClr val="000308"/>
              </a:solidFill>
            </a:endParaRPr>
          </a:p>
          <a:p>
            <a:pPr lvl="1">
              <a:buFont typeface="Arial" panose="020B0604020202020204" pitchFamily="34" charset="0"/>
              <a:buChar char="•"/>
            </a:pPr>
            <a:endParaRPr lang="en-US" sz="3200" b="1" dirty="0" smtClean="0">
              <a:solidFill>
                <a:srgbClr val="000308"/>
              </a:solidFill>
            </a:endParaRPr>
          </a:p>
          <a:p>
            <a:pPr marL="457200" lvl="1" indent="0">
              <a:buNone/>
            </a:pPr>
            <a:endParaRPr lang="en-US" sz="2800" b="1" dirty="0" smtClean="0">
              <a:solidFill>
                <a:srgbClr val="000308"/>
              </a:solidFill>
            </a:endParaRPr>
          </a:p>
        </p:txBody>
      </p:sp>
      <p:sp>
        <p:nvSpPr>
          <p:cNvPr id="2" name="Rectangle 1"/>
          <p:cNvSpPr/>
          <p:nvPr/>
        </p:nvSpPr>
        <p:spPr>
          <a:xfrm>
            <a:off x="5963182" y="1688068"/>
            <a:ext cx="3843422" cy="646331"/>
          </a:xfrm>
          <a:prstGeom prst="rect">
            <a:avLst/>
          </a:prstGeom>
        </p:spPr>
        <p:txBody>
          <a:bodyPr wrap="square">
            <a:spAutoFit/>
          </a:bodyPr>
          <a:lstStyle/>
          <a:p>
            <a:r>
              <a:rPr lang="en-US" b="1" dirty="0" smtClean="0">
                <a:cs typeface="Arial" pitchFamily="34" charset="0"/>
              </a:rPr>
              <a:t>                    </a:t>
            </a:r>
          </a:p>
          <a:p>
            <a:endParaRPr lang="en-US" b="1" dirty="0">
              <a:solidFill>
                <a:schemeClr val="tx2"/>
              </a:solidFill>
              <a:cs typeface="Arial" pitchFamily="34" charset="0"/>
            </a:endParaRP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0150" y="1794296"/>
            <a:ext cx="3957637" cy="478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6553200" y="1794296"/>
            <a:ext cx="1954653" cy="2483778"/>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0"/>
          </p:nvPr>
        </p:nvSpPr>
        <p:spPr/>
        <p:txBody>
          <a:bodyPr/>
          <a:lstStyle/>
          <a:p>
            <a:fld id="{4B4738E4-4F3B-41DE-9828-8E9C6C66FE48}" type="slidenum">
              <a:rPr lang="en-US" smtClean="0"/>
              <a:pPr/>
              <a:t>41</a:t>
            </a:fld>
            <a:endParaRPr lang="en-US"/>
          </a:p>
        </p:txBody>
      </p:sp>
    </p:spTree>
    <p:extLst>
      <p:ext uri="{BB962C8B-B14F-4D97-AF65-F5344CB8AC3E}">
        <p14:creationId xmlns:p14="http://schemas.microsoft.com/office/powerpoint/2010/main" val="3785989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354157"/>
            <a:ext cx="8739044" cy="768350"/>
          </a:xfrm>
        </p:spPr>
        <p:txBody>
          <a:bodyPr/>
          <a:lstStyle/>
          <a:p>
            <a:r>
              <a:rPr lang="en-US" dirty="0" smtClean="0">
                <a:solidFill>
                  <a:srgbClr val="008080"/>
                </a:solidFill>
              </a:rPr>
              <a:t>Lab-based Surveillance Plan, </a:t>
            </a:r>
            <a:r>
              <a:rPr lang="en-US" dirty="0" smtClean="0">
                <a:solidFill>
                  <a:srgbClr val="FF0000"/>
                </a:solidFill>
              </a:rPr>
              <a:t>2013-2014</a:t>
            </a:r>
            <a:endParaRPr lang="en-US" dirty="0">
              <a:solidFill>
                <a:srgbClr val="FF0000"/>
              </a:solidFill>
            </a:endParaRPr>
          </a:p>
        </p:txBody>
      </p:sp>
      <p:sp>
        <p:nvSpPr>
          <p:cNvPr id="3" name="Content Placeholder 2"/>
          <p:cNvSpPr>
            <a:spLocks noGrp="1"/>
          </p:cNvSpPr>
          <p:nvPr>
            <p:ph idx="1"/>
          </p:nvPr>
        </p:nvSpPr>
        <p:spPr>
          <a:xfrm>
            <a:off x="252268" y="1044865"/>
            <a:ext cx="7524750" cy="4152900"/>
          </a:xfrm>
        </p:spPr>
        <p:txBody>
          <a:bodyPr/>
          <a:lstStyle/>
          <a:p>
            <a:pPr>
              <a:buNone/>
            </a:pPr>
            <a:r>
              <a:rPr lang="en-US" b="1" u="sng" dirty="0" smtClean="0">
                <a:solidFill>
                  <a:srgbClr val="008080"/>
                </a:solidFill>
              </a:rPr>
              <a:t>Laboratory-based Surveillance</a:t>
            </a:r>
          </a:p>
          <a:p>
            <a:pPr>
              <a:buNone/>
            </a:pPr>
            <a:r>
              <a:rPr lang="en-US" dirty="0" smtClean="0">
                <a:solidFill>
                  <a:srgbClr val="008080"/>
                </a:solidFill>
              </a:rPr>
              <a:t>A collaboration between WI clinical labs, WI Div of Public Health and WSLH	</a:t>
            </a:r>
          </a:p>
          <a:p>
            <a:pPr>
              <a:buFont typeface="Courier New" pitchFamily="49" charset="0"/>
              <a:buChar char="o"/>
            </a:pPr>
            <a:r>
              <a:rPr lang="en-US" dirty="0" smtClean="0">
                <a:solidFill>
                  <a:srgbClr val="008080"/>
                </a:solidFill>
              </a:rPr>
              <a:t>Situational awareness</a:t>
            </a:r>
          </a:p>
          <a:p>
            <a:pPr>
              <a:buFont typeface="Courier New" pitchFamily="49" charset="0"/>
              <a:buChar char="o"/>
            </a:pPr>
            <a:r>
              <a:rPr lang="en-US" dirty="0" smtClean="0">
                <a:solidFill>
                  <a:srgbClr val="008080"/>
                </a:solidFill>
              </a:rPr>
              <a:t>Detecting novel strains</a:t>
            </a:r>
          </a:p>
          <a:p>
            <a:pPr>
              <a:buFont typeface="Courier New" pitchFamily="49" charset="0"/>
              <a:buChar char="o"/>
            </a:pPr>
            <a:r>
              <a:rPr lang="en-US" dirty="0" smtClean="0">
                <a:solidFill>
                  <a:srgbClr val="008080"/>
                </a:solidFill>
              </a:rPr>
              <a:t>Informing vaccine selection</a:t>
            </a:r>
          </a:p>
          <a:p>
            <a:pPr>
              <a:buFont typeface="Courier New" pitchFamily="49" charset="0"/>
              <a:buChar char="o"/>
            </a:pPr>
            <a:r>
              <a:rPr lang="en-US" dirty="0" smtClean="0">
                <a:solidFill>
                  <a:srgbClr val="008080"/>
                </a:solidFill>
              </a:rPr>
              <a:t>Antiviral monitoring</a:t>
            </a:r>
          </a:p>
          <a:p>
            <a:pPr>
              <a:buNone/>
            </a:pPr>
            <a:endParaRPr lang="en-US" b="1" u="sng" dirty="0" smtClean="0"/>
          </a:p>
          <a:p>
            <a:pPr>
              <a:buNone/>
            </a:pPr>
            <a:endParaRPr lang="en-US" b="1" u="sng" dirty="0" smtClean="0"/>
          </a:p>
        </p:txBody>
      </p:sp>
      <p:sp>
        <p:nvSpPr>
          <p:cNvPr id="6" name="TextBox 5"/>
          <p:cNvSpPr txBox="1"/>
          <p:nvPr/>
        </p:nvSpPr>
        <p:spPr>
          <a:xfrm>
            <a:off x="585788" y="5614988"/>
            <a:ext cx="4529137" cy="646331"/>
          </a:xfrm>
          <a:prstGeom prst="rect">
            <a:avLst/>
          </a:prstGeom>
          <a:noFill/>
        </p:spPr>
        <p:txBody>
          <a:bodyPr wrap="square" rtlCol="0">
            <a:spAutoFit/>
          </a:bodyPr>
          <a:lstStyle/>
          <a:p>
            <a:r>
              <a:rPr lang="en-US" dirty="0" smtClean="0">
                <a:hlinkClick r:id="rId3"/>
              </a:rPr>
              <a:t>www.slh.wisc.edu</a:t>
            </a:r>
            <a:endParaRPr lang="en-US" dirty="0" smtClean="0"/>
          </a:p>
          <a:p>
            <a:r>
              <a:rPr lang="en-US" dirty="0" smtClean="0"/>
              <a:t>Laboratory Surveillance Reports</a:t>
            </a:r>
            <a:endParaRPr lang="en-US" dirty="0"/>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8878" y="2671761"/>
            <a:ext cx="2886519" cy="3543299"/>
          </a:xfrm>
          <a:prstGeom prst="rect">
            <a:avLst/>
          </a:prstGeom>
          <a:noFill/>
          <a:ln w="9525">
            <a:solidFill>
              <a:schemeClr val="tx1"/>
            </a:solidFill>
            <a:miter lim="800000"/>
            <a:headEnd/>
            <a:tailEnd/>
          </a:ln>
        </p:spPr>
      </p:pic>
      <p:sp>
        <p:nvSpPr>
          <p:cNvPr id="7" name="Slide Number Placeholder 6"/>
          <p:cNvSpPr>
            <a:spLocks noGrp="1"/>
          </p:cNvSpPr>
          <p:nvPr>
            <p:ph type="sldNum" sz="quarter" idx="10"/>
          </p:nvPr>
        </p:nvSpPr>
        <p:spPr/>
        <p:txBody>
          <a:bodyPr/>
          <a:lstStyle/>
          <a:p>
            <a:fld id="{4B4738E4-4F3B-41DE-9828-8E9C6C66FE48}"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354157"/>
            <a:ext cx="8739044" cy="768350"/>
          </a:xfrm>
        </p:spPr>
        <p:txBody>
          <a:bodyPr/>
          <a:lstStyle/>
          <a:p>
            <a:r>
              <a:rPr lang="en-US" dirty="0" smtClean="0">
                <a:solidFill>
                  <a:srgbClr val="008080"/>
                </a:solidFill>
              </a:rPr>
              <a:t>Lab-based Surveillance Plan, </a:t>
            </a:r>
            <a:r>
              <a:rPr lang="en-US" dirty="0" smtClean="0">
                <a:solidFill>
                  <a:srgbClr val="FF0000"/>
                </a:solidFill>
              </a:rPr>
              <a:t>2013-2014</a:t>
            </a:r>
            <a:endParaRPr lang="en-US" dirty="0">
              <a:solidFill>
                <a:srgbClr val="FF0000"/>
              </a:solidFill>
            </a:endParaRPr>
          </a:p>
        </p:txBody>
      </p:sp>
      <p:sp>
        <p:nvSpPr>
          <p:cNvPr id="3" name="Content Placeholder 2"/>
          <p:cNvSpPr>
            <a:spLocks noGrp="1"/>
          </p:cNvSpPr>
          <p:nvPr>
            <p:ph idx="1"/>
          </p:nvPr>
        </p:nvSpPr>
        <p:spPr>
          <a:xfrm>
            <a:off x="340013" y="1196975"/>
            <a:ext cx="7815696" cy="5089525"/>
          </a:xfrm>
        </p:spPr>
        <p:txBody>
          <a:bodyPr/>
          <a:lstStyle/>
          <a:p>
            <a:pPr>
              <a:buNone/>
            </a:pPr>
            <a:r>
              <a:rPr lang="en-US" b="1" u="sng" dirty="0" smtClean="0">
                <a:solidFill>
                  <a:srgbClr val="008080"/>
                </a:solidFill>
              </a:rPr>
              <a:t>Key Elements</a:t>
            </a:r>
            <a:r>
              <a:rPr lang="en-US" dirty="0" smtClean="0">
                <a:solidFill>
                  <a:srgbClr val="008080"/>
                </a:solidFill>
              </a:rPr>
              <a:t>	</a:t>
            </a:r>
          </a:p>
          <a:p>
            <a:pPr>
              <a:buFont typeface="Courier New" pitchFamily="49" charset="0"/>
              <a:buChar char="o"/>
            </a:pPr>
            <a:r>
              <a:rPr lang="en-US" dirty="0" smtClean="0">
                <a:solidFill>
                  <a:srgbClr val="008080"/>
                </a:solidFill>
              </a:rPr>
              <a:t>RIDT sites</a:t>
            </a:r>
          </a:p>
          <a:p>
            <a:pPr lvl="1">
              <a:buFont typeface="Courier New" pitchFamily="49" charset="0"/>
              <a:buChar char="o"/>
            </a:pPr>
            <a:r>
              <a:rPr lang="en-US" dirty="0" smtClean="0"/>
              <a:t>Provide </a:t>
            </a:r>
            <a:r>
              <a:rPr lang="en-US" i="1" dirty="0" smtClean="0"/>
              <a:t>specimens</a:t>
            </a:r>
            <a:r>
              <a:rPr lang="en-US" dirty="0" smtClean="0"/>
              <a:t> &amp; </a:t>
            </a:r>
            <a:r>
              <a:rPr lang="en-US" i="1" dirty="0" smtClean="0"/>
              <a:t>testing data </a:t>
            </a:r>
            <a:r>
              <a:rPr lang="en-US" dirty="0" smtClean="0"/>
              <a:t>weekly</a:t>
            </a:r>
          </a:p>
          <a:p>
            <a:pPr>
              <a:buFont typeface="Courier New" pitchFamily="49" charset="0"/>
              <a:buChar char="o"/>
            </a:pPr>
            <a:r>
              <a:rPr lang="en-US" dirty="0" smtClean="0">
                <a:solidFill>
                  <a:srgbClr val="008080"/>
                </a:solidFill>
              </a:rPr>
              <a:t>PCR labs*</a:t>
            </a:r>
          </a:p>
          <a:p>
            <a:pPr lvl="1">
              <a:buFont typeface="Courier New" pitchFamily="49" charset="0"/>
              <a:buChar char="o"/>
            </a:pPr>
            <a:r>
              <a:rPr lang="en-US" dirty="0" smtClean="0"/>
              <a:t>Provide </a:t>
            </a:r>
            <a:r>
              <a:rPr lang="en-US" i="1" dirty="0" smtClean="0"/>
              <a:t>testing data </a:t>
            </a:r>
            <a:r>
              <a:rPr lang="en-US" dirty="0" smtClean="0"/>
              <a:t>summary weekly</a:t>
            </a:r>
          </a:p>
          <a:p>
            <a:pPr>
              <a:buFont typeface="Courier New" pitchFamily="49" charset="0"/>
              <a:buChar char="o"/>
            </a:pPr>
            <a:r>
              <a:rPr lang="en-US" dirty="0" smtClean="0">
                <a:solidFill>
                  <a:srgbClr val="008080"/>
                </a:solidFill>
              </a:rPr>
              <a:t>Enrolled Surveillance Sites</a:t>
            </a:r>
          </a:p>
          <a:p>
            <a:pPr lvl="1">
              <a:buFont typeface="Courier New" pitchFamily="49" charset="0"/>
              <a:buChar char="o"/>
            </a:pPr>
            <a:r>
              <a:rPr lang="en-US" dirty="0" smtClean="0"/>
              <a:t>Provide specimens to WSLH weekly</a:t>
            </a:r>
          </a:p>
          <a:p>
            <a:pPr>
              <a:buFont typeface="Courier New" pitchFamily="49" charset="0"/>
              <a:buChar char="o"/>
            </a:pPr>
            <a:r>
              <a:rPr lang="en-US" dirty="0" smtClean="0">
                <a:solidFill>
                  <a:srgbClr val="008080"/>
                </a:solidFill>
              </a:rPr>
              <a:t>Study sites</a:t>
            </a:r>
          </a:p>
          <a:p>
            <a:pPr lvl="1">
              <a:buFont typeface="Courier New" pitchFamily="49" charset="0"/>
              <a:buChar char="o"/>
            </a:pPr>
            <a:r>
              <a:rPr lang="en-US" dirty="0" smtClean="0"/>
              <a:t>Provide specimens + detailed </a:t>
            </a:r>
            <a:r>
              <a:rPr lang="en-US" i="1" dirty="0" smtClean="0"/>
              <a:t>clinical data</a:t>
            </a:r>
          </a:p>
        </p:txBody>
      </p:sp>
      <p:sp>
        <p:nvSpPr>
          <p:cNvPr id="5" name="Slide Number Placeholder 4"/>
          <p:cNvSpPr>
            <a:spLocks noGrp="1"/>
          </p:cNvSpPr>
          <p:nvPr>
            <p:ph type="sldNum" sz="quarter" idx="10"/>
          </p:nvPr>
        </p:nvSpPr>
        <p:spPr/>
        <p:txBody>
          <a:bodyPr/>
          <a:lstStyle/>
          <a:p>
            <a:fld id="{4B4738E4-4F3B-41DE-9828-8E9C6C66FE48}"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9" y="354157"/>
            <a:ext cx="8608290" cy="768350"/>
          </a:xfrm>
        </p:spPr>
        <p:txBody>
          <a:bodyPr/>
          <a:lstStyle/>
          <a:p>
            <a:r>
              <a:rPr lang="en-US" dirty="0" smtClean="0">
                <a:solidFill>
                  <a:srgbClr val="008080"/>
                </a:solidFill>
              </a:rPr>
              <a:t>Lab-based Surveillance Plan, </a:t>
            </a:r>
            <a:r>
              <a:rPr lang="en-US" dirty="0" smtClean="0">
                <a:solidFill>
                  <a:srgbClr val="FF0000"/>
                </a:solidFill>
              </a:rPr>
              <a:t>2013-2014</a:t>
            </a:r>
            <a:endParaRPr lang="en-US" dirty="0">
              <a:solidFill>
                <a:srgbClr val="FF0000"/>
              </a:solidFill>
            </a:endParaRPr>
          </a:p>
        </p:txBody>
      </p:sp>
      <p:sp>
        <p:nvSpPr>
          <p:cNvPr id="3" name="Content Placeholder 2"/>
          <p:cNvSpPr>
            <a:spLocks noGrp="1"/>
          </p:cNvSpPr>
          <p:nvPr>
            <p:ph idx="1"/>
          </p:nvPr>
        </p:nvSpPr>
        <p:spPr>
          <a:xfrm>
            <a:off x="709468" y="1187739"/>
            <a:ext cx="7524750" cy="4152900"/>
          </a:xfrm>
        </p:spPr>
        <p:txBody>
          <a:bodyPr/>
          <a:lstStyle/>
          <a:p>
            <a:pPr>
              <a:buNone/>
            </a:pPr>
            <a:r>
              <a:rPr lang="en-US" b="1" u="sng" dirty="0" smtClean="0"/>
              <a:t>Current Requests</a:t>
            </a:r>
          </a:p>
          <a:p>
            <a:pPr>
              <a:buNone/>
            </a:pPr>
            <a:endParaRPr lang="en-US" b="1" u="sng" dirty="0" smtClean="0"/>
          </a:p>
          <a:p>
            <a:pPr>
              <a:buNone/>
            </a:pPr>
            <a:endParaRPr lang="en-US" b="1" u="sng" dirty="0" smtClean="0"/>
          </a:p>
          <a:p>
            <a:pPr>
              <a:buNone/>
            </a:pPr>
            <a:endParaRPr lang="en-US" b="1" u="sng" dirty="0" smtClean="0"/>
          </a:p>
          <a:p>
            <a:pPr>
              <a:buNone/>
            </a:pPr>
            <a:r>
              <a:rPr lang="en-US" b="1" u="sng" dirty="0" smtClean="0">
                <a:solidFill>
                  <a:srgbClr val="008080"/>
                </a:solidFill>
              </a:rPr>
              <a:t>*Special Requests*</a:t>
            </a:r>
            <a:endParaRPr lang="en-US" b="1" u="sng" dirty="0">
              <a:solidFill>
                <a:srgbClr val="008080"/>
              </a:solidFill>
            </a:endParaRPr>
          </a:p>
        </p:txBody>
      </p:sp>
      <p:sp>
        <p:nvSpPr>
          <p:cNvPr id="5" name="TextBox 4"/>
          <p:cNvSpPr txBox="1">
            <a:spLocks noChangeArrowheads="1"/>
          </p:cNvSpPr>
          <p:nvPr/>
        </p:nvSpPr>
        <p:spPr bwMode="auto">
          <a:xfrm>
            <a:off x="548120" y="1908030"/>
            <a:ext cx="7705725" cy="1015663"/>
          </a:xfrm>
          <a:prstGeom prst="rect">
            <a:avLst/>
          </a:prstGeom>
          <a:solidFill>
            <a:srgbClr val="002060"/>
          </a:solidFill>
          <a:ln w="9525">
            <a:solidFill>
              <a:schemeClr val="tx1"/>
            </a:solidFill>
            <a:miter lim="800000"/>
            <a:headEnd/>
            <a:tailEnd/>
          </a:ln>
        </p:spPr>
        <p:txBody>
          <a:bodyPr>
            <a:spAutoFit/>
          </a:bodyPr>
          <a:lstStyle/>
          <a:p>
            <a:pPr marL="342900" indent="-342900"/>
            <a:r>
              <a:rPr lang="en-US" sz="2000" b="1" dirty="0" smtClean="0">
                <a:solidFill>
                  <a:schemeClr val="bg1"/>
                </a:solidFill>
              </a:rPr>
              <a:t>*Please </a:t>
            </a:r>
            <a:r>
              <a:rPr lang="en-US" sz="2000" b="1" dirty="0">
                <a:solidFill>
                  <a:schemeClr val="bg1"/>
                </a:solidFill>
              </a:rPr>
              <a:t>send </a:t>
            </a:r>
            <a:r>
              <a:rPr lang="en-US" sz="2000" b="1" u="sng" dirty="0">
                <a:solidFill>
                  <a:schemeClr val="bg1"/>
                </a:solidFill>
              </a:rPr>
              <a:t>ALL influenza positive specimens </a:t>
            </a:r>
            <a:r>
              <a:rPr lang="en-US" sz="2000" b="1" dirty="0">
                <a:solidFill>
                  <a:schemeClr val="bg1"/>
                </a:solidFill>
              </a:rPr>
              <a:t>to WSLH*</a:t>
            </a:r>
            <a:r>
              <a:rPr lang="en-US" sz="2000" dirty="0">
                <a:solidFill>
                  <a:schemeClr val="bg1"/>
                </a:solidFill>
              </a:rPr>
              <a:t>. </a:t>
            </a:r>
          </a:p>
          <a:p>
            <a:pPr marL="800100" lvl="1" indent="-342900"/>
            <a:r>
              <a:rPr lang="en-US" sz="2000" dirty="0">
                <a:solidFill>
                  <a:schemeClr val="bg1"/>
                </a:solidFill>
              </a:rPr>
              <a:t>Include the test you performed and the detailed results (e.g. </a:t>
            </a:r>
            <a:r>
              <a:rPr lang="en-US" sz="2000" dirty="0" err="1">
                <a:solidFill>
                  <a:schemeClr val="bg1"/>
                </a:solidFill>
              </a:rPr>
              <a:t>GeneXpert</a:t>
            </a:r>
            <a:r>
              <a:rPr lang="en-US" sz="2000" dirty="0">
                <a:solidFill>
                  <a:schemeClr val="bg1"/>
                </a:solidFill>
              </a:rPr>
              <a:t>: </a:t>
            </a:r>
            <a:r>
              <a:rPr lang="en-US" sz="2000" dirty="0" err="1">
                <a:solidFill>
                  <a:schemeClr val="bg1"/>
                </a:solidFill>
              </a:rPr>
              <a:t>FluA</a:t>
            </a:r>
            <a:r>
              <a:rPr lang="en-US" sz="2000" dirty="0">
                <a:solidFill>
                  <a:schemeClr val="bg1"/>
                </a:solidFill>
              </a:rPr>
              <a:t>+, 2009H1N1-</a:t>
            </a:r>
            <a:r>
              <a:rPr lang="en-US" sz="2000" dirty="0" smtClean="0">
                <a:solidFill>
                  <a:schemeClr val="bg1"/>
                </a:solidFill>
              </a:rPr>
              <a:t>)</a:t>
            </a:r>
            <a:endParaRPr lang="en-US" sz="2000" dirty="0">
              <a:solidFill>
                <a:schemeClr val="bg1"/>
              </a:solidFill>
            </a:endParaRPr>
          </a:p>
        </p:txBody>
      </p:sp>
      <p:sp>
        <p:nvSpPr>
          <p:cNvPr id="6" name="TextBox 5"/>
          <p:cNvSpPr txBox="1"/>
          <p:nvPr/>
        </p:nvSpPr>
        <p:spPr>
          <a:xfrm>
            <a:off x="452581" y="4184073"/>
            <a:ext cx="7666182" cy="2031325"/>
          </a:xfrm>
          <a:prstGeom prst="rect">
            <a:avLst/>
          </a:prstGeom>
          <a:noFill/>
          <a:ln>
            <a:solidFill>
              <a:schemeClr val="tx1"/>
            </a:solidFill>
          </a:ln>
        </p:spPr>
        <p:txBody>
          <a:bodyPr wrap="square" rtlCol="0">
            <a:spAutoFit/>
          </a:bodyPr>
          <a:lstStyle/>
          <a:p>
            <a:pPr marL="342900" indent="-342900">
              <a:buAutoNum type="arabicPeriod"/>
            </a:pPr>
            <a:r>
              <a:rPr lang="en-US" b="1" dirty="0" smtClean="0"/>
              <a:t>Specimens from patients with known or suspected </a:t>
            </a:r>
            <a:r>
              <a:rPr lang="en-US" b="1" u="sng" dirty="0" smtClean="0"/>
              <a:t>swine contact</a:t>
            </a:r>
            <a:r>
              <a:rPr lang="en-US" dirty="0" smtClean="0"/>
              <a:t>. Please contact your local health department or the Wisconsin Division of Public Health for approval.</a:t>
            </a:r>
          </a:p>
          <a:p>
            <a:pPr marL="342900" indent="-342900">
              <a:buAutoNum type="arabicPeriod"/>
            </a:pPr>
            <a:r>
              <a:rPr lang="en-US" dirty="0" smtClean="0"/>
              <a:t>Patients with </a:t>
            </a:r>
            <a:r>
              <a:rPr lang="en-US" b="1" i="1" u="sng" dirty="0" smtClean="0"/>
              <a:t>international travel history suspected of having risk</a:t>
            </a:r>
            <a:r>
              <a:rPr lang="en-US" dirty="0" smtClean="0"/>
              <a:t> for H7N9 or MERS-</a:t>
            </a:r>
            <a:r>
              <a:rPr lang="en-US" dirty="0" err="1" smtClean="0"/>
              <a:t>Coronavirus</a:t>
            </a:r>
            <a:r>
              <a:rPr lang="en-US" dirty="0" smtClean="0"/>
              <a:t> exposure.</a:t>
            </a:r>
          </a:p>
          <a:p>
            <a:pPr marL="342900" indent="-342900">
              <a:buAutoNum type="arabicPeriod"/>
            </a:pPr>
            <a:r>
              <a:rPr lang="en-US" b="1" u="sng" dirty="0" smtClean="0"/>
              <a:t>Influenza A </a:t>
            </a:r>
            <a:r>
              <a:rPr lang="en-US" b="1" u="sng" dirty="0" err="1" smtClean="0"/>
              <a:t>unsubtypable</a:t>
            </a:r>
            <a:r>
              <a:rPr lang="en-US" b="1" u="sng" dirty="0" smtClean="0"/>
              <a:t> </a:t>
            </a:r>
            <a:r>
              <a:rPr lang="en-US" dirty="0" smtClean="0"/>
              <a:t>PCR results if your lab is performing influenza </a:t>
            </a:r>
            <a:r>
              <a:rPr lang="en-US" dirty="0" err="1" smtClean="0"/>
              <a:t>subtyping</a:t>
            </a:r>
            <a:r>
              <a:rPr lang="en-US" dirty="0" smtClean="0"/>
              <a:t>. </a:t>
            </a:r>
            <a:endParaRPr lang="en-US" dirty="0"/>
          </a:p>
        </p:txBody>
      </p:sp>
      <p:sp>
        <p:nvSpPr>
          <p:cNvPr id="7" name="Slide Number Placeholder 6"/>
          <p:cNvSpPr>
            <a:spLocks noGrp="1"/>
          </p:cNvSpPr>
          <p:nvPr>
            <p:ph type="sldNum" sz="quarter" idx="10"/>
          </p:nvPr>
        </p:nvSpPr>
        <p:spPr/>
        <p:txBody>
          <a:bodyPr/>
          <a:lstStyle/>
          <a:p>
            <a:fld id="{4B4738E4-4F3B-41DE-9828-8E9C6C66FE48}"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55638" y="288925"/>
            <a:ext cx="7877175" cy="768350"/>
          </a:xfrm>
        </p:spPr>
        <p:txBody>
          <a:bodyPr/>
          <a:lstStyle/>
          <a:p>
            <a:r>
              <a:rPr lang="en-US" dirty="0" smtClean="0">
                <a:solidFill>
                  <a:srgbClr val="008080"/>
                </a:solidFill>
              </a:rPr>
              <a:t>Rapid Testing Sites/Antigen Detection </a:t>
            </a:r>
            <a:r>
              <a:rPr lang="en-US" dirty="0" smtClean="0">
                <a:solidFill>
                  <a:srgbClr val="FF0000"/>
                </a:solidFill>
              </a:rPr>
              <a:t>2013-2014 Season</a:t>
            </a:r>
          </a:p>
        </p:txBody>
      </p:sp>
      <p:graphicFrame>
        <p:nvGraphicFramePr>
          <p:cNvPr id="5" name="Content Placeholder 4"/>
          <p:cNvGraphicFramePr>
            <a:graphicFrameLocks noGrp="1"/>
          </p:cNvGraphicFramePr>
          <p:nvPr>
            <p:ph idx="1"/>
          </p:nvPr>
        </p:nvGraphicFramePr>
        <p:xfrm>
          <a:off x="558800" y="1247775"/>
          <a:ext cx="8194676" cy="4420170"/>
        </p:xfrm>
        <a:graphic>
          <a:graphicData uri="http://schemas.openxmlformats.org/drawingml/2006/table">
            <a:tbl>
              <a:tblPr firstRow="1" bandRow="1">
                <a:tableStyleId>{D7AC3CCA-C797-4891-BE02-D94E43425B78}</a:tableStyleId>
              </a:tblPr>
              <a:tblGrid>
                <a:gridCol w="1828267"/>
                <a:gridCol w="1537220"/>
                <a:gridCol w="1585559"/>
                <a:gridCol w="3243630"/>
              </a:tblGrid>
              <a:tr h="455597">
                <a:tc>
                  <a:txBody>
                    <a:bodyPr/>
                    <a:lstStyle/>
                    <a:p>
                      <a:pPr marL="0" marR="0" algn="l">
                        <a:lnSpc>
                          <a:spcPct val="115000"/>
                        </a:lnSpc>
                        <a:spcBef>
                          <a:spcPts val="600"/>
                        </a:spcBef>
                        <a:spcAft>
                          <a:spcPts val="0"/>
                        </a:spcAft>
                      </a:pPr>
                      <a:r>
                        <a:rPr lang="en-US" sz="1300" dirty="0"/>
                        <a:t>Pathogen</a:t>
                      </a:r>
                      <a:endParaRPr lang="en-US" sz="1100" dirty="0">
                        <a:latin typeface="Calibri"/>
                        <a:ea typeface="Calibri"/>
                        <a:cs typeface="Times New Roman"/>
                      </a:endParaRPr>
                    </a:p>
                  </a:txBody>
                  <a:tcPr marL="68585" marR="68585" marT="0" marB="0" anchor="ctr"/>
                </a:tc>
                <a:tc>
                  <a:txBody>
                    <a:bodyPr/>
                    <a:lstStyle/>
                    <a:p>
                      <a:pPr marL="0" marR="0" algn="l">
                        <a:lnSpc>
                          <a:spcPct val="115000"/>
                        </a:lnSpc>
                        <a:spcBef>
                          <a:spcPts val="600"/>
                        </a:spcBef>
                        <a:spcAft>
                          <a:spcPts val="0"/>
                        </a:spcAft>
                      </a:pPr>
                      <a:r>
                        <a:rPr lang="en-US" sz="1300" dirty="0"/>
                        <a:t>Testing Data requested</a:t>
                      </a:r>
                      <a:endParaRPr lang="en-US" sz="1100" dirty="0">
                        <a:latin typeface="Calibri"/>
                        <a:ea typeface="Calibri"/>
                        <a:cs typeface="Times New Roman"/>
                      </a:endParaRPr>
                    </a:p>
                  </a:txBody>
                  <a:tcPr marL="68585" marR="68585" marT="0" marB="0" anchor="ctr"/>
                </a:tc>
                <a:tc>
                  <a:txBody>
                    <a:bodyPr/>
                    <a:lstStyle/>
                    <a:p>
                      <a:pPr marL="0" marR="0" algn="ctr">
                        <a:lnSpc>
                          <a:spcPct val="115000"/>
                        </a:lnSpc>
                        <a:spcBef>
                          <a:spcPts val="600"/>
                        </a:spcBef>
                        <a:spcAft>
                          <a:spcPts val="0"/>
                        </a:spcAft>
                      </a:pPr>
                      <a:r>
                        <a:rPr lang="en-US" sz="1300" dirty="0"/>
                        <a:t>Frequency</a:t>
                      </a:r>
                      <a:endParaRPr lang="en-US" sz="1100" dirty="0">
                        <a:latin typeface="Calibri"/>
                        <a:ea typeface="Calibri"/>
                        <a:cs typeface="Times New Roman"/>
                      </a:endParaRPr>
                    </a:p>
                  </a:txBody>
                  <a:tcPr marL="68585" marR="68585" marT="0" marB="0" anchor="ctr"/>
                </a:tc>
                <a:tc>
                  <a:txBody>
                    <a:bodyPr/>
                    <a:lstStyle/>
                    <a:p>
                      <a:pPr marL="0" marR="0" algn="ctr">
                        <a:lnSpc>
                          <a:spcPct val="115000"/>
                        </a:lnSpc>
                        <a:spcBef>
                          <a:spcPts val="600"/>
                        </a:spcBef>
                        <a:spcAft>
                          <a:spcPts val="0"/>
                        </a:spcAft>
                      </a:pPr>
                      <a:r>
                        <a:rPr lang="en-US" sz="1300" dirty="0"/>
                        <a:t>Confirmatory testing available at WSLH</a:t>
                      </a:r>
                      <a:endParaRPr lang="en-US" sz="1100" dirty="0">
                        <a:latin typeface="Calibri"/>
                        <a:ea typeface="Calibri"/>
                        <a:cs typeface="Times New Roman"/>
                      </a:endParaRPr>
                    </a:p>
                  </a:txBody>
                  <a:tcPr marL="68585" marR="68585" marT="0" marB="0" anchor="ctr"/>
                </a:tc>
              </a:tr>
              <a:tr h="370776">
                <a:tc gridSpan="4">
                  <a:txBody>
                    <a:bodyPr/>
                    <a:lstStyle/>
                    <a:p>
                      <a:pPr algn="ctr"/>
                      <a:r>
                        <a:rPr lang="en-US" sz="1800" dirty="0" smtClean="0"/>
                        <a:t>Rapid Antigen Testing</a:t>
                      </a:r>
                      <a:endParaRPr lang="en-US" sz="1800" dirty="0"/>
                    </a:p>
                  </a:txBody>
                  <a:tcPr marL="91447" marR="91447" marT="45712" marB="45712">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90939">
                <a:tc>
                  <a:txBody>
                    <a:bodyPr/>
                    <a:lstStyle/>
                    <a:p>
                      <a:pPr marL="0" marR="0" algn="l">
                        <a:lnSpc>
                          <a:spcPct val="115000"/>
                        </a:lnSpc>
                        <a:spcBef>
                          <a:spcPts val="0"/>
                        </a:spcBef>
                        <a:spcAft>
                          <a:spcPts val="0"/>
                        </a:spcAft>
                      </a:pPr>
                      <a:r>
                        <a:rPr lang="en-US" sz="1600" b="1" dirty="0">
                          <a:latin typeface="Arial"/>
                          <a:ea typeface="Calibri"/>
                          <a:cs typeface="Times New Roman"/>
                        </a:rPr>
                        <a:t>Influenza A/B</a:t>
                      </a:r>
                      <a:endParaRPr lang="en-US" sz="1600" b="1" dirty="0">
                        <a:latin typeface="Calibri"/>
                        <a:ea typeface="Calibri"/>
                        <a:cs typeface="Times New Roman"/>
                      </a:endParaRPr>
                    </a:p>
                  </a:txBody>
                  <a:tcPr marL="68585" marR="68585" marT="0" marB="0" anchor="ctr"/>
                </a:tc>
                <a:tc rowSpan="4">
                  <a:txBody>
                    <a:bodyPr/>
                    <a:lstStyle/>
                    <a:p>
                      <a:endParaRPr lang="en-US" sz="1800" dirty="0" smtClean="0"/>
                    </a:p>
                    <a:p>
                      <a:endParaRPr lang="en-US" sz="1800" dirty="0" smtClean="0"/>
                    </a:p>
                    <a:p>
                      <a:endParaRPr lang="en-US" sz="1800" dirty="0" smtClean="0"/>
                    </a:p>
                    <a:p>
                      <a:r>
                        <a:rPr lang="en-US" sz="1800" dirty="0" smtClean="0"/>
                        <a:t># Positive</a:t>
                      </a:r>
                      <a:r>
                        <a:rPr lang="en-US" sz="1800" baseline="0" dirty="0" smtClean="0"/>
                        <a:t> tests </a:t>
                      </a:r>
                      <a:r>
                        <a:rPr lang="en-US" sz="1800" u="sng" baseline="0" dirty="0" smtClean="0"/>
                        <a:t>and</a:t>
                      </a:r>
                      <a:r>
                        <a:rPr lang="en-US" sz="1800" u="none" baseline="0" dirty="0" smtClean="0"/>
                        <a:t> # tests performed</a:t>
                      </a:r>
                      <a:endParaRPr lang="en-US" sz="1800" u="sng" dirty="0"/>
                    </a:p>
                  </a:txBody>
                  <a:tcPr marL="91447" marR="91447" marT="45712" marB="45712"/>
                </a:tc>
                <a:tc rowSpan="4">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Weekly</a:t>
                      </a:r>
                      <a:endParaRPr lang="en-US" sz="1800" dirty="0"/>
                    </a:p>
                  </a:txBody>
                  <a:tcPr marL="91447" marR="91447" marT="45712" marB="45712"/>
                </a:tc>
                <a:tc>
                  <a:txBody>
                    <a:bodyPr/>
                    <a:lstStyle/>
                    <a:p>
                      <a:pPr marL="0" marR="0" algn="ctr">
                        <a:lnSpc>
                          <a:spcPct val="115000"/>
                        </a:lnSpc>
                        <a:spcBef>
                          <a:spcPts val="0"/>
                        </a:spcBef>
                        <a:spcAft>
                          <a:spcPts val="1000"/>
                        </a:spcAft>
                      </a:pPr>
                      <a:r>
                        <a:rPr lang="en-US" sz="1300" b="1" u="sng" dirty="0">
                          <a:latin typeface="Arial"/>
                          <a:ea typeface="Calibri"/>
                          <a:cs typeface="Times New Roman"/>
                        </a:rPr>
                        <a:t>ALL</a:t>
                      </a:r>
                      <a:r>
                        <a:rPr lang="en-US" sz="1300" dirty="0">
                          <a:latin typeface="Arial"/>
                          <a:ea typeface="Calibri"/>
                          <a:cs typeface="Times New Roman"/>
                        </a:rPr>
                        <a:t> early season positives. Limited to first</a:t>
                      </a:r>
                      <a:r>
                        <a:rPr lang="en-US" sz="1800" dirty="0">
                          <a:latin typeface="Arial"/>
                          <a:ea typeface="Calibri"/>
                          <a:cs typeface="Times New Roman"/>
                        </a:rPr>
                        <a:t> </a:t>
                      </a:r>
                      <a:r>
                        <a:rPr lang="en-US" sz="1800" b="1" dirty="0">
                          <a:latin typeface="Arial"/>
                          <a:ea typeface="Calibri"/>
                          <a:cs typeface="Times New Roman"/>
                        </a:rPr>
                        <a:t>two</a:t>
                      </a:r>
                      <a:r>
                        <a:rPr lang="en-US" sz="1800" dirty="0">
                          <a:latin typeface="Arial"/>
                          <a:ea typeface="Calibri"/>
                          <a:cs typeface="Times New Roman"/>
                        </a:rPr>
                        <a:t> </a:t>
                      </a:r>
                      <a:r>
                        <a:rPr lang="en-US" sz="1300" dirty="0">
                          <a:latin typeface="Arial"/>
                          <a:ea typeface="Calibri"/>
                          <a:cs typeface="Times New Roman"/>
                        </a:rPr>
                        <a:t>consecutive confirmed A &amp; B positives at WSLH.</a:t>
                      </a:r>
                      <a:endParaRPr lang="en-US" sz="1100" dirty="0">
                        <a:latin typeface="Calibri"/>
                        <a:ea typeface="Calibri"/>
                        <a:cs typeface="Times New Roman"/>
                      </a:endParaRPr>
                    </a:p>
                    <a:p>
                      <a:pPr marL="0" marR="0" algn="ctr">
                        <a:lnSpc>
                          <a:spcPct val="115000"/>
                        </a:lnSpc>
                        <a:spcBef>
                          <a:spcPts val="0"/>
                        </a:spcBef>
                        <a:spcAft>
                          <a:spcPts val="1000"/>
                        </a:spcAft>
                      </a:pPr>
                      <a:r>
                        <a:rPr lang="en-US" sz="1300" dirty="0">
                          <a:latin typeface="Arial"/>
                          <a:ea typeface="Calibri"/>
                          <a:cs typeface="Times New Roman"/>
                        </a:rPr>
                        <a:t>Additionally, please send positive specimens from</a:t>
                      </a:r>
                      <a:r>
                        <a:rPr lang="en-US" sz="1300" dirty="0" smtClean="0">
                          <a:latin typeface="Arial"/>
                          <a:ea typeface="Calibri"/>
                          <a:cs typeface="Times New Roman"/>
                        </a:rPr>
                        <a:t>:</a:t>
                      </a:r>
                      <a:endParaRPr lang="en-US" sz="1100" dirty="0" smtClean="0">
                        <a:latin typeface="Calibri"/>
                        <a:ea typeface="Calibri"/>
                        <a:cs typeface="Times New Roman"/>
                      </a:endParaRPr>
                    </a:p>
                    <a:p>
                      <a:pPr marL="342900" marR="0" lvl="0" indent="-342900" algn="l">
                        <a:lnSpc>
                          <a:spcPct val="115000"/>
                        </a:lnSpc>
                        <a:spcBef>
                          <a:spcPts val="0"/>
                        </a:spcBef>
                        <a:spcAft>
                          <a:spcPts val="0"/>
                        </a:spcAft>
                        <a:buFont typeface="+mj-lt"/>
                        <a:buAutoNum type="arabicPeriod"/>
                      </a:pPr>
                      <a:r>
                        <a:rPr lang="en-US" sz="1300" dirty="0" smtClean="0">
                          <a:latin typeface="Arial"/>
                          <a:ea typeface="Calibri"/>
                          <a:cs typeface="Arial"/>
                        </a:rPr>
                        <a:t> Hospitalized patients (sampling) </a:t>
                      </a:r>
                      <a:endParaRPr lang="en-US" sz="1100" dirty="0" smtClean="0">
                        <a:latin typeface="Arial"/>
                        <a:ea typeface="Calibri"/>
                        <a:cs typeface="Arial"/>
                      </a:endParaRPr>
                    </a:p>
                    <a:p>
                      <a:pPr marL="342900" marR="0" lvl="0" indent="-342900" algn="l">
                        <a:lnSpc>
                          <a:spcPct val="115000"/>
                        </a:lnSpc>
                        <a:spcBef>
                          <a:spcPts val="0"/>
                        </a:spcBef>
                        <a:spcAft>
                          <a:spcPts val="1000"/>
                        </a:spcAft>
                        <a:buFont typeface="+mj-lt"/>
                        <a:buAutoNum type="arabicPeriod"/>
                      </a:pPr>
                      <a:r>
                        <a:rPr lang="en-US" sz="1300" dirty="0" smtClean="0">
                          <a:latin typeface="Arial"/>
                          <a:ea typeface="Calibri"/>
                          <a:cs typeface="Arial"/>
                        </a:rPr>
                        <a:t>International </a:t>
                      </a:r>
                      <a:r>
                        <a:rPr lang="en-US" sz="1300" dirty="0">
                          <a:latin typeface="Arial"/>
                          <a:ea typeface="Calibri"/>
                          <a:cs typeface="Arial"/>
                        </a:rPr>
                        <a:t>travel </a:t>
                      </a:r>
                      <a:r>
                        <a:rPr lang="en-US" sz="1300" dirty="0" smtClean="0">
                          <a:latin typeface="Arial"/>
                          <a:ea typeface="Calibri"/>
                          <a:cs typeface="Arial"/>
                        </a:rPr>
                        <a:t>history</a:t>
                      </a:r>
                    </a:p>
                    <a:p>
                      <a:pPr marL="342900" marR="0" lvl="0" indent="-342900" algn="l">
                        <a:lnSpc>
                          <a:spcPct val="115000"/>
                        </a:lnSpc>
                        <a:spcBef>
                          <a:spcPts val="0"/>
                        </a:spcBef>
                        <a:spcAft>
                          <a:spcPts val="1000"/>
                        </a:spcAft>
                        <a:buFont typeface="+mj-lt"/>
                        <a:buAutoNum type="arabicPeriod"/>
                      </a:pPr>
                      <a:r>
                        <a:rPr lang="en-US" sz="1300" b="1" dirty="0" smtClean="0">
                          <a:solidFill>
                            <a:srgbClr val="FF0000"/>
                          </a:solidFill>
                          <a:latin typeface="Arial"/>
                          <a:ea typeface="Calibri"/>
                          <a:cs typeface="Arial"/>
                        </a:rPr>
                        <a:t>Patients</a:t>
                      </a:r>
                      <a:r>
                        <a:rPr lang="en-US" sz="1300" b="1" baseline="0" dirty="0" smtClean="0">
                          <a:solidFill>
                            <a:srgbClr val="FF0000"/>
                          </a:solidFill>
                          <a:latin typeface="Arial"/>
                          <a:ea typeface="Calibri"/>
                          <a:cs typeface="Arial"/>
                        </a:rPr>
                        <a:t> with swine contact NEW!</a:t>
                      </a:r>
                      <a:endParaRPr lang="en-US" sz="1100" b="1" dirty="0">
                        <a:solidFill>
                          <a:srgbClr val="FF0000"/>
                        </a:solidFill>
                        <a:latin typeface="Arial"/>
                        <a:ea typeface="Calibri"/>
                        <a:cs typeface="Arial"/>
                      </a:endParaRPr>
                    </a:p>
                  </a:txBody>
                  <a:tcPr marL="114308" marR="114308" marT="0" marB="0"/>
                </a:tc>
              </a:tr>
              <a:tr h="370776">
                <a:tc>
                  <a:txBody>
                    <a:bodyPr/>
                    <a:lstStyle/>
                    <a:p>
                      <a:pPr marL="0" marR="0" algn="l">
                        <a:lnSpc>
                          <a:spcPct val="115000"/>
                        </a:lnSpc>
                        <a:spcBef>
                          <a:spcPts val="0"/>
                        </a:spcBef>
                        <a:spcAft>
                          <a:spcPts val="0"/>
                        </a:spcAft>
                      </a:pPr>
                      <a:r>
                        <a:rPr lang="en-US" sz="1600" b="1" dirty="0">
                          <a:latin typeface="Arial"/>
                          <a:ea typeface="Calibri"/>
                          <a:cs typeface="Times New Roman"/>
                        </a:rPr>
                        <a:t>Rotavirus</a:t>
                      </a:r>
                      <a:endParaRPr lang="en-US" sz="1600" b="1" dirty="0">
                        <a:latin typeface="Calibri"/>
                        <a:ea typeface="Calibri"/>
                        <a:cs typeface="Times New Roman"/>
                      </a:endParaRPr>
                    </a:p>
                  </a:txBody>
                  <a:tcPr marL="68585" marR="68585" marT="0" marB="0" anchor="ctr"/>
                </a:tc>
                <a:tc vMerge="1">
                  <a:txBody>
                    <a:bodyPr/>
                    <a:lstStyle/>
                    <a:p>
                      <a:endParaRPr lang="en-US"/>
                    </a:p>
                  </a:txBody>
                  <a:tcPr/>
                </a:tc>
                <a:tc vMerge="1">
                  <a:txBody>
                    <a:bodyPr/>
                    <a:lstStyle/>
                    <a:p>
                      <a:endParaRPr lang="en-US"/>
                    </a:p>
                  </a:txBody>
                  <a:tcPr/>
                </a:tc>
                <a:tc>
                  <a:txBody>
                    <a:bodyPr/>
                    <a:lstStyle/>
                    <a:p>
                      <a:r>
                        <a:rPr lang="en-US" sz="1800" kern="1200" dirty="0" smtClean="0">
                          <a:solidFill>
                            <a:schemeClr val="dk1"/>
                          </a:solidFill>
                          <a:latin typeface="+mn-lt"/>
                          <a:ea typeface="+mn-ea"/>
                          <a:cs typeface="+mn-cs"/>
                        </a:rPr>
                        <a:t>Send </a:t>
                      </a:r>
                      <a:r>
                        <a:rPr lang="en-US" sz="1800" b="1" kern="1200" dirty="0" smtClean="0">
                          <a:solidFill>
                            <a:schemeClr val="dk1"/>
                          </a:solidFill>
                          <a:latin typeface="+mn-lt"/>
                          <a:ea typeface="+mn-ea"/>
                          <a:cs typeface="+mn-cs"/>
                        </a:rPr>
                        <a:t>one</a:t>
                      </a:r>
                      <a:r>
                        <a:rPr lang="en-US" sz="1800" kern="1200" dirty="0" smtClean="0">
                          <a:solidFill>
                            <a:schemeClr val="dk1"/>
                          </a:solidFill>
                          <a:latin typeface="+mn-lt"/>
                          <a:ea typeface="+mn-ea"/>
                          <a:cs typeface="+mn-cs"/>
                        </a:rPr>
                        <a:t> positive/week</a:t>
                      </a:r>
                      <a:endParaRPr lang="en-US" sz="1800" dirty="0"/>
                    </a:p>
                  </a:txBody>
                  <a:tcPr marL="91447" marR="91447" marT="45712" marB="45712">
                    <a:solidFill>
                      <a:srgbClr val="FF0000"/>
                    </a:solidFill>
                  </a:tcPr>
                </a:tc>
              </a:tr>
              <a:tr h="370776">
                <a:tc>
                  <a:txBody>
                    <a:bodyPr/>
                    <a:lstStyle/>
                    <a:p>
                      <a:pPr marL="0" marR="0" algn="l">
                        <a:lnSpc>
                          <a:spcPct val="115000"/>
                        </a:lnSpc>
                        <a:spcBef>
                          <a:spcPts val="0"/>
                        </a:spcBef>
                        <a:spcAft>
                          <a:spcPts val="0"/>
                        </a:spcAft>
                      </a:pPr>
                      <a:r>
                        <a:rPr lang="en-US" sz="1600" b="1" dirty="0">
                          <a:latin typeface="Arial"/>
                          <a:ea typeface="Calibri"/>
                          <a:cs typeface="Times New Roman"/>
                        </a:rPr>
                        <a:t>RSV</a:t>
                      </a:r>
                      <a:endParaRPr lang="en-US" sz="1600" b="1" dirty="0">
                        <a:latin typeface="Calibri"/>
                        <a:ea typeface="Calibri"/>
                        <a:cs typeface="Times New Roman"/>
                      </a:endParaRPr>
                    </a:p>
                  </a:txBody>
                  <a:tcPr marL="68585" marR="68585" marT="0" marB="0" anchor="ctr"/>
                </a:tc>
                <a:tc vMerge="1">
                  <a:txBody>
                    <a:bodyPr/>
                    <a:lstStyle/>
                    <a:p>
                      <a:endParaRPr lang="en-US"/>
                    </a:p>
                  </a:txBody>
                  <a:tcPr/>
                </a:tc>
                <a:tc vMerge="1">
                  <a:txBody>
                    <a:bodyPr/>
                    <a:lstStyle/>
                    <a:p>
                      <a:endParaRPr lang="en-US"/>
                    </a:p>
                  </a:txBody>
                  <a:tcPr/>
                </a:tc>
                <a:tc rowSpan="2">
                  <a:txBody>
                    <a:bodyPr/>
                    <a:lstStyle/>
                    <a:p>
                      <a:endParaRPr lang="en-US" sz="1800" dirty="0" smtClean="0"/>
                    </a:p>
                    <a:p>
                      <a:r>
                        <a:rPr lang="en-US" sz="1800" dirty="0" smtClean="0"/>
                        <a:t>                NO</a:t>
                      </a:r>
                      <a:endParaRPr lang="en-US" sz="1800" dirty="0"/>
                    </a:p>
                  </a:txBody>
                  <a:tcPr marL="91447" marR="91447" marT="45712" marB="45712"/>
                </a:tc>
              </a:tr>
              <a:tr h="560735">
                <a:tc>
                  <a:txBody>
                    <a:bodyPr/>
                    <a:lstStyle/>
                    <a:p>
                      <a:pPr marL="0" marR="0" algn="l">
                        <a:lnSpc>
                          <a:spcPct val="115000"/>
                        </a:lnSpc>
                        <a:spcBef>
                          <a:spcPts val="0"/>
                        </a:spcBef>
                        <a:spcAft>
                          <a:spcPts val="0"/>
                        </a:spcAft>
                      </a:pPr>
                      <a:r>
                        <a:rPr lang="en-US" sz="1600" b="1" dirty="0" smtClean="0">
                          <a:latin typeface="Arial"/>
                          <a:ea typeface="Calibri"/>
                          <a:cs typeface="Times New Roman"/>
                        </a:rPr>
                        <a:t> </a:t>
                      </a:r>
                      <a:r>
                        <a:rPr lang="en-US" sz="1600" b="1" kern="1200" dirty="0" smtClean="0">
                          <a:solidFill>
                            <a:schemeClr val="dk1"/>
                          </a:solidFill>
                          <a:latin typeface="+mn-lt"/>
                          <a:ea typeface="+mn-ea"/>
                          <a:cs typeface="+mn-cs"/>
                        </a:rPr>
                        <a:t>Strep A (rapid tests only)</a:t>
                      </a:r>
                      <a:endParaRPr lang="en-US" sz="1600" b="1" dirty="0">
                        <a:latin typeface="Calibri"/>
                        <a:ea typeface="Calibri"/>
                        <a:cs typeface="Times New Roman"/>
                      </a:endParaRPr>
                    </a:p>
                  </a:txBody>
                  <a:tcPr marL="68585" marR="68585" marT="0" marB="0" anchor="ctr"/>
                </a:tc>
                <a:tc vMerge="1">
                  <a:txBody>
                    <a:bodyPr/>
                    <a:lstStyle/>
                    <a:p>
                      <a:endParaRPr lang="en-US"/>
                    </a:p>
                  </a:txBody>
                  <a:tcPr/>
                </a:tc>
                <a:tc vMerge="1">
                  <a:txBody>
                    <a:bodyPr/>
                    <a:lstStyle/>
                    <a:p>
                      <a:endParaRPr lang="en-US"/>
                    </a:p>
                  </a:txBody>
                  <a:tcPr/>
                </a:tc>
                <a:tc vMerge="1">
                  <a:txBody>
                    <a:bodyPr/>
                    <a:lstStyle/>
                    <a:p>
                      <a:endParaRPr lang="en-US" dirty="0"/>
                    </a:p>
                  </a:txBody>
                  <a:tcPr/>
                </a:tc>
              </a:tr>
            </a:tbl>
          </a:graphicData>
        </a:graphic>
      </p:graphicFrame>
      <p:sp>
        <p:nvSpPr>
          <p:cNvPr id="6" name="Right Arrow 5"/>
          <p:cNvSpPr/>
          <p:nvPr/>
        </p:nvSpPr>
        <p:spPr>
          <a:xfrm>
            <a:off x="157018" y="165330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338493" y="432030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p:txBody>
          <a:bodyPr/>
          <a:lstStyle/>
          <a:p>
            <a:fld id="{4B4738E4-4F3B-41DE-9828-8E9C6C66FE48}"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2625" y="0"/>
            <a:ext cx="7877175" cy="768350"/>
          </a:xfrm>
        </p:spPr>
        <p:txBody>
          <a:bodyPr/>
          <a:lstStyle/>
          <a:p>
            <a:r>
              <a:rPr lang="en-US" dirty="0" smtClean="0">
                <a:solidFill>
                  <a:srgbClr val="008080"/>
                </a:solidFill>
              </a:rPr>
              <a:t>PCR Laboratories </a:t>
            </a:r>
            <a:r>
              <a:rPr lang="en-US" dirty="0" smtClean="0">
                <a:solidFill>
                  <a:srgbClr val="FF0000"/>
                </a:solidFill>
              </a:rPr>
              <a:t>2013-2014 Season</a:t>
            </a:r>
          </a:p>
        </p:txBody>
      </p:sp>
      <p:graphicFrame>
        <p:nvGraphicFramePr>
          <p:cNvPr id="5" name="Content Placeholder 4"/>
          <p:cNvGraphicFramePr>
            <a:graphicFrameLocks noGrp="1"/>
          </p:cNvGraphicFramePr>
          <p:nvPr>
            <p:ph idx="1"/>
          </p:nvPr>
        </p:nvGraphicFramePr>
        <p:xfrm>
          <a:off x="257175" y="714375"/>
          <a:ext cx="8664575" cy="5623081"/>
        </p:xfrm>
        <a:graphic>
          <a:graphicData uri="http://schemas.openxmlformats.org/drawingml/2006/table">
            <a:tbl>
              <a:tblPr firstRow="1" bandRow="1">
                <a:tableStyleId>{D7AC3CCA-C797-4891-BE02-D94E43425B78}</a:tableStyleId>
              </a:tblPr>
              <a:tblGrid>
                <a:gridCol w="2166144"/>
                <a:gridCol w="1637665"/>
                <a:gridCol w="1472029"/>
                <a:gridCol w="3388737"/>
              </a:tblGrid>
              <a:tr h="455660">
                <a:tc>
                  <a:txBody>
                    <a:bodyPr/>
                    <a:lstStyle/>
                    <a:p>
                      <a:pPr marL="0" marR="0" algn="l">
                        <a:lnSpc>
                          <a:spcPct val="115000"/>
                        </a:lnSpc>
                        <a:spcBef>
                          <a:spcPts val="600"/>
                        </a:spcBef>
                        <a:spcAft>
                          <a:spcPts val="0"/>
                        </a:spcAft>
                      </a:pPr>
                      <a:r>
                        <a:rPr lang="en-US" sz="1300" dirty="0"/>
                        <a:t>Pathogen</a:t>
                      </a:r>
                      <a:endParaRPr lang="en-US" sz="1100" dirty="0">
                        <a:latin typeface="Calibri"/>
                        <a:ea typeface="Calibri"/>
                        <a:cs typeface="Times New Roman"/>
                      </a:endParaRPr>
                    </a:p>
                  </a:txBody>
                  <a:tcPr marL="68580" marR="68580" marT="0" marB="0" anchor="ctr"/>
                </a:tc>
                <a:tc>
                  <a:txBody>
                    <a:bodyPr/>
                    <a:lstStyle/>
                    <a:p>
                      <a:pPr marL="0" marR="0" algn="l">
                        <a:lnSpc>
                          <a:spcPct val="115000"/>
                        </a:lnSpc>
                        <a:spcBef>
                          <a:spcPts val="600"/>
                        </a:spcBef>
                        <a:spcAft>
                          <a:spcPts val="0"/>
                        </a:spcAft>
                      </a:pPr>
                      <a:r>
                        <a:rPr lang="en-US" sz="1300" dirty="0"/>
                        <a:t>Testing Data requested</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600"/>
                        </a:spcBef>
                        <a:spcAft>
                          <a:spcPts val="0"/>
                        </a:spcAft>
                      </a:pPr>
                      <a:r>
                        <a:rPr lang="en-US" sz="1300" dirty="0"/>
                        <a:t>Frequency</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600"/>
                        </a:spcBef>
                        <a:spcAft>
                          <a:spcPts val="0"/>
                        </a:spcAft>
                      </a:pPr>
                      <a:r>
                        <a:rPr lang="en-US" sz="1300" dirty="0"/>
                        <a:t>Confirmatory testing available at WSLH</a:t>
                      </a:r>
                      <a:endParaRPr lang="en-US" sz="1100" dirty="0">
                        <a:latin typeface="Calibri"/>
                        <a:ea typeface="Calibri"/>
                        <a:cs typeface="Times New Roman"/>
                      </a:endParaRPr>
                    </a:p>
                  </a:txBody>
                  <a:tcPr marL="68580" marR="68580" marT="0" marB="0" anchor="ctr"/>
                </a:tc>
              </a:tr>
              <a:tr h="366994">
                <a:tc gridSpan="4">
                  <a:txBody>
                    <a:bodyPr/>
                    <a:lstStyle/>
                    <a:p>
                      <a:pPr algn="ctr"/>
                      <a:r>
                        <a:rPr lang="en-US" sz="1800" dirty="0" smtClean="0"/>
                        <a:t>PCR </a:t>
                      </a:r>
                      <a:r>
                        <a:rPr lang="en-US" sz="1800" baseline="0" dirty="0" smtClean="0"/>
                        <a:t>Laboratories</a:t>
                      </a:r>
                      <a:endParaRPr lang="en-US" sz="1800" dirty="0"/>
                    </a:p>
                  </a:txBody>
                  <a:tcPr marT="45718" marB="45718">
                    <a:solidFill>
                      <a:srgbClr val="FFC00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r>
              <a:tr h="2098474">
                <a:tc>
                  <a:txBody>
                    <a:bodyPr/>
                    <a:lstStyle/>
                    <a:p>
                      <a:pPr marL="0" marR="0" algn="l">
                        <a:lnSpc>
                          <a:spcPct val="115000"/>
                        </a:lnSpc>
                        <a:spcBef>
                          <a:spcPts val="0"/>
                        </a:spcBef>
                        <a:spcAft>
                          <a:spcPts val="0"/>
                        </a:spcAft>
                      </a:pPr>
                      <a:r>
                        <a:rPr lang="en-US" sz="1400" b="1" dirty="0">
                          <a:latin typeface="Arial"/>
                          <a:ea typeface="Calibri"/>
                          <a:cs typeface="Times New Roman"/>
                        </a:rPr>
                        <a:t>Influenza A/B</a:t>
                      </a:r>
                      <a:endParaRPr lang="en-US" sz="1400" dirty="0">
                        <a:latin typeface="Calibri"/>
                        <a:ea typeface="Calibri"/>
                        <a:cs typeface="Times New Roman"/>
                      </a:endParaRPr>
                    </a:p>
                  </a:txBody>
                  <a:tcPr marL="68580" marR="68580" marT="0" marB="0" anchor="ctr"/>
                </a:tc>
                <a:tc rowSpan="5">
                  <a:txBody>
                    <a:bodyPr/>
                    <a:lstStyle/>
                    <a:p>
                      <a:endParaRPr lang="en-US" sz="1800" dirty="0" smtClean="0"/>
                    </a:p>
                    <a:p>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Positive</a:t>
                      </a:r>
                      <a:r>
                        <a:rPr lang="en-US" sz="1800" baseline="0" dirty="0" smtClean="0"/>
                        <a:t> tests </a:t>
                      </a:r>
                      <a:r>
                        <a:rPr lang="en-US" sz="1800" u="sng" baseline="0" dirty="0" smtClean="0"/>
                        <a:t>and</a:t>
                      </a:r>
                      <a:r>
                        <a:rPr lang="en-US" sz="1800" u="none" baseline="0" dirty="0" smtClean="0"/>
                        <a:t> # tests performed</a:t>
                      </a:r>
                      <a:endParaRPr lang="en-US" sz="1800" u="sng" dirty="0" smtClean="0"/>
                    </a:p>
                    <a:p>
                      <a:endParaRPr lang="en-US" sz="1800" dirty="0"/>
                    </a:p>
                  </a:txBody>
                  <a:tcPr marT="45718" marB="45718"/>
                </a:tc>
                <a:tc rowSpan="5">
                  <a:txBody>
                    <a:bodyPr/>
                    <a:lstStyle/>
                    <a:p>
                      <a:endParaRPr lang="en-US" sz="1800" dirty="0" smtClean="0"/>
                    </a:p>
                    <a:p>
                      <a:endParaRPr lang="en-US" sz="1800" dirty="0" smtClean="0"/>
                    </a:p>
                    <a:p>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Weekly</a:t>
                      </a:r>
                    </a:p>
                    <a:p>
                      <a:endParaRPr lang="en-US" sz="1800" dirty="0"/>
                    </a:p>
                  </a:txBody>
                  <a:tcPr marT="45718" marB="45718"/>
                </a:tc>
                <a:tc>
                  <a:txBody>
                    <a:bodyPr/>
                    <a:lstStyle/>
                    <a:p>
                      <a:pPr marL="0" marR="0" algn="ctr">
                        <a:lnSpc>
                          <a:spcPct val="115000"/>
                        </a:lnSpc>
                        <a:spcBef>
                          <a:spcPts val="0"/>
                        </a:spcBef>
                        <a:spcAft>
                          <a:spcPts val="1000"/>
                        </a:spcAft>
                      </a:pPr>
                      <a:r>
                        <a:rPr lang="en-US" sz="1400" b="1" u="sng" dirty="0" smtClean="0">
                          <a:latin typeface="Arial"/>
                          <a:ea typeface="Calibri"/>
                          <a:cs typeface="Times New Roman"/>
                        </a:rPr>
                        <a:t>ONLY</a:t>
                      </a:r>
                      <a:r>
                        <a:rPr lang="en-US" sz="1400" dirty="0" smtClean="0">
                          <a:latin typeface="Arial"/>
                          <a:ea typeface="Calibri"/>
                          <a:cs typeface="Times New Roman"/>
                        </a:rPr>
                        <a:t> </a:t>
                      </a:r>
                      <a:r>
                        <a:rPr lang="en-US" sz="1400" dirty="0">
                          <a:latin typeface="Arial"/>
                          <a:ea typeface="Calibri"/>
                          <a:cs typeface="Times New Roman"/>
                        </a:rPr>
                        <a:t>send the following:</a:t>
                      </a:r>
                      <a:endParaRPr lang="en-US" sz="1400" dirty="0">
                        <a:latin typeface="Calibri"/>
                        <a:ea typeface="Calibri"/>
                        <a:cs typeface="Times New Roman"/>
                      </a:endParaRPr>
                    </a:p>
                    <a:p>
                      <a:pPr marL="342900" marR="0" lvl="0" indent="-342900" algn="l">
                        <a:lnSpc>
                          <a:spcPct val="115000"/>
                        </a:lnSpc>
                        <a:spcBef>
                          <a:spcPts val="0"/>
                        </a:spcBef>
                        <a:spcAft>
                          <a:spcPts val="0"/>
                        </a:spcAft>
                        <a:buFont typeface="+mj-lt"/>
                        <a:buAutoNum type="arabicPeriod"/>
                      </a:pPr>
                      <a:r>
                        <a:rPr lang="en-US" sz="1400" dirty="0">
                          <a:latin typeface="Arial"/>
                          <a:ea typeface="Calibri"/>
                          <a:cs typeface="Times New Roman"/>
                        </a:rPr>
                        <a:t>Unable to subtype (</a:t>
                      </a:r>
                      <a:r>
                        <a:rPr lang="en-US" sz="1400" dirty="0" err="1">
                          <a:latin typeface="Arial"/>
                          <a:ea typeface="Calibri"/>
                          <a:cs typeface="Times New Roman"/>
                        </a:rPr>
                        <a:t>InfA</a:t>
                      </a:r>
                      <a:r>
                        <a:rPr lang="en-US" sz="1400" dirty="0">
                          <a:latin typeface="Arial"/>
                          <a:ea typeface="Calibri"/>
                          <a:cs typeface="Times New Roman"/>
                        </a:rPr>
                        <a:t> Ct&lt;35.0</a:t>
                      </a:r>
                      <a:r>
                        <a:rPr lang="en-US" sz="1400" dirty="0" smtClean="0">
                          <a:latin typeface="Arial"/>
                          <a:ea typeface="Calibri"/>
                          <a:cs typeface="Times New Roman"/>
                        </a:rPr>
                        <a:t>) if you perform</a:t>
                      </a:r>
                      <a:r>
                        <a:rPr lang="en-US" sz="1400" baseline="0" dirty="0" smtClean="0">
                          <a:latin typeface="Arial"/>
                          <a:ea typeface="Calibri"/>
                          <a:cs typeface="Times New Roman"/>
                        </a:rPr>
                        <a:t> routinely</a:t>
                      </a:r>
                      <a:endParaRPr lang="en-US" sz="1400" dirty="0">
                        <a:latin typeface="Verdana"/>
                        <a:ea typeface="Calibri"/>
                        <a:cs typeface="Times New Roman"/>
                      </a:endParaRPr>
                    </a:p>
                    <a:p>
                      <a:pPr marL="342900" marR="0" lvl="0" indent="-342900" algn="l">
                        <a:lnSpc>
                          <a:spcPct val="115000"/>
                        </a:lnSpc>
                        <a:spcBef>
                          <a:spcPts val="0"/>
                        </a:spcBef>
                        <a:spcAft>
                          <a:spcPts val="1000"/>
                        </a:spcAft>
                        <a:buFont typeface="+mj-lt"/>
                        <a:buAutoNum type="arabicPeriod"/>
                      </a:pPr>
                      <a:r>
                        <a:rPr lang="en-US" sz="1400" dirty="0" smtClean="0">
                          <a:latin typeface="Arial"/>
                          <a:ea typeface="Calibri"/>
                          <a:cs typeface="Times New Roman"/>
                        </a:rPr>
                        <a:t>Hospitalized (sampling)</a:t>
                      </a:r>
                    </a:p>
                    <a:p>
                      <a:pPr marL="342900" marR="0" lvl="0" indent="-342900" algn="l">
                        <a:lnSpc>
                          <a:spcPct val="115000"/>
                        </a:lnSpc>
                        <a:spcBef>
                          <a:spcPts val="0"/>
                        </a:spcBef>
                        <a:spcAft>
                          <a:spcPts val="1000"/>
                        </a:spcAft>
                        <a:buFont typeface="+mj-lt"/>
                        <a:buAutoNum type="arabicPeriod"/>
                      </a:pPr>
                      <a:r>
                        <a:rPr lang="en-US" sz="1400" dirty="0" smtClean="0">
                          <a:latin typeface="Arial"/>
                          <a:ea typeface="Calibri"/>
                          <a:cs typeface="Times New Roman"/>
                        </a:rPr>
                        <a:t>International</a:t>
                      </a:r>
                      <a:r>
                        <a:rPr lang="en-US" sz="1400" baseline="0" dirty="0" smtClean="0">
                          <a:latin typeface="Arial"/>
                          <a:ea typeface="Calibri"/>
                          <a:cs typeface="Times New Roman"/>
                        </a:rPr>
                        <a:t> travel history</a:t>
                      </a:r>
                    </a:p>
                    <a:p>
                      <a:pPr marL="342900" marR="0" lvl="0" indent="-342900" algn="l">
                        <a:lnSpc>
                          <a:spcPct val="115000"/>
                        </a:lnSpc>
                        <a:spcBef>
                          <a:spcPts val="0"/>
                        </a:spcBef>
                        <a:spcAft>
                          <a:spcPts val="1000"/>
                        </a:spcAft>
                        <a:buFont typeface="+mj-lt"/>
                        <a:buAutoNum type="arabicPeriod"/>
                      </a:pPr>
                      <a:r>
                        <a:rPr lang="en-US" sz="1400" b="1" baseline="0" dirty="0" smtClean="0">
                          <a:solidFill>
                            <a:srgbClr val="FF0000"/>
                          </a:solidFill>
                          <a:latin typeface="Arial"/>
                          <a:ea typeface="Calibri"/>
                          <a:cs typeface="Times New Roman"/>
                        </a:rPr>
                        <a:t>Patients with swine contact NEW!</a:t>
                      </a:r>
                      <a:endParaRPr lang="en-US" sz="1400" b="1" dirty="0">
                        <a:solidFill>
                          <a:srgbClr val="FF0000"/>
                        </a:solidFill>
                        <a:latin typeface="Verdana"/>
                        <a:ea typeface="Calibri"/>
                        <a:cs typeface="Times New Roman"/>
                      </a:endParaRPr>
                    </a:p>
                  </a:txBody>
                  <a:tcPr marL="114300" marR="114300" marT="0" marB="0"/>
                </a:tc>
              </a:tr>
              <a:tr h="490711">
                <a:tc>
                  <a:txBody>
                    <a:bodyPr/>
                    <a:lstStyle/>
                    <a:p>
                      <a:pPr marL="0" marR="0" algn="l">
                        <a:lnSpc>
                          <a:spcPct val="115000"/>
                        </a:lnSpc>
                        <a:spcBef>
                          <a:spcPts val="0"/>
                        </a:spcBef>
                        <a:spcAft>
                          <a:spcPts val="0"/>
                        </a:spcAft>
                      </a:pPr>
                      <a:r>
                        <a:rPr lang="en-US" sz="1400" b="1" dirty="0">
                          <a:latin typeface="Arial"/>
                          <a:ea typeface="Calibri"/>
                          <a:cs typeface="Times New Roman"/>
                        </a:rPr>
                        <a:t>Respiratory viruses (other than influenza)</a:t>
                      </a:r>
                      <a:endParaRPr lang="en-US" sz="1400" dirty="0">
                        <a:latin typeface="Calibri"/>
                        <a:ea typeface="Calibri"/>
                        <a:cs typeface="Times New Roman"/>
                      </a:endParaRPr>
                    </a:p>
                  </a:txBody>
                  <a:tcPr marL="68580" marR="68580" marT="0" marB="0" anchor="ctr"/>
                </a:tc>
                <a:tc vMerge="1">
                  <a:txBody>
                    <a:bodyPr/>
                    <a:lstStyle/>
                    <a:p>
                      <a:endParaRPr lang="en-US"/>
                    </a:p>
                  </a:txBody>
                  <a:tcPr/>
                </a:tc>
                <a:tc vMerge="1">
                  <a:txBody>
                    <a:bodyPr/>
                    <a:lstStyle/>
                    <a:p>
                      <a:endParaRPr lang="en-US"/>
                    </a:p>
                  </a:txBody>
                  <a:tcPr/>
                </a:tc>
                <a:tc rowSpan="3">
                  <a:txBody>
                    <a:bodyPr/>
                    <a:lstStyle/>
                    <a:p>
                      <a:endParaRPr lang="en-US" sz="1800" dirty="0" smtClean="0"/>
                    </a:p>
                    <a:p>
                      <a:endParaRPr lang="en-US" sz="1800" dirty="0" smtClean="0"/>
                    </a:p>
                    <a:p>
                      <a:r>
                        <a:rPr lang="en-US" sz="1800" dirty="0" smtClean="0"/>
                        <a:t>         </a:t>
                      </a:r>
                      <a:r>
                        <a:rPr lang="en-US" sz="1800" dirty="0" smtClean="0">
                          <a:latin typeface="Arial" pitchFamily="34" charset="0"/>
                          <a:cs typeface="Arial" pitchFamily="34" charset="0"/>
                        </a:rPr>
                        <a:t>No</a:t>
                      </a:r>
                      <a:endParaRPr lang="en-US" sz="1800" dirty="0">
                        <a:latin typeface="Arial" pitchFamily="34" charset="0"/>
                        <a:cs typeface="Arial" pitchFamily="34" charset="0"/>
                      </a:endParaRPr>
                    </a:p>
                  </a:txBody>
                  <a:tcPr marT="45718" marB="45718"/>
                </a:tc>
              </a:tr>
              <a:tr h="366994">
                <a:tc>
                  <a:txBody>
                    <a:bodyPr/>
                    <a:lstStyle/>
                    <a:p>
                      <a:pPr marL="0" marR="0" algn="l">
                        <a:lnSpc>
                          <a:spcPct val="115000"/>
                        </a:lnSpc>
                        <a:spcBef>
                          <a:spcPts val="0"/>
                        </a:spcBef>
                        <a:spcAft>
                          <a:spcPts val="0"/>
                        </a:spcAft>
                      </a:pPr>
                      <a:r>
                        <a:rPr lang="en-US" sz="1400" b="1" i="1" dirty="0">
                          <a:latin typeface="Arial"/>
                          <a:ea typeface="Calibri"/>
                          <a:cs typeface="Times New Roman"/>
                        </a:rPr>
                        <a:t>B. </a:t>
                      </a:r>
                      <a:r>
                        <a:rPr lang="en-US" sz="1400" b="1" i="1" dirty="0" err="1">
                          <a:latin typeface="Arial"/>
                          <a:ea typeface="Calibri"/>
                          <a:cs typeface="Times New Roman"/>
                        </a:rPr>
                        <a:t>pertussis</a:t>
                      </a:r>
                      <a:endParaRPr lang="en-US" sz="1400" dirty="0">
                        <a:latin typeface="Calibri"/>
                        <a:ea typeface="Calibri"/>
                        <a:cs typeface="Times New Roman"/>
                      </a:endParaRPr>
                    </a:p>
                  </a:txBody>
                  <a:tcPr marL="68580" marR="68580" marT="0" marB="0" anchor="ctr"/>
                </a:tc>
                <a:tc vMerge="1">
                  <a:txBody>
                    <a:bodyPr/>
                    <a:lstStyle/>
                    <a:p>
                      <a:endParaRPr lang="en-US" dirty="0"/>
                    </a:p>
                  </a:txBody>
                  <a:tcPr/>
                </a:tc>
                <a:tc vMerge="1">
                  <a:txBody>
                    <a:bodyPr/>
                    <a:lstStyle/>
                    <a:p>
                      <a:endParaRPr lang="en-US"/>
                    </a:p>
                  </a:txBody>
                  <a:tcPr/>
                </a:tc>
                <a:tc vMerge="1">
                  <a:txBody>
                    <a:bodyPr/>
                    <a:lstStyle/>
                    <a:p>
                      <a:endParaRPr lang="en-US"/>
                    </a:p>
                  </a:txBody>
                  <a:tcPr/>
                </a:tc>
              </a:tr>
              <a:tr h="450951">
                <a:tc>
                  <a:txBody>
                    <a:bodyPr/>
                    <a:lstStyle/>
                    <a:p>
                      <a:pPr marL="0" marR="0" algn="l">
                        <a:lnSpc>
                          <a:spcPct val="115000"/>
                        </a:lnSpc>
                        <a:spcBef>
                          <a:spcPts val="0"/>
                        </a:spcBef>
                        <a:spcAft>
                          <a:spcPts val="0"/>
                        </a:spcAft>
                      </a:pPr>
                      <a:r>
                        <a:rPr lang="en-US" sz="1400" b="1" dirty="0">
                          <a:latin typeface="Arial"/>
                          <a:ea typeface="Calibri"/>
                          <a:cs typeface="Times New Roman"/>
                        </a:rPr>
                        <a:t>Other viruses (e.g</a:t>
                      </a:r>
                      <a:r>
                        <a:rPr lang="en-US" sz="1400" b="1" dirty="0" smtClean="0">
                          <a:latin typeface="Arial"/>
                          <a:ea typeface="Calibri"/>
                          <a:cs typeface="Times New Roman"/>
                        </a:rPr>
                        <a:t>. VZV)</a:t>
                      </a:r>
                      <a:endParaRPr lang="en-US" sz="1400" dirty="0">
                        <a:latin typeface="Calibri"/>
                        <a:ea typeface="Calibri"/>
                        <a:cs typeface="Times New Roman"/>
                      </a:endParaRPr>
                    </a:p>
                  </a:txBody>
                  <a:tcPr marL="68580" marR="68580" marT="0" marB="0" anchor="ctr"/>
                </a:tc>
                <a:tc vMerge="1">
                  <a:txBody>
                    <a:bodyPr/>
                    <a:lstStyle/>
                    <a:p>
                      <a:endParaRPr lang="en-US" dirty="0"/>
                    </a:p>
                  </a:txBody>
                  <a:tcPr/>
                </a:tc>
                <a:tc vMerge="1">
                  <a:txBody>
                    <a:bodyPr/>
                    <a:lstStyle/>
                    <a:p>
                      <a:endParaRPr lang="en-US"/>
                    </a:p>
                  </a:txBody>
                  <a:tcPr/>
                </a:tc>
                <a:tc vMerge="1">
                  <a:txBody>
                    <a:bodyPr/>
                    <a:lstStyle/>
                    <a:p>
                      <a:endParaRPr lang="en-US"/>
                    </a:p>
                  </a:txBody>
                  <a:tcPr/>
                </a:tc>
              </a:tr>
              <a:tr h="1393141">
                <a:tc>
                  <a:txBody>
                    <a:bodyPr/>
                    <a:lstStyle/>
                    <a:p>
                      <a:pPr marL="0" marR="0" algn="l">
                        <a:lnSpc>
                          <a:spcPct val="115000"/>
                        </a:lnSpc>
                        <a:spcBef>
                          <a:spcPts val="0"/>
                        </a:spcBef>
                        <a:spcAft>
                          <a:spcPts val="0"/>
                        </a:spcAft>
                      </a:pPr>
                      <a:r>
                        <a:rPr lang="en-US" sz="1400" b="1" dirty="0" err="1">
                          <a:latin typeface="Arial"/>
                          <a:ea typeface="Calibri"/>
                          <a:cs typeface="Times New Roman"/>
                        </a:rPr>
                        <a:t>Enterovirus</a:t>
                      </a:r>
                      <a:r>
                        <a:rPr lang="en-US" sz="1400" b="1" dirty="0">
                          <a:latin typeface="Arial"/>
                          <a:ea typeface="Calibri"/>
                          <a:cs typeface="Times New Roman"/>
                        </a:rPr>
                        <a:t>* </a:t>
                      </a:r>
                      <a:endParaRPr lang="en-US" sz="1400" dirty="0">
                        <a:latin typeface="Calibri"/>
                        <a:ea typeface="Calibri"/>
                        <a:cs typeface="Times New Roman"/>
                      </a:endParaRPr>
                    </a:p>
                  </a:txBody>
                  <a:tcPr marL="68580" marR="68580" marT="0" marB="0" anchor="ctr"/>
                </a:tc>
                <a:tc vMerge="1">
                  <a:txBody>
                    <a:bodyPr/>
                    <a:lstStyle/>
                    <a:p>
                      <a:endParaRPr lang="en-US" dirty="0"/>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800" dirty="0" smtClean="0">
                          <a:latin typeface="Arial" pitchFamily="34" charset="0"/>
                          <a:ea typeface="Calibri"/>
                          <a:cs typeface="Arial" pitchFamily="34" charset="0"/>
                        </a:rPr>
                        <a:t>Yes*</a:t>
                      </a:r>
                    </a:p>
                    <a:p>
                      <a:pPr marL="0" marR="0" algn="ctr">
                        <a:lnSpc>
                          <a:spcPct val="115000"/>
                        </a:lnSpc>
                        <a:spcBef>
                          <a:spcPts val="0"/>
                        </a:spcBef>
                        <a:spcAft>
                          <a:spcPts val="1000"/>
                        </a:spcAft>
                      </a:pPr>
                      <a:r>
                        <a:rPr lang="en-US" sz="1800" kern="1200" dirty="0" smtClean="0">
                          <a:solidFill>
                            <a:schemeClr val="dk1"/>
                          </a:solidFill>
                          <a:latin typeface="Arial" pitchFamily="34" charset="0"/>
                          <a:ea typeface="+mn-ea"/>
                          <a:cs typeface="Arial" pitchFamily="34" charset="0"/>
                        </a:rPr>
                        <a:t>*paralysis, death, infants &lt;2, and clusters of cases</a:t>
                      </a:r>
                      <a:endParaRPr lang="en-US" sz="1300" dirty="0" smtClean="0">
                        <a:latin typeface="Arial" pitchFamily="34" charset="0"/>
                        <a:ea typeface="Calibri"/>
                        <a:cs typeface="Arial" pitchFamily="34" charset="0"/>
                      </a:endParaRPr>
                    </a:p>
                    <a:p>
                      <a:pPr marL="0" marR="0" algn="ctr">
                        <a:lnSpc>
                          <a:spcPct val="115000"/>
                        </a:lnSpc>
                        <a:spcBef>
                          <a:spcPts val="0"/>
                        </a:spcBef>
                        <a:spcAft>
                          <a:spcPts val="1000"/>
                        </a:spcAft>
                      </a:pPr>
                      <a:endParaRPr lang="en-US" sz="1100" dirty="0">
                        <a:latin typeface="Calibri"/>
                        <a:ea typeface="Calibri"/>
                        <a:cs typeface="Times New Roman"/>
                      </a:endParaRPr>
                    </a:p>
                  </a:txBody>
                  <a:tcPr marL="114300" marR="114300" marT="0" marB="0"/>
                </a:tc>
              </a:tr>
            </a:tbl>
          </a:graphicData>
        </a:graphic>
      </p:graphicFrame>
      <p:sp>
        <p:nvSpPr>
          <p:cNvPr id="6" name="Right Arrow 5"/>
          <p:cNvSpPr/>
          <p:nvPr/>
        </p:nvSpPr>
        <p:spPr>
          <a:xfrm>
            <a:off x="129309" y="1136073"/>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p:txBody>
          <a:bodyPr/>
          <a:lstStyle/>
          <a:p>
            <a:fld id="{4B4738E4-4F3B-41DE-9828-8E9C6C66FE48}"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187903" y="204644"/>
            <a:ext cx="8599055" cy="768350"/>
          </a:xfrm>
        </p:spPr>
        <p:txBody>
          <a:bodyPr/>
          <a:lstStyle/>
          <a:p>
            <a:r>
              <a:rPr lang="en-US" dirty="0" smtClean="0">
                <a:solidFill>
                  <a:srgbClr val="008080"/>
                </a:solidFill>
              </a:rPr>
              <a:t>Laboratory-based Surveillance, </a:t>
            </a:r>
            <a:r>
              <a:rPr lang="en-US" dirty="0" smtClean="0">
                <a:solidFill>
                  <a:srgbClr val="FF0000"/>
                </a:solidFill>
              </a:rPr>
              <a:t>2013-14</a:t>
            </a:r>
          </a:p>
        </p:txBody>
      </p:sp>
      <p:sp>
        <p:nvSpPr>
          <p:cNvPr id="47107" name="Content Placeholder 2"/>
          <p:cNvSpPr>
            <a:spLocks noGrp="1"/>
          </p:cNvSpPr>
          <p:nvPr>
            <p:ph idx="4294967295"/>
          </p:nvPr>
        </p:nvSpPr>
        <p:spPr>
          <a:xfrm>
            <a:off x="210416" y="893763"/>
            <a:ext cx="8707438" cy="4521200"/>
          </a:xfrm>
        </p:spPr>
        <p:txBody>
          <a:bodyPr/>
          <a:lstStyle/>
          <a:p>
            <a:pPr>
              <a:buNone/>
            </a:pPr>
            <a:r>
              <a:rPr lang="en-US" b="1" dirty="0" smtClean="0">
                <a:solidFill>
                  <a:srgbClr val="FF0000"/>
                </a:solidFill>
              </a:rPr>
              <a:t>Summary</a:t>
            </a:r>
          </a:p>
        </p:txBody>
      </p:sp>
      <p:sp>
        <p:nvSpPr>
          <p:cNvPr id="4" name="Slide Number Placeholder 3"/>
          <p:cNvSpPr txBox="1">
            <a:spLocks noGrp="1"/>
          </p:cNvSpPr>
          <p:nvPr/>
        </p:nvSpPr>
        <p:spPr bwMode="auto">
          <a:xfrm>
            <a:off x="6553200" y="6400800"/>
            <a:ext cx="2133600" cy="320675"/>
          </a:xfrm>
          <a:prstGeom prst="rect">
            <a:avLst/>
          </a:prstGeom>
          <a:noFill/>
          <a:ln>
            <a:miter lim="800000"/>
            <a:headEnd/>
            <a:tailEnd/>
          </a:ln>
        </p:spPr>
        <p:txBody>
          <a:bodyPr/>
          <a:lstStyle/>
          <a:p>
            <a:pPr algn="r">
              <a:defRPr/>
            </a:pPr>
            <a:fld id="{A8A3E970-B8EF-48DF-AFB6-FD73BC82066D}" type="slidenum">
              <a:rPr lang="en-US" sz="1400">
                <a:solidFill>
                  <a:srgbClr val="008080"/>
                </a:solidFill>
                <a:latin typeface="+mn-lt"/>
              </a:rPr>
              <a:pPr algn="r">
                <a:defRPr/>
              </a:pPr>
              <a:t>47</a:t>
            </a:fld>
            <a:endParaRPr lang="en-US" sz="1400">
              <a:solidFill>
                <a:srgbClr val="008080"/>
              </a:solidFill>
              <a:latin typeface="+mn-lt"/>
            </a:endParaRPr>
          </a:p>
        </p:txBody>
      </p:sp>
      <p:sp>
        <p:nvSpPr>
          <p:cNvPr id="6" name="TextBox 5"/>
          <p:cNvSpPr txBox="1"/>
          <p:nvPr/>
        </p:nvSpPr>
        <p:spPr>
          <a:xfrm>
            <a:off x="387928" y="1468582"/>
            <a:ext cx="5181599" cy="923330"/>
          </a:xfrm>
          <a:prstGeom prst="rect">
            <a:avLst/>
          </a:prstGeom>
          <a:solidFill>
            <a:srgbClr val="0070C0"/>
          </a:solidFill>
        </p:spPr>
        <p:txBody>
          <a:bodyPr wrap="square" rtlCol="0">
            <a:spAutoFit/>
          </a:bodyPr>
          <a:lstStyle/>
          <a:p>
            <a:r>
              <a:rPr lang="en-US" b="1" u="sng" dirty="0" smtClean="0">
                <a:solidFill>
                  <a:schemeClr val="bg1"/>
                </a:solidFill>
              </a:rPr>
              <a:t>RIDT Sites</a:t>
            </a:r>
            <a:r>
              <a:rPr lang="en-US" dirty="0" smtClean="0">
                <a:solidFill>
                  <a:schemeClr val="bg1"/>
                </a:solidFill>
              </a:rPr>
              <a:t>:</a:t>
            </a:r>
          </a:p>
          <a:p>
            <a:r>
              <a:rPr lang="en-US" dirty="0" smtClean="0">
                <a:solidFill>
                  <a:schemeClr val="bg1"/>
                </a:solidFill>
              </a:rPr>
              <a:t>* Confirmatory testing for the </a:t>
            </a:r>
            <a:r>
              <a:rPr lang="en-US" i="1" dirty="0" smtClean="0">
                <a:solidFill>
                  <a:schemeClr val="bg1"/>
                </a:solidFill>
              </a:rPr>
              <a:t>first 2 positive </a:t>
            </a:r>
            <a:r>
              <a:rPr lang="en-US" dirty="0" smtClean="0">
                <a:solidFill>
                  <a:schemeClr val="bg1"/>
                </a:solidFill>
              </a:rPr>
              <a:t>Influenza specimens</a:t>
            </a:r>
            <a:endParaRPr lang="en-US" dirty="0">
              <a:solidFill>
                <a:schemeClr val="bg1"/>
              </a:solidFill>
            </a:endParaRPr>
          </a:p>
        </p:txBody>
      </p:sp>
      <p:sp>
        <p:nvSpPr>
          <p:cNvPr id="7" name="TextBox 6"/>
          <p:cNvSpPr txBox="1"/>
          <p:nvPr/>
        </p:nvSpPr>
        <p:spPr>
          <a:xfrm>
            <a:off x="392547" y="2590799"/>
            <a:ext cx="5223162" cy="923330"/>
          </a:xfrm>
          <a:prstGeom prst="rect">
            <a:avLst/>
          </a:prstGeom>
          <a:solidFill>
            <a:srgbClr val="0070C0"/>
          </a:solidFill>
        </p:spPr>
        <p:txBody>
          <a:bodyPr wrap="square" rtlCol="0">
            <a:spAutoFit/>
          </a:bodyPr>
          <a:lstStyle/>
          <a:p>
            <a:r>
              <a:rPr lang="en-US" b="1" u="sng" dirty="0" smtClean="0">
                <a:solidFill>
                  <a:schemeClr val="bg1"/>
                </a:solidFill>
              </a:rPr>
              <a:t>Enrolled Regional Sites</a:t>
            </a:r>
            <a:r>
              <a:rPr lang="en-US" dirty="0" smtClean="0">
                <a:solidFill>
                  <a:schemeClr val="bg1"/>
                </a:solidFill>
              </a:rPr>
              <a:t>:</a:t>
            </a:r>
          </a:p>
          <a:p>
            <a:r>
              <a:rPr lang="en-US" dirty="0" smtClean="0">
                <a:solidFill>
                  <a:schemeClr val="bg1"/>
                </a:solidFill>
              </a:rPr>
              <a:t>* Send the first </a:t>
            </a:r>
            <a:r>
              <a:rPr lang="en-US" i="1" dirty="0" smtClean="0">
                <a:solidFill>
                  <a:schemeClr val="bg1"/>
                </a:solidFill>
              </a:rPr>
              <a:t>3 specimens collected per week </a:t>
            </a:r>
            <a:r>
              <a:rPr lang="en-US" dirty="0" smtClean="0">
                <a:solidFill>
                  <a:schemeClr val="bg1"/>
                </a:solidFill>
              </a:rPr>
              <a:t>regardless of results</a:t>
            </a:r>
            <a:endParaRPr lang="en-US" dirty="0">
              <a:solidFill>
                <a:schemeClr val="bg1"/>
              </a:solidFill>
            </a:endParaRPr>
          </a:p>
        </p:txBody>
      </p:sp>
      <p:sp>
        <p:nvSpPr>
          <p:cNvPr id="8" name="TextBox 7"/>
          <p:cNvSpPr txBox="1"/>
          <p:nvPr/>
        </p:nvSpPr>
        <p:spPr>
          <a:xfrm>
            <a:off x="387928" y="4987637"/>
            <a:ext cx="5227779" cy="923330"/>
          </a:xfrm>
          <a:prstGeom prst="rect">
            <a:avLst/>
          </a:prstGeom>
          <a:solidFill>
            <a:srgbClr val="0070C0"/>
          </a:solidFill>
        </p:spPr>
        <p:txBody>
          <a:bodyPr wrap="square" rtlCol="0">
            <a:spAutoFit/>
          </a:bodyPr>
          <a:lstStyle/>
          <a:p>
            <a:r>
              <a:rPr lang="en-US" b="1" u="sng" dirty="0" smtClean="0">
                <a:solidFill>
                  <a:schemeClr val="bg1"/>
                </a:solidFill>
              </a:rPr>
              <a:t>All Labs</a:t>
            </a:r>
            <a:r>
              <a:rPr lang="en-US" dirty="0" smtClean="0">
                <a:solidFill>
                  <a:schemeClr val="bg1"/>
                </a:solidFill>
              </a:rPr>
              <a:t>:</a:t>
            </a:r>
          </a:p>
          <a:p>
            <a:pPr>
              <a:buFont typeface="Arial" charset="0"/>
              <a:buChar char="•"/>
            </a:pPr>
            <a:r>
              <a:rPr lang="en-US" dirty="0" smtClean="0">
                <a:solidFill>
                  <a:schemeClr val="bg1"/>
                </a:solidFill>
              </a:rPr>
              <a:t>Send those with international travel histories</a:t>
            </a:r>
          </a:p>
          <a:p>
            <a:pPr>
              <a:buFont typeface="Arial" charset="0"/>
              <a:buChar char="•"/>
            </a:pPr>
            <a:r>
              <a:rPr lang="en-US" i="1" dirty="0" smtClean="0">
                <a:solidFill>
                  <a:schemeClr val="bg1"/>
                </a:solidFill>
              </a:rPr>
              <a:t>Sampling</a:t>
            </a:r>
            <a:r>
              <a:rPr lang="en-US" dirty="0" smtClean="0">
                <a:solidFill>
                  <a:schemeClr val="bg1"/>
                </a:solidFill>
              </a:rPr>
              <a:t> of influenza-related  hospitalizations</a:t>
            </a:r>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0509" y="1406216"/>
            <a:ext cx="3223491" cy="3147311"/>
          </a:xfrm>
          <a:prstGeom prst="rect">
            <a:avLst/>
          </a:prstGeom>
          <a:noFill/>
          <a:ln w="9525">
            <a:noFill/>
            <a:miter lim="800000"/>
            <a:headEnd/>
            <a:tailEnd/>
          </a:ln>
        </p:spPr>
      </p:pic>
      <p:sp>
        <p:nvSpPr>
          <p:cNvPr id="10" name="TextBox 9"/>
          <p:cNvSpPr txBox="1"/>
          <p:nvPr/>
        </p:nvSpPr>
        <p:spPr>
          <a:xfrm>
            <a:off x="406402" y="3796144"/>
            <a:ext cx="5223162" cy="923330"/>
          </a:xfrm>
          <a:prstGeom prst="rect">
            <a:avLst/>
          </a:prstGeom>
          <a:solidFill>
            <a:srgbClr val="0070C0"/>
          </a:solidFill>
        </p:spPr>
        <p:txBody>
          <a:bodyPr wrap="square" rtlCol="0">
            <a:spAutoFit/>
          </a:bodyPr>
          <a:lstStyle/>
          <a:p>
            <a:r>
              <a:rPr lang="en-US" b="1" u="sng" dirty="0" smtClean="0">
                <a:solidFill>
                  <a:schemeClr val="bg1"/>
                </a:solidFill>
              </a:rPr>
              <a:t>PCR Labs</a:t>
            </a:r>
            <a:r>
              <a:rPr lang="en-US" dirty="0" smtClean="0">
                <a:solidFill>
                  <a:schemeClr val="bg1"/>
                </a:solidFill>
              </a:rPr>
              <a:t>:</a:t>
            </a:r>
          </a:p>
          <a:p>
            <a:pPr>
              <a:buFont typeface="Arial" charset="0"/>
              <a:buChar char="•"/>
            </a:pPr>
            <a:r>
              <a:rPr lang="en-US" dirty="0" smtClean="0">
                <a:solidFill>
                  <a:schemeClr val="bg1"/>
                </a:solidFill>
              </a:rPr>
              <a:t>Report the </a:t>
            </a:r>
            <a:r>
              <a:rPr lang="en-US" i="1" dirty="0" smtClean="0">
                <a:solidFill>
                  <a:schemeClr val="bg1"/>
                </a:solidFill>
              </a:rPr>
              <a:t>number tested </a:t>
            </a:r>
            <a:r>
              <a:rPr lang="en-US" dirty="0" smtClean="0">
                <a:solidFill>
                  <a:schemeClr val="bg1"/>
                </a:solidFill>
              </a:rPr>
              <a:t>and </a:t>
            </a:r>
            <a:r>
              <a:rPr lang="en-US" i="1" dirty="0" smtClean="0">
                <a:solidFill>
                  <a:schemeClr val="bg1"/>
                </a:solidFill>
              </a:rPr>
              <a:t>number positive</a:t>
            </a:r>
          </a:p>
          <a:p>
            <a:pPr>
              <a:buFont typeface="Arial" charset="0"/>
              <a:buChar char="•"/>
            </a:pPr>
            <a:r>
              <a:rPr lang="en-US" dirty="0" smtClean="0">
                <a:solidFill>
                  <a:schemeClr val="bg1"/>
                </a:solidFill>
              </a:rPr>
              <a:t>Influenza A-</a:t>
            </a:r>
            <a:r>
              <a:rPr lang="en-US" dirty="0" err="1" smtClean="0">
                <a:solidFill>
                  <a:schemeClr val="bg1"/>
                </a:solidFill>
              </a:rPr>
              <a:t>Unsubtypable</a:t>
            </a:r>
            <a:r>
              <a:rPr lang="en-US" dirty="0" smtClean="0">
                <a:solidFill>
                  <a:schemeClr val="bg1"/>
                </a:solidFill>
              </a:rPr>
              <a:t> (Ct&lt;35)</a:t>
            </a:r>
          </a:p>
        </p:txBody>
      </p:sp>
      <p:sp>
        <p:nvSpPr>
          <p:cNvPr id="3" name="Slide Number Placeholder 2"/>
          <p:cNvSpPr>
            <a:spLocks noGrp="1"/>
          </p:cNvSpPr>
          <p:nvPr>
            <p:ph type="sldNum" sz="quarter" idx="10"/>
          </p:nvPr>
        </p:nvSpPr>
        <p:spPr/>
        <p:txBody>
          <a:bodyPr/>
          <a:lstStyle/>
          <a:p>
            <a:fld id="{C2FA3F7E-CDF8-4CFF-884E-CAF604E0774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endParaRPr lang="en-US" dirty="0" smtClean="0"/>
          </a:p>
        </p:txBody>
      </p:sp>
      <p:sp>
        <p:nvSpPr>
          <p:cNvPr id="37891" name="Content Placeholder 3"/>
          <p:cNvSpPr>
            <a:spLocks noGrp="1"/>
          </p:cNvSpPr>
          <p:nvPr>
            <p:ph idx="1"/>
          </p:nvPr>
        </p:nvSpPr>
        <p:spPr>
          <a:xfrm>
            <a:off x="5006108" y="716684"/>
            <a:ext cx="3671455" cy="4152900"/>
          </a:xfrm>
        </p:spPr>
        <p:txBody>
          <a:bodyPr/>
          <a:lstStyle/>
          <a:p>
            <a:r>
              <a:rPr lang="en-US" dirty="0" smtClean="0">
                <a:solidFill>
                  <a:srgbClr val="008080"/>
                </a:solidFill>
              </a:rPr>
              <a:t>Includes</a:t>
            </a:r>
            <a:r>
              <a:rPr lang="en-US" dirty="0" smtClean="0"/>
              <a:t> </a:t>
            </a:r>
            <a:r>
              <a:rPr lang="en-US" b="1" i="1" dirty="0" smtClean="0">
                <a:solidFill>
                  <a:schemeClr val="tx1"/>
                </a:solidFill>
              </a:rPr>
              <a:t>no cost </a:t>
            </a:r>
            <a:r>
              <a:rPr lang="en-US" dirty="0" smtClean="0">
                <a:solidFill>
                  <a:srgbClr val="008080"/>
                </a:solidFill>
              </a:rPr>
              <a:t>shipping instructions-Dunham Express</a:t>
            </a:r>
          </a:p>
          <a:p>
            <a:r>
              <a:rPr lang="en-US" dirty="0" smtClean="0">
                <a:solidFill>
                  <a:srgbClr val="008080"/>
                </a:solidFill>
              </a:rPr>
              <a:t>Specimen submission &amp; reporting forms</a:t>
            </a:r>
          </a:p>
          <a:p>
            <a:r>
              <a:rPr lang="en-US" dirty="0" smtClean="0">
                <a:solidFill>
                  <a:srgbClr val="008080"/>
                </a:solidFill>
              </a:rPr>
              <a:t>Contact info for specimen kits</a:t>
            </a:r>
          </a:p>
          <a:p>
            <a:endParaRPr lang="en-US" dirty="0" smtClean="0">
              <a:solidFill>
                <a:srgbClr val="008080"/>
              </a:solidFill>
            </a:endParaRPr>
          </a:p>
          <a:p>
            <a:endParaRPr lang="en-US" dirty="0" smtClean="0"/>
          </a:p>
          <a:p>
            <a:endParaRPr lang="en-US" dirty="0" smtClean="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677" y="304800"/>
            <a:ext cx="4560322" cy="5902037"/>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4B4738E4-4F3B-41DE-9828-8E9C6C66FE48}"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93688" y="338138"/>
            <a:ext cx="8574087" cy="768350"/>
          </a:xfrm>
        </p:spPr>
        <p:txBody>
          <a:bodyPr/>
          <a:lstStyle/>
          <a:p>
            <a:r>
              <a:rPr lang="en-US" sz="3600" dirty="0" smtClean="0">
                <a:solidFill>
                  <a:srgbClr val="008080"/>
                </a:solidFill>
              </a:rPr>
              <a:t>Plan for Laboratory-Based Surveillance for Influenza, </a:t>
            </a:r>
            <a:r>
              <a:rPr lang="en-US" sz="3600" dirty="0" smtClean="0">
                <a:solidFill>
                  <a:srgbClr val="FF0000"/>
                </a:solidFill>
              </a:rPr>
              <a:t>2013-14</a:t>
            </a:r>
          </a:p>
        </p:txBody>
      </p:sp>
      <p:sp>
        <p:nvSpPr>
          <p:cNvPr id="38915" name="Content Placeholder 2"/>
          <p:cNvSpPr>
            <a:spLocks noGrp="1"/>
          </p:cNvSpPr>
          <p:nvPr>
            <p:ph idx="1"/>
          </p:nvPr>
        </p:nvSpPr>
        <p:spPr>
          <a:xfrm>
            <a:off x="384175" y="1298575"/>
            <a:ext cx="8126413" cy="4624388"/>
          </a:xfrm>
        </p:spPr>
        <p:txBody>
          <a:bodyPr/>
          <a:lstStyle/>
          <a:p>
            <a:r>
              <a:rPr lang="en-US" dirty="0" smtClean="0">
                <a:solidFill>
                  <a:srgbClr val="008080"/>
                </a:solidFill>
              </a:rPr>
              <a:t>WSLH Coordinators:</a:t>
            </a:r>
          </a:p>
          <a:p>
            <a:pPr lvl="1"/>
            <a:r>
              <a:rPr lang="en-US" dirty="0" smtClean="0"/>
              <a:t>Surveillance Coordinator &amp; Technical </a:t>
            </a:r>
          </a:p>
          <a:p>
            <a:pPr lvl="2">
              <a:spcBef>
                <a:spcPct val="0"/>
              </a:spcBef>
              <a:buFontTx/>
              <a:buNone/>
            </a:pPr>
            <a:r>
              <a:rPr lang="en-US" sz="2800" dirty="0" smtClean="0"/>
              <a:t>	Erik Reisdorf</a:t>
            </a:r>
          </a:p>
          <a:p>
            <a:pPr lvl="2">
              <a:spcBef>
                <a:spcPct val="0"/>
              </a:spcBef>
              <a:buFontTx/>
              <a:buNone/>
            </a:pPr>
            <a:r>
              <a:rPr lang="en-US" sz="2800" dirty="0" smtClean="0"/>
              <a:t>	Email </a:t>
            </a:r>
            <a:r>
              <a:rPr lang="en-US" sz="2800" dirty="0" smtClean="0">
                <a:solidFill>
                  <a:srgbClr val="008080"/>
                </a:solidFill>
                <a:hlinkClick r:id="rId3"/>
              </a:rPr>
              <a:t>erik.reisdorf@slh.wisc.edu</a:t>
            </a:r>
            <a:endParaRPr lang="en-US" sz="2800" dirty="0" smtClean="0">
              <a:solidFill>
                <a:srgbClr val="008080"/>
              </a:solidFill>
            </a:endParaRPr>
          </a:p>
          <a:p>
            <a:pPr lvl="2">
              <a:spcBef>
                <a:spcPct val="0"/>
              </a:spcBef>
              <a:buFontTx/>
              <a:buNone/>
            </a:pPr>
            <a:r>
              <a:rPr lang="en-US" sz="2800" dirty="0" smtClean="0"/>
              <a:t>	Phone 608-262-1021</a:t>
            </a:r>
          </a:p>
          <a:p>
            <a:pPr lvl="1"/>
            <a:r>
              <a:rPr lang="en-US" dirty="0" smtClean="0"/>
              <a:t>Data &amp; Reporting</a:t>
            </a:r>
          </a:p>
          <a:p>
            <a:pPr lvl="2">
              <a:spcBef>
                <a:spcPct val="0"/>
              </a:spcBef>
              <a:buFontTx/>
              <a:buNone/>
            </a:pPr>
            <a:r>
              <a:rPr lang="en-US" sz="2800" dirty="0" smtClean="0"/>
              <a:t>	Mary Wedig</a:t>
            </a:r>
          </a:p>
          <a:p>
            <a:pPr lvl="2">
              <a:spcBef>
                <a:spcPct val="0"/>
              </a:spcBef>
              <a:buFontTx/>
              <a:buNone/>
            </a:pPr>
            <a:r>
              <a:rPr lang="en-US" sz="2800" dirty="0" smtClean="0"/>
              <a:t>	Email </a:t>
            </a:r>
            <a:r>
              <a:rPr lang="en-US" sz="2800" dirty="0" smtClean="0">
                <a:solidFill>
                  <a:srgbClr val="008080"/>
                </a:solidFill>
                <a:hlinkClick r:id="rId4"/>
              </a:rPr>
              <a:t>mary.wedig@slh.wisc.edu</a:t>
            </a:r>
            <a:endParaRPr lang="en-US" sz="2800" dirty="0" smtClean="0">
              <a:solidFill>
                <a:srgbClr val="008080"/>
              </a:solidFill>
            </a:endParaRPr>
          </a:p>
          <a:p>
            <a:pPr lvl="2">
              <a:spcBef>
                <a:spcPct val="0"/>
              </a:spcBef>
              <a:buFontTx/>
              <a:buNone/>
            </a:pPr>
            <a:r>
              <a:rPr lang="en-US" sz="2800" dirty="0" smtClean="0"/>
              <a:t>	Phone 608-890-0353</a:t>
            </a:r>
          </a:p>
          <a:p>
            <a:pPr lvl="2"/>
            <a:endParaRPr lang="en-US" sz="2800" dirty="0" smtClean="0"/>
          </a:p>
        </p:txBody>
      </p:sp>
      <p:sp>
        <p:nvSpPr>
          <p:cNvPr id="2" name="Slide Number Placeholder 1"/>
          <p:cNvSpPr>
            <a:spLocks noGrp="1"/>
          </p:cNvSpPr>
          <p:nvPr>
            <p:ph type="sldNum" sz="quarter" idx="10"/>
          </p:nvPr>
        </p:nvSpPr>
        <p:spPr/>
        <p:txBody>
          <a:bodyPr/>
          <a:lstStyle/>
          <a:p>
            <a:fld id="{4B4738E4-4F3B-41DE-9828-8E9C6C66FE48}"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133350"/>
            <a:ext cx="8229600" cy="1314450"/>
          </a:xfrm>
        </p:spPr>
        <p:txBody>
          <a:bodyPr/>
          <a:lstStyle/>
          <a:p>
            <a:pPr eaLnBrk="1" hangingPunct="1"/>
            <a:r>
              <a:rPr lang="en-US" sz="3200" dirty="0" smtClean="0">
                <a:solidFill>
                  <a:schemeClr val="tx1"/>
                </a:solidFill>
                <a:latin typeface="Tahoma" pitchFamily="34" charset="0"/>
                <a:cs typeface="Tahoma" pitchFamily="34" charset="0"/>
              </a:rPr>
              <a:t>The Changeability of Influenza</a:t>
            </a:r>
            <a:br>
              <a:rPr lang="en-US" sz="3200" dirty="0" smtClean="0">
                <a:solidFill>
                  <a:schemeClr val="tx1"/>
                </a:solidFill>
                <a:latin typeface="Tahoma" pitchFamily="34" charset="0"/>
                <a:cs typeface="Tahoma" pitchFamily="34" charset="0"/>
              </a:rPr>
            </a:br>
            <a:r>
              <a:rPr lang="en-US" sz="3200" i="1" dirty="0" smtClean="0">
                <a:solidFill>
                  <a:schemeClr val="tx1"/>
                </a:solidFill>
                <a:latin typeface="Tahoma" pitchFamily="34" charset="0"/>
                <a:cs typeface="Tahoma" pitchFamily="34" charset="0"/>
              </a:rPr>
              <a:t>Antigenic Drift and Shift</a:t>
            </a:r>
            <a:r>
              <a:rPr lang="en-US" sz="3200" i="1" dirty="0" smtClean="0">
                <a:latin typeface="Arial" pitchFamily="34" charset="0"/>
                <a:cs typeface="Arial" pitchFamily="34" charset="0"/>
              </a:rPr>
              <a:t/>
            </a:r>
            <a:br>
              <a:rPr lang="en-US" sz="3200" i="1" dirty="0" smtClean="0">
                <a:latin typeface="Arial" pitchFamily="34" charset="0"/>
                <a:cs typeface="Arial" pitchFamily="34" charset="0"/>
              </a:rPr>
            </a:br>
            <a:r>
              <a:rPr lang="en-US" sz="2400" dirty="0" smtClean="0">
                <a:solidFill>
                  <a:srgbClr val="C00000"/>
                </a:solidFill>
                <a:latin typeface="Tahoma" pitchFamily="34" charset="0"/>
                <a:cs typeface="Tahoma" pitchFamily="34" charset="0"/>
              </a:rPr>
              <a:t>www.flu.gov</a:t>
            </a:r>
            <a:endParaRPr lang="en-US" sz="3200" dirty="0" smtClean="0">
              <a:solidFill>
                <a:srgbClr val="C00000"/>
              </a:solidFill>
              <a:latin typeface="Tahoma" pitchFamily="34" charset="0"/>
              <a:cs typeface="Tahoma" pitchFamily="34" charset="0"/>
            </a:endParaRPr>
          </a:p>
        </p:txBody>
      </p:sp>
      <p:sp>
        <p:nvSpPr>
          <p:cNvPr id="110595" name="Text Placeholder 2"/>
          <p:cNvSpPr>
            <a:spLocks noGrp="1"/>
          </p:cNvSpPr>
          <p:nvPr>
            <p:ph type="body" idx="1"/>
          </p:nvPr>
        </p:nvSpPr>
        <p:spPr>
          <a:xfrm>
            <a:off x="457200" y="1390650"/>
            <a:ext cx="4040188" cy="457200"/>
          </a:xfrm>
        </p:spPr>
        <p:txBody>
          <a:bodyPr/>
          <a:lstStyle/>
          <a:p>
            <a:pPr eaLnBrk="1" hangingPunct="1"/>
            <a:r>
              <a:rPr lang="en-US" dirty="0" smtClean="0"/>
              <a:t>  </a:t>
            </a:r>
            <a:r>
              <a:rPr lang="en-US" dirty="0" smtClean="0">
                <a:solidFill>
                  <a:srgbClr val="006F7C"/>
                </a:solidFill>
                <a:latin typeface="Tahoma" pitchFamily="34" charset="0"/>
                <a:cs typeface="Tahoma" pitchFamily="34" charset="0"/>
              </a:rPr>
              <a:t>Antigenic Drift</a:t>
            </a:r>
          </a:p>
        </p:txBody>
      </p:sp>
      <p:pic>
        <p:nvPicPr>
          <p:cNvPr id="11059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71488" y="1889125"/>
            <a:ext cx="2760662" cy="4383088"/>
          </a:xfrm>
        </p:spPr>
      </p:pic>
      <p:sp>
        <p:nvSpPr>
          <p:cNvPr id="110597" name="Text Placeholder 4"/>
          <p:cNvSpPr>
            <a:spLocks noGrp="1"/>
          </p:cNvSpPr>
          <p:nvPr>
            <p:ph type="body" sz="quarter" idx="3"/>
          </p:nvPr>
        </p:nvSpPr>
        <p:spPr>
          <a:xfrm>
            <a:off x="5353050" y="1200150"/>
            <a:ext cx="3333750" cy="628650"/>
          </a:xfrm>
        </p:spPr>
        <p:txBody>
          <a:bodyPr/>
          <a:lstStyle/>
          <a:p>
            <a:pPr eaLnBrk="1" hangingPunct="1"/>
            <a:r>
              <a:rPr lang="en-US" dirty="0" smtClean="0"/>
              <a:t>     </a:t>
            </a:r>
            <a:r>
              <a:rPr lang="en-US" dirty="0" smtClean="0">
                <a:solidFill>
                  <a:srgbClr val="006F7C"/>
                </a:solidFill>
                <a:latin typeface="Tahoma" pitchFamily="34" charset="0"/>
                <a:cs typeface="Tahoma" pitchFamily="34" charset="0"/>
              </a:rPr>
              <a:t>Antigenic Shift</a:t>
            </a:r>
          </a:p>
        </p:txBody>
      </p:sp>
      <p:pic>
        <p:nvPicPr>
          <p:cNvPr id="110599" name="Picture 2"/>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a:xfrm>
            <a:off x="5638800" y="1905000"/>
            <a:ext cx="2747963" cy="4406900"/>
          </a:xfrm>
        </p:spPr>
      </p:pic>
      <p:sp>
        <p:nvSpPr>
          <p:cNvPr id="2" name="Slide Number Placeholder 1"/>
          <p:cNvSpPr>
            <a:spLocks noGrp="1"/>
          </p:cNvSpPr>
          <p:nvPr>
            <p:ph type="sldNum" sz="quarter" idx="10"/>
          </p:nvPr>
        </p:nvSpPr>
        <p:spPr/>
        <p:txBody>
          <a:bodyPr/>
          <a:lstStyle/>
          <a:p>
            <a:fld id="{AA67EA7E-5421-48EB-A6C8-EBCE067DF894}" type="slidenum">
              <a:rPr lang="en-US" smtClean="0"/>
              <a:pPr/>
              <a:t>5</a:t>
            </a:fld>
            <a:endParaRPr lang="en-US"/>
          </a:p>
        </p:txBody>
      </p:sp>
    </p:spTree>
    <p:extLst>
      <p:ext uri="{BB962C8B-B14F-4D97-AF65-F5344CB8AC3E}">
        <p14:creationId xmlns:p14="http://schemas.microsoft.com/office/powerpoint/2010/main" val="3454453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5400" i="1" smtClean="0">
                <a:solidFill>
                  <a:srgbClr val="800000"/>
                </a:solidFill>
              </a:rPr>
              <a:t>Thank you!</a:t>
            </a:r>
          </a:p>
        </p:txBody>
      </p:sp>
      <p:sp>
        <p:nvSpPr>
          <p:cNvPr id="55299" name="Rectangle 3"/>
          <p:cNvSpPr>
            <a:spLocks noGrp="1" noChangeArrowheads="1"/>
          </p:cNvSpPr>
          <p:nvPr>
            <p:ph type="body" idx="1"/>
          </p:nvPr>
        </p:nvSpPr>
        <p:spPr/>
        <p:txBody>
          <a:bodyPr/>
          <a:lstStyle/>
          <a:p>
            <a:pPr>
              <a:buFontTx/>
              <a:buNone/>
            </a:pPr>
            <a:r>
              <a:rPr lang="en-US" dirty="0" smtClean="0">
                <a:solidFill>
                  <a:srgbClr val="008080"/>
                </a:solidFill>
              </a:rPr>
              <a:t>Your participation in the Wisconsin surveillance system is </a:t>
            </a:r>
            <a:r>
              <a:rPr lang="en-US" b="1" dirty="0" smtClean="0">
                <a:solidFill>
                  <a:srgbClr val="008080"/>
                </a:solidFill>
              </a:rPr>
              <a:t>vital</a:t>
            </a:r>
            <a:r>
              <a:rPr lang="en-US" dirty="0" smtClean="0">
                <a:solidFill>
                  <a:srgbClr val="008080"/>
                </a:solidFill>
              </a:rPr>
              <a:t> to monitor for emerging novel strains with pandemic potential and other pathogens that impact community health.</a:t>
            </a:r>
          </a:p>
          <a:p>
            <a:pPr>
              <a:buFontTx/>
              <a:buNone/>
            </a:pPr>
            <a:endParaRPr lang="en-US" dirty="0" smtClean="0"/>
          </a:p>
        </p:txBody>
      </p:sp>
      <p:pic>
        <p:nvPicPr>
          <p:cNvPr id="55300" name="Picture 2" descr="C:\Temp\ICache\Content.IE5\E3TB2A7G\MC900433817[1].png"/>
          <p:cNvPicPr>
            <a:picLocks noChangeAspect="1" noChangeArrowheads="1"/>
          </p:cNvPicPr>
          <p:nvPr/>
        </p:nvPicPr>
        <p:blipFill>
          <a:blip r:embed="rId3" cstate="print"/>
          <a:srcRect/>
          <a:stretch>
            <a:fillRect/>
          </a:stretch>
        </p:blipFill>
        <p:spPr bwMode="auto">
          <a:xfrm>
            <a:off x="6986588" y="250825"/>
            <a:ext cx="1828800" cy="182880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4B4738E4-4F3B-41DE-9828-8E9C6C66FE48}"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wordle.net/thumb/wrdl/7071126/h7n9"/>
          <p:cNvPicPr>
            <a:picLocks noChangeAspect="1" noChangeArrowheads="1"/>
          </p:cNvPicPr>
          <p:nvPr/>
        </p:nvPicPr>
        <p:blipFill>
          <a:blip r:embed="rId3" cstate="print"/>
          <a:srcRect/>
          <a:stretch>
            <a:fillRect/>
          </a:stretch>
        </p:blipFill>
        <p:spPr bwMode="auto">
          <a:xfrm>
            <a:off x="4239492" y="1524000"/>
            <a:ext cx="4566895" cy="3425175"/>
          </a:xfrm>
          <a:prstGeom prst="rect">
            <a:avLst/>
          </a:prstGeom>
          <a:noFill/>
        </p:spPr>
      </p:pic>
      <p:sp>
        <p:nvSpPr>
          <p:cNvPr id="2" name="Title 1"/>
          <p:cNvSpPr>
            <a:spLocks noGrp="1"/>
          </p:cNvSpPr>
          <p:nvPr>
            <p:ph type="title"/>
          </p:nvPr>
        </p:nvSpPr>
        <p:spPr/>
        <p:txBody>
          <a:bodyPr/>
          <a:lstStyle/>
          <a:p>
            <a:r>
              <a:rPr lang="en-US" dirty="0" smtClean="0">
                <a:solidFill>
                  <a:srgbClr val="008080"/>
                </a:solidFill>
              </a:rPr>
              <a:t>Food for thought…..</a:t>
            </a:r>
            <a:endParaRPr lang="en-US" dirty="0">
              <a:solidFill>
                <a:srgbClr val="008080"/>
              </a:solidFill>
            </a:endParaRPr>
          </a:p>
        </p:txBody>
      </p:sp>
      <p:sp>
        <p:nvSpPr>
          <p:cNvPr id="5" name="Rectangle 4"/>
          <p:cNvSpPr/>
          <p:nvPr/>
        </p:nvSpPr>
        <p:spPr>
          <a:xfrm>
            <a:off x="523782" y="2175392"/>
            <a:ext cx="8052047" cy="1200329"/>
          </a:xfrm>
          <a:prstGeom prst="rect">
            <a:avLst/>
          </a:prstGeom>
        </p:spPr>
        <p:txBody>
          <a:bodyPr wrap="square">
            <a:spAutoFit/>
          </a:bodyPr>
          <a:lstStyle/>
          <a:p>
            <a:r>
              <a:rPr lang="en-US" dirty="0" smtClean="0"/>
              <a:t>"The key message I think is important … that our risks are very much connected to the public health capacity and sophistication of the diagnostic tools and systems that are in place ....”</a:t>
            </a:r>
          </a:p>
          <a:p>
            <a:r>
              <a:rPr lang="en-US" dirty="0" smtClean="0"/>
              <a:t>-Dr. </a:t>
            </a:r>
            <a:r>
              <a:rPr lang="en-US" dirty="0" err="1" smtClean="0"/>
              <a:t>Kamran</a:t>
            </a:r>
            <a:r>
              <a:rPr lang="en-US" dirty="0" smtClean="0"/>
              <a:t> Khan, St. Michael’s Hospital, Toronto, Canada</a:t>
            </a:r>
            <a:endParaRPr lang="en-US" dirty="0"/>
          </a:p>
        </p:txBody>
      </p:sp>
      <p:sp>
        <p:nvSpPr>
          <p:cNvPr id="3" name="Slide Number Placeholder 2"/>
          <p:cNvSpPr>
            <a:spLocks noGrp="1"/>
          </p:cNvSpPr>
          <p:nvPr>
            <p:ph type="sldNum" sz="quarter" idx="10"/>
          </p:nvPr>
        </p:nvSpPr>
        <p:spPr/>
        <p:txBody>
          <a:bodyPr/>
          <a:lstStyle/>
          <a:p>
            <a:fld id="{4B4738E4-4F3B-41DE-9828-8E9C6C66FE48}" type="slidenum">
              <a:rPr lang="en-US" smtClean="0"/>
              <a:pPr/>
              <a:t>51</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52578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5825" y="1235075"/>
            <a:ext cx="22066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0" descr="septCoz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0" y="52578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61" name="Text Box 61"/>
          <p:cNvSpPr txBox="1">
            <a:spLocks noChangeArrowheads="1"/>
          </p:cNvSpPr>
          <p:nvPr/>
        </p:nvSpPr>
        <p:spPr bwMode="auto">
          <a:xfrm>
            <a:off x="3505200" y="2559050"/>
            <a:ext cx="2197100" cy="336550"/>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en-GB" sz="2000" b="1">
                <a:solidFill>
                  <a:srgbClr val="FFFF00"/>
                </a:solidFill>
                <a:effectLst>
                  <a:outerShdw blurRad="38100" dist="38100" dir="2700000" algn="tl">
                    <a:srgbClr val="000000"/>
                  </a:outerShdw>
                </a:effectLst>
                <a:latin typeface="Tahoma" pitchFamily="34" charset="0"/>
              </a:rPr>
              <a:t>Aquatic birds</a:t>
            </a:r>
            <a:endParaRPr lang="en-GB" sz="2000" b="1">
              <a:solidFill>
                <a:prstClr val="black"/>
              </a:solidFill>
              <a:effectLst>
                <a:outerShdw blurRad="38100" dist="38100" dir="2700000" algn="tl">
                  <a:srgbClr val="FFFFFF"/>
                </a:outerShdw>
              </a:effectLst>
              <a:latin typeface="Tahoma" pitchFamily="34" charset="0"/>
            </a:endParaRPr>
          </a:p>
        </p:txBody>
      </p:sp>
      <p:sp>
        <p:nvSpPr>
          <p:cNvPr id="332862" name="Text Box 62"/>
          <p:cNvSpPr txBox="1">
            <a:spLocks noChangeArrowheads="1"/>
          </p:cNvSpPr>
          <p:nvPr/>
        </p:nvSpPr>
        <p:spPr bwMode="auto">
          <a:xfrm>
            <a:off x="5943600" y="6019800"/>
            <a:ext cx="973138" cy="338138"/>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en-GB" sz="2000" b="1" dirty="0">
                <a:solidFill>
                  <a:srgbClr val="FFFF00"/>
                </a:solidFill>
                <a:effectLst>
                  <a:outerShdw blurRad="38100" dist="38100" dir="2700000" algn="tl">
                    <a:srgbClr val="000000">
                      <a:alpha val="43137"/>
                    </a:srgbClr>
                  </a:outerShdw>
                </a:effectLst>
                <a:latin typeface="Tahoma" pitchFamily="34" charset="0"/>
              </a:rPr>
              <a:t>Dogs</a:t>
            </a:r>
          </a:p>
        </p:txBody>
      </p:sp>
      <p:sp>
        <p:nvSpPr>
          <p:cNvPr id="29703" name="AutoShape 63"/>
          <p:cNvSpPr>
            <a:spLocks noChangeArrowheads="1"/>
          </p:cNvSpPr>
          <p:nvPr/>
        </p:nvSpPr>
        <p:spPr bwMode="auto">
          <a:xfrm rot="5400000">
            <a:off x="1528763" y="3957637"/>
            <a:ext cx="223838" cy="233363"/>
          </a:xfrm>
          <a:prstGeom prst="triangle">
            <a:avLst>
              <a:gd name="adj" fmla="val 50000"/>
            </a:avLst>
          </a:prstGeom>
          <a:solidFill>
            <a:schemeClr val="tx1"/>
          </a:solidFill>
          <a:ln w="9525">
            <a:solidFill>
              <a:srgbClr val="FFFF00"/>
            </a:solidFill>
            <a:miter lim="800000"/>
            <a:headEnd/>
            <a:tailEnd/>
          </a:ln>
        </p:spPr>
        <p:txBody>
          <a:bodyPr rot="10800000" vert="eaVert" wrap="none" anchor="ctr"/>
          <a:lstStyle/>
          <a:p>
            <a:pPr algn="ctr"/>
            <a:endParaRPr lang="en-US" sz="2000">
              <a:solidFill>
                <a:srgbClr val="080808"/>
              </a:solidFill>
              <a:latin typeface="Times New Roman" pitchFamily="18" charset="0"/>
            </a:endParaRPr>
          </a:p>
        </p:txBody>
      </p:sp>
      <p:sp>
        <p:nvSpPr>
          <p:cNvPr id="29704" name="AutoShape 64"/>
          <p:cNvSpPr>
            <a:spLocks noChangeArrowheads="1"/>
          </p:cNvSpPr>
          <p:nvPr/>
        </p:nvSpPr>
        <p:spPr bwMode="auto">
          <a:xfrm rot="16200000" flipH="1">
            <a:off x="3433763" y="3729037"/>
            <a:ext cx="223838" cy="233363"/>
          </a:xfrm>
          <a:prstGeom prst="triangle">
            <a:avLst>
              <a:gd name="adj" fmla="val 50000"/>
            </a:avLst>
          </a:prstGeom>
          <a:solidFill>
            <a:schemeClr val="tx1"/>
          </a:solidFill>
          <a:ln w="9525">
            <a:solidFill>
              <a:srgbClr val="FFFF00"/>
            </a:solidFill>
            <a:miter lim="800000"/>
            <a:headEnd/>
            <a:tailEnd/>
          </a:ln>
        </p:spPr>
        <p:txBody>
          <a:bodyPr rot="10800000" vert="eaVert" wrap="none" anchor="ctr"/>
          <a:lstStyle/>
          <a:p>
            <a:pPr algn="ctr"/>
            <a:endParaRPr lang="en-US" sz="2000">
              <a:solidFill>
                <a:srgbClr val="000000"/>
              </a:solidFill>
              <a:latin typeface="Times New Roman" pitchFamily="18" charset="0"/>
            </a:endParaRPr>
          </a:p>
        </p:txBody>
      </p:sp>
      <p:sp>
        <p:nvSpPr>
          <p:cNvPr id="29705" name="AutoShape 65"/>
          <p:cNvSpPr>
            <a:spLocks noChangeArrowheads="1"/>
          </p:cNvSpPr>
          <p:nvPr/>
        </p:nvSpPr>
        <p:spPr bwMode="auto">
          <a:xfrm rot="10800000">
            <a:off x="6324600" y="4948238"/>
            <a:ext cx="223838" cy="233362"/>
          </a:xfrm>
          <a:prstGeom prst="triangle">
            <a:avLst>
              <a:gd name="adj" fmla="val 50000"/>
            </a:avLst>
          </a:prstGeom>
          <a:solidFill>
            <a:schemeClr val="tx1"/>
          </a:solidFill>
          <a:ln w="9525">
            <a:solidFill>
              <a:schemeClr val="tx1"/>
            </a:solidFill>
            <a:miter lim="800000"/>
            <a:headEnd/>
            <a:tailEnd/>
          </a:ln>
        </p:spPr>
        <p:txBody>
          <a:bodyPr rot="10800000" wrap="none" anchor="ctr"/>
          <a:lstStyle/>
          <a:p>
            <a:pPr algn="ctr"/>
            <a:endParaRPr lang="en-US" sz="2000">
              <a:solidFill>
                <a:srgbClr val="000000"/>
              </a:solidFill>
              <a:latin typeface="Times New Roman" pitchFamily="18" charset="0"/>
            </a:endParaRPr>
          </a:p>
        </p:txBody>
      </p:sp>
      <p:sp>
        <p:nvSpPr>
          <p:cNvPr id="29706" name="AutoShape 66"/>
          <p:cNvSpPr>
            <a:spLocks noChangeArrowheads="1"/>
          </p:cNvSpPr>
          <p:nvPr/>
        </p:nvSpPr>
        <p:spPr bwMode="auto">
          <a:xfrm rot="10800000">
            <a:off x="685800" y="4948238"/>
            <a:ext cx="223838" cy="233362"/>
          </a:xfrm>
          <a:prstGeom prst="triangle">
            <a:avLst>
              <a:gd name="adj" fmla="val 50000"/>
            </a:avLst>
          </a:prstGeom>
          <a:solidFill>
            <a:schemeClr val="tx1"/>
          </a:solidFill>
          <a:ln w="9525">
            <a:solidFill>
              <a:schemeClr val="tx1"/>
            </a:solidFill>
            <a:miter lim="800000"/>
            <a:headEnd/>
            <a:tailEnd/>
          </a:ln>
        </p:spPr>
        <p:txBody>
          <a:bodyPr rot="10800000" wrap="none" anchor="ctr"/>
          <a:lstStyle/>
          <a:p>
            <a:pPr algn="ctr"/>
            <a:endParaRPr lang="en-US" sz="2000">
              <a:solidFill>
                <a:srgbClr val="000000"/>
              </a:solidFill>
              <a:latin typeface="Times New Roman" pitchFamily="18" charset="0"/>
            </a:endParaRPr>
          </a:p>
        </p:txBody>
      </p:sp>
      <p:sp>
        <p:nvSpPr>
          <p:cNvPr id="29707" name="Line 67"/>
          <p:cNvSpPr>
            <a:spLocks noChangeShapeType="1"/>
          </p:cNvSpPr>
          <p:nvPr/>
        </p:nvSpPr>
        <p:spPr bwMode="auto">
          <a:xfrm>
            <a:off x="762000" y="2971800"/>
            <a:ext cx="7543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68"/>
          <p:cNvGrpSpPr>
            <a:grpSpLocks/>
          </p:cNvGrpSpPr>
          <p:nvPr/>
        </p:nvGrpSpPr>
        <p:grpSpPr bwMode="auto">
          <a:xfrm>
            <a:off x="2595563" y="2971800"/>
            <a:ext cx="223837" cy="309563"/>
            <a:chOff x="1794" y="1968"/>
            <a:chExt cx="141" cy="195"/>
          </a:xfrm>
          <a:solidFill>
            <a:schemeClr val="tx1"/>
          </a:solidFill>
        </p:grpSpPr>
        <p:sp>
          <p:nvSpPr>
            <p:cNvPr id="13363" name="AutoShape 69"/>
            <p:cNvSpPr>
              <a:spLocks noChangeArrowheads="1"/>
            </p:cNvSpPr>
            <p:nvPr/>
          </p:nvSpPr>
          <p:spPr bwMode="auto">
            <a:xfrm rot="10800000">
              <a:off x="1794" y="2016"/>
              <a:ext cx="141" cy="147"/>
            </a:xfrm>
            <a:prstGeom prst="triangle">
              <a:avLst>
                <a:gd name="adj" fmla="val 50000"/>
              </a:avLst>
            </a:prstGeom>
            <a:grpFill/>
            <a:ln w="9525">
              <a:solidFill>
                <a:schemeClr val="tx1"/>
              </a:solidFill>
              <a:miter lim="800000"/>
              <a:headEnd/>
              <a:tailEnd/>
            </a:ln>
          </p:spPr>
          <p:txBody>
            <a:bodyPr rot="10800000" wrap="none" anchor="ctr"/>
            <a:lstStyle/>
            <a:p>
              <a:pPr algn="ctr">
                <a:defRPr/>
              </a:pPr>
              <a:endParaRPr lang="en-US" sz="2000">
                <a:solidFill>
                  <a:prstClr val="black"/>
                </a:solidFill>
                <a:latin typeface="Times New Roman" pitchFamily="18" charset="0"/>
              </a:endParaRPr>
            </a:p>
          </p:txBody>
        </p:sp>
        <p:sp>
          <p:nvSpPr>
            <p:cNvPr id="13364" name="Line 70"/>
            <p:cNvSpPr>
              <a:spLocks noChangeShapeType="1"/>
            </p:cNvSpPr>
            <p:nvPr/>
          </p:nvSpPr>
          <p:spPr bwMode="auto">
            <a:xfrm>
              <a:off x="1864" y="1968"/>
              <a:ext cx="0" cy="48"/>
            </a:xfrm>
            <a:prstGeom prst="line">
              <a:avLst/>
            </a:prstGeom>
            <a:grpFill/>
            <a:ln w="38100">
              <a:solidFill>
                <a:schemeClr val="tx1"/>
              </a:solidFill>
              <a:round/>
              <a:headEnd/>
              <a:tailEnd/>
            </a:ln>
          </p:spPr>
          <p:txBody>
            <a:bodyPr/>
            <a:lstStyle/>
            <a:p>
              <a:pPr>
                <a:defRPr/>
              </a:pPr>
              <a:endParaRPr lang="en-US">
                <a:solidFill>
                  <a:prstClr val="black"/>
                </a:solidFill>
              </a:endParaRPr>
            </a:p>
          </p:txBody>
        </p:sp>
      </p:grpSp>
      <p:grpSp>
        <p:nvGrpSpPr>
          <p:cNvPr id="3" name="Group 71"/>
          <p:cNvGrpSpPr>
            <a:grpSpLocks/>
          </p:cNvGrpSpPr>
          <p:nvPr/>
        </p:nvGrpSpPr>
        <p:grpSpPr bwMode="auto">
          <a:xfrm>
            <a:off x="4495800" y="2971800"/>
            <a:ext cx="223838" cy="309563"/>
            <a:chOff x="2914" y="1968"/>
            <a:chExt cx="141" cy="195"/>
          </a:xfrm>
          <a:solidFill>
            <a:schemeClr val="tx1"/>
          </a:solidFill>
        </p:grpSpPr>
        <p:sp>
          <p:nvSpPr>
            <p:cNvPr id="13361" name="AutoShape 72"/>
            <p:cNvSpPr>
              <a:spLocks noChangeArrowheads="1"/>
            </p:cNvSpPr>
            <p:nvPr/>
          </p:nvSpPr>
          <p:spPr bwMode="auto">
            <a:xfrm rot="10800000">
              <a:off x="2914" y="2016"/>
              <a:ext cx="141" cy="147"/>
            </a:xfrm>
            <a:prstGeom prst="triangle">
              <a:avLst>
                <a:gd name="adj" fmla="val 50000"/>
              </a:avLst>
            </a:prstGeom>
            <a:grpFill/>
            <a:ln w="9525">
              <a:solidFill>
                <a:schemeClr val="tx1"/>
              </a:solidFill>
              <a:miter lim="800000"/>
              <a:headEnd/>
              <a:tailEnd/>
            </a:ln>
          </p:spPr>
          <p:txBody>
            <a:bodyPr rot="10800000" wrap="none" anchor="ctr"/>
            <a:lstStyle/>
            <a:p>
              <a:pPr algn="ctr">
                <a:defRPr/>
              </a:pPr>
              <a:endParaRPr lang="en-US" sz="2000">
                <a:solidFill>
                  <a:prstClr val="black"/>
                </a:solidFill>
                <a:latin typeface="Times New Roman" pitchFamily="18" charset="0"/>
              </a:endParaRPr>
            </a:p>
          </p:txBody>
        </p:sp>
        <p:sp>
          <p:nvSpPr>
            <p:cNvPr id="13362" name="Line 73"/>
            <p:cNvSpPr>
              <a:spLocks noChangeShapeType="1"/>
            </p:cNvSpPr>
            <p:nvPr/>
          </p:nvSpPr>
          <p:spPr bwMode="auto">
            <a:xfrm>
              <a:off x="2984" y="1968"/>
              <a:ext cx="0" cy="48"/>
            </a:xfrm>
            <a:prstGeom prst="line">
              <a:avLst/>
            </a:prstGeom>
            <a:grpFill/>
            <a:ln w="38100">
              <a:solidFill>
                <a:schemeClr val="tx1"/>
              </a:solidFill>
              <a:round/>
              <a:headEnd/>
              <a:tailEnd/>
            </a:ln>
          </p:spPr>
          <p:txBody>
            <a:bodyPr/>
            <a:lstStyle/>
            <a:p>
              <a:pPr>
                <a:defRPr/>
              </a:pPr>
              <a:endParaRPr lang="en-US">
                <a:solidFill>
                  <a:prstClr val="black"/>
                </a:solidFill>
              </a:endParaRPr>
            </a:p>
          </p:txBody>
        </p:sp>
      </p:grpSp>
      <p:grpSp>
        <p:nvGrpSpPr>
          <p:cNvPr id="4" name="Group 74"/>
          <p:cNvGrpSpPr>
            <a:grpSpLocks/>
          </p:cNvGrpSpPr>
          <p:nvPr/>
        </p:nvGrpSpPr>
        <p:grpSpPr bwMode="auto">
          <a:xfrm>
            <a:off x="6324600" y="2971800"/>
            <a:ext cx="223838" cy="309563"/>
            <a:chOff x="4055" y="1968"/>
            <a:chExt cx="141" cy="195"/>
          </a:xfrm>
          <a:solidFill>
            <a:schemeClr val="tx1"/>
          </a:solidFill>
        </p:grpSpPr>
        <p:sp>
          <p:nvSpPr>
            <p:cNvPr id="13359" name="AutoShape 75"/>
            <p:cNvSpPr>
              <a:spLocks noChangeArrowheads="1"/>
            </p:cNvSpPr>
            <p:nvPr/>
          </p:nvSpPr>
          <p:spPr bwMode="auto">
            <a:xfrm rot="10800000">
              <a:off x="4055" y="2016"/>
              <a:ext cx="141" cy="147"/>
            </a:xfrm>
            <a:prstGeom prst="triangle">
              <a:avLst>
                <a:gd name="adj" fmla="val 50000"/>
              </a:avLst>
            </a:prstGeom>
            <a:grpFill/>
            <a:ln w="9525">
              <a:solidFill>
                <a:schemeClr val="tx1"/>
              </a:solidFill>
              <a:miter lim="800000"/>
              <a:headEnd/>
              <a:tailEnd/>
            </a:ln>
          </p:spPr>
          <p:txBody>
            <a:bodyPr rot="10800000" wrap="none" anchor="ctr"/>
            <a:lstStyle/>
            <a:p>
              <a:pPr algn="ctr">
                <a:defRPr/>
              </a:pPr>
              <a:endParaRPr lang="en-US" sz="2000">
                <a:solidFill>
                  <a:prstClr val="black"/>
                </a:solidFill>
                <a:latin typeface="Times New Roman" pitchFamily="18" charset="0"/>
              </a:endParaRPr>
            </a:p>
          </p:txBody>
        </p:sp>
        <p:sp>
          <p:nvSpPr>
            <p:cNvPr id="13360" name="Line 76"/>
            <p:cNvSpPr>
              <a:spLocks noChangeShapeType="1"/>
            </p:cNvSpPr>
            <p:nvPr/>
          </p:nvSpPr>
          <p:spPr bwMode="auto">
            <a:xfrm>
              <a:off x="4125" y="1968"/>
              <a:ext cx="0" cy="48"/>
            </a:xfrm>
            <a:prstGeom prst="line">
              <a:avLst/>
            </a:prstGeom>
            <a:grpFill/>
            <a:ln w="38100">
              <a:solidFill>
                <a:schemeClr val="tx1"/>
              </a:solidFill>
              <a:round/>
              <a:headEnd/>
              <a:tailEnd/>
            </a:ln>
          </p:spPr>
          <p:txBody>
            <a:bodyPr/>
            <a:lstStyle/>
            <a:p>
              <a:pPr>
                <a:defRPr/>
              </a:pPr>
              <a:endParaRPr lang="en-US">
                <a:solidFill>
                  <a:prstClr val="black"/>
                </a:solidFill>
              </a:endParaRPr>
            </a:p>
          </p:txBody>
        </p:sp>
      </p:grpSp>
      <p:grpSp>
        <p:nvGrpSpPr>
          <p:cNvPr id="5" name="Group 77"/>
          <p:cNvGrpSpPr>
            <a:grpSpLocks/>
          </p:cNvGrpSpPr>
          <p:nvPr/>
        </p:nvGrpSpPr>
        <p:grpSpPr bwMode="auto">
          <a:xfrm>
            <a:off x="8207375" y="2971800"/>
            <a:ext cx="223838" cy="309563"/>
            <a:chOff x="5170" y="1968"/>
            <a:chExt cx="141" cy="195"/>
          </a:xfrm>
          <a:solidFill>
            <a:schemeClr val="tx1"/>
          </a:solidFill>
        </p:grpSpPr>
        <p:sp>
          <p:nvSpPr>
            <p:cNvPr id="13357" name="AutoShape 78"/>
            <p:cNvSpPr>
              <a:spLocks noChangeArrowheads="1"/>
            </p:cNvSpPr>
            <p:nvPr/>
          </p:nvSpPr>
          <p:spPr bwMode="auto">
            <a:xfrm rot="10800000">
              <a:off x="5170" y="2016"/>
              <a:ext cx="141" cy="147"/>
            </a:xfrm>
            <a:prstGeom prst="triangle">
              <a:avLst>
                <a:gd name="adj" fmla="val 50000"/>
              </a:avLst>
            </a:prstGeom>
            <a:grpFill/>
            <a:ln w="9525">
              <a:solidFill>
                <a:schemeClr val="tx1"/>
              </a:solidFill>
              <a:miter lim="800000"/>
              <a:headEnd/>
              <a:tailEnd/>
            </a:ln>
          </p:spPr>
          <p:txBody>
            <a:bodyPr rot="10800000" wrap="none" anchor="ctr"/>
            <a:lstStyle/>
            <a:p>
              <a:pPr algn="ctr">
                <a:defRPr/>
              </a:pPr>
              <a:endParaRPr lang="en-US" sz="2000">
                <a:solidFill>
                  <a:prstClr val="black"/>
                </a:solidFill>
                <a:latin typeface="Times New Roman" pitchFamily="18" charset="0"/>
              </a:endParaRPr>
            </a:p>
          </p:txBody>
        </p:sp>
        <p:sp>
          <p:nvSpPr>
            <p:cNvPr id="13358" name="Line 79"/>
            <p:cNvSpPr>
              <a:spLocks noChangeShapeType="1"/>
            </p:cNvSpPr>
            <p:nvPr/>
          </p:nvSpPr>
          <p:spPr bwMode="auto">
            <a:xfrm>
              <a:off x="5240" y="1968"/>
              <a:ext cx="0" cy="48"/>
            </a:xfrm>
            <a:prstGeom prst="line">
              <a:avLst/>
            </a:prstGeom>
            <a:grpFill/>
            <a:ln w="38100">
              <a:solidFill>
                <a:schemeClr val="tx1"/>
              </a:solidFill>
              <a:round/>
              <a:headEnd/>
              <a:tailEnd/>
            </a:ln>
          </p:spPr>
          <p:txBody>
            <a:bodyPr/>
            <a:lstStyle/>
            <a:p>
              <a:pPr>
                <a:defRPr/>
              </a:pPr>
              <a:endParaRPr lang="en-US">
                <a:solidFill>
                  <a:prstClr val="black"/>
                </a:solidFill>
              </a:endParaRPr>
            </a:p>
          </p:txBody>
        </p:sp>
      </p:grpSp>
      <p:grpSp>
        <p:nvGrpSpPr>
          <p:cNvPr id="6" name="Group 80"/>
          <p:cNvGrpSpPr>
            <a:grpSpLocks/>
          </p:cNvGrpSpPr>
          <p:nvPr/>
        </p:nvGrpSpPr>
        <p:grpSpPr bwMode="auto">
          <a:xfrm>
            <a:off x="685800" y="2971800"/>
            <a:ext cx="223838" cy="309563"/>
            <a:chOff x="584" y="1968"/>
            <a:chExt cx="141" cy="195"/>
          </a:xfrm>
          <a:solidFill>
            <a:schemeClr val="tx1"/>
          </a:solidFill>
        </p:grpSpPr>
        <p:sp>
          <p:nvSpPr>
            <p:cNvPr id="13355" name="AutoShape 81"/>
            <p:cNvSpPr>
              <a:spLocks noChangeArrowheads="1"/>
            </p:cNvSpPr>
            <p:nvPr/>
          </p:nvSpPr>
          <p:spPr bwMode="auto">
            <a:xfrm rot="10800000">
              <a:off x="584" y="2016"/>
              <a:ext cx="141" cy="147"/>
            </a:xfrm>
            <a:prstGeom prst="triangle">
              <a:avLst>
                <a:gd name="adj" fmla="val 50000"/>
              </a:avLst>
            </a:prstGeom>
            <a:grpFill/>
            <a:ln w="9525">
              <a:solidFill>
                <a:schemeClr val="tx1"/>
              </a:solidFill>
              <a:miter lim="800000"/>
              <a:headEnd/>
              <a:tailEnd/>
            </a:ln>
          </p:spPr>
          <p:txBody>
            <a:bodyPr rot="10800000" wrap="none" anchor="ctr"/>
            <a:lstStyle/>
            <a:p>
              <a:pPr algn="ctr">
                <a:defRPr/>
              </a:pPr>
              <a:endParaRPr lang="en-US" sz="2000">
                <a:solidFill>
                  <a:prstClr val="black"/>
                </a:solidFill>
                <a:latin typeface="Times New Roman" pitchFamily="18" charset="0"/>
              </a:endParaRPr>
            </a:p>
          </p:txBody>
        </p:sp>
        <p:sp>
          <p:nvSpPr>
            <p:cNvPr id="13356" name="Line 82"/>
            <p:cNvSpPr>
              <a:spLocks noChangeShapeType="1"/>
            </p:cNvSpPr>
            <p:nvPr/>
          </p:nvSpPr>
          <p:spPr bwMode="auto">
            <a:xfrm>
              <a:off x="654" y="1968"/>
              <a:ext cx="0" cy="48"/>
            </a:xfrm>
            <a:prstGeom prst="line">
              <a:avLst/>
            </a:prstGeom>
            <a:grpFill/>
            <a:ln w="38100">
              <a:solidFill>
                <a:schemeClr val="tx1"/>
              </a:solidFill>
              <a:round/>
              <a:headEnd/>
              <a:tailEnd/>
            </a:ln>
          </p:spPr>
          <p:txBody>
            <a:bodyPr/>
            <a:lstStyle/>
            <a:p>
              <a:pPr>
                <a:defRPr/>
              </a:pPr>
              <a:endParaRPr lang="en-US">
                <a:solidFill>
                  <a:prstClr val="black"/>
                </a:solidFill>
              </a:endParaRPr>
            </a:p>
          </p:txBody>
        </p:sp>
      </p:grpSp>
      <p:grpSp>
        <p:nvGrpSpPr>
          <p:cNvPr id="29713" name="Group 83"/>
          <p:cNvGrpSpPr>
            <a:grpSpLocks/>
          </p:cNvGrpSpPr>
          <p:nvPr/>
        </p:nvGrpSpPr>
        <p:grpSpPr bwMode="auto">
          <a:xfrm>
            <a:off x="1828800" y="3276600"/>
            <a:ext cx="1600200" cy="1600200"/>
            <a:chOff x="1392" y="2160"/>
            <a:chExt cx="1008" cy="1008"/>
          </a:xfrm>
        </p:grpSpPr>
        <p:pic>
          <p:nvPicPr>
            <p:cNvPr id="29738" name="Picture 8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97" y="2160"/>
              <a:ext cx="93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85" name="Text Box 85"/>
            <p:cNvSpPr txBox="1">
              <a:spLocks noChangeArrowheads="1"/>
            </p:cNvSpPr>
            <p:nvPr/>
          </p:nvSpPr>
          <p:spPr bwMode="auto">
            <a:xfrm>
              <a:off x="1413" y="2956"/>
              <a:ext cx="987" cy="212"/>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en-GB" sz="2000" b="1">
                  <a:solidFill>
                    <a:srgbClr val="FFFF00"/>
                  </a:solidFill>
                  <a:effectLst>
                    <a:outerShdw blurRad="38100" dist="38100" dir="2700000" algn="tl">
                      <a:srgbClr val="000000"/>
                    </a:outerShdw>
                  </a:effectLst>
                  <a:latin typeface="Tahoma" pitchFamily="34" charset="0"/>
                </a:rPr>
                <a:t>Humans</a:t>
              </a:r>
              <a:endParaRPr lang="en-GB" sz="2000" b="1">
                <a:solidFill>
                  <a:prstClr val="black"/>
                </a:solidFill>
                <a:effectLst>
                  <a:outerShdw blurRad="38100" dist="38100" dir="2700000" algn="tl">
                    <a:srgbClr val="FFFFFF"/>
                  </a:outerShdw>
                </a:effectLst>
                <a:latin typeface="Tahoma" pitchFamily="34" charset="0"/>
              </a:endParaRPr>
            </a:p>
          </p:txBody>
        </p:sp>
        <p:sp>
          <p:nvSpPr>
            <p:cNvPr id="29740" name="Rectangle 86"/>
            <p:cNvSpPr>
              <a:spLocks noChangeArrowheads="1"/>
            </p:cNvSpPr>
            <p:nvPr/>
          </p:nvSpPr>
          <p:spPr bwMode="auto">
            <a:xfrm>
              <a:off x="1392" y="2160"/>
              <a:ext cx="960" cy="1008"/>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pic>
        <p:nvPicPr>
          <p:cNvPr id="29714" name="Picture 8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4763" y="3321050"/>
            <a:ext cx="14795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88" name="Text Box 88"/>
          <p:cNvSpPr txBox="1">
            <a:spLocks noChangeArrowheads="1"/>
          </p:cNvSpPr>
          <p:nvPr/>
        </p:nvSpPr>
        <p:spPr bwMode="auto">
          <a:xfrm>
            <a:off x="4084638" y="4540250"/>
            <a:ext cx="973137" cy="336550"/>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en-GB" sz="2000" b="1">
                <a:solidFill>
                  <a:srgbClr val="FFFF00"/>
                </a:solidFill>
                <a:effectLst>
                  <a:outerShdw blurRad="38100" dist="38100" dir="2700000" algn="tl">
                    <a:srgbClr val="000000"/>
                  </a:outerShdw>
                </a:effectLst>
                <a:latin typeface="Tahoma" pitchFamily="34" charset="0"/>
              </a:rPr>
              <a:t>Pigs</a:t>
            </a:r>
            <a:endParaRPr lang="en-GB" sz="2000" b="1">
              <a:solidFill>
                <a:prstClr val="black"/>
              </a:solidFill>
              <a:effectLst>
                <a:outerShdw blurRad="38100" dist="38100" dir="2700000" algn="tl">
                  <a:srgbClr val="FFFFFF"/>
                </a:outerShdw>
              </a:effectLst>
              <a:latin typeface="Tahoma" pitchFamily="34" charset="0"/>
            </a:endParaRPr>
          </a:p>
        </p:txBody>
      </p:sp>
      <p:sp>
        <p:nvSpPr>
          <p:cNvPr id="29716" name="Rectangle 89"/>
          <p:cNvSpPr>
            <a:spLocks noChangeArrowheads="1"/>
          </p:cNvSpPr>
          <p:nvPr/>
        </p:nvSpPr>
        <p:spPr bwMode="auto">
          <a:xfrm>
            <a:off x="3505200" y="1187450"/>
            <a:ext cx="2209800" cy="16764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nvGrpSpPr>
          <p:cNvPr id="29717" name="Group 90"/>
          <p:cNvGrpSpPr>
            <a:grpSpLocks/>
          </p:cNvGrpSpPr>
          <p:nvPr/>
        </p:nvGrpSpPr>
        <p:grpSpPr bwMode="auto">
          <a:xfrm>
            <a:off x="5668963" y="3276600"/>
            <a:ext cx="1584325" cy="1631950"/>
            <a:chOff x="3637" y="2160"/>
            <a:chExt cx="998" cy="1028"/>
          </a:xfrm>
        </p:grpSpPr>
        <p:pic>
          <p:nvPicPr>
            <p:cNvPr id="29735" name="Picture 9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37" y="2179"/>
              <a:ext cx="976"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92" name="Text Box 92"/>
            <p:cNvSpPr txBox="1">
              <a:spLocks noChangeArrowheads="1"/>
            </p:cNvSpPr>
            <p:nvPr/>
          </p:nvSpPr>
          <p:spPr bwMode="auto">
            <a:xfrm>
              <a:off x="3648" y="2976"/>
              <a:ext cx="987" cy="212"/>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en-GB" sz="2000" b="1">
                  <a:solidFill>
                    <a:srgbClr val="FFFF00"/>
                  </a:solidFill>
                  <a:effectLst>
                    <a:outerShdw blurRad="38100" dist="38100" dir="2700000" algn="tl">
                      <a:srgbClr val="000000"/>
                    </a:outerShdw>
                  </a:effectLst>
                  <a:latin typeface="Tahoma" pitchFamily="34" charset="0"/>
                </a:rPr>
                <a:t>Horses</a:t>
              </a:r>
              <a:endParaRPr lang="en-GB" sz="2000" b="1">
                <a:solidFill>
                  <a:prstClr val="black"/>
                </a:solidFill>
                <a:effectLst>
                  <a:outerShdw blurRad="38100" dist="38100" dir="2700000" algn="tl">
                    <a:srgbClr val="FFFFFF"/>
                  </a:outerShdw>
                </a:effectLst>
                <a:latin typeface="Tahoma" pitchFamily="34" charset="0"/>
              </a:endParaRPr>
            </a:p>
          </p:txBody>
        </p:sp>
        <p:sp>
          <p:nvSpPr>
            <p:cNvPr id="29737" name="Rectangle 93"/>
            <p:cNvSpPr>
              <a:spLocks noChangeArrowheads="1"/>
            </p:cNvSpPr>
            <p:nvPr/>
          </p:nvSpPr>
          <p:spPr bwMode="auto">
            <a:xfrm>
              <a:off x="3648" y="2160"/>
              <a:ext cx="960" cy="1008"/>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grpSp>
        <p:nvGrpSpPr>
          <p:cNvPr id="29718" name="Group 94"/>
          <p:cNvGrpSpPr>
            <a:grpSpLocks/>
          </p:cNvGrpSpPr>
          <p:nvPr/>
        </p:nvGrpSpPr>
        <p:grpSpPr bwMode="auto">
          <a:xfrm>
            <a:off x="7620000" y="3276600"/>
            <a:ext cx="1397000" cy="1600200"/>
            <a:chOff x="4800" y="2160"/>
            <a:chExt cx="880" cy="1008"/>
          </a:xfrm>
        </p:grpSpPr>
        <p:pic>
          <p:nvPicPr>
            <p:cNvPr id="29733" name="Picture 9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00" y="2160"/>
              <a:ext cx="88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4" name="Rectangle 96"/>
            <p:cNvSpPr>
              <a:spLocks noChangeArrowheads="1"/>
            </p:cNvSpPr>
            <p:nvPr/>
          </p:nvSpPr>
          <p:spPr bwMode="auto">
            <a:xfrm>
              <a:off x="4800" y="2160"/>
              <a:ext cx="864" cy="1008"/>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pic>
        <p:nvPicPr>
          <p:cNvPr id="29719" name="Picture 9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2400" y="3276600"/>
            <a:ext cx="129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98" name="Text Box 98"/>
          <p:cNvSpPr txBox="1">
            <a:spLocks noChangeArrowheads="1"/>
          </p:cNvSpPr>
          <p:nvPr/>
        </p:nvSpPr>
        <p:spPr bwMode="auto">
          <a:xfrm>
            <a:off x="228600" y="4540250"/>
            <a:ext cx="1219200" cy="336550"/>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en-GB" sz="2000" b="1">
                <a:solidFill>
                  <a:srgbClr val="FFFF00"/>
                </a:solidFill>
                <a:effectLst>
                  <a:outerShdw blurRad="38100" dist="38100" dir="2700000" algn="tl">
                    <a:srgbClr val="000000"/>
                  </a:outerShdw>
                </a:effectLst>
                <a:latin typeface="Tahoma" pitchFamily="34" charset="0"/>
              </a:rPr>
              <a:t>Poultry</a:t>
            </a:r>
            <a:endParaRPr lang="en-GB" sz="2000" b="1">
              <a:solidFill>
                <a:prstClr val="black"/>
              </a:solidFill>
              <a:effectLst>
                <a:outerShdw blurRad="38100" dist="38100" dir="2700000" algn="tl">
                  <a:srgbClr val="FFFFFF"/>
                </a:outerShdw>
              </a:effectLst>
              <a:latin typeface="Tahoma" pitchFamily="34" charset="0"/>
            </a:endParaRPr>
          </a:p>
        </p:txBody>
      </p:sp>
      <p:sp>
        <p:nvSpPr>
          <p:cNvPr id="29721" name="Rectangle 99"/>
          <p:cNvSpPr>
            <a:spLocks noChangeArrowheads="1"/>
          </p:cNvSpPr>
          <p:nvPr/>
        </p:nvSpPr>
        <p:spPr bwMode="auto">
          <a:xfrm>
            <a:off x="5715000" y="5257800"/>
            <a:ext cx="1447800" cy="10668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32900" name="Text Box 100"/>
          <p:cNvSpPr txBox="1">
            <a:spLocks noChangeArrowheads="1"/>
          </p:cNvSpPr>
          <p:nvPr/>
        </p:nvSpPr>
        <p:spPr bwMode="auto">
          <a:xfrm>
            <a:off x="322263" y="6019800"/>
            <a:ext cx="973137" cy="338138"/>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en-GB" sz="2000" b="1" dirty="0">
                <a:solidFill>
                  <a:srgbClr val="FFFF00"/>
                </a:solidFill>
                <a:effectLst>
                  <a:outerShdw blurRad="38100" dist="38100" dir="2700000" algn="tl">
                    <a:srgbClr val="000000">
                      <a:alpha val="43137"/>
                    </a:srgbClr>
                  </a:outerShdw>
                </a:effectLst>
                <a:latin typeface="Tahoma" pitchFamily="34" charset="0"/>
              </a:rPr>
              <a:t>Cats</a:t>
            </a:r>
          </a:p>
        </p:txBody>
      </p:sp>
      <p:sp>
        <p:nvSpPr>
          <p:cNvPr id="29723" name="Rectangle 101"/>
          <p:cNvSpPr>
            <a:spLocks noChangeArrowheads="1"/>
          </p:cNvSpPr>
          <p:nvPr/>
        </p:nvSpPr>
        <p:spPr bwMode="auto">
          <a:xfrm>
            <a:off x="152400" y="3276600"/>
            <a:ext cx="1295400" cy="16002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9724" name="Rectangle 102"/>
          <p:cNvSpPr>
            <a:spLocks noChangeArrowheads="1"/>
          </p:cNvSpPr>
          <p:nvPr/>
        </p:nvSpPr>
        <p:spPr bwMode="auto">
          <a:xfrm>
            <a:off x="152400" y="5257800"/>
            <a:ext cx="1295400" cy="10668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32903" name="Text Box 103"/>
          <p:cNvSpPr txBox="1">
            <a:spLocks noChangeArrowheads="1"/>
          </p:cNvSpPr>
          <p:nvPr/>
        </p:nvSpPr>
        <p:spPr bwMode="auto">
          <a:xfrm>
            <a:off x="7502525" y="4448175"/>
            <a:ext cx="1565275" cy="428625"/>
          </a:xfrm>
          <a:prstGeom prst="rect">
            <a:avLst/>
          </a:prstGeom>
          <a:noFill/>
          <a:ln w="9525">
            <a:noFill/>
            <a:miter lim="800000"/>
            <a:headEnd/>
            <a:tailEnd/>
          </a:ln>
          <a:effectLst/>
        </p:spPr>
        <p:txBody>
          <a:bodyPr>
            <a:spAutoFit/>
          </a:bodyPr>
          <a:lstStyle/>
          <a:p>
            <a:pPr algn="ctr" eaLnBrk="0" hangingPunct="0">
              <a:lnSpc>
                <a:spcPct val="30000"/>
              </a:lnSpc>
              <a:spcBef>
                <a:spcPct val="50000"/>
              </a:spcBef>
              <a:defRPr/>
            </a:pPr>
            <a:r>
              <a:rPr lang="en-GB" sz="2000" b="1">
                <a:solidFill>
                  <a:srgbClr val="FFFF00"/>
                </a:solidFill>
                <a:effectLst>
                  <a:outerShdw blurRad="38100" dist="38100" dir="2700000" algn="tl">
                    <a:srgbClr val="000000"/>
                  </a:outerShdw>
                </a:effectLst>
                <a:latin typeface="Tahoma" pitchFamily="34" charset="0"/>
              </a:rPr>
              <a:t>Aquatic</a:t>
            </a:r>
          </a:p>
          <a:p>
            <a:pPr algn="ctr" eaLnBrk="0" hangingPunct="0">
              <a:lnSpc>
                <a:spcPct val="30000"/>
              </a:lnSpc>
              <a:spcBef>
                <a:spcPct val="50000"/>
              </a:spcBef>
              <a:defRPr/>
            </a:pPr>
            <a:r>
              <a:rPr lang="en-GB" sz="2000" b="1">
                <a:solidFill>
                  <a:srgbClr val="FFFF00"/>
                </a:solidFill>
                <a:effectLst>
                  <a:outerShdw blurRad="38100" dist="38100" dir="2700000" algn="tl">
                    <a:srgbClr val="000000"/>
                  </a:outerShdw>
                </a:effectLst>
                <a:latin typeface="Tahoma" pitchFamily="34" charset="0"/>
              </a:rPr>
              <a:t>mammals</a:t>
            </a:r>
            <a:endParaRPr lang="en-GB" sz="2000" b="1">
              <a:solidFill>
                <a:prstClr val="black"/>
              </a:solidFill>
              <a:effectLst>
                <a:outerShdw blurRad="38100" dist="38100" dir="2700000" algn="tl">
                  <a:srgbClr val="FFFFFF"/>
                </a:outerShdw>
              </a:effectLst>
              <a:latin typeface="Tahoma" pitchFamily="34" charset="0"/>
            </a:endParaRPr>
          </a:p>
        </p:txBody>
      </p:sp>
      <p:sp>
        <p:nvSpPr>
          <p:cNvPr id="29726" name="Rectangle 104"/>
          <p:cNvSpPr>
            <a:spLocks noChangeArrowheads="1"/>
          </p:cNvSpPr>
          <p:nvPr/>
        </p:nvSpPr>
        <p:spPr bwMode="auto">
          <a:xfrm>
            <a:off x="3733800" y="3270250"/>
            <a:ext cx="1524000" cy="16002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9727" name="AutoShape 64"/>
          <p:cNvSpPr>
            <a:spLocks noChangeArrowheads="1"/>
          </p:cNvSpPr>
          <p:nvPr/>
        </p:nvSpPr>
        <p:spPr bwMode="auto">
          <a:xfrm rot="5400000">
            <a:off x="3433763" y="3957637"/>
            <a:ext cx="223838" cy="233363"/>
          </a:xfrm>
          <a:prstGeom prst="triangle">
            <a:avLst>
              <a:gd name="adj" fmla="val 50000"/>
            </a:avLst>
          </a:prstGeom>
          <a:solidFill>
            <a:schemeClr val="tx1"/>
          </a:solidFill>
          <a:ln w="9525">
            <a:solidFill>
              <a:srgbClr val="FFFF00"/>
            </a:solidFill>
            <a:miter lim="800000"/>
            <a:headEnd/>
            <a:tailEnd/>
          </a:ln>
        </p:spPr>
        <p:txBody>
          <a:bodyPr rot="10800000" vert="eaVert" wrap="none" anchor="ctr"/>
          <a:lstStyle/>
          <a:p>
            <a:pPr algn="ctr"/>
            <a:endParaRPr lang="en-US" sz="2000">
              <a:solidFill>
                <a:srgbClr val="000000"/>
              </a:solidFill>
              <a:latin typeface="Times New Roman" pitchFamily="18" charset="0"/>
            </a:endParaRPr>
          </a:p>
        </p:txBody>
      </p:sp>
      <p:sp>
        <p:nvSpPr>
          <p:cNvPr id="29728" name="Line 4"/>
          <p:cNvSpPr>
            <a:spLocks noChangeShapeType="1"/>
          </p:cNvSpPr>
          <p:nvPr/>
        </p:nvSpPr>
        <p:spPr bwMode="auto">
          <a:xfrm>
            <a:off x="0" y="1101725"/>
            <a:ext cx="9001125" cy="3175"/>
          </a:xfrm>
          <a:prstGeom prst="line">
            <a:avLst/>
          </a:prstGeom>
          <a:noFill/>
          <a:ln w="31750">
            <a:solidFill>
              <a:srgbClr val="006F7C"/>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 name="Rounded Rectangle 11"/>
          <p:cNvSpPr/>
          <p:nvPr/>
        </p:nvSpPr>
        <p:spPr>
          <a:xfrm>
            <a:off x="1641475" y="3165475"/>
            <a:ext cx="3825875" cy="1900238"/>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42" name="Rectangle 54"/>
          <p:cNvSpPr>
            <a:spLocks noChangeArrowheads="1"/>
          </p:cNvSpPr>
          <p:nvPr/>
        </p:nvSpPr>
        <p:spPr bwMode="auto">
          <a:xfrm>
            <a:off x="247650" y="0"/>
            <a:ext cx="8521700" cy="1077218"/>
          </a:xfrm>
          <a:prstGeom prst="rect">
            <a:avLst/>
          </a:prstGeom>
          <a:noFill/>
          <a:ln w="9525">
            <a:noFill/>
            <a:miter lim="800000"/>
            <a:headEnd/>
            <a:tailEnd/>
          </a:ln>
        </p:spPr>
        <p:txBody>
          <a:bodyPr>
            <a:spAutoFit/>
          </a:bodyPr>
          <a:lstStyle/>
          <a:p>
            <a:pPr algn="ctr">
              <a:defRPr/>
            </a:pPr>
            <a:r>
              <a:rPr lang="en-US" sz="3200" b="1" dirty="0" smtClean="0">
                <a:latin typeface="+mj-lt"/>
                <a:cs typeface="Tahoma" pitchFamily="34" charset="0"/>
              </a:rPr>
              <a:t>Influenza: </a:t>
            </a:r>
            <a:r>
              <a:rPr lang="en-US" sz="3200" b="1" dirty="0">
                <a:latin typeface="+mj-lt"/>
                <a:cs typeface="Tahoma" pitchFamily="34" charset="0"/>
              </a:rPr>
              <a:t>T</a:t>
            </a:r>
            <a:r>
              <a:rPr lang="en-US" sz="3200" b="1" dirty="0" smtClean="0">
                <a:latin typeface="+mj-lt"/>
                <a:cs typeface="Tahoma" pitchFamily="34" charset="0"/>
              </a:rPr>
              <a:t>he Premise Behind </a:t>
            </a:r>
          </a:p>
          <a:p>
            <a:pPr algn="ctr">
              <a:defRPr/>
            </a:pPr>
            <a:r>
              <a:rPr lang="en-US" sz="3200" b="1" i="1" dirty="0" smtClean="0">
                <a:latin typeface="+mj-lt"/>
                <a:cs typeface="Tahoma" pitchFamily="34" charset="0"/>
              </a:rPr>
              <a:t>Antigenic Shift</a:t>
            </a:r>
            <a:endParaRPr lang="en-US" sz="3200" b="1" i="1" dirty="0">
              <a:latin typeface="+mj-lt"/>
              <a:cs typeface="Tahoma" pitchFamily="34" charset="0"/>
            </a:endParaRPr>
          </a:p>
        </p:txBody>
      </p:sp>
      <p:sp>
        <p:nvSpPr>
          <p:cNvPr id="29731" name="Rectangle 52"/>
          <p:cNvSpPr>
            <a:spLocks noChangeArrowheads="1"/>
          </p:cNvSpPr>
          <p:nvPr/>
        </p:nvSpPr>
        <p:spPr bwMode="auto">
          <a:xfrm>
            <a:off x="0" y="1182688"/>
            <a:ext cx="33528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36650" lvl="2" indent="-222250" defTabSz="471488"/>
            <a:r>
              <a:rPr lang="en-US" sz="2400" b="1" u="sng">
                <a:solidFill>
                  <a:srgbClr val="006666"/>
                </a:solidFill>
                <a:cs typeface="Arial" pitchFamily="34" charset="0"/>
              </a:rPr>
              <a:t>Influenza A     </a:t>
            </a:r>
          </a:p>
          <a:p>
            <a:pPr marL="1136650" lvl="2" indent="-222250" defTabSz="471488">
              <a:buFont typeface="Wingdings" pitchFamily="2" charset="2"/>
              <a:buChar char="§"/>
            </a:pPr>
            <a:r>
              <a:rPr lang="en-US" sz="2400" b="1">
                <a:solidFill>
                  <a:srgbClr val="006666"/>
                </a:solidFill>
                <a:cs typeface="Arial" pitchFamily="34" charset="0"/>
              </a:rPr>
              <a:t>H1 - H17 </a:t>
            </a:r>
            <a:endParaRPr lang="en-US" sz="2400" b="1">
              <a:solidFill>
                <a:srgbClr val="C00000"/>
              </a:solidFill>
              <a:cs typeface="Arial" pitchFamily="34" charset="0"/>
            </a:endParaRPr>
          </a:p>
          <a:p>
            <a:pPr marL="1136650" lvl="2" indent="-222250" defTabSz="471488">
              <a:buFont typeface="Wingdings" pitchFamily="2" charset="2"/>
              <a:buChar char="§"/>
            </a:pPr>
            <a:r>
              <a:rPr lang="en-US" sz="2400" b="1">
                <a:solidFill>
                  <a:srgbClr val="006666"/>
                </a:solidFill>
                <a:cs typeface="Arial" pitchFamily="34" charset="0"/>
              </a:rPr>
              <a:t>N1 – N10 </a:t>
            </a:r>
            <a:r>
              <a:rPr lang="en-US" sz="2400" b="1">
                <a:solidFill>
                  <a:srgbClr val="C00000"/>
                </a:solidFill>
                <a:cs typeface="Arial" pitchFamily="34" charset="0"/>
              </a:rPr>
              <a:t> </a:t>
            </a:r>
          </a:p>
        </p:txBody>
      </p:sp>
      <p:sp>
        <p:nvSpPr>
          <p:cNvPr id="54" name="Rounded Rectangle 53"/>
          <p:cNvSpPr/>
          <p:nvPr/>
        </p:nvSpPr>
        <p:spPr>
          <a:xfrm>
            <a:off x="0" y="3084513"/>
            <a:ext cx="3441700" cy="2060575"/>
          </a:xfrm>
          <a:prstGeom prst="roundRect">
            <a:avLst/>
          </a:prstGeom>
          <a:noFill/>
          <a:ln w="508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Slide Number Placeholder 7"/>
          <p:cNvSpPr>
            <a:spLocks noGrp="1"/>
          </p:cNvSpPr>
          <p:nvPr>
            <p:ph type="sldNum" sz="quarter" idx="10"/>
          </p:nvPr>
        </p:nvSpPr>
        <p:spPr/>
        <p:txBody>
          <a:bodyPr/>
          <a:lstStyle/>
          <a:p>
            <a:fld id="{C2FA3F7E-CDF8-4CFF-884E-CAF604E0774B}" type="slidenum">
              <a:rPr lang="en-US" smtClean="0"/>
              <a:pPr/>
              <a:t>6</a:t>
            </a:fld>
            <a:endParaRPr lang="en-US"/>
          </a:p>
        </p:txBody>
      </p:sp>
    </p:spTree>
    <p:extLst>
      <p:ext uri="{BB962C8B-B14F-4D97-AF65-F5344CB8AC3E}">
        <p14:creationId xmlns:p14="http://schemas.microsoft.com/office/powerpoint/2010/main" val="41845504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64515" y="190592"/>
            <a:ext cx="7877175" cy="768350"/>
          </a:xfrm>
        </p:spPr>
        <p:txBody>
          <a:bodyPr/>
          <a:lstStyle/>
          <a:p>
            <a:r>
              <a:rPr lang="en-US" dirty="0" smtClean="0">
                <a:solidFill>
                  <a:srgbClr val="008080"/>
                </a:solidFill>
              </a:rPr>
              <a:t>“</a:t>
            </a:r>
            <a:r>
              <a:rPr lang="en-US" dirty="0" smtClean="0">
                <a:solidFill>
                  <a:srgbClr val="FF0000"/>
                </a:solidFill>
              </a:rPr>
              <a:t>Year in Review</a:t>
            </a:r>
            <a:r>
              <a:rPr lang="en-US" dirty="0" smtClean="0">
                <a:solidFill>
                  <a:srgbClr val="008080"/>
                </a:solidFill>
              </a:rPr>
              <a:t>”– Influenza in WI</a:t>
            </a:r>
            <a:endParaRPr lang="en-US" dirty="0">
              <a:solidFill>
                <a:srgbClr val="008080"/>
              </a:solidFill>
            </a:endParaRPr>
          </a:p>
        </p:txBody>
      </p:sp>
      <p:sp>
        <p:nvSpPr>
          <p:cNvPr id="67587" name="Rectangle 3"/>
          <p:cNvSpPr>
            <a:spLocks noGrp="1" noChangeArrowheads="1"/>
          </p:cNvSpPr>
          <p:nvPr>
            <p:ph type="body" idx="1"/>
          </p:nvPr>
        </p:nvSpPr>
        <p:spPr>
          <a:xfrm>
            <a:off x="186431" y="927686"/>
            <a:ext cx="4838331" cy="4152900"/>
          </a:xfrm>
        </p:spPr>
        <p:txBody>
          <a:bodyPr/>
          <a:lstStyle/>
          <a:p>
            <a:r>
              <a:rPr lang="en-US" dirty="0" smtClean="0">
                <a:solidFill>
                  <a:srgbClr val="008080"/>
                </a:solidFill>
              </a:rPr>
              <a:t>Primarily Influenza A (H3N2)</a:t>
            </a:r>
          </a:p>
          <a:p>
            <a:r>
              <a:rPr lang="en-US" dirty="0" smtClean="0">
                <a:solidFill>
                  <a:srgbClr val="008080"/>
                </a:solidFill>
              </a:rPr>
              <a:t>Peak activity last week in December</a:t>
            </a:r>
          </a:p>
          <a:p>
            <a:r>
              <a:rPr lang="en-US" dirty="0" smtClean="0">
                <a:solidFill>
                  <a:srgbClr val="008080"/>
                </a:solidFill>
              </a:rPr>
              <a:t>Co-circulation of both influenza types and subtypes</a:t>
            </a:r>
          </a:p>
          <a:p>
            <a:r>
              <a:rPr lang="en-US" dirty="0" smtClean="0">
                <a:solidFill>
                  <a:srgbClr val="008080"/>
                </a:solidFill>
              </a:rPr>
              <a:t>Influenza B—end of season</a:t>
            </a:r>
          </a:p>
          <a:p>
            <a:r>
              <a:rPr lang="en-US" dirty="0" smtClean="0">
                <a:solidFill>
                  <a:srgbClr val="008080"/>
                </a:solidFill>
              </a:rPr>
              <a:t>Antiviral resistance</a:t>
            </a:r>
          </a:p>
          <a:p>
            <a:pPr>
              <a:buNone/>
            </a:pPr>
            <a:endParaRPr lang="en-US" dirty="0"/>
          </a:p>
        </p:txBody>
      </p:sp>
      <p:pic>
        <p:nvPicPr>
          <p:cNvPr id="67591"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2717" y="1214940"/>
            <a:ext cx="4261283" cy="2522679"/>
          </a:xfrm>
          <a:prstGeom prst="rect">
            <a:avLst/>
          </a:prstGeom>
          <a:noFill/>
          <a:ln w="9525" algn="in">
            <a:noFill/>
            <a:miter lim="800000"/>
            <a:headEnd/>
            <a:tailEnd/>
          </a:ln>
          <a:effectLst/>
        </p:spPr>
      </p:pic>
      <p:sp>
        <p:nvSpPr>
          <p:cNvPr id="6" name="Down Arrow 5"/>
          <p:cNvSpPr/>
          <p:nvPr/>
        </p:nvSpPr>
        <p:spPr>
          <a:xfrm>
            <a:off x="6412335" y="789933"/>
            <a:ext cx="195309"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p:nvPr/>
        </p:nvGraphicFramePr>
        <p:xfrm>
          <a:off x="4243388" y="365759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p:txBody>
          <a:bodyPr/>
          <a:lstStyle/>
          <a:p>
            <a:fld id="{4B4738E4-4F3B-41DE-9828-8E9C6C66FE4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64515" y="190592"/>
            <a:ext cx="7877175" cy="768350"/>
          </a:xfrm>
        </p:spPr>
        <p:txBody>
          <a:bodyPr/>
          <a:lstStyle/>
          <a:p>
            <a:r>
              <a:rPr lang="en-US" dirty="0" smtClean="0">
                <a:solidFill>
                  <a:schemeClr val="tx1"/>
                </a:solidFill>
              </a:rPr>
              <a:t>“Year in Review”– </a:t>
            </a:r>
            <a:r>
              <a:rPr lang="en-US" dirty="0" smtClean="0">
                <a:solidFill>
                  <a:srgbClr val="FF0000"/>
                </a:solidFill>
              </a:rPr>
              <a:t>Severity</a:t>
            </a:r>
            <a:endParaRPr lang="en-US" dirty="0">
              <a:solidFill>
                <a:srgbClr val="FF0000"/>
              </a:solidFill>
            </a:endParaRPr>
          </a:p>
        </p:txBody>
      </p:sp>
      <p:sp>
        <p:nvSpPr>
          <p:cNvPr id="67587" name="Rectangle 3"/>
          <p:cNvSpPr>
            <a:spLocks noGrp="1" noChangeArrowheads="1"/>
          </p:cNvSpPr>
          <p:nvPr>
            <p:ph type="body" idx="1"/>
          </p:nvPr>
        </p:nvSpPr>
        <p:spPr>
          <a:xfrm>
            <a:off x="186431" y="927686"/>
            <a:ext cx="8237133" cy="4152900"/>
          </a:xfrm>
        </p:spPr>
        <p:txBody>
          <a:bodyPr/>
          <a:lstStyle/>
          <a:p>
            <a:r>
              <a:rPr lang="en-US" dirty="0" smtClean="0">
                <a:solidFill>
                  <a:schemeClr val="tx1"/>
                </a:solidFill>
              </a:rPr>
              <a:t>National</a:t>
            </a:r>
            <a:r>
              <a:rPr lang="en-US" dirty="0" smtClean="0">
                <a:solidFill>
                  <a:srgbClr val="008080"/>
                </a:solidFill>
              </a:rPr>
              <a:t>: Pneumonia &amp; Influenza Diagnosis (P&amp;I) index was highest recorded in nearly a decade</a:t>
            </a:r>
          </a:p>
          <a:p>
            <a:r>
              <a:rPr lang="en-US" dirty="0" smtClean="0">
                <a:solidFill>
                  <a:schemeClr val="tx1"/>
                </a:solidFill>
              </a:rPr>
              <a:t>Statewide</a:t>
            </a:r>
            <a:r>
              <a:rPr lang="en-US" dirty="0" smtClean="0">
                <a:solidFill>
                  <a:srgbClr val="008080"/>
                </a:solidFill>
              </a:rPr>
              <a:t>: Marked increase in influenza-related hospitalizations</a:t>
            </a:r>
          </a:p>
          <a:p>
            <a:pPr>
              <a:buNone/>
            </a:pPr>
            <a:endParaRPr lang="en-US" dirty="0"/>
          </a:p>
        </p:txBody>
      </p:sp>
      <p:graphicFrame>
        <p:nvGraphicFramePr>
          <p:cNvPr id="7" name="Table 6"/>
          <p:cNvGraphicFramePr>
            <a:graphicFrameLocks noGrp="1"/>
          </p:cNvGraphicFramePr>
          <p:nvPr/>
        </p:nvGraphicFramePr>
        <p:xfrm>
          <a:off x="1200728" y="3872346"/>
          <a:ext cx="6096000" cy="1483360"/>
        </p:xfrm>
        <a:graphic>
          <a:graphicData uri="http://schemas.openxmlformats.org/drawingml/2006/table">
            <a:tbl>
              <a:tblPr firstRow="1" bandRow="1">
                <a:tableStyleId>{073A0DAA-6AF3-43AB-8588-CEC1D06C72B9}</a:tableStyleId>
              </a:tblPr>
              <a:tblGrid>
                <a:gridCol w="1524000"/>
                <a:gridCol w="1524000"/>
                <a:gridCol w="1524000"/>
                <a:gridCol w="1524000"/>
              </a:tblGrid>
              <a:tr h="370840">
                <a:tc>
                  <a:txBody>
                    <a:bodyPr/>
                    <a:lstStyle/>
                    <a:p>
                      <a:r>
                        <a:rPr lang="en-US" dirty="0" smtClean="0"/>
                        <a:t>Flu Season</a:t>
                      </a:r>
                      <a:endParaRPr lang="en-US" dirty="0"/>
                    </a:p>
                  </a:txBody>
                  <a:tcPr/>
                </a:tc>
                <a:tc>
                  <a:txBody>
                    <a:bodyPr/>
                    <a:lstStyle/>
                    <a:p>
                      <a:r>
                        <a:rPr lang="en-US" dirty="0" smtClean="0"/>
                        <a:t>A/H1</a:t>
                      </a:r>
                      <a:endParaRPr lang="en-US" dirty="0"/>
                    </a:p>
                  </a:txBody>
                  <a:tcPr/>
                </a:tc>
                <a:tc>
                  <a:txBody>
                    <a:bodyPr/>
                    <a:lstStyle/>
                    <a:p>
                      <a:r>
                        <a:rPr lang="en-US" dirty="0" smtClean="0"/>
                        <a:t>A/H3</a:t>
                      </a:r>
                      <a:endParaRPr lang="en-US" dirty="0"/>
                    </a:p>
                  </a:txBody>
                  <a:tcPr/>
                </a:tc>
                <a:tc>
                  <a:txBody>
                    <a:bodyPr/>
                    <a:lstStyle/>
                    <a:p>
                      <a:r>
                        <a:rPr lang="en-US" dirty="0" err="1" smtClean="0"/>
                        <a:t>Inf</a:t>
                      </a:r>
                      <a:r>
                        <a:rPr lang="en-US" dirty="0" smtClean="0"/>
                        <a:t> B</a:t>
                      </a:r>
                      <a:endParaRPr lang="en-US" dirty="0"/>
                    </a:p>
                  </a:txBody>
                  <a:tcPr/>
                </a:tc>
              </a:tr>
              <a:tr h="370840">
                <a:tc>
                  <a:txBody>
                    <a:bodyPr/>
                    <a:lstStyle/>
                    <a:p>
                      <a:r>
                        <a:rPr lang="en-US" dirty="0" smtClean="0"/>
                        <a:t>2010-2011</a:t>
                      </a:r>
                      <a:endParaRPr lang="en-US" dirty="0"/>
                    </a:p>
                  </a:txBody>
                  <a:tcPr/>
                </a:tc>
                <a:tc>
                  <a:txBody>
                    <a:bodyPr/>
                    <a:lstStyle/>
                    <a:p>
                      <a:r>
                        <a:rPr lang="en-US" dirty="0" smtClean="0"/>
                        <a:t>158</a:t>
                      </a:r>
                      <a:endParaRPr lang="en-US" dirty="0"/>
                    </a:p>
                  </a:txBody>
                  <a:tcPr/>
                </a:tc>
                <a:tc>
                  <a:txBody>
                    <a:bodyPr/>
                    <a:lstStyle/>
                    <a:p>
                      <a:r>
                        <a:rPr lang="en-US" dirty="0" smtClean="0"/>
                        <a:t>105</a:t>
                      </a:r>
                      <a:endParaRPr lang="en-US" dirty="0"/>
                    </a:p>
                  </a:txBody>
                  <a:tcPr/>
                </a:tc>
                <a:tc>
                  <a:txBody>
                    <a:bodyPr/>
                    <a:lstStyle/>
                    <a:p>
                      <a:r>
                        <a:rPr lang="en-US" dirty="0" smtClean="0"/>
                        <a:t>79</a:t>
                      </a:r>
                      <a:endParaRPr lang="en-US" dirty="0"/>
                    </a:p>
                  </a:txBody>
                  <a:tcPr/>
                </a:tc>
              </a:tr>
              <a:tr h="370840">
                <a:tc>
                  <a:txBody>
                    <a:bodyPr/>
                    <a:lstStyle/>
                    <a:p>
                      <a:r>
                        <a:rPr lang="en-US" dirty="0" smtClean="0"/>
                        <a:t>2011-2012</a:t>
                      </a:r>
                      <a:endParaRPr lang="en-US" dirty="0"/>
                    </a:p>
                  </a:txBody>
                  <a:tcPr/>
                </a:tc>
                <a:tc>
                  <a:txBody>
                    <a:bodyPr/>
                    <a:lstStyle/>
                    <a:p>
                      <a:r>
                        <a:rPr lang="en-US" dirty="0" smtClean="0"/>
                        <a:t>9</a:t>
                      </a:r>
                      <a:endParaRPr lang="en-US" dirty="0"/>
                    </a:p>
                  </a:txBody>
                  <a:tcPr/>
                </a:tc>
                <a:tc>
                  <a:txBody>
                    <a:bodyPr/>
                    <a:lstStyle/>
                    <a:p>
                      <a:r>
                        <a:rPr lang="en-US" dirty="0" smtClean="0"/>
                        <a:t>47</a:t>
                      </a:r>
                      <a:endParaRPr lang="en-US" dirty="0"/>
                    </a:p>
                  </a:txBody>
                  <a:tcPr/>
                </a:tc>
                <a:tc>
                  <a:txBody>
                    <a:bodyPr/>
                    <a:lstStyle/>
                    <a:p>
                      <a:r>
                        <a:rPr lang="en-US" dirty="0" smtClean="0"/>
                        <a:t>82</a:t>
                      </a:r>
                      <a:endParaRPr lang="en-US" dirty="0"/>
                    </a:p>
                  </a:txBody>
                  <a:tcPr/>
                </a:tc>
              </a:tr>
              <a:tr h="370840">
                <a:tc>
                  <a:txBody>
                    <a:bodyPr/>
                    <a:lstStyle/>
                    <a:p>
                      <a:r>
                        <a:rPr lang="en-US" dirty="0" smtClean="0"/>
                        <a:t>2012-2013</a:t>
                      </a:r>
                      <a:endParaRPr lang="en-US" dirty="0"/>
                    </a:p>
                  </a:txBody>
                  <a:tcPr/>
                </a:tc>
                <a:tc>
                  <a:txBody>
                    <a:bodyPr/>
                    <a:lstStyle/>
                    <a:p>
                      <a:r>
                        <a:rPr lang="en-US" dirty="0" smtClean="0"/>
                        <a:t>17</a:t>
                      </a:r>
                      <a:endParaRPr lang="en-US" dirty="0"/>
                    </a:p>
                  </a:txBody>
                  <a:tcPr/>
                </a:tc>
                <a:tc>
                  <a:txBody>
                    <a:bodyPr/>
                    <a:lstStyle/>
                    <a:p>
                      <a:r>
                        <a:rPr lang="en-US" dirty="0" smtClean="0"/>
                        <a:t>441</a:t>
                      </a:r>
                      <a:endParaRPr lang="en-US" dirty="0"/>
                    </a:p>
                  </a:txBody>
                  <a:tcPr>
                    <a:solidFill>
                      <a:srgbClr val="FF0000"/>
                    </a:solidFill>
                  </a:tcPr>
                </a:tc>
                <a:tc>
                  <a:txBody>
                    <a:bodyPr/>
                    <a:lstStyle/>
                    <a:p>
                      <a:r>
                        <a:rPr lang="en-US" dirty="0" smtClean="0"/>
                        <a:t>440</a:t>
                      </a:r>
                      <a:endParaRPr lang="en-US" dirty="0"/>
                    </a:p>
                  </a:txBody>
                  <a:tcPr>
                    <a:solidFill>
                      <a:srgbClr val="FF0000"/>
                    </a:solidFill>
                  </a:tcPr>
                </a:tc>
              </a:tr>
            </a:tbl>
          </a:graphicData>
        </a:graphic>
      </p:graphicFrame>
      <p:sp>
        <p:nvSpPr>
          <p:cNvPr id="8" name="TextBox 7"/>
          <p:cNvSpPr txBox="1"/>
          <p:nvPr/>
        </p:nvSpPr>
        <p:spPr>
          <a:xfrm>
            <a:off x="1403927" y="5421745"/>
            <a:ext cx="6142182" cy="307777"/>
          </a:xfrm>
          <a:prstGeom prst="rect">
            <a:avLst/>
          </a:prstGeom>
          <a:noFill/>
        </p:spPr>
        <p:txBody>
          <a:bodyPr wrap="square" rtlCol="0">
            <a:spAutoFit/>
          </a:bodyPr>
          <a:lstStyle/>
          <a:p>
            <a:r>
              <a:rPr lang="en-US" sz="1400" dirty="0" smtClean="0"/>
              <a:t>Data: Tom Haupt, MS. (2013)WI Division of Public Health </a:t>
            </a:r>
            <a:endParaRPr lang="en-US" sz="1400" dirty="0"/>
          </a:p>
        </p:txBody>
      </p:sp>
      <p:sp>
        <p:nvSpPr>
          <p:cNvPr id="2" name="Slide Number Placeholder 1"/>
          <p:cNvSpPr>
            <a:spLocks noGrp="1"/>
          </p:cNvSpPr>
          <p:nvPr>
            <p:ph type="sldNum" sz="quarter" idx="10"/>
          </p:nvPr>
        </p:nvSpPr>
        <p:spPr/>
        <p:txBody>
          <a:bodyPr/>
          <a:lstStyle/>
          <a:p>
            <a:fld id="{4B4738E4-4F3B-41DE-9828-8E9C6C66FE48}"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60" y="439167"/>
            <a:ext cx="7877175" cy="768350"/>
          </a:xfrm>
        </p:spPr>
        <p:txBody>
          <a:bodyPr/>
          <a:lstStyle/>
          <a:p>
            <a:r>
              <a:rPr lang="en-US" dirty="0" smtClean="0">
                <a:solidFill>
                  <a:schemeClr val="tx1"/>
                </a:solidFill>
              </a:rPr>
              <a:t>H3N2 variant—where did it go?</a:t>
            </a:r>
            <a:endParaRPr lang="en-US" dirty="0">
              <a:solidFill>
                <a:schemeClr val="tx1"/>
              </a:solidFill>
            </a:endParaRPr>
          </a:p>
        </p:txBody>
      </p:sp>
      <p:graphicFrame>
        <p:nvGraphicFramePr>
          <p:cNvPr id="5" name="Content Placeholder 4"/>
          <p:cNvGraphicFramePr>
            <a:graphicFrameLocks noGrp="1"/>
          </p:cNvGraphicFramePr>
          <p:nvPr>
            <p:ph idx="1"/>
          </p:nvPr>
        </p:nvGraphicFramePr>
        <p:xfrm>
          <a:off x="700319" y="1557739"/>
          <a:ext cx="7524750" cy="2865120"/>
        </p:xfrm>
        <a:graphic>
          <a:graphicData uri="http://schemas.openxmlformats.org/drawingml/2006/table">
            <a:tbl>
              <a:tblPr firstRow="1" bandRow="1">
                <a:tableStyleId>{00A15C55-8517-42AA-B614-E9B94910E393}</a:tableStyleId>
              </a:tblPr>
              <a:tblGrid>
                <a:gridCol w="2508250"/>
                <a:gridCol w="2508250"/>
                <a:gridCol w="2508250"/>
              </a:tblGrid>
              <a:tr h="370840">
                <a:tc>
                  <a:txBody>
                    <a:bodyPr/>
                    <a:lstStyle/>
                    <a:p>
                      <a:r>
                        <a:rPr lang="en-US" dirty="0" smtClean="0"/>
                        <a:t>States-Influenza “variant”</a:t>
                      </a:r>
                      <a:endParaRPr lang="en-US" dirty="0"/>
                    </a:p>
                  </a:txBody>
                  <a:tcPr/>
                </a:tc>
                <a:tc>
                  <a:txBody>
                    <a:bodyPr/>
                    <a:lstStyle/>
                    <a:p>
                      <a:r>
                        <a:rPr lang="en-US" dirty="0" smtClean="0"/>
                        <a:t>H3N2v</a:t>
                      </a:r>
                      <a:endParaRPr lang="en-US" dirty="0"/>
                    </a:p>
                  </a:txBody>
                  <a:tcPr/>
                </a:tc>
                <a:tc>
                  <a:txBody>
                    <a:bodyPr/>
                    <a:lstStyle/>
                    <a:p>
                      <a:r>
                        <a:rPr lang="en-US" dirty="0" smtClean="0"/>
                        <a:t>H1N1v</a:t>
                      </a:r>
                      <a:endParaRPr lang="en-US" dirty="0"/>
                    </a:p>
                  </a:txBody>
                  <a:tcPr/>
                </a:tc>
              </a:tr>
              <a:tr h="370840">
                <a:tc>
                  <a:txBody>
                    <a:bodyPr/>
                    <a:lstStyle/>
                    <a:p>
                      <a:r>
                        <a:rPr lang="en-US" dirty="0" smtClean="0"/>
                        <a:t>Indiana</a:t>
                      </a:r>
                      <a:endParaRPr lang="en-US" dirty="0"/>
                    </a:p>
                  </a:txBody>
                  <a:tcPr/>
                </a:tc>
                <a:tc>
                  <a:txBody>
                    <a:bodyPr/>
                    <a:lstStyle/>
                    <a:p>
                      <a:r>
                        <a:rPr lang="en-US" dirty="0" smtClean="0"/>
                        <a:t>14</a:t>
                      </a:r>
                      <a:endParaRPr lang="en-US" dirty="0"/>
                    </a:p>
                  </a:txBody>
                  <a:tcPr/>
                </a:tc>
                <a:tc>
                  <a:txBody>
                    <a:bodyPr/>
                    <a:lstStyle/>
                    <a:p>
                      <a:endParaRPr lang="en-US"/>
                    </a:p>
                  </a:txBody>
                  <a:tcPr/>
                </a:tc>
              </a:tr>
              <a:tr h="370840">
                <a:tc>
                  <a:txBody>
                    <a:bodyPr/>
                    <a:lstStyle/>
                    <a:p>
                      <a:r>
                        <a:rPr lang="en-US" dirty="0" smtClean="0"/>
                        <a:t>Michigan</a:t>
                      </a:r>
                      <a:endParaRPr lang="en-US" dirty="0"/>
                    </a:p>
                  </a:txBody>
                  <a:tcPr/>
                </a:tc>
                <a:tc>
                  <a:txBody>
                    <a:bodyPr/>
                    <a:lstStyle/>
                    <a:p>
                      <a:r>
                        <a:rPr lang="en-US" dirty="0" smtClean="0"/>
                        <a:t>2</a:t>
                      </a:r>
                      <a:endParaRPr lang="en-US" dirty="0"/>
                    </a:p>
                  </a:txBody>
                  <a:tcPr/>
                </a:tc>
                <a:tc>
                  <a:txBody>
                    <a:bodyPr/>
                    <a:lstStyle/>
                    <a:p>
                      <a:endParaRPr lang="en-US"/>
                    </a:p>
                  </a:txBody>
                  <a:tcPr/>
                </a:tc>
              </a:tr>
              <a:tr h="370840">
                <a:tc>
                  <a:txBody>
                    <a:bodyPr/>
                    <a:lstStyle/>
                    <a:p>
                      <a:r>
                        <a:rPr lang="en-US" dirty="0" smtClean="0"/>
                        <a:t>Arkansas</a:t>
                      </a:r>
                      <a:endParaRPr lang="en-US" dirty="0"/>
                    </a:p>
                  </a:txBody>
                  <a:tcPr/>
                </a:tc>
                <a:tc>
                  <a:txBody>
                    <a:bodyPr/>
                    <a:lstStyle/>
                    <a:p>
                      <a:endParaRPr lang="en-US"/>
                    </a:p>
                  </a:txBody>
                  <a:tcPr/>
                </a:tc>
                <a:tc>
                  <a:txBody>
                    <a:bodyPr/>
                    <a:lstStyle/>
                    <a:p>
                      <a:r>
                        <a:rPr lang="en-US" dirty="0" smtClean="0"/>
                        <a:t>2</a:t>
                      </a:r>
                      <a:endParaRPr lang="en-US" dirty="0"/>
                    </a:p>
                  </a:txBody>
                  <a:tcPr/>
                </a:tc>
              </a:tr>
              <a:tr h="370840">
                <a:tc>
                  <a:txBody>
                    <a:bodyPr/>
                    <a:lstStyle/>
                    <a:p>
                      <a:r>
                        <a:rPr lang="en-US" dirty="0" smtClean="0"/>
                        <a:t>Illinois</a:t>
                      </a:r>
                      <a:endParaRPr lang="en-US" dirty="0"/>
                    </a:p>
                  </a:txBody>
                  <a:tcPr/>
                </a:tc>
                <a:tc>
                  <a:txBody>
                    <a:bodyPr/>
                    <a:lstStyle/>
                    <a:p>
                      <a:r>
                        <a:rPr lang="en-US" dirty="0" smtClean="0"/>
                        <a:t>1</a:t>
                      </a:r>
                      <a:endParaRPr lang="en-US" dirty="0"/>
                    </a:p>
                  </a:txBody>
                  <a:tcPr/>
                </a:tc>
                <a:tc>
                  <a:txBody>
                    <a:bodyPr/>
                    <a:lstStyle/>
                    <a:p>
                      <a:endParaRPr lang="en-US" dirty="0"/>
                    </a:p>
                  </a:txBody>
                  <a:tcPr/>
                </a:tc>
              </a:tr>
              <a:tr h="370840">
                <a:tc>
                  <a:txBody>
                    <a:bodyPr/>
                    <a:lstStyle/>
                    <a:p>
                      <a:r>
                        <a:rPr lang="en-US" dirty="0" smtClean="0"/>
                        <a:t>Ohio</a:t>
                      </a:r>
                      <a:endParaRPr lang="en-US" dirty="0"/>
                    </a:p>
                  </a:txBody>
                  <a:tcPr/>
                </a:tc>
                <a:tc>
                  <a:txBody>
                    <a:bodyPr/>
                    <a:lstStyle/>
                    <a:p>
                      <a:r>
                        <a:rPr lang="en-US" dirty="0" smtClean="0"/>
                        <a:t>1</a:t>
                      </a:r>
                      <a:endParaRPr lang="en-US" dirty="0"/>
                    </a:p>
                  </a:txBody>
                  <a:tcPr/>
                </a:tc>
                <a:tc>
                  <a:txBody>
                    <a:bodyPr/>
                    <a:lstStyle/>
                    <a:p>
                      <a:endParaRPr lang="en-US" dirty="0"/>
                    </a:p>
                  </a:txBody>
                  <a:tcPr/>
                </a:tc>
              </a:tr>
              <a:tr h="370840">
                <a:tc>
                  <a:txBody>
                    <a:bodyPr/>
                    <a:lstStyle/>
                    <a:p>
                      <a:r>
                        <a:rPr lang="en-US" dirty="0" smtClean="0"/>
                        <a:t>Wisconsin</a:t>
                      </a:r>
                      <a:endParaRPr lang="en-US" dirty="0"/>
                    </a:p>
                  </a:txBody>
                  <a:tcPr>
                    <a:solidFill>
                      <a:srgbClr val="FF0000"/>
                    </a:solidFill>
                  </a:tcPr>
                </a:tc>
                <a:tc>
                  <a:txBody>
                    <a:bodyPr/>
                    <a:lstStyle/>
                    <a:p>
                      <a:r>
                        <a:rPr lang="en-US" dirty="0" smtClean="0"/>
                        <a:t>0</a:t>
                      </a:r>
                      <a:endParaRPr lang="en-US" dirty="0"/>
                    </a:p>
                  </a:txBody>
                  <a:tcPr>
                    <a:solidFill>
                      <a:srgbClr val="FF0000"/>
                    </a:solidFill>
                  </a:tcPr>
                </a:tc>
                <a:tc>
                  <a:txBody>
                    <a:bodyPr/>
                    <a:lstStyle/>
                    <a:p>
                      <a:r>
                        <a:rPr lang="en-US" dirty="0" smtClean="0"/>
                        <a:t>0</a:t>
                      </a:r>
                      <a:endParaRPr lang="en-US" dirty="0"/>
                    </a:p>
                  </a:txBody>
                  <a:tcPr>
                    <a:solidFill>
                      <a:srgbClr val="FF0000"/>
                    </a:solidFill>
                  </a:tcPr>
                </a:tc>
              </a:tr>
            </a:tbl>
          </a:graphicData>
        </a:graphic>
      </p:graphicFrame>
      <p:sp>
        <p:nvSpPr>
          <p:cNvPr id="6" name="TextBox 5"/>
          <p:cNvSpPr txBox="1"/>
          <p:nvPr/>
        </p:nvSpPr>
        <p:spPr>
          <a:xfrm>
            <a:off x="612557" y="1145220"/>
            <a:ext cx="7883371" cy="369332"/>
          </a:xfrm>
          <a:prstGeom prst="rect">
            <a:avLst/>
          </a:prstGeom>
          <a:noFill/>
        </p:spPr>
        <p:txBody>
          <a:bodyPr wrap="square" rtlCol="0">
            <a:spAutoFit/>
          </a:bodyPr>
          <a:lstStyle/>
          <a:p>
            <a:r>
              <a:rPr lang="en-US" b="1" dirty="0" smtClean="0"/>
              <a:t>States Reporting Influenza “Variant” Virus Detections—Sept. 16, 2013</a:t>
            </a:r>
            <a:endParaRPr lang="en-US" b="1" dirty="0"/>
          </a:p>
        </p:txBody>
      </p:sp>
      <p:sp>
        <p:nvSpPr>
          <p:cNvPr id="8" name="TextBox 7"/>
          <p:cNvSpPr txBox="1"/>
          <p:nvPr/>
        </p:nvSpPr>
        <p:spPr>
          <a:xfrm>
            <a:off x="994299" y="4811697"/>
            <a:ext cx="7510509" cy="923330"/>
          </a:xfrm>
          <a:prstGeom prst="rect">
            <a:avLst/>
          </a:prstGeom>
          <a:noFill/>
        </p:spPr>
        <p:txBody>
          <a:bodyPr wrap="square" rtlCol="0">
            <a:spAutoFit/>
          </a:bodyPr>
          <a:lstStyle/>
          <a:p>
            <a:pPr>
              <a:buFont typeface="Arial" pitchFamily="34" charset="0"/>
              <a:buChar char="•"/>
            </a:pPr>
            <a:r>
              <a:rPr lang="en-US" dirty="0" smtClean="0"/>
              <a:t>  Effective implementation of mitigation measures for fairs</a:t>
            </a:r>
          </a:p>
          <a:p>
            <a:pPr>
              <a:buFont typeface="Arial" pitchFamily="34" charset="0"/>
              <a:buChar char="•"/>
            </a:pPr>
            <a:r>
              <a:rPr lang="en-US" dirty="0"/>
              <a:t> </a:t>
            </a:r>
            <a:r>
              <a:rPr lang="en-US" dirty="0" smtClean="0"/>
              <a:t> Increased awareness of fair attendees</a:t>
            </a:r>
          </a:p>
          <a:p>
            <a:pPr>
              <a:buFont typeface="Arial" pitchFamily="34" charset="0"/>
              <a:buChar char="•"/>
            </a:pPr>
            <a:r>
              <a:rPr lang="en-US" dirty="0"/>
              <a:t> </a:t>
            </a:r>
            <a:r>
              <a:rPr lang="en-US" dirty="0" smtClean="0"/>
              <a:t> May represent decreased circulation in swine</a:t>
            </a:r>
          </a:p>
        </p:txBody>
      </p:sp>
      <p:sp>
        <p:nvSpPr>
          <p:cNvPr id="3" name="Slide Number Placeholder 2"/>
          <p:cNvSpPr>
            <a:spLocks noGrp="1"/>
          </p:cNvSpPr>
          <p:nvPr>
            <p:ph type="sldNum" sz="quarter" idx="10"/>
          </p:nvPr>
        </p:nvSpPr>
        <p:spPr/>
        <p:txBody>
          <a:bodyPr/>
          <a:lstStyle/>
          <a:p>
            <a:fld id="{4B4738E4-4F3B-41DE-9828-8E9C6C66FE48}"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SLHtemplate3a">
  <a:themeElements>
    <a:clrScheme name="WSLHtemplate3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SLHtemplate3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SLHtemplate3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SLHtemplate3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SLHtemplate3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SLHtemplate3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SLHtemplate3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SLHtemplate3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SLHtemplate3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SLHtemplate3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SLHtemplate3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SLHtemplate3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SLHtemplate3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SLHtemplate3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2900</TotalTime>
  <Words>4694</Words>
  <Application>Microsoft Office PowerPoint</Application>
  <PresentationFormat>On-screen Show (4:3)</PresentationFormat>
  <Paragraphs>768</Paragraphs>
  <Slides>51</Slides>
  <Notes>39</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Custom Design</vt:lpstr>
      <vt:lpstr>WSLHtemplate3a</vt:lpstr>
      <vt:lpstr>PowerPoint Presentation</vt:lpstr>
      <vt:lpstr>Objectives</vt:lpstr>
      <vt:lpstr>Influenza The Latest Information</vt:lpstr>
      <vt:lpstr>Influenza’s Gonna Continue to do What Influenza Does: Change! </vt:lpstr>
      <vt:lpstr>The Changeability of Influenza Antigenic Drift and Shift www.flu.gov</vt:lpstr>
      <vt:lpstr>PowerPoint Presentation</vt:lpstr>
      <vt:lpstr>“Year in Review”– Influenza in WI</vt:lpstr>
      <vt:lpstr>“Year in Review”– Severity</vt:lpstr>
      <vt:lpstr>H3N2 variant—where did it go?</vt:lpstr>
      <vt:lpstr>H7N9 —Emergence of a novel Avian Flu</vt:lpstr>
      <vt:lpstr>Geographic Distribution of human cases H7N9- Aug. 2013</vt:lpstr>
      <vt:lpstr>Public Health Response — H7N9</vt:lpstr>
      <vt:lpstr>Key Points — H7N9</vt:lpstr>
      <vt:lpstr>Middle Eastern Respiratory Syndrome-- MERS- Coronavirus</vt:lpstr>
      <vt:lpstr>Middle Eastern Respiratory Syndrome-- MERS- Coronavirus</vt:lpstr>
      <vt:lpstr>Middle Eastern Respiratory Syndrome-- MERS- Coronavirus</vt:lpstr>
      <vt:lpstr>B. pertussis, 2012-2013</vt:lpstr>
      <vt:lpstr>B. pertussis, 2012-2013</vt:lpstr>
      <vt:lpstr>U.S. Influenza Surveillance www.cdc.gov/flu/weekly</vt:lpstr>
      <vt:lpstr>Influenza Virologic Surveillance  Goals</vt:lpstr>
      <vt:lpstr>The Influenza Virologic Surveillance Right Size Project and  Roadmap - The Process</vt:lpstr>
      <vt:lpstr>PowerPoint Presentation</vt:lpstr>
      <vt:lpstr>The Influenza Virologic Surveillance  Right Size Roadmap www.aphl.org/Right-Size-Influenza</vt:lpstr>
      <vt:lpstr>Right Size Influenza Virologic  Surveillance Requirements</vt:lpstr>
      <vt:lpstr>The Importance of Partnerships and Communication in Influenza Surveillance</vt:lpstr>
      <vt:lpstr>How Can the PHL-Clinical Lab Partnership Benefit  Influenza Surveillance?</vt:lpstr>
      <vt:lpstr>How Can the PHL-Clinical Lab Partnership Benefit  Influenza Surveillance?</vt:lpstr>
      <vt:lpstr>Commercially Available FDA-cleared Molecular Assays for Influenza Viruses – More Tests http://www.cdc.gov/flu/professionals/diagnosis/molecular-assays.htm</vt:lpstr>
      <vt:lpstr>Commercially Available FDA-cleared Molecular Assays for Influenza Viruses -  More and More Labs Using Them </vt:lpstr>
      <vt:lpstr>How Can the PHL-Clinical Lab Partnership Benefit Influenza Surveillance?</vt:lpstr>
      <vt:lpstr>Guidance for Clinicians on the Use of Rapid Influenza Diagnostic Tests (RIDTs) http://www.cdc.gov/flu/professionals/diagnosis/clinician_guidance_ridt.htm</vt:lpstr>
      <vt:lpstr>Factors Influencing Results of RIDTs</vt:lpstr>
      <vt:lpstr>Further Guidance For the Use  of RIDTs http://www.jointcommission.org/siras.aspx</vt:lpstr>
      <vt:lpstr>Technology Advances With the RIDTs(I) Implications for Surveillance</vt:lpstr>
      <vt:lpstr>Technology Advances With the RIDTs(II) Implications for Surveillance</vt:lpstr>
      <vt:lpstr>How Can the PHL-Clinical Lab Partnership Benefit Influenza Surveillance?</vt:lpstr>
      <vt:lpstr>FDA-Cleared Molecular RVPs and Their Targets</vt:lpstr>
      <vt:lpstr>All That is “The Flu” is Not Influenza</vt:lpstr>
      <vt:lpstr>How Can the PHL-Clinical Lab Partnership Benefit Influenza Surveillance?</vt:lpstr>
      <vt:lpstr>Better Coordination of Data and Information Sharing? http://www.cdc.gov/flu/weekly/ http://www.cdc.gov/surveillance/nrevss/</vt:lpstr>
      <vt:lpstr>How Can the PHL-Clinical Lab Partnership Benefit Influenza Surveillance? Moving Forward </vt:lpstr>
      <vt:lpstr>Lab-based Surveillance Plan, 2013-2014</vt:lpstr>
      <vt:lpstr>Lab-based Surveillance Plan, 2013-2014</vt:lpstr>
      <vt:lpstr>Lab-based Surveillance Plan, 2013-2014</vt:lpstr>
      <vt:lpstr>Rapid Testing Sites/Antigen Detection 2013-2014 Season</vt:lpstr>
      <vt:lpstr>PCR Laboratories 2013-2014 Season</vt:lpstr>
      <vt:lpstr>Laboratory-based Surveillance, 2013-14</vt:lpstr>
      <vt:lpstr>PowerPoint Presentation</vt:lpstr>
      <vt:lpstr>Plan for Laboratory-Based Surveillance for Influenza, 2013-14</vt:lpstr>
      <vt:lpstr>Thank you!</vt:lpstr>
      <vt:lpstr>Food for thought…..</vt:lpstr>
    </vt:vector>
  </TitlesOfParts>
  <Company>WI State Lab of Hygiene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S Kaufmann-Buhler</dc:creator>
  <cp:lastModifiedBy>Bowles, Erin J</cp:lastModifiedBy>
  <cp:revision>170</cp:revision>
  <dcterms:created xsi:type="dcterms:W3CDTF">2007-11-07T16:55:18Z</dcterms:created>
  <dcterms:modified xsi:type="dcterms:W3CDTF">2013-09-20T18:06:29Z</dcterms:modified>
</cp:coreProperties>
</file>