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4" r:id="rId2"/>
  </p:sldMasterIdLst>
  <p:notesMasterIdLst>
    <p:notesMasterId r:id="rId43"/>
  </p:notesMasterIdLst>
  <p:handoutMasterIdLst>
    <p:handoutMasterId r:id="rId44"/>
  </p:handoutMasterIdLst>
  <p:sldIdLst>
    <p:sldId id="266" r:id="rId3"/>
    <p:sldId id="268" r:id="rId4"/>
    <p:sldId id="269" r:id="rId5"/>
    <p:sldId id="303" r:id="rId6"/>
    <p:sldId id="315" r:id="rId7"/>
    <p:sldId id="316" r:id="rId8"/>
    <p:sldId id="332" r:id="rId9"/>
    <p:sldId id="313" r:id="rId10"/>
    <p:sldId id="321" r:id="rId11"/>
    <p:sldId id="322" r:id="rId12"/>
    <p:sldId id="323" r:id="rId13"/>
    <p:sldId id="324" r:id="rId14"/>
    <p:sldId id="327" r:id="rId15"/>
    <p:sldId id="330" r:id="rId16"/>
    <p:sldId id="331" r:id="rId17"/>
    <p:sldId id="309" r:id="rId18"/>
    <p:sldId id="325" r:id="rId19"/>
    <p:sldId id="326" r:id="rId20"/>
    <p:sldId id="333" r:id="rId21"/>
    <p:sldId id="334" r:id="rId22"/>
    <p:sldId id="335" r:id="rId23"/>
    <p:sldId id="354" r:id="rId24"/>
    <p:sldId id="355" r:id="rId25"/>
    <p:sldId id="336" r:id="rId26"/>
    <p:sldId id="337" r:id="rId27"/>
    <p:sldId id="340" r:id="rId28"/>
    <p:sldId id="338" r:id="rId29"/>
    <p:sldId id="357" r:id="rId30"/>
    <p:sldId id="339" r:id="rId31"/>
    <p:sldId id="341" r:id="rId32"/>
    <p:sldId id="342" r:id="rId33"/>
    <p:sldId id="343" r:id="rId34"/>
    <p:sldId id="344" r:id="rId35"/>
    <p:sldId id="346" r:id="rId36"/>
    <p:sldId id="345" r:id="rId37"/>
    <p:sldId id="347" r:id="rId38"/>
    <p:sldId id="348" r:id="rId39"/>
    <p:sldId id="349" r:id="rId40"/>
    <p:sldId id="356" r:id="rId41"/>
    <p:sldId id="312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DBCA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336" y="-72"/>
      </p:cViewPr>
      <p:guideLst>
        <p:guide orient="horz" pos="2160"/>
        <p:guide orient="horz" pos="441"/>
        <p:guide pos="2880"/>
        <p:guide pos="6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792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96604B-719E-41F6-9C00-07F1B719D3FD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F5C4B4-D840-4AB4-B407-A763754477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940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F4CBCB0-8352-4374-8972-475A4BF75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976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8F991-88BA-41F3-98DB-4F8E19B6A3B2}" type="slidenum">
              <a:rPr lang="en-US"/>
              <a:pPr/>
              <a:t>1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of full frame graphic use title slide sparingly because too many of them will increase PP file size.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BB0EA-8687-4840-8DD6-167D3947A57D}" type="slidenum">
              <a:rPr lang="en-US"/>
              <a:pPr/>
              <a:t>2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CBCB0-8352-4374-8972-475A4BF759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16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CBCB0-8352-4374-8972-475A4BF759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893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CBCB0-8352-4374-8972-475A4BF759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944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CBCB0-8352-4374-8972-475A4BF759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66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SeaGre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7363" y="652463"/>
            <a:ext cx="8215312" cy="2322512"/>
          </a:xfrm>
        </p:spPr>
        <p:txBody>
          <a:bodyPr anchor="ctr" anchorCtr="1"/>
          <a:lstStyle>
            <a:lvl1pPr algn="ctr">
              <a:defRPr sz="40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3035300"/>
            <a:ext cx="5060950" cy="2603500"/>
          </a:xfrm>
        </p:spPr>
        <p:txBody>
          <a:bodyPr/>
          <a:lstStyle>
            <a:lvl1pPr marL="0" indent="0" algn="r"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63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212725"/>
            <a:ext cx="2062162" cy="5345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12725"/>
            <a:ext cx="6038850" cy="5345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75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48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636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03391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254125"/>
            <a:ext cx="1995488" cy="4291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9888" y="1254125"/>
            <a:ext cx="1997075" cy="4291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49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896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7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9899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6958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itchFamily="2" charset="2"/>
              <a:buChar char="v"/>
              <a:defRPr/>
            </a:lvl1pPr>
            <a:lvl2pPr marL="463550" indent="-176213">
              <a:buFont typeface="Wingdings" pitchFamily="2" charset="2"/>
              <a:buChar char="v"/>
              <a:defRPr/>
            </a:lvl2pPr>
            <a:lvl3pPr marL="741363" indent="-163513">
              <a:buFont typeface="Wingdings" pitchFamily="2" charset="2"/>
              <a:buChar char="v"/>
              <a:defRPr/>
            </a:lvl3pPr>
            <a:lvl4pPr marL="1033463" indent="-177800">
              <a:buFont typeface="Wingdings" pitchFamily="2" charset="2"/>
              <a:buChar char="v"/>
              <a:defRPr/>
            </a:lvl4pPr>
            <a:lvl5pPr marL="1327150" indent="-179388">
              <a:buFont typeface="Wingdings" pitchFamily="2" charset="2"/>
              <a:buChar char="v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0015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65820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810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6675" y="212725"/>
            <a:ext cx="1038225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0" y="212725"/>
            <a:ext cx="2962275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42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0279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096963"/>
            <a:ext cx="4046537" cy="4460875"/>
          </a:xfrm>
        </p:spPr>
        <p:txBody>
          <a:bodyPr/>
          <a:lstStyle>
            <a:lvl1pPr>
              <a:defRPr sz="2800"/>
            </a:lvl1pPr>
            <a:lvl2pPr marL="463550" indent="-176213">
              <a:buFont typeface="Wingdings" pitchFamily="2" charset="2"/>
              <a:buChar char="v"/>
              <a:defRPr sz="2400"/>
            </a:lvl2pPr>
            <a:lvl3pPr marL="741363" indent="-163513">
              <a:buFont typeface="Wingdings" pitchFamily="2" charset="2"/>
              <a:buChar char="v"/>
              <a:defRPr sz="2000"/>
            </a:lvl3pPr>
            <a:lvl4pPr marL="1033463" indent="-177800">
              <a:buFont typeface="Wingdings" pitchFamily="2" charset="2"/>
              <a:buChar char="v"/>
              <a:defRPr sz="1800"/>
            </a:lvl4pPr>
            <a:lvl5pPr marL="1327150" indent="-179388">
              <a:buFont typeface="Wingdings" pitchFamily="2" charset="2"/>
              <a:buChar char="v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6963"/>
            <a:ext cx="4046538" cy="4460875"/>
          </a:xfrm>
        </p:spPr>
        <p:txBody>
          <a:bodyPr/>
          <a:lstStyle>
            <a:lvl1pPr>
              <a:defRPr sz="2800"/>
            </a:lvl1pPr>
            <a:lvl2pPr marL="630237" indent="-342900">
              <a:buFont typeface="Wingdings" pitchFamily="2" charset="2"/>
              <a:buChar char="v"/>
              <a:defRPr sz="2400"/>
            </a:lvl2pPr>
            <a:lvl3pPr marL="920750" indent="-342900">
              <a:buFont typeface="Wingdings" pitchFamily="2" charset="2"/>
              <a:buChar char="v"/>
              <a:defRPr sz="2000"/>
            </a:lvl3pPr>
            <a:lvl4pPr marL="1141413" indent="-285750">
              <a:buFont typeface="Wingdings" pitchFamily="2" charset="2"/>
              <a:buChar char="v"/>
              <a:defRPr sz="1800"/>
            </a:lvl4pPr>
            <a:lvl5pPr marL="1433512" indent="-285750">
              <a:buFont typeface="Wingdings" pitchFamily="2" charset="2"/>
              <a:buChar char="v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673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463550" indent="-176213">
              <a:buFont typeface="Wingdings" pitchFamily="2" charset="2"/>
              <a:buChar char="v"/>
              <a:defRPr sz="2000"/>
            </a:lvl2pPr>
            <a:lvl3pPr marL="741363" indent="-163513">
              <a:buFont typeface="Wingdings" pitchFamily="2" charset="2"/>
              <a:buChar char="v"/>
              <a:defRPr sz="1800"/>
            </a:lvl3pPr>
            <a:lvl4pPr marL="1033463" indent="-177800">
              <a:buFont typeface="Wingdings" pitchFamily="2" charset="2"/>
              <a:buChar char="v"/>
              <a:defRPr sz="1600"/>
            </a:lvl4pPr>
            <a:lvl5pPr marL="1327150" indent="-179388">
              <a:buFont typeface="Wingdings" pitchFamily="2" charset="2"/>
              <a:buChar char="v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463550" indent="-176213">
              <a:buFont typeface="Wingdings" pitchFamily="2" charset="2"/>
              <a:buChar char="v"/>
              <a:defRPr sz="2000"/>
            </a:lvl2pPr>
            <a:lvl3pPr marL="741363" indent="-163513">
              <a:buFont typeface="Wingdings" pitchFamily="2" charset="2"/>
              <a:buChar char="v"/>
              <a:defRPr sz="1800"/>
            </a:lvl3pPr>
            <a:lvl4pPr marL="1033463" indent="-177800">
              <a:buFont typeface="Wingdings" pitchFamily="2" charset="2"/>
              <a:buChar char="v"/>
              <a:defRPr sz="1600"/>
            </a:lvl4pPr>
            <a:lvl5pPr marL="1327150" indent="-179388">
              <a:buFont typeface="Wingdings" pitchFamily="2" charset="2"/>
              <a:buChar char="v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965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62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375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9655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0586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 descr="SeaGreen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1013" y="212725"/>
            <a:ext cx="824388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1096963"/>
            <a:ext cx="8245475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r" rtl="0" eaLnBrk="1" fontAlgn="base" hangingPunct="1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2pPr>
      <a:lvl3pPr algn="r" rtl="0" eaLnBrk="1" fontAlgn="base" hangingPunct="1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3pPr>
      <a:lvl4pPr algn="r" rtl="0" eaLnBrk="1" fontAlgn="base" hangingPunct="1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4pPr>
      <a:lvl5pPr algn="r" rtl="0" eaLnBrk="1" fontAlgn="base" hangingPunct="1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5pPr>
      <a:lvl6pPr marL="457200" algn="r" rtl="0" eaLnBrk="1" fontAlgn="base" hangingPunct="1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6pPr>
      <a:lvl7pPr marL="914400" algn="r" rtl="0" eaLnBrk="1" fontAlgn="base" hangingPunct="1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7pPr>
      <a:lvl8pPr marL="1371600" algn="r" rtl="0" eaLnBrk="1" fontAlgn="base" hangingPunct="1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8pPr>
      <a:lvl9pPr marL="1828800" algn="r" rtl="0" eaLnBrk="1" fontAlgn="base" hangingPunct="1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9pPr>
    </p:titleStyle>
    <p:bodyStyle>
      <a:lvl1pPr marL="173038" indent="-173038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Trebuchet MS" pitchFamily="34" charset="0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463550" indent="-17621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90000"/>
        <a:buFont typeface="Trebuchet MS" pitchFamily="34" charset="0"/>
        <a:buChar char="●"/>
        <a:defRPr sz="2800">
          <a:solidFill>
            <a:schemeClr val="bg2"/>
          </a:solidFill>
          <a:latin typeface="+mn-lt"/>
        </a:defRPr>
      </a:lvl2pPr>
      <a:lvl3pPr marL="741363" indent="-163513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Trebuchet MS" pitchFamily="34" charset="0"/>
        <a:buChar char="●"/>
        <a:defRPr sz="2400">
          <a:solidFill>
            <a:schemeClr val="bg2"/>
          </a:solidFill>
          <a:latin typeface="+mn-lt"/>
        </a:defRPr>
      </a:lvl3pPr>
      <a:lvl4pPr marL="1033463" indent="-17780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90000"/>
        <a:buFont typeface="Trebuchet MS" pitchFamily="34" charset="0"/>
        <a:buChar char="●"/>
        <a:defRPr sz="2000">
          <a:solidFill>
            <a:schemeClr val="bg2"/>
          </a:solidFill>
          <a:latin typeface="+mn-lt"/>
        </a:defRPr>
      </a:lvl4pPr>
      <a:lvl5pPr marL="1327150" indent="-179388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Trebuchet MS" pitchFamily="34" charset="0"/>
        <a:buChar char="●"/>
        <a:defRPr>
          <a:solidFill>
            <a:schemeClr val="bg2"/>
          </a:solidFill>
          <a:latin typeface="+mn-lt"/>
        </a:defRPr>
      </a:lvl5pPr>
      <a:lvl6pPr marL="1784350" indent="-179388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Trebuchet MS" pitchFamily="34" charset="0"/>
        <a:buChar char="●"/>
        <a:defRPr>
          <a:solidFill>
            <a:schemeClr val="bg2"/>
          </a:solidFill>
          <a:latin typeface="+mn-lt"/>
        </a:defRPr>
      </a:lvl6pPr>
      <a:lvl7pPr marL="2241550" indent="-179388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Trebuchet MS" pitchFamily="34" charset="0"/>
        <a:buChar char="●"/>
        <a:defRPr>
          <a:solidFill>
            <a:schemeClr val="bg2"/>
          </a:solidFill>
          <a:latin typeface="+mn-lt"/>
        </a:defRPr>
      </a:lvl7pPr>
      <a:lvl8pPr marL="2698750" indent="-179388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Trebuchet MS" pitchFamily="34" charset="0"/>
        <a:buChar char="●"/>
        <a:defRPr>
          <a:solidFill>
            <a:schemeClr val="bg2"/>
          </a:solidFill>
          <a:latin typeface="+mn-lt"/>
        </a:defRPr>
      </a:lvl8pPr>
      <a:lvl9pPr marL="3155950" indent="-179388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Trebuchet MS" pitchFamily="34" charset="0"/>
        <a:buChar char="●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4" name="Picture 14" descr="SeaGreen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0" y="212725"/>
            <a:ext cx="41529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1254125"/>
            <a:ext cx="4144963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fontAlgn="base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2pPr>
      <a:lvl3pPr algn="l" rtl="0" fontAlgn="base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3pPr>
      <a:lvl4pPr algn="l" rtl="0" fontAlgn="base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4pPr>
      <a:lvl5pPr algn="l" rtl="0" fontAlgn="base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5pPr>
      <a:lvl6pPr marL="457200" algn="l" rtl="0" fontAlgn="base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6pPr>
      <a:lvl7pPr marL="914400" algn="l" rtl="0" fontAlgn="base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7pPr>
      <a:lvl8pPr marL="1371600" algn="l" rtl="0" fontAlgn="base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8pPr>
      <a:lvl9pPr marL="1828800" algn="l" rtl="0" fontAlgn="base">
        <a:spcBef>
          <a:spcPct val="2500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9pPr>
    </p:titleStyle>
    <p:bodyStyle>
      <a:lvl1pPr marL="173038" indent="-173038" algn="l" rtl="0" fontAlgn="base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Trebuchet MS" pitchFamily="34" charset="0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463550" indent="-176213" algn="l" rtl="0" fontAlgn="base">
        <a:spcBef>
          <a:spcPct val="25000"/>
        </a:spcBef>
        <a:spcAft>
          <a:spcPct val="0"/>
        </a:spcAft>
        <a:buClr>
          <a:schemeClr val="accent2"/>
        </a:buClr>
        <a:buSzPct val="90000"/>
        <a:buFont typeface="Trebuchet MS" pitchFamily="34" charset="0"/>
        <a:buChar char="●"/>
        <a:defRPr sz="2400">
          <a:solidFill>
            <a:schemeClr val="bg2"/>
          </a:solidFill>
          <a:latin typeface="+mn-lt"/>
        </a:defRPr>
      </a:lvl2pPr>
      <a:lvl3pPr marL="741363" indent="-163513" algn="l" rtl="0" fontAlgn="base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Trebuchet MS" pitchFamily="34" charset="0"/>
        <a:buChar char="●"/>
        <a:defRPr sz="2000">
          <a:solidFill>
            <a:schemeClr val="bg2"/>
          </a:solidFill>
          <a:latin typeface="+mn-lt"/>
        </a:defRPr>
      </a:lvl3pPr>
      <a:lvl4pPr marL="1033463" indent="-177800" algn="l" rtl="0" fontAlgn="base">
        <a:spcBef>
          <a:spcPct val="25000"/>
        </a:spcBef>
        <a:spcAft>
          <a:spcPct val="0"/>
        </a:spcAft>
        <a:buClr>
          <a:schemeClr val="accent2"/>
        </a:buClr>
        <a:buSzPct val="90000"/>
        <a:buFont typeface="Trebuchet MS" pitchFamily="34" charset="0"/>
        <a:buChar char="●"/>
        <a:defRPr>
          <a:solidFill>
            <a:schemeClr val="bg2"/>
          </a:solidFill>
          <a:latin typeface="+mn-lt"/>
        </a:defRPr>
      </a:lvl4pPr>
      <a:lvl5pPr marL="1327150" indent="-179388" algn="l" rtl="0" fontAlgn="base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Trebuchet MS" pitchFamily="34" charset="0"/>
        <a:buChar char="●"/>
        <a:defRPr sz="1600">
          <a:solidFill>
            <a:schemeClr val="bg2"/>
          </a:solidFill>
          <a:latin typeface="+mn-lt"/>
        </a:defRPr>
      </a:lvl5pPr>
      <a:lvl6pPr marL="1784350" indent="-179388" algn="l" rtl="0" fontAlgn="base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Trebuchet MS" pitchFamily="34" charset="0"/>
        <a:buChar char="●"/>
        <a:defRPr sz="1600">
          <a:solidFill>
            <a:schemeClr val="bg2"/>
          </a:solidFill>
          <a:latin typeface="+mn-lt"/>
        </a:defRPr>
      </a:lvl6pPr>
      <a:lvl7pPr marL="2241550" indent="-179388" algn="l" rtl="0" fontAlgn="base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Trebuchet MS" pitchFamily="34" charset="0"/>
        <a:buChar char="●"/>
        <a:defRPr sz="1600">
          <a:solidFill>
            <a:schemeClr val="bg2"/>
          </a:solidFill>
          <a:latin typeface="+mn-lt"/>
        </a:defRPr>
      </a:lvl7pPr>
      <a:lvl8pPr marL="2698750" indent="-179388" algn="l" rtl="0" fontAlgn="base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Trebuchet MS" pitchFamily="34" charset="0"/>
        <a:buChar char="●"/>
        <a:defRPr sz="1600">
          <a:solidFill>
            <a:schemeClr val="bg2"/>
          </a:solidFill>
          <a:latin typeface="+mn-lt"/>
        </a:defRPr>
      </a:lvl8pPr>
      <a:lvl9pPr marL="3155950" indent="-179388" algn="l" rtl="0" fontAlgn="base">
        <a:spcBef>
          <a:spcPct val="25000"/>
        </a:spcBef>
        <a:spcAft>
          <a:spcPct val="0"/>
        </a:spcAft>
        <a:buClr>
          <a:schemeClr val="accent1"/>
        </a:buClr>
        <a:buSzPct val="90000"/>
        <a:buFont typeface="Trebuchet MS" pitchFamily="34" charset="0"/>
        <a:buChar char="●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healthlab.ca/wp-content/uploads/2012/10/GTS-Anti-HBs-Chart-1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www.cdc.gov/immigrantrefugeehealth/guidelines/domestic/viral-hepatitis-figure4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epatitis/hcv/labtesting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ABC’s (and D &amp; E’s) of the Viral Hepatitides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4519" y="3035300"/>
            <a:ext cx="4836331" cy="2603500"/>
          </a:xfrm>
        </p:spPr>
        <p:txBody>
          <a:bodyPr/>
          <a:lstStyle/>
          <a:p>
            <a:r>
              <a:rPr lang="en-US" dirty="0" smtClean="0"/>
              <a:t>Thomas Novicki PhD DABMM</a:t>
            </a:r>
          </a:p>
          <a:p>
            <a:r>
              <a:rPr lang="en-US" dirty="0" smtClean="0"/>
              <a:t>Clinical Microbiologist</a:t>
            </a:r>
          </a:p>
          <a:p>
            <a:r>
              <a:rPr lang="en-US" dirty="0" smtClean="0"/>
              <a:t>Division of Laboratory Medicine</a:t>
            </a:r>
          </a:p>
          <a:p>
            <a:r>
              <a:rPr lang="en-US" dirty="0" smtClean="0"/>
              <a:t>novicki.thomas@marshfieldclinic.org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 Diagnosis </a:t>
            </a:r>
            <a:r>
              <a:rPr lang="en-US" dirty="0"/>
              <a:t>	</a:t>
            </a:r>
            <a:fld id="{54746CE0-1F18-4F84-92FC-45810E328F5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IgM detection is required for diagnosis; many commercial assays are available.</a:t>
            </a:r>
          </a:p>
          <a:p>
            <a:r>
              <a:rPr lang="en-US" dirty="0" smtClean="0"/>
              <a:t>Total/IgG anti-HAV assays assess immune status only, since IgG anti-HAV persists for decades.</a:t>
            </a:r>
          </a:p>
          <a:p>
            <a:pPr lvl="1"/>
            <a:r>
              <a:rPr lang="en-US" dirty="0" smtClean="0"/>
              <a:t>While a positive result indicates immunity, commercial assays don’t reliably detect vaccine-induced immunity.</a:t>
            </a:r>
          </a:p>
          <a:p>
            <a:r>
              <a:rPr lang="en-US" dirty="0"/>
              <a:t>A</a:t>
            </a:r>
            <a:r>
              <a:rPr lang="en-US" dirty="0" smtClean="0"/>
              <a:t>ntigen detection and nucleic acid amplification tests (NAAT) are not commercially available, and HAV is not cultivable.</a:t>
            </a:r>
          </a:p>
        </p:txBody>
      </p:sp>
    </p:spTree>
    <p:extLst>
      <p:ext uri="{BB962C8B-B14F-4D97-AF65-F5344CB8AC3E}">
        <p14:creationId xmlns:p14="http://schemas.microsoft.com/office/powerpoint/2010/main" xmlns="" val="1958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HEV Diagnosis </a:t>
            </a:r>
            <a:r>
              <a:rPr lang="en-US" dirty="0"/>
              <a:t>	</a:t>
            </a:r>
            <a:fld id="{54746CE0-1F18-4F84-92FC-45810E328F5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IVD assays not available. At least one commercial reference lab and the CDC offers anti-HEV antibody testing: IgM detection is the key to diagnosis. </a:t>
            </a:r>
          </a:p>
          <a:p>
            <a:r>
              <a:rPr lang="en-US" dirty="0" smtClean="0"/>
              <a:t>CDC also performs RT-PCR and genotyping. </a:t>
            </a:r>
          </a:p>
          <a:p>
            <a:r>
              <a:rPr lang="en-US" dirty="0"/>
              <a:t>Virus is not cultivable.</a:t>
            </a:r>
          </a:p>
          <a:p>
            <a:r>
              <a:rPr lang="en-US" dirty="0" smtClean="0"/>
              <a:t>Best approach? Contact the WI DPH or WSLH if HEV is suspected.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25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HBV/HDV Diagnosis		</a:t>
            </a:r>
            <a:fld id="{FFA0A3BD-52DD-4506-B873-5905871F8E5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diagnosis of HBV &amp; HDV is more complex due to acute and chronic phases of infection.</a:t>
            </a:r>
          </a:p>
          <a:p>
            <a:pPr lvl="1"/>
            <a:r>
              <a:rPr lang="en-US" dirty="0" smtClean="0"/>
              <a:t>Diagnosis initially made by detection of viral Ag &amp; Ab.</a:t>
            </a:r>
            <a:endParaRPr lang="en-US" dirty="0"/>
          </a:p>
          <a:p>
            <a:pPr lvl="1"/>
            <a:r>
              <a:rPr lang="en-US" dirty="0" smtClean="0"/>
              <a:t>Staging </a:t>
            </a:r>
            <a:r>
              <a:rPr lang="en-US" dirty="0"/>
              <a:t>and monitoring </a:t>
            </a:r>
            <a:r>
              <a:rPr lang="en-US" dirty="0" smtClean="0"/>
              <a:t>therapy also uses quantitative nucleic acid amplification testing (NAAT; i.e</a:t>
            </a:r>
            <a:r>
              <a:rPr lang="en-US" dirty="0"/>
              <a:t>. ‘viral load</a:t>
            </a:r>
            <a:r>
              <a:rPr lang="en-US" dirty="0" smtClean="0"/>
              <a:t>’).</a:t>
            </a:r>
          </a:p>
          <a:p>
            <a:r>
              <a:rPr lang="en-US" dirty="0" smtClean="0"/>
              <a:t>In contrast to HCV, HBV </a:t>
            </a:r>
            <a:r>
              <a:rPr lang="en-US" dirty="0"/>
              <a:t>genotyping is not routinely done to begin </a:t>
            </a:r>
            <a:r>
              <a:rPr lang="en-US" dirty="0" smtClean="0"/>
              <a:t>therapy.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4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HBV Ag/</a:t>
            </a:r>
            <a:r>
              <a:rPr lang="en-US" dirty="0" err="1" smtClean="0"/>
              <a:t>Ab</a:t>
            </a:r>
            <a:r>
              <a:rPr lang="en-US" dirty="0" smtClean="0"/>
              <a:t> Detection: The Players</a:t>
            </a:r>
            <a:r>
              <a:rPr lang="en-US" dirty="0"/>
              <a:t>		</a:t>
            </a:r>
            <a:fld id="{FFA0A3BD-52DD-4506-B873-5905871F8E54}" type="slidenum">
              <a:rPr lang="en-US"/>
              <a:pPr/>
              <a:t>13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8300999"/>
              </p:ext>
            </p:extLst>
          </p:nvPr>
        </p:nvGraphicFramePr>
        <p:xfrm>
          <a:off x="1235762" y="1588283"/>
          <a:ext cx="68869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2689"/>
                <a:gridCol w="19742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Ag/</a:t>
                      </a:r>
                      <a:r>
                        <a:rPr lang="en-US" dirty="0" err="1" smtClean="0"/>
                        <a:t>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Abbreviation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Hepatitis B surface antigen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HBsAg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Hepatitis</a:t>
                      </a:r>
                      <a:r>
                        <a:rPr lang="en-US" baseline="0" dirty="0" smtClean="0"/>
                        <a:t> B core antigen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Not detectable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Hepatitis B</a:t>
                      </a:r>
                      <a:r>
                        <a:rPr lang="en-US" baseline="0" dirty="0" smtClean="0"/>
                        <a:t> e antigen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HBeAg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Anti-</a:t>
                      </a:r>
                      <a:r>
                        <a:rPr lang="en-US" dirty="0" err="1" smtClean="0"/>
                        <a:t>HBsAg</a:t>
                      </a:r>
                      <a:r>
                        <a:rPr lang="en-US" dirty="0" smtClean="0"/>
                        <a:t> antibody (Total)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Anti-HBs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Anti-</a:t>
                      </a:r>
                      <a:r>
                        <a:rPr lang="en-US" dirty="0" err="1" smtClean="0"/>
                        <a:t>HBcAg</a:t>
                      </a:r>
                      <a:r>
                        <a:rPr lang="en-US" dirty="0" smtClean="0"/>
                        <a:t> antibody</a:t>
                      </a:r>
                      <a:r>
                        <a:rPr lang="en-US" baseline="0" dirty="0" smtClean="0"/>
                        <a:t> (IgM &amp;Total)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Anti-</a:t>
                      </a:r>
                      <a:r>
                        <a:rPr lang="en-US" dirty="0" err="1" smtClean="0"/>
                        <a:t>HBc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Anti-</a:t>
                      </a:r>
                      <a:r>
                        <a:rPr lang="en-US" dirty="0" err="1" smtClean="0"/>
                        <a:t>HBeAg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antibody (Total)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Anti-</a:t>
                      </a:r>
                      <a:r>
                        <a:rPr lang="en-US" dirty="0" err="1" smtClean="0"/>
                        <a:t>HBe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03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Serology of HBV Acute and Chronic Infection</a:t>
            </a:r>
            <a:r>
              <a:rPr lang="en-US" dirty="0"/>
              <a:t>	</a:t>
            </a:r>
            <a:fld id="{FFA0A3BD-52DD-4506-B873-5905871F8E54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647" y="2019870"/>
            <a:ext cx="3537095" cy="2641031"/>
          </a:xfrm>
        </p:spPr>
      </p:pic>
      <p:sp>
        <p:nvSpPr>
          <p:cNvPr id="14" name="TextBox 13"/>
          <p:cNvSpPr txBox="1"/>
          <p:nvPr/>
        </p:nvSpPr>
        <p:spPr>
          <a:xfrm>
            <a:off x="682388" y="4872251"/>
            <a:ext cx="8147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  <a:hlinkClick r:id="rId3"/>
              </a:rPr>
              <a:t>http://publichealthlab.ca/wp-content/uploads/2012/10/GTS-Anti-HBs-Chart-1.jpg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  <a:hlinkClick r:id="rId4"/>
              </a:rPr>
              <a:t>http://www.cdc.gov/immigrantrefugeehealth/guidelines/domestic/viral-hepatitis-figure4.html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accessed 02/27/2013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7208" y="1927694"/>
            <a:ext cx="4732889" cy="2721641"/>
          </a:xfrm>
        </p:spPr>
      </p:pic>
      <p:cxnSp>
        <p:nvCxnSpPr>
          <p:cNvPr id="21" name="Straight Arrow Connector 20"/>
          <p:cNvCxnSpPr/>
          <p:nvPr/>
        </p:nvCxnSpPr>
        <p:spPr>
          <a:xfrm flipV="1">
            <a:off x="5250901" y="2510735"/>
            <a:ext cx="0" cy="1679944"/>
          </a:xfrm>
          <a:prstGeom prst="straightConnector1">
            <a:avLst/>
          </a:prstGeom>
          <a:ln w="19050">
            <a:solidFill>
              <a:srgbClr val="C00000"/>
            </a:solidFill>
            <a:prstDash val="lgDash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555851" y="2534485"/>
            <a:ext cx="0" cy="1679944"/>
          </a:xfrm>
          <a:prstGeom prst="straightConnector1">
            <a:avLst/>
          </a:prstGeom>
          <a:ln w="19050">
            <a:solidFill>
              <a:srgbClr val="C00000"/>
            </a:solidFill>
            <a:prstDash val="lgDash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23326" y="2019869"/>
            <a:ext cx="3383280" cy="21945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47553" y="1650537"/>
            <a:ext cx="114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Acute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7557" y="1650537"/>
            <a:ext cx="114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Chronic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89413" y="2125683"/>
            <a:ext cx="855207" cy="201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7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HBV Serological Tests	 </a:t>
            </a:r>
            <a:r>
              <a:rPr lang="en-US" dirty="0"/>
              <a:t>	</a:t>
            </a:r>
            <a:fld id="{FFA0A3BD-52DD-4506-B873-5905871F8E5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Primary Markers</a:t>
            </a:r>
          </a:p>
          <a:p>
            <a:pPr lvl="1" algn="ctr"/>
            <a:r>
              <a:rPr lang="en-US" dirty="0" err="1" smtClean="0"/>
              <a:t>HBsAg</a:t>
            </a:r>
            <a:r>
              <a:rPr lang="en-US" dirty="0" smtClean="0"/>
              <a:t>   Indicates ongoing infection, acute or chronic.</a:t>
            </a:r>
          </a:p>
          <a:p>
            <a:pPr marL="287337" lvl="1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OR</a:t>
            </a:r>
            <a:endParaRPr lang="en-US" dirty="0" smtClean="0"/>
          </a:p>
          <a:p>
            <a:pPr lvl="1" algn="ctr"/>
            <a:r>
              <a:rPr lang="en-US" dirty="0"/>
              <a:t>Anti-HBs   Indicates resolved infection. Alone, a marker of vaccination (</a:t>
            </a:r>
            <a:r>
              <a:rPr lang="en-US" u="sng" dirty="0"/>
              <a:t>&gt;</a:t>
            </a:r>
            <a:r>
              <a:rPr lang="en-US" dirty="0"/>
              <a:t> 10mIU/mL considered protective</a:t>
            </a:r>
            <a:r>
              <a:rPr lang="en-US" dirty="0" smtClean="0"/>
              <a:t>).</a:t>
            </a:r>
          </a:p>
          <a:p>
            <a:pPr marL="287337" lvl="1" indent="0" algn="ctr">
              <a:buNone/>
            </a:pPr>
            <a:endParaRPr lang="en-US" dirty="0"/>
          </a:p>
          <a:p>
            <a:pPr lvl="1" algn="ctr"/>
            <a:r>
              <a:rPr lang="en-US" dirty="0" smtClean="0"/>
              <a:t>IgM anti-</a:t>
            </a:r>
            <a:r>
              <a:rPr lang="en-US" dirty="0" err="1" smtClean="0"/>
              <a:t>HBc</a:t>
            </a:r>
            <a:r>
              <a:rPr lang="en-US" dirty="0" smtClean="0"/>
              <a:t>   Indicates acute infection.</a:t>
            </a:r>
          </a:p>
          <a:p>
            <a:pPr marL="287337" lvl="1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REPLACED BY</a:t>
            </a:r>
            <a:endParaRPr lang="en-US" dirty="0" smtClean="0"/>
          </a:p>
          <a:p>
            <a:pPr lvl="1" algn="ctr"/>
            <a:r>
              <a:rPr lang="en-US" dirty="0" smtClean="0"/>
              <a:t>Total anti-</a:t>
            </a:r>
            <a:r>
              <a:rPr lang="en-US" dirty="0" err="1" smtClean="0"/>
              <a:t>HBc</a:t>
            </a:r>
            <a:r>
              <a:rPr lang="en-US" dirty="0"/>
              <a:t> </a:t>
            </a:r>
            <a:r>
              <a:rPr lang="en-US" dirty="0" smtClean="0"/>
              <a:t>  Denotes evolved infection; does not differentiate chronic vs. resolved infection.</a:t>
            </a:r>
          </a:p>
          <a:p>
            <a:pPr marL="287337" lvl="1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Secondary Markers</a:t>
            </a:r>
          </a:p>
          <a:p>
            <a:pPr lvl="1" algn="ctr"/>
            <a:r>
              <a:rPr lang="en-US" dirty="0" err="1" smtClean="0"/>
              <a:t>HBeAg</a:t>
            </a:r>
            <a:r>
              <a:rPr lang="en-US" dirty="0" smtClean="0"/>
              <a:t>   Indicates rapid viral replication, high infectivity.</a:t>
            </a:r>
          </a:p>
          <a:p>
            <a:pPr marL="287337" lvl="1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REPLACED BY</a:t>
            </a:r>
          </a:p>
          <a:p>
            <a:pPr lvl="1" algn="ctr"/>
            <a:r>
              <a:rPr lang="en-US" dirty="0" smtClean="0"/>
              <a:t>Anti-</a:t>
            </a:r>
            <a:r>
              <a:rPr lang="en-US" dirty="0" err="1" smtClean="0"/>
              <a:t>Hbe</a:t>
            </a:r>
            <a:r>
              <a:rPr lang="en-US" dirty="0"/>
              <a:t> </a:t>
            </a:r>
            <a:r>
              <a:rPr lang="en-US" dirty="0" smtClean="0"/>
              <a:t>  Seen in resolved acute &amp; inactive chronic infection.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4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HBV Markers: A Closer Look</a:t>
            </a:r>
            <a:r>
              <a:rPr lang="en-US" dirty="0"/>
              <a:t>	</a:t>
            </a:r>
            <a:fld id="{E00443F3-DB05-4B41-87E9-646725FF248C}" type="slidenum">
              <a:rPr lang="en-US"/>
              <a:pPr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7128984"/>
              </p:ext>
            </p:extLst>
          </p:nvPr>
        </p:nvGraphicFramePr>
        <p:xfrm>
          <a:off x="382137" y="987568"/>
          <a:ext cx="835262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410"/>
                <a:gridCol w="63462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 (Stage)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Positive Lab Findings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Immune 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u="sng" dirty="0" err="1" smtClean="0"/>
                        <a:t>HBsAg</a:t>
                      </a:r>
                      <a:r>
                        <a:rPr lang="en-US" u="sng" dirty="0" smtClean="0"/>
                        <a:t>,  Total anti-</a:t>
                      </a:r>
                      <a:r>
                        <a:rPr lang="en-US" u="sng" dirty="0" err="1" smtClean="0"/>
                        <a:t>HBc</a:t>
                      </a:r>
                      <a:r>
                        <a:rPr lang="en-US" dirty="0" smtClean="0"/>
                        <a:t>,  </a:t>
                      </a:r>
                      <a:r>
                        <a:rPr lang="en-US" dirty="0" err="1" smtClean="0"/>
                        <a:t>HBeAg</a:t>
                      </a:r>
                      <a:r>
                        <a:rPr lang="en-US" dirty="0" smtClean="0"/>
                        <a:t>,  </a:t>
                      </a:r>
                      <a:r>
                        <a:rPr lang="en-US" dirty="0" smtClean="0">
                          <a:sym typeface="Symbol"/>
                        </a:rPr>
                        <a:t>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dirty="0" smtClean="0"/>
                        <a:t>HBV DNA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Immune Clearance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u="sng" dirty="0" err="1" smtClean="0"/>
                        <a:t>HBsAg</a:t>
                      </a:r>
                      <a:r>
                        <a:rPr lang="en-US" u="sng" dirty="0" smtClean="0"/>
                        <a:t>,</a:t>
                      </a:r>
                      <a:r>
                        <a:rPr lang="en-US" u="sng" baseline="0" dirty="0" smtClean="0"/>
                        <a:t>  Total anti-</a:t>
                      </a:r>
                      <a:r>
                        <a:rPr lang="en-US" u="sng" baseline="0" dirty="0" err="1" smtClean="0"/>
                        <a:t>HBc</a:t>
                      </a:r>
                      <a:r>
                        <a:rPr lang="en-US" baseline="0" dirty="0" smtClean="0"/>
                        <a:t>,  </a:t>
                      </a:r>
                      <a:r>
                        <a:rPr lang="en-US" baseline="0" dirty="0" err="1" smtClean="0"/>
                        <a:t>HBeAg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dirty="0" smtClean="0">
                          <a:sym typeface="Symbol"/>
                        </a:rPr>
                        <a:t> </a:t>
                      </a:r>
                      <a:r>
                        <a:rPr lang="en-US" baseline="0" dirty="0" smtClean="0"/>
                        <a:t>HBV DNA, </a:t>
                      </a:r>
                      <a:r>
                        <a:rPr lang="en-US" dirty="0" smtClean="0">
                          <a:sym typeface="Symbol"/>
                        </a:rPr>
                        <a:t> </a:t>
                      </a:r>
                      <a:r>
                        <a:rPr lang="en-US" dirty="0" smtClean="0"/>
                        <a:t>transaminases, abnormal liver histology </a:t>
                      </a:r>
                      <a:endParaRPr lang="en-US" baseline="0" dirty="0" smtClean="0"/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Inactive 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u="sng" dirty="0" err="1" smtClean="0"/>
                        <a:t>HBsAg</a:t>
                      </a:r>
                      <a:r>
                        <a:rPr lang="en-US" u="sng" dirty="0" smtClean="0"/>
                        <a:t>,  Total anti-</a:t>
                      </a:r>
                      <a:r>
                        <a:rPr lang="en-US" u="sng" dirty="0" err="1" smtClean="0"/>
                        <a:t>HBc</a:t>
                      </a:r>
                      <a:r>
                        <a:rPr lang="en-US" dirty="0" smtClean="0"/>
                        <a:t>, anti-</a:t>
                      </a:r>
                      <a:r>
                        <a:rPr lang="en-US" dirty="0" err="1" smtClean="0"/>
                        <a:t>HBe</a:t>
                      </a:r>
                      <a:r>
                        <a:rPr lang="en-US" dirty="0" smtClean="0"/>
                        <a:t>,  (T</a:t>
                      </a:r>
                      <a:r>
                        <a:rPr lang="en-US" baseline="0" dirty="0" smtClean="0"/>
                        <a:t>ransaminases may flare)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(Occult hepatitis B)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400" b="1" u="sng" dirty="0" smtClean="0"/>
                        <a:t>+</a:t>
                      </a:r>
                      <a:r>
                        <a:rPr lang="en-US" u="none" dirty="0" smtClean="0"/>
                        <a:t> findings for Total</a:t>
                      </a:r>
                      <a:r>
                        <a:rPr lang="en-US" u="none" baseline="0" dirty="0" smtClean="0"/>
                        <a:t> anti-</a:t>
                      </a:r>
                      <a:r>
                        <a:rPr lang="en-US" u="none" baseline="0" dirty="0" err="1" smtClean="0"/>
                        <a:t>HBc</a:t>
                      </a:r>
                      <a:r>
                        <a:rPr lang="en-US" u="none" baseline="0" dirty="0" smtClean="0"/>
                        <a:t>, </a:t>
                      </a:r>
                      <a:r>
                        <a:rPr lang="en-US" dirty="0" smtClean="0">
                          <a:sym typeface="Symbol"/>
                        </a:rPr>
                        <a:t> </a:t>
                      </a:r>
                      <a:r>
                        <a:rPr lang="en-US" baseline="0" dirty="0" smtClean="0"/>
                        <a:t>transaminases, abnormal liver histology. HBV DNA detectable only by sensitive research assays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Isolated Anti-</a:t>
                      </a:r>
                      <a:r>
                        <a:rPr lang="en-US" dirty="0" err="1" smtClean="0"/>
                        <a:t>HBc</a:t>
                      </a:r>
                      <a:r>
                        <a:rPr lang="en-US" dirty="0" smtClean="0"/>
                        <a:t> – Positive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Negative</a:t>
                      </a:r>
                      <a:r>
                        <a:rPr lang="en-US" baseline="0" dirty="0" smtClean="0"/>
                        <a:t> for both </a:t>
                      </a:r>
                      <a:r>
                        <a:rPr lang="en-US" dirty="0" err="1" smtClean="0"/>
                        <a:t>HBsAg</a:t>
                      </a:r>
                      <a:r>
                        <a:rPr lang="en-US" baseline="0" dirty="0" smtClean="0"/>
                        <a:t> &amp; anti-HBs is not unusual (0.5-20%); meaning unclear. Needs follow-up; may be infectious.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2955" y="597772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>
                <a:solidFill>
                  <a:srgbClr val="FFFFFF">
                    <a:lumMod val="50000"/>
                  </a:srgbClr>
                </a:solidFill>
                <a:latin typeface="Calibri"/>
              </a:rPr>
              <a:t>Horvat</a:t>
            </a: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, RT and GE </a:t>
            </a:r>
            <a:r>
              <a:rPr lang="en-US" sz="1400" dirty="0" err="1">
                <a:solidFill>
                  <a:srgbClr val="FFFFFF">
                    <a:lumMod val="50000"/>
                  </a:srgbClr>
                </a:solidFill>
                <a:latin typeface="Calibri"/>
              </a:rPr>
              <a:t>Tegtmeier</a:t>
            </a: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 2011. Hepatitis B and D Viruses, p </a:t>
            </a:r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Calibri"/>
              </a:rPr>
              <a:t>1670-71</a:t>
            </a: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. </a:t>
            </a:r>
            <a:r>
              <a:rPr lang="en-US" sz="1400" i="1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In</a:t>
            </a: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 J. </a:t>
            </a:r>
            <a:r>
              <a:rPr lang="en-US" sz="1400" dirty="0" err="1">
                <a:solidFill>
                  <a:srgbClr val="FFFFFF">
                    <a:lumMod val="50000"/>
                  </a:srgbClr>
                </a:solidFill>
                <a:latin typeface="Calibri"/>
              </a:rPr>
              <a:t>Versalovic</a:t>
            </a: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400" i="1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et al </a:t>
            </a: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(</a:t>
            </a:r>
            <a:r>
              <a:rPr lang="en-US" sz="1400" dirty="0" err="1">
                <a:solidFill>
                  <a:srgbClr val="FFFFFF">
                    <a:lumMod val="50000"/>
                  </a:srgbClr>
                </a:solidFill>
                <a:latin typeface="Calibri"/>
              </a:rPr>
              <a:t>eds</a:t>
            </a: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), Manual of Clinical Microbiology, 10</a:t>
            </a:r>
            <a:r>
              <a:rPr lang="en-US" sz="1400" baseline="300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th</a:t>
            </a: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 ed. ASM Press, Washington DC  </a:t>
            </a:r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Calibri"/>
              </a:rPr>
              <a:t>&amp;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Valsamakis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2007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Clin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Microbiol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Rev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20:426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46" y="5257706"/>
            <a:ext cx="8120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HBsAg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Carrier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State; </a:t>
            </a:r>
            <a:r>
              <a:rPr lang="en-US" sz="1600" dirty="0" smtClean="0">
                <a:sym typeface="Symbol"/>
              </a:rPr>
              <a:t>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HBV DNA, 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&gt;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20,000IU/mL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HBV </a:t>
            </a:r>
            <a:r>
              <a:rPr lang="en-US" dirty="0" smtClean="0"/>
              <a:t>NAAT</a:t>
            </a:r>
            <a:r>
              <a:rPr lang="en-US" dirty="0"/>
              <a:t>		</a:t>
            </a:r>
            <a:fld id="{FFA0A3BD-52DD-4506-B873-5905871F8E54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NAAT</a:t>
            </a:r>
          </a:p>
          <a:p>
            <a:pPr lvl="1"/>
            <a:r>
              <a:rPr lang="en-US" dirty="0" smtClean="0"/>
              <a:t>Several commercially available assays</a:t>
            </a:r>
          </a:p>
          <a:p>
            <a:pPr lvl="1"/>
            <a:r>
              <a:rPr lang="en-US" dirty="0" smtClean="0"/>
              <a:t>A WHO HBV international standard exists. However, quantitation still varies among assays. </a:t>
            </a:r>
          </a:p>
          <a:p>
            <a:pPr lvl="1"/>
            <a:r>
              <a:rPr lang="en-US" dirty="0" smtClean="0"/>
              <a:t>Best practice is to consistently use the same assay. </a:t>
            </a:r>
          </a:p>
          <a:p>
            <a:pPr lvl="2"/>
            <a:r>
              <a:rPr lang="en-US" dirty="0" smtClean="0"/>
              <a:t>If changing a viral load assay, perform and report both assays (only charging for one) for 3-6mos to ‘reset’ all patient’s viral loads as a service to your providers.</a:t>
            </a:r>
          </a:p>
        </p:txBody>
      </p:sp>
      <p:pic>
        <p:nvPicPr>
          <p:cNvPr id="1028" name="Picture 4" descr="C:\Documents and Settings\novickit\Local Settings\Temporary Internet Files\Content.IE5\1CW7SYBE\MC9002132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3347" y="4368077"/>
            <a:ext cx="1108772" cy="111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4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HBV NAAT		</a:t>
            </a:r>
            <a:fld id="{FFA0A3BD-52DD-4506-B873-5905871F8E54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096964"/>
            <a:ext cx="8245475" cy="38981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Some HBV Viral Load Interpretive Guidelines</a:t>
            </a:r>
          </a:p>
          <a:p>
            <a:pPr lvl="1"/>
            <a:r>
              <a:rPr lang="en-US" dirty="0" smtClean="0"/>
              <a:t>&gt;1log</a:t>
            </a:r>
            <a:r>
              <a:rPr lang="en-US" baseline="-25000" dirty="0" smtClean="0"/>
              <a:t>10</a:t>
            </a:r>
            <a:r>
              <a:rPr lang="en-US" dirty="0" smtClean="0"/>
              <a:t> (i.e. &gt;10-fold) </a:t>
            </a:r>
            <a:r>
              <a:rPr lang="en-US" b="1" dirty="0" smtClean="0"/>
              <a:t>reduction</a:t>
            </a:r>
            <a:r>
              <a:rPr lang="en-US" dirty="0" smtClean="0"/>
              <a:t> is predictive of therapeutic success, while &gt;1log</a:t>
            </a:r>
            <a:r>
              <a:rPr lang="en-US" baseline="-25000" dirty="0" smtClean="0"/>
              <a:t>10 </a:t>
            </a:r>
            <a:r>
              <a:rPr lang="en-US" b="1" dirty="0" smtClean="0"/>
              <a:t>increase</a:t>
            </a:r>
            <a:r>
              <a:rPr lang="en-US" dirty="0" smtClean="0"/>
              <a:t> during treatment suggests development of antiviral resistance.</a:t>
            </a:r>
          </a:p>
          <a:p>
            <a:pPr lvl="1"/>
            <a:r>
              <a:rPr lang="en-US" dirty="0" smtClean="0"/>
              <a:t>Increasing levels correlate histologically with cirrhosis.</a:t>
            </a:r>
          </a:p>
          <a:p>
            <a:pPr lvl="1"/>
            <a:r>
              <a:rPr lang="en-US" dirty="0" smtClean="0"/>
              <a:t>Sustained suppression of viral DNA is the best measure of long term therapeutic success.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6286" y="5090615"/>
            <a:ext cx="686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Horvat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RT and GE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Tegtmeier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2011. Hepatitis B and D Viruses, p 1671.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J.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Versalovic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et al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eds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), Manual of Clinical Microbiology, 10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ed. ASM Press, Washington DC 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4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HDV Diagnosis</a:t>
            </a:r>
            <a:r>
              <a:rPr lang="en-US" dirty="0"/>
              <a:t>	 	</a:t>
            </a:r>
            <a:fld id="{FFA0A3BD-52DD-4506-B873-5905871F8E54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HBV co-infection required-also test for HBV.</a:t>
            </a:r>
            <a:endParaRPr lang="en-US" dirty="0"/>
          </a:p>
          <a:p>
            <a:r>
              <a:rPr lang="en-US" dirty="0" smtClean="0"/>
              <a:t>Anti-HDV </a:t>
            </a:r>
            <a:r>
              <a:rPr lang="en-US" dirty="0" err="1" smtClean="0"/>
              <a:t>Ab</a:t>
            </a:r>
            <a:r>
              <a:rPr lang="en-US" dirty="0" smtClean="0"/>
              <a:t> detection</a:t>
            </a:r>
          </a:p>
          <a:p>
            <a:pPr lvl="1"/>
            <a:r>
              <a:rPr lang="en-US" dirty="0" smtClean="0"/>
              <a:t>Screen with Total anti-HDV</a:t>
            </a:r>
          </a:p>
          <a:p>
            <a:pPr lvl="1"/>
            <a:r>
              <a:rPr lang="en-US" dirty="0" smtClean="0"/>
              <a:t>Reflex to IgM anti-HDV to assess for acute state</a:t>
            </a:r>
          </a:p>
          <a:p>
            <a:r>
              <a:rPr lang="en-US" dirty="0"/>
              <a:t>Viral load testing </a:t>
            </a:r>
            <a:r>
              <a:rPr lang="en-US" dirty="0" smtClean="0"/>
              <a:t>for </a:t>
            </a:r>
            <a:r>
              <a:rPr lang="en-US" dirty="0"/>
              <a:t>disease activity</a:t>
            </a:r>
          </a:p>
          <a:p>
            <a:r>
              <a:rPr lang="en-US" dirty="0" smtClean="0"/>
              <a:t>But, there are no FDA cleared IVD assays.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47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	</a:t>
            </a:r>
            <a:fld id="{90C64A2F-FCCE-4DA7-9829-A3F85A2793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various modes of transmission of each virus discussed.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mortality and morbidity associated with the viral hepatitides.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a basic description of the makeup and structure of each virus.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able to select the correct lab diagnostics for each virus discussed.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current treatments and efficacy.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HCV Diagnosis-Some Differences…</a:t>
            </a:r>
            <a:r>
              <a:rPr lang="en-US" dirty="0"/>
              <a:t>	 	</a:t>
            </a:r>
            <a:fld id="{FFA0A3BD-52DD-4506-B873-5905871F8E54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Acute infection usually asymptomatic, so most cases appear after years of silent chronic infection.</a:t>
            </a:r>
          </a:p>
          <a:p>
            <a:r>
              <a:rPr lang="en-US" dirty="0" smtClean="0"/>
              <a:t>Unlike HBV, HCV genotype or level of </a:t>
            </a:r>
            <a:r>
              <a:rPr lang="en-US" dirty="0" err="1" smtClean="0"/>
              <a:t>viremia</a:t>
            </a:r>
            <a:r>
              <a:rPr lang="en-US" dirty="0" smtClean="0"/>
              <a:t> do not correlate with severity or likelihood of chronic disease progression. </a:t>
            </a:r>
            <a:r>
              <a:rPr lang="en-US" b="1" dirty="0" smtClean="0"/>
              <a:t>However</a:t>
            </a:r>
            <a:r>
              <a:rPr lang="en-US" dirty="0" smtClean="0"/>
              <a:t> genotype and viral loads are critical in making therapeutic decisions.</a:t>
            </a:r>
          </a:p>
          <a:p>
            <a:r>
              <a:rPr lang="en-US" dirty="0" smtClean="0"/>
              <a:t>Only Total anti-HCV </a:t>
            </a:r>
            <a:r>
              <a:rPr lang="en-US" dirty="0" err="1" smtClean="0"/>
              <a:t>Ab</a:t>
            </a:r>
            <a:r>
              <a:rPr lang="en-US" dirty="0" smtClean="0"/>
              <a:t> is measured.</a:t>
            </a:r>
          </a:p>
          <a:p>
            <a:r>
              <a:rPr lang="en-US" dirty="0" smtClean="0"/>
              <a:t>Recombinant immunoblot assay (RIBA) still used.</a:t>
            </a:r>
          </a:p>
          <a:p>
            <a:r>
              <a:rPr lang="en-US" dirty="0" smtClean="0"/>
              <a:t>But like HBV, HCV diagnostics are not simple.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14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</a:t>
            </a:r>
            <a:r>
              <a:rPr lang="en-US" dirty="0" smtClean="0"/>
              <a:t>Diagnosis</a:t>
            </a:r>
            <a:r>
              <a:rPr lang="en-US" dirty="0"/>
              <a:t>	 	</a:t>
            </a:r>
            <a:fld id="{FFA0A3BD-52DD-4506-B873-5905871F8E54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Gen 3.0 HCV </a:t>
            </a:r>
            <a:r>
              <a:rPr lang="en-US" sz="2800" dirty="0" err="1" smtClean="0"/>
              <a:t>Ab</a:t>
            </a:r>
            <a:r>
              <a:rPr lang="en-US" sz="2800" dirty="0" smtClean="0"/>
              <a:t> assays predominate in the USA, but one 2.0 assay still marketed.</a:t>
            </a:r>
          </a:p>
          <a:p>
            <a:pPr lvl="1"/>
            <a:r>
              <a:rPr lang="en-US" sz="2400" dirty="0" smtClean="0"/>
              <a:t>3.0 has better sensitivity and equal specificity, </a:t>
            </a:r>
            <a:r>
              <a:rPr lang="en-US" sz="2400" dirty="0" smtClean="0">
                <a:sym typeface="Wingdings" pitchFamily="2" charset="2"/>
              </a:rPr>
              <a:t>shortening seroconversion window by ~2 weeks.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Several 3.0 assays may report positive results when S/CO ratio is above a threshold set by manufacturer. 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If below threshold, </a:t>
            </a:r>
            <a:r>
              <a:rPr lang="en-US" sz="2400" b="1" dirty="0" smtClean="0">
                <a:sym typeface="Wingdings" pitchFamily="2" charset="2"/>
              </a:rPr>
              <a:t>OR </a:t>
            </a:r>
            <a:r>
              <a:rPr lang="en-US" sz="2400" dirty="0" smtClean="0">
                <a:sym typeface="Wingdings" pitchFamily="2" charset="2"/>
              </a:rPr>
              <a:t>any positive value in the other assays, requires confirmation.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842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HCV </a:t>
            </a:r>
            <a:r>
              <a:rPr lang="en-US" dirty="0"/>
              <a:t>NAAT		</a:t>
            </a:r>
            <a:fld id="{FFA0A3BD-52DD-4506-B873-5905871F8E5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Both qualitative and quantitative HCV RNA assays available as FDA-IVD, ASR or RUO.</a:t>
            </a:r>
          </a:p>
          <a:p>
            <a:r>
              <a:rPr lang="en-US" dirty="0" smtClean="0"/>
              <a:t>Qualitative assays traditionally considered most sensitive, but several current quantitative assays are almost as sensitive.</a:t>
            </a:r>
          </a:p>
          <a:p>
            <a:r>
              <a:rPr lang="en-US" dirty="0" smtClean="0"/>
              <a:t>HCV NAAT can assist in diagnosing acute infection before seroconversion (e.g. after exposure), but is most often used in </a:t>
            </a:r>
            <a:r>
              <a:rPr lang="en-US" dirty="0" err="1" smtClean="0"/>
              <a:t>Tx</a:t>
            </a:r>
            <a:r>
              <a:rPr lang="en-US" dirty="0" smtClean="0"/>
              <a:t> of chronic HCV.</a:t>
            </a:r>
          </a:p>
        </p:txBody>
      </p:sp>
    </p:spTree>
    <p:extLst>
      <p:ext uri="{BB962C8B-B14F-4D97-AF65-F5344CB8AC3E}">
        <p14:creationId xmlns:p14="http://schemas.microsoft.com/office/powerpoint/2010/main" xmlns="" val="16391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NAAT		</a:t>
            </a:r>
            <a:fld id="{FFA0A3BD-52DD-4506-B873-5905871F8E54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HCV NAAT in chronic infection</a:t>
            </a:r>
          </a:p>
          <a:p>
            <a:pPr lvl="1"/>
            <a:r>
              <a:rPr lang="en-US" dirty="0" smtClean="0"/>
              <a:t>Plays an important part in the confirmation of anti-HCV </a:t>
            </a:r>
            <a:r>
              <a:rPr lang="en-US" dirty="0" err="1" smtClean="0"/>
              <a:t>Ab</a:t>
            </a:r>
            <a:r>
              <a:rPr lang="en-US" dirty="0" smtClean="0"/>
              <a:t> screen results.</a:t>
            </a:r>
          </a:p>
          <a:p>
            <a:pPr lvl="1"/>
            <a:r>
              <a:rPr lang="en-US" dirty="0" smtClean="0"/>
              <a:t>HCV viral loads, along with HCV genotype, are critical in monitoring and tailoring therapy.</a:t>
            </a:r>
          </a:p>
          <a:p>
            <a:r>
              <a:rPr lang="en-US" dirty="0"/>
              <a:t>M</a:t>
            </a:r>
            <a:r>
              <a:rPr lang="en-US" dirty="0" smtClean="0"/>
              <a:t>ost labs now only use highly sensitive quantitative NAATs in all phases of diagnosis and treatment.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43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</a:t>
            </a:r>
            <a:r>
              <a:rPr lang="en-US" dirty="0" smtClean="0"/>
              <a:t>Diagnosis</a:t>
            </a:r>
            <a:r>
              <a:rPr lang="en-US" dirty="0"/>
              <a:t>	 	</a:t>
            </a:r>
            <a:fld id="{FFA0A3BD-52DD-4506-B873-5905871F8E54}" type="slidenum">
              <a:rPr lang="en-US"/>
              <a:pPr/>
              <a:t>24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85" y="1063196"/>
            <a:ext cx="7065010" cy="5583263"/>
          </a:xfrm>
        </p:spPr>
      </p:pic>
      <p:sp>
        <p:nvSpPr>
          <p:cNvPr id="5" name="TextBox 4"/>
          <p:cNvSpPr txBox="1"/>
          <p:nvPr/>
        </p:nvSpPr>
        <p:spPr>
          <a:xfrm>
            <a:off x="887104" y="5908644"/>
            <a:ext cx="61824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  <a:hlinkClick r:id="rId3"/>
              </a:rPr>
              <a:t>http://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3"/>
              </a:rPr>
              <a:t>www.cdc.gov/hepatitis/hcv/labtesting.htm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(accessed 03/04/12)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C:\Documents and Settings\novickit\Local Settings\Temporary Internet Files\Content.IE5\Y771SMD8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668" y="3341631"/>
            <a:ext cx="576585" cy="5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2727161">
            <a:off x="6428095" y="3240306"/>
            <a:ext cx="736979" cy="779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2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&amp; Treatment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76904" y="354582"/>
            <a:ext cx="7772400" cy="477932"/>
          </a:xfrm>
        </p:spPr>
        <p:txBody>
          <a:bodyPr/>
          <a:lstStyle/>
          <a:p>
            <a:pPr algn="r"/>
            <a:fld id="{5F92CB9D-8D34-4E97-91CC-97D0BBF52433}" type="slidenum">
              <a:rPr lang="en-US" sz="2800" smtClean="0"/>
              <a:pPr algn="r"/>
              <a:t>25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176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 Prevention </a:t>
            </a:r>
            <a:r>
              <a:rPr lang="en-US" dirty="0"/>
              <a:t>	</a:t>
            </a:r>
            <a:fld id="{FFA0A3BD-52DD-4506-B873-5905871F8E54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Public Health Efforts</a:t>
            </a:r>
          </a:p>
          <a:p>
            <a:pPr lvl="1"/>
            <a:r>
              <a:rPr lang="en-US" dirty="0" smtClean="0"/>
              <a:t>Clean water</a:t>
            </a:r>
          </a:p>
          <a:p>
            <a:pPr lvl="1"/>
            <a:r>
              <a:rPr lang="en-US" dirty="0" smtClean="0"/>
              <a:t>Sanitation systems</a:t>
            </a:r>
          </a:p>
          <a:p>
            <a:pPr lvl="1"/>
            <a:r>
              <a:rPr lang="en-US" dirty="0" smtClean="0"/>
              <a:t>Screening of blood/blood products supply</a:t>
            </a:r>
          </a:p>
          <a:p>
            <a:pPr lvl="1"/>
            <a:r>
              <a:rPr lang="en-US" dirty="0" smtClean="0"/>
              <a:t>Promotion of safe sex practices</a:t>
            </a:r>
          </a:p>
          <a:p>
            <a:pPr lvl="1"/>
            <a:r>
              <a:rPr lang="en-US" dirty="0" smtClean="0"/>
              <a:t>IVDU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Reduce/educate/needle exchange</a:t>
            </a:r>
          </a:p>
          <a:p>
            <a:pPr lvl="1"/>
            <a:r>
              <a:rPr lang="en-US" dirty="0" smtClean="0"/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0243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 Vaccines</a:t>
            </a:r>
            <a:r>
              <a:rPr lang="en-US" dirty="0"/>
              <a:t>	 	</a:t>
            </a:r>
            <a:fld id="{FFA0A3BD-52DD-4506-B873-5905871F8E54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HAV   Yes. </a:t>
            </a:r>
          </a:p>
          <a:p>
            <a:pPr lvl="1"/>
            <a:r>
              <a:rPr lang="en-US" sz="2400" dirty="0" smtClean="0"/>
              <a:t>Used in low-moderate incidence countries where symptomatic disease in adults occurs.</a:t>
            </a:r>
          </a:p>
          <a:p>
            <a:pPr lvl="1"/>
            <a:r>
              <a:rPr lang="en-US" sz="2400" dirty="0" smtClean="0"/>
              <a:t>Not necessary in highly endemic countries where all are asymptomatically infected as infants, and where there is no chronic stage.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HBV   Yes. Used worldwide. (179 countries in 2010)</a:t>
            </a:r>
          </a:p>
          <a:p>
            <a:pPr lvl="1"/>
            <a:r>
              <a:rPr lang="en-US" sz="2400" dirty="0" smtClean="0"/>
              <a:t>Universally attractive since it prevents advancement to chronicity, cirrhosis and HCC.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HCV   Many attempts, none successful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24377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 Vaccines	 	</a:t>
            </a:r>
            <a:fld id="{FFA0A3BD-52DD-4506-B873-5905871F8E54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HEV   In </a:t>
            </a:r>
            <a:r>
              <a:rPr lang="en-US" dirty="0"/>
              <a:t>development in China.</a:t>
            </a:r>
          </a:p>
          <a:p>
            <a:pPr lvl="1"/>
            <a:r>
              <a:rPr lang="en-US" dirty="0"/>
              <a:t>Desirable in </a:t>
            </a:r>
            <a:r>
              <a:rPr lang="en-US" dirty="0" smtClean="0"/>
              <a:t>high- endemicity </a:t>
            </a:r>
            <a:r>
              <a:rPr lang="en-US" dirty="0"/>
              <a:t>countries where pregnancy-related fulminant hepatitis occurs</a:t>
            </a:r>
            <a:r>
              <a:rPr lang="en-US" dirty="0" smtClean="0"/>
              <a:t>.</a:t>
            </a:r>
          </a:p>
          <a:p>
            <a:pPr lvl="1"/>
            <a:endParaRPr lang="en-US" sz="3200" dirty="0"/>
          </a:p>
          <a:p>
            <a:r>
              <a:rPr lang="en-US" dirty="0"/>
              <a:t>HDV   Not </a:t>
            </a:r>
            <a:r>
              <a:rPr lang="en-US" dirty="0" smtClean="0"/>
              <a:t>needed - prevent HBV with vaccination.</a:t>
            </a:r>
            <a:endParaRPr lang="en-US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2833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 Treatment</a:t>
            </a:r>
            <a:r>
              <a:rPr lang="en-US" dirty="0"/>
              <a:t>	 	</a:t>
            </a:r>
            <a:fld id="{FFA0A3BD-52DD-4506-B873-5905871F8E54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HAV, HEV</a:t>
            </a:r>
          </a:p>
          <a:p>
            <a:pPr lvl="1"/>
            <a:r>
              <a:rPr lang="en-US" dirty="0" smtClean="0"/>
              <a:t>No effective antiviral </a:t>
            </a:r>
            <a:r>
              <a:rPr lang="en-US" dirty="0" err="1" smtClean="0"/>
              <a:t>Tx</a:t>
            </a:r>
            <a:endParaRPr lang="en-US" dirty="0" smtClean="0"/>
          </a:p>
          <a:p>
            <a:pPr lvl="1"/>
            <a:r>
              <a:rPr lang="en-US" dirty="0" smtClean="0"/>
              <a:t>Supportive care as needed</a:t>
            </a:r>
          </a:p>
          <a:p>
            <a:pPr marL="287337" lvl="1" indent="0">
              <a:buNone/>
            </a:pPr>
            <a:endParaRPr lang="en-US" dirty="0" smtClean="0"/>
          </a:p>
          <a:p>
            <a:r>
              <a:rPr lang="en-US" dirty="0" smtClean="0"/>
              <a:t>HDV</a:t>
            </a:r>
          </a:p>
          <a:p>
            <a:pPr lvl="1"/>
            <a:r>
              <a:rPr lang="en-US" dirty="0" smtClean="0"/>
              <a:t>No effective antiviral </a:t>
            </a:r>
            <a:r>
              <a:rPr lang="en-US" dirty="0" err="1" smtClean="0"/>
              <a:t>Tx</a:t>
            </a:r>
            <a:endParaRPr lang="en-US" dirty="0" smtClean="0"/>
          </a:p>
          <a:p>
            <a:pPr lvl="1"/>
            <a:r>
              <a:rPr lang="en-US" dirty="0" smtClean="0"/>
              <a:t>Target efforts at the concomitant HBV infection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271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	</a:t>
            </a:r>
            <a:fld id="{4A587790-22C2-4ABF-8882-584A493157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nothing relevant to this topic to disclose.</a:t>
            </a:r>
          </a:p>
          <a:p>
            <a:r>
              <a:rPr lang="en-US" dirty="0" smtClean="0"/>
              <a:t>All tables and graphs have been drawn from public domain websites.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75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HBV </a:t>
            </a:r>
            <a:r>
              <a:rPr lang="en-US" dirty="0"/>
              <a:t>Treatment	 	</a:t>
            </a:r>
            <a:fld id="{FFA0A3BD-52DD-4506-B873-5905871F8E54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Due to expense and toxicities of </a:t>
            </a:r>
            <a:r>
              <a:rPr lang="en-US" dirty="0" err="1" smtClean="0"/>
              <a:t>Tx</a:t>
            </a:r>
            <a:r>
              <a:rPr lang="en-US" dirty="0" smtClean="0"/>
              <a:t>, not all chronic HBV cases are treated.</a:t>
            </a:r>
          </a:p>
          <a:p>
            <a:pPr lvl="1"/>
            <a:r>
              <a:rPr lang="en-US" dirty="0" err="1" smtClean="0"/>
              <a:t>Tx</a:t>
            </a:r>
            <a:r>
              <a:rPr lang="en-US" dirty="0" smtClean="0"/>
              <a:t> reserved for those with high viral loads AND evidence of hepatic disease e.g. elevated transaminases (plus individual factors e.g. age, co-morbidities).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Tx</a:t>
            </a:r>
            <a:r>
              <a:rPr lang="en-US" dirty="0" smtClean="0"/>
              <a:t> is of long duration: </a:t>
            </a:r>
            <a:r>
              <a:rPr lang="en-US" u="sng" dirty="0" smtClean="0"/>
              <a:t>&gt;</a:t>
            </a:r>
            <a:r>
              <a:rPr lang="en-US" dirty="0" smtClean="0"/>
              <a:t> 48 weeks.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Emergence of resistance is not uncommon.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3106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HBV </a:t>
            </a:r>
            <a:r>
              <a:rPr lang="en-US" dirty="0"/>
              <a:t>Treatment	 	</a:t>
            </a:r>
            <a:fld id="{FFA0A3BD-52DD-4506-B873-5905871F8E54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major drug classes</a:t>
            </a:r>
          </a:p>
          <a:p>
            <a:pPr lvl="1"/>
            <a:r>
              <a:rPr lang="en-US" dirty="0" err="1" smtClean="0"/>
              <a:t>Pegylated</a:t>
            </a:r>
            <a:r>
              <a:rPr lang="en-US" dirty="0"/>
              <a:t> </a:t>
            </a:r>
            <a:r>
              <a:rPr lang="en-US" dirty="0" smtClean="0"/>
              <a:t>interferon-alpha (PEG-INF</a:t>
            </a:r>
            <a:r>
              <a:rPr lang="el-GR" dirty="0" smtClean="0"/>
              <a:t>α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Stimulates immune response</a:t>
            </a:r>
          </a:p>
          <a:p>
            <a:pPr lvl="2"/>
            <a:r>
              <a:rPr lang="en-US" dirty="0" smtClean="0"/>
              <a:t>No resistance noted</a:t>
            </a:r>
          </a:p>
          <a:p>
            <a:pPr lvl="2"/>
            <a:r>
              <a:rPr lang="en-US" dirty="0" smtClean="0"/>
              <a:t>Cannot be given with severe liver disease</a:t>
            </a:r>
          </a:p>
          <a:p>
            <a:pPr lvl="1"/>
            <a:r>
              <a:rPr lang="en-US" dirty="0" smtClean="0"/>
              <a:t>Nucleoside/nucleotide analogs</a:t>
            </a:r>
          </a:p>
          <a:p>
            <a:pPr lvl="2"/>
            <a:r>
              <a:rPr lang="en-US" dirty="0" smtClean="0"/>
              <a:t>Similar to anti-HIV Rx; targets viral replication</a:t>
            </a:r>
          </a:p>
          <a:p>
            <a:pPr lvl="2"/>
            <a:r>
              <a:rPr lang="en-US" dirty="0" smtClean="0"/>
              <a:t>Varying rates of resistance occur</a:t>
            </a:r>
          </a:p>
          <a:p>
            <a:pPr lvl="2"/>
            <a:r>
              <a:rPr lang="en-US" dirty="0" smtClean="0"/>
              <a:t>Can be given when liver disease is severe</a:t>
            </a:r>
          </a:p>
          <a:p>
            <a:r>
              <a:rPr lang="en-US" dirty="0" smtClean="0"/>
              <a:t>May be combined, but which cocktail is best?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509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HBV Treatment</a:t>
            </a:r>
            <a:r>
              <a:rPr lang="en-US" dirty="0"/>
              <a:t>	 	</a:t>
            </a:r>
            <a:fld id="{FFA0A3BD-52DD-4506-B873-5905871F8E54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Viral load is monitored during </a:t>
            </a:r>
            <a:r>
              <a:rPr lang="en-US" dirty="0" err="1" smtClean="0"/>
              <a:t>Tx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u="sng" dirty="0" smtClean="0"/>
              <a:t>&gt;</a:t>
            </a:r>
            <a:r>
              <a:rPr lang="en-US" dirty="0" smtClean="0"/>
              <a:t> 1 log</a:t>
            </a:r>
            <a:r>
              <a:rPr lang="en-US" baseline="-25000" dirty="0" smtClean="0"/>
              <a:t>10</a:t>
            </a:r>
            <a:r>
              <a:rPr lang="en-US" dirty="0"/>
              <a:t> </a:t>
            </a:r>
            <a:r>
              <a:rPr lang="en-US" dirty="0" smtClean="0"/>
              <a:t>(&gt; 10X) rise suggests a new resistance.</a:t>
            </a:r>
          </a:p>
          <a:p>
            <a:pPr marL="287337" lvl="1" indent="0">
              <a:buNone/>
            </a:pPr>
            <a:endParaRPr lang="en-US" dirty="0" smtClean="0"/>
          </a:p>
          <a:p>
            <a:r>
              <a:rPr lang="en-US" dirty="0" smtClean="0"/>
              <a:t>Viral genotyping is of little benefit, but genotypic testing for antiviral resistance may be of value. </a:t>
            </a:r>
          </a:p>
          <a:p>
            <a:pPr lvl="1"/>
            <a:r>
              <a:rPr lang="en-US" dirty="0" smtClean="0"/>
              <a:t>Lab-developed tests only-buyer beware.</a:t>
            </a:r>
          </a:p>
          <a:p>
            <a:pPr lvl="1"/>
            <a:r>
              <a:rPr lang="en-US" dirty="0" smtClean="0"/>
              <a:t>Results are not straightforward.</a:t>
            </a:r>
          </a:p>
        </p:txBody>
      </p:sp>
    </p:spTree>
    <p:extLst>
      <p:ext uri="{BB962C8B-B14F-4D97-AF65-F5344CB8AC3E}">
        <p14:creationId xmlns:p14="http://schemas.microsoft.com/office/powerpoint/2010/main" xmlns="" val="2959762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HBV </a:t>
            </a:r>
            <a:r>
              <a:rPr lang="en-US" dirty="0"/>
              <a:t>Treatment	 	</a:t>
            </a:r>
            <a:fld id="{FFA0A3BD-52DD-4506-B873-5905871F8E54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Determining </a:t>
            </a:r>
            <a:r>
              <a:rPr lang="en-US" dirty="0"/>
              <a:t>treatment </a:t>
            </a:r>
            <a:r>
              <a:rPr lang="en-US" dirty="0" smtClean="0"/>
              <a:t>‘success’ is difficult</a:t>
            </a:r>
          </a:p>
          <a:p>
            <a:pPr lvl="1"/>
            <a:r>
              <a:rPr lang="en-US" dirty="0" smtClean="0"/>
              <a:t>Sustained suppression of viral replication?</a:t>
            </a:r>
          </a:p>
          <a:p>
            <a:pPr lvl="1"/>
            <a:r>
              <a:rPr lang="en-US" dirty="0" smtClean="0"/>
              <a:t>Normal transaminases?</a:t>
            </a:r>
          </a:p>
          <a:p>
            <a:pPr lvl="1"/>
            <a:r>
              <a:rPr lang="en-US" dirty="0" smtClean="0"/>
              <a:t>Anti-</a:t>
            </a:r>
            <a:r>
              <a:rPr lang="en-US" dirty="0" err="1" smtClean="0"/>
              <a:t>HBe</a:t>
            </a:r>
            <a:r>
              <a:rPr lang="en-US" dirty="0" smtClean="0"/>
              <a:t> seroconversion?</a:t>
            </a:r>
          </a:p>
          <a:p>
            <a:pPr lvl="1"/>
            <a:r>
              <a:rPr lang="en-US" dirty="0" smtClean="0"/>
              <a:t>Anti-HBs seroconversion (rare i.e. </a:t>
            </a:r>
            <a:r>
              <a:rPr lang="en-US" dirty="0" err="1" smtClean="0"/>
              <a:t>HBsAg</a:t>
            </a:r>
            <a:r>
              <a:rPr lang="en-US" dirty="0" smtClean="0"/>
              <a:t> persists)?</a:t>
            </a:r>
          </a:p>
          <a:p>
            <a:pPr lvl="1"/>
            <a:r>
              <a:rPr lang="en-US" dirty="0" smtClean="0"/>
              <a:t>Quantitation of </a:t>
            </a:r>
            <a:r>
              <a:rPr lang="en-US" dirty="0" err="1" smtClean="0"/>
              <a:t>HBsAg</a:t>
            </a:r>
            <a:r>
              <a:rPr lang="en-US" dirty="0" smtClean="0"/>
              <a:t>?</a:t>
            </a:r>
          </a:p>
          <a:p>
            <a:r>
              <a:rPr lang="en-US" dirty="0" smtClean="0"/>
              <a:t>Goal is </a:t>
            </a:r>
            <a:r>
              <a:rPr lang="en-US" dirty="0"/>
              <a:t>to suppress </a:t>
            </a:r>
            <a:r>
              <a:rPr lang="en-US" dirty="0" smtClean="0"/>
              <a:t>virus enough </a:t>
            </a:r>
            <a:r>
              <a:rPr lang="en-US" dirty="0"/>
              <a:t>to prevent </a:t>
            </a:r>
            <a:r>
              <a:rPr lang="en-US" dirty="0" smtClean="0"/>
              <a:t>sequalae, not to completely eradicate.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4227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</a:t>
            </a:r>
            <a:r>
              <a:rPr lang="en-US" dirty="0" smtClean="0"/>
              <a:t>HCV Treatment</a:t>
            </a:r>
            <a:r>
              <a:rPr lang="en-US" dirty="0"/>
              <a:t>	 	</a:t>
            </a:r>
            <a:fld id="{FFA0A3BD-52DD-4506-B873-5905871F8E54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is challenging due to the high mutability </a:t>
            </a:r>
            <a:r>
              <a:rPr lang="en-US" dirty="0" smtClean="0"/>
              <a:t>of HCV, </a:t>
            </a:r>
            <a:r>
              <a:rPr lang="en-US" dirty="0"/>
              <a:t>leading to resistant strains in the background </a:t>
            </a:r>
            <a:r>
              <a:rPr lang="en-US" dirty="0" smtClean="0"/>
              <a:t>in </a:t>
            </a:r>
            <a:r>
              <a:rPr lang="en-US" dirty="0"/>
              <a:t>an untreated </a:t>
            </a:r>
            <a:r>
              <a:rPr lang="en-US" dirty="0" smtClean="0"/>
              <a:t>patient.</a:t>
            </a:r>
          </a:p>
          <a:p>
            <a:pPr lvl="1"/>
            <a:r>
              <a:rPr lang="en-US" dirty="0" smtClean="0"/>
              <a:t>Once </a:t>
            </a:r>
            <a:r>
              <a:rPr lang="en-US" dirty="0" err="1"/>
              <a:t>Tx</a:t>
            </a:r>
            <a:r>
              <a:rPr lang="en-US" dirty="0"/>
              <a:t> begins the resistant strain predominates</a:t>
            </a:r>
            <a:r>
              <a:rPr lang="en-US" dirty="0" smtClean="0"/>
              <a:t>.</a:t>
            </a:r>
          </a:p>
          <a:p>
            <a:pPr marL="287337" lvl="1" indent="0">
              <a:buNone/>
            </a:pPr>
            <a:endParaRPr lang="en-US" dirty="0" smtClean="0"/>
          </a:p>
          <a:p>
            <a:r>
              <a:rPr lang="en-US" dirty="0" smtClean="0"/>
              <a:t>Combination therapy helps fight emergence of resistant strains.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548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HCV </a:t>
            </a:r>
            <a:r>
              <a:rPr lang="en-US" dirty="0"/>
              <a:t>Treatment	 	</a:t>
            </a:r>
            <a:fld id="{FFA0A3BD-52DD-4506-B873-5905871F8E54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Principles of HCV treatment similar to that of chronic HBV, but are more developed.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Standard treatment had been a cocktail of </a:t>
            </a:r>
            <a:r>
              <a:rPr lang="en-US" dirty="0"/>
              <a:t>PEG-INF</a:t>
            </a:r>
            <a:r>
              <a:rPr lang="el-GR" dirty="0" smtClean="0"/>
              <a:t>α</a:t>
            </a:r>
            <a:r>
              <a:rPr lang="en-US" dirty="0" smtClean="0"/>
              <a:t> and the antiviral ribavirin until the FDA approved boceprevir and telaprevir in 2011.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oceprevir </a:t>
            </a:r>
            <a:r>
              <a:rPr lang="en-US" dirty="0"/>
              <a:t>and </a:t>
            </a:r>
            <a:r>
              <a:rPr lang="en-US" dirty="0" smtClean="0"/>
              <a:t>telaprevir</a:t>
            </a:r>
          </a:p>
          <a:p>
            <a:pPr lvl="1"/>
            <a:r>
              <a:rPr lang="en-US" dirty="0" smtClean="0"/>
              <a:t>Inhibits viral replication.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or use against </a:t>
            </a:r>
            <a:r>
              <a:rPr lang="en-US" dirty="0"/>
              <a:t>chronic </a:t>
            </a:r>
            <a:r>
              <a:rPr lang="en-US" dirty="0" smtClean="0"/>
              <a:t>HCV due to genotype 1, the most </a:t>
            </a:r>
            <a:r>
              <a:rPr lang="en-US" dirty="0"/>
              <a:t>common </a:t>
            </a:r>
            <a:r>
              <a:rPr lang="en-US" dirty="0" smtClean="0"/>
              <a:t>genotype in the USA</a:t>
            </a:r>
            <a:r>
              <a:rPr lang="en-US" dirty="0"/>
              <a:t>, and most difficult to </a:t>
            </a:r>
            <a:r>
              <a:rPr lang="en-US" dirty="0" smtClean="0"/>
              <a:t>treat.</a:t>
            </a:r>
          </a:p>
          <a:p>
            <a:pPr lvl="1"/>
            <a:r>
              <a:rPr lang="en-US" dirty="0" smtClean="0"/>
              <a:t>Used in combination with </a:t>
            </a:r>
            <a:r>
              <a:rPr lang="en-US" dirty="0"/>
              <a:t>PEG-INF</a:t>
            </a:r>
            <a:r>
              <a:rPr lang="el-GR" dirty="0"/>
              <a:t>α</a:t>
            </a:r>
            <a:r>
              <a:rPr lang="en-US" dirty="0"/>
              <a:t> and </a:t>
            </a:r>
            <a:r>
              <a:rPr lang="en-US" dirty="0" smtClean="0"/>
              <a:t>ribavirin.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65846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HCV </a:t>
            </a:r>
            <a:r>
              <a:rPr lang="en-US" dirty="0" smtClean="0"/>
              <a:t>Treatment - Definitions</a:t>
            </a:r>
            <a:r>
              <a:rPr lang="en-US" dirty="0"/>
              <a:t>	 	</a:t>
            </a:r>
            <a:fld id="{FFA0A3BD-52DD-4506-B873-5905871F8E54}" type="slidenum">
              <a:rPr lang="en-US"/>
              <a:pPr/>
              <a:t>36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0629069"/>
              </p:ext>
            </p:extLst>
          </p:nvPr>
        </p:nvGraphicFramePr>
        <p:xfrm>
          <a:off x="471488" y="1096963"/>
          <a:ext cx="8245476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12"/>
                <a:gridCol w="50593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 Response/Milestone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Rapid </a:t>
                      </a:r>
                      <a:r>
                        <a:rPr lang="en-US" dirty="0" err="1" smtClean="0"/>
                        <a:t>virologic</a:t>
                      </a:r>
                      <a:r>
                        <a:rPr lang="en-US" dirty="0" smtClean="0"/>
                        <a:t> response</a:t>
                      </a:r>
                      <a:r>
                        <a:rPr lang="en-US" baseline="0" dirty="0" smtClean="0"/>
                        <a:t> (RVR)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detectable HCV RNA* at </a:t>
                      </a:r>
                      <a:r>
                        <a:rPr lang="en-US" baseline="0" dirty="0" err="1" smtClean="0"/>
                        <a:t>Tx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</a:t>
                      </a:r>
                      <a:r>
                        <a:rPr lang="en-US" dirty="0" err="1" smtClean="0"/>
                        <a:t>virologic</a:t>
                      </a:r>
                      <a:r>
                        <a:rPr lang="en-US" dirty="0" smtClean="0"/>
                        <a:t> response (EVR)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&gt;</a:t>
                      </a:r>
                      <a:r>
                        <a:rPr lang="en-US" u="none" dirty="0" smtClean="0"/>
                        <a:t> 2log</a:t>
                      </a:r>
                      <a:r>
                        <a:rPr lang="en-US" u="none" baseline="-25000" dirty="0" smtClean="0"/>
                        <a:t>10</a:t>
                      </a:r>
                      <a:r>
                        <a:rPr lang="en-US" u="none" baseline="0" dirty="0" smtClean="0"/>
                        <a:t> drop in HCV RNA at </a:t>
                      </a:r>
                      <a:r>
                        <a:rPr lang="en-US" u="none" baseline="0" dirty="0" err="1" smtClean="0"/>
                        <a:t>Tx</a:t>
                      </a:r>
                      <a:r>
                        <a:rPr lang="en-US" u="none" baseline="0" dirty="0" smtClean="0"/>
                        <a:t> </a:t>
                      </a:r>
                      <a:r>
                        <a:rPr lang="en-US" u="none" baseline="0" dirty="0" err="1" smtClean="0"/>
                        <a:t>wk</a:t>
                      </a:r>
                      <a:r>
                        <a:rPr lang="en-US" u="none" baseline="0" dirty="0" smtClean="0"/>
                        <a:t> 12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 of treatment</a:t>
                      </a:r>
                      <a:r>
                        <a:rPr lang="en-US" baseline="0" dirty="0" smtClean="0"/>
                        <a:t> (EOT)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of </a:t>
                      </a:r>
                      <a:r>
                        <a:rPr lang="en-US" b="0" u="none" dirty="0" smtClean="0"/>
                        <a:t>customized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Tx</a:t>
                      </a:r>
                      <a:r>
                        <a:rPr lang="en-US" dirty="0" smtClean="0"/>
                        <a:t> period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 of follow-up</a:t>
                      </a:r>
                      <a:r>
                        <a:rPr lang="en-US" baseline="0" dirty="0" smtClean="0"/>
                        <a:t> (EFU)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Last time point for HCV RNA testing in VR+ patients, typically 24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wk</a:t>
                      </a:r>
                      <a:r>
                        <a:rPr lang="en-US" baseline="0" dirty="0" smtClean="0"/>
                        <a:t> EOT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Virologic</a:t>
                      </a:r>
                      <a:r>
                        <a:rPr lang="en-US" baseline="0" dirty="0" smtClean="0"/>
                        <a:t> response (VR)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detectable HCV RNA* at EOT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Sustained VR</a:t>
                      </a:r>
                      <a:r>
                        <a:rPr lang="en-US" baseline="0" dirty="0" smtClean="0"/>
                        <a:t> (VR)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detectable HCV RNA* at EFU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616" y="5076967"/>
            <a:ext cx="7629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Forman, M and A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Vasamakis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2011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Hepatitis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 Virus,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1439.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J.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Versalovic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et al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eds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), Manual of Clinical Microbiology, 10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ed. ASM Press, Washington DC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135" y="4019968"/>
            <a:ext cx="7629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*HCV RNA limit of detection </a:t>
            </a:r>
            <a:r>
              <a:rPr lang="en-US" sz="1600" u="sng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&lt;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50IU/mL; all HCV RNA measurements in plasma/serum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077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HCV Treatment	 	</a:t>
            </a:r>
            <a:fld id="{FFA0A3BD-52DD-4506-B873-5905871F8E54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t"/>
            <a:r>
              <a:rPr lang="en-US" sz="3600" dirty="0" smtClean="0"/>
              <a:t>Length of treatment ranges between 24-72 wks.</a:t>
            </a:r>
            <a:endParaRPr lang="en-US" sz="3600" dirty="0"/>
          </a:p>
          <a:p>
            <a:pPr fontAlgn="t"/>
            <a:r>
              <a:rPr lang="en-US" sz="3600" dirty="0" smtClean="0"/>
              <a:t>Is customized based on:</a:t>
            </a:r>
          </a:p>
          <a:p>
            <a:pPr lvl="1" fontAlgn="t"/>
            <a:r>
              <a:rPr lang="en-US" sz="3200" dirty="0" smtClean="0"/>
              <a:t>Baseline </a:t>
            </a:r>
            <a:r>
              <a:rPr lang="en-US" sz="3200" dirty="0"/>
              <a:t>HCV RNA </a:t>
            </a:r>
            <a:r>
              <a:rPr lang="en-US" sz="3200" dirty="0" smtClean="0"/>
              <a:t>load</a:t>
            </a:r>
            <a:r>
              <a:rPr lang="en-US" sz="3200" dirty="0"/>
              <a:t> </a:t>
            </a:r>
            <a:r>
              <a:rPr lang="en-US" sz="3200" dirty="0" smtClean="0"/>
              <a:t>(&lt; 400,000 commonly)</a:t>
            </a:r>
          </a:p>
          <a:p>
            <a:pPr lvl="1" fontAlgn="t"/>
            <a:r>
              <a:rPr lang="en-US" sz="3200" dirty="0" smtClean="0"/>
              <a:t>Genotype (Gt1 requiring longer </a:t>
            </a:r>
            <a:r>
              <a:rPr lang="en-US" sz="3200" dirty="0" err="1" smtClean="0"/>
              <a:t>Tx</a:t>
            </a:r>
            <a:r>
              <a:rPr lang="en-US" sz="3200" dirty="0" smtClean="0"/>
              <a:t>)</a:t>
            </a:r>
          </a:p>
          <a:p>
            <a:pPr lvl="1" fontAlgn="t"/>
            <a:r>
              <a:rPr lang="en-US" sz="3200" dirty="0" smtClean="0"/>
              <a:t>Milestones (RVR and/or EVR shortens </a:t>
            </a:r>
            <a:r>
              <a:rPr lang="en-US" sz="3200" dirty="0" err="1" smtClean="0"/>
              <a:t>Tx</a:t>
            </a:r>
            <a:r>
              <a:rPr lang="en-US" sz="3200" dirty="0" smtClean="0"/>
              <a:t> period)</a:t>
            </a:r>
          </a:p>
          <a:p>
            <a:pPr lvl="1" fontAlgn="t"/>
            <a:r>
              <a:rPr lang="en-US" sz="3200" dirty="0" smtClean="0"/>
              <a:t>Co-morbidities.</a:t>
            </a:r>
          </a:p>
        </p:txBody>
      </p:sp>
    </p:spTree>
    <p:extLst>
      <p:ext uri="{BB962C8B-B14F-4D97-AF65-F5344CB8AC3E}">
        <p14:creationId xmlns:p14="http://schemas.microsoft.com/office/powerpoint/2010/main" xmlns="" val="672812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HCV Treatment	 	</a:t>
            </a:r>
            <a:fld id="{FFA0A3BD-52DD-4506-B873-5905871F8E54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with HBV, </a:t>
            </a:r>
            <a:r>
              <a:rPr lang="en-US" dirty="0" err="1"/>
              <a:t>Tx</a:t>
            </a:r>
            <a:r>
              <a:rPr lang="en-US" dirty="0"/>
              <a:t> is generally reserved for those with active disease.</a:t>
            </a:r>
          </a:p>
          <a:p>
            <a:r>
              <a:rPr lang="en-US" dirty="0" smtClean="0"/>
              <a:t>SVR </a:t>
            </a:r>
            <a:r>
              <a:rPr lang="en-US" dirty="0"/>
              <a:t>ranges from ~</a:t>
            </a:r>
            <a:r>
              <a:rPr lang="en-US" dirty="0" smtClean="0"/>
              <a:t>40-80%.</a:t>
            </a:r>
          </a:p>
          <a:p>
            <a:pPr lvl="1"/>
            <a:r>
              <a:rPr lang="en-US" dirty="0" smtClean="0"/>
              <a:t>Gt1, high initial viral load have lowest SVR rate.</a:t>
            </a:r>
          </a:p>
          <a:p>
            <a:r>
              <a:rPr lang="en-US" dirty="0"/>
              <a:t>R</a:t>
            </a:r>
            <a:r>
              <a:rPr lang="en-US" dirty="0" smtClean="0"/>
              <a:t>elapse occurs; patients often respond to a second course of </a:t>
            </a:r>
            <a:r>
              <a:rPr lang="en-US" dirty="0" err="1" smtClean="0"/>
              <a:t>Tx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5478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r>
              <a:rPr lang="en-US" dirty="0"/>
              <a:t>	 	</a:t>
            </a:r>
            <a:fld id="{FFA0A3BD-52DD-4506-B873-5905871F8E54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clinical laboratory plays a major part in both diagnosis and monitoring of treatment of HVs.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 and HBV are preventable with vaccination, while HCV is not.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While not fully curable, chronic HBV and HCV can now be successfully managed in the high resource setting of many developed countries.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low-resource countries, HBV and in the future HEV vaccination offer the most effective approach.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66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67722" y="518355"/>
            <a:ext cx="7772400" cy="477932"/>
          </a:xfrm>
        </p:spPr>
        <p:txBody>
          <a:bodyPr/>
          <a:lstStyle/>
          <a:p>
            <a:pPr algn="r"/>
            <a:fld id="{DD86F277-EA3D-421A-B4D7-65EAB9E2B9DD}" type="slidenum">
              <a:rPr lang="en-US" sz="2800" b="1" smtClean="0">
                <a:latin typeface="+mj-lt"/>
              </a:rPr>
              <a:pPr algn="r"/>
              <a:t>4</a:t>
            </a:fld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6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15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762000" y="1219200"/>
            <a:ext cx="0" cy="40862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762000" y="5334000"/>
            <a:ext cx="693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8" name="Freeform 14"/>
          <p:cNvSpPr>
            <a:spLocks/>
          </p:cNvSpPr>
          <p:nvPr/>
        </p:nvSpPr>
        <p:spPr bwMode="auto">
          <a:xfrm>
            <a:off x="1828800" y="4267200"/>
            <a:ext cx="2286000" cy="1066800"/>
          </a:xfrm>
          <a:custGeom>
            <a:avLst/>
            <a:gdLst>
              <a:gd name="T0" fmla="*/ 0 w 1440"/>
              <a:gd name="T1" fmla="*/ 672 h 672"/>
              <a:gd name="T2" fmla="*/ 480 w 1440"/>
              <a:gd name="T3" fmla="*/ 240 h 672"/>
              <a:gd name="T4" fmla="*/ 720 w 1440"/>
              <a:gd name="T5" fmla="*/ 240 h 672"/>
              <a:gd name="T6" fmla="*/ 864 w 1440"/>
              <a:gd name="T7" fmla="*/ 96 h 672"/>
              <a:gd name="T8" fmla="*/ 1008 w 1440"/>
              <a:gd name="T9" fmla="*/ 48 h 672"/>
              <a:gd name="T10" fmla="*/ 1296 w 1440"/>
              <a:gd name="T11" fmla="*/ 384 h 672"/>
              <a:gd name="T12" fmla="*/ 1440 w 1440"/>
              <a:gd name="T1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0" h="672">
                <a:moveTo>
                  <a:pt x="0" y="672"/>
                </a:moveTo>
                <a:cubicBezTo>
                  <a:pt x="180" y="492"/>
                  <a:pt x="360" y="312"/>
                  <a:pt x="480" y="240"/>
                </a:cubicBezTo>
                <a:cubicBezTo>
                  <a:pt x="600" y="168"/>
                  <a:pt x="656" y="264"/>
                  <a:pt x="720" y="240"/>
                </a:cubicBezTo>
                <a:cubicBezTo>
                  <a:pt x="784" y="216"/>
                  <a:pt x="816" y="128"/>
                  <a:pt x="864" y="96"/>
                </a:cubicBezTo>
                <a:cubicBezTo>
                  <a:pt x="912" y="64"/>
                  <a:pt x="936" y="0"/>
                  <a:pt x="1008" y="48"/>
                </a:cubicBezTo>
                <a:cubicBezTo>
                  <a:pt x="1080" y="96"/>
                  <a:pt x="1224" y="280"/>
                  <a:pt x="1296" y="384"/>
                </a:cubicBezTo>
                <a:cubicBezTo>
                  <a:pt x="1368" y="488"/>
                  <a:pt x="1404" y="580"/>
                  <a:pt x="1440" y="672"/>
                </a:cubicBezTo>
              </a:path>
            </a:pathLst>
          </a:custGeom>
          <a:noFill/>
          <a:ln w="22225" cap="flat" cmpd="sng">
            <a:solidFill>
              <a:srgbClr val="33996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9" name="Freeform 15"/>
          <p:cNvSpPr>
            <a:spLocks/>
          </p:cNvSpPr>
          <p:nvPr/>
        </p:nvSpPr>
        <p:spPr bwMode="auto">
          <a:xfrm>
            <a:off x="2590800" y="2959100"/>
            <a:ext cx="5257800" cy="2374900"/>
          </a:xfrm>
          <a:custGeom>
            <a:avLst/>
            <a:gdLst>
              <a:gd name="T0" fmla="*/ 0 w 3312"/>
              <a:gd name="T1" fmla="*/ 1496 h 1496"/>
              <a:gd name="T2" fmla="*/ 432 w 3312"/>
              <a:gd name="T3" fmla="*/ 680 h 1496"/>
              <a:gd name="T4" fmla="*/ 1152 w 3312"/>
              <a:gd name="T5" fmla="*/ 104 h 1496"/>
              <a:gd name="T6" fmla="*/ 2112 w 3312"/>
              <a:gd name="T7" fmla="*/ 56 h 1496"/>
              <a:gd name="T8" fmla="*/ 3312 w 3312"/>
              <a:gd name="T9" fmla="*/ 152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2" h="1496">
                <a:moveTo>
                  <a:pt x="0" y="1496"/>
                </a:moveTo>
                <a:cubicBezTo>
                  <a:pt x="120" y="1204"/>
                  <a:pt x="240" y="912"/>
                  <a:pt x="432" y="680"/>
                </a:cubicBezTo>
                <a:cubicBezTo>
                  <a:pt x="624" y="448"/>
                  <a:pt x="872" y="208"/>
                  <a:pt x="1152" y="104"/>
                </a:cubicBezTo>
                <a:cubicBezTo>
                  <a:pt x="1432" y="0"/>
                  <a:pt x="1752" y="48"/>
                  <a:pt x="2112" y="56"/>
                </a:cubicBezTo>
                <a:cubicBezTo>
                  <a:pt x="2472" y="64"/>
                  <a:pt x="2892" y="108"/>
                  <a:pt x="3312" y="152"/>
                </a:cubicBezTo>
              </a:path>
            </a:pathLst>
          </a:custGeom>
          <a:noFill/>
          <a:ln w="22225" cap="flat" cmpd="sng">
            <a:solidFill>
              <a:srgbClr val="00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0" name="Freeform 16"/>
          <p:cNvSpPr>
            <a:spLocks/>
          </p:cNvSpPr>
          <p:nvPr/>
        </p:nvSpPr>
        <p:spPr bwMode="auto">
          <a:xfrm>
            <a:off x="1905000" y="4724400"/>
            <a:ext cx="2362200" cy="609600"/>
          </a:xfrm>
          <a:custGeom>
            <a:avLst/>
            <a:gdLst>
              <a:gd name="T0" fmla="*/ 0 w 1488"/>
              <a:gd name="T1" fmla="*/ 960 h 960"/>
              <a:gd name="T2" fmla="*/ 576 w 1488"/>
              <a:gd name="T3" fmla="*/ 0 h 960"/>
              <a:gd name="T4" fmla="*/ 1488 w 1488"/>
              <a:gd name="T5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8" h="960">
                <a:moveTo>
                  <a:pt x="0" y="960"/>
                </a:moveTo>
                <a:cubicBezTo>
                  <a:pt x="164" y="480"/>
                  <a:pt x="328" y="0"/>
                  <a:pt x="576" y="0"/>
                </a:cubicBezTo>
                <a:cubicBezTo>
                  <a:pt x="824" y="0"/>
                  <a:pt x="1156" y="480"/>
                  <a:pt x="1488" y="960"/>
                </a:cubicBezTo>
              </a:path>
            </a:pathLst>
          </a:custGeom>
          <a:noFill/>
          <a:ln w="22225" cap="flat" cmpd="sng">
            <a:solidFill>
              <a:srgbClr val="80008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629400" y="1676400"/>
            <a:ext cx="12105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ahoma" pitchFamily="34" charset="0"/>
              </a:rPr>
              <a:t>Viable </a:t>
            </a:r>
            <a:r>
              <a:rPr lang="en-US" sz="1200" dirty="0" smtClean="0">
                <a:latin typeface="Tahoma" pitchFamily="34" charset="0"/>
              </a:rPr>
              <a:t>virions</a:t>
            </a:r>
            <a:endParaRPr lang="en-US" sz="1200" dirty="0">
              <a:latin typeface="Tahoma" pitchFamily="34" charset="0"/>
            </a:endParaRPr>
          </a:p>
          <a:p>
            <a:r>
              <a:rPr lang="en-US" sz="1200" dirty="0">
                <a:latin typeface="Tahoma" pitchFamily="34" charset="0"/>
              </a:rPr>
              <a:t>Free Ag</a:t>
            </a:r>
          </a:p>
          <a:p>
            <a:r>
              <a:rPr lang="en-US" sz="1200" dirty="0">
                <a:latin typeface="Tahoma" pitchFamily="34" charset="0"/>
              </a:rPr>
              <a:t>IgM</a:t>
            </a:r>
          </a:p>
          <a:p>
            <a:r>
              <a:rPr lang="en-US" sz="1200" dirty="0">
                <a:latin typeface="Tahoma" pitchFamily="34" charset="0"/>
              </a:rPr>
              <a:t>IgG</a:t>
            </a:r>
          </a:p>
          <a:p>
            <a:r>
              <a:rPr lang="en-US" sz="1200" dirty="0">
                <a:latin typeface="Tahoma" pitchFamily="34" charset="0"/>
              </a:rPr>
              <a:t>Ag/</a:t>
            </a:r>
            <a:r>
              <a:rPr lang="en-US" sz="1200" dirty="0" err="1">
                <a:latin typeface="Tahoma" pitchFamily="34" charset="0"/>
              </a:rPr>
              <a:t>Ab</a:t>
            </a:r>
            <a:r>
              <a:rPr lang="en-US" sz="1200" dirty="0">
                <a:latin typeface="Tahoma" pitchFamily="34" charset="0"/>
              </a:rPr>
              <a:t> complex</a:t>
            </a: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7891463" y="1846263"/>
            <a:ext cx="533400" cy="0"/>
          </a:xfrm>
          <a:prstGeom prst="line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7900988" y="2020888"/>
            <a:ext cx="533400" cy="0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7891463" y="2185988"/>
            <a:ext cx="533400" cy="0"/>
          </a:xfrm>
          <a:prstGeom prst="line">
            <a:avLst/>
          </a:prstGeom>
          <a:noFill/>
          <a:ln w="22225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7905750" y="2379663"/>
            <a:ext cx="533400" cy="0"/>
          </a:xfrm>
          <a:prstGeom prst="line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7891463" y="2559050"/>
            <a:ext cx="533400" cy="0"/>
          </a:xfrm>
          <a:prstGeom prst="line">
            <a:avLst/>
          </a:prstGeom>
          <a:noFill/>
          <a:ln w="22225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6526213" y="1665288"/>
            <a:ext cx="2170112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641706" y="213078"/>
            <a:ext cx="79591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Review of Acute Antigen (Ag)/Antibody (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Ab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 Responses	</a:t>
            </a:r>
            <a:fld id="{6E959465-755E-428F-B066-049572B058F9}" type="slidenum"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algn="r"/>
              <a:t>5</a:t>
            </a:fld>
            <a:endParaRPr lang="en-US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783013" y="6148388"/>
            <a:ext cx="68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Time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 rot="-5400000">
            <a:off x="-90487" y="2881313"/>
            <a:ext cx="1065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Intensity</a:t>
            </a:r>
          </a:p>
        </p:txBody>
      </p:sp>
      <p:sp>
        <p:nvSpPr>
          <p:cNvPr id="21533" name="Freeform 29"/>
          <p:cNvSpPr>
            <a:spLocks/>
          </p:cNvSpPr>
          <p:nvPr/>
        </p:nvSpPr>
        <p:spPr bwMode="auto">
          <a:xfrm>
            <a:off x="750888" y="2486025"/>
            <a:ext cx="1624012" cy="2825750"/>
          </a:xfrm>
          <a:custGeom>
            <a:avLst/>
            <a:gdLst>
              <a:gd name="T0" fmla="*/ 0 w 1023"/>
              <a:gd name="T1" fmla="*/ 843 h 1780"/>
              <a:gd name="T2" fmla="*/ 490 w 1023"/>
              <a:gd name="T3" fmla="*/ 156 h 1780"/>
              <a:gd name="T4" fmla="*/ 1023 w 1023"/>
              <a:gd name="T5" fmla="*/ 1780 h 1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3" h="1780">
                <a:moveTo>
                  <a:pt x="0" y="843"/>
                </a:moveTo>
                <a:cubicBezTo>
                  <a:pt x="160" y="421"/>
                  <a:pt x="320" y="0"/>
                  <a:pt x="490" y="156"/>
                </a:cubicBezTo>
                <a:cubicBezTo>
                  <a:pt x="660" y="312"/>
                  <a:pt x="936" y="1514"/>
                  <a:pt x="1023" y="1780"/>
                </a:cubicBezTo>
              </a:path>
            </a:pathLst>
          </a:cu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 rot="-16186989">
            <a:off x="765554" y="1731578"/>
            <a:ext cx="9197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Tahoma" pitchFamily="34" charset="0"/>
              </a:rPr>
              <a:t>Therapy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rot="10800000" flipV="1">
            <a:off x="1181526" y="2356643"/>
            <a:ext cx="1588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7" name="Freeform 33"/>
          <p:cNvSpPr>
            <a:spLocks/>
          </p:cNvSpPr>
          <p:nvPr/>
        </p:nvSpPr>
        <p:spPr bwMode="auto">
          <a:xfrm>
            <a:off x="1023938" y="2813050"/>
            <a:ext cx="2006600" cy="2513013"/>
          </a:xfrm>
          <a:custGeom>
            <a:avLst/>
            <a:gdLst>
              <a:gd name="T0" fmla="*/ 0 w 1264"/>
              <a:gd name="T1" fmla="*/ 1574 h 1583"/>
              <a:gd name="T2" fmla="*/ 361 w 1264"/>
              <a:gd name="T3" fmla="*/ 1 h 1583"/>
              <a:gd name="T4" fmla="*/ 1264 w 1264"/>
              <a:gd name="T5" fmla="*/ 1583 h 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4" h="1583">
                <a:moveTo>
                  <a:pt x="0" y="1574"/>
                </a:moveTo>
                <a:cubicBezTo>
                  <a:pt x="75" y="787"/>
                  <a:pt x="150" y="0"/>
                  <a:pt x="361" y="1"/>
                </a:cubicBezTo>
                <a:cubicBezTo>
                  <a:pt x="572" y="2"/>
                  <a:pt x="918" y="792"/>
                  <a:pt x="1264" y="1583"/>
                </a:cubicBezTo>
              </a:path>
            </a:pathLst>
          </a:custGeom>
          <a:noFill/>
          <a:ln w="22225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9" name="Freeform 35"/>
          <p:cNvSpPr>
            <a:spLocks/>
          </p:cNvSpPr>
          <p:nvPr/>
        </p:nvSpPr>
        <p:spPr bwMode="auto">
          <a:xfrm>
            <a:off x="762000" y="5410200"/>
            <a:ext cx="530225" cy="155575"/>
          </a:xfrm>
          <a:custGeom>
            <a:avLst/>
            <a:gdLst>
              <a:gd name="T0" fmla="*/ 0 w 336"/>
              <a:gd name="T1" fmla="*/ 96 h 96"/>
              <a:gd name="T2" fmla="*/ 336 w 336"/>
              <a:gd name="T3" fmla="*/ 96 h 96"/>
              <a:gd name="T4" fmla="*/ 336 w 336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96">
                <a:moveTo>
                  <a:pt x="0" y="96"/>
                </a:moveTo>
                <a:lnTo>
                  <a:pt x="336" y="96"/>
                </a:lnTo>
                <a:lnTo>
                  <a:pt x="336" y="0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838200" y="53340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Tahoma" pitchFamily="34" charset="0"/>
              </a:rPr>
              <a:t>Cx</a:t>
            </a:r>
          </a:p>
        </p:txBody>
      </p:sp>
      <p:sp>
        <p:nvSpPr>
          <p:cNvPr id="21541" name="Freeform 37"/>
          <p:cNvSpPr>
            <a:spLocks/>
          </p:cNvSpPr>
          <p:nvPr/>
        </p:nvSpPr>
        <p:spPr bwMode="auto">
          <a:xfrm>
            <a:off x="762000" y="5638800"/>
            <a:ext cx="3429000" cy="152400"/>
          </a:xfrm>
          <a:custGeom>
            <a:avLst/>
            <a:gdLst>
              <a:gd name="T0" fmla="*/ 0 w 2160"/>
              <a:gd name="T1" fmla="*/ 96 h 96"/>
              <a:gd name="T2" fmla="*/ 2160 w 2160"/>
              <a:gd name="T3" fmla="*/ 96 h 96"/>
              <a:gd name="T4" fmla="*/ 2160 w 2160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96">
                <a:moveTo>
                  <a:pt x="0" y="96"/>
                </a:moveTo>
                <a:lnTo>
                  <a:pt x="2160" y="96"/>
                </a:lnTo>
                <a:lnTo>
                  <a:pt x="2160" y="0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1828800" y="5562600"/>
            <a:ext cx="1196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latin typeface="Tahoma" pitchFamily="34" charset="0"/>
              </a:rPr>
              <a:t>Ag detection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419600" y="5334000"/>
            <a:ext cx="765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Tahoma" pitchFamily="34" charset="0"/>
              </a:rPr>
              <a:t>Serology</a:t>
            </a: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762000" y="6096000"/>
            <a:ext cx="3962400" cy="1588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2133600" y="5867400"/>
            <a:ext cx="1052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Tahoma" pitchFamily="34" charset="0"/>
              </a:rPr>
              <a:t>Molecular Dx</a:t>
            </a: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4724400" y="5943600"/>
            <a:ext cx="284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ahoma" pitchFamily="34" charset="0"/>
              </a:rPr>
              <a:t>?</a:t>
            </a:r>
          </a:p>
        </p:txBody>
      </p:sp>
      <p:sp>
        <p:nvSpPr>
          <p:cNvPr id="21551" name="Freeform 47"/>
          <p:cNvSpPr>
            <a:spLocks/>
          </p:cNvSpPr>
          <p:nvPr/>
        </p:nvSpPr>
        <p:spPr bwMode="auto">
          <a:xfrm>
            <a:off x="2057400" y="5410200"/>
            <a:ext cx="5638800" cy="152400"/>
          </a:xfrm>
          <a:custGeom>
            <a:avLst/>
            <a:gdLst>
              <a:gd name="T0" fmla="*/ 0 w 3552"/>
              <a:gd name="T1" fmla="*/ 0 h 96"/>
              <a:gd name="T2" fmla="*/ 0 w 3552"/>
              <a:gd name="T3" fmla="*/ 96 h 96"/>
              <a:gd name="T4" fmla="*/ 3552 w 3552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52" h="96">
                <a:moveTo>
                  <a:pt x="0" y="0"/>
                </a:moveTo>
                <a:lnTo>
                  <a:pt x="0" y="96"/>
                </a:lnTo>
                <a:lnTo>
                  <a:pt x="3552" y="96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762000" y="1447800"/>
            <a:ext cx="2743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53" name="Line 49"/>
          <p:cNvSpPr>
            <a:spLocks noChangeShapeType="1"/>
          </p:cNvSpPr>
          <p:nvPr/>
        </p:nvSpPr>
        <p:spPr bwMode="auto">
          <a:xfrm>
            <a:off x="3657600" y="1447800"/>
            <a:ext cx="2743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1211240" y="1145988"/>
            <a:ext cx="2118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</a:rPr>
              <a:t>Acute (symptomatic)</a:t>
            </a:r>
          </a:p>
        </p:txBody>
      </p:sp>
      <p:sp>
        <p:nvSpPr>
          <p:cNvPr id="21555" name="Text Box 51"/>
          <p:cNvSpPr txBox="1">
            <a:spLocks noChangeArrowheads="1"/>
          </p:cNvSpPr>
          <p:nvPr/>
        </p:nvSpPr>
        <p:spPr bwMode="auto">
          <a:xfrm>
            <a:off x="4305871" y="1143000"/>
            <a:ext cx="15763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</a:rPr>
              <a:t>Convalescence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1557" name="AutoShape 53"/>
          <p:cNvSpPr>
            <a:spLocks noChangeArrowheads="1"/>
          </p:cNvSpPr>
          <p:nvPr/>
        </p:nvSpPr>
        <p:spPr bwMode="auto">
          <a:xfrm>
            <a:off x="998168" y="816462"/>
            <a:ext cx="366713" cy="448945"/>
          </a:xfrm>
          <a:prstGeom prst="lightningBol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AutoShape 54"/>
          <p:cNvSpPr>
            <a:spLocks noChangeArrowheads="1"/>
          </p:cNvSpPr>
          <p:nvPr/>
        </p:nvSpPr>
        <p:spPr bwMode="auto">
          <a:xfrm flipH="1">
            <a:off x="5663821" y="867219"/>
            <a:ext cx="750627" cy="593090"/>
          </a:xfrm>
          <a:prstGeom prst="sun">
            <a:avLst>
              <a:gd name="adj" fmla="val 25000"/>
            </a:avLst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Ag/</a:t>
            </a:r>
            <a:r>
              <a:rPr lang="en-US" dirty="0" err="1" smtClean="0"/>
              <a:t>Ab</a:t>
            </a:r>
            <a:r>
              <a:rPr lang="en-US" dirty="0" smtClean="0"/>
              <a:t> Relationships in Chronic Infection	</a:t>
            </a:r>
            <a:fld id="{344B08BC-87A3-4B20-B2BA-CA6CE63A66B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patterns apply to acute viral hepatitis (VH) infections, but change in chronic VH:</a:t>
            </a:r>
          </a:p>
          <a:p>
            <a:pPr lvl="1"/>
            <a:r>
              <a:rPr lang="en-US" dirty="0" smtClean="0"/>
              <a:t>Viral antigen and virions (i.e. viral particles) usually remain detectable in blood and other fluids.</a:t>
            </a:r>
          </a:p>
          <a:p>
            <a:pPr lvl="1"/>
            <a:r>
              <a:rPr lang="en-US" dirty="0" smtClean="0"/>
              <a:t>IgG class Abs directed against the virus do not appear as expected.</a:t>
            </a:r>
          </a:p>
          <a:p>
            <a:r>
              <a:rPr lang="en-US" b="1" dirty="0" smtClean="0"/>
              <a:t>These differences present many 		diagnostic opportunities.</a:t>
            </a:r>
          </a:p>
          <a:p>
            <a:pPr lvl="1"/>
            <a:endParaRPr lang="en-US" dirty="0"/>
          </a:p>
        </p:txBody>
      </p:sp>
      <p:pic>
        <p:nvPicPr>
          <p:cNvPr id="1026" name="Picture 2" descr="C:\TEMP\Temporary Internet Files\Content.IE5\51COUFX0\MC9000885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741" y="4413467"/>
            <a:ext cx="979555" cy="10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02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Studies for Suspected VH</a:t>
            </a:r>
            <a:r>
              <a:rPr lang="en-US" dirty="0"/>
              <a:t>	</a:t>
            </a:r>
            <a:fld id="{344B08BC-87A3-4B20-B2BA-CA6CE63A66B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Alanine and aspartate amino </a:t>
            </a:r>
            <a:r>
              <a:rPr lang="en-US" dirty="0" err="1" smtClean="0"/>
              <a:t>transferases</a:t>
            </a:r>
            <a:endParaRPr lang="en-US" dirty="0" smtClean="0"/>
          </a:p>
          <a:p>
            <a:r>
              <a:rPr lang="en-US" dirty="0" smtClean="0"/>
              <a:t>Total and Direct bilirubin</a:t>
            </a:r>
          </a:p>
          <a:p>
            <a:r>
              <a:rPr lang="en-US" dirty="0" smtClean="0"/>
              <a:t>Albumin and total protein </a:t>
            </a:r>
          </a:p>
          <a:p>
            <a:r>
              <a:rPr lang="en-US" dirty="0" smtClean="0"/>
              <a:t>CBC</a:t>
            </a:r>
          </a:p>
          <a:p>
            <a:r>
              <a:rPr lang="en-US" dirty="0" err="1" smtClean="0"/>
              <a:t>aPTT</a:t>
            </a:r>
            <a:r>
              <a:rPr lang="en-US" dirty="0" smtClean="0"/>
              <a:t>, PT/INR</a:t>
            </a:r>
          </a:p>
          <a:p>
            <a:r>
              <a:rPr lang="en-US" dirty="0" smtClean="0"/>
              <a:t>Alpha fetoprotein</a:t>
            </a:r>
          </a:p>
          <a:p>
            <a:r>
              <a:rPr lang="en-US" dirty="0" smtClean="0"/>
              <a:t>HAV,HBV,HCV </a:t>
            </a:r>
            <a:r>
              <a:rPr lang="en-US" dirty="0" err="1" smtClean="0"/>
              <a:t>Ab</a:t>
            </a:r>
            <a:r>
              <a:rPr lang="en-US" dirty="0" smtClean="0"/>
              <a:t>/</a:t>
            </a:r>
            <a:r>
              <a:rPr lang="en-US" dirty="0" err="1" smtClean="0"/>
              <a:t>Ags</a:t>
            </a:r>
            <a:r>
              <a:rPr lang="en-US" dirty="0" smtClean="0"/>
              <a:t> (more in a moment…)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03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 &amp; HEV	</a:t>
            </a:r>
            <a:fld id="{54746CE0-1F18-4F84-92FC-45810E328F5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of HAV and HEV is less complex than the others, due to no chronic phase.</a:t>
            </a:r>
          </a:p>
          <a:p>
            <a:r>
              <a:rPr lang="en-US" dirty="0" smtClean="0"/>
              <a:t>The primary markers measured are virus-specific antibodies.</a:t>
            </a:r>
          </a:p>
          <a:p>
            <a:r>
              <a:rPr lang="en-US" dirty="0" smtClean="0"/>
              <a:t>However, the lack of an IVD assay for HEV antibody hampers testing in the USA.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69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 &amp; </a:t>
            </a:r>
            <a:r>
              <a:rPr lang="en-US" dirty="0" smtClean="0"/>
              <a:t>HEV Abs</a:t>
            </a:r>
            <a:r>
              <a:rPr lang="en-US" dirty="0"/>
              <a:t>	</a:t>
            </a:r>
            <a:fld id="{54746CE0-1F18-4F84-92FC-45810E328F5E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067" y="906558"/>
            <a:ext cx="4741957" cy="3562652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18413" y="1662949"/>
            <a:ext cx="3053142" cy="3359428"/>
          </a:xfrm>
        </p:spPr>
        <p:txBody>
          <a:bodyPr/>
          <a:lstStyle/>
          <a:p>
            <a:r>
              <a:rPr lang="en-US" dirty="0" smtClean="0"/>
              <a:t>HEV similar, EXCEPT that IgG anti-HEV falls off rapidly after 6-12 months, and may not confer immunity for life.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3643" y="63796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+mn-lt"/>
              </a:rPr>
              <a:t>HAV</a:t>
            </a:r>
            <a:endParaRPr lang="en-US" b="1" u="sng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17" y="4447392"/>
            <a:ext cx="697173" cy="4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69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 seagreen">
  <a:themeElements>
    <a:clrScheme name="2_Default Design 6">
      <a:dk1>
        <a:srgbClr val="000000"/>
      </a:dk1>
      <a:lt1>
        <a:srgbClr val="FFFFFF"/>
      </a:lt1>
      <a:dk2>
        <a:srgbClr val="C9AF8D"/>
      </a:dk2>
      <a:lt2>
        <a:srgbClr val="808080"/>
      </a:lt2>
      <a:accent1>
        <a:srgbClr val="845A31"/>
      </a:accent1>
      <a:accent2>
        <a:srgbClr val="D39D6A"/>
      </a:accent2>
      <a:accent3>
        <a:srgbClr val="FFFFFF"/>
      </a:accent3>
      <a:accent4>
        <a:srgbClr val="000000"/>
      </a:accent4>
      <a:accent5>
        <a:srgbClr val="C2B5AD"/>
      </a:accent5>
      <a:accent6>
        <a:srgbClr val="BF8E5F"/>
      </a:accent6>
      <a:hlink>
        <a:srgbClr val="AACEC4"/>
      </a:hlink>
      <a:folHlink>
        <a:srgbClr val="C8B98D"/>
      </a:folHlink>
    </a:clrScheme>
    <a:fontScheme name="2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9E9E77"/>
        </a:dk2>
        <a:lt2>
          <a:srgbClr val="808080"/>
        </a:lt2>
        <a:accent1>
          <a:srgbClr val="43431F"/>
        </a:accent1>
        <a:accent2>
          <a:srgbClr val="938B48"/>
        </a:accent2>
        <a:accent3>
          <a:srgbClr val="FFFFFF"/>
        </a:accent3>
        <a:accent4>
          <a:srgbClr val="000000"/>
        </a:accent4>
        <a:accent5>
          <a:srgbClr val="B0B0AB"/>
        </a:accent5>
        <a:accent6>
          <a:srgbClr val="857D40"/>
        </a:accent6>
        <a:hlink>
          <a:srgbClr val="8EA3A7"/>
        </a:hlink>
        <a:folHlink>
          <a:srgbClr val="91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A0C8C8"/>
        </a:dk2>
        <a:lt2>
          <a:srgbClr val="808080"/>
        </a:lt2>
        <a:accent1>
          <a:srgbClr val="468282"/>
        </a:accent1>
        <a:accent2>
          <a:srgbClr val="7BA19D"/>
        </a:accent2>
        <a:accent3>
          <a:srgbClr val="FFFFFF"/>
        </a:accent3>
        <a:accent4>
          <a:srgbClr val="000000"/>
        </a:accent4>
        <a:accent5>
          <a:srgbClr val="B0C1C1"/>
        </a:accent5>
        <a:accent6>
          <a:srgbClr val="6F918E"/>
        </a:accent6>
        <a:hlink>
          <a:srgbClr val="B7AAB5"/>
        </a:hlink>
        <a:folHlink>
          <a:srgbClr val="A2BA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BBB1B8"/>
        </a:dk2>
        <a:lt2>
          <a:srgbClr val="808080"/>
        </a:lt2>
        <a:accent1>
          <a:srgbClr val="6C5C67"/>
        </a:accent1>
        <a:accent2>
          <a:srgbClr val="AE91B9"/>
        </a:accent2>
        <a:accent3>
          <a:srgbClr val="FFFFFF"/>
        </a:accent3>
        <a:accent4>
          <a:srgbClr val="000000"/>
        </a:accent4>
        <a:accent5>
          <a:srgbClr val="BAB5B8"/>
        </a:accent5>
        <a:accent6>
          <a:srgbClr val="9D83A7"/>
        </a:accent6>
        <a:hlink>
          <a:srgbClr val="C8C8BA"/>
        </a:hlink>
        <a:folHlink>
          <a:srgbClr val="BCB3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E2B5AB"/>
        </a:dk2>
        <a:lt2>
          <a:srgbClr val="808080"/>
        </a:lt2>
        <a:accent1>
          <a:srgbClr val="B66254"/>
        </a:accent1>
        <a:accent2>
          <a:srgbClr val="DAA79D"/>
        </a:accent2>
        <a:accent3>
          <a:srgbClr val="FFFFFF"/>
        </a:accent3>
        <a:accent4>
          <a:srgbClr val="000000"/>
        </a:accent4>
        <a:accent5>
          <a:srgbClr val="D7B7B3"/>
        </a:accent5>
        <a:accent6>
          <a:srgbClr val="C5978E"/>
        </a:accent6>
        <a:hlink>
          <a:srgbClr val="C5DACE"/>
        </a:hlink>
        <a:folHlink>
          <a:srgbClr val="E3CC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F7D3A0"/>
        </a:dk2>
        <a:lt2>
          <a:srgbClr val="808080"/>
        </a:lt2>
        <a:accent1>
          <a:srgbClr val="E99646"/>
        </a:accent1>
        <a:accent2>
          <a:srgbClr val="FFBE74"/>
        </a:accent2>
        <a:accent3>
          <a:srgbClr val="FFFFFF"/>
        </a:accent3>
        <a:accent4>
          <a:srgbClr val="000000"/>
        </a:accent4>
        <a:accent5>
          <a:srgbClr val="F2C9B0"/>
        </a:accent5>
        <a:accent6>
          <a:srgbClr val="E7AC68"/>
        </a:accent6>
        <a:hlink>
          <a:srgbClr val="B7E6DC"/>
        </a:hlink>
        <a:folHlink>
          <a:srgbClr val="F7E6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C9AF8D"/>
        </a:dk2>
        <a:lt2>
          <a:srgbClr val="808080"/>
        </a:lt2>
        <a:accent1>
          <a:srgbClr val="845A31"/>
        </a:accent1>
        <a:accent2>
          <a:srgbClr val="D39D6A"/>
        </a:accent2>
        <a:accent3>
          <a:srgbClr val="FFFFFF"/>
        </a:accent3>
        <a:accent4>
          <a:srgbClr val="000000"/>
        </a:accent4>
        <a:accent5>
          <a:srgbClr val="C2B5AD"/>
        </a:accent5>
        <a:accent6>
          <a:srgbClr val="BF8E5F"/>
        </a:accent6>
        <a:hlink>
          <a:srgbClr val="AACEC4"/>
        </a:hlink>
        <a:folHlink>
          <a:srgbClr val="C8B9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8_Default Design 3">
      <a:dk1>
        <a:srgbClr val="000000"/>
      </a:dk1>
      <a:lt1>
        <a:srgbClr val="FFFFFF"/>
      </a:lt1>
      <a:dk2>
        <a:srgbClr val="C9AF8D"/>
      </a:dk2>
      <a:lt2>
        <a:srgbClr val="808080"/>
      </a:lt2>
      <a:accent1>
        <a:srgbClr val="845A31"/>
      </a:accent1>
      <a:accent2>
        <a:srgbClr val="D39D6A"/>
      </a:accent2>
      <a:accent3>
        <a:srgbClr val="FFFFFF"/>
      </a:accent3>
      <a:accent4>
        <a:srgbClr val="000000"/>
      </a:accent4>
      <a:accent5>
        <a:srgbClr val="C2B5AD"/>
      </a:accent5>
      <a:accent6>
        <a:srgbClr val="BF8E5F"/>
      </a:accent6>
      <a:hlink>
        <a:srgbClr val="AACEC4"/>
      </a:hlink>
      <a:folHlink>
        <a:srgbClr val="C8C88F"/>
      </a:folHlink>
    </a:clrScheme>
    <a:fontScheme name="8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9E9E77"/>
        </a:dk2>
        <a:lt2>
          <a:srgbClr val="808080"/>
        </a:lt2>
        <a:accent1>
          <a:srgbClr val="43431F"/>
        </a:accent1>
        <a:accent2>
          <a:srgbClr val="938B48"/>
        </a:accent2>
        <a:accent3>
          <a:srgbClr val="FFFFFF"/>
        </a:accent3>
        <a:accent4>
          <a:srgbClr val="000000"/>
        </a:accent4>
        <a:accent5>
          <a:srgbClr val="B0B0AB"/>
        </a:accent5>
        <a:accent6>
          <a:srgbClr val="857D40"/>
        </a:accent6>
        <a:hlink>
          <a:srgbClr val="8EA3A7"/>
        </a:hlink>
        <a:folHlink>
          <a:srgbClr val="91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A0C8C8"/>
        </a:dk2>
        <a:lt2>
          <a:srgbClr val="808080"/>
        </a:lt2>
        <a:accent1>
          <a:srgbClr val="468282"/>
        </a:accent1>
        <a:accent2>
          <a:srgbClr val="7BA19D"/>
        </a:accent2>
        <a:accent3>
          <a:srgbClr val="FFFFFF"/>
        </a:accent3>
        <a:accent4>
          <a:srgbClr val="000000"/>
        </a:accent4>
        <a:accent5>
          <a:srgbClr val="B0C1C1"/>
        </a:accent5>
        <a:accent6>
          <a:srgbClr val="6F918E"/>
        </a:accent6>
        <a:hlink>
          <a:srgbClr val="B7AAB5"/>
        </a:hlink>
        <a:folHlink>
          <a:srgbClr val="A2BA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C9AF8D"/>
        </a:dk2>
        <a:lt2>
          <a:srgbClr val="808080"/>
        </a:lt2>
        <a:accent1>
          <a:srgbClr val="845A31"/>
        </a:accent1>
        <a:accent2>
          <a:srgbClr val="D39D6A"/>
        </a:accent2>
        <a:accent3>
          <a:srgbClr val="FFFFFF"/>
        </a:accent3>
        <a:accent4>
          <a:srgbClr val="000000"/>
        </a:accent4>
        <a:accent5>
          <a:srgbClr val="C2B5AD"/>
        </a:accent5>
        <a:accent6>
          <a:srgbClr val="BF8E5F"/>
        </a:accent6>
        <a:hlink>
          <a:srgbClr val="AACEC4"/>
        </a:hlink>
        <a:folHlink>
          <a:srgbClr val="C8C8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FF"/>
        </a:lt1>
        <a:dk2>
          <a:srgbClr val="F7D3A0"/>
        </a:dk2>
        <a:lt2>
          <a:srgbClr val="808080"/>
        </a:lt2>
        <a:accent1>
          <a:srgbClr val="E99646"/>
        </a:accent1>
        <a:accent2>
          <a:srgbClr val="FFBE74"/>
        </a:accent2>
        <a:accent3>
          <a:srgbClr val="FFFFFF"/>
        </a:accent3>
        <a:accent4>
          <a:srgbClr val="000000"/>
        </a:accent4>
        <a:accent5>
          <a:srgbClr val="F2C9B0"/>
        </a:accent5>
        <a:accent6>
          <a:srgbClr val="E7AC68"/>
        </a:accent6>
        <a:hlink>
          <a:srgbClr val="B7E6DC"/>
        </a:hlink>
        <a:folHlink>
          <a:srgbClr val="F7F7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BBB1B8"/>
        </a:dk2>
        <a:lt2>
          <a:srgbClr val="808080"/>
        </a:lt2>
        <a:accent1>
          <a:srgbClr val="6C5C67"/>
        </a:accent1>
        <a:accent2>
          <a:srgbClr val="AE91B9"/>
        </a:accent2>
        <a:accent3>
          <a:srgbClr val="FFFFFF"/>
        </a:accent3>
        <a:accent4>
          <a:srgbClr val="000000"/>
        </a:accent4>
        <a:accent5>
          <a:srgbClr val="BAB5B8"/>
        </a:accent5>
        <a:accent6>
          <a:srgbClr val="9D83A7"/>
        </a:accent6>
        <a:hlink>
          <a:srgbClr val="C8C8BA"/>
        </a:hlink>
        <a:folHlink>
          <a:srgbClr val="BCB3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E2B5AB"/>
        </a:dk2>
        <a:lt2>
          <a:srgbClr val="808080"/>
        </a:lt2>
        <a:accent1>
          <a:srgbClr val="B66254"/>
        </a:accent1>
        <a:accent2>
          <a:srgbClr val="DAA79D"/>
        </a:accent2>
        <a:accent3>
          <a:srgbClr val="FFFFFF"/>
        </a:accent3>
        <a:accent4>
          <a:srgbClr val="000000"/>
        </a:accent4>
        <a:accent5>
          <a:srgbClr val="D7B7B3"/>
        </a:accent5>
        <a:accent6>
          <a:srgbClr val="C5978E"/>
        </a:accent6>
        <a:hlink>
          <a:srgbClr val="C5DACE"/>
        </a:hlink>
        <a:folHlink>
          <a:srgbClr val="E3CC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F7D3A0"/>
        </a:dk2>
        <a:lt2>
          <a:srgbClr val="808080"/>
        </a:lt2>
        <a:accent1>
          <a:srgbClr val="E99646"/>
        </a:accent1>
        <a:accent2>
          <a:srgbClr val="FFBE74"/>
        </a:accent2>
        <a:accent3>
          <a:srgbClr val="FFFFFF"/>
        </a:accent3>
        <a:accent4>
          <a:srgbClr val="000000"/>
        </a:accent4>
        <a:accent5>
          <a:srgbClr val="F2C9B0"/>
        </a:accent5>
        <a:accent6>
          <a:srgbClr val="E7AC68"/>
        </a:accent6>
        <a:hlink>
          <a:srgbClr val="B7E6DC"/>
        </a:hlink>
        <a:folHlink>
          <a:srgbClr val="F7E6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0000"/>
        </a:dk1>
        <a:lt1>
          <a:srgbClr val="FFFFFF"/>
        </a:lt1>
        <a:dk2>
          <a:srgbClr val="C9AF8D"/>
        </a:dk2>
        <a:lt2>
          <a:srgbClr val="808080"/>
        </a:lt2>
        <a:accent1>
          <a:srgbClr val="845A31"/>
        </a:accent1>
        <a:accent2>
          <a:srgbClr val="D39D6A"/>
        </a:accent2>
        <a:accent3>
          <a:srgbClr val="FFFFFF"/>
        </a:accent3>
        <a:accent4>
          <a:srgbClr val="000000"/>
        </a:accent4>
        <a:accent5>
          <a:srgbClr val="C2B5AD"/>
        </a:accent5>
        <a:accent6>
          <a:srgbClr val="BF8E5F"/>
        </a:accent6>
        <a:hlink>
          <a:srgbClr val="AACEC4"/>
        </a:hlink>
        <a:folHlink>
          <a:srgbClr val="C8B9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Default Design 6">
    <a:dk1>
      <a:srgbClr val="000000"/>
    </a:dk1>
    <a:lt1>
      <a:srgbClr val="FFFFFF"/>
    </a:lt1>
    <a:dk2>
      <a:srgbClr val="C9AF8D"/>
    </a:dk2>
    <a:lt2>
      <a:srgbClr val="808080"/>
    </a:lt2>
    <a:accent1>
      <a:srgbClr val="845A31"/>
    </a:accent1>
    <a:accent2>
      <a:srgbClr val="D39D6A"/>
    </a:accent2>
    <a:accent3>
      <a:srgbClr val="FFFFFF"/>
    </a:accent3>
    <a:accent4>
      <a:srgbClr val="000000"/>
    </a:accent4>
    <a:accent5>
      <a:srgbClr val="C2B5AD"/>
    </a:accent5>
    <a:accent6>
      <a:srgbClr val="BF8E5F"/>
    </a:accent6>
    <a:hlink>
      <a:srgbClr val="AACEC4"/>
    </a:hlink>
    <a:folHlink>
      <a:srgbClr val="C8B98D"/>
    </a:folHlink>
  </a:clrScheme>
</a:themeOverride>
</file>

<file path=ppt/theme/themeOverride2.xml><?xml version="1.0" encoding="utf-8"?>
<a:themeOverride xmlns:a="http://schemas.openxmlformats.org/drawingml/2006/main">
  <a:clrScheme name="2_Default Design 6">
    <a:dk1>
      <a:srgbClr val="000000"/>
    </a:dk1>
    <a:lt1>
      <a:srgbClr val="FFFFFF"/>
    </a:lt1>
    <a:dk2>
      <a:srgbClr val="C9AF8D"/>
    </a:dk2>
    <a:lt2>
      <a:srgbClr val="808080"/>
    </a:lt2>
    <a:accent1>
      <a:srgbClr val="845A31"/>
    </a:accent1>
    <a:accent2>
      <a:srgbClr val="D39D6A"/>
    </a:accent2>
    <a:accent3>
      <a:srgbClr val="FFFFFF"/>
    </a:accent3>
    <a:accent4>
      <a:srgbClr val="000000"/>
    </a:accent4>
    <a:accent5>
      <a:srgbClr val="C2B5AD"/>
    </a:accent5>
    <a:accent6>
      <a:srgbClr val="BF8E5F"/>
    </a:accent6>
    <a:hlink>
      <a:srgbClr val="AACEC4"/>
    </a:hlink>
    <a:folHlink>
      <a:srgbClr val="C8B98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4244</TotalTime>
  <Words>2115</Words>
  <Application>Microsoft Office PowerPoint</Application>
  <PresentationFormat>On-screen Show (4:3)</PresentationFormat>
  <Paragraphs>280</Paragraphs>
  <Slides>40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MC seagreen</vt:lpstr>
      <vt:lpstr>8_Default Design</vt:lpstr>
      <vt:lpstr>The ABC’s (and D &amp; E’s) of the Viral Hepatitides Part 2</vt:lpstr>
      <vt:lpstr>Objectives 2</vt:lpstr>
      <vt:lpstr>Disclosures 3</vt:lpstr>
      <vt:lpstr>diagnostic tests</vt:lpstr>
      <vt:lpstr>Slide 5</vt:lpstr>
      <vt:lpstr>Ag/Ab Relationships in Chronic Infection 6</vt:lpstr>
      <vt:lpstr>Blood Studies for Suspected VH 7</vt:lpstr>
      <vt:lpstr>HAV &amp; HEV 8</vt:lpstr>
      <vt:lpstr>HAV &amp; HEV Abs 9</vt:lpstr>
      <vt:lpstr>HAV Diagnosis  10</vt:lpstr>
      <vt:lpstr>HEV Diagnosis  11</vt:lpstr>
      <vt:lpstr>HBV/HDV Diagnosis  12</vt:lpstr>
      <vt:lpstr>HBV Ag/Ab Detection: The Players  13</vt:lpstr>
      <vt:lpstr>Serology of HBV Acute and Chronic Infection 14</vt:lpstr>
      <vt:lpstr>HBV Serological Tests   15</vt:lpstr>
      <vt:lpstr>Chronic HBV Markers: A Closer Look 16</vt:lpstr>
      <vt:lpstr>HBV NAAT  17</vt:lpstr>
      <vt:lpstr>HBV NAAT  18</vt:lpstr>
      <vt:lpstr>HDV Diagnosis   19</vt:lpstr>
      <vt:lpstr>HCV Diagnosis-Some Differences…   20</vt:lpstr>
      <vt:lpstr>HCV Diagnosis   21</vt:lpstr>
      <vt:lpstr>HCV NAAT  22</vt:lpstr>
      <vt:lpstr>HCV NAAT  23</vt:lpstr>
      <vt:lpstr>HCV Diagnosis   24</vt:lpstr>
      <vt:lpstr>Prevention &amp; Treatment</vt:lpstr>
      <vt:lpstr>HV Prevention  26</vt:lpstr>
      <vt:lpstr>VH Vaccines   27</vt:lpstr>
      <vt:lpstr>VH Vaccines   28</vt:lpstr>
      <vt:lpstr>VH Treatment   29</vt:lpstr>
      <vt:lpstr>Chronic HBV Treatment   30</vt:lpstr>
      <vt:lpstr>Chronic HBV Treatment   31</vt:lpstr>
      <vt:lpstr>Chronic HBV Treatment   32</vt:lpstr>
      <vt:lpstr>Chronic HBV Treatment   33</vt:lpstr>
      <vt:lpstr>Chronic HCV Treatment   34</vt:lpstr>
      <vt:lpstr>Chronic HCV Treatment   35</vt:lpstr>
      <vt:lpstr>Chronic HCV Treatment - Definitions   36</vt:lpstr>
      <vt:lpstr>Chronic HCV Treatment   37</vt:lpstr>
      <vt:lpstr>Chronic HCV Treatment   38</vt:lpstr>
      <vt:lpstr>Summary   39</vt:lpstr>
      <vt:lpstr>Questions?</vt:lpstr>
    </vt:vector>
  </TitlesOfParts>
  <Company>Marshfield Clinic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Novicki, Thomas J PhD</dc:creator>
  <cp:lastModifiedBy>bowlesej</cp:lastModifiedBy>
  <cp:revision>243</cp:revision>
  <cp:lastPrinted>2013-03-06T13:10:42Z</cp:lastPrinted>
  <dcterms:created xsi:type="dcterms:W3CDTF">2013-02-04T22:27:41Z</dcterms:created>
  <dcterms:modified xsi:type="dcterms:W3CDTF">2013-03-07T15:20:07Z</dcterms:modified>
</cp:coreProperties>
</file>