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9"/>
  </p:notesMasterIdLst>
  <p:handoutMasterIdLst>
    <p:handoutMasterId r:id="rId50"/>
  </p:handoutMasterIdLst>
  <p:sldIdLst>
    <p:sldId id="259" r:id="rId2"/>
    <p:sldId id="503" r:id="rId3"/>
    <p:sldId id="524" r:id="rId4"/>
    <p:sldId id="529" r:id="rId5"/>
    <p:sldId id="506" r:id="rId6"/>
    <p:sldId id="502" r:id="rId7"/>
    <p:sldId id="497" r:id="rId8"/>
    <p:sldId id="527" r:id="rId9"/>
    <p:sldId id="500" r:id="rId10"/>
    <p:sldId id="536" r:id="rId11"/>
    <p:sldId id="525" r:id="rId12"/>
    <p:sldId id="547" r:id="rId13"/>
    <p:sldId id="539" r:id="rId14"/>
    <p:sldId id="540" r:id="rId15"/>
    <p:sldId id="532" r:id="rId16"/>
    <p:sldId id="504" r:id="rId17"/>
    <p:sldId id="509" r:id="rId18"/>
    <p:sldId id="511" r:id="rId19"/>
    <p:sldId id="512" r:id="rId20"/>
    <p:sldId id="510" r:id="rId21"/>
    <p:sldId id="507" r:id="rId22"/>
    <p:sldId id="523" r:id="rId23"/>
    <p:sldId id="505" r:id="rId24"/>
    <p:sldId id="541" r:id="rId25"/>
    <p:sldId id="514" r:id="rId26"/>
    <p:sldId id="518" r:id="rId27"/>
    <p:sldId id="522" r:id="rId28"/>
    <p:sldId id="519" r:id="rId29"/>
    <p:sldId id="521" r:id="rId30"/>
    <p:sldId id="549" r:id="rId31"/>
    <p:sldId id="515" r:id="rId32"/>
    <p:sldId id="516" r:id="rId33"/>
    <p:sldId id="526" r:id="rId34"/>
    <p:sldId id="530" r:id="rId35"/>
    <p:sldId id="538" r:id="rId36"/>
    <p:sldId id="517" r:id="rId37"/>
    <p:sldId id="531" r:id="rId38"/>
    <p:sldId id="534" r:id="rId39"/>
    <p:sldId id="535" r:id="rId40"/>
    <p:sldId id="537" r:id="rId41"/>
    <p:sldId id="548" r:id="rId42"/>
    <p:sldId id="542" r:id="rId43"/>
    <p:sldId id="546" r:id="rId44"/>
    <p:sldId id="544" r:id="rId45"/>
    <p:sldId id="545" r:id="rId46"/>
    <p:sldId id="520" r:id="rId47"/>
    <p:sldId id="550" r:id="rId48"/>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Arial" charset="0"/>
        <a:ea typeface="ＭＳ Ｐゴシック" pitchFamily="8" charset="-128"/>
        <a:cs typeface="+mn-cs"/>
      </a:defRPr>
    </a:lvl1pPr>
    <a:lvl2pPr marL="457200" algn="l" rtl="0" eaLnBrk="0" fontAlgn="base" hangingPunct="0">
      <a:spcBef>
        <a:spcPct val="0"/>
      </a:spcBef>
      <a:spcAft>
        <a:spcPct val="0"/>
      </a:spcAft>
      <a:defRPr sz="3200" kern="1200">
        <a:solidFill>
          <a:schemeClr val="tx1"/>
        </a:solidFill>
        <a:latin typeface="Arial" charset="0"/>
        <a:ea typeface="ＭＳ Ｐゴシック" pitchFamily="8" charset="-128"/>
        <a:cs typeface="+mn-cs"/>
      </a:defRPr>
    </a:lvl2pPr>
    <a:lvl3pPr marL="914400" algn="l" rtl="0" eaLnBrk="0" fontAlgn="base" hangingPunct="0">
      <a:spcBef>
        <a:spcPct val="0"/>
      </a:spcBef>
      <a:spcAft>
        <a:spcPct val="0"/>
      </a:spcAft>
      <a:defRPr sz="3200" kern="1200">
        <a:solidFill>
          <a:schemeClr val="tx1"/>
        </a:solidFill>
        <a:latin typeface="Arial" charset="0"/>
        <a:ea typeface="ＭＳ Ｐゴシック" pitchFamily="8" charset="-128"/>
        <a:cs typeface="+mn-cs"/>
      </a:defRPr>
    </a:lvl3pPr>
    <a:lvl4pPr marL="1371600" algn="l" rtl="0" eaLnBrk="0" fontAlgn="base" hangingPunct="0">
      <a:spcBef>
        <a:spcPct val="0"/>
      </a:spcBef>
      <a:spcAft>
        <a:spcPct val="0"/>
      </a:spcAft>
      <a:defRPr sz="3200" kern="1200">
        <a:solidFill>
          <a:schemeClr val="tx1"/>
        </a:solidFill>
        <a:latin typeface="Arial" charset="0"/>
        <a:ea typeface="ＭＳ Ｐゴシック" pitchFamily="8" charset="-128"/>
        <a:cs typeface="+mn-cs"/>
      </a:defRPr>
    </a:lvl4pPr>
    <a:lvl5pPr marL="1828800" algn="l" rtl="0" eaLnBrk="0" fontAlgn="base" hangingPunct="0">
      <a:spcBef>
        <a:spcPct val="0"/>
      </a:spcBef>
      <a:spcAft>
        <a:spcPct val="0"/>
      </a:spcAft>
      <a:defRPr sz="3200" kern="1200">
        <a:solidFill>
          <a:schemeClr val="tx1"/>
        </a:solidFill>
        <a:latin typeface="Arial" charset="0"/>
        <a:ea typeface="ＭＳ Ｐゴシック" pitchFamily="8" charset="-128"/>
        <a:cs typeface="+mn-cs"/>
      </a:defRPr>
    </a:lvl5pPr>
    <a:lvl6pPr marL="2286000" algn="l" defTabSz="914400" rtl="0" eaLnBrk="1" latinLnBrk="0" hangingPunct="1">
      <a:defRPr sz="3200" kern="1200">
        <a:solidFill>
          <a:schemeClr val="tx1"/>
        </a:solidFill>
        <a:latin typeface="Arial" charset="0"/>
        <a:ea typeface="ＭＳ Ｐゴシック" pitchFamily="8" charset="-128"/>
        <a:cs typeface="+mn-cs"/>
      </a:defRPr>
    </a:lvl6pPr>
    <a:lvl7pPr marL="2743200" algn="l" defTabSz="914400" rtl="0" eaLnBrk="1" latinLnBrk="0" hangingPunct="1">
      <a:defRPr sz="3200" kern="1200">
        <a:solidFill>
          <a:schemeClr val="tx1"/>
        </a:solidFill>
        <a:latin typeface="Arial" charset="0"/>
        <a:ea typeface="ＭＳ Ｐゴシック" pitchFamily="8" charset="-128"/>
        <a:cs typeface="+mn-cs"/>
      </a:defRPr>
    </a:lvl7pPr>
    <a:lvl8pPr marL="3200400" algn="l" defTabSz="914400" rtl="0" eaLnBrk="1" latinLnBrk="0" hangingPunct="1">
      <a:defRPr sz="3200" kern="1200">
        <a:solidFill>
          <a:schemeClr val="tx1"/>
        </a:solidFill>
        <a:latin typeface="Arial" charset="0"/>
        <a:ea typeface="ＭＳ Ｐゴシック" pitchFamily="8" charset="-128"/>
        <a:cs typeface="+mn-cs"/>
      </a:defRPr>
    </a:lvl8pPr>
    <a:lvl9pPr marL="3657600" algn="l" defTabSz="914400" rtl="0" eaLnBrk="1" latinLnBrk="0" hangingPunct="1">
      <a:defRPr sz="3200" kern="1200">
        <a:solidFill>
          <a:schemeClr val="tx1"/>
        </a:solidFill>
        <a:latin typeface="Arial" charset="0"/>
        <a:ea typeface="ＭＳ Ｐゴシック" pitchFamily="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CCFFFF"/>
    <a:srgbClr val="0000FF"/>
    <a:srgbClr val="0033CC"/>
    <a:srgbClr val="FF0000"/>
    <a:srgbClr val="FF66FF"/>
    <a:srgbClr val="33CC33"/>
    <a:srgbClr val="3333FF"/>
    <a:srgbClr val="FFFF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1002" autoAdjust="0"/>
    <p:restoredTop sz="87599" autoAdjust="0"/>
  </p:normalViewPr>
  <p:slideViewPr>
    <p:cSldViewPr>
      <p:cViewPr>
        <p:scale>
          <a:sx n="70" d="100"/>
          <a:sy n="70" d="100"/>
        </p:scale>
        <p:origin x="-1578" y="-6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p1332\Local%20Settings\Temporary%20Internet%20Files\Content.IE5\KLLMXEUW\812011101P1G087%5b1%5d.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165219299356575E-2"/>
          <c:y val="0.18188620490235341"/>
          <c:w val="0.87253681714223019"/>
          <c:h val="0.74520396814804934"/>
        </c:manualLayout>
      </c:layout>
      <c:lineChart>
        <c:grouping val="standard"/>
        <c:varyColors val="0"/>
        <c:ser>
          <c:idx val="1"/>
          <c:order val="0"/>
          <c:tx>
            <c:strRef>
              <c:f>Data4.7.4!$A$7</c:f>
              <c:strCache>
                <c:ptCount val="1"/>
                <c:pt idx="0">
                  <c:v>Denmark</c:v>
                </c:pt>
              </c:strCache>
            </c:strRef>
          </c:tx>
          <c:spPr>
            <a:ln w="28575">
              <a:solidFill>
                <a:srgbClr val="FF0000"/>
              </a:solidFill>
            </a:ln>
          </c:spPr>
          <c:marker>
            <c:symbol val="none"/>
          </c:marker>
          <c:cat>
            <c:numRef>
              <c:f>Data4.7.4!$B$6:$K$6</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Data4.7.4!$B$7:$K$7</c:f>
              <c:numCache>
                <c:formatCode>General</c:formatCode>
                <c:ptCount val="10"/>
                <c:pt idx="0">
                  <c:v>49.9</c:v>
                </c:pt>
                <c:pt idx="1">
                  <c:v>61.3</c:v>
                </c:pt>
                <c:pt idx="2">
                  <c:v>85.5</c:v>
                </c:pt>
                <c:pt idx="3">
                  <c:v>90.7</c:v>
                </c:pt>
                <c:pt idx="4">
                  <c:v>101.1</c:v>
                </c:pt>
                <c:pt idx="5">
                  <c:v>113.5</c:v>
                </c:pt>
                <c:pt idx="6">
                  <c:v>122.9</c:v>
                </c:pt>
                <c:pt idx="7">
                  <c:v>143.19999999999999</c:v>
                </c:pt>
                <c:pt idx="8">
                  <c:v>142.6</c:v>
                </c:pt>
                <c:pt idx="9">
                  <c:v>168</c:v>
                </c:pt>
              </c:numCache>
            </c:numRef>
          </c:val>
          <c:smooth val="0"/>
        </c:ser>
        <c:ser>
          <c:idx val="3"/>
          <c:order val="1"/>
          <c:tx>
            <c:strRef>
              <c:f>Data4.7.4!$A$8</c:f>
              <c:strCache>
                <c:ptCount val="1"/>
                <c:pt idx="0">
                  <c:v>Israel</c:v>
                </c:pt>
              </c:strCache>
            </c:strRef>
          </c:tx>
          <c:spPr>
            <a:ln>
              <a:solidFill>
                <a:srgbClr val="FF66FF"/>
              </a:solidFill>
              <a:prstDash val="sysDash"/>
            </a:ln>
          </c:spPr>
          <c:marker>
            <c:symbol val="none"/>
          </c:marker>
          <c:cat>
            <c:numRef>
              <c:f>Data4.7.4!$B$6:$K$6</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Data4.7.4!$B$8:$K$8</c:f>
              <c:numCache>
                <c:formatCode>General</c:formatCode>
                <c:ptCount val="10"/>
                <c:pt idx="0">
                  <c:v>30.8</c:v>
                </c:pt>
                <c:pt idx="1">
                  <c:v>41.4</c:v>
                </c:pt>
                <c:pt idx="2">
                  <c:v>39.300000000000004</c:v>
                </c:pt>
                <c:pt idx="3">
                  <c:v>38.700000000000003</c:v>
                </c:pt>
                <c:pt idx="4">
                  <c:v>44.2</c:v>
                </c:pt>
                <c:pt idx="5">
                  <c:v>44.3</c:v>
                </c:pt>
                <c:pt idx="6">
                  <c:v>41.8</c:v>
                </c:pt>
                <c:pt idx="7">
                  <c:v>45.4</c:v>
                </c:pt>
                <c:pt idx="8">
                  <c:v>45.3</c:v>
                </c:pt>
                <c:pt idx="9">
                  <c:v>46.7</c:v>
                </c:pt>
              </c:numCache>
            </c:numRef>
          </c:val>
          <c:smooth val="0"/>
        </c:ser>
        <c:ser>
          <c:idx val="4"/>
          <c:order val="2"/>
          <c:tx>
            <c:strRef>
              <c:f>Data4.7.4!$A$9</c:f>
              <c:strCache>
                <c:ptCount val="1"/>
                <c:pt idx="0">
                  <c:v>Switzerland</c:v>
                </c:pt>
              </c:strCache>
            </c:strRef>
          </c:tx>
          <c:spPr>
            <a:ln>
              <a:solidFill>
                <a:srgbClr val="33CC33"/>
              </a:solidFill>
              <a:prstDash val="sysDot"/>
            </a:ln>
          </c:spPr>
          <c:marker>
            <c:symbol val="none"/>
          </c:marker>
          <c:cat>
            <c:numRef>
              <c:f>Data4.7.4!$B$6:$K$6</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Data4.7.4!$B$9:$K$9</c:f>
              <c:numCache>
                <c:formatCode>General</c:formatCode>
                <c:ptCount val="10"/>
                <c:pt idx="2">
                  <c:v>113.9</c:v>
                </c:pt>
                <c:pt idx="3">
                  <c:v>123.5</c:v>
                </c:pt>
                <c:pt idx="4">
                  <c:v>139.30000000000001</c:v>
                </c:pt>
                <c:pt idx="5">
                  <c:v>147.69999999999999</c:v>
                </c:pt>
                <c:pt idx="6">
                  <c:v>158.30000000000001</c:v>
                </c:pt>
                <c:pt idx="7">
                  <c:v>182.5</c:v>
                </c:pt>
                <c:pt idx="8">
                  <c:v>188.1</c:v>
                </c:pt>
                <c:pt idx="9">
                  <c:v>200</c:v>
                </c:pt>
              </c:numCache>
            </c:numRef>
          </c:val>
          <c:smooth val="0"/>
        </c:ser>
        <c:ser>
          <c:idx val="5"/>
          <c:order val="3"/>
          <c:tx>
            <c:strRef>
              <c:f>Data4.7.4!$A$10</c:f>
              <c:strCache>
                <c:ptCount val="1"/>
                <c:pt idx="0">
                  <c:v>United States</c:v>
                </c:pt>
              </c:strCache>
            </c:strRef>
          </c:tx>
          <c:spPr>
            <a:ln>
              <a:solidFill>
                <a:srgbClr val="0033CC"/>
              </a:solidFill>
            </a:ln>
          </c:spPr>
          <c:marker>
            <c:symbol val="none"/>
          </c:marker>
          <c:cat>
            <c:numRef>
              <c:f>Data4.7.4!$B$6:$K$6</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Data4.7.4!$B$10:$K$10</c:f>
              <c:numCache>
                <c:formatCode>General</c:formatCode>
                <c:ptCount val="10"/>
                <c:pt idx="0">
                  <c:v>115.8</c:v>
                </c:pt>
                <c:pt idx="1">
                  <c:v>124.4</c:v>
                </c:pt>
                <c:pt idx="2">
                  <c:v>144.6</c:v>
                </c:pt>
                <c:pt idx="3">
                  <c:v>154.9</c:v>
                </c:pt>
                <c:pt idx="4">
                  <c:v>176.6</c:v>
                </c:pt>
                <c:pt idx="5">
                  <c:v>192.7</c:v>
                </c:pt>
                <c:pt idx="6">
                  <c:v>183.3</c:v>
                </c:pt>
                <c:pt idx="7">
                  <c:v>180.7</c:v>
                </c:pt>
                <c:pt idx="8">
                  <c:v>212.5</c:v>
                </c:pt>
              </c:numCache>
            </c:numRef>
          </c:val>
          <c:smooth val="0"/>
        </c:ser>
        <c:ser>
          <c:idx val="6"/>
          <c:order val="4"/>
          <c:tx>
            <c:strRef>
              <c:f>Data4.7.4!$A$11</c:f>
              <c:strCache>
                <c:ptCount val="1"/>
              </c:strCache>
            </c:strRef>
          </c:tx>
          <c:spPr>
            <a:ln>
              <a:solidFill>
                <a:srgbClr val="C00000"/>
              </a:solidFill>
            </a:ln>
          </c:spPr>
          <c:marker>
            <c:symbol val="none"/>
          </c:marker>
          <c:cat>
            <c:numRef>
              <c:f>Data4.7.4!$B$6:$K$6</c:f>
              <c:numCache>
                <c:formatCode>General</c:formatCode>
                <c:ptCount val="10"/>
                <c:pt idx="0">
                  <c:v>2000</c:v>
                </c:pt>
                <c:pt idx="1">
                  <c:v>2001</c:v>
                </c:pt>
                <c:pt idx="2">
                  <c:v>2002</c:v>
                </c:pt>
                <c:pt idx="3">
                  <c:v>2003</c:v>
                </c:pt>
                <c:pt idx="4">
                  <c:v>2004</c:v>
                </c:pt>
                <c:pt idx="5">
                  <c:v>2005</c:v>
                </c:pt>
                <c:pt idx="6">
                  <c:v>2006</c:v>
                </c:pt>
                <c:pt idx="7">
                  <c:v>2007</c:v>
                </c:pt>
                <c:pt idx="8">
                  <c:v>2008</c:v>
                </c:pt>
                <c:pt idx="9">
                  <c:v>2009</c:v>
                </c:pt>
              </c:numCache>
            </c:numRef>
          </c:cat>
          <c:val>
            <c:numRef>
              <c:f>Data4.7.4!$B$11:$K$11</c:f>
              <c:numCache>
                <c:formatCode>General</c:formatCode>
                <c:ptCount val="10"/>
              </c:numCache>
            </c:numRef>
          </c:val>
          <c:smooth val="0"/>
        </c:ser>
        <c:dLbls>
          <c:showLegendKey val="0"/>
          <c:showVal val="0"/>
          <c:showCatName val="0"/>
          <c:showSerName val="0"/>
          <c:showPercent val="0"/>
          <c:showBubbleSize val="0"/>
        </c:dLbls>
        <c:marker val="1"/>
        <c:smooth val="0"/>
        <c:axId val="42235392"/>
        <c:axId val="42236928"/>
      </c:lineChart>
      <c:catAx>
        <c:axId val="42235392"/>
        <c:scaling>
          <c:orientation val="minMax"/>
        </c:scaling>
        <c:delete val="0"/>
        <c:axPos val="b"/>
        <c:numFmt formatCode="General" sourceLinked="1"/>
        <c:majorTickMark val="out"/>
        <c:minorTickMark val="none"/>
        <c:tickLblPos val="nextTo"/>
        <c:txPr>
          <a:bodyPr rot="0" vert="horz"/>
          <a:lstStyle/>
          <a:p>
            <a:pPr>
              <a:defRPr sz="1200" b="1" i="0" u="none" strike="noStrike" baseline="0">
                <a:solidFill>
                  <a:srgbClr val="000000"/>
                </a:solidFill>
                <a:latin typeface="Arial"/>
                <a:ea typeface="Arial"/>
                <a:cs typeface="Arial"/>
              </a:defRPr>
            </a:pPr>
            <a:endParaRPr lang="en-US"/>
          </a:p>
        </c:txPr>
        <c:crossAx val="42236928"/>
        <c:crosses val="autoZero"/>
        <c:auto val="1"/>
        <c:lblAlgn val="ctr"/>
        <c:lblOffset val="100"/>
        <c:noMultiLvlLbl val="0"/>
      </c:catAx>
      <c:valAx>
        <c:axId val="42236928"/>
        <c:scaling>
          <c:orientation val="minMax"/>
          <c:max val="300"/>
        </c:scaling>
        <c:delete val="0"/>
        <c:axPos val="l"/>
        <c:majorGridlines/>
        <c:numFmt formatCode="General" sourceLinked="1"/>
        <c:majorTickMark val="out"/>
        <c:minorTickMark val="none"/>
        <c:tickLblPos val="nextTo"/>
        <c:txPr>
          <a:bodyPr rot="0" vert="horz"/>
          <a:lstStyle/>
          <a:p>
            <a:pPr>
              <a:defRPr sz="1200" b="1" i="0" u="none" strike="noStrike" baseline="0">
                <a:solidFill>
                  <a:srgbClr val="000000"/>
                </a:solidFill>
                <a:latin typeface="Arial"/>
                <a:ea typeface="Arial"/>
                <a:cs typeface="Arial"/>
              </a:defRPr>
            </a:pPr>
            <a:endParaRPr lang="en-US"/>
          </a:p>
        </c:txPr>
        <c:crossAx val="42235392"/>
        <c:crosses val="autoZero"/>
        <c:crossBetween val="between"/>
        <c:majorUnit val="50"/>
      </c:valAx>
    </c:plotArea>
    <c:legend>
      <c:legendPos val="t"/>
      <c:legendEntry>
        <c:idx val="0"/>
        <c:txPr>
          <a:bodyPr/>
          <a:lstStyle/>
          <a:p>
            <a:pPr>
              <a:defRPr sz="1400" b="1" i="0" u="none" strike="noStrike" baseline="0">
                <a:solidFill>
                  <a:srgbClr val="000000"/>
                </a:solidFill>
                <a:latin typeface="Arial"/>
                <a:ea typeface="Arial"/>
                <a:cs typeface="Arial"/>
              </a:defRPr>
            </a:pPr>
            <a:endParaRPr lang="en-US"/>
          </a:p>
        </c:txPr>
      </c:legendEntry>
      <c:legendEntry>
        <c:idx val="1"/>
        <c:txPr>
          <a:bodyPr/>
          <a:lstStyle/>
          <a:p>
            <a:pPr>
              <a:defRPr sz="1400" b="1" i="0" u="none" strike="noStrike" baseline="0">
                <a:solidFill>
                  <a:srgbClr val="000000"/>
                </a:solidFill>
                <a:latin typeface="Arial"/>
                <a:ea typeface="Arial"/>
                <a:cs typeface="Arial"/>
              </a:defRPr>
            </a:pPr>
            <a:endParaRPr lang="en-US"/>
          </a:p>
        </c:txPr>
      </c:legendEntry>
      <c:legendEntry>
        <c:idx val="2"/>
        <c:txPr>
          <a:bodyPr/>
          <a:lstStyle/>
          <a:p>
            <a:pPr>
              <a:defRPr sz="1400" b="1" i="0" u="none" strike="noStrike" baseline="0">
                <a:solidFill>
                  <a:srgbClr val="000000"/>
                </a:solidFill>
                <a:latin typeface="Arial"/>
                <a:ea typeface="Arial"/>
                <a:cs typeface="Arial"/>
              </a:defRPr>
            </a:pPr>
            <a:endParaRPr lang="en-US"/>
          </a:p>
        </c:txPr>
      </c:legendEntry>
      <c:legendEntry>
        <c:idx val="3"/>
        <c:txPr>
          <a:bodyPr/>
          <a:lstStyle/>
          <a:p>
            <a:pPr>
              <a:defRPr sz="1400" b="1" i="0" u="none" strike="noStrike" baseline="0">
                <a:solidFill>
                  <a:srgbClr val="000000"/>
                </a:solidFill>
                <a:latin typeface="Arial"/>
                <a:ea typeface="Arial"/>
                <a:cs typeface="Arial"/>
              </a:defRPr>
            </a:pPr>
            <a:endParaRPr lang="en-US"/>
          </a:p>
        </c:txPr>
      </c:legendEntry>
      <c:legendEntry>
        <c:idx val="4"/>
        <c:delete val="1"/>
      </c:legendEntry>
      <c:layout>
        <c:manualLayout>
          <c:xMode val="edge"/>
          <c:yMode val="edge"/>
          <c:x val="1.3247216646938788E-2"/>
          <c:y val="2.2409063273870621E-2"/>
          <c:w val="0.97350522361175451"/>
          <c:h val="7.4833993208476626E-2"/>
        </c:manualLayout>
      </c:layout>
      <c:overlay val="0"/>
      <c:txPr>
        <a:bodyPr/>
        <a:lstStyle/>
        <a:p>
          <a:pPr>
            <a:defRPr sz="535" b="1" i="0" u="none" strike="noStrike" baseline="0">
              <a:solidFill>
                <a:srgbClr val="000000"/>
              </a:solidFill>
              <a:latin typeface="Arial"/>
              <a:ea typeface="Arial"/>
              <a:cs typeface="Arial"/>
            </a:defRPr>
          </a:pPr>
          <a:endParaRPr lang="en-US"/>
        </a:p>
      </c:txPr>
    </c:legend>
    <c:plotVisOnly val="1"/>
    <c:dispBlanksAs val="gap"/>
    <c:showDLblsOverMax val="0"/>
  </c:chart>
  <c:spPr>
    <a:ln>
      <a:noFill/>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drawings/drawing1.xml><?xml version="1.0" encoding="utf-8"?>
<c:userShapes xmlns:c="http://schemas.openxmlformats.org/drawingml/2006/chart">
  <cdr:relSizeAnchor xmlns:cdr="http://schemas.openxmlformats.org/drawingml/2006/chartDrawing">
    <cdr:from>
      <cdr:x>0.20588</cdr:x>
      <cdr:y>0.09524</cdr:y>
    </cdr:from>
    <cdr:to>
      <cdr:x>0.74929</cdr:x>
      <cdr:y>0.17087</cdr:y>
    </cdr:to>
    <cdr:sp macro="" textlink="">
      <cdr:nvSpPr>
        <cdr:cNvPr id="2" name="TextBox 1"/>
        <cdr:cNvSpPr txBox="1"/>
      </cdr:nvSpPr>
      <cdr:spPr>
        <a:xfrm xmlns:a="http://schemas.openxmlformats.org/drawingml/2006/main">
          <a:off x="1066800" y="457200"/>
          <a:ext cx="2815733" cy="36306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latin typeface="Arial" pitchFamily="34" charset="0"/>
              <a:cs typeface="Arial" pitchFamily="34" charset="0"/>
            </a:rPr>
            <a:t>Per 100 000 population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101E573-1C7F-4DC8-BF99-88F2817BAD31}" type="datetimeFigureOut">
              <a:rPr lang="en-US" smtClean="0"/>
              <a:pPr/>
              <a:t>12/3/2013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350290-7FDA-4BC0-852C-2D21DA5E9662}" type="slidenum">
              <a:rPr lang="en-US" smtClean="0"/>
              <a:pPr/>
              <a:t>‹#›</a:t>
            </a:fld>
            <a:endParaRPr lang="en-US"/>
          </a:p>
        </p:txBody>
      </p:sp>
    </p:spTree>
    <p:extLst>
      <p:ext uri="{BB962C8B-B14F-4D97-AF65-F5344CB8AC3E}">
        <p14:creationId xmlns:p14="http://schemas.microsoft.com/office/powerpoint/2010/main" val="2811118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409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409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09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409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4BA584AC-6349-4263-A488-0386726B4AA5}" type="slidenum">
              <a:rPr lang="en-US"/>
              <a:pPr/>
              <a:t>‹#›</a:t>
            </a:fld>
            <a:endParaRPr lang="en-US"/>
          </a:p>
        </p:txBody>
      </p:sp>
    </p:spTree>
    <p:extLst>
      <p:ext uri="{BB962C8B-B14F-4D97-AF65-F5344CB8AC3E}">
        <p14:creationId xmlns:p14="http://schemas.microsoft.com/office/powerpoint/2010/main" val="33236410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584AC-6349-4263-A488-0386726B4AA5}" type="slidenum">
              <a:rPr lang="en-US" smtClean="0"/>
              <a:pPr/>
              <a:t>5</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584AC-6349-4263-A488-0386726B4AA5}" type="slidenum">
              <a:rPr lang="en-US" smtClean="0"/>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584AC-6349-4263-A488-0386726B4AA5}" type="slidenum">
              <a:rPr lang="en-US" smtClean="0"/>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584AC-6349-4263-A488-0386726B4AA5}" type="slidenum">
              <a:rPr lang="en-US" smtClean="0"/>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584AC-6349-4263-A488-0386726B4AA5}" type="slidenum">
              <a:rPr lang="en-US" smtClean="0"/>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584AC-6349-4263-A488-0386726B4AA5}" type="slidenum">
              <a:rPr lang="en-US" smtClean="0"/>
              <a:pPr/>
              <a:t>28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584AC-6349-4263-A488-0386726B4AA5}" type="slidenum">
              <a:rPr lang="en-US" smtClean="0"/>
              <a:pPr/>
              <a:t>29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584AC-6349-4263-A488-0386726B4AA5}" type="slidenum">
              <a:rPr lang="en-US" smtClean="0"/>
              <a:pPr/>
              <a:t>31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584AC-6349-4263-A488-0386726B4AA5}" type="slidenum">
              <a:rPr lang="en-US" smtClean="0"/>
              <a:pPr/>
              <a:t>32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584AC-6349-4263-A488-0386726B4AA5}" type="slidenum">
              <a:rPr lang="en-US" smtClean="0"/>
              <a:pPr/>
              <a:t>33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584AC-6349-4263-A488-0386726B4AA5}" type="slidenum">
              <a:rPr lang="en-US" smtClean="0"/>
              <a:pPr/>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584AC-6349-4263-A488-0386726B4AA5}" type="slidenum">
              <a:rPr lang="en-US" smtClean="0"/>
              <a:pPr/>
              <a:t>6</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584AC-6349-4263-A488-0386726B4AA5}" type="slidenum">
              <a:rPr lang="en-US" smtClean="0"/>
              <a:pPr/>
              <a:t>36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584AC-6349-4263-A488-0386726B4AA5}" type="slidenum">
              <a:rPr lang="en-US" smtClean="0"/>
              <a:pPr/>
              <a:t>37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584AC-6349-4263-A488-0386726B4AA5}" type="slidenum">
              <a:rPr lang="en-US" smtClean="0"/>
              <a:pPr/>
              <a:t>40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584AC-6349-4263-A488-0386726B4AA5}" type="slidenum">
              <a:rPr lang="en-US" smtClean="0"/>
              <a:pPr/>
              <a:t>42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584AC-6349-4263-A488-0386726B4AA5}" type="slidenum">
              <a:rPr lang="en-US" smtClean="0"/>
              <a:pPr/>
              <a:t>43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584AC-6349-4263-A488-0386726B4AA5}" type="slidenum">
              <a:rPr lang="en-US" smtClean="0"/>
              <a:pPr/>
              <a:t>44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584AC-6349-4263-A488-0386726B4AA5}" type="slidenum">
              <a:rPr lang="en-US" smtClean="0"/>
              <a:pPr/>
              <a:t>46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584AC-6349-4263-A488-0386726B4AA5}"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584AC-6349-4263-A488-0386726B4AA5}"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584AC-6349-4263-A488-0386726B4AA5}"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584AC-6349-4263-A488-0386726B4AA5}"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584AC-6349-4263-A488-0386726B4AA5}"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584AC-6349-4263-A488-0386726B4AA5}"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A584AC-6349-4263-A488-0386726B4AA5}"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5C7DAFA-BA87-43FA-ADDF-D35B1114176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540EB20-2406-465F-B7A3-6F6F8F1428F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D3C4D94-E944-4620-AF67-7C355D30738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6B97E684-18B3-4C75-9E6D-C1D97727D27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BB54E60-7A5E-4365-9454-5524D727FAE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481E63E-F986-48A9-934A-59AC0ADB57B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564110F-1F55-4163-9F91-5425825358C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DBA4EAF-6EF5-4358-9FD4-B23D554EDCB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96E6ABF-354B-4E0F-9755-6288D044959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C0D62BB-0610-4F55-8A77-5EC0E2686A2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5683CDD-DC97-4D32-955A-D71E0FA3749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4A4806E-6C51-4197-9C24-5CFA1EC8BA9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41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7991FD50-D399-4FAC-B7B0-E319CDF01BA3}" type="slidenum">
              <a:rPr lang="en-US"/>
              <a:pPr/>
              <a:t>‹#›</a:t>
            </a:fld>
            <a:endParaRPr lang="en-US"/>
          </a:p>
        </p:txBody>
      </p:sp>
      <p:pic>
        <p:nvPicPr>
          <p:cNvPr id="4103" name="Picture 7" descr="Backdrop"/>
          <p:cNvPicPr>
            <a:picLocks noChangeAspect="1" noChangeArrowheads="1"/>
          </p:cNvPicPr>
          <p:nvPr/>
        </p:nvPicPr>
        <p:blipFill>
          <a:blip r:embed="rId14" cstate="print"/>
          <a:srcRect/>
          <a:stretch>
            <a:fillRect/>
          </a:stretch>
        </p:blipFill>
        <p:spPr bwMode="auto">
          <a:xfrm>
            <a:off x="-76200" y="-20638"/>
            <a:ext cx="9296400" cy="6878638"/>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8" charset="-128"/>
        </a:defRPr>
      </a:lvl2pPr>
      <a:lvl3pPr algn="ctr" rtl="0" fontAlgn="base">
        <a:spcBef>
          <a:spcPct val="0"/>
        </a:spcBef>
        <a:spcAft>
          <a:spcPct val="0"/>
        </a:spcAft>
        <a:defRPr sz="4400">
          <a:solidFill>
            <a:schemeClr val="tx2"/>
          </a:solidFill>
          <a:latin typeface="Arial" charset="0"/>
          <a:ea typeface="ＭＳ Ｐゴシック" pitchFamily="8" charset="-128"/>
        </a:defRPr>
      </a:lvl3pPr>
      <a:lvl4pPr algn="ctr" rtl="0" fontAlgn="base">
        <a:spcBef>
          <a:spcPct val="0"/>
        </a:spcBef>
        <a:spcAft>
          <a:spcPct val="0"/>
        </a:spcAft>
        <a:defRPr sz="4400">
          <a:solidFill>
            <a:schemeClr val="tx2"/>
          </a:solidFill>
          <a:latin typeface="Arial" charset="0"/>
          <a:ea typeface="ＭＳ Ｐゴシック" pitchFamily="8" charset="-128"/>
        </a:defRPr>
      </a:lvl4pPr>
      <a:lvl5pPr algn="ctr" rtl="0" fontAlgn="base">
        <a:spcBef>
          <a:spcPct val="0"/>
        </a:spcBef>
        <a:spcAft>
          <a:spcPct val="0"/>
        </a:spcAft>
        <a:defRPr sz="4400">
          <a:solidFill>
            <a:schemeClr val="tx2"/>
          </a:solidFill>
          <a:latin typeface="Arial" charset="0"/>
          <a:ea typeface="ＭＳ Ｐゴシック" pitchFamily="8" charset="-128"/>
        </a:defRPr>
      </a:lvl5pPr>
      <a:lvl6pPr marL="457200" algn="ctr" rtl="0" fontAlgn="base">
        <a:spcBef>
          <a:spcPct val="0"/>
        </a:spcBef>
        <a:spcAft>
          <a:spcPct val="0"/>
        </a:spcAft>
        <a:defRPr sz="4400">
          <a:solidFill>
            <a:schemeClr val="tx2"/>
          </a:solidFill>
          <a:latin typeface="Arial" charset="0"/>
          <a:ea typeface="ＭＳ Ｐゴシック" pitchFamily="8" charset="-128"/>
        </a:defRPr>
      </a:lvl6pPr>
      <a:lvl7pPr marL="914400" algn="ctr" rtl="0" fontAlgn="base">
        <a:spcBef>
          <a:spcPct val="0"/>
        </a:spcBef>
        <a:spcAft>
          <a:spcPct val="0"/>
        </a:spcAft>
        <a:defRPr sz="4400">
          <a:solidFill>
            <a:schemeClr val="tx2"/>
          </a:solidFill>
          <a:latin typeface="Arial" charset="0"/>
          <a:ea typeface="ＭＳ Ｐゴシック" pitchFamily="8" charset="-128"/>
        </a:defRPr>
      </a:lvl7pPr>
      <a:lvl8pPr marL="1371600" algn="ctr" rtl="0" fontAlgn="base">
        <a:spcBef>
          <a:spcPct val="0"/>
        </a:spcBef>
        <a:spcAft>
          <a:spcPct val="0"/>
        </a:spcAft>
        <a:defRPr sz="4400">
          <a:solidFill>
            <a:schemeClr val="tx2"/>
          </a:solidFill>
          <a:latin typeface="Arial" charset="0"/>
          <a:ea typeface="ＭＳ Ｐゴシック" pitchFamily="8" charset="-128"/>
        </a:defRPr>
      </a:lvl8pPr>
      <a:lvl9pPr marL="1828800" algn="ctr" rtl="0" fontAlgn="base">
        <a:spcBef>
          <a:spcPct val="0"/>
        </a:spcBef>
        <a:spcAft>
          <a:spcPct val="0"/>
        </a:spcAft>
        <a:defRPr sz="4400">
          <a:solidFill>
            <a:schemeClr val="tx2"/>
          </a:solidFill>
          <a:latin typeface="Arial" charset="0"/>
          <a:ea typeface="ＭＳ Ｐゴシック" pitchFamily="8"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9.png"/><Relationship Id="rId5" Type="http://schemas.openxmlformats.org/officeDocument/2006/relationships/oleObject" Target="../embeddings/oleObject1.bin"/><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wmf"/><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descr="http://www.aaos.org/news/aaosnow/nov11/clinical1-1.gif"/>
          <p:cNvPicPr>
            <a:picLocks noChangeAspect="1" noChangeArrowheads="1"/>
          </p:cNvPicPr>
          <p:nvPr/>
        </p:nvPicPr>
        <p:blipFill>
          <a:blip r:embed="rId2" cstate="print"/>
          <a:srcRect/>
          <a:stretch>
            <a:fillRect/>
          </a:stretch>
        </p:blipFill>
        <p:spPr bwMode="auto">
          <a:xfrm>
            <a:off x="6286500" y="2667000"/>
            <a:ext cx="2857500" cy="2486025"/>
          </a:xfrm>
          <a:prstGeom prst="rect">
            <a:avLst/>
          </a:prstGeom>
          <a:noFill/>
        </p:spPr>
      </p:pic>
      <p:sp>
        <p:nvSpPr>
          <p:cNvPr id="8199" name="Text Box 7"/>
          <p:cNvSpPr txBox="1">
            <a:spLocks noChangeArrowheads="1"/>
          </p:cNvSpPr>
          <p:nvPr/>
        </p:nvSpPr>
        <p:spPr bwMode="auto">
          <a:xfrm>
            <a:off x="1828800" y="4038600"/>
            <a:ext cx="5989525" cy="1938992"/>
          </a:xfrm>
          <a:prstGeom prst="rect">
            <a:avLst/>
          </a:prstGeom>
          <a:noFill/>
          <a:ln w="9525">
            <a:noFill/>
            <a:miter lim="800000"/>
            <a:headEnd/>
            <a:tailEnd/>
          </a:ln>
          <a:effectLst/>
        </p:spPr>
        <p:txBody>
          <a:bodyPr wrap="none">
            <a:spAutoFit/>
          </a:bodyPr>
          <a:lstStyle/>
          <a:p>
            <a:r>
              <a:rPr lang="en-US" sz="2400" b="1" dirty="0"/>
              <a:t>Raymond P. Podzorski, Ph.D., </a:t>
            </a:r>
            <a:r>
              <a:rPr lang="en-US" sz="2400" b="1" dirty="0">
                <a:solidFill>
                  <a:schemeClr val="bg1"/>
                </a:solidFill>
              </a:rPr>
              <a:t>D(ABMM)</a:t>
            </a:r>
          </a:p>
          <a:p>
            <a:r>
              <a:rPr lang="en-US" sz="2400" b="1" dirty="0"/>
              <a:t>Clinical Microbiologist</a:t>
            </a:r>
          </a:p>
          <a:p>
            <a:r>
              <a:rPr lang="en-US" sz="2400" b="1" dirty="0"/>
              <a:t>ProHealth Care </a:t>
            </a:r>
            <a:r>
              <a:rPr lang="en-US" sz="2400" b="1" dirty="0" smtClean="0"/>
              <a:t>Laboratories</a:t>
            </a:r>
          </a:p>
          <a:p>
            <a:r>
              <a:rPr lang="en-US" sz="2400" b="1" dirty="0" smtClean="0"/>
              <a:t>262-928-7635</a:t>
            </a:r>
          </a:p>
          <a:p>
            <a:r>
              <a:rPr lang="en-US" sz="2400" b="1" dirty="0" smtClean="0"/>
              <a:t>raymond.podzorski@phci.org</a:t>
            </a:r>
            <a:endParaRPr lang="en-US" sz="2400" b="1" dirty="0"/>
          </a:p>
        </p:txBody>
      </p:sp>
      <p:sp>
        <p:nvSpPr>
          <p:cNvPr id="8200" name="Text Box 8"/>
          <p:cNvSpPr txBox="1">
            <a:spLocks noChangeArrowheads="1"/>
          </p:cNvSpPr>
          <p:nvPr/>
        </p:nvSpPr>
        <p:spPr bwMode="auto">
          <a:xfrm>
            <a:off x="2514600" y="3048000"/>
            <a:ext cx="2787943" cy="461665"/>
          </a:xfrm>
          <a:prstGeom prst="rect">
            <a:avLst/>
          </a:prstGeom>
          <a:noFill/>
          <a:ln w="9525">
            <a:noFill/>
            <a:miter lim="800000"/>
            <a:headEnd/>
            <a:tailEnd/>
          </a:ln>
          <a:effectLst/>
        </p:spPr>
        <p:txBody>
          <a:bodyPr wrap="none">
            <a:spAutoFit/>
          </a:bodyPr>
          <a:lstStyle/>
          <a:p>
            <a:r>
              <a:rPr lang="en-US" sz="2400" b="1" dirty="0" smtClean="0"/>
              <a:t>December 9, 2013</a:t>
            </a:r>
            <a:endParaRPr lang="en-US" sz="2400" b="1" dirty="0"/>
          </a:p>
        </p:txBody>
      </p:sp>
      <p:sp>
        <p:nvSpPr>
          <p:cNvPr id="8" name="TextBox 7"/>
          <p:cNvSpPr txBox="1"/>
          <p:nvPr/>
        </p:nvSpPr>
        <p:spPr>
          <a:xfrm>
            <a:off x="228600" y="152400"/>
            <a:ext cx="7520007" cy="646331"/>
          </a:xfrm>
          <a:prstGeom prst="rect">
            <a:avLst/>
          </a:prstGeom>
          <a:noFill/>
        </p:spPr>
        <p:txBody>
          <a:bodyPr wrap="none" rtlCol="0">
            <a:spAutoFit/>
          </a:bodyPr>
          <a:lstStyle/>
          <a:p>
            <a:r>
              <a:rPr lang="en-US" sz="3600" b="1" dirty="0" smtClean="0">
                <a:solidFill>
                  <a:schemeClr val="bg1"/>
                </a:solidFill>
              </a:rPr>
              <a:t>Culture of </a:t>
            </a:r>
            <a:r>
              <a:rPr lang="en-US" sz="3600" b="1" dirty="0" err="1" smtClean="0">
                <a:solidFill>
                  <a:schemeClr val="bg1"/>
                </a:solidFill>
              </a:rPr>
              <a:t>Orthopaedic</a:t>
            </a:r>
            <a:r>
              <a:rPr lang="en-US" sz="3600" b="1" dirty="0" smtClean="0">
                <a:solidFill>
                  <a:schemeClr val="bg1"/>
                </a:solidFill>
              </a:rPr>
              <a:t> Infections</a:t>
            </a:r>
            <a:endParaRPr lang="en-US" sz="3600" b="1" dirty="0">
              <a:solidFill>
                <a:schemeClr val="bg1"/>
              </a:solidFill>
            </a:endParaRPr>
          </a:p>
        </p:txBody>
      </p:sp>
      <p:sp>
        <p:nvSpPr>
          <p:cNvPr id="9" name="TextBox 8"/>
          <p:cNvSpPr txBox="1"/>
          <p:nvPr/>
        </p:nvSpPr>
        <p:spPr>
          <a:xfrm>
            <a:off x="228600" y="1371600"/>
            <a:ext cx="8229600" cy="1077218"/>
          </a:xfrm>
          <a:prstGeom prst="rect">
            <a:avLst/>
          </a:prstGeom>
          <a:noFill/>
        </p:spPr>
        <p:txBody>
          <a:bodyPr wrap="square" rtlCol="0">
            <a:spAutoFit/>
          </a:bodyPr>
          <a:lstStyle/>
          <a:p>
            <a:pPr algn="ctr"/>
            <a:r>
              <a:rPr lang="en-US" b="1" kern="0" dirty="0" smtClean="0"/>
              <a:t>Microbiology Testing in the Diagnosis of Prosthetic Joint Infections</a:t>
            </a:r>
            <a:endParaRPr lang="en-US" b="1" i="1" dirty="0"/>
          </a:p>
        </p:txBody>
      </p:sp>
      <p:sp>
        <p:nvSpPr>
          <p:cNvPr id="7" name="Slide Number Placeholder 6"/>
          <p:cNvSpPr>
            <a:spLocks noGrp="1"/>
          </p:cNvSpPr>
          <p:nvPr>
            <p:ph type="sldNum" sz="quarter" idx="12"/>
          </p:nvPr>
        </p:nvSpPr>
        <p:spPr/>
        <p:txBody>
          <a:bodyPr/>
          <a:lstStyle/>
          <a:p>
            <a:fld id="{3BB54E60-7A5E-4365-9454-5524D727FAE3}"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1" y="1371600"/>
            <a:ext cx="8305800" cy="4708981"/>
          </a:xfrm>
          <a:prstGeom prst="rect">
            <a:avLst/>
          </a:prstGeom>
          <a:noFill/>
        </p:spPr>
        <p:txBody>
          <a:bodyPr wrap="square" rtlCol="0">
            <a:spAutoFit/>
          </a:bodyPr>
          <a:lstStyle/>
          <a:p>
            <a:r>
              <a:rPr lang="en-US" sz="2000" i="1" dirty="0" smtClean="0"/>
              <a:t>P. acnes </a:t>
            </a:r>
            <a:r>
              <a:rPr lang="en-US" sz="2000" dirty="0" smtClean="0"/>
              <a:t>is an anaerobic Gram positive rod that is normally found on the skin and many other body sites.</a:t>
            </a:r>
          </a:p>
          <a:p>
            <a:endParaRPr lang="en-US" sz="2000" dirty="0" smtClean="0"/>
          </a:p>
          <a:p>
            <a:r>
              <a:rPr lang="en-US" sz="2000" dirty="0" smtClean="0"/>
              <a:t>Relatively recent studies demonstrate that </a:t>
            </a:r>
            <a:r>
              <a:rPr lang="en-US" sz="2000" i="1" dirty="0" smtClean="0"/>
              <a:t>P. acnes </a:t>
            </a:r>
            <a:r>
              <a:rPr lang="en-US" sz="2000" dirty="0" smtClean="0"/>
              <a:t>is a significant cause of delayed PJI (2.8% - 12%).</a:t>
            </a:r>
          </a:p>
          <a:p>
            <a:endParaRPr lang="en-US" sz="2000" dirty="0" smtClean="0"/>
          </a:p>
          <a:p>
            <a:r>
              <a:rPr lang="en-US" sz="2000" i="1" dirty="0" smtClean="0"/>
              <a:t>P. acnes </a:t>
            </a:r>
            <a:r>
              <a:rPr lang="en-US" sz="2000" dirty="0" smtClean="0"/>
              <a:t>is a slow growing, </a:t>
            </a:r>
            <a:r>
              <a:rPr lang="en-US" sz="2000" dirty="0" err="1" smtClean="0"/>
              <a:t>biofilm</a:t>
            </a:r>
            <a:r>
              <a:rPr lang="en-US" sz="2000" dirty="0" smtClean="0"/>
              <a:t> producing, low virulence bacteria, with an indolent clinical presentation that frequently lacks the classical clinical presentation of a PJI.</a:t>
            </a:r>
          </a:p>
          <a:p>
            <a:endParaRPr lang="en-US" sz="2000" dirty="0" smtClean="0"/>
          </a:p>
          <a:p>
            <a:r>
              <a:rPr lang="en-US" sz="2000" dirty="0" smtClean="0"/>
              <a:t>PJI caused by </a:t>
            </a:r>
            <a:r>
              <a:rPr lang="en-US" sz="2000" i="1" dirty="0" smtClean="0"/>
              <a:t>P. acnes </a:t>
            </a:r>
            <a:r>
              <a:rPr lang="en-US" sz="2000" dirty="0" smtClean="0"/>
              <a:t>are frequently associated with the shoulder, but infections of hip and knee can also occur.</a:t>
            </a:r>
          </a:p>
          <a:p>
            <a:endParaRPr lang="en-US" sz="2000" dirty="0" smtClean="0"/>
          </a:p>
          <a:p>
            <a:r>
              <a:rPr lang="en-US" sz="2000" dirty="0" smtClean="0"/>
              <a:t>Because </a:t>
            </a:r>
            <a:r>
              <a:rPr lang="en-US" sz="2000" i="1" dirty="0" smtClean="0"/>
              <a:t>P. acnes </a:t>
            </a:r>
            <a:r>
              <a:rPr lang="en-US" sz="2000" dirty="0" smtClean="0"/>
              <a:t>is a well known contaminate of bacterial cultures, it can be difficult to determine it’s significance when isolated (</a:t>
            </a:r>
            <a:r>
              <a:rPr lang="en-US" sz="2000" dirty="0" smtClean="0">
                <a:solidFill>
                  <a:srgbClr val="FF0000"/>
                </a:solidFill>
              </a:rPr>
              <a:t>x cultures</a:t>
            </a:r>
            <a:r>
              <a:rPr lang="en-US" sz="2000" dirty="0" smtClean="0"/>
              <a:t>).</a:t>
            </a:r>
            <a:endParaRPr lang="en-US" sz="2000" dirty="0"/>
          </a:p>
        </p:txBody>
      </p:sp>
      <p:sp>
        <p:nvSpPr>
          <p:cNvPr id="3" name="TextBox 2"/>
          <p:cNvSpPr txBox="1"/>
          <p:nvPr/>
        </p:nvSpPr>
        <p:spPr>
          <a:xfrm>
            <a:off x="914400" y="152400"/>
            <a:ext cx="6651180" cy="584775"/>
          </a:xfrm>
          <a:prstGeom prst="rect">
            <a:avLst/>
          </a:prstGeom>
          <a:noFill/>
        </p:spPr>
        <p:txBody>
          <a:bodyPr wrap="none" rtlCol="0">
            <a:spAutoFit/>
          </a:bodyPr>
          <a:lstStyle/>
          <a:p>
            <a:r>
              <a:rPr lang="en-US" b="1" i="1" dirty="0" err="1" smtClean="0">
                <a:solidFill>
                  <a:schemeClr val="bg1"/>
                </a:solidFill>
              </a:rPr>
              <a:t>Propionibacterium</a:t>
            </a:r>
            <a:r>
              <a:rPr lang="en-US" b="1" i="1" dirty="0" smtClean="0">
                <a:solidFill>
                  <a:schemeClr val="bg1"/>
                </a:solidFill>
              </a:rPr>
              <a:t> acnes </a:t>
            </a:r>
            <a:r>
              <a:rPr lang="en-US" b="1" dirty="0" smtClean="0">
                <a:solidFill>
                  <a:schemeClr val="bg1"/>
                </a:solidFill>
              </a:rPr>
              <a:t>and PJI</a:t>
            </a:r>
            <a:endParaRPr lang="en-US" b="1" dirty="0">
              <a:solidFill>
                <a:schemeClr val="bg1"/>
              </a:solidFill>
            </a:endParaRPr>
          </a:p>
        </p:txBody>
      </p:sp>
      <p:sp>
        <p:nvSpPr>
          <p:cNvPr id="4" name="Slide Number Placeholder 3"/>
          <p:cNvSpPr>
            <a:spLocks noGrp="1"/>
          </p:cNvSpPr>
          <p:nvPr>
            <p:ph type="sldNum" sz="quarter" idx="12"/>
          </p:nvPr>
        </p:nvSpPr>
        <p:spPr/>
        <p:txBody>
          <a:bodyPr/>
          <a:lstStyle/>
          <a:p>
            <a:fld id="{DC0D62BB-0610-4F55-8A77-5EC0E2686A27}"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85800"/>
            <a:ext cx="3124200" cy="6019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Documents and Settings\p1332\Desktop\RedTop.jpg"/>
          <p:cNvPicPr>
            <a:picLocks noChangeAspect="1" noChangeArrowheads="1"/>
          </p:cNvPicPr>
          <p:nvPr/>
        </p:nvPicPr>
        <p:blipFill>
          <a:blip r:embed="rId3" cstate="print"/>
          <a:srcRect/>
          <a:stretch>
            <a:fillRect/>
          </a:stretch>
        </p:blipFill>
        <p:spPr bwMode="auto">
          <a:xfrm>
            <a:off x="1676400" y="4343400"/>
            <a:ext cx="1524000" cy="1524000"/>
          </a:xfrm>
          <a:prstGeom prst="rect">
            <a:avLst/>
          </a:prstGeom>
          <a:noFill/>
        </p:spPr>
      </p:pic>
      <p:pic>
        <p:nvPicPr>
          <p:cNvPr id="4" name="Picture 3"/>
          <p:cNvPicPr/>
          <p:nvPr/>
        </p:nvPicPr>
        <p:blipFill>
          <a:blip r:embed="rId4" cstate="print"/>
          <a:srcRect/>
          <a:stretch>
            <a:fillRect/>
          </a:stretch>
        </p:blipFill>
        <p:spPr bwMode="auto">
          <a:xfrm>
            <a:off x="609600" y="1981200"/>
            <a:ext cx="990600" cy="1600200"/>
          </a:xfrm>
          <a:prstGeom prst="rect">
            <a:avLst/>
          </a:prstGeom>
          <a:noFill/>
          <a:ln w="9525">
            <a:noFill/>
            <a:miter lim="800000"/>
            <a:headEnd/>
            <a:tailEnd/>
          </a:ln>
        </p:spPr>
      </p:pic>
      <p:pic>
        <p:nvPicPr>
          <p:cNvPr id="6" name="Picture 3" descr="C:\Documents and Settings\p1332\Desktop\305819.jpg"/>
          <p:cNvPicPr>
            <a:picLocks noChangeAspect="1" noChangeArrowheads="1"/>
          </p:cNvPicPr>
          <p:nvPr/>
        </p:nvPicPr>
        <p:blipFill>
          <a:blip r:embed="rId5" cstate="print"/>
          <a:srcRect/>
          <a:stretch>
            <a:fillRect/>
          </a:stretch>
        </p:blipFill>
        <p:spPr bwMode="auto">
          <a:xfrm rot="5400000">
            <a:off x="753802" y="4275398"/>
            <a:ext cx="685800" cy="364603"/>
          </a:xfrm>
          <a:prstGeom prst="rect">
            <a:avLst/>
          </a:prstGeom>
          <a:noFill/>
        </p:spPr>
      </p:pic>
      <p:pic>
        <p:nvPicPr>
          <p:cNvPr id="7" name="Picture 2" descr="C:\Documents and Settings\p1332\Desktop\10mlsyr1.jpg"/>
          <p:cNvPicPr>
            <a:picLocks noChangeAspect="1" noChangeArrowheads="1"/>
          </p:cNvPicPr>
          <p:nvPr/>
        </p:nvPicPr>
        <p:blipFill>
          <a:blip r:embed="rId6" cstate="print"/>
          <a:srcRect/>
          <a:stretch>
            <a:fillRect/>
          </a:stretch>
        </p:blipFill>
        <p:spPr bwMode="auto">
          <a:xfrm rot="5400000">
            <a:off x="427113" y="4602088"/>
            <a:ext cx="1291148" cy="1383373"/>
          </a:xfrm>
          <a:prstGeom prst="rect">
            <a:avLst/>
          </a:prstGeom>
          <a:noFill/>
        </p:spPr>
      </p:pic>
      <p:sp>
        <p:nvSpPr>
          <p:cNvPr id="8" name="TextBox 7"/>
          <p:cNvSpPr txBox="1"/>
          <p:nvPr/>
        </p:nvSpPr>
        <p:spPr>
          <a:xfrm>
            <a:off x="1447800" y="0"/>
            <a:ext cx="6114623" cy="461665"/>
          </a:xfrm>
          <a:prstGeom prst="rect">
            <a:avLst/>
          </a:prstGeom>
          <a:noFill/>
        </p:spPr>
        <p:txBody>
          <a:bodyPr wrap="none" rtlCol="0">
            <a:spAutoFit/>
          </a:bodyPr>
          <a:lstStyle/>
          <a:p>
            <a:r>
              <a:rPr lang="en-US" sz="2400" b="1" dirty="0" smtClean="0">
                <a:solidFill>
                  <a:schemeClr val="bg1"/>
                </a:solidFill>
                <a:latin typeface="Times New Roman" pitchFamily="18" charset="0"/>
                <a:cs typeface="Times New Roman" pitchFamily="18" charset="0"/>
              </a:rPr>
              <a:t>Orthopaedic Specimen Transport Containers</a:t>
            </a:r>
            <a:endParaRPr lang="en-US" sz="2400" b="1" dirty="0">
              <a:solidFill>
                <a:schemeClr val="bg1"/>
              </a:solidFill>
              <a:latin typeface="Times New Roman" pitchFamily="18" charset="0"/>
              <a:cs typeface="Times New Roman" pitchFamily="18" charset="0"/>
            </a:endParaRPr>
          </a:p>
        </p:txBody>
      </p:sp>
      <p:sp>
        <p:nvSpPr>
          <p:cNvPr id="9" name="TextBox 8"/>
          <p:cNvSpPr txBox="1"/>
          <p:nvPr/>
        </p:nvSpPr>
        <p:spPr>
          <a:xfrm>
            <a:off x="304801" y="762000"/>
            <a:ext cx="2924840" cy="6232475"/>
          </a:xfrm>
          <a:prstGeom prst="rect">
            <a:avLst/>
          </a:prstGeom>
          <a:noFill/>
        </p:spPr>
        <p:txBody>
          <a:bodyPr wrap="none" rtlCol="0">
            <a:spAutoFit/>
          </a:bodyPr>
          <a:lstStyle/>
          <a:p>
            <a:pPr algn="ctr"/>
            <a:r>
              <a:rPr lang="en-US" sz="2000" b="1" dirty="0" smtClean="0">
                <a:latin typeface="Times New Roman" pitchFamily="18" charset="0"/>
                <a:cs typeface="Times New Roman" pitchFamily="18" charset="0"/>
              </a:rPr>
              <a:t>Synovial Fluid</a:t>
            </a:r>
          </a:p>
          <a:p>
            <a:pPr algn="ctr"/>
            <a:endParaRPr lang="en-US" sz="800" b="1"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            - </a:t>
            </a:r>
            <a:r>
              <a:rPr lang="en-US" sz="1800" b="1" u="sng" dirty="0" smtClean="0">
                <a:latin typeface="Times New Roman" pitchFamily="18" charset="0"/>
                <a:cs typeface="Times New Roman" pitchFamily="18" charset="0"/>
              </a:rPr>
              <a:t>Hematology</a:t>
            </a:r>
          </a:p>
          <a:p>
            <a:r>
              <a:rPr lang="en-US" sz="1800" dirty="0" smtClean="0">
                <a:latin typeface="Times New Roman" pitchFamily="18" charset="0"/>
                <a:cs typeface="Times New Roman" pitchFamily="18" charset="0"/>
              </a:rPr>
              <a:t>    - Cell Count &amp; Differential</a:t>
            </a:r>
          </a:p>
          <a:p>
            <a:r>
              <a:rPr lang="en-US" sz="1800" dirty="0" smtClean="0">
                <a:latin typeface="Times New Roman" pitchFamily="18" charset="0"/>
                <a:cs typeface="Times New Roman" pitchFamily="18" charset="0"/>
              </a:rPr>
              <a:t>    - Crystals</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sz="1800" dirty="0" smtClean="0">
              <a:latin typeface="Times New Roman" pitchFamily="18" charset="0"/>
              <a:cs typeface="Times New Roman" pitchFamily="18" charset="0"/>
            </a:endParaRPr>
          </a:p>
          <a:p>
            <a:r>
              <a:rPr lang="en-US" sz="1100" dirty="0" smtClean="0">
                <a:latin typeface="Times New Roman" pitchFamily="18" charset="0"/>
                <a:cs typeface="Times New Roman" pitchFamily="18" charset="0"/>
              </a:rPr>
              <a:t> </a:t>
            </a:r>
          </a:p>
          <a:p>
            <a:r>
              <a:rPr lang="en-US" sz="1800" dirty="0" smtClean="0">
                <a:latin typeface="Times New Roman" pitchFamily="18" charset="0"/>
                <a:cs typeface="Times New Roman" pitchFamily="18" charset="0"/>
              </a:rPr>
              <a:t>    - </a:t>
            </a:r>
            <a:r>
              <a:rPr lang="en-US" sz="1800" b="1" u="sng" dirty="0" smtClean="0">
                <a:latin typeface="Times New Roman" pitchFamily="18" charset="0"/>
                <a:cs typeface="Times New Roman" pitchFamily="18" charset="0"/>
              </a:rPr>
              <a:t>Microbiology/Culture</a:t>
            </a:r>
          </a:p>
          <a:p>
            <a:endParaRPr lang="en-US" dirty="0" smtClean="0"/>
          </a:p>
          <a:p>
            <a:endParaRPr lang="en-US" dirty="0" smtClean="0"/>
          </a:p>
          <a:p>
            <a:endParaRPr lang="en-US" dirty="0" smtClean="0"/>
          </a:p>
          <a:p>
            <a:endParaRPr lang="en-US" dirty="0" smtClean="0"/>
          </a:p>
          <a:p>
            <a:endParaRPr lang="en-US" dirty="0" smtClean="0"/>
          </a:p>
        </p:txBody>
      </p:sp>
      <p:pic>
        <p:nvPicPr>
          <p:cNvPr id="10" name="Picture 4" descr="C:\Documents and Settings\p1332\Desktop\Heparin tube.jpg"/>
          <p:cNvPicPr>
            <a:picLocks noChangeAspect="1" noChangeArrowheads="1"/>
          </p:cNvPicPr>
          <p:nvPr/>
        </p:nvPicPr>
        <p:blipFill>
          <a:blip r:embed="rId7" cstate="print"/>
          <a:srcRect/>
          <a:stretch>
            <a:fillRect/>
          </a:stretch>
        </p:blipFill>
        <p:spPr bwMode="auto">
          <a:xfrm>
            <a:off x="1905000" y="1981200"/>
            <a:ext cx="915940" cy="1600200"/>
          </a:xfrm>
          <a:prstGeom prst="rect">
            <a:avLst/>
          </a:prstGeom>
          <a:noFill/>
        </p:spPr>
      </p:pic>
      <p:pic>
        <p:nvPicPr>
          <p:cNvPr id="12" name="Picture 3" descr="C:\Documents and Settings\p1332\Desktop\Formalin.jpg"/>
          <p:cNvPicPr>
            <a:picLocks noChangeAspect="1" noChangeArrowheads="1"/>
          </p:cNvPicPr>
          <p:nvPr/>
        </p:nvPicPr>
        <p:blipFill>
          <a:blip r:embed="rId8" cstate="print"/>
          <a:srcRect/>
          <a:stretch>
            <a:fillRect/>
          </a:stretch>
        </p:blipFill>
        <p:spPr bwMode="auto">
          <a:xfrm>
            <a:off x="6019800" y="1219200"/>
            <a:ext cx="1981200" cy="2209800"/>
          </a:xfrm>
          <a:prstGeom prst="rect">
            <a:avLst/>
          </a:prstGeom>
          <a:noFill/>
        </p:spPr>
      </p:pic>
      <p:sp>
        <p:nvSpPr>
          <p:cNvPr id="13" name="Rectangle 12"/>
          <p:cNvSpPr/>
          <p:nvPr/>
        </p:nvSpPr>
        <p:spPr>
          <a:xfrm>
            <a:off x="6477000" y="2286000"/>
            <a:ext cx="588718" cy="3502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10% Neutral Buffered Formalin v/v</a:t>
            </a:r>
            <a:endParaRPr lang="en-US" sz="800" dirty="0"/>
          </a:p>
        </p:txBody>
      </p:sp>
      <p:sp>
        <p:nvSpPr>
          <p:cNvPr id="14" name="TextBox 13"/>
          <p:cNvSpPr txBox="1"/>
          <p:nvPr/>
        </p:nvSpPr>
        <p:spPr>
          <a:xfrm>
            <a:off x="5943600" y="762000"/>
            <a:ext cx="1905330" cy="923330"/>
          </a:xfrm>
          <a:prstGeom prst="rect">
            <a:avLst/>
          </a:prstGeom>
          <a:noFill/>
        </p:spPr>
        <p:txBody>
          <a:bodyPr wrap="none" rtlCol="0">
            <a:spAutoFit/>
          </a:bodyPr>
          <a:lstStyle/>
          <a:p>
            <a:r>
              <a:rPr lang="en-US" sz="1800" b="1" dirty="0" smtClean="0">
                <a:latin typeface="Times New Roman" pitchFamily="18" charset="0"/>
                <a:cs typeface="Times New Roman" pitchFamily="18" charset="0"/>
              </a:rPr>
              <a:t>Tissue Specimens</a:t>
            </a:r>
          </a:p>
          <a:p>
            <a:endParaRPr lang="en-US" sz="1800" dirty="0" smtClean="0">
              <a:latin typeface="Times New Roman" pitchFamily="18" charset="0"/>
              <a:cs typeface="Times New Roman" pitchFamily="18" charset="0"/>
            </a:endParaRPr>
          </a:p>
          <a:p>
            <a:r>
              <a:rPr lang="en-US" sz="1800" b="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 - </a:t>
            </a:r>
            <a:r>
              <a:rPr lang="en-US" sz="1800" b="1" u="sng" dirty="0" smtClean="0">
                <a:latin typeface="Times New Roman" pitchFamily="18" charset="0"/>
                <a:cs typeface="Times New Roman" pitchFamily="18" charset="0"/>
              </a:rPr>
              <a:t>Histology</a:t>
            </a:r>
            <a:endParaRPr lang="en-US" sz="1800" b="1" u="sng" dirty="0">
              <a:latin typeface="Times New Roman" pitchFamily="18" charset="0"/>
              <a:cs typeface="Times New Roman" pitchFamily="18" charset="0"/>
            </a:endParaRPr>
          </a:p>
        </p:txBody>
      </p:sp>
      <p:sp>
        <p:nvSpPr>
          <p:cNvPr id="15" name="TextBox 14"/>
          <p:cNvSpPr txBox="1"/>
          <p:nvPr/>
        </p:nvSpPr>
        <p:spPr>
          <a:xfrm>
            <a:off x="5867400" y="3657600"/>
            <a:ext cx="2465419" cy="369332"/>
          </a:xfrm>
          <a:prstGeom prst="rect">
            <a:avLst/>
          </a:prstGeom>
          <a:noFill/>
        </p:spPr>
        <p:txBody>
          <a:bodyPr wrap="none" rtlCol="0">
            <a:spAutoFit/>
          </a:bodyPr>
          <a:lstStyle/>
          <a:p>
            <a:r>
              <a:rPr lang="en-US" sz="1800" dirty="0" smtClean="0">
                <a:latin typeface="Times New Roman" pitchFamily="18" charset="0"/>
                <a:cs typeface="Times New Roman" pitchFamily="18" charset="0"/>
              </a:rPr>
              <a:t>- </a:t>
            </a:r>
            <a:r>
              <a:rPr lang="en-US" sz="1800" b="1" u="sng" dirty="0" smtClean="0">
                <a:latin typeface="Times New Roman" pitchFamily="18" charset="0"/>
                <a:cs typeface="Times New Roman" pitchFamily="18" charset="0"/>
              </a:rPr>
              <a:t>Microbiology/Culture</a:t>
            </a:r>
            <a:endParaRPr lang="en-US" sz="1800" b="1" u="sng" dirty="0">
              <a:latin typeface="Times New Roman" pitchFamily="18" charset="0"/>
              <a:cs typeface="Times New Roman" pitchFamily="18" charset="0"/>
            </a:endParaRPr>
          </a:p>
        </p:txBody>
      </p:sp>
      <p:sp>
        <p:nvSpPr>
          <p:cNvPr id="16" name="TextBox 15"/>
          <p:cNvSpPr txBox="1"/>
          <p:nvPr/>
        </p:nvSpPr>
        <p:spPr>
          <a:xfrm>
            <a:off x="762000" y="3429000"/>
            <a:ext cx="671466" cy="307777"/>
          </a:xfrm>
          <a:prstGeom prst="rect">
            <a:avLst/>
          </a:prstGeom>
          <a:noFill/>
        </p:spPr>
        <p:txBody>
          <a:bodyPr wrap="none" rtlCol="0">
            <a:spAutoFit/>
          </a:bodyPr>
          <a:lstStyle/>
          <a:p>
            <a:r>
              <a:rPr lang="en-US" sz="1400" b="1" dirty="0" smtClean="0">
                <a:latin typeface="Times New Roman" pitchFamily="18" charset="0"/>
                <a:cs typeface="Times New Roman" pitchFamily="18" charset="0"/>
              </a:rPr>
              <a:t>EDTA</a:t>
            </a:r>
            <a:endParaRPr lang="en-US" sz="1400" b="1" dirty="0">
              <a:latin typeface="Times New Roman" pitchFamily="18" charset="0"/>
              <a:cs typeface="Times New Roman" pitchFamily="18" charset="0"/>
            </a:endParaRPr>
          </a:p>
        </p:txBody>
      </p:sp>
      <p:sp>
        <p:nvSpPr>
          <p:cNvPr id="17" name="TextBox 16"/>
          <p:cNvSpPr txBox="1"/>
          <p:nvPr/>
        </p:nvSpPr>
        <p:spPr>
          <a:xfrm>
            <a:off x="1981200" y="3429000"/>
            <a:ext cx="782587" cy="307777"/>
          </a:xfrm>
          <a:prstGeom prst="rect">
            <a:avLst/>
          </a:prstGeom>
          <a:noFill/>
        </p:spPr>
        <p:txBody>
          <a:bodyPr wrap="none" rtlCol="0">
            <a:spAutoFit/>
          </a:bodyPr>
          <a:lstStyle/>
          <a:p>
            <a:r>
              <a:rPr lang="en-US" sz="1400" b="1" dirty="0" smtClean="0">
                <a:latin typeface="Times New Roman" pitchFamily="18" charset="0"/>
                <a:cs typeface="Times New Roman" pitchFamily="18" charset="0"/>
              </a:rPr>
              <a:t>heparin</a:t>
            </a:r>
            <a:endParaRPr lang="en-US" sz="1400" b="1" dirty="0">
              <a:latin typeface="Times New Roman" pitchFamily="18" charset="0"/>
              <a:cs typeface="Times New Roman" pitchFamily="18" charset="0"/>
            </a:endParaRPr>
          </a:p>
        </p:txBody>
      </p:sp>
      <p:sp>
        <p:nvSpPr>
          <p:cNvPr id="18" name="TextBox 17"/>
          <p:cNvSpPr txBox="1"/>
          <p:nvPr/>
        </p:nvSpPr>
        <p:spPr>
          <a:xfrm>
            <a:off x="1219200" y="2743200"/>
            <a:ext cx="1007007" cy="307777"/>
          </a:xfrm>
          <a:prstGeom prst="rect">
            <a:avLst/>
          </a:prstGeom>
          <a:noFill/>
        </p:spPr>
        <p:txBody>
          <a:bodyPr wrap="none" rtlCol="0">
            <a:spAutoFit/>
          </a:bodyPr>
          <a:lstStyle/>
          <a:p>
            <a:r>
              <a:rPr lang="en-US" sz="1400" b="1" dirty="0" smtClean="0">
                <a:latin typeface="Times New Roman" pitchFamily="18" charset="0"/>
                <a:cs typeface="Times New Roman" pitchFamily="18" charset="0"/>
              </a:rPr>
              <a:t>Mix gently</a:t>
            </a:r>
            <a:endParaRPr lang="en-US" sz="1400" b="1" dirty="0">
              <a:latin typeface="Times New Roman" pitchFamily="18" charset="0"/>
              <a:cs typeface="Times New Roman" pitchFamily="18" charset="0"/>
            </a:endParaRPr>
          </a:p>
        </p:txBody>
      </p:sp>
      <p:sp>
        <p:nvSpPr>
          <p:cNvPr id="19" name="TextBox 18"/>
          <p:cNvSpPr txBox="1"/>
          <p:nvPr/>
        </p:nvSpPr>
        <p:spPr>
          <a:xfrm>
            <a:off x="685800" y="3048000"/>
            <a:ext cx="813941" cy="276999"/>
          </a:xfrm>
          <a:prstGeom prst="rect">
            <a:avLst/>
          </a:prstGeom>
          <a:noFill/>
        </p:spPr>
        <p:txBody>
          <a:bodyPr wrap="none" rtlCol="0">
            <a:spAutoFit/>
          </a:bodyPr>
          <a:lstStyle/>
          <a:p>
            <a:r>
              <a:rPr lang="en-US" sz="1200" b="1" dirty="0" smtClean="0">
                <a:latin typeface="Times New Roman" pitchFamily="18" charset="0"/>
                <a:cs typeface="Times New Roman" pitchFamily="18" charset="0"/>
              </a:rPr>
              <a:t>preferred</a:t>
            </a:r>
            <a:endParaRPr lang="en-US" sz="1200" b="1" dirty="0">
              <a:latin typeface="Times New Roman" pitchFamily="18" charset="0"/>
              <a:cs typeface="Times New Roman" pitchFamily="18" charset="0"/>
            </a:endParaRPr>
          </a:p>
        </p:txBody>
      </p:sp>
      <p:sp>
        <p:nvSpPr>
          <p:cNvPr id="20" name="TextBox 19"/>
          <p:cNvSpPr txBox="1"/>
          <p:nvPr/>
        </p:nvSpPr>
        <p:spPr>
          <a:xfrm>
            <a:off x="457200" y="5943600"/>
            <a:ext cx="1383649" cy="523220"/>
          </a:xfrm>
          <a:prstGeom prst="rect">
            <a:avLst/>
          </a:prstGeom>
          <a:noFill/>
        </p:spPr>
        <p:txBody>
          <a:bodyPr wrap="none" rtlCol="0">
            <a:spAutoFit/>
          </a:bodyPr>
          <a:lstStyle/>
          <a:p>
            <a:r>
              <a:rPr lang="en-US" sz="1400" b="1" dirty="0" smtClean="0">
                <a:latin typeface="Times New Roman" pitchFamily="18" charset="0"/>
                <a:cs typeface="Times New Roman" pitchFamily="18" charset="0"/>
              </a:rPr>
              <a:t>capped syringe</a:t>
            </a:r>
          </a:p>
          <a:p>
            <a:r>
              <a:rPr lang="en-US" sz="1400" b="1" dirty="0" smtClean="0">
                <a:solidFill>
                  <a:srgbClr val="FF0000"/>
                </a:solidFill>
                <a:latin typeface="Times New Roman" pitchFamily="18" charset="0"/>
                <a:cs typeface="Times New Roman" pitchFamily="18" charset="0"/>
              </a:rPr>
              <a:t>needle removed</a:t>
            </a:r>
            <a:endParaRPr lang="en-US" sz="1400" b="1" dirty="0">
              <a:solidFill>
                <a:srgbClr val="FF0000"/>
              </a:solidFill>
              <a:latin typeface="Times New Roman" pitchFamily="18" charset="0"/>
              <a:cs typeface="Times New Roman" pitchFamily="18" charset="0"/>
            </a:endParaRPr>
          </a:p>
        </p:txBody>
      </p:sp>
      <p:sp>
        <p:nvSpPr>
          <p:cNvPr id="21" name="TextBox 20"/>
          <p:cNvSpPr txBox="1"/>
          <p:nvPr/>
        </p:nvSpPr>
        <p:spPr>
          <a:xfrm>
            <a:off x="1828800" y="5943600"/>
            <a:ext cx="1494320" cy="738664"/>
          </a:xfrm>
          <a:prstGeom prst="rect">
            <a:avLst/>
          </a:prstGeom>
          <a:noFill/>
        </p:spPr>
        <p:txBody>
          <a:bodyPr wrap="none" rtlCol="0">
            <a:spAutoFit/>
          </a:bodyPr>
          <a:lstStyle/>
          <a:p>
            <a:r>
              <a:rPr lang="en-US" sz="1400" b="1" dirty="0" err="1" smtClean="0">
                <a:latin typeface="Times New Roman" pitchFamily="18" charset="0"/>
                <a:cs typeface="Times New Roman" pitchFamily="18" charset="0"/>
              </a:rPr>
              <a:t>Vacutainer</a:t>
            </a:r>
            <a:r>
              <a:rPr lang="en-US" sz="1400" b="1" dirty="0" smtClean="0">
                <a:latin typeface="Times New Roman" pitchFamily="18" charset="0"/>
                <a:cs typeface="Times New Roman" pitchFamily="18" charset="0"/>
              </a:rPr>
              <a:t> Tube</a:t>
            </a:r>
          </a:p>
          <a:p>
            <a:pPr algn="ctr"/>
            <a:r>
              <a:rPr lang="en-US" sz="1400" b="1" dirty="0" smtClean="0">
                <a:latin typeface="Times New Roman" pitchFamily="18" charset="0"/>
                <a:cs typeface="Times New Roman" pitchFamily="18" charset="0"/>
              </a:rPr>
              <a:t>No gel, </a:t>
            </a:r>
          </a:p>
          <a:p>
            <a:pPr algn="ctr"/>
            <a:r>
              <a:rPr lang="en-US" sz="1400" b="1" dirty="0" smtClean="0">
                <a:latin typeface="Times New Roman" pitchFamily="18" charset="0"/>
                <a:cs typeface="Times New Roman" pitchFamily="18" charset="0"/>
              </a:rPr>
              <a:t>No anticoagulant</a:t>
            </a:r>
            <a:endParaRPr lang="en-US" sz="1400" b="1" dirty="0">
              <a:latin typeface="Times New Roman" pitchFamily="18" charset="0"/>
              <a:cs typeface="Times New Roman" pitchFamily="18" charset="0"/>
            </a:endParaRPr>
          </a:p>
        </p:txBody>
      </p:sp>
      <p:sp>
        <p:nvSpPr>
          <p:cNvPr id="22" name="TextBox 21"/>
          <p:cNvSpPr txBox="1"/>
          <p:nvPr/>
        </p:nvSpPr>
        <p:spPr>
          <a:xfrm>
            <a:off x="5562600" y="2971800"/>
            <a:ext cx="2932149" cy="307777"/>
          </a:xfrm>
          <a:prstGeom prst="rect">
            <a:avLst/>
          </a:prstGeom>
          <a:noFill/>
        </p:spPr>
        <p:txBody>
          <a:bodyPr wrap="none" rtlCol="0">
            <a:spAutoFit/>
          </a:bodyPr>
          <a:lstStyle/>
          <a:p>
            <a:r>
              <a:rPr lang="en-US" sz="1400" b="1" dirty="0" smtClean="0">
                <a:latin typeface="Times New Roman" pitchFamily="18" charset="0"/>
                <a:cs typeface="Times New Roman" pitchFamily="18" charset="0"/>
              </a:rPr>
              <a:t>10% Neutral Buffered Formalin v/v</a:t>
            </a:r>
            <a:endParaRPr lang="en-US" sz="1400" b="1" dirty="0">
              <a:latin typeface="Times New Roman" pitchFamily="18" charset="0"/>
              <a:cs typeface="Times New Roman" pitchFamily="18" charset="0"/>
            </a:endParaRPr>
          </a:p>
        </p:txBody>
      </p:sp>
      <p:pic>
        <p:nvPicPr>
          <p:cNvPr id="23" name="Picture 4"/>
          <p:cNvPicPr>
            <a:picLocks noChangeAspect="1" noChangeArrowheads="1"/>
          </p:cNvPicPr>
          <p:nvPr/>
        </p:nvPicPr>
        <p:blipFill>
          <a:blip r:embed="rId9" cstate="print"/>
          <a:srcRect/>
          <a:stretch>
            <a:fillRect/>
          </a:stretch>
        </p:blipFill>
        <p:spPr bwMode="auto">
          <a:xfrm>
            <a:off x="5715000" y="4114800"/>
            <a:ext cx="1657350" cy="1877742"/>
          </a:xfrm>
          <a:prstGeom prst="rect">
            <a:avLst/>
          </a:prstGeom>
          <a:noFill/>
          <a:ln w="9525">
            <a:noFill/>
            <a:miter lim="800000"/>
            <a:headEnd/>
            <a:tailEnd/>
          </a:ln>
        </p:spPr>
      </p:pic>
      <p:sp>
        <p:nvSpPr>
          <p:cNvPr id="24" name="TextBox 23"/>
          <p:cNvSpPr txBox="1"/>
          <p:nvPr/>
        </p:nvSpPr>
        <p:spPr>
          <a:xfrm>
            <a:off x="6096000" y="6248400"/>
            <a:ext cx="2040544" cy="477054"/>
          </a:xfrm>
          <a:prstGeom prst="rect">
            <a:avLst/>
          </a:prstGeom>
          <a:noFill/>
        </p:spPr>
        <p:txBody>
          <a:bodyPr wrap="square" rtlCol="0">
            <a:spAutoFit/>
          </a:bodyPr>
          <a:lstStyle/>
          <a:p>
            <a:r>
              <a:rPr lang="en-US" sz="1400" b="1" dirty="0" smtClean="0">
                <a:solidFill>
                  <a:schemeClr val="bg1"/>
                </a:solidFill>
                <a:latin typeface="Times New Roman" pitchFamily="18" charset="0"/>
                <a:cs typeface="Times New Roman" pitchFamily="18" charset="0"/>
              </a:rPr>
              <a:t>Tissue transport devices</a:t>
            </a:r>
          </a:p>
          <a:p>
            <a:pPr algn="ctr"/>
            <a:r>
              <a:rPr lang="en-US" sz="1100" b="1" dirty="0" smtClean="0">
                <a:solidFill>
                  <a:schemeClr val="bg1"/>
                </a:solidFill>
                <a:latin typeface="Times New Roman" pitchFamily="18" charset="0"/>
                <a:cs typeface="Times New Roman" pitchFamily="18" charset="0"/>
              </a:rPr>
              <a:t>(pea sized or smaller)</a:t>
            </a:r>
            <a:endParaRPr lang="en-US" sz="1100" b="1" dirty="0">
              <a:solidFill>
                <a:schemeClr val="bg1"/>
              </a:solidFill>
              <a:latin typeface="Times New Roman" pitchFamily="18" charset="0"/>
              <a:cs typeface="Times New Roman" pitchFamily="18" charset="0"/>
            </a:endParaRPr>
          </a:p>
        </p:txBody>
      </p:sp>
      <p:pic>
        <p:nvPicPr>
          <p:cNvPr id="25" name="Picture 5"/>
          <p:cNvPicPr>
            <a:picLocks noChangeAspect="1" noChangeArrowheads="1"/>
          </p:cNvPicPr>
          <p:nvPr/>
        </p:nvPicPr>
        <p:blipFill>
          <a:blip r:embed="rId10" cstate="print"/>
          <a:srcRect/>
          <a:stretch>
            <a:fillRect/>
          </a:stretch>
        </p:blipFill>
        <p:spPr bwMode="auto">
          <a:xfrm>
            <a:off x="7772400" y="4114800"/>
            <a:ext cx="474388" cy="1828800"/>
          </a:xfrm>
          <a:prstGeom prst="rect">
            <a:avLst/>
          </a:prstGeom>
          <a:noFill/>
          <a:ln w="9525">
            <a:noFill/>
            <a:miter lim="800000"/>
            <a:headEnd/>
            <a:tailEnd/>
          </a:ln>
        </p:spPr>
      </p:pic>
      <p:sp>
        <p:nvSpPr>
          <p:cNvPr id="26" name="TextBox 25"/>
          <p:cNvSpPr txBox="1"/>
          <p:nvPr/>
        </p:nvSpPr>
        <p:spPr>
          <a:xfrm rot="5400000">
            <a:off x="7713388" y="4859613"/>
            <a:ext cx="1645002" cy="307777"/>
          </a:xfrm>
          <a:prstGeom prst="rect">
            <a:avLst/>
          </a:prstGeom>
          <a:noFill/>
        </p:spPr>
        <p:txBody>
          <a:bodyPr wrap="none" rtlCol="0">
            <a:spAutoFit/>
          </a:bodyPr>
          <a:lstStyle/>
          <a:p>
            <a:r>
              <a:rPr lang="en-US" sz="1400" b="1" dirty="0" smtClean="0">
                <a:latin typeface="Times New Roman" pitchFamily="18" charset="0"/>
                <a:cs typeface="Times New Roman" pitchFamily="18" charset="0"/>
              </a:rPr>
              <a:t>Place tissue in tube</a:t>
            </a:r>
            <a:endParaRPr lang="en-US" sz="1400" b="1" dirty="0">
              <a:latin typeface="Times New Roman" pitchFamily="18" charset="0"/>
              <a:cs typeface="Times New Roman" pitchFamily="18" charset="0"/>
            </a:endParaRPr>
          </a:p>
        </p:txBody>
      </p:sp>
      <p:sp>
        <p:nvSpPr>
          <p:cNvPr id="27" name="Rectangle 26"/>
          <p:cNvSpPr/>
          <p:nvPr/>
        </p:nvSpPr>
        <p:spPr>
          <a:xfrm>
            <a:off x="5486400" y="685800"/>
            <a:ext cx="3276600" cy="6019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352800" y="4114800"/>
            <a:ext cx="2057400" cy="830997"/>
          </a:xfrm>
          <a:prstGeom prst="rect">
            <a:avLst/>
          </a:prstGeom>
          <a:noFill/>
        </p:spPr>
        <p:txBody>
          <a:bodyPr wrap="square" rtlCol="0">
            <a:spAutoFit/>
          </a:bodyPr>
          <a:lstStyle/>
          <a:p>
            <a:pPr algn="ctr"/>
            <a:r>
              <a:rPr lang="en-US" sz="1600" b="1" dirty="0" smtClean="0">
                <a:solidFill>
                  <a:srgbClr val="FF0000"/>
                </a:solidFill>
                <a:latin typeface="Times New Roman" pitchFamily="18" charset="0"/>
                <a:cs typeface="Times New Roman" pitchFamily="18" charset="0"/>
              </a:rPr>
              <a:t>For quality microbiology/culture, send </a:t>
            </a:r>
            <a:r>
              <a:rPr lang="en-US" sz="1600" b="1" u="sng" dirty="0" smtClean="0">
                <a:solidFill>
                  <a:srgbClr val="FF0000"/>
                </a:solidFill>
                <a:latin typeface="Times New Roman" pitchFamily="18" charset="0"/>
                <a:cs typeface="Times New Roman" pitchFamily="18" charset="0"/>
              </a:rPr>
              <a:t>fluid or tissue</a:t>
            </a:r>
            <a:r>
              <a:rPr lang="en-US" sz="1600" b="1" dirty="0" smtClean="0">
                <a:solidFill>
                  <a:srgbClr val="FF0000"/>
                </a:solidFill>
                <a:latin typeface="Times New Roman" pitchFamily="18" charset="0"/>
                <a:cs typeface="Times New Roman" pitchFamily="18" charset="0"/>
              </a:rPr>
              <a:t>.</a:t>
            </a:r>
          </a:p>
        </p:txBody>
      </p:sp>
      <p:sp>
        <p:nvSpPr>
          <p:cNvPr id="29" name="TextBox 28"/>
          <p:cNvSpPr txBox="1"/>
          <p:nvPr/>
        </p:nvSpPr>
        <p:spPr>
          <a:xfrm>
            <a:off x="4038600" y="457200"/>
            <a:ext cx="646331" cy="369332"/>
          </a:xfrm>
          <a:prstGeom prst="rect">
            <a:avLst/>
          </a:prstGeom>
          <a:noFill/>
        </p:spPr>
        <p:txBody>
          <a:bodyPr wrap="none" rtlCol="0">
            <a:spAutoFit/>
          </a:bodyPr>
          <a:lstStyle/>
          <a:p>
            <a:r>
              <a:rPr lang="en-US" sz="1800" b="1" dirty="0" smtClean="0">
                <a:solidFill>
                  <a:schemeClr val="bg1"/>
                </a:solidFill>
                <a:latin typeface="Times New Roman" pitchFamily="18" charset="0"/>
                <a:cs typeface="Times New Roman" pitchFamily="18" charset="0"/>
              </a:rPr>
              <a:t>2013</a:t>
            </a:r>
            <a:endParaRPr lang="en-US" sz="1800" b="1" dirty="0">
              <a:solidFill>
                <a:schemeClr val="bg1"/>
              </a:solidFill>
              <a:latin typeface="Times New Roman" pitchFamily="18" charset="0"/>
              <a:cs typeface="Times New Roman" pitchFamily="18" charset="0"/>
            </a:endParaRPr>
          </a:p>
        </p:txBody>
      </p:sp>
      <p:sp>
        <p:nvSpPr>
          <p:cNvPr id="30" name="TextBox 29"/>
          <p:cNvSpPr txBox="1"/>
          <p:nvPr/>
        </p:nvSpPr>
        <p:spPr>
          <a:xfrm>
            <a:off x="3733800" y="6477000"/>
            <a:ext cx="1407758" cy="246221"/>
          </a:xfrm>
          <a:prstGeom prst="rect">
            <a:avLst/>
          </a:prstGeom>
          <a:noFill/>
        </p:spPr>
        <p:txBody>
          <a:bodyPr wrap="none" rtlCol="0">
            <a:spAutoFit/>
          </a:bodyPr>
          <a:lstStyle/>
          <a:p>
            <a:r>
              <a:rPr lang="en-US" sz="1000" dirty="0" smtClean="0">
                <a:solidFill>
                  <a:schemeClr val="bg1"/>
                </a:solidFill>
              </a:rPr>
              <a:t>10/13/20113OA, RPP</a:t>
            </a:r>
            <a:endParaRPr lang="en-US" sz="1000" dirty="0">
              <a:solidFill>
                <a:schemeClr val="bg1"/>
              </a:solidFill>
            </a:endParaRPr>
          </a:p>
        </p:txBody>
      </p:sp>
      <p:pic>
        <p:nvPicPr>
          <p:cNvPr id="31" name="Picture 6"/>
          <p:cNvPicPr>
            <a:picLocks noChangeAspect="1" noChangeArrowheads="1"/>
          </p:cNvPicPr>
          <p:nvPr/>
        </p:nvPicPr>
        <p:blipFill>
          <a:blip r:embed="rId11" cstate="print"/>
          <a:srcRect/>
          <a:stretch>
            <a:fillRect/>
          </a:stretch>
        </p:blipFill>
        <p:spPr bwMode="auto">
          <a:xfrm rot="16200000">
            <a:off x="3196469" y="2442331"/>
            <a:ext cx="2202254" cy="365592"/>
          </a:xfrm>
          <a:prstGeom prst="rect">
            <a:avLst/>
          </a:prstGeom>
          <a:noFill/>
          <a:ln w="9525">
            <a:noFill/>
            <a:miter lim="800000"/>
            <a:headEnd/>
            <a:tailEnd/>
          </a:ln>
        </p:spPr>
      </p:pic>
      <p:grpSp>
        <p:nvGrpSpPr>
          <p:cNvPr id="32" name="Group 24"/>
          <p:cNvGrpSpPr>
            <a:grpSpLocks/>
          </p:cNvGrpSpPr>
          <p:nvPr/>
        </p:nvGrpSpPr>
        <p:grpSpPr bwMode="auto">
          <a:xfrm rot="16200000">
            <a:off x="3657600" y="1905000"/>
            <a:ext cx="1257300" cy="1257300"/>
            <a:chOff x="240" y="1056"/>
            <a:chExt cx="1392" cy="1344"/>
          </a:xfrm>
        </p:grpSpPr>
        <p:sp>
          <p:nvSpPr>
            <p:cNvPr id="33" name="Oval 25"/>
            <p:cNvSpPr>
              <a:spLocks noChangeArrowheads="1"/>
            </p:cNvSpPr>
            <p:nvPr/>
          </p:nvSpPr>
          <p:spPr bwMode="auto">
            <a:xfrm>
              <a:off x="240" y="1056"/>
              <a:ext cx="1392" cy="1344"/>
            </a:xfrm>
            <a:prstGeom prst="ellipse">
              <a:avLst/>
            </a:prstGeom>
            <a:noFill/>
            <a:ln w="88900">
              <a:solidFill>
                <a:srgbClr val="FF0000"/>
              </a:solidFill>
              <a:round/>
              <a:headEnd/>
              <a:tailEnd/>
            </a:ln>
            <a:effectLst/>
          </p:spPr>
          <p:txBody>
            <a:bodyPr wrap="none" anchor="ctr"/>
            <a:lstStyle/>
            <a:p>
              <a:endParaRPr lang="en-US"/>
            </a:p>
          </p:txBody>
        </p:sp>
        <p:sp>
          <p:nvSpPr>
            <p:cNvPr id="34" name="Line 26"/>
            <p:cNvSpPr>
              <a:spLocks noChangeShapeType="1"/>
            </p:cNvSpPr>
            <p:nvPr/>
          </p:nvSpPr>
          <p:spPr bwMode="auto">
            <a:xfrm>
              <a:off x="528" y="1200"/>
              <a:ext cx="864" cy="1056"/>
            </a:xfrm>
            <a:prstGeom prst="line">
              <a:avLst/>
            </a:prstGeom>
            <a:noFill/>
            <a:ln w="88900">
              <a:solidFill>
                <a:srgbClr val="FF0000"/>
              </a:solidFill>
              <a:round/>
              <a:headEnd/>
              <a:tailEnd/>
            </a:ln>
            <a:effectLst/>
          </p:spPr>
          <p:txBody>
            <a:bodyPr/>
            <a:lstStyle/>
            <a:p>
              <a:endParaRPr lang="en-US"/>
            </a:p>
          </p:txBody>
        </p:sp>
      </p:grpSp>
      <p:sp>
        <p:nvSpPr>
          <p:cNvPr id="35" name="Slide Number Placeholder 34"/>
          <p:cNvSpPr>
            <a:spLocks noGrp="1"/>
          </p:cNvSpPr>
          <p:nvPr>
            <p:ph type="sldNum" sz="quarter" idx="12"/>
          </p:nvPr>
        </p:nvSpPr>
        <p:spPr/>
        <p:txBody>
          <a:bodyPr/>
          <a:lstStyle/>
          <a:p>
            <a:fld id="{DC0D62BB-0610-4F55-8A77-5EC0E2686A27}"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Documents and Settings\rppodzor\My Documents\My Pictures\ecoliMAC.jpg"/>
          <p:cNvPicPr>
            <a:picLocks noChangeAspect="1" noChangeArrowheads="1"/>
          </p:cNvPicPr>
          <p:nvPr/>
        </p:nvPicPr>
        <p:blipFill>
          <a:blip r:embed="rId4" cstate="print"/>
          <a:srcRect/>
          <a:stretch>
            <a:fillRect/>
          </a:stretch>
        </p:blipFill>
        <p:spPr bwMode="auto">
          <a:xfrm>
            <a:off x="0" y="0"/>
            <a:ext cx="9144000" cy="7753350"/>
          </a:xfrm>
          <a:prstGeom prst="rect">
            <a:avLst/>
          </a:prstGeom>
          <a:noFill/>
        </p:spPr>
      </p:pic>
      <p:graphicFrame>
        <p:nvGraphicFramePr>
          <p:cNvPr id="3" name="Object 3"/>
          <p:cNvGraphicFramePr>
            <a:graphicFrameLocks noChangeAspect="1"/>
          </p:cNvGraphicFramePr>
          <p:nvPr/>
        </p:nvGraphicFramePr>
        <p:xfrm>
          <a:off x="6800850" y="5953125"/>
          <a:ext cx="2343150" cy="904875"/>
        </p:xfrm>
        <a:graphic>
          <a:graphicData uri="http://schemas.openxmlformats.org/presentationml/2006/ole">
            <mc:AlternateContent xmlns:mc="http://schemas.openxmlformats.org/markup-compatibility/2006">
              <mc:Choice xmlns:v="urn:schemas-microsoft-com:vml" Requires="v">
                <p:oleObj spid="_x0000_s1028" name="Photo Editor Photo" r:id="rId5" imgW="2343477" imgH="905001" progId="">
                  <p:embed/>
                </p:oleObj>
              </mc:Choice>
              <mc:Fallback>
                <p:oleObj name="Photo Editor Photo" r:id="rId5" imgW="2343477" imgH="905001"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0850" y="5953125"/>
                        <a:ext cx="234315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 Box 13"/>
          <p:cNvSpPr txBox="1">
            <a:spLocks noChangeArrowheads="1"/>
          </p:cNvSpPr>
          <p:nvPr/>
        </p:nvSpPr>
        <p:spPr bwMode="auto">
          <a:xfrm>
            <a:off x="304800" y="381000"/>
            <a:ext cx="8627811" cy="461665"/>
          </a:xfrm>
          <a:prstGeom prst="rect">
            <a:avLst/>
          </a:prstGeom>
          <a:noFill/>
          <a:ln w="9525">
            <a:noFill/>
            <a:miter lim="800000"/>
            <a:headEnd/>
            <a:tailEnd/>
          </a:ln>
          <a:effectLst/>
        </p:spPr>
        <p:txBody>
          <a:bodyPr wrap="none">
            <a:spAutoFit/>
          </a:bodyPr>
          <a:lstStyle/>
          <a:p>
            <a:r>
              <a:rPr lang="en-US" sz="2400" b="1" dirty="0">
                <a:solidFill>
                  <a:srgbClr val="003399"/>
                </a:solidFill>
                <a:latin typeface="Times New Roman" pitchFamily="18" charset="0"/>
                <a:cs typeface="Times New Roman" pitchFamily="18" charset="0"/>
              </a:rPr>
              <a:t>Tips for Collecting Quality Surgical Specimens for Microbiology</a:t>
            </a:r>
          </a:p>
        </p:txBody>
      </p:sp>
      <p:sp>
        <p:nvSpPr>
          <p:cNvPr id="5" name="Text Box 14"/>
          <p:cNvSpPr txBox="1">
            <a:spLocks noChangeArrowheads="1"/>
          </p:cNvSpPr>
          <p:nvPr/>
        </p:nvSpPr>
        <p:spPr bwMode="auto">
          <a:xfrm>
            <a:off x="304800" y="1295400"/>
            <a:ext cx="6008688" cy="823913"/>
          </a:xfrm>
          <a:prstGeom prst="rect">
            <a:avLst/>
          </a:prstGeom>
          <a:noFill/>
          <a:ln w="9525">
            <a:noFill/>
            <a:miter lim="800000"/>
            <a:headEnd/>
            <a:tailEnd/>
          </a:ln>
          <a:effectLst/>
        </p:spPr>
        <p:txBody>
          <a:bodyPr wrap="none">
            <a:spAutoFit/>
          </a:bodyPr>
          <a:lstStyle/>
          <a:p>
            <a:r>
              <a:rPr lang="en-US" sz="4800" dirty="0">
                <a:latin typeface="Times New Roman" pitchFamily="18" charset="0"/>
                <a:cs typeface="Times New Roman" pitchFamily="18" charset="0"/>
              </a:rPr>
              <a:t>Swabs don’t do the job!</a:t>
            </a:r>
          </a:p>
        </p:txBody>
      </p:sp>
      <p:sp>
        <p:nvSpPr>
          <p:cNvPr id="6" name="Text Box 15"/>
          <p:cNvSpPr txBox="1">
            <a:spLocks noChangeArrowheads="1"/>
          </p:cNvSpPr>
          <p:nvPr/>
        </p:nvSpPr>
        <p:spPr bwMode="auto">
          <a:xfrm>
            <a:off x="457200" y="2438400"/>
            <a:ext cx="4699000" cy="2014538"/>
          </a:xfrm>
          <a:prstGeom prst="rect">
            <a:avLst/>
          </a:prstGeom>
          <a:noFill/>
          <a:ln w="9525">
            <a:noFill/>
            <a:miter lim="800000"/>
            <a:headEnd/>
            <a:tailEnd/>
          </a:ln>
          <a:effectLst/>
        </p:spPr>
        <p:txBody>
          <a:bodyPr wrap="none">
            <a:spAutoFit/>
          </a:bodyPr>
          <a:lstStyle/>
          <a:p>
            <a:r>
              <a:rPr lang="en-US" sz="1800" b="1" dirty="0">
                <a:latin typeface="Times New Roman" pitchFamily="18" charset="0"/>
                <a:cs typeface="Times New Roman" pitchFamily="18" charset="0"/>
              </a:rPr>
              <a:t>Out of every 100 bacteria absorbed on a swab,</a:t>
            </a:r>
          </a:p>
          <a:p>
            <a:r>
              <a:rPr lang="en-US" sz="1800" b="1" dirty="0">
                <a:latin typeface="Times New Roman" pitchFamily="18" charset="0"/>
                <a:cs typeface="Times New Roman" pitchFamily="18" charset="0"/>
              </a:rPr>
              <a:t>only 3 make it to culture.</a:t>
            </a:r>
          </a:p>
          <a:p>
            <a:endParaRPr lang="en-US" sz="1800" b="1" dirty="0">
              <a:latin typeface="Times New Roman" pitchFamily="18" charset="0"/>
              <a:cs typeface="Times New Roman" pitchFamily="18" charset="0"/>
            </a:endParaRPr>
          </a:p>
          <a:p>
            <a:r>
              <a:rPr lang="en-US" sz="1800" b="1" dirty="0">
                <a:latin typeface="Times New Roman" pitchFamily="18" charset="0"/>
                <a:cs typeface="Times New Roman" pitchFamily="18" charset="0"/>
              </a:rPr>
              <a:t>Anaerobes on swabs die upon exposure to air,</a:t>
            </a:r>
          </a:p>
          <a:p>
            <a:r>
              <a:rPr lang="en-US" sz="1800" b="1" dirty="0">
                <a:latin typeface="Times New Roman" pitchFamily="18" charset="0"/>
                <a:cs typeface="Times New Roman" pitchFamily="18" charset="0"/>
              </a:rPr>
              <a:t>but survive in tissues and fluids.</a:t>
            </a:r>
          </a:p>
          <a:p>
            <a:endParaRPr lang="en-US" sz="1800" b="1" dirty="0">
              <a:latin typeface="Times New Roman" pitchFamily="18" charset="0"/>
              <a:cs typeface="Times New Roman" pitchFamily="18" charset="0"/>
            </a:endParaRPr>
          </a:p>
          <a:p>
            <a:r>
              <a:rPr lang="en-US" sz="1800" b="1" dirty="0">
                <a:latin typeface="Times New Roman" pitchFamily="18" charset="0"/>
                <a:cs typeface="Times New Roman" pitchFamily="18" charset="0"/>
              </a:rPr>
              <a:t>Swabs hold only 150 </a:t>
            </a:r>
            <a:r>
              <a:rPr lang="en-US" sz="1800" b="1" dirty="0" err="1">
                <a:latin typeface="Times New Roman" pitchFamily="18" charset="0"/>
                <a:cs typeface="Times New Roman" pitchFamily="18" charset="0"/>
              </a:rPr>
              <a:t>microliters</a:t>
            </a:r>
            <a:r>
              <a:rPr lang="en-US" sz="1800" b="1" dirty="0">
                <a:latin typeface="Times New Roman" pitchFamily="18" charset="0"/>
                <a:cs typeface="Times New Roman" pitchFamily="18" charset="0"/>
              </a:rPr>
              <a:t> of fluid.</a:t>
            </a:r>
          </a:p>
        </p:txBody>
      </p:sp>
      <p:sp>
        <p:nvSpPr>
          <p:cNvPr id="7" name="Text Box 16"/>
          <p:cNvSpPr txBox="1">
            <a:spLocks noChangeArrowheads="1"/>
          </p:cNvSpPr>
          <p:nvPr/>
        </p:nvSpPr>
        <p:spPr bwMode="auto">
          <a:xfrm>
            <a:off x="1442156" y="4953000"/>
            <a:ext cx="5934252" cy="830997"/>
          </a:xfrm>
          <a:prstGeom prst="rect">
            <a:avLst/>
          </a:prstGeom>
          <a:noFill/>
          <a:ln w="9525">
            <a:noFill/>
            <a:miter lim="800000"/>
            <a:headEnd/>
            <a:tailEnd/>
          </a:ln>
          <a:effectLst/>
        </p:spPr>
        <p:txBody>
          <a:bodyPr wrap="none">
            <a:spAutoFit/>
          </a:bodyPr>
          <a:lstStyle/>
          <a:p>
            <a:pPr algn="ctr"/>
            <a:r>
              <a:rPr lang="en-US" sz="2400" b="1" dirty="0">
                <a:latin typeface="Times New Roman" pitchFamily="18" charset="0"/>
                <a:cs typeface="Times New Roman" pitchFamily="18" charset="0"/>
              </a:rPr>
              <a:t>FOR QUALITY RESULTS, SEND TISSUE</a:t>
            </a:r>
          </a:p>
          <a:p>
            <a:pPr algn="ctr"/>
            <a:r>
              <a:rPr lang="en-US" sz="2400" b="1" dirty="0">
                <a:latin typeface="Times New Roman" pitchFamily="18" charset="0"/>
                <a:cs typeface="Times New Roman" pitchFamily="18" charset="0"/>
              </a:rPr>
              <a:t> AND FLUIDS TO MICROBIOLOGY</a:t>
            </a:r>
          </a:p>
        </p:txBody>
      </p:sp>
      <p:pic>
        <p:nvPicPr>
          <p:cNvPr id="12" name="Picture 6"/>
          <p:cNvPicPr>
            <a:picLocks noChangeAspect="1" noChangeArrowheads="1"/>
          </p:cNvPicPr>
          <p:nvPr/>
        </p:nvPicPr>
        <p:blipFill>
          <a:blip r:embed="rId7" cstate="print"/>
          <a:srcRect/>
          <a:stretch>
            <a:fillRect/>
          </a:stretch>
        </p:blipFill>
        <p:spPr bwMode="auto">
          <a:xfrm rot="16200000">
            <a:off x="5861959" y="3282041"/>
            <a:ext cx="2754082" cy="457200"/>
          </a:xfrm>
          <a:prstGeom prst="rect">
            <a:avLst/>
          </a:prstGeom>
          <a:noFill/>
          <a:ln w="9525">
            <a:noFill/>
            <a:miter lim="800000"/>
            <a:headEnd/>
            <a:tailEnd/>
          </a:ln>
        </p:spPr>
      </p:pic>
      <p:grpSp>
        <p:nvGrpSpPr>
          <p:cNvPr id="9" name="Group 24"/>
          <p:cNvGrpSpPr>
            <a:grpSpLocks/>
          </p:cNvGrpSpPr>
          <p:nvPr/>
        </p:nvGrpSpPr>
        <p:grpSpPr bwMode="auto">
          <a:xfrm>
            <a:off x="6096000" y="2362200"/>
            <a:ext cx="2209800" cy="2133600"/>
            <a:chOff x="240" y="1056"/>
            <a:chExt cx="1392" cy="1344"/>
          </a:xfrm>
        </p:grpSpPr>
        <p:sp>
          <p:nvSpPr>
            <p:cNvPr id="10" name="Oval 25"/>
            <p:cNvSpPr>
              <a:spLocks noChangeArrowheads="1"/>
            </p:cNvSpPr>
            <p:nvPr/>
          </p:nvSpPr>
          <p:spPr bwMode="auto">
            <a:xfrm>
              <a:off x="240" y="1056"/>
              <a:ext cx="1392" cy="1344"/>
            </a:xfrm>
            <a:prstGeom prst="ellipse">
              <a:avLst/>
            </a:prstGeom>
            <a:noFill/>
            <a:ln w="88900">
              <a:solidFill>
                <a:srgbClr val="FF0000"/>
              </a:solidFill>
              <a:round/>
              <a:headEnd/>
              <a:tailEnd/>
            </a:ln>
            <a:effectLst/>
          </p:spPr>
          <p:txBody>
            <a:bodyPr wrap="none" anchor="ctr"/>
            <a:lstStyle/>
            <a:p>
              <a:endParaRPr lang="en-US"/>
            </a:p>
          </p:txBody>
        </p:sp>
        <p:sp>
          <p:nvSpPr>
            <p:cNvPr id="11" name="Line 26"/>
            <p:cNvSpPr>
              <a:spLocks noChangeShapeType="1"/>
            </p:cNvSpPr>
            <p:nvPr/>
          </p:nvSpPr>
          <p:spPr bwMode="auto">
            <a:xfrm>
              <a:off x="528" y="1200"/>
              <a:ext cx="864" cy="1056"/>
            </a:xfrm>
            <a:prstGeom prst="line">
              <a:avLst/>
            </a:prstGeom>
            <a:noFill/>
            <a:ln w="88900">
              <a:solidFill>
                <a:srgbClr val="FF0000"/>
              </a:solidFill>
              <a:round/>
              <a:headEnd/>
              <a:tailEnd/>
            </a:ln>
            <a:effectLst/>
          </p:spPr>
          <p:txBody>
            <a:bodyPr/>
            <a:lstStyle/>
            <a:p>
              <a:endParaRPr lang="en-US"/>
            </a:p>
          </p:txBody>
        </p:sp>
      </p:grpSp>
      <p:sp>
        <p:nvSpPr>
          <p:cNvPr id="13" name="Slide Number Placeholder 12"/>
          <p:cNvSpPr>
            <a:spLocks noGrp="1"/>
          </p:cNvSpPr>
          <p:nvPr>
            <p:ph type="sldNum" sz="quarter" idx="12"/>
          </p:nvPr>
        </p:nvSpPr>
        <p:spPr/>
        <p:txBody>
          <a:bodyPr/>
          <a:lstStyle/>
          <a:p>
            <a:fld id="{DC0D62BB-0610-4F55-8A77-5EC0E2686A27}"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1219200" y="1600200"/>
            <a:ext cx="6172200" cy="2185214"/>
          </a:xfrm>
          <a:prstGeom prst="rect">
            <a:avLst/>
          </a:prstGeom>
          <a:solidFill>
            <a:schemeClr val="bg1"/>
          </a:solidFill>
          <a:ln w="9525">
            <a:noFill/>
            <a:miter lim="800000"/>
            <a:headEnd/>
            <a:tailEnd/>
          </a:ln>
          <a:effectLst/>
        </p:spPr>
        <p:txBody>
          <a:bodyPr wrap="square">
            <a:spAutoFit/>
          </a:bodyPr>
          <a:lstStyle/>
          <a:p>
            <a:r>
              <a:rPr lang="en-US" sz="2000" b="1" dirty="0">
                <a:latin typeface="Times New Roman" pitchFamily="18" charset="0"/>
                <a:cs typeface="Times New Roman" pitchFamily="18" charset="0"/>
              </a:rPr>
              <a:t>   Specimen</a:t>
            </a:r>
          </a:p>
          <a:p>
            <a:r>
              <a:rPr lang="en-US" sz="2000" b="1" dirty="0">
                <a:latin typeface="Times New Roman" pitchFamily="18" charset="0"/>
                <a:cs typeface="Times New Roman" pitchFamily="18" charset="0"/>
              </a:rPr>
              <a:t>      Pairs            T&amp;S        TO        SO         NG</a:t>
            </a:r>
          </a:p>
          <a:p>
            <a:r>
              <a:rPr lang="en-US" sz="1200" dirty="0" err="1">
                <a:latin typeface="Times New Roman" pitchFamily="18" charset="0"/>
                <a:cs typeface="Times New Roman" pitchFamily="18" charset="0"/>
              </a:rPr>
              <a:t>noABX</a:t>
            </a:r>
            <a:r>
              <a:rPr lang="en-US" dirty="0">
                <a:latin typeface="Times New Roman" pitchFamily="18" charset="0"/>
                <a:cs typeface="Times New Roman" pitchFamily="18" charset="0"/>
              </a:rPr>
              <a:t> </a:t>
            </a:r>
            <a:r>
              <a:rPr lang="en-US" sz="2400" dirty="0">
                <a:latin typeface="Times New Roman" pitchFamily="18" charset="0"/>
                <a:cs typeface="Times New Roman" pitchFamily="18" charset="0"/>
              </a:rPr>
              <a:t>57		41	 8	0	8</a:t>
            </a:r>
          </a:p>
          <a:p>
            <a:endParaRPr lang="en-US" dirty="0">
              <a:latin typeface="Times New Roman" pitchFamily="18" charset="0"/>
              <a:cs typeface="Times New Roman" pitchFamily="18" charset="0"/>
            </a:endParaRPr>
          </a:p>
          <a:p>
            <a:r>
              <a:rPr lang="en-US" sz="1200" dirty="0">
                <a:latin typeface="Times New Roman" pitchFamily="18" charset="0"/>
                <a:cs typeface="Times New Roman" pitchFamily="18" charset="0"/>
              </a:rPr>
              <a:t>ABX</a:t>
            </a:r>
            <a:r>
              <a:rPr lang="en-US" dirty="0">
                <a:latin typeface="Times New Roman" pitchFamily="18" charset="0"/>
                <a:cs typeface="Times New Roman" pitchFamily="18" charset="0"/>
              </a:rPr>
              <a:t>   </a:t>
            </a:r>
            <a:r>
              <a:rPr lang="en-US" sz="2400" dirty="0">
                <a:latin typeface="Times New Roman" pitchFamily="18" charset="0"/>
                <a:cs typeface="Times New Roman" pitchFamily="18" charset="0"/>
              </a:rPr>
              <a:t>67	</a:t>
            </a:r>
            <a:r>
              <a:rPr lang="en-US" sz="2400" dirty="0" smtClean="0">
                <a:latin typeface="Times New Roman" pitchFamily="18" charset="0"/>
                <a:cs typeface="Times New Roman" pitchFamily="18" charset="0"/>
              </a:rPr>
              <a:t>27</a:t>
            </a:r>
            <a:r>
              <a:rPr lang="en-US" sz="2400" dirty="0">
                <a:latin typeface="Times New Roman" pitchFamily="18" charset="0"/>
                <a:cs typeface="Times New Roman" pitchFamily="18" charset="0"/>
              </a:rPr>
              <a:t>	15	0	25</a:t>
            </a:r>
          </a:p>
        </p:txBody>
      </p:sp>
      <p:sp>
        <p:nvSpPr>
          <p:cNvPr id="3" name="Text Box 8"/>
          <p:cNvSpPr txBox="1">
            <a:spLocks noChangeArrowheads="1"/>
          </p:cNvSpPr>
          <p:nvPr/>
        </p:nvSpPr>
        <p:spPr bwMode="auto">
          <a:xfrm>
            <a:off x="1295400" y="3962400"/>
            <a:ext cx="4279900" cy="1069975"/>
          </a:xfrm>
          <a:prstGeom prst="rect">
            <a:avLst/>
          </a:prstGeom>
          <a:solidFill>
            <a:schemeClr val="bg1"/>
          </a:solidFill>
          <a:ln w="9525">
            <a:noFill/>
            <a:miter lim="800000"/>
            <a:headEnd/>
            <a:tailEnd/>
          </a:ln>
          <a:effectLst/>
        </p:spPr>
        <p:txBody>
          <a:bodyPr wrap="none">
            <a:spAutoFit/>
          </a:bodyPr>
          <a:lstStyle/>
          <a:p>
            <a:r>
              <a:rPr lang="en-US" sz="1600" dirty="0">
                <a:latin typeface="Times New Roman" pitchFamily="18" charset="0"/>
                <a:cs typeface="Times New Roman" pitchFamily="18" charset="0"/>
              </a:rPr>
              <a:t>T&amp;S = same growth in tissue and swab specimens</a:t>
            </a:r>
          </a:p>
          <a:p>
            <a:r>
              <a:rPr lang="en-US" sz="1600" dirty="0">
                <a:latin typeface="Times New Roman" pitchFamily="18" charset="0"/>
                <a:cs typeface="Times New Roman" pitchFamily="18" charset="0"/>
              </a:rPr>
              <a:t>TO = growth in tissue specimen only</a:t>
            </a:r>
          </a:p>
          <a:p>
            <a:r>
              <a:rPr lang="en-US" sz="1600" dirty="0">
                <a:latin typeface="Times New Roman" pitchFamily="18" charset="0"/>
                <a:cs typeface="Times New Roman" pitchFamily="18" charset="0"/>
              </a:rPr>
              <a:t>SO = growth in swab specimen only</a:t>
            </a:r>
          </a:p>
          <a:p>
            <a:r>
              <a:rPr lang="en-US" sz="1600" dirty="0">
                <a:latin typeface="Times New Roman" pitchFamily="18" charset="0"/>
                <a:cs typeface="Times New Roman" pitchFamily="18" charset="0"/>
              </a:rPr>
              <a:t>NG = no growth in either specimen</a:t>
            </a:r>
          </a:p>
        </p:txBody>
      </p:sp>
      <p:sp>
        <p:nvSpPr>
          <p:cNvPr id="4" name="Text Box 9"/>
          <p:cNvSpPr txBox="1">
            <a:spLocks noChangeArrowheads="1"/>
          </p:cNvSpPr>
          <p:nvPr/>
        </p:nvSpPr>
        <p:spPr bwMode="auto">
          <a:xfrm>
            <a:off x="457200" y="5562600"/>
            <a:ext cx="8153400" cy="457200"/>
          </a:xfrm>
          <a:prstGeom prst="rect">
            <a:avLst/>
          </a:prstGeom>
          <a:noFill/>
          <a:ln w="9525">
            <a:noFill/>
            <a:miter lim="800000"/>
            <a:headEnd/>
            <a:tailEnd/>
          </a:ln>
          <a:effectLst/>
        </p:spPr>
        <p:txBody>
          <a:bodyPr wrap="square">
            <a:spAutoFit/>
          </a:bodyPr>
          <a:lstStyle/>
          <a:p>
            <a:r>
              <a:rPr lang="en-US" sz="1200" dirty="0">
                <a:latin typeface="Times New Roman" pitchFamily="18" charset="0"/>
                <a:cs typeface="Times New Roman" pitchFamily="18" charset="0"/>
              </a:rPr>
              <a:t>Ochs, BG., et. al. 2005. Improving microbiological diagnostics in septic orthopedic surgery.  Comparative study</a:t>
            </a:r>
          </a:p>
          <a:p>
            <a:r>
              <a:rPr lang="en-US" sz="1200" dirty="0">
                <a:latin typeface="Times New Roman" pitchFamily="18" charset="0"/>
                <a:cs typeface="Times New Roman" pitchFamily="18" charset="0"/>
              </a:rPr>
              <a:t>Of patients receiving systemic antibiotic therapy. </a:t>
            </a:r>
            <a:r>
              <a:rPr lang="en-US" sz="1200" dirty="0" err="1">
                <a:latin typeface="Times New Roman" pitchFamily="18" charset="0"/>
                <a:cs typeface="Times New Roman" pitchFamily="18" charset="0"/>
              </a:rPr>
              <a:t>Orthopade</a:t>
            </a:r>
            <a:r>
              <a:rPr lang="en-US" sz="1200" dirty="0">
                <a:latin typeface="Times New Roman" pitchFamily="18" charset="0"/>
                <a:cs typeface="Times New Roman" pitchFamily="18" charset="0"/>
              </a:rPr>
              <a:t> 34:345-351</a:t>
            </a:r>
          </a:p>
        </p:txBody>
      </p:sp>
      <p:sp>
        <p:nvSpPr>
          <p:cNvPr id="5" name="Text Box 10"/>
          <p:cNvSpPr txBox="1">
            <a:spLocks noChangeArrowheads="1"/>
          </p:cNvSpPr>
          <p:nvPr/>
        </p:nvSpPr>
        <p:spPr bwMode="auto">
          <a:xfrm>
            <a:off x="1600200" y="228600"/>
            <a:ext cx="6001964" cy="523220"/>
          </a:xfrm>
          <a:prstGeom prst="rect">
            <a:avLst/>
          </a:prstGeom>
          <a:noFill/>
          <a:ln w="9525">
            <a:noFill/>
            <a:miter lim="800000"/>
            <a:headEnd/>
            <a:tailEnd/>
          </a:ln>
          <a:effectLst/>
        </p:spPr>
        <p:txBody>
          <a:bodyPr wrap="none">
            <a:spAutoFit/>
          </a:bodyPr>
          <a:lstStyle/>
          <a:p>
            <a:r>
              <a:rPr lang="en-US" sz="2800" b="1" dirty="0" err="1" smtClean="0">
                <a:solidFill>
                  <a:schemeClr val="bg1"/>
                </a:solidFill>
                <a:latin typeface="Times New Roman" pitchFamily="18" charset="0"/>
                <a:cs typeface="Times New Roman" pitchFamily="18" charset="0"/>
              </a:rPr>
              <a:t>Orthopaedic</a:t>
            </a:r>
            <a:r>
              <a:rPr lang="en-US" sz="2800" b="1" dirty="0" smtClean="0">
                <a:solidFill>
                  <a:schemeClr val="bg1"/>
                </a:solidFill>
                <a:latin typeface="Times New Roman" pitchFamily="18" charset="0"/>
                <a:cs typeface="Times New Roman" pitchFamily="18" charset="0"/>
              </a:rPr>
              <a:t> </a:t>
            </a:r>
            <a:r>
              <a:rPr lang="en-US" sz="2800" b="1" dirty="0">
                <a:solidFill>
                  <a:schemeClr val="bg1"/>
                </a:solidFill>
                <a:latin typeface="Times New Roman" pitchFamily="18" charset="0"/>
                <a:cs typeface="Times New Roman" pitchFamily="18" charset="0"/>
              </a:rPr>
              <a:t>Surgery Specimen Study</a:t>
            </a:r>
          </a:p>
        </p:txBody>
      </p:sp>
      <p:pic>
        <p:nvPicPr>
          <p:cNvPr id="6" name="Picture 6"/>
          <p:cNvPicPr>
            <a:picLocks noChangeAspect="1" noChangeArrowheads="1"/>
          </p:cNvPicPr>
          <p:nvPr/>
        </p:nvPicPr>
        <p:blipFill>
          <a:blip r:embed="rId2" cstate="print"/>
          <a:srcRect/>
          <a:stretch>
            <a:fillRect/>
          </a:stretch>
        </p:blipFill>
        <p:spPr bwMode="auto">
          <a:xfrm>
            <a:off x="5471885" y="4267200"/>
            <a:ext cx="3672115" cy="609600"/>
          </a:xfrm>
          <a:prstGeom prst="rect">
            <a:avLst/>
          </a:prstGeom>
          <a:noFill/>
          <a:ln w="9525">
            <a:noFill/>
            <a:miter lim="800000"/>
            <a:headEnd/>
            <a:tailEnd/>
          </a:ln>
        </p:spPr>
      </p:pic>
      <p:grpSp>
        <p:nvGrpSpPr>
          <p:cNvPr id="7" name="Group 24"/>
          <p:cNvGrpSpPr>
            <a:grpSpLocks/>
          </p:cNvGrpSpPr>
          <p:nvPr/>
        </p:nvGrpSpPr>
        <p:grpSpPr bwMode="auto">
          <a:xfrm>
            <a:off x="6157685" y="3429000"/>
            <a:ext cx="2209800" cy="2133600"/>
            <a:chOff x="240" y="1056"/>
            <a:chExt cx="1392" cy="1344"/>
          </a:xfrm>
        </p:grpSpPr>
        <p:sp>
          <p:nvSpPr>
            <p:cNvPr id="8" name="Oval 25"/>
            <p:cNvSpPr>
              <a:spLocks noChangeArrowheads="1"/>
            </p:cNvSpPr>
            <p:nvPr/>
          </p:nvSpPr>
          <p:spPr bwMode="auto">
            <a:xfrm>
              <a:off x="240" y="1056"/>
              <a:ext cx="1392" cy="1344"/>
            </a:xfrm>
            <a:prstGeom prst="ellipse">
              <a:avLst/>
            </a:prstGeom>
            <a:noFill/>
            <a:ln w="88900">
              <a:solidFill>
                <a:srgbClr val="FF0000"/>
              </a:solidFill>
              <a:round/>
              <a:headEnd/>
              <a:tailEnd/>
            </a:ln>
            <a:effectLst/>
          </p:spPr>
          <p:txBody>
            <a:bodyPr wrap="none" anchor="ctr"/>
            <a:lstStyle/>
            <a:p>
              <a:endParaRPr lang="en-US"/>
            </a:p>
          </p:txBody>
        </p:sp>
        <p:sp>
          <p:nvSpPr>
            <p:cNvPr id="9" name="Line 26"/>
            <p:cNvSpPr>
              <a:spLocks noChangeShapeType="1"/>
            </p:cNvSpPr>
            <p:nvPr/>
          </p:nvSpPr>
          <p:spPr bwMode="auto">
            <a:xfrm>
              <a:off x="528" y="1200"/>
              <a:ext cx="864" cy="1056"/>
            </a:xfrm>
            <a:prstGeom prst="line">
              <a:avLst/>
            </a:prstGeom>
            <a:noFill/>
            <a:ln w="88900">
              <a:solidFill>
                <a:srgbClr val="FF0000"/>
              </a:solidFill>
              <a:round/>
              <a:headEnd/>
              <a:tailEnd/>
            </a:ln>
            <a:effectLst/>
          </p:spPr>
          <p:txBody>
            <a:bodyPr/>
            <a:lstStyle/>
            <a:p>
              <a:endParaRPr lang="en-US"/>
            </a:p>
          </p:txBody>
        </p:sp>
      </p:grpSp>
      <p:sp>
        <p:nvSpPr>
          <p:cNvPr id="10" name="Slide Number Placeholder 9"/>
          <p:cNvSpPr>
            <a:spLocks noGrp="1"/>
          </p:cNvSpPr>
          <p:nvPr>
            <p:ph type="sldNum" sz="quarter" idx="12"/>
          </p:nvPr>
        </p:nvSpPr>
        <p:spPr/>
        <p:txBody>
          <a:bodyPr/>
          <a:lstStyle/>
          <a:p>
            <a:fld id="{DC0D62BB-0610-4F55-8A77-5EC0E2686A27}"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srcRect/>
          <a:stretch>
            <a:fillRect/>
          </a:stretch>
        </p:blipFill>
        <p:spPr bwMode="auto">
          <a:xfrm>
            <a:off x="457200" y="228600"/>
            <a:ext cx="4114800" cy="3184855"/>
          </a:xfrm>
          <a:prstGeom prst="rect">
            <a:avLst/>
          </a:prstGeom>
          <a:noFill/>
          <a:ln w="9525">
            <a:noFill/>
            <a:miter lim="800000"/>
            <a:headEnd/>
            <a:tailEnd/>
          </a:ln>
        </p:spPr>
      </p:pic>
      <p:pic>
        <p:nvPicPr>
          <p:cNvPr id="79874" name="Picture 2"/>
          <p:cNvPicPr>
            <a:picLocks noChangeAspect="1" noChangeArrowheads="1"/>
          </p:cNvPicPr>
          <p:nvPr/>
        </p:nvPicPr>
        <p:blipFill>
          <a:blip r:embed="rId4" cstate="print"/>
          <a:srcRect/>
          <a:stretch>
            <a:fillRect/>
          </a:stretch>
        </p:blipFill>
        <p:spPr bwMode="auto">
          <a:xfrm>
            <a:off x="838200" y="3581400"/>
            <a:ext cx="7924800" cy="2551597"/>
          </a:xfrm>
          <a:prstGeom prst="rect">
            <a:avLst/>
          </a:prstGeom>
          <a:noFill/>
          <a:ln w="9525">
            <a:noFill/>
            <a:miter lim="800000"/>
            <a:headEnd/>
            <a:tailEnd/>
          </a:ln>
        </p:spPr>
      </p:pic>
      <p:sp>
        <p:nvSpPr>
          <p:cNvPr id="4" name="Rectangle 3"/>
          <p:cNvSpPr/>
          <p:nvPr/>
        </p:nvSpPr>
        <p:spPr bwMode="auto">
          <a:xfrm>
            <a:off x="838200" y="3505200"/>
            <a:ext cx="8001000" cy="26670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a typeface="ＭＳ Ｐゴシック" pitchFamily="8" charset="-128"/>
            </a:endParaRPr>
          </a:p>
        </p:txBody>
      </p:sp>
      <p:sp>
        <p:nvSpPr>
          <p:cNvPr id="5" name="TextBox 4"/>
          <p:cNvSpPr txBox="1"/>
          <p:nvPr/>
        </p:nvSpPr>
        <p:spPr>
          <a:xfrm>
            <a:off x="4656874" y="1828800"/>
            <a:ext cx="4487126" cy="584775"/>
          </a:xfrm>
          <a:prstGeom prst="rect">
            <a:avLst/>
          </a:prstGeom>
          <a:noFill/>
        </p:spPr>
        <p:txBody>
          <a:bodyPr wrap="none" rtlCol="0">
            <a:spAutoFit/>
          </a:bodyPr>
          <a:lstStyle/>
          <a:p>
            <a:r>
              <a:rPr lang="en-US" b="1" dirty="0" smtClean="0">
                <a:solidFill>
                  <a:srgbClr val="FF0000"/>
                </a:solidFill>
              </a:rPr>
              <a:t>Recent PJI Guidelines</a:t>
            </a:r>
            <a:endParaRPr lang="en-US" b="1" dirty="0">
              <a:solidFill>
                <a:srgbClr val="FF0000"/>
              </a:solidFill>
            </a:endParaRPr>
          </a:p>
        </p:txBody>
      </p:sp>
      <p:sp>
        <p:nvSpPr>
          <p:cNvPr id="6" name="Slide Number Placeholder 5"/>
          <p:cNvSpPr>
            <a:spLocks noGrp="1"/>
          </p:cNvSpPr>
          <p:nvPr>
            <p:ph type="sldNum" sz="quarter" idx="12"/>
          </p:nvPr>
        </p:nvSpPr>
        <p:spPr/>
        <p:txBody>
          <a:bodyPr/>
          <a:lstStyle/>
          <a:p>
            <a:fld id="{DC0D62BB-0610-4F55-8A77-5EC0E2686A27}"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152400"/>
            <a:ext cx="8077200" cy="121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uLnTx/>
                <a:uFillTx/>
                <a:latin typeface="+mj-lt"/>
                <a:ea typeface="+mj-ea"/>
                <a:cs typeface="+mj-cs"/>
              </a:rPr>
              <a:t>Are Gram Stains Really </a:t>
            </a:r>
            <a:br>
              <a:rPr kumimoji="0" lang="en-US" sz="3200" b="1" i="0" u="none" strike="noStrike" kern="0" cap="none" spc="0" normalizeH="0" baseline="0" noProof="0" dirty="0" smtClean="0">
                <a:ln>
                  <a:noFill/>
                </a:ln>
                <a:solidFill>
                  <a:schemeClr val="bg1"/>
                </a:solidFill>
                <a:effectLst/>
                <a:uLnTx/>
                <a:uFillTx/>
                <a:latin typeface="+mj-lt"/>
                <a:ea typeface="+mj-ea"/>
                <a:cs typeface="+mj-cs"/>
              </a:rPr>
            </a:br>
            <a:r>
              <a:rPr kumimoji="0" lang="en-US" sz="3200" b="1" i="0" u="none" strike="noStrike" kern="0" cap="none" spc="0" normalizeH="0" baseline="0" noProof="0" dirty="0" smtClean="0">
                <a:ln>
                  <a:noFill/>
                </a:ln>
                <a:solidFill>
                  <a:schemeClr val="bg1"/>
                </a:solidFill>
                <a:effectLst/>
                <a:uLnTx/>
                <a:uFillTx/>
                <a:latin typeface="+mj-lt"/>
                <a:ea typeface="+mj-ea"/>
                <a:cs typeface="+mj-cs"/>
              </a:rPr>
              <a:t>That Hard To Do?</a:t>
            </a:r>
            <a:endParaRPr kumimoji="0" lang="en-US" sz="3200" b="1" i="0" u="none" strike="noStrike" kern="0" cap="none" spc="0" normalizeH="0" baseline="0" noProof="0" dirty="0">
              <a:ln>
                <a:noFill/>
              </a:ln>
              <a:solidFill>
                <a:schemeClr val="bg1"/>
              </a:solidFill>
              <a:effectLst/>
              <a:uLnTx/>
              <a:uFillTx/>
              <a:latin typeface="+mj-lt"/>
              <a:ea typeface="+mj-ea"/>
              <a:cs typeface="+mj-cs"/>
            </a:endParaRPr>
          </a:p>
        </p:txBody>
      </p:sp>
      <p:pic>
        <p:nvPicPr>
          <p:cNvPr id="4" name="Picture 4" descr="C:\Documents and Settings\rppodzor\My Documents\My Pictures\Gram neg.jpg"/>
          <p:cNvPicPr>
            <a:picLocks noChangeAspect="1" noChangeArrowheads="1"/>
          </p:cNvPicPr>
          <p:nvPr/>
        </p:nvPicPr>
        <p:blipFill>
          <a:blip r:embed="rId2" cstate="print"/>
          <a:srcRect/>
          <a:stretch>
            <a:fillRect/>
          </a:stretch>
        </p:blipFill>
        <p:spPr bwMode="auto">
          <a:xfrm>
            <a:off x="4114800" y="4792663"/>
            <a:ext cx="2216150" cy="2065337"/>
          </a:xfrm>
          <a:prstGeom prst="rect">
            <a:avLst/>
          </a:prstGeom>
          <a:noFill/>
        </p:spPr>
      </p:pic>
      <p:pic>
        <p:nvPicPr>
          <p:cNvPr id="5" name="Picture 5" descr="C:\Documents and Settings\rppodzor\My Documents\My Pictures\S.aureusGS.jpg"/>
          <p:cNvPicPr>
            <a:picLocks noChangeAspect="1" noChangeArrowheads="1"/>
          </p:cNvPicPr>
          <p:nvPr/>
        </p:nvPicPr>
        <p:blipFill>
          <a:blip r:embed="rId3" cstate="print"/>
          <a:srcRect/>
          <a:stretch>
            <a:fillRect/>
          </a:stretch>
        </p:blipFill>
        <p:spPr bwMode="auto">
          <a:xfrm>
            <a:off x="1752600" y="4648200"/>
            <a:ext cx="2209800" cy="2209800"/>
          </a:xfrm>
          <a:prstGeom prst="rect">
            <a:avLst/>
          </a:prstGeom>
          <a:noFill/>
        </p:spPr>
      </p:pic>
      <p:pic>
        <p:nvPicPr>
          <p:cNvPr id="6" name="Picture 6" descr="C:\Documents and Settings\rppodzor\My Documents\My Pictures\gramstain.gif"/>
          <p:cNvPicPr>
            <a:picLocks noChangeAspect="1" noChangeArrowheads="1"/>
          </p:cNvPicPr>
          <p:nvPr/>
        </p:nvPicPr>
        <p:blipFill>
          <a:blip r:embed="rId4" cstate="print"/>
          <a:srcRect/>
          <a:stretch>
            <a:fillRect/>
          </a:stretch>
        </p:blipFill>
        <p:spPr bwMode="auto">
          <a:xfrm>
            <a:off x="2743200" y="1752600"/>
            <a:ext cx="3810000" cy="2733675"/>
          </a:xfrm>
          <a:prstGeom prst="rect">
            <a:avLst/>
          </a:prstGeom>
          <a:noFill/>
        </p:spPr>
      </p:pic>
      <p:pic>
        <p:nvPicPr>
          <p:cNvPr id="7" name="Picture 7" descr="C:\Program Files\Microsoft Office\Clipart\Office\Fire.wmf"/>
          <p:cNvPicPr>
            <a:picLocks noChangeAspect="1" noChangeArrowheads="1"/>
          </p:cNvPicPr>
          <p:nvPr/>
        </p:nvPicPr>
        <p:blipFill>
          <a:blip r:embed="rId5" cstate="print"/>
          <a:srcRect/>
          <a:stretch>
            <a:fillRect/>
          </a:stretch>
        </p:blipFill>
        <p:spPr bwMode="auto">
          <a:xfrm>
            <a:off x="1066800" y="2514600"/>
            <a:ext cx="1042988" cy="612775"/>
          </a:xfrm>
          <a:prstGeom prst="rect">
            <a:avLst/>
          </a:prstGeom>
          <a:noFill/>
        </p:spPr>
      </p:pic>
      <p:pic>
        <p:nvPicPr>
          <p:cNvPr id="8" name="Picture 8" descr="C:\Documents and Settings\rppodzor\My Documents\My Pictures\microscopeslide"/>
          <p:cNvPicPr>
            <a:picLocks noChangeAspect="1" noChangeArrowheads="1"/>
          </p:cNvPicPr>
          <p:nvPr/>
        </p:nvPicPr>
        <p:blipFill>
          <a:blip r:embed="rId6" cstate="print"/>
          <a:srcRect/>
          <a:stretch>
            <a:fillRect/>
          </a:stretch>
        </p:blipFill>
        <p:spPr bwMode="auto">
          <a:xfrm>
            <a:off x="990600" y="1447800"/>
            <a:ext cx="1047750" cy="958850"/>
          </a:xfrm>
          <a:prstGeom prst="rect">
            <a:avLst/>
          </a:prstGeom>
          <a:noFill/>
        </p:spPr>
      </p:pic>
      <p:sp>
        <p:nvSpPr>
          <p:cNvPr id="9" name="Rectangle 9"/>
          <p:cNvSpPr>
            <a:spLocks noChangeArrowheads="1"/>
          </p:cNvSpPr>
          <p:nvPr/>
        </p:nvSpPr>
        <p:spPr bwMode="auto">
          <a:xfrm>
            <a:off x="6553200" y="4800600"/>
            <a:ext cx="1905000" cy="2057400"/>
          </a:xfrm>
          <a:prstGeom prst="rect">
            <a:avLst/>
          </a:prstGeom>
          <a:solidFill>
            <a:srgbClr val="CCFFFF"/>
          </a:solidFill>
          <a:ln w="12700" cap="sq">
            <a:solidFill>
              <a:schemeClr val="tx1"/>
            </a:solidFill>
            <a:miter lim="800000"/>
            <a:headEnd type="none" w="sm" len="sm"/>
            <a:tailEnd type="none" w="sm" len="sm"/>
          </a:ln>
          <a:effectLst/>
        </p:spPr>
        <p:txBody>
          <a:bodyPr wrap="none" anchor="ctr"/>
          <a:lstStyle/>
          <a:p>
            <a:endParaRPr lang="en-US"/>
          </a:p>
        </p:txBody>
      </p:sp>
      <p:sp>
        <p:nvSpPr>
          <p:cNvPr id="10" name="Text Box 10"/>
          <p:cNvSpPr txBox="1">
            <a:spLocks noChangeArrowheads="1"/>
          </p:cNvSpPr>
          <p:nvPr/>
        </p:nvSpPr>
        <p:spPr bwMode="auto">
          <a:xfrm rot="20335552">
            <a:off x="7013575" y="2376488"/>
            <a:ext cx="1495425" cy="1373187"/>
          </a:xfrm>
          <a:prstGeom prst="rect">
            <a:avLst/>
          </a:prstGeom>
          <a:noFill/>
          <a:ln w="12700" cap="sq">
            <a:noFill/>
            <a:miter lim="800000"/>
            <a:headEnd type="none" w="sm" len="sm"/>
            <a:tailEnd type="none" w="sm" len="sm"/>
          </a:ln>
          <a:effectLst/>
        </p:spPr>
        <p:txBody>
          <a:bodyPr wrap="none">
            <a:spAutoFit/>
          </a:bodyPr>
          <a:lstStyle/>
          <a:p>
            <a:r>
              <a:rPr lang="en-US" sz="2800" b="1" i="1">
                <a:solidFill>
                  <a:schemeClr val="tx2"/>
                </a:solidFill>
                <a:effectLst>
                  <a:outerShdw blurRad="38100" dist="38100" dir="2700000" algn="tl">
                    <a:srgbClr val="000000"/>
                  </a:outerShdw>
                </a:effectLst>
              </a:rPr>
              <a:t>Why do </a:t>
            </a:r>
          </a:p>
          <a:p>
            <a:r>
              <a:rPr lang="en-US" sz="2800" b="1" i="1">
                <a:solidFill>
                  <a:schemeClr val="tx2"/>
                </a:solidFill>
                <a:effectLst>
                  <a:outerShdw blurRad="38100" dist="38100" dir="2700000" algn="tl">
                    <a:srgbClr val="000000"/>
                  </a:outerShdw>
                </a:effectLst>
              </a:rPr>
              <a:t>they take</a:t>
            </a:r>
          </a:p>
          <a:p>
            <a:r>
              <a:rPr lang="en-US" sz="2800" b="1" i="1">
                <a:solidFill>
                  <a:schemeClr val="tx2"/>
                </a:solidFill>
                <a:effectLst>
                  <a:outerShdw blurRad="38100" dist="38100" dir="2700000" algn="tl">
                    <a:srgbClr val="000000"/>
                  </a:outerShdw>
                </a:effectLst>
              </a:rPr>
              <a:t>so long?</a:t>
            </a:r>
          </a:p>
        </p:txBody>
      </p:sp>
      <p:sp>
        <p:nvSpPr>
          <p:cNvPr id="11" name="Text Box 11"/>
          <p:cNvSpPr txBox="1">
            <a:spLocks noChangeArrowheads="1"/>
          </p:cNvSpPr>
          <p:nvPr/>
        </p:nvSpPr>
        <p:spPr bwMode="auto">
          <a:xfrm rot="839063">
            <a:off x="457200" y="3200400"/>
            <a:ext cx="2078038" cy="1373188"/>
          </a:xfrm>
          <a:prstGeom prst="rect">
            <a:avLst/>
          </a:prstGeom>
          <a:noFill/>
          <a:ln w="12700" cap="sq">
            <a:noFill/>
            <a:miter lim="800000"/>
            <a:headEnd type="none" w="sm" len="sm"/>
            <a:tailEnd type="none" w="sm" len="sm"/>
          </a:ln>
          <a:effectLst/>
        </p:spPr>
        <p:txBody>
          <a:bodyPr wrap="none">
            <a:spAutoFit/>
          </a:bodyPr>
          <a:lstStyle/>
          <a:p>
            <a:r>
              <a:rPr lang="en-US" sz="2800" b="1" i="1">
                <a:solidFill>
                  <a:schemeClr val="tx2"/>
                </a:solidFill>
                <a:effectLst>
                  <a:outerShdw blurRad="38100" dist="38100" dir="2700000" algn="tl">
                    <a:srgbClr val="000000"/>
                  </a:outerShdw>
                </a:effectLst>
              </a:rPr>
              <a:t>Are they that</a:t>
            </a:r>
          </a:p>
          <a:p>
            <a:r>
              <a:rPr lang="en-US" sz="2800" b="1" i="1">
                <a:solidFill>
                  <a:schemeClr val="tx2"/>
                </a:solidFill>
                <a:effectLst>
                  <a:outerShdw blurRad="38100" dist="38100" dir="2700000" algn="tl">
                    <a:srgbClr val="000000"/>
                  </a:outerShdw>
                </a:effectLst>
              </a:rPr>
              <a:t>hard to</a:t>
            </a:r>
          </a:p>
          <a:p>
            <a:r>
              <a:rPr lang="en-US" sz="2800" b="1" i="1">
                <a:solidFill>
                  <a:schemeClr val="tx2"/>
                </a:solidFill>
                <a:effectLst>
                  <a:outerShdw blurRad="38100" dist="38100" dir="2700000" algn="tl">
                    <a:srgbClr val="000000"/>
                  </a:outerShdw>
                </a:effectLst>
              </a:rPr>
              <a:t>interpret?</a:t>
            </a:r>
          </a:p>
        </p:txBody>
      </p:sp>
      <p:sp>
        <p:nvSpPr>
          <p:cNvPr id="12" name="Slide Number Placeholder 11"/>
          <p:cNvSpPr>
            <a:spLocks noGrp="1"/>
          </p:cNvSpPr>
          <p:nvPr>
            <p:ph type="sldNum" sz="quarter" idx="12"/>
          </p:nvPr>
        </p:nvSpPr>
        <p:spPr/>
        <p:txBody>
          <a:bodyPr/>
          <a:lstStyle/>
          <a:p>
            <a:fld id="{DC0D62BB-0610-4F55-8A77-5EC0E2686A27}"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066"/>
          <p:cNvGrpSpPr>
            <a:grpSpLocks/>
          </p:cNvGrpSpPr>
          <p:nvPr/>
        </p:nvGrpSpPr>
        <p:grpSpPr bwMode="auto">
          <a:xfrm>
            <a:off x="7543800" y="4648200"/>
            <a:ext cx="1100138" cy="1981200"/>
            <a:chOff x="4320" y="2832"/>
            <a:chExt cx="693" cy="1248"/>
          </a:xfrm>
        </p:grpSpPr>
        <p:pic>
          <p:nvPicPr>
            <p:cNvPr id="6" name="Picture 2065" descr="C:\Documents and Settings\rppodzor\My Documents\My Pictures\squeezebtl"/>
            <p:cNvPicPr>
              <a:picLocks noChangeAspect="1" noChangeArrowheads="1"/>
            </p:cNvPicPr>
            <p:nvPr/>
          </p:nvPicPr>
          <p:blipFill>
            <a:blip r:embed="rId2" cstate="print"/>
            <a:srcRect/>
            <a:stretch>
              <a:fillRect/>
            </a:stretch>
          </p:blipFill>
          <p:spPr bwMode="auto">
            <a:xfrm>
              <a:off x="4320" y="2832"/>
              <a:ext cx="693" cy="1248"/>
            </a:xfrm>
            <a:prstGeom prst="rect">
              <a:avLst/>
            </a:prstGeom>
            <a:noFill/>
          </p:spPr>
        </p:pic>
        <p:pic>
          <p:nvPicPr>
            <p:cNvPr id="7" name="Picture 2064" descr="C:\Documents and Settings\rppodzor\My Documents\My Pictures\methanolMOL.gif"/>
            <p:cNvPicPr>
              <a:picLocks noChangeAspect="1" noChangeArrowheads="1"/>
            </p:cNvPicPr>
            <p:nvPr/>
          </p:nvPicPr>
          <p:blipFill>
            <a:blip r:embed="rId3" cstate="print"/>
            <a:srcRect/>
            <a:stretch>
              <a:fillRect/>
            </a:stretch>
          </p:blipFill>
          <p:spPr bwMode="auto">
            <a:xfrm>
              <a:off x="4416" y="3600"/>
              <a:ext cx="528" cy="316"/>
            </a:xfrm>
            <a:prstGeom prst="rect">
              <a:avLst/>
            </a:prstGeom>
            <a:noFill/>
          </p:spPr>
        </p:pic>
      </p:grpSp>
      <p:pic>
        <p:nvPicPr>
          <p:cNvPr id="8" name="Picture 2052" descr="C:\Documents and Settings\rppodzor\My Documents\My Pictures\cyt_funnel.jpeg"/>
          <p:cNvPicPr>
            <a:picLocks noChangeAspect="1" noChangeArrowheads="1"/>
          </p:cNvPicPr>
          <p:nvPr/>
        </p:nvPicPr>
        <p:blipFill>
          <a:blip r:embed="rId4" cstate="print"/>
          <a:srcRect/>
          <a:stretch>
            <a:fillRect/>
          </a:stretch>
        </p:blipFill>
        <p:spPr bwMode="auto">
          <a:xfrm>
            <a:off x="6553200" y="762000"/>
            <a:ext cx="2286000" cy="2514600"/>
          </a:xfrm>
          <a:prstGeom prst="rect">
            <a:avLst/>
          </a:prstGeom>
          <a:noFill/>
        </p:spPr>
      </p:pic>
      <p:pic>
        <p:nvPicPr>
          <p:cNvPr id="9" name="Picture 2053" descr="C:\Documents and Settings\rppodzor\My Documents\My Pictures\cyt_funnel_03.jpeg"/>
          <p:cNvPicPr>
            <a:picLocks noChangeAspect="1" noChangeArrowheads="1"/>
          </p:cNvPicPr>
          <p:nvPr/>
        </p:nvPicPr>
        <p:blipFill>
          <a:blip r:embed="rId5" cstate="print"/>
          <a:srcRect/>
          <a:stretch>
            <a:fillRect/>
          </a:stretch>
        </p:blipFill>
        <p:spPr bwMode="auto">
          <a:xfrm>
            <a:off x="3276600" y="914400"/>
            <a:ext cx="1881188" cy="2362200"/>
          </a:xfrm>
          <a:prstGeom prst="rect">
            <a:avLst/>
          </a:prstGeom>
          <a:noFill/>
        </p:spPr>
      </p:pic>
      <p:pic>
        <p:nvPicPr>
          <p:cNvPr id="10" name="Picture 2055" descr="C:\Documents and Settings\rppodzor\My Documents\My Pictures\cytospin2"/>
          <p:cNvPicPr>
            <a:picLocks noChangeAspect="1" noChangeArrowheads="1"/>
          </p:cNvPicPr>
          <p:nvPr/>
        </p:nvPicPr>
        <p:blipFill>
          <a:blip r:embed="rId6" cstate="print"/>
          <a:srcRect/>
          <a:stretch>
            <a:fillRect/>
          </a:stretch>
        </p:blipFill>
        <p:spPr bwMode="auto">
          <a:xfrm>
            <a:off x="1371600" y="3429000"/>
            <a:ext cx="2343150" cy="3124200"/>
          </a:xfrm>
          <a:prstGeom prst="rect">
            <a:avLst/>
          </a:prstGeom>
          <a:noFill/>
        </p:spPr>
      </p:pic>
      <p:pic>
        <p:nvPicPr>
          <p:cNvPr id="11" name="Picture 2057" descr="C:\Documents and Settings\rppodzor\My Documents\My Pictures\cytospinslide2"/>
          <p:cNvPicPr>
            <a:picLocks noChangeAspect="1" noChangeArrowheads="1"/>
          </p:cNvPicPr>
          <p:nvPr/>
        </p:nvPicPr>
        <p:blipFill>
          <a:blip r:embed="rId7" cstate="print">
            <a:lum contrast="6000"/>
          </a:blip>
          <a:srcRect t="26994" r="-3058" b="48466"/>
          <a:stretch>
            <a:fillRect/>
          </a:stretch>
        </p:blipFill>
        <p:spPr bwMode="auto">
          <a:xfrm>
            <a:off x="4267200" y="5105400"/>
            <a:ext cx="2708275" cy="762000"/>
          </a:xfrm>
          <a:prstGeom prst="rect">
            <a:avLst/>
          </a:prstGeom>
          <a:noFill/>
        </p:spPr>
      </p:pic>
      <p:grpSp>
        <p:nvGrpSpPr>
          <p:cNvPr id="12" name="Group 2062"/>
          <p:cNvGrpSpPr>
            <a:grpSpLocks/>
          </p:cNvGrpSpPr>
          <p:nvPr/>
        </p:nvGrpSpPr>
        <p:grpSpPr bwMode="auto">
          <a:xfrm>
            <a:off x="762000" y="762000"/>
            <a:ext cx="609600" cy="2438400"/>
            <a:chOff x="528" y="816"/>
            <a:chExt cx="384" cy="1536"/>
          </a:xfrm>
        </p:grpSpPr>
        <p:sp>
          <p:nvSpPr>
            <p:cNvPr id="13" name="Rectangle 2058"/>
            <p:cNvSpPr>
              <a:spLocks noChangeArrowheads="1"/>
            </p:cNvSpPr>
            <p:nvPr/>
          </p:nvSpPr>
          <p:spPr bwMode="auto">
            <a:xfrm>
              <a:off x="576" y="816"/>
              <a:ext cx="288" cy="192"/>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en-US" dirty="0"/>
            </a:p>
          </p:txBody>
        </p:sp>
        <p:sp>
          <p:nvSpPr>
            <p:cNvPr id="14" name="Rectangle 2059"/>
            <p:cNvSpPr>
              <a:spLocks noChangeArrowheads="1"/>
            </p:cNvSpPr>
            <p:nvPr/>
          </p:nvSpPr>
          <p:spPr bwMode="auto">
            <a:xfrm>
              <a:off x="528" y="1008"/>
              <a:ext cx="384" cy="1344"/>
            </a:xfrm>
            <a:prstGeom prst="rect">
              <a:avLst/>
            </a:prstGeom>
            <a:noFill/>
            <a:ln w="12700" cap="sq">
              <a:solidFill>
                <a:schemeClr val="tx1"/>
              </a:solidFill>
              <a:miter lim="800000"/>
              <a:headEnd type="none" w="sm" len="sm"/>
              <a:tailEnd type="none" w="sm" len="sm"/>
            </a:ln>
            <a:effectLst/>
          </p:spPr>
          <p:txBody>
            <a:bodyPr wrap="none" anchor="ctr"/>
            <a:lstStyle/>
            <a:p>
              <a:endParaRPr lang="en-US" dirty="0"/>
            </a:p>
          </p:txBody>
        </p:sp>
        <p:sp>
          <p:nvSpPr>
            <p:cNvPr id="15" name="Rectangle 2060"/>
            <p:cNvSpPr>
              <a:spLocks noChangeArrowheads="1"/>
            </p:cNvSpPr>
            <p:nvPr/>
          </p:nvSpPr>
          <p:spPr bwMode="auto">
            <a:xfrm>
              <a:off x="528" y="2112"/>
              <a:ext cx="384" cy="240"/>
            </a:xfrm>
            <a:prstGeom prst="rect">
              <a:avLst/>
            </a:prstGeom>
            <a:solidFill>
              <a:schemeClr val="tx1"/>
            </a:solidFill>
            <a:ln w="12700" cap="sq">
              <a:solidFill>
                <a:schemeClr val="tx1"/>
              </a:solidFill>
              <a:miter lim="800000"/>
              <a:headEnd type="none" w="sm" len="sm"/>
              <a:tailEnd type="none" w="sm" len="sm"/>
            </a:ln>
            <a:effectLst/>
          </p:spPr>
          <p:txBody>
            <a:bodyPr wrap="none" anchor="ctr"/>
            <a:lstStyle/>
            <a:p>
              <a:endParaRPr lang="en-US" dirty="0"/>
            </a:p>
          </p:txBody>
        </p:sp>
      </p:grpSp>
      <p:sp>
        <p:nvSpPr>
          <p:cNvPr id="17" name="Text Box 2067"/>
          <p:cNvSpPr txBox="1">
            <a:spLocks noChangeArrowheads="1"/>
          </p:cNvSpPr>
          <p:nvPr/>
        </p:nvSpPr>
        <p:spPr bwMode="auto">
          <a:xfrm>
            <a:off x="2209800" y="152400"/>
            <a:ext cx="4238661" cy="584775"/>
          </a:xfrm>
          <a:prstGeom prst="rect">
            <a:avLst/>
          </a:prstGeom>
          <a:noFill/>
          <a:ln w="12700" cap="sq">
            <a:noFill/>
            <a:miter lim="800000"/>
            <a:headEnd type="none" w="sm" len="sm"/>
            <a:tailEnd type="none" w="sm" len="sm"/>
          </a:ln>
          <a:effectLst/>
        </p:spPr>
        <p:txBody>
          <a:bodyPr wrap="none">
            <a:spAutoFit/>
          </a:bodyPr>
          <a:lstStyle/>
          <a:p>
            <a:r>
              <a:rPr lang="en-US" sz="3200" b="1" dirty="0" err="1">
                <a:solidFill>
                  <a:schemeClr val="bg1"/>
                </a:solidFill>
                <a:effectLst>
                  <a:outerShdw blurRad="38100" dist="38100" dir="2700000" algn="tl">
                    <a:srgbClr val="000000"/>
                  </a:outerShdw>
                </a:effectLst>
              </a:rPr>
              <a:t>Cytospin</a:t>
            </a:r>
            <a:r>
              <a:rPr lang="en-US" sz="3200" b="1" dirty="0">
                <a:solidFill>
                  <a:schemeClr val="bg1"/>
                </a:solidFill>
                <a:effectLst>
                  <a:outerShdw blurRad="38100" dist="38100" dir="2700000" algn="tl">
                    <a:srgbClr val="000000"/>
                  </a:outerShdw>
                </a:effectLst>
              </a:rPr>
              <a:t> Gram Stain</a:t>
            </a:r>
          </a:p>
        </p:txBody>
      </p:sp>
      <p:sp>
        <p:nvSpPr>
          <p:cNvPr id="18" name="Text Box 2068"/>
          <p:cNvSpPr txBox="1">
            <a:spLocks noChangeArrowheads="1"/>
          </p:cNvSpPr>
          <p:nvPr/>
        </p:nvSpPr>
        <p:spPr bwMode="auto">
          <a:xfrm>
            <a:off x="1447800" y="1371600"/>
            <a:ext cx="817563" cy="1006475"/>
          </a:xfrm>
          <a:prstGeom prst="rect">
            <a:avLst/>
          </a:prstGeom>
          <a:noFill/>
          <a:ln w="12700" cap="sq">
            <a:noFill/>
            <a:miter lim="800000"/>
            <a:headEnd type="none" w="sm" len="sm"/>
            <a:tailEnd type="none" w="sm" len="sm"/>
          </a:ln>
          <a:effectLst/>
        </p:spPr>
        <p:txBody>
          <a:bodyPr wrap="none">
            <a:spAutoFit/>
          </a:bodyPr>
          <a:lstStyle/>
          <a:p>
            <a:r>
              <a:rPr lang="en-US" sz="2000" dirty="0"/>
              <a:t>Saline</a:t>
            </a:r>
          </a:p>
          <a:p>
            <a:r>
              <a:rPr lang="en-US" sz="2000" dirty="0"/>
              <a:t>TSB</a:t>
            </a:r>
          </a:p>
          <a:p>
            <a:r>
              <a:rPr lang="en-US" sz="2000" dirty="0"/>
              <a:t>MHB</a:t>
            </a:r>
          </a:p>
        </p:txBody>
      </p:sp>
      <p:sp>
        <p:nvSpPr>
          <p:cNvPr id="16" name="Slide Number Placeholder 15"/>
          <p:cNvSpPr>
            <a:spLocks noGrp="1"/>
          </p:cNvSpPr>
          <p:nvPr>
            <p:ph type="sldNum" sz="quarter" idx="12"/>
          </p:nvPr>
        </p:nvSpPr>
        <p:spPr/>
        <p:txBody>
          <a:bodyPr/>
          <a:lstStyle/>
          <a:p>
            <a:fld id="{DC0D62BB-0610-4F55-8A77-5EC0E2686A27}"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52400"/>
            <a:ext cx="4052713" cy="584775"/>
          </a:xfrm>
          <a:prstGeom prst="rect">
            <a:avLst/>
          </a:prstGeom>
          <a:noFill/>
        </p:spPr>
        <p:txBody>
          <a:bodyPr wrap="none" rtlCol="0">
            <a:spAutoFit/>
          </a:bodyPr>
          <a:lstStyle/>
          <a:p>
            <a:r>
              <a:rPr lang="en-US" b="1" dirty="0" err="1" smtClean="0">
                <a:solidFill>
                  <a:schemeClr val="bg1"/>
                </a:solidFill>
              </a:rPr>
              <a:t>Cytospin</a:t>
            </a:r>
            <a:r>
              <a:rPr lang="en-US" b="1" dirty="0" smtClean="0">
                <a:solidFill>
                  <a:schemeClr val="bg1"/>
                </a:solidFill>
              </a:rPr>
              <a:t> sensitivity</a:t>
            </a:r>
            <a:endParaRPr lang="en-US" b="1" dirty="0">
              <a:solidFill>
                <a:schemeClr val="bg1"/>
              </a:solidFill>
            </a:endParaRPr>
          </a:p>
        </p:txBody>
      </p:sp>
      <p:pic>
        <p:nvPicPr>
          <p:cNvPr id="3074" name="Picture 2"/>
          <p:cNvPicPr>
            <a:picLocks noChangeAspect="1" noChangeArrowheads="1"/>
          </p:cNvPicPr>
          <p:nvPr/>
        </p:nvPicPr>
        <p:blipFill>
          <a:blip r:embed="rId2" cstate="print"/>
          <a:srcRect/>
          <a:stretch>
            <a:fillRect/>
          </a:stretch>
        </p:blipFill>
        <p:spPr bwMode="auto">
          <a:xfrm>
            <a:off x="152400" y="1600200"/>
            <a:ext cx="8561111" cy="3957636"/>
          </a:xfrm>
          <a:prstGeom prst="rect">
            <a:avLst/>
          </a:prstGeom>
          <a:noFill/>
          <a:ln w="9525">
            <a:noFill/>
            <a:miter lim="800000"/>
            <a:headEnd/>
            <a:tailEnd/>
          </a:ln>
        </p:spPr>
      </p:pic>
      <p:sp>
        <p:nvSpPr>
          <p:cNvPr id="4" name="TextBox 3"/>
          <p:cNvSpPr txBox="1"/>
          <p:nvPr/>
        </p:nvSpPr>
        <p:spPr>
          <a:xfrm>
            <a:off x="5029200" y="6400800"/>
            <a:ext cx="3671198" cy="276999"/>
          </a:xfrm>
          <a:prstGeom prst="rect">
            <a:avLst/>
          </a:prstGeom>
          <a:noFill/>
        </p:spPr>
        <p:txBody>
          <a:bodyPr wrap="none" rtlCol="0">
            <a:spAutoFit/>
          </a:bodyPr>
          <a:lstStyle/>
          <a:p>
            <a:r>
              <a:rPr lang="en-US" sz="1200" b="1" dirty="0" smtClean="0">
                <a:solidFill>
                  <a:schemeClr val="bg1"/>
                </a:solidFill>
              </a:rPr>
              <a:t>Chapin-Robertson et. al., 1992. JCM 30:377-380.</a:t>
            </a:r>
            <a:endParaRPr lang="en-US" sz="1200" b="1" dirty="0">
              <a:solidFill>
                <a:schemeClr val="bg1"/>
              </a:solidFill>
            </a:endParaRPr>
          </a:p>
        </p:txBody>
      </p:sp>
      <p:sp>
        <p:nvSpPr>
          <p:cNvPr id="5" name="Slide Number Placeholder 4"/>
          <p:cNvSpPr>
            <a:spLocks noGrp="1"/>
          </p:cNvSpPr>
          <p:nvPr>
            <p:ph type="sldNum" sz="quarter" idx="12"/>
          </p:nvPr>
        </p:nvSpPr>
        <p:spPr/>
        <p:txBody>
          <a:bodyPr/>
          <a:lstStyle/>
          <a:p>
            <a:fld id="{DC0D62BB-0610-4F55-8A77-5EC0E2686A27}"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52400" y="1600200"/>
            <a:ext cx="8561111" cy="3957636"/>
          </a:xfrm>
          <a:prstGeom prst="rect">
            <a:avLst/>
          </a:prstGeom>
          <a:noFill/>
          <a:ln w="9525">
            <a:noFill/>
            <a:miter lim="800000"/>
            <a:headEnd/>
            <a:tailEnd/>
          </a:ln>
        </p:spPr>
      </p:pic>
      <p:sp>
        <p:nvSpPr>
          <p:cNvPr id="4" name="TextBox 3"/>
          <p:cNvSpPr txBox="1"/>
          <p:nvPr/>
        </p:nvSpPr>
        <p:spPr>
          <a:xfrm>
            <a:off x="5029200" y="6400800"/>
            <a:ext cx="3671198" cy="276999"/>
          </a:xfrm>
          <a:prstGeom prst="rect">
            <a:avLst/>
          </a:prstGeom>
          <a:noFill/>
        </p:spPr>
        <p:txBody>
          <a:bodyPr wrap="none" rtlCol="0">
            <a:spAutoFit/>
          </a:bodyPr>
          <a:lstStyle/>
          <a:p>
            <a:r>
              <a:rPr lang="en-US" sz="1200" b="1" dirty="0" smtClean="0">
                <a:solidFill>
                  <a:schemeClr val="bg1"/>
                </a:solidFill>
              </a:rPr>
              <a:t>Chapin-Robertson et. al., 1992. JCM 30:377-380.</a:t>
            </a:r>
            <a:endParaRPr lang="en-US" sz="1200" b="1" dirty="0">
              <a:solidFill>
                <a:schemeClr val="bg1"/>
              </a:solidFill>
            </a:endParaRPr>
          </a:p>
        </p:txBody>
      </p:sp>
      <p:sp>
        <p:nvSpPr>
          <p:cNvPr id="5" name="Rounded Rectangle 4"/>
          <p:cNvSpPr/>
          <p:nvPr/>
        </p:nvSpPr>
        <p:spPr bwMode="auto">
          <a:xfrm>
            <a:off x="152400" y="3505200"/>
            <a:ext cx="8382000" cy="5334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a typeface="ＭＳ Ｐゴシック" pitchFamily="8" charset="-128"/>
            </a:endParaRPr>
          </a:p>
        </p:txBody>
      </p:sp>
      <p:sp>
        <p:nvSpPr>
          <p:cNvPr id="6" name="TextBox 5"/>
          <p:cNvSpPr txBox="1"/>
          <p:nvPr/>
        </p:nvSpPr>
        <p:spPr>
          <a:xfrm>
            <a:off x="2133600" y="152400"/>
            <a:ext cx="4052713" cy="584775"/>
          </a:xfrm>
          <a:prstGeom prst="rect">
            <a:avLst/>
          </a:prstGeom>
          <a:noFill/>
        </p:spPr>
        <p:txBody>
          <a:bodyPr wrap="none" rtlCol="0">
            <a:spAutoFit/>
          </a:bodyPr>
          <a:lstStyle/>
          <a:p>
            <a:r>
              <a:rPr lang="en-US" b="1" dirty="0" err="1" smtClean="0">
                <a:solidFill>
                  <a:schemeClr val="bg1"/>
                </a:solidFill>
              </a:rPr>
              <a:t>Cytospin</a:t>
            </a:r>
            <a:r>
              <a:rPr lang="en-US" b="1" dirty="0" smtClean="0">
                <a:solidFill>
                  <a:schemeClr val="bg1"/>
                </a:solidFill>
              </a:rPr>
              <a:t> sensitivity</a:t>
            </a:r>
            <a:endParaRPr lang="en-US" b="1" dirty="0">
              <a:solidFill>
                <a:schemeClr val="bg1"/>
              </a:solidFill>
            </a:endParaRPr>
          </a:p>
        </p:txBody>
      </p:sp>
      <p:sp>
        <p:nvSpPr>
          <p:cNvPr id="7" name="Slide Number Placeholder 6"/>
          <p:cNvSpPr>
            <a:spLocks noGrp="1"/>
          </p:cNvSpPr>
          <p:nvPr>
            <p:ph type="sldNum" sz="quarter" idx="12"/>
          </p:nvPr>
        </p:nvSpPr>
        <p:spPr/>
        <p:txBody>
          <a:bodyPr/>
          <a:lstStyle/>
          <a:p>
            <a:fld id="{DC0D62BB-0610-4F55-8A77-5EC0E2686A27}"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04800" y="609600"/>
            <a:ext cx="8610600" cy="5717179"/>
          </a:xfrm>
          <a:prstGeom prst="rect">
            <a:avLst/>
          </a:prstGeom>
          <a:noFill/>
          <a:ln w="9525">
            <a:noFill/>
            <a:miter lim="800000"/>
            <a:headEnd/>
            <a:tailEnd/>
          </a:ln>
        </p:spPr>
      </p:pic>
      <p:sp>
        <p:nvSpPr>
          <p:cNvPr id="3" name="TextBox 2"/>
          <p:cNvSpPr txBox="1"/>
          <p:nvPr/>
        </p:nvSpPr>
        <p:spPr>
          <a:xfrm>
            <a:off x="3733800" y="6477000"/>
            <a:ext cx="184731" cy="584775"/>
          </a:xfrm>
          <a:prstGeom prst="rect">
            <a:avLst/>
          </a:prstGeom>
          <a:noFill/>
        </p:spPr>
        <p:txBody>
          <a:bodyPr wrap="none" rtlCol="0">
            <a:spAutoFit/>
          </a:bodyPr>
          <a:lstStyle/>
          <a:p>
            <a:endParaRPr lang="en-US" dirty="0"/>
          </a:p>
        </p:txBody>
      </p:sp>
      <p:sp>
        <p:nvSpPr>
          <p:cNvPr id="4" name="TextBox 3"/>
          <p:cNvSpPr txBox="1"/>
          <p:nvPr/>
        </p:nvSpPr>
        <p:spPr>
          <a:xfrm>
            <a:off x="5029200" y="6400800"/>
            <a:ext cx="3356112" cy="276999"/>
          </a:xfrm>
          <a:prstGeom prst="rect">
            <a:avLst/>
          </a:prstGeom>
          <a:noFill/>
        </p:spPr>
        <p:txBody>
          <a:bodyPr wrap="none" rtlCol="0">
            <a:spAutoFit/>
          </a:bodyPr>
          <a:lstStyle/>
          <a:p>
            <a:r>
              <a:rPr lang="en-US" sz="1200" b="1" dirty="0" err="1" smtClean="0">
                <a:solidFill>
                  <a:schemeClr val="bg1"/>
                </a:solidFill>
              </a:rPr>
              <a:t>Shanholtzer</a:t>
            </a:r>
            <a:r>
              <a:rPr lang="en-US" sz="1200" b="1" dirty="0" smtClean="0">
                <a:solidFill>
                  <a:schemeClr val="bg1"/>
                </a:solidFill>
              </a:rPr>
              <a:t> et. al., 1982. JCM 16:1052-1056.</a:t>
            </a:r>
            <a:endParaRPr lang="en-US" sz="1200" b="1" dirty="0">
              <a:solidFill>
                <a:schemeClr val="bg1"/>
              </a:solidFill>
            </a:endParaRPr>
          </a:p>
        </p:txBody>
      </p:sp>
      <p:sp>
        <p:nvSpPr>
          <p:cNvPr id="5" name="TextBox 4"/>
          <p:cNvSpPr txBox="1"/>
          <p:nvPr/>
        </p:nvSpPr>
        <p:spPr>
          <a:xfrm>
            <a:off x="2133600" y="0"/>
            <a:ext cx="4052713" cy="584775"/>
          </a:xfrm>
          <a:prstGeom prst="rect">
            <a:avLst/>
          </a:prstGeom>
          <a:noFill/>
        </p:spPr>
        <p:txBody>
          <a:bodyPr wrap="none" rtlCol="0">
            <a:spAutoFit/>
          </a:bodyPr>
          <a:lstStyle/>
          <a:p>
            <a:r>
              <a:rPr lang="en-US" b="1" dirty="0" err="1" smtClean="0">
                <a:solidFill>
                  <a:schemeClr val="bg1"/>
                </a:solidFill>
              </a:rPr>
              <a:t>Cytospin</a:t>
            </a:r>
            <a:r>
              <a:rPr lang="en-US" b="1" dirty="0" smtClean="0">
                <a:solidFill>
                  <a:schemeClr val="bg1"/>
                </a:solidFill>
              </a:rPr>
              <a:t> sensitivity</a:t>
            </a:r>
            <a:endParaRPr lang="en-US" b="1" dirty="0">
              <a:solidFill>
                <a:schemeClr val="bg1"/>
              </a:solidFill>
            </a:endParaRPr>
          </a:p>
        </p:txBody>
      </p:sp>
      <p:sp>
        <p:nvSpPr>
          <p:cNvPr id="6" name="Slide Number Placeholder 5"/>
          <p:cNvSpPr>
            <a:spLocks noGrp="1"/>
          </p:cNvSpPr>
          <p:nvPr>
            <p:ph type="sldNum" sz="quarter" idx="12"/>
          </p:nvPr>
        </p:nvSpPr>
        <p:spPr/>
        <p:txBody>
          <a:bodyPr/>
          <a:lstStyle/>
          <a:p>
            <a:fld id="{DC0D62BB-0610-4F55-8A77-5EC0E2686A27}"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money"/>
          <p:cNvPicPr>
            <a:picLocks noChangeAspect="1" noChangeArrowheads="1"/>
          </p:cNvPicPr>
          <p:nvPr/>
        </p:nvPicPr>
        <p:blipFill>
          <a:blip r:embed="rId2" cstate="print"/>
          <a:srcRect/>
          <a:stretch>
            <a:fillRect/>
          </a:stretch>
        </p:blipFill>
        <p:spPr bwMode="auto">
          <a:xfrm>
            <a:off x="1752600" y="685800"/>
            <a:ext cx="5715000" cy="5715000"/>
          </a:xfrm>
          <a:prstGeom prst="rect">
            <a:avLst/>
          </a:prstGeom>
          <a:noFill/>
        </p:spPr>
      </p:pic>
      <p:sp>
        <p:nvSpPr>
          <p:cNvPr id="3" name="Rectangle 4"/>
          <p:cNvSpPr>
            <a:spLocks noChangeArrowheads="1"/>
          </p:cNvSpPr>
          <p:nvPr/>
        </p:nvSpPr>
        <p:spPr bwMode="auto">
          <a:xfrm>
            <a:off x="685800" y="1143000"/>
            <a:ext cx="7772400" cy="1219200"/>
          </a:xfrm>
          <a:prstGeom prst="rect">
            <a:avLst/>
          </a:prstGeom>
          <a:noFill/>
          <a:ln w="9525">
            <a:noFill/>
            <a:miter lim="800000"/>
            <a:headEnd/>
            <a:tailEnd/>
          </a:ln>
          <a:effectLst/>
        </p:spPr>
        <p:txBody>
          <a:bodyPr lIns="92075" tIns="46038" rIns="92075" bIns="46038" anchor="ctr"/>
          <a:lstStyle/>
          <a:p>
            <a:pPr algn="ctr" eaLnBrk="1" hangingPunct="1"/>
            <a:r>
              <a:rPr lang="en-US" sz="4000" b="1" dirty="0"/>
              <a:t>Disclosure</a:t>
            </a:r>
          </a:p>
        </p:txBody>
      </p:sp>
      <p:sp>
        <p:nvSpPr>
          <p:cNvPr id="4" name="Text Box 6"/>
          <p:cNvSpPr txBox="1">
            <a:spLocks noChangeArrowheads="1"/>
          </p:cNvSpPr>
          <p:nvPr/>
        </p:nvSpPr>
        <p:spPr bwMode="auto">
          <a:xfrm>
            <a:off x="546939" y="2743200"/>
            <a:ext cx="8191410" cy="2677656"/>
          </a:xfrm>
          <a:prstGeom prst="rect">
            <a:avLst/>
          </a:prstGeom>
          <a:noFill/>
          <a:ln w="12700" cap="sq">
            <a:noFill/>
            <a:miter lim="800000"/>
            <a:headEnd type="none" w="sm" len="sm"/>
            <a:tailEnd type="none" w="sm" len="sm"/>
          </a:ln>
          <a:effectLst/>
        </p:spPr>
        <p:txBody>
          <a:bodyPr wrap="none">
            <a:spAutoFit/>
          </a:bodyPr>
          <a:lstStyle/>
          <a:p>
            <a:pPr algn="ctr" eaLnBrk="1" hangingPunct="1"/>
            <a:r>
              <a:rPr lang="en-US" sz="2800" b="1" dirty="0">
                <a:latin typeface="Times New Roman" pitchFamily="18" charset="0"/>
              </a:rPr>
              <a:t>Raymond P. Podzorski, Ph.D., D(ABMM)</a:t>
            </a:r>
          </a:p>
          <a:p>
            <a:pPr algn="ctr" eaLnBrk="1" hangingPunct="1"/>
            <a:r>
              <a:rPr lang="en-US" sz="2800" b="1" dirty="0" smtClean="0">
                <a:latin typeface="Times New Roman" pitchFamily="18" charset="0"/>
              </a:rPr>
              <a:t>December 9, 2013</a:t>
            </a:r>
          </a:p>
          <a:p>
            <a:pPr algn="ctr" eaLnBrk="1" hangingPunct="1"/>
            <a:endParaRPr lang="en-US" sz="2800" b="1" dirty="0">
              <a:latin typeface="Times New Roman" pitchFamily="18" charset="0"/>
            </a:endParaRPr>
          </a:p>
          <a:p>
            <a:pPr algn="ctr" eaLnBrk="1" hangingPunct="1"/>
            <a:r>
              <a:rPr lang="en-US" sz="2800" b="1" dirty="0" smtClean="0">
                <a:latin typeface="Times New Roman" pitchFamily="18" charset="0"/>
              </a:rPr>
              <a:t>No relevant financial relationships to disclose.</a:t>
            </a:r>
          </a:p>
          <a:p>
            <a:pPr algn="ctr" eaLnBrk="1" hangingPunct="1"/>
            <a:endParaRPr lang="en-US" sz="2800" b="1" dirty="0" smtClean="0">
              <a:latin typeface="Times New Roman" pitchFamily="18" charset="0"/>
            </a:endParaRPr>
          </a:p>
          <a:p>
            <a:pPr algn="ctr" eaLnBrk="1" hangingPunct="1"/>
            <a:r>
              <a:rPr lang="en-US" sz="2800" b="1" dirty="0" smtClean="0">
                <a:latin typeface="Times New Roman" pitchFamily="18" charset="0"/>
              </a:rPr>
              <a:t>Will mention some products by manufacturer name.</a:t>
            </a:r>
            <a:endParaRPr lang="en-US" sz="2800" b="1" dirty="0">
              <a:latin typeface="Times New Roman" pitchFamily="18" charset="0"/>
            </a:endParaRPr>
          </a:p>
        </p:txBody>
      </p:sp>
      <p:sp>
        <p:nvSpPr>
          <p:cNvPr id="5" name="Slide Number Placeholder 4"/>
          <p:cNvSpPr>
            <a:spLocks noGrp="1"/>
          </p:cNvSpPr>
          <p:nvPr>
            <p:ph type="sldNum" sz="quarter" idx="12"/>
          </p:nvPr>
        </p:nvSpPr>
        <p:spPr/>
        <p:txBody>
          <a:bodyPr/>
          <a:lstStyle/>
          <a:p>
            <a:fld id="{DC0D62BB-0610-4F55-8A77-5EC0E2686A27}"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04800" y="609600"/>
            <a:ext cx="8610600" cy="5717179"/>
          </a:xfrm>
          <a:prstGeom prst="rect">
            <a:avLst/>
          </a:prstGeom>
          <a:noFill/>
          <a:ln w="9525">
            <a:noFill/>
            <a:miter lim="800000"/>
            <a:headEnd/>
            <a:tailEnd/>
          </a:ln>
        </p:spPr>
      </p:pic>
      <p:sp>
        <p:nvSpPr>
          <p:cNvPr id="3" name="TextBox 2"/>
          <p:cNvSpPr txBox="1"/>
          <p:nvPr/>
        </p:nvSpPr>
        <p:spPr>
          <a:xfrm>
            <a:off x="3733800" y="6477000"/>
            <a:ext cx="184731" cy="584775"/>
          </a:xfrm>
          <a:prstGeom prst="rect">
            <a:avLst/>
          </a:prstGeom>
          <a:noFill/>
        </p:spPr>
        <p:txBody>
          <a:bodyPr wrap="none" rtlCol="0">
            <a:spAutoFit/>
          </a:bodyPr>
          <a:lstStyle/>
          <a:p>
            <a:endParaRPr lang="en-US" dirty="0"/>
          </a:p>
        </p:txBody>
      </p:sp>
      <p:sp>
        <p:nvSpPr>
          <p:cNvPr id="4" name="TextBox 3"/>
          <p:cNvSpPr txBox="1"/>
          <p:nvPr/>
        </p:nvSpPr>
        <p:spPr>
          <a:xfrm>
            <a:off x="5029200" y="6400800"/>
            <a:ext cx="3356112" cy="276999"/>
          </a:xfrm>
          <a:prstGeom prst="rect">
            <a:avLst/>
          </a:prstGeom>
          <a:noFill/>
        </p:spPr>
        <p:txBody>
          <a:bodyPr wrap="none" rtlCol="0">
            <a:spAutoFit/>
          </a:bodyPr>
          <a:lstStyle/>
          <a:p>
            <a:r>
              <a:rPr lang="en-US" sz="1200" b="1" dirty="0" err="1" smtClean="0">
                <a:solidFill>
                  <a:schemeClr val="bg1"/>
                </a:solidFill>
              </a:rPr>
              <a:t>Shanholtzer</a:t>
            </a:r>
            <a:r>
              <a:rPr lang="en-US" sz="1200" b="1" dirty="0" smtClean="0">
                <a:solidFill>
                  <a:schemeClr val="bg1"/>
                </a:solidFill>
              </a:rPr>
              <a:t> et. al., 1982. JCM 16:1052-1056.</a:t>
            </a:r>
            <a:endParaRPr lang="en-US" sz="1200" b="1" dirty="0">
              <a:solidFill>
                <a:schemeClr val="bg1"/>
              </a:solidFill>
            </a:endParaRPr>
          </a:p>
        </p:txBody>
      </p:sp>
      <p:sp>
        <p:nvSpPr>
          <p:cNvPr id="5" name="Rounded Rectangle 4"/>
          <p:cNvSpPr/>
          <p:nvPr/>
        </p:nvSpPr>
        <p:spPr bwMode="auto">
          <a:xfrm>
            <a:off x="304800" y="2209800"/>
            <a:ext cx="8534400" cy="2286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a typeface="ＭＳ Ｐゴシック" pitchFamily="8" charset="-128"/>
            </a:endParaRPr>
          </a:p>
        </p:txBody>
      </p:sp>
      <p:sp>
        <p:nvSpPr>
          <p:cNvPr id="6" name="Rounded Rectangle 5"/>
          <p:cNvSpPr/>
          <p:nvPr/>
        </p:nvSpPr>
        <p:spPr bwMode="auto">
          <a:xfrm>
            <a:off x="304800" y="2971800"/>
            <a:ext cx="8534400" cy="2286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a typeface="ＭＳ Ｐゴシック" pitchFamily="8" charset="-128"/>
            </a:endParaRPr>
          </a:p>
        </p:txBody>
      </p:sp>
      <p:sp>
        <p:nvSpPr>
          <p:cNvPr id="7" name="Rounded Rectangle 6"/>
          <p:cNvSpPr/>
          <p:nvPr/>
        </p:nvSpPr>
        <p:spPr bwMode="auto">
          <a:xfrm>
            <a:off x="304800" y="3733800"/>
            <a:ext cx="8534400" cy="2286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a typeface="ＭＳ Ｐゴシック" pitchFamily="8" charset="-128"/>
            </a:endParaRPr>
          </a:p>
        </p:txBody>
      </p:sp>
      <p:sp>
        <p:nvSpPr>
          <p:cNvPr id="8" name="TextBox 7"/>
          <p:cNvSpPr txBox="1"/>
          <p:nvPr/>
        </p:nvSpPr>
        <p:spPr>
          <a:xfrm>
            <a:off x="2133600" y="0"/>
            <a:ext cx="4052713" cy="584775"/>
          </a:xfrm>
          <a:prstGeom prst="rect">
            <a:avLst/>
          </a:prstGeom>
          <a:noFill/>
        </p:spPr>
        <p:txBody>
          <a:bodyPr wrap="none" rtlCol="0">
            <a:spAutoFit/>
          </a:bodyPr>
          <a:lstStyle/>
          <a:p>
            <a:r>
              <a:rPr lang="en-US" b="1" dirty="0" err="1" smtClean="0">
                <a:solidFill>
                  <a:schemeClr val="bg1"/>
                </a:solidFill>
              </a:rPr>
              <a:t>Cytospin</a:t>
            </a:r>
            <a:r>
              <a:rPr lang="en-US" b="1" dirty="0" smtClean="0">
                <a:solidFill>
                  <a:schemeClr val="bg1"/>
                </a:solidFill>
              </a:rPr>
              <a:t> sensitivity</a:t>
            </a:r>
            <a:endParaRPr lang="en-US" b="1" dirty="0">
              <a:solidFill>
                <a:schemeClr val="bg1"/>
              </a:solidFill>
            </a:endParaRPr>
          </a:p>
        </p:txBody>
      </p:sp>
      <p:sp>
        <p:nvSpPr>
          <p:cNvPr id="9" name="Slide Number Placeholder 8"/>
          <p:cNvSpPr>
            <a:spLocks noGrp="1"/>
          </p:cNvSpPr>
          <p:nvPr>
            <p:ph type="sldNum" sz="quarter" idx="12"/>
          </p:nvPr>
        </p:nvSpPr>
        <p:spPr/>
        <p:txBody>
          <a:bodyPr/>
          <a:lstStyle/>
          <a:p>
            <a:fld id="{DC0D62BB-0610-4F55-8A77-5EC0E2686A27}"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Dr. Podzorski's pictures\SynoNoCyto.jpg"/>
          <p:cNvPicPr>
            <a:picLocks noChangeAspect="1" noChangeArrowheads="1"/>
          </p:cNvPicPr>
          <p:nvPr/>
        </p:nvPicPr>
        <p:blipFill>
          <a:blip r:embed="rId3" cstate="print"/>
          <a:srcRect/>
          <a:stretch>
            <a:fillRect/>
          </a:stretch>
        </p:blipFill>
        <p:spPr bwMode="auto">
          <a:xfrm>
            <a:off x="1143000" y="1066800"/>
            <a:ext cx="6934200" cy="5200650"/>
          </a:xfrm>
          <a:prstGeom prst="rect">
            <a:avLst/>
          </a:prstGeom>
          <a:noFill/>
        </p:spPr>
      </p:pic>
      <p:sp>
        <p:nvSpPr>
          <p:cNvPr id="3" name="TextBox 2"/>
          <p:cNvSpPr txBox="1"/>
          <p:nvPr/>
        </p:nvSpPr>
        <p:spPr>
          <a:xfrm>
            <a:off x="1219200" y="152400"/>
            <a:ext cx="6582251" cy="584775"/>
          </a:xfrm>
          <a:prstGeom prst="rect">
            <a:avLst/>
          </a:prstGeom>
          <a:noFill/>
        </p:spPr>
        <p:txBody>
          <a:bodyPr wrap="none" rtlCol="0">
            <a:spAutoFit/>
          </a:bodyPr>
          <a:lstStyle/>
          <a:p>
            <a:r>
              <a:rPr lang="en-US" b="1" dirty="0" smtClean="0">
                <a:solidFill>
                  <a:schemeClr val="bg1"/>
                </a:solidFill>
              </a:rPr>
              <a:t>Drop of Synovial Placed on Slide</a:t>
            </a:r>
            <a:endParaRPr lang="en-US" b="1" dirty="0">
              <a:solidFill>
                <a:schemeClr val="bg1"/>
              </a:solidFill>
            </a:endParaRPr>
          </a:p>
        </p:txBody>
      </p:sp>
      <p:sp>
        <p:nvSpPr>
          <p:cNvPr id="4" name="Slide Number Placeholder 3"/>
          <p:cNvSpPr>
            <a:spLocks noGrp="1"/>
          </p:cNvSpPr>
          <p:nvPr>
            <p:ph type="sldNum" sz="quarter" idx="12"/>
          </p:nvPr>
        </p:nvSpPr>
        <p:spPr/>
        <p:txBody>
          <a:bodyPr/>
          <a:lstStyle/>
          <a:p>
            <a:fld id="{DC0D62BB-0610-4F55-8A77-5EC0E2686A27}"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r. Podzorski's pictures\SynoMRSA2.jpg"/>
          <p:cNvPicPr>
            <a:picLocks noChangeAspect="1" noChangeArrowheads="1"/>
          </p:cNvPicPr>
          <p:nvPr/>
        </p:nvPicPr>
        <p:blipFill>
          <a:blip r:embed="rId3" cstate="print"/>
          <a:srcRect/>
          <a:stretch>
            <a:fillRect/>
          </a:stretch>
        </p:blipFill>
        <p:spPr bwMode="auto">
          <a:xfrm>
            <a:off x="838200" y="762000"/>
            <a:ext cx="7543800" cy="5657850"/>
          </a:xfrm>
          <a:prstGeom prst="rect">
            <a:avLst/>
          </a:prstGeom>
          <a:noFill/>
        </p:spPr>
      </p:pic>
      <p:sp>
        <p:nvSpPr>
          <p:cNvPr id="4" name="TextBox 3"/>
          <p:cNvSpPr txBox="1"/>
          <p:nvPr/>
        </p:nvSpPr>
        <p:spPr>
          <a:xfrm>
            <a:off x="1905000" y="152400"/>
            <a:ext cx="4238661" cy="584775"/>
          </a:xfrm>
          <a:prstGeom prst="rect">
            <a:avLst/>
          </a:prstGeom>
          <a:noFill/>
        </p:spPr>
        <p:txBody>
          <a:bodyPr wrap="none" rtlCol="0">
            <a:spAutoFit/>
          </a:bodyPr>
          <a:lstStyle/>
          <a:p>
            <a:r>
              <a:rPr lang="en-US" b="1" dirty="0" err="1" smtClean="0">
                <a:solidFill>
                  <a:schemeClr val="bg1"/>
                </a:solidFill>
              </a:rPr>
              <a:t>Cytospin</a:t>
            </a:r>
            <a:r>
              <a:rPr lang="en-US" b="1" dirty="0" smtClean="0">
                <a:solidFill>
                  <a:schemeClr val="bg1"/>
                </a:solidFill>
              </a:rPr>
              <a:t> Gram Stain</a:t>
            </a:r>
            <a:endParaRPr lang="en-US" b="1" dirty="0">
              <a:solidFill>
                <a:schemeClr val="bg1"/>
              </a:solidFill>
            </a:endParaRPr>
          </a:p>
        </p:txBody>
      </p:sp>
      <p:sp>
        <p:nvSpPr>
          <p:cNvPr id="5" name="Right Arrow 4"/>
          <p:cNvSpPr/>
          <p:nvPr/>
        </p:nvSpPr>
        <p:spPr bwMode="auto">
          <a:xfrm>
            <a:off x="2819400" y="4114800"/>
            <a:ext cx="685800" cy="228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a typeface="ＭＳ Ｐゴシック" pitchFamily="8" charset="-128"/>
            </a:endParaRPr>
          </a:p>
        </p:txBody>
      </p:sp>
      <p:sp>
        <p:nvSpPr>
          <p:cNvPr id="6" name="Slide Number Placeholder 5"/>
          <p:cNvSpPr>
            <a:spLocks noGrp="1"/>
          </p:cNvSpPr>
          <p:nvPr>
            <p:ph type="sldNum" sz="quarter" idx="12"/>
          </p:nvPr>
        </p:nvSpPr>
        <p:spPr/>
        <p:txBody>
          <a:bodyPr/>
          <a:lstStyle/>
          <a:p>
            <a:fld id="{DC0D62BB-0610-4F55-8A77-5EC0E2686A27}"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533400" y="0"/>
            <a:ext cx="7772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solidFill>
                <a:effectLst/>
                <a:uLnTx/>
                <a:uFillTx/>
                <a:latin typeface="+mj-lt"/>
                <a:ea typeface="+mj-ea"/>
                <a:cs typeface="+mj-cs"/>
              </a:rPr>
              <a:t>Gram Stain and PJI</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5" name="TextBox 4"/>
          <p:cNvSpPr txBox="1"/>
          <p:nvPr/>
        </p:nvSpPr>
        <p:spPr>
          <a:xfrm>
            <a:off x="838200" y="1143000"/>
            <a:ext cx="7622600" cy="4678204"/>
          </a:xfrm>
          <a:prstGeom prst="rect">
            <a:avLst/>
          </a:prstGeom>
          <a:noFill/>
        </p:spPr>
        <p:txBody>
          <a:bodyPr wrap="none" rtlCol="0">
            <a:spAutoFit/>
          </a:bodyPr>
          <a:lstStyle/>
          <a:p>
            <a:r>
              <a:rPr lang="en-US" sz="2800" b="1" dirty="0" smtClean="0"/>
              <a:t>      </a:t>
            </a:r>
            <a:r>
              <a:rPr lang="en-US" sz="2800" b="1" u="sng" dirty="0" smtClean="0"/>
              <a:t>Study</a:t>
            </a:r>
            <a:r>
              <a:rPr lang="en-US" sz="2800" b="1" dirty="0" smtClean="0"/>
              <a:t>		   </a:t>
            </a:r>
            <a:r>
              <a:rPr lang="en-US" sz="2800" b="1" u="sng" dirty="0" smtClean="0"/>
              <a:t>Sensitivity</a:t>
            </a:r>
            <a:r>
              <a:rPr lang="en-US" sz="2800" b="1" dirty="0" smtClean="0"/>
              <a:t>	 </a:t>
            </a:r>
            <a:r>
              <a:rPr lang="en-US" sz="2800" b="1" u="sng" dirty="0" smtClean="0"/>
              <a:t>Specificity</a:t>
            </a:r>
          </a:p>
          <a:p>
            <a:endParaRPr lang="en-US" sz="1800" b="1" dirty="0" smtClean="0"/>
          </a:p>
          <a:p>
            <a:r>
              <a:rPr lang="en-US" sz="1800" b="1" dirty="0" err="1" smtClean="0"/>
              <a:t>Chimento</a:t>
            </a:r>
            <a:r>
              <a:rPr lang="en-US" sz="1800" b="1" dirty="0" smtClean="0"/>
              <a:t> et. al. 1996		  0%			0%</a:t>
            </a:r>
          </a:p>
          <a:p>
            <a:endParaRPr lang="en-US" sz="1800" b="1" dirty="0" smtClean="0"/>
          </a:p>
          <a:p>
            <a:r>
              <a:rPr lang="en-US" sz="1800" b="1" dirty="0" smtClean="0"/>
              <a:t>Atkins et. al. 1998		12%			99%</a:t>
            </a:r>
          </a:p>
          <a:p>
            <a:endParaRPr lang="en-US" sz="1800" b="1" dirty="0" smtClean="0"/>
          </a:p>
          <a:p>
            <a:r>
              <a:rPr lang="en-US" sz="1800" b="1" dirty="0" smtClean="0"/>
              <a:t>Della Valle et. al. 1999		15%			99%</a:t>
            </a:r>
          </a:p>
          <a:p>
            <a:endParaRPr lang="en-US" sz="1800" b="1" dirty="0" smtClean="0"/>
          </a:p>
          <a:p>
            <a:r>
              <a:rPr lang="en-US" sz="1800" b="1" dirty="0" err="1" smtClean="0"/>
              <a:t>Spangehl</a:t>
            </a:r>
            <a:r>
              <a:rPr lang="en-US" sz="1800" b="1" dirty="0" smtClean="0"/>
              <a:t> et. al. 1999		19%			98%</a:t>
            </a:r>
          </a:p>
          <a:p>
            <a:endParaRPr lang="en-US" sz="1800" b="1" dirty="0" smtClean="0"/>
          </a:p>
          <a:p>
            <a:r>
              <a:rPr lang="en-US" sz="1800" b="1" dirty="0" err="1" smtClean="0"/>
              <a:t>Ghanem</a:t>
            </a:r>
            <a:r>
              <a:rPr lang="en-US" sz="1800" b="1" dirty="0" smtClean="0"/>
              <a:t> et. al. 2008		31%			99%</a:t>
            </a:r>
          </a:p>
          <a:p>
            <a:endParaRPr lang="en-US" sz="1800" b="1" dirty="0" smtClean="0"/>
          </a:p>
          <a:p>
            <a:r>
              <a:rPr lang="en-US" sz="1800" b="1" dirty="0" smtClean="0"/>
              <a:t>Morgan et. al. 2009		27%			99.9%</a:t>
            </a:r>
          </a:p>
          <a:p>
            <a:endParaRPr lang="en-US" sz="1800" b="1" dirty="0" smtClean="0"/>
          </a:p>
          <a:p>
            <a:r>
              <a:rPr lang="en-US" sz="1800" b="1" dirty="0" smtClean="0"/>
              <a:t>Johnson et. al. 2010		10%			100%</a:t>
            </a:r>
          </a:p>
          <a:p>
            <a:endParaRPr lang="en-US" sz="1800" b="1" dirty="0"/>
          </a:p>
        </p:txBody>
      </p:sp>
      <p:sp>
        <p:nvSpPr>
          <p:cNvPr id="6" name="TextBox 5"/>
          <p:cNvSpPr txBox="1"/>
          <p:nvPr/>
        </p:nvSpPr>
        <p:spPr>
          <a:xfrm>
            <a:off x="685800" y="5715000"/>
            <a:ext cx="7976992" cy="400110"/>
          </a:xfrm>
          <a:prstGeom prst="rect">
            <a:avLst/>
          </a:prstGeom>
          <a:noFill/>
        </p:spPr>
        <p:txBody>
          <a:bodyPr wrap="none" rtlCol="0">
            <a:spAutoFit/>
          </a:bodyPr>
          <a:lstStyle/>
          <a:p>
            <a:r>
              <a:rPr lang="en-US" sz="2000" b="1" dirty="0" smtClean="0">
                <a:solidFill>
                  <a:srgbClr val="FF0000"/>
                </a:solidFill>
              </a:rPr>
              <a:t>Poor Negative Predictive values Associated with the Gram Stain</a:t>
            </a:r>
            <a:endParaRPr lang="en-US" sz="2000" b="1" dirty="0">
              <a:solidFill>
                <a:srgbClr val="FF0000"/>
              </a:solidFill>
            </a:endParaRPr>
          </a:p>
        </p:txBody>
      </p:sp>
      <p:sp>
        <p:nvSpPr>
          <p:cNvPr id="7" name="Slide Number Placeholder 6"/>
          <p:cNvSpPr>
            <a:spLocks noGrp="1"/>
          </p:cNvSpPr>
          <p:nvPr>
            <p:ph type="sldNum" sz="quarter" idx="12"/>
          </p:nvPr>
        </p:nvSpPr>
        <p:spPr/>
        <p:txBody>
          <a:bodyPr/>
          <a:lstStyle/>
          <a:p>
            <a:fld id="{DC0D62BB-0610-4F55-8A77-5EC0E2686A27}"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52400"/>
            <a:ext cx="6994222" cy="584775"/>
          </a:xfrm>
          <a:prstGeom prst="rect">
            <a:avLst/>
          </a:prstGeom>
          <a:noFill/>
        </p:spPr>
        <p:txBody>
          <a:bodyPr wrap="none" rtlCol="0">
            <a:spAutoFit/>
          </a:bodyPr>
          <a:lstStyle/>
          <a:p>
            <a:r>
              <a:rPr lang="en-US" b="1" dirty="0" err="1" smtClean="0">
                <a:solidFill>
                  <a:schemeClr val="bg1"/>
                </a:solidFill>
              </a:rPr>
              <a:t>Intraoperative</a:t>
            </a:r>
            <a:r>
              <a:rPr lang="en-US" b="1" dirty="0" smtClean="0">
                <a:solidFill>
                  <a:schemeClr val="bg1"/>
                </a:solidFill>
              </a:rPr>
              <a:t> Gram Stains and PJI</a:t>
            </a:r>
            <a:endParaRPr lang="en-US" b="1" dirty="0">
              <a:solidFill>
                <a:schemeClr val="bg1"/>
              </a:solidFill>
            </a:endParaRPr>
          </a:p>
        </p:txBody>
      </p:sp>
      <p:sp>
        <p:nvSpPr>
          <p:cNvPr id="3" name="TextBox 2"/>
          <p:cNvSpPr txBox="1"/>
          <p:nvPr/>
        </p:nvSpPr>
        <p:spPr>
          <a:xfrm>
            <a:off x="457200" y="2209800"/>
            <a:ext cx="8382000" cy="1200329"/>
          </a:xfrm>
          <a:prstGeom prst="rect">
            <a:avLst/>
          </a:prstGeom>
          <a:noFill/>
        </p:spPr>
        <p:txBody>
          <a:bodyPr wrap="square" rtlCol="0">
            <a:spAutoFit/>
          </a:bodyPr>
          <a:lstStyle/>
          <a:p>
            <a:r>
              <a:rPr lang="en-US" sz="2400" b="1" dirty="0" smtClean="0"/>
              <a:t>AAOS 2010 Guidelines – </a:t>
            </a:r>
            <a:r>
              <a:rPr lang="en-US" sz="2400" b="1" i="1" dirty="0" smtClean="0"/>
              <a:t>We recommend against the use of </a:t>
            </a:r>
            <a:r>
              <a:rPr lang="en-US" sz="2400" b="1" i="1" dirty="0" err="1" smtClean="0"/>
              <a:t>intraoperative</a:t>
            </a:r>
            <a:r>
              <a:rPr lang="en-US" sz="2400" b="1" i="1" dirty="0" smtClean="0"/>
              <a:t> Gram stain to </a:t>
            </a:r>
            <a:r>
              <a:rPr lang="en-US" sz="2400" b="1" i="1" u="sng" dirty="0" smtClean="0"/>
              <a:t>rule out</a:t>
            </a:r>
            <a:r>
              <a:rPr lang="en-US" sz="2400" b="1" i="1" dirty="0" smtClean="0"/>
              <a:t> </a:t>
            </a:r>
            <a:r>
              <a:rPr lang="en-US" sz="2400" b="1" i="1" dirty="0" err="1" smtClean="0"/>
              <a:t>periprosthetic</a:t>
            </a:r>
            <a:r>
              <a:rPr lang="en-US" sz="2400" b="1" i="1" dirty="0" smtClean="0"/>
              <a:t> joint infection.</a:t>
            </a:r>
            <a:endParaRPr lang="en-US" sz="2400" b="1" dirty="0"/>
          </a:p>
        </p:txBody>
      </p:sp>
      <p:sp>
        <p:nvSpPr>
          <p:cNvPr id="4" name="Slide Number Placeholder 3"/>
          <p:cNvSpPr>
            <a:spLocks noGrp="1"/>
          </p:cNvSpPr>
          <p:nvPr>
            <p:ph type="sldNum" sz="quarter" idx="12"/>
          </p:nvPr>
        </p:nvSpPr>
        <p:spPr/>
        <p:txBody>
          <a:bodyPr/>
          <a:lstStyle/>
          <a:p>
            <a:fld id="{DC0D62BB-0610-4F55-8A77-5EC0E2686A27}"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228600"/>
            <a:ext cx="7772400" cy="121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bg1"/>
                </a:solidFill>
                <a:effectLst/>
                <a:uLnTx/>
                <a:uFillTx/>
                <a:latin typeface="+mj-lt"/>
                <a:ea typeface="+mj-ea"/>
                <a:cs typeface="+mj-cs"/>
              </a:rPr>
              <a:t>ClinMicroNet Chatter</a:t>
            </a:r>
            <a:br>
              <a:rPr kumimoji="0" lang="en-US" sz="3600" b="1" i="0" u="none" strike="noStrike" kern="0" cap="none" spc="0" normalizeH="0" baseline="0" noProof="0" dirty="0" smtClean="0">
                <a:ln>
                  <a:noFill/>
                </a:ln>
                <a:solidFill>
                  <a:schemeClr val="bg1"/>
                </a:solidFill>
                <a:effectLst/>
                <a:uLnTx/>
                <a:uFillTx/>
                <a:latin typeface="+mj-lt"/>
                <a:ea typeface="+mj-ea"/>
                <a:cs typeface="+mj-cs"/>
              </a:rPr>
            </a:br>
            <a:r>
              <a:rPr kumimoji="0" lang="en-US" sz="2400" b="1" i="0" u="none" strike="noStrike" kern="0" cap="none" spc="0" normalizeH="0" baseline="0" noProof="0" dirty="0" smtClean="0">
                <a:ln>
                  <a:noFill/>
                </a:ln>
                <a:solidFill>
                  <a:srgbClr val="FF0000"/>
                </a:solidFill>
                <a:effectLst/>
                <a:uLnTx/>
                <a:uFillTx/>
                <a:latin typeface="+mj-lt"/>
                <a:ea typeface="+mj-ea"/>
                <a:cs typeface="+mj-cs"/>
              </a:rPr>
              <a:t>False Positive Gram Stains</a:t>
            </a:r>
            <a:endParaRPr kumimoji="0" lang="en-US" sz="3600" b="1" i="0" u="none" strike="noStrike" kern="0" cap="none" spc="0" normalizeH="0" baseline="0" noProof="0" dirty="0">
              <a:ln>
                <a:noFill/>
              </a:ln>
              <a:solidFill>
                <a:srgbClr val="FF0000"/>
              </a:solidFill>
              <a:effectLst/>
              <a:uLnTx/>
              <a:uFillTx/>
              <a:latin typeface="+mj-lt"/>
              <a:ea typeface="+mj-ea"/>
              <a:cs typeface="+mj-cs"/>
            </a:endParaRPr>
          </a:p>
        </p:txBody>
      </p:sp>
      <p:sp>
        <p:nvSpPr>
          <p:cNvPr id="3" name="Text Box 3"/>
          <p:cNvSpPr txBox="1">
            <a:spLocks noChangeArrowheads="1"/>
          </p:cNvSpPr>
          <p:nvPr/>
        </p:nvSpPr>
        <p:spPr bwMode="auto">
          <a:xfrm>
            <a:off x="228601" y="1371600"/>
            <a:ext cx="8763000" cy="4185761"/>
          </a:xfrm>
          <a:prstGeom prst="rect">
            <a:avLst/>
          </a:prstGeom>
          <a:noFill/>
          <a:ln w="12700" cap="sq">
            <a:noFill/>
            <a:miter lim="800000"/>
            <a:headEnd type="none" w="sm" len="sm"/>
            <a:tailEnd type="none" w="sm" len="sm"/>
          </a:ln>
          <a:effectLst/>
        </p:spPr>
        <p:txBody>
          <a:bodyPr wrap="square">
            <a:spAutoFit/>
          </a:bodyPr>
          <a:lstStyle/>
          <a:p>
            <a:r>
              <a:rPr lang="en-US" sz="1400" b="1" dirty="0"/>
              <a:t>“We just had an unfortunate </a:t>
            </a:r>
            <a:r>
              <a:rPr lang="en-US" sz="1400" b="1" u="sng" dirty="0"/>
              <a:t>series</a:t>
            </a:r>
            <a:r>
              <a:rPr lang="en-US" sz="1400" b="1" dirty="0"/>
              <a:t> of experiences in which Gram positive </a:t>
            </a:r>
            <a:r>
              <a:rPr lang="en-US" sz="1400" b="1" dirty="0" err="1"/>
              <a:t>cocci</a:t>
            </a:r>
            <a:r>
              <a:rPr lang="en-US" sz="1400" b="1" dirty="0"/>
              <a:t> were falsely reported</a:t>
            </a:r>
          </a:p>
          <a:p>
            <a:r>
              <a:rPr lang="en-US" sz="1400" b="1" dirty="0"/>
              <a:t>to be present in specimens submitted to Microbiology from Orthopedic Surgery”. </a:t>
            </a:r>
            <a:r>
              <a:rPr lang="en-US" sz="1400" b="1" dirty="0" smtClean="0"/>
              <a:t>(TSB</a:t>
            </a:r>
            <a:r>
              <a:rPr lang="en-US" sz="1400" b="1" dirty="0"/>
              <a:t>)</a:t>
            </a:r>
          </a:p>
          <a:p>
            <a:endParaRPr lang="en-US" sz="1400" b="1" dirty="0"/>
          </a:p>
          <a:p>
            <a:endParaRPr lang="en-US" sz="1400" b="1" dirty="0"/>
          </a:p>
          <a:p>
            <a:r>
              <a:rPr lang="en-US" sz="1400" b="1" dirty="0"/>
              <a:t>“….we reported 7 positive (probably false positive) Gram stains on allograft tissue being used for knee repair”. </a:t>
            </a:r>
            <a:r>
              <a:rPr lang="en-US" sz="1400" b="1" dirty="0" smtClean="0"/>
              <a:t> (TSB</a:t>
            </a:r>
            <a:r>
              <a:rPr lang="en-US" sz="1400" b="1" dirty="0"/>
              <a:t>)</a:t>
            </a:r>
          </a:p>
          <a:p>
            <a:endParaRPr lang="en-US" sz="1400" b="1" dirty="0"/>
          </a:p>
          <a:p>
            <a:endParaRPr lang="en-US" sz="1400" b="1" dirty="0"/>
          </a:p>
          <a:p>
            <a:r>
              <a:rPr lang="en-US" sz="1400" b="1" dirty="0"/>
              <a:t>“Recently, after several cases of having reported Gram positive </a:t>
            </a:r>
            <a:r>
              <a:rPr lang="en-US" sz="1400" b="1" dirty="0" err="1"/>
              <a:t>cocci</a:t>
            </a:r>
            <a:r>
              <a:rPr lang="en-US" sz="1400" b="1" dirty="0"/>
              <a:t> in the direct Gram stain and no </a:t>
            </a:r>
          </a:p>
          <a:p>
            <a:r>
              <a:rPr lang="en-US" sz="1400" b="1" dirty="0"/>
              <a:t>growth on the cultures, we tracked down the source to dead organisms in the ‘sterile’ saline</a:t>
            </a:r>
            <a:r>
              <a:rPr lang="en-US" sz="1400" b="1" dirty="0" smtClean="0"/>
              <a:t>.”</a:t>
            </a:r>
            <a:endParaRPr lang="en-US" sz="1400" b="1" dirty="0"/>
          </a:p>
          <a:p>
            <a:r>
              <a:rPr lang="en-US" sz="1400" b="1" dirty="0" smtClean="0"/>
              <a:t>(Saline</a:t>
            </a:r>
            <a:r>
              <a:rPr lang="en-US" sz="1400" b="1" dirty="0"/>
              <a:t>)</a:t>
            </a:r>
          </a:p>
          <a:p>
            <a:endParaRPr lang="en-US" sz="1400" b="1" dirty="0"/>
          </a:p>
          <a:p>
            <a:r>
              <a:rPr lang="en-US" sz="1400" b="1" dirty="0"/>
              <a:t>“We have detected </a:t>
            </a:r>
            <a:r>
              <a:rPr lang="en-US" sz="1400" b="1" u="sng" dirty="0"/>
              <a:t>another</a:t>
            </a:r>
            <a:r>
              <a:rPr lang="en-US" sz="1400" b="1" dirty="0"/>
              <a:t> lot of highly contaminated, yet sterile media from </a:t>
            </a:r>
            <a:r>
              <a:rPr lang="en-US" sz="1400" b="1" dirty="0" smtClean="0"/>
              <a:t>XX.  </a:t>
            </a:r>
            <a:r>
              <a:rPr lang="en-US" sz="1400" b="1" dirty="0"/>
              <a:t>Out of 10 broths that </a:t>
            </a:r>
            <a:r>
              <a:rPr lang="en-US" sz="1400" b="1" dirty="0" smtClean="0"/>
              <a:t>we did </a:t>
            </a:r>
            <a:r>
              <a:rPr lang="en-US" sz="1400" b="1" dirty="0"/>
              <a:t>Gram stains on, 9 had Gram positive </a:t>
            </a:r>
            <a:r>
              <a:rPr lang="en-US" sz="1400" b="1" dirty="0" err="1"/>
              <a:t>cocci</a:t>
            </a:r>
            <a:r>
              <a:rPr lang="en-US" sz="1400" b="1" dirty="0"/>
              <a:t>.” </a:t>
            </a:r>
            <a:r>
              <a:rPr lang="en-US" sz="1400" b="1" dirty="0" smtClean="0"/>
              <a:t>(Saline)</a:t>
            </a:r>
            <a:endParaRPr lang="en-US" sz="1400" b="1" dirty="0"/>
          </a:p>
          <a:p>
            <a:endParaRPr lang="en-US" sz="1400" b="1" dirty="0"/>
          </a:p>
          <a:p>
            <a:endParaRPr lang="en-US" sz="1400" b="1" dirty="0"/>
          </a:p>
          <a:p>
            <a:r>
              <a:rPr lang="en-US" sz="1400" b="1" dirty="0"/>
              <a:t>“….dead organisms came from glue on the swabs they were using (resulted in false positive Gram stains), </a:t>
            </a:r>
            <a:r>
              <a:rPr lang="en-US" sz="1400" b="1" dirty="0" smtClean="0"/>
              <a:t>the </a:t>
            </a:r>
            <a:r>
              <a:rPr lang="en-US" sz="1400" b="1" dirty="0"/>
              <a:t>company freely admitted that they can’t keep them (dead bacteria)  out of the product.” </a:t>
            </a:r>
            <a:r>
              <a:rPr lang="en-US" sz="1400" b="1" dirty="0" smtClean="0"/>
              <a:t>(specimen collection swabs</a:t>
            </a:r>
            <a:r>
              <a:rPr lang="en-US" sz="1400" b="1" dirty="0"/>
              <a:t>)</a:t>
            </a:r>
          </a:p>
        </p:txBody>
      </p:sp>
      <p:sp>
        <p:nvSpPr>
          <p:cNvPr id="4" name="Text Box 4"/>
          <p:cNvSpPr txBox="1">
            <a:spLocks noChangeArrowheads="1"/>
          </p:cNvSpPr>
          <p:nvPr/>
        </p:nvSpPr>
        <p:spPr bwMode="auto">
          <a:xfrm>
            <a:off x="1447800" y="5638800"/>
            <a:ext cx="6264792" cy="584775"/>
          </a:xfrm>
          <a:prstGeom prst="rect">
            <a:avLst/>
          </a:prstGeom>
          <a:noFill/>
          <a:ln w="12700" cap="sq">
            <a:noFill/>
            <a:miter lim="800000"/>
            <a:headEnd type="none" w="sm" len="sm"/>
            <a:tailEnd type="none" w="sm" len="sm"/>
          </a:ln>
          <a:effectLst/>
        </p:spPr>
        <p:txBody>
          <a:bodyPr wrap="none">
            <a:spAutoFit/>
          </a:bodyPr>
          <a:lstStyle/>
          <a:p>
            <a:r>
              <a:rPr lang="en-US" b="1" dirty="0">
                <a:solidFill>
                  <a:srgbClr val="FF0000"/>
                </a:solidFill>
              </a:rPr>
              <a:t>THIS IS </a:t>
            </a:r>
            <a:r>
              <a:rPr lang="en-US" b="1" dirty="0" smtClean="0">
                <a:solidFill>
                  <a:srgbClr val="FF0000"/>
                </a:solidFill>
              </a:rPr>
              <a:t>A SERIOUS PROBLEM</a:t>
            </a:r>
            <a:r>
              <a:rPr lang="en-US" b="1" dirty="0">
                <a:solidFill>
                  <a:srgbClr val="FF0000"/>
                </a:solidFill>
              </a:rPr>
              <a:t>!</a:t>
            </a:r>
          </a:p>
        </p:txBody>
      </p:sp>
      <p:sp>
        <p:nvSpPr>
          <p:cNvPr id="5" name="Slide Number Placeholder 4"/>
          <p:cNvSpPr>
            <a:spLocks noGrp="1"/>
          </p:cNvSpPr>
          <p:nvPr>
            <p:ph type="sldNum" sz="quarter" idx="12"/>
          </p:nvPr>
        </p:nvSpPr>
        <p:spPr/>
        <p:txBody>
          <a:bodyPr/>
          <a:lstStyle/>
          <a:p>
            <a:fld id="{DC0D62BB-0610-4F55-8A77-5EC0E2686A27}"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0" y="152400"/>
            <a:ext cx="7772400" cy="121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bg1"/>
                </a:solidFill>
                <a:effectLst/>
                <a:uLnTx/>
                <a:uFillTx/>
                <a:latin typeface="+mj-lt"/>
                <a:ea typeface="+mj-ea"/>
                <a:cs typeface="+mj-cs"/>
              </a:rPr>
              <a:t>Sources of Gram Stain Contamination</a:t>
            </a:r>
            <a:endParaRPr kumimoji="0" lang="en-US" sz="3600" b="1" i="0" u="none" strike="noStrike" kern="0" cap="none" spc="0" normalizeH="0" baseline="0" noProof="0" dirty="0">
              <a:ln>
                <a:noFill/>
              </a:ln>
              <a:solidFill>
                <a:schemeClr val="bg1"/>
              </a:solidFill>
              <a:effectLst/>
              <a:uLnTx/>
              <a:uFillTx/>
              <a:latin typeface="+mj-lt"/>
              <a:ea typeface="+mj-ea"/>
              <a:cs typeface="+mj-cs"/>
            </a:endParaRPr>
          </a:p>
        </p:txBody>
      </p:sp>
      <p:sp>
        <p:nvSpPr>
          <p:cNvPr id="5" name="Text Box 4"/>
          <p:cNvSpPr txBox="1">
            <a:spLocks noChangeArrowheads="1"/>
          </p:cNvSpPr>
          <p:nvPr/>
        </p:nvSpPr>
        <p:spPr bwMode="auto">
          <a:xfrm>
            <a:off x="1066800" y="1447800"/>
            <a:ext cx="7287572" cy="4401205"/>
          </a:xfrm>
          <a:prstGeom prst="rect">
            <a:avLst/>
          </a:prstGeom>
          <a:noFill/>
          <a:ln w="12700" cap="sq">
            <a:noFill/>
            <a:miter lim="800000"/>
            <a:headEnd type="none" w="sm" len="sm"/>
            <a:tailEnd type="none" w="sm" len="sm"/>
          </a:ln>
          <a:effectLst/>
        </p:spPr>
        <p:txBody>
          <a:bodyPr wrap="none">
            <a:spAutoFit/>
          </a:bodyPr>
          <a:lstStyle/>
          <a:p>
            <a:r>
              <a:rPr lang="en-US" sz="2800" b="1" dirty="0"/>
              <a:t>Elution/Dilution fluids – Saline, TSB, MHB</a:t>
            </a:r>
          </a:p>
          <a:p>
            <a:r>
              <a:rPr lang="en-US" sz="2800" b="1" dirty="0"/>
              <a:t>Gram Stain Reagents</a:t>
            </a:r>
          </a:p>
          <a:p>
            <a:r>
              <a:rPr lang="en-US" sz="2800" b="1" dirty="0"/>
              <a:t>Rinse Water</a:t>
            </a:r>
          </a:p>
          <a:p>
            <a:r>
              <a:rPr lang="en-US" sz="2800" b="1" dirty="0"/>
              <a:t>Slides</a:t>
            </a:r>
          </a:p>
          <a:p>
            <a:r>
              <a:rPr lang="en-US" sz="2800" b="1" dirty="0"/>
              <a:t>Swabs</a:t>
            </a:r>
          </a:p>
          <a:p>
            <a:r>
              <a:rPr lang="en-US" sz="2800" b="1" dirty="0"/>
              <a:t>Transport Media</a:t>
            </a:r>
          </a:p>
          <a:p>
            <a:r>
              <a:rPr lang="en-US" sz="2800" b="1" dirty="0" err="1"/>
              <a:t>Cytocentrifuge</a:t>
            </a:r>
            <a:r>
              <a:rPr lang="en-US" sz="2800" b="1" dirty="0"/>
              <a:t> Funnels</a:t>
            </a:r>
          </a:p>
          <a:p>
            <a:r>
              <a:rPr lang="en-US" sz="2800" b="1" dirty="0"/>
              <a:t>Tissue Grinder</a:t>
            </a:r>
          </a:p>
          <a:p>
            <a:r>
              <a:rPr lang="en-US" sz="2800" b="1" dirty="0"/>
              <a:t>Specimen Digestion Reagents</a:t>
            </a:r>
          </a:p>
          <a:p>
            <a:r>
              <a:rPr lang="en-US" sz="2800" b="1" dirty="0"/>
              <a:t>“Blue Blobs”</a:t>
            </a:r>
          </a:p>
        </p:txBody>
      </p:sp>
      <p:sp>
        <p:nvSpPr>
          <p:cNvPr id="4" name="Slide Number Placeholder 3"/>
          <p:cNvSpPr>
            <a:spLocks noGrp="1"/>
          </p:cNvSpPr>
          <p:nvPr>
            <p:ph type="sldNum" sz="quarter" idx="12"/>
          </p:nvPr>
        </p:nvSpPr>
        <p:spPr/>
        <p:txBody>
          <a:bodyPr/>
          <a:lstStyle/>
          <a:p>
            <a:fld id="{DC0D62BB-0610-4F55-8A77-5EC0E2686A27}"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62"/>
          <p:cNvGrpSpPr>
            <a:grpSpLocks/>
          </p:cNvGrpSpPr>
          <p:nvPr/>
        </p:nvGrpSpPr>
        <p:grpSpPr bwMode="auto">
          <a:xfrm>
            <a:off x="2209800" y="2057400"/>
            <a:ext cx="609600" cy="2438400"/>
            <a:chOff x="528" y="816"/>
            <a:chExt cx="384" cy="1536"/>
          </a:xfrm>
        </p:grpSpPr>
        <p:sp>
          <p:nvSpPr>
            <p:cNvPr id="3" name="Rectangle 2058"/>
            <p:cNvSpPr>
              <a:spLocks noChangeArrowheads="1"/>
            </p:cNvSpPr>
            <p:nvPr/>
          </p:nvSpPr>
          <p:spPr bwMode="auto">
            <a:xfrm>
              <a:off x="576" y="816"/>
              <a:ext cx="288" cy="192"/>
            </a:xfrm>
            <a:prstGeom prst="rect">
              <a:avLst/>
            </a:prstGeom>
            <a:solidFill>
              <a:schemeClr val="bg2"/>
            </a:solidFill>
            <a:ln w="12700" cap="sq">
              <a:solidFill>
                <a:schemeClr val="tx1"/>
              </a:solidFill>
              <a:miter lim="800000"/>
              <a:headEnd type="none" w="sm" len="sm"/>
              <a:tailEnd type="none" w="sm" len="sm"/>
            </a:ln>
            <a:effectLst/>
          </p:spPr>
          <p:txBody>
            <a:bodyPr wrap="none" anchor="ctr"/>
            <a:lstStyle/>
            <a:p>
              <a:endParaRPr lang="en-US"/>
            </a:p>
          </p:txBody>
        </p:sp>
        <p:sp>
          <p:nvSpPr>
            <p:cNvPr id="4" name="Rectangle 2059"/>
            <p:cNvSpPr>
              <a:spLocks noChangeArrowheads="1"/>
            </p:cNvSpPr>
            <p:nvPr/>
          </p:nvSpPr>
          <p:spPr bwMode="auto">
            <a:xfrm>
              <a:off x="528" y="1008"/>
              <a:ext cx="384" cy="1344"/>
            </a:xfrm>
            <a:prstGeom prst="rect">
              <a:avLst/>
            </a:prstGeom>
            <a:noFill/>
            <a:ln w="12700" cap="sq">
              <a:solidFill>
                <a:schemeClr val="tx1"/>
              </a:solidFill>
              <a:miter lim="800000"/>
              <a:headEnd type="none" w="sm" len="sm"/>
              <a:tailEnd type="none" w="sm" len="sm"/>
            </a:ln>
            <a:effectLst/>
          </p:spPr>
          <p:txBody>
            <a:bodyPr wrap="none" anchor="ctr"/>
            <a:lstStyle/>
            <a:p>
              <a:endParaRPr lang="en-US"/>
            </a:p>
          </p:txBody>
        </p:sp>
        <p:sp>
          <p:nvSpPr>
            <p:cNvPr id="5" name="Rectangle 2060"/>
            <p:cNvSpPr>
              <a:spLocks noChangeArrowheads="1"/>
            </p:cNvSpPr>
            <p:nvPr/>
          </p:nvSpPr>
          <p:spPr bwMode="auto">
            <a:xfrm>
              <a:off x="528" y="2112"/>
              <a:ext cx="384" cy="240"/>
            </a:xfrm>
            <a:prstGeom prst="rect">
              <a:avLst/>
            </a:prstGeom>
            <a:solidFill>
              <a:schemeClr val="tx1"/>
            </a:solidFill>
            <a:ln w="12700" cap="sq">
              <a:solidFill>
                <a:schemeClr val="tx1"/>
              </a:solidFill>
              <a:miter lim="800000"/>
              <a:headEnd type="none" w="sm" len="sm"/>
              <a:tailEnd type="none" w="sm" len="sm"/>
            </a:ln>
            <a:effectLst/>
          </p:spPr>
          <p:txBody>
            <a:bodyPr wrap="none" anchor="ctr"/>
            <a:lstStyle/>
            <a:p>
              <a:endParaRPr lang="en-US"/>
            </a:p>
          </p:txBody>
        </p:sp>
      </p:grpSp>
      <p:sp>
        <p:nvSpPr>
          <p:cNvPr id="6" name="TextBox 5"/>
          <p:cNvSpPr txBox="1"/>
          <p:nvPr/>
        </p:nvSpPr>
        <p:spPr>
          <a:xfrm>
            <a:off x="1981200" y="1447800"/>
            <a:ext cx="4737194" cy="369332"/>
          </a:xfrm>
          <a:prstGeom prst="rect">
            <a:avLst/>
          </a:prstGeom>
          <a:noFill/>
        </p:spPr>
        <p:txBody>
          <a:bodyPr wrap="none" rtlCol="0">
            <a:spAutoFit/>
          </a:bodyPr>
          <a:lstStyle/>
          <a:p>
            <a:r>
              <a:rPr lang="en-US" sz="1800" dirty="0" smtClean="0"/>
              <a:t>Major manufacturer 1 ml tube a sterile saline</a:t>
            </a:r>
            <a:endParaRPr lang="en-US" sz="1800" dirty="0"/>
          </a:p>
        </p:txBody>
      </p:sp>
      <p:sp>
        <p:nvSpPr>
          <p:cNvPr id="7" name="Rectangle 2"/>
          <p:cNvSpPr txBox="1">
            <a:spLocks noChangeArrowheads="1"/>
          </p:cNvSpPr>
          <p:nvPr/>
        </p:nvSpPr>
        <p:spPr>
          <a:xfrm>
            <a:off x="0" y="152400"/>
            <a:ext cx="7772400" cy="121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bg1"/>
                </a:solidFill>
                <a:effectLst/>
                <a:uLnTx/>
                <a:uFillTx/>
                <a:latin typeface="+mj-lt"/>
                <a:ea typeface="+mj-ea"/>
                <a:cs typeface="+mj-cs"/>
              </a:rPr>
              <a:t>Sources of Gram Stain Contamination</a:t>
            </a:r>
            <a:endParaRPr kumimoji="0" lang="en-US" sz="3600" b="1" i="0" u="none" strike="noStrike" kern="0" cap="none" spc="0" normalizeH="0" baseline="0" noProof="0" dirty="0">
              <a:ln>
                <a:noFill/>
              </a:ln>
              <a:solidFill>
                <a:schemeClr val="bg1"/>
              </a:solidFill>
              <a:effectLst/>
              <a:uLnTx/>
              <a:uFillTx/>
              <a:latin typeface="+mj-lt"/>
              <a:ea typeface="+mj-ea"/>
              <a:cs typeface="+mj-cs"/>
            </a:endParaRPr>
          </a:p>
        </p:txBody>
      </p:sp>
      <p:sp>
        <p:nvSpPr>
          <p:cNvPr id="8" name="Slide Number Placeholder 7"/>
          <p:cNvSpPr>
            <a:spLocks noGrp="1"/>
          </p:cNvSpPr>
          <p:nvPr>
            <p:ph type="sldNum" sz="quarter" idx="12"/>
          </p:nvPr>
        </p:nvSpPr>
        <p:spPr/>
        <p:txBody>
          <a:bodyPr/>
          <a:lstStyle/>
          <a:p>
            <a:fld id="{DC0D62BB-0610-4F55-8A77-5EC0E2686A27}"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Dr. Podzorski's pictures\Synovial\SynoCon1.jpg"/>
          <p:cNvPicPr>
            <a:picLocks noChangeAspect="1" noChangeArrowheads="1"/>
          </p:cNvPicPr>
          <p:nvPr/>
        </p:nvPicPr>
        <p:blipFill>
          <a:blip r:embed="rId3" cstate="print"/>
          <a:srcRect/>
          <a:stretch>
            <a:fillRect/>
          </a:stretch>
        </p:blipFill>
        <p:spPr bwMode="auto">
          <a:xfrm>
            <a:off x="685800" y="533400"/>
            <a:ext cx="7696200" cy="5772150"/>
          </a:xfrm>
          <a:prstGeom prst="rect">
            <a:avLst/>
          </a:prstGeom>
          <a:noFill/>
        </p:spPr>
      </p:pic>
      <p:sp>
        <p:nvSpPr>
          <p:cNvPr id="3" name="Right Arrow 2"/>
          <p:cNvSpPr/>
          <p:nvPr/>
        </p:nvSpPr>
        <p:spPr bwMode="auto">
          <a:xfrm rot="11746139">
            <a:off x="3739197" y="4140390"/>
            <a:ext cx="1371600" cy="3048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a typeface="ＭＳ Ｐゴシック" pitchFamily="8" charset="-128"/>
            </a:endParaRPr>
          </a:p>
        </p:txBody>
      </p:sp>
      <p:sp>
        <p:nvSpPr>
          <p:cNvPr id="4" name="Slide Number Placeholder 3"/>
          <p:cNvSpPr>
            <a:spLocks noGrp="1"/>
          </p:cNvSpPr>
          <p:nvPr>
            <p:ph type="sldNum" sz="quarter" idx="12"/>
          </p:nvPr>
        </p:nvSpPr>
        <p:spPr/>
        <p:txBody>
          <a:bodyPr/>
          <a:lstStyle/>
          <a:p>
            <a:fld id="{DC0D62BB-0610-4F55-8A77-5EC0E2686A27}"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BL™ Prompt™ System"/>
          <p:cNvPicPr>
            <a:picLocks noChangeAspect="1" noChangeArrowheads="1"/>
          </p:cNvPicPr>
          <p:nvPr/>
        </p:nvPicPr>
        <p:blipFill>
          <a:blip r:embed="rId3" cstate="print"/>
          <a:srcRect/>
          <a:stretch>
            <a:fillRect/>
          </a:stretch>
        </p:blipFill>
        <p:spPr bwMode="auto">
          <a:xfrm>
            <a:off x="2209800" y="1447800"/>
            <a:ext cx="3810000" cy="3810001"/>
          </a:xfrm>
          <a:prstGeom prst="rect">
            <a:avLst/>
          </a:prstGeom>
          <a:noFill/>
        </p:spPr>
      </p:pic>
      <p:sp>
        <p:nvSpPr>
          <p:cNvPr id="3" name="TextBox 2"/>
          <p:cNvSpPr txBox="1"/>
          <p:nvPr/>
        </p:nvSpPr>
        <p:spPr>
          <a:xfrm>
            <a:off x="1066800" y="5334000"/>
            <a:ext cx="3544560" cy="369332"/>
          </a:xfrm>
          <a:prstGeom prst="rect">
            <a:avLst/>
          </a:prstGeom>
          <a:noFill/>
        </p:spPr>
        <p:txBody>
          <a:bodyPr wrap="none" rtlCol="0">
            <a:spAutoFit/>
          </a:bodyPr>
          <a:lstStyle/>
          <a:p>
            <a:r>
              <a:rPr lang="en-US" sz="1800" dirty="0" smtClean="0"/>
              <a:t>1 ml 0.85% saline, filter sterilized</a:t>
            </a:r>
            <a:endParaRPr lang="en-US" sz="1800" dirty="0"/>
          </a:p>
        </p:txBody>
      </p:sp>
      <p:sp>
        <p:nvSpPr>
          <p:cNvPr id="4" name="Rectangle 2"/>
          <p:cNvSpPr txBox="1">
            <a:spLocks noChangeArrowheads="1"/>
          </p:cNvSpPr>
          <p:nvPr/>
        </p:nvSpPr>
        <p:spPr>
          <a:xfrm>
            <a:off x="304800" y="152400"/>
            <a:ext cx="7772400" cy="121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bg1"/>
                </a:solidFill>
                <a:effectLst/>
                <a:uLnTx/>
                <a:uFillTx/>
                <a:latin typeface="+mj-lt"/>
                <a:ea typeface="+mj-ea"/>
                <a:cs typeface="+mj-cs"/>
              </a:rPr>
              <a:t>Gram Stain Contamination</a:t>
            </a:r>
            <a:endParaRPr kumimoji="0" lang="en-US" sz="3600" b="1" i="0" u="none" strike="noStrike" kern="0" cap="none" spc="0" normalizeH="0" baseline="0" noProof="0" dirty="0">
              <a:ln>
                <a:noFill/>
              </a:ln>
              <a:solidFill>
                <a:schemeClr val="bg1"/>
              </a:solidFill>
              <a:effectLst/>
              <a:uLnTx/>
              <a:uFillTx/>
              <a:latin typeface="+mj-lt"/>
              <a:ea typeface="+mj-ea"/>
              <a:cs typeface="+mj-cs"/>
            </a:endParaRPr>
          </a:p>
        </p:txBody>
      </p:sp>
      <p:sp>
        <p:nvSpPr>
          <p:cNvPr id="5" name="Slide Number Placeholder 4"/>
          <p:cNvSpPr>
            <a:spLocks noGrp="1"/>
          </p:cNvSpPr>
          <p:nvPr>
            <p:ph type="sldNum" sz="quarter" idx="12"/>
          </p:nvPr>
        </p:nvSpPr>
        <p:spPr/>
        <p:txBody>
          <a:bodyPr/>
          <a:lstStyle/>
          <a:p>
            <a:fld id="{DC0D62BB-0610-4F55-8A77-5EC0E2686A27}"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772400" cy="1143000"/>
          </a:xfrm>
        </p:spPr>
        <p:txBody>
          <a:bodyPr/>
          <a:lstStyle/>
          <a:p>
            <a:r>
              <a:rPr lang="en-US" b="1" dirty="0" smtClean="0">
                <a:solidFill>
                  <a:schemeClr val="bg1"/>
                </a:solidFill>
              </a:rPr>
              <a:t>Objectives</a:t>
            </a:r>
            <a:endParaRPr lang="en-US" b="1" dirty="0">
              <a:solidFill>
                <a:schemeClr val="bg1"/>
              </a:solidFill>
            </a:endParaRPr>
          </a:p>
        </p:txBody>
      </p:sp>
      <p:sp>
        <p:nvSpPr>
          <p:cNvPr id="3" name="TextBox 2"/>
          <p:cNvSpPr txBox="1"/>
          <p:nvPr/>
        </p:nvSpPr>
        <p:spPr>
          <a:xfrm>
            <a:off x="381000" y="1524000"/>
            <a:ext cx="8610600" cy="4154984"/>
          </a:xfrm>
          <a:prstGeom prst="rect">
            <a:avLst/>
          </a:prstGeom>
          <a:noFill/>
        </p:spPr>
        <p:txBody>
          <a:bodyPr wrap="square" rtlCol="0">
            <a:spAutoFit/>
          </a:bodyPr>
          <a:lstStyle/>
          <a:p>
            <a:pPr>
              <a:buFont typeface="Arial" pitchFamily="34" charset="0"/>
              <a:buChar char="•"/>
            </a:pPr>
            <a:r>
              <a:rPr lang="en-US" sz="2400" b="1" dirty="0" smtClean="0">
                <a:latin typeface="Times New Roman" pitchFamily="18" charset="0"/>
                <a:cs typeface="Times New Roman" pitchFamily="18" charset="0"/>
              </a:rPr>
              <a:t> Examine the prevalence of prosthetic joint procedures,  </a:t>
            </a:r>
          </a:p>
          <a:p>
            <a:r>
              <a:rPr lang="en-US" sz="2400" b="1" dirty="0" smtClean="0">
                <a:latin typeface="Times New Roman" pitchFamily="18" charset="0"/>
                <a:cs typeface="Times New Roman" pitchFamily="18" charset="0"/>
              </a:rPr>
              <a:t>  prosthetic joint infections (PJI), and bacteria involved.</a:t>
            </a:r>
          </a:p>
          <a:p>
            <a:pPr>
              <a:buFont typeface="Arial" pitchFamily="34" charset="0"/>
              <a:buChar char="•"/>
            </a:pPr>
            <a:r>
              <a:rPr lang="en-US" sz="2400" b="1" dirty="0" smtClean="0">
                <a:latin typeface="Times New Roman" pitchFamily="18" charset="0"/>
                <a:cs typeface="Times New Roman" pitchFamily="18" charset="0"/>
              </a:rPr>
              <a:t> Understand the role of </a:t>
            </a:r>
            <a:r>
              <a:rPr lang="en-US" sz="2400" b="1" i="1" dirty="0" smtClean="0">
                <a:latin typeface="Times New Roman" pitchFamily="18" charset="0"/>
                <a:cs typeface="Times New Roman" pitchFamily="18" charset="0"/>
              </a:rPr>
              <a:t>P. acnes </a:t>
            </a:r>
            <a:r>
              <a:rPr lang="en-US" sz="2400" b="1" dirty="0" smtClean="0">
                <a:latin typeface="Times New Roman" pitchFamily="18" charset="0"/>
                <a:cs typeface="Times New Roman" pitchFamily="18" charset="0"/>
              </a:rPr>
              <a:t>in PJI.</a:t>
            </a:r>
          </a:p>
          <a:p>
            <a:pPr>
              <a:buFont typeface="Arial" pitchFamily="34" charset="0"/>
              <a:buChar char="•"/>
            </a:pPr>
            <a:r>
              <a:rPr lang="en-US" sz="2400" b="1" dirty="0" smtClean="0">
                <a:latin typeface="Times New Roman" pitchFamily="18" charset="0"/>
                <a:cs typeface="Times New Roman" pitchFamily="18" charset="0"/>
              </a:rPr>
              <a:t> Review collection and transport devices for joint specimens.</a:t>
            </a:r>
          </a:p>
          <a:p>
            <a:pPr>
              <a:buFont typeface="Arial" pitchFamily="34" charset="0"/>
              <a:buChar char="•"/>
            </a:pPr>
            <a:r>
              <a:rPr lang="en-US" sz="2400" b="1" dirty="0" smtClean="0">
                <a:latin typeface="Times New Roman" pitchFamily="18" charset="0"/>
                <a:cs typeface="Times New Roman" pitchFamily="18" charset="0"/>
              </a:rPr>
              <a:t> Describe the strengths and weakness of the Gram stain in PJI.</a:t>
            </a:r>
          </a:p>
          <a:p>
            <a:pPr>
              <a:buFont typeface="Arial" pitchFamily="34" charset="0"/>
              <a:buChar char="•"/>
            </a:pPr>
            <a:r>
              <a:rPr lang="en-US" sz="2400" b="1" dirty="0" smtClean="0">
                <a:latin typeface="Times New Roman" pitchFamily="18" charset="0"/>
                <a:cs typeface="Times New Roman" pitchFamily="18" charset="0"/>
              </a:rPr>
              <a:t> Review guidelines around culturing of specimens from </a:t>
            </a:r>
          </a:p>
          <a:p>
            <a:r>
              <a:rPr lang="en-US" sz="2400" b="1" dirty="0" smtClean="0">
                <a:latin typeface="Times New Roman" pitchFamily="18" charset="0"/>
                <a:cs typeface="Times New Roman" pitchFamily="18" charset="0"/>
              </a:rPr>
              <a:t>   prosthetic joints and the strengths and weaknesses of culture.</a:t>
            </a:r>
          </a:p>
          <a:p>
            <a:pPr>
              <a:buFont typeface="Arial" pitchFamily="34" charset="0"/>
              <a:buChar char="•"/>
            </a:pPr>
            <a:r>
              <a:rPr lang="en-US" sz="2400" b="1" dirty="0" smtClean="0">
                <a:latin typeface="Times New Roman" pitchFamily="18" charset="0"/>
                <a:cs typeface="Times New Roman" pitchFamily="18" charset="0"/>
              </a:rPr>
              <a:t> Review data on culture conditions needed for the isolation of </a:t>
            </a:r>
            <a:r>
              <a:rPr lang="en-US" sz="2400" b="1" i="1" dirty="0" smtClean="0">
                <a:latin typeface="Times New Roman" pitchFamily="18" charset="0"/>
                <a:cs typeface="Times New Roman" pitchFamily="18" charset="0"/>
              </a:rPr>
              <a:t>P.</a:t>
            </a:r>
            <a:r>
              <a:rPr lang="en-US" sz="2400" b="1" dirty="0" smtClean="0">
                <a:latin typeface="Times New Roman" pitchFamily="18" charset="0"/>
                <a:cs typeface="Times New Roman" pitchFamily="18" charset="0"/>
              </a:rPr>
              <a:t> </a:t>
            </a:r>
          </a:p>
          <a:p>
            <a:r>
              <a:rPr lang="en-US" sz="2400" b="1" dirty="0" smtClean="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acnes </a:t>
            </a:r>
            <a:r>
              <a:rPr lang="en-US" sz="2400" b="1" dirty="0" smtClean="0">
                <a:latin typeface="Times New Roman" pitchFamily="18" charset="0"/>
                <a:cs typeface="Times New Roman" pitchFamily="18" charset="0"/>
              </a:rPr>
              <a:t>from infected prosthetic joints.</a:t>
            </a:r>
          </a:p>
          <a:p>
            <a:pPr>
              <a:buFont typeface="Arial" pitchFamily="34" charset="0"/>
              <a:buChar char="•"/>
            </a:pPr>
            <a:r>
              <a:rPr lang="en-US" sz="2400" b="1" dirty="0" smtClean="0">
                <a:latin typeface="Times New Roman" pitchFamily="18" charset="0"/>
                <a:cs typeface="Times New Roman" pitchFamily="18" charset="0"/>
              </a:rPr>
              <a:t> Discuss some of the reasons for “culture negative” results from </a:t>
            </a:r>
          </a:p>
          <a:p>
            <a:r>
              <a:rPr lang="en-US" sz="2400" b="1" dirty="0" smtClean="0">
                <a:latin typeface="Times New Roman" pitchFamily="18" charset="0"/>
                <a:cs typeface="Times New Roman" pitchFamily="18" charset="0"/>
              </a:rPr>
              <a:t>   infected prosthetic joints.</a:t>
            </a:r>
          </a:p>
        </p:txBody>
      </p:sp>
      <p:sp>
        <p:nvSpPr>
          <p:cNvPr id="4" name="Slide Number Placeholder 3"/>
          <p:cNvSpPr>
            <a:spLocks noGrp="1"/>
          </p:cNvSpPr>
          <p:nvPr>
            <p:ph type="sldNum" sz="quarter" idx="12"/>
          </p:nvPr>
        </p:nvSpPr>
        <p:spPr/>
        <p:txBody>
          <a:bodyPr/>
          <a:lstStyle/>
          <a:p>
            <a:fld id="{A96E6ABF-354B-4E0F-9755-6288D0449596}"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news.pitt.edu/sites/default/files/P.%20Acnes%20bacteria.png"/>
          <p:cNvPicPr>
            <a:picLocks noChangeAspect="1" noChangeArrowheads="1"/>
          </p:cNvPicPr>
          <p:nvPr/>
        </p:nvPicPr>
        <p:blipFill>
          <a:blip r:embed="rId2" cstate="print"/>
          <a:srcRect/>
          <a:stretch>
            <a:fillRect/>
          </a:stretch>
        </p:blipFill>
        <p:spPr bwMode="auto">
          <a:xfrm>
            <a:off x="1219200" y="152400"/>
            <a:ext cx="6642100" cy="6538549"/>
          </a:xfrm>
          <a:prstGeom prst="rect">
            <a:avLst/>
          </a:prstGeom>
          <a:noFill/>
        </p:spPr>
      </p:pic>
      <p:sp>
        <p:nvSpPr>
          <p:cNvPr id="3" name="Rectangle 2"/>
          <p:cNvSpPr txBox="1">
            <a:spLocks noChangeArrowheads="1"/>
          </p:cNvSpPr>
          <p:nvPr/>
        </p:nvSpPr>
        <p:spPr>
          <a:xfrm>
            <a:off x="304800" y="152400"/>
            <a:ext cx="7772400" cy="121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bg1"/>
                </a:solidFill>
                <a:effectLst/>
                <a:uLnTx/>
                <a:uFillTx/>
                <a:latin typeface="+mj-lt"/>
                <a:ea typeface="+mj-ea"/>
                <a:cs typeface="+mj-cs"/>
              </a:rPr>
              <a:t>Bacterial Cultures</a:t>
            </a:r>
            <a:endParaRPr kumimoji="0" lang="en-US" sz="3600" b="1" i="0" u="none" strike="noStrike" kern="0" cap="none" spc="0" normalizeH="0" baseline="0" noProof="0" dirty="0">
              <a:ln>
                <a:noFill/>
              </a:ln>
              <a:solidFill>
                <a:schemeClr val="bg1"/>
              </a:solidFill>
              <a:effectLst/>
              <a:uLnTx/>
              <a:uFillTx/>
              <a:latin typeface="+mj-lt"/>
              <a:ea typeface="+mj-ea"/>
              <a:cs typeface="+mj-cs"/>
            </a:endParaRPr>
          </a:p>
        </p:txBody>
      </p:sp>
      <p:sp>
        <p:nvSpPr>
          <p:cNvPr id="4" name="Slide Number Placeholder 3"/>
          <p:cNvSpPr>
            <a:spLocks noGrp="1"/>
          </p:cNvSpPr>
          <p:nvPr>
            <p:ph type="sldNum" sz="quarter" idx="12"/>
          </p:nvPr>
        </p:nvSpPr>
        <p:spPr/>
        <p:txBody>
          <a:bodyPr/>
          <a:lstStyle/>
          <a:p>
            <a:fld id="{DC0D62BB-0610-4F55-8A77-5EC0E2686A27}"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676400"/>
            <a:ext cx="8610600" cy="3477875"/>
          </a:xfrm>
          <a:prstGeom prst="rect">
            <a:avLst/>
          </a:prstGeom>
          <a:noFill/>
        </p:spPr>
        <p:txBody>
          <a:bodyPr wrap="square" rtlCol="0">
            <a:spAutoFit/>
          </a:bodyPr>
          <a:lstStyle/>
          <a:p>
            <a:r>
              <a:rPr lang="en-US" sz="2000" b="1" dirty="0" smtClean="0">
                <a:solidFill>
                  <a:srgbClr val="0033CC"/>
                </a:solidFill>
              </a:rPr>
              <a:t>Joint (synovial) </a:t>
            </a:r>
            <a:r>
              <a:rPr lang="en-US" sz="2000" b="1" dirty="0" err="1" smtClean="0">
                <a:solidFill>
                  <a:srgbClr val="0033CC"/>
                </a:solidFill>
              </a:rPr>
              <a:t>Cytospin</a:t>
            </a:r>
            <a:r>
              <a:rPr lang="en-US" sz="2000" b="1" dirty="0" smtClean="0">
                <a:solidFill>
                  <a:srgbClr val="0033CC"/>
                </a:solidFill>
              </a:rPr>
              <a:t> Gram stain, 0.5 – 3.0 ml inoculate a </a:t>
            </a:r>
            <a:r>
              <a:rPr lang="en-US" sz="2000" b="1" dirty="0" err="1" smtClean="0">
                <a:solidFill>
                  <a:srgbClr val="0033CC"/>
                </a:solidFill>
              </a:rPr>
              <a:t>Peds</a:t>
            </a:r>
            <a:r>
              <a:rPr lang="en-US" sz="2000" b="1" dirty="0" smtClean="0">
                <a:solidFill>
                  <a:srgbClr val="0033CC"/>
                </a:solidFill>
              </a:rPr>
              <a:t> Plus blood culture bottle; if &lt; 0.5 ml inoculate onto Blood agar, Chocolate agar, incubate </a:t>
            </a:r>
            <a:r>
              <a:rPr lang="en-US" sz="2000" b="1" dirty="0" err="1" smtClean="0">
                <a:solidFill>
                  <a:srgbClr val="0033CC"/>
                </a:solidFill>
              </a:rPr>
              <a:t>Peds</a:t>
            </a:r>
            <a:r>
              <a:rPr lang="en-US" sz="2000" b="1" dirty="0" smtClean="0">
                <a:solidFill>
                  <a:srgbClr val="0033CC"/>
                </a:solidFill>
              </a:rPr>
              <a:t> bottle for 7 days, plates in 35</a:t>
            </a:r>
            <a:r>
              <a:rPr lang="en-US" sz="2000" b="1" dirty="0" smtClean="0">
                <a:solidFill>
                  <a:srgbClr val="0033CC"/>
                </a:solidFill>
                <a:latin typeface="Times New Roman"/>
                <a:cs typeface="Times New Roman"/>
              </a:rPr>
              <a:t>º </a:t>
            </a:r>
            <a:r>
              <a:rPr lang="en-US" sz="2000" b="1" dirty="0" smtClean="0">
                <a:solidFill>
                  <a:srgbClr val="0033CC"/>
                </a:solidFill>
              </a:rPr>
              <a:t>C, 5% CO</a:t>
            </a:r>
            <a:r>
              <a:rPr lang="en-US" sz="2000" b="1" baseline="-25000" dirty="0" smtClean="0">
                <a:solidFill>
                  <a:srgbClr val="0033CC"/>
                </a:solidFill>
              </a:rPr>
              <a:t>2</a:t>
            </a:r>
            <a:r>
              <a:rPr lang="en-US" sz="2000" b="1" dirty="0" smtClean="0">
                <a:solidFill>
                  <a:srgbClr val="0033CC"/>
                </a:solidFill>
              </a:rPr>
              <a:t> for 7 days</a:t>
            </a:r>
          </a:p>
          <a:p>
            <a:endParaRPr lang="en-US" sz="2000" b="1" dirty="0" smtClean="0">
              <a:solidFill>
                <a:srgbClr val="0033CC"/>
              </a:solidFill>
            </a:endParaRPr>
          </a:p>
          <a:p>
            <a:r>
              <a:rPr lang="en-US" sz="2000" b="1" dirty="0" smtClean="0">
                <a:solidFill>
                  <a:srgbClr val="660066"/>
                </a:solidFill>
              </a:rPr>
              <a:t>ASM manual - BAP, CAP, plate inc. time not clear, 35</a:t>
            </a:r>
            <a:r>
              <a:rPr lang="en-US" sz="2000" b="1" dirty="0" smtClean="0">
                <a:solidFill>
                  <a:srgbClr val="660066"/>
                </a:solidFill>
                <a:latin typeface="Times New Roman"/>
                <a:cs typeface="Times New Roman"/>
              </a:rPr>
              <a:t>º,</a:t>
            </a:r>
            <a:r>
              <a:rPr lang="en-US" sz="2000" b="1" dirty="0" smtClean="0">
                <a:solidFill>
                  <a:srgbClr val="660066"/>
                </a:solidFill>
              </a:rPr>
              <a:t> 5% CO</a:t>
            </a:r>
            <a:r>
              <a:rPr lang="en-US" sz="2000" b="1" baseline="-25000" dirty="0" smtClean="0">
                <a:solidFill>
                  <a:srgbClr val="660066"/>
                </a:solidFill>
              </a:rPr>
              <a:t>2</a:t>
            </a:r>
            <a:r>
              <a:rPr lang="en-US" sz="2000" b="1" dirty="0" smtClean="0">
                <a:solidFill>
                  <a:srgbClr val="660066"/>
                </a:solidFill>
              </a:rPr>
              <a:t>, use BC bottles for large vol., broth ≥ 5 days up to 14 days to cover </a:t>
            </a:r>
            <a:r>
              <a:rPr lang="en-US" sz="2000" b="1" i="1" dirty="0" smtClean="0">
                <a:solidFill>
                  <a:srgbClr val="660066"/>
                </a:solidFill>
              </a:rPr>
              <a:t>P. acnes</a:t>
            </a:r>
          </a:p>
          <a:p>
            <a:endParaRPr lang="en-US" sz="2000" b="1" dirty="0" smtClean="0">
              <a:solidFill>
                <a:srgbClr val="660066"/>
              </a:solidFill>
            </a:endParaRPr>
          </a:p>
          <a:p>
            <a:r>
              <a:rPr lang="en-US" sz="2000" b="1" dirty="0" smtClean="0"/>
              <a:t>CMPH - BAP, CAP, inc. plates 4 - 7 days, 35</a:t>
            </a:r>
            <a:r>
              <a:rPr lang="en-US" sz="2000" b="1" dirty="0" smtClean="0">
                <a:latin typeface="Times New Roman"/>
                <a:cs typeface="Times New Roman"/>
              </a:rPr>
              <a:t>º,</a:t>
            </a:r>
            <a:r>
              <a:rPr lang="en-US" sz="2000" b="1" dirty="0" smtClean="0"/>
              <a:t> 5% CO</a:t>
            </a:r>
            <a:r>
              <a:rPr lang="en-US" sz="2000" b="1" baseline="-25000" dirty="0" smtClean="0"/>
              <a:t>2</a:t>
            </a:r>
            <a:r>
              <a:rPr lang="en-US" sz="2000" b="1" dirty="0" smtClean="0"/>
              <a:t>,  Use BC bottles for lg. vol. incubate for 5-7 days, up to 14 to cover </a:t>
            </a:r>
            <a:r>
              <a:rPr lang="en-US" sz="2000" b="1" i="1" dirty="0" smtClean="0"/>
              <a:t>P. acnes</a:t>
            </a:r>
          </a:p>
          <a:p>
            <a:endParaRPr lang="en-US" sz="2000" dirty="0"/>
          </a:p>
        </p:txBody>
      </p:sp>
      <p:sp>
        <p:nvSpPr>
          <p:cNvPr id="4" name="TextBox 3"/>
          <p:cNvSpPr txBox="1"/>
          <p:nvPr/>
        </p:nvSpPr>
        <p:spPr>
          <a:xfrm>
            <a:off x="1371600" y="152400"/>
            <a:ext cx="5875326" cy="584775"/>
          </a:xfrm>
          <a:prstGeom prst="rect">
            <a:avLst/>
          </a:prstGeom>
          <a:noFill/>
        </p:spPr>
        <p:txBody>
          <a:bodyPr wrap="none" rtlCol="0">
            <a:spAutoFit/>
          </a:bodyPr>
          <a:lstStyle/>
          <a:p>
            <a:r>
              <a:rPr lang="en-US" b="1" dirty="0" smtClean="0">
                <a:solidFill>
                  <a:schemeClr val="bg1"/>
                </a:solidFill>
              </a:rPr>
              <a:t>Joint Fluid Bacterial Cultures</a:t>
            </a:r>
            <a:endParaRPr lang="en-US" b="1" dirty="0">
              <a:solidFill>
                <a:schemeClr val="bg1"/>
              </a:solidFill>
            </a:endParaRPr>
          </a:p>
        </p:txBody>
      </p:sp>
      <p:sp>
        <p:nvSpPr>
          <p:cNvPr id="5" name="Slide Number Placeholder 4"/>
          <p:cNvSpPr>
            <a:spLocks noGrp="1"/>
          </p:cNvSpPr>
          <p:nvPr>
            <p:ph type="sldNum" sz="quarter" idx="12"/>
          </p:nvPr>
        </p:nvSpPr>
        <p:spPr/>
        <p:txBody>
          <a:bodyPr/>
          <a:lstStyle/>
          <a:p>
            <a:fld id="{DC0D62BB-0610-4F55-8A77-5EC0E2686A27}"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600200"/>
            <a:ext cx="8153400" cy="4401205"/>
          </a:xfrm>
          <a:prstGeom prst="rect">
            <a:avLst/>
          </a:prstGeom>
          <a:noFill/>
        </p:spPr>
        <p:txBody>
          <a:bodyPr wrap="square" rtlCol="0">
            <a:spAutoFit/>
          </a:bodyPr>
          <a:lstStyle/>
          <a:p>
            <a:r>
              <a:rPr lang="en-US" sz="2000" b="1" dirty="0" smtClean="0">
                <a:solidFill>
                  <a:srgbClr val="0000FF"/>
                </a:solidFill>
              </a:rPr>
              <a:t>Joint tissue Gram stain, blood agar, chocolate agar, </a:t>
            </a:r>
            <a:r>
              <a:rPr lang="en-US" sz="2000" b="1" dirty="0" err="1" smtClean="0">
                <a:solidFill>
                  <a:srgbClr val="0000FF"/>
                </a:solidFill>
              </a:rPr>
              <a:t>MacConkey</a:t>
            </a:r>
            <a:r>
              <a:rPr lang="en-US" sz="2000" b="1" dirty="0" smtClean="0">
                <a:solidFill>
                  <a:srgbClr val="0000FF"/>
                </a:solidFill>
              </a:rPr>
              <a:t> Agar,  anaerobic CDC-Blood agar, anaerobic CDC-PEA agar, anaerobic CDC-LKV agar, anaerobic </a:t>
            </a:r>
            <a:r>
              <a:rPr lang="en-US" sz="2000" b="1" dirty="0" err="1" smtClean="0">
                <a:solidFill>
                  <a:srgbClr val="0000FF"/>
                </a:solidFill>
              </a:rPr>
              <a:t>Thioglycolate</a:t>
            </a:r>
            <a:r>
              <a:rPr lang="en-US" sz="2000" b="1" dirty="0" smtClean="0">
                <a:solidFill>
                  <a:srgbClr val="0000FF"/>
                </a:solidFill>
              </a:rPr>
              <a:t> broth, CNA agar, Incubate for 7 days, aerobic plates in 5% </a:t>
            </a:r>
            <a:r>
              <a:rPr lang="en-US" sz="2000" b="1" dirty="0" smtClean="0">
                <a:solidFill>
                  <a:srgbClr val="0033CC"/>
                </a:solidFill>
              </a:rPr>
              <a:t>CO</a:t>
            </a:r>
            <a:r>
              <a:rPr lang="en-US" sz="2000" b="1" baseline="-25000" dirty="0" smtClean="0">
                <a:solidFill>
                  <a:srgbClr val="0033CC"/>
                </a:solidFill>
              </a:rPr>
              <a:t>2</a:t>
            </a:r>
            <a:r>
              <a:rPr lang="en-US" sz="2000" b="1" dirty="0" smtClean="0">
                <a:solidFill>
                  <a:srgbClr val="0000FF"/>
                </a:solidFill>
              </a:rPr>
              <a:t>, anaerobic plates in jars</a:t>
            </a:r>
          </a:p>
          <a:p>
            <a:endParaRPr lang="en-US" sz="2000" dirty="0" smtClean="0">
              <a:solidFill>
                <a:srgbClr val="0000FF"/>
              </a:solidFill>
            </a:endParaRPr>
          </a:p>
          <a:p>
            <a:r>
              <a:rPr lang="en-US" sz="2000" b="1" dirty="0" smtClean="0">
                <a:solidFill>
                  <a:srgbClr val="660066"/>
                </a:solidFill>
              </a:rPr>
              <a:t>ASM manual - BAP, CAP, Mac, CNA, </a:t>
            </a:r>
            <a:r>
              <a:rPr lang="en-US" sz="2000" b="1" dirty="0" err="1" smtClean="0">
                <a:solidFill>
                  <a:srgbClr val="660066"/>
                </a:solidFill>
              </a:rPr>
              <a:t>Thio</a:t>
            </a:r>
            <a:r>
              <a:rPr lang="en-US" sz="2000" b="1" dirty="0" smtClean="0">
                <a:solidFill>
                  <a:srgbClr val="660066"/>
                </a:solidFill>
              </a:rPr>
              <a:t>, BBA, LKV, BBE, plate inc. time not clear, broth ≥ 5 days up to 14 days to cover </a:t>
            </a:r>
            <a:r>
              <a:rPr lang="en-US" sz="2000" b="1" i="1" dirty="0" smtClean="0">
                <a:solidFill>
                  <a:srgbClr val="660066"/>
                </a:solidFill>
              </a:rPr>
              <a:t>P. acnes</a:t>
            </a:r>
          </a:p>
          <a:p>
            <a:endParaRPr lang="en-US" sz="2000" b="1" dirty="0" smtClean="0"/>
          </a:p>
          <a:p>
            <a:r>
              <a:rPr lang="en-US" sz="2000" b="1" dirty="0" smtClean="0"/>
              <a:t>CMPH - BAP, CAP, 35 5% CO</a:t>
            </a:r>
            <a:r>
              <a:rPr lang="en-US" sz="2000" b="1" baseline="-25000" dirty="0" smtClean="0"/>
              <a:t>2</a:t>
            </a:r>
            <a:r>
              <a:rPr lang="en-US" sz="2000" b="1" dirty="0" smtClean="0"/>
              <a:t>, BBA, LKV, BBE inc. plates 4 days, broth anaerobic BHI/TSB with 0.1% agar/</a:t>
            </a:r>
            <a:r>
              <a:rPr lang="en-US" sz="2000" b="1" dirty="0" err="1" smtClean="0"/>
              <a:t>Thio</a:t>
            </a:r>
            <a:r>
              <a:rPr lang="en-US" sz="2000" b="1" dirty="0" smtClean="0"/>
              <a:t> (7 days), incubate for days, up to 14 to cover </a:t>
            </a:r>
            <a:r>
              <a:rPr lang="en-US" sz="2000" b="1" i="1" dirty="0" smtClean="0"/>
              <a:t>P. acnes</a:t>
            </a:r>
          </a:p>
          <a:p>
            <a:endParaRPr lang="en-US" sz="2000" dirty="0" smtClean="0">
              <a:solidFill>
                <a:srgbClr val="0000FF"/>
              </a:solidFill>
            </a:endParaRPr>
          </a:p>
          <a:p>
            <a:endParaRPr lang="en-US" sz="2000" dirty="0"/>
          </a:p>
        </p:txBody>
      </p:sp>
      <p:sp>
        <p:nvSpPr>
          <p:cNvPr id="3" name="TextBox 2"/>
          <p:cNvSpPr txBox="1"/>
          <p:nvPr/>
        </p:nvSpPr>
        <p:spPr>
          <a:xfrm>
            <a:off x="1371600" y="152400"/>
            <a:ext cx="6186886" cy="584775"/>
          </a:xfrm>
          <a:prstGeom prst="rect">
            <a:avLst/>
          </a:prstGeom>
          <a:noFill/>
        </p:spPr>
        <p:txBody>
          <a:bodyPr wrap="none" rtlCol="0">
            <a:spAutoFit/>
          </a:bodyPr>
          <a:lstStyle/>
          <a:p>
            <a:r>
              <a:rPr lang="en-US" b="1" dirty="0" smtClean="0">
                <a:solidFill>
                  <a:schemeClr val="bg1"/>
                </a:solidFill>
              </a:rPr>
              <a:t>Joint Tissue Bacterial Cultures</a:t>
            </a:r>
            <a:endParaRPr lang="en-US" b="1" dirty="0">
              <a:solidFill>
                <a:schemeClr val="bg1"/>
              </a:solidFill>
            </a:endParaRPr>
          </a:p>
        </p:txBody>
      </p:sp>
      <p:sp>
        <p:nvSpPr>
          <p:cNvPr id="4" name="Slide Number Placeholder 3"/>
          <p:cNvSpPr>
            <a:spLocks noGrp="1"/>
          </p:cNvSpPr>
          <p:nvPr>
            <p:ph type="sldNum" sz="quarter" idx="12"/>
          </p:nvPr>
        </p:nvSpPr>
        <p:spPr/>
        <p:txBody>
          <a:bodyPr/>
          <a:lstStyle/>
          <a:p>
            <a:fld id="{DC0D62BB-0610-4F55-8A77-5EC0E2686A27}"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52400"/>
            <a:ext cx="7491153" cy="584775"/>
          </a:xfrm>
          <a:prstGeom prst="rect">
            <a:avLst/>
          </a:prstGeom>
          <a:noFill/>
        </p:spPr>
        <p:txBody>
          <a:bodyPr wrap="none" rtlCol="0">
            <a:spAutoFit/>
          </a:bodyPr>
          <a:lstStyle/>
          <a:p>
            <a:r>
              <a:rPr lang="en-US" b="1" dirty="0" smtClean="0">
                <a:solidFill>
                  <a:schemeClr val="bg1"/>
                </a:solidFill>
              </a:rPr>
              <a:t>Why Multiple </a:t>
            </a:r>
            <a:r>
              <a:rPr lang="en-US" b="1" dirty="0" err="1" smtClean="0">
                <a:solidFill>
                  <a:schemeClr val="bg1"/>
                </a:solidFill>
              </a:rPr>
              <a:t>intraoperative</a:t>
            </a:r>
            <a:r>
              <a:rPr lang="en-US" b="1" dirty="0" smtClean="0">
                <a:solidFill>
                  <a:schemeClr val="bg1"/>
                </a:solidFill>
              </a:rPr>
              <a:t> cultures?</a:t>
            </a:r>
            <a:endParaRPr lang="en-US" b="1" dirty="0">
              <a:solidFill>
                <a:schemeClr val="bg1"/>
              </a:solidFill>
            </a:endParaRPr>
          </a:p>
        </p:txBody>
      </p:sp>
      <p:pic>
        <p:nvPicPr>
          <p:cNvPr id="2" name="Picture 2"/>
          <p:cNvPicPr>
            <a:picLocks noChangeAspect="1" noChangeArrowheads="1"/>
          </p:cNvPicPr>
          <p:nvPr/>
        </p:nvPicPr>
        <p:blipFill>
          <a:blip r:embed="rId3" cstate="print"/>
          <a:srcRect/>
          <a:stretch>
            <a:fillRect/>
          </a:stretch>
        </p:blipFill>
        <p:spPr bwMode="auto">
          <a:xfrm>
            <a:off x="228600" y="1447800"/>
            <a:ext cx="8534400" cy="2889663"/>
          </a:xfrm>
          <a:prstGeom prst="rect">
            <a:avLst/>
          </a:prstGeom>
          <a:noFill/>
          <a:ln w="9525">
            <a:noFill/>
            <a:miter lim="800000"/>
            <a:headEnd/>
            <a:tailEnd/>
          </a:ln>
        </p:spPr>
      </p:pic>
      <p:sp>
        <p:nvSpPr>
          <p:cNvPr id="5" name="TextBox 4"/>
          <p:cNvSpPr txBox="1"/>
          <p:nvPr/>
        </p:nvSpPr>
        <p:spPr>
          <a:xfrm>
            <a:off x="457200" y="4648200"/>
            <a:ext cx="8160583" cy="1323439"/>
          </a:xfrm>
          <a:prstGeom prst="rect">
            <a:avLst/>
          </a:prstGeom>
          <a:noFill/>
        </p:spPr>
        <p:txBody>
          <a:bodyPr wrap="square" rtlCol="0">
            <a:spAutoFit/>
          </a:bodyPr>
          <a:lstStyle/>
          <a:p>
            <a:r>
              <a:rPr lang="en-US" sz="2000" b="1" dirty="0" smtClean="0"/>
              <a:t>“We recommend five or six specimens be sent, …..”</a:t>
            </a:r>
          </a:p>
          <a:p>
            <a:endParaRPr lang="en-US" sz="2000" b="1" dirty="0" smtClean="0"/>
          </a:p>
          <a:p>
            <a:r>
              <a:rPr lang="en-US" sz="2000" b="1" dirty="0" smtClean="0"/>
              <a:t>Multiple positive specimens with an indistinguishable organism for a definite diagnosis.</a:t>
            </a:r>
            <a:endParaRPr lang="en-US" sz="2000" b="1" dirty="0"/>
          </a:p>
        </p:txBody>
      </p:sp>
      <p:sp>
        <p:nvSpPr>
          <p:cNvPr id="6" name="Slide Number Placeholder 5"/>
          <p:cNvSpPr>
            <a:spLocks noGrp="1"/>
          </p:cNvSpPr>
          <p:nvPr>
            <p:ph type="sldNum" sz="quarter" idx="12"/>
          </p:nvPr>
        </p:nvSpPr>
        <p:spPr/>
        <p:txBody>
          <a:bodyPr/>
          <a:lstStyle/>
          <a:p>
            <a:fld id="{DC0D62BB-0610-4F55-8A77-5EC0E2686A27}"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447800"/>
            <a:ext cx="8347157" cy="3108543"/>
          </a:xfrm>
          <a:prstGeom prst="rect">
            <a:avLst/>
          </a:prstGeom>
          <a:noFill/>
        </p:spPr>
        <p:txBody>
          <a:bodyPr wrap="none" rtlCol="0">
            <a:spAutoFit/>
          </a:bodyPr>
          <a:lstStyle/>
          <a:p>
            <a:r>
              <a:rPr lang="en-US" sz="2800" b="1" dirty="0" smtClean="0"/>
              <a:t>							1/2 </a:t>
            </a:r>
            <a:r>
              <a:rPr lang="en-US" sz="2800" b="1" dirty="0" err="1" smtClean="0"/>
              <a:t>vs</a:t>
            </a:r>
            <a:r>
              <a:rPr lang="en-US" sz="2800" b="1" dirty="0" smtClean="0"/>
              <a:t> 5/6 </a:t>
            </a:r>
          </a:p>
          <a:p>
            <a:endParaRPr lang="en-US" sz="2800" b="1" dirty="0" smtClean="0"/>
          </a:p>
          <a:p>
            <a:r>
              <a:rPr lang="en-US" sz="2800" b="1" dirty="0" smtClean="0"/>
              <a:t>Changed Micro. Diagnosis			     34%</a:t>
            </a:r>
          </a:p>
          <a:p>
            <a:endParaRPr lang="en-US" sz="2800" b="1" dirty="0" smtClean="0"/>
          </a:p>
          <a:p>
            <a:r>
              <a:rPr lang="en-US" sz="2800" b="1" dirty="0" smtClean="0"/>
              <a:t>Changed Antibiotic Therapy		     30%</a:t>
            </a:r>
          </a:p>
          <a:p>
            <a:endParaRPr lang="en-US" sz="2800" b="1" dirty="0" smtClean="0"/>
          </a:p>
          <a:p>
            <a:r>
              <a:rPr lang="en-US" sz="2800" b="1" dirty="0" smtClean="0"/>
              <a:t>Negative Predictive value 5/6		      95%</a:t>
            </a:r>
            <a:endParaRPr lang="en-US" sz="2800" b="1" dirty="0"/>
          </a:p>
        </p:txBody>
      </p:sp>
      <p:sp>
        <p:nvSpPr>
          <p:cNvPr id="4" name="TextBox 3"/>
          <p:cNvSpPr txBox="1"/>
          <p:nvPr/>
        </p:nvSpPr>
        <p:spPr>
          <a:xfrm>
            <a:off x="4572000" y="6400800"/>
            <a:ext cx="4274503" cy="307777"/>
          </a:xfrm>
          <a:prstGeom prst="rect">
            <a:avLst/>
          </a:prstGeom>
          <a:noFill/>
        </p:spPr>
        <p:txBody>
          <a:bodyPr wrap="none" rtlCol="0">
            <a:spAutoFit/>
          </a:bodyPr>
          <a:lstStyle/>
          <a:p>
            <a:r>
              <a:rPr lang="en-US" sz="1400" b="1" dirty="0" smtClean="0">
                <a:solidFill>
                  <a:schemeClr val="bg1"/>
                </a:solidFill>
              </a:rPr>
              <a:t>A. </a:t>
            </a:r>
            <a:r>
              <a:rPr lang="en-US" sz="1400" b="1" dirty="0" err="1" smtClean="0">
                <a:solidFill>
                  <a:schemeClr val="bg1"/>
                </a:solidFill>
              </a:rPr>
              <a:t>DeHann</a:t>
            </a:r>
            <a:r>
              <a:rPr lang="en-US" sz="1400" b="1" dirty="0" smtClean="0">
                <a:solidFill>
                  <a:schemeClr val="bg1"/>
                </a:solidFill>
              </a:rPr>
              <a:t> et. al., 2013. J. </a:t>
            </a:r>
            <a:r>
              <a:rPr lang="en-US" sz="1400" b="1" dirty="0" err="1" smtClean="0">
                <a:solidFill>
                  <a:schemeClr val="bg1"/>
                </a:solidFill>
              </a:rPr>
              <a:t>Arthroplasty</a:t>
            </a:r>
            <a:r>
              <a:rPr lang="en-US" sz="1400" b="1" dirty="0" smtClean="0">
                <a:solidFill>
                  <a:schemeClr val="bg1"/>
                </a:solidFill>
              </a:rPr>
              <a:t>, 28:59-65</a:t>
            </a:r>
            <a:endParaRPr lang="en-US" sz="1400" b="1" dirty="0">
              <a:solidFill>
                <a:schemeClr val="bg1"/>
              </a:solidFill>
            </a:endParaRPr>
          </a:p>
        </p:txBody>
      </p:sp>
      <p:sp>
        <p:nvSpPr>
          <p:cNvPr id="5" name="TextBox 4"/>
          <p:cNvSpPr txBox="1"/>
          <p:nvPr/>
        </p:nvSpPr>
        <p:spPr>
          <a:xfrm>
            <a:off x="381000" y="152400"/>
            <a:ext cx="7491153" cy="584775"/>
          </a:xfrm>
          <a:prstGeom prst="rect">
            <a:avLst/>
          </a:prstGeom>
          <a:noFill/>
        </p:spPr>
        <p:txBody>
          <a:bodyPr wrap="none" rtlCol="0">
            <a:spAutoFit/>
          </a:bodyPr>
          <a:lstStyle/>
          <a:p>
            <a:r>
              <a:rPr lang="en-US" b="1" dirty="0" smtClean="0">
                <a:solidFill>
                  <a:schemeClr val="bg1"/>
                </a:solidFill>
              </a:rPr>
              <a:t>Why Multiple </a:t>
            </a:r>
            <a:r>
              <a:rPr lang="en-US" b="1" dirty="0" err="1" smtClean="0">
                <a:solidFill>
                  <a:schemeClr val="bg1"/>
                </a:solidFill>
              </a:rPr>
              <a:t>intraoperative</a:t>
            </a:r>
            <a:r>
              <a:rPr lang="en-US" b="1" dirty="0" smtClean="0">
                <a:solidFill>
                  <a:schemeClr val="bg1"/>
                </a:solidFill>
              </a:rPr>
              <a:t> cultures?</a:t>
            </a:r>
            <a:endParaRPr lang="en-US" b="1" dirty="0">
              <a:solidFill>
                <a:schemeClr val="bg1"/>
              </a:solidFill>
            </a:endParaRPr>
          </a:p>
        </p:txBody>
      </p:sp>
      <p:sp>
        <p:nvSpPr>
          <p:cNvPr id="6" name="Slide Number Placeholder 5"/>
          <p:cNvSpPr>
            <a:spLocks noGrp="1"/>
          </p:cNvSpPr>
          <p:nvPr>
            <p:ph type="sldNum" sz="quarter" idx="12"/>
          </p:nvPr>
        </p:nvSpPr>
        <p:spPr/>
        <p:txBody>
          <a:bodyPr/>
          <a:lstStyle/>
          <a:p>
            <a:fld id="{DC0D62BB-0610-4F55-8A77-5EC0E2686A27}"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676400"/>
            <a:ext cx="8153400" cy="3170099"/>
          </a:xfrm>
          <a:prstGeom prst="rect">
            <a:avLst/>
          </a:prstGeom>
          <a:noFill/>
        </p:spPr>
        <p:txBody>
          <a:bodyPr wrap="square" rtlCol="0">
            <a:spAutoFit/>
          </a:bodyPr>
          <a:lstStyle/>
          <a:p>
            <a:r>
              <a:rPr lang="en-US" sz="2000" b="1" dirty="0" smtClean="0"/>
              <a:t>IDSA Guidelines 2012 – </a:t>
            </a:r>
            <a:r>
              <a:rPr lang="en-US" sz="2000" i="1" dirty="0" smtClean="0"/>
              <a:t>At least 3 and optimally 5 or 6 </a:t>
            </a:r>
            <a:r>
              <a:rPr lang="en-US" sz="2000" i="1" dirty="0" err="1" smtClean="0"/>
              <a:t>periprosthetic</a:t>
            </a:r>
            <a:r>
              <a:rPr lang="en-US" sz="2000" i="1" dirty="0" smtClean="0"/>
              <a:t> </a:t>
            </a:r>
            <a:r>
              <a:rPr lang="en-US" sz="2000" i="1" dirty="0" err="1" smtClean="0"/>
              <a:t>intraoperative</a:t>
            </a:r>
            <a:r>
              <a:rPr lang="en-US" sz="2000" i="1" dirty="0" smtClean="0"/>
              <a:t> tissue samples or the explanted prosthesis itself should be submitted for aerobic and anaerobic culture at the time of surgical debridement or prosthesis removal.</a:t>
            </a:r>
          </a:p>
          <a:p>
            <a:endParaRPr lang="en-US" sz="2000" i="1" dirty="0" smtClean="0"/>
          </a:p>
          <a:p>
            <a:r>
              <a:rPr lang="en-US" sz="2000" b="1" dirty="0" smtClean="0"/>
              <a:t>AAOS Guidelines 2010 </a:t>
            </a:r>
            <a:r>
              <a:rPr lang="en-US" sz="2000" dirty="0" smtClean="0"/>
              <a:t>– </a:t>
            </a:r>
            <a:r>
              <a:rPr lang="en-US" sz="2000" i="1" dirty="0" smtClean="0"/>
              <a:t>Multiple cultures should be obtained at the time of reoperation in patients being assessed for PJI. </a:t>
            </a:r>
          </a:p>
          <a:p>
            <a:endParaRPr lang="en-US" sz="2000" i="1" dirty="0" smtClean="0"/>
          </a:p>
          <a:p>
            <a:r>
              <a:rPr lang="en-US" sz="2000" b="1" dirty="0" smtClean="0"/>
              <a:t>ASM Manual 2011 </a:t>
            </a:r>
            <a:r>
              <a:rPr lang="en-US" sz="2000" i="1" dirty="0" smtClean="0"/>
              <a:t>-  Collect up to 5 separate pieces of tissue from surgical site.  </a:t>
            </a:r>
            <a:endParaRPr lang="en-US" sz="2000" i="1" dirty="0"/>
          </a:p>
        </p:txBody>
      </p:sp>
      <p:sp>
        <p:nvSpPr>
          <p:cNvPr id="5" name="TextBox 4"/>
          <p:cNvSpPr txBox="1"/>
          <p:nvPr/>
        </p:nvSpPr>
        <p:spPr>
          <a:xfrm>
            <a:off x="381000" y="152400"/>
            <a:ext cx="7491153" cy="584775"/>
          </a:xfrm>
          <a:prstGeom prst="rect">
            <a:avLst/>
          </a:prstGeom>
          <a:noFill/>
        </p:spPr>
        <p:txBody>
          <a:bodyPr wrap="none" rtlCol="0">
            <a:spAutoFit/>
          </a:bodyPr>
          <a:lstStyle/>
          <a:p>
            <a:r>
              <a:rPr lang="en-US" b="1" dirty="0" smtClean="0">
                <a:solidFill>
                  <a:schemeClr val="bg1"/>
                </a:solidFill>
              </a:rPr>
              <a:t>Why Multiple </a:t>
            </a:r>
            <a:r>
              <a:rPr lang="en-US" b="1" dirty="0" err="1" smtClean="0">
                <a:solidFill>
                  <a:schemeClr val="bg1"/>
                </a:solidFill>
              </a:rPr>
              <a:t>intraoperative</a:t>
            </a:r>
            <a:r>
              <a:rPr lang="en-US" b="1" dirty="0" smtClean="0">
                <a:solidFill>
                  <a:schemeClr val="bg1"/>
                </a:solidFill>
              </a:rPr>
              <a:t> cultures?</a:t>
            </a:r>
            <a:endParaRPr lang="en-US" b="1" dirty="0">
              <a:solidFill>
                <a:schemeClr val="bg1"/>
              </a:solidFill>
            </a:endParaRPr>
          </a:p>
        </p:txBody>
      </p:sp>
      <p:sp>
        <p:nvSpPr>
          <p:cNvPr id="4" name="Slide Number Placeholder 3"/>
          <p:cNvSpPr>
            <a:spLocks noGrp="1"/>
          </p:cNvSpPr>
          <p:nvPr>
            <p:ph type="sldNum" sz="quarter" idx="12"/>
          </p:nvPr>
        </p:nvSpPr>
        <p:spPr/>
        <p:txBody>
          <a:bodyPr/>
          <a:lstStyle/>
          <a:p>
            <a:fld id="{DC0D62BB-0610-4F55-8A77-5EC0E2686A27}"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524000"/>
            <a:ext cx="8382000" cy="3693319"/>
          </a:xfrm>
          <a:prstGeom prst="rect">
            <a:avLst/>
          </a:prstGeom>
          <a:noFill/>
        </p:spPr>
        <p:txBody>
          <a:bodyPr wrap="square" rtlCol="0">
            <a:spAutoFit/>
          </a:bodyPr>
          <a:lstStyle/>
          <a:p>
            <a:r>
              <a:rPr lang="en-US" sz="2400" b="1" dirty="0" smtClean="0">
                <a:solidFill>
                  <a:srgbClr val="FF0000"/>
                </a:solidFill>
              </a:rPr>
              <a:t>IDSA 2012 – Two or more </a:t>
            </a:r>
            <a:r>
              <a:rPr lang="en-US" sz="2400" b="1" dirty="0" err="1" smtClean="0">
                <a:solidFill>
                  <a:srgbClr val="FF0000"/>
                </a:solidFill>
              </a:rPr>
              <a:t>intraoperative</a:t>
            </a:r>
            <a:r>
              <a:rPr lang="en-US" sz="2400" b="1" dirty="0" smtClean="0">
                <a:solidFill>
                  <a:srgbClr val="FF0000"/>
                </a:solidFill>
              </a:rPr>
              <a:t> cultures/aspirations that yield the same organism may be considered definitive evidence of PJI. </a:t>
            </a:r>
            <a:r>
              <a:rPr lang="en-US" sz="1800" b="1" dirty="0" smtClean="0">
                <a:solidFill>
                  <a:srgbClr val="FF0000"/>
                </a:solidFill>
              </a:rPr>
              <a:t> </a:t>
            </a:r>
          </a:p>
          <a:p>
            <a:endParaRPr lang="en-US" sz="1800" dirty="0" smtClean="0"/>
          </a:p>
          <a:p>
            <a:endParaRPr lang="en-US" sz="1800" dirty="0" smtClean="0"/>
          </a:p>
          <a:p>
            <a:r>
              <a:rPr lang="en-US" sz="1800" b="1" dirty="0" smtClean="0"/>
              <a:t>CMPH 2010 - One or two colonies on a single plate, with multiple plates, and not growing on broth generally represent contamination when the bacteria are ones not typically associated with joint infections.  Growth of one or two colonies on agar media in area outside the specimen inoculation area also likely represent contamination.</a:t>
            </a:r>
          </a:p>
          <a:p>
            <a:endParaRPr lang="en-US" sz="1800" dirty="0" smtClean="0"/>
          </a:p>
          <a:p>
            <a:r>
              <a:rPr lang="en-US" sz="1800" b="1" dirty="0" smtClean="0"/>
              <a:t>Bacterial contaminates are not typically detected in original Gram stain.</a:t>
            </a:r>
            <a:endParaRPr lang="en-US" sz="1800" b="1" dirty="0"/>
          </a:p>
        </p:txBody>
      </p:sp>
      <p:sp>
        <p:nvSpPr>
          <p:cNvPr id="3" name="TextBox 2"/>
          <p:cNvSpPr txBox="1"/>
          <p:nvPr/>
        </p:nvSpPr>
        <p:spPr>
          <a:xfrm>
            <a:off x="2286000" y="152400"/>
            <a:ext cx="3757760" cy="584775"/>
          </a:xfrm>
          <a:prstGeom prst="rect">
            <a:avLst/>
          </a:prstGeom>
          <a:noFill/>
        </p:spPr>
        <p:txBody>
          <a:bodyPr wrap="none" rtlCol="0">
            <a:spAutoFit/>
          </a:bodyPr>
          <a:lstStyle/>
          <a:p>
            <a:r>
              <a:rPr lang="en-US" b="1" dirty="0" smtClean="0">
                <a:solidFill>
                  <a:schemeClr val="bg1"/>
                </a:solidFill>
              </a:rPr>
              <a:t>Definition of a PJI </a:t>
            </a:r>
            <a:endParaRPr lang="en-US" b="1" dirty="0">
              <a:solidFill>
                <a:schemeClr val="bg1"/>
              </a:solidFill>
            </a:endParaRPr>
          </a:p>
        </p:txBody>
      </p:sp>
      <p:sp>
        <p:nvSpPr>
          <p:cNvPr id="4" name="Slide Number Placeholder 3"/>
          <p:cNvSpPr>
            <a:spLocks noGrp="1"/>
          </p:cNvSpPr>
          <p:nvPr>
            <p:ph type="sldNum" sz="quarter" idx="12"/>
          </p:nvPr>
        </p:nvSpPr>
        <p:spPr/>
        <p:txBody>
          <a:bodyPr/>
          <a:lstStyle/>
          <a:p>
            <a:fld id="{DC0D62BB-0610-4F55-8A77-5EC0E2686A27}"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52400"/>
            <a:ext cx="7039106" cy="584775"/>
          </a:xfrm>
          <a:prstGeom prst="rect">
            <a:avLst/>
          </a:prstGeom>
          <a:noFill/>
        </p:spPr>
        <p:txBody>
          <a:bodyPr wrap="none" rtlCol="0">
            <a:spAutoFit/>
          </a:bodyPr>
          <a:lstStyle/>
          <a:p>
            <a:r>
              <a:rPr lang="en-US" b="1" dirty="0" smtClean="0">
                <a:solidFill>
                  <a:schemeClr val="bg1"/>
                </a:solidFill>
              </a:rPr>
              <a:t>Bacterial Culture of Joint Hardware</a:t>
            </a:r>
            <a:endParaRPr lang="en-US" b="1" dirty="0">
              <a:solidFill>
                <a:schemeClr val="bg1"/>
              </a:solidFill>
            </a:endParaRPr>
          </a:p>
        </p:txBody>
      </p:sp>
      <p:pic>
        <p:nvPicPr>
          <p:cNvPr id="41987" name="Picture 3"/>
          <p:cNvPicPr>
            <a:picLocks noChangeAspect="1" noChangeArrowheads="1"/>
          </p:cNvPicPr>
          <p:nvPr/>
        </p:nvPicPr>
        <p:blipFill>
          <a:blip r:embed="rId3" cstate="print"/>
          <a:srcRect/>
          <a:stretch>
            <a:fillRect/>
          </a:stretch>
        </p:blipFill>
        <p:spPr bwMode="auto">
          <a:xfrm>
            <a:off x="0" y="1600200"/>
            <a:ext cx="9039225" cy="3259390"/>
          </a:xfrm>
          <a:prstGeom prst="rect">
            <a:avLst/>
          </a:prstGeom>
          <a:noFill/>
          <a:ln w="9525">
            <a:noFill/>
            <a:miter lim="800000"/>
            <a:headEnd/>
            <a:tailEnd/>
          </a:ln>
        </p:spPr>
      </p:pic>
      <p:sp>
        <p:nvSpPr>
          <p:cNvPr id="6" name="TextBox 5"/>
          <p:cNvSpPr txBox="1"/>
          <p:nvPr/>
        </p:nvSpPr>
        <p:spPr>
          <a:xfrm>
            <a:off x="4572000" y="6400800"/>
            <a:ext cx="4546437" cy="307777"/>
          </a:xfrm>
          <a:prstGeom prst="rect">
            <a:avLst/>
          </a:prstGeom>
          <a:noFill/>
        </p:spPr>
        <p:txBody>
          <a:bodyPr wrap="none" rtlCol="0">
            <a:spAutoFit/>
          </a:bodyPr>
          <a:lstStyle/>
          <a:p>
            <a:r>
              <a:rPr lang="en-US" sz="1400" b="1" dirty="0" smtClean="0">
                <a:solidFill>
                  <a:schemeClr val="bg1"/>
                </a:solidFill>
              </a:rPr>
              <a:t>L. Larsen et. al., 2012. J. Med. </a:t>
            </a:r>
            <a:r>
              <a:rPr lang="en-US" sz="1400" b="1" dirty="0" err="1" smtClean="0">
                <a:solidFill>
                  <a:schemeClr val="bg1"/>
                </a:solidFill>
              </a:rPr>
              <a:t>Microbiol</a:t>
            </a:r>
            <a:r>
              <a:rPr lang="en-US" sz="1400" b="1" dirty="0" smtClean="0">
                <a:solidFill>
                  <a:schemeClr val="bg1"/>
                </a:solidFill>
              </a:rPr>
              <a:t>. 61:309-316</a:t>
            </a:r>
            <a:endParaRPr lang="en-US" sz="1400" b="1" dirty="0">
              <a:solidFill>
                <a:schemeClr val="bg1"/>
              </a:solidFill>
            </a:endParaRPr>
          </a:p>
        </p:txBody>
      </p:sp>
      <p:sp>
        <p:nvSpPr>
          <p:cNvPr id="5" name="Slide Number Placeholder 4"/>
          <p:cNvSpPr>
            <a:spLocks noGrp="1"/>
          </p:cNvSpPr>
          <p:nvPr>
            <p:ph type="sldNum" sz="quarter" idx="12"/>
          </p:nvPr>
        </p:nvSpPr>
        <p:spPr/>
        <p:txBody>
          <a:bodyPr/>
          <a:lstStyle/>
          <a:p>
            <a:fld id="{DC0D62BB-0610-4F55-8A77-5EC0E2686A27}"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p:cNvPicPr>
            <a:picLocks noChangeAspect="1" noChangeArrowheads="1"/>
          </p:cNvPicPr>
          <p:nvPr/>
        </p:nvPicPr>
        <p:blipFill>
          <a:blip r:embed="rId2" cstate="print"/>
          <a:srcRect/>
          <a:stretch>
            <a:fillRect/>
          </a:stretch>
        </p:blipFill>
        <p:spPr bwMode="auto">
          <a:xfrm>
            <a:off x="304800" y="1066800"/>
            <a:ext cx="8534399" cy="4805082"/>
          </a:xfrm>
          <a:prstGeom prst="rect">
            <a:avLst/>
          </a:prstGeom>
          <a:noFill/>
          <a:ln w="9525">
            <a:noFill/>
            <a:miter lim="800000"/>
            <a:headEnd/>
            <a:tailEnd/>
          </a:ln>
        </p:spPr>
      </p:pic>
      <p:sp>
        <p:nvSpPr>
          <p:cNvPr id="4" name="TextBox 3"/>
          <p:cNvSpPr txBox="1"/>
          <p:nvPr/>
        </p:nvSpPr>
        <p:spPr>
          <a:xfrm>
            <a:off x="4114800" y="6400800"/>
            <a:ext cx="4639155" cy="307777"/>
          </a:xfrm>
          <a:prstGeom prst="rect">
            <a:avLst/>
          </a:prstGeom>
          <a:noFill/>
        </p:spPr>
        <p:txBody>
          <a:bodyPr wrap="none" rtlCol="0">
            <a:spAutoFit/>
          </a:bodyPr>
          <a:lstStyle/>
          <a:p>
            <a:r>
              <a:rPr lang="en-US" sz="1400" b="1" dirty="0" smtClean="0">
                <a:solidFill>
                  <a:schemeClr val="bg1"/>
                </a:solidFill>
              </a:rPr>
              <a:t>A. </a:t>
            </a:r>
            <a:r>
              <a:rPr lang="en-US" sz="1400" b="1" dirty="0" err="1" smtClean="0">
                <a:solidFill>
                  <a:schemeClr val="bg1"/>
                </a:solidFill>
              </a:rPr>
              <a:t>Trampuz</a:t>
            </a:r>
            <a:r>
              <a:rPr lang="en-US" sz="1400" b="1" dirty="0" smtClean="0">
                <a:solidFill>
                  <a:schemeClr val="bg1"/>
                </a:solidFill>
              </a:rPr>
              <a:t> et. al., 2007. N. Engl. J. Med. 357:654-663</a:t>
            </a:r>
            <a:endParaRPr lang="en-US" sz="1400" b="1" dirty="0">
              <a:solidFill>
                <a:schemeClr val="bg1"/>
              </a:solidFill>
            </a:endParaRPr>
          </a:p>
        </p:txBody>
      </p:sp>
      <p:sp>
        <p:nvSpPr>
          <p:cNvPr id="7" name="TextBox 6"/>
          <p:cNvSpPr txBox="1"/>
          <p:nvPr/>
        </p:nvSpPr>
        <p:spPr>
          <a:xfrm>
            <a:off x="609600" y="152400"/>
            <a:ext cx="7039106" cy="584775"/>
          </a:xfrm>
          <a:prstGeom prst="rect">
            <a:avLst/>
          </a:prstGeom>
          <a:noFill/>
        </p:spPr>
        <p:txBody>
          <a:bodyPr wrap="none" rtlCol="0">
            <a:spAutoFit/>
          </a:bodyPr>
          <a:lstStyle/>
          <a:p>
            <a:r>
              <a:rPr lang="en-US" b="1" dirty="0" smtClean="0">
                <a:solidFill>
                  <a:schemeClr val="bg1"/>
                </a:solidFill>
              </a:rPr>
              <a:t>Bacterial Culture of Joint Hardware</a:t>
            </a:r>
            <a:endParaRPr lang="en-US" b="1" dirty="0">
              <a:solidFill>
                <a:schemeClr val="bg1"/>
              </a:solidFill>
            </a:endParaRPr>
          </a:p>
        </p:txBody>
      </p:sp>
      <p:sp>
        <p:nvSpPr>
          <p:cNvPr id="5" name="Slide Number Placeholder 4"/>
          <p:cNvSpPr>
            <a:spLocks noGrp="1"/>
          </p:cNvSpPr>
          <p:nvPr>
            <p:ph type="sldNum" sz="quarter" idx="12"/>
          </p:nvPr>
        </p:nvSpPr>
        <p:spPr/>
        <p:txBody>
          <a:bodyPr/>
          <a:lstStyle/>
          <a:p>
            <a:fld id="{DC0D62BB-0610-4F55-8A77-5EC0E2686A27}"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Slide 19"/>
          <p:cNvPicPr>
            <a:picLocks noChangeAspect="1" noChangeArrowheads="1"/>
          </p:cNvPicPr>
          <p:nvPr/>
        </p:nvPicPr>
        <p:blipFill>
          <a:blip r:embed="rId2" cstate="print"/>
          <a:srcRect/>
          <a:stretch>
            <a:fillRect/>
          </a:stretch>
        </p:blipFill>
        <p:spPr bwMode="auto">
          <a:xfrm>
            <a:off x="4724400" y="3124200"/>
            <a:ext cx="4114800" cy="3091662"/>
          </a:xfrm>
          <a:prstGeom prst="rect">
            <a:avLst/>
          </a:prstGeom>
          <a:noFill/>
        </p:spPr>
      </p:pic>
      <p:pic>
        <p:nvPicPr>
          <p:cNvPr id="44036" name="Picture 4" descr="Slide 18"/>
          <p:cNvPicPr>
            <a:picLocks noChangeAspect="1" noChangeArrowheads="1"/>
          </p:cNvPicPr>
          <p:nvPr/>
        </p:nvPicPr>
        <p:blipFill>
          <a:blip r:embed="rId3" cstate="print"/>
          <a:srcRect/>
          <a:stretch>
            <a:fillRect/>
          </a:stretch>
        </p:blipFill>
        <p:spPr bwMode="auto">
          <a:xfrm>
            <a:off x="381000" y="1371600"/>
            <a:ext cx="4259524" cy="3200400"/>
          </a:xfrm>
          <a:prstGeom prst="rect">
            <a:avLst/>
          </a:prstGeom>
          <a:noFill/>
        </p:spPr>
      </p:pic>
      <p:sp>
        <p:nvSpPr>
          <p:cNvPr id="4" name="TextBox 3"/>
          <p:cNvSpPr txBox="1"/>
          <p:nvPr/>
        </p:nvSpPr>
        <p:spPr>
          <a:xfrm>
            <a:off x="228600" y="5257800"/>
            <a:ext cx="3802644" cy="830997"/>
          </a:xfrm>
          <a:prstGeom prst="rect">
            <a:avLst/>
          </a:prstGeom>
          <a:noFill/>
        </p:spPr>
        <p:txBody>
          <a:bodyPr wrap="none" rtlCol="0">
            <a:spAutoFit/>
          </a:bodyPr>
          <a:lstStyle/>
          <a:p>
            <a:r>
              <a:rPr lang="en-US" sz="1200" u="sng" dirty="0" smtClean="0"/>
              <a:t>Prosthetic Joint Infection Diagnosis</a:t>
            </a:r>
            <a:r>
              <a:rPr lang="en-US" sz="1200" dirty="0" smtClean="0"/>
              <a:t> </a:t>
            </a:r>
            <a:r>
              <a:rPr lang="en-US" sz="1200" b="1" dirty="0" smtClean="0"/>
              <a:t>January 4, 2010</a:t>
            </a:r>
            <a:r>
              <a:rPr lang="en-US" sz="1200" dirty="0" smtClean="0"/>
              <a:t> </a:t>
            </a:r>
            <a:br>
              <a:rPr lang="en-US" sz="1200" dirty="0" smtClean="0"/>
            </a:br>
            <a:r>
              <a:rPr lang="en-US" sz="1200" b="1" dirty="0" smtClean="0"/>
              <a:t>Type:</a:t>
            </a:r>
            <a:r>
              <a:rPr lang="en-US" sz="1200" dirty="0" smtClean="0"/>
              <a:t> Hot Topic Video </a:t>
            </a:r>
            <a:br>
              <a:rPr lang="en-US" sz="1200" dirty="0" smtClean="0"/>
            </a:br>
            <a:r>
              <a:rPr lang="en-US" sz="1200" b="1" dirty="0" smtClean="0"/>
              <a:t>Presenter/Author:</a:t>
            </a:r>
            <a:r>
              <a:rPr lang="en-US" sz="1200" dirty="0" smtClean="0"/>
              <a:t> Robin Patel, MD </a:t>
            </a:r>
          </a:p>
          <a:p>
            <a:endParaRPr lang="en-US" sz="1200" dirty="0"/>
          </a:p>
        </p:txBody>
      </p:sp>
      <p:sp>
        <p:nvSpPr>
          <p:cNvPr id="6" name="TextBox 5"/>
          <p:cNvSpPr txBox="1"/>
          <p:nvPr/>
        </p:nvSpPr>
        <p:spPr>
          <a:xfrm>
            <a:off x="609600" y="152400"/>
            <a:ext cx="7039106" cy="584775"/>
          </a:xfrm>
          <a:prstGeom prst="rect">
            <a:avLst/>
          </a:prstGeom>
          <a:noFill/>
        </p:spPr>
        <p:txBody>
          <a:bodyPr wrap="none" rtlCol="0">
            <a:spAutoFit/>
          </a:bodyPr>
          <a:lstStyle/>
          <a:p>
            <a:r>
              <a:rPr lang="en-US" b="1" dirty="0" smtClean="0">
                <a:solidFill>
                  <a:schemeClr val="bg1"/>
                </a:solidFill>
              </a:rPr>
              <a:t>Bacterial Culture of Joint Hardware</a:t>
            </a:r>
            <a:endParaRPr lang="en-US" b="1" dirty="0">
              <a:solidFill>
                <a:schemeClr val="bg1"/>
              </a:solidFill>
            </a:endParaRPr>
          </a:p>
        </p:txBody>
      </p:sp>
      <p:sp>
        <p:nvSpPr>
          <p:cNvPr id="7" name="Slide Number Placeholder 6"/>
          <p:cNvSpPr>
            <a:spLocks noGrp="1"/>
          </p:cNvSpPr>
          <p:nvPr>
            <p:ph type="sldNum" sz="quarter" idx="12"/>
          </p:nvPr>
        </p:nvSpPr>
        <p:spPr/>
        <p:txBody>
          <a:bodyPr/>
          <a:lstStyle/>
          <a:p>
            <a:fld id="{DC0D62BB-0610-4F55-8A77-5EC0E2686A27}"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http://www.porterhealth.com/SiteCollectionImages/Prosthetic%20Joint%20IMAGE.jpg"/>
          <p:cNvPicPr>
            <a:picLocks noChangeAspect="1" noChangeArrowheads="1"/>
          </p:cNvPicPr>
          <p:nvPr/>
        </p:nvPicPr>
        <p:blipFill>
          <a:blip r:embed="rId2" cstate="print"/>
          <a:srcRect/>
          <a:stretch>
            <a:fillRect/>
          </a:stretch>
        </p:blipFill>
        <p:spPr bwMode="auto">
          <a:xfrm>
            <a:off x="5181600" y="762000"/>
            <a:ext cx="3200400" cy="3200400"/>
          </a:xfrm>
          <a:prstGeom prst="rect">
            <a:avLst/>
          </a:prstGeom>
          <a:noFill/>
        </p:spPr>
      </p:pic>
      <p:pic>
        <p:nvPicPr>
          <p:cNvPr id="35846" name="Picture 6" descr="http://static.ddmcdn.com/gif/blogs/6a00d8341bf67c53ef016300dad567970d-800wi.jpg"/>
          <p:cNvPicPr>
            <a:picLocks noChangeAspect="1" noChangeArrowheads="1"/>
          </p:cNvPicPr>
          <p:nvPr/>
        </p:nvPicPr>
        <p:blipFill>
          <a:blip r:embed="rId3" cstate="print"/>
          <a:srcRect/>
          <a:stretch>
            <a:fillRect/>
          </a:stretch>
        </p:blipFill>
        <p:spPr bwMode="auto">
          <a:xfrm>
            <a:off x="914400" y="2590800"/>
            <a:ext cx="3517900" cy="2856173"/>
          </a:xfrm>
          <a:prstGeom prst="rect">
            <a:avLst/>
          </a:prstGeom>
          <a:noFill/>
        </p:spPr>
      </p:pic>
      <p:pic>
        <p:nvPicPr>
          <p:cNvPr id="35848" name="Picture 8" descr="http://www.joint-surgeon.com/orthopedic-joint-surgeon/shoulder/shoulder_replacement_arthroplasty.jpg"/>
          <p:cNvPicPr>
            <a:picLocks noChangeAspect="1" noChangeArrowheads="1"/>
          </p:cNvPicPr>
          <p:nvPr/>
        </p:nvPicPr>
        <p:blipFill>
          <a:blip r:embed="rId4" cstate="print"/>
          <a:srcRect/>
          <a:stretch>
            <a:fillRect/>
          </a:stretch>
        </p:blipFill>
        <p:spPr bwMode="auto">
          <a:xfrm>
            <a:off x="5181600" y="2971800"/>
            <a:ext cx="2057400" cy="2743200"/>
          </a:xfrm>
          <a:prstGeom prst="rect">
            <a:avLst/>
          </a:prstGeom>
          <a:noFill/>
        </p:spPr>
      </p:pic>
      <p:pic>
        <p:nvPicPr>
          <p:cNvPr id="35850" name="Picture 10" descr="http://www.orthop.washington.edu/sites/default/files/Portals/21/LiveContent/8574/Images/figure3.jpg"/>
          <p:cNvPicPr>
            <a:picLocks noChangeAspect="1" noChangeArrowheads="1"/>
          </p:cNvPicPr>
          <p:nvPr/>
        </p:nvPicPr>
        <p:blipFill>
          <a:blip r:embed="rId5" cstate="print"/>
          <a:srcRect/>
          <a:stretch>
            <a:fillRect/>
          </a:stretch>
        </p:blipFill>
        <p:spPr bwMode="auto">
          <a:xfrm>
            <a:off x="152400" y="533400"/>
            <a:ext cx="2755900" cy="1769288"/>
          </a:xfrm>
          <a:prstGeom prst="rect">
            <a:avLst/>
          </a:prstGeom>
          <a:noFill/>
        </p:spPr>
      </p:pic>
      <p:sp>
        <p:nvSpPr>
          <p:cNvPr id="6" name="TextBox 5"/>
          <p:cNvSpPr txBox="1"/>
          <p:nvPr/>
        </p:nvSpPr>
        <p:spPr>
          <a:xfrm>
            <a:off x="2209800" y="0"/>
            <a:ext cx="5327099" cy="584775"/>
          </a:xfrm>
          <a:prstGeom prst="rect">
            <a:avLst/>
          </a:prstGeom>
          <a:noFill/>
        </p:spPr>
        <p:txBody>
          <a:bodyPr wrap="none" rtlCol="0">
            <a:spAutoFit/>
          </a:bodyPr>
          <a:lstStyle/>
          <a:p>
            <a:r>
              <a:rPr lang="en-US" b="1" dirty="0" smtClean="0">
                <a:solidFill>
                  <a:schemeClr val="bg1"/>
                </a:solidFill>
              </a:rPr>
              <a:t>Prosthetic Joint Infections</a:t>
            </a:r>
            <a:endParaRPr lang="en-US" b="1" dirty="0">
              <a:solidFill>
                <a:schemeClr val="bg1"/>
              </a:solidFill>
            </a:endParaRPr>
          </a:p>
        </p:txBody>
      </p:sp>
      <p:sp>
        <p:nvSpPr>
          <p:cNvPr id="7" name="Slide Number Placeholder 6"/>
          <p:cNvSpPr>
            <a:spLocks noGrp="1"/>
          </p:cNvSpPr>
          <p:nvPr>
            <p:ph type="sldNum" sz="quarter" idx="12"/>
          </p:nvPr>
        </p:nvSpPr>
        <p:spPr/>
        <p:txBody>
          <a:bodyPr/>
          <a:lstStyle/>
          <a:p>
            <a:fld id="{DC0D62BB-0610-4F55-8A77-5EC0E2686A27}"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52400" y="1905000"/>
            <a:ext cx="8991600" cy="2743200"/>
            <a:chOff x="0" y="1905000"/>
            <a:chExt cx="9144000" cy="2816290"/>
          </a:xfrm>
        </p:grpSpPr>
        <p:pic>
          <p:nvPicPr>
            <p:cNvPr id="63491" name="Picture 3"/>
            <p:cNvPicPr>
              <a:picLocks noChangeAspect="1" noChangeArrowheads="1"/>
            </p:cNvPicPr>
            <p:nvPr/>
          </p:nvPicPr>
          <p:blipFill>
            <a:blip r:embed="rId3" cstate="print"/>
            <a:srcRect/>
            <a:stretch>
              <a:fillRect/>
            </a:stretch>
          </p:blipFill>
          <p:spPr bwMode="auto">
            <a:xfrm>
              <a:off x="0" y="1905000"/>
              <a:ext cx="9144000" cy="1728439"/>
            </a:xfrm>
            <a:prstGeom prst="rect">
              <a:avLst/>
            </a:prstGeom>
            <a:noFill/>
            <a:ln w="9525">
              <a:noFill/>
              <a:miter lim="800000"/>
              <a:headEnd/>
              <a:tailEnd/>
            </a:ln>
          </p:spPr>
        </p:pic>
        <p:pic>
          <p:nvPicPr>
            <p:cNvPr id="63492" name="Picture 4"/>
            <p:cNvPicPr>
              <a:picLocks noChangeAspect="1" noChangeArrowheads="1"/>
            </p:cNvPicPr>
            <p:nvPr/>
          </p:nvPicPr>
          <p:blipFill>
            <a:blip r:embed="rId4" cstate="print"/>
            <a:srcRect/>
            <a:stretch>
              <a:fillRect/>
            </a:stretch>
          </p:blipFill>
          <p:spPr bwMode="auto">
            <a:xfrm>
              <a:off x="0" y="3657600"/>
              <a:ext cx="9144000" cy="1063690"/>
            </a:xfrm>
            <a:prstGeom prst="rect">
              <a:avLst/>
            </a:prstGeom>
            <a:noFill/>
            <a:ln w="9525">
              <a:noFill/>
              <a:miter lim="800000"/>
              <a:headEnd/>
              <a:tailEnd/>
            </a:ln>
          </p:spPr>
        </p:pic>
      </p:grpSp>
      <p:sp>
        <p:nvSpPr>
          <p:cNvPr id="7" name="TextBox 6"/>
          <p:cNvSpPr txBox="1"/>
          <p:nvPr/>
        </p:nvSpPr>
        <p:spPr>
          <a:xfrm>
            <a:off x="1676400" y="152400"/>
            <a:ext cx="5216493" cy="584775"/>
          </a:xfrm>
          <a:prstGeom prst="rect">
            <a:avLst/>
          </a:prstGeom>
          <a:noFill/>
        </p:spPr>
        <p:txBody>
          <a:bodyPr wrap="none" rtlCol="0">
            <a:spAutoFit/>
          </a:bodyPr>
          <a:lstStyle/>
          <a:p>
            <a:r>
              <a:rPr lang="en-US" b="1" dirty="0" smtClean="0">
                <a:solidFill>
                  <a:schemeClr val="bg1"/>
                </a:solidFill>
              </a:rPr>
              <a:t>How Sensitive is Culture?</a:t>
            </a:r>
            <a:endParaRPr lang="en-US" b="1" dirty="0">
              <a:solidFill>
                <a:schemeClr val="bg1"/>
              </a:solidFill>
            </a:endParaRPr>
          </a:p>
        </p:txBody>
      </p:sp>
      <p:sp>
        <p:nvSpPr>
          <p:cNvPr id="9" name="TextBox 8"/>
          <p:cNvSpPr txBox="1"/>
          <p:nvPr/>
        </p:nvSpPr>
        <p:spPr>
          <a:xfrm>
            <a:off x="4158340" y="6400800"/>
            <a:ext cx="4985660" cy="307777"/>
          </a:xfrm>
          <a:prstGeom prst="rect">
            <a:avLst/>
          </a:prstGeom>
          <a:noFill/>
        </p:spPr>
        <p:txBody>
          <a:bodyPr wrap="none" rtlCol="0">
            <a:spAutoFit/>
          </a:bodyPr>
          <a:lstStyle/>
          <a:p>
            <a:r>
              <a:rPr lang="en-US" sz="1400" b="1" dirty="0" smtClean="0">
                <a:solidFill>
                  <a:schemeClr val="bg1"/>
                </a:solidFill>
              </a:rPr>
              <a:t>C. </a:t>
            </a:r>
            <a:r>
              <a:rPr lang="en-US" sz="1400" b="1" dirty="0" err="1" smtClean="0">
                <a:solidFill>
                  <a:schemeClr val="bg1"/>
                </a:solidFill>
              </a:rPr>
              <a:t>Cazanave</a:t>
            </a:r>
            <a:r>
              <a:rPr lang="en-US" sz="1400" b="1" dirty="0" smtClean="0">
                <a:solidFill>
                  <a:schemeClr val="bg1"/>
                </a:solidFill>
              </a:rPr>
              <a:t> et. al., 2013. J. </a:t>
            </a:r>
            <a:r>
              <a:rPr lang="en-US" sz="1400" b="1" dirty="0" err="1" smtClean="0">
                <a:solidFill>
                  <a:schemeClr val="bg1"/>
                </a:solidFill>
              </a:rPr>
              <a:t>Clin</a:t>
            </a:r>
            <a:r>
              <a:rPr lang="en-US" sz="1400" b="1" dirty="0" smtClean="0">
                <a:solidFill>
                  <a:schemeClr val="bg1"/>
                </a:solidFill>
              </a:rPr>
              <a:t>. </a:t>
            </a:r>
            <a:r>
              <a:rPr lang="en-US" sz="1400" b="1" dirty="0" err="1" smtClean="0">
                <a:solidFill>
                  <a:schemeClr val="bg1"/>
                </a:solidFill>
              </a:rPr>
              <a:t>Microbiol</a:t>
            </a:r>
            <a:r>
              <a:rPr lang="en-US" sz="1400" b="1" dirty="0" smtClean="0">
                <a:solidFill>
                  <a:schemeClr val="bg1"/>
                </a:solidFill>
              </a:rPr>
              <a:t>. 51:2280-2287</a:t>
            </a:r>
            <a:endParaRPr lang="en-US" sz="1400" b="1" dirty="0">
              <a:solidFill>
                <a:schemeClr val="bg1"/>
              </a:solidFill>
            </a:endParaRPr>
          </a:p>
        </p:txBody>
      </p:sp>
      <p:sp>
        <p:nvSpPr>
          <p:cNvPr id="8" name="Slide Number Placeholder 7"/>
          <p:cNvSpPr>
            <a:spLocks noGrp="1"/>
          </p:cNvSpPr>
          <p:nvPr>
            <p:ph type="sldNum" sz="quarter" idx="12"/>
          </p:nvPr>
        </p:nvSpPr>
        <p:spPr/>
        <p:txBody>
          <a:bodyPr/>
          <a:lstStyle/>
          <a:p>
            <a:fld id="{DC0D62BB-0610-4F55-8A77-5EC0E2686A27}"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news.pitt.edu/sites/default/files/P.%20Acnes%20bacteria.png"/>
          <p:cNvPicPr>
            <a:picLocks noChangeAspect="1" noChangeArrowheads="1"/>
          </p:cNvPicPr>
          <p:nvPr/>
        </p:nvPicPr>
        <p:blipFill>
          <a:blip r:embed="rId2" cstate="print"/>
          <a:srcRect/>
          <a:stretch>
            <a:fillRect/>
          </a:stretch>
        </p:blipFill>
        <p:spPr bwMode="auto">
          <a:xfrm>
            <a:off x="1219200" y="152400"/>
            <a:ext cx="6642100" cy="6538549"/>
          </a:xfrm>
          <a:prstGeom prst="rect">
            <a:avLst/>
          </a:prstGeom>
          <a:noFill/>
        </p:spPr>
      </p:pic>
      <p:sp>
        <p:nvSpPr>
          <p:cNvPr id="3" name="TextBox 2"/>
          <p:cNvSpPr txBox="1"/>
          <p:nvPr/>
        </p:nvSpPr>
        <p:spPr>
          <a:xfrm>
            <a:off x="1066800" y="152400"/>
            <a:ext cx="5665333" cy="584775"/>
          </a:xfrm>
          <a:prstGeom prst="rect">
            <a:avLst/>
          </a:prstGeom>
          <a:noFill/>
        </p:spPr>
        <p:txBody>
          <a:bodyPr wrap="none" rtlCol="0">
            <a:spAutoFit/>
          </a:bodyPr>
          <a:lstStyle/>
          <a:p>
            <a:r>
              <a:rPr lang="en-US" b="1" i="1" dirty="0" smtClean="0">
                <a:solidFill>
                  <a:schemeClr val="bg1"/>
                </a:solidFill>
              </a:rPr>
              <a:t>P. acnes </a:t>
            </a:r>
            <a:r>
              <a:rPr lang="en-US" b="1" dirty="0" smtClean="0">
                <a:solidFill>
                  <a:schemeClr val="bg1"/>
                </a:solidFill>
              </a:rPr>
              <a:t>PJI Culture Studies</a:t>
            </a:r>
            <a:endParaRPr lang="en-US" b="1" dirty="0">
              <a:solidFill>
                <a:schemeClr val="bg1"/>
              </a:solidFill>
            </a:endParaRPr>
          </a:p>
        </p:txBody>
      </p:sp>
      <p:sp>
        <p:nvSpPr>
          <p:cNvPr id="4" name="Slide Number Placeholder 3"/>
          <p:cNvSpPr>
            <a:spLocks noGrp="1"/>
          </p:cNvSpPr>
          <p:nvPr>
            <p:ph type="sldNum" sz="quarter" idx="12"/>
          </p:nvPr>
        </p:nvSpPr>
        <p:spPr/>
        <p:txBody>
          <a:bodyPr/>
          <a:lstStyle/>
          <a:p>
            <a:fld id="{DC0D62BB-0610-4F55-8A77-5EC0E2686A27}"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828800"/>
            <a:ext cx="7622600" cy="4247317"/>
          </a:xfrm>
          <a:prstGeom prst="rect">
            <a:avLst/>
          </a:prstGeom>
          <a:noFill/>
        </p:spPr>
        <p:txBody>
          <a:bodyPr wrap="none" rtlCol="0">
            <a:spAutoFit/>
          </a:bodyPr>
          <a:lstStyle/>
          <a:p>
            <a:r>
              <a:rPr lang="en-US" sz="1800" b="1" u="sng" dirty="0" smtClean="0"/>
              <a:t>Study</a:t>
            </a:r>
            <a:r>
              <a:rPr lang="en-US" sz="1800" b="1" dirty="0" smtClean="0"/>
              <a:t>	            </a:t>
            </a:r>
            <a:r>
              <a:rPr lang="en-US" sz="1800" b="1" u="sng" dirty="0" err="1" smtClean="0"/>
              <a:t>Schäfer</a:t>
            </a:r>
            <a:r>
              <a:rPr lang="en-US" sz="1800" b="1" u="sng" dirty="0" smtClean="0"/>
              <a:t>, et. al</a:t>
            </a:r>
            <a:r>
              <a:rPr lang="en-US" sz="1800" b="1" dirty="0" smtClean="0"/>
              <a:t>	</a:t>
            </a:r>
            <a:r>
              <a:rPr lang="en-US" sz="1800" b="1" i="1" dirty="0" smtClean="0"/>
              <a:t>   </a:t>
            </a:r>
            <a:r>
              <a:rPr lang="en-US" sz="1800" b="1" u="sng" dirty="0" smtClean="0"/>
              <a:t>Wu, et. al.</a:t>
            </a:r>
            <a:r>
              <a:rPr lang="en-US" sz="1800" b="1" dirty="0" smtClean="0"/>
              <a:t>	   </a:t>
            </a:r>
            <a:r>
              <a:rPr lang="en-US" sz="1800" b="1" u="sng" dirty="0" smtClean="0"/>
              <a:t>Shannon, et. al.</a:t>
            </a:r>
          </a:p>
          <a:p>
            <a:endParaRPr lang="en-US" sz="1800" b="1" dirty="0" smtClean="0"/>
          </a:p>
          <a:p>
            <a:r>
              <a:rPr lang="en-US" sz="1800" b="1" i="1" u="sng" dirty="0" smtClean="0"/>
              <a:t>P. acnes </a:t>
            </a:r>
            <a:r>
              <a:rPr lang="en-US" sz="1800" b="1" u="sng" dirty="0" smtClean="0"/>
              <a:t>Cases</a:t>
            </a:r>
            <a:r>
              <a:rPr lang="en-US" sz="1800" b="1" dirty="0" smtClean="0"/>
              <a:t>	      6		        17		            14</a:t>
            </a:r>
          </a:p>
          <a:p>
            <a:endParaRPr lang="en-US" sz="1800" b="1" dirty="0" smtClean="0"/>
          </a:p>
          <a:p>
            <a:r>
              <a:rPr lang="en-US" sz="1800" b="1" u="sng" dirty="0" smtClean="0"/>
              <a:t>Media</a:t>
            </a:r>
            <a:r>
              <a:rPr lang="en-US" sz="1800" b="1" dirty="0" smtClean="0"/>
              <a:t>		BAP, CAP        	  BAP, CAP	        BAP, </a:t>
            </a:r>
          </a:p>
          <a:p>
            <a:r>
              <a:rPr lang="en-US" sz="1800" b="1" dirty="0" smtClean="0"/>
              <a:t>		Mac, BHI broth      BHI broth 	        </a:t>
            </a:r>
            <a:r>
              <a:rPr lang="en-US" sz="1800" b="1" dirty="0" err="1" smtClean="0">
                <a:solidFill>
                  <a:srgbClr val="FF0000"/>
                </a:solidFill>
              </a:rPr>
              <a:t>ana</a:t>
            </a:r>
            <a:r>
              <a:rPr lang="en-US" sz="1800" b="1" dirty="0" smtClean="0">
                <a:solidFill>
                  <a:srgbClr val="FF0000"/>
                </a:solidFill>
              </a:rPr>
              <a:t>. </a:t>
            </a:r>
            <a:r>
              <a:rPr lang="en-US" sz="1800" b="1" dirty="0" err="1" smtClean="0">
                <a:solidFill>
                  <a:srgbClr val="FF0000"/>
                </a:solidFill>
              </a:rPr>
              <a:t>Thio</a:t>
            </a:r>
            <a:r>
              <a:rPr lang="en-US" sz="1800" b="1" dirty="0" smtClean="0">
                <a:solidFill>
                  <a:srgbClr val="FF0000"/>
                </a:solidFill>
              </a:rPr>
              <a:t>,</a:t>
            </a:r>
          </a:p>
          <a:p>
            <a:r>
              <a:rPr lang="en-US" sz="1800" b="1" dirty="0" smtClean="0"/>
              <a:t>		</a:t>
            </a:r>
            <a:r>
              <a:rPr lang="en-US" sz="1800" b="1" dirty="0" err="1" smtClean="0">
                <a:solidFill>
                  <a:srgbClr val="FF0000"/>
                </a:solidFill>
              </a:rPr>
              <a:t>Schaed</a:t>
            </a:r>
            <a:r>
              <a:rPr lang="en-US" sz="1800" b="1" dirty="0" smtClean="0">
                <a:solidFill>
                  <a:srgbClr val="FF0000"/>
                </a:solidFill>
              </a:rPr>
              <a:t>. Agar     </a:t>
            </a:r>
            <a:r>
              <a:rPr lang="en-US" sz="1800" b="1" dirty="0" smtClean="0"/>
              <a:t>	  </a:t>
            </a:r>
            <a:r>
              <a:rPr lang="en-US" sz="1800" b="1" dirty="0" err="1" smtClean="0">
                <a:solidFill>
                  <a:srgbClr val="FF0000"/>
                </a:solidFill>
              </a:rPr>
              <a:t>Bruc</a:t>
            </a:r>
            <a:r>
              <a:rPr lang="en-US" sz="1800" b="1" dirty="0" smtClean="0">
                <a:solidFill>
                  <a:srgbClr val="FF0000"/>
                </a:solidFill>
              </a:rPr>
              <a:t>. Agar</a:t>
            </a:r>
            <a:r>
              <a:rPr lang="en-US" sz="1800" b="1" dirty="0" smtClean="0"/>
              <a:t>	        </a:t>
            </a:r>
            <a:r>
              <a:rPr lang="en-US" sz="1800" b="1" dirty="0" smtClean="0">
                <a:solidFill>
                  <a:srgbClr val="FF0000"/>
                </a:solidFill>
              </a:rPr>
              <a:t>CDC ANA</a:t>
            </a:r>
          </a:p>
          <a:p>
            <a:r>
              <a:rPr lang="en-US" sz="1800" b="1" dirty="0" smtClean="0"/>
              <a:t>		</a:t>
            </a:r>
            <a:r>
              <a:rPr lang="en-US" sz="1800" b="1" dirty="0" err="1" smtClean="0">
                <a:solidFill>
                  <a:srgbClr val="FF0000"/>
                </a:solidFill>
              </a:rPr>
              <a:t>Schaed</a:t>
            </a:r>
            <a:r>
              <a:rPr lang="en-US" sz="1800" b="1" dirty="0" smtClean="0">
                <a:solidFill>
                  <a:srgbClr val="FF0000"/>
                </a:solidFill>
              </a:rPr>
              <a:t>. Broth</a:t>
            </a:r>
            <a:r>
              <a:rPr lang="en-US" sz="1800" b="1" dirty="0" smtClean="0"/>
              <a:t>			        </a:t>
            </a:r>
            <a:r>
              <a:rPr lang="en-US" sz="1800" b="1" dirty="0" smtClean="0">
                <a:solidFill>
                  <a:srgbClr val="FF0000"/>
                </a:solidFill>
              </a:rPr>
              <a:t>plate</a:t>
            </a:r>
          </a:p>
          <a:p>
            <a:endParaRPr lang="en-US" sz="1800" b="1" dirty="0" smtClean="0"/>
          </a:p>
          <a:p>
            <a:r>
              <a:rPr lang="en-US" sz="1800" b="1" u="sng" dirty="0" smtClean="0"/>
              <a:t>Incubation</a:t>
            </a:r>
            <a:r>
              <a:rPr lang="en-US" sz="1800" b="1" dirty="0" smtClean="0"/>
              <a:t> 	   14 days 	   28 days	          14 days</a:t>
            </a:r>
          </a:p>
          <a:p>
            <a:endParaRPr lang="en-US" sz="1800" b="1" dirty="0" smtClean="0"/>
          </a:p>
          <a:p>
            <a:r>
              <a:rPr lang="en-US" sz="1800" b="1" i="1" u="sng" dirty="0" smtClean="0"/>
              <a:t>P. acnes </a:t>
            </a:r>
            <a:r>
              <a:rPr lang="en-US" sz="1800" b="1" u="sng" dirty="0" smtClean="0"/>
              <a:t>grow</a:t>
            </a:r>
            <a:r>
              <a:rPr lang="en-US" sz="1800" b="1" dirty="0" smtClean="0"/>
              <a:t>	      </a:t>
            </a:r>
          </a:p>
          <a:p>
            <a:r>
              <a:rPr lang="en-US" sz="1800" b="1" u="sng" dirty="0" smtClean="0"/>
              <a:t>by Day 7</a:t>
            </a:r>
            <a:r>
              <a:rPr lang="en-US" sz="1800" b="1" dirty="0" smtClean="0"/>
              <a:t>	   most not	      80%		             100%</a:t>
            </a:r>
          </a:p>
          <a:p>
            <a:endParaRPr lang="en-US" sz="1800" b="1" dirty="0" smtClean="0"/>
          </a:p>
          <a:p>
            <a:endParaRPr lang="en-US" sz="1800" b="1" dirty="0"/>
          </a:p>
        </p:txBody>
      </p:sp>
      <p:sp>
        <p:nvSpPr>
          <p:cNvPr id="3" name="TextBox 2"/>
          <p:cNvSpPr txBox="1"/>
          <p:nvPr/>
        </p:nvSpPr>
        <p:spPr>
          <a:xfrm>
            <a:off x="1066800" y="152400"/>
            <a:ext cx="5665333" cy="584775"/>
          </a:xfrm>
          <a:prstGeom prst="rect">
            <a:avLst/>
          </a:prstGeom>
          <a:noFill/>
        </p:spPr>
        <p:txBody>
          <a:bodyPr wrap="none" rtlCol="0">
            <a:spAutoFit/>
          </a:bodyPr>
          <a:lstStyle/>
          <a:p>
            <a:r>
              <a:rPr lang="en-US" b="1" i="1" dirty="0" smtClean="0">
                <a:solidFill>
                  <a:schemeClr val="bg1"/>
                </a:solidFill>
              </a:rPr>
              <a:t>P. acnes </a:t>
            </a:r>
            <a:r>
              <a:rPr lang="en-US" b="1" dirty="0" smtClean="0">
                <a:solidFill>
                  <a:schemeClr val="bg1"/>
                </a:solidFill>
              </a:rPr>
              <a:t>PJI Culture Studies</a:t>
            </a:r>
            <a:endParaRPr lang="en-US" b="1" dirty="0">
              <a:solidFill>
                <a:schemeClr val="bg1"/>
              </a:solidFill>
            </a:endParaRPr>
          </a:p>
        </p:txBody>
      </p:sp>
      <p:sp>
        <p:nvSpPr>
          <p:cNvPr id="4" name="TextBox 3"/>
          <p:cNvSpPr txBox="1"/>
          <p:nvPr/>
        </p:nvSpPr>
        <p:spPr>
          <a:xfrm>
            <a:off x="4150645" y="5903893"/>
            <a:ext cx="4993355" cy="954107"/>
          </a:xfrm>
          <a:prstGeom prst="rect">
            <a:avLst/>
          </a:prstGeom>
          <a:noFill/>
        </p:spPr>
        <p:txBody>
          <a:bodyPr wrap="none" rtlCol="0">
            <a:spAutoFit/>
          </a:bodyPr>
          <a:lstStyle/>
          <a:p>
            <a:r>
              <a:rPr lang="en-US" sz="1400" b="1" dirty="0" smtClean="0"/>
              <a:t>P. </a:t>
            </a:r>
            <a:r>
              <a:rPr lang="en-US" sz="1400" b="1" dirty="0" err="1" smtClean="0"/>
              <a:t>Schäfer</a:t>
            </a:r>
            <a:r>
              <a:rPr lang="en-US" sz="1400" b="1" dirty="0" smtClean="0"/>
              <a:t> et. al., 2008. </a:t>
            </a:r>
            <a:r>
              <a:rPr lang="en-US" sz="1400" b="1" dirty="0" err="1" smtClean="0"/>
              <a:t>Clin</a:t>
            </a:r>
            <a:r>
              <a:rPr lang="en-US" sz="1400" b="1" dirty="0" smtClean="0"/>
              <a:t>. Infect. Dis. 47:1403-1409</a:t>
            </a:r>
          </a:p>
          <a:p>
            <a:endParaRPr lang="en-US" sz="1400" b="1" dirty="0" smtClean="0"/>
          </a:p>
          <a:p>
            <a:r>
              <a:rPr lang="en-US" sz="1400" b="1" dirty="0" smtClean="0">
                <a:solidFill>
                  <a:schemeClr val="bg1"/>
                </a:solidFill>
              </a:rPr>
              <a:t>S. Butler-Wu et. al., 2011. J. </a:t>
            </a:r>
            <a:r>
              <a:rPr lang="en-US" sz="1400" b="1" dirty="0" err="1" smtClean="0">
                <a:solidFill>
                  <a:schemeClr val="bg1"/>
                </a:solidFill>
              </a:rPr>
              <a:t>Clin</a:t>
            </a:r>
            <a:r>
              <a:rPr lang="en-US" sz="1400" b="1" dirty="0" smtClean="0">
                <a:solidFill>
                  <a:schemeClr val="bg1"/>
                </a:solidFill>
              </a:rPr>
              <a:t>. </a:t>
            </a:r>
            <a:r>
              <a:rPr lang="en-US" sz="1400" b="1" dirty="0" err="1" smtClean="0">
                <a:solidFill>
                  <a:schemeClr val="bg1"/>
                </a:solidFill>
              </a:rPr>
              <a:t>Microbiol</a:t>
            </a:r>
            <a:r>
              <a:rPr lang="en-US" sz="1400" b="1" dirty="0" smtClean="0">
                <a:solidFill>
                  <a:schemeClr val="bg1"/>
                </a:solidFill>
              </a:rPr>
              <a:t>. 49:2490-2495</a:t>
            </a:r>
          </a:p>
          <a:p>
            <a:r>
              <a:rPr lang="en-US" sz="1400" b="1" dirty="0" smtClean="0">
                <a:solidFill>
                  <a:schemeClr val="bg1"/>
                </a:solidFill>
              </a:rPr>
              <a:t>S. Shannon et. al., 2013. J. </a:t>
            </a:r>
            <a:r>
              <a:rPr lang="en-US" sz="1400" b="1" dirty="0" err="1" smtClean="0">
                <a:solidFill>
                  <a:schemeClr val="bg1"/>
                </a:solidFill>
              </a:rPr>
              <a:t>Clin</a:t>
            </a:r>
            <a:r>
              <a:rPr lang="en-US" sz="1400" b="1" dirty="0" smtClean="0">
                <a:solidFill>
                  <a:schemeClr val="bg1"/>
                </a:solidFill>
              </a:rPr>
              <a:t>. </a:t>
            </a:r>
            <a:r>
              <a:rPr lang="en-US" sz="1400" b="1" dirty="0" err="1" smtClean="0">
                <a:solidFill>
                  <a:schemeClr val="bg1"/>
                </a:solidFill>
              </a:rPr>
              <a:t>Microbiol</a:t>
            </a:r>
            <a:r>
              <a:rPr lang="en-US" sz="1400" b="1" dirty="0" smtClean="0">
                <a:solidFill>
                  <a:schemeClr val="bg1"/>
                </a:solidFill>
              </a:rPr>
              <a:t>. 51:731-732</a:t>
            </a:r>
            <a:endParaRPr lang="en-US" sz="1400" b="1" dirty="0">
              <a:solidFill>
                <a:schemeClr val="bg1"/>
              </a:solidFill>
            </a:endParaRPr>
          </a:p>
        </p:txBody>
      </p:sp>
      <p:sp>
        <p:nvSpPr>
          <p:cNvPr id="5" name="Slide Number Placeholder 4"/>
          <p:cNvSpPr>
            <a:spLocks noGrp="1"/>
          </p:cNvSpPr>
          <p:nvPr>
            <p:ph type="sldNum" sz="quarter" idx="12"/>
          </p:nvPr>
        </p:nvSpPr>
        <p:spPr/>
        <p:txBody>
          <a:bodyPr/>
          <a:lstStyle/>
          <a:p>
            <a:fld id="{DC0D62BB-0610-4F55-8A77-5EC0E2686A27}"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2057400" y="685800"/>
            <a:ext cx="5111113" cy="5791200"/>
          </a:xfrm>
          <a:prstGeom prst="rect">
            <a:avLst/>
          </a:prstGeom>
          <a:noFill/>
          <a:ln w="9525">
            <a:noFill/>
            <a:miter lim="800000"/>
            <a:headEnd/>
            <a:tailEnd/>
          </a:ln>
        </p:spPr>
      </p:pic>
      <p:sp>
        <p:nvSpPr>
          <p:cNvPr id="3" name="TextBox 2"/>
          <p:cNvSpPr txBox="1"/>
          <p:nvPr/>
        </p:nvSpPr>
        <p:spPr>
          <a:xfrm>
            <a:off x="4498882" y="6550223"/>
            <a:ext cx="4645118" cy="307777"/>
          </a:xfrm>
          <a:prstGeom prst="rect">
            <a:avLst/>
          </a:prstGeom>
          <a:noFill/>
        </p:spPr>
        <p:txBody>
          <a:bodyPr wrap="none" rtlCol="0">
            <a:spAutoFit/>
          </a:bodyPr>
          <a:lstStyle/>
          <a:p>
            <a:r>
              <a:rPr lang="en-US" sz="1400" b="1" dirty="0" smtClean="0">
                <a:solidFill>
                  <a:schemeClr val="bg1"/>
                </a:solidFill>
              </a:rPr>
              <a:t>P. </a:t>
            </a:r>
            <a:r>
              <a:rPr lang="en-US" sz="1400" b="1" dirty="0" err="1" smtClean="0">
                <a:solidFill>
                  <a:schemeClr val="bg1"/>
                </a:solidFill>
              </a:rPr>
              <a:t>Schäfer</a:t>
            </a:r>
            <a:r>
              <a:rPr lang="en-US" sz="1400" b="1" dirty="0" smtClean="0">
                <a:solidFill>
                  <a:schemeClr val="bg1"/>
                </a:solidFill>
              </a:rPr>
              <a:t> et. al., 2008. </a:t>
            </a:r>
            <a:r>
              <a:rPr lang="en-US" sz="1400" b="1" dirty="0" err="1" smtClean="0">
                <a:solidFill>
                  <a:schemeClr val="bg1"/>
                </a:solidFill>
              </a:rPr>
              <a:t>Clin</a:t>
            </a:r>
            <a:r>
              <a:rPr lang="en-US" sz="1400" b="1" dirty="0" smtClean="0">
                <a:solidFill>
                  <a:schemeClr val="bg1"/>
                </a:solidFill>
              </a:rPr>
              <a:t>. Infect. Dis. 47:1403-1409</a:t>
            </a:r>
          </a:p>
        </p:txBody>
      </p:sp>
      <p:sp>
        <p:nvSpPr>
          <p:cNvPr id="4" name="TextBox 3"/>
          <p:cNvSpPr txBox="1"/>
          <p:nvPr/>
        </p:nvSpPr>
        <p:spPr>
          <a:xfrm>
            <a:off x="1066800" y="152400"/>
            <a:ext cx="5665333" cy="584775"/>
          </a:xfrm>
          <a:prstGeom prst="rect">
            <a:avLst/>
          </a:prstGeom>
          <a:noFill/>
        </p:spPr>
        <p:txBody>
          <a:bodyPr wrap="none" rtlCol="0">
            <a:spAutoFit/>
          </a:bodyPr>
          <a:lstStyle/>
          <a:p>
            <a:r>
              <a:rPr lang="en-US" b="1" i="1" dirty="0" smtClean="0">
                <a:solidFill>
                  <a:schemeClr val="bg1"/>
                </a:solidFill>
              </a:rPr>
              <a:t>P. acnes </a:t>
            </a:r>
            <a:r>
              <a:rPr lang="en-US" b="1" dirty="0" smtClean="0">
                <a:solidFill>
                  <a:schemeClr val="bg1"/>
                </a:solidFill>
              </a:rPr>
              <a:t>PJI Culture Studies</a:t>
            </a:r>
            <a:endParaRPr lang="en-US" b="1" dirty="0">
              <a:solidFill>
                <a:schemeClr val="bg1"/>
              </a:solidFill>
            </a:endParaRPr>
          </a:p>
        </p:txBody>
      </p:sp>
      <p:sp>
        <p:nvSpPr>
          <p:cNvPr id="5" name="Slide Number Placeholder 4"/>
          <p:cNvSpPr>
            <a:spLocks noGrp="1"/>
          </p:cNvSpPr>
          <p:nvPr>
            <p:ph type="sldNum" sz="quarter" idx="12"/>
          </p:nvPr>
        </p:nvSpPr>
        <p:spPr/>
        <p:txBody>
          <a:bodyPr/>
          <a:lstStyle/>
          <a:p>
            <a:fld id="{DC0D62BB-0610-4F55-8A77-5EC0E2686A27}"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457200" y="1143000"/>
            <a:ext cx="8305800" cy="5114478"/>
          </a:xfrm>
          <a:prstGeom prst="rect">
            <a:avLst/>
          </a:prstGeom>
          <a:noFill/>
          <a:ln w="9525">
            <a:noFill/>
            <a:miter lim="800000"/>
            <a:headEnd/>
            <a:tailEnd/>
          </a:ln>
        </p:spPr>
      </p:pic>
      <p:sp>
        <p:nvSpPr>
          <p:cNvPr id="4" name="TextBox 3"/>
          <p:cNvSpPr txBox="1"/>
          <p:nvPr/>
        </p:nvSpPr>
        <p:spPr>
          <a:xfrm>
            <a:off x="4158340" y="6400800"/>
            <a:ext cx="4993355" cy="307777"/>
          </a:xfrm>
          <a:prstGeom prst="rect">
            <a:avLst/>
          </a:prstGeom>
          <a:noFill/>
        </p:spPr>
        <p:txBody>
          <a:bodyPr wrap="none" rtlCol="0">
            <a:spAutoFit/>
          </a:bodyPr>
          <a:lstStyle/>
          <a:p>
            <a:r>
              <a:rPr lang="en-US" sz="1400" b="1" dirty="0" smtClean="0">
                <a:solidFill>
                  <a:schemeClr val="bg1"/>
                </a:solidFill>
              </a:rPr>
              <a:t>S. Butler-Wu et. al., 2011. J. </a:t>
            </a:r>
            <a:r>
              <a:rPr lang="en-US" sz="1400" b="1" dirty="0" err="1" smtClean="0">
                <a:solidFill>
                  <a:schemeClr val="bg1"/>
                </a:solidFill>
              </a:rPr>
              <a:t>Clin</a:t>
            </a:r>
            <a:r>
              <a:rPr lang="en-US" sz="1400" b="1" dirty="0" smtClean="0">
                <a:solidFill>
                  <a:schemeClr val="bg1"/>
                </a:solidFill>
              </a:rPr>
              <a:t>. </a:t>
            </a:r>
            <a:r>
              <a:rPr lang="en-US" sz="1400" b="1" dirty="0" err="1" smtClean="0">
                <a:solidFill>
                  <a:schemeClr val="bg1"/>
                </a:solidFill>
              </a:rPr>
              <a:t>Microbiol</a:t>
            </a:r>
            <a:r>
              <a:rPr lang="en-US" sz="1400" b="1" dirty="0" smtClean="0">
                <a:solidFill>
                  <a:schemeClr val="bg1"/>
                </a:solidFill>
              </a:rPr>
              <a:t>. 49:2490-2495</a:t>
            </a:r>
            <a:endParaRPr lang="en-US" sz="1400" b="1" dirty="0">
              <a:solidFill>
                <a:schemeClr val="bg1"/>
              </a:solidFill>
            </a:endParaRPr>
          </a:p>
        </p:txBody>
      </p:sp>
      <p:sp>
        <p:nvSpPr>
          <p:cNvPr id="5" name="TextBox 4"/>
          <p:cNvSpPr txBox="1"/>
          <p:nvPr/>
        </p:nvSpPr>
        <p:spPr>
          <a:xfrm>
            <a:off x="1066800" y="152400"/>
            <a:ext cx="5665333" cy="584775"/>
          </a:xfrm>
          <a:prstGeom prst="rect">
            <a:avLst/>
          </a:prstGeom>
          <a:noFill/>
        </p:spPr>
        <p:txBody>
          <a:bodyPr wrap="none" rtlCol="0">
            <a:spAutoFit/>
          </a:bodyPr>
          <a:lstStyle/>
          <a:p>
            <a:r>
              <a:rPr lang="en-US" b="1" i="1" dirty="0" smtClean="0">
                <a:solidFill>
                  <a:schemeClr val="bg1"/>
                </a:solidFill>
              </a:rPr>
              <a:t>P. acnes </a:t>
            </a:r>
            <a:r>
              <a:rPr lang="en-US" b="1" dirty="0" smtClean="0">
                <a:solidFill>
                  <a:schemeClr val="bg1"/>
                </a:solidFill>
              </a:rPr>
              <a:t>PJI Culture Studies</a:t>
            </a:r>
            <a:endParaRPr lang="en-US" b="1" dirty="0">
              <a:solidFill>
                <a:schemeClr val="bg1"/>
              </a:solidFill>
            </a:endParaRPr>
          </a:p>
        </p:txBody>
      </p:sp>
      <p:sp>
        <p:nvSpPr>
          <p:cNvPr id="6" name="Slide Number Placeholder 5"/>
          <p:cNvSpPr>
            <a:spLocks noGrp="1"/>
          </p:cNvSpPr>
          <p:nvPr>
            <p:ph type="sldNum" sz="quarter" idx="12"/>
          </p:nvPr>
        </p:nvSpPr>
        <p:spPr/>
        <p:txBody>
          <a:bodyPr/>
          <a:lstStyle/>
          <a:p>
            <a:fld id="{DC0D62BB-0610-4F55-8A77-5EC0E2686A27}"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457200" y="0"/>
            <a:ext cx="8334375" cy="6419850"/>
          </a:xfrm>
          <a:prstGeom prst="rect">
            <a:avLst/>
          </a:prstGeom>
          <a:noFill/>
          <a:ln w="9525">
            <a:noFill/>
            <a:miter lim="800000"/>
            <a:headEnd/>
            <a:tailEnd/>
          </a:ln>
        </p:spPr>
      </p:pic>
      <p:sp>
        <p:nvSpPr>
          <p:cNvPr id="5" name="TextBox 4"/>
          <p:cNvSpPr txBox="1"/>
          <p:nvPr/>
        </p:nvSpPr>
        <p:spPr>
          <a:xfrm>
            <a:off x="4343400" y="6396335"/>
            <a:ext cx="4716356" cy="523220"/>
          </a:xfrm>
          <a:prstGeom prst="rect">
            <a:avLst/>
          </a:prstGeom>
          <a:noFill/>
        </p:spPr>
        <p:txBody>
          <a:bodyPr wrap="none" rtlCol="0">
            <a:spAutoFit/>
          </a:bodyPr>
          <a:lstStyle/>
          <a:p>
            <a:r>
              <a:rPr lang="en-US" sz="1400" b="1" dirty="0" smtClean="0">
                <a:solidFill>
                  <a:schemeClr val="bg1"/>
                </a:solidFill>
              </a:rPr>
              <a:t>S. Shannon et. al., 2013. J. </a:t>
            </a:r>
            <a:r>
              <a:rPr lang="en-US" sz="1400" b="1" dirty="0" err="1" smtClean="0">
                <a:solidFill>
                  <a:schemeClr val="bg1"/>
                </a:solidFill>
              </a:rPr>
              <a:t>Clin</a:t>
            </a:r>
            <a:r>
              <a:rPr lang="en-US" sz="1400" b="1" dirty="0" smtClean="0">
                <a:solidFill>
                  <a:schemeClr val="bg1"/>
                </a:solidFill>
              </a:rPr>
              <a:t>. </a:t>
            </a:r>
            <a:r>
              <a:rPr lang="en-US" sz="1400" b="1" dirty="0" err="1" smtClean="0">
                <a:solidFill>
                  <a:schemeClr val="bg1"/>
                </a:solidFill>
              </a:rPr>
              <a:t>Microbiol</a:t>
            </a:r>
            <a:r>
              <a:rPr lang="en-US" sz="1400" b="1" dirty="0" smtClean="0">
                <a:solidFill>
                  <a:schemeClr val="bg1"/>
                </a:solidFill>
              </a:rPr>
              <a:t>. 51:731-732</a:t>
            </a:r>
          </a:p>
          <a:p>
            <a:endParaRPr lang="en-US" sz="1400" dirty="0"/>
          </a:p>
        </p:txBody>
      </p:sp>
      <p:sp>
        <p:nvSpPr>
          <p:cNvPr id="6" name="TextBox 5"/>
          <p:cNvSpPr txBox="1"/>
          <p:nvPr/>
        </p:nvSpPr>
        <p:spPr>
          <a:xfrm>
            <a:off x="1676400" y="1219200"/>
            <a:ext cx="5665333" cy="584775"/>
          </a:xfrm>
          <a:prstGeom prst="rect">
            <a:avLst/>
          </a:prstGeom>
          <a:noFill/>
        </p:spPr>
        <p:txBody>
          <a:bodyPr wrap="none" rtlCol="0">
            <a:spAutoFit/>
          </a:bodyPr>
          <a:lstStyle/>
          <a:p>
            <a:r>
              <a:rPr lang="en-US" b="1" i="1" dirty="0" smtClean="0"/>
              <a:t>P. acnes </a:t>
            </a:r>
            <a:r>
              <a:rPr lang="en-US" b="1" dirty="0" smtClean="0"/>
              <a:t>PJI Culture Studies</a:t>
            </a:r>
            <a:endParaRPr lang="en-US" b="1" dirty="0"/>
          </a:p>
        </p:txBody>
      </p:sp>
      <p:sp>
        <p:nvSpPr>
          <p:cNvPr id="7" name="Slide Number Placeholder 6"/>
          <p:cNvSpPr>
            <a:spLocks noGrp="1"/>
          </p:cNvSpPr>
          <p:nvPr>
            <p:ph type="sldNum" sz="quarter" idx="12"/>
          </p:nvPr>
        </p:nvSpPr>
        <p:spPr/>
        <p:txBody>
          <a:bodyPr/>
          <a:lstStyle/>
          <a:p>
            <a:fld id="{DC0D62BB-0610-4F55-8A77-5EC0E2686A27}"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mayo.edu/research/~/media/KCMS/GBS/Research/Images/2013/06/09/13/42/de12-3-biofilm-staph-on-polycarbonate.ashx"/>
          <p:cNvPicPr>
            <a:picLocks noChangeAspect="1" noChangeArrowheads="1"/>
          </p:cNvPicPr>
          <p:nvPr/>
        </p:nvPicPr>
        <p:blipFill>
          <a:blip r:embed="rId3" cstate="print"/>
          <a:srcRect/>
          <a:stretch>
            <a:fillRect/>
          </a:stretch>
        </p:blipFill>
        <p:spPr bwMode="auto">
          <a:xfrm>
            <a:off x="7239000" y="152400"/>
            <a:ext cx="1662545" cy="1219200"/>
          </a:xfrm>
          <a:prstGeom prst="rect">
            <a:avLst/>
          </a:prstGeom>
          <a:noFill/>
        </p:spPr>
      </p:pic>
      <p:sp>
        <p:nvSpPr>
          <p:cNvPr id="3" name="TextBox 2"/>
          <p:cNvSpPr txBox="1"/>
          <p:nvPr/>
        </p:nvSpPr>
        <p:spPr>
          <a:xfrm>
            <a:off x="2209800" y="152400"/>
            <a:ext cx="4169731" cy="584775"/>
          </a:xfrm>
          <a:prstGeom prst="rect">
            <a:avLst/>
          </a:prstGeom>
          <a:noFill/>
        </p:spPr>
        <p:txBody>
          <a:bodyPr wrap="none" rtlCol="0">
            <a:spAutoFit/>
          </a:bodyPr>
          <a:lstStyle/>
          <a:p>
            <a:r>
              <a:rPr lang="en-US" b="1" dirty="0" smtClean="0">
                <a:solidFill>
                  <a:schemeClr val="bg1"/>
                </a:solidFill>
              </a:rPr>
              <a:t>Culture Negative PJI</a:t>
            </a:r>
            <a:endParaRPr lang="en-US" b="1" dirty="0">
              <a:solidFill>
                <a:schemeClr val="bg1"/>
              </a:solidFill>
            </a:endParaRPr>
          </a:p>
        </p:txBody>
      </p:sp>
      <p:sp>
        <p:nvSpPr>
          <p:cNvPr id="4" name="TextBox 3"/>
          <p:cNvSpPr txBox="1"/>
          <p:nvPr/>
        </p:nvSpPr>
        <p:spPr>
          <a:xfrm>
            <a:off x="304800" y="1219200"/>
            <a:ext cx="8610600" cy="4893647"/>
          </a:xfrm>
          <a:prstGeom prst="rect">
            <a:avLst/>
          </a:prstGeom>
          <a:noFill/>
        </p:spPr>
        <p:txBody>
          <a:bodyPr wrap="square" rtlCol="0">
            <a:spAutoFit/>
          </a:bodyPr>
          <a:lstStyle/>
          <a:p>
            <a:r>
              <a:rPr lang="en-US" sz="2400" b="1" dirty="0" smtClean="0"/>
              <a:t>Antibiotic therapy within 14 days of surgery – no antibiotics 23% false negative cultures, antibiotics 55% false negative cultures</a:t>
            </a:r>
          </a:p>
          <a:p>
            <a:endParaRPr lang="en-US" sz="2400" b="1" dirty="0" smtClean="0"/>
          </a:p>
          <a:p>
            <a:r>
              <a:rPr lang="en-US" sz="2400" b="1" dirty="0" smtClean="0"/>
              <a:t>Bacteria are in a </a:t>
            </a:r>
            <a:r>
              <a:rPr lang="en-US" sz="2400" b="1" dirty="0" err="1" smtClean="0"/>
              <a:t>biofilm</a:t>
            </a:r>
            <a:r>
              <a:rPr lang="en-US" sz="2400" b="1" dirty="0" smtClean="0"/>
              <a:t> and not free in sampled tissue or fluid</a:t>
            </a:r>
          </a:p>
          <a:p>
            <a:endParaRPr lang="en-US" sz="2400" b="1" dirty="0" smtClean="0"/>
          </a:p>
          <a:p>
            <a:r>
              <a:rPr lang="en-US" sz="2400" b="1" dirty="0" smtClean="0"/>
              <a:t>Inability to culture fastidious/unusual bacteria that do not grow on routine media under standard incubation conditions</a:t>
            </a:r>
          </a:p>
          <a:p>
            <a:endParaRPr lang="en-US" sz="2400" b="1" dirty="0" smtClean="0"/>
          </a:p>
          <a:p>
            <a:r>
              <a:rPr lang="en-US" sz="2400" b="1" dirty="0" smtClean="0"/>
              <a:t>Transport conditions do not maintain the viability of bacteria</a:t>
            </a:r>
            <a:endParaRPr lang="en-US" sz="2400" b="1" dirty="0"/>
          </a:p>
        </p:txBody>
      </p:sp>
      <p:sp>
        <p:nvSpPr>
          <p:cNvPr id="5" name="Slide Number Placeholder 4"/>
          <p:cNvSpPr>
            <a:spLocks noGrp="1"/>
          </p:cNvSpPr>
          <p:nvPr>
            <p:ph type="sldNum" sz="quarter" idx="12"/>
          </p:nvPr>
        </p:nvSpPr>
        <p:spPr/>
        <p:txBody>
          <a:bodyPr/>
          <a:lstStyle/>
          <a:p>
            <a:fld id="{DC0D62BB-0610-4F55-8A77-5EC0E2686A27}"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Documents and Settings\p1332\Local Settings\Temporary Internet Files\Content.IE5\4L2VWTEV\MC900433797[2].png"/>
          <p:cNvPicPr>
            <a:picLocks noChangeAspect="1" noChangeArrowheads="1"/>
          </p:cNvPicPr>
          <p:nvPr/>
        </p:nvPicPr>
        <p:blipFill>
          <a:blip r:embed="rId2" cstate="print"/>
          <a:srcRect/>
          <a:stretch>
            <a:fillRect/>
          </a:stretch>
        </p:blipFill>
        <p:spPr bwMode="auto">
          <a:xfrm>
            <a:off x="2590800" y="1524000"/>
            <a:ext cx="3962257" cy="3962257"/>
          </a:xfrm>
          <a:prstGeom prst="rect">
            <a:avLst/>
          </a:prstGeom>
          <a:noFill/>
        </p:spPr>
      </p:pic>
      <p:sp>
        <p:nvSpPr>
          <p:cNvPr id="3" name="Slide Number Placeholder 2"/>
          <p:cNvSpPr>
            <a:spLocks noGrp="1"/>
          </p:cNvSpPr>
          <p:nvPr>
            <p:ph type="sldNum" sz="quarter" idx="12"/>
          </p:nvPr>
        </p:nvSpPr>
        <p:spPr/>
        <p:txBody>
          <a:bodyPr/>
          <a:lstStyle/>
          <a:p>
            <a:fld id="{DC0D62BB-0610-4F55-8A77-5EC0E2686A27}" type="slidenum">
              <a:rPr lang="en-US" smtClean="0"/>
              <a:pPr/>
              <a:t>47</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6" name="Picture 2"/>
          <p:cNvPicPr>
            <a:picLocks noChangeAspect="1" noChangeArrowheads="1"/>
          </p:cNvPicPr>
          <p:nvPr/>
        </p:nvPicPr>
        <p:blipFill>
          <a:blip r:embed="rId3" cstate="print"/>
          <a:srcRect/>
          <a:stretch>
            <a:fillRect/>
          </a:stretch>
        </p:blipFill>
        <p:spPr bwMode="auto">
          <a:xfrm>
            <a:off x="457200" y="152400"/>
            <a:ext cx="8240088" cy="58674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DC0D62BB-0610-4F55-8A77-5EC0E2686A27}"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nvGraphicFramePr>
        <p:xfrm>
          <a:off x="1371600" y="990600"/>
          <a:ext cx="58674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219200" y="152400"/>
            <a:ext cx="5218095" cy="584775"/>
          </a:xfrm>
          <a:prstGeom prst="rect">
            <a:avLst/>
          </a:prstGeom>
          <a:noFill/>
        </p:spPr>
        <p:txBody>
          <a:bodyPr wrap="none" rtlCol="0">
            <a:spAutoFit/>
          </a:bodyPr>
          <a:lstStyle/>
          <a:p>
            <a:r>
              <a:rPr lang="en-US" dirty="0" smtClean="0">
                <a:solidFill>
                  <a:schemeClr val="bg1"/>
                </a:solidFill>
              </a:rPr>
              <a:t>Knee Replacement Surgery</a:t>
            </a:r>
            <a:endParaRPr lang="en-US" dirty="0">
              <a:solidFill>
                <a:schemeClr val="bg1"/>
              </a:solidFill>
            </a:endParaRPr>
          </a:p>
        </p:txBody>
      </p:sp>
      <p:sp>
        <p:nvSpPr>
          <p:cNvPr id="4" name="TextBox 3"/>
          <p:cNvSpPr txBox="1"/>
          <p:nvPr/>
        </p:nvSpPr>
        <p:spPr>
          <a:xfrm>
            <a:off x="4953000" y="6324600"/>
            <a:ext cx="3457741" cy="307777"/>
          </a:xfrm>
          <a:prstGeom prst="rect">
            <a:avLst/>
          </a:prstGeom>
          <a:noFill/>
        </p:spPr>
        <p:txBody>
          <a:bodyPr wrap="none" rtlCol="0">
            <a:spAutoFit/>
          </a:bodyPr>
          <a:lstStyle/>
          <a:p>
            <a:r>
              <a:rPr lang="en-US" sz="1400" b="1" dirty="0" smtClean="0"/>
              <a:t>OCED Library: Health at a Glance 2011</a:t>
            </a:r>
            <a:endParaRPr lang="en-US" sz="1400" b="1" dirty="0"/>
          </a:p>
        </p:txBody>
      </p:sp>
      <p:sp>
        <p:nvSpPr>
          <p:cNvPr id="5" name="Slide Number Placeholder 4"/>
          <p:cNvSpPr>
            <a:spLocks noGrp="1"/>
          </p:cNvSpPr>
          <p:nvPr>
            <p:ph type="sldNum" sz="quarter" idx="12"/>
          </p:nvPr>
        </p:nvSpPr>
        <p:spPr/>
        <p:txBody>
          <a:bodyPr/>
          <a:lstStyle/>
          <a:p>
            <a:fld id="{DC0D62BB-0610-4F55-8A77-5EC0E2686A27}"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7580921" cy="584775"/>
          </a:xfrm>
          <a:prstGeom prst="rect">
            <a:avLst/>
          </a:prstGeom>
          <a:noFill/>
        </p:spPr>
        <p:txBody>
          <a:bodyPr wrap="none" rtlCol="0">
            <a:spAutoFit/>
          </a:bodyPr>
          <a:lstStyle/>
          <a:p>
            <a:r>
              <a:rPr lang="en-US" b="1" dirty="0" smtClean="0">
                <a:solidFill>
                  <a:schemeClr val="bg1"/>
                </a:solidFill>
              </a:rPr>
              <a:t>Number of prosthetic joint infections</a:t>
            </a:r>
            <a:endParaRPr lang="en-US" b="1" dirty="0">
              <a:solidFill>
                <a:schemeClr val="bg1"/>
              </a:solidFill>
            </a:endParaRPr>
          </a:p>
        </p:txBody>
      </p:sp>
      <p:sp>
        <p:nvSpPr>
          <p:cNvPr id="3" name="TextBox 2"/>
          <p:cNvSpPr txBox="1"/>
          <p:nvPr/>
        </p:nvSpPr>
        <p:spPr>
          <a:xfrm>
            <a:off x="304800" y="1828800"/>
            <a:ext cx="8640507" cy="2739211"/>
          </a:xfrm>
          <a:prstGeom prst="rect">
            <a:avLst/>
          </a:prstGeom>
          <a:noFill/>
        </p:spPr>
        <p:txBody>
          <a:bodyPr wrap="none" rtlCol="0">
            <a:spAutoFit/>
          </a:bodyPr>
          <a:lstStyle/>
          <a:p>
            <a:r>
              <a:rPr lang="en-US" sz="2000" b="1" dirty="0" smtClean="0"/>
              <a:t>US incidence PJI hip/knee, 2001 – 2009,  2.0% to 2.4% and increasing</a:t>
            </a:r>
          </a:p>
          <a:p>
            <a:r>
              <a:rPr lang="en-US" sz="1400" dirty="0" smtClean="0"/>
              <a:t>Kurtz, et. al.  2012. J </a:t>
            </a:r>
            <a:r>
              <a:rPr lang="en-US" sz="1400" dirty="0" err="1" smtClean="0"/>
              <a:t>Arthroplasty</a:t>
            </a:r>
            <a:r>
              <a:rPr lang="en-US" sz="1400" dirty="0" smtClean="0"/>
              <a:t>. 27(8 </a:t>
            </a:r>
            <a:r>
              <a:rPr lang="en-US" sz="1400" dirty="0" err="1" smtClean="0"/>
              <a:t>Suppl</a:t>
            </a:r>
            <a:r>
              <a:rPr lang="en-US" sz="1400" dirty="0" smtClean="0"/>
              <a:t>):61-65.</a:t>
            </a:r>
          </a:p>
          <a:p>
            <a:endParaRPr lang="en-US" sz="2000" dirty="0" smtClean="0"/>
          </a:p>
          <a:p>
            <a:endParaRPr lang="en-US" sz="2000" dirty="0" smtClean="0"/>
          </a:p>
          <a:p>
            <a:r>
              <a:rPr lang="en-US" sz="2000" b="1" dirty="0" smtClean="0"/>
              <a:t>PJI Hospitalizations average 	17, 600 - 1997 to 2000</a:t>
            </a:r>
          </a:p>
          <a:p>
            <a:r>
              <a:rPr lang="en-US" sz="2000" b="1" dirty="0" smtClean="0"/>
              <a:t>		          		 29,200 – 2001 to 2004</a:t>
            </a:r>
          </a:p>
          <a:p>
            <a:r>
              <a:rPr lang="en-US" sz="1400" dirty="0" smtClean="0"/>
              <a:t>Hellmann et. al.  2010. J </a:t>
            </a:r>
            <a:r>
              <a:rPr lang="en-US" sz="1400" dirty="0" err="1" smtClean="0"/>
              <a:t>Arthroplasty</a:t>
            </a:r>
            <a:r>
              <a:rPr lang="en-US" sz="1400" dirty="0" smtClean="0"/>
              <a:t>.  25(5):766-71.</a:t>
            </a:r>
          </a:p>
          <a:p>
            <a:endParaRPr lang="en-US" sz="2000" dirty="0" smtClean="0"/>
          </a:p>
          <a:p>
            <a:endParaRPr lang="en-US" sz="2000" dirty="0"/>
          </a:p>
        </p:txBody>
      </p:sp>
      <p:sp>
        <p:nvSpPr>
          <p:cNvPr id="4" name="TextBox 3"/>
          <p:cNvSpPr txBox="1"/>
          <p:nvPr/>
        </p:nvSpPr>
        <p:spPr>
          <a:xfrm>
            <a:off x="381000" y="4495800"/>
            <a:ext cx="7784503" cy="1200329"/>
          </a:xfrm>
          <a:prstGeom prst="rect">
            <a:avLst/>
          </a:prstGeom>
          <a:noFill/>
        </p:spPr>
        <p:txBody>
          <a:bodyPr wrap="none" rtlCol="0">
            <a:spAutoFit/>
          </a:bodyPr>
          <a:lstStyle/>
          <a:p>
            <a:r>
              <a:rPr lang="en-US" sz="2000" b="1" dirty="0" smtClean="0"/>
              <a:t>Discharges for hip (partial and total) total knee 2010: 1,300,000</a:t>
            </a:r>
          </a:p>
          <a:p>
            <a:r>
              <a:rPr lang="en-US" sz="1400" dirty="0" smtClean="0"/>
              <a:t>Health, United States, 2012. DHHS, CDC, NCHS</a:t>
            </a:r>
          </a:p>
          <a:p>
            <a:endParaRPr lang="en-US" sz="1800" dirty="0" smtClean="0"/>
          </a:p>
          <a:p>
            <a:r>
              <a:rPr lang="en-US" sz="2000" b="1" dirty="0" smtClean="0"/>
              <a:t>If 2.4% become infected = 31,500 hip/knee PJI </a:t>
            </a:r>
            <a:endParaRPr lang="en-US" sz="2000" b="1" dirty="0"/>
          </a:p>
        </p:txBody>
      </p:sp>
      <p:sp>
        <p:nvSpPr>
          <p:cNvPr id="5" name="Slide Number Placeholder 4"/>
          <p:cNvSpPr>
            <a:spLocks noGrp="1"/>
          </p:cNvSpPr>
          <p:nvPr>
            <p:ph type="sldNum" sz="quarter" idx="12"/>
          </p:nvPr>
        </p:nvSpPr>
        <p:spPr/>
        <p:txBody>
          <a:bodyPr/>
          <a:lstStyle/>
          <a:p>
            <a:fld id="{DC0D62BB-0610-4F55-8A77-5EC0E2686A27}"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print"/>
          <a:srcRect/>
          <a:stretch>
            <a:fillRect/>
          </a:stretch>
        </p:blipFill>
        <p:spPr bwMode="auto">
          <a:xfrm>
            <a:off x="1219200" y="1600200"/>
            <a:ext cx="7294055" cy="3581400"/>
          </a:xfrm>
          <a:prstGeom prst="rect">
            <a:avLst/>
          </a:prstGeom>
          <a:noFill/>
          <a:ln w="9525">
            <a:noFill/>
            <a:miter lim="800000"/>
            <a:headEnd/>
            <a:tailEnd/>
          </a:ln>
          <a:effectLst/>
        </p:spPr>
      </p:pic>
      <p:sp>
        <p:nvSpPr>
          <p:cNvPr id="3" name="TextBox 2"/>
          <p:cNvSpPr txBox="1"/>
          <p:nvPr/>
        </p:nvSpPr>
        <p:spPr>
          <a:xfrm>
            <a:off x="1219200" y="152400"/>
            <a:ext cx="5747856" cy="584775"/>
          </a:xfrm>
          <a:prstGeom prst="rect">
            <a:avLst/>
          </a:prstGeom>
          <a:noFill/>
        </p:spPr>
        <p:txBody>
          <a:bodyPr wrap="none" rtlCol="0">
            <a:spAutoFit/>
          </a:bodyPr>
          <a:lstStyle/>
          <a:p>
            <a:r>
              <a:rPr lang="en-US" b="1" dirty="0" smtClean="0">
                <a:solidFill>
                  <a:schemeClr val="bg1"/>
                </a:solidFill>
              </a:rPr>
              <a:t>Bacteria Associated with PJI</a:t>
            </a:r>
            <a:endParaRPr lang="en-US" b="1" dirty="0">
              <a:solidFill>
                <a:schemeClr val="bg1"/>
              </a:solidFill>
            </a:endParaRPr>
          </a:p>
        </p:txBody>
      </p:sp>
      <p:sp>
        <p:nvSpPr>
          <p:cNvPr id="4" name="Slide Number Placeholder 3"/>
          <p:cNvSpPr>
            <a:spLocks noGrp="1"/>
          </p:cNvSpPr>
          <p:nvPr>
            <p:ph type="sldNum" sz="quarter" idx="12"/>
          </p:nvPr>
        </p:nvSpPr>
        <p:spPr/>
        <p:txBody>
          <a:bodyPr/>
          <a:lstStyle/>
          <a:p>
            <a:fld id="{DC0D62BB-0610-4F55-8A77-5EC0E2686A27}"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152400"/>
            <a:ext cx="7772400" cy="121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bg1"/>
                </a:solidFill>
                <a:effectLst/>
                <a:uLnTx/>
                <a:uFillTx/>
                <a:latin typeface="+mj-lt"/>
                <a:ea typeface="+mj-ea"/>
                <a:cs typeface="+mj-cs"/>
              </a:rPr>
              <a:t>Bacteria Isolated</a:t>
            </a:r>
            <a:br>
              <a:rPr kumimoji="0" lang="en-US" sz="3600" b="1" i="0" u="none" strike="noStrike" kern="0" cap="none" spc="0" normalizeH="0" baseline="0" noProof="0" dirty="0" smtClean="0">
                <a:ln>
                  <a:noFill/>
                </a:ln>
                <a:solidFill>
                  <a:schemeClr val="bg1"/>
                </a:solidFill>
                <a:effectLst/>
                <a:uLnTx/>
                <a:uFillTx/>
                <a:latin typeface="+mj-lt"/>
                <a:ea typeface="+mj-ea"/>
                <a:cs typeface="+mj-cs"/>
              </a:rPr>
            </a:br>
            <a:r>
              <a:rPr kumimoji="0" lang="en-US" sz="3600" b="1" i="0" u="none" strike="noStrike" kern="0" cap="none" spc="0" normalizeH="0" baseline="0" noProof="0" dirty="0" smtClean="0">
                <a:ln>
                  <a:noFill/>
                </a:ln>
                <a:solidFill>
                  <a:schemeClr val="bg1"/>
                </a:solidFill>
                <a:effectLst/>
                <a:uLnTx/>
                <a:uFillTx/>
                <a:latin typeface="+mj-lt"/>
                <a:ea typeface="+mj-ea"/>
                <a:cs typeface="+mj-cs"/>
              </a:rPr>
              <a:t>Synovial Fluid Cultures*</a:t>
            </a:r>
            <a:endParaRPr kumimoji="0" lang="en-US" sz="3600" b="1" i="0" u="none" strike="noStrike" kern="0" cap="none" spc="0" normalizeH="0" baseline="0" noProof="0" dirty="0">
              <a:ln>
                <a:noFill/>
              </a:ln>
              <a:solidFill>
                <a:schemeClr val="bg1"/>
              </a:solidFill>
              <a:effectLst/>
              <a:uLnTx/>
              <a:uFillTx/>
              <a:latin typeface="+mj-lt"/>
              <a:ea typeface="+mj-ea"/>
              <a:cs typeface="+mj-cs"/>
            </a:endParaRPr>
          </a:p>
        </p:txBody>
      </p:sp>
      <p:sp>
        <p:nvSpPr>
          <p:cNvPr id="6" name="Text Box 4"/>
          <p:cNvSpPr txBox="1">
            <a:spLocks noChangeArrowheads="1"/>
          </p:cNvSpPr>
          <p:nvPr/>
        </p:nvSpPr>
        <p:spPr bwMode="auto">
          <a:xfrm>
            <a:off x="381000" y="1676400"/>
            <a:ext cx="8077200" cy="3477875"/>
          </a:xfrm>
          <a:prstGeom prst="rect">
            <a:avLst/>
          </a:prstGeom>
          <a:noFill/>
          <a:ln w="12700" cap="sq">
            <a:noFill/>
            <a:miter lim="800000"/>
            <a:headEnd type="none" w="sm" len="sm"/>
            <a:tailEnd type="none" w="sm" len="sm"/>
          </a:ln>
          <a:effectLst/>
        </p:spPr>
        <p:txBody>
          <a:bodyPr wrap="square">
            <a:spAutoFit/>
          </a:bodyPr>
          <a:lstStyle/>
          <a:p>
            <a:r>
              <a:rPr lang="en-US" sz="2000" i="1" dirty="0">
                <a:cs typeface="Times New Roman" pitchFamily="18" charset="0"/>
              </a:rPr>
              <a:t>	</a:t>
            </a:r>
            <a:r>
              <a:rPr lang="en-US" sz="2000" b="1" i="1" dirty="0" smtClean="0">
                <a:cs typeface="Times New Roman" pitchFamily="18" charset="0"/>
              </a:rPr>
              <a:t>S</a:t>
            </a:r>
            <a:r>
              <a:rPr lang="en-US" sz="2000" b="1" i="1" dirty="0">
                <a:cs typeface="Times New Roman" pitchFamily="18" charset="0"/>
              </a:rPr>
              <a:t>. aureus</a:t>
            </a:r>
            <a:r>
              <a:rPr lang="en-US" sz="2000" b="1" dirty="0">
                <a:cs typeface="Times New Roman" pitchFamily="18" charset="0"/>
              </a:rPr>
              <a:t>			</a:t>
            </a:r>
            <a:r>
              <a:rPr lang="en-US" sz="2000" b="1" dirty="0" smtClean="0">
                <a:cs typeface="Times New Roman" pitchFamily="18" charset="0"/>
              </a:rPr>
              <a:t>		57.1</a:t>
            </a:r>
            <a:r>
              <a:rPr lang="en-US" sz="2000" b="1" dirty="0">
                <a:cs typeface="Times New Roman" pitchFamily="18" charset="0"/>
              </a:rPr>
              <a:t>%</a:t>
            </a:r>
          </a:p>
          <a:p>
            <a:r>
              <a:rPr lang="en-US" sz="2000" b="1" dirty="0">
                <a:cs typeface="Times New Roman" pitchFamily="18" charset="0"/>
              </a:rPr>
              <a:t>	</a:t>
            </a:r>
            <a:r>
              <a:rPr lang="en-US" sz="2000" b="1" dirty="0" err="1" smtClean="0">
                <a:cs typeface="Times New Roman" pitchFamily="18" charset="0"/>
              </a:rPr>
              <a:t>Coagulase</a:t>
            </a:r>
            <a:r>
              <a:rPr lang="en-US" sz="2000" b="1" dirty="0" smtClean="0">
                <a:cs typeface="Times New Roman" pitchFamily="18" charset="0"/>
              </a:rPr>
              <a:t>-negative </a:t>
            </a:r>
            <a:r>
              <a:rPr lang="en-US" sz="2000" b="1" i="1" dirty="0" smtClean="0">
                <a:cs typeface="Times New Roman" pitchFamily="18" charset="0"/>
              </a:rPr>
              <a:t>Staphylococcus spp</a:t>
            </a:r>
            <a:r>
              <a:rPr lang="en-US" sz="2000" b="1" dirty="0" smtClean="0">
                <a:cs typeface="Times New Roman" pitchFamily="18" charset="0"/>
              </a:rPr>
              <a:t>.</a:t>
            </a:r>
            <a:r>
              <a:rPr lang="en-US" sz="2000" b="1" dirty="0">
                <a:cs typeface="Times New Roman" pitchFamily="18" charset="0"/>
              </a:rPr>
              <a:t>	19.0%</a:t>
            </a:r>
          </a:p>
          <a:p>
            <a:r>
              <a:rPr lang="en-US" sz="2000" b="1" dirty="0">
                <a:cs typeface="Times New Roman" pitchFamily="18" charset="0"/>
              </a:rPr>
              <a:t>	</a:t>
            </a:r>
            <a:r>
              <a:rPr lang="en-US" sz="2000" b="1" dirty="0" smtClean="0">
                <a:cs typeface="Times New Roman" pitchFamily="18" charset="0"/>
                <a:sym typeface="Symbol" pitchFamily="18" charset="2"/>
              </a:rPr>
              <a:t></a:t>
            </a:r>
            <a:r>
              <a:rPr lang="en-US" sz="2000" b="1" dirty="0">
                <a:cs typeface="Times New Roman" pitchFamily="18" charset="0"/>
              </a:rPr>
              <a:t>-hemolytic Streptococcus	  </a:t>
            </a:r>
            <a:r>
              <a:rPr lang="en-US" sz="2000" b="1" dirty="0" smtClean="0">
                <a:cs typeface="Times New Roman" pitchFamily="18" charset="0"/>
              </a:rPr>
              <a:t>		  6.4</a:t>
            </a:r>
            <a:r>
              <a:rPr lang="en-US" sz="2000" b="1" dirty="0">
                <a:cs typeface="Times New Roman" pitchFamily="18" charset="0"/>
              </a:rPr>
              <a:t>%</a:t>
            </a:r>
          </a:p>
          <a:p>
            <a:r>
              <a:rPr lang="en-US" sz="2000" b="1" dirty="0">
                <a:cs typeface="Times New Roman" pitchFamily="18" charset="0"/>
              </a:rPr>
              <a:t>	</a:t>
            </a:r>
            <a:r>
              <a:rPr lang="en-US" sz="2000" b="1" dirty="0" smtClean="0">
                <a:cs typeface="Times New Roman" pitchFamily="18" charset="0"/>
              </a:rPr>
              <a:t>Group </a:t>
            </a:r>
            <a:r>
              <a:rPr lang="en-US" sz="2000" b="1" dirty="0">
                <a:cs typeface="Times New Roman" pitchFamily="18" charset="0"/>
              </a:rPr>
              <a:t>B Streptococcus	 </a:t>
            </a:r>
            <a:r>
              <a:rPr lang="en-US" sz="2000" b="1" dirty="0" smtClean="0">
                <a:cs typeface="Times New Roman" pitchFamily="18" charset="0"/>
              </a:rPr>
              <a:t> 		  4.8</a:t>
            </a:r>
            <a:r>
              <a:rPr lang="en-US" sz="2000" b="1" dirty="0">
                <a:cs typeface="Times New Roman" pitchFamily="18" charset="0"/>
              </a:rPr>
              <a:t>%</a:t>
            </a:r>
          </a:p>
          <a:p>
            <a:r>
              <a:rPr lang="en-US" sz="2000" b="1" dirty="0">
                <a:cs typeface="Times New Roman" pitchFamily="18" charset="0"/>
              </a:rPr>
              <a:t>	</a:t>
            </a:r>
            <a:r>
              <a:rPr lang="en-US" sz="2000" b="1" i="1" dirty="0" err="1" smtClean="0">
                <a:cs typeface="Times New Roman" pitchFamily="18" charset="0"/>
              </a:rPr>
              <a:t>Corynebacterium</a:t>
            </a:r>
            <a:r>
              <a:rPr lang="en-US" sz="2000" b="1" i="1" dirty="0" smtClean="0">
                <a:cs typeface="Times New Roman" pitchFamily="18" charset="0"/>
              </a:rPr>
              <a:t> </a:t>
            </a:r>
            <a:r>
              <a:rPr lang="en-US" sz="2000" b="1" i="1" dirty="0">
                <a:cs typeface="Times New Roman" pitchFamily="18" charset="0"/>
              </a:rPr>
              <a:t>striatum</a:t>
            </a:r>
            <a:r>
              <a:rPr lang="en-US" sz="2000" b="1" dirty="0">
                <a:cs typeface="Times New Roman" pitchFamily="18" charset="0"/>
              </a:rPr>
              <a:t>	  </a:t>
            </a:r>
            <a:r>
              <a:rPr lang="en-US" sz="2000" b="1" dirty="0" smtClean="0">
                <a:cs typeface="Times New Roman" pitchFamily="18" charset="0"/>
              </a:rPr>
              <a:t>		  4.8</a:t>
            </a:r>
            <a:r>
              <a:rPr lang="en-US" sz="2000" b="1" dirty="0">
                <a:cs typeface="Times New Roman" pitchFamily="18" charset="0"/>
              </a:rPr>
              <a:t>%</a:t>
            </a:r>
          </a:p>
          <a:p>
            <a:r>
              <a:rPr lang="en-US" sz="2000" b="1" dirty="0">
                <a:cs typeface="Times New Roman" pitchFamily="18" charset="0"/>
              </a:rPr>
              <a:t>	</a:t>
            </a:r>
            <a:r>
              <a:rPr lang="en-US" sz="2000" b="1" i="1" dirty="0" smtClean="0">
                <a:cs typeface="Times New Roman" pitchFamily="18" charset="0"/>
              </a:rPr>
              <a:t>E</a:t>
            </a:r>
            <a:r>
              <a:rPr lang="en-US" sz="2000" b="1" i="1" dirty="0">
                <a:cs typeface="Times New Roman" pitchFamily="18" charset="0"/>
              </a:rPr>
              <a:t>. coli	</a:t>
            </a:r>
            <a:r>
              <a:rPr lang="en-US" sz="2000" b="1" dirty="0">
                <a:cs typeface="Times New Roman" pitchFamily="18" charset="0"/>
              </a:rPr>
              <a:t>			  </a:t>
            </a:r>
            <a:r>
              <a:rPr lang="en-US" sz="2000" b="1" dirty="0" smtClean="0">
                <a:cs typeface="Times New Roman" pitchFamily="18" charset="0"/>
              </a:rPr>
              <a:t>		  3.2</a:t>
            </a:r>
            <a:r>
              <a:rPr lang="en-US" sz="2000" b="1" dirty="0">
                <a:cs typeface="Times New Roman" pitchFamily="18" charset="0"/>
              </a:rPr>
              <a:t>%</a:t>
            </a:r>
          </a:p>
          <a:p>
            <a:r>
              <a:rPr lang="en-US" sz="2000" b="1" dirty="0">
                <a:cs typeface="Times New Roman" pitchFamily="18" charset="0"/>
              </a:rPr>
              <a:t>	</a:t>
            </a:r>
            <a:r>
              <a:rPr lang="en-US" sz="2000" b="1" i="1" dirty="0" smtClean="0">
                <a:cs typeface="Times New Roman" pitchFamily="18" charset="0"/>
              </a:rPr>
              <a:t>Streptococcus </a:t>
            </a:r>
            <a:r>
              <a:rPr lang="en-US" sz="2000" b="1" i="1" dirty="0" err="1">
                <a:cs typeface="Times New Roman" pitchFamily="18" charset="0"/>
              </a:rPr>
              <a:t>gallolyticus</a:t>
            </a:r>
            <a:r>
              <a:rPr lang="en-US" sz="2000" b="1" dirty="0">
                <a:cs typeface="Times New Roman" pitchFamily="18" charset="0"/>
              </a:rPr>
              <a:t>	 </a:t>
            </a:r>
            <a:r>
              <a:rPr lang="en-US" sz="2000" b="1" dirty="0" smtClean="0">
                <a:cs typeface="Times New Roman" pitchFamily="18" charset="0"/>
              </a:rPr>
              <a:t> 		  1.6</a:t>
            </a:r>
            <a:r>
              <a:rPr lang="en-US" sz="2000" b="1" dirty="0">
                <a:cs typeface="Times New Roman" pitchFamily="18" charset="0"/>
              </a:rPr>
              <a:t>%</a:t>
            </a:r>
          </a:p>
          <a:p>
            <a:r>
              <a:rPr lang="en-US" sz="2000" b="1" dirty="0">
                <a:cs typeface="Times New Roman" pitchFamily="18" charset="0"/>
              </a:rPr>
              <a:t>	</a:t>
            </a:r>
            <a:r>
              <a:rPr lang="en-US" sz="2000" b="1" i="1" dirty="0" smtClean="0">
                <a:cs typeface="Times New Roman" pitchFamily="18" charset="0"/>
              </a:rPr>
              <a:t>Pseudomonas </a:t>
            </a:r>
            <a:r>
              <a:rPr lang="en-US" sz="2000" b="1" i="1" dirty="0">
                <a:cs typeface="Times New Roman" pitchFamily="18" charset="0"/>
              </a:rPr>
              <a:t>aeruginosa</a:t>
            </a:r>
            <a:r>
              <a:rPr lang="en-US" sz="2000" b="1" dirty="0">
                <a:cs typeface="Times New Roman" pitchFamily="18" charset="0"/>
              </a:rPr>
              <a:t>	 </a:t>
            </a:r>
            <a:r>
              <a:rPr lang="en-US" sz="2000" b="1" dirty="0" smtClean="0">
                <a:cs typeface="Times New Roman" pitchFamily="18" charset="0"/>
              </a:rPr>
              <a:t> 		  1.6</a:t>
            </a:r>
            <a:r>
              <a:rPr lang="en-US" sz="2000" b="1" dirty="0">
                <a:cs typeface="Times New Roman" pitchFamily="18" charset="0"/>
              </a:rPr>
              <a:t>%</a:t>
            </a:r>
          </a:p>
          <a:p>
            <a:r>
              <a:rPr lang="en-US" sz="2000" b="1" dirty="0">
                <a:cs typeface="Times New Roman" pitchFamily="18" charset="0"/>
              </a:rPr>
              <a:t>	</a:t>
            </a:r>
            <a:r>
              <a:rPr lang="en-US" sz="2000" b="1" i="1" dirty="0" err="1" smtClean="0">
                <a:cs typeface="Times New Roman" pitchFamily="18" charset="0"/>
              </a:rPr>
              <a:t>Serratia</a:t>
            </a:r>
            <a:r>
              <a:rPr lang="en-US" sz="2000" b="1" i="1" dirty="0" smtClean="0">
                <a:cs typeface="Times New Roman" pitchFamily="18" charset="0"/>
              </a:rPr>
              <a:t> </a:t>
            </a:r>
            <a:r>
              <a:rPr lang="en-US" sz="2000" b="1" i="1" dirty="0" err="1">
                <a:cs typeface="Times New Roman" pitchFamily="18" charset="0"/>
              </a:rPr>
              <a:t>marcesens</a:t>
            </a:r>
            <a:r>
              <a:rPr lang="en-US" sz="2000" b="1" dirty="0">
                <a:cs typeface="Times New Roman" pitchFamily="18" charset="0"/>
              </a:rPr>
              <a:t>		  </a:t>
            </a:r>
            <a:r>
              <a:rPr lang="en-US" sz="2000" b="1" dirty="0" smtClean="0">
                <a:cs typeface="Times New Roman" pitchFamily="18" charset="0"/>
              </a:rPr>
              <a:t>		  1.6%</a:t>
            </a:r>
            <a:endParaRPr lang="en-US" sz="2000" b="1" dirty="0">
              <a:cs typeface="Times New Roman" pitchFamily="18" charset="0"/>
            </a:endParaRPr>
          </a:p>
          <a:p>
            <a:r>
              <a:rPr lang="en-US" sz="2000" b="1" dirty="0">
                <a:cs typeface="Times New Roman" pitchFamily="18" charset="0"/>
              </a:rPr>
              <a:t> </a:t>
            </a:r>
          </a:p>
          <a:p>
            <a:r>
              <a:rPr lang="en-US" sz="2000" b="1" dirty="0">
                <a:cs typeface="Times New Roman" pitchFamily="18" charset="0"/>
              </a:rPr>
              <a:t>		Mixed infection (2 organisms) 1 culture</a:t>
            </a:r>
            <a:r>
              <a:rPr lang="en-US" sz="2000" dirty="0"/>
              <a:t> </a:t>
            </a:r>
          </a:p>
        </p:txBody>
      </p:sp>
      <p:sp>
        <p:nvSpPr>
          <p:cNvPr id="7" name="Text Box 5"/>
          <p:cNvSpPr txBox="1">
            <a:spLocks noChangeArrowheads="1"/>
          </p:cNvSpPr>
          <p:nvPr/>
        </p:nvSpPr>
        <p:spPr bwMode="auto">
          <a:xfrm>
            <a:off x="7391400" y="6400800"/>
            <a:ext cx="1612900" cy="274638"/>
          </a:xfrm>
          <a:prstGeom prst="rect">
            <a:avLst/>
          </a:prstGeom>
          <a:noFill/>
          <a:ln w="12700" cap="sq">
            <a:noFill/>
            <a:miter lim="800000"/>
            <a:headEnd type="none" w="sm" len="sm"/>
            <a:tailEnd type="none" w="sm" len="sm"/>
          </a:ln>
          <a:effectLst/>
        </p:spPr>
        <p:txBody>
          <a:bodyPr wrap="none">
            <a:spAutoFit/>
          </a:bodyPr>
          <a:lstStyle/>
          <a:p>
            <a:r>
              <a:rPr lang="en-US" sz="1200" b="1" dirty="0"/>
              <a:t>* 1/1/2005 – 6/11/2006</a:t>
            </a:r>
          </a:p>
        </p:txBody>
      </p:sp>
      <p:sp>
        <p:nvSpPr>
          <p:cNvPr id="5" name="Slide Number Placeholder 4"/>
          <p:cNvSpPr>
            <a:spLocks noGrp="1"/>
          </p:cNvSpPr>
          <p:nvPr>
            <p:ph type="sldNum" sz="quarter" idx="12"/>
          </p:nvPr>
        </p:nvSpPr>
        <p:spPr/>
        <p:txBody>
          <a:bodyPr/>
          <a:lstStyle/>
          <a:p>
            <a:fld id="{DC0D62BB-0610-4F55-8A77-5EC0E2686A27}"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oHealth">
  <a:themeElements>
    <a:clrScheme name="ProHealt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Health">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ea typeface="ＭＳ Ｐゴシック" pitchFamily="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ea typeface="ＭＳ Ｐゴシック" pitchFamily="8" charset="-128"/>
          </a:defRPr>
        </a:defPPr>
      </a:lstStyle>
    </a:lnDef>
  </a:objectDefaults>
  <a:extraClrSchemeLst>
    <a:extraClrScheme>
      <a:clrScheme name="ProHealt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Healt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Healt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Healt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Healt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Healt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Health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Healt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Healt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Healt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Healt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Healt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ProHealth</Template>
  <TotalTime>18584</TotalTime>
  <Words>1828</Words>
  <Application>Microsoft Office PowerPoint</Application>
  <PresentationFormat>On-screen Show (4:3)</PresentationFormat>
  <Paragraphs>352</Paragraphs>
  <Slides>47</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ProHealth</vt:lpstr>
      <vt:lpstr>Photo Editor Photo</vt:lpstr>
      <vt:lpstr>PowerPoint Presentation</vt:lpstr>
      <vt:lpstr>PowerPoint Presentation</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ProHealth Care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p1332</dc:creator>
  <cp:lastModifiedBy>Bowles, Erin J</cp:lastModifiedBy>
  <cp:revision>1204</cp:revision>
  <dcterms:created xsi:type="dcterms:W3CDTF">2009-06-25T19:55:41Z</dcterms:created>
  <dcterms:modified xsi:type="dcterms:W3CDTF">2013-12-03T16:28:28Z</dcterms:modified>
</cp:coreProperties>
</file>