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70" r:id="rId4"/>
    <p:sldId id="283" r:id="rId5"/>
    <p:sldId id="278" r:id="rId6"/>
    <p:sldId id="284" r:id="rId7"/>
    <p:sldId id="271" r:id="rId8"/>
    <p:sldId id="281" r:id="rId9"/>
    <p:sldId id="273" r:id="rId10"/>
    <p:sldId id="275" r:id="rId11"/>
    <p:sldId id="276" r:id="rId12"/>
    <p:sldId id="274" r:id="rId13"/>
    <p:sldId id="277" r:id="rId14"/>
    <p:sldId id="282" r:id="rId15"/>
    <p:sldId id="279" r:id="rId16"/>
    <p:sldId id="266" r:id="rId17"/>
    <p:sldId id="258" r:id="rId18"/>
    <p:sldId id="259" r:id="rId19"/>
    <p:sldId id="265" r:id="rId20"/>
    <p:sldId id="260" r:id="rId21"/>
    <p:sldId id="261" r:id="rId22"/>
    <p:sldId id="268" r:id="rId23"/>
    <p:sldId id="269" r:id="rId24"/>
    <p:sldId id="267" r:id="rId25"/>
    <p:sldId id="262" r:id="rId26"/>
    <p:sldId id="263" r:id="rId27"/>
    <p:sldId id="264" r:id="rId28"/>
    <p:sldId id="280"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Georgia" pitchFamily="18"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5pPr>
    <a:lvl6pPr marL="2286000" algn="l" defTabSz="914400" rtl="0" eaLnBrk="1" latinLnBrk="0" hangingPunct="1">
      <a:defRPr kern="1200">
        <a:solidFill>
          <a:schemeClr val="tx1"/>
        </a:solidFill>
        <a:latin typeface="Georgia" pitchFamily="18" charset="0"/>
        <a:ea typeface="MS PGothic" pitchFamily="34" charset="-128"/>
        <a:cs typeface="+mn-cs"/>
      </a:defRPr>
    </a:lvl6pPr>
    <a:lvl7pPr marL="2743200" algn="l" defTabSz="914400" rtl="0" eaLnBrk="1" latinLnBrk="0" hangingPunct="1">
      <a:defRPr kern="1200">
        <a:solidFill>
          <a:schemeClr val="tx1"/>
        </a:solidFill>
        <a:latin typeface="Georgia" pitchFamily="18" charset="0"/>
        <a:ea typeface="MS PGothic" pitchFamily="34" charset="-128"/>
        <a:cs typeface="+mn-cs"/>
      </a:defRPr>
    </a:lvl7pPr>
    <a:lvl8pPr marL="3200400" algn="l" defTabSz="914400" rtl="0" eaLnBrk="1" latinLnBrk="0" hangingPunct="1">
      <a:defRPr kern="1200">
        <a:solidFill>
          <a:schemeClr val="tx1"/>
        </a:solidFill>
        <a:latin typeface="Georgia" pitchFamily="18" charset="0"/>
        <a:ea typeface="MS PGothic" pitchFamily="34" charset="-128"/>
        <a:cs typeface="+mn-cs"/>
      </a:defRPr>
    </a:lvl8pPr>
    <a:lvl9pPr marL="3657600" algn="l" defTabSz="914400" rtl="0" eaLnBrk="1" latinLnBrk="0" hangingPunct="1">
      <a:defRPr kern="1200">
        <a:solidFill>
          <a:schemeClr val="tx1"/>
        </a:solidFill>
        <a:latin typeface="Georgia"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100"/>
    <a:srgbClr val="538094"/>
    <a:srgbClr val="9BBCC6"/>
    <a:srgbClr val="D8CFA7"/>
    <a:srgbClr val="CAC29C"/>
    <a:srgbClr val="B70000"/>
    <a:srgbClr val="B70014"/>
    <a:srgbClr val="7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88351" autoAdjust="0"/>
  </p:normalViewPr>
  <p:slideViewPr>
    <p:cSldViewPr snapToGrid="0" snapToObjects="1">
      <p:cViewPr>
        <p:scale>
          <a:sx n="60" d="100"/>
          <a:sy n="60" d="100"/>
        </p:scale>
        <p:origin x="-1434" y="-8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8778866-470C-4F4B-B1A1-87C9A45C04B8}" type="datetimeFigureOut">
              <a:rPr lang="en-US" altLang="en-US"/>
              <a:pPr/>
              <a:t>4/8/2014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215A855-08AB-4B2D-AE2C-602C5C5EFCB0}" type="slidenum">
              <a:rPr lang="en-US" altLang="en-US"/>
              <a:pPr/>
              <a:t>‹#›</a:t>
            </a:fld>
            <a:endParaRPr lang="en-US" altLang="en-US"/>
          </a:p>
        </p:txBody>
      </p:sp>
    </p:spTree>
    <p:extLst>
      <p:ext uri="{BB962C8B-B14F-4D97-AF65-F5344CB8AC3E}">
        <p14:creationId xmlns:p14="http://schemas.microsoft.com/office/powerpoint/2010/main" val="2042032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4AF088C-9F5F-43DD-B645-7265416F1DD5}" type="datetimeFigureOut">
              <a:rPr lang="en-US" altLang="en-US"/>
              <a:pPr/>
              <a:t>4/8/2014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9D0F3B42-2796-41C7-B41E-10563375CEDB}" type="slidenum">
              <a:rPr lang="en-US" altLang="en-US"/>
              <a:pPr/>
              <a:t>‹#›</a:t>
            </a:fld>
            <a:endParaRPr lang="en-US" altLang="en-US"/>
          </a:p>
        </p:txBody>
      </p:sp>
    </p:spTree>
    <p:extLst>
      <p:ext uri="{BB962C8B-B14F-4D97-AF65-F5344CB8AC3E}">
        <p14:creationId xmlns:p14="http://schemas.microsoft.com/office/powerpoint/2010/main" val="125918001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1</a:t>
            </a:fld>
            <a:endParaRPr lang="en-US" altLang="en-US"/>
          </a:p>
        </p:txBody>
      </p:sp>
    </p:spTree>
    <p:extLst>
      <p:ext uri="{BB962C8B-B14F-4D97-AF65-F5344CB8AC3E}">
        <p14:creationId xmlns:p14="http://schemas.microsoft.com/office/powerpoint/2010/main" val="219595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 lists the objectives for today’s presentation.</a:t>
            </a:r>
          </a:p>
          <a:p>
            <a:r>
              <a:rPr lang="en-US" baseline="0" dirty="0" smtClean="0"/>
              <a:t> At the end of the presentation you will be able to…</a:t>
            </a:r>
          </a:p>
          <a:p>
            <a:r>
              <a:rPr lang="en-US" baseline="0" dirty="0" smtClean="0"/>
              <a:t>At the end of the presentation we will have time for any questions or comments, so please jot down any items you would like to discuss further and then bring them up at the end of the presentation.</a:t>
            </a:r>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3</a:t>
            </a:fld>
            <a:endParaRPr lang="en-US" altLang="en-US"/>
          </a:p>
        </p:txBody>
      </p:sp>
    </p:spTree>
    <p:extLst>
      <p:ext uri="{BB962C8B-B14F-4D97-AF65-F5344CB8AC3E}">
        <p14:creationId xmlns:p14="http://schemas.microsoft.com/office/powerpoint/2010/main" val="390095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4</a:t>
            </a:r>
          </a:p>
          <a:p>
            <a:r>
              <a:rPr lang="en-US" dirty="0" smtClean="0"/>
              <a:t>I am going to begin</a:t>
            </a:r>
            <a:r>
              <a:rPr lang="en-US" baseline="0" dirty="0" smtClean="0"/>
              <a:t> today with a short review explaining why we do bioterrorism proficiency testing and then discuss some of changes made to the exercise and why they were made.</a:t>
            </a:r>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4</a:t>
            </a:fld>
            <a:endParaRPr lang="en-US" altLang="en-US"/>
          </a:p>
        </p:txBody>
      </p:sp>
    </p:spTree>
    <p:extLst>
      <p:ext uri="{BB962C8B-B14F-4D97-AF65-F5344CB8AC3E}">
        <p14:creationId xmlns:p14="http://schemas.microsoft.com/office/powerpoint/2010/main" val="3964406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5</a:t>
            </a:r>
          </a:p>
          <a:p>
            <a:r>
              <a:rPr lang="en-US" dirty="0" smtClean="0"/>
              <a:t>You</a:t>
            </a:r>
            <a:r>
              <a:rPr lang="en-US" baseline="0" dirty="0" smtClean="0"/>
              <a:t> should all be very familiar with the information on this slide.  This pyramid figure has been used since the beginning of the Laboratory Response Network.  The Sentinel Clinical Laboratories form the base of the pyramid being the largest component of the network</a:t>
            </a:r>
            <a:r>
              <a:rPr lang="en-US" b="1" baseline="0" dirty="0" smtClean="0"/>
              <a:t>.  </a:t>
            </a:r>
            <a:r>
              <a:rPr lang="en-US" b="0" baseline="0" dirty="0" smtClean="0"/>
              <a:t>The nature of the work performed by Sentinel</a:t>
            </a:r>
            <a:r>
              <a:rPr lang="en-US" b="1" baseline="0" dirty="0" smtClean="0"/>
              <a:t> </a:t>
            </a:r>
            <a:r>
              <a:rPr lang="en-US" b="0" baseline="0" dirty="0" smtClean="0"/>
              <a:t>Clinical Laboratories in performing direct patient care makes it likely that the Sentinel Clinical Laboratories will be the first to recognize and respond to a bioterrorism event, as sick patients come to the emergency department for treatment.</a:t>
            </a:r>
          </a:p>
          <a:p>
            <a:endParaRPr lang="en-US" b="1"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5</a:t>
            </a:fld>
            <a:endParaRPr lang="en-US" altLang="en-US"/>
          </a:p>
        </p:txBody>
      </p:sp>
    </p:spTree>
    <p:extLst>
      <p:ext uri="{BB962C8B-B14F-4D97-AF65-F5344CB8AC3E}">
        <p14:creationId xmlns:p14="http://schemas.microsoft.com/office/powerpoint/2010/main" val="170086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by reminding everyone of the reason why participation in BPE is important.</a:t>
            </a:r>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7</a:t>
            </a:fld>
            <a:endParaRPr lang="en-US" altLang="en-US"/>
          </a:p>
        </p:txBody>
      </p:sp>
    </p:spTree>
    <p:extLst>
      <p:ext uri="{BB962C8B-B14F-4D97-AF65-F5344CB8AC3E}">
        <p14:creationId xmlns:p14="http://schemas.microsoft.com/office/powerpoint/2010/main" val="243910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will</a:t>
            </a:r>
            <a:r>
              <a:rPr lang="en-US" baseline="0" dirty="0" smtClean="0"/>
              <a:t> find the Definition of LRN Sentinel Clinical Laboratories, Summary and utilization of Select Agent Forms, BT Readiness Plan, and Packing and Shipping</a:t>
            </a:r>
          </a:p>
          <a:p>
            <a:r>
              <a:rPr lang="en-US" baseline="0" dirty="0" smtClean="0"/>
              <a:t>Revised documents, in CLSI format, have been harmonized to include the same information in each protocol in the same location.</a:t>
            </a:r>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9</a:t>
            </a:fld>
            <a:endParaRPr lang="en-US" altLang="en-US"/>
          </a:p>
        </p:txBody>
      </p:sp>
    </p:spTree>
    <p:extLst>
      <p:ext uri="{BB962C8B-B14F-4D97-AF65-F5344CB8AC3E}">
        <p14:creationId xmlns:p14="http://schemas.microsoft.com/office/powerpoint/2010/main" val="359570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rPr>
              <a:t>Committee that gathered to revise the guidelines extensively discussed changes and advances in technology for the microbiology lab.</a:t>
            </a:r>
          </a:p>
          <a:p>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10</a:t>
            </a:fld>
            <a:endParaRPr lang="en-US" altLang="en-US"/>
          </a:p>
        </p:txBody>
      </p:sp>
    </p:spTree>
    <p:extLst>
      <p:ext uri="{BB962C8B-B14F-4D97-AF65-F5344CB8AC3E}">
        <p14:creationId xmlns:p14="http://schemas.microsoft.com/office/powerpoint/2010/main" val="231267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12</a:t>
            </a:fld>
            <a:endParaRPr lang="en-US" altLang="en-US"/>
          </a:p>
        </p:txBody>
      </p:sp>
    </p:spTree>
    <p:extLst>
      <p:ext uri="{BB962C8B-B14F-4D97-AF65-F5344CB8AC3E}">
        <p14:creationId xmlns:p14="http://schemas.microsoft.com/office/powerpoint/2010/main" val="106320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13</a:t>
            </a:fld>
            <a:endParaRPr lang="en-US" altLang="en-US"/>
          </a:p>
        </p:txBody>
      </p:sp>
    </p:spTree>
    <p:extLst>
      <p:ext uri="{BB962C8B-B14F-4D97-AF65-F5344CB8AC3E}">
        <p14:creationId xmlns:p14="http://schemas.microsoft.com/office/powerpoint/2010/main" val="3152759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D8CF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0" y="0"/>
            <a:ext cx="9144000" cy="6858000"/>
          </a:xfrm>
          <a:prstGeom prst="rect">
            <a:avLst/>
          </a:prstGeom>
          <a:pattFill prst="narHorz">
            <a:fgClr>
              <a:schemeClr val="bg2"/>
            </a:fgClr>
            <a:bgClr>
              <a:srgbClr val="D8CFA7"/>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descr="Q:\Public Affairs\ART\LOGOS\WSLH UW Crest Logos 2013\PRINT LOGOS\PNG Print\WI State Lab Hygiene_4c_C.png"/>
          <p:cNvPicPr>
            <a:picLocks noChangeAspect="1" noChangeArrowheads="1"/>
          </p:cNvPicPr>
          <p:nvPr userDrawn="1"/>
        </p:nvPicPr>
        <p:blipFill>
          <a:blip r:embed="rId2"/>
          <a:srcRect/>
          <a:stretch>
            <a:fillRect/>
          </a:stretch>
        </p:blipFill>
        <p:spPr bwMode="auto">
          <a:xfrm>
            <a:off x="1848606" y="1285103"/>
            <a:ext cx="5776028" cy="3758822"/>
          </a:xfrm>
          <a:prstGeom prst="rect">
            <a:avLst/>
          </a:prstGeom>
          <a:noFill/>
        </p:spPr>
      </p:pic>
    </p:spTree>
    <p:extLst>
      <p:ext uri="{BB962C8B-B14F-4D97-AF65-F5344CB8AC3E}">
        <p14:creationId xmlns:p14="http://schemas.microsoft.com/office/powerpoint/2010/main" val="4011947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30002748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3900" y="850900"/>
            <a:ext cx="2832100" cy="584200"/>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10000" y="850900"/>
            <a:ext cx="4584700" cy="5275263"/>
          </a:xfrm>
        </p:spPr>
        <p:txBody>
          <a:bodyPr/>
          <a:lstStyle>
            <a:lvl1pPr marL="228600" indent="-228600">
              <a:defRPr sz="2800" baseline="0"/>
            </a:lvl1pPr>
            <a:lvl2pPr marL="685800" indent="-228600">
              <a:spcBef>
                <a:spcPts val="1176"/>
              </a:spcBef>
              <a:defRPr sz="2400" baseline="0"/>
            </a:lvl2pPr>
            <a:lvl3pPr marL="1005840" indent="-182880">
              <a:spcBef>
                <a:spcPts val="1080"/>
              </a:spcBef>
              <a:defRPr sz="2000"/>
            </a:lvl3pPr>
            <a:lvl4pPr marL="1371600" indent="-182880">
              <a:spcBef>
                <a:spcPts val="1032"/>
              </a:spcBef>
              <a:defRPr sz="1800"/>
            </a:lvl4pPr>
            <a:lvl5pPr marL="1600200" indent="-182880">
              <a:spcBef>
                <a:spcPts val="984"/>
              </a:spcBef>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1549400"/>
            <a:ext cx="2832100" cy="45767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32436187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86400"/>
            <a:ext cx="5486400" cy="685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9481911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1371600" y="3651250"/>
            <a:ext cx="6400800" cy="1752600"/>
          </a:xfrm>
        </p:spPr>
        <p:txBody>
          <a:bodyPr>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 - UNIVERSITY OF WISCONSIN</a:t>
            </a:r>
            <a:endParaRPr lang="en-US" dirty="0"/>
          </a:p>
        </p:txBody>
      </p:sp>
      <p:sp>
        <p:nvSpPr>
          <p:cNvPr id="5" name="Footer Placeholder 4"/>
          <p:cNvSpPr txBox="1">
            <a:spLocks/>
          </p:cNvSpPr>
          <p:nvPr userDrawn="1"/>
        </p:nvSpPr>
        <p:spPr>
          <a:xfrm>
            <a:off x="114300" y="0"/>
            <a:ext cx="83439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100" kern="1200" dirty="0" smtClean="0">
                <a:solidFill>
                  <a:srgbClr val="B70000"/>
                </a:solidFill>
                <a:latin typeface="+mn-lt"/>
                <a:ea typeface="+mn-ea"/>
                <a:cs typeface="+mn-cs"/>
              </a:defRPr>
            </a:lvl1pPr>
            <a:lvl2pPr marL="4572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5pPr>
            <a:lvl6pPr marL="2286000" algn="l" defTabSz="914400" rtl="0" eaLnBrk="1" latinLnBrk="0" hangingPunct="1">
              <a:defRPr kern="1200">
                <a:solidFill>
                  <a:schemeClr val="tx1"/>
                </a:solidFill>
                <a:latin typeface="Georgia" pitchFamily="18" charset="0"/>
                <a:ea typeface="MS PGothic" pitchFamily="34" charset="-128"/>
                <a:cs typeface="+mn-cs"/>
              </a:defRPr>
            </a:lvl6pPr>
            <a:lvl7pPr marL="2743200" algn="l" defTabSz="914400" rtl="0" eaLnBrk="1" latinLnBrk="0" hangingPunct="1">
              <a:defRPr kern="1200">
                <a:solidFill>
                  <a:schemeClr val="tx1"/>
                </a:solidFill>
                <a:latin typeface="Georgia" pitchFamily="18" charset="0"/>
                <a:ea typeface="MS PGothic" pitchFamily="34" charset="-128"/>
                <a:cs typeface="+mn-cs"/>
              </a:defRPr>
            </a:lvl7pPr>
            <a:lvl8pPr marL="3200400" algn="l" defTabSz="914400" rtl="0" eaLnBrk="1" latinLnBrk="0" hangingPunct="1">
              <a:defRPr kern="1200">
                <a:solidFill>
                  <a:schemeClr val="tx1"/>
                </a:solidFill>
                <a:latin typeface="Georgia" pitchFamily="18" charset="0"/>
                <a:ea typeface="MS PGothic" pitchFamily="34" charset="-128"/>
                <a:cs typeface="+mn-cs"/>
              </a:defRPr>
            </a:lvl8pPr>
            <a:lvl9pPr marL="3657600" algn="l" defTabSz="914400" rtl="0" eaLnBrk="1" latinLnBrk="0" hangingPunct="1">
              <a:defRPr kern="1200">
                <a:solidFill>
                  <a:schemeClr val="tx1"/>
                </a:solidFill>
                <a:latin typeface="Georgia" pitchFamily="18" charset="0"/>
                <a:ea typeface="MS PGothic" pitchFamily="34" charset="-128"/>
                <a:cs typeface="+mn-cs"/>
              </a:defRPr>
            </a:lvl9pPr>
          </a:lstStyle>
          <a:p>
            <a:pPr>
              <a:defRPr/>
            </a:pPr>
            <a:endParaRPr lang="en-US" dirty="0"/>
          </a:p>
        </p:txBody>
      </p:sp>
    </p:spTree>
    <p:extLst>
      <p:ext uri="{BB962C8B-B14F-4D97-AF65-F5344CB8AC3E}">
        <p14:creationId xmlns:p14="http://schemas.microsoft.com/office/powerpoint/2010/main" val="2020313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Snip Single Corner Rectangle 8"/>
          <p:cNvSpPr>
            <a:spLocks/>
          </p:cNvSpPr>
          <p:nvPr/>
        </p:nvSpPr>
        <p:spPr bwMode="auto">
          <a:xfrm>
            <a:off x="381000" y="381000"/>
            <a:ext cx="8343900" cy="5981700"/>
          </a:xfrm>
          <a:custGeom>
            <a:avLst/>
            <a:gdLst>
              <a:gd name="T0" fmla="*/ 0 w 8343900"/>
              <a:gd name="T1" fmla="*/ 0 h 5981700"/>
              <a:gd name="T2" fmla="*/ 7346930 w 8343900"/>
              <a:gd name="T3" fmla="*/ 0 h 5981700"/>
              <a:gd name="T4" fmla="*/ 8343900 w 8343900"/>
              <a:gd name="T5" fmla="*/ 996970 h 5981700"/>
              <a:gd name="T6" fmla="*/ 8343900 w 8343900"/>
              <a:gd name="T7" fmla="*/ 5981700 h 5981700"/>
              <a:gd name="T8" fmla="*/ 0 w 8343900"/>
              <a:gd name="T9" fmla="*/ 5981700 h 5981700"/>
              <a:gd name="T10" fmla="*/ 0 w 8343900"/>
              <a:gd name="T11" fmla="*/ 0 h 598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43900" h="5981700">
                <a:moveTo>
                  <a:pt x="0" y="0"/>
                </a:moveTo>
                <a:lnTo>
                  <a:pt x="7346930" y="0"/>
                </a:lnTo>
                <a:lnTo>
                  <a:pt x="8343900" y="996970"/>
                </a:lnTo>
                <a:lnTo>
                  <a:pt x="8343900" y="5981700"/>
                </a:lnTo>
                <a:lnTo>
                  <a:pt x="0" y="5981700"/>
                </a:lnTo>
                <a:lnTo>
                  <a:pt x="0" y="0"/>
                </a:lnTo>
                <a:close/>
              </a:path>
            </a:pathLst>
          </a:custGeom>
          <a:gradFill rotWithShape="1">
            <a:gsLst>
              <a:gs pos="0">
                <a:srgbClr val="7B0000"/>
              </a:gs>
              <a:gs pos="70000">
                <a:srgbClr val="B70000"/>
              </a:gs>
              <a:gs pos="100000">
                <a:srgbClr val="B70000"/>
              </a:gs>
            </a:gsLst>
            <a:lin ang="17700000"/>
          </a:gradFill>
          <a:ln>
            <a:noFill/>
          </a:ln>
          <a:effectLst>
            <a:outerShdw blurRad="76200" dist="25400" dir="4799952" algn="tl" rotWithShape="0">
              <a:srgbClr val="000000">
                <a:alpha val="21999"/>
              </a:srgbClr>
            </a:outerShdw>
          </a:effectLst>
          <a:extLst>
            <a:ext uri="{91240B29-F687-4F45-9708-019B960494DF}">
              <a14:hiddenLine xmlns:a14="http://schemas.microsoft.com/office/drawing/2010/main" w="3175" cap="flat" cmpd="sng">
                <a:solidFill>
                  <a:srgbClr val="000000"/>
                </a:solidFill>
                <a:prstDash val="solid"/>
                <a:round/>
                <a:headEnd/>
                <a:tailEnd/>
              </a14:hiddenLine>
            </a:ext>
          </a:extLst>
        </p:spPr>
        <p:txBody>
          <a:bodyPr anchor="ctr"/>
          <a:lstStyle/>
          <a:p>
            <a:endParaRPr lang="en-US"/>
          </a:p>
        </p:txBody>
      </p:sp>
      <p:sp>
        <p:nvSpPr>
          <p:cNvPr id="2" name="Title 1"/>
          <p:cNvSpPr>
            <a:spLocks noGrp="1"/>
          </p:cNvSpPr>
          <p:nvPr>
            <p:ph type="ctrTitle"/>
          </p:nvPr>
        </p:nvSpPr>
        <p:spPr>
          <a:xfrm>
            <a:off x="685800" y="2130425"/>
            <a:ext cx="7772400" cy="1470025"/>
          </a:xfrm>
        </p:spPr>
        <p:txBody>
          <a:bodyPr/>
          <a:lstStyle>
            <a:lvl1pPr>
              <a:defRPr sz="4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1250"/>
            <a:ext cx="6400800" cy="17526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225515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stStyle>
          <a:p>
            <a:pPr lvl="0"/>
            <a:r>
              <a:rPr lang="en-US" smtClean="0"/>
              <a:t>Click to edit Master text styles</a:t>
            </a:r>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8677733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3437517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ctr">
              <a:defRPr sz="3000" b="0" i="0" kern="1200" cap="all" spc="40"/>
            </a:lvl1pPr>
          </a:lstStyle>
          <a:p>
            <a:r>
              <a:rPr lang="en-US" smtClean="0"/>
              <a:t>Click to edit Master title style</a:t>
            </a:r>
            <a:endParaRPr lang="en-US" dirty="0"/>
          </a:p>
        </p:txBody>
      </p:sp>
      <p:sp>
        <p:nvSpPr>
          <p:cNvPr id="3" name="Text Placeholder 2"/>
          <p:cNvSpPr>
            <a:spLocks noGrp="1"/>
          </p:cNvSpPr>
          <p:nvPr>
            <p:ph type="body" idx="1"/>
          </p:nvPr>
        </p:nvSpPr>
        <p:spPr>
          <a:xfrm>
            <a:off x="722313" y="2830513"/>
            <a:ext cx="7772400" cy="1500187"/>
          </a:xfrm>
        </p:spPr>
        <p:txBody>
          <a:bodyPr anchor="b">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12360186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84700" y="1714500"/>
            <a:ext cx="0" cy="4411663"/>
          </a:xfrm>
          <a:prstGeom prst="line">
            <a:avLst/>
          </a:prstGeom>
          <a:ln w="6350" cmpd="sng">
            <a:solidFill>
              <a:srgbClr val="CAC29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3900" y="1714500"/>
            <a:ext cx="3632200" cy="4411663"/>
          </a:xfrm>
        </p:spPr>
        <p:txBody>
          <a:bodyPr/>
          <a:lstStyle>
            <a:lvl1pPr marL="182880" indent="-182880">
              <a:defRPr sz="2200"/>
            </a:lvl1pPr>
            <a:lvl2pPr marL="548640" indent="-182880">
              <a:spcBef>
                <a:spcPts val="1080"/>
              </a:spcBef>
              <a:buClr>
                <a:srgbClr val="B70000"/>
              </a:buClr>
              <a:defRPr sz="2000"/>
            </a:lvl2pPr>
            <a:lvl3pPr marL="822960" indent="-182880">
              <a:spcBef>
                <a:spcPts val="1032"/>
              </a:spcBef>
              <a:defRPr sz="1800"/>
            </a:lvl3pPr>
            <a:lvl4pPr marL="1143000" indent="-182880">
              <a:spcBef>
                <a:spcPts val="984"/>
              </a:spcBef>
              <a:defRPr sz="1700"/>
            </a:lvl4pPr>
            <a:lvl5pPr marL="1417320" indent="-137160">
              <a:spcBef>
                <a:spcPts val="984"/>
              </a:spcBef>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13300" y="1714500"/>
            <a:ext cx="3619500" cy="4411663"/>
          </a:xfrm>
        </p:spPr>
        <p:txBody>
          <a:bodyPr/>
          <a:lstStyle>
            <a:lvl1pPr marL="182880" indent="-182880">
              <a:defRPr sz="2200"/>
            </a:lvl1pPr>
            <a:lvl2pPr marL="548640" indent="-182880">
              <a:spcBef>
                <a:spcPts val="1080"/>
              </a:spcBef>
              <a:defRPr sz="2000"/>
            </a:lvl2pPr>
            <a:lvl3pPr marL="822960" indent="-182880">
              <a:spcBef>
                <a:spcPts val="1032"/>
              </a:spcBef>
              <a:defRPr sz="1800"/>
            </a:lvl3pPr>
            <a:lvl4pPr marL="1143000" indent="-182880">
              <a:spcBef>
                <a:spcPts val="1008"/>
              </a:spcBef>
              <a:defRPr sz="1700"/>
            </a:lvl4pPr>
            <a:lvl5pPr marL="1417320" indent="-137160">
              <a:spcBef>
                <a:spcPts val="1008"/>
              </a:spcBef>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2268204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584700" y="1714500"/>
            <a:ext cx="0" cy="4411663"/>
          </a:xfrm>
          <a:prstGeom prst="line">
            <a:avLst/>
          </a:prstGeom>
          <a:ln w="6350" cmpd="sng">
            <a:solidFill>
              <a:srgbClr val="CAC29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3900" y="1714499"/>
            <a:ext cx="3632200" cy="571501"/>
          </a:xfrm>
        </p:spPr>
        <p:txBody>
          <a:bodyPr>
            <a:normAutofit/>
          </a:bodyPr>
          <a:lstStyle>
            <a:lvl1pPr marL="0" indent="0">
              <a:buNone/>
              <a:defRPr sz="1800" b="1">
                <a:solidFill>
                  <a:srgbClr val="B7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286001"/>
            <a:ext cx="3632200" cy="3840162"/>
          </a:xfrm>
        </p:spPr>
        <p:txBody>
          <a:bodyPr/>
          <a:lstStyle>
            <a:lvl1pPr marL="182880" indent="-182880">
              <a:spcBef>
                <a:spcPts val="1032"/>
              </a:spcBef>
              <a:defRPr sz="1800" baseline="0"/>
            </a:lvl1pPr>
            <a:lvl2pPr marL="502920" indent="-182880">
              <a:spcBef>
                <a:spcPts val="1008"/>
              </a:spcBef>
              <a:defRPr sz="1700" baseline="0"/>
            </a:lvl2pPr>
            <a:lvl3pPr marL="822960" indent="-182880">
              <a:spcBef>
                <a:spcPts val="960"/>
              </a:spcBef>
              <a:defRPr sz="1600"/>
            </a:lvl3pPr>
            <a:lvl4pPr marL="1097280" indent="-182880">
              <a:spcBef>
                <a:spcPts val="960"/>
              </a:spcBef>
              <a:defRPr sz="1600"/>
            </a:lvl4pPr>
            <a:lvl5pPr marL="1371600" indent="-182880">
              <a:spcBef>
                <a:spcPts val="960"/>
              </a:spcBef>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7900" y="1714499"/>
            <a:ext cx="3683000" cy="571502"/>
          </a:xfrm>
        </p:spPr>
        <p:txBody>
          <a:bodyPr>
            <a:normAutofit/>
          </a:bodyPr>
          <a:lstStyle>
            <a:lvl1pPr marL="0" indent="0">
              <a:buNone/>
              <a:defRPr sz="1800" b="1">
                <a:solidFill>
                  <a:srgbClr val="B7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7900" y="2286001"/>
            <a:ext cx="3683000" cy="3840161"/>
          </a:xfrm>
        </p:spPr>
        <p:txBody>
          <a:bodyPr/>
          <a:lstStyle>
            <a:lvl1pPr marL="182880" indent="-182880">
              <a:spcBef>
                <a:spcPts val="1032"/>
              </a:spcBef>
              <a:defRPr sz="1800"/>
            </a:lvl1pPr>
            <a:lvl2pPr marL="502920" indent="-182880">
              <a:spcBef>
                <a:spcPts val="984"/>
              </a:spcBef>
              <a:defRPr sz="1600"/>
            </a:lvl2pPr>
            <a:lvl3pPr marL="822960" indent="-182880">
              <a:spcBef>
                <a:spcPts val="984"/>
              </a:spcBef>
              <a:defRPr sz="1600"/>
            </a:lvl3pPr>
            <a:lvl4pPr marL="1143000" indent="-182880">
              <a:spcBef>
                <a:spcPts val="984"/>
              </a:spcBef>
              <a:defRPr sz="1600"/>
            </a:lvl4pPr>
            <a:lvl5pPr marL="1371600" indent="-182880">
              <a:spcBef>
                <a:spcPts val="984"/>
              </a:spcBef>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0"/>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17044209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1509867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bg2"/>
          </a:fgClr>
          <a:bgClr>
            <a:srgbClr val="D8CFA7"/>
          </a:bgClr>
        </a:pattFill>
        <a:effectLst/>
      </p:bgPr>
    </p:bg>
    <p:spTree>
      <p:nvGrpSpPr>
        <p:cNvPr id="1" name=""/>
        <p:cNvGrpSpPr/>
        <p:nvPr/>
      </p:nvGrpSpPr>
      <p:grpSpPr>
        <a:xfrm>
          <a:off x="0" y="0"/>
          <a:ext cx="0" cy="0"/>
          <a:chOff x="0" y="0"/>
          <a:chExt cx="0" cy="0"/>
        </a:xfrm>
      </p:grpSpPr>
      <p:pic>
        <p:nvPicPr>
          <p:cNvPr id="1026" name="Picture 2" descr="Q:\Public Affairs\ART\LOGOS\UW_Madison_LOGOS\2011 UW logos PRINT\UWCrest_4c.png"/>
          <p:cNvPicPr>
            <a:picLocks noChangeAspect="1" noChangeArrowheads="1"/>
          </p:cNvPicPr>
          <p:nvPr userDrawn="1"/>
        </p:nvPicPr>
        <p:blipFill>
          <a:blip r:embed="rId14"/>
          <a:srcRect/>
          <a:stretch>
            <a:fillRect/>
          </a:stretch>
        </p:blipFill>
        <p:spPr bwMode="auto">
          <a:xfrm>
            <a:off x="8297943" y="71024"/>
            <a:ext cx="808351" cy="1062271"/>
          </a:xfrm>
          <a:prstGeom prst="rect">
            <a:avLst/>
          </a:prstGeom>
          <a:noFill/>
        </p:spPr>
      </p:pic>
      <p:sp>
        <p:nvSpPr>
          <p:cNvPr id="62" name="Snip Single Corner Rectangle 61"/>
          <p:cNvSpPr>
            <a:spLocks/>
          </p:cNvSpPr>
          <p:nvPr/>
        </p:nvSpPr>
        <p:spPr bwMode="auto">
          <a:xfrm>
            <a:off x="381000" y="381000"/>
            <a:ext cx="8343900" cy="5981700"/>
          </a:xfrm>
          <a:custGeom>
            <a:avLst/>
            <a:gdLst>
              <a:gd name="T0" fmla="*/ 0 w 8343900"/>
              <a:gd name="T1" fmla="*/ 0 h 5981700"/>
              <a:gd name="T2" fmla="*/ 7346930 w 8343900"/>
              <a:gd name="T3" fmla="*/ 0 h 5981700"/>
              <a:gd name="T4" fmla="*/ 8343900 w 8343900"/>
              <a:gd name="T5" fmla="*/ 996970 h 5981700"/>
              <a:gd name="T6" fmla="*/ 8343900 w 8343900"/>
              <a:gd name="T7" fmla="*/ 5981700 h 5981700"/>
              <a:gd name="T8" fmla="*/ 0 w 8343900"/>
              <a:gd name="T9" fmla="*/ 5981700 h 5981700"/>
              <a:gd name="T10" fmla="*/ 0 w 8343900"/>
              <a:gd name="T11" fmla="*/ 0 h 598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43900" h="5981700">
                <a:moveTo>
                  <a:pt x="0" y="0"/>
                </a:moveTo>
                <a:lnTo>
                  <a:pt x="7346930" y="0"/>
                </a:lnTo>
                <a:lnTo>
                  <a:pt x="8343900" y="996970"/>
                </a:lnTo>
                <a:lnTo>
                  <a:pt x="8343900" y="5981700"/>
                </a:lnTo>
                <a:lnTo>
                  <a:pt x="0" y="5981700"/>
                </a:lnTo>
                <a:lnTo>
                  <a:pt x="0" y="0"/>
                </a:lnTo>
                <a:close/>
              </a:path>
            </a:pathLst>
          </a:custGeom>
          <a:solidFill>
            <a:srgbClr val="FFFFFF"/>
          </a:solidFill>
          <a:ln w="3175" cap="flat" cmpd="sng">
            <a:solidFill>
              <a:srgbClr val="D8CFA7"/>
            </a:solidFill>
            <a:prstDash val="solid"/>
            <a:round/>
            <a:headEnd/>
            <a:tailEnd/>
          </a:ln>
          <a:effectLst>
            <a:outerShdw blurRad="76200" dist="25400" dir="4799952" algn="tl" rotWithShape="0">
              <a:srgbClr val="000000">
                <a:alpha val="21999"/>
              </a:srgbClr>
            </a:outerShdw>
          </a:effectLst>
        </p:spPr>
        <p:txBody>
          <a:bodyPr anchor="ctr"/>
          <a:lstStyle/>
          <a:p>
            <a:endParaRPr lang="en-US"/>
          </a:p>
        </p:txBody>
      </p:sp>
      <p:sp>
        <p:nvSpPr>
          <p:cNvPr id="2" name="Title Placeholder 1"/>
          <p:cNvSpPr>
            <a:spLocks noGrp="1"/>
          </p:cNvSpPr>
          <p:nvPr>
            <p:ph type="title"/>
          </p:nvPr>
        </p:nvSpPr>
        <p:spPr>
          <a:xfrm>
            <a:off x="381000" y="758825"/>
            <a:ext cx="8331200" cy="125095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736600" y="1727200"/>
            <a:ext cx="76454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 - UNIVERSITY OF WISCONSIN</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67" r:id="rId2"/>
    <p:sldLayoutId id="2147483676" r:id="rId3"/>
    <p:sldLayoutId id="2147483668" r:id="rId4"/>
    <p:sldLayoutId id="2147483669" r:id="rId5"/>
    <p:sldLayoutId id="2147483670" r:id="rId6"/>
    <p:sldLayoutId id="2147483677" r:id="rId7"/>
    <p:sldLayoutId id="2147483678" r:id="rId8"/>
    <p:sldLayoutId id="2147483671" r:id="rId9"/>
    <p:sldLayoutId id="2147483672" r:id="rId10"/>
    <p:sldLayoutId id="2147483673" r:id="rId11"/>
    <p:sldLayoutId id="2147483674" r:id="rId1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800" kern="1200">
          <a:solidFill>
            <a:srgbClr val="B70000"/>
          </a:solidFill>
          <a:effectLst>
            <a:outerShdw blurRad="57150" dist="25400" dir="2700000" algn="tl" rotWithShape="0">
              <a:srgbClr val="000000">
                <a:alpha val="30000"/>
              </a:srgbClr>
            </a:outerShdw>
          </a:effectLst>
          <a:latin typeface="+mj-lt"/>
          <a:ea typeface="MS PGothic" pitchFamily="34" charset="-128"/>
          <a:cs typeface="+mj-cs"/>
        </a:defRPr>
      </a:lvl1pPr>
      <a:lvl2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2pPr>
      <a:lvl3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3pPr>
      <a:lvl4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4pPr>
      <a:lvl5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5pPr>
      <a:lvl6pPr marL="4572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6pPr>
      <a:lvl7pPr marL="9144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7pPr>
      <a:lvl8pPr marL="13716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8pPr>
      <a:lvl9pPr marL="18288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cdc.train.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amanda.weiss@slh.wisc.edu" TargetMode="External"/><Relationship Id="rId2" Type="http://schemas.openxmlformats.org/officeDocument/2006/relationships/hyperlink" Target="mailto:erin.bowles@slh.wisc.ed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asm.org/images/PSAB/Sentinel-Clinical-Laboratory-Definition_2013.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asm.org/index.php/guidelines/sentinel-guidelin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2206"/>
            <a:ext cx="8069317" cy="1250950"/>
          </a:xfrm>
        </p:spPr>
        <p:txBody>
          <a:bodyPr>
            <a:no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Microbiology Technology </a:t>
            </a:r>
            <a:br>
              <a:rPr lang="en-US" sz="4800" b="1" dirty="0" smtClean="0">
                <a:effectLst/>
                <a:latin typeface="Tahoma" panose="020B0604030504040204" pitchFamily="34" charset="0"/>
                <a:ea typeface="Tahoma" panose="020B0604030504040204" pitchFamily="34" charset="0"/>
                <a:cs typeface="Tahoma" panose="020B0604030504040204" pitchFamily="34" charset="0"/>
              </a:rPr>
            </a:br>
            <a:r>
              <a:rPr lang="en-US" sz="4800" b="1" dirty="0" smtClean="0">
                <a:effectLst/>
                <a:latin typeface="Tahoma" panose="020B0604030504040204" pitchFamily="34" charset="0"/>
                <a:ea typeface="Tahoma" panose="020B0604030504040204" pitchFamily="34" charset="0"/>
                <a:cs typeface="Tahoma" panose="020B0604030504040204" pitchFamily="34" charset="0"/>
              </a:rPr>
              <a:t>Advancements</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51792" y="1915070"/>
            <a:ext cx="8173107" cy="4328076"/>
          </a:xfrm>
        </p:spPr>
        <p:txBody>
          <a:bodyPr/>
          <a:lstStyle/>
          <a:p>
            <a:pPr marL="457200" lvl="0" indent="-45720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YES</a:t>
            </a:r>
            <a:r>
              <a:rPr lang="en-US" dirty="0">
                <a:latin typeface="Tahoma" panose="020B0604030504040204" pitchFamily="34" charset="0"/>
                <a:ea typeface="Tahoma" panose="020B0604030504040204" pitchFamily="34" charset="0"/>
                <a:cs typeface="Tahoma" panose="020B0604030504040204" pitchFamily="34" charset="0"/>
              </a:rPr>
              <a:t> - Few manual </a:t>
            </a:r>
            <a:r>
              <a:rPr lang="en-US" dirty="0" err="1">
                <a:latin typeface="Tahoma" panose="020B0604030504040204" pitchFamily="34" charset="0"/>
                <a:ea typeface="Tahoma" panose="020B0604030504040204" pitchFamily="34" charset="0"/>
                <a:cs typeface="Tahoma" panose="020B0604030504040204" pitchFamily="34" charset="0"/>
              </a:rPr>
              <a:t>biochemicals</a:t>
            </a:r>
            <a:r>
              <a:rPr lang="en-US" dirty="0">
                <a:latin typeface="Tahoma" panose="020B0604030504040204" pitchFamily="34" charset="0"/>
                <a:ea typeface="Tahoma" panose="020B0604030504040204" pitchFamily="34" charset="0"/>
                <a:cs typeface="Tahoma" panose="020B0604030504040204" pitchFamily="34" charset="0"/>
              </a:rPr>
              <a:t> are </a:t>
            </a:r>
            <a:r>
              <a:rPr lang="en-US" dirty="0" smtClean="0">
                <a:latin typeface="Tahoma" panose="020B0604030504040204" pitchFamily="34" charset="0"/>
                <a:ea typeface="Tahoma" panose="020B0604030504040204" pitchFamily="34" charset="0"/>
                <a:cs typeface="Tahoma" panose="020B0604030504040204" pitchFamily="34" charset="0"/>
              </a:rPr>
              <a:t>used by Sentinel Clinical Laboratories (SCL) </a:t>
            </a:r>
          </a:p>
          <a:p>
            <a:pPr marL="457200" lvl="0" indent="-457200">
              <a:buFont typeface="Arial" panose="020B0604020202020204" pitchFamily="34" charset="0"/>
              <a:buChar char="•"/>
            </a:pPr>
            <a:r>
              <a:rPr lang="en-US" b="1" dirty="0" smtClean="0">
                <a:latin typeface="Tahoma" panose="020B0604030504040204" pitchFamily="34" charset="0"/>
                <a:ea typeface="Tahoma" panose="020B0604030504040204" pitchFamily="34" charset="0"/>
                <a:cs typeface="Tahoma" panose="020B0604030504040204" pitchFamily="34" charset="0"/>
              </a:rPr>
              <a:t>YES</a:t>
            </a:r>
            <a:r>
              <a:rPr lang="en-US" dirty="0" smtClean="0">
                <a:latin typeface="Tahoma" panose="020B0604030504040204" pitchFamily="34" charset="0"/>
                <a:ea typeface="Tahoma" panose="020B0604030504040204" pitchFamily="34" charset="0"/>
                <a:cs typeface="Tahoma" panose="020B0604030504040204" pitchFamily="34" charset="0"/>
              </a:rPr>
              <a:t> – Automated ID systems are the go to method for organism identification for many SCL</a:t>
            </a:r>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b="1" dirty="0" smtClean="0">
                <a:latin typeface="Tahoma" panose="020B0604030504040204" pitchFamily="34" charset="0"/>
                <a:ea typeface="Tahoma" panose="020B0604030504040204" pitchFamily="34" charset="0"/>
                <a:cs typeface="Tahoma" panose="020B0604030504040204" pitchFamily="34" charset="0"/>
              </a:rPr>
              <a:t>YES</a:t>
            </a:r>
            <a:r>
              <a:rPr lang="en-US" dirty="0" smtClean="0">
                <a:latin typeface="Tahoma" panose="020B0604030504040204" pitchFamily="34" charset="0"/>
                <a:ea typeface="Tahoma" panose="020B0604030504040204" pitchFamily="34" charset="0"/>
                <a:cs typeface="Tahoma" panose="020B0604030504040204" pitchFamily="34" charset="0"/>
              </a:rPr>
              <a:t> – Some SCL are using other methods to identify organisms (e.g.. </a:t>
            </a:r>
            <a:r>
              <a:rPr lang="en-US" dirty="0" err="1" smtClean="0">
                <a:latin typeface="Tahoma" panose="020B0604030504040204" pitchFamily="34" charset="0"/>
                <a:ea typeface="Tahoma" panose="020B0604030504040204" pitchFamily="34" charset="0"/>
                <a:cs typeface="Tahoma" panose="020B0604030504040204" pitchFamily="34" charset="0"/>
              </a:rPr>
              <a:t>Maldi</a:t>
            </a:r>
            <a:r>
              <a:rPr lang="en-US" dirty="0" smtClean="0">
                <a:latin typeface="Tahoma" panose="020B0604030504040204" pitchFamily="34" charset="0"/>
                <a:ea typeface="Tahoma" panose="020B0604030504040204" pitchFamily="34" charset="0"/>
                <a:cs typeface="Tahoma" panose="020B0604030504040204" pitchFamily="34" charset="0"/>
              </a:rPr>
              <a:t>-TOF, sequencing)</a:t>
            </a:r>
          </a:p>
          <a:p>
            <a:pPr marL="457200" indent="-457200">
              <a:buFont typeface="Arial" panose="020B0604020202020204" pitchFamily="34" charset="0"/>
              <a:buChar char="•"/>
            </a:pP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NO – SCL should identify BT agents</a:t>
            </a:r>
          </a:p>
          <a:p>
            <a:pPr marL="457200" indent="-457200">
              <a:buFont typeface="Arial" panose="020B0604020202020204" pitchFamily="34" charset="0"/>
              <a:buChar char="•"/>
            </a:pP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YES – SCL should rule-out BT agents</a:t>
            </a:r>
          </a:p>
          <a:p>
            <a:pPr marL="1200150" lvl="1" indent="-457200">
              <a:buFont typeface="Arial" panose="020B0604020202020204" pitchFamily="34" charset="0"/>
              <a:buChar char="•"/>
            </a:pP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Perform only on human clinical specimens</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4" name="Footer Placeholder 3"/>
          <p:cNvSpPr>
            <a:spLocks noGrp="1"/>
          </p:cNvSpPr>
          <p:nvPr>
            <p:ph type="ftr" sz="quarter" idx="3"/>
          </p:nvPr>
        </p:nvSpPr>
        <p:spPr/>
        <p:txBody>
          <a:bodyPr/>
          <a:lstStyle/>
          <a:p>
            <a:pPr>
              <a:defRPr/>
            </a:pPr>
            <a:fld id="{4BE12C0C-4953-4FC7-AE31-CDE429408C2E}" type="slidenum">
              <a:rPr lang="en-US" sz="1800" smtClean="0"/>
              <a:t>10</a:t>
            </a:fld>
            <a:r>
              <a:rPr lang="en-US" dirty="0" smtClean="0"/>
              <a:t>			WISCONSIN STATE LABORATORY OF HYGIENE - UNIVERSITY OF WISCONSIN</a:t>
            </a:r>
            <a:endParaRPr lang="en-US" dirty="0"/>
          </a:p>
        </p:txBody>
      </p:sp>
    </p:spTree>
    <p:extLst>
      <p:ext uri="{BB962C8B-B14F-4D97-AF65-F5344CB8AC3E}">
        <p14:creationId xmlns:p14="http://schemas.microsoft.com/office/powerpoint/2010/main" val="3929472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4360"/>
            <a:ext cx="833120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Changes to Protocols</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04497" y="1080813"/>
            <a:ext cx="8087709" cy="5272689"/>
          </a:xfrm>
        </p:spPr>
        <p:txBody>
          <a:bodyPr/>
          <a:lstStyle/>
          <a:p>
            <a:pPr marL="457200" indent="-457200">
              <a:buFont typeface="Arial" panose="020B0604020202020204" pitchFamily="34" charset="0"/>
              <a:buChar char="•"/>
            </a:pPr>
            <a:r>
              <a:rPr lang="en-US" sz="2600" dirty="0" smtClean="0">
                <a:latin typeface="Tahoma" panose="020B0604030504040204" pitchFamily="34" charset="0"/>
                <a:ea typeface="Tahoma" panose="020B0604030504040204" pitchFamily="34" charset="0"/>
                <a:cs typeface="Tahoma" panose="020B0604030504040204" pitchFamily="34" charset="0"/>
              </a:rPr>
              <a:t>Biosafety Levels changed to match </a:t>
            </a:r>
            <a:r>
              <a:rPr lang="en-US" sz="2600" i="1" dirty="0" smtClean="0">
                <a:latin typeface="Tahoma" panose="020B0604030504040204" pitchFamily="34" charset="0"/>
                <a:ea typeface="Tahoma" panose="020B0604030504040204" pitchFamily="34" charset="0"/>
                <a:cs typeface="Tahoma" panose="020B0604030504040204" pitchFamily="34" charset="0"/>
              </a:rPr>
              <a:t>“Biosafety in Microbiological and Biomedical Laboratories” </a:t>
            </a:r>
            <a:r>
              <a:rPr lang="en-US" sz="2600" dirty="0" smtClean="0">
                <a:latin typeface="Tahoma" panose="020B0604030504040204" pitchFamily="34" charset="0"/>
                <a:ea typeface="Tahoma" panose="020B0604030504040204" pitchFamily="34" charset="0"/>
                <a:cs typeface="Tahoma" panose="020B0604030504040204" pitchFamily="34" charset="0"/>
              </a:rPr>
              <a:t>(BMBL) and some changes to rule-out </a:t>
            </a:r>
            <a:r>
              <a:rPr lang="en-US" sz="2600" dirty="0" err="1" smtClean="0">
                <a:latin typeface="Tahoma" panose="020B0604030504040204" pitchFamily="34" charset="0"/>
                <a:ea typeface="Tahoma" panose="020B0604030504040204" pitchFamily="34" charset="0"/>
                <a:cs typeface="Tahoma" panose="020B0604030504040204" pitchFamily="34" charset="0"/>
              </a:rPr>
              <a:t>biochemicals</a:t>
            </a:r>
            <a:r>
              <a:rPr lang="en-US" sz="2600" dirty="0" smtClean="0">
                <a:latin typeface="Tahoma" panose="020B0604030504040204" pitchFamily="34" charset="0"/>
                <a:ea typeface="Tahoma" panose="020B0604030504040204" pitchFamily="34" charset="0"/>
                <a:cs typeface="Tahoma" panose="020B0604030504040204" pitchFamily="34" charset="0"/>
              </a:rPr>
              <a:t>.</a:t>
            </a:r>
          </a:p>
          <a:p>
            <a:pPr marL="914400" lvl="1" indent="-457200">
              <a:buFont typeface="Arial" panose="020B0604020202020204" pitchFamily="34" charset="0"/>
              <a:buChar char="•"/>
            </a:pPr>
            <a:r>
              <a:rPr lang="en-US" sz="2000" b="1" i="1" dirty="0" smtClean="0">
                <a:latin typeface="Tahoma" panose="020B0604030504040204" pitchFamily="34" charset="0"/>
                <a:ea typeface="Tahoma" panose="020B0604030504040204" pitchFamily="34" charset="0"/>
                <a:cs typeface="Tahoma" panose="020B0604030504040204" pitchFamily="34" charset="0"/>
              </a:rPr>
              <a:t>B. </a:t>
            </a:r>
            <a:r>
              <a:rPr lang="en-US" sz="2000" b="1" i="1" dirty="0" err="1" smtClean="0">
                <a:latin typeface="Tahoma" panose="020B0604030504040204" pitchFamily="34" charset="0"/>
                <a:ea typeface="Tahoma" panose="020B0604030504040204" pitchFamily="34" charset="0"/>
                <a:cs typeface="Tahoma" panose="020B0604030504040204" pitchFamily="34" charset="0"/>
              </a:rPr>
              <a:t>anthracis</a:t>
            </a:r>
            <a:r>
              <a:rPr lang="en-US" sz="2000" i="1" dirty="0" smtClean="0">
                <a:latin typeface="Tahoma" panose="020B0604030504040204" pitchFamily="34" charset="0"/>
                <a:ea typeface="Tahoma" panose="020B0604030504040204" pitchFamily="34" charset="0"/>
                <a:cs typeface="Tahoma" panose="020B0604030504040204" pitchFamily="34" charset="0"/>
              </a:rPr>
              <a:t> - </a:t>
            </a:r>
            <a:r>
              <a:rPr lang="en-US" sz="2000" dirty="0" smtClean="0">
                <a:latin typeface="Tahoma" panose="020B0604030504040204" pitchFamily="34" charset="0"/>
                <a:ea typeface="Tahoma" panose="020B0604030504040204" pitchFamily="34" charset="0"/>
                <a:cs typeface="Tahoma" panose="020B0604030504040204" pitchFamily="34" charset="0"/>
              </a:rPr>
              <a:t>BSL-2 unless working with high concentrations.</a:t>
            </a:r>
          </a:p>
          <a:p>
            <a:pPr marL="914400" lvl="1" indent="-457200">
              <a:buFont typeface="Arial" panose="020B0604020202020204" pitchFamily="34" charset="0"/>
              <a:buChar char="•"/>
            </a:pPr>
            <a:r>
              <a:rPr lang="en-US" sz="2000" b="1" i="1" dirty="0" err="1" smtClean="0">
                <a:latin typeface="Tahoma" panose="020B0604030504040204" pitchFamily="34" charset="0"/>
                <a:ea typeface="Tahoma" panose="020B0604030504040204" pitchFamily="34" charset="0"/>
                <a:cs typeface="Tahoma" panose="020B0604030504040204" pitchFamily="34" charset="0"/>
              </a:rPr>
              <a:t>Brucella</a:t>
            </a:r>
            <a:r>
              <a:rPr lang="en-US" sz="2000" b="1" dirty="0" smtClean="0">
                <a:latin typeface="Tahoma" panose="020B0604030504040204" pitchFamily="34" charset="0"/>
                <a:ea typeface="Tahoma" panose="020B0604030504040204" pitchFamily="34" charset="0"/>
                <a:cs typeface="Tahoma" panose="020B0604030504040204" pitchFamily="34" charset="0"/>
              </a:rPr>
              <a:t> spp. </a:t>
            </a:r>
            <a:r>
              <a:rPr lang="en-US" sz="2000" dirty="0" smtClean="0">
                <a:latin typeface="Tahoma" panose="020B0604030504040204" pitchFamily="34" charset="0"/>
                <a:ea typeface="Tahoma" panose="020B0604030504040204" pitchFamily="34" charset="0"/>
                <a:cs typeface="Tahoma" panose="020B0604030504040204" pitchFamily="34" charset="0"/>
              </a:rPr>
              <a:t>- BSL-3 (or BSL-2 with BSL-3 precautions)</a:t>
            </a:r>
          </a:p>
          <a:p>
            <a:pPr marL="914400" lvl="1" indent="-457200">
              <a:buFont typeface="Arial" panose="020B0604020202020204" pitchFamily="34" charset="0"/>
              <a:buChar char="•"/>
            </a:pPr>
            <a:r>
              <a:rPr lang="en-US" sz="2000" b="1" i="1" dirty="0" smtClean="0">
                <a:latin typeface="Tahoma" panose="020B0604030504040204" pitchFamily="34" charset="0"/>
                <a:ea typeface="Tahoma" panose="020B0604030504040204" pitchFamily="34" charset="0"/>
                <a:cs typeface="Tahoma" panose="020B0604030504040204" pitchFamily="34" charset="0"/>
              </a:rPr>
              <a:t>B. mallei</a:t>
            </a:r>
            <a:r>
              <a:rPr lang="en-US" sz="2000" b="1" dirty="0" smtClean="0">
                <a:latin typeface="Tahoma" panose="020B0604030504040204" pitchFamily="34" charset="0"/>
                <a:ea typeface="Tahoma" panose="020B0604030504040204" pitchFamily="34" charset="0"/>
                <a:cs typeface="Tahoma" panose="020B0604030504040204" pitchFamily="34" charset="0"/>
              </a:rPr>
              <a:t> and </a:t>
            </a:r>
            <a:r>
              <a:rPr lang="en-US" sz="2000" b="1" i="1" dirty="0" err="1" smtClean="0">
                <a:latin typeface="Tahoma" panose="020B0604030504040204" pitchFamily="34" charset="0"/>
                <a:ea typeface="Tahoma" panose="020B0604030504040204" pitchFamily="34" charset="0"/>
                <a:cs typeface="Tahoma" panose="020B0604030504040204" pitchFamily="34" charset="0"/>
              </a:rPr>
              <a:t>pseudomallei</a:t>
            </a:r>
            <a:r>
              <a:rPr lang="en-US" sz="2000" dirty="0" smtClean="0">
                <a:latin typeface="Tahoma" panose="020B0604030504040204" pitchFamily="34" charset="0"/>
                <a:ea typeface="Tahoma" panose="020B0604030504040204" pitchFamily="34" charset="0"/>
                <a:cs typeface="Tahoma" panose="020B0604030504040204" pitchFamily="34" charset="0"/>
              </a:rPr>
              <a:t>  - BSL-2 for specimen processing but BSL-3 (or BSL-2 with BSL-3 precautions) for follow-up culture work &amp; testing. Added susceptibility to amoxicillin-</a:t>
            </a:r>
            <a:r>
              <a:rPr lang="en-US" sz="2000" dirty="0" err="1" smtClean="0">
                <a:latin typeface="Tahoma" panose="020B0604030504040204" pitchFamily="34" charset="0"/>
                <a:ea typeface="Tahoma" panose="020B0604030504040204" pitchFamily="34" charset="0"/>
                <a:cs typeface="Tahoma" panose="020B0604030504040204" pitchFamily="34" charset="0"/>
              </a:rPr>
              <a:t>clavulanic</a:t>
            </a:r>
            <a:r>
              <a:rPr lang="en-US" sz="2000" dirty="0" smtClean="0">
                <a:latin typeface="Tahoma" panose="020B0604030504040204" pitchFamily="34" charset="0"/>
                <a:ea typeface="Tahoma" panose="020B0604030504040204" pitchFamily="34" charset="0"/>
                <a:cs typeface="Tahoma" panose="020B0604030504040204" pitchFamily="34" charset="0"/>
              </a:rPr>
              <a:t> acid and penicillin.  Changed no pigment to no violet pigment.</a:t>
            </a:r>
          </a:p>
          <a:p>
            <a:pPr marL="914400" lvl="1" indent="-457200">
              <a:buFont typeface="Arial" panose="020B0604020202020204" pitchFamily="34" charset="0"/>
              <a:buChar char="•"/>
            </a:pPr>
            <a:r>
              <a:rPr lang="en-US" sz="2000" b="1" dirty="0" smtClean="0">
                <a:latin typeface="Tahoma" panose="020B0604030504040204" pitchFamily="34" charset="0"/>
                <a:ea typeface="Tahoma" panose="020B0604030504040204" pitchFamily="34" charset="0"/>
                <a:cs typeface="Tahoma" panose="020B0604030504040204" pitchFamily="34" charset="0"/>
              </a:rPr>
              <a:t>F. </a:t>
            </a:r>
            <a:r>
              <a:rPr lang="en-US" sz="2000" b="1" dirty="0" err="1" smtClean="0">
                <a:latin typeface="Tahoma" panose="020B0604030504040204" pitchFamily="34" charset="0"/>
                <a:ea typeface="Tahoma" panose="020B0604030504040204" pitchFamily="34" charset="0"/>
                <a:cs typeface="Tahoma" panose="020B0604030504040204" pitchFamily="34" charset="0"/>
              </a:rPr>
              <a:t>tullarensis</a:t>
            </a:r>
            <a:r>
              <a:rPr lang="en-US" sz="2000" b="1" dirty="0" smtClean="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BSL-3 (or BSL-2 with BSL-3 precautions</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Removed urease from rule-out test algorithm.</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pPr>
            <a:r>
              <a:rPr lang="en-US" sz="2000" b="1" i="1" dirty="0" smtClean="0">
                <a:latin typeface="Tahoma" panose="020B0604030504040204" pitchFamily="34" charset="0"/>
                <a:ea typeface="Tahoma" panose="020B0604030504040204" pitchFamily="34" charset="0"/>
                <a:cs typeface="Tahoma" panose="020B0604030504040204" pitchFamily="34" charset="0"/>
              </a:rPr>
              <a:t>Y. </a:t>
            </a:r>
            <a:r>
              <a:rPr lang="en-US" sz="2000" b="1" i="1" dirty="0" err="1" smtClean="0">
                <a:latin typeface="Tahoma" panose="020B0604030504040204" pitchFamily="34" charset="0"/>
                <a:ea typeface="Tahoma" panose="020B0604030504040204" pitchFamily="34" charset="0"/>
                <a:cs typeface="Tahoma" panose="020B0604030504040204" pitchFamily="34" charset="0"/>
              </a:rPr>
              <a:t>Pestis</a:t>
            </a:r>
            <a:r>
              <a:rPr lang="en-US" sz="2000" b="1" i="1" dirty="0" smtClean="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 BSL-2. Removed description of colonies as “fried egg” or “hammered copper” appearance.  Growth slower at 37</a:t>
            </a:r>
            <a:r>
              <a:rPr lang="en-US" sz="2000" baseline="30000" dirty="0" smtClean="0">
                <a:latin typeface="Tahoma" panose="020B0604030504040204" pitchFamily="34" charset="0"/>
                <a:ea typeface="Tahoma" panose="020B0604030504040204" pitchFamily="34" charset="0"/>
                <a:cs typeface="Tahoma" panose="020B0604030504040204" pitchFamily="34" charset="0"/>
              </a:rPr>
              <a:t>◦</a:t>
            </a:r>
            <a:r>
              <a:rPr lang="en-US" sz="2000" dirty="0" smtClean="0">
                <a:latin typeface="Tahoma" panose="020B0604030504040204" pitchFamily="34" charset="0"/>
                <a:ea typeface="Tahoma" panose="020B0604030504040204" pitchFamily="34" charset="0"/>
                <a:cs typeface="Tahoma" panose="020B0604030504040204" pitchFamily="34" charset="0"/>
              </a:rPr>
              <a:t> than 25</a:t>
            </a:r>
            <a:r>
              <a:rPr lang="en-US" sz="2000" baseline="30000" dirty="0" smtClean="0">
                <a:latin typeface="Tahoma" panose="020B0604030504040204" pitchFamily="34" charset="0"/>
                <a:ea typeface="Tahoma" panose="020B0604030504040204" pitchFamily="34" charset="0"/>
                <a:cs typeface="Tahoma" panose="020B0604030504040204" pitchFamily="34" charset="0"/>
              </a:rPr>
              <a:t>◦</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8945848D-207C-4D26-A2F2-447DA87CEC89}" type="slidenum">
              <a:rPr lang="en-US" sz="1800" smtClean="0"/>
              <a:t>11</a:t>
            </a:fld>
            <a:r>
              <a:rPr lang="en-US" dirty="0" smtClean="0"/>
              <a:t>			WISCONSIN STATE LABORATORY OF HYGIENE - UNIVERSITY OF WISCONSIN</a:t>
            </a:r>
            <a:endParaRPr lang="en-US" dirty="0"/>
          </a:p>
        </p:txBody>
      </p:sp>
    </p:spTree>
    <p:extLst>
      <p:ext uri="{BB962C8B-B14F-4D97-AF65-F5344CB8AC3E}">
        <p14:creationId xmlns:p14="http://schemas.microsoft.com/office/powerpoint/2010/main" val="3253620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78330"/>
            <a:ext cx="8331200" cy="940567"/>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Revised Materials</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51793" y="1418898"/>
            <a:ext cx="8008883" cy="4840012"/>
          </a:xfrm>
        </p:spPr>
        <p:txBody>
          <a:bodyPr/>
          <a:lstStyle/>
          <a:p>
            <a:pPr marL="457200" indent="-45720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Funding cuts to emergency response</a:t>
            </a:r>
          </a:p>
          <a:p>
            <a:pPr marL="914400" lvl="1" indent="-45720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Development of shared training and resources</a:t>
            </a:r>
          </a:p>
          <a:p>
            <a:pPr marL="1371600" lvl="2" indent="-457200">
              <a:buFont typeface="Arial" panose="020B0604020202020204" pitchFamily="34" charset="0"/>
              <a:buChar char="•"/>
            </a:pPr>
            <a:r>
              <a:rPr lang="en-US" sz="2600" dirty="0" smtClean="0">
                <a:latin typeface="Tahoma" panose="020B0604030504040204" pitchFamily="34" charset="0"/>
                <a:ea typeface="Tahoma" panose="020B0604030504040204" pitchFamily="34" charset="0"/>
                <a:cs typeface="Tahoma" panose="020B0604030504040204" pitchFamily="34" charset="0"/>
              </a:rPr>
              <a:t>Bioterrorism Agents poster</a:t>
            </a:r>
          </a:p>
          <a:p>
            <a:pPr marL="1371600" lvl="2" indent="-457200">
              <a:buFont typeface="Arial" panose="020B0604020202020204" pitchFamily="34" charset="0"/>
              <a:buChar char="•"/>
            </a:pPr>
            <a:r>
              <a:rPr lang="en-US" sz="2600" dirty="0" smtClean="0">
                <a:latin typeface="Tahoma" panose="020B0604030504040204" pitchFamily="34" charset="0"/>
                <a:ea typeface="Tahoma" panose="020B0604030504040204" pitchFamily="34" charset="0"/>
                <a:cs typeface="Tahoma" panose="020B0604030504040204" pitchFamily="34" charset="0"/>
              </a:rPr>
              <a:t>Bench Guides for Bioterrorism Agents</a:t>
            </a:r>
          </a:p>
          <a:p>
            <a:pPr marL="1371600" lvl="2" indent="-457200">
              <a:buFont typeface="Arial" panose="020B0604020202020204" pitchFamily="34" charset="0"/>
              <a:buChar char="•"/>
            </a:pPr>
            <a:r>
              <a:rPr lang="en-US" sz="2600" dirty="0" smtClean="0">
                <a:latin typeface="Tahoma" panose="020B0604030504040204" pitchFamily="34" charset="0"/>
                <a:ea typeface="Tahoma" panose="020B0604030504040204" pitchFamily="34" charset="0"/>
                <a:cs typeface="Tahoma" panose="020B0604030504040204" pitchFamily="34" charset="0"/>
              </a:rPr>
              <a:t>CDC TRAIN at </a:t>
            </a:r>
            <a:r>
              <a:rPr lang="en-US" sz="2600" dirty="0" smtClean="0">
                <a:latin typeface="Tahoma" panose="020B0604030504040204" pitchFamily="34" charset="0"/>
                <a:ea typeface="Tahoma" panose="020B0604030504040204" pitchFamily="34" charset="0"/>
                <a:cs typeface="Tahoma" panose="020B0604030504040204" pitchFamily="34" charset="0"/>
                <a:hlinkClick r:id="rId3"/>
              </a:rPr>
              <a:t>http://cdc.train.org</a:t>
            </a:r>
            <a:endParaRPr lang="en-US" sz="2600" dirty="0" smtClean="0">
              <a:latin typeface="Tahoma" panose="020B0604030504040204" pitchFamily="34" charset="0"/>
              <a:ea typeface="Tahoma" panose="020B0604030504040204" pitchFamily="34" charset="0"/>
              <a:cs typeface="Tahoma" panose="020B0604030504040204" pitchFamily="34" charset="0"/>
            </a:endParaRPr>
          </a:p>
          <a:p>
            <a:pPr marL="1828800" lvl="3" indent="-457200">
              <a:buClr>
                <a:srgbClr val="C00000"/>
              </a:buClr>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On-line packaging and shipping refresher training</a:t>
            </a:r>
          </a:p>
          <a:p>
            <a:pPr marL="1828800" lvl="3" indent="-457200">
              <a:buClr>
                <a:srgbClr val="C00000"/>
              </a:buClr>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Basic Microscopy</a:t>
            </a:r>
          </a:p>
          <a:p>
            <a:pPr marL="1371600" lvl="2" indent="-4572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Free packaging and shipping workshops for employees with no previous training</a:t>
            </a:r>
          </a:p>
          <a:p>
            <a:pPr marL="1600200" lvl="2" indent="-457200">
              <a:buFont typeface="Arial" panose="020B0604020202020204" pitchFamily="34" charset="0"/>
              <a:buChar char="•"/>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1600200" lvl="2" indent="-457200">
              <a:buFont typeface="Arial" panose="020B0604020202020204" pitchFamily="34" charset="0"/>
              <a:buChar char="•"/>
            </a:pPr>
            <a:endParaRPr lang="en-US" sz="2800" dirty="0"/>
          </a:p>
        </p:txBody>
      </p:sp>
      <p:sp>
        <p:nvSpPr>
          <p:cNvPr id="4" name="Footer Placeholder 3"/>
          <p:cNvSpPr>
            <a:spLocks noGrp="1"/>
          </p:cNvSpPr>
          <p:nvPr>
            <p:ph type="ftr" sz="quarter" idx="3"/>
          </p:nvPr>
        </p:nvSpPr>
        <p:spPr/>
        <p:txBody>
          <a:bodyPr/>
          <a:lstStyle/>
          <a:p>
            <a:pPr>
              <a:defRPr/>
            </a:pPr>
            <a:fld id="{25818E8D-3583-4353-85A8-7B84DC235617}" type="slidenum">
              <a:rPr lang="en-US" sz="1800" smtClean="0"/>
              <a:t>12</a:t>
            </a:fld>
            <a:r>
              <a:rPr lang="en-US" dirty="0" smtClean="0"/>
              <a:t>			WISCONSIN STATE LABORATORY OF HYGIENE - UNIVERSITY OF WISCONSIN</a:t>
            </a:r>
            <a:endParaRPr lang="en-US" dirty="0"/>
          </a:p>
        </p:txBody>
      </p:sp>
    </p:spTree>
    <p:extLst>
      <p:ext uri="{BB962C8B-B14F-4D97-AF65-F5344CB8AC3E}">
        <p14:creationId xmlns:p14="http://schemas.microsoft.com/office/powerpoint/2010/main" val="3051900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7971"/>
            <a:ext cx="833120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Changes to BPE</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83324" y="1229710"/>
            <a:ext cx="7977352" cy="5127516"/>
          </a:xfrm>
        </p:spPr>
        <p:txBody>
          <a:bodyPr/>
          <a:lstStyle/>
          <a:p>
            <a:pPr marL="457200" lvl="0" indent="-457200">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Emphasis is on performing rule-out testing</a:t>
            </a:r>
          </a:p>
          <a:p>
            <a:pPr marL="457200" lvl="0" indent="-457200">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No final </a:t>
            </a:r>
            <a:r>
              <a:rPr lang="en-US" sz="2600" dirty="0" smtClean="0">
                <a:latin typeface="Tahoma" panose="020B0604030504040204" pitchFamily="34" charset="0"/>
                <a:ea typeface="Tahoma" panose="020B0604030504040204" pitchFamily="34" charset="0"/>
                <a:cs typeface="Tahoma" panose="020B0604030504040204" pitchFamily="34" charset="0"/>
              </a:rPr>
              <a:t>identification is asked for</a:t>
            </a:r>
          </a:p>
          <a:p>
            <a:pPr marL="914400" lvl="1" indent="-45720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Using an automated ID system or </a:t>
            </a:r>
            <a:r>
              <a:rPr lang="en-US" dirty="0" err="1" smtClean="0">
                <a:latin typeface="Tahoma" panose="020B0604030504040204" pitchFamily="34" charset="0"/>
                <a:ea typeface="Tahoma" panose="020B0604030504040204" pitchFamily="34" charset="0"/>
                <a:cs typeface="Tahoma" panose="020B0604030504040204" pitchFamily="34" charset="0"/>
              </a:rPr>
              <a:t>Maldi</a:t>
            </a:r>
            <a:r>
              <a:rPr lang="en-US" dirty="0" smtClean="0">
                <a:latin typeface="Tahoma" panose="020B0604030504040204" pitchFamily="34" charset="0"/>
                <a:ea typeface="Tahoma" panose="020B0604030504040204" pitchFamily="34" charset="0"/>
                <a:cs typeface="Tahoma" panose="020B0604030504040204" pitchFamily="34" charset="0"/>
              </a:rPr>
              <a:t>-TOF is not advised </a:t>
            </a:r>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600" dirty="0" smtClean="0">
                <a:latin typeface="Tahoma" panose="020B0604030504040204" pitchFamily="34" charset="0"/>
                <a:ea typeface="Tahoma" panose="020B0604030504040204" pitchFamily="34" charset="0"/>
                <a:cs typeface="Tahoma" panose="020B0604030504040204" pitchFamily="34" charset="0"/>
              </a:rPr>
              <a:t>Exercise is no longer designed to provide two organisms to practice  the rule-out algorithm for a single bioterrorism agent (BT).  </a:t>
            </a:r>
          </a:p>
          <a:p>
            <a:pPr marL="457200" indent="-457200">
              <a:buFont typeface="Arial" panose="020B0604020202020204" pitchFamily="34" charset="0"/>
              <a:buChar char="•"/>
            </a:pPr>
            <a:r>
              <a:rPr lang="en-US" sz="2600" dirty="0" smtClean="0">
                <a:latin typeface="Tahoma" panose="020B0604030504040204" pitchFamily="34" charset="0"/>
                <a:ea typeface="Tahoma" panose="020B0604030504040204" pitchFamily="34" charset="0"/>
                <a:cs typeface="Tahoma" panose="020B0604030504040204" pitchFamily="34" charset="0"/>
              </a:rPr>
              <a:t>Each unknown sample may require laboratories to perform the rule-out algorithms for a different possible BT agent</a:t>
            </a:r>
          </a:p>
          <a:p>
            <a:pPr marL="457200" indent="-457200">
              <a:buFont typeface="Arial" panose="020B0604020202020204" pitchFamily="34" charset="0"/>
              <a:buChar char="•"/>
            </a:pPr>
            <a:r>
              <a:rPr lang="en-US" sz="2600" dirty="0" smtClean="0">
                <a:latin typeface="Tahoma" panose="020B0604030504040204" pitchFamily="34" charset="0"/>
                <a:ea typeface="Tahoma" panose="020B0604030504040204" pitchFamily="34" charset="0"/>
                <a:cs typeface="Tahoma" panose="020B0604030504040204" pitchFamily="34" charset="0"/>
              </a:rPr>
              <a:t>Gram stain is only performed on isolate growth </a:t>
            </a:r>
            <a:r>
              <a:rPr lang="en-US" sz="2600" u="sng" dirty="0" smtClean="0">
                <a:latin typeface="Tahoma" panose="020B0604030504040204" pitchFamily="34" charset="0"/>
                <a:ea typeface="Tahoma" panose="020B0604030504040204" pitchFamily="34" charset="0"/>
                <a:cs typeface="Tahoma" panose="020B0604030504040204" pitchFamily="34" charset="0"/>
              </a:rPr>
              <a:t>not</a:t>
            </a:r>
            <a:r>
              <a:rPr lang="en-US" sz="2600" dirty="0" smtClean="0">
                <a:latin typeface="Tahoma" panose="020B0604030504040204" pitchFamily="34" charset="0"/>
                <a:ea typeface="Tahoma" panose="020B0604030504040204" pitchFamily="34" charset="0"/>
                <a:cs typeface="Tahoma" panose="020B0604030504040204" pitchFamily="34" charset="0"/>
              </a:rPr>
              <a:t> primary inoculum.</a:t>
            </a:r>
          </a:p>
        </p:txBody>
      </p:sp>
      <p:sp>
        <p:nvSpPr>
          <p:cNvPr id="4" name="Footer Placeholder 3"/>
          <p:cNvSpPr>
            <a:spLocks noGrp="1"/>
          </p:cNvSpPr>
          <p:nvPr>
            <p:ph type="ftr" sz="quarter" idx="3"/>
          </p:nvPr>
        </p:nvSpPr>
        <p:spPr/>
        <p:txBody>
          <a:bodyPr/>
          <a:lstStyle/>
          <a:p>
            <a:pPr>
              <a:defRPr/>
            </a:pPr>
            <a:fld id="{4BAF9BE8-C1C7-4BE0-8B0E-2C125461E334}" type="slidenum">
              <a:rPr lang="en-US" sz="1800" smtClean="0"/>
              <a:t>13</a:t>
            </a:fld>
            <a:r>
              <a:rPr lang="en-US" dirty="0" smtClean="0"/>
              <a:t>			WISCONSISTATE </a:t>
            </a:r>
            <a:r>
              <a:rPr lang="en-US" dirty="0"/>
              <a:t>LABORATORY OF HYGIENE - UNIVERSITY OF WISCONSIN</a:t>
            </a:r>
          </a:p>
        </p:txBody>
      </p:sp>
    </p:spTree>
    <p:extLst>
      <p:ext uri="{BB962C8B-B14F-4D97-AF65-F5344CB8AC3E}">
        <p14:creationId xmlns:p14="http://schemas.microsoft.com/office/powerpoint/2010/main" val="4205932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45" y="620005"/>
            <a:ext cx="833120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BPE Tips for Success</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04496" y="1434666"/>
            <a:ext cx="8050049" cy="5269404"/>
          </a:xfrm>
        </p:spPr>
        <p:txBody>
          <a:bodyPr/>
          <a:lstStyle/>
          <a:p>
            <a:pPr marL="457200" indent="-4572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Treat as a potential BT agent, perform all work in a BSC</a:t>
            </a:r>
          </a:p>
          <a:p>
            <a:pPr marL="457200" indent="-4572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Subculture to </a:t>
            </a:r>
            <a:r>
              <a:rPr lang="en-US" sz="2400" dirty="0" err="1" smtClean="0">
                <a:latin typeface="Tahoma" panose="020B0604030504040204" pitchFamily="34" charset="0"/>
                <a:ea typeface="Tahoma" panose="020B0604030504040204" pitchFamily="34" charset="0"/>
                <a:cs typeface="Tahoma" panose="020B0604030504040204" pitchFamily="34" charset="0"/>
              </a:rPr>
              <a:t>Bld</a:t>
            </a:r>
            <a:r>
              <a:rPr lang="en-US" sz="2400" dirty="0" smtClean="0">
                <a:latin typeface="Tahoma" panose="020B0604030504040204" pitchFamily="34" charset="0"/>
                <a:ea typeface="Tahoma" panose="020B0604030504040204" pitchFamily="34" charset="0"/>
                <a:cs typeface="Tahoma" panose="020B0604030504040204" pitchFamily="34" charset="0"/>
              </a:rPr>
              <a:t>, Choc, MAC</a:t>
            </a:r>
          </a:p>
          <a:p>
            <a:pPr marL="457200" indent="-4572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Subculture isolate to </a:t>
            </a:r>
            <a:r>
              <a:rPr lang="en-US" sz="2400" dirty="0" err="1" smtClean="0">
                <a:latin typeface="Tahoma" panose="020B0604030504040204" pitchFamily="34" charset="0"/>
                <a:ea typeface="Tahoma" panose="020B0604030504040204" pitchFamily="34" charset="0"/>
                <a:cs typeface="Tahoma" panose="020B0604030504040204" pitchFamily="34" charset="0"/>
              </a:rPr>
              <a:t>Bld</a:t>
            </a:r>
            <a:r>
              <a:rPr lang="en-US" sz="2400" dirty="0" smtClean="0">
                <a:latin typeface="Tahoma" panose="020B0604030504040204" pitchFamily="34" charset="0"/>
                <a:ea typeface="Tahoma" panose="020B0604030504040204" pitchFamily="34" charset="0"/>
                <a:cs typeface="Tahoma" panose="020B0604030504040204" pitchFamily="34" charset="0"/>
              </a:rPr>
              <a:t>, Choc, MAC</a:t>
            </a:r>
          </a:p>
          <a:p>
            <a:pPr marL="457200" indent="-4572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Perform “rule-out” testing from 2</a:t>
            </a:r>
            <a:r>
              <a:rPr lang="en-US" sz="2400" baseline="30000" dirty="0" smtClean="0">
                <a:latin typeface="Tahoma" panose="020B0604030504040204" pitchFamily="34" charset="0"/>
                <a:ea typeface="Tahoma" panose="020B0604030504040204" pitchFamily="34" charset="0"/>
                <a:cs typeface="Tahoma" panose="020B0604030504040204" pitchFamily="34" charset="0"/>
              </a:rPr>
              <a:t>nd</a:t>
            </a:r>
            <a:r>
              <a:rPr lang="en-US" sz="2400" dirty="0" smtClean="0">
                <a:latin typeface="Tahoma" panose="020B0604030504040204" pitchFamily="34" charset="0"/>
                <a:ea typeface="Tahoma" panose="020B0604030504040204" pitchFamily="34" charset="0"/>
                <a:cs typeface="Tahoma" panose="020B0604030504040204" pitchFamily="34" charset="0"/>
              </a:rPr>
              <a:t> subculture</a:t>
            </a:r>
          </a:p>
          <a:p>
            <a:pPr marL="457200" indent="-4572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Use Gram stain and growth characteristics to guide choice of rule-out algorithm to perform</a:t>
            </a:r>
          </a:p>
          <a:p>
            <a:pPr marL="457200" indent="-4572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Perform “Rule-out” testing - dependent on manual </a:t>
            </a:r>
            <a:r>
              <a:rPr lang="en-US" sz="2400" dirty="0" err="1" smtClean="0">
                <a:latin typeface="Tahoma" panose="020B0604030504040204" pitchFamily="34" charset="0"/>
                <a:ea typeface="Tahoma" panose="020B0604030504040204" pitchFamily="34" charset="0"/>
                <a:cs typeface="Tahoma" panose="020B0604030504040204" pitchFamily="34" charset="0"/>
              </a:rPr>
              <a:t>biochemicals</a:t>
            </a:r>
            <a:r>
              <a:rPr lang="en-US" sz="2400" dirty="0" smtClean="0">
                <a:latin typeface="Tahoma" panose="020B0604030504040204" pitchFamily="34" charset="0"/>
                <a:ea typeface="Tahoma" panose="020B0604030504040204" pitchFamily="34" charset="0"/>
                <a:cs typeface="Tahoma" panose="020B0604030504040204" pitchFamily="34" charset="0"/>
              </a:rPr>
              <a:t> available in your lab</a:t>
            </a:r>
          </a:p>
          <a:p>
            <a:pPr marL="457200" indent="-4572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Report  what you were and weren’t able to rule out and who you would notify </a:t>
            </a:r>
          </a:p>
          <a:p>
            <a:pPr marL="457200" indent="-4572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Report if you would refer for further testing and where you would refer</a:t>
            </a:r>
          </a:p>
          <a:p>
            <a:pPr marL="457200" indent="-457200">
              <a:buFont typeface="Arial" panose="020B0604020202020204" pitchFamily="34" charset="0"/>
              <a:buChar char="•"/>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BCD4186D-BDDA-4981-AC07-9A560CA8C49C}" type="slidenum">
              <a:rPr lang="en-US" sz="1800" smtClean="0"/>
              <a:t>14</a:t>
            </a:fld>
            <a:r>
              <a:rPr lang="en-US" dirty="0" smtClean="0"/>
              <a:t>			WISCONSIN STATE LABORATORY OF HYGIENE - UNIVERSITY OF WISCONSIN</a:t>
            </a:r>
            <a:endParaRPr lang="en-US" dirty="0"/>
          </a:p>
        </p:txBody>
      </p:sp>
    </p:spTree>
    <p:extLst>
      <p:ext uri="{BB962C8B-B14F-4D97-AF65-F5344CB8AC3E}">
        <p14:creationId xmlns:p14="http://schemas.microsoft.com/office/powerpoint/2010/main" val="303826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9744"/>
            <a:ext cx="7772400" cy="1470025"/>
          </a:xfrm>
        </p:spPr>
        <p:txBody>
          <a:bodyPr>
            <a:no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2014  Bioterrorism Proficiency Exercise Reporting Changes</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2017985" y="3861497"/>
            <a:ext cx="5699235" cy="1752600"/>
          </a:xfrm>
        </p:spPr>
        <p:txBody>
          <a:bodyPr/>
          <a:lstStyle/>
          <a:p>
            <a:endParaRPr lang="en-US" dirty="0"/>
          </a:p>
        </p:txBody>
      </p:sp>
      <p:sp>
        <p:nvSpPr>
          <p:cNvPr id="4" name="Footer Placeholder 3"/>
          <p:cNvSpPr>
            <a:spLocks noGrp="1"/>
          </p:cNvSpPr>
          <p:nvPr>
            <p:ph type="ftr" sz="quarter" idx="3"/>
          </p:nvPr>
        </p:nvSpPr>
        <p:spPr/>
        <p:txBody>
          <a:bodyPr/>
          <a:lstStyle/>
          <a:p>
            <a:pPr>
              <a:defRPr/>
            </a:pPr>
            <a:fld id="{627A2659-340F-42F4-A875-D0CD50EEFFCA}" type="slidenum">
              <a:rPr lang="en-US" sz="1800" smtClean="0"/>
              <a:t>15</a:t>
            </a:fld>
            <a:r>
              <a:rPr lang="en-US" dirty="0" smtClean="0"/>
              <a:t>			WISCONSIN STATE LABORATORY OF HYGIENE - UNIVERSITY OF WISCONSIN</a:t>
            </a:r>
            <a:endParaRPr lang="en-US" dirty="0"/>
          </a:p>
        </p:txBody>
      </p:sp>
      <p:pic>
        <p:nvPicPr>
          <p:cNvPr id="2051" name="Picture 3" descr="C:\Users\bowlesej\AppData\Local\Microsoft\Windows\Temporary Internet Files\Content.IE5\U1ZVB6P5\MP9004423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965" y="3407980"/>
            <a:ext cx="3989451" cy="265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827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7069"/>
            <a:ext cx="833120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Changes in 2014</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6461343" y="4540249"/>
            <a:ext cx="2070100" cy="647699"/>
          </a:xfrm>
          <a:prstGeom prst="roundRect">
            <a:avLst/>
          </a:prstGeom>
          <a:noFill/>
          <a:ln>
            <a:solidFill>
              <a:schemeClr val="accent2"/>
            </a:solidFill>
          </a:ln>
        </p:spPr>
        <p:txBody>
          <a:bodyPr anchor="ctr" anchorCtr="0"/>
          <a:lstStyle/>
          <a:p>
            <a:pPr algn="ctr"/>
            <a:r>
              <a:rPr lang="en-US" dirty="0" smtClean="0">
                <a:solidFill>
                  <a:schemeClr val="accent2"/>
                </a:solidFill>
                <a:latin typeface="Tahoma" panose="020B0604030504040204" pitchFamily="34" charset="0"/>
                <a:ea typeface="Tahoma" panose="020B0604030504040204" pitchFamily="34" charset="0"/>
                <a:cs typeface="Tahoma" panose="020B0604030504040204" pitchFamily="34" charset="0"/>
              </a:rPr>
              <a:t>REMOVED</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70FEDEBE-0635-410C-9CF1-64A70D058EEA}" type="slidenum">
              <a:rPr lang="en-US" sz="1800" smtClean="0"/>
              <a:pPr>
                <a:defRPr/>
              </a:pPr>
              <a:t>16</a:t>
            </a:fld>
            <a:r>
              <a:rPr lang="en-US" dirty="0" smtClean="0"/>
              <a:t>			WISCONSIN STATE LABORATORY OF HYGIENE - UNIVERSITY OF WISCONSIN</a:t>
            </a:r>
            <a:endParaRPr lang="en-US" dirty="0"/>
          </a:p>
        </p:txBody>
      </p:sp>
      <p:sp>
        <p:nvSpPr>
          <p:cNvPr id="6" name="TextBox 5"/>
          <p:cNvSpPr txBox="1"/>
          <p:nvPr/>
        </p:nvSpPr>
        <p:spPr>
          <a:xfrm>
            <a:off x="3502024" y="3937000"/>
            <a:ext cx="2158634" cy="408623"/>
          </a:xfrm>
          <a:prstGeom prst="roundRect">
            <a:avLst/>
          </a:prstGeom>
          <a:noFill/>
          <a:ln>
            <a:solidFill>
              <a:schemeClr val="accent2"/>
            </a:solidFill>
          </a:ln>
        </p:spPr>
        <p:txBody>
          <a:bodyPr wrap="none" rtlCol="0">
            <a:sp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Primary Gram stain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555629" y="4666137"/>
            <a:ext cx="2051424" cy="408623"/>
          </a:xfrm>
          <a:prstGeom prst="roundRect">
            <a:avLst/>
          </a:prstGeom>
          <a:noFill/>
          <a:ln>
            <a:solidFill>
              <a:schemeClr val="accent2"/>
            </a:solidFill>
          </a:ln>
        </p:spPr>
        <p:txBody>
          <a:bodyPr wrap="none" rtlCol="0">
            <a:sp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Final identification</a:t>
            </a:r>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9" name="Straight Arrow Connector 8"/>
          <p:cNvCxnSpPr>
            <a:stCxn id="14" idx="3"/>
          </p:cNvCxnSpPr>
          <p:nvPr/>
        </p:nvCxnSpPr>
        <p:spPr>
          <a:xfrm flipV="1">
            <a:off x="2578100" y="2204562"/>
            <a:ext cx="711200" cy="528162"/>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3"/>
          </p:cNvCxnSpPr>
          <p:nvPr/>
        </p:nvCxnSpPr>
        <p:spPr>
          <a:xfrm>
            <a:off x="5660658" y="4141312"/>
            <a:ext cx="724485" cy="398937"/>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4" name="Content Placeholder 4"/>
          <p:cNvSpPr txBox="1">
            <a:spLocks/>
          </p:cNvSpPr>
          <p:nvPr/>
        </p:nvSpPr>
        <p:spPr bwMode="auto">
          <a:xfrm>
            <a:off x="508000" y="2408874"/>
            <a:ext cx="2070100" cy="647699"/>
          </a:xfrm>
          <a:prstGeom prst="roundRect">
            <a:avLst/>
          </a:prstGeom>
          <a:solidFill>
            <a:schemeClr val="accent2">
              <a:lumMod val="20000"/>
              <a:lumOff val="80000"/>
            </a:schemeClr>
          </a:solidFill>
          <a:ln>
            <a:solidFill>
              <a:schemeClr val="accent2"/>
            </a:solidFill>
          </a:ln>
          <a:extLst/>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100000"/>
              </a:lnSpc>
              <a:spcBef>
                <a:spcPct val="20000"/>
              </a:spcBef>
              <a:spcAft>
                <a:spcPct val="0"/>
              </a:spcAft>
              <a:buClr>
                <a:srgbClr val="B70000"/>
              </a:buClr>
              <a:buSzPct val="90000"/>
              <a:buFontTx/>
              <a:buNone/>
              <a:tabLst/>
              <a:defRPr/>
            </a:pPr>
            <a:r>
              <a:rPr kumimoji="0" lang="en-US" sz="2800" b="1" i="0" u="none" strike="noStrike" kern="1200" cap="none" spc="0" normalizeH="0" baseline="0" noProof="0" dirty="0" smtClean="0">
                <a:ln>
                  <a:noFill/>
                </a:ln>
                <a:solidFill>
                  <a:schemeClr val="accent2"/>
                </a:solidFill>
                <a:effectLst/>
                <a:uLnTx/>
                <a:uFillTx/>
                <a:latin typeface="Tahoma" panose="020B0604030504040204" pitchFamily="34" charset="0"/>
                <a:ea typeface="Tahoma" panose="020B0604030504040204" pitchFamily="34" charset="0"/>
                <a:cs typeface="Tahoma" panose="020B0604030504040204" pitchFamily="34" charset="0"/>
              </a:rPr>
              <a:t>ADDED</a:t>
            </a:r>
            <a:endParaRPr kumimoji="0" lang="en-US" sz="2800" b="1" i="0" u="none" strike="noStrike" kern="1200" cap="none" spc="0" normalizeH="0" baseline="0" noProof="0" dirty="0">
              <a:ln>
                <a:noFill/>
              </a:ln>
              <a:solidFill>
                <a:schemeClr val="accent2"/>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3933214" y="2528412"/>
            <a:ext cx="1296252" cy="408623"/>
          </a:xfrm>
          <a:prstGeom prst="roundRect">
            <a:avLst/>
          </a:prstGeom>
          <a:solidFill>
            <a:schemeClr val="accent2">
              <a:lumMod val="20000"/>
              <a:lumOff val="80000"/>
            </a:schemeClr>
          </a:solidFill>
          <a:ln>
            <a:solidFill>
              <a:schemeClr val="accent2"/>
            </a:solidFill>
          </a:ln>
        </p:spPr>
        <p:txBody>
          <a:bodyPr wrap="none" rtlCol="0">
            <a:sp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Worksheet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3537469" y="1795939"/>
            <a:ext cx="2087743" cy="408623"/>
          </a:xfrm>
          <a:prstGeom prst="roundRect">
            <a:avLst/>
          </a:prstGeom>
          <a:solidFill>
            <a:schemeClr val="accent2">
              <a:lumMod val="20000"/>
              <a:lumOff val="80000"/>
            </a:schemeClr>
          </a:solidFill>
          <a:ln>
            <a:solidFill>
              <a:schemeClr val="accent2"/>
            </a:solidFill>
          </a:ln>
        </p:spPr>
        <p:txBody>
          <a:bodyPr wrap="none" rtlCol="0">
            <a:sp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Online result entry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3590282" y="5402736"/>
            <a:ext cx="1982118" cy="408623"/>
          </a:xfrm>
          <a:prstGeom prst="roundRect">
            <a:avLst/>
          </a:prstGeom>
          <a:noFill/>
          <a:ln>
            <a:solidFill>
              <a:schemeClr val="accent2"/>
            </a:solidFill>
          </a:ln>
        </p:spPr>
        <p:txBody>
          <a:bodyPr wrap="none" rtlCol="0">
            <a:sp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Paper result form</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438341" y="3221672"/>
            <a:ext cx="2286000" cy="408623"/>
          </a:xfrm>
          <a:prstGeom prst="roundRect">
            <a:avLst/>
          </a:prstGeom>
          <a:solidFill>
            <a:schemeClr val="accent2">
              <a:lumMod val="20000"/>
              <a:lumOff val="80000"/>
            </a:schemeClr>
          </a:solidFill>
          <a:ln>
            <a:solidFill>
              <a:schemeClr val="accent2"/>
            </a:solidFill>
          </a:ln>
        </p:spPr>
        <p:txBody>
          <a:bodyPr wrap="none" rtlCol="0">
            <a:sp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New Urease choices</a:t>
            </a:r>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Arrow Connector 21"/>
          <p:cNvCxnSpPr>
            <a:stCxn id="14" idx="3"/>
          </p:cNvCxnSpPr>
          <p:nvPr/>
        </p:nvCxnSpPr>
        <p:spPr>
          <a:xfrm>
            <a:off x="2578100" y="2732724"/>
            <a:ext cx="711200"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4" idx="3"/>
          </p:cNvCxnSpPr>
          <p:nvPr/>
        </p:nvCxnSpPr>
        <p:spPr>
          <a:xfrm>
            <a:off x="2578100" y="2732724"/>
            <a:ext cx="711200" cy="48894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7" idx="3"/>
          </p:cNvCxnSpPr>
          <p:nvPr/>
        </p:nvCxnSpPr>
        <p:spPr>
          <a:xfrm>
            <a:off x="5607053" y="4870449"/>
            <a:ext cx="778090"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7" idx="3"/>
          </p:cNvCxnSpPr>
          <p:nvPr/>
        </p:nvCxnSpPr>
        <p:spPr>
          <a:xfrm flipV="1">
            <a:off x="5572400" y="5187948"/>
            <a:ext cx="812743" cy="4191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4901"/>
            <a:ext cx="814070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Entering Results Online</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027" name="Picture 3"/>
          <p:cNvPicPr>
            <a:picLocks noGrp="1" noChangeAspect="1" noChangeArrowheads="1"/>
          </p:cNvPicPr>
          <p:nvPr>
            <p:ph idx="1"/>
          </p:nvPr>
        </p:nvPicPr>
        <p:blipFill>
          <a:blip r:embed="rId2"/>
          <a:srcRect l="11894" t="23925" r="15789" b="3244"/>
          <a:stretch>
            <a:fillRect/>
          </a:stretch>
        </p:blipFill>
        <p:spPr bwMode="auto">
          <a:xfrm>
            <a:off x="2020560" y="2604104"/>
            <a:ext cx="6501140" cy="3542429"/>
          </a:xfrm>
          <a:prstGeom prst="rect">
            <a:avLst/>
          </a:prstGeom>
          <a:noFill/>
          <a:ln w="9525">
            <a:noFill/>
            <a:miter lim="800000"/>
            <a:headEnd/>
            <a:tailEnd/>
          </a:ln>
        </p:spPr>
      </p:pic>
      <p:sp>
        <p:nvSpPr>
          <p:cNvPr id="4" name="Footer Placeholder 3"/>
          <p:cNvSpPr>
            <a:spLocks noGrp="1"/>
          </p:cNvSpPr>
          <p:nvPr>
            <p:ph type="ftr" sz="quarter" idx="3"/>
          </p:nvPr>
        </p:nvSpPr>
        <p:spPr>
          <a:xfrm>
            <a:off x="1143000" y="6483350"/>
            <a:ext cx="6858000" cy="365125"/>
          </a:xfrm>
        </p:spPr>
        <p:txBody>
          <a:bodyPr/>
          <a:lstStyle/>
          <a:p>
            <a:pPr>
              <a:defRPr/>
            </a:pPr>
            <a:fld id="{71EA386F-45A5-4D7A-8CA3-99BCAF2DA30B}" type="slidenum">
              <a:rPr lang="en-US" sz="1800" smtClean="0"/>
              <a:pPr>
                <a:defRPr/>
              </a:pPr>
              <a:t>17</a:t>
            </a:fld>
            <a:r>
              <a:rPr lang="en-US" sz="1800" dirty="0" smtClean="0"/>
              <a:t>      </a:t>
            </a:r>
            <a:r>
              <a:rPr lang="en-US" dirty="0" smtClean="0"/>
              <a:t>            	WISCONSIN STATE LABORATORY OF HYGIENE - UNIVERSITY OF WISCONSIN</a:t>
            </a:r>
            <a:endParaRPr lang="en-US" dirty="0"/>
          </a:p>
        </p:txBody>
      </p:sp>
      <p:sp>
        <p:nvSpPr>
          <p:cNvPr id="9" name="TextBox 8"/>
          <p:cNvSpPr txBox="1"/>
          <p:nvPr/>
        </p:nvSpPr>
        <p:spPr>
          <a:xfrm>
            <a:off x="2485323" y="1443939"/>
            <a:ext cx="4173354" cy="919401"/>
          </a:xfrm>
          <a:prstGeom prst="roundRect">
            <a:avLst/>
          </a:prstGeom>
          <a:solidFill>
            <a:schemeClr val="accent2">
              <a:lumMod val="20000"/>
              <a:lumOff val="80000"/>
            </a:schemeClr>
          </a:solidFill>
          <a:ln>
            <a:solidFill>
              <a:srgbClr val="C00000"/>
            </a:solidFill>
          </a:ln>
        </p:spPr>
        <p:txBody>
          <a:bodyPr wrap="square" rtlCol="0">
            <a:spAutoFit/>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Go to the WSLH PT website:  www.WSLHPT.org</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96900" y="3924300"/>
            <a:ext cx="2565400" cy="1328023"/>
          </a:xfrm>
          <a:prstGeom prst="roundRect">
            <a:avLst/>
          </a:prstGeom>
          <a:solidFill>
            <a:schemeClr val="accent2">
              <a:lumMod val="20000"/>
              <a:lumOff val="80000"/>
            </a:schemeClr>
          </a:solidFill>
          <a:ln>
            <a:solidFill>
              <a:srgbClr val="C00000"/>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Log on to PT Central </a:t>
            </a:r>
          </a:p>
          <a:p>
            <a:r>
              <a:rPr lang="en-US" dirty="0" smtClean="0">
                <a:latin typeface="Tahoma" panose="020B0604030504040204" pitchFamily="34" charset="0"/>
                <a:ea typeface="Tahoma" panose="020B0604030504040204" pitchFamily="34" charset="0"/>
                <a:cs typeface="Tahoma" panose="020B0604030504040204" pitchFamily="34" charset="0"/>
              </a:rPr>
              <a:t>by clicking on </a:t>
            </a:r>
          </a:p>
          <a:p>
            <a:r>
              <a:rPr lang="en-US" b="1" dirty="0" smtClean="0">
                <a:latin typeface="Tahoma" panose="020B0604030504040204" pitchFamily="34" charset="0"/>
                <a:ea typeface="Tahoma" panose="020B0604030504040204" pitchFamily="34" charset="0"/>
                <a:cs typeface="Tahoma" panose="020B0604030504040204" pitchFamily="34" charset="0"/>
              </a:rPr>
              <a:t>CLINICAL Customer Login</a:t>
            </a:r>
            <a:endParaRPr lang="en-US" b="1" dirty="0">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Arrow Connector 11"/>
          <p:cNvCxnSpPr/>
          <p:nvPr/>
        </p:nvCxnSpPr>
        <p:spPr>
          <a:xfrm>
            <a:off x="3162300" y="4851133"/>
            <a:ext cx="1689100" cy="940067"/>
          </a:xfrm>
          <a:prstGeom prst="straightConnector1">
            <a:avLst/>
          </a:prstGeom>
          <a:ln>
            <a:solidFill>
              <a:schemeClr val="accent1">
                <a:lumMod val="50000"/>
              </a:schemeClr>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4788"/>
            <a:ext cx="820420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Entering Results Online</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84427D45-CBEF-4346-ADD2-B64E88CC5364}" type="slidenum">
              <a:rPr lang="en-US" sz="1800" smtClean="0"/>
              <a:pPr>
                <a:defRPr/>
              </a:pPr>
              <a:t>18</a:t>
            </a:fld>
            <a:r>
              <a:rPr lang="en-US" dirty="0" smtClean="0"/>
              <a:t>			WISCONSIN STATE LABORATORY OF HYGIENE - UNIVERSITY OF WISCONSIN</a:t>
            </a:r>
            <a:endParaRPr lang="en-US" dirty="0"/>
          </a:p>
        </p:txBody>
      </p:sp>
      <p:pic>
        <p:nvPicPr>
          <p:cNvPr id="2050" name="Picture 2"/>
          <p:cNvPicPr>
            <a:picLocks noGrp="1" noChangeAspect="1" noChangeArrowheads="1"/>
          </p:cNvPicPr>
          <p:nvPr>
            <p:ph idx="1"/>
          </p:nvPr>
        </p:nvPicPr>
        <p:blipFill>
          <a:blip r:embed="rId2"/>
          <a:srcRect t="23693" r="41196" b="25957"/>
          <a:stretch>
            <a:fillRect/>
          </a:stretch>
        </p:blipFill>
        <p:spPr bwMode="auto">
          <a:xfrm>
            <a:off x="645970" y="1346200"/>
            <a:ext cx="4495800" cy="2082800"/>
          </a:xfrm>
          <a:prstGeom prst="rect">
            <a:avLst/>
          </a:prstGeom>
          <a:noFill/>
          <a:ln w="9525">
            <a:solidFill>
              <a:schemeClr val="tx1"/>
            </a:solidFill>
            <a:miter lim="800000"/>
            <a:headEnd/>
            <a:tailEnd/>
          </a:ln>
        </p:spPr>
      </p:pic>
      <p:pic>
        <p:nvPicPr>
          <p:cNvPr id="6" name="Picture 5" descr="BPE mock cover sheet.png"/>
          <p:cNvPicPr>
            <a:picLocks noChangeAspect="1"/>
          </p:cNvPicPr>
          <p:nvPr/>
        </p:nvPicPr>
        <p:blipFill>
          <a:blip r:embed="rId3"/>
          <a:srcRect b="55232"/>
          <a:stretch>
            <a:fillRect/>
          </a:stretch>
        </p:blipFill>
        <p:spPr>
          <a:xfrm>
            <a:off x="3285837" y="3189287"/>
            <a:ext cx="5299363" cy="3070225"/>
          </a:xfrm>
          <a:prstGeom prst="rect">
            <a:avLst/>
          </a:prstGeom>
          <a:ln>
            <a:solidFill>
              <a:schemeClr val="tx1"/>
            </a:solidFill>
          </a:ln>
        </p:spPr>
      </p:pic>
      <p:sp>
        <p:nvSpPr>
          <p:cNvPr id="7" name="TextBox 6"/>
          <p:cNvSpPr txBox="1"/>
          <p:nvPr/>
        </p:nvSpPr>
        <p:spPr>
          <a:xfrm>
            <a:off x="571500" y="4368800"/>
            <a:ext cx="2082801" cy="1021556"/>
          </a:xfrm>
          <a:prstGeom prst="roundRect">
            <a:avLst/>
          </a:prstGeom>
          <a:solidFill>
            <a:schemeClr val="accent2">
              <a:lumMod val="20000"/>
              <a:lumOff val="80000"/>
            </a:schemeClr>
          </a:solidFill>
          <a:ln>
            <a:solidFill>
              <a:srgbClr val="C00000"/>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This cover sheet will come with your samples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Right Arrow 7"/>
          <p:cNvSpPr/>
          <p:nvPr/>
        </p:nvSpPr>
        <p:spPr>
          <a:xfrm>
            <a:off x="2766870" y="4582668"/>
            <a:ext cx="453736" cy="484632"/>
          </a:xfrm>
          <a:prstGeom prst="rightArrow">
            <a:avLst/>
          </a:prstGeom>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791200" y="1346200"/>
            <a:ext cx="1905000" cy="1328023"/>
          </a:xfrm>
          <a:prstGeom prst="roundRect">
            <a:avLst/>
          </a:prstGeom>
          <a:solidFill>
            <a:schemeClr val="accent2">
              <a:lumMod val="20000"/>
              <a:lumOff val="80000"/>
            </a:schemeClr>
          </a:solidFill>
          <a:ln>
            <a:solidFill>
              <a:srgbClr val="C00000"/>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Enter your Login Name and Password in PT Central</a:t>
            </a:r>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Arrow Connector 11"/>
          <p:cNvCxnSpPr/>
          <p:nvPr/>
        </p:nvCxnSpPr>
        <p:spPr>
          <a:xfrm flipH="1">
            <a:off x="4318000" y="2171701"/>
            <a:ext cx="1473200" cy="457200"/>
          </a:xfrm>
          <a:prstGeom prst="straightConnector1">
            <a:avLst/>
          </a:prstGeom>
          <a:ln>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4914900" y="2674223"/>
            <a:ext cx="1485900" cy="2164477"/>
          </a:xfrm>
          <a:prstGeom prst="straightConnector1">
            <a:avLst/>
          </a:prstGeom>
          <a:ln>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8108"/>
            <a:ext cx="816391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Entering Results Online</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EDFE04A6-1E0B-4136-9BFC-EC185F5297D8}" type="slidenum">
              <a:rPr lang="en-US" sz="1800" smtClean="0"/>
              <a:pPr>
                <a:defRPr/>
              </a:pPr>
              <a:t>19</a:t>
            </a:fld>
            <a:r>
              <a:rPr lang="en-US" dirty="0" smtClean="0"/>
              <a:t>			WISCONSIN STATE LABORATORY OF HYGIENE - UNIVERSITY OF WISCONSIN</a:t>
            </a:r>
            <a:endParaRPr lang="en-US" dirty="0"/>
          </a:p>
        </p:txBody>
      </p:sp>
      <p:pic>
        <p:nvPicPr>
          <p:cNvPr id="5122" name="Picture 2"/>
          <p:cNvPicPr>
            <a:picLocks noGrp="1" noChangeAspect="1" noChangeArrowheads="1"/>
          </p:cNvPicPr>
          <p:nvPr>
            <p:ph idx="1"/>
          </p:nvPr>
        </p:nvPicPr>
        <p:blipFill rotWithShape="1">
          <a:blip r:embed="rId2"/>
          <a:srcRect l="-1239" t="24142" r="25206" b="10373"/>
          <a:stretch/>
        </p:blipFill>
        <p:spPr bwMode="auto">
          <a:xfrm>
            <a:off x="274320" y="2143857"/>
            <a:ext cx="8412480" cy="4071805"/>
          </a:xfrm>
          <a:prstGeom prst="rect">
            <a:avLst/>
          </a:prstGeom>
          <a:noFill/>
          <a:ln w="9525">
            <a:noFill/>
            <a:miter lim="800000"/>
            <a:headEnd/>
            <a:tailEnd/>
          </a:ln>
        </p:spPr>
      </p:pic>
      <p:sp>
        <p:nvSpPr>
          <p:cNvPr id="5" name="TextBox 4"/>
          <p:cNvSpPr txBox="1"/>
          <p:nvPr/>
        </p:nvSpPr>
        <p:spPr>
          <a:xfrm>
            <a:off x="2124054" y="1507435"/>
            <a:ext cx="4895892" cy="408623"/>
          </a:xfrm>
          <a:prstGeom prst="roundRect">
            <a:avLst/>
          </a:prstGeom>
          <a:solidFill>
            <a:schemeClr val="accent2">
              <a:lumMod val="20000"/>
              <a:lumOff val="80000"/>
            </a:schemeClr>
          </a:solidFill>
          <a:ln>
            <a:solidFill>
              <a:schemeClr val="accent2"/>
            </a:solidFill>
          </a:ln>
        </p:spPr>
        <p:txBody>
          <a:bodyPr wrap="non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After logging in, you will see your HOME page</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7558" y="411982"/>
            <a:ext cx="6340642" cy="3216167"/>
          </a:xfrm>
        </p:spPr>
        <p:txBody>
          <a:bodyPr>
            <a:normAutofit fontScale="90000"/>
          </a:bodyPr>
          <a:lstStyle/>
          <a:p>
            <a:r>
              <a:rPr lang="en-US" b="1" dirty="0">
                <a:effectLst/>
                <a:latin typeface="Tahoma" panose="020B0604030504040204" pitchFamily="34" charset="0"/>
                <a:ea typeface="Tahoma" panose="020B0604030504040204" pitchFamily="34" charset="0"/>
                <a:cs typeface="Tahoma" panose="020B0604030504040204" pitchFamily="34" charset="0"/>
              </a:rPr>
              <a:t>2014 Updates</a:t>
            </a:r>
            <a:r>
              <a:rPr lang="en-US" b="1" dirty="0" smtClean="0">
                <a:effectLst/>
                <a:latin typeface="Tahoma" panose="020B0604030504040204" pitchFamily="34" charset="0"/>
                <a:ea typeface="Tahoma" panose="020B0604030504040204" pitchFamily="34" charset="0"/>
                <a:cs typeface="Tahoma" panose="020B0604030504040204" pitchFamily="34" charset="0"/>
              </a:rPr>
              <a:t>:</a:t>
            </a:r>
            <a:br>
              <a:rPr lang="en-US" b="1" dirty="0" smtClean="0">
                <a:effectLst/>
                <a:latin typeface="Tahoma" panose="020B0604030504040204" pitchFamily="34" charset="0"/>
                <a:ea typeface="Tahoma" panose="020B0604030504040204" pitchFamily="34" charset="0"/>
                <a:cs typeface="Tahoma" panose="020B0604030504040204" pitchFamily="34" charset="0"/>
              </a:rPr>
            </a:br>
            <a:r>
              <a:rPr lang="en-US" b="1" dirty="0" smtClean="0">
                <a:effectLst/>
                <a:latin typeface="Tahoma" panose="020B0604030504040204" pitchFamily="34" charset="0"/>
                <a:ea typeface="Tahoma" panose="020B0604030504040204" pitchFamily="34" charset="0"/>
                <a:cs typeface="Tahoma" panose="020B0604030504040204" pitchFamily="34" charset="0"/>
              </a:rPr>
              <a:t> </a:t>
            </a:r>
            <a:r>
              <a:rPr lang="en-US" sz="3600" b="1" dirty="0">
                <a:effectLst/>
                <a:latin typeface="Tahoma" panose="020B0604030504040204" pitchFamily="34" charset="0"/>
                <a:ea typeface="Tahoma" panose="020B0604030504040204" pitchFamily="34" charset="0"/>
                <a:cs typeface="Tahoma" panose="020B0604030504040204" pitchFamily="34" charset="0"/>
              </a:rPr>
              <a:t>Completing the New Bioterrorism Proficiency Testing Result Form and Changes to the Rule-out Algorithms</a:t>
            </a:r>
            <a:r>
              <a:rPr lang="en-US" dirty="0" smtClean="0"/>
              <a:t/>
            </a:r>
            <a:br>
              <a:rPr lang="en-US" dirty="0" smtClean="0"/>
            </a:br>
            <a:endParaRPr lang="en-US" dirty="0"/>
          </a:p>
        </p:txBody>
      </p:sp>
      <p:sp>
        <p:nvSpPr>
          <p:cNvPr id="5" name="Subtitle 4"/>
          <p:cNvSpPr>
            <a:spLocks noGrp="1"/>
          </p:cNvSpPr>
          <p:nvPr>
            <p:ph type="subTitle" idx="1"/>
          </p:nvPr>
        </p:nvSpPr>
        <p:spPr>
          <a:xfrm>
            <a:off x="2171700" y="3628149"/>
            <a:ext cx="6553200" cy="2652001"/>
          </a:xfrm>
        </p:spPr>
        <p:txBody>
          <a:bodyPr>
            <a:normAutofit/>
          </a:bodyPr>
          <a:lstStyle/>
          <a:p>
            <a:pPr>
              <a:lnSpc>
                <a:spcPts val="2000"/>
              </a:lnSpc>
              <a:spcBef>
                <a:spcPts val="576"/>
              </a:spcBef>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An overview of program</a:t>
            </a:r>
          </a:p>
          <a:p>
            <a:pPr>
              <a:lnSpc>
                <a:spcPts val="2000"/>
              </a:lnSpc>
              <a:spcBef>
                <a:spcPts val="576"/>
              </a:spcBef>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changes in 2014</a:t>
            </a:r>
          </a:p>
          <a:p>
            <a:pPr algn="l">
              <a:lnSpc>
                <a:spcPts val="3000"/>
              </a:lnSpc>
            </a:pP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smtClean="0">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Erin Bowles					Amanda Weiss</a:t>
            </a:r>
          </a:p>
          <a:p>
            <a:pPr algn="l">
              <a:lnSpc>
                <a:spcPts val="2000"/>
              </a:lnSpc>
            </a:pP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rPr>
              <a:t>Laboratory Network Coordinator	Program Coordinator  </a:t>
            </a:r>
          </a:p>
          <a:p>
            <a:pPr algn="l">
              <a:lnSpc>
                <a:spcPts val="2000"/>
              </a:lnSpc>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rPr>
              <a:t> Communicable Disease			Proficiency Testing</a:t>
            </a:r>
          </a:p>
          <a:p>
            <a:pPr algn="l">
              <a:lnSpc>
                <a:spcPts val="2000"/>
              </a:lnSpc>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rPr>
              <a:t> WSLH							WSLH</a:t>
            </a:r>
          </a:p>
          <a:p>
            <a:pPr algn="l">
              <a:lnSpc>
                <a:spcPts val="2000"/>
              </a:lnSpc>
            </a:pPr>
            <a:r>
              <a:rPr lang="en-US" sz="1800" dirty="0" smtClean="0">
                <a:latin typeface="Tahoma" panose="020B0604030504040204" pitchFamily="34" charset="0"/>
                <a:ea typeface="Tahoma" panose="020B0604030504040204" pitchFamily="34" charset="0"/>
                <a:cs typeface="Tahoma" panose="020B0604030504040204" pitchFamily="34" charset="0"/>
              </a:rPr>
              <a:t>  Phone: 608-890-1616			Phone: 608-224-4310</a:t>
            </a:r>
          </a:p>
          <a:p>
            <a:pPr algn="l">
              <a:lnSpc>
                <a:spcPts val="2000"/>
              </a:lnSpc>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hlinkClick r:id="rId2"/>
              </a:rPr>
              <a:t>erin.bowles@slh.wisc.edu</a:t>
            </a:r>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hlinkClick r:id="rId3"/>
              </a:rPr>
              <a:t>amanda.weiss@slh.wisc.edu</a:t>
            </a: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algn="l">
              <a:lnSpc>
                <a:spcPts val="2000"/>
              </a:lnSpc>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algn="l">
              <a:lnSpc>
                <a:spcPts val="2000"/>
              </a:lnSpc>
            </a:pPr>
            <a:endParaRPr lang="en-US" dirty="0" smtClean="0">
              <a:latin typeface="Tahoma" panose="020B0604030504040204" pitchFamily="34" charset="0"/>
              <a:ea typeface="Tahoma" panose="020B0604030504040204" pitchFamily="34" charset="0"/>
              <a:cs typeface="Tahoma" panose="020B0604030504040204" pitchFamily="34" charset="0"/>
            </a:endParaRPr>
          </a:p>
          <a:p>
            <a:pPr>
              <a:lnSpc>
                <a:spcPts val="2000"/>
              </a:lnSpc>
            </a:pPr>
            <a:endParaRPr lang="en-US" dirty="0"/>
          </a:p>
        </p:txBody>
      </p:sp>
      <p:sp>
        <p:nvSpPr>
          <p:cNvPr id="4" name="Footer Placeholder 3"/>
          <p:cNvSpPr>
            <a:spLocks noGrp="1"/>
          </p:cNvSpPr>
          <p:nvPr>
            <p:ph type="ftr" sz="quarter" idx="3"/>
          </p:nvPr>
        </p:nvSpPr>
        <p:spPr/>
        <p:txBody>
          <a:bodyPr/>
          <a:lstStyle/>
          <a:p>
            <a:pPr>
              <a:defRPr/>
            </a:pPr>
            <a:fld id="{E8C4C0DA-977A-42B3-815F-17BB34ADF555}" type="slidenum">
              <a:rPr lang="en-US" sz="1800" smtClean="0"/>
              <a:pPr>
                <a:defRPr/>
              </a:pPr>
              <a:t>2</a:t>
            </a:fld>
            <a:r>
              <a:rPr lang="en-US" dirty="0" smtClean="0"/>
              <a:t>			WISCONSIN STATE LABORATORY OF HYGIENE - UNIVERSITY OF WISCONSIN</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411982"/>
            <a:ext cx="1904999" cy="595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141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55625"/>
            <a:ext cx="833120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Entering Results Online</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60484221-B9F8-4581-80DB-64FB2E468875}" type="slidenum">
              <a:rPr lang="en-US" sz="1800" smtClean="0"/>
              <a:pPr>
                <a:defRPr/>
              </a:pPr>
              <a:t>20</a:t>
            </a:fld>
            <a:r>
              <a:rPr lang="en-US" dirty="0" smtClean="0"/>
              <a:t>			WISCONSIN STATE LABORATORY OF HYGIENE - UNIVERSITY OF WISCONSIN</a:t>
            </a:r>
            <a:endParaRPr lang="en-US" dirty="0"/>
          </a:p>
        </p:txBody>
      </p:sp>
      <p:pic>
        <p:nvPicPr>
          <p:cNvPr id="3076" name="Picture 4"/>
          <p:cNvPicPr>
            <a:picLocks noChangeAspect="1" noChangeArrowheads="1"/>
          </p:cNvPicPr>
          <p:nvPr/>
        </p:nvPicPr>
        <p:blipFill>
          <a:blip r:embed="rId2"/>
          <a:srcRect l="12553" t="60156" r="37213" b="34896"/>
          <a:stretch>
            <a:fillRect/>
          </a:stretch>
        </p:blipFill>
        <p:spPr bwMode="auto">
          <a:xfrm>
            <a:off x="604039" y="2438400"/>
            <a:ext cx="8031961" cy="445446"/>
          </a:xfrm>
          <a:prstGeom prst="rect">
            <a:avLst/>
          </a:prstGeom>
          <a:noFill/>
          <a:ln w="9525">
            <a:noFill/>
            <a:miter lim="800000"/>
            <a:headEnd/>
            <a:tailEnd/>
          </a:ln>
        </p:spPr>
      </p:pic>
      <p:sp>
        <p:nvSpPr>
          <p:cNvPr id="8" name="TextBox 7"/>
          <p:cNvSpPr txBox="1"/>
          <p:nvPr/>
        </p:nvSpPr>
        <p:spPr>
          <a:xfrm>
            <a:off x="863600" y="3847227"/>
            <a:ext cx="3009899" cy="1328023"/>
          </a:xfrm>
          <a:prstGeom prst="roundRect">
            <a:avLst/>
          </a:prstGeom>
          <a:solidFill>
            <a:schemeClr val="accent2">
              <a:lumMod val="20000"/>
              <a:lumOff val="80000"/>
            </a:schemeClr>
          </a:solidFill>
          <a:ln>
            <a:solidFill>
              <a:srgbClr val="C00000"/>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Click on </a:t>
            </a:r>
            <a:r>
              <a:rPr lang="en-US" b="1" dirty="0" smtClean="0">
                <a:latin typeface="Tahoma" panose="020B0604030504040204" pitchFamily="34" charset="0"/>
                <a:ea typeface="Tahoma" panose="020B0604030504040204" pitchFamily="34" charset="0"/>
                <a:cs typeface="Tahoma" panose="020B0604030504040204" pitchFamily="34" charset="0"/>
              </a:rPr>
              <a:t>Bioterrorism Preparedness Exercise </a:t>
            </a:r>
            <a:r>
              <a:rPr lang="en-US" dirty="0" smtClean="0">
                <a:latin typeface="Tahoma" panose="020B0604030504040204" pitchFamily="34" charset="0"/>
                <a:ea typeface="Tahoma" panose="020B0604030504040204" pitchFamily="34" charset="0"/>
                <a:cs typeface="Tahoma" panose="020B0604030504040204" pitchFamily="34" charset="0"/>
              </a:rPr>
              <a:t>to view sample instructions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5264151" y="4089400"/>
            <a:ext cx="2527300" cy="715089"/>
          </a:xfrm>
          <a:prstGeom prst="roundRect">
            <a:avLst/>
          </a:prstGeom>
          <a:solidFill>
            <a:schemeClr val="accent2">
              <a:lumMod val="20000"/>
              <a:lumOff val="80000"/>
            </a:schemeClr>
          </a:solidFill>
          <a:ln>
            <a:solidFill>
              <a:srgbClr val="C00000"/>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Click on </a:t>
            </a:r>
            <a:r>
              <a:rPr lang="en-US" b="1" dirty="0" smtClean="0">
                <a:latin typeface="Tahoma" panose="020B0604030504040204" pitchFamily="34" charset="0"/>
                <a:ea typeface="Tahoma" panose="020B0604030504040204" pitchFamily="34" charset="0"/>
                <a:cs typeface="Tahoma" panose="020B0604030504040204" pitchFamily="34" charset="0"/>
              </a:rPr>
              <a:t>ENTER</a:t>
            </a:r>
            <a:r>
              <a:rPr lang="en-US" dirty="0" smtClean="0">
                <a:latin typeface="Tahoma" panose="020B0604030504040204" pitchFamily="34" charset="0"/>
                <a:ea typeface="Tahoma" panose="020B0604030504040204" pitchFamily="34" charset="0"/>
                <a:cs typeface="Tahoma" panose="020B0604030504040204" pitchFamily="34" charset="0"/>
              </a:rPr>
              <a:t> to report your results</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3"/>
          <a:srcRect l="13077" t="67793" r="44431" b="27604"/>
          <a:stretch>
            <a:fillRect/>
          </a:stretch>
        </p:blipFill>
        <p:spPr bwMode="auto">
          <a:xfrm>
            <a:off x="647700" y="1930400"/>
            <a:ext cx="7912100" cy="482601"/>
          </a:xfrm>
          <a:prstGeom prst="rect">
            <a:avLst/>
          </a:prstGeom>
          <a:noFill/>
          <a:ln w="9525">
            <a:noFill/>
            <a:miter lim="800000"/>
            <a:headEnd/>
            <a:tailEnd/>
          </a:ln>
        </p:spPr>
      </p:pic>
      <p:pic>
        <p:nvPicPr>
          <p:cNvPr id="11" name="Picture 10"/>
          <p:cNvPicPr/>
          <p:nvPr/>
        </p:nvPicPr>
        <p:blipFill>
          <a:blip r:embed="rId4"/>
          <a:srcRect l="49631" t="62479" r="33374" b="34851"/>
          <a:stretch>
            <a:fillRect/>
          </a:stretch>
        </p:blipFill>
        <p:spPr bwMode="auto">
          <a:xfrm>
            <a:off x="6667500" y="2565400"/>
            <a:ext cx="1930400" cy="266700"/>
          </a:xfrm>
          <a:prstGeom prst="rect">
            <a:avLst/>
          </a:prstGeom>
          <a:noFill/>
          <a:ln w="9525">
            <a:noFill/>
            <a:miter lim="800000"/>
            <a:headEnd/>
            <a:tailEnd/>
          </a:ln>
        </p:spPr>
      </p:pic>
      <p:cxnSp>
        <p:nvCxnSpPr>
          <p:cNvPr id="13" name="Straight Arrow Connector 12"/>
          <p:cNvCxnSpPr/>
          <p:nvPr/>
        </p:nvCxnSpPr>
        <p:spPr>
          <a:xfrm flipV="1">
            <a:off x="1536700" y="2717800"/>
            <a:ext cx="0" cy="1129427"/>
          </a:xfrm>
          <a:prstGeom prst="straightConnector1">
            <a:avLst/>
          </a:prstGeom>
          <a:ln>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667500" y="2883846"/>
            <a:ext cx="266700" cy="1205554"/>
          </a:xfrm>
          <a:prstGeom prst="straightConnector1">
            <a:avLst/>
          </a:prstGeom>
          <a:ln>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9425"/>
            <a:ext cx="833120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Entering Results Online</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4920685D-3BFE-4745-9EC2-2929136B3556}" type="slidenum">
              <a:rPr lang="en-US" sz="1800" smtClean="0"/>
              <a:pPr>
                <a:defRPr/>
              </a:pPr>
              <a:t>21</a:t>
            </a:fld>
            <a:r>
              <a:rPr lang="en-US" dirty="0" smtClean="0"/>
              <a:t>			WISCONSIN STATE LABORATORY OF HYGIENE - UNIVERSITY OF WISCONSIN</a:t>
            </a:r>
            <a:endParaRPr lang="en-US" dirty="0"/>
          </a:p>
        </p:txBody>
      </p:sp>
      <p:pic>
        <p:nvPicPr>
          <p:cNvPr id="4098" name="Picture 2"/>
          <p:cNvPicPr>
            <a:picLocks noGrp="1" noChangeAspect="1" noChangeArrowheads="1"/>
          </p:cNvPicPr>
          <p:nvPr>
            <p:ph idx="1"/>
          </p:nvPr>
        </p:nvPicPr>
        <p:blipFill>
          <a:blip r:embed="rId2"/>
          <a:srcRect l="9900" t="53959" r="57977" b="25841"/>
          <a:stretch>
            <a:fillRect/>
          </a:stretch>
        </p:blipFill>
        <p:spPr bwMode="auto">
          <a:xfrm>
            <a:off x="622449" y="2870200"/>
            <a:ext cx="6235551" cy="2207698"/>
          </a:xfrm>
          <a:prstGeom prst="rect">
            <a:avLst/>
          </a:prstGeom>
          <a:noFill/>
          <a:ln w="9525">
            <a:noFill/>
            <a:miter lim="800000"/>
            <a:headEnd/>
            <a:tailEnd/>
          </a:ln>
        </p:spPr>
      </p:pic>
      <p:sp>
        <p:nvSpPr>
          <p:cNvPr id="7" name="TextBox 6"/>
          <p:cNvSpPr txBox="1"/>
          <p:nvPr/>
        </p:nvSpPr>
        <p:spPr>
          <a:xfrm>
            <a:off x="4089717" y="1920875"/>
            <a:ext cx="644728" cy="461665"/>
          </a:xfrm>
          <a:prstGeom prst="rect">
            <a:avLst/>
          </a:prstGeom>
          <a:noFill/>
        </p:spPr>
        <p:txBody>
          <a:bodyPr wrap="none" rtlCol="0">
            <a:spAutoFit/>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OR</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Arrow Connector 9"/>
          <p:cNvCxnSpPr/>
          <p:nvPr/>
        </p:nvCxnSpPr>
        <p:spPr>
          <a:xfrm>
            <a:off x="3136900" y="2442289"/>
            <a:ext cx="1532814" cy="118991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6477000" y="2505789"/>
            <a:ext cx="609600" cy="85971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5724538" y="3670300"/>
            <a:ext cx="914400" cy="192024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92462" y="1282700"/>
            <a:ext cx="2291012" cy="369332"/>
          </a:xfrm>
          <a:prstGeom prst="rect">
            <a:avLst/>
          </a:prstGeom>
          <a:noFill/>
        </p:spPr>
        <p:txBody>
          <a:bodyPr wrap="non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For EACH Analyte:</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3416300" y="5511800"/>
            <a:ext cx="3086100" cy="715089"/>
          </a:xfrm>
          <a:prstGeom prst="roundRect">
            <a:avLst/>
          </a:prstGeom>
          <a:solidFill>
            <a:schemeClr val="accent2">
              <a:lumMod val="20000"/>
              <a:lumOff val="80000"/>
            </a:schemeClr>
          </a:solidFill>
          <a:ln>
            <a:solidFill>
              <a:srgbClr val="C00000"/>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Comments may be added by clicking the yellow C</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952500" y="1841500"/>
            <a:ext cx="2590800" cy="715089"/>
          </a:xfrm>
          <a:prstGeom prst="roundRect">
            <a:avLst/>
          </a:prstGeom>
          <a:solidFill>
            <a:schemeClr val="accent2">
              <a:lumMod val="20000"/>
              <a:lumOff val="80000"/>
            </a:schemeClr>
          </a:solidFill>
          <a:ln>
            <a:solidFill>
              <a:srgbClr val="C00000"/>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Select a result from each drop down menu</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397500" y="1879600"/>
            <a:ext cx="2590800" cy="715089"/>
          </a:xfrm>
          <a:prstGeom prst="roundRect">
            <a:avLst/>
          </a:prstGeom>
          <a:solidFill>
            <a:schemeClr val="accent2">
              <a:lumMod val="20000"/>
              <a:lumOff val="80000"/>
            </a:schemeClr>
          </a:solidFill>
          <a:ln>
            <a:solidFill>
              <a:srgbClr val="C00000"/>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Select an Exception code (click yellow E)</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5672"/>
            <a:ext cx="833120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Entering Results Online</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p:cNvSpPr>
            <a:spLocks noGrp="1"/>
          </p:cNvSpPr>
          <p:nvPr>
            <p:ph type="ftr" sz="quarter" idx="3"/>
          </p:nvPr>
        </p:nvSpPr>
        <p:spPr/>
        <p:txBody>
          <a:bodyPr/>
          <a:lstStyle/>
          <a:p>
            <a:pPr>
              <a:defRPr/>
            </a:pPr>
            <a:fld id="{054CFF58-9657-419D-9F34-8D4A94D6695B}" type="slidenum">
              <a:rPr lang="en-US" sz="1800" smtClean="0"/>
              <a:pPr>
                <a:defRPr/>
              </a:pPr>
              <a:t>22</a:t>
            </a:fld>
            <a:r>
              <a:rPr lang="en-US" dirty="0" smtClean="0"/>
              <a:t>			WISCONSIN STATE LABORATORY OF HYGIENE - UNIVERSITY OF WISCONSIN</a:t>
            </a:r>
            <a:endParaRPr lang="en-US" dirty="0"/>
          </a:p>
        </p:txBody>
      </p:sp>
      <p:pic>
        <p:nvPicPr>
          <p:cNvPr id="1026" name="Picture 2"/>
          <p:cNvPicPr>
            <a:picLocks noChangeAspect="1" noChangeArrowheads="1"/>
          </p:cNvPicPr>
          <p:nvPr/>
        </p:nvPicPr>
        <p:blipFill>
          <a:blip r:embed="rId2"/>
          <a:srcRect l="29721" t="38191" r="59382" b="50190"/>
          <a:stretch>
            <a:fillRect/>
          </a:stretch>
        </p:blipFill>
        <p:spPr bwMode="auto">
          <a:xfrm>
            <a:off x="609600" y="4011833"/>
            <a:ext cx="2502524" cy="1663700"/>
          </a:xfrm>
          <a:prstGeom prst="rect">
            <a:avLst/>
          </a:prstGeom>
          <a:noFill/>
          <a:ln w="9525">
            <a:noFill/>
            <a:miter lim="800000"/>
            <a:headEnd/>
            <a:tailEnd/>
          </a:ln>
        </p:spPr>
      </p:pic>
      <p:pic>
        <p:nvPicPr>
          <p:cNvPr id="5" name="Picture 4"/>
          <p:cNvPicPr>
            <a:picLocks noChangeAspect="1" noChangeArrowheads="1"/>
          </p:cNvPicPr>
          <p:nvPr/>
        </p:nvPicPr>
        <p:blipFill>
          <a:blip r:embed="rId3"/>
          <a:srcRect l="27812" t="50781" r="36069" b="11979"/>
          <a:stretch>
            <a:fillRect/>
          </a:stretch>
        </p:blipFill>
        <p:spPr bwMode="auto">
          <a:xfrm>
            <a:off x="3835400" y="3696412"/>
            <a:ext cx="4521200" cy="2624682"/>
          </a:xfrm>
          <a:prstGeom prst="rect">
            <a:avLst/>
          </a:prstGeom>
          <a:noFill/>
          <a:ln w="9525">
            <a:noFill/>
            <a:miter lim="800000"/>
            <a:headEnd/>
            <a:tailEnd/>
          </a:ln>
        </p:spPr>
      </p:pic>
      <p:sp>
        <p:nvSpPr>
          <p:cNvPr id="6" name="TextBox 5"/>
          <p:cNvSpPr txBox="1"/>
          <p:nvPr/>
        </p:nvSpPr>
        <p:spPr>
          <a:xfrm>
            <a:off x="3746499" y="3696412"/>
            <a:ext cx="1041401" cy="671021"/>
          </a:xfrm>
          <a:prstGeom prst="rect">
            <a:avLst/>
          </a:prstGeom>
          <a:solidFill>
            <a:schemeClr val="bg1"/>
          </a:solidFill>
        </p:spPr>
        <p:txBody>
          <a:bodyPr wrap="square" rtlCol="0">
            <a:spAutoFit/>
          </a:bodyPr>
          <a:lstStyle/>
          <a:p>
            <a:r>
              <a:rPr lang="en-US" dirty="0" smtClean="0"/>
              <a:t> </a:t>
            </a:r>
          </a:p>
          <a:p>
            <a:endParaRPr lang="en-US" dirty="0"/>
          </a:p>
        </p:txBody>
      </p:sp>
      <p:sp>
        <p:nvSpPr>
          <p:cNvPr id="7" name="TextBox 6"/>
          <p:cNvSpPr txBox="1"/>
          <p:nvPr/>
        </p:nvSpPr>
        <p:spPr>
          <a:xfrm>
            <a:off x="1054098" y="2212975"/>
            <a:ext cx="2578099" cy="1328023"/>
          </a:xfrm>
          <a:prstGeom prst="roundRect">
            <a:avLst/>
          </a:prstGeom>
          <a:solidFill>
            <a:schemeClr val="accent2">
              <a:lumMod val="20000"/>
              <a:lumOff val="80000"/>
            </a:schemeClr>
          </a:solidFill>
          <a:ln>
            <a:solidFill>
              <a:schemeClr val="accent2"/>
            </a:solidFill>
          </a:ln>
        </p:spPr>
        <p:txBody>
          <a:bodyPr wrap="square" rtlCol="0">
            <a:spAutoFit/>
          </a:bodyPr>
          <a:lstStyle/>
          <a:p>
            <a:r>
              <a:rPr lang="en-US" u="sng" dirty="0" smtClean="0">
                <a:latin typeface="Tahoma" panose="020B0604030504040204" pitchFamily="34" charset="0"/>
                <a:ea typeface="Tahoma" panose="020B0604030504040204" pitchFamily="34" charset="0"/>
                <a:cs typeface="Tahoma" panose="020B0604030504040204" pitchFamily="34" charset="0"/>
              </a:rPr>
              <a:t>Test not indicated:</a:t>
            </a:r>
          </a:p>
          <a:p>
            <a:r>
              <a:rPr lang="en-US" dirty="0" smtClean="0">
                <a:latin typeface="Tahoma" panose="020B0604030504040204" pitchFamily="34" charset="0"/>
                <a:ea typeface="Tahoma" panose="020B0604030504040204" pitchFamily="34" charset="0"/>
                <a:cs typeface="Tahoma" panose="020B0604030504040204" pitchFamily="34" charset="0"/>
              </a:rPr>
              <a:t>This test is not appropriate for the organism isolated</a:t>
            </a:r>
          </a:p>
        </p:txBody>
      </p:sp>
      <p:sp>
        <p:nvSpPr>
          <p:cNvPr id="8" name="TextBox 7"/>
          <p:cNvSpPr txBox="1"/>
          <p:nvPr/>
        </p:nvSpPr>
        <p:spPr>
          <a:xfrm>
            <a:off x="5461000" y="2212975"/>
            <a:ext cx="2692399" cy="1328023"/>
          </a:xfrm>
          <a:prstGeom prst="roundRect">
            <a:avLst/>
          </a:prstGeom>
          <a:solidFill>
            <a:schemeClr val="accent2">
              <a:lumMod val="20000"/>
              <a:lumOff val="80000"/>
            </a:schemeClr>
          </a:solidFill>
          <a:ln>
            <a:solidFill>
              <a:schemeClr val="accent2"/>
            </a:solidFill>
          </a:ln>
        </p:spPr>
        <p:txBody>
          <a:bodyPr wrap="square" rtlCol="0">
            <a:spAutoFit/>
          </a:bodyPr>
          <a:lstStyle/>
          <a:p>
            <a:r>
              <a:rPr lang="en-US" u="sng" dirty="0" smtClean="0">
                <a:latin typeface="Tahoma" panose="020B0604030504040204" pitchFamily="34" charset="0"/>
                <a:ea typeface="Tahoma" panose="020B0604030504040204" pitchFamily="34" charset="0"/>
                <a:cs typeface="Tahoma" panose="020B0604030504040204" pitchFamily="34" charset="0"/>
              </a:rPr>
              <a:t>Test not performed:</a:t>
            </a:r>
          </a:p>
          <a:p>
            <a:r>
              <a:rPr lang="en-US" dirty="0" smtClean="0">
                <a:latin typeface="Tahoma" panose="020B0604030504040204" pitchFamily="34" charset="0"/>
                <a:ea typeface="Tahoma" panose="020B0604030504040204" pitchFamily="34" charset="0"/>
                <a:cs typeface="Tahoma" panose="020B0604030504040204" pitchFamily="34" charset="0"/>
              </a:rPr>
              <a:t>This facility does not have the capability to perform this test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87003" y="1320800"/>
            <a:ext cx="7978467" cy="646331"/>
          </a:xfrm>
          <a:prstGeom prst="rect">
            <a:avLst/>
          </a:prstGeom>
          <a:noFill/>
        </p:spPr>
        <p:txBody>
          <a:bodyPr wrap="none" rtlCol="0">
            <a:sp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If a result cannot be provided:</a:t>
            </a:r>
          </a:p>
          <a:p>
            <a:pPr algn="ctr"/>
            <a:r>
              <a:rPr lang="en-US" b="1" dirty="0" smtClean="0">
                <a:latin typeface="Tahoma" panose="020B0604030504040204" pitchFamily="34" charset="0"/>
                <a:ea typeface="Tahoma" panose="020B0604030504040204" pitchFamily="34" charset="0"/>
                <a:cs typeface="Tahoma" panose="020B0604030504040204" pitchFamily="34" charset="0"/>
              </a:rPr>
              <a:t>You MUST choose either Test not indicated or Test not performed</a:t>
            </a:r>
            <a:endParaRPr lang="en-US" b="1"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Arrow Connector 10"/>
          <p:cNvCxnSpPr>
            <a:stCxn id="7" idx="2"/>
          </p:cNvCxnSpPr>
          <p:nvPr/>
        </p:nvCxnSpPr>
        <p:spPr>
          <a:xfrm flipH="1">
            <a:off x="1803399" y="3540998"/>
            <a:ext cx="539749" cy="1704102"/>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2"/>
          </p:cNvCxnSpPr>
          <p:nvPr/>
        </p:nvCxnSpPr>
        <p:spPr>
          <a:xfrm flipH="1">
            <a:off x="6146800" y="3540998"/>
            <a:ext cx="660400" cy="1335802"/>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476500" y="4940300"/>
            <a:ext cx="635624"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0098"/>
            <a:ext cx="833120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Entering Results Online</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p:cNvSpPr>
            <a:spLocks noGrp="1"/>
          </p:cNvSpPr>
          <p:nvPr>
            <p:ph type="ftr" sz="quarter" idx="3"/>
          </p:nvPr>
        </p:nvSpPr>
        <p:spPr/>
        <p:txBody>
          <a:bodyPr/>
          <a:lstStyle/>
          <a:p>
            <a:pPr>
              <a:defRPr/>
            </a:pPr>
            <a:fld id="{F37A5950-13D2-4C1F-9C07-054B20D8B8BB}" type="slidenum">
              <a:rPr lang="en-US" sz="1800" smtClean="0"/>
              <a:pPr>
                <a:defRPr/>
              </a:pPr>
              <a:t>23</a:t>
            </a:fld>
            <a:r>
              <a:rPr lang="en-US" dirty="0" smtClean="0"/>
              <a:t>			WISCONSIN STATE LABORATORY OF HYGIENE - UNIVERSITY OF WISCONSIN</a:t>
            </a:r>
            <a:endParaRPr lang="en-US" dirty="0"/>
          </a:p>
        </p:txBody>
      </p:sp>
      <p:pic>
        <p:nvPicPr>
          <p:cNvPr id="4" name="Picture 2"/>
          <p:cNvPicPr>
            <a:picLocks noChangeAspect="1" noChangeArrowheads="1"/>
          </p:cNvPicPr>
          <p:nvPr/>
        </p:nvPicPr>
        <p:blipFill>
          <a:blip r:embed="rId2"/>
          <a:srcRect l="10570" t="64667" r="39663" b="18952"/>
          <a:stretch>
            <a:fillRect/>
          </a:stretch>
        </p:blipFill>
        <p:spPr bwMode="auto">
          <a:xfrm>
            <a:off x="490043" y="4141539"/>
            <a:ext cx="8222157" cy="1687454"/>
          </a:xfrm>
          <a:prstGeom prst="rect">
            <a:avLst/>
          </a:prstGeom>
          <a:noFill/>
          <a:ln w="9525">
            <a:noFill/>
            <a:miter lim="800000"/>
            <a:headEnd/>
            <a:tailEnd/>
          </a:ln>
        </p:spPr>
      </p:pic>
      <p:sp>
        <p:nvSpPr>
          <p:cNvPr id="5" name="TextBox 4"/>
          <p:cNvSpPr txBox="1"/>
          <p:nvPr/>
        </p:nvSpPr>
        <p:spPr>
          <a:xfrm>
            <a:off x="1489732" y="1482675"/>
            <a:ext cx="5975350" cy="400110"/>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Add Comments to supplement responses</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3225800" y="4800600"/>
            <a:ext cx="952500"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4749800" y="5271532"/>
            <a:ext cx="952500"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848064" y="2463800"/>
            <a:ext cx="7402464" cy="1021556"/>
          </a:xfrm>
          <a:prstGeom prst="roundRect">
            <a:avLst/>
          </a:prstGeom>
          <a:solidFill>
            <a:schemeClr val="accent2">
              <a:lumMod val="20000"/>
              <a:lumOff val="80000"/>
            </a:schemeClr>
          </a:solidFill>
          <a:ln>
            <a:solidFill>
              <a:schemeClr val="accent2"/>
            </a:solidFill>
          </a:ln>
        </p:spPr>
        <p:txBody>
          <a:bodyPr wrap="non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Comments are especially helpful to:</a:t>
            </a:r>
          </a:p>
          <a:p>
            <a:r>
              <a:rPr lang="en-US" dirty="0" smtClean="0">
                <a:latin typeface="Tahoma" panose="020B0604030504040204" pitchFamily="34" charset="0"/>
                <a:ea typeface="Tahoma" panose="020B0604030504040204" pitchFamily="34" charset="0"/>
                <a:cs typeface="Tahoma" panose="020B0604030504040204" pitchFamily="34" charset="0"/>
              </a:rPr>
              <a:t>	- Specify temperatures being used</a:t>
            </a:r>
          </a:p>
          <a:p>
            <a:r>
              <a:rPr lang="en-US" dirty="0" smtClean="0">
                <a:latin typeface="Tahoma" panose="020B0604030504040204" pitchFamily="34" charset="0"/>
                <a:ea typeface="Tahoma" panose="020B0604030504040204" pitchFamily="34" charset="0"/>
                <a:cs typeface="Tahoma" panose="020B0604030504040204" pitchFamily="34" charset="0"/>
              </a:rPr>
              <a:t>	- Indicate reference labs to which a patient sample would be sent</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1025"/>
            <a:ext cx="816391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Entering Results Online</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p:cNvSpPr>
            <a:spLocks noGrp="1"/>
          </p:cNvSpPr>
          <p:nvPr>
            <p:ph type="ftr" sz="quarter" idx="3"/>
          </p:nvPr>
        </p:nvSpPr>
        <p:spPr/>
        <p:txBody>
          <a:bodyPr/>
          <a:lstStyle/>
          <a:p>
            <a:pPr>
              <a:defRPr/>
            </a:pPr>
            <a:fld id="{9DB79D41-FA96-4A3E-B8C5-EE7EC097851F}" type="slidenum">
              <a:rPr lang="en-US" sz="1800" smtClean="0"/>
              <a:pPr>
                <a:defRPr/>
              </a:pPr>
              <a:t>24</a:t>
            </a:fld>
            <a:r>
              <a:rPr lang="en-US" dirty="0" smtClean="0"/>
              <a:t>			WISCONSIN STATE LABORATORY OF HYGIENE - UNIVERSITY OF WISCONSIN</a:t>
            </a:r>
            <a:endParaRPr lang="en-US" dirty="0"/>
          </a:p>
        </p:txBody>
      </p:sp>
      <p:pic>
        <p:nvPicPr>
          <p:cNvPr id="1026" name="Picture 2"/>
          <p:cNvPicPr>
            <a:picLocks noChangeAspect="1" noChangeArrowheads="1"/>
          </p:cNvPicPr>
          <p:nvPr/>
        </p:nvPicPr>
        <p:blipFill>
          <a:blip r:embed="rId2"/>
          <a:srcRect l="36277" t="59635" r="46976" b="16667"/>
          <a:stretch>
            <a:fillRect/>
          </a:stretch>
        </p:blipFill>
        <p:spPr bwMode="auto">
          <a:xfrm>
            <a:off x="2997200" y="4006500"/>
            <a:ext cx="2980828" cy="2374972"/>
          </a:xfrm>
          <a:prstGeom prst="rect">
            <a:avLst/>
          </a:prstGeom>
          <a:noFill/>
          <a:ln w="9525">
            <a:noFill/>
            <a:miter lim="800000"/>
            <a:headEnd/>
            <a:tailEnd/>
          </a:ln>
        </p:spPr>
      </p:pic>
      <p:sp>
        <p:nvSpPr>
          <p:cNvPr id="6" name="TextBox 5"/>
          <p:cNvSpPr txBox="1"/>
          <p:nvPr/>
        </p:nvSpPr>
        <p:spPr>
          <a:xfrm>
            <a:off x="5295900" y="4995306"/>
            <a:ext cx="1537600" cy="369332"/>
          </a:xfrm>
          <a:prstGeom prst="rect">
            <a:avLst/>
          </a:prstGeom>
          <a:solidFill>
            <a:schemeClr val="bg1"/>
          </a:solidFill>
        </p:spPr>
        <p:txBody>
          <a:bodyPr wrap="square" rtlCol="0">
            <a:spAutoFit/>
          </a:bodyPr>
          <a:lstStyle/>
          <a:p>
            <a:endParaRPr lang="en-US" dirty="0" smtClean="0"/>
          </a:p>
        </p:txBody>
      </p:sp>
      <p:sp>
        <p:nvSpPr>
          <p:cNvPr id="8" name="TextBox 7"/>
          <p:cNvSpPr txBox="1"/>
          <p:nvPr/>
        </p:nvSpPr>
        <p:spPr>
          <a:xfrm>
            <a:off x="3199500" y="5802868"/>
            <a:ext cx="2744100" cy="369332"/>
          </a:xfrm>
          <a:prstGeom prst="rect">
            <a:avLst/>
          </a:prstGeom>
          <a:solidFill>
            <a:schemeClr val="bg1"/>
          </a:solidFill>
        </p:spPr>
        <p:txBody>
          <a:bodyPr wrap="square" rtlCol="0">
            <a:spAutoFit/>
          </a:bodyPr>
          <a:lstStyle/>
          <a:p>
            <a:endParaRPr lang="en-US" dirty="0" smtClean="0"/>
          </a:p>
        </p:txBody>
      </p:sp>
      <p:sp>
        <p:nvSpPr>
          <p:cNvPr id="10" name="TextBox 9"/>
          <p:cNvSpPr txBox="1"/>
          <p:nvPr/>
        </p:nvSpPr>
        <p:spPr>
          <a:xfrm>
            <a:off x="1651000" y="4270375"/>
            <a:ext cx="1016625" cy="369332"/>
          </a:xfrm>
          <a:prstGeom prst="rect">
            <a:avLst/>
          </a:prstGeom>
          <a:noFill/>
        </p:spPr>
        <p:txBody>
          <a:bodyPr wrap="non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Urease</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997200" y="2235200"/>
            <a:ext cx="2856600" cy="408623"/>
          </a:xfrm>
          <a:prstGeom prst="roundRect">
            <a:avLst/>
          </a:prstGeom>
          <a:solidFill>
            <a:schemeClr val="accent2">
              <a:lumMod val="20000"/>
              <a:lumOff val="80000"/>
            </a:schemeClr>
          </a:solidFill>
          <a:ln>
            <a:solidFill>
              <a:schemeClr val="accent2"/>
            </a:solidFill>
          </a:ln>
        </p:spPr>
        <p:txBody>
          <a:bodyPr wrap="square" rtlCol="0">
            <a:sp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For positive Urease tests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1257300" y="3189644"/>
            <a:ext cx="2170800" cy="715089"/>
          </a:xfrm>
          <a:prstGeom prst="roundRect">
            <a:avLst/>
          </a:prstGeom>
          <a:solidFill>
            <a:schemeClr val="accent2">
              <a:lumMod val="20000"/>
              <a:lumOff val="80000"/>
            </a:schemeClr>
          </a:solidFill>
          <a:ln>
            <a:solidFill>
              <a:schemeClr val="accent2"/>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“Rapid positive” if positive at </a:t>
            </a:r>
            <a:r>
              <a:rPr lang="en-US" u="sng" dirty="0" smtClean="0">
                <a:latin typeface="Tahoma" panose="020B0604030504040204" pitchFamily="34" charset="0"/>
                <a:ea typeface="Tahoma" panose="020B0604030504040204" pitchFamily="34" charset="0"/>
                <a:cs typeface="Tahoma" panose="020B0604030504040204" pitchFamily="34" charset="0"/>
              </a:rPr>
              <a:t>&lt;</a:t>
            </a:r>
            <a:r>
              <a:rPr lang="en-US" dirty="0" smtClean="0">
                <a:latin typeface="Tahoma" panose="020B0604030504040204" pitchFamily="34" charset="0"/>
                <a:ea typeface="Tahoma" panose="020B0604030504040204" pitchFamily="34" charset="0"/>
                <a:cs typeface="Tahoma" panose="020B0604030504040204" pitchFamily="34" charset="0"/>
              </a:rPr>
              <a:t>2 hrs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5283200" y="3215044"/>
            <a:ext cx="2107750" cy="715089"/>
          </a:xfrm>
          <a:prstGeom prst="roundRect">
            <a:avLst/>
          </a:prstGeom>
          <a:solidFill>
            <a:schemeClr val="accent2">
              <a:lumMod val="20000"/>
              <a:lumOff val="80000"/>
            </a:schemeClr>
          </a:solidFill>
          <a:ln>
            <a:solidFill>
              <a:schemeClr val="accent2"/>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“Positive” if positive at &gt;2 hrs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2382138" y="1524000"/>
            <a:ext cx="4379725" cy="369332"/>
          </a:xfrm>
          <a:prstGeom prst="rect">
            <a:avLst/>
          </a:prstGeom>
          <a:noFill/>
        </p:spPr>
        <p:txBody>
          <a:bodyPr wrap="non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New reporting option for Urea test:</a:t>
            </a:r>
            <a:endParaRPr lang="en-US" b="1" dirty="0">
              <a:latin typeface="Tahoma" panose="020B0604030504040204" pitchFamily="34" charset="0"/>
              <a:ea typeface="Tahoma" panose="020B0604030504040204" pitchFamily="34" charset="0"/>
              <a:cs typeface="Tahoma" panose="020B0604030504040204" pitchFamily="34" charset="0"/>
            </a:endParaRPr>
          </a:p>
        </p:txBody>
      </p:sp>
      <p:cxnSp>
        <p:nvCxnSpPr>
          <p:cNvPr id="17" name="Straight Arrow Connector 16"/>
          <p:cNvCxnSpPr/>
          <p:nvPr/>
        </p:nvCxnSpPr>
        <p:spPr>
          <a:xfrm flipH="1">
            <a:off x="2997200" y="2643823"/>
            <a:ext cx="430900" cy="54582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283200" y="2643823"/>
            <a:ext cx="570600" cy="54582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6725"/>
            <a:ext cx="8064500" cy="1250950"/>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Entering Results Online</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6D8F0AEB-FA57-4154-8357-55D566E2439B}" type="slidenum">
              <a:rPr lang="en-US" sz="1800" smtClean="0"/>
              <a:pPr>
                <a:defRPr/>
              </a:pPr>
              <a:t>25</a:t>
            </a:fld>
            <a:r>
              <a:rPr lang="en-US" dirty="0" smtClean="0"/>
              <a:t>			WISCONSIN STATE LABORATORY OF HYGIENE - UNIVERSITY OF WISCONSIN</a:t>
            </a:r>
            <a:endParaRPr lang="en-US" dirty="0"/>
          </a:p>
        </p:txBody>
      </p:sp>
      <p:pic>
        <p:nvPicPr>
          <p:cNvPr id="1026" name="Picture 2"/>
          <p:cNvPicPr>
            <a:picLocks noGrp="1" noChangeAspect="1" noChangeArrowheads="1"/>
          </p:cNvPicPr>
          <p:nvPr>
            <p:ph idx="1"/>
          </p:nvPr>
        </p:nvPicPr>
        <p:blipFill>
          <a:blip r:embed="rId2"/>
          <a:srcRect l="20919" t="76349" r="34878" b="12184"/>
          <a:stretch>
            <a:fillRect/>
          </a:stretch>
        </p:blipFill>
        <p:spPr bwMode="auto">
          <a:xfrm>
            <a:off x="1784350" y="4546600"/>
            <a:ext cx="5972614" cy="872387"/>
          </a:xfrm>
          <a:prstGeom prst="rect">
            <a:avLst/>
          </a:prstGeom>
          <a:noFill/>
          <a:ln w="9525">
            <a:noFill/>
            <a:miter lim="800000"/>
            <a:headEnd/>
            <a:tailEnd/>
          </a:ln>
        </p:spPr>
      </p:pic>
      <p:pic>
        <p:nvPicPr>
          <p:cNvPr id="1027" name="Picture 3"/>
          <p:cNvPicPr>
            <a:picLocks noChangeAspect="1" noChangeArrowheads="1"/>
          </p:cNvPicPr>
          <p:nvPr/>
        </p:nvPicPr>
        <p:blipFill>
          <a:blip r:embed="rId3"/>
          <a:srcRect l="8651" t="31200" r="35044" b="19010"/>
          <a:stretch>
            <a:fillRect/>
          </a:stretch>
        </p:blipFill>
        <p:spPr bwMode="auto">
          <a:xfrm>
            <a:off x="723900" y="1386765"/>
            <a:ext cx="6364226" cy="3168747"/>
          </a:xfrm>
          <a:prstGeom prst="rect">
            <a:avLst/>
          </a:prstGeom>
          <a:noFill/>
          <a:ln w="9525">
            <a:noFill/>
            <a:miter lim="800000"/>
            <a:headEnd/>
            <a:tailEnd/>
          </a:ln>
        </p:spPr>
      </p:pic>
      <p:sp>
        <p:nvSpPr>
          <p:cNvPr id="7" name="TextBox 6"/>
          <p:cNvSpPr txBox="1"/>
          <p:nvPr/>
        </p:nvSpPr>
        <p:spPr>
          <a:xfrm>
            <a:off x="546100" y="4800600"/>
            <a:ext cx="2476500" cy="1328023"/>
          </a:xfrm>
          <a:prstGeom prst="roundRect">
            <a:avLst/>
          </a:prstGeom>
          <a:solidFill>
            <a:schemeClr val="accent2">
              <a:lumMod val="20000"/>
              <a:lumOff val="80000"/>
            </a:schemeClr>
          </a:solidFill>
          <a:ln>
            <a:solidFill>
              <a:schemeClr val="accent2"/>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TEMPORARY SAVE:</a:t>
            </a:r>
          </a:p>
          <a:p>
            <a:r>
              <a:rPr lang="en-US" dirty="0" smtClean="0">
                <a:latin typeface="Tahoma" panose="020B0604030504040204" pitchFamily="34" charset="0"/>
                <a:ea typeface="Tahoma" panose="020B0604030504040204" pitchFamily="34" charset="0"/>
                <a:cs typeface="Tahoma" panose="020B0604030504040204" pitchFamily="34" charset="0"/>
              </a:rPr>
              <a:t>Data is submitted and can be edited until the due date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03900" y="5005467"/>
            <a:ext cx="2641600" cy="1021556"/>
          </a:xfrm>
          <a:prstGeom prst="roundRect">
            <a:avLst/>
          </a:prstGeom>
          <a:solidFill>
            <a:schemeClr val="accent2">
              <a:lumMod val="20000"/>
              <a:lumOff val="80000"/>
            </a:schemeClr>
          </a:solidFill>
          <a:ln>
            <a:solidFill>
              <a:schemeClr val="accent2"/>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FINAL SAVE:</a:t>
            </a:r>
          </a:p>
          <a:p>
            <a:r>
              <a:rPr lang="en-US" dirty="0" smtClean="0">
                <a:latin typeface="Tahoma" panose="020B0604030504040204" pitchFamily="34" charset="0"/>
                <a:ea typeface="Tahoma" panose="020B0604030504040204" pitchFamily="34" charset="0"/>
                <a:cs typeface="Tahoma" panose="020B0604030504040204" pitchFamily="34" charset="0"/>
              </a:rPr>
              <a:t>Data is submitted and cannot be edited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381500" y="1524000"/>
            <a:ext cx="482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2" name="TextBox 11"/>
          <p:cNvSpPr txBox="1"/>
          <p:nvPr/>
        </p:nvSpPr>
        <p:spPr>
          <a:xfrm>
            <a:off x="6172200" y="1549400"/>
            <a:ext cx="482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cxnSp>
        <p:nvCxnSpPr>
          <p:cNvPr id="11" name="Straight Arrow Connector 10"/>
          <p:cNvCxnSpPr/>
          <p:nvPr/>
        </p:nvCxnSpPr>
        <p:spPr>
          <a:xfrm flipH="1">
            <a:off x="5803900" y="2999423"/>
            <a:ext cx="1295400" cy="1547177"/>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515100" y="2590800"/>
            <a:ext cx="2135133" cy="408623"/>
          </a:xfrm>
          <a:prstGeom prst="roundRect">
            <a:avLst/>
          </a:prstGeom>
          <a:solidFill>
            <a:schemeClr val="accent2">
              <a:lumMod val="20000"/>
              <a:lumOff val="80000"/>
            </a:schemeClr>
          </a:solidFill>
          <a:ln>
            <a:solidFill>
              <a:schemeClr val="accent2"/>
            </a:solidFill>
          </a:ln>
        </p:spPr>
        <p:txBody>
          <a:bodyPr wrap="non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SAVE your results!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1140"/>
            <a:ext cx="7785538" cy="1416488"/>
          </a:xfrm>
        </p:spPr>
        <p:txBody>
          <a:bodyPr>
            <a:normAutofit fontScale="90000"/>
          </a:bodyPr>
          <a:lstStyle/>
          <a:p>
            <a:r>
              <a:rPr lang="en-US" dirty="0" smtClean="0"/>
              <a:t>  </a:t>
            </a:r>
            <a:r>
              <a:rPr lang="en-US" sz="5300" b="1" dirty="0" smtClean="0">
                <a:effectLst/>
                <a:latin typeface="Tahoma" panose="020B0604030504040204" pitchFamily="34" charset="0"/>
                <a:ea typeface="Tahoma" panose="020B0604030504040204" pitchFamily="34" charset="0"/>
                <a:cs typeface="Tahoma" panose="020B0604030504040204" pitchFamily="34" charset="0"/>
              </a:rPr>
              <a:t>Building a Data Submission Report</a:t>
            </a:r>
            <a:endParaRPr lang="en-US" sz="53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B74F2DC6-8114-4EA5-BD74-EEA57C7002E4}" type="slidenum">
              <a:rPr lang="en-US" sz="1800" smtClean="0"/>
              <a:pPr>
                <a:defRPr/>
              </a:pPr>
              <a:t>26</a:t>
            </a:fld>
            <a:r>
              <a:rPr lang="en-US" dirty="0" smtClean="0"/>
              <a:t>			WISCONSIN STATE LABORATORY OF HYGIENE - UNIVERSITY OF WISCONSIN</a:t>
            </a:r>
            <a:endParaRPr lang="en-US" dirty="0"/>
          </a:p>
        </p:txBody>
      </p:sp>
      <p:pic>
        <p:nvPicPr>
          <p:cNvPr id="2050" name="Picture 2"/>
          <p:cNvPicPr>
            <a:picLocks noGrp="1" noChangeAspect="1" noChangeArrowheads="1"/>
          </p:cNvPicPr>
          <p:nvPr>
            <p:ph idx="1"/>
          </p:nvPr>
        </p:nvPicPr>
        <p:blipFill>
          <a:blip r:embed="rId2"/>
          <a:srcRect t="23236" r="81066" b="36628"/>
          <a:stretch>
            <a:fillRect/>
          </a:stretch>
        </p:blipFill>
        <p:spPr bwMode="auto">
          <a:xfrm>
            <a:off x="1126893" y="3392026"/>
            <a:ext cx="2336928" cy="2789228"/>
          </a:xfrm>
          <a:prstGeom prst="rect">
            <a:avLst/>
          </a:prstGeom>
          <a:noFill/>
          <a:ln w="9525">
            <a:noFill/>
            <a:miter lim="800000"/>
            <a:headEnd/>
            <a:tailEnd/>
          </a:ln>
        </p:spPr>
      </p:pic>
      <p:sp>
        <p:nvSpPr>
          <p:cNvPr id="6" name="TextBox 5"/>
          <p:cNvSpPr txBox="1"/>
          <p:nvPr/>
        </p:nvSpPr>
        <p:spPr>
          <a:xfrm>
            <a:off x="4814614" y="3911600"/>
            <a:ext cx="2565399" cy="1328023"/>
          </a:xfrm>
          <a:prstGeom prst="roundRect">
            <a:avLst/>
          </a:prstGeom>
          <a:solidFill>
            <a:schemeClr val="accent2">
              <a:lumMod val="20000"/>
              <a:lumOff val="80000"/>
            </a:schemeClr>
          </a:solidFill>
          <a:ln>
            <a:solidFill>
              <a:schemeClr val="accent2"/>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Click on </a:t>
            </a:r>
            <a:r>
              <a:rPr lang="en-US" b="1" dirty="0" smtClean="0">
                <a:latin typeface="Tahoma" panose="020B0604030504040204" pitchFamily="34" charset="0"/>
                <a:ea typeface="Tahoma" panose="020B0604030504040204" pitchFamily="34" charset="0"/>
                <a:cs typeface="Tahoma" panose="020B0604030504040204" pitchFamily="34" charset="0"/>
              </a:rPr>
              <a:t>REPORTS </a:t>
            </a:r>
            <a:r>
              <a:rPr lang="en-US" dirty="0" smtClean="0">
                <a:latin typeface="Tahoma" panose="020B0604030504040204" pitchFamily="34" charset="0"/>
                <a:ea typeface="Tahoma" panose="020B0604030504040204" pitchFamily="34" charset="0"/>
                <a:cs typeface="Tahoma" panose="020B0604030504040204" pitchFamily="34" charset="0"/>
              </a:rPr>
              <a:t>in the upper left hand side of the PT Central screen</a:t>
            </a:r>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Arrow Connector 7"/>
          <p:cNvCxnSpPr/>
          <p:nvPr/>
        </p:nvCxnSpPr>
        <p:spPr>
          <a:xfrm flipH="1">
            <a:off x="2572408" y="4786640"/>
            <a:ext cx="2242206" cy="452983"/>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701800" y="2275408"/>
            <a:ext cx="5842000" cy="715089"/>
          </a:xfrm>
          <a:prstGeom prst="roundRect">
            <a:avLst/>
          </a:prstGeom>
          <a:solidFill>
            <a:schemeClr val="accent2">
              <a:lumMod val="20000"/>
              <a:lumOff val="80000"/>
            </a:schemeClr>
          </a:solidFill>
          <a:ln>
            <a:solidFill>
              <a:schemeClr val="accent2"/>
            </a:solidFill>
          </a:ln>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After results have been entered and SAVED, build a Data Submission Report for your records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56" y="491687"/>
            <a:ext cx="8018299" cy="1274051"/>
          </a:xfrm>
        </p:spPr>
        <p:txBody>
          <a:bodyPr>
            <a:noAutofit/>
          </a:bodyPr>
          <a:lstStyle/>
          <a:p>
            <a:r>
              <a:rPr lang="en-US" sz="4800" b="1" dirty="0">
                <a:effectLst/>
                <a:latin typeface="Tahoma" panose="020B0604030504040204" pitchFamily="34" charset="0"/>
                <a:ea typeface="Tahoma" panose="020B0604030504040204" pitchFamily="34" charset="0"/>
                <a:cs typeface="Tahoma" panose="020B0604030504040204" pitchFamily="34" charset="0"/>
              </a:rPr>
              <a:t>Building a Data Submission Report</a:t>
            </a:r>
            <a:endParaRPr lang="en-US" sz="4800" dirty="0"/>
          </a:p>
        </p:txBody>
      </p:sp>
      <p:sp>
        <p:nvSpPr>
          <p:cNvPr id="4" name="Footer Placeholder 3"/>
          <p:cNvSpPr>
            <a:spLocks noGrp="1"/>
          </p:cNvSpPr>
          <p:nvPr>
            <p:ph type="ftr" sz="quarter" idx="3"/>
          </p:nvPr>
        </p:nvSpPr>
        <p:spPr/>
        <p:txBody>
          <a:bodyPr/>
          <a:lstStyle/>
          <a:p>
            <a:pPr>
              <a:defRPr/>
            </a:pPr>
            <a:fld id="{83088724-E0EE-41BF-926C-1478679E0F94}" type="slidenum">
              <a:rPr lang="en-US" sz="1800" smtClean="0"/>
              <a:pPr>
                <a:defRPr/>
              </a:pPr>
              <a:t>27</a:t>
            </a:fld>
            <a:r>
              <a:rPr lang="en-US" sz="1800" dirty="0" smtClean="0"/>
              <a:t>	</a:t>
            </a:r>
            <a:r>
              <a:rPr lang="en-US" dirty="0" smtClean="0"/>
              <a:t>		WISCONSIN STATE LABORATORY OF HYGIENE - UNIVERSITY OF WISCONSIN</a:t>
            </a:r>
            <a:endParaRPr lang="en-US" dirty="0"/>
          </a:p>
        </p:txBody>
      </p:sp>
      <p:pic>
        <p:nvPicPr>
          <p:cNvPr id="3074" name="Picture 2"/>
          <p:cNvPicPr>
            <a:picLocks noGrp="1" noChangeAspect="1" noChangeArrowheads="1"/>
          </p:cNvPicPr>
          <p:nvPr>
            <p:ph idx="1"/>
          </p:nvPr>
        </p:nvPicPr>
        <p:blipFill>
          <a:blip r:embed="rId2"/>
          <a:srcRect l="2084" t="41645" r="38276" b="25160"/>
          <a:stretch>
            <a:fillRect/>
          </a:stretch>
        </p:blipFill>
        <p:spPr bwMode="auto">
          <a:xfrm>
            <a:off x="424949" y="2187798"/>
            <a:ext cx="8161287" cy="2598261"/>
          </a:xfrm>
          <a:prstGeom prst="rect">
            <a:avLst/>
          </a:prstGeom>
          <a:noFill/>
          <a:ln w="9525">
            <a:noFill/>
            <a:miter lim="800000"/>
            <a:headEnd/>
            <a:tailEnd/>
          </a:ln>
        </p:spPr>
      </p:pic>
      <p:sp>
        <p:nvSpPr>
          <p:cNvPr id="6" name="TextBox 5"/>
          <p:cNvSpPr txBox="1"/>
          <p:nvPr/>
        </p:nvSpPr>
        <p:spPr>
          <a:xfrm>
            <a:off x="654050" y="4473814"/>
            <a:ext cx="3086100" cy="715089"/>
          </a:xfrm>
          <a:prstGeom prst="roundRect">
            <a:avLst/>
          </a:prstGeom>
          <a:solidFill>
            <a:schemeClr val="accent2">
              <a:lumMod val="20000"/>
              <a:lumOff val="80000"/>
            </a:schemeClr>
          </a:solidFill>
          <a:ln>
            <a:solidFill>
              <a:schemeClr val="accent2"/>
            </a:solidFill>
          </a:ln>
        </p:spPr>
        <p:txBody>
          <a:bodyPr wrap="square" rtlCol="0">
            <a:spAutoFit/>
          </a:bodyPr>
          <a:lstStyle/>
          <a:p>
            <a:r>
              <a:rPr lang="en-US" b="1" dirty="0" smtClean="0"/>
              <a:t>1. </a:t>
            </a:r>
            <a:r>
              <a:rPr lang="en-US" dirty="0" smtClean="0">
                <a:latin typeface="Tahoma" panose="020B0604030504040204" pitchFamily="34" charset="0"/>
                <a:ea typeface="Tahoma" panose="020B0604030504040204" pitchFamily="34" charset="0"/>
                <a:cs typeface="Tahoma" panose="020B0604030504040204" pitchFamily="34" charset="0"/>
              </a:rPr>
              <a:t>Choose the Year and Event (BioterrorismPrep1)</a:t>
            </a:r>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Arrow Connector 7"/>
          <p:cNvCxnSpPr/>
          <p:nvPr/>
        </p:nvCxnSpPr>
        <p:spPr>
          <a:xfrm flipV="1">
            <a:off x="2628243" y="2946400"/>
            <a:ext cx="335674" cy="152741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218386" y="2691010"/>
            <a:ext cx="1700051" cy="102156"/>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918435" y="2537777"/>
            <a:ext cx="1667801" cy="408623"/>
          </a:xfrm>
          <a:prstGeom prst="roundRect">
            <a:avLst/>
          </a:prstGeom>
          <a:solidFill>
            <a:schemeClr val="accent2">
              <a:lumMod val="20000"/>
              <a:lumOff val="80000"/>
            </a:schemeClr>
          </a:solidFill>
          <a:ln>
            <a:solidFill>
              <a:schemeClr val="accent2"/>
            </a:solidFill>
          </a:ln>
        </p:spPr>
        <p:txBody>
          <a:bodyPr wrap="non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2.</a:t>
            </a:r>
            <a:r>
              <a:rPr lang="en-US" dirty="0" smtClean="0">
                <a:latin typeface="Tahoma" panose="020B0604030504040204" pitchFamily="34" charset="0"/>
                <a:ea typeface="Tahoma" panose="020B0604030504040204" pitchFamily="34" charset="0"/>
                <a:cs typeface="Tahoma" panose="020B0604030504040204" pitchFamily="34" charset="0"/>
              </a:rPr>
              <a:t> Click APPLY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4076700" y="5712844"/>
            <a:ext cx="1691787" cy="408623"/>
          </a:xfrm>
          <a:prstGeom prst="roundRect">
            <a:avLst/>
          </a:prstGeom>
          <a:solidFill>
            <a:schemeClr val="accent2">
              <a:lumMod val="20000"/>
              <a:lumOff val="80000"/>
            </a:schemeClr>
          </a:solidFill>
          <a:ln>
            <a:solidFill>
              <a:schemeClr val="accent2"/>
            </a:solidFill>
          </a:ln>
        </p:spPr>
        <p:txBody>
          <a:bodyPr wrap="non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 Click BUILD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654050" y="3983421"/>
            <a:ext cx="1879600" cy="369332"/>
          </a:xfrm>
          <a:prstGeom prst="rect">
            <a:avLst/>
          </a:prstGeom>
          <a:solidFill>
            <a:schemeClr val="bg1"/>
          </a:solidFill>
        </p:spPr>
        <p:txBody>
          <a:bodyPr wrap="square" rtlCol="0">
            <a:spAutoFit/>
          </a:bodyPr>
          <a:lstStyle/>
          <a:p>
            <a:endParaRPr lang="en-US" dirty="0"/>
          </a:p>
        </p:txBody>
      </p:sp>
      <p:cxnSp>
        <p:nvCxnSpPr>
          <p:cNvPr id="19" name="Straight Arrow Connector 18"/>
          <p:cNvCxnSpPr/>
          <p:nvPr/>
        </p:nvCxnSpPr>
        <p:spPr>
          <a:xfrm flipH="1" flipV="1">
            <a:off x="4076700" y="3767958"/>
            <a:ext cx="992134" cy="1944886"/>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76250"/>
            <a:ext cx="8331200" cy="1250950"/>
          </a:xfrm>
        </p:spPr>
        <p:txBody>
          <a:bodyPr>
            <a:normAutofit/>
          </a:bodyPr>
          <a:lstStyle/>
          <a:p>
            <a:r>
              <a:rPr lang="en-US" sz="5400" b="1"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Questions?</a:t>
            </a:r>
            <a:endParaRPr lang="en-US" sz="54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36600" y="1727200"/>
            <a:ext cx="7645400" cy="4579007"/>
          </a:xfrm>
        </p:spPr>
        <p:txBody>
          <a:bodyPr/>
          <a:lstStyle/>
          <a:p>
            <a:endParaRPr lang="en-US" dirty="0" smtClean="0"/>
          </a:p>
          <a:p>
            <a:endParaRPr lang="en-US" dirty="0"/>
          </a:p>
          <a:p>
            <a:endParaRPr lang="en-US" dirty="0" smtClean="0"/>
          </a:p>
          <a:p>
            <a:endParaRPr lang="en-US" dirty="0"/>
          </a:p>
          <a:p>
            <a:endParaRPr lang="en-US" dirty="0" smtClean="0"/>
          </a:p>
          <a:p>
            <a:pPr marL="457200" indent="-457200">
              <a:buFont typeface="Arial" panose="020B0604020202020204" pitchFamily="34" charset="0"/>
              <a:buChar char="•"/>
            </a:pPr>
            <a:endParaRPr lang="en-US"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dirty="0" smtClean="0">
                <a:solidFill>
                  <a:srgbClr val="C00000"/>
                </a:solidFill>
                <a:latin typeface="Tahoma" panose="020B0604030504040204" pitchFamily="34" charset="0"/>
                <a:ea typeface="Tahoma" panose="020B0604030504040204" pitchFamily="34" charset="0"/>
                <a:cs typeface="Tahoma" panose="020B0604030504040204" pitchFamily="34" charset="0"/>
              </a:rPr>
              <a:t>See our contact information on the second slide</a:t>
            </a:r>
          </a:p>
          <a:p>
            <a:pPr marL="457200" indent="-457200">
              <a:buFont typeface="Arial" panose="020B0604020202020204" pitchFamily="34" charset="0"/>
              <a:buChar char="•"/>
            </a:pPr>
            <a:r>
              <a:rPr lang="en-US" dirty="0" smtClean="0">
                <a:solidFill>
                  <a:srgbClr val="C00000"/>
                </a:solidFill>
                <a:latin typeface="Tahoma" panose="020B0604030504040204" pitchFamily="34" charset="0"/>
                <a:ea typeface="Tahoma" panose="020B0604030504040204" pitchFamily="34" charset="0"/>
                <a:cs typeface="Tahoma" panose="020B0604030504040204" pitchFamily="34" charset="0"/>
              </a:rPr>
              <a:t>Call proficiency testing  at 800-462-5261</a:t>
            </a:r>
            <a:endParaRPr lang="en-US"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69292905-58F5-4931-A48E-03CC69553037}" type="slidenum">
              <a:rPr lang="en-US" sz="1800" smtClean="0"/>
              <a:t>28</a:t>
            </a:fld>
            <a:r>
              <a:rPr lang="en-US" dirty="0" smtClean="0"/>
              <a:t>			WISCONSIN STATE LABORATORY OF HYGIENE - UNIVERSITY OF WISCONSIN</a:t>
            </a:r>
            <a:endParaRPr lang="en-US" dirty="0"/>
          </a:p>
        </p:txBody>
      </p:sp>
      <p:pic>
        <p:nvPicPr>
          <p:cNvPr id="3074" name="Picture 2" descr="C:\Users\bowlesej\AppData\Local\Microsoft\Windows\Temporary Internet Files\Content.IE5\I5Y9LYLV\MC90007876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6" y="1577538"/>
            <a:ext cx="2524125"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12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5046"/>
            <a:ext cx="7772400" cy="865023"/>
          </a:xfrm>
        </p:spPr>
        <p:txBody>
          <a:bodyPr>
            <a:norm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Objectives</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685800" y="1340069"/>
            <a:ext cx="7772400" cy="4918841"/>
          </a:xfrm>
        </p:spPr>
        <p:txBody>
          <a:bodyPr>
            <a:noAutofit/>
          </a:bodyPr>
          <a:lstStyle/>
          <a:p>
            <a:pPr marL="457200" marR="274320" lvl="0" indent="-457200" algn="l">
              <a:spcBef>
                <a:spcPts val="200"/>
              </a:spcBef>
              <a:spcAft>
                <a:spcPts val="0"/>
              </a:spcAft>
              <a:buFont typeface="Arial" panose="020B0604020202020204" pitchFamily="34" charset="0"/>
              <a:buChar char="•"/>
            </a:pPr>
            <a:r>
              <a:rPr lang="en-US" sz="3200" dirty="0" smtClean="0">
                <a:latin typeface="Arial"/>
                <a:ea typeface="Times New Roman"/>
              </a:rPr>
              <a:t>Describe the steps for logging into PT Central and entering BPE results online.</a:t>
            </a:r>
            <a:endParaRPr lang="en-US" sz="3200" dirty="0" smtClean="0">
              <a:latin typeface="Times New Roman"/>
              <a:ea typeface="Times New Roman"/>
            </a:endParaRPr>
          </a:p>
          <a:p>
            <a:pPr marL="457200" marR="274320" lvl="0" indent="-457200" algn="l">
              <a:spcBef>
                <a:spcPts val="200"/>
              </a:spcBef>
              <a:spcAft>
                <a:spcPts val="0"/>
              </a:spcAft>
              <a:buFont typeface="Arial" panose="020B0604020202020204" pitchFamily="34" charset="0"/>
              <a:buChar char="•"/>
            </a:pPr>
            <a:r>
              <a:rPr lang="en-US" sz="3200" dirty="0" smtClean="0">
                <a:latin typeface="Arial"/>
                <a:ea typeface="Times New Roman"/>
              </a:rPr>
              <a:t>Explain </a:t>
            </a:r>
            <a:r>
              <a:rPr lang="en-US" sz="3200" dirty="0">
                <a:latin typeface="Arial"/>
                <a:ea typeface="Times New Roman"/>
              </a:rPr>
              <a:t>how to complete a paper result form, if needed. </a:t>
            </a:r>
            <a:endParaRPr lang="en-US" sz="3200" dirty="0">
              <a:latin typeface="Times New Roman"/>
              <a:ea typeface="Times New Roman"/>
            </a:endParaRPr>
          </a:p>
          <a:p>
            <a:pPr marL="457200" marR="0" lvl="0" indent="-457200" algn="l">
              <a:spcBef>
                <a:spcPts val="200"/>
              </a:spcBef>
              <a:spcAft>
                <a:spcPts val="0"/>
              </a:spcAft>
              <a:buFont typeface="Arial" panose="020B0604020202020204" pitchFamily="34" charset="0"/>
              <a:buChar char="•"/>
            </a:pPr>
            <a:r>
              <a:rPr lang="en-US" sz="3200" dirty="0" smtClean="0">
                <a:latin typeface="Arial"/>
                <a:ea typeface="Times New Roman"/>
              </a:rPr>
              <a:t>Identify where the revised ASM Sentinel Level Clinical Laboratory Guidelines for Suspected Agents of Bioterrorism and Emerging Infectious Diseases are located.</a:t>
            </a:r>
            <a:endParaRPr lang="en-US" sz="3200" dirty="0" smtClean="0">
              <a:latin typeface="Times New Roman"/>
              <a:ea typeface="Times New Roman"/>
            </a:endParaRPr>
          </a:p>
          <a:p>
            <a:pPr marL="457200" indent="-457200" algn="l">
              <a:buFont typeface="Arial" panose="020B0604020202020204" pitchFamily="34" charset="0"/>
              <a:buChar char="•"/>
            </a:pPr>
            <a:endParaRPr lang="en-US" sz="3200" dirty="0"/>
          </a:p>
        </p:txBody>
      </p:sp>
      <p:sp>
        <p:nvSpPr>
          <p:cNvPr id="4" name="Footer Placeholder 3"/>
          <p:cNvSpPr>
            <a:spLocks noGrp="1"/>
          </p:cNvSpPr>
          <p:nvPr>
            <p:ph type="ftr" sz="quarter" idx="3"/>
          </p:nvPr>
        </p:nvSpPr>
        <p:spPr/>
        <p:txBody>
          <a:bodyPr/>
          <a:lstStyle/>
          <a:p>
            <a:pPr>
              <a:defRPr/>
            </a:pPr>
            <a:fld id="{761A6936-818D-4F36-9AC4-2253BA8515C6}" type="slidenum">
              <a:rPr lang="en-US" sz="1800" smtClean="0"/>
              <a:t>3</a:t>
            </a:fld>
            <a:r>
              <a:rPr lang="en-US" dirty="0" smtClean="0"/>
              <a:t>			WISCONSIN STATE LABORATORY OF HYGIENE - UNIVERSITY OF WISCONSIN</a:t>
            </a:r>
            <a:endParaRPr lang="en-US" dirty="0"/>
          </a:p>
        </p:txBody>
      </p:sp>
    </p:spTree>
    <p:extLst>
      <p:ext uri="{BB962C8B-B14F-4D97-AF65-F5344CB8AC3E}">
        <p14:creationId xmlns:p14="http://schemas.microsoft.com/office/powerpoint/2010/main" val="2341798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040" y="512543"/>
            <a:ext cx="7772400" cy="1470025"/>
          </a:xfrm>
        </p:spPr>
        <p:txBody>
          <a:bodyPr>
            <a:no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2014  Bioterrorism Proficiency Exercise Background &amp; Procedure Changes</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666263" y="3813372"/>
            <a:ext cx="5699235" cy="1752600"/>
          </a:xfrm>
        </p:spPr>
        <p:txBody>
          <a:bodyPr/>
          <a:lstStyle/>
          <a:p>
            <a:endParaRPr lang="en-US" dirty="0"/>
          </a:p>
        </p:txBody>
      </p:sp>
      <p:sp>
        <p:nvSpPr>
          <p:cNvPr id="4" name="Footer Placeholder 3"/>
          <p:cNvSpPr>
            <a:spLocks noGrp="1"/>
          </p:cNvSpPr>
          <p:nvPr>
            <p:ph type="ftr" sz="quarter" idx="3"/>
          </p:nvPr>
        </p:nvSpPr>
        <p:spPr/>
        <p:txBody>
          <a:bodyPr/>
          <a:lstStyle/>
          <a:p>
            <a:pPr>
              <a:defRPr/>
            </a:pPr>
            <a:fld id="{72ADD45A-4E13-4510-B7C5-474639F6943A}" type="slidenum">
              <a:rPr lang="en-US" sz="1800" smtClean="0"/>
              <a:t>4</a:t>
            </a:fld>
            <a:r>
              <a:rPr lang="en-US" dirty="0" smtClean="0"/>
              <a:t>			WISCONSIN </a:t>
            </a:r>
            <a:r>
              <a:rPr lang="en-US" dirty="0"/>
              <a:t>STATE LABORATORY OF HYGIENE - UNIVERSITY OF WISCONSIN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73" y="3592654"/>
            <a:ext cx="3956534"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744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9174"/>
            <a:ext cx="8001000" cy="1481249"/>
          </a:xfrm>
        </p:spPr>
        <p:txBody>
          <a:bodyPr>
            <a:noAutofit/>
          </a:bodyPr>
          <a:lstStyle/>
          <a:p>
            <a:pPr>
              <a:lnSpc>
                <a:spcPts val="4000"/>
              </a:lnSpc>
            </a:pPr>
            <a:r>
              <a:rPr lang="en-US" sz="4000" b="1" dirty="0">
                <a:effectLst/>
                <a:latin typeface="Tahoma" panose="020B0604030504040204" pitchFamily="34" charset="0"/>
                <a:ea typeface="Tahoma" panose="020B0604030504040204" pitchFamily="34" charset="0"/>
                <a:cs typeface="Tahoma" panose="020B0604030504040204" pitchFamily="34" charset="0"/>
              </a:rPr>
              <a:t>Sentinel Clinical </a:t>
            </a:r>
            <a:r>
              <a:rPr lang="en-US" sz="4000" b="1" dirty="0" smtClean="0">
                <a:effectLst/>
                <a:latin typeface="Tahoma" panose="020B0604030504040204" pitchFamily="34" charset="0"/>
                <a:ea typeface="Tahoma" panose="020B0604030504040204" pitchFamily="34" charset="0"/>
                <a:cs typeface="Tahoma" panose="020B0604030504040204" pitchFamily="34" charset="0"/>
              </a:rPr>
              <a:t>Laboratory Role </a:t>
            </a:r>
            <a:r>
              <a:rPr lang="en-US" sz="4000" b="1" dirty="0">
                <a:effectLst/>
                <a:latin typeface="Tahoma" panose="020B0604030504040204" pitchFamily="34" charset="0"/>
                <a:ea typeface="Tahoma" panose="020B0604030504040204" pitchFamily="34" charset="0"/>
                <a:cs typeface="Tahoma" panose="020B0604030504040204" pitchFamily="34" charset="0"/>
              </a:rPr>
              <a:t>in </a:t>
            </a:r>
            <a:r>
              <a:rPr lang="en-US" sz="4000" b="1" dirty="0" smtClean="0">
                <a:effectLst/>
                <a:latin typeface="Tahoma" panose="020B0604030504040204" pitchFamily="34" charset="0"/>
                <a:ea typeface="Tahoma" panose="020B0604030504040204" pitchFamily="34" charset="0"/>
                <a:cs typeface="Tahoma" panose="020B0604030504040204" pitchFamily="34" charset="0"/>
              </a:rPr>
              <a:t>the  </a:t>
            </a:r>
            <a:r>
              <a:rPr lang="en-US" sz="4000" b="1" dirty="0">
                <a:effectLst/>
                <a:latin typeface="Tahoma" panose="020B0604030504040204" pitchFamily="34" charset="0"/>
                <a:ea typeface="Tahoma" panose="020B0604030504040204" pitchFamily="34" charset="0"/>
                <a:cs typeface="Tahoma" panose="020B0604030504040204" pitchFamily="34" charset="0"/>
              </a:rPr>
              <a:t>Laboratory </a:t>
            </a:r>
            <a:r>
              <a:rPr lang="en-US" sz="4000" b="1" dirty="0" smtClean="0">
                <a:effectLst/>
                <a:latin typeface="Tahoma" panose="020B0604030504040204" pitchFamily="34" charset="0"/>
                <a:ea typeface="Tahoma" panose="020B0604030504040204" pitchFamily="34" charset="0"/>
                <a:cs typeface="Tahoma" panose="020B0604030504040204" pitchFamily="34" charset="0"/>
              </a:rPr>
              <a:t>Response Network (LRN)</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36028" y="1850424"/>
            <a:ext cx="8188872" cy="4425074"/>
          </a:xfrm>
        </p:spPr>
        <p:txBody>
          <a:bodyPr/>
          <a:lstStyle/>
          <a:p>
            <a:pPr marL="457200" indent="-457200">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Work closely with local and state public health and federal laboratories to recognize potential agents of  terrorism and other emerging threats to public health</a:t>
            </a:r>
          </a:p>
          <a:p>
            <a:pPr marL="457200" indent="-457200">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Strength of LRN is it’s tiered </a:t>
            </a:r>
            <a:endParaRPr lang="en-US" sz="2600" dirty="0" smtClean="0">
              <a:latin typeface="Tahoma" panose="020B0604030504040204" pitchFamily="34" charset="0"/>
              <a:ea typeface="Tahoma" panose="020B0604030504040204" pitchFamily="34" charset="0"/>
              <a:cs typeface="Tahoma" panose="020B0604030504040204" pitchFamily="34" charset="0"/>
            </a:endParaRPr>
          </a:p>
          <a:p>
            <a:pPr>
              <a:lnSpc>
                <a:spcPts val="2000"/>
              </a:lnSpc>
            </a:pPr>
            <a:r>
              <a:rPr lang="en-US" sz="2600" dirty="0" smtClean="0">
                <a:latin typeface="Tahoma" panose="020B0604030504040204" pitchFamily="34" charset="0"/>
                <a:ea typeface="Tahoma" panose="020B0604030504040204" pitchFamily="34" charset="0"/>
                <a:cs typeface="Tahoma" panose="020B0604030504040204" pitchFamily="34" charset="0"/>
              </a:rPr>
              <a:t>	capability construct</a:t>
            </a:r>
            <a:endParaRPr lang="en-US" sz="26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Sentinel laboratories serve </a:t>
            </a:r>
            <a:r>
              <a:rPr lang="en-US" sz="2600" dirty="0" smtClean="0">
                <a:latin typeface="Tahoma" panose="020B0604030504040204" pitchFamily="34" charset="0"/>
                <a:ea typeface="Tahoma" panose="020B0604030504040204" pitchFamily="34" charset="0"/>
                <a:cs typeface="Tahoma" panose="020B0604030504040204" pitchFamily="34" charset="0"/>
              </a:rPr>
              <a:t>as</a:t>
            </a:r>
            <a:endParaRPr lang="en-US" sz="2600" dirty="0">
              <a:latin typeface="Tahoma" panose="020B0604030504040204" pitchFamily="34" charset="0"/>
              <a:ea typeface="Tahoma" panose="020B0604030504040204" pitchFamily="34" charset="0"/>
              <a:cs typeface="Tahoma" panose="020B0604030504040204" pitchFamily="34" charset="0"/>
            </a:endParaRPr>
          </a:p>
          <a:p>
            <a:pPr>
              <a:lnSpc>
                <a:spcPts val="2000"/>
              </a:lnSpc>
            </a:pP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smtClean="0">
                <a:latin typeface="Tahoma" panose="020B0604030504040204" pitchFamily="34" charset="0"/>
                <a:ea typeface="Tahoma" panose="020B0604030504040204" pitchFamily="34" charset="0"/>
                <a:cs typeface="Tahoma" panose="020B0604030504040204" pitchFamily="34" charset="0"/>
              </a:rPr>
              <a:t>the foundation</a:t>
            </a:r>
            <a:endParaRPr lang="en-US" sz="2600" dirty="0">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pPr>
            <a:r>
              <a:rPr lang="en-US" sz="2200" dirty="0">
                <a:latin typeface="Arial" panose="020B0604020202020204" pitchFamily="34" charset="0"/>
                <a:ea typeface="Tahoma" panose="020B0604030504040204" pitchFamily="34" charset="0"/>
                <a:cs typeface="Arial" panose="020B0604020202020204" pitchFamily="34" charset="0"/>
              </a:rPr>
              <a:t>Recognize</a:t>
            </a:r>
          </a:p>
          <a:p>
            <a:pPr marL="914400" lvl="1" indent="-457200">
              <a:buFont typeface="Arial" panose="020B0604020202020204" pitchFamily="34" charset="0"/>
              <a:buChar char="•"/>
            </a:pPr>
            <a:r>
              <a:rPr lang="en-US" sz="2200" dirty="0">
                <a:latin typeface="Arial" panose="020B0604020202020204" pitchFamily="34" charset="0"/>
                <a:ea typeface="Tahoma" panose="020B0604030504040204" pitchFamily="34" charset="0"/>
                <a:cs typeface="Arial" panose="020B0604020202020204" pitchFamily="34" charset="0"/>
              </a:rPr>
              <a:t>Rule-out</a:t>
            </a:r>
          </a:p>
          <a:p>
            <a:pPr marL="914400" lvl="1" indent="-457200">
              <a:buFont typeface="Arial" panose="020B0604020202020204" pitchFamily="34" charset="0"/>
              <a:buChar char="•"/>
            </a:pPr>
            <a:r>
              <a:rPr lang="en-US" sz="2200" dirty="0">
                <a:latin typeface="Arial" panose="020B0604020202020204" pitchFamily="34" charset="0"/>
                <a:ea typeface="Tahoma" panose="020B0604030504040204" pitchFamily="34" charset="0"/>
                <a:cs typeface="Arial" panose="020B0604020202020204" pitchFamily="34" charset="0"/>
              </a:rPr>
              <a:t>Refer</a:t>
            </a:r>
          </a:p>
          <a:p>
            <a:endParaRPr lang="en-US" dirty="0"/>
          </a:p>
        </p:txBody>
      </p:sp>
      <p:sp>
        <p:nvSpPr>
          <p:cNvPr id="4" name="Footer Placeholder 3"/>
          <p:cNvSpPr>
            <a:spLocks noGrp="1"/>
          </p:cNvSpPr>
          <p:nvPr>
            <p:ph type="ftr" sz="quarter" idx="3"/>
          </p:nvPr>
        </p:nvSpPr>
        <p:spPr/>
        <p:txBody>
          <a:bodyPr/>
          <a:lstStyle/>
          <a:p>
            <a:pPr>
              <a:defRPr/>
            </a:pPr>
            <a:fld id="{2315B96B-5172-46B2-B3BB-F98C2B650FC7}" type="slidenum">
              <a:rPr lang="en-US" sz="1800" smtClean="0"/>
              <a:t>5</a:t>
            </a:fld>
            <a:r>
              <a:rPr lang="en-US" dirty="0" smtClean="0"/>
              <a:t>			WISCONSIN STATE LABORATORY OF HYGIENE - UNIVERSITY OF WISCONSIN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870" y="3312585"/>
            <a:ext cx="2927130" cy="296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57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4" y="352206"/>
            <a:ext cx="8554545" cy="1250950"/>
          </a:xfrm>
        </p:spPr>
        <p:txBody>
          <a:bodyPr>
            <a:noAutofit/>
          </a:bodyPr>
          <a:lstStyle/>
          <a:p>
            <a:r>
              <a:rPr lang="en-US" sz="4800" b="1" dirty="0" smtClean="0">
                <a:effectLst/>
                <a:latin typeface="Tahoma" panose="020B0604030504040204" pitchFamily="34" charset="0"/>
                <a:ea typeface="Tahoma" panose="020B0604030504040204" pitchFamily="34" charset="0"/>
                <a:cs typeface="Tahoma" panose="020B0604030504040204" pitchFamily="34" charset="0"/>
              </a:rPr>
              <a:t>Definition: Sentinel</a:t>
            </a:r>
            <a:br>
              <a:rPr lang="en-US" sz="4800" b="1" dirty="0" smtClean="0">
                <a:effectLst/>
                <a:latin typeface="Tahoma" panose="020B0604030504040204" pitchFamily="34" charset="0"/>
                <a:ea typeface="Tahoma" panose="020B0604030504040204" pitchFamily="34" charset="0"/>
                <a:cs typeface="Tahoma" panose="020B0604030504040204" pitchFamily="34" charset="0"/>
              </a:rPr>
            </a:br>
            <a:r>
              <a:rPr lang="en-US" sz="4800" b="1" dirty="0" smtClean="0">
                <a:effectLst/>
                <a:latin typeface="Tahoma" panose="020B0604030504040204" pitchFamily="34" charset="0"/>
                <a:ea typeface="Tahoma" panose="020B0604030504040204" pitchFamily="34" charset="0"/>
                <a:cs typeface="Tahoma" panose="020B0604030504040204" pitchFamily="34" charset="0"/>
              </a:rPr>
              <a:t> Clinical Laboratory</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36027" y="1907627"/>
            <a:ext cx="7993117" cy="4209393"/>
          </a:xfrm>
        </p:spPr>
        <p:txBody>
          <a:bodyPr/>
          <a:lstStyle/>
          <a:p>
            <a:pPr marL="457200" indent="-45720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Laboratory is certified to perform high complexity testing by CLIA</a:t>
            </a:r>
          </a:p>
          <a:p>
            <a:pPr marL="457200" indent="-45720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Laboratory in-house testing includes Gram stains and culture of at least one of the following:</a:t>
            </a:r>
          </a:p>
          <a:p>
            <a:pPr marL="914400" lvl="1" indent="-45720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Lower respiratory tract</a:t>
            </a:r>
          </a:p>
          <a:p>
            <a:pPr marL="914400" lvl="1" indent="-45720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Wound </a:t>
            </a:r>
          </a:p>
          <a:p>
            <a:pPr marL="914400" lvl="1" indent="-45720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Blood</a:t>
            </a:r>
          </a:p>
          <a:p>
            <a:pPr marL="457200" lvl="1" indent="0">
              <a:buNone/>
            </a:pPr>
            <a:r>
              <a:rPr lang="en-US" dirty="0">
                <a:latin typeface="Tahoma" panose="020B0604030504040204" pitchFamily="34" charset="0"/>
                <a:ea typeface="Tahoma" panose="020B0604030504040204" pitchFamily="34" charset="0"/>
                <a:cs typeface="Tahoma" panose="020B0604030504040204" pitchFamily="34" charset="0"/>
                <a:hlinkClick r:id="rId2"/>
              </a:rPr>
              <a:t>http://</a:t>
            </a:r>
            <a:r>
              <a:rPr lang="en-US" dirty="0" smtClean="0">
                <a:latin typeface="Tahoma" panose="020B0604030504040204" pitchFamily="34" charset="0"/>
                <a:ea typeface="Tahoma" panose="020B0604030504040204" pitchFamily="34" charset="0"/>
                <a:cs typeface="Tahoma" panose="020B0604030504040204" pitchFamily="34" charset="0"/>
                <a:hlinkClick r:id="rId2"/>
              </a:rPr>
              <a:t>www.asm.org/images/PSAB/Sentinel-Clinical-Laboratory-Definition_2013.pdf</a:t>
            </a: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1DC25574-83A4-4741-ADA9-F2696BFDC998}" type="slidenum">
              <a:rPr lang="en-US" sz="1800" smtClean="0"/>
              <a:t>6</a:t>
            </a:fld>
            <a:r>
              <a:rPr lang="en-US" dirty="0" smtClean="0"/>
              <a:t>			WISCONSIN STATE LABORATORY OF HYGIENE - UNIVERSITY OF WISCONSIN</a:t>
            </a:r>
            <a:endParaRPr lang="en-US" dirty="0"/>
          </a:p>
        </p:txBody>
      </p:sp>
    </p:spTree>
    <p:extLst>
      <p:ext uri="{BB962C8B-B14F-4D97-AF65-F5344CB8AC3E}">
        <p14:creationId xmlns:p14="http://schemas.microsoft.com/office/powerpoint/2010/main" val="231309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489060"/>
            <a:ext cx="7772400" cy="1470025"/>
          </a:xfrm>
        </p:spPr>
        <p:txBody>
          <a:bodyPr>
            <a:normAutofit fontScale="90000"/>
          </a:bodyPr>
          <a:lstStyle/>
          <a:p>
            <a:r>
              <a:rPr lang="en-US" sz="4800" b="1" dirty="0" smtClean="0">
                <a:latin typeface="Tahoma" panose="020B0604030504040204" pitchFamily="34" charset="0"/>
                <a:ea typeface="Tahoma" panose="020B0604030504040204" pitchFamily="34" charset="0"/>
                <a:cs typeface="Tahoma" panose="020B0604030504040204" pitchFamily="34" charset="0"/>
              </a:rPr>
              <a:t>Purpose of the Bioterrorism Proficiency Exercise (BPE)</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725214" y="2096815"/>
            <a:ext cx="7756634" cy="4130564"/>
          </a:xfrm>
        </p:spPr>
        <p:txBody>
          <a:bodyPr/>
          <a:lstStyle/>
          <a:p>
            <a:pPr marL="457200" indent="-457200" algn="l">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Sentinel Clinical Laboratories are responsible for demonstrating annual competency in performing rule-out testing as outlined in the ASM “</a:t>
            </a:r>
            <a:r>
              <a:rPr lang="en-US" i="1" dirty="0" smtClean="0">
                <a:latin typeface="Tahoma" panose="020B0604030504040204" pitchFamily="34" charset="0"/>
                <a:ea typeface="Tahoma" panose="020B0604030504040204" pitchFamily="34" charset="0"/>
                <a:cs typeface="Tahoma" panose="020B0604030504040204" pitchFamily="34" charset="0"/>
              </a:rPr>
              <a:t>Sentinel Level Clinical Microbiology Laboratory Guidelines for Suspected Agents of Bioterrorism and Emerging Infectious Diseases</a:t>
            </a:r>
            <a:r>
              <a:rPr lang="en-US" dirty="0" smtClean="0">
                <a:latin typeface="Tahoma" panose="020B0604030504040204" pitchFamily="34" charset="0"/>
                <a:ea typeface="Tahoma" panose="020B0604030504040204" pitchFamily="34" charset="0"/>
                <a:cs typeface="Tahoma" panose="020B0604030504040204" pitchFamily="34" charset="0"/>
              </a:rPr>
              <a:t>”</a:t>
            </a:r>
          </a:p>
          <a:p>
            <a:pPr marL="457200" indent="-457200" algn="l">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BPE is offered free of charge to WI clinical laboratories to meet the above requirement</a:t>
            </a:r>
          </a:p>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DCF04631-F85F-4A87-9C5D-0B8AA2F4F49C}" type="slidenum">
              <a:rPr lang="en-US" sz="1800" smtClean="0"/>
              <a:t>7</a:t>
            </a:fld>
            <a:r>
              <a:rPr lang="en-US" dirty="0" smtClean="0"/>
              <a:t>			WISCONSIN STATE LABORATORY OF HYGIENE - UNIVERSITY OF WISCONSIN</a:t>
            </a:r>
            <a:endParaRPr lang="en-US" dirty="0"/>
          </a:p>
        </p:txBody>
      </p:sp>
    </p:spTree>
    <p:extLst>
      <p:ext uri="{BB962C8B-B14F-4D97-AF65-F5344CB8AC3E}">
        <p14:creationId xmlns:p14="http://schemas.microsoft.com/office/powerpoint/2010/main" val="3007012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95015"/>
            <a:ext cx="8724900" cy="1415612"/>
          </a:xfrm>
        </p:spPr>
        <p:txBody>
          <a:bodyPr>
            <a:noAutofit/>
          </a:bodyPr>
          <a:lstStyle/>
          <a:p>
            <a:pPr>
              <a:lnSpc>
                <a:spcPts val="4000"/>
              </a:lnSpc>
            </a:pPr>
            <a:r>
              <a:rPr lang="en-US" sz="4000" b="1" dirty="0">
                <a:effectLst/>
                <a:latin typeface="Tahoma" panose="020B0604030504040204" pitchFamily="34" charset="0"/>
                <a:ea typeface="Tahoma" panose="020B0604030504040204" pitchFamily="34" charset="0"/>
                <a:cs typeface="Tahoma" panose="020B0604030504040204" pitchFamily="34" charset="0"/>
              </a:rPr>
              <a:t>Results </a:t>
            </a:r>
            <a:r>
              <a:rPr lang="en-US" sz="4000" b="1" dirty="0" smtClean="0">
                <a:effectLst/>
                <a:latin typeface="Tahoma" panose="020B0604030504040204" pitchFamily="34" charset="0"/>
                <a:ea typeface="Tahoma" panose="020B0604030504040204" pitchFamily="34" charset="0"/>
                <a:cs typeface="Tahoma" panose="020B0604030504040204" pitchFamily="34" charset="0"/>
              </a:rPr>
              <a:t>of September 2013</a:t>
            </a:r>
            <a:br>
              <a:rPr lang="en-US" sz="4000" b="1" dirty="0" smtClean="0">
                <a:effectLst/>
                <a:latin typeface="Tahoma" panose="020B0604030504040204" pitchFamily="34" charset="0"/>
                <a:ea typeface="Tahoma" panose="020B0604030504040204" pitchFamily="34" charset="0"/>
                <a:cs typeface="Tahoma" panose="020B0604030504040204" pitchFamily="34" charset="0"/>
              </a:rPr>
            </a:br>
            <a:r>
              <a:rPr lang="en-US" sz="4000" b="1" dirty="0" smtClean="0">
                <a:effectLst/>
                <a:latin typeface="Tahoma" panose="020B0604030504040204" pitchFamily="34" charset="0"/>
                <a:ea typeface="Tahoma" panose="020B0604030504040204" pitchFamily="34" charset="0"/>
                <a:cs typeface="Tahoma" panose="020B0604030504040204" pitchFamily="34" charset="0"/>
              </a:rPr>
              <a:t> </a:t>
            </a:r>
            <a:r>
              <a:rPr lang="en-US" sz="4000" b="1" dirty="0">
                <a:effectLst/>
                <a:latin typeface="Tahoma" panose="020B0604030504040204" pitchFamily="34" charset="0"/>
                <a:ea typeface="Tahoma" panose="020B0604030504040204" pitchFamily="34" charset="0"/>
                <a:cs typeface="Tahoma" panose="020B0604030504040204" pitchFamily="34" charset="0"/>
              </a:rPr>
              <a:t>“Rule Out” Tests </a:t>
            </a:r>
            <a:r>
              <a:rPr lang="en-US" sz="4000" b="1" dirty="0" smtClean="0">
                <a:effectLst/>
                <a:latin typeface="Tahoma" panose="020B0604030504040204" pitchFamily="34" charset="0"/>
                <a:ea typeface="Tahoma" panose="020B0604030504040204" pitchFamily="34" charset="0"/>
                <a:cs typeface="Tahoma" panose="020B0604030504040204" pitchFamily="34" charset="0"/>
              </a:rPr>
              <a:t>for </a:t>
            </a:r>
            <a:r>
              <a:rPr lang="en-US" sz="4000" b="1" dirty="0" err="1" smtClean="0">
                <a:effectLst/>
                <a:latin typeface="Tahoma" panose="020B0604030504040204" pitchFamily="34" charset="0"/>
                <a:ea typeface="Tahoma" panose="020B0604030504040204" pitchFamily="34" charset="0"/>
                <a:cs typeface="Tahoma" panose="020B0604030504040204" pitchFamily="34" charset="0"/>
              </a:rPr>
              <a:t>Burkholderia</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99076867"/>
              </p:ext>
            </p:extLst>
          </p:nvPr>
        </p:nvGraphicFramePr>
        <p:xfrm>
          <a:off x="381000" y="1324304"/>
          <a:ext cx="8305799" cy="4523477"/>
        </p:xfrm>
        <a:graphic>
          <a:graphicData uri="http://schemas.openxmlformats.org/drawingml/2006/table">
            <a:tbl>
              <a:tblPr firstRow="1" bandRow="1">
                <a:tableStyleId>{5C22544A-7EE6-4342-B048-85BDC9FD1C3A}</a:tableStyleId>
              </a:tblPr>
              <a:tblGrid>
                <a:gridCol w="1597473"/>
                <a:gridCol w="1597473"/>
                <a:gridCol w="1737033"/>
                <a:gridCol w="1529255"/>
                <a:gridCol w="1844565"/>
              </a:tblGrid>
              <a:tr h="1185917">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altLang="en-US" sz="1600" b="0" i="0" u="none" strike="noStrike" cap="none" normalizeH="0" baseline="0" dirty="0" smtClean="0">
                        <a:ln>
                          <a:noFill/>
                        </a:ln>
                        <a:solidFill>
                          <a:schemeClr val="bg1"/>
                        </a:solidFill>
                        <a:effectLst/>
                        <a:latin typeface="Tahoma" pitchFamily="34" charset="0"/>
                        <a:ea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bg1"/>
                          </a:solidFill>
                          <a:effectLst/>
                          <a:latin typeface="Tahoma" pitchFamily="34" charset="0"/>
                          <a:ea typeface="Tahoma" panose="020B0604030504040204" pitchFamily="34" charset="0"/>
                          <a:cs typeface="Tahoma" panose="020B0604030504040204" pitchFamily="34" charset="0"/>
                        </a:rPr>
                        <a:t>Test</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bg1"/>
                          </a:solidFill>
                          <a:effectLst/>
                          <a:latin typeface="Tahoma" pitchFamily="34" charset="0"/>
                          <a:ea typeface="Tahoma" panose="020B0604030504040204" pitchFamily="34" charset="0"/>
                          <a:cs typeface="Tahoma" panose="020B0604030504040204" pitchFamily="34" charset="0"/>
                        </a:rPr>
                        <a:t>Sample 1: (GNR) Expected Result</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bg1"/>
                          </a:solidFill>
                          <a:effectLst/>
                          <a:latin typeface="Tahoma" pitchFamily="34" charset="0"/>
                          <a:ea typeface="Tahoma" panose="020B0604030504040204" pitchFamily="34" charset="0"/>
                          <a:cs typeface="Tahoma" panose="020B0604030504040204" pitchFamily="34" charset="0"/>
                        </a:rPr>
                        <a:t>% Reporting Labs</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bg1"/>
                          </a:solidFill>
                          <a:effectLst/>
                          <a:latin typeface="Tahoma" pitchFamily="34" charset="0"/>
                          <a:ea typeface="Tahoma" panose="020B0604030504040204" pitchFamily="34" charset="0"/>
                          <a:cs typeface="Tahoma" panose="020B0604030504040204" pitchFamily="34" charset="0"/>
                        </a:rPr>
                        <a:t>Sample 2: (GNR) Expected Result</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bg1"/>
                          </a:solidFill>
                          <a:effectLst/>
                          <a:latin typeface="Tahoma" pitchFamily="34" charset="0"/>
                          <a:ea typeface="Tahoma" panose="020B0604030504040204" pitchFamily="34" charset="0"/>
                          <a:cs typeface="Tahoma" panose="020B0604030504040204" pitchFamily="34" charset="0"/>
                        </a:rPr>
                        <a:t>% Reporting Labs</a:t>
                      </a:r>
                    </a:p>
                  </a:txBody>
                  <a:tcPr horzOverflow="overflow"/>
                </a:tc>
              </a:tr>
              <a:tr h="370840">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itchFamily="18" charset="2"/>
                        </a:rPr>
                        <a:t>-hemolysis </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Negative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88.3% (of 77)</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Negative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85.7% (of 77)</a:t>
                      </a:r>
                    </a:p>
                  </a:txBody>
                  <a:tcPr horzOverflow="overflow"/>
                </a:tc>
              </a:tr>
              <a:tr h="370840">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itchFamily="18" charset="2"/>
                        </a:rPr>
                        <a:t>-hemolysis </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Negative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89.4% (of 76)</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Negative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86.7% (of 75)</a:t>
                      </a:r>
                    </a:p>
                  </a:txBody>
                  <a:tcPr horzOverflow="overflow"/>
                </a:tc>
              </a:tr>
              <a:tr h="370840">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Catalase </a:t>
                      </a:r>
                      <a:r>
                        <a:rPr kumimoji="0" lang="en-US" altLang="en-US" sz="16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Positive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1" i="0" u="none" strike="noStrike" cap="none" normalizeH="0" baseline="0" dirty="0" smtClean="0">
                          <a:ln>
                            <a:noFill/>
                          </a:ln>
                          <a:solidFill>
                            <a:srgbClr val="C00000"/>
                          </a:solidFill>
                          <a:effectLst/>
                          <a:latin typeface="Tahoma" panose="020B0604030504040204" pitchFamily="34" charset="0"/>
                          <a:ea typeface="Tahoma" panose="020B0604030504040204" pitchFamily="34" charset="0"/>
                          <a:cs typeface="Tahoma" panose="020B0604030504040204" pitchFamily="34" charset="0"/>
                        </a:rPr>
                        <a:t>34.2% (of 76)</a:t>
                      </a:r>
                      <a:endParaRPr kumimoji="0" lang="en-US" altLang="en-US" sz="1600" b="1" i="0" u="none" strike="noStrike" cap="none" normalizeH="0" baseline="30000" dirty="0" smtClean="0">
                        <a:ln>
                          <a:noFill/>
                        </a:ln>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Positive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1" i="0" u="none" strike="noStrike" cap="none" normalizeH="0" baseline="0" dirty="0" smtClean="0">
                          <a:ln>
                            <a:noFill/>
                          </a:ln>
                          <a:solidFill>
                            <a:srgbClr val="C00000"/>
                          </a:solidFill>
                          <a:effectLst/>
                          <a:latin typeface="Tahoma" panose="020B0604030504040204" pitchFamily="34" charset="0"/>
                          <a:ea typeface="Tahoma" panose="020B0604030504040204" pitchFamily="34" charset="0"/>
                          <a:cs typeface="Tahoma" panose="020B0604030504040204" pitchFamily="34" charset="0"/>
                        </a:rPr>
                        <a:t>50.6% (of 77)</a:t>
                      </a:r>
                    </a:p>
                  </a:txBody>
                  <a:tcPr horzOverflow="overflow"/>
                </a:tc>
              </a:tr>
              <a:tr h="370840">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Indole </a:t>
                      </a:r>
                      <a:r>
                        <a:rPr kumimoji="0" lang="en-US" altLang="en-US" sz="16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Negative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88.2% (of 76)</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Negative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89.5% (of 76)</a:t>
                      </a:r>
                    </a:p>
                  </a:txBody>
                  <a:tcPr horzOverflow="overflow"/>
                </a:tc>
              </a:tr>
              <a:tr h="370840">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Motility </a:t>
                      </a:r>
                      <a:r>
                        <a:rPr kumimoji="0" lang="en-US" altLang="en-US" sz="16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Negative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prstClr val="black"/>
                        </a:buClr>
                        <a:buSzTx/>
                        <a:buFontTx/>
                        <a:buNone/>
                        <a:tabLst/>
                        <a:defRPr/>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35.1% (of 74)</a:t>
                      </a:r>
                      <a:r>
                        <a:rPr kumimoji="0" lang="en-US" altLang="en-US" sz="1600" b="1" i="0" u="none" strike="noStrike" kern="1200" cap="none" spc="0" normalizeH="0" baseline="30000" noProof="0" dirty="0" smtClean="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1600" b="1" i="0" u="none" strike="noStrike" kern="1200" cap="none" spc="0" normalizeH="0" baseline="3000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1</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Positive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47.3% (of 73)</a:t>
                      </a:r>
                    </a:p>
                  </a:txBody>
                  <a:tcPr horzOverflow="overflow"/>
                </a:tc>
              </a:tr>
              <a:tr h="370840">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Oxidase </a:t>
                      </a:r>
                      <a:r>
                        <a:rPr kumimoji="0" lang="en-US" altLang="en-US" sz="16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Positive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90.8% (of 76)</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Positive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93.4% (of 76)</a:t>
                      </a:r>
                    </a:p>
                  </a:txBody>
                  <a:tcPr horzOverflow="overflow"/>
                </a:tc>
              </a:tr>
              <a:tr h="370840">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Urease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Positive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21.9% (of 73)</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Negative</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49.3% (of 73)</a:t>
                      </a:r>
                    </a:p>
                  </a:txBody>
                  <a:tcPr horzOverflow="overflow"/>
                </a:tc>
              </a:tr>
              <a:tr h="370840">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 Requirement</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Not indicated</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91.5%(of 71)</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Not indicated</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93.1% (of 72)</a:t>
                      </a:r>
                    </a:p>
                  </a:txBody>
                  <a:tcPr horzOverflow="overflow"/>
                </a:tc>
              </a:tr>
              <a:tr h="370840">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 Requirement</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Not indicated</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91.5%(of 71)</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Not indicated</a:t>
                      </a:r>
                    </a:p>
                  </a:txBody>
                  <a:tcPr horzOverflow="overflow"/>
                </a:tc>
                <a:tc>
                  <a:txBody>
                    <a:bodyPr/>
                    <a:lstStyle>
                      <a:lvl1pPr>
                        <a:spcBef>
                          <a:spcPct val="20000"/>
                        </a:spcBef>
                        <a:buClr>
                          <a:schemeClr val="tx1"/>
                        </a:buClr>
                        <a:defRPr sz="2800">
                          <a:solidFill>
                            <a:srgbClr val="008080"/>
                          </a:solidFill>
                          <a:latin typeface="Tahoma"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93.1% (of 72)</a:t>
                      </a:r>
                    </a:p>
                  </a:txBody>
                  <a:tcPr horzOverflow="overflow"/>
                </a:tc>
              </a:tr>
            </a:tbl>
          </a:graphicData>
        </a:graphic>
      </p:graphicFrame>
      <p:sp>
        <p:nvSpPr>
          <p:cNvPr id="4" name="Footer Placeholder 3"/>
          <p:cNvSpPr>
            <a:spLocks noGrp="1"/>
          </p:cNvSpPr>
          <p:nvPr>
            <p:ph type="ftr" sz="quarter" idx="3"/>
          </p:nvPr>
        </p:nvSpPr>
        <p:spPr/>
        <p:txBody>
          <a:bodyPr/>
          <a:lstStyle/>
          <a:p>
            <a:pPr>
              <a:defRPr/>
            </a:pPr>
            <a:fld id="{B04AB044-4C1E-4520-A7E0-F6BF12DDF8F7}" type="slidenum">
              <a:rPr lang="en-US" sz="1800" smtClean="0"/>
              <a:t>8</a:t>
            </a:fld>
            <a:r>
              <a:rPr lang="en-US" dirty="0" smtClean="0"/>
              <a:t>			WISCONSIN STATE LABORATORY OF HYGIENE - UNIVERSITY OF WISCONSIN</a:t>
            </a:r>
            <a:endParaRPr lang="en-US" dirty="0"/>
          </a:p>
        </p:txBody>
      </p:sp>
      <p:sp>
        <p:nvSpPr>
          <p:cNvPr id="8" name="TextBox 7"/>
          <p:cNvSpPr txBox="1"/>
          <p:nvPr/>
        </p:nvSpPr>
        <p:spPr>
          <a:xfrm>
            <a:off x="882869" y="5830789"/>
            <a:ext cx="3191323" cy="584775"/>
          </a:xfrm>
          <a:prstGeom prst="rect">
            <a:avLst/>
          </a:prstGeom>
          <a:solidFill>
            <a:schemeClr val="bg1"/>
          </a:solidFill>
          <a:ln>
            <a:solidFill>
              <a:schemeClr val="bg1"/>
            </a:solidFill>
          </a:ln>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 Rule-out tests for </a:t>
            </a:r>
            <a:r>
              <a:rPr lang="en-US" sz="1600" dirty="0" err="1" smtClean="0">
                <a:latin typeface="Tahoma" panose="020B0604030504040204" pitchFamily="34" charset="0"/>
                <a:ea typeface="Tahoma" panose="020B0604030504040204" pitchFamily="34" charset="0"/>
                <a:cs typeface="Tahoma" panose="020B0604030504040204" pitchFamily="34" charset="0"/>
              </a:rPr>
              <a:t>Burkholderia</a:t>
            </a:r>
            <a:r>
              <a:rPr lang="en-US" sz="1600" dirty="0" smtClean="0">
                <a:latin typeface="Tahoma" panose="020B0604030504040204" pitchFamily="34" charset="0"/>
                <a:ea typeface="Tahoma" panose="020B0604030504040204" pitchFamily="34" charset="0"/>
                <a:cs typeface="Tahoma" panose="020B0604030504040204" pitchFamily="34" charset="0"/>
              </a:rPr>
              <a:t> </a:t>
            </a:r>
          </a:p>
          <a:p>
            <a:r>
              <a:rPr lang="en-US" sz="1600" b="1" baseline="30000" dirty="0" smtClean="0">
                <a:latin typeface="Tahoma" panose="020B0604030504040204" pitchFamily="34" charset="0"/>
                <a:ea typeface="Tahoma" panose="020B0604030504040204" pitchFamily="34" charset="0"/>
                <a:cs typeface="Tahoma" panose="020B0604030504040204" pitchFamily="34" charset="0"/>
              </a:rPr>
              <a:t>1</a:t>
            </a:r>
            <a:r>
              <a:rPr lang="en-US" sz="1600" dirty="0" smtClean="0">
                <a:latin typeface="Tahoma" panose="020B0604030504040204" pitchFamily="34" charset="0"/>
                <a:ea typeface="Tahoma" panose="020B0604030504040204" pitchFamily="34" charset="0"/>
                <a:cs typeface="Tahoma" panose="020B0604030504040204" pitchFamily="34" charset="0"/>
              </a:rPr>
              <a:t> &gt;50% didn’t perform testing</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4823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2565"/>
            <a:ext cx="8331200" cy="1250950"/>
          </a:xfrm>
        </p:spPr>
        <p:txBody>
          <a:bodyPr>
            <a:normAutofit/>
          </a:bodyPr>
          <a:lstStyle/>
          <a:p>
            <a:r>
              <a:rPr lang="en-US" sz="4000" b="1" dirty="0">
                <a:effectLst/>
                <a:latin typeface="Tahoma" panose="020B0604030504040204" pitchFamily="34" charset="0"/>
                <a:ea typeface="Tahoma" panose="020B0604030504040204" pitchFamily="34" charset="0"/>
                <a:cs typeface="Tahoma" panose="020B0604030504040204" pitchFamily="34" charset="0"/>
              </a:rPr>
              <a:t>ASM Sentinel Level Clinic </a:t>
            </a:r>
            <a:br>
              <a:rPr lang="en-US" sz="4000" b="1" dirty="0">
                <a:effectLst/>
                <a:latin typeface="Tahoma" panose="020B0604030504040204" pitchFamily="34" charset="0"/>
                <a:ea typeface="Tahoma" panose="020B0604030504040204" pitchFamily="34" charset="0"/>
                <a:cs typeface="Tahoma" panose="020B0604030504040204" pitchFamily="34" charset="0"/>
              </a:rPr>
            </a:br>
            <a:r>
              <a:rPr lang="en-US" sz="4000" b="1" dirty="0">
                <a:effectLst/>
                <a:latin typeface="Tahoma" panose="020B0604030504040204" pitchFamily="34" charset="0"/>
                <a:ea typeface="Tahoma" panose="020B0604030504040204" pitchFamily="34" charset="0"/>
                <a:cs typeface="Tahoma" panose="020B0604030504040204" pitchFamily="34" charset="0"/>
              </a:rPr>
              <a:t>Laboratory Protocols Webpage </a:t>
            </a:r>
            <a:endParaRPr lang="en-US" sz="4000" dirty="0">
              <a:effectLst/>
            </a:endParaRPr>
          </a:p>
        </p:txBody>
      </p:sp>
      <p:sp>
        <p:nvSpPr>
          <p:cNvPr id="3" name="Content Placeholder 2"/>
          <p:cNvSpPr>
            <a:spLocks noGrp="1"/>
          </p:cNvSpPr>
          <p:nvPr>
            <p:ph idx="1"/>
          </p:nvPr>
        </p:nvSpPr>
        <p:spPr>
          <a:xfrm>
            <a:off x="614855" y="1713515"/>
            <a:ext cx="7740870" cy="4769835"/>
          </a:xfrm>
        </p:spPr>
        <p:txBody>
          <a:bodyPr/>
          <a:lstStyle/>
          <a:p>
            <a:pPr marL="457200" indent="-45720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CDC, APHL, and ASM have updated the LRN protocols which can be found at the </a:t>
            </a:r>
            <a:r>
              <a:rPr lang="en-US" dirty="0">
                <a:latin typeface="Tahoma" panose="020B0604030504040204" pitchFamily="34" charset="0"/>
                <a:ea typeface="Tahoma" panose="020B0604030504040204" pitchFamily="34" charset="0"/>
                <a:cs typeface="Tahoma" panose="020B0604030504040204" pitchFamily="34" charset="0"/>
              </a:rPr>
              <a:t>following</a:t>
            </a:r>
            <a:r>
              <a:rPr lang="en-US" dirty="0" smtClean="0">
                <a:latin typeface="Tahoma" panose="020B0604030504040204" pitchFamily="34" charset="0"/>
                <a:ea typeface="Tahoma" panose="020B0604030504040204" pitchFamily="34" charset="0"/>
                <a:cs typeface="Tahoma" panose="020B0604030504040204" pitchFamily="34" charset="0"/>
              </a:rPr>
              <a:t>:</a:t>
            </a:r>
          </a:p>
          <a:p>
            <a:pPr marL="457200" lvl="1" indent="0">
              <a:buNone/>
            </a:pPr>
            <a:r>
              <a:rPr lang="en-US" dirty="0" smtClean="0">
                <a:latin typeface="Tahoma" panose="020B0604030504040204" pitchFamily="34" charset="0"/>
                <a:ea typeface="Tahoma" panose="020B0604030504040204" pitchFamily="34" charset="0"/>
                <a:cs typeface="Tahoma" panose="020B0604030504040204" pitchFamily="34" charset="0"/>
                <a:hlinkClick r:id="rId3"/>
              </a:rPr>
              <a:t>http</a:t>
            </a:r>
            <a:r>
              <a:rPr lang="en-US" dirty="0">
                <a:latin typeface="Tahoma" panose="020B0604030504040204" pitchFamily="34" charset="0"/>
                <a:ea typeface="Tahoma" panose="020B0604030504040204" pitchFamily="34" charset="0"/>
                <a:cs typeface="Tahoma" panose="020B0604030504040204" pitchFamily="34" charset="0"/>
                <a:hlinkClick r:id="rId3"/>
              </a:rPr>
              <a:t>://</a:t>
            </a:r>
            <a:r>
              <a:rPr lang="en-US" dirty="0" smtClean="0">
                <a:latin typeface="Tahoma" panose="020B0604030504040204" pitchFamily="34" charset="0"/>
                <a:ea typeface="Tahoma" panose="020B0604030504040204" pitchFamily="34" charset="0"/>
                <a:cs typeface="Tahoma" panose="020B0604030504040204" pitchFamily="34" charset="0"/>
                <a:hlinkClick r:id="rId3"/>
              </a:rPr>
              <a:t>www.asm.org/index.php/guidelines/sentinel-guidelines</a:t>
            </a:r>
            <a:endParaRPr lang="en-US" dirty="0" smtClean="0">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dirty="0" smtClean="0">
                <a:solidFill>
                  <a:srgbClr val="C00000"/>
                </a:solidFill>
                <a:latin typeface="Tahoma" panose="020B0604030504040204" pitchFamily="34" charset="0"/>
                <a:ea typeface="Tahoma" panose="020B0604030504040204" pitchFamily="34" charset="0"/>
                <a:cs typeface="Tahoma" panose="020B0604030504040204" pitchFamily="34" charset="0"/>
              </a:rPr>
              <a:t>NEW</a:t>
            </a:r>
            <a:r>
              <a:rPr lang="en-US" dirty="0" smtClean="0">
                <a:latin typeface="Tahoma" panose="020B0604030504040204" pitchFamily="34" charset="0"/>
                <a:ea typeface="Tahoma" panose="020B0604030504040204" pitchFamily="34" charset="0"/>
                <a:cs typeface="Tahoma" panose="020B0604030504040204" pitchFamily="34" charset="0"/>
              </a:rPr>
              <a:t> - Introduction, General Recommendations and Biochemical Test Procedures </a:t>
            </a:r>
          </a:p>
          <a:p>
            <a:pPr lvl="1">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Anthrax (</a:t>
            </a:r>
            <a:r>
              <a:rPr lang="en-US" i="1" dirty="0" smtClean="0">
                <a:latin typeface="Tahoma" panose="020B0604030504040204" pitchFamily="34" charset="0"/>
                <a:ea typeface="Tahoma" panose="020B0604030504040204" pitchFamily="34" charset="0"/>
                <a:cs typeface="Tahoma" panose="020B0604030504040204" pitchFamily="34" charset="0"/>
              </a:rPr>
              <a:t>Bacillus </a:t>
            </a:r>
            <a:r>
              <a:rPr lang="en-US" i="1" dirty="0" err="1" smtClean="0">
                <a:latin typeface="Tahoma" panose="020B0604030504040204" pitchFamily="34" charset="0"/>
                <a:ea typeface="Tahoma" panose="020B0604030504040204" pitchFamily="34" charset="0"/>
                <a:cs typeface="Tahoma" panose="020B0604030504040204" pitchFamily="34" charset="0"/>
              </a:rPr>
              <a:t>anthracis</a:t>
            </a:r>
            <a:r>
              <a:rPr lang="en-US" dirty="0" smtClean="0">
                <a:latin typeface="Tahoma" panose="020B0604030504040204" pitchFamily="34" charset="0"/>
                <a:ea typeface="Tahoma" panose="020B0604030504040204" pitchFamily="34" charset="0"/>
                <a:cs typeface="Tahoma" panose="020B0604030504040204" pitchFamily="34" charset="0"/>
              </a:rPr>
              <a:t>)</a:t>
            </a:r>
          </a:p>
          <a:p>
            <a:pPr lvl="1">
              <a:buFont typeface="Arial" panose="020B0604020202020204" pitchFamily="34" charset="0"/>
              <a:buChar char="•"/>
            </a:pPr>
            <a:r>
              <a:rPr lang="en-US" dirty="0" err="1" smtClean="0">
                <a:latin typeface="Tahoma" panose="020B0604030504040204" pitchFamily="34" charset="0"/>
                <a:ea typeface="Tahoma" panose="020B0604030504040204" pitchFamily="34" charset="0"/>
                <a:cs typeface="Tahoma" panose="020B0604030504040204" pitchFamily="34" charset="0"/>
              </a:rPr>
              <a:t>Brucella</a:t>
            </a:r>
            <a:endParaRPr lang="en-US" dirty="0" smtClean="0">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dirty="0" err="1" smtClean="0">
                <a:latin typeface="Tahoma" panose="020B0604030504040204" pitchFamily="34" charset="0"/>
                <a:ea typeface="Tahoma" panose="020B0604030504040204" pitchFamily="34" charset="0"/>
                <a:cs typeface="Tahoma" panose="020B0604030504040204" pitchFamily="34" charset="0"/>
              </a:rPr>
              <a:t>Burkholderia</a:t>
            </a:r>
            <a:endParaRPr lang="en-US" dirty="0" smtClean="0">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Plague (</a:t>
            </a:r>
            <a:r>
              <a:rPr lang="en-US" i="1" dirty="0" smtClean="0">
                <a:latin typeface="Tahoma" panose="020B0604030504040204" pitchFamily="34" charset="0"/>
                <a:ea typeface="Tahoma" panose="020B0604030504040204" pitchFamily="34" charset="0"/>
                <a:cs typeface="Tahoma" panose="020B0604030504040204" pitchFamily="34" charset="0"/>
              </a:rPr>
              <a:t>Yersinia </a:t>
            </a:r>
            <a:r>
              <a:rPr lang="en-US" i="1" dirty="0" err="1" smtClean="0">
                <a:latin typeface="Tahoma" panose="020B0604030504040204" pitchFamily="34" charset="0"/>
                <a:ea typeface="Tahoma" panose="020B0604030504040204" pitchFamily="34" charset="0"/>
                <a:cs typeface="Tahoma" panose="020B0604030504040204" pitchFamily="34" charset="0"/>
              </a:rPr>
              <a:t>pestis</a:t>
            </a:r>
            <a:r>
              <a:rPr lang="en-US" dirty="0" smtClean="0">
                <a:latin typeface="Tahoma" panose="020B0604030504040204" pitchFamily="34" charset="0"/>
                <a:ea typeface="Tahoma" panose="020B0604030504040204" pitchFamily="34" charset="0"/>
                <a:cs typeface="Tahoma" panose="020B0604030504040204" pitchFamily="34" charset="0"/>
              </a:rPr>
              <a:t>)</a:t>
            </a:r>
          </a:p>
          <a:p>
            <a:pPr lvl="1">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Tularemia (</a:t>
            </a:r>
            <a:r>
              <a:rPr lang="en-US" i="1" dirty="0" err="1" smtClean="0">
                <a:latin typeface="Tahoma" panose="020B0604030504040204" pitchFamily="34" charset="0"/>
                <a:ea typeface="Tahoma" panose="020B0604030504040204" pitchFamily="34" charset="0"/>
                <a:cs typeface="Tahoma" panose="020B0604030504040204" pitchFamily="34" charset="0"/>
              </a:rPr>
              <a:t>Francisella</a:t>
            </a:r>
            <a:r>
              <a:rPr lang="en-US" i="1" dirty="0" smtClean="0">
                <a:latin typeface="Tahoma" panose="020B0604030504040204" pitchFamily="34" charset="0"/>
                <a:ea typeface="Tahoma" panose="020B0604030504040204" pitchFamily="34" charset="0"/>
                <a:cs typeface="Tahoma" panose="020B0604030504040204" pitchFamily="34" charset="0"/>
              </a:rPr>
              <a:t> </a:t>
            </a:r>
            <a:r>
              <a:rPr lang="en-US" i="1" dirty="0" err="1" smtClean="0">
                <a:latin typeface="Tahoma" panose="020B0604030504040204" pitchFamily="34" charset="0"/>
                <a:ea typeface="Tahoma" panose="020B0604030504040204" pitchFamily="34" charset="0"/>
                <a:cs typeface="Tahoma" panose="020B0604030504040204" pitchFamily="34" charset="0"/>
              </a:rPr>
              <a:t>tularensis</a:t>
            </a:r>
            <a:r>
              <a:rPr lang="en-US" dirty="0" smtClean="0">
                <a:latin typeface="Tahoma" panose="020B0604030504040204" pitchFamily="34" charset="0"/>
                <a:ea typeface="Tahoma" panose="020B0604030504040204" pitchFamily="34" charset="0"/>
                <a:cs typeface="Tahoma" panose="020B0604030504040204" pitchFamily="34" charset="0"/>
              </a:rPr>
              <a:t>)</a:t>
            </a:r>
          </a:p>
          <a:p>
            <a:pPr lvl="1">
              <a:buFont typeface="Arial" panose="020B0604020202020204" pitchFamily="34" charset="0"/>
              <a:buChar char="•"/>
            </a:pPr>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fld id="{2B33C526-248C-4E69-A18C-86A50B65A0ED}" type="slidenum">
              <a:rPr lang="en-US" sz="1800" smtClean="0"/>
              <a:t>9</a:t>
            </a:fld>
            <a:r>
              <a:rPr lang="en-US" dirty="0" smtClean="0"/>
              <a:t>			WISCONSIN STATE LABORATORY OF HYGIENE - UNIVERSITY OF WISCONSIN</a:t>
            </a:r>
            <a:endParaRPr lang="en-US" dirty="0"/>
          </a:p>
        </p:txBody>
      </p:sp>
    </p:spTree>
    <p:extLst>
      <p:ext uri="{BB962C8B-B14F-4D97-AF65-F5344CB8AC3E}">
        <p14:creationId xmlns:p14="http://schemas.microsoft.com/office/powerpoint/2010/main" val="4078468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logo_desig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logo_design-1</Template>
  <TotalTime>948</TotalTime>
  <Words>1525</Words>
  <Application>Microsoft Office PowerPoint</Application>
  <PresentationFormat>On-screen Show (4:3)</PresentationFormat>
  <Paragraphs>269</Paragraphs>
  <Slides>28</Slides>
  <Notes>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logo_design-1</vt:lpstr>
      <vt:lpstr>PowerPoint Presentation</vt:lpstr>
      <vt:lpstr>2014 Updates:  Completing the New Bioterrorism Proficiency Testing Result Form and Changes to the Rule-out Algorithms </vt:lpstr>
      <vt:lpstr>Objectives</vt:lpstr>
      <vt:lpstr>2014  Bioterrorism Proficiency Exercise Background &amp; Procedure Changes</vt:lpstr>
      <vt:lpstr>Sentinel Clinical Laboratory Role in the  Laboratory Response Network (LRN)</vt:lpstr>
      <vt:lpstr>Definition: Sentinel  Clinical Laboratory</vt:lpstr>
      <vt:lpstr>Purpose of the Bioterrorism Proficiency Exercise (BPE)</vt:lpstr>
      <vt:lpstr>Results of September 2013  “Rule Out” Tests for Burkholderia</vt:lpstr>
      <vt:lpstr>ASM Sentinel Level Clinic  Laboratory Protocols Webpage </vt:lpstr>
      <vt:lpstr>Microbiology Technology  Advancements</vt:lpstr>
      <vt:lpstr>Changes to Protocols</vt:lpstr>
      <vt:lpstr>Revised Materials</vt:lpstr>
      <vt:lpstr>Changes to BPE</vt:lpstr>
      <vt:lpstr>BPE Tips for Success</vt:lpstr>
      <vt:lpstr>2014  Bioterrorism Proficiency Exercise Reporting Changes</vt:lpstr>
      <vt:lpstr>Changes in 2014</vt:lpstr>
      <vt:lpstr>Entering Results Online</vt:lpstr>
      <vt:lpstr>Entering Results Online</vt:lpstr>
      <vt:lpstr>Entering Results Online</vt:lpstr>
      <vt:lpstr>Entering Results Online</vt:lpstr>
      <vt:lpstr>Entering Results Online</vt:lpstr>
      <vt:lpstr>Entering Results Online</vt:lpstr>
      <vt:lpstr>Entering Results Online</vt:lpstr>
      <vt:lpstr>Entering Results Online</vt:lpstr>
      <vt:lpstr>Entering Results Online</vt:lpstr>
      <vt:lpstr>  Building a Data Submission Report</vt:lpstr>
      <vt:lpstr>Building a Data Submission Report</vt:lpstr>
      <vt:lpstr>Questions?</vt:lpstr>
    </vt:vector>
  </TitlesOfParts>
  <Company>Wisconsin State Laboratory of Hygiene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Klawitter, Janet</dc:creator>
  <cp:lastModifiedBy>Bowles, Erin J</cp:lastModifiedBy>
  <cp:revision>128</cp:revision>
  <dcterms:created xsi:type="dcterms:W3CDTF">2014-01-15T20:32:21Z</dcterms:created>
  <dcterms:modified xsi:type="dcterms:W3CDTF">2014-04-08T14:01:55Z</dcterms:modified>
</cp:coreProperties>
</file>